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notesSlides/notesSlide1.xml" ContentType="application/vnd.openxmlformats-officedocument.presentationml.notesSlide+xml"/>
  <Override PartName="/ppt/media/image27.jpeg" ContentType="image/jpeg"/>
  <Override PartName="/ppt/media/image2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lvl1pPr>
    <a:lvl2pPr marL="0" marR="0" indent="228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lvl2pPr>
    <a:lvl3pPr marL="0" marR="0" indent="457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lvl3pPr>
    <a:lvl4pPr marL="0" marR="0" indent="685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lvl4pPr>
    <a:lvl5pPr marL="0" marR="0" indent="9144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lvl5pPr>
    <a:lvl6pPr marL="0" marR="0" indent="11430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lvl6pPr>
    <a:lvl7pPr marL="0" marR="0" indent="1371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lvl7pPr>
    <a:lvl8pPr marL="0" marR="0" indent="1600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lvl8pPr>
    <a:lvl9pPr marL="0" marR="0" indent="1828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Ref idx="min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D51ADE6A-740E-44AE-83CC-AE7238B6C88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4A9BC294-FFE2-49D5-8D69-9E1BD2C41BD5}"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BBFC77FB-9ED0-4EC9-95AA-A1379042E648}"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3DC5C2F9-1CAC-4260-A1DD-9FCDBB877499}" styleName="">
    <a:tblBg/>
    <a:wholeTbl>
      <a:tcTxStyle b="on" i="off">
        <a:font>
          <a:latin typeface="Arial"/>
          <a:ea typeface="Arial"/>
          <a:cs typeface="Arial"/>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
          <a:latin typeface="Arial"/>
          <a:ea typeface="Arial"/>
          <a:cs typeface="Arial"/>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
          <a:latin typeface="Arial"/>
          <a:ea typeface="Arial"/>
          <a:cs typeface="Arial"/>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
          <a:latin typeface="Arial"/>
          <a:ea typeface="Arial"/>
          <a:cs typeface="Arial"/>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6CBB8FF1-D9AA-43F3-AF6F-95CC898621D3}" styleName="">
    <a:tblBg/>
    <a:wholeTbl>
      <a:tcTxStyle b="off" i="off">
        <a:font>
          <a:latin typeface="Times New Roman"/>
          <a:ea typeface="Times New Roman"/>
          <a:cs typeface="Times New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Times New Roman"/>
          <a:ea typeface="Times New Roman"/>
          <a:cs typeface="Times New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New Roman"/>
          <a:ea typeface="Times New Roman"/>
          <a:cs typeface="Times New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New Roman"/>
          <a:ea typeface="Times New Roman"/>
          <a:cs typeface="Times New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1FF959FB-F293-421D-B8FE-AC0DDAAB452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8716E2AE-B1B9-4014-B5D8-F2541CD47440}" styleName="">
    <a:tblBg/>
    <a:wholeTbl>
      <a:tcTxStyle b="off" i="off">
        <a:font>
          <a:latin typeface="Times New Roman"/>
          <a:ea typeface="Times New Roman"/>
          <a:cs typeface="Times New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Times New Roman"/>
          <a:ea typeface="Times New Roman"/>
          <a:cs typeface="Times New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New Roman"/>
          <a:ea typeface="Times New Roman"/>
          <a:cs typeface="Times New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New Roman"/>
          <a:ea typeface="Times New Roman"/>
          <a:cs typeface="Times New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655D179B-9C36-40D1-8BDB-B615837A99E3}" styleName="">
    <a:tblBg/>
    <a:wholeTbl>
      <a:tcTxStyle b="off" i="off">
        <a:font>
          <a:latin typeface="Arial"/>
          <a:ea typeface="Arial"/>
          <a:cs typeface="Arial"/>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Arial"/>
          <a:ea typeface="Arial"/>
          <a:cs typeface="Arial"/>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Arial"/>
          <a:ea typeface="Arial"/>
          <a:cs typeface="Arial"/>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Arial"/>
          <a:ea typeface="Arial"/>
          <a:cs typeface="Arial"/>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C3A0F3BC-73DD-4B03-BB43-6CA1EF836CA0}" styleName="">
    <a:tblBg/>
    <a:wholeTbl>
      <a:tcTxStyle b="on" i="off">
        <a:font>
          <a:latin typeface="Arial"/>
          <a:ea typeface="Arial"/>
          <a:cs typeface="Arial"/>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
          <a:latin typeface="Arial"/>
          <a:ea typeface="Arial"/>
          <a:cs typeface="Arial"/>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
          <a:latin typeface="Arial"/>
          <a:ea typeface="Arial"/>
          <a:cs typeface="Arial"/>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
          <a:latin typeface="Arial"/>
          <a:ea typeface="Arial"/>
          <a:cs typeface="Arial"/>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34D0391A-77CE-4641-9792-108579B7823A}"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AA9B40B7-ABE1-42EC-8C52-22E06B315753}" styleName="">
    <a:tblBg/>
    <a:wholeTbl>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
          <a:latin typeface="Times Roman"/>
          <a:ea typeface="Times Roman"/>
          <a:cs typeface="Times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366" name="Shape 366"/>
          <p:cNvSpPr/>
          <p:nvPr>
            <p:ph type="sldImg"/>
          </p:nvPr>
        </p:nvSpPr>
        <p:spPr>
          <a:xfrm>
            <a:off x="1143000" y="685800"/>
            <a:ext cx="4572000" cy="3429000"/>
          </a:xfrm>
          <a:prstGeom prst="rect">
            <a:avLst/>
          </a:prstGeom>
        </p:spPr>
        <p:txBody>
          <a:bodyPr/>
          <a:lstStyle/>
          <a:p>
            <a:pPr/>
          </a:p>
        </p:txBody>
      </p:sp>
      <p:sp>
        <p:nvSpPr>
          <p:cNvPr id="367" name="Shape 36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5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82" name="Shape 982"/>
          <p:cNvSpPr/>
          <p:nvPr>
            <p:ph type="sldImg"/>
          </p:nvPr>
        </p:nvSpPr>
        <p:spPr>
          <a:prstGeom prst="rect">
            <a:avLst/>
          </a:prstGeom>
        </p:spPr>
        <p:txBody>
          <a:bodyPr/>
          <a:lstStyle/>
          <a:p>
            <a:pPr/>
          </a:p>
        </p:txBody>
      </p:sp>
      <p:sp>
        <p:nvSpPr>
          <p:cNvPr id="983" name="Shape 983"/>
          <p:cNvSpPr/>
          <p:nvPr>
            <p:ph type="body" sz="quarter" idx="1"/>
          </p:nvPr>
        </p:nvSpPr>
        <p:spPr>
          <a:prstGeom prst="rect">
            <a:avLst/>
          </a:prstGeom>
        </p:spPr>
        <p:txBody>
          <a:bodyPr/>
          <a:lstStyle>
            <a:lvl1pPr marL="51481" marR="51481" defTabSz="1143000">
              <a:spcBef>
                <a:spcPts val="500"/>
              </a:spcBef>
              <a:buClr>
                <a:srgbClr val="000000"/>
              </a:buClr>
              <a:buFont typeface="Arial"/>
              <a:defRPr sz="1200">
                <a:uFill>
                  <a:solidFill>
                    <a:srgbClr val="000000"/>
                  </a:solidFill>
                </a:uFill>
                <a:latin typeface="Arial"/>
                <a:ea typeface="Arial"/>
                <a:cs typeface="Arial"/>
                <a:sym typeface="Arial"/>
              </a:defRPr>
            </a:lvl1pPr>
          </a:lstStyle>
          <a:p>
            <a:pPr/>
            <a:r>
              <a:t>Image Name: Fig. 11.2 A - Ach-R, receptor; EPP, end-plate potential</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4833937" y="2303859"/>
            <a:ext cx="14716126" cy="4643438"/>
          </a:xfrm>
          <a:prstGeom prst="rect">
            <a:avLst/>
          </a:prstGeom>
        </p:spPr>
        <p:txBody>
          <a:bodyPr anchor="b"/>
          <a:lstStyle/>
          <a:p>
            <a:pPr/>
            <a:r>
              <a:t>Title Text</a:t>
            </a:r>
          </a:p>
        </p:txBody>
      </p:sp>
      <p:sp>
        <p:nvSpPr>
          <p:cNvPr id="12" name="Body Level One…"/>
          <p:cNvSpPr txBox="1"/>
          <p:nvPr>
            <p:ph type="body" sz="quarter" idx="1"/>
          </p:nvPr>
        </p:nvSpPr>
        <p:spPr>
          <a:xfrm>
            <a:off x="4833937" y="7072312"/>
            <a:ext cx="14716126" cy="1589485"/>
          </a:xfrm>
          <a:prstGeom prst="rect">
            <a:avLst/>
          </a:prstGeom>
        </p:spPr>
        <p:txBody>
          <a:bodyPr anchor="t"/>
          <a:lstStyle>
            <a:lvl1pPr marL="0" indent="0" algn="ctr">
              <a:spcBef>
                <a:spcPts val="0"/>
              </a:spcBef>
              <a:buSzTx/>
              <a:buNone/>
              <a:defRPr sz="5000"/>
            </a:lvl1pPr>
            <a:lvl2pPr marL="0" indent="0" algn="ctr">
              <a:spcBef>
                <a:spcPts val="0"/>
              </a:spcBef>
              <a:buSzTx/>
              <a:buNone/>
              <a:defRPr sz="5000"/>
            </a:lvl2pPr>
            <a:lvl3pPr marL="0" indent="0" algn="ctr">
              <a:spcBef>
                <a:spcPts val="0"/>
              </a:spcBef>
              <a:buSzTx/>
              <a:buNone/>
              <a:defRPr sz="5000"/>
            </a:lvl3pPr>
            <a:lvl4pPr marL="0" indent="0" algn="ctr">
              <a:spcBef>
                <a:spcPts val="0"/>
              </a:spcBef>
              <a:buSzTx/>
              <a:buNone/>
              <a:defRPr sz="5000"/>
            </a:lvl4pPr>
            <a:lvl5pPr marL="0" indent="0" algn="ctr">
              <a:spcBef>
                <a:spcPts val="0"/>
              </a:spcBef>
              <a:buSzTx/>
              <a:buNone/>
              <a:defRPr sz="50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87" name="Image"/>
          <p:cNvSpPr/>
          <p:nvPr>
            <p:ph type="pic" sz="quarter" idx="21"/>
          </p:nvPr>
        </p:nvSpPr>
        <p:spPr>
          <a:xfrm>
            <a:off x="13067109" y="2268140"/>
            <a:ext cx="5929313" cy="8899794"/>
          </a:xfrm>
          <a:prstGeom prst="rect">
            <a:avLst/>
          </a:prstGeom>
        </p:spPr>
        <p:txBody>
          <a:bodyPr lIns="91439" tIns="45719" rIns="91439" bIns="45719" anchor="t"/>
          <a:lstStyle/>
          <a:p>
            <a:pPr/>
          </a:p>
        </p:txBody>
      </p:sp>
      <p:sp>
        <p:nvSpPr>
          <p:cNvPr id="88" name="Title Text"/>
          <p:cNvSpPr txBox="1"/>
          <p:nvPr>
            <p:ph type="title"/>
          </p:nvPr>
        </p:nvSpPr>
        <p:spPr>
          <a:xfrm>
            <a:off x="3940968" y="1982390"/>
            <a:ext cx="8251032" cy="4643439"/>
          </a:xfrm>
          <a:prstGeom prst="rect">
            <a:avLst/>
          </a:prstGeom>
        </p:spPr>
        <p:txBody>
          <a:bodyPr anchor="b"/>
          <a:lstStyle>
            <a:lvl1pPr>
              <a:defRPr sz="9800"/>
            </a:lvl1pPr>
          </a:lstStyle>
          <a:p>
            <a:pPr/>
            <a:r>
              <a:t>Title Text</a:t>
            </a:r>
          </a:p>
        </p:txBody>
      </p:sp>
      <p:sp>
        <p:nvSpPr>
          <p:cNvPr id="89" name="Body Level One…"/>
          <p:cNvSpPr txBox="1"/>
          <p:nvPr>
            <p:ph type="body" sz="quarter" idx="1"/>
          </p:nvPr>
        </p:nvSpPr>
        <p:spPr>
          <a:xfrm>
            <a:off x="3940968" y="6732984"/>
            <a:ext cx="8251032" cy="4643438"/>
          </a:xfrm>
          <a:prstGeom prst="rect">
            <a:avLst/>
          </a:prstGeom>
        </p:spPr>
        <p:txBody>
          <a:bodyPr anchor="t"/>
          <a:lstStyle>
            <a:lvl1pPr marL="0" indent="0" algn="ctr">
              <a:spcBef>
                <a:spcPts val="0"/>
              </a:spcBef>
              <a:buSzTx/>
              <a:buNone/>
              <a:defRPr sz="4600"/>
            </a:lvl1pPr>
            <a:lvl2pPr marL="0" indent="0" algn="ctr">
              <a:spcBef>
                <a:spcPts val="0"/>
              </a:spcBef>
              <a:buSzTx/>
              <a:buNone/>
              <a:defRPr sz="4600"/>
            </a:lvl2pPr>
            <a:lvl3pPr marL="0" indent="0" algn="ctr">
              <a:spcBef>
                <a:spcPts val="0"/>
              </a:spcBef>
              <a:buSzTx/>
              <a:buNone/>
              <a:defRPr sz="4600"/>
            </a:lvl3pPr>
            <a:lvl4pPr marL="0" indent="0" algn="ctr">
              <a:spcBef>
                <a:spcPts val="0"/>
              </a:spcBef>
              <a:buSzTx/>
              <a:buNone/>
              <a:defRPr sz="4600"/>
            </a:lvl4pPr>
            <a:lvl5pPr marL="0" indent="0" algn="ctr">
              <a:spcBef>
                <a:spcPts val="0"/>
              </a:spcBef>
              <a:buSzTx/>
              <a:buNone/>
              <a:defRPr sz="4600"/>
            </a:lvl5pPr>
          </a:lstStyle>
          <a:p>
            <a:pPr/>
            <a:r>
              <a:t>Body Level One</a:t>
            </a:r>
          </a:p>
          <a:p>
            <a:pPr lvl="1"/>
            <a:r>
              <a:t>Body Level Two</a:t>
            </a:r>
          </a:p>
          <a:p>
            <a:pPr lvl="2"/>
            <a:r>
              <a:t>Body Level Three</a:t>
            </a:r>
          </a:p>
          <a:p>
            <a:pPr lvl="3"/>
            <a:r>
              <a:t>Body Level Four</a:t>
            </a:r>
          </a:p>
          <a:p>
            <a:pPr lvl="4"/>
            <a:r>
              <a:t>Body Level Five</a:t>
            </a:r>
          </a:p>
        </p:txBody>
      </p:sp>
      <p:sp>
        <p:nvSpPr>
          <p:cNvPr id="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Reflection">
    <p:spTree>
      <p:nvGrpSpPr>
        <p:cNvPr id="1" name=""/>
        <p:cNvGrpSpPr/>
        <p:nvPr/>
      </p:nvGrpSpPr>
      <p:grpSpPr>
        <a:xfrm>
          <a:off x="0" y="0"/>
          <a:ext cx="0" cy="0"/>
          <a:chOff x="0" y="0"/>
          <a:chExt cx="0" cy="0"/>
        </a:xfrm>
      </p:grpSpPr>
      <p:sp>
        <p:nvSpPr>
          <p:cNvPr id="97" name="Image"/>
          <p:cNvSpPr/>
          <p:nvPr>
            <p:ph type="pic" sz="quarter" idx="21"/>
          </p:nvPr>
        </p:nvSpPr>
        <p:spPr>
          <a:xfrm>
            <a:off x="13067109" y="2268140"/>
            <a:ext cx="5929313" cy="8899794"/>
          </a:xfrm>
          <a:prstGeom prst="rect">
            <a:avLst/>
          </a:prstGeom>
          <a:ln w="25400"/>
          <a:effectLst>
            <a:reflection blurRad="0" stA="50000" stPos="0" endA="0" endPos="40000" dist="0" dir="5400000" fadeDir="5400000" sx="100000" sy="-100000" kx="0" ky="0" algn="bl" rotWithShape="0"/>
          </a:effectLst>
        </p:spPr>
        <p:txBody>
          <a:bodyPr lIns="91439" tIns="45719" rIns="91439" bIns="45719" anchor="t"/>
          <a:lstStyle/>
          <a:p>
            <a:pPr/>
          </a:p>
        </p:txBody>
      </p:sp>
      <p:sp>
        <p:nvSpPr>
          <p:cNvPr id="98" name="Title Text"/>
          <p:cNvSpPr txBox="1"/>
          <p:nvPr>
            <p:ph type="title"/>
          </p:nvPr>
        </p:nvSpPr>
        <p:spPr>
          <a:xfrm>
            <a:off x="3940968" y="1982390"/>
            <a:ext cx="8251032" cy="4643439"/>
          </a:xfrm>
          <a:prstGeom prst="rect">
            <a:avLst/>
          </a:prstGeom>
        </p:spPr>
        <p:txBody>
          <a:bodyPr anchor="b"/>
          <a:lstStyle>
            <a:lvl1pPr>
              <a:defRPr sz="9800"/>
            </a:lvl1pPr>
          </a:lstStyle>
          <a:p>
            <a:pPr/>
            <a:r>
              <a:t>Title Text</a:t>
            </a:r>
          </a:p>
        </p:txBody>
      </p:sp>
      <p:sp>
        <p:nvSpPr>
          <p:cNvPr id="99" name="Body Level One…"/>
          <p:cNvSpPr txBox="1"/>
          <p:nvPr>
            <p:ph type="body" sz="quarter" idx="1"/>
          </p:nvPr>
        </p:nvSpPr>
        <p:spPr>
          <a:xfrm>
            <a:off x="3940968" y="6732984"/>
            <a:ext cx="8251032" cy="4643438"/>
          </a:xfrm>
          <a:prstGeom prst="rect">
            <a:avLst/>
          </a:prstGeom>
        </p:spPr>
        <p:txBody>
          <a:bodyPr anchor="t"/>
          <a:lstStyle>
            <a:lvl1pPr marL="0" indent="0" algn="ctr">
              <a:spcBef>
                <a:spcPts val="0"/>
              </a:spcBef>
              <a:buSzTx/>
              <a:buNone/>
              <a:defRPr sz="4600"/>
            </a:lvl1pPr>
            <a:lvl2pPr marL="0" indent="0" algn="ctr">
              <a:spcBef>
                <a:spcPts val="0"/>
              </a:spcBef>
              <a:buSzTx/>
              <a:buNone/>
              <a:defRPr sz="4600"/>
            </a:lvl2pPr>
            <a:lvl3pPr marL="0" indent="0" algn="ctr">
              <a:spcBef>
                <a:spcPts val="0"/>
              </a:spcBef>
              <a:buSzTx/>
              <a:buNone/>
              <a:defRPr sz="4600"/>
            </a:lvl3pPr>
            <a:lvl4pPr marL="0" indent="0" algn="ctr">
              <a:spcBef>
                <a:spcPts val="0"/>
              </a:spcBef>
              <a:buSzTx/>
              <a:buNone/>
              <a:defRPr sz="4600"/>
            </a:lvl4pPr>
            <a:lvl5pPr marL="0" indent="0" algn="ctr">
              <a:spcBef>
                <a:spcPts val="0"/>
              </a:spcBef>
              <a:buSzTx/>
              <a:buNone/>
              <a:defRPr sz="4600"/>
            </a:lvl5pPr>
          </a:lstStyle>
          <a:p>
            <a:pPr/>
            <a:r>
              <a:t>Body Level One</a:t>
            </a:r>
          </a:p>
          <a:p>
            <a:pPr lvl="1"/>
            <a:r>
              <a:t>Body Level Two</a:t>
            </a:r>
          </a:p>
          <a:p>
            <a:pPr lvl="2"/>
            <a:r>
              <a:t>Body Level Three</a:t>
            </a:r>
          </a:p>
          <a:p>
            <a:pPr lvl="3"/>
            <a:r>
              <a:t>Body Level Four</a:t>
            </a:r>
          </a:p>
          <a:p>
            <a:pPr lvl="4"/>
            <a:r>
              <a:t>Body Level Five</a:t>
            </a:r>
          </a:p>
        </p:txBody>
      </p:sp>
      <p:sp>
        <p:nvSpPr>
          <p:cNvPr id="1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07" name="Image"/>
          <p:cNvSpPr/>
          <p:nvPr>
            <p:ph type="pic" sz="quarter" idx="21"/>
          </p:nvPr>
        </p:nvSpPr>
        <p:spPr>
          <a:xfrm>
            <a:off x="13138546" y="3571875"/>
            <a:ext cx="5768579" cy="8658535"/>
          </a:xfrm>
          <a:prstGeom prst="rect">
            <a:avLst/>
          </a:prstGeom>
        </p:spPr>
        <p:txBody>
          <a:bodyPr lIns="91439" tIns="45719" rIns="91439" bIns="45719" anchor="t"/>
          <a:lstStyle/>
          <a:p>
            <a:pPr/>
          </a:p>
        </p:txBody>
      </p:sp>
      <p:sp>
        <p:nvSpPr>
          <p:cNvPr id="108" name="Title Text"/>
          <p:cNvSpPr txBox="1"/>
          <p:nvPr>
            <p:ph type="title"/>
          </p:nvPr>
        </p:nvSpPr>
        <p:spPr>
          <a:prstGeom prst="rect">
            <a:avLst/>
          </a:prstGeom>
        </p:spPr>
        <p:txBody>
          <a:bodyPr/>
          <a:lstStyle/>
          <a:p>
            <a:pPr/>
            <a:r>
              <a:t>Title Text</a:t>
            </a:r>
          </a:p>
        </p:txBody>
      </p:sp>
      <p:sp>
        <p:nvSpPr>
          <p:cNvPr id="109" name="Body Level One…"/>
          <p:cNvSpPr txBox="1"/>
          <p:nvPr>
            <p:ph type="body" sz="quarter" idx="1"/>
          </p:nvPr>
        </p:nvSpPr>
        <p:spPr>
          <a:xfrm>
            <a:off x="4833937" y="3893343"/>
            <a:ext cx="7090173" cy="8036720"/>
          </a:xfrm>
          <a:prstGeom prst="rect">
            <a:avLst/>
          </a:prstGeom>
        </p:spPr>
        <p:txBody>
          <a:bodyPr/>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117" name="Title Text"/>
          <p:cNvSpPr txBox="1"/>
          <p:nvPr>
            <p:ph type="title"/>
          </p:nvPr>
        </p:nvSpPr>
        <p:spPr>
          <a:prstGeom prst="rect">
            <a:avLst/>
          </a:prstGeom>
        </p:spPr>
        <p:txBody>
          <a:bodyPr/>
          <a:lstStyle/>
          <a:p>
            <a:pPr/>
            <a:r>
              <a:t>Title Text</a:t>
            </a:r>
          </a:p>
        </p:txBody>
      </p:sp>
      <p:sp>
        <p:nvSpPr>
          <p:cNvPr id="118" name="Body Level One…"/>
          <p:cNvSpPr txBox="1"/>
          <p:nvPr>
            <p:ph type="body" sz="quarter" idx="1"/>
          </p:nvPr>
        </p:nvSpPr>
        <p:spPr>
          <a:xfrm>
            <a:off x="4833937" y="3893343"/>
            <a:ext cx="7090173" cy="8036720"/>
          </a:xfrm>
          <a:prstGeom prst="rect">
            <a:avLst/>
          </a:prstGeom>
        </p:spPr>
        <p:txBody>
          <a:bodyPr/>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126" name="Title Text"/>
          <p:cNvSpPr txBox="1"/>
          <p:nvPr>
            <p:ph type="title"/>
          </p:nvPr>
        </p:nvSpPr>
        <p:spPr>
          <a:prstGeom prst="rect">
            <a:avLst/>
          </a:prstGeom>
        </p:spPr>
        <p:txBody>
          <a:bodyPr/>
          <a:lstStyle/>
          <a:p>
            <a:pPr/>
            <a:r>
              <a:t>Title Text</a:t>
            </a:r>
          </a:p>
        </p:txBody>
      </p:sp>
      <p:sp>
        <p:nvSpPr>
          <p:cNvPr id="127" name="Body Level One…"/>
          <p:cNvSpPr txBox="1"/>
          <p:nvPr>
            <p:ph type="body" sz="quarter" idx="1"/>
          </p:nvPr>
        </p:nvSpPr>
        <p:spPr>
          <a:xfrm>
            <a:off x="13977937" y="3893343"/>
            <a:ext cx="5572126" cy="8036720"/>
          </a:xfrm>
          <a:prstGeom prst="rect">
            <a:avLst/>
          </a:prstGeom>
        </p:spPr>
        <p:txBody>
          <a:bodyPr/>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35" name="Slide Number"/>
          <p:cNvSpPr txBox="1"/>
          <p:nvPr>
            <p:ph type="sldNum" sz="quarter" idx="2"/>
          </p:nvPr>
        </p:nvSpPr>
        <p:spPr>
          <a:xfrm>
            <a:off x="12017771" y="13162359"/>
            <a:ext cx="348458" cy="373857"/>
          </a:xfrm>
          <a:prstGeom prst="rect">
            <a:avLst/>
          </a:prstGeom>
        </p:spPr>
        <p:txBody>
          <a:bodyPr lIns="53578" tIns="53578" rIns="53578" bIns="53578"/>
          <a:lstStyle>
            <a:lvl1pPr>
              <a:defRPr sz="18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copy 1">
    <p:spTree>
      <p:nvGrpSpPr>
        <p:cNvPr id="1" name=""/>
        <p:cNvGrpSpPr/>
        <p:nvPr/>
      </p:nvGrpSpPr>
      <p:grpSpPr>
        <a:xfrm>
          <a:off x="0" y="0"/>
          <a:ext cx="0" cy="0"/>
          <a:chOff x="0" y="0"/>
          <a:chExt cx="0" cy="0"/>
        </a:xfrm>
      </p:grpSpPr>
      <p:sp>
        <p:nvSpPr>
          <p:cNvPr id="142" name="Slide Number"/>
          <p:cNvSpPr txBox="1"/>
          <p:nvPr>
            <p:ph type="sldNum" sz="quarter" idx="2"/>
          </p:nvPr>
        </p:nvSpPr>
        <p:spPr>
          <a:xfrm>
            <a:off x="12017771" y="13162359"/>
            <a:ext cx="348458" cy="373857"/>
          </a:xfrm>
          <a:prstGeom prst="rect">
            <a:avLst/>
          </a:prstGeom>
        </p:spPr>
        <p:txBody>
          <a:bodyPr lIns="53578" tIns="53578" rIns="53578" bIns="53578"/>
          <a:lstStyle>
            <a:lvl1pPr>
              <a:defRPr sz="18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copy">
    <p:spTree>
      <p:nvGrpSpPr>
        <p:cNvPr id="1" name=""/>
        <p:cNvGrpSpPr/>
        <p:nvPr/>
      </p:nvGrpSpPr>
      <p:grpSpPr>
        <a:xfrm>
          <a:off x="0" y="0"/>
          <a:ext cx="0" cy="0"/>
          <a:chOff x="0" y="0"/>
          <a:chExt cx="0" cy="0"/>
        </a:xfrm>
      </p:grpSpPr>
      <p:sp>
        <p:nvSpPr>
          <p:cNvPr id="149" name="Slide Number"/>
          <p:cNvSpPr txBox="1"/>
          <p:nvPr>
            <p:ph type="sldNum" sz="quarter" idx="2"/>
          </p:nvPr>
        </p:nvSpPr>
        <p:spPr>
          <a:xfrm>
            <a:off x="12017771" y="13162359"/>
            <a:ext cx="348458" cy="373857"/>
          </a:xfrm>
          <a:prstGeom prst="rect">
            <a:avLst/>
          </a:prstGeom>
        </p:spPr>
        <p:txBody>
          <a:bodyPr lIns="53578" tIns="53578" rIns="53578" bIns="53578"/>
          <a:lstStyle>
            <a:lvl1pPr>
              <a:defRPr sz="18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56" name="Title Text"/>
          <p:cNvSpPr txBox="1"/>
          <p:nvPr>
            <p:ph type="title"/>
          </p:nvPr>
        </p:nvSpPr>
        <p:spPr>
          <a:xfrm>
            <a:off x="3958828" y="0"/>
            <a:ext cx="14626829" cy="2750344"/>
          </a:xfrm>
          <a:prstGeom prst="rect">
            <a:avLst/>
          </a:prstGeom>
        </p:spPr>
        <p:txBody>
          <a:bodyPr/>
          <a:lstStyle>
            <a:lvl1pPr marL="81280" marR="81280" algn="l" defTabSz="1821656">
              <a:defRPr b="1" sz="5200">
                <a:solidFill>
                  <a:srgbClr val="0433FF"/>
                </a:solidFill>
                <a:uFill>
                  <a:solidFill>
                    <a:srgbClr val="0433FF"/>
                  </a:solidFill>
                </a:uFill>
                <a:latin typeface="+mn-lt"/>
                <a:ea typeface="+mn-ea"/>
                <a:cs typeface="+mn-cs"/>
                <a:sym typeface="Helvetica"/>
              </a:defRPr>
            </a:lvl1pPr>
          </a:lstStyle>
          <a:p>
            <a:pPr/>
            <a:r>
              <a:t>Title Text</a:t>
            </a:r>
          </a:p>
        </p:txBody>
      </p:sp>
      <p:sp>
        <p:nvSpPr>
          <p:cNvPr id="157" name="Body Level One…"/>
          <p:cNvSpPr txBox="1"/>
          <p:nvPr>
            <p:ph type="body" idx="1"/>
          </p:nvPr>
        </p:nvSpPr>
        <p:spPr>
          <a:xfrm>
            <a:off x="4423171" y="3964781"/>
            <a:ext cx="15537658" cy="9751219"/>
          </a:xfrm>
          <a:prstGeom prst="rect">
            <a:avLst/>
          </a:prstGeom>
        </p:spPr>
        <p:txBody>
          <a:bodyPr anchor="t"/>
          <a:lstStyle>
            <a:lvl1pPr marL="497840" marR="81280" indent="-457200" defTabSz="1821656">
              <a:spcBef>
                <a:spcPts val="800"/>
              </a:spcBef>
              <a:buSzPct val="100000"/>
              <a:defRPr sz="3200">
                <a:uFill>
                  <a:solidFill>
                    <a:srgbClr val="000000"/>
                  </a:solidFill>
                </a:uFill>
                <a:latin typeface="+mn-lt"/>
                <a:ea typeface="+mn-ea"/>
                <a:cs typeface="+mn-cs"/>
                <a:sym typeface="Helvetica"/>
              </a:defRPr>
            </a:lvl1pPr>
            <a:lvl2pPr marL="878839" marR="81280" indent="-380999" defTabSz="1821656">
              <a:spcBef>
                <a:spcPts val="800"/>
              </a:spcBef>
              <a:buSzPct val="100000"/>
              <a:buChar char="–"/>
              <a:defRPr sz="3200">
                <a:uFill>
                  <a:solidFill>
                    <a:srgbClr val="000000"/>
                  </a:solidFill>
                </a:uFill>
                <a:latin typeface="+mn-lt"/>
                <a:ea typeface="+mn-ea"/>
                <a:cs typeface="+mn-cs"/>
                <a:sym typeface="Helvetica"/>
              </a:defRPr>
            </a:lvl2pPr>
            <a:lvl3pPr marL="1259839" marR="81280" indent="-304800" defTabSz="1821656">
              <a:spcBef>
                <a:spcPts val="800"/>
              </a:spcBef>
              <a:buSzPct val="100000"/>
              <a:defRPr sz="3200">
                <a:uFill>
                  <a:solidFill>
                    <a:srgbClr val="000000"/>
                  </a:solidFill>
                </a:uFill>
                <a:latin typeface="+mn-lt"/>
                <a:ea typeface="+mn-ea"/>
                <a:cs typeface="+mn-cs"/>
                <a:sym typeface="Helvetica"/>
              </a:defRPr>
            </a:lvl3pPr>
            <a:lvl4pPr marL="1717039" marR="81280" indent="-304800" defTabSz="1821656">
              <a:spcBef>
                <a:spcPts val="800"/>
              </a:spcBef>
              <a:buSzPct val="100000"/>
              <a:buChar char="–"/>
              <a:defRPr sz="3200">
                <a:uFill>
                  <a:solidFill>
                    <a:srgbClr val="000000"/>
                  </a:solidFill>
                </a:uFill>
                <a:latin typeface="+mn-lt"/>
                <a:ea typeface="+mn-ea"/>
                <a:cs typeface="+mn-cs"/>
                <a:sym typeface="Helvetica"/>
              </a:defRPr>
            </a:lvl4pPr>
            <a:lvl5pPr marL="2174239" marR="81280" indent="-304800" defTabSz="1821656">
              <a:spcBef>
                <a:spcPts val="800"/>
              </a:spcBef>
              <a:buSzPct val="100000"/>
              <a:buChar char="»"/>
              <a:defRPr sz="3200">
                <a:uFill>
                  <a:solidFill>
                    <a:srgbClr val="000000"/>
                  </a:solidFill>
                </a:uFill>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58" name="Slide Number"/>
          <p:cNvSpPr txBox="1"/>
          <p:nvPr>
            <p:ph type="sldNum" sz="quarter" idx="2"/>
          </p:nvPr>
        </p:nvSpPr>
        <p:spPr>
          <a:xfrm>
            <a:off x="17831792" y="12501562"/>
            <a:ext cx="460376" cy="511176"/>
          </a:xfrm>
          <a:prstGeom prst="rect">
            <a:avLst/>
          </a:prstGeom>
        </p:spPr>
        <p:txBody>
          <a:bodyPr/>
          <a:lstStyle>
            <a:lvl1pPr defTabSz="910828">
              <a:defRPr>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5" name="Slide Number"/>
          <p:cNvSpPr txBox="1"/>
          <p:nvPr>
            <p:ph type="sldNum" sz="quarter" idx="2"/>
          </p:nvPr>
        </p:nvSpPr>
        <p:spPr>
          <a:xfrm>
            <a:off x="11956653" y="13055203"/>
            <a:ext cx="434976" cy="460376"/>
          </a:xfrm>
          <a:prstGeom prst="rect">
            <a:avLst/>
          </a:prstGeom>
        </p:spPr>
        <p:txBody>
          <a:bodyPr/>
          <a:lstStyle>
            <a:lvl1pPr>
              <a:defRPr sz="2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0" name="Title Text"/>
          <p:cNvSpPr txBox="1"/>
          <p:nvPr>
            <p:ph type="title"/>
          </p:nvPr>
        </p:nvSpPr>
        <p:spPr>
          <a:prstGeom prst="rect">
            <a:avLst/>
          </a:prstGeom>
        </p:spPr>
        <p:txBody>
          <a:bodyPr/>
          <a:lstStyle/>
          <a:p>
            <a:pPr/>
            <a:r>
              <a:t>Title Text</a:t>
            </a:r>
          </a:p>
        </p:txBody>
      </p:sp>
      <p:sp>
        <p:nvSpPr>
          <p:cNvPr id="21" name="Body Level One…"/>
          <p:cNvSpPr txBox="1"/>
          <p:nvPr>
            <p:ph type="body" sz="half" idx="1"/>
          </p:nvPr>
        </p:nvSpPr>
        <p:spPr>
          <a:xfrm>
            <a:off x="4833937" y="3893343"/>
            <a:ext cx="14716126" cy="8036720"/>
          </a:xfrm>
          <a:prstGeom prst="rect">
            <a:avLst/>
          </a:prstGeom>
        </p:spPr>
        <p:txBody>
          <a:bodyPr/>
          <a:lstStyle>
            <a:lvl1pPr>
              <a:spcBef>
                <a:spcPts val="3300"/>
              </a:spcBef>
            </a:lvl1pPr>
            <a:lvl2pPr>
              <a:spcBef>
                <a:spcPts val="3300"/>
              </a:spcBef>
            </a:lvl2pPr>
            <a:lvl3pPr>
              <a:spcBef>
                <a:spcPts val="3300"/>
              </a:spcBef>
            </a:lvl3pPr>
            <a:lvl4pPr>
              <a:spcBef>
                <a:spcPts val="3300"/>
              </a:spcBef>
            </a:lvl4pPr>
            <a:lvl5pPr>
              <a:spcBef>
                <a:spcPts val="3300"/>
              </a:spcBef>
            </a:lvl5p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72"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Arial"/>
                <a:ea typeface="Arial"/>
                <a:cs typeface="Arial"/>
                <a:sym typeface="Arial"/>
              </a:defRPr>
            </a:lvl1pPr>
          </a:lstStyle>
          <a:p>
            <a:pPr/>
            <a:r>
              <a:t>Title Text</a:t>
            </a:r>
          </a:p>
        </p:txBody>
      </p:sp>
      <p:sp>
        <p:nvSpPr>
          <p:cNvPr id="173"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Arial"/>
                <a:ea typeface="Arial"/>
                <a:cs typeface="Arial"/>
                <a:sym typeface="Arial"/>
              </a:defRPr>
            </a:lvl1pPr>
            <a:lvl2pPr marL="888866" marR="81280" indent="-391026" defTabSz="1821656">
              <a:spcBef>
                <a:spcPts val="1200"/>
              </a:spcBef>
              <a:buSzPct val="100000"/>
              <a:buChar char="–"/>
              <a:defRPr b="1" sz="5200">
                <a:uFill>
                  <a:solidFill>
                    <a:srgbClr val="000000"/>
                  </a:solidFill>
                </a:uFill>
                <a:latin typeface="Arial"/>
                <a:ea typeface="Arial"/>
                <a:cs typeface="Arial"/>
                <a:sym typeface="Arial"/>
              </a:defRPr>
            </a:lvl2pPr>
            <a:lvl3pPr marL="1264322" marR="81280" indent="-309282" defTabSz="1821656">
              <a:spcBef>
                <a:spcPts val="1100"/>
              </a:spcBef>
              <a:buSzPct val="100000"/>
              <a:defRPr b="1" sz="4600">
                <a:uFill>
                  <a:solidFill>
                    <a:srgbClr val="000000"/>
                  </a:solidFill>
                </a:uFill>
                <a:latin typeface="Arial"/>
                <a:ea typeface="Arial"/>
                <a:cs typeface="Arial"/>
                <a:sym typeface="Arial"/>
              </a:defRPr>
            </a:lvl3pPr>
            <a:lvl4pPr marL="1722482" marR="81280" indent="-310242" defTabSz="1821656">
              <a:spcBef>
                <a:spcPts val="900"/>
              </a:spcBef>
              <a:buSzPct val="100000"/>
              <a:buChar char="–"/>
              <a:defRPr b="1" sz="3800">
                <a:uFill>
                  <a:solidFill>
                    <a:srgbClr val="000000"/>
                  </a:solidFill>
                </a:uFill>
                <a:latin typeface="Arial"/>
                <a:ea typeface="Arial"/>
                <a:cs typeface="Arial"/>
                <a:sym typeface="Arial"/>
              </a:defRPr>
            </a:lvl4pPr>
            <a:lvl5pPr marL="2179682" marR="81280" indent="-310242" defTabSz="1821656">
              <a:spcBef>
                <a:spcPts val="900"/>
              </a:spcBef>
              <a:buSzPct val="100000"/>
              <a:buChar char="»"/>
              <a:defRPr b="1" sz="3800">
                <a:uFill>
                  <a:solidFill>
                    <a:srgbClr val="000000"/>
                  </a:solidFill>
                </a:uFill>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74"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81"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Arial"/>
                <a:ea typeface="Arial"/>
                <a:cs typeface="Arial"/>
                <a:sym typeface="Arial"/>
              </a:defRPr>
            </a:lvl1pPr>
          </a:lstStyle>
          <a:p>
            <a:pPr/>
            <a:r>
              <a:t>Title Text</a:t>
            </a:r>
          </a:p>
        </p:txBody>
      </p:sp>
      <p:sp>
        <p:nvSpPr>
          <p:cNvPr id="182"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Arial"/>
                <a:ea typeface="Arial"/>
                <a:cs typeface="Arial"/>
                <a:sym typeface="Arial"/>
              </a:defRPr>
            </a:lvl1pPr>
            <a:lvl2pPr marL="888866" marR="81280" indent="-391026" defTabSz="1821656">
              <a:spcBef>
                <a:spcPts val="1200"/>
              </a:spcBef>
              <a:buSzPct val="100000"/>
              <a:buChar char="–"/>
              <a:defRPr b="1" sz="5200">
                <a:uFill>
                  <a:solidFill>
                    <a:srgbClr val="000000"/>
                  </a:solidFill>
                </a:uFill>
                <a:latin typeface="Arial"/>
                <a:ea typeface="Arial"/>
                <a:cs typeface="Arial"/>
                <a:sym typeface="Arial"/>
              </a:defRPr>
            </a:lvl2pPr>
            <a:lvl3pPr marL="1264322" marR="81280" indent="-309282" defTabSz="1821656">
              <a:spcBef>
                <a:spcPts val="1100"/>
              </a:spcBef>
              <a:buSzPct val="100000"/>
              <a:defRPr b="1" sz="4600">
                <a:uFill>
                  <a:solidFill>
                    <a:srgbClr val="000000"/>
                  </a:solidFill>
                </a:uFill>
                <a:latin typeface="Arial"/>
                <a:ea typeface="Arial"/>
                <a:cs typeface="Arial"/>
                <a:sym typeface="Arial"/>
              </a:defRPr>
            </a:lvl3pPr>
            <a:lvl4pPr marL="1722482" marR="81280" indent="-310242" defTabSz="1821656">
              <a:spcBef>
                <a:spcPts val="900"/>
              </a:spcBef>
              <a:buSzPct val="100000"/>
              <a:buChar char="–"/>
              <a:defRPr b="1" sz="3800">
                <a:uFill>
                  <a:solidFill>
                    <a:srgbClr val="000000"/>
                  </a:solidFill>
                </a:uFill>
                <a:latin typeface="Arial"/>
                <a:ea typeface="Arial"/>
                <a:cs typeface="Arial"/>
                <a:sym typeface="Arial"/>
              </a:defRPr>
            </a:lvl4pPr>
            <a:lvl5pPr marL="2179682" marR="81280" indent="-310242" defTabSz="1821656">
              <a:spcBef>
                <a:spcPts val="900"/>
              </a:spcBef>
              <a:buSzPct val="100000"/>
              <a:buChar char="»"/>
              <a:defRPr b="1" sz="3800">
                <a:uFill>
                  <a:solidFill>
                    <a:srgbClr val="000000"/>
                  </a:solidFill>
                </a:uFill>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83"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190" name="Title Text"/>
          <p:cNvSpPr txBox="1"/>
          <p:nvPr>
            <p:ph type="title"/>
          </p:nvPr>
        </p:nvSpPr>
        <p:spPr>
          <a:xfrm>
            <a:off x="3958828" y="0"/>
            <a:ext cx="14626829" cy="2750344"/>
          </a:xfrm>
          <a:prstGeom prst="rect">
            <a:avLst/>
          </a:prstGeom>
        </p:spPr>
        <p:txBody>
          <a:bodyPr/>
          <a:lstStyle>
            <a:lvl1pPr marL="81280" marR="81280" algn="l" defTabSz="1821656">
              <a:defRPr b="1" sz="5200">
                <a:solidFill>
                  <a:srgbClr val="0433FF"/>
                </a:solidFill>
                <a:uFill>
                  <a:solidFill>
                    <a:srgbClr val="0433FF"/>
                  </a:solidFill>
                </a:uFill>
                <a:latin typeface="+mn-lt"/>
                <a:ea typeface="+mn-ea"/>
                <a:cs typeface="+mn-cs"/>
                <a:sym typeface="Helvetica"/>
              </a:defRPr>
            </a:lvl1pPr>
          </a:lstStyle>
          <a:p>
            <a:pPr/>
            <a:r>
              <a:t>Title Text</a:t>
            </a:r>
          </a:p>
        </p:txBody>
      </p:sp>
      <p:sp>
        <p:nvSpPr>
          <p:cNvPr id="191" name="Body Level One…"/>
          <p:cNvSpPr txBox="1"/>
          <p:nvPr>
            <p:ph type="body" idx="1"/>
          </p:nvPr>
        </p:nvSpPr>
        <p:spPr>
          <a:xfrm>
            <a:off x="4423171" y="3964781"/>
            <a:ext cx="15537658" cy="9751219"/>
          </a:xfrm>
          <a:prstGeom prst="rect">
            <a:avLst/>
          </a:prstGeom>
        </p:spPr>
        <p:txBody>
          <a:bodyPr anchor="t"/>
          <a:lstStyle>
            <a:lvl1pPr marL="497840" marR="81280" indent="-457200" defTabSz="1821656">
              <a:spcBef>
                <a:spcPts val="800"/>
              </a:spcBef>
              <a:buSzPct val="100000"/>
              <a:defRPr sz="3200">
                <a:uFill>
                  <a:solidFill>
                    <a:srgbClr val="000000"/>
                  </a:solidFill>
                </a:uFill>
                <a:latin typeface="+mn-lt"/>
                <a:ea typeface="+mn-ea"/>
                <a:cs typeface="+mn-cs"/>
                <a:sym typeface="Helvetica"/>
              </a:defRPr>
            </a:lvl1pPr>
            <a:lvl2pPr marL="878839" marR="81280" indent="-380999" defTabSz="1821656">
              <a:spcBef>
                <a:spcPts val="800"/>
              </a:spcBef>
              <a:buSzPct val="100000"/>
              <a:buChar char="–"/>
              <a:defRPr sz="3200">
                <a:uFill>
                  <a:solidFill>
                    <a:srgbClr val="000000"/>
                  </a:solidFill>
                </a:uFill>
                <a:latin typeface="+mn-lt"/>
                <a:ea typeface="+mn-ea"/>
                <a:cs typeface="+mn-cs"/>
                <a:sym typeface="Helvetica"/>
              </a:defRPr>
            </a:lvl2pPr>
            <a:lvl3pPr marL="1259839" marR="81280" indent="-304800" defTabSz="1821656">
              <a:spcBef>
                <a:spcPts val="800"/>
              </a:spcBef>
              <a:buSzPct val="100000"/>
              <a:defRPr sz="3200">
                <a:uFill>
                  <a:solidFill>
                    <a:srgbClr val="000000"/>
                  </a:solidFill>
                </a:uFill>
                <a:latin typeface="+mn-lt"/>
                <a:ea typeface="+mn-ea"/>
                <a:cs typeface="+mn-cs"/>
                <a:sym typeface="Helvetica"/>
              </a:defRPr>
            </a:lvl3pPr>
            <a:lvl4pPr marL="1717039" marR="81280" indent="-304800" defTabSz="1821656">
              <a:spcBef>
                <a:spcPts val="800"/>
              </a:spcBef>
              <a:buSzPct val="100000"/>
              <a:buChar char="–"/>
              <a:defRPr sz="3200">
                <a:uFill>
                  <a:solidFill>
                    <a:srgbClr val="000000"/>
                  </a:solidFill>
                </a:uFill>
                <a:latin typeface="+mn-lt"/>
                <a:ea typeface="+mn-ea"/>
                <a:cs typeface="+mn-cs"/>
                <a:sym typeface="Helvetica"/>
              </a:defRPr>
            </a:lvl4pPr>
            <a:lvl5pPr marL="2174239" marR="81280" indent="-304800" defTabSz="1821656">
              <a:spcBef>
                <a:spcPts val="800"/>
              </a:spcBef>
              <a:buSzPct val="100000"/>
              <a:buChar char="»"/>
              <a:defRPr sz="3200">
                <a:uFill>
                  <a:solidFill>
                    <a:srgbClr val="000000"/>
                  </a:solidFill>
                </a:uFill>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92" name="Slide Number"/>
          <p:cNvSpPr txBox="1"/>
          <p:nvPr>
            <p:ph type="sldNum" sz="quarter" idx="2"/>
          </p:nvPr>
        </p:nvSpPr>
        <p:spPr>
          <a:xfrm>
            <a:off x="17831792" y="12501562"/>
            <a:ext cx="460376" cy="511176"/>
          </a:xfrm>
          <a:prstGeom prst="rect">
            <a:avLst/>
          </a:prstGeom>
        </p:spPr>
        <p:txBody>
          <a:bodyPr/>
          <a:lstStyle>
            <a:lvl1pPr defTabSz="910828">
              <a:defRPr>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99" name="Title Text"/>
          <p:cNvSpPr txBox="1"/>
          <p:nvPr>
            <p:ph type="title"/>
          </p:nvPr>
        </p:nvSpPr>
        <p:spPr>
          <a:xfrm>
            <a:off x="3958828" y="0"/>
            <a:ext cx="16456026" cy="3381375"/>
          </a:xfrm>
          <a:prstGeom prst="rect">
            <a:avLst/>
          </a:prstGeom>
        </p:spPr>
        <p:txBody>
          <a:bodyPr/>
          <a:lstStyle>
            <a:lvl1pPr marL="78399" marR="78399" defTabSz="910828">
              <a:defRPr b="1" sz="8600">
                <a:uFill>
                  <a:solidFill>
                    <a:srgbClr val="000000"/>
                  </a:solidFill>
                </a:uFill>
                <a:latin typeface="Arial"/>
                <a:ea typeface="Arial"/>
                <a:cs typeface="Arial"/>
                <a:sym typeface="Arial"/>
              </a:defRPr>
            </a:lvl1pPr>
          </a:lstStyle>
          <a:p>
            <a:pPr/>
            <a:r>
              <a:t>Title Text</a:t>
            </a:r>
          </a:p>
        </p:txBody>
      </p:sp>
      <p:sp>
        <p:nvSpPr>
          <p:cNvPr id="200" name="Body Level One…"/>
          <p:cNvSpPr txBox="1"/>
          <p:nvPr>
            <p:ph type="body" idx="1"/>
          </p:nvPr>
        </p:nvSpPr>
        <p:spPr>
          <a:xfrm>
            <a:off x="3958828" y="3196828"/>
            <a:ext cx="16456026" cy="10519172"/>
          </a:xfrm>
          <a:prstGeom prst="rect">
            <a:avLst/>
          </a:prstGeom>
        </p:spPr>
        <p:txBody>
          <a:bodyPr anchor="t"/>
          <a:lstStyle>
            <a:lvl1pPr marL="764199" marR="78399" indent="-685799" defTabSz="910828">
              <a:spcBef>
                <a:spcPts val="1500"/>
              </a:spcBef>
              <a:buClr>
                <a:srgbClr val="000000"/>
              </a:buClr>
              <a:buSzTx/>
              <a:buFont typeface="Times New Roman"/>
              <a:buNone/>
              <a:defRPr b="1" sz="6000">
                <a:uFill>
                  <a:solidFill>
                    <a:srgbClr val="000000"/>
                  </a:solidFill>
                </a:uFill>
                <a:latin typeface="Arial"/>
                <a:ea typeface="Arial"/>
                <a:cs typeface="Arial"/>
                <a:sym typeface="Arial"/>
              </a:defRPr>
            </a:lvl1pPr>
            <a:lvl2pPr marL="1564299" marR="78399" indent="-571500" defTabSz="910828">
              <a:spcBef>
                <a:spcPts val="1400"/>
              </a:spcBef>
              <a:buClr>
                <a:srgbClr val="000000"/>
              </a:buClr>
              <a:buSzTx/>
              <a:buFont typeface="Times New Roman"/>
              <a:buNone/>
              <a:defRPr b="1" sz="5200">
                <a:uFill>
                  <a:solidFill>
                    <a:srgbClr val="000000"/>
                  </a:solidFill>
                </a:uFill>
                <a:latin typeface="Arial"/>
                <a:ea typeface="Arial"/>
                <a:cs typeface="Arial"/>
                <a:sym typeface="Arial"/>
              </a:defRPr>
            </a:lvl2pPr>
            <a:lvl3pPr marL="2364400" marR="78399" indent="-457199" defTabSz="910828">
              <a:spcBef>
                <a:spcPts val="1200"/>
              </a:spcBef>
              <a:buClr>
                <a:srgbClr val="000000"/>
              </a:buClr>
              <a:buSzTx/>
              <a:buFont typeface="Times New Roman"/>
              <a:buNone/>
              <a:defRPr b="1" sz="4600">
                <a:uFill>
                  <a:solidFill>
                    <a:srgbClr val="000000"/>
                  </a:solidFill>
                </a:uFill>
                <a:latin typeface="Arial"/>
                <a:ea typeface="Arial"/>
                <a:cs typeface="Arial"/>
                <a:sym typeface="Arial"/>
              </a:defRPr>
            </a:lvl3pPr>
            <a:lvl4pPr marL="3278799" marR="78399" indent="-457198" defTabSz="910828">
              <a:spcBef>
                <a:spcPts val="900"/>
              </a:spcBef>
              <a:buClr>
                <a:srgbClr val="000000"/>
              </a:buClr>
              <a:buSzTx/>
              <a:buFont typeface="Times New Roman"/>
              <a:buNone/>
              <a:defRPr b="1" sz="3800">
                <a:uFill>
                  <a:solidFill>
                    <a:srgbClr val="000000"/>
                  </a:solidFill>
                </a:uFill>
                <a:latin typeface="Arial"/>
                <a:ea typeface="Arial"/>
                <a:cs typeface="Arial"/>
                <a:sym typeface="Arial"/>
              </a:defRPr>
            </a:lvl4pPr>
            <a:lvl5pPr marL="4193201" marR="78399" indent="-457201" defTabSz="910828">
              <a:spcBef>
                <a:spcPts val="900"/>
              </a:spcBef>
              <a:buClr>
                <a:srgbClr val="000000"/>
              </a:buClr>
              <a:buSzTx/>
              <a:buFont typeface="Times New Roman"/>
              <a:buNone/>
              <a:defRPr b="1" sz="3800">
                <a:uFill>
                  <a:solidFill>
                    <a:srgbClr val="000000"/>
                  </a:solidFill>
                </a:uFill>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201" name="Slide Number"/>
          <p:cNvSpPr txBox="1"/>
          <p:nvPr>
            <p:ph type="sldNum" sz="quarter" idx="2"/>
          </p:nvPr>
        </p:nvSpPr>
        <p:spPr>
          <a:xfrm>
            <a:off x="20172711" y="13108781"/>
            <a:ext cx="494606" cy="488504"/>
          </a:xfrm>
          <a:prstGeom prst="rect">
            <a:avLst/>
          </a:prstGeom>
        </p:spPr>
        <p:txBody>
          <a:bodyPr/>
          <a:lstStyle>
            <a:lvl1pPr defTabSz="1160859">
              <a:defRPr b="1">
                <a:uFill>
                  <a:solidFill>
                    <a:srgbClr val="000000"/>
                  </a:solidFill>
                </a:uFill>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208" name="Title Text"/>
          <p:cNvSpPr txBox="1"/>
          <p:nvPr>
            <p:ph type="title"/>
          </p:nvPr>
        </p:nvSpPr>
        <p:spPr>
          <a:xfrm>
            <a:off x="3958828" y="0"/>
            <a:ext cx="16456026" cy="3381375"/>
          </a:xfrm>
          <a:prstGeom prst="rect">
            <a:avLst/>
          </a:prstGeom>
        </p:spPr>
        <p:txBody>
          <a:bodyPr/>
          <a:lstStyle>
            <a:lvl1pPr marL="78399" marR="78399" defTabSz="910828">
              <a:defRPr b="1" sz="8600">
                <a:uFill>
                  <a:solidFill>
                    <a:srgbClr val="000000"/>
                  </a:solidFill>
                </a:uFill>
                <a:latin typeface="Arial"/>
                <a:ea typeface="Arial"/>
                <a:cs typeface="Arial"/>
                <a:sym typeface="Arial"/>
              </a:defRPr>
            </a:lvl1pPr>
          </a:lstStyle>
          <a:p>
            <a:pPr/>
            <a:r>
              <a:t>Title Text</a:t>
            </a:r>
          </a:p>
        </p:txBody>
      </p:sp>
      <p:sp>
        <p:nvSpPr>
          <p:cNvPr id="209" name="Body Level One…"/>
          <p:cNvSpPr txBox="1"/>
          <p:nvPr>
            <p:ph type="body" idx="1"/>
          </p:nvPr>
        </p:nvSpPr>
        <p:spPr>
          <a:xfrm>
            <a:off x="3958828" y="3196828"/>
            <a:ext cx="16456026" cy="10519172"/>
          </a:xfrm>
          <a:prstGeom prst="rect">
            <a:avLst/>
          </a:prstGeom>
        </p:spPr>
        <p:txBody>
          <a:bodyPr anchor="t"/>
          <a:lstStyle>
            <a:lvl1pPr marL="764199" marR="78399" indent="-685799" defTabSz="910828">
              <a:spcBef>
                <a:spcPts val="1500"/>
              </a:spcBef>
              <a:buClr>
                <a:srgbClr val="000000"/>
              </a:buClr>
              <a:buSzTx/>
              <a:buFont typeface="Times New Roman"/>
              <a:buNone/>
              <a:defRPr b="1" sz="6000">
                <a:uFill>
                  <a:solidFill>
                    <a:srgbClr val="000000"/>
                  </a:solidFill>
                </a:uFill>
                <a:latin typeface="Arial"/>
                <a:ea typeface="Arial"/>
                <a:cs typeface="Arial"/>
                <a:sym typeface="Arial"/>
              </a:defRPr>
            </a:lvl1pPr>
            <a:lvl2pPr marL="1564299" marR="78399" indent="-571500" defTabSz="910828">
              <a:spcBef>
                <a:spcPts val="1400"/>
              </a:spcBef>
              <a:buClr>
                <a:srgbClr val="000000"/>
              </a:buClr>
              <a:buSzTx/>
              <a:buFont typeface="Times New Roman"/>
              <a:buNone/>
              <a:defRPr b="1" sz="5200">
                <a:uFill>
                  <a:solidFill>
                    <a:srgbClr val="000000"/>
                  </a:solidFill>
                </a:uFill>
                <a:latin typeface="Arial"/>
                <a:ea typeface="Arial"/>
                <a:cs typeface="Arial"/>
                <a:sym typeface="Arial"/>
              </a:defRPr>
            </a:lvl2pPr>
            <a:lvl3pPr marL="2364400" marR="78399" indent="-457199" defTabSz="910828">
              <a:spcBef>
                <a:spcPts val="1200"/>
              </a:spcBef>
              <a:buClr>
                <a:srgbClr val="000000"/>
              </a:buClr>
              <a:buSzTx/>
              <a:buFont typeface="Times New Roman"/>
              <a:buNone/>
              <a:defRPr b="1" sz="4600">
                <a:uFill>
                  <a:solidFill>
                    <a:srgbClr val="000000"/>
                  </a:solidFill>
                </a:uFill>
                <a:latin typeface="Arial"/>
                <a:ea typeface="Arial"/>
                <a:cs typeface="Arial"/>
                <a:sym typeface="Arial"/>
              </a:defRPr>
            </a:lvl3pPr>
            <a:lvl4pPr marL="3278799" marR="78399" indent="-457198" defTabSz="910828">
              <a:spcBef>
                <a:spcPts val="900"/>
              </a:spcBef>
              <a:buClr>
                <a:srgbClr val="000000"/>
              </a:buClr>
              <a:buSzTx/>
              <a:buFont typeface="Times New Roman"/>
              <a:buNone/>
              <a:defRPr b="1" sz="3800">
                <a:uFill>
                  <a:solidFill>
                    <a:srgbClr val="000000"/>
                  </a:solidFill>
                </a:uFill>
                <a:latin typeface="Arial"/>
                <a:ea typeface="Arial"/>
                <a:cs typeface="Arial"/>
                <a:sym typeface="Arial"/>
              </a:defRPr>
            </a:lvl4pPr>
            <a:lvl5pPr marL="4193201" marR="78399" indent="-457201" defTabSz="910828">
              <a:spcBef>
                <a:spcPts val="900"/>
              </a:spcBef>
              <a:buClr>
                <a:srgbClr val="000000"/>
              </a:buClr>
              <a:buSzTx/>
              <a:buFont typeface="Times New Roman"/>
              <a:buNone/>
              <a:defRPr b="1" sz="3800">
                <a:uFill>
                  <a:solidFill>
                    <a:srgbClr val="000000"/>
                  </a:solidFill>
                </a:uFill>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210" name="Slide Number"/>
          <p:cNvSpPr txBox="1"/>
          <p:nvPr>
            <p:ph type="sldNum" sz="quarter" idx="2"/>
          </p:nvPr>
        </p:nvSpPr>
        <p:spPr>
          <a:xfrm>
            <a:off x="20172711" y="13108781"/>
            <a:ext cx="494606" cy="488504"/>
          </a:xfrm>
          <a:prstGeom prst="rect">
            <a:avLst/>
          </a:prstGeom>
        </p:spPr>
        <p:txBody>
          <a:bodyPr/>
          <a:lstStyle>
            <a:lvl1pPr defTabSz="1160859">
              <a:defRPr b="1">
                <a:uFill>
                  <a:solidFill>
                    <a:srgbClr val="000000"/>
                  </a:solidFill>
                </a:uFill>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3">
    <p:spTree>
      <p:nvGrpSpPr>
        <p:cNvPr id="1" name=""/>
        <p:cNvGrpSpPr/>
        <p:nvPr/>
      </p:nvGrpSpPr>
      <p:grpSpPr>
        <a:xfrm>
          <a:off x="0" y="0"/>
          <a:ext cx="0" cy="0"/>
          <a:chOff x="0" y="0"/>
          <a:chExt cx="0" cy="0"/>
        </a:xfrm>
      </p:grpSpPr>
      <p:sp>
        <p:nvSpPr>
          <p:cNvPr id="217" name="Title Text"/>
          <p:cNvSpPr txBox="1"/>
          <p:nvPr>
            <p:ph type="title"/>
          </p:nvPr>
        </p:nvSpPr>
        <p:spPr>
          <a:xfrm>
            <a:off x="3958828" y="0"/>
            <a:ext cx="14626829" cy="2750344"/>
          </a:xfrm>
          <a:prstGeom prst="rect">
            <a:avLst/>
          </a:prstGeom>
        </p:spPr>
        <p:txBody>
          <a:bodyPr/>
          <a:lstStyle>
            <a:lvl1pPr marL="81280" marR="81280" algn="l" defTabSz="1821656">
              <a:defRPr b="1" sz="5200">
                <a:solidFill>
                  <a:srgbClr val="0433FF"/>
                </a:solidFill>
                <a:uFill>
                  <a:solidFill>
                    <a:srgbClr val="0433FF"/>
                  </a:solidFill>
                </a:uFill>
                <a:latin typeface="+mn-lt"/>
                <a:ea typeface="+mn-ea"/>
                <a:cs typeface="+mn-cs"/>
                <a:sym typeface="Helvetica"/>
              </a:defRPr>
            </a:lvl1pPr>
          </a:lstStyle>
          <a:p>
            <a:pPr/>
            <a:r>
              <a:t>Title Text</a:t>
            </a:r>
          </a:p>
        </p:txBody>
      </p:sp>
      <p:sp>
        <p:nvSpPr>
          <p:cNvPr id="218" name="Body Level One…"/>
          <p:cNvSpPr txBox="1"/>
          <p:nvPr>
            <p:ph type="body" idx="1"/>
          </p:nvPr>
        </p:nvSpPr>
        <p:spPr>
          <a:xfrm>
            <a:off x="4423171" y="3964781"/>
            <a:ext cx="15537658" cy="9751219"/>
          </a:xfrm>
          <a:prstGeom prst="rect">
            <a:avLst/>
          </a:prstGeom>
        </p:spPr>
        <p:txBody>
          <a:bodyPr anchor="t"/>
          <a:lstStyle>
            <a:lvl1pPr marL="497840" marR="81280" indent="-457200" defTabSz="1821656">
              <a:spcBef>
                <a:spcPts val="800"/>
              </a:spcBef>
              <a:buSzPct val="100000"/>
              <a:defRPr sz="3200">
                <a:uFill>
                  <a:solidFill>
                    <a:srgbClr val="000000"/>
                  </a:solidFill>
                </a:uFill>
                <a:latin typeface="+mn-lt"/>
                <a:ea typeface="+mn-ea"/>
                <a:cs typeface="+mn-cs"/>
                <a:sym typeface="Helvetica"/>
              </a:defRPr>
            </a:lvl1pPr>
            <a:lvl2pPr marL="878839" marR="81280" indent="-380999" defTabSz="1821656">
              <a:spcBef>
                <a:spcPts val="800"/>
              </a:spcBef>
              <a:buSzPct val="100000"/>
              <a:buChar char="–"/>
              <a:defRPr sz="3200">
                <a:uFill>
                  <a:solidFill>
                    <a:srgbClr val="000000"/>
                  </a:solidFill>
                </a:uFill>
                <a:latin typeface="+mn-lt"/>
                <a:ea typeface="+mn-ea"/>
                <a:cs typeface="+mn-cs"/>
                <a:sym typeface="Helvetica"/>
              </a:defRPr>
            </a:lvl2pPr>
            <a:lvl3pPr marL="1259839" marR="81280" indent="-304800" defTabSz="1821656">
              <a:spcBef>
                <a:spcPts val="800"/>
              </a:spcBef>
              <a:buSzPct val="100000"/>
              <a:defRPr sz="3200">
                <a:uFill>
                  <a:solidFill>
                    <a:srgbClr val="000000"/>
                  </a:solidFill>
                </a:uFill>
                <a:latin typeface="+mn-lt"/>
                <a:ea typeface="+mn-ea"/>
                <a:cs typeface="+mn-cs"/>
                <a:sym typeface="Helvetica"/>
              </a:defRPr>
            </a:lvl3pPr>
            <a:lvl4pPr marL="1717039" marR="81280" indent="-304800" defTabSz="1821656">
              <a:spcBef>
                <a:spcPts val="800"/>
              </a:spcBef>
              <a:buSzPct val="100000"/>
              <a:buChar char="–"/>
              <a:defRPr sz="3200">
                <a:uFill>
                  <a:solidFill>
                    <a:srgbClr val="000000"/>
                  </a:solidFill>
                </a:uFill>
                <a:latin typeface="+mn-lt"/>
                <a:ea typeface="+mn-ea"/>
                <a:cs typeface="+mn-cs"/>
                <a:sym typeface="Helvetica"/>
              </a:defRPr>
            </a:lvl4pPr>
            <a:lvl5pPr marL="2174239" marR="81280" indent="-304800" defTabSz="1821656">
              <a:spcBef>
                <a:spcPts val="800"/>
              </a:spcBef>
              <a:buSzPct val="100000"/>
              <a:buChar char="»"/>
              <a:defRPr sz="3200">
                <a:uFill>
                  <a:solidFill>
                    <a:srgbClr val="000000"/>
                  </a:solidFill>
                </a:uFill>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19" name="Slide Number"/>
          <p:cNvSpPr txBox="1"/>
          <p:nvPr>
            <p:ph type="sldNum" sz="quarter" idx="2"/>
          </p:nvPr>
        </p:nvSpPr>
        <p:spPr>
          <a:xfrm>
            <a:off x="17831792" y="12501562"/>
            <a:ext cx="460376" cy="511176"/>
          </a:xfrm>
          <a:prstGeom prst="rect">
            <a:avLst/>
          </a:prstGeom>
        </p:spPr>
        <p:txBody>
          <a:bodyPr/>
          <a:lstStyle>
            <a:lvl1pPr defTabSz="910828">
              <a:defRPr>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26" name="Slide Number"/>
          <p:cNvSpPr txBox="1"/>
          <p:nvPr>
            <p:ph type="sldNum" sz="quarter" idx="2"/>
          </p:nvPr>
        </p:nvSpPr>
        <p:spPr>
          <a:xfrm>
            <a:off x="11983442" y="13108781"/>
            <a:ext cx="399257" cy="424657"/>
          </a:xfrm>
          <a:prstGeom prst="rect">
            <a:avLst/>
          </a:prstGeom>
        </p:spPr>
        <p:txBody>
          <a:bodyPr lIns="53578" tIns="53578" rIns="53578" bIns="53578"/>
          <a:lstStyle>
            <a:lvl1pPr>
              <a:defRPr sz="2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2">
    <p:spTree>
      <p:nvGrpSpPr>
        <p:cNvPr id="1" name=""/>
        <p:cNvGrpSpPr/>
        <p:nvPr/>
      </p:nvGrpSpPr>
      <p:grpSpPr>
        <a:xfrm>
          <a:off x="0" y="0"/>
          <a:ext cx="0" cy="0"/>
          <a:chOff x="0" y="0"/>
          <a:chExt cx="0" cy="0"/>
        </a:xfrm>
      </p:grpSpPr>
      <p:sp>
        <p:nvSpPr>
          <p:cNvPr id="233"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Arial"/>
                <a:ea typeface="Arial"/>
                <a:cs typeface="Arial"/>
                <a:sym typeface="Arial"/>
              </a:defRPr>
            </a:lvl1pPr>
          </a:lstStyle>
          <a:p>
            <a:pPr/>
            <a:r>
              <a:t>Title Text</a:t>
            </a:r>
          </a:p>
        </p:txBody>
      </p:sp>
      <p:sp>
        <p:nvSpPr>
          <p:cNvPr id="234"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Arial"/>
                <a:ea typeface="Arial"/>
                <a:cs typeface="Arial"/>
                <a:sym typeface="Arial"/>
              </a:defRPr>
            </a:lvl1pPr>
            <a:lvl2pPr marL="888866" marR="81280" indent="-391026" defTabSz="1821656">
              <a:spcBef>
                <a:spcPts val="1200"/>
              </a:spcBef>
              <a:buSzPct val="100000"/>
              <a:buChar char="–"/>
              <a:defRPr b="1" sz="5200">
                <a:uFill>
                  <a:solidFill>
                    <a:srgbClr val="000000"/>
                  </a:solidFill>
                </a:uFill>
                <a:latin typeface="Arial"/>
                <a:ea typeface="Arial"/>
                <a:cs typeface="Arial"/>
                <a:sym typeface="Arial"/>
              </a:defRPr>
            </a:lvl2pPr>
            <a:lvl3pPr marL="1264322" marR="81280" indent="-309282" defTabSz="1821656">
              <a:spcBef>
                <a:spcPts val="1100"/>
              </a:spcBef>
              <a:buSzPct val="100000"/>
              <a:defRPr b="1" sz="4600">
                <a:uFill>
                  <a:solidFill>
                    <a:srgbClr val="000000"/>
                  </a:solidFill>
                </a:uFill>
                <a:latin typeface="Arial"/>
                <a:ea typeface="Arial"/>
                <a:cs typeface="Arial"/>
                <a:sym typeface="Arial"/>
              </a:defRPr>
            </a:lvl3pPr>
            <a:lvl4pPr marL="1722482" marR="81280" indent="-310242" defTabSz="1821656">
              <a:spcBef>
                <a:spcPts val="900"/>
              </a:spcBef>
              <a:buSzPct val="100000"/>
              <a:buChar char="–"/>
              <a:defRPr b="1" sz="3800">
                <a:uFill>
                  <a:solidFill>
                    <a:srgbClr val="000000"/>
                  </a:solidFill>
                </a:uFill>
                <a:latin typeface="Arial"/>
                <a:ea typeface="Arial"/>
                <a:cs typeface="Arial"/>
                <a:sym typeface="Arial"/>
              </a:defRPr>
            </a:lvl4pPr>
            <a:lvl5pPr marL="2179682" marR="81280" indent="-310242" defTabSz="1821656">
              <a:spcBef>
                <a:spcPts val="900"/>
              </a:spcBef>
              <a:buSzPct val="100000"/>
              <a:buChar char="»"/>
              <a:defRPr b="1" sz="3800">
                <a:uFill>
                  <a:solidFill>
                    <a:srgbClr val="000000"/>
                  </a:solidFill>
                </a:uFill>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235"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42" name="Slide Number"/>
          <p:cNvSpPr txBox="1"/>
          <p:nvPr>
            <p:ph type="sldNum" sz="quarter" idx="2"/>
          </p:nvPr>
        </p:nvSpPr>
        <p:spPr>
          <a:xfrm>
            <a:off x="11983442" y="13108781"/>
            <a:ext cx="399257" cy="424657"/>
          </a:xfrm>
          <a:prstGeom prst="rect">
            <a:avLst/>
          </a:prstGeom>
        </p:spPr>
        <p:txBody>
          <a:bodyPr lIns="53578" tIns="53578" rIns="53578" bIns="53578"/>
          <a:lstStyle>
            <a:lvl1pPr>
              <a:defRPr sz="2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49" name="Title Text"/>
          <p:cNvSpPr txBox="1"/>
          <p:nvPr>
            <p:ph type="title"/>
          </p:nvPr>
        </p:nvSpPr>
        <p:spPr>
          <a:xfrm>
            <a:off x="3958828" y="0"/>
            <a:ext cx="16456026" cy="3381375"/>
          </a:xfrm>
          <a:prstGeom prst="rect">
            <a:avLst/>
          </a:prstGeom>
        </p:spPr>
        <p:txBody>
          <a:bodyPr/>
          <a:lstStyle>
            <a:lvl1pPr marL="78399" marR="78399" defTabSz="910828">
              <a:defRPr b="1" sz="8000">
                <a:uFill>
                  <a:solidFill>
                    <a:srgbClr val="000000"/>
                  </a:solidFill>
                </a:uFill>
                <a:latin typeface="Arial"/>
                <a:ea typeface="Arial"/>
                <a:cs typeface="Arial"/>
                <a:sym typeface="Arial"/>
              </a:defRPr>
            </a:lvl1pPr>
          </a:lstStyle>
          <a:p>
            <a:pPr/>
            <a:r>
              <a:t>Title Text</a:t>
            </a:r>
          </a:p>
        </p:txBody>
      </p:sp>
      <p:sp>
        <p:nvSpPr>
          <p:cNvPr id="250" name="Body Level One…"/>
          <p:cNvSpPr txBox="1"/>
          <p:nvPr>
            <p:ph type="body" idx="1"/>
          </p:nvPr>
        </p:nvSpPr>
        <p:spPr>
          <a:xfrm>
            <a:off x="3958828" y="3196828"/>
            <a:ext cx="16456026" cy="10519172"/>
          </a:xfrm>
          <a:prstGeom prst="rect">
            <a:avLst/>
          </a:prstGeom>
        </p:spPr>
        <p:txBody>
          <a:bodyPr anchor="t"/>
          <a:lstStyle>
            <a:lvl1pPr marL="764199" marR="78399" indent="-685799" defTabSz="910828">
              <a:spcBef>
                <a:spcPts val="1500"/>
              </a:spcBef>
              <a:buClr>
                <a:srgbClr val="000000"/>
              </a:buClr>
              <a:buSzTx/>
              <a:buFont typeface="Times New Roman"/>
              <a:buNone/>
              <a:defRPr b="1">
                <a:uFill>
                  <a:solidFill>
                    <a:srgbClr val="000000"/>
                  </a:solidFill>
                </a:uFill>
                <a:latin typeface="Arial"/>
                <a:ea typeface="Arial"/>
                <a:cs typeface="Arial"/>
                <a:sym typeface="Arial"/>
              </a:defRPr>
            </a:lvl1pPr>
            <a:lvl2pPr marL="1564299" marR="78399" indent="-571500" defTabSz="910828">
              <a:spcBef>
                <a:spcPts val="1400"/>
              </a:spcBef>
              <a:buClr>
                <a:srgbClr val="000000"/>
              </a:buClr>
              <a:buSzTx/>
              <a:buFont typeface="Times New Roman"/>
              <a:buNone/>
              <a:defRPr b="1" sz="5000">
                <a:uFill>
                  <a:solidFill>
                    <a:srgbClr val="000000"/>
                  </a:solidFill>
                </a:uFill>
                <a:latin typeface="Arial"/>
                <a:ea typeface="Arial"/>
                <a:cs typeface="Arial"/>
                <a:sym typeface="Arial"/>
              </a:defRPr>
            </a:lvl2pPr>
            <a:lvl3pPr marL="2364400" marR="78399" indent="-457199" defTabSz="910828">
              <a:spcBef>
                <a:spcPts val="1200"/>
              </a:spcBef>
              <a:buClr>
                <a:srgbClr val="000000"/>
              </a:buClr>
              <a:buSzTx/>
              <a:buFont typeface="Times New Roman"/>
              <a:buNone/>
              <a:defRPr b="1" sz="4200">
                <a:uFill>
                  <a:solidFill>
                    <a:srgbClr val="000000"/>
                  </a:solidFill>
                </a:uFill>
                <a:latin typeface="Arial"/>
                <a:ea typeface="Arial"/>
                <a:cs typeface="Arial"/>
                <a:sym typeface="Arial"/>
              </a:defRPr>
            </a:lvl3pPr>
            <a:lvl4pPr marL="3278799" marR="78399" indent="-457199" defTabSz="910828">
              <a:spcBef>
                <a:spcPts val="900"/>
              </a:spcBef>
              <a:buClr>
                <a:srgbClr val="000000"/>
              </a:buClr>
              <a:buSzTx/>
              <a:buFont typeface="Times New Roman"/>
              <a:buNone/>
              <a:defRPr b="1" sz="3200">
                <a:uFill>
                  <a:solidFill>
                    <a:srgbClr val="000000"/>
                  </a:solidFill>
                </a:uFill>
                <a:latin typeface="Arial"/>
                <a:ea typeface="Arial"/>
                <a:cs typeface="Arial"/>
                <a:sym typeface="Arial"/>
              </a:defRPr>
            </a:lvl4pPr>
            <a:lvl5pPr marL="4193202" marR="78399" indent="-457203" defTabSz="910828">
              <a:spcBef>
                <a:spcPts val="900"/>
              </a:spcBef>
              <a:buClr>
                <a:srgbClr val="000000"/>
              </a:buClr>
              <a:buSzTx/>
              <a:buFont typeface="Times New Roman"/>
              <a:buNone/>
              <a:defRPr b="1" sz="3200">
                <a:uFill>
                  <a:solidFill>
                    <a:srgbClr val="000000"/>
                  </a:solidFill>
                </a:uFill>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251" name="Slide Number"/>
          <p:cNvSpPr txBox="1"/>
          <p:nvPr>
            <p:ph type="sldNum" sz="quarter" idx="2"/>
          </p:nvPr>
        </p:nvSpPr>
        <p:spPr>
          <a:xfrm>
            <a:off x="20186839" y="13108781"/>
            <a:ext cx="466354" cy="463935"/>
          </a:xfrm>
          <a:prstGeom prst="rect">
            <a:avLst/>
          </a:prstGeom>
        </p:spPr>
        <p:txBody>
          <a:bodyPr/>
          <a:lstStyle>
            <a:lvl1pPr defTabSz="1160859">
              <a:defRPr b="1" sz="2200">
                <a:uFill>
                  <a:solidFill>
                    <a:srgbClr val="000000"/>
                  </a:solidFill>
                </a:uFill>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29" name="Title Text"/>
          <p:cNvSpPr txBox="1"/>
          <p:nvPr>
            <p:ph type="title"/>
          </p:nvPr>
        </p:nvSpPr>
        <p:spPr>
          <a:prstGeom prst="rect">
            <a:avLst/>
          </a:prstGeom>
        </p:spPr>
        <p:txBody>
          <a:bodyPr/>
          <a:lstStyle/>
          <a:p>
            <a:pPr/>
            <a:r>
              <a:t>Title Text</a:t>
            </a:r>
          </a:p>
        </p:txBody>
      </p:sp>
      <p:sp>
        <p:nvSpPr>
          <p:cNvPr id="30" name="Body Level One…"/>
          <p:cNvSpPr txBox="1"/>
          <p:nvPr>
            <p:ph type="body" sz="half" idx="1"/>
          </p:nvPr>
        </p:nvSpPr>
        <p:spPr>
          <a:xfrm>
            <a:off x="4833937" y="3893343"/>
            <a:ext cx="14716126" cy="8036720"/>
          </a:xfrm>
          <a:prstGeom prst="rect">
            <a:avLst/>
          </a:prstGeom>
        </p:spPr>
        <p:txBody>
          <a:bodyPr numCol="2" spcCol="735806" anchor="t"/>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copy">
    <p:spTree>
      <p:nvGrpSpPr>
        <p:cNvPr id="1" name=""/>
        <p:cNvGrpSpPr/>
        <p:nvPr/>
      </p:nvGrpSpPr>
      <p:grpSpPr>
        <a:xfrm>
          <a:off x="0" y="0"/>
          <a:ext cx="0" cy="0"/>
          <a:chOff x="0" y="0"/>
          <a:chExt cx="0" cy="0"/>
        </a:xfrm>
      </p:grpSpPr>
      <p:sp>
        <p:nvSpPr>
          <p:cNvPr id="258" name="Slide Number"/>
          <p:cNvSpPr txBox="1"/>
          <p:nvPr>
            <p:ph type="sldNum" sz="quarter" idx="2"/>
          </p:nvPr>
        </p:nvSpPr>
        <p:spPr>
          <a:xfrm>
            <a:off x="11956653" y="13055203"/>
            <a:ext cx="434976" cy="460376"/>
          </a:xfrm>
          <a:prstGeom prst="rect">
            <a:avLst/>
          </a:prstGeom>
        </p:spPr>
        <p:txBody>
          <a:bodyPr/>
          <a:lstStyle>
            <a:lvl1pPr>
              <a:defRPr sz="2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65" name="Title Text"/>
          <p:cNvSpPr txBox="1"/>
          <p:nvPr>
            <p:ph type="title"/>
          </p:nvPr>
        </p:nvSpPr>
        <p:spPr>
          <a:xfrm>
            <a:off x="3961847" y="184897"/>
            <a:ext cx="16460305" cy="3014383"/>
          </a:xfrm>
          <a:prstGeom prst="rect">
            <a:avLst/>
          </a:prstGeom>
        </p:spPr>
        <p:txBody>
          <a:bodyPr/>
          <a:lstStyle>
            <a:lvl1pPr marL="94761" marR="94761" defTabSz="1843367">
              <a:defRPr sz="8000">
                <a:uFill>
                  <a:solidFill>
                    <a:srgbClr val="000000"/>
                  </a:solidFill>
                </a:uFill>
                <a:latin typeface="Arial"/>
                <a:ea typeface="Arial"/>
                <a:cs typeface="Arial"/>
                <a:sym typeface="Arial"/>
              </a:defRPr>
            </a:lvl1pPr>
          </a:lstStyle>
          <a:p>
            <a:pPr/>
            <a:r>
              <a:t>Title Text</a:t>
            </a:r>
          </a:p>
        </p:txBody>
      </p:sp>
      <p:sp>
        <p:nvSpPr>
          <p:cNvPr id="266" name="Body Level One…"/>
          <p:cNvSpPr txBox="1"/>
          <p:nvPr>
            <p:ph type="body" idx="1"/>
          </p:nvPr>
        </p:nvSpPr>
        <p:spPr>
          <a:xfrm>
            <a:off x="3961847" y="3199279"/>
            <a:ext cx="16460305" cy="10516723"/>
          </a:xfrm>
          <a:prstGeom prst="rect">
            <a:avLst/>
          </a:prstGeom>
        </p:spPr>
        <p:txBody>
          <a:bodyPr anchor="t"/>
          <a:lstStyle>
            <a:lvl1pPr marL="588396" marR="94761" indent="-534698" defTabSz="1843367">
              <a:spcBef>
                <a:spcPts val="1400"/>
              </a:spcBef>
              <a:buSzPct val="100000"/>
              <a:defRPr sz="6000">
                <a:uFill>
                  <a:solidFill>
                    <a:srgbClr val="000000"/>
                  </a:solidFill>
                </a:uFill>
                <a:latin typeface="Arial"/>
                <a:ea typeface="Arial"/>
                <a:cs typeface="Arial"/>
                <a:sym typeface="Arial"/>
              </a:defRPr>
            </a:lvl1pPr>
            <a:lvl2pPr marL="1023493" marR="94761" indent="-447507" defTabSz="1843367">
              <a:spcBef>
                <a:spcPts val="1300"/>
              </a:spcBef>
              <a:buSzPct val="100000"/>
              <a:buChar char="–"/>
              <a:defRPr sz="5200">
                <a:uFill>
                  <a:solidFill>
                    <a:srgbClr val="000000"/>
                  </a:solidFill>
                </a:uFill>
                <a:latin typeface="Arial"/>
                <a:ea typeface="Arial"/>
                <a:cs typeface="Arial"/>
                <a:sym typeface="Arial"/>
              </a:defRPr>
            </a:lvl2pPr>
            <a:lvl3pPr marL="1464985" marR="94761" indent="-366712" defTabSz="1843367">
              <a:spcBef>
                <a:spcPts val="1000"/>
              </a:spcBef>
              <a:buSzPct val="100000"/>
              <a:defRPr sz="4200">
                <a:uFill>
                  <a:solidFill>
                    <a:srgbClr val="000000"/>
                  </a:solidFill>
                </a:uFill>
                <a:latin typeface="Arial"/>
                <a:ea typeface="Arial"/>
                <a:cs typeface="Arial"/>
                <a:sym typeface="Arial"/>
              </a:defRPr>
            </a:lvl3pPr>
            <a:lvl4pPr marL="1969810" marR="94761" indent="-349250" defTabSz="1843367">
              <a:spcBef>
                <a:spcPts val="900"/>
              </a:spcBef>
              <a:buSzPct val="100000"/>
              <a:buChar char="–"/>
              <a:defRPr sz="3200">
                <a:uFill>
                  <a:solidFill>
                    <a:srgbClr val="000000"/>
                  </a:solidFill>
                </a:uFill>
                <a:latin typeface="Arial"/>
                <a:ea typeface="Arial"/>
                <a:cs typeface="Arial"/>
                <a:sym typeface="Arial"/>
              </a:defRPr>
            </a:lvl4pPr>
            <a:lvl5pPr marL="2491568" marR="94761" indent="-347133" defTabSz="1843367">
              <a:spcBef>
                <a:spcPts val="900"/>
              </a:spcBef>
              <a:buSzPct val="100000"/>
              <a:buChar char="»"/>
              <a:defRPr sz="3200">
                <a:uFill>
                  <a:solidFill>
                    <a:srgbClr val="000000"/>
                  </a:solidFill>
                </a:uFill>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267" name="Slide Number"/>
          <p:cNvSpPr txBox="1"/>
          <p:nvPr>
            <p:ph type="sldNum" sz="quarter" idx="2"/>
          </p:nvPr>
        </p:nvSpPr>
        <p:spPr>
          <a:xfrm>
            <a:off x="18040697" y="12491757"/>
            <a:ext cx="494606" cy="488505"/>
          </a:xfrm>
          <a:prstGeom prst="rect">
            <a:avLst/>
          </a:prstGeom>
        </p:spPr>
        <p:txBody>
          <a:bodyPr/>
          <a:lstStyle>
            <a:lvl1pPr defTabSz="1035843">
              <a:defRPr>
                <a:uFill>
                  <a:solidFill>
                    <a:srgbClr val="000000"/>
                  </a:solidFill>
                </a:uFill>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274" name="Title Text"/>
          <p:cNvSpPr txBox="1"/>
          <p:nvPr>
            <p:ph type="title"/>
          </p:nvPr>
        </p:nvSpPr>
        <p:spPr>
          <a:xfrm>
            <a:off x="3958828" y="0"/>
            <a:ext cx="16466344" cy="3384550"/>
          </a:xfrm>
          <a:prstGeom prst="rect">
            <a:avLst/>
          </a:prstGeom>
        </p:spPr>
        <p:txBody>
          <a:bodyPr/>
          <a:lstStyle>
            <a:lvl1pPr marL="81280" marR="81280" defTabSz="1821656">
              <a:defRPr b="1" sz="8000">
                <a:uFill>
                  <a:solidFill>
                    <a:srgbClr val="000000"/>
                  </a:solidFill>
                </a:uFill>
                <a:latin typeface="Arial"/>
                <a:ea typeface="Arial"/>
                <a:cs typeface="Arial"/>
                <a:sym typeface="Arial"/>
              </a:defRPr>
            </a:lvl1pPr>
          </a:lstStyle>
          <a:p>
            <a:pPr/>
            <a:r>
              <a:t>Title Text</a:t>
            </a:r>
          </a:p>
        </p:txBody>
      </p:sp>
      <p:sp>
        <p:nvSpPr>
          <p:cNvPr id="275" name="Body Level One…"/>
          <p:cNvSpPr txBox="1"/>
          <p:nvPr>
            <p:ph type="body" idx="1"/>
          </p:nvPr>
        </p:nvSpPr>
        <p:spPr>
          <a:xfrm>
            <a:off x="3958828" y="3196828"/>
            <a:ext cx="16466344" cy="10519172"/>
          </a:xfrm>
          <a:prstGeom prst="rect">
            <a:avLst/>
          </a:prstGeom>
        </p:spPr>
        <p:txBody>
          <a:bodyPr anchor="t"/>
          <a:lstStyle>
            <a:lvl1pPr marL="514168" marR="81280" indent="-473528" defTabSz="1821656">
              <a:spcBef>
                <a:spcPts val="1400"/>
              </a:spcBef>
              <a:buSzPct val="100000"/>
              <a:defRPr b="1">
                <a:uFill>
                  <a:solidFill>
                    <a:srgbClr val="000000"/>
                  </a:solidFill>
                </a:uFill>
                <a:latin typeface="Arial"/>
                <a:ea typeface="Arial"/>
                <a:cs typeface="Arial"/>
                <a:sym typeface="Arial"/>
              </a:defRPr>
            </a:lvl1pPr>
            <a:lvl2pPr marL="894714" marR="81280" indent="-396874" defTabSz="1821656">
              <a:spcBef>
                <a:spcPts val="1200"/>
              </a:spcBef>
              <a:buSzPct val="100000"/>
              <a:buChar char="–"/>
              <a:defRPr b="1" sz="5000">
                <a:uFill>
                  <a:solidFill>
                    <a:srgbClr val="000000"/>
                  </a:solidFill>
                </a:uFill>
                <a:latin typeface="Arial"/>
                <a:ea typeface="Arial"/>
                <a:cs typeface="Arial"/>
                <a:sym typeface="Arial"/>
              </a:defRPr>
            </a:lvl2pPr>
            <a:lvl3pPr marL="1275079" marR="81280" indent="-320039" defTabSz="1821656">
              <a:spcBef>
                <a:spcPts val="1100"/>
              </a:spcBef>
              <a:buSzPct val="100000"/>
              <a:defRPr b="1" sz="4200">
                <a:uFill>
                  <a:solidFill>
                    <a:srgbClr val="000000"/>
                  </a:solidFill>
                </a:uFill>
                <a:latin typeface="Arial"/>
                <a:ea typeface="Arial"/>
                <a:cs typeface="Arial"/>
                <a:sym typeface="Arial"/>
              </a:defRPr>
            </a:lvl3pPr>
            <a:lvl4pPr marL="1717039" marR="81280" indent="-304800" defTabSz="1821656">
              <a:spcBef>
                <a:spcPts val="900"/>
              </a:spcBef>
              <a:buSzPct val="100000"/>
              <a:buChar char="–"/>
              <a:defRPr b="1" sz="3200">
                <a:uFill>
                  <a:solidFill>
                    <a:srgbClr val="000000"/>
                  </a:solidFill>
                </a:uFill>
                <a:latin typeface="Arial"/>
                <a:ea typeface="Arial"/>
                <a:cs typeface="Arial"/>
                <a:sym typeface="Arial"/>
              </a:defRPr>
            </a:lvl4pPr>
            <a:lvl5pPr marL="2174239" marR="81280" indent="-304800" defTabSz="1821656">
              <a:spcBef>
                <a:spcPts val="900"/>
              </a:spcBef>
              <a:buSzPct val="100000"/>
              <a:buChar char="»"/>
              <a:defRPr b="1" sz="3200">
                <a:uFill>
                  <a:solidFill>
                    <a:srgbClr val="000000"/>
                  </a:solidFill>
                </a:uFill>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276" name="Slide Number"/>
          <p:cNvSpPr txBox="1"/>
          <p:nvPr>
            <p:ph type="sldNum" sz="quarter" idx="2"/>
          </p:nvPr>
        </p:nvSpPr>
        <p:spPr>
          <a:xfrm>
            <a:off x="20188425" y="13108781"/>
            <a:ext cx="466354" cy="463935"/>
          </a:xfrm>
          <a:prstGeom prst="rect">
            <a:avLst/>
          </a:prstGeom>
        </p:spPr>
        <p:txBody>
          <a:bodyPr/>
          <a:lstStyle>
            <a:lvl1pPr defTabSz="1160859">
              <a:defRPr b="1" sz="2200">
                <a:uFill>
                  <a:solidFill>
                    <a:srgbClr val="000000"/>
                  </a:solidFill>
                </a:uFill>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83" name="Slide Number"/>
          <p:cNvSpPr txBox="1"/>
          <p:nvPr>
            <p:ph type="sldNum" sz="quarter" idx="2"/>
          </p:nvPr>
        </p:nvSpPr>
        <p:spPr>
          <a:xfrm>
            <a:off x="11983442" y="13108781"/>
            <a:ext cx="399257" cy="424657"/>
          </a:xfrm>
          <a:prstGeom prst="rect">
            <a:avLst/>
          </a:prstGeom>
        </p:spPr>
        <p:txBody>
          <a:bodyPr lIns="53578" tIns="53578" rIns="53578" bIns="53578"/>
          <a:lstStyle>
            <a:lvl1pPr>
              <a:defRPr sz="2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90" name="Slide Number"/>
          <p:cNvSpPr txBox="1"/>
          <p:nvPr>
            <p:ph type="sldNum" sz="quarter" idx="2"/>
          </p:nvPr>
        </p:nvSpPr>
        <p:spPr>
          <a:xfrm>
            <a:off x="12017771" y="13162359"/>
            <a:ext cx="348458" cy="373857"/>
          </a:xfrm>
          <a:prstGeom prst="rect">
            <a:avLst/>
          </a:prstGeom>
        </p:spPr>
        <p:txBody>
          <a:bodyPr lIns="53578" tIns="53578" rIns="53578" bIns="53578"/>
          <a:lstStyle>
            <a:lvl1pPr>
              <a:defRPr sz="18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297" name="Title Text"/>
          <p:cNvSpPr txBox="1"/>
          <p:nvPr>
            <p:ph type="title"/>
          </p:nvPr>
        </p:nvSpPr>
        <p:spPr>
          <a:xfrm>
            <a:off x="3958828" y="0"/>
            <a:ext cx="14626829" cy="2750344"/>
          </a:xfrm>
          <a:prstGeom prst="rect">
            <a:avLst/>
          </a:prstGeom>
        </p:spPr>
        <p:txBody>
          <a:bodyPr/>
          <a:lstStyle>
            <a:lvl1pPr marL="81280" marR="81280" algn="l" defTabSz="1821656">
              <a:defRPr b="1" sz="5000">
                <a:solidFill>
                  <a:srgbClr val="0433FF"/>
                </a:solidFill>
                <a:uFill>
                  <a:solidFill>
                    <a:srgbClr val="0433FF"/>
                  </a:solidFill>
                </a:uFill>
                <a:latin typeface="+mn-lt"/>
                <a:ea typeface="+mn-ea"/>
                <a:cs typeface="+mn-cs"/>
                <a:sym typeface="Helvetica"/>
              </a:defRPr>
            </a:lvl1pPr>
          </a:lstStyle>
          <a:p>
            <a:pPr/>
            <a:r>
              <a:t>Title Text</a:t>
            </a:r>
          </a:p>
        </p:txBody>
      </p:sp>
      <p:sp>
        <p:nvSpPr>
          <p:cNvPr id="298" name="Body Level One…"/>
          <p:cNvSpPr txBox="1"/>
          <p:nvPr>
            <p:ph type="body" idx="1"/>
          </p:nvPr>
        </p:nvSpPr>
        <p:spPr>
          <a:xfrm>
            <a:off x="4423171" y="3964781"/>
            <a:ext cx="15537658" cy="9751219"/>
          </a:xfrm>
          <a:prstGeom prst="rect">
            <a:avLst/>
          </a:prstGeom>
        </p:spPr>
        <p:txBody>
          <a:bodyPr anchor="t"/>
          <a:lstStyle>
            <a:lvl1pPr marL="508230" marR="81280" indent="-467590" defTabSz="1821656">
              <a:spcBef>
                <a:spcPts val="800"/>
              </a:spcBef>
              <a:buSzPct val="100000"/>
              <a:defRPr sz="3000">
                <a:uFill>
                  <a:solidFill>
                    <a:srgbClr val="000000"/>
                  </a:solidFill>
                </a:uFill>
                <a:latin typeface="+mn-lt"/>
                <a:ea typeface="+mn-ea"/>
                <a:cs typeface="+mn-cs"/>
                <a:sym typeface="Helvetica"/>
              </a:defRPr>
            </a:lvl1pPr>
            <a:lvl2pPr marL="887499" marR="81280" indent="-389659" defTabSz="1821656">
              <a:spcBef>
                <a:spcPts val="800"/>
              </a:spcBef>
              <a:buSzPct val="100000"/>
              <a:buChar char="–"/>
              <a:defRPr sz="3000">
                <a:uFill>
                  <a:solidFill>
                    <a:srgbClr val="000000"/>
                  </a:solidFill>
                </a:uFill>
                <a:latin typeface="+mn-lt"/>
                <a:ea typeface="+mn-ea"/>
                <a:cs typeface="+mn-cs"/>
                <a:sym typeface="Helvetica"/>
              </a:defRPr>
            </a:lvl2pPr>
            <a:lvl3pPr marL="1266767" marR="81280" indent="-311727" defTabSz="1821656">
              <a:spcBef>
                <a:spcPts val="800"/>
              </a:spcBef>
              <a:buSzPct val="100000"/>
              <a:defRPr sz="3000">
                <a:uFill>
                  <a:solidFill>
                    <a:srgbClr val="000000"/>
                  </a:solidFill>
                </a:uFill>
                <a:latin typeface="+mn-lt"/>
                <a:ea typeface="+mn-ea"/>
                <a:cs typeface="+mn-cs"/>
                <a:sym typeface="Helvetica"/>
              </a:defRPr>
            </a:lvl3pPr>
            <a:lvl4pPr marL="1723967" marR="81280" indent="-311727" defTabSz="1821656">
              <a:spcBef>
                <a:spcPts val="800"/>
              </a:spcBef>
              <a:buSzPct val="100000"/>
              <a:buChar char="–"/>
              <a:defRPr sz="3000">
                <a:uFill>
                  <a:solidFill>
                    <a:srgbClr val="000000"/>
                  </a:solidFill>
                </a:uFill>
                <a:latin typeface="+mn-lt"/>
                <a:ea typeface="+mn-ea"/>
                <a:cs typeface="+mn-cs"/>
                <a:sym typeface="Helvetica"/>
              </a:defRPr>
            </a:lvl4pPr>
            <a:lvl5pPr marL="2181167" marR="81280" indent="-311727" defTabSz="1821656">
              <a:spcBef>
                <a:spcPts val="800"/>
              </a:spcBef>
              <a:buSzPct val="100000"/>
              <a:buChar char="»"/>
              <a:defRPr sz="3000">
                <a:uFill>
                  <a:solidFill>
                    <a:srgbClr val="000000"/>
                  </a:solidFill>
                </a:uFill>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99" name="Slide Number"/>
          <p:cNvSpPr txBox="1"/>
          <p:nvPr>
            <p:ph type="sldNum" sz="quarter" idx="2"/>
          </p:nvPr>
        </p:nvSpPr>
        <p:spPr>
          <a:xfrm>
            <a:off x="17845881" y="12501562"/>
            <a:ext cx="434976" cy="498476"/>
          </a:xfrm>
          <a:prstGeom prst="rect">
            <a:avLst/>
          </a:prstGeom>
        </p:spPr>
        <p:txBody>
          <a:bodyPr/>
          <a:lstStyle>
            <a:lvl1pPr defTabSz="910828">
              <a:defRPr sz="22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2">
    <p:spTree>
      <p:nvGrpSpPr>
        <p:cNvPr id="1" name=""/>
        <p:cNvGrpSpPr/>
        <p:nvPr/>
      </p:nvGrpSpPr>
      <p:grpSpPr>
        <a:xfrm>
          <a:off x="0" y="0"/>
          <a:ext cx="0" cy="0"/>
          <a:chOff x="0" y="0"/>
          <a:chExt cx="0" cy="0"/>
        </a:xfrm>
      </p:grpSpPr>
      <p:sp>
        <p:nvSpPr>
          <p:cNvPr id="306" name="Title Text"/>
          <p:cNvSpPr txBox="1"/>
          <p:nvPr>
            <p:ph type="title"/>
          </p:nvPr>
        </p:nvSpPr>
        <p:spPr>
          <a:xfrm>
            <a:off x="3958828" y="0"/>
            <a:ext cx="14626829" cy="2750344"/>
          </a:xfrm>
          <a:prstGeom prst="rect">
            <a:avLst/>
          </a:prstGeom>
        </p:spPr>
        <p:txBody>
          <a:bodyPr/>
          <a:lstStyle>
            <a:lvl1pPr marL="81280" marR="81280" algn="l" defTabSz="1821656">
              <a:defRPr b="1" sz="5000">
                <a:solidFill>
                  <a:srgbClr val="0433FF"/>
                </a:solidFill>
                <a:uFill>
                  <a:solidFill>
                    <a:srgbClr val="0433FF"/>
                  </a:solidFill>
                </a:uFill>
                <a:latin typeface="+mn-lt"/>
                <a:ea typeface="+mn-ea"/>
                <a:cs typeface="+mn-cs"/>
                <a:sym typeface="Helvetica"/>
              </a:defRPr>
            </a:lvl1pPr>
          </a:lstStyle>
          <a:p>
            <a:pPr/>
            <a:r>
              <a:t>Title Text</a:t>
            </a:r>
          </a:p>
        </p:txBody>
      </p:sp>
      <p:sp>
        <p:nvSpPr>
          <p:cNvPr id="307" name="Body Level One…"/>
          <p:cNvSpPr txBox="1"/>
          <p:nvPr>
            <p:ph type="body" idx="1"/>
          </p:nvPr>
        </p:nvSpPr>
        <p:spPr>
          <a:xfrm>
            <a:off x="4423171" y="3964781"/>
            <a:ext cx="15537658" cy="9751219"/>
          </a:xfrm>
          <a:prstGeom prst="rect">
            <a:avLst/>
          </a:prstGeom>
        </p:spPr>
        <p:txBody>
          <a:bodyPr anchor="t"/>
          <a:lstStyle>
            <a:lvl1pPr marL="508230" marR="81280" indent="-467590" defTabSz="1821656">
              <a:spcBef>
                <a:spcPts val="800"/>
              </a:spcBef>
              <a:buSzPct val="100000"/>
              <a:defRPr sz="3000">
                <a:uFill>
                  <a:solidFill>
                    <a:srgbClr val="000000"/>
                  </a:solidFill>
                </a:uFill>
                <a:latin typeface="+mn-lt"/>
                <a:ea typeface="+mn-ea"/>
                <a:cs typeface="+mn-cs"/>
                <a:sym typeface="Helvetica"/>
              </a:defRPr>
            </a:lvl1pPr>
            <a:lvl2pPr marL="887499" marR="81280" indent="-389659" defTabSz="1821656">
              <a:spcBef>
                <a:spcPts val="800"/>
              </a:spcBef>
              <a:buSzPct val="100000"/>
              <a:buChar char="–"/>
              <a:defRPr sz="3000">
                <a:uFill>
                  <a:solidFill>
                    <a:srgbClr val="000000"/>
                  </a:solidFill>
                </a:uFill>
                <a:latin typeface="+mn-lt"/>
                <a:ea typeface="+mn-ea"/>
                <a:cs typeface="+mn-cs"/>
                <a:sym typeface="Helvetica"/>
              </a:defRPr>
            </a:lvl2pPr>
            <a:lvl3pPr marL="1266767" marR="81280" indent="-311727" defTabSz="1821656">
              <a:spcBef>
                <a:spcPts val="800"/>
              </a:spcBef>
              <a:buSzPct val="100000"/>
              <a:defRPr sz="3000">
                <a:uFill>
                  <a:solidFill>
                    <a:srgbClr val="000000"/>
                  </a:solidFill>
                </a:uFill>
                <a:latin typeface="+mn-lt"/>
                <a:ea typeface="+mn-ea"/>
                <a:cs typeface="+mn-cs"/>
                <a:sym typeface="Helvetica"/>
              </a:defRPr>
            </a:lvl3pPr>
            <a:lvl4pPr marL="1723967" marR="81280" indent="-311727" defTabSz="1821656">
              <a:spcBef>
                <a:spcPts val="800"/>
              </a:spcBef>
              <a:buSzPct val="100000"/>
              <a:buChar char="–"/>
              <a:defRPr sz="3000">
                <a:uFill>
                  <a:solidFill>
                    <a:srgbClr val="000000"/>
                  </a:solidFill>
                </a:uFill>
                <a:latin typeface="+mn-lt"/>
                <a:ea typeface="+mn-ea"/>
                <a:cs typeface="+mn-cs"/>
                <a:sym typeface="Helvetica"/>
              </a:defRPr>
            </a:lvl4pPr>
            <a:lvl5pPr marL="2181167" marR="81280" indent="-311727" defTabSz="1821656">
              <a:spcBef>
                <a:spcPts val="800"/>
              </a:spcBef>
              <a:buSzPct val="100000"/>
              <a:buChar char="»"/>
              <a:defRPr sz="3000">
                <a:uFill>
                  <a:solidFill>
                    <a:srgbClr val="000000"/>
                  </a:solidFill>
                </a:uFill>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08" name="Slide Number"/>
          <p:cNvSpPr txBox="1"/>
          <p:nvPr>
            <p:ph type="sldNum" sz="quarter" idx="2"/>
          </p:nvPr>
        </p:nvSpPr>
        <p:spPr>
          <a:xfrm>
            <a:off x="17845881" y="12501562"/>
            <a:ext cx="434976" cy="498476"/>
          </a:xfrm>
          <a:prstGeom prst="rect">
            <a:avLst/>
          </a:prstGeom>
        </p:spPr>
        <p:txBody>
          <a:bodyPr/>
          <a:lstStyle>
            <a:lvl1pPr defTabSz="910828">
              <a:defRPr sz="22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
    <p:spTree>
      <p:nvGrpSpPr>
        <p:cNvPr id="1" name=""/>
        <p:cNvGrpSpPr/>
        <p:nvPr/>
      </p:nvGrpSpPr>
      <p:grpSpPr>
        <a:xfrm>
          <a:off x="0" y="0"/>
          <a:ext cx="0" cy="0"/>
          <a:chOff x="0" y="0"/>
          <a:chExt cx="0" cy="0"/>
        </a:xfrm>
      </p:grpSpPr>
      <p:sp>
        <p:nvSpPr>
          <p:cNvPr id="315" name="Title Text"/>
          <p:cNvSpPr txBox="1"/>
          <p:nvPr>
            <p:ph type="title"/>
          </p:nvPr>
        </p:nvSpPr>
        <p:spPr>
          <a:xfrm>
            <a:off x="4423171" y="767953"/>
            <a:ext cx="15537658" cy="3196829"/>
          </a:xfrm>
          <a:prstGeom prst="rect">
            <a:avLst/>
          </a:prstGeom>
        </p:spPr>
        <p:txBody>
          <a:bodyPr/>
          <a:lstStyle>
            <a:lvl1pPr marL="81280" marR="81280" defTabSz="1821656">
              <a:defRPr sz="8600">
                <a:uFill>
                  <a:solidFill>
                    <a:srgbClr val="000000"/>
                  </a:solidFill>
                </a:uFill>
                <a:latin typeface="Times Roman"/>
                <a:ea typeface="Times Roman"/>
                <a:cs typeface="Times Roman"/>
                <a:sym typeface="Times Roman"/>
              </a:defRPr>
            </a:lvl1pPr>
          </a:lstStyle>
          <a:p>
            <a:pPr/>
            <a:r>
              <a:t>Title Text</a:t>
            </a:r>
          </a:p>
        </p:txBody>
      </p:sp>
      <p:sp>
        <p:nvSpPr>
          <p:cNvPr id="316" name="Body Level One…"/>
          <p:cNvSpPr txBox="1"/>
          <p:nvPr>
            <p:ph type="body" idx="1"/>
          </p:nvPr>
        </p:nvSpPr>
        <p:spPr>
          <a:xfrm>
            <a:off x="4423171" y="3964781"/>
            <a:ext cx="15537658" cy="9751219"/>
          </a:xfrm>
          <a:prstGeom prst="rect">
            <a:avLst/>
          </a:prstGeom>
        </p:spPr>
        <p:txBody>
          <a:bodyPr anchor="t"/>
          <a:lstStyle>
            <a:lvl1pPr marL="767080" marR="81280" indent="-685800" defTabSz="1821656">
              <a:spcBef>
                <a:spcPts val="1500"/>
              </a:spcBef>
              <a:buSzTx/>
              <a:buNone/>
              <a:defRPr sz="6000">
                <a:uFill>
                  <a:solidFill>
                    <a:srgbClr val="000000"/>
                  </a:solidFill>
                </a:uFill>
                <a:latin typeface="Times Roman"/>
                <a:ea typeface="Times Roman"/>
                <a:cs typeface="Times Roman"/>
                <a:sym typeface="Times Roman"/>
              </a:defRPr>
            </a:lvl1pPr>
            <a:lvl2pPr marL="888866" marR="81280" indent="-391026" defTabSz="1821656">
              <a:spcBef>
                <a:spcPts val="1300"/>
              </a:spcBef>
              <a:buSzPct val="100000"/>
              <a:buChar char="–"/>
              <a:defRPr sz="5200">
                <a:uFill>
                  <a:solidFill>
                    <a:srgbClr val="000000"/>
                  </a:solidFill>
                </a:uFill>
                <a:latin typeface="Times Roman"/>
                <a:ea typeface="Times Roman"/>
                <a:cs typeface="Times Roman"/>
                <a:sym typeface="Times Roman"/>
              </a:defRPr>
            </a:lvl2pPr>
            <a:lvl3pPr marL="1264322" marR="81280" indent="-309282" defTabSz="1821656">
              <a:spcBef>
                <a:spcPts val="1100"/>
              </a:spcBef>
              <a:buSzPct val="100000"/>
              <a:defRPr sz="4600">
                <a:uFill>
                  <a:solidFill>
                    <a:srgbClr val="000000"/>
                  </a:solidFill>
                </a:uFill>
                <a:latin typeface="Times Roman"/>
                <a:ea typeface="Times Roman"/>
                <a:cs typeface="Times Roman"/>
                <a:sym typeface="Times Roman"/>
              </a:defRPr>
            </a:lvl3pPr>
            <a:lvl4pPr marL="1722482" marR="81280" indent="-310242" defTabSz="1821656">
              <a:spcBef>
                <a:spcPts val="900"/>
              </a:spcBef>
              <a:buSzPct val="100000"/>
              <a:buChar char="–"/>
              <a:defRPr sz="3800">
                <a:uFill>
                  <a:solidFill>
                    <a:srgbClr val="000000"/>
                  </a:solidFill>
                </a:uFill>
                <a:latin typeface="Times Roman"/>
                <a:ea typeface="Times Roman"/>
                <a:cs typeface="Times Roman"/>
                <a:sym typeface="Times Roman"/>
              </a:defRPr>
            </a:lvl4pPr>
            <a:lvl5pPr marL="2179682" marR="81280" indent="-310242" defTabSz="1821656">
              <a:spcBef>
                <a:spcPts val="900"/>
              </a:spcBef>
              <a:buSzPct val="100000"/>
              <a:buChar char="»"/>
              <a:defRPr sz="3800">
                <a:uFill>
                  <a:solidFill>
                    <a:srgbClr val="000000"/>
                  </a:solidFill>
                </a:uFill>
                <a:latin typeface="Times Roman"/>
                <a:ea typeface="Times Roman"/>
                <a:cs typeface="Times Roman"/>
                <a:sym typeface="Times Roman"/>
              </a:defRPr>
            </a:lvl5pPr>
          </a:lstStyle>
          <a:p>
            <a:pPr/>
            <a:r>
              <a:t>Body Level One</a:t>
            </a:r>
          </a:p>
          <a:p>
            <a:pPr lvl="1"/>
            <a:r>
              <a:t>Body Level Two</a:t>
            </a:r>
          </a:p>
          <a:p>
            <a:pPr lvl="2"/>
            <a:r>
              <a:t>Body Level Three</a:t>
            </a:r>
          </a:p>
          <a:p>
            <a:pPr lvl="3"/>
            <a:r>
              <a:t>Body Level Four</a:t>
            </a:r>
          </a:p>
          <a:p>
            <a:pPr lvl="4"/>
            <a:r>
              <a:t>Body Level Five</a:t>
            </a:r>
          </a:p>
        </p:txBody>
      </p:sp>
      <p:sp>
        <p:nvSpPr>
          <p:cNvPr id="317" name="Slide Number"/>
          <p:cNvSpPr txBox="1"/>
          <p:nvPr>
            <p:ph type="sldNum" sz="quarter" idx="2"/>
          </p:nvPr>
        </p:nvSpPr>
        <p:spPr>
          <a:xfrm>
            <a:off x="17831792" y="12501562"/>
            <a:ext cx="460376" cy="511176"/>
          </a:xfrm>
          <a:prstGeom prst="rect">
            <a:avLst/>
          </a:prstGeom>
        </p:spPr>
        <p:txBody>
          <a:bodyPr/>
          <a:lstStyle>
            <a:lvl1pPr defTabSz="910828">
              <a:defRPr>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2">
    <p:spTree>
      <p:nvGrpSpPr>
        <p:cNvPr id="1" name=""/>
        <p:cNvGrpSpPr/>
        <p:nvPr/>
      </p:nvGrpSpPr>
      <p:grpSpPr>
        <a:xfrm>
          <a:off x="0" y="0"/>
          <a:ext cx="0" cy="0"/>
          <a:chOff x="0" y="0"/>
          <a:chExt cx="0" cy="0"/>
        </a:xfrm>
      </p:grpSpPr>
      <p:sp>
        <p:nvSpPr>
          <p:cNvPr id="324" name="Title Text"/>
          <p:cNvSpPr txBox="1"/>
          <p:nvPr>
            <p:ph type="title"/>
          </p:nvPr>
        </p:nvSpPr>
        <p:spPr>
          <a:xfrm>
            <a:off x="4423171" y="767953"/>
            <a:ext cx="15537658" cy="3196829"/>
          </a:xfrm>
          <a:prstGeom prst="rect">
            <a:avLst/>
          </a:prstGeom>
        </p:spPr>
        <p:txBody>
          <a:bodyPr/>
          <a:lstStyle>
            <a:lvl1pPr marL="81280" marR="81280" defTabSz="1821656">
              <a:defRPr sz="8000">
                <a:uFill>
                  <a:solidFill>
                    <a:srgbClr val="000000"/>
                  </a:solidFill>
                </a:uFill>
                <a:latin typeface="Times Roman"/>
                <a:ea typeface="Times Roman"/>
                <a:cs typeface="Times Roman"/>
                <a:sym typeface="Times Roman"/>
              </a:defRPr>
            </a:lvl1pPr>
          </a:lstStyle>
          <a:p>
            <a:pPr/>
            <a:r>
              <a:t>Title Text</a:t>
            </a:r>
          </a:p>
        </p:txBody>
      </p:sp>
      <p:sp>
        <p:nvSpPr>
          <p:cNvPr id="325" name="Body Level One…"/>
          <p:cNvSpPr txBox="1"/>
          <p:nvPr>
            <p:ph type="body" idx="1"/>
          </p:nvPr>
        </p:nvSpPr>
        <p:spPr>
          <a:xfrm>
            <a:off x="4423171" y="3964781"/>
            <a:ext cx="15537658" cy="9751219"/>
          </a:xfrm>
          <a:prstGeom prst="rect">
            <a:avLst/>
          </a:prstGeom>
        </p:spPr>
        <p:txBody>
          <a:bodyPr anchor="t"/>
          <a:lstStyle>
            <a:lvl1pPr marL="767080" marR="81280" indent="-685800" defTabSz="1821656">
              <a:spcBef>
                <a:spcPts val="1500"/>
              </a:spcBef>
              <a:buSzTx/>
              <a:buNone/>
              <a:defRPr>
                <a:uFill>
                  <a:solidFill>
                    <a:srgbClr val="000000"/>
                  </a:solidFill>
                </a:uFill>
                <a:latin typeface="Times Roman"/>
                <a:ea typeface="Times Roman"/>
                <a:cs typeface="Times Roman"/>
                <a:sym typeface="Times Roman"/>
              </a:defRPr>
            </a:lvl1pPr>
            <a:lvl2pPr marL="894714" marR="81280" indent="-396874" defTabSz="1821656">
              <a:spcBef>
                <a:spcPts val="1300"/>
              </a:spcBef>
              <a:buSzPct val="100000"/>
              <a:buChar char="–"/>
              <a:defRPr sz="5000">
                <a:uFill>
                  <a:solidFill>
                    <a:srgbClr val="000000"/>
                  </a:solidFill>
                </a:uFill>
                <a:latin typeface="Times Roman"/>
                <a:ea typeface="Times Roman"/>
                <a:cs typeface="Times Roman"/>
                <a:sym typeface="Times Roman"/>
              </a:defRPr>
            </a:lvl2pPr>
            <a:lvl3pPr marL="1275079" marR="81280" indent="-320039" defTabSz="1821656">
              <a:spcBef>
                <a:spcPts val="1100"/>
              </a:spcBef>
              <a:buSzPct val="100000"/>
              <a:defRPr sz="4200">
                <a:uFill>
                  <a:solidFill>
                    <a:srgbClr val="000000"/>
                  </a:solidFill>
                </a:uFill>
                <a:latin typeface="Times Roman"/>
                <a:ea typeface="Times Roman"/>
                <a:cs typeface="Times Roman"/>
                <a:sym typeface="Times Roman"/>
              </a:defRPr>
            </a:lvl3pPr>
            <a:lvl4pPr marL="1717039" marR="81280" indent="-304800" defTabSz="1821656">
              <a:spcBef>
                <a:spcPts val="900"/>
              </a:spcBef>
              <a:buSzPct val="100000"/>
              <a:buChar char="–"/>
              <a:defRPr sz="3200">
                <a:uFill>
                  <a:solidFill>
                    <a:srgbClr val="000000"/>
                  </a:solidFill>
                </a:uFill>
                <a:latin typeface="Times Roman"/>
                <a:ea typeface="Times Roman"/>
                <a:cs typeface="Times Roman"/>
                <a:sym typeface="Times Roman"/>
              </a:defRPr>
            </a:lvl4pPr>
            <a:lvl5pPr marL="2174239" marR="81280" indent="-304800" defTabSz="1821656">
              <a:spcBef>
                <a:spcPts val="900"/>
              </a:spcBef>
              <a:buSzPct val="100000"/>
              <a:buChar char="»"/>
              <a:defRPr sz="3200">
                <a:uFill>
                  <a:solidFill>
                    <a:srgbClr val="000000"/>
                  </a:solidFill>
                </a:uFill>
                <a:latin typeface="Times Roman"/>
                <a:ea typeface="Times Roman"/>
                <a:cs typeface="Times Roman"/>
                <a:sym typeface="Times Roman"/>
              </a:defRPr>
            </a:lvl5pPr>
          </a:lstStyle>
          <a:p>
            <a:pPr/>
            <a:r>
              <a:t>Body Level One</a:t>
            </a:r>
          </a:p>
          <a:p>
            <a:pPr lvl="1"/>
            <a:r>
              <a:t>Body Level Two</a:t>
            </a:r>
          </a:p>
          <a:p>
            <a:pPr lvl="2"/>
            <a:r>
              <a:t>Body Level Three</a:t>
            </a:r>
          </a:p>
          <a:p>
            <a:pPr lvl="3"/>
            <a:r>
              <a:t>Body Level Four</a:t>
            </a:r>
          </a:p>
          <a:p>
            <a:pPr lvl="4"/>
            <a:r>
              <a:t>Body Level Five</a:t>
            </a:r>
          </a:p>
        </p:txBody>
      </p:sp>
      <p:sp>
        <p:nvSpPr>
          <p:cNvPr id="326" name="Slide Number"/>
          <p:cNvSpPr txBox="1"/>
          <p:nvPr>
            <p:ph type="sldNum" sz="quarter" idx="2"/>
          </p:nvPr>
        </p:nvSpPr>
        <p:spPr>
          <a:xfrm>
            <a:off x="17845881" y="12501562"/>
            <a:ext cx="434976" cy="498476"/>
          </a:xfrm>
          <a:prstGeom prst="rect">
            <a:avLst/>
          </a:prstGeom>
        </p:spPr>
        <p:txBody>
          <a:bodyPr/>
          <a:lstStyle>
            <a:lvl1pPr defTabSz="910828">
              <a:defRPr sz="22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333" name="Title Text"/>
          <p:cNvSpPr txBox="1"/>
          <p:nvPr>
            <p:ph type="title"/>
          </p:nvPr>
        </p:nvSpPr>
        <p:spPr>
          <a:xfrm>
            <a:off x="3815953" y="0"/>
            <a:ext cx="13716001" cy="2750344"/>
          </a:xfrm>
          <a:prstGeom prst="rect">
            <a:avLst/>
          </a:prstGeom>
        </p:spPr>
        <p:txBody>
          <a:bodyPr/>
          <a:lstStyle>
            <a:lvl1pPr marL="81280" marR="81280" algn="l" defTabSz="1821656">
              <a:defRPr b="1" sz="6000">
                <a:solidFill>
                  <a:srgbClr val="942193"/>
                </a:solidFill>
                <a:uFill>
                  <a:solidFill>
                    <a:srgbClr val="942193"/>
                  </a:solidFill>
                </a:uFill>
                <a:latin typeface="+mn-lt"/>
                <a:ea typeface="+mn-ea"/>
                <a:cs typeface="+mn-cs"/>
                <a:sym typeface="Helvetica"/>
              </a:defRPr>
            </a:lvl1pPr>
          </a:lstStyle>
          <a:p>
            <a:pPr/>
            <a:r>
              <a:t>Title Text</a:t>
            </a:r>
          </a:p>
        </p:txBody>
      </p:sp>
      <p:sp>
        <p:nvSpPr>
          <p:cNvPr id="334" name="Body Level One…"/>
          <p:cNvSpPr txBox="1"/>
          <p:nvPr>
            <p:ph type="body" idx="1"/>
          </p:nvPr>
        </p:nvSpPr>
        <p:spPr>
          <a:xfrm>
            <a:off x="4423171" y="3964781"/>
            <a:ext cx="15537658" cy="9751219"/>
          </a:xfrm>
          <a:prstGeom prst="rect">
            <a:avLst/>
          </a:prstGeom>
        </p:spPr>
        <p:txBody>
          <a:bodyPr anchor="t"/>
          <a:lstStyle>
            <a:lvl1pPr marL="508230" marR="81280" indent="-467590" defTabSz="1821656">
              <a:spcBef>
                <a:spcPts val="1500"/>
              </a:spcBef>
              <a:buSzPct val="100000"/>
              <a:defRPr sz="6000">
                <a:uFill>
                  <a:solidFill>
                    <a:srgbClr val="000000"/>
                  </a:solidFill>
                </a:uFill>
                <a:latin typeface="Times Roman"/>
                <a:ea typeface="Times Roman"/>
                <a:cs typeface="Times Roman"/>
                <a:sym typeface="Times Roman"/>
              </a:defRPr>
            </a:lvl1pPr>
            <a:lvl2pPr marL="888866" marR="81280" indent="-391026" defTabSz="1821656">
              <a:spcBef>
                <a:spcPts val="1300"/>
              </a:spcBef>
              <a:buSzPct val="100000"/>
              <a:buChar char="–"/>
              <a:defRPr sz="5200">
                <a:uFill>
                  <a:solidFill>
                    <a:srgbClr val="000000"/>
                  </a:solidFill>
                </a:uFill>
                <a:latin typeface="Times Roman"/>
                <a:ea typeface="Times Roman"/>
                <a:cs typeface="Times Roman"/>
                <a:sym typeface="Times Roman"/>
              </a:defRPr>
            </a:lvl2pPr>
            <a:lvl3pPr marL="1264322" marR="81280" indent="-309282" defTabSz="1821656">
              <a:spcBef>
                <a:spcPts val="1100"/>
              </a:spcBef>
              <a:buSzPct val="100000"/>
              <a:defRPr sz="4600">
                <a:uFill>
                  <a:solidFill>
                    <a:srgbClr val="000000"/>
                  </a:solidFill>
                </a:uFill>
                <a:latin typeface="Times Roman"/>
                <a:ea typeface="Times Roman"/>
                <a:cs typeface="Times Roman"/>
                <a:sym typeface="Times Roman"/>
              </a:defRPr>
            </a:lvl3pPr>
            <a:lvl4pPr marL="1722482" marR="81280" indent="-310242" defTabSz="1821656">
              <a:spcBef>
                <a:spcPts val="900"/>
              </a:spcBef>
              <a:buSzPct val="100000"/>
              <a:buChar char="–"/>
              <a:defRPr sz="3800">
                <a:uFill>
                  <a:solidFill>
                    <a:srgbClr val="000000"/>
                  </a:solidFill>
                </a:uFill>
                <a:latin typeface="Times Roman"/>
                <a:ea typeface="Times Roman"/>
                <a:cs typeface="Times Roman"/>
                <a:sym typeface="Times Roman"/>
              </a:defRPr>
            </a:lvl4pPr>
            <a:lvl5pPr marL="2179682" marR="81280" indent="-310242" defTabSz="1821656">
              <a:spcBef>
                <a:spcPts val="900"/>
              </a:spcBef>
              <a:buSzPct val="100000"/>
              <a:buChar char="»"/>
              <a:defRPr sz="3800">
                <a:uFill>
                  <a:solidFill>
                    <a:srgbClr val="000000"/>
                  </a:solidFill>
                </a:uFill>
                <a:latin typeface="Times Roman"/>
                <a:ea typeface="Times Roman"/>
                <a:cs typeface="Times Roman"/>
                <a:sym typeface="Times Roman"/>
              </a:defRPr>
            </a:lvl5pPr>
          </a:lstStyle>
          <a:p>
            <a:pPr/>
            <a:r>
              <a:t>Body Level One</a:t>
            </a:r>
          </a:p>
          <a:p>
            <a:pPr lvl="1"/>
            <a:r>
              <a:t>Body Level Two</a:t>
            </a:r>
          </a:p>
          <a:p>
            <a:pPr lvl="2"/>
            <a:r>
              <a:t>Body Level Three</a:t>
            </a:r>
          </a:p>
          <a:p>
            <a:pPr lvl="3"/>
            <a:r>
              <a:t>Body Level Four</a:t>
            </a:r>
          </a:p>
          <a:p>
            <a:pPr lvl="4"/>
            <a:r>
              <a:t>Body Level Five</a:t>
            </a:r>
          </a:p>
        </p:txBody>
      </p:sp>
      <p:sp>
        <p:nvSpPr>
          <p:cNvPr id="335" name="Slide Number"/>
          <p:cNvSpPr txBox="1"/>
          <p:nvPr>
            <p:ph type="sldNum" sz="quarter" idx="2"/>
          </p:nvPr>
        </p:nvSpPr>
        <p:spPr>
          <a:xfrm>
            <a:off x="17831792" y="12501562"/>
            <a:ext cx="460376" cy="511176"/>
          </a:xfrm>
          <a:prstGeom prst="rect">
            <a:avLst/>
          </a:prstGeom>
        </p:spPr>
        <p:txBody>
          <a:bodyPr/>
          <a:lstStyle>
            <a:lvl1pPr defTabSz="910828">
              <a:defRPr>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8"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4">
    <p:spTree>
      <p:nvGrpSpPr>
        <p:cNvPr id="1" name=""/>
        <p:cNvGrpSpPr/>
        <p:nvPr/>
      </p:nvGrpSpPr>
      <p:grpSpPr>
        <a:xfrm>
          <a:off x="0" y="0"/>
          <a:ext cx="0" cy="0"/>
          <a:chOff x="0" y="0"/>
          <a:chExt cx="0" cy="0"/>
        </a:xfrm>
      </p:grpSpPr>
      <p:sp>
        <p:nvSpPr>
          <p:cNvPr id="342" name="Title Text"/>
          <p:cNvSpPr txBox="1"/>
          <p:nvPr>
            <p:ph type="title"/>
          </p:nvPr>
        </p:nvSpPr>
        <p:spPr>
          <a:xfrm>
            <a:off x="3958828" y="0"/>
            <a:ext cx="14626829" cy="2750344"/>
          </a:xfrm>
          <a:prstGeom prst="rect">
            <a:avLst/>
          </a:prstGeom>
        </p:spPr>
        <p:txBody>
          <a:bodyPr/>
          <a:lstStyle>
            <a:lvl1pPr marL="81280" marR="81280" algn="l" defTabSz="1821656">
              <a:defRPr b="1" sz="5200">
                <a:solidFill>
                  <a:srgbClr val="0433FF"/>
                </a:solidFill>
                <a:uFill>
                  <a:solidFill>
                    <a:srgbClr val="0433FF"/>
                  </a:solidFill>
                </a:uFill>
                <a:latin typeface="+mn-lt"/>
                <a:ea typeface="+mn-ea"/>
                <a:cs typeface="+mn-cs"/>
                <a:sym typeface="Helvetica"/>
              </a:defRPr>
            </a:lvl1pPr>
          </a:lstStyle>
          <a:p>
            <a:pPr/>
            <a:r>
              <a:t>Title Text</a:t>
            </a:r>
          </a:p>
        </p:txBody>
      </p:sp>
      <p:sp>
        <p:nvSpPr>
          <p:cNvPr id="343" name="Body Level One…"/>
          <p:cNvSpPr txBox="1"/>
          <p:nvPr>
            <p:ph type="body" idx="1"/>
          </p:nvPr>
        </p:nvSpPr>
        <p:spPr>
          <a:xfrm>
            <a:off x="4423171" y="3964781"/>
            <a:ext cx="15537658" cy="9751219"/>
          </a:xfrm>
          <a:prstGeom prst="rect">
            <a:avLst/>
          </a:prstGeom>
        </p:spPr>
        <p:txBody>
          <a:bodyPr anchor="t"/>
          <a:lstStyle>
            <a:lvl1pPr marL="497840" marR="81280" indent="-457200" defTabSz="1821656">
              <a:spcBef>
                <a:spcPts val="800"/>
              </a:spcBef>
              <a:buSzPct val="100000"/>
              <a:defRPr sz="3200">
                <a:uFill>
                  <a:solidFill>
                    <a:srgbClr val="000000"/>
                  </a:solidFill>
                </a:uFill>
                <a:latin typeface="+mn-lt"/>
                <a:ea typeface="+mn-ea"/>
                <a:cs typeface="+mn-cs"/>
                <a:sym typeface="Helvetica"/>
              </a:defRPr>
            </a:lvl1pPr>
            <a:lvl2pPr marL="878839" marR="81280" indent="-380999" defTabSz="1821656">
              <a:spcBef>
                <a:spcPts val="800"/>
              </a:spcBef>
              <a:buSzPct val="100000"/>
              <a:buChar char="–"/>
              <a:defRPr sz="3200">
                <a:uFill>
                  <a:solidFill>
                    <a:srgbClr val="000000"/>
                  </a:solidFill>
                </a:uFill>
                <a:latin typeface="+mn-lt"/>
                <a:ea typeface="+mn-ea"/>
                <a:cs typeface="+mn-cs"/>
                <a:sym typeface="Helvetica"/>
              </a:defRPr>
            </a:lvl2pPr>
            <a:lvl3pPr marL="1259839" marR="81280" indent="-304800" defTabSz="1821656">
              <a:spcBef>
                <a:spcPts val="800"/>
              </a:spcBef>
              <a:buSzPct val="100000"/>
              <a:defRPr sz="3200">
                <a:uFill>
                  <a:solidFill>
                    <a:srgbClr val="000000"/>
                  </a:solidFill>
                </a:uFill>
                <a:latin typeface="+mn-lt"/>
                <a:ea typeface="+mn-ea"/>
                <a:cs typeface="+mn-cs"/>
                <a:sym typeface="Helvetica"/>
              </a:defRPr>
            </a:lvl3pPr>
            <a:lvl4pPr marL="1717039" marR="81280" indent="-304800" defTabSz="1821656">
              <a:spcBef>
                <a:spcPts val="800"/>
              </a:spcBef>
              <a:buSzPct val="100000"/>
              <a:buChar char="–"/>
              <a:defRPr sz="3200">
                <a:uFill>
                  <a:solidFill>
                    <a:srgbClr val="000000"/>
                  </a:solidFill>
                </a:uFill>
                <a:latin typeface="+mn-lt"/>
                <a:ea typeface="+mn-ea"/>
                <a:cs typeface="+mn-cs"/>
                <a:sym typeface="Helvetica"/>
              </a:defRPr>
            </a:lvl4pPr>
            <a:lvl5pPr marL="2174239" marR="81280" indent="-304800" defTabSz="1821656">
              <a:spcBef>
                <a:spcPts val="800"/>
              </a:spcBef>
              <a:buSzPct val="100000"/>
              <a:buChar char="»"/>
              <a:defRPr sz="3200">
                <a:uFill>
                  <a:solidFill>
                    <a:srgbClr val="000000"/>
                  </a:solidFill>
                </a:uFill>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44" name="Slide Number"/>
          <p:cNvSpPr txBox="1"/>
          <p:nvPr>
            <p:ph type="sldNum" sz="quarter" idx="2"/>
          </p:nvPr>
        </p:nvSpPr>
        <p:spPr>
          <a:xfrm>
            <a:off x="17831792" y="12501562"/>
            <a:ext cx="460376" cy="511176"/>
          </a:xfrm>
          <a:prstGeom prst="rect">
            <a:avLst/>
          </a:prstGeom>
        </p:spPr>
        <p:txBody>
          <a:bodyPr/>
          <a:lstStyle>
            <a:lvl1pPr defTabSz="910828">
              <a:defRPr>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p:spTree>
      <p:nvGrpSpPr>
        <p:cNvPr id="1" name=""/>
        <p:cNvGrpSpPr/>
        <p:nvPr/>
      </p:nvGrpSpPr>
      <p:grpSpPr>
        <a:xfrm>
          <a:off x="0" y="0"/>
          <a:ext cx="0" cy="0"/>
          <a:chOff x="0" y="0"/>
          <a:chExt cx="0" cy="0"/>
        </a:xfrm>
      </p:grpSpPr>
      <p:sp>
        <p:nvSpPr>
          <p:cNvPr id="351"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358" name="Title Text"/>
          <p:cNvSpPr txBox="1"/>
          <p:nvPr>
            <p:ph type="title"/>
          </p:nvPr>
        </p:nvSpPr>
        <p:spPr>
          <a:xfrm>
            <a:off x="3958828" y="0"/>
            <a:ext cx="12805172" cy="2750344"/>
          </a:xfrm>
          <a:prstGeom prst="rect">
            <a:avLst/>
          </a:prstGeom>
        </p:spPr>
        <p:txBody>
          <a:bodyPr/>
          <a:lstStyle>
            <a:lvl1pPr marL="81280" marR="81280" algn="l" defTabSz="1821656">
              <a:defRPr b="1" sz="5200">
                <a:uFill>
                  <a:solidFill>
                    <a:srgbClr val="000000"/>
                  </a:solidFill>
                </a:uFill>
                <a:latin typeface="+mn-lt"/>
                <a:ea typeface="+mn-ea"/>
                <a:cs typeface="+mn-cs"/>
                <a:sym typeface="Helvetica"/>
              </a:defRPr>
            </a:lvl1pPr>
          </a:lstStyle>
          <a:p>
            <a:pPr/>
            <a:r>
              <a:t>Title Text</a:t>
            </a:r>
          </a:p>
        </p:txBody>
      </p:sp>
      <p:sp>
        <p:nvSpPr>
          <p:cNvPr id="359" name="Body Level One…"/>
          <p:cNvSpPr txBox="1"/>
          <p:nvPr>
            <p:ph type="body" idx="1"/>
          </p:nvPr>
        </p:nvSpPr>
        <p:spPr>
          <a:xfrm>
            <a:off x="4262437" y="2750343"/>
            <a:ext cx="15537657" cy="10965657"/>
          </a:xfrm>
          <a:prstGeom prst="rect">
            <a:avLst/>
          </a:prstGeom>
        </p:spPr>
        <p:txBody>
          <a:bodyPr anchor="t"/>
          <a:lstStyle>
            <a:lvl1pPr marL="504563" marR="81280" indent="-463923" defTabSz="1821656">
              <a:spcBef>
                <a:spcPts val="1100"/>
              </a:spcBef>
              <a:buSzPct val="100000"/>
              <a:defRPr b="1" sz="4600">
                <a:uFill>
                  <a:solidFill>
                    <a:srgbClr val="000000"/>
                  </a:solidFill>
                </a:uFill>
                <a:latin typeface="+mn-lt"/>
                <a:ea typeface="+mn-ea"/>
                <a:cs typeface="+mn-cs"/>
                <a:sym typeface="Helvetica"/>
              </a:defRPr>
            </a:lvl1pPr>
            <a:lvl2pPr marL="884442" marR="81280" indent="-386602" defTabSz="1821656">
              <a:spcBef>
                <a:spcPts val="1100"/>
              </a:spcBef>
              <a:buSzPct val="100000"/>
              <a:buChar char="–"/>
              <a:defRPr b="1" sz="4600">
                <a:uFill>
                  <a:solidFill>
                    <a:srgbClr val="000000"/>
                  </a:solidFill>
                </a:uFill>
                <a:latin typeface="+mn-lt"/>
                <a:ea typeface="+mn-ea"/>
                <a:cs typeface="+mn-cs"/>
                <a:sym typeface="Helvetica"/>
              </a:defRPr>
            </a:lvl2pPr>
            <a:lvl3pPr marL="1264322" marR="81280" indent="-309282" defTabSz="1821656">
              <a:spcBef>
                <a:spcPts val="1100"/>
              </a:spcBef>
              <a:buSzPct val="100000"/>
              <a:defRPr b="1" sz="4600">
                <a:uFill>
                  <a:solidFill>
                    <a:srgbClr val="000000"/>
                  </a:solidFill>
                </a:uFill>
                <a:latin typeface="+mn-lt"/>
                <a:ea typeface="+mn-ea"/>
                <a:cs typeface="+mn-cs"/>
                <a:sym typeface="Helvetica"/>
              </a:defRPr>
            </a:lvl3pPr>
            <a:lvl4pPr marL="1721522" marR="81280" indent="-309282" defTabSz="1821656">
              <a:spcBef>
                <a:spcPts val="1100"/>
              </a:spcBef>
              <a:buSzPct val="100000"/>
              <a:buChar char="–"/>
              <a:defRPr b="1" sz="4600">
                <a:uFill>
                  <a:solidFill>
                    <a:srgbClr val="000000"/>
                  </a:solidFill>
                </a:uFill>
                <a:latin typeface="+mn-lt"/>
                <a:ea typeface="+mn-ea"/>
                <a:cs typeface="+mn-cs"/>
                <a:sym typeface="Helvetica"/>
              </a:defRPr>
            </a:lvl4pPr>
            <a:lvl5pPr marL="2178722" marR="81280" indent="-309282" defTabSz="1821656">
              <a:spcBef>
                <a:spcPts val="1100"/>
              </a:spcBef>
              <a:buSzPct val="100000"/>
              <a:buChar char="»"/>
              <a:defRPr b="1" sz="4600">
                <a:uFill>
                  <a:solidFill>
                    <a:srgbClr val="000000"/>
                  </a:solidFill>
                </a:uFill>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60" name="Slide Number"/>
          <p:cNvSpPr txBox="1"/>
          <p:nvPr>
            <p:ph type="sldNum" sz="quarter" idx="2"/>
          </p:nvPr>
        </p:nvSpPr>
        <p:spPr>
          <a:xfrm>
            <a:off x="17812098" y="12501562"/>
            <a:ext cx="494607" cy="511176"/>
          </a:xfrm>
          <a:prstGeom prst="rect">
            <a:avLst/>
          </a:prstGeom>
        </p:spPr>
        <p:txBody>
          <a:bodyPr/>
          <a:lstStyle>
            <a:lvl1pPr defTabSz="910828">
              <a:defRPr>
                <a:uFill>
                  <a:solidFill>
                    <a:srgbClr val="000000"/>
                  </a:solidFill>
                </a:uFill>
                <a:latin typeface="+mn-lt"/>
                <a:ea typeface="+mn-ea"/>
                <a:cs typeface="+mn-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3" name="Title Text"/>
          <p:cNvSpPr txBox="1"/>
          <p:nvPr>
            <p:ph type="title"/>
          </p:nvPr>
        </p:nvSpPr>
        <p:spPr>
          <a:prstGeom prst="rect">
            <a:avLst/>
          </a:prstGeom>
        </p:spPr>
        <p:txBody>
          <a:bodyPr/>
          <a:lstStyle/>
          <a:p>
            <a:pPr/>
            <a:r>
              <a:t>Title Text</a:t>
            </a:r>
          </a:p>
        </p:txBody>
      </p:sp>
      <p:sp>
        <p:nvSpPr>
          <p:cNvPr id="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1" name="Title Text"/>
          <p:cNvSpPr txBox="1"/>
          <p:nvPr>
            <p:ph type="title"/>
          </p:nvPr>
        </p:nvSpPr>
        <p:spPr>
          <a:xfrm>
            <a:off x="4833937" y="4179093"/>
            <a:ext cx="14716126" cy="5357814"/>
          </a:xfrm>
          <a:prstGeom prst="rect">
            <a:avLst/>
          </a:prstGeom>
        </p:spPr>
        <p:txBody>
          <a:bodyPr/>
          <a:lstStyle/>
          <a:p>
            <a:pPr/>
            <a:r>
              <a:t>Title Text</a:t>
            </a:r>
          </a:p>
        </p:txBody>
      </p:sp>
      <p:sp>
        <p:nvSpPr>
          <p:cNvPr id="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69" name="Image"/>
          <p:cNvSpPr/>
          <p:nvPr>
            <p:ph type="pic" sz="half" idx="21"/>
          </p:nvPr>
        </p:nvSpPr>
        <p:spPr>
          <a:xfrm>
            <a:off x="6477000" y="2303859"/>
            <a:ext cx="11430000" cy="7090603"/>
          </a:xfrm>
          <a:prstGeom prst="rect">
            <a:avLst/>
          </a:prstGeom>
        </p:spPr>
        <p:txBody>
          <a:bodyPr lIns="91439" tIns="45719" rIns="91439" bIns="45719" anchor="t"/>
          <a:lstStyle/>
          <a:p>
            <a:pPr/>
          </a:p>
        </p:txBody>
      </p:sp>
      <p:sp>
        <p:nvSpPr>
          <p:cNvPr id="70" name="Title Text"/>
          <p:cNvSpPr txBox="1"/>
          <p:nvPr>
            <p:ph type="title"/>
          </p:nvPr>
        </p:nvSpPr>
        <p:spPr>
          <a:xfrm>
            <a:off x="4833937" y="10358437"/>
            <a:ext cx="14716126" cy="2393157"/>
          </a:xfrm>
          <a:prstGeom prst="rect">
            <a:avLst/>
          </a:prstGeom>
        </p:spPr>
        <p:txBody>
          <a:bodyPr/>
          <a:lstStyle/>
          <a:p>
            <a:pPr/>
            <a:r>
              <a:t>Title Text</a:t>
            </a:r>
          </a:p>
        </p:txBody>
      </p:sp>
      <p:sp>
        <p:nvSpPr>
          <p:cNvPr id="7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Reflection">
    <p:spTree>
      <p:nvGrpSpPr>
        <p:cNvPr id="1" name=""/>
        <p:cNvGrpSpPr/>
        <p:nvPr/>
      </p:nvGrpSpPr>
      <p:grpSpPr>
        <a:xfrm>
          <a:off x="0" y="0"/>
          <a:ext cx="0" cy="0"/>
          <a:chOff x="0" y="0"/>
          <a:chExt cx="0" cy="0"/>
        </a:xfrm>
      </p:grpSpPr>
      <p:sp>
        <p:nvSpPr>
          <p:cNvPr id="78" name="Image"/>
          <p:cNvSpPr/>
          <p:nvPr>
            <p:ph type="pic" sz="half" idx="21"/>
          </p:nvPr>
        </p:nvSpPr>
        <p:spPr>
          <a:xfrm>
            <a:off x="6477000" y="2303859"/>
            <a:ext cx="11430000" cy="7090603"/>
          </a:xfrm>
          <a:prstGeom prst="rect">
            <a:avLst/>
          </a:prstGeom>
          <a:ln w="25400"/>
          <a:effectLst>
            <a:reflection blurRad="0" stA="50000" stPos="0" endA="0" endPos="40000" dist="0" dir="5400000" fadeDir="5400000" sx="100000" sy="-100000" kx="0" ky="0" algn="bl" rotWithShape="0"/>
          </a:effectLst>
        </p:spPr>
        <p:txBody>
          <a:bodyPr lIns="91439" tIns="45719" rIns="91439" bIns="45719" anchor="t"/>
          <a:lstStyle/>
          <a:p>
            <a:pPr/>
          </a:p>
        </p:txBody>
      </p:sp>
      <p:sp>
        <p:nvSpPr>
          <p:cNvPr id="79" name="Title Text"/>
          <p:cNvSpPr txBox="1"/>
          <p:nvPr>
            <p:ph type="title"/>
          </p:nvPr>
        </p:nvSpPr>
        <p:spPr>
          <a:xfrm>
            <a:off x="4833937" y="10358437"/>
            <a:ext cx="14716126" cy="2393157"/>
          </a:xfrm>
          <a:prstGeom prst="rect">
            <a:avLst/>
          </a:prstGeom>
        </p:spPr>
        <p:txBody>
          <a:bodyPr/>
          <a:lstStyle/>
          <a:p>
            <a:pPr/>
            <a:r>
              <a:t>Title Text</a:t>
            </a:r>
          </a:p>
        </p:txBody>
      </p:sp>
      <p:sp>
        <p:nvSpPr>
          <p:cNvPr id="8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 Id="rId29" Type="http://schemas.openxmlformats.org/officeDocument/2006/relationships/slideLayout" Target="../slideLayouts/slideLayout28.xml"/><Relationship Id="rId30" Type="http://schemas.openxmlformats.org/officeDocument/2006/relationships/slideLayout" Target="../slideLayouts/slideLayout29.xml"/><Relationship Id="rId31" Type="http://schemas.openxmlformats.org/officeDocument/2006/relationships/slideLayout" Target="../slideLayouts/slideLayout30.xml"/><Relationship Id="rId32" Type="http://schemas.openxmlformats.org/officeDocument/2006/relationships/slideLayout" Target="../slideLayouts/slideLayout31.xml"/><Relationship Id="rId33" Type="http://schemas.openxmlformats.org/officeDocument/2006/relationships/slideLayout" Target="../slideLayouts/slideLayout32.xml"/><Relationship Id="rId34" Type="http://schemas.openxmlformats.org/officeDocument/2006/relationships/slideLayout" Target="../slideLayouts/slideLayout33.xml"/><Relationship Id="rId35" Type="http://schemas.openxmlformats.org/officeDocument/2006/relationships/slideLayout" Target="../slideLayouts/slideLayout34.xml"/><Relationship Id="rId36" Type="http://schemas.openxmlformats.org/officeDocument/2006/relationships/slideLayout" Target="../slideLayouts/slideLayout35.xml"/><Relationship Id="rId37" Type="http://schemas.openxmlformats.org/officeDocument/2006/relationships/slideLayout" Target="../slideLayouts/slideLayout36.xml"/><Relationship Id="rId38" Type="http://schemas.openxmlformats.org/officeDocument/2006/relationships/slideLayout" Target="../slideLayouts/slideLayout37.xml"/><Relationship Id="rId39" Type="http://schemas.openxmlformats.org/officeDocument/2006/relationships/slideLayout" Target="../slideLayouts/slideLayout38.xml"/><Relationship Id="rId40" Type="http://schemas.openxmlformats.org/officeDocument/2006/relationships/slideLayout" Target="../slideLayouts/slideLayout39.xml"/><Relationship Id="rId41" Type="http://schemas.openxmlformats.org/officeDocument/2006/relationships/slideLayout" Target="../slideLayouts/slideLayout40.xml"/><Relationship Id="rId42" Type="http://schemas.openxmlformats.org/officeDocument/2006/relationships/slideLayout" Target="../slideLayouts/slideLayout41.xml"/><Relationship Id="rId43"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Body Level One…"/>
          <p:cNvSpPr txBox="1"/>
          <p:nvPr>
            <p:ph type="body" idx="1"/>
          </p:nvPr>
        </p:nvSpPr>
        <p:spPr>
          <a:xfrm>
            <a:off x="4833937" y="1785937"/>
            <a:ext cx="14716126" cy="1014412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Body Level One</a:t>
            </a:r>
          </a:p>
          <a:p>
            <a:pPr lvl="1"/>
            <a:r>
              <a:t>Body Level Two</a:t>
            </a:r>
          </a:p>
          <a:p>
            <a:pPr lvl="2"/>
            <a:r>
              <a:t>Body Level Three</a:t>
            </a:r>
          </a:p>
          <a:p>
            <a:pPr lvl="3"/>
            <a:r>
              <a:t>Body Level Four</a:t>
            </a:r>
          </a:p>
          <a:p>
            <a:pPr lvl="4"/>
            <a:r>
              <a:t>Body Level Five</a:t>
            </a:r>
          </a:p>
        </p:txBody>
      </p:sp>
      <p:sp>
        <p:nvSpPr>
          <p:cNvPr id="3" name="Title Text"/>
          <p:cNvSpPr txBox="1"/>
          <p:nvPr>
            <p:ph type="title"/>
          </p:nvPr>
        </p:nvSpPr>
        <p:spPr>
          <a:xfrm>
            <a:off x="4833937" y="357187"/>
            <a:ext cx="14716126" cy="3429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Title Text</a:t>
            </a:r>
          </a:p>
        </p:txBody>
      </p:sp>
      <p:sp>
        <p:nvSpPr>
          <p:cNvPr id="4" name="Slide Number"/>
          <p:cNvSpPr txBox="1"/>
          <p:nvPr>
            <p:ph type="sldNum" sz="quarter" idx="2"/>
          </p:nvPr>
        </p:nvSpPr>
        <p:spPr>
          <a:xfrm>
            <a:off x="11952882" y="13019484"/>
            <a:ext cx="460376" cy="498476"/>
          </a:xfrm>
          <a:prstGeom prst="rect">
            <a:avLst/>
          </a:prstGeom>
          <a:ln w="12700">
            <a:miter lim="400000"/>
          </a:ln>
        </p:spPr>
        <p:txBody>
          <a:bodyPr wrap="none" lIns="71437" tIns="71437" rIns="71437" bIns="71437">
            <a:spAutoFit/>
          </a:bodyPr>
          <a:lstStyle>
            <a:lvl1pPr algn="ctr" defTabSz="821531">
              <a:defRPr sz="2400">
                <a:latin typeface="+mj-lt"/>
                <a:ea typeface="+mj-ea"/>
                <a:cs typeface="+mj-cs"/>
                <a:sym typeface="Gill Sans"/>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Lst>
  <p:transition xmlns:p14="http://schemas.microsoft.com/office/powerpoint/2010/main" spd="med" advClick="1"/>
  <p:txStyles>
    <p:titleStyle>
      <a:lvl1pPr marL="0" marR="0" indent="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1pPr>
      <a:lvl2pPr marL="0" marR="0" indent="2286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2pPr>
      <a:lvl3pPr marL="0" marR="0" indent="4572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3pPr>
      <a:lvl4pPr marL="0" marR="0" indent="6858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4pPr>
      <a:lvl5pPr marL="0" marR="0" indent="9144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5pPr>
      <a:lvl6pPr marL="0" marR="0" indent="11430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6pPr>
      <a:lvl7pPr marL="0" marR="0" indent="13716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7pPr>
      <a:lvl8pPr marL="0" marR="0" indent="16002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8pPr>
      <a:lvl9pPr marL="0" marR="0" indent="18288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9pPr>
    </p:titleStyle>
    <p:bodyStyle>
      <a:lvl1pPr marL="11067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1pPr>
      <a:lvl2pPr marL="15512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2pPr>
      <a:lvl3pPr marL="19957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3pPr>
      <a:lvl4pPr marL="24402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4pPr>
      <a:lvl5pPr marL="28847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5pPr>
      <a:lvl6pPr marL="32403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6pPr>
      <a:lvl7pPr marL="35959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7pPr>
      <a:lvl8pPr marL="39515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8pPr>
      <a:lvl9pPr marL="43071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9pPr>
    </p:bodyStyle>
    <p:otherStyle>
      <a:lvl1pPr marL="0" marR="0" indent="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1pPr>
      <a:lvl2pPr marL="0" marR="0" indent="2286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2pPr>
      <a:lvl3pPr marL="0" marR="0" indent="4572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3pPr>
      <a:lvl4pPr marL="0" marR="0" indent="6858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4pPr>
      <a:lvl5pPr marL="0" marR="0" indent="9144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5pPr>
      <a:lvl6pPr marL="0" marR="0" indent="11430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6pPr>
      <a:lvl7pPr marL="0" marR="0" indent="13716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7pPr>
      <a:lvl8pPr marL="0" marR="0" indent="16002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8pPr>
      <a:lvl9pPr marL="0" marR="0" indent="18288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image" Target="../media/image9.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png"/><Relationship Id="rId3" Type="http://schemas.openxmlformats.org/officeDocument/2006/relationships/image" Target="../media/image11.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jpeg"/><Relationship Id="rId3" Type="http://schemas.openxmlformats.org/officeDocument/2006/relationships/image" Target="../media/image5.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8.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jpeg"/><Relationship Id="rId3" Type="http://schemas.openxmlformats.org/officeDocument/2006/relationships/image" Target="../media/image18.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1.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2.jpeg"/><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jpeg"/><Relationship Id="rId3" Type="http://schemas.openxmlformats.org/officeDocument/2006/relationships/image" Target="../media/image23.png"/><Relationship Id="rId4" Type="http://schemas.openxmlformats.org/officeDocument/2006/relationships/image" Target="../media/image24.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jpeg"/><Relationship Id="rId3" Type="http://schemas.openxmlformats.org/officeDocument/2006/relationships/image" Target="../media/image25.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4.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5.jpeg"/><Relationship Id="rId3" Type="http://schemas.openxmlformats.org/officeDocument/2006/relationships/image" Target="../media/image26.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6.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8.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image" Target="../media/image27.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8.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9.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1.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image" Target="../media/image3.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1.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2.jpeg"/><Relationship Id="rId3" Type="http://schemas.openxmlformats.org/officeDocument/2006/relationships/image" Target="../media/image30.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30.xml"/></Relationships>

</file>

<file path=ppt/slides/_rels/slide45.xml.rels><?xml version="1.0" encoding="UTF-8"?>
<Relationships xmlns="http://schemas.openxmlformats.org/package/2006/relationships"><Relationship Id="rId1" Type="http://schemas.openxmlformats.org/officeDocument/2006/relationships/slideLayout" Target="../slideLayouts/slideLayout34.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23.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34.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34.xml"/></Relationships>

</file>

<file path=ppt/slides/_rels/slide49.xml.rels><?xml version="1.0" encoding="UTF-8"?>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1.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24.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5.jpeg"/></Relationships>

</file>

<file path=ppt/slides/_rels/slide5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image" Target="../media/image34.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5.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2.tif"/><Relationship Id="rId3" Type="http://schemas.openxmlformats.org/officeDocument/2006/relationships/image" Target="../media/image36.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26.jpeg"/></Relationships>

</file>

<file path=ppt/slides/_rels/slide59.xml.rels><?xml version="1.0" encoding="UTF-8"?>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xml"/><Relationship Id="rId3" Type="http://schemas.openxmlformats.org/officeDocument/2006/relationships/image" Target="../media/image27.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2.jpeg"/></Relationships>

</file>

<file path=ppt/slides/_rels/slide60.xml.rels><?xml version="1.0" encoding="UTF-8"?>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28.jpeg"/><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image" Target="../media/image40.png"/></Relationships>

</file>

<file path=ppt/slides/_rels/slide63.xml.rels><?xml version="1.0" encoding="UTF-8"?>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image" Target="../media/image7.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Human Phys PCB4701…"/>
          <p:cNvSpPr txBox="1"/>
          <p:nvPr/>
        </p:nvSpPr>
        <p:spPr>
          <a:xfrm>
            <a:off x="4692065" y="2195909"/>
            <a:ext cx="15894845" cy="9286876"/>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5000"/>
            </a:pPr>
            <a:r>
              <a:t>Human Phys PCB4701</a:t>
            </a:r>
          </a:p>
          <a:p>
            <a:pPr defTabSz="821531">
              <a:defRPr sz="5000"/>
            </a:pPr>
          </a:p>
          <a:p>
            <a:pPr defTabSz="821531">
              <a:defRPr b="1" sz="6000"/>
            </a:pPr>
            <a:r>
              <a:t>Autonomic Nervous System</a:t>
            </a:r>
          </a:p>
          <a:p>
            <a:pPr defTabSz="821531">
              <a:defRPr b="1" sz="6000"/>
            </a:pPr>
            <a:r>
              <a:t>Fox Chapter 9 part 1</a:t>
            </a:r>
          </a:p>
          <a:p>
            <a:pPr defTabSz="821531">
              <a:defRPr b="1" sz="8600"/>
            </a:pPr>
          </a:p>
          <a:p>
            <a:pPr defTabSz="821531">
              <a:defRPr b="1" sz="8600"/>
            </a:pPr>
          </a:p>
          <a:p>
            <a:pPr defTabSz="821531">
              <a:defRPr b="1" sz="8600"/>
            </a:pPr>
          </a:p>
          <a:p>
            <a:pPr defTabSz="821531">
              <a:defRPr b="1" sz="8600"/>
            </a:pPr>
          </a:p>
          <a:p>
            <a:pPr defTabSz="821531">
              <a:defRPr sz="3000"/>
            </a:pPr>
            <a:r>
              <a:t>© T. Houpt, Ph.D.</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51" name="48-18-AutonomNervSysFunc-L.png" descr="48-18-AutonomNervSysFunc-L.png"/>
          <p:cNvPicPr>
            <a:picLocks noChangeAspect="0"/>
          </p:cNvPicPr>
          <p:nvPr/>
        </p:nvPicPr>
        <p:blipFill>
          <a:blip r:embed="rId2">
            <a:extLst/>
          </a:blip>
          <a:stretch>
            <a:fillRect/>
          </a:stretch>
        </p:blipFill>
        <p:spPr>
          <a:xfrm>
            <a:off x="6155531" y="536575"/>
            <a:ext cx="12385676" cy="1268095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3" name="Comparison of Skeletal Muscle and Smooth Muscle"/>
          <p:cNvSpPr txBox="1"/>
          <p:nvPr/>
        </p:nvSpPr>
        <p:spPr>
          <a:xfrm>
            <a:off x="4669910" y="801489"/>
            <a:ext cx="15004840" cy="83939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4600"/>
            </a:lvl1pPr>
          </a:lstStyle>
          <a:p>
            <a:pPr/>
            <a:r>
              <a:t>Comparison of Skeletal Muscle and Smooth Muscle</a:t>
            </a:r>
          </a:p>
        </p:txBody>
      </p:sp>
      <p:pic>
        <p:nvPicPr>
          <p:cNvPr id="554" name="droppedImage.png" descr="droppedImage.png"/>
          <p:cNvPicPr>
            <a:picLocks noChangeAspect="1"/>
          </p:cNvPicPr>
          <p:nvPr/>
        </p:nvPicPr>
        <p:blipFill>
          <a:blip r:embed="rId2">
            <a:extLst/>
          </a:blip>
          <a:stretch>
            <a:fillRect/>
          </a:stretch>
        </p:blipFill>
        <p:spPr>
          <a:xfrm>
            <a:off x="5363433" y="1637084"/>
            <a:ext cx="5806769" cy="9345006"/>
          </a:xfrm>
          <a:prstGeom prst="rect">
            <a:avLst/>
          </a:prstGeom>
          <a:ln w="12700">
            <a:miter lim="400000"/>
          </a:ln>
        </p:spPr>
      </p:pic>
      <p:pic>
        <p:nvPicPr>
          <p:cNvPr id="555" name="droppedImage.png" descr="droppedImage.png"/>
          <p:cNvPicPr>
            <a:picLocks noChangeAspect="1"/>
          </p:cNvPicPr>
          <p:nvPr/>
        </p:nvPicPr>
        <p:blipFill>
          <a:blip r:embed="rId3">
            <a:extLst/>
          </a:blip>
          <a:stretch>
            <a:fillRect/>
          </a:stretch>
        </p:blipFill>
        <p:spPr>
          <a:xfrm>
            <a:off x="11602640" y="1569586"/>
            <a:ext cx="8221801" cy="9501125"/>
          </a:xfrm>
          <a:prstGeom prst="rect">
            <a:avLst/>
          </a:prstGeom>
          <a:ln w="12700">
            <a:miter lim="400000"/>
          </a:ln>
        </p:spPr>
      </p:pic>
      <p:sp>
        <p:nvSpPr>
          <p:cNvPr id="556" name="Fox Table 12.8"/>
          <p:cNvSpPr txBox="1"/>
          <p:nvPr/>
        </p:nvSpPr>
        <p:spPr>
          <a:xfrm>
            <a:off x="18139171" y="12912328"/>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Fox Table 12.8</a:t>
            </a:r>
          </a:p>
        </p:txBody>
      </p:sp>
      <p:sp>
        <p:nvSpPr>
          <p:cNvPr id="557" name="attached to tendons and bones; contracts to move skeleton."/>
          <p:cNvSpPr txBox="1"/>
          <p:nvPr/>
        </p:nvSpPr>
        <p:spPr>
          <a:xfrm>
            <a:off x="3662678" y="11062182"/>
            <a:ext cx="6824515" cy="1072357"/>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defTabSz="821531">
              <a:defRPr sz="3200"/>
            </a:lvl1pPr>
          </a:lstStyle>
          <a:p>
            <a:pPr/>
            <a:r>
              <a:t>attached to tendons and bones; contracts to move skeleton.</a:t>
            </a:r>
          </a:p>
        </p:txBody>
      </p:sp>
      <p:sp>
        <p:nvSpPr>
          <p:cNvPr id="558" name="wrapped around blood vessels, GI tract, glands;…"/>
          <p:cNvSpPr txBox="1"/>
          <p:nvPr/>
        </p:nvSpPr>
        <p:spPr>
          <a:xfrm>
            <a:off x="12160431" y="10929540"/>
            <a:ext cx="9184853" cy="1072357"/>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3200"/>
            </a:pPr>
            <a:r>
              <a:t>wrapped around blood vessels, GI tract, glands;</a:t>
            </a:r>
          </a:p>
          <a:p>
            <a:pPr defTabSz="821531">
              <a:defRPr sz="3200"/>
            </a:pPr>
            <a:r>
              <a:t>contracts to constrict vessels or squeeze glands. </a:t>
            </a:r>
          </a:p>
        </p:txBody>
      </p:sp>
      <p:sp>
        <p:nvSpPr>
          <p:cNvPr id="559" name="neurotransmitter receptors all over cell surface"/>
          <p:cNvSpPr txBox="1"/>
          <p:nvPr/>
        </p:nvSpPr>
        <p:spPr>
          <a:xfrm>
            <a:off x="11839193" y="11962767"/>
            <a:ext cx="9955258" cy="665957"/>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algn="ctr" defTabSz="821531">
              <a:defRPr sz="3200">
                <a:solidFill>
                  <a:srgbClr val="0061FF"/>
                </a:solidFill>
                <a:latin typeface="Comic Sans MS"/>
                <a:ea typeface="Comic Sans MS"/>
                <a:cs typeface="Comic Sans MS"/>
                <a:sym typeface="Comic Sans MS"/>
              </a:defRPr>
            </a:lvl1pPr>
          </a:lstStyle>
          <a:p>
            <a:pPr/>
            <a:r>
              <a:t>neurotransmitter receptors all over cell surface</a:t>
            </a:r>
          </a:p>
        </p:txBody>
      </p:sp>
      <p:sp>
        <p:nvSpPr>
          <p:cNvPr id="560" name="receptors at neuromuscular junction"/>
          <p:cNvSpPr txBox="1"/>
          <p:nvPr/>
        </p:nvSpPr>
        <p:spPr>
          <a:xfrm>
            <a:off x="3416084" y="12094974"/>
            <a:ext cx="7382983" cy="665957"/>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algn="ctr" defTabSz="821531">
              <a:defRPr sz="3200">
                <a:solidFill>
                  <a:srgbClr val="0061FF"/>
                </a:solidFill>
                <a:latin typeface="Comic Sans MS"/>
                <a:ea typeface="Comic Sans MS"/>
                <a:cs typeface="Comic Sans MS"/>
                <a:sym typeface="Comic Sans MS"/>
              </a:defRPr>
            </a:lvl1pPr>
          </a:lstStyle>
          <a:p>
            <a:pPr/>
            <a:r>
              <a:t>receptors at neuromuscular junction</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2" name="Slide Number"/>
          <p:cNvSpPr txBox="1"/>
          <p:nvPr>
            <p:ph type="sldNum" sz="quarter" idx="2"/>
          </p:nvPr>
        </p:nvSpPr>
        <p:spPr>
          <a:xfrm>
            <a:off x="20162448" y="13108781"/>
            <a:ext cx="518307" cy="50006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63" name="Rectangle"/>
          <p:cNvSpPr/>
          <p:nvPr/>
        </p:nvSpPr>
        <p:spPr>
          <a:xfrm>
            <a:off x="6101953" y="1028700"/>
            <a:ext cx="12144376" cy="678657"/>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Arial"/>
                <a:ea typeface="Arial"/>
                <a:cs typeface="Arial"/>
                <a:sym typeface="Arial"/>
              </a:defRPr>
            </a:pPr>
          </a:p>
        </p:txBody>
      </p:sp>
      <p:grpSp>
        <p:nvGrpSpPr>
          <p:cNvPr id="566" name="Group"/>
          <p:cNvGrpSpPr/>
          <p:nvPr/>
        </p:nvGrpSpPr>
        <p:grpSpPr>
          <a:xfrm>
            <a:off x="6119812" y="77050"/>
            <a:ext cx="11229399" cy="7122442"/>
            <a:chOff x="0" y="0"/>
            <a:chExt cx="11229398" cy="7122441"/>
          </a:xfrm>
        </p:grpSpPr>
        <p:pic>
          <p:nvPicPr>
            <p:cNvPr id="564" name="fox78119_1202.jpg" descr="fox78119_1202.jpg"/>
            <p:cNvPicPr>
              <a:picLocks noChangeAspect="0"/>
            </p:cNvPicPr>
            <p:nvPr/>
          </p:nvPicPr>
          <p:blipFill>
            <a:blip r:embed="rId2">
              <a:extLst/>
            </a:blip>
            <a:stretch>
              <a:fillRect/>
            </a:stretch>
          </p:blipFill>
          <p:spPr>
            <a:xfrm>
              <a:off x="0" y="39146"/>
              <a:ext cx="11229399" cy="7083296"/>
            </a:xfrm>
            <a:prstGeom prst="rect">
              <a:avLst/>
            </a:prstGeom>
            <a:ln w="12700" cap="flat">
              <a:noFill/>
              <a:miter lim="400000"/>
            </a:ln>
            <a:effectLst/>
          </p:spPr>
        </p:pic>
        <p:sp>
          <p:nvSpPr>
            <p:cNvPr id="565" name="Rectangle"/>
            <p:cNvSpPr/>
            <p:nvPr/>
          </p:nvSpPr>
          <p:spPr>
            <a:xfrm>
              <a:off x="1667078" y="0"/>
              <a:ext cx="7461878" cy="345909"/>
            </a:xfrm>
            <a:prstGeom prst="rect">
              <a:avLst/>
            </a:prstGeom>
            <a:solidFill>
              <a:srgbClr val="FFFFFF"/>
            </a:solidFill>
            <a:ln w="12700" cap="flat">
              <a:noFill/>
              <a:round/>
            </a:ln>
            <a:effectLst/>
          </p:spPr>
          <p:txBody>
            <a:bodyPr wrap="square" lIns="71437" tIns="71437" rIns="71437" bIns="71437" numCol="1" anchor="ctr">
              <a:noAutofit/>
            </a:bodyPr>
            <a:lstStyle/>
            <a:p>
              <a:pPr marL="115598" marR="115598" defTabSz="2589609">
                <a:defRPr sz="4600">
                  <a:uFill>
                    <a:solidFill>
                      <a:srgbClr val="000000"/>
                    </a:solidFill>
                  </a:uFill>
                  <a:latin typeface="Arial"/>
                  <a:ea typeface="Arial"/>
                  <a:cs typeface="Arial"/>
                  <a:sym typeface="Arial"/>
                </a:defRPr>
              </a:pPr>
            </a:p>
          </p:txBody>
        </p:sp>
      </p:grpSp>
      <p:grpSp>
        <p:nvGrpSpPr>
          <p:cNvPr id="569" name="Group"/>
          <p:cNvGrpSpPr/>
          <p:nvPr/>
        </p:nvGrpSpPr>
        <p:grpSpPr>
          <a:xfrm>
            <a:off x="8096250" y="6788150"/>
            <a:ext cx="10127803" cy="6904390"/>
            <a:chOff x="0" y="0"/>
            <a:chExt cx="10127802" cy="6904389"/>
          </a:xfrm>
        </p:grpSpPr>
        <p:pic>
          <p:nvPicPr>
            <p:cNvPr id="567" name="fox78119_1235a.jpg" descr="fox78119_1235a.jpg"/>
            <p:cNvPicPr>
              <a:picLocks noChangeAspect="0"/>
            </p:cNvPicPr>
            <p:nvPr/>
          </p:nvPicPr>
          <p:blipFill>
            <a:blip r:embed="rId3">
              <a:extLst/>
            </a:blip>
            <a:stretch>
              <a:fillRect/>
            </a:stretch>
          </p:blipFill>
          <p:spPr>
            <a:xfrm>
              <a:off x="0" y="236491"/>
              <a:ext cx="10127803" cy="6667899"/>
            </a:xfrm>
            <a:prstGeom prst="rect">
              <a:avLst/>
            </a:prstGeom>
            <a:ln w="12700" cap="flat">
              <a:noFill/>
              <a:miter lim="400000"/>
            </a:ln>
            <a:effectLst/>
          </p:spPr>
        </p:pic>
        <p:sp>
          <p:nvSpPr>
            <p:cNvPr id="568" name="Rectangle"/>
            <p:cNvSpPr/>
            <p:nvPr/>
          </p:nvSpPr>
          <p:spPr>
            <a:xfrm>
              <a:off x="6553" y="0"/>
              <a:ext cx="9935007" cy="50759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570" name="Fox Figure 12.35a"/>
          <p:cNvSpPr txBox="1"/>
          <p:nvPr/>
        </p:nvSpPr>
        <p:spPr>
          <a:xfrm>
            <a:off x="3351609" y="303609"/>
            <a:ext cx="348257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Fox Figure 12.35a</a:t>
            </a:r>
          </a:p>
        </p:txBody>
      </p:sp>
      <p:sp>
        <p:nvSpPr>
          <p:cNvPr id="571" name="Skeletal Muscle"/>
          <p:cNvSpPr txBox="1"/>
          <p:nvPr/>
        </p:nvSpPr>
        <p:spPr>
          <a:xfrm>
            <a:off x="4298156" y="1268015"/>
            <a:ext cx="3642192" cy="688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600">
                <a:uFill>
                  <a:solidFill>
                    <a:srgbClr val="000000"/>
                  </a:solidFill>
                </a:uFill>
              </a:defRPr>
            </a:lvl1pPr>
          </a:lstStyle>
          <a:p>
            <a:pPr/>
            <a:r>
              <a:t>Skeletal Muscle</a:t>
            </a:r>
          </a:p>
        </p:txBody>
      </p:sp>
      <p:sp>
        <p:nvSpPr>
          <p:cNvPr id="572" name="Smooth Muscle"/>
          <p:cNvSpPr txBox="1"/>
          <p:nvPr/>
        </p:nvSpPr>
        <p:spPr>
          <a:xfrm>
            <a:off x="4386584" y="7561272"/>
            <a:ext cx="3615403" cy="688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600">
                <a:uFill>
                  <a:solidFill>
                    <a:srgbClr val="000000"/>
                  </a:solidFill>
                </a:uFill>
              </a:defRPr>
            </a:lvl1pPr>
          </a:lstStyle>
          <a:p>
            <a:pPr/>
            <a:r>
              <a:t>Smooth Muscle</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4" name="Slide Number"/>
          <p:cNvSpPr txBox="1"/>
          <p:nvPr>
            <p:ph type="sldNum" sz="quarter" idx="2"/>
          </p:nvPr>
        </p:nvSpPr>
        <p:spPr>
          <a:xfrm>
            <a:off x="20162448" y="13108781"/>
            <a:ext cx="518307" cy="50006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75" name="Figure 12.35b"/>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12.35b</a:t>
            </a:r>
          </a:p>
        </p:txBody>
      </p:sp>
      <p:grpSp>
        <p:nvGrpSpPr>
          <p:cNvPr id="578" name="Group"/>
          <p:cNvGrpSpPr/>
          <p:nvPr/>
        </p:nvGrpSpPr>
        <p:grpSpPr>
          <a:xfrm>
            <a:off x="5637609" y="60239"/>
            <a:ext cx="13885051" cy="12658812"/>
            <a:chOff x="0" y="0"/>
            <a:chExt cx="13885050" cy="12658811"/>
          </a:xfrm>
        </p:grpSpPr>
        <p:pic>
          <p:nvPicPr>
            <p:cNvPr id="576" name="fox78119_1235b.jpg" descr="fox78119_1235b.jpg"/>
            <p:cNvPicPr>
              <a:picLocks noChangeAspect="0"/>
            </p:cNvPicPr>
            <p:nvPr/>
          </p:nvPicPr>
          <p:blipFill>
            <a:blip r:embed="rId2">
              <a:extLst/>
            </a:blip>
            <a:stretch>
              <a:fillRect/>
            </a:stretch>
          </p:blipFill>
          <p:spPr>
            <a:xfrm>
              <a:off x="0" y="242557"/>
              <a:ext cx="13885051" cy="12416255"/>
            </a:xfrm>
            <a:prstGeom prst="rect">
              <a:avLst/>
            </a:prstGeom>
            <a:ln w="12700" cap="flat">
              <a:noFill/>
              <a:miter lim="400000"/>
            </a:ln>
            <a:effectLst/>
          </p:spPr>
        </p:pic>
        <p:sp>
          <p:nvSpPr>
            <p:cNvPr id="577" name="Rectangle"/>
            <p:cNvSpPr/>
            <p:nvPr/>
          </p:nvSpPr>
          <p:spPr>
            <a:xfrm>
              <a:off x="1286353" y="0"/>
              <a:ext cx="11274510" cy="586426"/>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0" name="Slide Number"/>
          <p:cNvSpPr txBox="1"/>
          <p:nvPr>
            <p:ph type="sldNum" sz="quarter" idx="2"/>
          </p:nvPr>
        </p:nvSpPr>
        <p:spPr>
          <a:xfrm>
            <a:off x="20162448" y="13108781"/>
            <a:ext cx="518307" cy="50006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81" name="Figure 12.35c"/>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12.35c</a:t>
            </a:r>
          </a:p>
        </p:txBody>
      </p:sp>
      <p:pic>
        <p:nvPicPr>
          <p:cNvPr id="582" name="fox78119_1235c.jpg" descr="fox78119_1235c.jpg"/>
          <p:cNvPicPr>
            <a:picLocks noChangeAspect="0"/>
          </p:cNvPicPr>
          <p:nvPr/>
        </p:nvPicPr>
        <p:blipFill>
          <a:blip r:embed="rId2">
            <a:extLst/>
          </a:blip>
          <a:stretch>
            <a:fillRect/>
          </a:stretch>
        </p:blipFill>
        <p:spPr>
          <a:xfrm>
            <a:off x="4262437" y="2257425"/>
            <a:ext cx="15841267" cy="9201150"/>
          </a:xfrm>
          <a:prstGeom prst="rect">
            <a:avLst/>
          </a:prstGeom>
          <a:ln w="12700">
            <a:miter lim="400000"/>
          </a:ln>
        </p:spPr>
      </p:pic>
      <p:sp>
        <p:nvSpPr>
          <p:cNvPr id="583" name="Rectangle"/>
          <p:cNvSpPr/>
          <p:nvPr/>
        </p:nvSpPr>
        <p:spPr>
          <a:xfrm>
            <a:off x="6852046" y="2070100"/>
            <a:ext cx="11126392" cy="642938"/>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Arial"/>
                <a:ea typeface="Arial"/>
                <a:cs typeface="Arial"/>
                <a:sym typeface="Arial"/>
              </a:defRPr>
            </a:pP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5" name="Slide Number"/>
          <p:cNvSpPr txBox="1"/>
          <p:nvPr>
            <p:ph type="sldNum" sz="quarter" idx="2"/>
          </p:nvPr>
        </p:nvSpPr>
        <p:spPr>
          <a:xfrm>
            <a:off x="20162448" y="13108781"/>
            <a:ext cx="518307" cy="50006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86" name="Figure 12.36"/>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12.36</a:t>
            </a:r>
          </a:p>
        </p:txBody>
      </p:sp>
      <p:grpSp>
        <p:nvGrpSpPr>
          <p:cNvPr id="589" name="Group"/>
          <p:cNvGrpSpPr/>
          <p:nvPr/>
        </p:nvGrpSpPr>
        <p:grpSpPr>
          <a:xfrm>
            <a:off x="6119812" y="0"/>
            <a:ext cx="12144376" cy="13412391"/>
            <a:chOff x="0" y="0"/>
            <a:chExt cx="12144375" cy="13412390"/>
          </a:xfrm>
        </p:grpSpPr>
        <p:pic>
          <p:nvPicPr>
            <p:cNvPr id="587" name="fox78119_1236.jpg" descr="fox78119_1236.jpg"/>
            <p:cNvPicPr>
              <a:picLocks noChangeAspect="0"/>
            </p:cNvPicPr>
            <p:nvPr/>
          </p:nvPicPr>
          <p:blipFill>
            <a:blip r:embed="rId2">
              <a:extLst/>
            </a:blip>
            <a:stretch>
              <a:fillRect/>
            </a:stretch>
          </p:blipFill>
          <p:spPr>
            <a:xfrm>
              <a:off x="0" y="303609"/>
              <a:ext cx="12144375" cy="13108782"/>
            </a:xfrm>
            <a:prstGeom prst="rect">
              <a:avLst/>
            </a:prstGeom>
            <a:ln w="12700" cap="flat">
              <a:noFill/>
              <a:miter lim="400000"/>
            </a:ln>
            <a:effectLst/>
          </p:spPr>
        </p:pic>
        <p:sp>
          <p:nvSpPr>
            <p:cNvPr id="588" name="Rectangle"/>
            <p:cNvSpPr/>
            <p:nvPr/>
          </p:nvSpPr>
          <p:spPr>
            <a:xfrm>
              <a:off x="1143000" y="0"/>
              <a:ext cx="9822657" cy="55364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grpSp>
        <p:nvGrpSpPr>
          <p:cNvPr id="592" name="Group"/>
          <p:cNvGrpSpPr/>
          <p:nvPr/>
        </p:nvGrpSpPr>
        <p:grpSpPr>
          <a:xfrm>
            <a:off x="3726656" y="2982515"/>
            <a:ext cx="4982534" cy="3867831"/>
            <a:chOff x="0" y="0"/>
            <a:chExt cx="4982533" cy="3867829"/>
          </a:xfrm>
        </p:grpSpPr>
        <p:sp>
          <p:nvSpPr>
            <p:cNvPr id="590" name="smooth muscle has spontaneous contractions"/>
            <p:cNvSpPr txBox="1"/>
            <p:nvPr/>
          </p:nvSpPr>
          <p:spPr>
            <a:xfrm>
              <a:off x="0" y="1706845"/>
              <a:ext cx="4446985" cy="21609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algn="ctr" defTabSz="1821656">
                <a:defRPr sz="3200">
                  <a:solidFill>
                    <a:srgbClr val="0061FF"/>
                  </a:solidFill>
                  <a:uFill>
                    <a:solidFill>
                      <a:srgbClr val="0061FF"/>
                    </a:solidFill>
                  </a:uFill>
                  <a:latin typeface="Comic Sans MS"/>
                  <a:ea typeface="Comic Sans MS"/>
                  <a:cs typeface="Comic Sans MS"/>
                  <a:sym typeface="Comic Sans MS"/>
                </a:defRPr>
              </a:lvl1pPr>
            </a:lstStyle>
            <a:p>
              <a:pPr/>
              <a:r>
                <a:t>smooth muscle has spontaneous contractions</a:t>
              </a:r>
            </a:p>
          </p:txBody>
        </p:sp>
        <p:sp>
          <p:nvSpPr>
            <p:cNvPr id="591" name="Line"/>
            <p:cNvSpPr/>
            <p:nvPr/>
          </p:nvSpPr>
          <p:spPr>
            <a:xfrm flipH="1">
              <a:off x="3914581" y="0"/>
              <a:ext cx="1067953" cy="2778489"/>
            </a:xfrm>
            <a:custGeom>
              <a:avLst/>
              <a:gdLst/>
              <a:ahLst/>
              <a:cxnLst>
                <a:cxn ang="0">
                  <a:pos x="wd2" y="hd2"/>
                </a:cxn>
                <a:cxn ang="5400000">
                  <a:pos x="wd2" y="hd2"/>
                </a:cxn>
                <a:cxn ang="10800000">
                  <a:pos x="wd2" y="hd2"/>
                </a:cxn>
                <a:cxn ang="16200000">
                  <a:pos x="wd2" y="hd2"/>
                </a:cxn>
              </a:cxnLst>
              <a:rect l="0" t="0" r="r" b="b"/>
              <a:pathLst>
                <a:path w="20941" h="21600" fill="norm" stroke="1" extrusionOk="0">
                  <a:moveTo>
                    <a:pt x="9069" y="0"/>
                  </a:moveTo>
                  <a:cubicBezTo>
                    <a:pt x="6736" y="1362"/>
                    <a:pt x="1233" y="3659"/>
                    <a:pt x="2002" y="4128"/>
                  </a:cubicBezTo>
                  <a:cubicBezTo>
                    <a:pt x="2558" y="4467"/>
                    <a:pt x="11533" y="3869"/>
                    <a:pt x="12178" y="4224"/>
                  </a:cubicBezTo>
                  <a:cubicBezTo>
                    <a:pt x="13997" y="5225"/>
                    <a:pt x="-659" y="11260"/>
                    <a:pt x="23" y="13056"/>
                  </a:cubicBezTo>
                  <a:cubicBezTo>
                    <a:pt x="800" y="15103"/>
                    <a:pt x="14038" y="18780"/>
                    <a:pt x="20941" y="21600"/>
                  </a:cubicBezTo>
                </a:path>
              </a:pathLst>
            </a:custGeom>
            <a:noFill/>
            <a:ln w="50800" cap="flat">
              <a:solidFill>
                <a:srgbClr val="0061FF"/>
              </a:solidFill>
              <a:prstDash val="solid"/>
              <a:round/>
              <a:headEnd type="arrow" w="med" len="med"/>
            </a:ln>
            <a:effectLst/>
          </p:spPr>
          <p:txBody>
            <a:bodyPr wrap="square" lIns="71437" tIns="71437" rIns="71437" bIns="71437" numCol="1" anchor="ctr">
              <a:noAutofit/>
            </a:bodyPr>
            <a:lstStyle/>
            <a:p>
              <a:pPr algn="ctr" defTabSz="1160859">
                <a:defRPr sz="8000">
                  <a:latin typeface="+mj-lt"/>
                  <a:ea typeface="+mj-ea"/>
                  <a:cs typeface="+mj-cs"/>
                  <a:sym typeface="Gill Sans"/>
                </a:defRPr>
              </a:pP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9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92" grpId="1"/>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4" name="Sympathetic Nervous System: Anatomy"/>
          <p:cNvSpPr txBox="1"/>
          <p:nvPr/>
        </p:nvSpPr>
        <p:spPr>
          <a:xfrm>
            <a:off x="3242093" y="229989"/>
            <a:ext cx="11609694" cy="83939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b="1" sz="4600">
                <a:solidFill>
                  <a:srgbClr val="FF4013"/>
                </a:solidFill>
              </a:defRPr>
            </a:lvl1pPr>
          </a:lstStyle>
          <a:p>
            <a:pPr/>
            <a:r>
              <a:t>Sympathetic Nervous System: Anatomy</a:t>
            </a:r>
          </a:p>
        </p:txBody>
      </p:sp>
      <p:sp>
        <p:nvSpPr>
          <p:cNvPr id="595" name="Sympathetic chain of paravertebral ganglia…"/>
          <p:cNvSpPr txBox="1"/>
          <p:nvPr/>
        </p:nvSpPr>
        <p:spPr>
          <a:xfrm>
            <a:off x="3710668" y="1074865"/>
            <a:ext cx="16623822" cy="9606758"/>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b="1" sz="2800"/>
            </a:pPr>
            <a:r>
              <a:t>Sympathetic chain of paravertebral ganglia</a:t>
            </a:r>
          </a:p>
          <a:p>
            <a:pPr marL="503766" indent="-287866" defTabSz="821531">
              <a:buSzPct val="125000"/>
              <a:buChar char="•"/>
              <a:defRPr sz="2800"/>
            </a:pPr>
            <a:r>
              <a:t>connected to spinal roots by </a:t>
            </a:r>
            <a:r>
              <a:rPr b="1"/>
              <a:t>white ramus</a:t>
            </a:r>
            <a:r>
              <a:t> (preganglionic going into ganglion) and </a:t>
            </a:r>
            <a:r>
              <a:rPr b="1"/>
              <a:t>gray ramu</a:t>
            </a:r>
            <a:r>
              <a:t>s (postganglionic leaving out of ganglion)</a:t>
            </a:r>
          </a:p>
          <a:p>
            <a:pPr marL="503766" indent="-287866" defTabSz="821531">
              <a:buSzPct val="125000"/>
              <a:buChar char="•"/>
              <a:defRPr sz="2800"/>
            </a:pPr>
            <a:r>
              <a:t>convergence of inputs leads to </a:t>
            </a:r>
            <a:r>
              <a:rPr b="1"/>
              <a:t>mass activation</a:t>
            </a:r>
            <a:r>
              <a:t> of postganglionic neurons</a:t>
            </a:r>
          </a:p>
          <a:p>
            <a:pPr marL="503766" indent="-287866" defTabSz="821531">
              <a:buSzPct val="125000"/>
              <a:buChar char="•"/>
              <a:defRPr sz="2800"/>
            </a:pPr>
            <a:r>
              <a:t>postganglionic fibers join </a:t>
            </a:r>
            <a:r>
              <a:rPr b="1"/>
              <a:t>spinal nerves</a:t>
            </a:r>
            <a:r>
              <a:t>, innervate blood vessels et al. in skeletal muscles and skin.</a:t>
            </a:r>
          </a:p>
          <a:p>
            <a:pPr defTabSz="821531">
              <a:defRPr sz="2800"/>
            </a:pPr>
          </a:p>
          <a:p>
            <a:pPr defTabSz="821531">
              <a:defRPr b="1" sz="2800"/>
            </a:pPr>
            <a:r>
              <a:t>Splanchnic Nerves</a:t>
            </a:r>
          </a:p>
          <a:p>
            <a:pPr marL="503766" indent="-287866" defTabSz="821531">
              <a:buSzPct val="125000"/>
              <a:buChar char="•"/>
              <a:defRPr sz="2800"/>
            </a:pPr>
            <a:r>
              <a:t>Sympathetic preganglionic fibers below the diaphragm project to </a:t>
            </a:r>
            <a:r>
              <a:rPr b="1"/>
              <a:t>collateral ganglia</a:t>
            </a:r>
          </a:p>
          <a:p>
            <a:pPr marL="503766" indent="-287866" defTabSz="821531">
              <a:buSzPct val="125000"/>
              <a:buChar char="•"/>
              <a:defRPr sz="2800"/>
            </a:pPr>
            <a:r>
              <a:t>Postganglionic fibers from collateral ganglia innervate digestive, urinary, reproductive organs</a:t>
            </a:r>
          </a:p>
          <a:p>
            <a:pPr defTabSz="821531">
              <a:defRPr b="1" sz="2800"/>
            </a:pPr>
          </a:p>
          <a:p>
            <a:pPr defTabSz="821531">
              <a:defRPr b="1" sz="2800"/>
            </a:pPr>
            <a:r>
              <a:t>Medulla of Adrenal Gland</a:t>
            </a:r>
          </a:p>
          <a:p>
            <a:pPr marL="503766" indent="-287866" defTabSz="821531">
              <a:buSzPct val="125000"/>
              <a:buChar char="•"/>
              <a:defRPr sz="2800"/>
            </a:pPr>
            <a:r>
              <a:t>modified sympathetic ganglion</a:t>
            </a:r>
          </a:p>
          <a:p>
            <a:pPr marL="503766" indent="-287866" defTabSz="821531">
              <a:buSzPct val="125000"/>
              <a:buChar char="•"/>
              <a:defRPr sz="2800"/>
            </a:pPr>
            <a:r>
              <a:t>Preganglionic fibers stimulate medullary cells to secrete epinephrine and norepinephrine into the blood</a:t>
            </a:r>
          </a:p>
          <a:p>
            <a:pPr defTabSz="821531">
              <a:defRPr sz="2800"/>
            </a:pPr>
          </a:p>
          <a:p>
            <a:pPr defTabSz="821531">
              <a:defRPr b="1" sz="2800"/>
            </a:pPr>
            <a:r>
              <a:t>Neurotransmitters</a:t>
            </a:r>
          </a:p>
          <a:p>
            <a:pPr marL="503766" indent="-287866" defTabSz="821531">
              <a:buSzPct val="125000"/>
              <a:buChar char="•"/>
              <a:defRPr sz="2800"/>
            </a:pPr>
            <a:r>
              <a:t>Preganglionic nerves release </a:t>
            </a:r>
            <a:r>
              <a:rPr b="1"/>
              <a:t>Acetylcholine (ACh)</a:t>
            </a:r>
            <a:r>
              <a:t> to stimulate </a:t>
            </a:r>
            <a:r>
              <a:rPr b="1"/>
              <a:t>nicotinic receptors</a:t>
            </a:r>
            <a:r>
              <a:t> on postganglionic cells</a:t>
            </a:r>
          </a:p>
          <a:p>
            <a:pPr marL="503766" indent="-287866" defTabSz="821531">
              <a:buSzPct val="125000"/>
              <a:buChar char="•"/>
              <a:defRPr sz="2800"/>
            </a:pPr>
            <a:r>
              <a:t>Postganglionic cells release </a:t>
            </a:r>
            <a:r>
              <a:rPr b="1"/>
              <a:t>Norepinephrine (NE)</a:t>
            </a:r>
            <a:r>
              <a:t> to stimulate or inhibit target tissues via </a:t>
            </a:r>
            <a:r>
              <a:rPr b="1"/>
              <a:t>adrenergic receptors</a:t>
            </a:r>
            <a:endParaRPr b="1"/>
          </a:p>
          <a:p>
            <a:pPr marL="503766" indent="-287866" defTabSz="821531">
              <a:buSzPct val="125000"/>
              <a:buChar char="•"/>
              <a:defRPr sz="2800"/>
            </a:pPr>
            <a:r>
              <a:t>There are some important exceptions: e.g. sympathetic fibers to sweat glands use ACh.</a:t>
            </a:r>
          </a:p>
        </p:txBody>
      </p:sp>
      <p:sp>
        <p:nvSpPr>
          <p:cNvPr id="596" name="ramus - Latin for branch…"/>
          <p:cNvSpPr txBox="1"/>
          <p:nvPr/>
        </p:nvSpPr>
        <p:spPr>
          <a:xfrm>
            <a:off x="3995549" y="11340703"/>
            <a:ext cx="14341080" cy="1285876"/>
          </a:xfrm>
          <a:prstGeom prst="rect">
            <a:avLst/>
          </a:prstGeom>
          <a:solidFill>
            <a:srgbClr val="E0EDD4"/>
          </a:solidFill>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2400"/>
            </a:pPr>
            <a:r>
              <a:t>ramus - Latin for branch</a:t>
            </a:r>
          </a:p>
          <a:p>
            <a:pPr defTabSz="821531">
              <a:defRPr sz="2400"/>
            </a:pPr>
            <a:r>
              <a:t>splan - Greek for organ</a:t>
            </a:r>
          </a:p>
          <a:p>
            <a:pPr defTabSz="821531">
              <a:defRPr sz="2400"/>
            </a:pPr>
            <a:r>
              <a:t>medulla - Latin for middle</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8" name="Autonomic Nervous System Transmitters and Receptors"/>
          <p:cNvSpPr txBox="1"/>
          <p:nvPr/>
        </p:nvSpPr>
        <p:spPr>
          <a:xfrm>
            <a:off x="2174279" y="948795"/>
            <a:ext cx="15334259"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4800"/>
            </a:lvl1pPr>
          </a:lstStyle>
          <a:p>
            <a:pPr/>
            <a:r>
              <a:t>Autonomic Nervous System Transmitters and Receptors</a:t>
            </a:r>
          </a:p>
        </p:txBody>
      </p:sp>
      <p:sp>
        <p:nvSpPr>
          <p:cNvPr id="599" name="Acetylcholine -&gt; Cholinergic Receptors…"/>
          <p:cNvSpPr txBox="1"/>
          <p:nvPr/>
        </p:nvSpPr>
        <p:spPr>
          <a:xfrm>
            <a:off x="6272146" y="3032019"/>
            <a:ext cx="12550988" cy="680529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nSpc>
                <a:spcPct val="160000"/>
              </a:lnSpc>
              <a:defRPr b="1" sz="3600"/>
            </a:pPr>
            <a:r>
              <a:t>Acetylcholine -&gt; Cholinergic Receptors</a:t>
            </a:r>
          </a:p>
          <a:p>
            <a:pPr marL="807357" indent="-489857">
              <a:lnSpc>
                <a:spcPct val="160000"/>
              </a:lnSpc>
              <a:buSzPct val="171000"/>
              <a:buChar char="•"/>
              <a:defRPr sz="3600"/>
            </a:pPr>
            <a:r>
              <a:t>Nicotinic (ligand gated Na+ channels)</a:t>
            </a:r>
          </a:p>
          <a:p>
            <a:pPr marL="807357" indent="-489857">
              <a:lnSpc>
                <a:spcPct val="160000"/>
              </a:lnSpc>
              <a:buSzPct val="171000"/>
              <a:buChar char="•"/>
              <a:defRPr sz="3600"/>
            </a:pPr>
            <a:r>
              <a:t>Muscarinic (G-protein-coupled receptors)</a:t>
            </a:r>
          </a:p>
          <a:p>
            <a:pPr>
              <a:lnSpc>
                <a:spcPct val="160000"/>
              </a:lnSpc>
              <a:defRPr sz="3600"/>
            </a:pPr>
          </a:p>
          <a:p>
            <a:pPr>
              <a:lnSpc>
                <a:spcPct val="160000"/>
              </a:lnSpc>
              <a:defRPr b="1" sz="3600"/>
            </a:pPr>
            <a:r>
              <a:t>Norepinephrine -&gt; Adrenergic Receptors</a:t>
            </a:r>
          </a:p>
          <a:p>
            <a:pPr>
              <a:lnSpc>
                <a:spcPct val="160000"/>
              </a:lnSpc>
              <a:defRPr sz="3600"/>
            </a:pPr>
            <a:r>
              <a:t>(Epinephrine from adrenal gland)</a:t>
            </a:r>
          </a:p>
          <a:p>
            <a:pPr marL="807357" indent="-489857">
              <a:lnSpc>
                <a:spcPct val="160000"/>
              </a:lnSpc>
              <a:buSzPct val="171000"/>
              <a:buChar char="•"/>
              <a:defRPr sz="3600"/>
            </a:pPr>
            <a:r>
              <a:t>alpha-adrenergic receptors (G-protein-coupled receptors)</a:t>
            </a:r>
          </a:p>
          <a:p>
            <a:pPr marL="807357" indent="-489857">
              <a:lnSpc>
                <a:spcPct val="160000"/>
              </a:lnSpc>
              <a:buSzPct val="171000"/>
              <a:buChar char="•"/>
              <a:defRPr sz="3600"/>
            </a:pPr>
            <a:r>
              <a:t>beta-adrenergic receptors (G-protein-coupled receptors)</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1" name="Figure 9.5"/>
          <p:cNvSpPr txBox="1"/>
          <p:nvPr/>
        </p:nvSpPr>
        <p:spPr>
          <a:xfrm>
            <a:off x="3744515" y="12840890"/>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9.5</a:t>
            </a:r>
          </a:p>
        </p:txBody>
      </p:sp>
      <p:pic>
        <p:nvPicPr>
          <p:cNvPr id="602" name="fox78119_0905.jpg" descr="fox78119_0905.jpg"/>
          <p:cNvPicPr>
            <a:picLocks noChangeAspect="0"/>
          </p:cNvPicPr>
          <p:nvPr/>
        </p:nvPicPr>
        <p:blipFill>
          <a:blip r:embed="rId2">
            <a:extLst/>
          </a:blip>
          <a:stretch>
            <a:fillRect/>
          </a:stretch>
        </p:blipFill>
        <p:spPr>
          <a:xfrm>
            <a:off x="5353050" y="612775"/>
            <a:ext cx="13681075" cy="12490451"/>
          </a:xfrm>
          <a:prstGeom prst="rect">
            <a:avLst/>
          </a:prstGeom>
          <a:ln w="12700">
            <a:miter lim="400000"/>
          </a:ln>
        </p:spPr>
      </p:pic>
      <p:sp>
        <p:nvSpPr>
          <p:cNvPr id="603" name="Rectangle"/>
          <p:cNvSpPr/>
          <p:nvPr/>
        </p:nvSpPr>
        <p:spPr>
          <a:xfrm>
            <a:off x="7262812" y="321468"/>
            <a:ext cx="9822657" cy="553642"/>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Arial"/>
                <a:ea typeface="Arial"/>
                <a:cs typeface="Arial"/>
                <a:sym typeface="Arial"/>
              </a:defRPr>
            </a:pPr>
          </a:p>
        </p:txBody>
      </p:sp>
      <p:sp>
        <p:nvSpPr>
          <p:cNvPr id="604" name="Sympathetic Nervous System: Anatomy"/>
          <p:cNvSpPr txBox="1"/>
          <p:nvPr/>
        </p:nvSpPr>
        <p:spPr>
          <a:xfrm>
            <a:off x="3509983" y="158551"/>
            <a:ext cx="11609694"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b="1" sz="4600">
                <a:solidFill>
                  <a:srgbClr val="FF4013"/>
                </a:solidFill>
              </a:defRPr>
            </a:lvl1pPr>
          </a:lstStyle>
          <a:p>
            <a:pPr/>
            <a:r>
              <a:t>Sympathetic Nervous System: Anatomy</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6" name="Figure 9.5"/>
          <p:cNvSpPr txBox="1"/>
          <p:nvPr/>
        </p:nvSpPr>
        <p:spPr>
          <a:xfrm>
            <a:off x="3744515" y="12840890"/>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9.5</a:t>
            </a:r>
          </a:p>
        </p:txBody>
      </p:sp>
      <p:pic>
        <p:nvPicPr>
          <p:cNvPr id="607" name="fox78119_0905.jpg" descr="fox78119_0905.jpg"/>
          <p:cNvPicPr>
            <a:picLocks noChangeAspect="0"/>
          </p:cNvPicPr>
          <p:nvPr/>
        </p:nvPicPr>
        <p:blipFill>
          <a:blip r:embed="rId2">
            <a:alphaModFix amt="69000"/>
            <a:extLst/>
          </a:blip>
          <a:stretch>
            <a:fillRect/>
          </a:stretch>
        </p:blipFill>
        <p:spPr>
          <a:xfrm>
            <a:off x="5353050" y="612775"/>
            <a:ext cx="13681075" cy="12490451"/>
          </a:xfrm>
          <a:prstGeom prst="rect">
            <a:avLst/>
          </a:prstGeom>
          <a:ln w="12700">
            <a:miter lim="400000"/>
          </a:ln>
        </p:spPr>
      </p:pic>
      <p:sp>
        <p:nvSpPr>
          <p:cNvPr id="608" name="Rectangle"/>
          <p:cNvSpPr/>
          <p:nvPr/>
        </p:nvSpPr>
        <p:spPr>
          <a:xfrm>
            <a:off x="7262812" y="321468"/>
            <a:ext cx="9822657" cy="553642"/>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Arial"/>
                <a:ea typeface="Arial"/>
                <a:cs typeface="Arial"/>
                <a:sym typeface="Arial"/>
              </a:defRPr>
            </a:pPr>
          </a:p>
        </p:txBody>
      </p:sp>
      <p:sp>
        <p:nvSpPr>
          <p:cNvPr id="609" name="Sympathetic Nervous System: Anatomy"/>
          <p:cNvSpPr txBox="1"/>
          <p:nvPr/>
        </p:nvSpPr>
        <p:spPr>
          <a:xfrm>
            <a:off x="3509983" y="158551"/>
            <a:ext cx="11609694"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b="1" sz="4600">
                <a:solidFill>
                  <a:srgbClr val="FF4013"/>
                </a:solidFill>
              </a:defRPr>
            </a:lvl1pPr>
          </a:lstStyle>
          <a:p>
            <a:pPr/>
            <a:r>
              <a:t>Sympathetic Nervous System: Anatomy</a:t>
            </a:r>
          </a:p>
        </p:txBody>
      </p:sp>
      <p:pic>
        <p:nvPicPr>
          <p:cNvPr id="610" name="Oval Oval" descr="Oval Oval"/>
          <p:cNvPicPr>
            <a:picLocks noChangeAspect="0"/>
          </p:cNvPicPr>
          <p:nvPr/>
        </p:nvPicPr>
        <p:blipFill>
          <a:blip r:embed="rId3">
            <a:extLst/>
          </a:blip>
          <a:stretch>
            <a:fillRect/>
          </a:stretch>
        </p:blipFill>
        <p:spPr>
          <a:xfrm rot="485125">
            <a:off x="7389414" y="2805509"/>
            <a:ext cx="1443436" cy="7801373"/>
          </a:xfrm>
          <a:prstGeom prst="rect">
            <a:avLst/>
          </a:prstGeom>
        </p:spPr>
      </p:pic>
      <p:pic>
        <p:nvPicPr>
          <p:cNvPr id="612" name="Oval Oval" descr="Oval Oval"/>
          <p:cNvPicPr>
            <a:picLocks noChangeAspect="0"/>
          </p:cNvPicPr>
          <p:nvPr/>
        </p:nvPicPr>
        <p:blipFill>
          <a:blip r:embed="rId4">
            <a:extLst/>
          </a:blip>
          <a:stretch>
            <a:fillRect/>
          </a:stretch>
        </p:blipFill>
        <p:spPr>
          <a:xfrm rot="1179302">
            <a:off x="10263050" y="636926"/>
            <a:ext cx="2693592" cy="11146003"/>
          </a:xfrm>
          <a:prstGeom prst="rect">
            <a:avLst/>
          </a:prstGeom>
        </p:spPr>
      </p:pic>
      <p:pic>
        <p:nvPicPr>
          <p:cNvPr id="614" name="Oval Oval" descr="Oval Oval"/>
          <p:cNvPicPr>
            <a:picLocks noChangeAspect="0"/>
          </p:cNvPicPr>
          <p:nvPr/>
        </p:nvPicPr>
        <p:blipFill>
          <a:blip r:embed="rId5">
            <a:alphaModFix amt="99000"/>
            <a:extLst/>
          </a:blip>
          <a:stretch>
            <a:fillRect/>
          </a:stretch>
        </p:blipFill>
        <p:spPr>
          <a:xfrm>
            <a:off x="12987230" y="8581280"/>
            <a:ext cx="1315245" cy="1208089"/>
          </a:xfrm>
          <a:prstGeom prst="rect">
            <a:avLst/>
          </a:prstGeom>
        </p:spPr>
      </p:pic>
      <p:sp>
        <p:nvSpPr>
          <p:cNvPr id="616" name="chain ganglia"/>
          <p:cNvSpPr txBox="1"/>
          <p:nvPr/>
        </p:nvSpPr>
        <p:spPr>
          <a:xfrm>
            <a:off x="5012531" y="11501437"/>
            <a:ext cx="2980988"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solidFill>
                  <a:srgbClr val="FF2F92"/>
                </a:solidFill>
                <a:uFill>
                  <a:solidFill>
                    <a:srgbClr val="FF2F92"/>
                  </a:solidFill>
                </a:uFill>
                <a:latin typeface="Arial"/>
                <a:ea typeface="Arial"/>
                <a:cs typeface="Arial"/>
                <a:sym typeface="Arial"/>
              </a:defRPr>
            </a:lvl1pPr>
          </a:lstStyle>
          <a:p>
            <a:pPr/>
            <a:r>
              <a:t>chain ganglia</a:t>
            </a:r>
          </a:p>
        </p:txBody>
      </p:sp>
      <p:sp>
        <p:nvSpPr>
          <p:cNvPr id="617" name="collateral ganglia"/>
          <p:cNvSpPr txBox="1"/>
          <p:nvPr/>
        </p:nvSpPr>
        <p:spPr>
          <a:xfrm>
            <a:off x="8084343" y="11912203"/>
            <a:ext cx="3743639"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solidFill>
                  <a:srgbClr val="FF2F92"/>
                </a:solidFill>
                <a:uFill>
                  <a:solidFill>
                    <a:srgbClr val="FF2F92"/>
                  </a:solidFill>
                </a:uFill>
                <a:latin typeface="Arial"/>
                <a:ea typeface="Arial"/>
                <a:cs typeface="Arial"/>
                <a:sym typeface="Arial"/>
              </a:defRPr>
            </a:lvl1pPr>
          </a:lstStyle>
          <a:p>
            <a:pPr/>
            <a:r>
              <a:t>collateral ganglia</a:t>
            </a:r>
          </a:p>
        </p:txBody>
      </p:sp>
      <p:sp>
        <p:nvSpPr>
          <p:cNvPr id="618" name="adrenal gland"/>
          <p:cNvSpPr txBox="1"/>
          <p:nvPr/>
        </p:nvSpPr>
        <p:spPr>
          <a:xfrm>
            <a:off x="11424046" y="12590859"/>
            <a:ext cx="302870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solidFill>
                  <a:srgbClr val="FF2F92"/>
                </a:solidFill>
                <a:uFill>
                  <a:solidFill>
                    <a:srgbClr val="FF2F92"/>
                  </a:solidFill>
                </a:uFill>
                <a:latin typeface="Arial"/>
                <a:ea typeface="Arial"/>
                <a:cs typeface="Arial"/>
                <a:sym typeface="Arial"/>
              </a:defRPr>
            </a:lvl1pPr>
          </a:lstStyle>
          <a:p>
            <a:pPr/>
            <a:r>
              <a:t>adrenal gland</a:t>
            </a:r>
          </a:p>
        </p:txBody>
      </p:sp>
      <p:sp>
        <p:nvSpPr>
          <p:cNvPr id="619" name="Line"/>
          <p:cNvSpPr/>
          <p:nvPr/>
        </p:nvSpPr>
        <p:spPr>
          <a:xfrm flipH="1">
            <a:off x="13245703" y="9368265"/>
            <a:ext cx="374769" cy="3347610"/>
          </a:xfrm>
          <a:prstGeom prst="line">
            <a:avLst/>
          </a:prstGeom>
          <a:ln w="101600">
            <a:solidFill>
              <a:srgbClr val="FF2F92"/>
            </a:solidFill>
            <a:headEnd type="stealth"/>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Anatomy and Neurochemistry of Autonomic Nervous System…"/>
          <p:cNvSpPr txBox="1"/>
          <p:nvPr/>
        </p:nvSpPr>
        <p:spPr>
          <a:xfrm>
            <a:off x="4245581" y="3053159"/>
            <a:ext cx="15894844" cy="5679282"/>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b="1" sz="6000"/>
            </a:pPr>
            <a:r>
              <a:t>Anatomy and Neurochemistry of Autonomic Nervous System</a:t>
            </a:r>
          </a:p>
          <a:p>
            <a:pPr defTabSz="821531">
              <a:defRPr b="1" sz="8600"/>
            </a:pPr>
          </a:p>
          <a:p>
            <a:pPr defTabSz="821531">
              <a:defRPr b="1" sz="6000"/>
            </a:pPr>
            <a:r>
              <a:t>Pharmacology and Disorders of Autonomic Nervous System</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629" name="Group"/>
          <p:cNvGrpSpPr/>
          <p:nvPr/>
        </p:nvGrpSpPr>
        <p:grpSpPr>
          <a:xfrm>
            <a:off x="5353050" y="463517"/>
            <a:ext cx="12501310" cy="10990369"/>
            <a:chOff x="0" y="-134393"/>
            <a:chExt cx="12501309" cy="10990368"/>
          </a:xfrm>
        </p:grpSpPr>
        <p:pic>
          <p:nvPicPr>
            <p:cNvPr id="621" name="fox78119_0905.jpg" descr="fox78119_0905.jpg"/>
            <p:cNvPicPr>
              <a:picLocks noChangeAspect="0"/>
            </p:cNvPicPr>
            <p:nvPr/>
          </p:nvPicPr>
          <p:blipFill>
            <a:blip r:embed="rId2">
              <a:alphaModFix amt="69000"/>
              <a:extLst/>
            </a:blip>
            <a:stretch>
              <a:fillRect/>
            </a:stretch>
          </p:blipFill>
          <p:spPr>
            <a:xfrm>
              <a:off x="0" y="12904"/>
              <a:ext cx="12501310" cy="10843071"/>
            </a:xfrm>
            <a:prstGeom prst="rect">
              <a:avLst/>
            </a:prstGeom>
            <a:ln w="12700" cap="flat">
              <a:noFill/>
              <a:miter lim="400000"/>
            </a:ln>
            <a:effectLst/>
          </p:spPr>
        </p:pic>
        <p:pic>
          <p:nvPicPr>
            <p:cNvPr id="622" name="Shape Shape" descr="Shape Shape"/>
            <p:cNvPicPr>
              <a:picLocks noChangeAspect="0"/>
            </p:cNvPicPr>
            <p:nvPr/>
          </p:nvPicPr>
          <p:blipFill>
            <a:blip r:embed="rId3">
              <a:extLst/>
            </a:blip>
            <a:stretch>
              <a:fillRect/>
            </a:stretch>
          </p:blipFill>
          <p:spPr>
            <a:xfrm rot="485125">
              <a:off x="1854826" y="1903760"/>
              <a:ext cx="1330835" cy="6797792"/>
            </a:xfrm>
            <a:prstGeom prst="rect">
              <a:avLst/>
            </a:prstGeom>
            <a:effectLst/>
          </p:spPr>
        </p:pic>
        <p:pic>
          <p:nvPicPr>
            <p:cNvPr id="624" name="Shape Shape" descr="Shape Shape"/>
            <p:cNvPicPr>
              <a:picLocks noChangeAspect="0"/>
            </p:cNvPicPr>
            <p:nvPr/>
          </p:nvPicPr>
          <p:blipFill>
            <a:blip r:embed="rId4">
              <a:extLst/>
            </a:blip>
            <a:stretch>
              <a:fillRect/>
            </a:stretch>
          </p:blipFill>
          <p:spPr>
            <a:xfrm rot="1179302">
              <a:off x="4484424" y="-3805"/>
              <a:ext cx="2465656" cy="9751294"/>
            </a:xfrm>
            <a:prstGeom prst="rect">
              <a:avLst/>
            </a:prstGeom>
            <a:effectLst/>
          </p:spPr>
        </p:pic>
        <p:pic>
          <p:nvPicPr>
            <p:cNvPr id="626" name="Oval Oval" descr="Oval Oval"/>
            <p:cNvPicPr>
              <a:picLocks noChangeAspect="0"/>
            </p:cNvPicPr>
            <p:nvPr/>
          </p:nvPicPr>
          <p:blipFill>
            <a:blip r:embed="rId5">
              <a:alphaModFix amt="99000"/>
              <a:extLst/>
            </a:blip>
            <a:stretch>
              <a:fillRect/>
            </a:stretch>
          </p:blipFill>
          <p:spPr>
            <a:xfrm>
              <a:off x="6963812" y="6912009"/>
              <a:ext cx="1225920" cy="1085602"/>
            </a:xfrm>
            <a:prstGeom prst="rect">
              <a:avLst/>
            </a:prstGeom>
            <a:effectLst/>
          </p:spPr>
        </p:pic>
        <p:sp>
          <p:nvSpPr>
            <p:cNvPr id="628" name="Line"/>
            <p:cNvSpPr/>
            <p:nvPr/>
          </p:nvSpPr>
          <p:spPr>
            <a:xfrm flipH="1">
              <a:off x="7212043" y="7613622"/>
              <a:ext cx="342451" cy="2906091"/>
            </a:xfrm>
            <a:prstGeom prst="line">
              <a:avLst/>
            </a:prstGeom>
            <a:noFill/>
            <a:ln w="101600" cap="flat">
              <a:solidFill>
                <a:srgbClr val="FF2F92"/>
              </a:solidFill>
              <a:prstDash val="solid"/>
              <a:round/>
              <a:headEnd type="stealth" w="med" len="med"/>
            </a:ln>
            <a:effectLst/>
          </p:spPr>
          <p:txBody>
            <a:bodyPr wrap="square" lIns="71437" tIns="71437" rIns="71437" bIns="71437" numCol="1" anchor="ctr">
              <a:noAutofit/>
            </a:bodyPr>
            <a:lstStyle/>
            <a:p>
              <a:pPr/>
            </a:p>
          </p:txBody>
        </p:sp>
      </p:grpSp>
      <p:sp>
        <p:nvSpPr>
          <p:cNvPr id="630" name="Figure 9.5"/>
          <p:cNvSpPr txBox="1"/>
          <p:nvPr/>
        </p:nvSpPr>
        <p:spPr>
          <a:xfrm>
            <a:off x="3744515" y="12840890"/>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9.5</a:t>
            </a:r>
          </a:p>
        </p:txBody>
      </p:sp>
      <p:sp>
        <p:nvSpPr>
          <p:cNvPr id="631" name="Rectangle"/>
          <p:cNvSpPr/>
          <p:nvPr/>
        </p:nvSpPr>
        <p:spPr>
          <a:xfrm>
            <a:off x="7262812" y="321468"/>
            <a:ext cx="9822657" cy="553642"/>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Arial"/>
                <a:ea typeface="Arial"/>
                <a:cs typeface="Arial"/>
                <a:sym typeface="Arial"/>
              </a:defRPr>
            </a:pPr>
          </a:p>
        </p:txBody>
      </p:sp>
      <p:sp>
        <p:nvSpPr>
          <p:cNvPr id="632" name="Sympathetic Nervous System: Neurotransmitters"/>
          <p:cNvSpPr txBox="1"/>
          <p:nvPr/>
        </p:nvSpPr>
        <p:spPr>
          <a:xfrm>
            <a:off x="3509983" y="158551"/>
            <a:ext cx="13755565"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b="1" sz="4600">
                <a:solidFill>
                  <a:srgbClr val="FF4013"/>
                </a:solidFill>
              </a:defRPr>
            </a:lvl1pPr>
          </a:lstStyle>
          <a:p>
            <a:pPr/>
            <a:r>
              <a:t>Sympathetic Nervous System: Neurotransmitters</a:t>
            </a:r>
          </a:p>
        </p:txBody>
      </p:sp>
      <p:sp>
        <p:nvSpPr>
          <p:cNvPr id="633" name="chain ganglia"/>
          <p:cNvSpPr txBox="1"/>
          <p:nvPr/>
        </p:nvSpPr>
        <p:spPr>
          <a:xfrm>
            <a:off x="5387578" y="9876234"/>
            <a:ext cx="2980987"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solidFill>
                  <a:srgbClr val="FF2F92"/>
                </a:solidFill>
                <a:uFill>
                  <a:solidFill>
                    <a:srgbClr val="FF2F92"/>
                  </a:solidFill>
                </a:uFill>
                <a:latin typeface="Arial"/>
                <a:ea typeface="Arial"/>
                <a:cs typeface="Arial"/>
                <a:sym typeface="Arial"/>
              </a:defRPr>
            </a:lvl1pPr>
          </a:lstStyle>
          <a:p>
            <a:pPr/>
            <a:r>
              <a:t>chain ganglia</a:t>
            </a:r>
          </a:p>
        </p:txBody>
      </p:sp>
      <p:sp>
        <p:nvSpPr>
          <p:cNvPr id="634" name="collateral ganglia"/>
          <p:cNvSpPr txBox="1"/>
          <p:nvPr/>
        </p:nvSpPr>
        <p:spPr>
          <a:xfrm>
            <a:off x="8262937" y="10358437"/>
            <a:ext cx="3743639"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solidFill>
                  <a:srgbClr val="FF2F92"/>
                </a:solidFill>
                <a:uFill>
                  <a:solidFill>
                    <a:srgbClr val="FF2F92"/>
                  </a:solidFill>
                </a:uFill>
                <a:latin typeface="Arial"/>
                <a:ea typeface="Arial"/>
                <a:cs typeface="Arial"/>
                <a:sym typeface="Arial"/>
              </a:defRPr>
            </a:lvl1pPr>
          </a:lstStyle>
          <a:p>
            <a:pPr/>
            <a:r>
              <a:t>collateral ganglia</a:t>
            </a:r>
          </a:p>
        </p:txBody>
      </p:sp>
      <p:sp>
        <p:nvSpPr>
          <p:cNvPr id="635" name="Ach -&gt; nicotinic receptors…"/>
          <p:cNvSpPr txBox="1"/>
          <p:nvPr/>
        </p:nvSpPr>
        <p:spPr>
          <a:xfrm>
            <a:off x="6905625" y="11715750"/>
            <a:ext cx="9136647" cy="159530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defRPr b="1" sz="5000">
                <a:solidFill>
                  <a:srgbClr val="FF2F92"/>
                </a:solidFill>
                <a:uFill>
                  <a:solidFill>
                    <a:srgbClr val="FF2F92"/>
                  </a:solidFill>
                </a:uFill>
                <a:latin typeface="Arial"/>
                <a:ea typeface="Arial"/>
                <a:cs typeface="Arial"/>
                <a:sym typeface="Arial"/>
              </a:defRPr>
            </a:pPr>
            <a:r>
              <a:t>Ach -&gt; nicotinic receptors</a:t>
            </a:r>
          </a:p>
          <a:p>
            <a:pPr marL="81280" marR="81280" algn="ctr" defTabSz="1821656">
              <a:defRPr b="1" sz="5000">
                <a:solidFill>
                  <a:srgbClr val="FF2F92"/>
                </a:solidFill>
                <a:uFill>
                  <a:solidFill>
                    <a:srgbClr val="FF2F92"/>
                  </a:solidFill>
                </a:uFill>
                <a:latin typeface="Arial"/>
                <a:ea typeface="Arial"/>
                <a:cs typeface="Arial"/>
                <a:sym typeface="Arial"/>
              </a:defRPr>
            </a:pPr>
            <a:r>
              <a:t>in ganglion</a:t>
            </a:r>
          </a:p>
        </p:txBody>
      </p:sp>
      <p:sp>
        <p:nvSpPr>
          <p:cNvPr id="636" name="adrenal gland"/>
          <p:cNvSpPr txBox="1"/>
          <p:nvPr/>
        </p:nvSpPr>
        <p:spPr>
          <a:xfrm>
            <a:off x="11441906" y="11108531"/>
            <a:ext cx="302870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solidFill>
                  <a:srgbClr val="FF2F92"/>
                </a:solidFill>
                <a:uFill>
                  <a:solidFill>
                    <a:srgbClr val="FF2F92"/>
                  </a:solidFill>
                </a:uFill>
                <a:latin typeface="Arial"/>
                <a:ea typeface="Arial"/>
                <a:cs typeface="Arial"/>
                <a:sym typeface="Arial"/>
              </a:defRPr>
            </a:lvl1pPr>
          </a:lstStyle>
          <a:p>
            <a:pPr/>
            <a:r>
              <a:t>adrenal gland</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38" name="fox78119_0905.jpg" descr="fox78119_0905.jpg"/>
          <p:cNvPicPr>
            <a:picLocks noChangeAspect="0"/>
          </p:cNvPicPr>
          <p:nvPr/>
        </p:nvPicPr>
        <p:blipFill>
          <a:blip r:embed="rId2">
            <a:alphaModFix amt="69000"/>
            <a:extLst/>
          </a:blip>
          <a:stretch>
            <a:fillRect/>
          </a:stretch>
        </p:blipFill>
        <p:spPr>
          <a:xfrm>
            <a:off x="5353050" y="610814"/>
            <a:ext cx="12501310" cy="10843072"/>
          </a:xfrm>
          <a:prstGeom prst="rect">
            <a:avLst/>
          </a:prstGeom>
          <a:ln w="12700">
            <a:miter lim="400000"/>
          </a:ln>
        </p:spPr>
      </p:pic>
      <p:pic>
        <p:nvPicPr>
          <p:cNvPr id="639" name="Shape Shape" descr="Shape Shape"/>
          <p:cNvPicPr>
            <a:picLocks noChangeAspect="0"/>
          </p:cNvPicPr>
          <p:nvPr/>
        </p:nvPicPr>
        <p:blipFill>
          <a:blip r:embed="rId3">
            <a:extLst/>
          </a:blip>
          <a:stretch>
            <a:fillRect/>
          </a:stretch>
        </p:blipFill>
        <p:spPr>
          <a:xfrm>
            <a:off x="12344065" y="915574"/>
            <a:ext cx="3652607" cy="10743536"/>
          </a:xfrm>
          <a:prstGeom prst="rect">
            <a:avLst/>
          </a:prstGeom>
        </p:spPr>
      </p:pic>
      <p:sp>
        <p:nvSpPr>
          <p:cNvPr id="641" name="Figure 9.5"/>
          <p:cNvSpPr txBox="1"/>
          <p:nvPr/>
        </p:nvSpPr>
        <p:spPr>
          <a:xfrm>
            <a:off x="3744515" y="12840890"/>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9.5</a:t>
            </a:r>
          </a:p>
        </p:txBody>
      </p:sp>
      <p:sp>
        <p:nvSpPr>
          <p:cNvPr id="642" name="Rectangle"/>
          <p:cNvSpPr/>
          <p:nvPr/>
        </p:nvSpPr>
        <p:spPr>
          <a:xfrm>
            <a:off x="7262812" y="321468"/>
            <a:ext cx="9822657" cy="553642"/>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Arial"/>
                <a:ea typeface="Arial"/>
                <a:cs typeface="Arial"/>
                <a:sym typeface="Arial"/>
              </a:defRPr>
            </a:pPr>
          </a:p>
        </p:txBody>
      </p:sp>
      <p:sp>
        <p:nvSpPr>
          <p:cNvPr id="643" name="Sympathetic Nervous System: Neurotransmitters"/>
          <p:cNvSpPr txBox="1"/>
          <p:nvPr/>
        </p:nvSpPr>
        <p:spPr>
          <a:xfrm>
            <a:off x="3509983" y="158551"/>
            <a:ext cx="13755565"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b="1" sz="4600">
                <a:solidFill>
                  <a:srgbClr val="FF4013"/>
                </a:solidFill>
              </a:defRPr>
            </a:lvl1pPr>
          </a:lstStyle>
          <a:p>
            <a:pPr/>
            <a:r>
              <a:t>Sympathetic Nervous System: Neurotransmitters</a:t>
            </a:r>
          </a:p>
        </p:txBody>
      </p:sp>
      <p:sp>
        <p:nvSpPr>
          <p:cNvPr id="644" name="NorEpi -&gt; beta and alpha noradrenergic receptors…"/>
          <p:cNvSpPr txBox="1"/>
          <p:nvPr/>
        </p:nvSpPr>
        <p:spPr>
          <a:xfrm>
            <a:off x="5018493" y="11715750"/>
            <a:ext cx="15216096" cy="159530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b="1" sz="5000">
                <a:solidFill>
                  <a:schemeClr val="accent6"/>
                </a:solidFill>
                <a:uFill>
                  <a:solidFill>
                    <a:srgbClr val="FF2F92"/>
                  </a:solidFill>
                </a:uFill>
                <a:latin typeface="Arial"/>
                <a:ea typeface="Arial"/>
                <a:cs typeface="Arial"/>
                <a:sym typeface="Arial"/>
              </a:defRPr>
            </a:pPr>
            <a:r>
              <a:t>NorEpi -&gt; beta and alpha noradrenergic receptors</a:t>
            </a:r>
          </a:p>
          <a:p>
            <a:pPr marL="81280" marR="81280" algn="ctr" defTabSz="1821656">
              <a:defRPr b="1" sz="5000">
                <a:solidFill>
                  <a:schemeClr val="accent6"/>
                </a:solidFill>
                <a:uFill>
                  <a:solidFill>
                    <a:srgbClr val="FF2F92"/>
                  </a:solidFill>
                </a:uFill>
                <a:latin typeface="Arial"/>
                <a:ea typeface="Arial"/>
                <a:cs typeface="Arial"/>
                <a:sym typeface="Arial"/>
              </a:defRPr>
            </a:pPr>
            <a:r>
              <a:t>at target organ</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654" name="Group"/>
          <p:cNvGrpSpPr/>
          <p:nvPr/>
        </p:nvGrpSpPr>
        <p:grpSpPr>
          <a:xfrm>
            <a:off x="5663094" y="18140"/>
            <a:ext cx="14836458" cy="14495256"/>
            <a:chOff x="0" y="0"/>
            <a:chExt cx="14836457" cy="14495254"/>
          </a:xfrm>
        </p:grpSpPr>
        <p:grpSp>
          <p:nvGrpSpPr>
            <p:cNvPr id="652" name="Group"/>
            <p:cNvGrpSpPr/>
            <p:nvPr/>
          </p:nvGrpSpPr>
          <p:grpSpPr>
            <a:xfrm>
              <a:off x="-1" y="0"/>
              <a:ext cx="14836458" cy="14495255"/>
              <a:chOff x="0" y="0"/>
              <a:chExt cx="14836456" cy="14495255"/>
            </a:xfrm>
          </p:grpSpPr>
          <p:pic>
            <p:nvPicPr>
              <p:cNvPr id="646" name="fox78119_0907.jpg" descr="fox78119_0907.jpg"/>
              <p:cNvPicPr>
                <a:picLocks noChangeAspect="0"/>
              </p:cNvPicPr>
              <p:nvPr/>
            </p:nvPicPr>
            <p:blipFill>
              <a:blip r:embed="rId2">
                <a:extLst/>
              </a:blip>
              <a:stretch>
                <a:fillRect/>
              </a:stretch>
            </p:blipFill>
            <p:spPr>
              <a:xfrm>
                <a:off x="789931" y="188522"/>
                <a:ext cx="14046526" cy="14306734"/>
              </a:xfrm>
              <a:prstGeom prst="rect">
                <a:avLst/>
              </a:prstGeom>
              <a:ln w="12700" cap="flat">
                <a:noFill/>
                <a:miter lim="400000"/>
              </a:ln>
              <a:effectLst/>
            </p:spPr>
          </p:pic>
          <p:sp>
            <p:nvSpPr>
              <p:cNvPr id="647" name="Rectangle"/>
              <p:cNvSpPr/>
              <p:nvPr/>
            </p:nvSpPr>
            <p:spPr>
              <a:xfrm>
                <a:off x="2262265" y="0"/>
                <a:ext cx="11520795" cy="6493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sp>
            <p:nvSpPr>
              <p:cNvPr id="648" name="Rectangle"/>
              <p:cNvSpPr/>
              <p:nvPr/>
            </p:nvSpPr>
            <p:spPr>
              <a:xfrm>
                <a:off x="6577326" y="2136583"/>
                <a:ext cx="6912477" cy="190616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sp>
            <p:nvSpPr>
              <p:cNvPr id="649" name="Rectangle"/>
              <p:cNvSpPr/>
              <p:nvPr/>
            </p:nvSpPr>
            <p:spPr>
              <a:xfrm>
                <a:off x="5425246" y="11876892"/>
                <a:ext cx="8294973" cy="190616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sp>
            <p:nvSpPr>
              <p:cNvPr id="650" name="Rectangle"/>
              <p:cNvSpPr/>
              <p:nvPr/>
            </p:nvSpPr>
            <p:spPr>
              <a:xfrm>
                <a:off x="167575" y="9698414"/>
                <a:ext cx="2890673" cy="129870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sp>
            <p:nvSpPr>
              <p:cNvPr id="651" name="Rectangle"/>
              <p:cNvSpPr/>
              <p:nvPr/>
            </p:nvSpPr>
            <p:spPr>
              <a:xfrm>
                <a:off x="0" y="1927114"/>
                <a:ext cx="2890673" cy="129870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653" name="spinal chain ganglion"/>
            <p:cNvSpPr txBox="1"/>
            <p:nvPr/>
          </p:nvSpPr>
          <p:spPr>
            <a:xfrm>
              <a:off x="6116494" y="4000857"/>
              <a:ext cx="3616914" cy="59954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defRPr sz="2400">
                  <a:uFill>
                    <a:solidFill>
                      <a:srgbClr val="000000"/>
                    </a:solidFill>
                  </a:uFill>
                </a:defRPr>
              </a:lvl1pPr>
            </a:lstStyle>
            <a:p>
              <a:pPr/>
              <a:r>
                <a:t>spinal chain ganglion</a:t>
              </a:r>
            </a:p>
          </p:txBody>
        </p:sp>
      </p:grpSp>
      <p:sp>
        <p:nvSpPr>
          <p:cNvPr id="655" name="Figure 9.7"/>
          <p:cNvSpPr txBox="1"/>
          <p:nvPr/>
        </p:nvSpPr>
        <p:spPr>
          <a:xfrm>
            <a:off x="4173140" y="12412265"/>
            <a:ext cx="2607470" cy="48850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9.7</a:t>
            </a:r>
          </a:p>
        </p:txBody>
      </p:sp>
      <p:sp>
        <p:nvSpPr>
          <p:cNvPr id="656" name="Sympathetic Nervous System: Neurotransmitters"/>
          <p:cNvSpPr txBox="1"/>
          <p:nvPr/>
        </p:nvSpPr>
        <p:spPr>
          <a:xfrm>
            <a:off x="3742155" y="211137"/>
            <a:ext cx="13755565" cy="805657"/>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b="1" sz="4600">
                <a:solidFill>
                  <a:srgbClr val="FF4013"/>
                </a:solidFill>
              </a:defRPr>
            </a:lvl1pPr>
          </a:lstStyle>
          <a:p>
            <a:pPr/>
            <a:r>
              <a:t>Sympathetic Nervous System: Neurotransmitters</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8" name="Table 9.3"/>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Table 9.3</a:t>
            </a:r>
          </a:p>
        </p:txBody>
      </p:sp>
      <p:grpSp>
        <p:nvGrpSpPr>
          <p:cNvPr id="661" name="Group"/>
          <p:cNvGrpSpPr/>
          <p:nvPr/>
        </p:nvGrpSpPr>
        <p:grpSpPr>
          <a:xfrm>
            <a:off x="1273553" y="2396826"/>
            <a:ext cx="22349813" cy="7746934"/>
            <a:chOff x="0" y="0"/>
            <a:chExt cx="22349812" cy="7746932"/>
          </a:xfrm>
        </p:grpSpPr>
        <p:pic>
          <p:nvPicPr>
            <p:cNvPr id="659" name="fox78119_tb0903.jpg" descr="fox78119_tb0903.jpg"/>
            <p:cNvPicPr>
              <a:picLocks noChangeAspect="0"/>
            </p:cNvPicPr>
            <p:nvPr/>
          </p:nvPicPr>
          <p:blipFill>
            <a:blip r:embed="rId2">
              <a:extLst/>
            </a:blip>
            <a:stretch>
              <a:fillRect/>
            </a:stretch>
          </p:blipFill>
          <p:spPr>
            <a:xfrm>
              <a:off x="0" y="289970"/>
              <a:ext cx="22349813" cy="7456963"/>
            </a:xfrm>
            <a:prstGeom prst="rect">
              <a:avLst/>
            </a:prstGeom>
            <a:ln w="12700" cap="flat">
              <a:noFill/>
              <a:miter lim="400000"/>
            </a:ln>
            <a:effectLst/>
          </p:spPr>
        </p:pic>
        <p:sp>
          <p:nvSpPr>
            <p:cNvPr id="660" name="Rectangle"/>
            <p:cNvSpPr/>
            <p:nvPr/>
          </p:nvSpPr>
          <p:spPr>
            <a:xfrm>
              <a:off x="4944049" y="0"/>
              <a:ext cx="12416563" cy="699843"/>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3" name="Figure 9.5"/>
          <p:cNvSpPr txBox="1"/>
          <p:nvPr/>
        </p:nvSpPr>
        <p:spPr>
          <a:xfrm>
            <a:off x="3583781" y="12233671"/>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9.5</a:t>
            </a:r>
          </a:p>
        </p:txBody>
      </p:sp>
      <p:pic>
        <p:nvPicPr>
          <p:cNvPr id="664" name="fox78119_0905.jpg" descr="fox78119_0905.jpg"/>
          <p:cNvPicPr>
            <a:picLocks noChangeAspect="0"/>
          </p:cNvPicPr>
          <p:nvPr/>
        </p:nvPicPr>
        <p:blipFill>
          <a:blip r:embed="rId2">
            <a:extLst/>
          </a:blip>
          <a:stretch>
            <a:fillRect/>
          </a:stretch>
        </p:blipFill>
        <p:spPr>
          <a:xfrm>
            <a:off x="5353050" y="612775"/>
            <a:ext cx="13681075" cy="12490451"/>
          </a:xfrm>
          <a:prstGeom prst="rect">
            <a:avLst/>
          </a:prstGeom>
          <a:ln w="12700">
            <a:miter lim="400000"/>
          </a:ln>
        </p:spPr>
      </p:pic>
      <p:sp>
        <p:nvSpPr>
          <p:cNvPr id="665" name="Rectangle"/>
          <p:cNvSpPr/>
          <p:nvPr/>
        </p:nvSpPr>
        <p:spPr>
          <a:xfrm>
            <a:off x="7262812" y="321468"/>
            <a:ext cx="9822657" cy="553642"/>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Arial"/>
                <a:ea typeface="Arial"/>
                <a:cs typeface="Arial"/>
                <a:sym typeface="Arial"/>
              </a:defRPr>
            </a:pPr>
          </a:p>
        </p:txBody>
      </p:sp>
      <p:sp>
        <p:nvSpPr>
          <p:cNvPr id="666" name="Parasympathetic Nervous System: Anatomy"/>
          <p:cNvSpPr txBox="1"/>
          <p:nvPr/>
        </p:nvSpPr>
        <p:spPr>
          <a:xfrm>
            <a:off x="3509983" y="158551"/>
            <a:ext cx="12859117"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b="1" sz="4600">
                <a:solidFill>
                  <a:srgbClr val="0061FF"/>
                </a:solidFill>
              </a:defRPr>
            </a:lvl1pPr>
          </a:lstStyle>
          <a:p>
            <a:pPr/>
            <a:r>
              <a:t>Parasympathetic Nervous System: Anatomy</a:t>
            </a:r>
          </a:p>
        </p:txBody>
      </p:sp>
      <p:grpSp>
        <p:nvGrpSpPr>
          <p:cNvPr id="671" name="Group"/>
          <p:cNvGrpSpPr/>
          <p:nvPr/>
        </p:nvGrpSpPr>
        <p:grpSpPr>
          <a:xfrm>
            <a:off x="6883679" y="862477"/>
            <a:ext cx="2739614" cy="10146467"/>
            <a:chOff x="-78979" y="-78980"/>
            <a:chExt cx="2739613" cy="10146466"/>
          </a:xfrm>
        </p:grpSpPr>
        <p:pic>
          <p:nvPicPr>
            <p:cNvPr id="667" name="Oval Oval" descr="Oval Oval"/>
            <p:cNvPicPr>
              <a:picLocks noChangeAspect="0"/>
            </p:cNvPicPr>
            <p:nvPr/>
          </p:nvPicPr>
          <p:blipFill>
            <a:blip r:embed="rId3">
              <a:extLst/>
            </a:blip>
            <a:stretch>
              <a:fillRect/>
            </a:stretch>
          </p:blipFill>
          <p:spPr>
            <a:xfrm rot="485125">
              <a:off x="-11609" y="8911228"/>
              <a:ext cx="1443435" cy="1060018"/>
            </a:xfrm>
            <a:prstGeom prst="rect">
              <a:avLst/>
            </a:prstGeom>
            <a:effectLst/>
          </p:spPr>
        </p:pic>
        <p:pic>
          <p:nvPicPr>
            <p:cNvPr id="669" name="Oval Oval" descr="Oval Oval"/>
            <p:cNvPicPr>
              <a:picLocks noChangeAspect="0"/>
            </p:cNvPicPr>
            <p:nvPr/>
          </p:nvPicPr>
          <p:blipFill>
            <a:blip r:embed="rId4">
              <a:extLst/>
            </a:blip>
            <a:stretch>
              <a:fillRect/>
            </a:stretch>
          </p:blipFill>
          <p:spPr>
            <a:xfrm rot="485125">
              <a:off x="494556" y="49681"/>
              <a:ext cx="2003218" cy="2457412"/>
            </a:xfrm>
            <a:prstGeom prst="rect">
              <a:avLst/>
            </a:prstGeom>
            <a:effectLst/>
          </p:spPr>
        </p:pic>
      </p:grpSp>
      <p:grpSp>
        <p:nvGrpSpPr>
          <p:cNvPr id="678" name="Group"/>
          <p:cNvGrpSpPr/>
          <p:nvPr/>
        </p:nvGrpSpPr>
        <p:grpSpPr>
          <a:xfrm>
            <a:off x="14802866" y="9667149"/>
            <a:ext cx="898087" cy="2931628"/>
            <a:chOff x="-78979" y="-78980"/>
            <a:chExt cx="898085" cy="2931627"/>
          </a:xfrm>
        </p:grpSpPr>
        <p:pic>
          <p:nvPicPr>
            <p:cNvPr id="672" name="Oval Oval" descr="Oval Oval"/>
            <p:cNvPicPr>
              <a:picLocks noChangeAspect="0"/>
            </p:cNvPicPr>
            <p:nvPr/>
          </p:nvPicPr>
          <p:blipFill>
            <a:blip r:embed="rId5">
              <a:extLst/>
            </a:blip>
            <a:stretch>
              <a:fillRect/>
            </a:stretch>
          </p:blipFill>
          <p:spPr>
            <a:xfrm rot="485125">
              <a:off x="212253" y="2190110"/>
              <a:ext cx="565650" cy="625870"/>
            </a:xfrm>
            <a:prstGeom prst="rect">
              <a:avLst/>
            </a:prstGeom>
            <a:effectLst/>
          </p:spPr>
        </p:pic>
        <p:pic>
          <p:nvPicPr>
            <p:cNvPr id="674" name="Oval Oval" descr="Oval Oval"/>
            <p:cNvPicPr>
              <a:picLocks noChangeAspect="0"/>
            </p:cNvPicPr>
            <p:nvPr/>
          </p:nvPicPr>
          <p:blipFill>
            <a:blip r:embed="rId5">
              <a:extLst/>
            </a:blip>
            <a:stretch>
              <a:fillRect/>
            </a:stretch>
          </p:blipFill>
          <p:spPr>
            <a:xfrm rot="485125">
              <a:off x="176535" y="1136407"/>
              <a:ext cx="565650" cy="625870"/>
            </a:xfrm>
            <a:prstGeom prst="rect">
              <a:avLst/>
            </a:prstGeom>
            <a:effectLst/>
          </p:spPr>
        </p:pic>
        <p:pic>
          <p:nvPicPr>
            <p:cNvPr id="676" name="Oval Oval" descr="Oval Oval"/>
            <p:cNvPicPr>
              <a:picLocks noChangeAspect="0"/>
            </p:cNvPicPr>
            <p:nvPr/>
          </p:nvPicPr>
          <p:blipFill>
            <a:blip r:embed="rId5">
              <a:extLst/>
            </a:blip>
            <a:stretch>
              <a:fillRect/>
            </a:stretch>
          </p:blipFill>
          <p:spPr>
            <a:xfrm rot="485125">
              <a:off x="-37778" y="-42312"/>
              <a:ext cx="565650" cy="625870"/>
            </a:xfrm>
            <a:prstGeom prst="rect">
              <a:avLst/>
            </a:prstGeom>
            <a:effectLst/>
          </p:spPr>
        </p:pic>
      </p:grpSp>
      <p:pic>
        <p:nvPicPr>
          <p:cNvPr id="679" name="Oval Oval" descr="Oval Oval"/>
          <p:cNvPicPr>
            <a:picLocks noChangeAspect="0"/>
          </p:cNvPicPr>
          <p:nvPr/>
        </p:nvPicPr>
        <p:blipFill>
          <a:blip r:embed="rId6">
            <a:extLst/>
          </a:blip>
          <a:stretch>
            <a:fillRect/>
          </a:stretch>
        </p:blipFill>
        <p:spPr>
          <a:xfrm rot="485125">
            <a:off x="12180744" y="806845"/>
            <a:ext cx="2003218" cy="3604131"/>
          </a:xfrm>
          <a:prstGeom prst="rect">
            <a:avLst/>
          </a:prstGeom>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6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67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79" grpId="2"/>
      <p:bldP build="whole" bldLvl="1" animBg="1" rev="0" advAuto="0" spid="678" grpId="3"/>
      <p:bldP build="whole" bldLvl="1" animBg="1" rev="0" advAuto="0" spid="671" grpId="1"/>
    </p:bldLst>
  </p:timing>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694" name="Group"/>
          <p:cNvGrpSpPr/>
          <p:nvPr/>
        </p:nvGrpSpPr>
        <p:grpSpPr>
          <a:xfrm>
            <a:off x="5460206" y="714375"/>
            <a:ext cx="11804028" cy="10823225"/>
            <a:chOff x="0" y="0"/>
            <a:chExt cx="11804026" cy="10823224"/>
          </a:xfrm>
        </p:grpSpPr>
        <p:grpSp>
          <p:nvGrpSpPr>
            <p:cNvPr id="684" name="Group"/>
            <p:cNvGrpSpPr/>
            <p:nvPr/>
          </p:nvGrpSpPr>
          <p:grpSpPr>
            <a:xfrm>
              <a:off x="0" y="0"/>
              <a:ext cx="11804027" cy="10823225"/>
              <a:chOff x="0" y="0"/>
              <a:chExt cx="11804026" cy="10823224"/>
            </a:xfrm>
          </p:grpSpPr>
          <p:pic>
            <p:nvPicPr>
              <p:cNvPr id="682" name="fox78119_0905.jpg" descr="fox78119_0905.jpg"/>
              <p:cNvPicPr>
                <a:picLocks noChangeAspect="0"/>
              </p:cNvPicPr>
              <p:nvPr/>
            </p:nvPicPr>
            <p:blipFill>
              <a:blip r:embed="rId2">
                <a:extLst/>
              </a:blip>
              <a:stretch>
                <a:fillRect/>
              </a:stretch>
            </p:blipFill>
            <p:spPr>
              <a:xfrm>
                <a:off x="0" y="246669"/>
                <a:ext cx="11804027" cy="10576556"/>
              </a:xfrm>
              <a:prstGeom prst="rect">
                <a:avLst/>
              </a:prstGeom>
              <a:ln w="12700" cap="flat">
                <a:noFill/>
                <a:miter lim="400000"/>
              </a:ln>
              <a:effectLst/>
            </p:spPr>
          </p:pic>
          <p:sp>
            <p:nvSpPr>
              <p:cNvPr id="683" name="Rectangle"/>
              <p:cNvSpPr/>
              <p:nvPr/>
            </p:nvSpPr>
            <p:spPr>
              <a:xfrm>
                <a:off x="1647742" y="0"/>
                <a:ext cx="8474985" cy="468807"/>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grpSp>
          <p:nvGrpSpPr>
            <p:cNvPr id="691" name="Group"/>
            <p:cNvGrpSpPr/>
            <p:nvPr/>
          </p:nvGrpSpPr>
          <p:grpSpPr>
            <a:xfrm>
              <a:off x="8143066" y="7901004"/>
              <a:ext cx="795334" cy="2507719"/>
              <a:chOff x="-78376" y="-79527"/>
              <a:chExt cx="795333" cy="2507717"/>
            </a:xfrm>
          </p:grpSpPr>
          <p:pic>
            <p:nvPicPr>
              <p:cNvPr id="685" name="Shape Shape" descr="Shape Shape"/>
              <p:cNvPicPr>
                <a:picLocks noChangeAspect="0"/>
              </p:cNvPicPr>
              <p:nvPr/>
            </p:nvPicPr>
            <p:blipFill>
              <a:blip r:embed="rId3">
                <a:extLst/>
              </a:blip>
              <a:stretch>
                <a:fillRect/>
              </a:stretch>
            </p:blipFill>
            <p:spPr>
              <a:xfrm rot="485125">
                <a:off x="173615" y="1843741"/>
                <a:ext cx="507076" cy="551531"/>
              </a:xfrm>
              <a:prstGeom prst="rect">
                <a:avLst/>
              </a:prstGeom>
              <a:effectLst/>
            </p:spPr>
          </p:pic>
          <p:pic>
            <p:nvPicPr>
              <p:cNvPr id="687" name="Shape Shape" descr="Shape Shape"/>
              <p:cNvPicPr>
                <a:picLocks noChangeAspect="0"/>
              </p:cNvPicPr>
              <p:nvPr/>
            </p:nvPicPr>
            <p:blipFill>
              <a:blip r:embed="rId3">
                <a:extLst/>
              </a:blip>
              <a:stretch>
                <a:fillRect/>
              </a:stretch>
            </p:blipFill>
            <p:spPr>
              <a:xfrm rot="485125">
                <a:off x="142797" y="951496"/>
                <a:ext cx="507076" cy="551530"/>
              </a:xfrm>
              <a:prstGeom prst="rect">
                <a:avLst/>
              </a:prstGeom>
              <a:effectLst/>
            </p:spPr>
          </p:pic>
          <p:pic>
            <p:nvPicPr>
              <p:cNvPr id="689" name="Shape Shape" descr="Shape Shape"/>
              <p:cNvPicPr>
                <a:picLocks noChangeAspect="0"/>
              </p:cNvPicPr>
              <p:nvPr/>
            </p:nvPicPr>
            <p:blipFill>
              <a:blip r:embed="rId3">
                <a:extLst/>
              </a:blip>
              <a:stretch>
                <a:fillRect/>
              </a:stretch>
            </p:blipFill>
            <p:spPr>
              <a:xfrm rot="485125">
                <a:off x="-42112" y="-46609"/>
                <a:ext cx="507077" cy="551530"/>
              </a:xfrm>
              <a:prstGeom prst="rect">
                <a:avLst/>
              </a:prstGeom>
              <a:effectLst/>
            </p:spPr>
          </p:pic>
        </p:grpSp>
        <p:pic>
          <p:nvPicPr>
            <p:cNvPr id="692" name="Shape Shape" descr="Shape Shape"/>
            <p:cNvPicPr>
              <a:picLocks noChangeAspect="0"/>
            </p:cNvPicPr>
            <p:nvPr/>
          </p:nvPicPr>
          <p:blipFill>
            <a:blip r:embed="rId4">
              <a:extLst/>
            </a:blip>
            <a:stretch>
              <a:fillRect/>
            </a:stretch>
          </p:blipFill>
          <p:spPr>
            <a:xfrm rot="485125">
              <a:off x="5881635" y="399749"/>
              <a:ext cx="1746970" cy="3074383"/>
            </a:xfrm>
            <a:prstGeom prst="rect">
              <a:avLst/>
            </a:prstGeom>
            <a:effectLst/>
          </p:spPr>
        </p:pic>
      </p:grpSp>
      <p:sp>
        <p:nvSpPr>
          <p:cNvPr id="695" name="Figure 9.5"/>
          <p:cNvSpPr txBox="1"/>
          <p:nvPr/>
        </p:nvSpPr>
        <p:spPr>
          <a:xfrm>
            <a:off x="3583781" y="12233671"/>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9.5</a:t>
            </a:r>
          </a:p>
        </p:txBody>
      </p:sp>
      <p:sp>
        <p:nvSpPr>
          <p:cNvPr id="696" name="Parasympathetic Nervous System: Neurotransmitters"/>
          <p:cNvSpPr txBox="1"/>
          <p:nvPr/>
        </p:nvSpPr>
        <p:spPr>
          <a:xfrm>
            <a:off x="3509983" y="158551"/>
            <a:ext cx="14957625"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b="1" sz="4600">
                <a:solidFill>
                  <a:srgbClr val="0061FF"/>
                </a:solidFill>
              </a:defRPr>
            </a:lvl1pPr>
          </a:lstStyle>
          <a:p>
            <a:pPr/>
            <a:r>
              <a:t>Parasympathetic Nervous System: Neurotransmitters</a:t>
            </a:r>
          </a:p>
        </p:txBody>
      </p:sp>
      <p:sp>
        <p:nvSpPr>
          <p:cNvPr id="697" name="ACh -&gt; Nicotinic Receptors at ganglion"/>
          <p:cNvSpPr txBox="1"/>
          <p:nvPr/>
        </p:nvSpPr>
        <p:spPr>
          <a:xfrm>
            <a:off x="6048375" y="11805046"/>
            <a:ext cx="12964860" cy="1031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5000">
                <a:solidFill>
                  <a:schemeClr val="accent1"/>
                </a:solidFill>
                <a:uFill>
                  <a:solidFill>
                    <a:srgbClr val="E32400"/>
                  </a:solidFill>
                </a:uFill>
                <a:latin typeface="Comic Sans MS"/>
                <a:ea typeface="Comic Sans MS"/>
                <a:cs typeface="Comic Sans MS"/>
                <a:sym typeface="Comic Sans MS"/>
              </a:defRPr>
            </a:lvl1pPr>
          </a:lstStyle>
          <a:p>
            <a:pPr/>
            <a:r>
              <a:t>ACh -&gt; Nicotinic Receptors at ganglion</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704" name="Group"/>
          <p:cNvGrpSpPr/>
          <p:nvPr/>
        </p:nvGrpSpPr>
        <p:grpSpPr>
          <a:xfrm>
            <a:off x="5460206" y="714375"/>
            <a:ext cx="11804028" cy="10823225"/>
            <a:chOff x="0" y="0"/>
            <a:chExt cx="11804026" cy="10823224"/>
          </a:xfrm>
        </p:grpSpPr>
        <p:grpSp>
          <p:nvGrpSpPr>
            <p:cNvPr id="701" name="Group"/>
            <p:cNvGrpSpPr/>
            <p:nvPr/>
          </p:nvGrpSpPr>
          <p:grpSpPr>
            <a:xfrm>
              <a:off x="0" y="0"/>
              <a:ext cx="11804027" cy="10823225"/>
              <a:chOff x="0" y="0"/>
              <a:chExt cx="11804026" cy="10823224"/>
            </a:xfrm>
          </p:grpSpPr>
          <p:pic>
            <p:nvPicPr>
              <p:cNvPr id="699" name="fox78119_0905.jpg" descr="fox78119_0905.jpg"/>
              <p:cNvPicPr>
                <a:picLocks noChangeAspect="0"/>
              </p:cNvPicPr>
              <p:nvPr/>
            </p:nvPicPr>
            <p:blipFill>
              <a:blip r:embed="rId2">
                <a:extLst/>
              </a:blip>
              <a:stretch>
                <a:fillRect/>
              </a:stretch>
            </p:blipFill>
            <p:spPr>
              <a:xfrm>
                <a:off x="0" y="246669"/>
                <a:ext cx="11804027" cy="10576556"/>
              </a:xfrm>
              <a:prstGeom prst="rect">
                <a:avLst/>
              </a:prstGeom>
              <a:ln w="12700" cap="flat">
                <a:noFill/>
                <a:miter lim="400000"/>
              </a:ln>
              <a:effectLst/>
            </p:spPr>
          </p:pic>
          <p:sp>
            <p:nvSpPr>
              <p:cNvPr id="700" name="Rectangle"/>
              <p:cNvSpPr/>
              <p:nvPr/>
            </p:nvSpPr>
            <p:spPr>
              <a:xfrm>
                <a:off x="1647742" y="0"/>
                <a:ext cx="8474985" cy="468807"/>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pic>
          <p:nvPicPr>
            <p:cNvPr id="702" name="Shape Shape" descr="Shape Shape"/>
            <p:cNvPicPr>
              <a:picLocks noChangeAspect="0"/>
            </p:cNvPicPr>
            <p:nvPr/>
          </p:nvPicPr>
          <p:blipFill>
            <a:blip r:embed="rId3">
              <a:extLst/>
            </a:blip>
            <a:stretch>
              <a:fillRect/>
            </a:stretch>
          </p:blipFill>
          <p:spPr>
            <a:xfrm>
              <a:off x="8131560" y="210197"/>
              <a:ext cx="1667311" cy="10112232"/>
            </a:xfrm>
            <a:prstGeom prst="rect">
              <a:avLst/>
            </a:prstGeom>
            <a:effectLst/>
          </p:spPr>
        </p:pic>
      </p:grpSp>
      <p:sp>
        <p:nvSpPr>
          <p:cNvPr id="705" name="Figure 9.5"/>
          <p:cNvSpPr txBox="1"/>
          <p:nvPr/>
        </p:nvSpPr>
        <p:spPr>
          <a:xfrm>
            <a:off x="3583781" y="12233671"/>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9.5</a:t>
            </a:r>
          </a:p>
        </p:txBody>
      </p:sp>
      <p:sp>
        <p:nvSpPr>
          <p:cNvPr id="706" name="Parasympathetic Nervous System: Neurotransmitters"/>
          <p:cNvSpPr txBox="1"/>
          <p:nvPr/>
        </p:nvSpPr>
        <p:spPr>
          <a:xfrm>
            <a:off x="3509983" y="158551"/>
            <a:ext cx="14957625"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b="1" sz="4600">
                <a:solidFill>
                  <a:srgbClr val="0061FF"/>
                </a:solidFill>
              </a:defRPr>
            </a:lvl1pPr>
          </a:lstStyle>
          <a:p>
            <a:pPr/>
            <a:r>
              <a:t>Parasympathetic Nervous System: Neurotransmitters</a:t>
            </a:r>
          </a:p>
        </p:txBody>
      </p:sp>
      <p:sp>
        <p:nvSpPr>
          <p:cNvPr id="707" name="ACh -&gt; Muscarinic Receptors at Target Organs"/>
          <p:cNvSpPr txBox="1"/>
          <p:nvPr/>
        </p:nvSpPr>
        <p:spPr>
          <a:xfrm>
            <a:off x="6048375" y="11805046"/>
            <a:ext cx="14694080" cy="1031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5000">
                <a:solidFill>
                  <a:schemeClr val="accent6"/>
                </a:solidFill>
                <a:uFill>
                  <a:solidFill>
                    <a:srgbClr val="E32400"/>
                  </a:solidFill>
                </a:uFill>
                <a:latin typeface="Comic Sans MS"/>
                <a:ea typeface="Comic Sans MS"/>
                <a:cs typeface="Comic Sans MS"/>
                <a:sym typeface="Comic Sans MS"/>
              </a:defRPr>
            </a:lvl1pPr>
          </a:lstStyle>
          <a:p>
            <a:pPr/>
            <a:r>
              <a:t>ACh -&gt; Muscarinic Receptors at Target Organs</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9" name="Figure 9.7"/>
          <p:cNvSpPr txBox="1"/>
          <p:nvPr/>
        </p:nvSpPr>
        <p:spPr>
          <a:xfrm>
            <a:off x="3940968" y="12680156"/>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9.7</a:t>
            </a:r>
          </a:p>
        </p:txBody>
      </p:sp>
      <p:grpSp>
        <p:nvGrpSpPr>
          <p:cNvPr id="714" name="Group"/>
          <p:cNvGrpSpPr/>
          <p:nvPr/>
        </p:nvGrpSpPr>
        <p:grpSpPr>
          <a:xfrm>
            <a:off x="5923359" y="625078"/>
            <a:ext cx="12555141" cy="12358688"/>
            <a:chOff x="0" y="0"/>
            <a:chExt cx="12555140" cy="12358687"/>
          </a:xfrm>
        </p:grpSpPr>
        <p:pic>
          <p:nvPicPr>
            <p:cNvPr id="710" name="fox78119_0907.jpg" descr="fox78119_0907.jpg"/>
            <p:cNvPicPr>
              <a:picLocks noChangeAspect="0"/>
            </p:cNvPicPr>
            <p:nvPr/>
          </p:nvPicPr>
          <p:blipFill>
            <a:blip r:embed="rId2">
              <a:extLst/>
            </a:blip>
            <a:stretch>
              <a:fillRect/>
            </a:stretch>
          </p:blipFill>
          <p:spPr>
            <a:xfrm>
              <a:off x="280590" y="160734"/>
              <a:ext cx="11976102" cy="12197954"/>
            </a:xfrm>
            <a:prstGeom prst="rect">
              <a:avLst/>
            </a:prstGeom>
            <a:ln w="12700" cap="flat">
              <a:noFill/>
              <a:miter lim="400000"/>
            </a:ln>
            <a:effectLst/>
          </p:spPr>
        </p:pic>
        <p:sp>
          <p:nvSpPr>
            <p:cNvPr id="711" name="Rectangle"/>
            <p:cNvSpPr/>
            <p:nvPr/>
          </p:nvSpPr>
          <p:spPr>
            <a:xfrm>
              <a:off x="1535906" y="0"/>
              <a:ext cx="9822657" cy="55364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sp>
          <p:nvSpPr>
            <p:cNvPr id="712" name="Rectangle"/>
            <p:cNvSpPr/>
            <p:nvPr/>
          </p:nvSpPr>
          <p:spPr>
            <a:xfrm>
              <a:off x="0" y="4572000"/>
              <a:ext cx="2928938" cy="3589735"/>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sp>
          <p:nvSpPr>
            <p:cNvPr id="713" name="Rectangle"/>
            <p:cNvSpPr/>
            <p:nvPr/>
          </p:nvSpPr>
          <p:spPr>
            <a:xfrm>
              <a:off x="4000500" y="3857625"/>
              <a:ext cx="8554641" cy="5054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715" name="Parasympathetic Nervous System: Neurotransmitters"/>
          <p:cNvSpPr txBox="1"/>
          <p:nvPr/>
        </p:nvSpPr>
        <p:spPr>
          <a:xfrm>
            <a:off x="3724845" y="229989"/>
            <a:ext cx="17019985" cy="83939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defTabSz="821531">
              <a:defRPr b="1" sz="4600">
                <a:solidFill>
                  <a:srgbClr val="0061FF"/>
                </a:solidFill>
              </a:defRPr>
            </a:lvl1pPr>
          </a:lstStyle>
          <a:p>
            <a:pPr/>
            <a:r>
              <a:t>Parasympathetic Nervous System: Neurotransmitters</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7" name="Autonomic Nervous System: Neurochemistry"/>
          <p:cNvSpPr txBox="1"/>
          <p:nvPr/>
        </p:nvSpPr>
        <p:spPr>
          <a:xfrm>
            <a:off x="3724845" y="229989"/>
            <a:ext cx="17019985" cy="83939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defTabSz="821531">
              <a:defRPr b="1" sz="4600">
                <a:solidFill>
                  <a:srgbClr val="0061FF"/>
                </a:solidFill>
              </a:defRPr>
            </a:lvl1pPr>
          </a:lstStyle>
          <a:p>
            <a:pPr/>
            <a:r>
              <a:t>Autonomic Nervous System: Neurochemistry</a:t>
            </a:r>
          </a:p>
        </p:txBody>
      </p:sp>
      <p:sp>
        <p:nvSpPr>
          <p:cNvPr id="718" name="Both sympathetic and parasympathetic preganglionic neurons release ACh to stimulate nicotonic receptors on postganglionic cells…"/>
          <p:cNvSpPr txBox="1"/>
          <p:nvPr/>
        </p:nvSpPr>
        <p:spPr>
          <a:xfrm>
            <a:off x="1538296" y="1778074"/>
            <a:ext cx="21487405" cy="10483058"/>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marL="254000" indent="-254000" defTabSz="821531">
              <a:buSzPct val="125000"/>
              <a:buChar char="•"/>
              <a:defRPr sz="3600"/>
            </a:pPr>
            <a:r>
              <a:t>Both sympathetic and parasympathetic preganglionic neurons release ACh to stimulate </a:t>
            </a:r>
            <a:r>
              <a:rPr b="1"/>
              <a:t>nicotonic receptors</a:t>
            </a:r>
            <a:r>
              <a:t> on postganglionic cells</a:t>
            </a:r>
          </a:p>
          <a:p>
            <a:pPr lvl="2" indent="533400" defTabSz="821531">
              <a:defRPr i="1" sz="3600"/>
            </a:pPr>
            <a:r>
              <a:t>nicotinic receptors are blocked by </a:t>
            </a:r>
            <a:r>
              <a:rPr b="1"/>
              <a:t>curare</a:t>
            </a:r>
          </a:p>
          <a:p>
            <a:pPr lvl="1" marL="520700" indent="-254000" defTabSz="821531">
              <a:buSzPct val="125000"/>
              <a:buChar char="•"/>
              <a:defRPr sz="3600"/>
            </a:pPr>
          </a:p>
          <a:p>
            <a:pPr marL="254000" indent="-254000" defTabSz="821531">
              <a:buSzPct val="125000"/>
              <a:buChar char="•"/>
              <a:defRPr sz="3600"/>
            </a:pPr>
            <a:r>
              <a:t>Parasympathetic postganglionic neurons release ACh onto </a:t>
            </a:r>
            <a:r>
              <a:rPr b="1"/>
              <a:t>muscarinic receptors</a:t>
            </a:r>
          </a:p>
          <a:p>
            <a:pPr lvl="2" indent="533400" defTabSz="821531">
              <a:defRPr i="1" sz="3600"/>
            </a:pPr>
            <a:r>
              <a:t>muscarinic receptors are blocked by </a:t>
            </a:r>
            <a:r>
              <a:rPr b="1"/>
              <a:t>atropine</a:t>
            </a:r>
            <a:endParaRPr b="1"/>
          </a:p>
          <a:p>
            <a:pPr lvl="2" indent="533400" defTabSz="821531">
              <a:defRPr i="1" sz="3600"/>
            </a:pPr>
            <a:r>
              <a:t>muscanic receptors are G-protein-coupled receptors that have stimulatory or inhibitory effects on target organ, depending on the specific receptor subtype (M1-5)</a:t>
            </a:r>
            <a:endParaRPr b="1"/>
          </a:p>
          <a:p>
            <a:pPr lvl="1" marL="520700" indent="-254000" defTabSz="821531">
              <a:buSzPct val="125000"/>
              <a:buChar char="•"/>
              <a:defRPr i="1" sz="3600"/>
            </a:pPr>
            <a:endParaRPr b="1"/>
          </a:p>
          <a:p>
            <a:pPr marL="254000" indent="-254000" defTabSz="821531">
              <a:buSzPct val="125000"/>
              <a:buChar char="•"/>
              <a:defRPr sz="3600"/>
            </a:pPr>
            <a:r>
              <a:t>Sympathetic postganglionic neurons release NE (mostly) onto </a:t>
            </a:r>
            <a:r>
              <a:rPr b="1"/>
              <a:t>adrenergic receptors</a:t>
            </a:r>
          </a:p>
          <a:p>
            <a:pPr lvl="2" indent="533400" defTabSz="821531">
              <a:defRPr sz="3600"/>
            </a:pPr>
            <a:r>
              <a:rPr i="1"/>
              <a:t>adrenergic receptors are G-protein-coupled receptors that have stimulatory or inhibitory effects on target organ, depending on the receptor subtype (alpha or beta)</a:t>
            </a:r>
            <a:endParaRPr i="1"/>
          </a:p>
          <a:p>
            <a:pPr lvl="2" indent="533400" defTabSz="821531">
              <a:defRPr sz="3600"/>
            </a:pPr>
            <a:r>
              <a:rPr i="1"/>
              <a:t>adrenergic receptors are blocked by </a:t>
            </a:r>
            <a:r>
              <a:rPr b="1" i="1"/>
              <a:t>alpha blockers</a:t>
            </a:r>
            <a:r>
              <a:rPr i="1"/>
              <a:t> or </a:t>
            </a:r>
            <a:r>
              <a:rPr b="1" i="1"/>
              <a:t>beta blockers.</a:t>
            </a:r>
          </a:p>
          <a:p>
            <a:pPr lvl="1" marL="520700" indent="-254000" defTabSz="821531">
              <a:buSzPct val="125000"/>
              <a:buChar char="•"/>
              <a:defRPr sz="3600"/>
            </a:pPr>
          </a:p>
          <a:p>
            <a:pPr marL="254000" indent="-254000" defTabSz="821531">
              <a:buSzPct val="125000"/>
              <a:buChar char="•"/>
              <a:defRPr sz="3600"/>
            </a:pPr>
            <a:r>
              <a:t>Most target organs have </a:t>
            </a:r>
            <a:r>
              <a:rPr b="1"/>
              <a:t>dual innervation</a:t>
            </a:r>
            <a:r>
              <a:t> by sympathetic and parasympathetic fibers. The effects are usually </a:t>
            </a:r>
            <a:r>
              <a:rPr b="1"/>
              <a:t>antagonistic</a:t>
            </a:r>
            <a:r>
              <a:t> (but can be complementary, or cooperative).</a:t>
            </a:r>
          </a:p>
          <a:p>
            <a:pPr marL="254000" indent="-254000" defTabSz="821531">
              <a:buSzPct val="125000"/>
              <a:buChar char="•"/>
              <a:defRPr sz="3600"/>
            </a:pPr>
          </a:p>
          <a:p>
            <a:pPr marL="254000" indent="-254000" defTabSz="821531">
              <a:buSzPct val="125000"/>
              <a:buChar char="•"/>
              <a:defRPr sz="3600"/>
            </a:pPr>
            <a:r>
              <a:t>Some organs receive </a:t>
            </a:r>
            <a:r>
              <a:rPr b="1"/>
              <a:t>only sympathetic innervation</a:t>
            </a:r>
            <a:r>
              <a:t>: adrenal medulla, skin (arrector pili &amp; sweat glands), and most blood vessels.</a:t>
            </a:r>
          </a:p>
        </p:txBody>
      </p:sp>
      <p:sp>
        <p:nvSpPr>
          <p:cNvPr id="719" name="belladona extract"/>
          <p:cNvSpPr txBox="1"/>
          <p:nvPr/>
        </p:nvSpPr>
        <p:spPr>
          <a:xfrm>
            <a:off x="12222991" y="4520019"/>
            <a:ext cx="4186977" cy="653258"/>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algn="ctr" defTabSz="821531">
              <a:defRPr i="1" sz="3600"/>
            </a:lvl1pPr>
          </a:lstStyle>
          <a:p>
            <a:pPr/>
            <a:r>
              <a:t>belladona extract</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1" name="Table 9.4"/>
          <p:cNvSpPr txBox="1"/>
          <p:nvPr/>
        </p:nvSpPr>
        <p:spPr>
          <a:xfrm>
            <a:off x="684609" y="5068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Table 9.4</a:t>
            </a:r>
          </a:p>
        </p:txBody>
      </p:sp>
      <p:grpSp>
        <p:nvGrpSpPr>
          <p:cNvPr id="724" name="Group"/>
          <p:cNvGrpSpPr/>
          <p:nvPr/>
        </p:nvGrpSpPr>
        <p:grpSpPr>
          <a:xfrm>
            <a:off x="3965773" y="-572890"/>
            <a:ext cx="17466472" cy="19573879"/>
            <a:chOff x="0" y="0"/>
            <a:chExt cx="17466470" cy="19573877"/>
          </a:xfrm>
        </p:grpSpPr>
        <p:pic>
          <p:nvPicPr>
            <p:cNvPr id="722" name="fox78119_tb0904.jpg" descr="fox78119_tb0904.jpg"/>
            <p:cNvPicPr>
              <a:picLocks noChangeAspect="0"/>
            </p:cNvPicPr>
            <p:nvPr/>
          </p:nvPicPr>
          <p:blipFill>
            <a:blip r:embed="rId2">
              <a:extLst/>
            </a:blip>
            <a:stretch>
              <a:fillRect/>
            </a:stretch>
          </p:blipFill>
          <p:spPr>
            <a:xfrm>
              <a:off x="0" y="443083"/>
              <a:ext cx="17466471" cy="19130795"/>
            </a:xfrm>
            <a:prstGeom prst="rect">
              <a:avLst/>
            </a:prstGeom>
            <a:ln w="12700" cap="flat">
              <a:noFill/>
              <a:miter lim="400000"/>
            </a:ln>
            <a:effectLst/>
          </p:spPr>
        </p:pic>
        <p:sp>
          <p:nvSpPr>
            <p:cNvPr id="723" name="Rectangle"/>
            <p:cNvSpPr/>
            <p:nvPr/>
          </p:nvSpPr>
          <p:spPr>
            <a:xfrm>
              <a:off x="1540477" y="0"/>
              <a:ext cx="14333396" cy="807977"/>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Fox Table 9.1"/>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Fox Table 9.1</a:t>
            </a:r>
          </a:p>
        </p:txBody>
      </p:sp>
      <p:grpSp>
        <p:nvGrpSpPr>
          <p:cNvPr id="376" name="Group"/>
          <p:cNvGrpSpPr/>
          <p:nvPr/>
        </p:nvGrpSpPr>
        <p:grpSpPr>
          <a:xfrm>
            <a:off x="1428399" y="1052008"/>
            <a:ext cx="22046074" cy="11802601"/>
            <a:chOff x="0" y="0"/>
            <a:chExt cx="22046072" cy="11802599"/>
          </a:xfrm>
        </p:grpSpPr>
        <p:pic>
          <p:nvPicPr>
            <p:cNvPr id="374" name="fox78119_tb0901.jpg" descr="fox78119_tb0901.jpg"/>
            <p:cNvPicPr>
              <a:picLocks noChangeAspect="0"/>
            </p:cNvPicPr>
            <p:nvPr/>
          </p:nvPicPr>
          <p:blipFill>
            <a:blip r:embed="rId2">
              <a:extLst/>
            </a:blip>
            <a:stretch>
              <a:fillRect/>
            </a:stretch>
          </p:blipFill>
          <p:spPr>
            <a:xfrm>
              <a:off x="0" y="506271"/>
              <a:ext cx="22046073" cy="11296329"/>
            </a:xfrm>
            <a:prstGeom prst="rect">
              <a:avLst/>
            </a:prstGeom>
            <a:ln w="12700" cap="flat">
              <a:noFill/>
              <a:miter lim="400000"/>
            </a:ln>
            <a:effectLst/>
          </p:spPr>
        </p:pic>
        <p:sp>
          <p:nvSpPr>
            <p:cNvPr id="375" name="Rectangle"/>
            <p:cNvSpPr/>
            <p:nvPr/>
          </p:nvSpPr>
          <p:spPr>
            <a:xfrm>
              <a:off x="4507823" y="0"/>
              <a:ext cx="12913036" cy="836788"/>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6" name="Table 9.4"/>
          <p:cNvSpPr txBox="1"/>
          <p:nvPr/>
        </p:nvSpPr>
        <p:spPr>
          <a:xfrm>
            <a:off x="684609" y="5068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Table 9.4</a:t>
            </a:r>
          </a:p>
        </p:txBody>
      </p:sp>
      <p:grpSp>
        <p:nvGrpSpPr>
          <p:cNvPr id="733" name="Group"/>
          <p:cNvGrpSpPr/>
          <p:nvPr/>
        </p:nvGrpSpPr>
        <p:grpSpPr>
          <a:xfrm>
            <a:off x="-152400" y="-8599290"/>
            <a:ext cx="25246311" cy="26655056"/>
            <a:chOff x="0" y="0"/>
            <a:chExt cx="25246310" cy="26655055"/>
          </a:xfrm>
        </p:grpSpPr>
        <p:grpSp>
          <p:nvGrpSpPr>
            <p:cNvPr id="729" name="Group"/>
            <p:cNvGrpSpPr/>
            <p:nvPr/>
          </p:nvGrpSpPr>
          <p:grpSpPr>
            <a:xfrm>
              <a:off x="511373" y="-1"/>
              <a:ext cx="23785260" cy="26655057"/>
              <a:chOff x="0" y="0"/>
              <a:chExt cx="23785258" cy="26655054"/>
            </a:xfrm>
          </p:grpSpPr>
          <p:pic>
            <p:nvPicPr>
              <p:cNvPr id="727" name="fox78119_tb0904.jpg" descr="fox78119_tb0904.jpg"/>
              <p:cNvPicPr>
                <a:picLocks noChangeAspect="0"/>
              </p:cNvPicPr>
              <p:nvPr/>
            </p:nvPicPr>
            <p:blipFill>
              <a:blip r:embed="rId2">
                <a:extLst/>
              </a:blip>
              <a:stretch>
                <a:fillRect/>
              </a:stretch>
            </p:blipFill>
            <p:spPr>
              <a:xfrm>
                <a:off x="0" y="603376"/>
                <a:ext cx="23785259" cy="26051679"/>
              </a:xfrm>
              <a:prstGeom prst="rect">
                <a:avLst/>
              </a:prstGeom>
              <a:ln w="12700" cap="flat">
                <a:noFill/>
                <a:miter lim="400000"/>
              </a:ln>
              <a:effectLst/>
            </p:spPr>
          </p:pic>
          <p:sp>
            <p:nvSpPr>
              <p:cNvPr id="728" name="Rectangle"/>
              <p:cNvSpPr/>
              <p:nvPr/>
            </p:nvSpPr>
            <p:spPr>
              <a:xfrm>
                <a:off x="2097770" y="0"/>
                <a:ext cx="19518742" cy="1100276"/>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730" name="Rectangle"/>
            <p:cNvSpPr/>
            <p:nvPr/>
          </p:nvSpPr>
          <p:spPr>
            <a:xfrm>
              <a:off x="330200" y="6897489"/>
              <a:ext cx="24916111" cy="4443016"/>
            </a:xfrm>
            <a:prstGeom prst="rect">
              <a:avLst/>
            </a:prstGeom>
            <a:solidFill>
              <a:srgbClr val="FFFFFF"/>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31" name="Rectangle"/>
            <p:cNvSpPr/>
            <p:nvPr/>
          </p:nvSpPr>
          <p:spPr>
            <a:xfrm>
              <a:off x="0" y="19445089"/>
              <a:ext cx="24916111" cy="4443016"/>
            </a:xfrm>
            <a:prstGeom prst="rect">
              <a:avLst/>
            </a:prstGeom>
            <a:solidFill>
              <a:srgbClr val="FFFFFF"/>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pic>
          <p:nvPicPr>
            <p:cNvPr id="732" name="pasted-movie.png" descr="pasted-movie.png"/>
            <p:cNvPicPr>
              <a:picLocks noChangeAspect="1"/>
            </p:cNvPicPr>
            <p:nvPr/>
          </p:nvPicPr>
          <p:blipFill>
            <a:blip r:embed="rId3">
              <a:extLst/>
            </a:blip>
            <a:stretch>
              <a:fillRect/>
            </a:stretch>
          </p:blipFill>
          <p:spPr>
            <a:xfrm>
              <a:off x="139700" y="9450189"/>
              <a:ext cx="24202666" cy="1861744"/>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5" name="Figure 9.9a"/>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9.9a</a:t>
            </a:r>
          </a:p>
        </p:txBody>
      </p:sp>
      <p:grpSp>
        <p:nvGrpSpPr>
          <p:cNvPr id="738" name="Group"/>
          <p:cNvGrpSpPr/>
          <p:nvPr/>
        </p:nvGrpSpPr>
        <p:grpSpPr>
          <a:xfrm>
            <a:off x="4423171" y="1821656"/>
            <a:ext cx="17894793" cy="11409701"/>
            <a:chOff x="0" y="0"/>
            <a:chExt cx="17894791" cy="11409700"/>
          </a:xfrm>
        </p:grpSpPr>
        <p:pic>
          <p:nvPicPr>
            <p:cNvPr id="736" name="fox78119_0909a.jpg" descr="fox78119_0909a.jpg"/>
            <p:cNvPicPr>
              <a:picLocks noChangeAspect="0"/>
            </p:cNvPicPr>
            <p:nvPr/>
          </p:nvPicPr>
          <p:blipFill>
            <a:blip r:embed="rId2">
              <a:extLst/>
            </a:blip>
            <a:stretch>
              <a:fillRect/>
            </a:stretch>
          </p:blipFill>
          <p:spPr>
            <a:xfrm>
              <a:off x="0" y="191060"/>
              <a:ext cx="17894792" cy="11218641"/>
            </a:xfrm>
            <a:prstGeom prst="rect">
              <a:avLst/>
            </a:prstGeom>
            <a:ln w="12700" cap="flat">
              <a:noFill/>
              <a:miter lim="400000"/>
            </a:ln>
            <a:effectLst/>
          </p:spPr>
        </p:pic>
        <p:sp>
          <p:nvSpPr>
            <p:cNvPr id="737" name="Rectangle"/>
            <p:cNvSpPr/>
            <p:nvPr/>
          </p:nvSpPr>
          <p:spPr>
            <a:xfrm>
              <a:off x="2221422" y="0"/>
              <a:ext cx="13081709" cy="63763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739" name="e.g. smooth muscle of airways"/>
          <p:cNvSpPr txBox="1"/>
          <p:nvPr/>
        </p:nvSpPr>
        <p:spPr>
          <a:xfrm>
            <a:off x="8227218" y="696515"/>
            <a:ext cx="7410930" cy="73502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200">
                <a:uFill>
                  <a:solidFill>
                    <a:srgbClr val="000000"/>
                  </a:solidFill>
                </a:uFill>
                <a:latin typeface="Arial"/>
                <a:ea typeface="Arial"/>
                <a:cs typeface="Arial"/>
                <a:sym typeface="Arial"/>
              </a:defRPr>
            </a:lvl1pPr>
          </a:lstStyle>
          <a:p>
            <a:pPr/>
            <a:r>
              <a:t>e.g. smooth muscle of airways</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1" name="Figure 9.9b"/>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9.9b</a:t>
            </a:r>
          </a:p>
        </p:txBody>
      </p:sp>
      <p:grpSp>
        <p:nvGrpSpPr>
          <p:cNvPr id="744" name="Group"/>
          <p:cNvGrpSpPr/>
          <p:nvPr/>
        </p:nvGrpSpPr>
        <p:grpSpPr>
          <a:xfrm>
            <a:off x="8548687" y="464343"/>
            <a:ext cx="10183048" cy="13256477"/>
            <a:chOff x="0" y="0"/>
            <a:chExt cx="10183046" cy="13256476"/>
          </a:xfrm>
        </p:grpSpPr>
        <p:pic>
          <p:nvPicPr>
            <p:cNvPr id="742" name="fox78119_0909b.jpg" descr="fox78119_0909b.jpg"/>
            <p:cNvPicPr>
              <a:picLocks noChangeAspect="0"/>
            </p:cNvPicPr>
            <p:nvPr/>
          </p:nvPicPr>
          <p:blipFill>
            <a:blip r:embed="rId2">
              <a:extLst/>
            </a:blip>
            <a:stretch>
              <a:fillRect/>
            </a:stretch>
          </p:blipFill>
          <p:spPr>
            <a:xfrm>
              <a:off x="232050" y="296234"/>
              <a:ext cx="9749394" cy="12960243"/>
            </a:xfrm>
            <a:prstGeom prst="rect">
              <a:avLst/>
            </a:prstGeom>
            <a:ln w="12700" cap="flat">
              <a:noFill/>
              <a:miter lim="400000"/>
            </a:ln>
            <a:effectLst/>
          </p:spPr>
        </p:pic>
        <p:sp>
          <p:nvSpPr>
            <p:cNvPr id="743" name="Rectangle"/>
            <p:cNvSpPr/>
            <p:nvPr/>
          </p:nvSpPr>
          <p:spPr>
            <a:xfrm>
              <a:off x="0" y="0"/>
              <a:ext cx="10183047" cy="573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745" name="e.g. smooth muscle of airways"/>
          <p:cNvSpPr txBox="1"/>
          <p:nvPr/>
        </p:nvSpPr>
        <p:spPr>
          <a:xfrm>
            <a:off x="7334250" y="464343"/>
            <a:ext cx="8429625" cy="73502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4200">
                <a:uFill>
                  <a:solidFill>
                    <a:srgbClr val="000000"/>
                  </a:solidFill>
                </a:uFill>
                <a:latin typeface="Arial"/>
                <a:ea typeface="Arial"/>
                <a:cs typeface="Arial"/>
                <a:sym typeface="Arial"/>
              </a:defRPr>
            </a:lvl1pPr>
          </a:lstStyle>
          <a:p>
            <a:pPr/>
            <a:r>
              <a:t>e.g. smooth muscle of airways</a:t>
            </a:r>
          </a:p>
        </p:txBody>
      </p:sp>
      <p:sp>
        <p:nvSpPr>
          <p:cNvPr id="746" name="sympathetic relaxation…"/>
          <p:cNvSpPr txBox="1"/>
          <p:nvPr/>
        </p:nvSpPr>
        <p:spPr>
          <a:xfrm>
            <a:off x="3940968" y="5027751"/>
            <a:ext cx="4714876" cy="11303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r" defTabSz="1821656">
              <a:defRPr sz="3200">
                <a:uFill>
                  <a:solidFill>
                    <a:srgbClr val="000000"/>
                  </a:solidFill>
                </a:uFill>
                <a:latin typeface="Arial"/>
                <a:ea typeface="Arial"/>
                <a:cs typeface="Arial"/>
                <a:sym typeface="Arial"/>
              </a:defRPr>
            </a:pPr>
            <a:r>
              <a:t>sympathetic relaxation  </a:t>
            </a:r>
          </a:p>
          <a:p>
            <a:pPr marL="81280" marR="81280" algn="r" defTabSz="1821656">
              <a:defRPr sz="3200">
                <a:uFill>
                  <a:solidFill>
                    <a:srgbClr val="000000"/>
                  </a:solidFill>
                </a:uFill>
                <a:latin typeface="Arial"/>
                <a:ea typeface="Arial"/>
                <a:cs typeface="Arial"/>
                <a:sym typeface="Arial"/>
              </a:defRPr>
            </a:pPr>
            <a:r>
              <a:t>and </a:t>
            </a:r>
            <a:r>
              <a:rPr b="1"/>
              <a:t>dilation</a:t>
            </a:r>
            <a:r>
              <a:t> of airways</a:t>
            </a:r>
          </a:p>
        </p:txBody>
      </p:sp>
      <p:sp>
        <p:nvSpPr>
          <p:cNvPr id="747" name="parasympathetic…"/>
          <p:cNvSpPr txBox="1"/>
          <p:nvPr/>
        </p:nvSpPr>
        <p:spPr>
          <a:xfrm>
            <a:off x="4280296" y="9933191"/>
            <a:ext cx="4036220" cy="1625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r" defTabSz="1821656">
              <a:defRPr sz="3200">
                <a:uFill>
                  <a:solidFill>
                    <a:srgbClr val="000000"/>
                  </a:solidFill>
                </a:uFill>
                <a:latin typeface="Arial"/>
                <a:ea typeface="Arial"/>
                <a:cs typeface="Arial"/>
                <a:sym typeface="Arial"/>
              </a:defRPr>
            </a:pPr>
            <a:r>
              <a:t>parasympathetic</a:t>
            </a:r>
          </a:p>
          <a:p>
            <a:pPr marL="81280" marR="81280" algn="r" defTabSz="1821656">
              <a:defRPr sz="3200">
                <a:uFill>
                  <a:solidFill>
                    <a:srgbClr val="000000"/>
                  </a:solidFill>
                </a:uFill>
                <a:latin typeface="Arial"/>
                <a:ea typeface="Arial"/>
                <a:cs typeface="Arial"/>
                <a:sym typeface="Arial"/>
              </a:defRPr>
            </a:pPr>
            <a:r>
              <a:rPr b="1"/>
              <a:t>constriction</a:t>
            </a:r>
            <a:r>
              <a:t> of airways</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9" name="Autonomic Nervous System Transmitters and Receptors"/>
          <p:cNvSpPr txBox="1"/>
          <p:nvPr/>
        </p:nvSpPr>
        <p:spPr>
          <a:xfrm>
            <a:off x="2174279" y="948795"/>
            <a:ext cx="15334259"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4800"/>
            </a:lvl1pPr>
          </a:lstStyle>
          <a:p>
            <a:pPr/>
            <a:r>
              <a:t>Autonomic Nervous System Transmitters and Receptors</a:t>
            </a:r>
          </a:p>
        </p:txBody>
      </p:sp>
      <p:sp>
        <p:nvSpPr>
          <p:cNvPr id="750" name="Acetylcholine -&gt; Cholinergic Receptors…"/>
          <p:cNvSpPr txBox="1"/>
          <p:nvPr/>
        </p:nvSpPr>
        <p:spPr>
          <a:xfrm>
            <a:off x="6272146" y="3032019"/>
            <a:ext cx="12550988" cy="680529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nSpc>
                <a:spcPct val="160000"/>
              </a:lnSpc>
              <a:defRPr b="1" sz="3600"/>
            </a:pPr>
            <a:r>
              <a:t>Acetylcholine -&gt; Cholinergic Receptors</a:t>
            </a:r>
          </a:p>
          <a:p>
            <a:pPr marL="807357" indent="-489857">
              <a:lnSpc>
                <a:spcPct val="160000"/>
              </a:lnSpc>
              <a:buSzPct val="171000"/>
              <a:buChar char="•"/>
              <a:defRPr sz="3600"/>
            </a:pPr>
            <a:r>
              <a:t>Nicotinic (ligand gated Na+ channels)</a:t>
            </a:r>
          </a:p>
          <a:p>
            <a:pPr marL="807357" indent="-489857">
              <a:lnSpc>
                <a:spcPct val="160000"/>
              </a:lnSpc>
              <a:buSzPct val="171000"/>
              <a:buChar char="•"/>
              <a:defRPr sz="3600"/>
            </a:pPr>
            <a:r>
              <a:t>Muscarinic (G-protein-coupled receptors)</a:t>
            </a:r>
          </a:p>
          <a:p>
            <a:pPr>
              <a:lnSpc>
                <a:spcPct val="160000"/>
              </a:lnSpc>
              <a:defRPr sz="3600"/>
            </a:pPr>
          </a:p>
          <a:p>
            <a:pPr>
              <a:lnSpc>
                <a:spcPct val="160000"/>
              </a:lnSpc>
              <a:defRPr b="1" sz="3600"/>
            </a:pPr>
            <a:r>
              <a:t>Norepinephrine -&gt; Adrenergic Receptors</a:t>
            </a:r>
          </a:p>
          <a:p>
            <a:pPr>
              <a:lnSpc>
                <a:spcPct val="160000"/>
              </a:lnSpc>
              <a:defRPr sz="3600"/>
            </a:pPr>
            <a:r>
              <a:t>(Epinephrine from adrenal gland)</a:t>
            </a:r>
          </a:p>
          <a:p>
            <a:pPr marL="807357" indent="-489857">
              <a:lnSpc>
                <a:spcPct val="160000"/>
              </a:lnSpc>
              <a:buSzPct val="171000"/>
              <a:buChar char="•"/>
              <a:defRPr sz="3600"/>
            </a:pPr>
            <a:r>
              <a:t>alpha-adrenergic receptors (G-protein-coupled receptors)</a:t>
            </a:r>
          </a:p>
          <a:p>
            <a:pPr marL="807357" indent="-489857">
              <a:lnSpc>
                <a:spcPct val="160000"/>
              </a:lnSpc>
              <a:buSzPct val="171000"/>
              <a:buChar char="•"/>
              <a:defRPr sz="3600"/>
            </a:pPr>
            <a:r>
              <a:t>beta-adrenergic receptors (G-protein-coupled receptors)</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2" name="Figure 9.10"/>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9.10</a:t>
            </a:r>
          </a:p>
        </p:txBody>
      </p:sp>
      <p:grpSp>
        <p:nvGrpSpPr>
          <p:cNvPr id="755" name="Group"/>
          <p:cNvGrpSpPr/>
          <p:nvPr/>
        </p:nvGrpSpPr>
        <p:grpSpPr>
          <a:xfrm>
            <a:off x="5798343" y="321468"/>
            <a:ext cx="12805173" cy="12908758"/>
            <a:chOff x="0" y="0"/>
            <a:chExt cx="12805171" cy="12908757"/>
          </a:xfrm>
        </p:grpSpPr>
        <p:pic>
          <p:nvPicPr>
            <p:cNvPr id="753" name="fox78119_0910.jpg" descr="fox78119_0910.jpg"/>
            <p:cNvPicPr>
              <a:picLocks noChangeAspect="0"/>
            </p:cNvPicPr>
            <p:nvPr/>
          </p:nvPicPr>
          <p:blipFill>
            <a:blip r:embed="rId2">
              <a:extLst/>
            </a:blip>
            <a:stretch>
              <a:fillRect/>
            </a:stretch>
          </p:blipFill>
          <p:spPr>
            <a:xfrm>
              <a:off x="0" y="164306"/>
              <a:ext cx="12805172" cy="12744452"/>
            </a:xfrm>
            <a:prstGeom prst="rect">
              <a:avLst/>
            </a:prstGeom>
            <a:ln w="12700" cap="flat">
              <a:noFill/>
              <a:miter lim="400000"/>
            </a:ln>
            <a:effectLst/>
          </p:spPr>
        </p:pic>
        <p:sp>
          <p:nvSpPr>
            <p:cNvPr id="754" name="Rectangle"/>
            <p:cNvSpPr/>
            <p:nvPr/>
          </p:nvSpPr>
          <p:spPr>
            <a:xfrm>
              <a:off x="1464468" y="0"/>
              <a:ext cx="9822657" cy="428625"/>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756" name="ACh -&gt; Nicotinic Receptors"/>
          <p:cNvSpPr txBox="1"/>
          <p:nvPr/>
        </p:nvSpPr>
        <p:spPr>
          <a:xfrm>
            <a:off x="16924734" y="4964906"/>
            <a:ext cx="3750470" cy="132159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ACh -&gt; Nicotinic Receptors</a:t>
            </a:r>
          </a:p>
        </p:txBody>
      </p:sp>
      <p:sp>
        <p:nvSpPr>
          <p:cNvPr id="757" name="Brainstem/Spinal Cord"/>
          <p:cNvSpPr txBox="1"/>
          <p:nvPr/>
        </p:nvSpPr>
        <p:spPr>
          <a:xfrm>
            <a:off x="3387328" y="928687"/>
            <a:ext cx="3750469" cy="13215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Brainstem/Spinal Cord</a:t>
            </a:r>
          </a:p>
        </p:txBody>
      </p:sp>
      <p:sp>
        <p:nvSpPr>
          <p:cNvPr id="758" name="Ganglia"/>
          <p:cNvSpPr txBox="1"/>
          <p:nvPr/>
        </p:nvSpPr>
        <p:spPr>
          <a:xfrm>
            <a:off x="3548062" y="5107781"/>
            <a:ext cx="1946673" cy="736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Ganglia</a:t>
            </a:r>
          </a:p>
        </p:txBody>
      </p:sp>
      <p:sp>
        <p:nvSpPr>
          <p:cNvPr id="759" name="Target Organ"/>
          <p:cNvSpPr txBox="1"/>
          <p:nvPr/>
        </p:nvSpPr>
        <p:spPr>
          <a:xfrm>
            <a:off x="3226593" y="10394156"/>
            <a:ext cx="1946673" cy="132159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Target Organ</a:t>
            </a:r>
          </a:p>
        </p:txBody>
      </p:sp>
      <p:sp>
        <p:nvSpPr>
          <p:cNvPr id="760" name="NorEpi -&gt; α or β"/>
          <p:cNvSpPr txBox="1"/>
          <p:nvPr/>
        </p:nvSpPr>
        <p:spPr>
          <a:xfrm>
            <a:off x="17156906" y="10662046"/>
            <a:ext cx="4071938" cy="1625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solidFill>
                  <a:srgbClr val="E32400"/>
                </a:solidFill>
                <a:uFill>
                  <a:solidFill>
                    <a:srgbClr val="E32400"/>
                  </a:solidFill>
                </a:uFill>
                <a:latin typeface="Comic Sans MS"/>
                <a:ea typeface="Comic Sans MS"/>
                <a:cs typeface="Comic Sans MS"/>
                <a:sym typeface="Comic Sans MS"/>
              </a:defRPr>
            </a:pPr>
          </a:p>
          <a:p>
            <a:pPr marL="81280" marR="81280" defTabSz="1821656">
              <a:defRPr sz="3200">
                <a:solidFill>
                  <a:srgbClr val="E32400"/>
                </a:solidFill>
                <a:uFill>
                  <a:solidFill>
                    <a:srgbClr val="E32400"/>
                  </a:solidFill>
                </a:uFill>
                <a:latin typeface="Comic Sans MS"/>
                <a:ea typeface="Comic Sans MS"/>
                <a:cs typeface="Comic Sans MS"/>
                <a:sym typeface="Comic Sans MS"/>
              </a:defRPr>
            </a:pPr>
            <a:r>
              <a:t> NorEpi -&gt; </a:t>
            </a:r>
            <a:r>
              <a:rPr sz="5000"/>
              <a:t>α</a:t>
            </a:r>
            <a:r>
              <a:t> or </a:t>
            </a:r>
            <a:r>
              <a:rPr sz="5000"/>
              <a:t>β</a:t>
            </a:r>
          </a:p>
        </p:txBody>
      </p:sp>
      <p:sp>
        <p:nvSpPr>
          <p:cNvPr id="761" name="ACh -&gt; Muscarinic"/>
          <p:cNvSpPr txBox="1"/>
          <p:nvPr/>
        </p:nvSpPr>
        <p:spPr>
          <a:xfrm>
            <a:off x="5512593" y="12894468"/>
            <a:ext cx="4875611" cy="13215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ACh -&gt; Muscarinic</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63" name="npo000068.png" descr="npo000068.png"/>
          <p:cNvPicPr>
            <a:picLocks noChangeAspect="0"/>
          </p:cNvPicPr>
          <p:nvPr/>
        </p:nvPicPr>
        <p:blipFill>
          <a:blip r:embed="rId2">
            <a:extLst/>
          </a:blip>
          <a:stretch>
            <a:fillRect/>
          </a:stretch>
        </p:blipFill>
        <p:spPr>
          <a:xfrm>
            <a:off x="4065984" y="1143000"/>
            <a:ext cx="16234173" cy="13519547"/>
          </a:xfrm>
          <a:prstGeom prst="rect">
            <a:avLst/>
          </a:prstGeom>
          <a:ln w="12700">
            <a:miter lim="400000"/>
          </a:ln>
        </p:spPr>
      </p:pic>
      <p:sp>
        <p:nvSpPr>
          <p:cNvPr id="764" name="Neuromuscular Junction"/>
          <p:cNvSpPr txBox="1"/>
          <p:nvPr/>
        </p:nvSpPr>
        <p:spPr>
          <a:xfrm>
            <a:off x="4601765" y="11662171"/>
            <a:ext cx="7089237"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600">
                <a:solidFill>
                  <a:srgbClr val="E32400"/>
                </a:solidFill>
                <a:uFill>
                  <a:solidFill>
                    <a:srgbClr val="E32400"/>
                  </a:solidFill>
                </a:uFill>
                <a:latin typeface="Comic Sans MS"/>
                <a:ea typeface="Comic Sans MS"/>
                <a:cs typeface="Comic Sans MS"/>
                <a:sym typeface="Comic Sans MS"/>
              </a:defRPr>
            </a:lvl1pPr>
          </a:lstStyle>
          <a:p>
            <a:pPr/>
            <a:r>
              <a:t>Neuromuscular Junction</a:t>
            </a:r>
          </a:p>
        </p:txBody>
      </p:sp>
      <p:sp>
        <p:nvSpPr>
          <p:cNvPr id="765" name="Slows Heart"/>
          <p:cNvSpPr txBox="1"/>
          <p:nvPr/>
        </p:nvSpPr>
        <p:spPr>
          <a:xfrm>
            <a:off x="17531953" y="11662171"/>
            <a:ext cx="3728779"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600">
                <a:solidFill>
                  <a:srgbClr val="E32400"/>
                </a:solidFill>
                <a:uFill>
                  <a:solidFill>
                    <a:srgbClr val="E32400"/>
                  </a:solidFill>
                </a:uFill>
                <a:latin typeface="Comic Sans MS"/>
                <a:ea typeface="Comic Sans MS"/>
                <a:cs typeface="Comic Sans MS"/>
                <a:sym typeface="Comic Sans MS"/>
              </a:defRPr>
            </a:lvl1pPr>
          </a:lstStyle>
          <a:p>
            <a:pPr/>
            <a:r>
              <a:t>Slows Heart</a:t>
            </a:r>
          </a:p>
        </p:txBody>
      </p:sp>
      <p:sp>
        <p:nvSpPr>
          <p:cNvPr id="766" name="Terminology:"/>
          <p:cNvSpPr txBox="1"/>
          <p:nvPr/>
        </p:nvSpPr>
        <p:spPr>
          <a:xfrm>
            <a:off x="3637359" y="0"/>
            <a:ext cx="4009558" cy="9144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4600">
                <a:uFill>
                  <a:solidFill>
                    <a:srgbClr val="000000"/>
                  </a:solidFill>
                </a:uFill>
                <a:latin typeface="Times Roman"/>
                <a:ea typeface="Times Roman"/>
                <a:cs typeface="Times Roman"/>
                <a:sym typeface="Times Roman"/>
              </a:defRPr>
            </a:pPr>
            <a:r>
              <a:rPr b="1">
                <a:latin typeface="+mn-lt"/>
                <a:ea typeface="+mn-ea"/>
                <a:cs typeface="+mn-cs"/>
                <a:sym typeface="Helvetica"/>
              </a:rPr>
              <a:t>Terminology</a:t>
            </a:r>
            <a:r>
              <a:t>:</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8" name="Figure 9.11"/>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9.11</a:t>
            </a:r>
          </a:p>
        </p:txBody>
      </p:sp>
      <p:pic>
        <p:nvPicPr>
          <p:cNvPr id="769" name="droppedImage.png" descr="droppedImage.png"/>
          <p:cNvPicPr>
            <a:picLocks noChangeAspect="1"/>
          </p:cNvPicPr>
          <p:nvPr/>
        </p:nvPicPr>
        <p:blipFill>
          <a:blip r:embed="rId2">
            <a:extLst/>
          </a:blip>
          <a:stretch>
            <a:fillRect/>
          </a:stretch>
        </p:blipFill>
        <p:spPr>
          <a:xfrm>
            <a:off x="7977187" y="625078"/>
            <a:ext cx="9590485" cy="12447985"/>
          </a:xfrm>
          <a:prstGeom prst="rect">
            <a:avLst/>
          </a:prstGeom>
          <a:ln w="12700"/>
        </p:spPr>
      </p:pic>
      <p:sp>
        <p:nvSpPr>
          <p:cNvPr id="770" name="How do we know nicotinic receptors are involved?"/>
          <p:cNvSpPr txBox="1"/>
          <p:nvPr/>
        </p:nvSpPr>
        <p:spPr>
          <a:xfrm>
            <a:off x="14960203" y="10036968"/>
            <a:ext cx="4822032" cy="1910954"/>
          </a:xfrm>
          <a:prstGeom prst="rect">
            <a:avLst/>
          </a:prstGeom>
          <a:solidFill>
            <a:srgbClr val="B1DD8C"/>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How do we know nicotinic receptors are involved?</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2" name="Figure 9.11"/>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Figure 9.11</a:t>
            </a:r>
          </a:p>
        </p:txBody>
      </p:sp>
      <p:pic>
        <p:nvPicPr>
          <p:cNvPr id="773" name="droppedImage.png" descr="droppedImage.png"/>
          <p:cNvPicPr>
            <a:picLocks noChangeAspect="1"/>
          </p:cNvPicPr>
          <p:nvPr/>
        </p:nvPicPr>
        <p:blipFill>
          <a:blip r:embed="rId2">
            <a:extLst/>
          </a:blip>
          <a:stretch>
            <a:fillRect/>
          </a:stretch>
        </p:blipFill>
        <p:spPr>
          <a:xfrm>
            <a:off x="4065984" y="0"/>
            <a:ext cx="16698516" cy="13912454"/>
          </a:xfrm>
          <a:prstGeom prst="rect">
            <a:avLst/>
          </a:prstGeom>
          <a:ln w="12700"/>
        </p:spPr>
      </p:pic>
      <p:sp>
        <p:nvSpPr>
          <p:cNvPr id="774" name="M2"/>
          <p:cNvSpPr txBox="1"/>
          <p:nvPr/>
        </p:nvSpPr>
        <p:spPr>
          <a:xfrm>
            <a:off x="4655343" y="7536656"/>
            <a:ext cx="882023"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M2</a:t>
            </a:r>
          </a:p>
        </p:txBody>
      </p:sp>
      <p:sp>
        <p:nvSpPr>
          <p:cNvPr id="775" name="M3 or 5"/>
          <p:cNvSpPr txBox="1"/>
          <p:nvPr/>
        </p:nvSpPr>
        <p:spPr>
          <a:xfrm>
            <a:off x="12049125" y="7536656"/>
            <a:ext cx="1831150"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M3 or 5</a:t>
            </a:r>
          </a:p>
        </p:txBody>
      </p:sp>
      <p:sp>
        <p:nvSpPr>
          <p:cNvPr id="776" name="How do we know muscarinic receptors are involved?"/>
          <p:cNvSpPr txBox="1"/>
          <p:nvPr/>
        </p:nvSpPr>
        <p:spPr>
          <a:xfrm>
            <a:off x="16210359" y="767953"/>
            <a:ext cx="4822032" cy="1910954"/>
          </a:xfrm>
          <a:prstGeom prst="rect">
            <a:avLst/>
          </a:prstGeom>
          <a:solidFill>
            <a:srgbClr val="B1DD8C"/>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How do we know muscarinic receptors are involved?</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8" name="Table 9.6"/>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Table 9.6</a:t>
            </a:r>
          </a:p>
        </p:txBody>
      </p:sp>
      <p:grpSp>
        <p:nvGrpSpPr>
          <p:cNvPr id="781" name="Group"/>
          <p:cNvGrpSpPr/>
          <p:nvPr/>
        </p:nvGrpSpPr>
        <p:grpSpPr>
          <a:xfrm>
            <a:off x="1962943" y="2303076"/>
            <a:ext cx="21274365" cy="7346543"/>
            <a:chOff x="0" y="0"/>
            <a:chExt cx="21274363" cy="7346542"/>
          </a:xfrm>
        </p:grpSpPr>
        <p:pic>
          <p:nvPicPr>
            <p:cNvPr id="779" name="fox78119_tb0906.jpg" descr="fox78119_tb0906.jpg"/>
            <p:cNvPicPr>
              <a:picLocks noChangeAspect="0"/>
            </p:cNvPicPr>
            <p:nvPr/>
          </p:nvPicPr>
          <p:blipFill>
            <a:blip r:embed="rId2">
              <a:extLst/>
            </a:blip>
            <a:stretch>
              <a:fillRect/>
            </a:stretch>
          </p:blipFill>
          <p:spPr>
            <a:xfrm>
              <a:off x="0" y="262376"/>
              <a:ext cx="21274364" cy="7084167"/>
            </a:xfrm>
            <a:prstGeom prst="rect">
              <a:avLst/>
            </a:prstGeom>
            <a:ln w="12700" cap="flat">
              <a:noFill/>
              <a:miter lim="400000"/>
            </a:ln>
            <a:effectLst/>
          </p:spPr>
        </p:pic>
        <p:sp>
          <p:nvSpPr>
            <p:cNvPr id="780" name="Rectangle"/>
            <p:cNvSpPr/>
            <p:nvPr/>
          </p:nvSpPr>
          <p:spPr>
            <a:xfrm>
              <a:off x="4285482" y="0"/>
              <a:ext cx="12025591" cy="677806"/>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3" name="Epinephrine (Adrenalin) secreted from Adrenal Gland &amp; Autonomic Neurons during stress (one NT -&gt; multiple effects)"/>
          <p:cNvSpPr txBox="1"/>
          <p:nvPr>
            <p:ph type="title"/>
          </p:nvPr>
        </p:nvSpPr>
        <p:spPr>
          <a:xfrm>
            <a:off x="3440906" y="-250032"/>
            <a:ext cx="14626829" cy="2000251"/>
          </a:xfrm>
          <a:prstGeom prst="rect">
            <a:avLst/>
          </a:prstGeom>
        </p:spPr>
        <p:txBody>
          <a:bodyPr/>
          <a:lstStyle>
            <a:lvl1pPr>
              <a:defRPr sz="3200"/>
            </a:lvl1pPr>
          </a:lstStyle>
          <a:p>
            <a:pPr>
              <a:defRPr sz="5000"/>
            </a:pPr>
            <a:r>
              <a:rPr sz="3200"/>
              <a:t>Epinephrine (Adrenalin) secreted from Adrenal Gland &amp; Autonomic Neurons during stress (one NT -&gt; multiple effects)</a:t>
            </a:r>
          </a:p>
        </p:txBody>
      </p:sp>
      <p:sp>
        <p:nvSpPr>
          <p:cNvPr id="784" name="Slide Number"/>
          <p:cNvSpPr txBox="1"/>
          <p:nvPr>
            <p:ph type="sldNum" sz="quarter" idx="2"/>
          </p:nvPr>
        </p:nvSpPr>
        <p:spPr>
          <a:xfrm>
            <a:off x="17820878" y="12501562"/>
            <a:ext cx="482204" cy="5715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785" name="droppedImage.tiff" descr="droppedImage.tiff"/>
          <p:cNvPicPr>
            <a:picLocks noChangeAspect="1"/>
          </p:cNvPicPr>
          <p:nvPr/>
        </p:nvPicPr>
        <p:blipFill>
          <a:blip r:embed="rId2">
            <a:extLst/>
          </a:blip>
          <a:stretch>
            <a:fillRect/>
          </a:stretch>
        </p:blipFill>
        <p:spPr>
          <a:xfrm>
            <a:off x="3958828" y="1941120"/>
            <a:ext cx="15162610" cy="9810349"/>
          </a:xfrm>
          <a:prstGeom prst="rect">
            <a:avLst/>
          </a:prstGeom>
          <a:ln w="12700"/>
        </p:spPr>
      </p:pic>
      <p:sp>
        <p:nvSpPr>
          <p:cNvPr id="786" name="How do we know α or β1 or β2 receptors are involved?"/>
          <p:cNvSpPr txBox="1"/>
          <p:nvPr/>
        </p:nvSpPr>
        <p:spPr>
          <a:xfrm>
            <a:off x="16210359" y="946546"/>
            <a:ext cx="4822032" cy="1910954"/>
          </a:xfrm>
          <a:prstGeom prst="rect">
            <a:avLst/>
          </a:prstGeom>
          <a:solidFill>
            <a:srgbClr val="B1DD8C"/>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solidFill>
                  <a:srgbClr val="E32400"/>
                </a:solidFill>
                <a:uFill>
                  <a:solidFill>
                    <a:srgbClr val="E32400"/>
                  </a:solidFill>
                </a:uFill>
                <a:latin typeface="Comic Sans MS"/>
                <a:ea typeface="Comic Sans MS"/>
                <a:cs typeface="Comic Sans MS"/>
                <a:sym typeface="Comic Sans MS"/>
              </a:defRPr>
            </a:pPr>
            <a:r>
              <a:t>How do we know α or β</a:t>
            </a:r>
            <a:r>
              <a:rPr baseline="-5999"/>
              <a:t>1</a:t>
            </a:r>
            <a:r>
              <a:t> or β</a:t>
            </a:r>
            <a:r>
              <a:rPr baseline="-5999"/>
              <a:t>2</a:t>
            </a:r>
            <a:r>
              <a:t> receptors are involved?</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78" name="48-17-PeripNervSysFunc-L.png" descr="48-17-PeripNervSysFunc-L.png"/>
          <p:cNvPicPr>
            <a:picLocks noChangeAspect="0"/>
          </p:cNvPicPr>
          <p:nvPr/>
        </p:nvPicPr>
        <p:blipFill>
          <a:blip r:embed="rId2">
            <a:extLst/>
          </a:blip>
          <a:stretch>
            <a:fillRect/>
          </a:stretch>
        </p:blipFill>
        <p:spPr>
          <a:xfrm>
            <a:off x="5441156" y="1146175"/>
            <a:ext cx="13483829" cy="12394407"/>
          </a:xfrm>
          <a:prstGeom prst="rect">
            <a:avLst/>
          </a:prstGeom>
          <a:ln w="12700">
            <a:miter lim="400000"/>
          </a:ln>
        </p:spPr>
      </p:pic>
      <p:sp>
        <p:nvSpPr>
          <p:cNvPr id="379" name="Functional hierarchy of the peripheral nervous system"/>
          <p:cNvSpPr txBox="1"/>
          <p:nvPr/>
        </p:nvSpPr>
        <p:spPr>
          <a:xfrm>
            <a:off x="3425825" y="125015"/>
            <a:ext cx="16019860" cy="91082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lvl1pPr marL="81269" marR="81269" defTabSz="1821656">
              <a:tabLst>
                <a:tab pos="2120900" algn="l"/>
                <a:tab pos="3721100" algn="l"/>
              </a:tabLst>
              <a:defRPr b="1" sz="4600">
                <a:uFill>
                  <a:solidFill>
                    <a:srgbClr val="000000"/>
                  </a:solidFill>
                </a:uFill>
                <a:latin typeface="Arial"/>
                <a:ea typeface="Arial"/>
                <a:cs typeface="Arial"/>
                <a:sym typeface="Arial"/>
              </a:defRPr>
            </a:lvl1pPr>
          </a:lstStyle>
          <a:p>
            <a:pPr/>
            <a:r>
              <a:t>Functional hierarchy of the peripheral nervous system</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8" name="Fox Figure 7.31"/>
          <p:cNvSpPr txBox="1"/>
          <p:nvPr/>
        </p:nvSpPr>
        <p:spPr>
          <a:xfrm>
            <a:off x="18210609" y="12680156"/>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Fox Figure 7.31</a:t>
            </a:r>
          </a:p>
        </p:txBody>
      </p:sp>
      <p:grpSp>
        <p:nvGrpSpPr>
          <p:cNvPr id="791" name="Group"/>
          <p:cNvGrpSpPr/>
          <p:nvPr/>
        </p:nvGrpSpPr>
        <p:grpSpPr>
          <a:xfrm>
            <a:off x="3815953" y="2411015"/>
            <a:ext cx="16769952" cy="8644336"/>
            <a:chOff x="0" y="0"/>
            <a:chExt cx="16769951" cy="8644334"/>
          </a:xfrm>
        </p:grpSpPr>
        <p:pic>
          <p:nvPicPr>
            <p:cNvPr id="789" name="fox78119_0731.jpg" descr="fox78119_0731.jpg"/>
            <p:cNvPicPr>
              <a:picLocks noChangeAspect="0"/>
            </p:cNvPicPr>
            <p:nvPr/>
          </p:nvPicPr>
          <p:blipFill>
            <a:blip r:embed="rId2">
              <a:extLst/>
            </a:blip>
            <a:stretch>
              <a:fillRect/>
            </a:stretch>
          </p:blipFill>
          <p:spPr>
            <a:xfrm>
              <a:off x="0" y="249634"/>
              <a:ext cx="16769952" cy="8394701"/>
            </a:xfrm>
            <a:prstGeom prst="rect">
              <a:avLst/>
            </a:prstGeom>
            <a:ln w="12700" cap="flat">
              <a:noFill/>
              <a:miter lim="400000"/>
            </a:ln>
            <a:effectLst/>
          </p:spPr>
        </p:pic>
        <p:sp>
          <p:nvSpPr>
            <p:cNvPr id="790" name="Rectangle"/>
            <p:cNvSpPr/>
            <p:nvPr/>
          </p:nvSpPr>
          <p:spPr>
            <a:xfrm>
              <a:off x="3125390"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792" name="G-Proteins can affect second messenger signaling…"/>
          <p:cNvSpPr txBox="1"/>
          <p:nvPr/>
        </p:nvSpPr>
        <p:spPr>
          <a:xfrm>
            <a:off x="3815953" y="625078"/>
            <a:ext cx="13993734" cy="1447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400">
                <a:uFill>
                  <a:solidFill>
                    <a:srgbClr val="000000"/>
                  </a:solidFill>
                </a:uFill>
                <a:latin typeface="Arial"/>
                <a:ea typeface="Arial"/>
                <a:cs typeface="Arial"/>
                <a:sym typeface="Arial"/>
              </a:defRPr>
            </a:pPr>
            <a:r>
              <a:t>G-Proteins can affect second messenger signaling</a:t>
            </a:r>
          </a:p>
          <a:p>
            <a:pPr marL="81280" marR="81280" defTabSz="1821656">
              <a:defRPr b="1" sz="4400">
                <a:uFill>
                  <a:solidFill>
                    <a:srgbClr val="000000"/>
                  </a:solidFill>
                </a:uFill>
                <a:latin typeface="Arial"/>
                <a:ea typeface="Arial"/>
                <a:cs typeface="Arial"/>
                <a:sym typeface="Arial"/>
              </a:defRPr>
            </a:pPr>
            <a:r>
              <a:t>(e.g. cAMP levels in the cytoplasm)</a:t>
            </a:r>
          </a:p>
        </p:txBody>
      </p:sp>
      <p:sp>
        <p:nvSpPr>
          <p:cNvPr id="793" name="cAMP"/>
          <p:cNvSpPr txBox="1"/>
          <p:nvPr/>
        </p:nvSpPr>
        <p:spPr>
          <a:xfrm>
            <a:off x="12185302" y="9195345"/>
            <a:ext cx="1408743"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57149" marR="57149" defTabSz="1285875">
              <a:defRPr b="1" sz="3200">
                <a:uFill>
                  <a:solidFill>
                    <a:srgbClr val="000000"/>
                  </a:solidFill>
                </a:uFill>
              </a:defRPr>
            </a:lvl1pPr>
          </a:lstStyle>
          <a:p>
            <a:pPr/>
            <a:r>
              <a:t>cAMP</a:t>
            </a:r>
          </a:p>
        </p:txBody>
      </p:sp>
      <p:sp>
        <p:nvSpPr>
          <p:cNvPr id="794" name="Line"/>
          <p:cNvSpPr/>
          <p:nvPr/>
        </p:nvSpPr>
        <p:spPr>
          <a:xfrm flipV="1">
            <a:off x="12004476" y="9226599"/>
            <a:ext cx="2233" cy="493366"/>
          </a:xfrm>
          <a:prstGeom prst="line">
            <a:avLst/>
          </a:prstGeom>
          <a:ln w="50800">
            <a:solidFill>
              <a:srgbClr val="000000"/>
            </a:solidFill>
            <a:tailEnd type="triangle"/>
          </a:ln>
        </p:spPr>
        <p:txBody>
          <a:bodyPr lIns="71437" tIns="71437" rIns="71437" bIns="71437" anchor="ctr"/>
          <a:lstStyle/>
          <a:p>
            <a:pPr/>
          </a:p>
        </p:txBody>
      </p:sp>
      <p:sp>
        <p:nvSpPr>
          <p:cNvPr id="795" name="beta-adrenergic…"/>
          <p:cNvSpPr txBox="1"/>
          <p:nvPr/>
        </p:nvSpPr>
        <p:spPr>
          <a:xfrm>
            <a:off x="4780778" y="5554265"/>
            <a:ext cx="3457749"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b="1" sz="3200">
                <a:uFill>
                  <a:solidFill>
                    <a:srgbClr val="000000"/>
                  </a:solidFill>
                </a:uFill>
              </a:defRPr>
            </a:pPr>
            <a:r>
              <a:t>beta-adrenergic</a:t>
            </a:r>
          </a:p>
          <a:p>
            <a:pPr marL="81280" marR="81280" algn="ctr" defTabSz="1821656">
              <a:defRPr b="1" sz="3200">
                <a:uFill>
                  <a:solidFill>
                    <a:srgbClr val="000000"/>
                  </a:solidFill>
                </a:uFill>
              </a:defRPr>
            </a:pPr>
            <a:r>
              <a:t>receptor</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7" name="Table 9.5"/>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Table 9.5</a:t>
            </a:r>
          </a:p>
        </p:txBody>
      </p:sp>
      <p:sp>
        <p:nvSpPr>
          <p:cNvPr id="798" name="beta1"/>
          <p:cNvSpPr txBox="1"/>
          <p:nvPr/>
        </p:nvSpPr>
        <p:spPr>
          <a:xfrm>
            <a:off x="11745515" y="1303734"/>
            <a:ext cx="1235164"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Arial"/>
                <a:ea typeface="Arial"/>
                <a:cs typeface="Arial"/>
                <a:sym typeface="Arial"/>
              </a:defRPr>
            </a:pPr>
            <a:r>
              <a:t>beta</a:t>
            </a:r>
            <a:r>
              <a:rPr baseline="-5999"/>
              <a:t>1</a:t>
            </a:r>
          </a:p>
        </p:txBody>
      </p:sp>
      <p:sp>
        <p:nvSpPr>
          <p:cNvPr id="799" name="beta2"/>
          <p:cNvSpPr txBox="1"/>
          <p:nvPr/>
        </p:nvSpPr>
        <p:spPr>
          <a:xfrm>
            <a:off x="14085093" y="1303734"/>
            <a:ext cx="1235164"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Arial"/>
                <a:ea typeface="Arial"/>
                <a:cs typeface="Arial"/>
                <a:sym typeface="Arial"/>
              </a:defRPr>
            </a:pPr>
            <a:r>
              <a:t>beta</a:t>
            </a:r>
            <a:r>
              <a:rPr baseline="-5999"/>
              <a:t>2</a:t>
            </a:r>
          </a:p>
        </p:txBody>
      </p:sp>
      <p:grpSp>
        <p:nvGrpSpPr>
          <p:cNvPr id="812" name="Group"/>
          <p:cNvGrpSpPr/>
          <p:nvPr/>
        </p:nvGrpSpPr>
        <p:grpSpPr>
          <a:xfrm>
            <a:off x="1466627" y="2042148"/>
            <a:ext cx="22674405" cy="9620547"/>
            <a:chOff x="0" y="0"/>
            <a:chExt cx="22674403" cy="9620546"/>
          </a:xfrm>
        </p:grpSpPr>
        <p:grpSp>
          <p:nvGrpSpPr>
            <p:cNvPr id="802" name="Group"/>
            <p:cNvGrpSpPr/>
            <p:nvPr/>
          </p:nvGrpSpPr>
          <p:grpSpPr>
            <a:xfrm>
              <a:off x="0" y="0"/>
              <a:ext cx="22674404" cy="9620547"/>
              <a:chOff x="0" y="0"/>
              <a:chExt cx="22674403" cy="9620546"/>
            </a:xfrm>
          </p:grpSpPr>
          <p:pic>
            <p:nvPicPr>
              <p:cNvPr id="800" name="fox78119_tb0905.jpg" descr="fox78119_tb0905.jpg"/>
              <p:cNvPicPr>
                <a:picLocks noChangeAspect="0"/>
              </p:cNvPicPr>
              <p:nvPr/>
            </p:nvPicPr>
            <p:blipFill>
              <a:blip r:embed="rId2">
                <a:extLst/>
              </a:blip>
              <a:stretch>
                <a:fillRect/>
              </a:stretch>
            </p:blipFill>
            <p:spPr>
              <a:xfrm>
                <a:off x="0" y="293576"/>
                <a:ext cx="22674404" cy="9326971"/>
              </a:xfrm>
              <a:prstGeom prst="rect">
                <a:avLst/>
              </a:prstGeom>
              <a:ln w="12700" cap="flat">
                <a:noFill/>
                <a:miter lim="400000"/>
              </a:ln>
              <a:effectLst/>
            </p:spPr>
          </p:pic>
          <p:sp>
            <p:nvSpPr>
              <p:cNvPr id="801" name="Rectangle"/>
              <p:cNvSpPr/>
              <p:nvPr/>
            </p:nvSpPr>
            <p:spPr>
              <a:xfrm>
                <a:off x="4791035" y="0"/>
                <a:ext cx="13044897" cy="735258"/>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803" name="alpha1"/>
            <p:cNvSpPr txBox="1"/>
            <p:nvPr/>
          </p:nvSpPr>
          <p:spPr>
            <a:xfrm>
              <a:off x="17812215" y="2205773"/>
              <a:ext cx="1835229" cy="796135"/>
            </a:xfrm>
            <a:prstGeom prst="rect">
              <a:avLst/>
            </a:prstGeom>
            <a:solidFill>
              <a:srgbClr val="FFECD5"/>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defTabSz="1821656">
                <a:defRPr sz="3200">
                  <a:uFill>
                    <a:solidFill>
                      <a:srgbClr val="000000"/>
                    </a:solidFill>
                  </a:uFill>
                  <a:latin typeface="Arial"/>
                  <a:ea typeface="Arial"/>
                  <a:cs typeface="Arial"/>
                  <a:sym typeface="Arial"/>
                </a:defRPr>
              </a:pPr>
              <a:r>
                <a:t>alpha</a:t>
              </a:r>
              <a:r>
                <a:rPr baseline="-5999"/>
                <a:t>1</a:t>
              </a:r>
            </a:p>
          </p:txBody>
        </p:sp>
        <p:sp>
          <p:nvSpPr>
            <p:cNvPr id="804" name="alpha1"/>
            <p:cNvSpPr txBox="1"/>
            <p:nvPr/>
          </p:nvSpPr>
          <p:spPr>
            <a:xfrm>
              <a:off x="17812215" y="3937187"/>
              <a:ext cx="1835229" cy="796135"/>
            </a:xfrm>
            <a:prstGeom prst="rect">
              <a:avLst/>
            </a:prstGeom>
            <a:solidFill>
              <a:srgbClr val="FFECD5"/>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defTabSz="1821656">
                <a:defRPr sz="3200">
                  <a:uFill>
                    <a:solidFill>
                      <a:srgbClr val="000000"/>
                    </a:solidFill>
                  </a:uFill>
                  <a:latin typeface="Arial"/>
                  <a:ea typeface="Arial"/>
                  <a:cs typeface="Arial"/>
                  <a:sym typeface="Arial"/>
                </a:defRPr>
              </a:pPr>
              <a:r>
                <a:t>alpha</a:t>
              </a:r>
              <a:r>
                <a:rPr baseline="-5999"/>
                <a:t>1</a:t>
              </a:r>
            </a:p>
          </p:txBody>
        </p:sp>
        <p:sp>
          <p:nvSpPr>
            <p:cNvPr id="805" name="alpha1"/>
            <p:cNvSpPr txBox="1"/>
            <p:nvPr/>
          </p:nvSpPr>
          <p:spPr>
            <a:xfrm>
              <a:off x="17812215" y="4791035"/>
              <a:ext cx="1835229" cy="796135"/>
            </a:xfrm>
            <a:prstGeom prst="rect">
              <a:avLst/>
            </a:prstGeom>
            <a:solidFill>
              <a:srgbClr val="FFECD5"/>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defTabSz="1821656">
                <a:defRPr sz="3200">
                  <a:uFill>
                    <a:solidFill>
                      <a:srgbClr val="000000"/>
                    </a:solidFill>
                  </a:uFill>
                  <a:latin typeface="Arial"/>
                  <a:ea typeface="Arial"/>
                  <a:cs typeface="Arial"/>
                  <a:sym typeface="Arial"/>
                </a:defRPr>
              </a:pPr>
              <a:r>
                <a:t>alpha</a:t>
              </a:r>
              <a:r>
                <a:rPr baseline="-5999"/>
                <a:t>1</a:t>
              </a:r>
            </a:p>
          </p:txBody>
        </p:sp>
        <p:sp>
          <p:nvSpPr>
            <p:cNvPr id="806" name="alpha1"/>
            <p:cNvSpPr txBox="1"/>
            <p:nvPr/>
          </p:nvSpPr>
          <p:spPr>
            <a:xfrm>
              <a:off x="17812215" y="7376296"/>
              <a:ext cx="1835229" cy="796135"/>
            </a:xfrm>
            <a:prstGeom prst="rect">
              <a:avLst/>
            </a:prstGeom>
            <a:solidFill>
              <a:srgbClr val="FFECD5"/>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defTabSz="1821656">
                <a:defRPr sz="3200">
                  <a:uFill>
                    <a:solidFill>
                      <a:srgbClr val="000000"/>
                    </a:solidFill>
                  </a:uFill>
                  <a:latin typeface="Arial"/>
                  <a:ea typeface="Arial"/>
                  <a:cs typeface="Arial"/>
                  <a:sym typeface="Arial"/>
                </a:defRPr>
              </a:pPr>
              <a:r>
                <a:t>alpha</a:t>
              </a:r>
              <a:r>
                <a:rPr baseline="-5999"/>
                <a:t>1</a:t>
              </a:r>
            </a:p>
          </p:txBody>
        </p:sp>
        <p:sp>
          <p:nvSpPr>
            <p:cNvPr id="807" name="alpha1"/>
            <p:cNvSpPr txBox="1"/>
            <p:nvPr/>
          </p:nvSpPr>
          <p:spPr>
            <a:xfrm>
              <a:off x="17812215" y="8230144"/>
              <a:ext cx="1835229" cy="796135"/>
            </a:xfrm>
            <a:prstGeom prst="rect">
              <a:avLst/>
            </a:prstGeom>
            <a:solidFill>
              <a:srgbClr val="FFECD5"/>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defTabSz="1821656">
                <a:defRPr sz="3200">
                  <a:uFill>
                    <a:solidFill>
                      <a:srgbClr val="000000"/>
                    </a:solidFill>
                  </a:uFill>
                  <a:latin typeface="Arial"/>
                  <a:ea typeface="Arial"/>
                  <a:cs typeface="Arial"/>
                  <a:sym typeface="Arial"/>
                </a:defRPr>
              </a:pPr>
              <a:r>
                <a:t>alpha</a:t>
              </a:r>
              <a:r>
                <a:rPr baseline="-5999"/>
                <a:t>1</a:t>
              </a:r>
            </a:p>
          </p:txBody>
        </p:sp>
        <p:sp>
          <p:nvSpPr>
            <p:cNvPr id="808" name="beta2"/>
            <p:cNvSpPr txBox="1"/>
            <p:nvPr/>
          </p:nvSpPr>
          <p:spPr>
            <a:xfrm>
              <a:off x="19733372" y="8230144"/>
              <a:ext cx="1565107" cy="796135"/>
            </a:xfrm>
            <a:prstGeom prst="rect">
              <a:avLst/>
            </a:prstGeom>
            <a:solidFill>
              <a:srgbClr val="FFECD5"/>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defTabSz="1821656">
                <a:defRPr sz="3200">
                  <a:uFill>
                    <a:solidFill>
                      <a:srgbClr val="000000"/>
                    </a:solidFill>
                  </a:uFill>
                  <a:latin typeface="Arial"/>
                  <a:ea typeface="Arial"/>
                  <a:cs typeface="Arial"/>
                  <a:sym typeface="Arial"/>
                </a:defRPr>
              </a:pPr>
              <a:r>
                <a:t>beta</a:t>
              </a:r>
              <a:r>
                <a:rPr baseline="-5999"/>
                <a:t>2</a:t>
              </a:r>
            </a:p>
          </p:txBody>
        </p:sp>
        <p:sp>
          <p:nvSpPr>
            <p:cNvPr id="809" name="beta2"/>
            <p:cNvSpPr txBox="1"/>
            <p:nvPr/>
          </p:nvSpPr>
          <p:spPr>
            <a:xfrm>
              <a:off x="17954522" y="6498730"/>
              <a:ext cx="1565108" cy="796135"/>
            </a:xfrm>
            <a:prstGeom prst="rect">
              <a:avLst/>
            </a:prstGeom>
            <a:solidFill>
              <a:srgbClr val="FFECD5"/>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defTabSz="1821656">
                <a:defRPr sz="3200">
                  <a:uFill>
                    <a:solidFill>
                      <a:srgbClr val="000000"/>
                    </a:solidFill>
                  </a:uFill>
                  <a:latin typeface="Arial"/>
                  <a:ea typeface="Arial"/>
                  <a:cs typeface="Arial"/>
                  <a:sym typeface="Arial"/>
                </a:defRPr>
              </a:pPr>
              <a:r>
                <a:t>beta</a:t>
              </a:r>
              <a:r>
                <a:rPr baseline="-5999"/>
                <a:t>2</a:t>
              </a:r>
            </a:p>
          </p:txBody>
        </p:sp>
        <p:sp>
          <p:nvSpPr>
            <p:cNvPr id="810" name="beta2"/>
            <p:cNvSpPr txBox="1"/>
            <p:nvPr/>
          </p:nvSpPr>
          <p:spPr>
            <a:xfrm>
              <a:off x="17954522" y="5621165"/>
              <a:ext cx="1565108" cy="796135"/>
            </a:xfrm>
            <a:prstGeom prst="rect">
              <a:avLst/>
            </a:prstGeom>
            <a:solidFill>
              <a:srgbClr val="FFECD5"/>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defTabSz="1821656">
                <a:defRPr sz="3200">
                  <a:uFill>
                    <a:solidFill>
                      <a:srgbClr val="000000"/>
                    </a:solidFill>
                  </a:uFill>
                  <a:latin typeface="Arial"/>
                  <a:ea typeface="Arial"/>
                  <a:cs typeface="Arial"/>
                  <a:sym typeface="Arial"/>
                </a:defRPr>
              </a:pPr>
              <a:r>
                <a:t>beta</a:t>
              </a:r>
              <a:r>
                <a:rPr baseline="-5999"/>
                <a:t>2</a:t>
              </a:r>
            </a:p>
          </p:txBody>
        </p:sp>
        <p:sp>
          <p:nvSpPr>
            <p:cNvPr id="811" name="beta1"/>
            <p:cNvSpPr txBox="1"/>
            <p:nvPr/>
          </p:nvSpPr>
          <p:spPr>
            <a:xfrm>
              <a:off x="17978240" y="3107057"/>
              <a:ext cx="1964976" cy="796135"/>
            </a:xfrm>
            <a:prstGeom prst="rect">
              <a:avLst/>
            </a:prstGeom>
            <a:solidFill>
              <a:srgbClr val="FFECD5"/>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defTabSz="1821656">
                <a:defRPr sz="3200">
                  <a:uFill>
                    <a:solidFill>
                      <a:srgbClr val="000000"/>
                    </a:solidFill>
                  </a:uFill>
                  <a:latin typeface="Arial"/>
                  <a:ea typeface="Arial"/>
                  <a:cs typeface="Arial"/>
                  <a:sym typeface="Arial"/>
                </a:defRPr>
              </a:pPr>
              <a:r>
                <a:t>beta</a:t>
              </a:r>
              <a:r>
                <a:rPr baseline="-5999"/>
                <a:t>1    </a:t>
              </a:r>
            </a:p>
          </p:txBody>
        </p:sp>
      </p:gr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818" name="Group"/>
          <p:cNvGrpSpPr/>
          <p:nvPr/>
        </p:nvGrpSpPr>
        <p:grpSpPr>
          <a:xfrm>
            <a:off x="1566832" y="1461056"/>
            <a:ext cx="21684976" cy="24808246"/>
            <a:chOff x="0" y="0"/>
            <a:chExt cx="21684975" cy="24808245"/>
          </a:xfrm>
        </p:grpSpPr>
        <p:grpSp>
          <p:nvGrpSpPr>
            <p:cNvPr id="816" name="Group"/>
            <p:cNvGrpSpPr/>
            <p:nvPr/>
          </p:nvGrpSpPr>
          <p:grpSpPr>
            <a:xfrm>
              <a:off x="570223" y="0"/>
              <a:ext cx="20588400" cy="24808246"/>
              <a:chOff x="0" y="0"/>
              <a:chExt cx="20588399" cy="24808245"/>
            </a:xfrm>
          </p:grpSpPr>
          <p:pic>
            <p:nvPicPr>
              <p:cNvPr id="814" name="fox78119_tb0907.jpg" descr="fox78119_tb0907.jpg"/>
              <p:cNvPicPr>
                <a:picLocks noChangeAspect="0"/>
              </p:cNvPicPr>
              <p:nvPr/>
            </p:nvPicPr>
            <p:blipFill>
              <a:blip r:embed="rId2">
                <a:extLst/>
              </a:blip>
              <a:stretch>
                <a:fillRect/>
              </a:stretch>
            </p:blipFill>
            <p:spPr>
              <a:xfrm>
                <a:off x="0" y="273746"/>
                <a:ext cx="20588400" cy="24534500"/>
              </a:xfrm>
              <a:prstGeom prst="rect">
                <a:avLst/>
              </a:prstGeom>
              <a:ln w="12700" cap="flat">
                <a:noFill/>
                <a:miter lim="400000"/>
              </a:ln>
              <a:effectLst/>
            </p:spPr>
          </p:pic>
          <p:sp>
            <p:nvSpPr>
              <p:cNvPr id="815" name="Rectangle"/>
              <p:cNvSpPr/>
              <p:nvPr/>
            </p:nvSpPr>
            <p:spPr>
              <a:xfrm>
                <a:off x="416730" y="0"/>
                <a:ext cx="19683362" cy="58171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817" name="Rectangle"/>
            <p:cNvSpPr/>
            <p:nvPr/>
          </p:nvSpPr>
          <p:spPr>
            <a:xfrm>
              <a:off x="0" y="8311977"/>
              <a:ext cx="21684976" cy="564356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826" name="Group"/>
          <p:cNvGrpSpPr/>
          <p:nvPr/>
        </p:nvGrpSpPr>
        <p:grpSpPr>
          <a:xfrm>
            <a:off x="1609211" y="-3574650"/>
            <a:ext cx="21253513" cy="24013982"/>
            <a:chOff x="0" y="0"/>
            <a:chExt cx="21253512" cy="24013980"/>
          </a:xfrm>
        </p:grpSpPr>
        <p:grpSp>
          <p:nvGrpSpPr>
            <p:cNvPr id="822" name="Group"/>
            <p:cNvGrpSpPr/>
            <p:nvPr/>
          </p:nvGrpSpPr>
          <p:grpSpPr>
            <a:xfrm>
              <a:off x="1854608" y="-1"/>
              <a:ext cx="19053441" cy="24013982"/>
              <a:chOff x="0" y="0"/>
              <a:chExt cx="19053440" cy="24013980"/>
            </a:xfrm>
          </p:grpSpPr>
          <p:pic>
            <p:nvPicPr>
              <p:cNvPr id="820" name="fox78119_tb0907.jpg" descr="fox78119_tb0907.jpg"/>
              <p:cNvPicPr>
                <a:picLocks noChangeAspect="0"/>
              </p:cNvPicPr>
              <p:nvPr/>
            </p:nvPicPr>
            <p:blipFill>
              <a:blip r:embed="rId2">
                <a:extLst/>
              </a:blip>
              <a:stretch>
                <a:fillRect/>
              </a:stretch>
            </p:blipFill>
            <p:spPr>
              <a:xfrm>
                <a:off x="0" y="264981"/>
                <a:ext cx="19053441" cy="23749000"/>
              </a:xfrm>
              <a:prstGeom prst="rect">
                <a:avLst/>
              </a:prstGeom>
              <a:ln w="12700" cap="flat">
                <a:noFill/>
                <a:miter lim="400000"/>
              </a:ln>
              <a:effectLst/>
            </p:spPr>
          </p:pic>
          <p:sp>
            <p:nvSpPr>
              <p:cNvPr id="821" name="Rectangle"/>
              <p:cNvSpPr/>
              <p:nvPr/>
            </p:nvSpPr>
            <p:spPr>
              <a:xfrm>
                <a:off x="385661" y="0"/>
                <a:ext cx="18215881" cy="563087"/>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823" name="Rectangle"/>
            <p:cNvSpPr/>
            <p:nvPr/>
          </p:nvSpPr>
          <p:spPr>
            <a:xfrm>
              <a:off x="0" y="1390610"/>
              <a:ext cx="21253513" cy="655870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sp>
          <p:nvSpPr>
            <p:cNvPr id="824" name="Rectangle"/>
            <p:cNvSpPr/>
            <p:nvPr/>
          </p:nvSpPr>
          <p:spPr>
            <a:xfrm>
              <a:off x="0" y="15442004"/>
              <a:ext cx="21253513" cy="655870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pic>
          <p:nvPicPr>
            <p:cNvPr id="825" name="droppedImage.png" descr="droppedImage.png"/>
            <p:cNvPicPr>
              <a:picLocks noChangeAspect="1"/>
            </p:cNvPicPr>
            <p:nvPr/>
          </p:nvPicPr>
          <p:blipFill>
            <a:blip r:embed="rId3">
              <a:extLst/>
            </a:blip>
            <a:stretch>
              <a:fillRect/>
            </a:stretch>
          </p:blipFill>
          <p:spPr>
            <a:xfrm>
              <a:off x="1660430" y="5168090"/>
              <a:ext cx="19240242" cy="2615891"/>
            </a:xfrm>
            <a:prstGeom prst="rect">
              <a:avLst/>
            </a:prstGeom>
            <a:ln w="12700" cap="flat">
              <a:noFill/>
              <a:round/>
            </a:ln>
            <a:effectLst/>
          </p:spPr>
        </p:pic>
      </p:gr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28" name="Be able to compare and contrast sympathetic and parasympathetic nervous system…"/>
          <p:cNvSpPr txBox="1"/>
          <p:nvPr/>
        </p:nvSpPr>
        <p:spPr>
          <a:xfrm>
            <a:off x="3906828" y="2062559"/>
            <a:ext cx="16591360" cy="88773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200"/>
            </a:pPr>
            <a:r>
              <a:t>Be able to compare and contrast sympathetic and parasympathetic nervous system</a:t>
            </a:r>
          </a:p>
          <a:p>
            <a:pPr defTabSz="821531">
              <a:defRPr sz="5200"/>
            </a:pPr>
          </a:p>
          <a:p>
            <a:pPr defTabSz="821531">
              <a:spcBef>
                <a:spcPts val="2900"/>
              </a:spcBef>
              <a:defRPr sz="4600"/>
            </a:pPr>
            <a:r>
              <a:t>Location of preganglion neurons</a:t>
            </a:r>
          </a:p>
          <a:p>
            <a:pPr defTabSz="821531">
              <a:spcBef>
                <a:spcPts val="2900"/>
              </a:spcBef>
              <a:defRPr sz="4600"/>
            </a:pPr>
            <a:r>
              <a:t>Location of ganglia</a:t>
            </a:r>
          </a:p>
          <a:p>
            <a:pPr defTabSz="821531">
              <a:spcBef>
                <a:spcPts val="2900"/>
              </a:spcBef>
              <a:defRPr sz="4600"/>
            </a:pPr>
            <a:r>
              <a:t>Neurotransmitters used by pre- and post ganglionic neurons</a:t>
            </a:r>
          </a:p>
          <a:p>
            <a:pPr defTabSz="821531">
              <a:spcBef>
                <a:spcPts val="2900"/>
              </a:spcBef>
              <a:defRPr sz="4600"/>
            </a:pPr>
            <a:r>
              <a:t>Role of sympathetic vs. parasympathetic system</a:t>
            </a:r>
          </a:p>
          <a:p>
            <a:pPr defTabSz="821531">
              <a:spcBef>
                <a:spcPts val="2900"/>
              </a:spcBef>
              <a:defRPr sz="4600"/>
            </a:pPr>
            <a:r>
              <a:t>Some examples of target organs:</a:t>
            </a:r>
          </a:p>
          <a:p>
            <a:pPr lvl="1" indent="342900" defTabSz="821531">
              <a:spcBef>
                <a:spcPts val="2900"/>
              </a:spcBef>
              <a:defRPr sz="4600"/>
            </a:pPr>
            <a:r>
              <a:t>airways, pupil, sweating</a:t>
            </a:r>
          </a:p>
        </p:txBody>
      </p:sp>
      <p:sp>
        <p:nvSpPr>
          <p:cNvPr id="829" name="T"/>
          <p:cNvSpPr txBox="1"/>
          <p:nvPr/>
        </p:nvSpPr>
        <p:spPr>
          <a:xfrm>
            <a:off x="20076829" y="12461478"/>
            <a:ext cx="681989" cy="92868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5200">
                <a:solidFill>
                  <a:srgbClr val="FEC700"/>
                </a:solidFill>
                <a:latin typeface="+mj-lt"/>
                <a:ea typeface="+mj-ea"/>
                <a:cs typeface="+mj-cs"/>
                <a:sym typeface="Gill Sans"/>
              </a:defRPr>
            </a:lvl1pPr>
          </a:lstStyle>
          <a:p>
            <a:pPr/>
            <a:r>
              <a:t>T</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831" name="Table 1"/>
          <p:cNvGraphicFramePr/>
          <p:nvPr/>
        </p:nvGraphicFramePr>
        <p:xfrm>
          <a:off x="3690937" y="2089546"/>
          <a:ext cx="18774581" cy="5432140"/>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5870284"/>
                <a:gridCol w="6948064"/>
                <a:gridCol w="5943531"/>
              </a:tblGrid>
              <a:tr h="774205">
                <a:tc>
                  <a:txBody>
                    <a:bodyPr/>
                    <a:lstStyle/>
                    <a:p>
                      <a:pPr defTabSz="642937">
                        <a:defRPr b="0" sz="1800">
                          <a:solidFill>
                            <a:srgbClr val="000000"/>
                          </a:solidFill>
                        </a:defRPr>
                      </a:pPr>
                      <a:r>
                        <a:rPr b="1" sz="2700">
                          <a:sym typeface="Helvetica"/>
                        </a:rPr>
                        <a:t>Application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6D6D6"/>
                    </a:solidFill>
                  </a:tcPr>
                </a:tc>
                <a:tc>
                  <a:txBody>
                    <a:bodyPr/>
                    <a:lstStyle/>
                    <a:p>
                      <a:pPr defTabSz="642937">
                        <a:defRPr b="0" sz="1800">
                          <a:solidFill>
                            <a:srgbClr val="000000"/>
                          </a:solidFill>
                        </a:defRPr>
                      </a:pPr>
                      <a:r>
                        <a:rPr b="1" sz="2800">
                          <a:sym typeface="Helvetica"/>
                        </a:rPr>
                        <a:t>Effect of Vial 1</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6D6D6"/>
                    </a:solidFill>
                  </a:tcPr>
                </a:tc>
                <a:tc>
                  <a:txBody>
                    <a:bodyPr/>
                    <a:lstStyle/>
                    <a:p>
                      <a:pPr defTabSz="642937">
                        <a:defRPr b="0" sz="1800">
                          <a:solidFill>
                            <a:srgbClr val="000000"/>
                          </a:solidFill>
                        </a:defRPr>
                      </a:pPr>
                      <a:r>
                        <a:rPr b="1" sz="2800">
                          <a:sym typeface="Helvetica"/>
                        </a:rPr>
                        <a:t>Effect of Vial 2</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6D6D6"/>
                    </a:solidFill>
                  </a:tcPr>
                </a:tc>
              </a:tr>
              <a:tr h="774205">
                <a:tc>
                  <a:txBody>
                    <a:bodyPr/>
                    <a:lstStyle/>
                    <a:p>
                      <a:pPr algn="l" defTabSz="642937">
                        <a:defRPr sz="1800"/>
                      </a:pPr>
                      <a:r>
                        <a:rPr sz="2700">
                          <a:latin typeface="+mn-lt"/>
                          <a:ea typeface="+mn-ea"/>
                          <a:cs typeface="+mn-cs"/>
                          <a:sym typeface="Helvetica"/>
                        </a:rPr>
                        <a:t>onto eye</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Dilation of pupil</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774205">
                <a:tc>
                  <a:txBody>
                    <a:bodyPr/>
                    <a:lstStyle/>
                    <a:p>
                      <a:pPr algn="l" defTabSz="642937">
                        <a:defRPr sz="1800"/>
                      </a:pPr>
                      <a:r>
                        <a:rPr sz="2700">
                          <a:latin typeface="+mn-lt"/>
                          <a:ea typeface="+mn-ea"/>
                          <a:cs typeface="+mn-cs"/>
                          <a:sym typeface="Helvetica"/>
                        </a:rPr>
                        <a:t>onto adrenal gland</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epinephrine secretion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774205">
                <a:tc>
                  <a:txBody>
                    <a:bodyPr/>
                    <a:lstStyle/>
                    <a:p>
                      <a:pPr algn="l" defTabSz="642937">
                        <a:defRPr sz="1800"/>
                      </a:pPr>
                      <a:r>
                        <a:rPr sz="2700">
                          <a:latin typeface="+mn-lt"/>
                          <a:ea typeface="+mn-ea"/>
                          <a:cs typeface="+mn-cs"/>
                          <a:sym typeface="Helvetica"/>
                        </a:rPr>
                        <a:t>onto heart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speeds up heart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774205">
                <a:tc>
                  <a:txBody>
                    <a:bodyPr/>
                    <a:lstStyle/>
                    <a:p>
                      <a:pPr algn="l" defTabSz="642937">
                        <a:defRPr sz="1800"/>
                      </a:pPr>
                      <a:r>
                        <a:rPr sz="2700">
                          <a:latin typeface="+mn-lt"/>
                          <a:ea typeface="+mn-ea"/>
                          <a:cs typeface="+mn-cs"/>
                          <a:sym typeface="Helvetica"/>
                        </a:rPr>
                        <a:t>onto sweat gland</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decreases sweating</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891509">
                <a:tc>
                  <a:txBody>
                    <a:bodyPr/>
                    <a:lstStyle/>
                    <a:p>
                      <a:pPr algn="l" defTabSz="642937">
                        <a:defRPr sz="1800"/>
                      </a:pPr>
                      <a:r>
                        <a:rPr sz="2700">
                          <a:latin typeface="+mn-lt"/>
                          <a:ea typeface="+mn-ea"/>
                          <a:cs typeface="+mn-cs"/>
                          <a:sym typeface="Helvetica"/>
                        </a:rPr>
                        <a:t>into sympathetic chain ganglion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increased sympathetic response</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656901">
                <a:tc>
                  <a:txBody>
                    <a:bodyPr/>
                    <a:lstStyle/>
                    <a:p>
                      <a:pPr algn="l" defTabSz="642937">
                        <a:defRPr sz="1800"/>
                      </a:pPr>
                      <a:r>
                        <a:rPr sz="2700">
                          <a:latin typeface="+mn-lt"/>
                          <a:ea typeface="+mn-ea"/>
                          <a:cs typeface="+mn-cs"/>
                          <a:sym typeface="Helvetica"/>
                        </a:rPr>
                        <a:t>into parasympathetic ganglion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increased parasympathetic response</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27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
        <p:nvSpPr>
          <p:cNvPr id="832" name="You conclude that vial 1 or 2 contains:…"/>
          <p:cNvSpPr txBox="1"/>
          <p:nvPr/>
        </p:nvSpPr>
        <p:spPr>
          <a:xfrm>
            <a:off x="7941468" y="8259960"/>
            <a:ext cx="6728835" cy="3536158"/>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spcBef>
                <a:spcPts val="1500"/>
              </a:spcBef>
              <a:defRPr sz="3000"/>
            </a:pPr>
            <a:r>
              <a:t>You conclude that vial 1 or 2 contains:</a:t>
            </a:r>
          </a:p>
          <a:p>
            <a:pPr marL="1039090" indent="-467590">
              <a:buSzPct val="100000"/>
              <a:buAutoNum type="alphaLcPeriod" startAt="1"/>
              <a:defRPr sz="3000"/>
            </a:pPr>
            <a:r>
              <a:t>acetylcholine </a:t>
            </a:r>
          </a:p>
          <a:p>
            <a:pPr marL="1039090" indent="-467590">
              <a:buSzPct val="100000"/>
              <a:buAutoNum type="alphaLcPeriod" startAt="1"/>
              <a:defRPr sz="3000"/>
            </a:pPr>
            <a:r>
              <a:t>atropine</a:t>
            </a:r>
          </a:p>
          <a:p>
            <a:pPr marL="1039090" indent="-467590">
              <a:buSzPct val="100000"/>
              <a:buAutoNum type="alphaLcPeriod" startAt="1"/>
              <a:defRPr sz="3000"/>
            </a:pPr>
            <a:r>
              <a:t>cocaine</a:t>
            </a:r>
          </a:p>
          <a:p>
            <a:pPr marL="1039090" indent="-467590">
              <a:buSzPct val="100000"/>
              <a:buAutoNum type="alphaLcPeriod" startAt="1"/>
              <a:defRPr sz="3000"/>
            </a:pPr>
            <a:r>
              <a:t>epinephrine</a:t>
            </a:r>
          </a:p>
          <a:p>
            <a:pPr marL="1039090" indent="-467590">
              <a:buSzPct val="100000"/>
              <a:buAutoNum type="alphaLcPeriod" startAt="1"/>
              <a:defRPr sz="3000"/>
            </a:pPr>
            <a:r>
              <a:t>nicotine</a:t>
            </a:r>
          </a:p>
        </p:txBody>
      </p:sp>
      <p:sp>
        <p:nvSpPr>
          <p:cNvPr id="833" name="T"/>
          <p:cNvSpPr txBox="1"/>
          <p:nvPr/>
        </p:nvSpPr>
        <p:spPr>
          <a:xfrm>
            <a:off x="20076829" y="12461478"/>
            <a:ext cx="681989" cy="92868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5200">
                <a:solidFill>
                  <a:srgbClr val="FEC700"/>
                </a:solidFill>
                <a:latin typeface="+mj-lt"/>
                <a:ea typeface="+mj-ea"/>
                <a:cs typeface="+mj-cs"/>
                <a:sym typeface="Gill Sans"/>
              </a:defRPr>
            </a:lvl1pPr>
          </a:lstStyle>
          <a:p>
            <a:pPr/>
            <a:r>
              <a:t>T</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842" name="Group"/>
          <p:cNvGrpSpPr/>
          <p:nvPr/>
        </p:nvGrpSpPr>
        <p:grpSpPr>
          <a:xfrm>
            <a:off x="7298531" y="-285750"/>
            <a:ext cx="12805173" cy="13125835"/>
            <a:chOff x="0" y="0"/>
            <a:chExt cx="12805171" cy="13125834"/>
          </a:xfrm>
        </p:grpSpPr>
        <p:grpSp>
          <p:nvGrpSpPr>
            <p:cNvPr id="837" name="Group"/>
            <p:cNvGrpSpPr/>
            <p:nvPr/>
          </p:nvGrpSpPr>
          <p:grpSpPr>
            <a:xfrm>
              <a:off x="0" y="0"/>
              <a:ext cx="12805172" cy="12923045"/>
              <a:chOff x="0" y="0"/>
              <a:chExt cx="12805171" cy="12923044"/>
            </a:xfrm>
          </p:grpSpPr>
          <p:pic>
            <p:nvPicPr>
              <p:cNvPr id="835" name="fox78119_0910.jpg" descr="fox78119_0910.jpg"/>
              <p:cNvPicPr>
                <a:picLocks noChangeAspect="0"/>
              </p:cNvPicPr>
              <p:nvPr/>
            </p:nvPicPr>
            <p:blipFill>
              <a:blip r:embed="rId2">
                <a:extLst/>
              </a:blip>
              <a:stretch>
                <a:fillRect/>
              </a:stretch>
            </p:blipFill>
            <p:spPr>
              <a:xfrm>
                <a:off x="0" y="178593"/>
                <a:ext cx="12805172" cy="12744452"/>
              </a:xfrm>
              <a:prstGeom prst="rect">
                <a:avLst/>
              </a:prstGeom>
              <a:ln w="12700" cap="flat">
                <a:noFill/>
                <a:miter lim="400000"/>
              </a:ln>
              <a:effectLst/>
            </p:spPr>
          </p:pic>
          <p:sp>
            <p:nvSpPr>
              <p:cNvPr id="836" name="Rectangle"/>
              <p:cNvSpPr/>
              <p:nvPr/>
            </p:nvSpPr>
            <p:spPr>
              <a:xfrm>
                <a:off x="1089421" y="0"/>
                <a:ext cx="9822658" cy="428625"/>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000">
                    <a:uFill>
                      <a:solidFill>
                        <a:srgbClr val="000000"/>
                      </a:solidFill>
                    </a:uFill>
                    <a:latin typeface="Arial"/>
                    <a:ea typeface="Arial"/>
                    <a:cs typeface="Arial"/>
                    <a:sym typeface="Arial"/>
                  </a:defRPr>
                </a:pPr>
              </a:p>
            </p:txBody>
          </p:sp>
        </p:grpSp>
        <p:sp>
          <p:nvSpPr>
            <p:cNvPr id="838" name="Stimulates…"/>
            <p:cNvSpPr txBox="1"/>
            <p:nvPr/>
          </p:nvSpPr>
          <p:spPr>
            <a:xfrm>
              <a:off x="8697515" y="10072687"/>
              <a:ext cx="2177786" cy="1124335"/>
            </a:xfrm>
            <a:prstGeom prst="rect">
              <a:avLst/>
            </a:prstGeom>
            <a:solidFill>
              <a:srgbClr val="B1DD8C"/>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defRPr sz="2200">
                  <a:uFill>
                    <a:solidFill>
                      <a:srgbClr val="000000"/>
                    </a:solidFill>
                  </a:uFill>
                  <a:latin typeface="Arial"/>
                  <a:ea typeface="Arial"/>
                  <a:cs typeface="Arial"/>
                  <a:sym typeface="Arial"/>
                </a:defRPr>
              </a:pPr>
              <a:r>
                <a:t>Stimulates</a:t>
              </a:r>
            </a:p>
            <a:p>
              <a:pPr marL="81280" marR="81280" defTabSz="1821656">
                <a:defRPr sz="2200">
                  <a:uFill>
                    <a:solidFill>
                      <a:srgbClr val="000000"/>
                    </a:solidFill>
                  </a:uFill>
                  <a:latin typeface="Arial"/>
                  <a:ea typeface="Arial"/>
                  <a:cs typeface="Arial"/>
                  <a:sym typeface="Arial"/>
                </a:defRPr>
              </a:pPr>
              <a:r>
                <a:t>muscarinic ACh</a:t>
              </a:r>
            </a:p>
            <a:p>
              <a:pPr marL="81280" marR="81280" defTabSz="1821656">
                <a:defRPr sz="2200">
                  <a:uFill>
                    <a:solidFill>
                      <a:srgbClr val="000000"/>
                    </a:solidFill>
                  </a:uFill>
                  <a:latin typeface="Arial"/>
                  <a:ea typeface="Arial"/>
                  <a:cs typeface="Arial"/>
                  <a:sym typeface="Arial"/>
                </a:defRPr>
              </a:pPr>
              <a:r>
                <a:t>receptors</a:t>
              </a:r>
            </a:p>
          </p:txBody>
        </p:sp>
        <p:sp>
          <p:nvSpPr>
            <p:cNvPr id="839" name="Stimulates…"/>
            <p:cNvSpPr txBox="1"/>
            <p:nvPr/>
          </p:nvSpPr>
          <p:spPr>
            <a:xfrm>
              <a:off x="8733234" y="11912203"/>
              <a:ext cx="1914347" cy="1124335"/>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defRPr sz="2200">
                  <a:uFill>
                    <a:solidFill>
                      <a:srgbClr val="000000"/>
                    </a:solidFill>
                  </a:uFill>
                  <a:latin typeface="Arial"/>
                  <a:ea typeface="Arial"/>
                  <a:cs typeface="Arial"/>
                  <a:sym typeface="Arial"/>
                </a:defRPr>
              </a:pPr>
              <a:r>
                <a:t>Stimulates</a:t>
              </a:r>
            </a:p>
            <a:p>
              <a:pPr marL="81280" marR="81280" defTabSz="1821656">
                <a:defRPr sz="2200">
                  <a:uFill>
                    <a:solidFill>
                      <a:srgbClr val="000000"/>
                    </a:solidFill>
                  </a:uFill>
                  <a:latin typeface="Arial"/>
                  <a:ea typeface="Arial"/>
                  <a:cs typeface="Arial"/>
                  <a:sym typeface="Arial"/>
                </a:defRPr>
              </a:pPr>
              <a:r>
                <a:t>Sweat glands</a:t>
              </a:r>
            </a:p>
          </p:txBody>
        </p:sp>
        <p:sp>
          <p:nvSpPr>
            <p:cNvPr id="840" name="increase…"/>
            <p:cNvSpPr txBox="1"/>
            <p:nvPr/>
          </p:nvSpPr>
          <p:spPr>
            <a:xfrm>
              <a:off x="6322218" y="12001500"/>
              <a:ext cx="1836721" cy="1124335"/>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defRPr sz="2200">
                  <a:uFill>
                    <a:solidFill>
                      <a:srgbClr val="000000"/>
                    </a:solidFill>
                  </a:uFill>
                  <a:latin typeface="Arial"/>
                  <a:ea typeface="Arial"/>
                  <a:cs typeface="Arial"/>
                  <a:sym typeface="Arial"/>
                </a:defRPr>
              </a:pPr>
              <a:r>
                <a:t>increase</a:t>
              </a:r>
            </a:p>
            <a:p>
              <a:pPr marL="81280" marR="81280" defTabSz="1821656">
                <a:defRPr sz="2200">
                  <a:uFill>
                    <a:solidFill>
                      <a:srgbClr val="000000"/>
                    </a:solidFill>
                  </a:uFill>
                  <a:latin typeface="Arial"/>
                  <a:ea typeface="Arial"/>
                  <a:cs typeface="Arial"/>
                  <a:sym typeface="Arial"/>
                </a:defRPr>
              </a:pPr>
              <a:r>
                <a:t>heart rate</a:t>
              </a:r>
            </a:p>
            <a:p>
              <a:pPr marL="81280" marR="81280" defTabSz="1821656">
                <a:defRPr sz="2200">
                  <a:uFill>
                    <a:solidFill>
                      <a:srgbClr val="000000"/>
                    </a:solidFill>
                  </a:uFill>
                  <a:latin typeface="Arial"/>
                  <a:ea typeface="Arial"/>
                  <a:cs typeface="Arial"/>
                  <a:sym typeface="Arial"/>
                </a:defRPr>
              </a:pPr>
              <a:r>
                <a:t>&amp; dilate pupil</a:t>
              </a:r>
            </a:p>
          </p:txBody>
        </p:sp>
        <p:sp>
          <p:nvSpPr>
            <p:cNvPr id="841" name="slow heart rate…"/>
            <p:cNvSpPr txBox="1"/>
            <p:nvPr/>
          </p:nvSpPr>
          <p:spPr>
            <a:xfrm>
              <a:off x="303609" y="12001500"/>
              <a:ext cx="2209027" cy="794135"/>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defRPr sz="2200">
                  <a:uFill>
                    <a:solidFill>
                      <a:srgbClr val="000000"/>
                    </a:solidFill>
                  </a:uFill>
                  <a:latin typeface="Arial"/>
                  <a:ea typeface="Arial"/>
                  <a:cs typeface="Arial"/>
                  <a:sym typeface="Arial"/>
                </a:defRPr>
              </a:pPr>
              <a:r>
                <a:t>slow heart rate</a:t>
              </a:r>
            </a:p>
            <a:p>
              <a:pPr marL="81280" marR="81280" defTabSz="1821656">
                <a:defRPr sz="2200">
                  <a:uFill>
                    <a:solidFill>
                      <a:srgbClr val="000000"/>
                    </a:solidFill>
                  </a:uFill>
                  <a:latin typeface="Arial"/>
                  <a:ea typeface="Arial"/>
                  <a:cs typeface="Arial"/>
                  <a:sym typeface="Arial"/>
                </a:defRPr>
              </a:pPr>
              <a:r>
                <a:t>&amp; constrict pupil</a:t>
              </a:r>
            </a:p>
          </p:txBody>
        </p:sp>
      </p:grpSp>
      <p:sp>
        <p:nvSpPr>
          <p:cNvPr id="843" name="Figure 9.10"/>
          <p:cNvSpPr txBox="1"/>
          <p:nvPr/>
        </p:nvSpPr>
        <p:spPr>
          <a:xfrm>
            <a:off x="3351609" y="303609"/>
            <a:ext cx="2607470" cy="46393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200">
                <a:uFill>
                  <a:solidFill>
                    <a:srgbClr val="000000"/>
                  </a:solidFill>
                </a:uFill>
                <a:latin typeface="Arial"/>
                <a:ea typeface="Arial"/>
                <a:cs typeface="Arial"/>
                <a:sym typeface="Arial"/>
              </a:defRPr>
            </a:lvl1pPr>
          </a:lstStyle>
          <a:p>
            <a:pPr/>
            <a:r>
              <a:t>Figure 9.10</a:t>
            </a:r>
          </a:p>
        </p:txBody>
      </p:sp>
      <p:sp>
        <p:nvSpPr>
          <p:cNvPr id="844" name="ACh"/>
          <p:cNvSpPr txBox="1"/>
          <p:nvPr/>
        </p:nvSpPr>
        <p:spPr>
          <a:xfrm>
            <a:off x="16567546" y="9126140"/>
            <a:ext cx="1006341" cy="589360"/>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000">
                <a:uFill>
                  <a:solidFill>
                    <a:srgbClr val="000000"/>
                  </a:solidFill>
                </a:uFill>
                <a:latin typeface="Arial"/>
                <a:ea typeface="Arial"/>
                <a:cs typeface="Arial"/>
                <a:sym typeface="Arial"/>
              </a:defRPr>
            </a:lvl1pPr>
          </a:lstStyle>
          <a:p>
            <a:pPr/>
            <a:r>
              <a:t>ACh</a:t>
            </a:r>
          </a:p>
        </p:txBody>
      </p:sp>
      <p:sp>
        <p:nvSpPr>
          <p:cNvPr id="845" name="Pharmacology of Autonomic Nervous System"/>
          <p:cNvSpPr txBox="1"/>
          <p:nvPr/>
        </p:nvSpPr>
        <p:spPr>
          <a:xfrm rot="17306096">
            <a:off x="1282682" y="5802981"/>
            <a:ext cx="8670123" cy="67865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000">
                <a:solidFill>
                  <a:srgbClr val="7B219F"/>
                </a:solidFill>
                <a:uFill>
                  <a:solidFill>
                    <a:srgbClr val="7B219F"/>
                  </a:solidFill>
                </a:uFill>
                <a:latin typeface="Comic Sans MS"/>
                <a:ea typeface="Comic Sans MS"/>
                <a:cs typeface="Comic Sans MS"/>
                <a:sym typeface="Comic Sans MS"/>
              </a:defRPr>
            </a:lvl1pPr>
          </a:lstStyle>
          <a:p>
            <a:pPr/>
            <a:r>
              <a:t>Pharmacology of Autonomic Nervous System</a:t>
            </a:r>
          </a:p>
        </p:txBody>
      </p:sp>
      <p:grpSp>
        <p:nvGrpSpPr>
          <p:cNvPr id="848" name="Group"/>
          <p:cNvGrpSpPr/>
          <p:nvPr/>
        </p:nvGrpSpPr>
        <p:grpSpPr>
          <a:xfrm>
            <a:off x="19460765" y="3411140"/>
            <a:ext cx="1785939" cy="1785939"/>
            <a:chOff x="0" y="0"/>
            <a:chExt cx="1785937" cy="1785937"/>
          </a:xfrm>
        </p:grpSpPr>
        <p:sp>
          <p:nvSpPr>
            <p:cNvPr id="846" name="Triangle"/>
            <p:cNvSpPr/>
            <p:nvPr/>
          </p:nvSpPr>
          <p:spPr>
            <a:xfrm>
              <a:off x="0" y="0"/>
              <a:ext cx="1785938" cy="17859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5EC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000">
                  <a:uFill>
                    <a:solidFill>
                      <a:srgbClr val="000000"/>
                    </a:solidFill>
                  </a:uFill>
                  <a:latin typeface="Arial"/>
                  <a:ea typeface="Arial"/>
                  <a:cs typeface="Arial"/>
                  <a:sym typeface="Arial"/>
                </a:defRPr>
              </a:pPr>
            </a:p>
          </p:txBody>
        </p:sp>
        <p:sp>
          <p:nvSpPr>
            <p:cNvPr id="847" name="Triangle"/>
            <p:cNvSpPr/>
            <p:nvPr/>
          </p:nvSpPr>
          <p:spPr>
            <a:xfrm>
              <a:off x="178593" y="517921"/>
              <a:ext cx="982267" cy="9822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B51A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000">
                  <a:uFill>
                    <a:solidFill>
                      <a:srgbClr val="000000"/>
                    </a:solidFill>
                  </a:uFill>
                  <a:latin typeface="Arial"/>
                  <a:ea typeface="Arial"/>
                  <a:cs typeface="Arial"/>
                  <a:sym typeface="Arial"/>
                </a:defRPr>
              </a:pPr>
            </a:p>
          </p:txBody>
        </p:sp>
      </p:grpSp>
      <p:sp>
        <p:nvSpPr>
          <p:cNvPr id="849" name="Line"/>
          <p:cNvSpPr/>
          <p:nvPr/>
        </p:nvSpPr>
        <p:spPr>
          <a:xfrm flipH="1" flipV="1">
            <a:off x="17597437" y="2238375"/>
            <a:ext cx="1238251" cy="2000251"/>
          </a:xfrm>
          <a:prstGeom prst="line">
            <a:avLst/>
          </a:prstGeom>
          <a:ln w="101600">
            <a:solidFill>
              <a:srgbClr val="FFAA00"/>
            </a:solidFill>
            <a:headEnd type="triangle" len="sm"/>
          </a:ln>
        </p:spPr>
        <p:txBody>
          <a:bodyPr lIns="71437" tIns="71437" rIns="71437" bIns="71437" anchor="ctr"/>
          <a:lstStyle/>
          <a:p>
            <a:pPr/>
          </a:p>
        </p:txBody>
      </p:sp>
      <p:sp>
        <p:nvSpPr>
          <p:cNvPr id="850" name="ACh"/>
          <p:cNvSpPr txBox="1"/>
          <p:nvPr/>
        </p:nvSpPr>
        <p:spPr>
          <a:xfrm>
            <a:off x="18335625" y="4339828"/>
            <a:ext cx="1006340" cy="589360"/>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000">
                <a:uFill>
                  <a:solidFill>
                    <a:srgbClr val="000000"/>
                  </a:solidFill>
                </a:uFill>
                <a:latin typeface="Arial"/>
                <a:ea typeface="Arial"/>
                <a:cs typeface="Arial"/>
                <a:sym typeface="Arial"/>
              </a:defRPr>
            </a:lvl1pPr>
          </a:lstStyle>
          <a:p>
            <a:pPr/>
            <a:r>
              <a:t>ACh</a:t>
            </a:r>
          </a:p>
        </p:txBody>
      </p:sp>
      <p:sp>
        <p:nvSpPr>
          <p:cNvPr id="851" name="Line"/>
          <p:cNvSpPr/>
          <p:nvPr/>
        </p:nvSpPr>
        <p:spPr>
          <a:xfrm flipH="1" flipV="1">
            <a:off x="20166245" y="4871916"/>
            <a:ext cx="148868" cy="3089531"/>
          </a:xfrm>
          <a:prstGeom prst="line">
            <a:avLst/>
          </a:prstGeom>
          <a:ln w="101600">
            <a:solidFill>
              <a:srgbClr val="FFAA00"/>
            </a:solidFill>
            <a:headEnd type="triangle"/>
          </a:ln>
        </p:spPr>
        <p:txBody>
          <a:bodyPr lIns="71437" tIns="71437" rIns="71437" bIns="71437" anchor="ctr"/>
          <a:lstStyle/>
          <a:p>
            <a:pPr/>
          </a:p>
        </p:txBody>
      </p:sp>
      <p:sp>
        <p:nvSpPr>
          <p:cNvPr id="852" name="Epi"/>
          <p:cNvSpPr txBox="1"/>
          <p:nvPr/>
        </p:nvSpPr>
        <p:spPr>
          <a:xfrm>
            <a:off x="19889390" y="8072437"/>
            <a:ext cx="809888" cy="589360"/>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000">
                <a:uFill>
                  <a:solidFill>
                    <a:srgbClr val="000000"/>
                  </a:solidFill>
                </a:uFill>
                <a:latin typeface="Arial"/>
                <a:ea typeface="Arial"/>
                <a:cs typeface="Arial"/>
                <a:sym typeface="Arial"/>
              </a:defRPr>
            </a:lvl1pPr>
          </a:lstStyle>
          <a:p>
            <a:pPr/>
            <a:r>
              <a:t>Epi</a:t>
            </a:r>
          </a:p>
        </p:txBody>
      </p:sp>
      <p:sp>
        <p:nvSpPr>
          <p:cNvPr id="853" name="adrenal…"/>
          <p:cNvSpPr txBox="1"/>
          <p:nvPr/>
        </p:nvSpPr>
        <p:spPr>
          <a:xfrm>
            <a:off x="19335750" y="3357562"/>
            <a:ext cx="1785938" cy="79413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r" defTabSz="1821656">
              <a:defRPr sz="2200">
                <a:uFill>
                  <a:solidFill>
                    <a:srgbClr val="000000"/>
                  </a:solidFill>
                </a:uFill>
                <a:latin typeface="Arial"/>
                <a:ea typeface="Arial"/>
                <a:cs typeface="Arial"/>
                <a:sym typeface="Arial"/>
              </a:defRPr>
            </a:pPr>
            <a:r>
              <a:t>adrenal</a:t>
            </a:r>
          </a:p>
          <a:p>
            <a:pPr marL="81280" marR="81280" algn="r" defTabSz="1821656">
              <a:defRPr sz="2200">
                <a:uFill>
                  <a:solidFill>
                    <a:srgbClr val="000000"/>
                  </a:solidFill>
                </a:uFill>
                <a:latin typeface="Arial"/>
                <a:ea typeface="Arial"/>
                <a:cs typeface="Arial"/>
                <a:sym typeface="Arial"/>
              </a:defRPr>
            </a:pPr>
            <a:r>
              <a:t>gland</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855" name="Table 1"/>
          <p:cNvGraphicFramePr/>
          <p:nvPr/>
        </p:nvGraphicFramePr>
        <p:xfrm>
          <a:off x="3548062" y="821531"/>
          <a:ext cx="16912829" cy="7537193"/>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9541642"/>
                <a:gridCol w="7358485"/>
              </a:tblGrid>
              <a:tr h="1074927">
                <a:tc>
                  <a:txBody>
                    <a:bodyPr/>
                    <a:lstStyle/>
                    <a:p>
                      <a:pPr defTabSz="642937">
                        <a:defRPr b="0" sz="1800">
                          <a:solidFill>
                            <a:srgbClr val="000000"/>
                          </a:solidFill>
                        </a:defRPr>
                      </a:pPr>
                      <a:r>
                        <a:rPr b="1" sz="3000">
                          <a:sym typeface="Helvetica"/>
                        </a:rPr>
                        <a:t>Application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6D6D6"/>
                    </a:solidFill>
                  </a:tcPr>
                </a:tc>
                <a:tc>
                  <a:txBody>
                    <a:bodyPr/>
                    <a:lstStyle/>
                    <a:p>
                      <a:pPr defTabSz="642937">
                        <a:defRPr b="0" sz="1800">
                          <a:solidFill>
                            <a:srgbClr val="000000"/>
                          </a:solidFill>
                        </a:defRPr>
                      </a:pPr>
                      <a:r>
                        <a:rPr b="1" sz="3000">
                          <a:sym typeface="Helvetica"/>
                        </a:rPr>
                        <a:t>Effect of Vial 1</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6D6D6"/>
                    </a:solidFill>
                  </a:tcPr>
                </a:tc>
              </a:tr>
              <a:tr h="1074927">
                <a:tc>
                  <a:txBody>
                    <a:bodyPr/>
                    <a:lstStyle/>
                    <a:p>
                      <a:pPr algn="l" defTabSz="642937">
                        <a:defRPr sz="1800"/>
                      </a:pPr>
                      <a:r>
                        <a:rPr sz="3000">
                          <a:latin typeface="+mn-lt"/>
                          <a:ea typeface="+mn-ea"/>
                          <a:cs typeface="+mn-cs"/>
                          <a:sym typeface="Helvetica"/>
                        </a:rPr>
                        <a:t>onto eye</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onto adrenal gland</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epinephrine secretion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onto heart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onto sweat gland</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into sympathetic chain ganglion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increased sympathetic response</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into parasympathetic ganglion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increased parasympathetic response</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
        <p:nvSpPr>
          <p:cNvPr id="856" name="You conclude that vial 1 contains:…"/>
          <p:cNvSpPr txBox="1"/>
          <p:nvPr/>
        </p:nvSpPr>
        <p:spPr>
          <a:xfrm>
            <a:off x="4351734" y="9545835"/>
            <a:ext cx="6328401" cy="3536158"/>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marL="374072" indent="-374072">
              <a:spcBef>
                <a:spcPts val="1500"/>
              </a:spcBef>
              <a:buSzPct val="100000"/>
              <a:buAutoNum type="arabicPeriod" startAt="1"/>
              <a:defRPr sz="3000"/>
            </a:pPr>
            <a:r>
              <a:t>You conclude that vial 1 contains:</a:t>
            </a:r>
          </a:p>
          <a:p>
            <a:pPr marL="1039090" indent="-467590">
              <a:buSzPct val="100000"/>
              <a:buAutoNum type="alphaLcPeriod" startAt="1"/>
              <a:defRPr sz="3000"/>
            </a:pPr>
            <a:r>
              <a:t>acetylcholine </a:t>
            </a:r>
          </a:p>
          <a:p>
            <a:pPr marL="1039090" indent="-467590">
              <a:buSzPct val="100000"/>
              <a:buAutoNum type="alphaLcPeriod" startAt="1"/>
              <a:defRPr sz="3000"/>
            </a:pPr>
            <a:r>
              <a:t>atropine</a:t>
            </a:r>
          </a:p>
          <a:p>
            <a:pPr marL="1039090" indent="-467590">
              <a:buSzPct val="100000"/>
              <a:buAutoNum type="alphaLcPeriod" startAt="1"/>
              <a:defRPr sz="3000"/>
            </a:pPr>
            <a:r>
              <a:t>cocaine</a:t>
            </a:r>
          </a:p>
          <a:p>
            <a:pPr marL="1039090" indent="-467590">
              <a:buSzPct val="100000"/>
              <a:buAutoNum type="alphaLcPeriod" startAt="1"/>
              <a:defRPr sz="3000"/>
            </a:pPr>
            <a:r>
              <a:t>epinephrine</a:t>
            </a:r>
          </a:p>
          <a:p>
            <a:pPr marL="1039090" indent="-467590">
              <a:buSzPct val="100000"/>
              <a:buAutoNum type="alphaLcPeriod" startAt="1"/>
              <a:defRPr sz="3000"/>
            </a:pPr>
            <a:r>
              <a:t>nicotine</a:t>
            </a:r>
          </a:p>
        </p:txBody>
      </p:sp>
      <p:sp>
        <p:nvSpPr>
          <p:cNvPr id="857" name="nicotinic ACh receptors"/>
          <p:cNvSpPr txBox="1"/>
          <p:nvPr/>
        </p:nvSpPr>
        <p:spPr>
          <a:xfrm>
            <a:off x="7532630" y="3186906"/>
            <a:ext cx="4451014"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000">
                <a:solidFill>
                  <a:srgbClr val="669C35"/>
                </a:solidFill>
                <a:latin typeface="Comic Sans MS"/>
                <a:ea typeface="Comic Sans MS"/>
                <a:cs typeface="Comic Sans MS"/>
                <a:sym typeface="Comic Sans MS"/>
              </a:defRPr>
            </a:lvl1pPr>
          </a:lstStyle>
          <a:p>
            <a:pPr/>
            <a:r>
              <a:t>nicotinic ACh receptors</a:t>
            </a:r>
          </a:p>
        </p:txBody>
      </p:sp>
      <p:sp>
        <p:nvSpPr>
          <p:cNvPr id="858" name="nicotinic ACh receptors"/>
          <p:cNvSpPr txBox="1"/>
          <p:nvPr/>
        </p:nvSpPr>
        <p:spPr>
          <a:xfrm>
            <a:off x="7951834" y="6651625"/>
            <a:ext cx="4572070"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77BB41"/>
                </a:solidFill>
                <a:latin typeface="Comic Sans MS"/>
                <a:ea typeface="Comic Sans MS"/>
                <a:cs typeface="Comic Sans MS"/>
                <a:sym typeface="Comic Sans MS"/>
              </a:defRPr>
            </a:lvl1pPr>
          </a:lstStyle>
          <a:p>
            <a:pPr/>
            <a:r>
              <a:t>nicotinic ACh receptors</a:t>
            </a:r>
          </a:p>
        </p:txBody>
      </p:sp>
      <p:sp>
        <p:nvSpPr>
          <p:cNvPr id="859" name="nicotinic ACh receptors"/>
          <p:cNvSpPr txBox="1"/>
          <p:nvPr/>
        </p:nvSpPr>
        <p:spPr>
          <a:xfrm>
            <a:off x="8255620" y="7686079"/>
            <a:ext cx="4572071"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77BB41"/>
                </a:solidFill>
                <a:latin typeface="Comic Sans MS"/>
                <a:ea typeface="Comic Sans MS"/>
                <a:cs typeface="Comic Sans MS"/>
                <a:sym typeface="Comic Sans MS"/>
              </a:defRPr>
            </a:lvl1pPr>
          </a:lstStyle>
          <a:p>
            <a:pPr/>
            <a:r>
              <a:t>nicotinic ACh receptors</a:t>
            </a:r>
          </a:p>
        </p:txBody>
      </p:sp>
      <p:sp>
        <p:nvSpPr>
          <p:cNvPr id="860" name="muscarinic ACh receptors"/>
          <p:cNvSpPr txBox="1"/>
          <p:nvPr/>
        </p:nvSpPr>
        <p:spPr>
          <a:xfrm>
            <a:off x="7417494" y="5240734"/>
            <a:ext cx="4834137"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000">
                <a:solidFill>
                  <a:srgbClr val="FF4013"/>
                </a:solidFill>
                <a:latin typeface="Comic Sans MS"/>
                <a:ea typeface="Comic Sans MS"/>
                <a:cs typeface="Comic Sans MS"/>
                <a:sym typeface="Comic Sans MS"/>
              </a:defRPr>
            </a:lvl1pPr>
          </a:lstStyle>
          <a:p>
            <a:pPr/>
            <a:r>
              <a:t>muscarinic ACh receptors</a:t>
            </a:r>
          </a:p>
        </p:txBody>
      </p:sp>
      <p:sp>
        <p:nvSpPr>
          <p:cNvPr id="861" name="Line"/>
          <p:cNvSpPr/>
          <p:nvPr/>
        </p:nvSpPr>
        <p:spPr>
          <a:xfrm flipH="1">
            <a:off x="8775351" y="10447734"/>
            <a:ext cx="858223" cy="1"/>
          </a:xfrm>
          <a:prstGeom prst="line">
            <a:avLst/>
          </a:prstGeom>
          <a:ln w="50800">
            <a:solidFill>
              <a:srgbClr val="000000"/>
            </a:solidFill>
            <a:miter lim="400000"/>
            <a:headEnd type="stealth"/>
          </a:ln>
        </p:spPr>
        <p:txBody>
          <a:bodyPr lIns="0" tIns="0" rIns="0" bIns="0"/>
          <a:lstStyle/>
          <a:p>
            <a:pPr/>
          </a:p>
        </p:txBody>
      </p:sp>
      <p:sp>
        <p:nvSpPr>
          <p:cNvPr id="862" name="Line"/>
          <p:cNvSpPr/>
          <p:nvPr/>
        </p:nvSpPr>
        <p:spPr>
          <a:xfrm flipH="1">
            <a:off x="7991013" y="10965656"/>
            <a:ext cx="880561" cy="1"/>
          </a:xfrm>
          <a:prstGeom prst="line">
            <a:avLst/>
          </a:prstGeom>
          <a:ln w="50800">
            <a:solidFill>
              <a:srgbClr val="000000"/>
            </a:solidFill>
            <a:miter lim="400000"/>
            <a:headEnd type="stealth"/>
          </a:ln>
        </p:spPr>
        <p:txBody>
          <a:bodyPr lIns="0" tIns="0" rIns="0" bIns="0"/>
          <a:lstStyle/>
          <a:p>
            <a:pPr/>
          </a:p>
        </p:txBody>
      </p:sp>
      <p:sp>
        <p:nvSpPr>
          <p:cNvPr id="863" name="Line"/>
          <p:cNvSpPr/>
          <p:nvPr/>
        </p:nvSpPr>
        <p:spPr>
          <a:xfrm flipH="1">
            <a:off x="7826843" y="11447859"/>
            <a:ext cx="1070130" cy="1"/>
          </a:xfrm>
          <a:prstGeom prst="line">
            <a:avLst/>
          </a:prstGeom>
          <a:ln w="50800">
            <a:solidFill>
              <a:srgbClr val="000000"/>
            </a:solidFill>
            <a:miter lim="400000"/>
            <a:headEnd type="stealth"/>
          </a:ln>
        </p:spPr>
        <p:txBody>
          <a:bodyPr lIns="0" tIns="0" rIns="0" bIns="0"/>
          <a:lstStyle/>
          <a:p>
            <a:pPr/>
          </a:p>
        </p:txBody>
      </p:sp>
      <p:sp>
        <p:nvSpPr>
          <p:cNvPr id="864" name="Line"/>
          <p:cNvSpPr/>
          <p:nvPr/>
        </p:nvSpPr>
        <p:spPr>
          <a:xfrm flipH="1">
            <a:off x="8517218" y="12019359"/>
            <a:ext cx="913156" cy="1"/>
          </a:xfrm>
          <a:prstGeom prst="line">
            <a:avLst/>
          </a:prstGeom>
          <a:ln w="50800">
            <a:solidFill>
              <a:srgbClr val="000000"/>
            </a:solidFill>
            <a:miter lim="400000"/>
            <a:headEnd type="stealth"/>
          </a:ln>
        </p:spPr>
        <p:txBody>
          <a:bodyPr lIns="0" tIns="0" rIns="0" bIns="0"/>
          <a:lstStyle/>
          <a:p>
            <a:pPr/>
          </a:p>
        </p:txBody>
      </p:sp>
      <p:sp>
        <p:nvSpPr>
          <p:cNvPr id="865" name="Line"/>
          <p:cNvSpPr/>
          <p:nvPr/>
        </p:nvSpPr>
        <p:spPr>
          <a:xfrm flipH="1">
            <a:off x="7833602" y="12555140"/>
            <a:ext cx="910972" cy="1"/>
          </a:xfrm>
          <a:prstGeom prst="line">
            <a:avLst/>
          </a:prstGeom>
          <a:ln w="50800">
            <a:solidFill>
              <a:srgbClr val="000000"/>
            </a:solidFill>
            <a:miter lim="400000"/>
            <a:headEnd type="stealth"/>
          </a:ln>
        </p:spPr>
        <p:txBody>
          <a:bodyPr lIns="0" tIns="0" rIns="0" bIns="0"/>
          <a:lstStyle/>
          <a:p>
            <a:pPr/>
          </a:p>
        </p:txBody>
      </p:sp>
      <p:sp>
        <p:nvSpPr>
          <p:cNvPr id="866" name="nicotinic ACh receptors"/>
          <p:cNvSpPr txBox="1"/>
          <p:nvPr/>
        </p:nvSpPr>
        <p:spPr>
          <a:xfrm>
            <a:off x="9269938" y="12186642"/>
            <a:ext cx="4572071"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nicotinic ACh receptors</a:t>
            </a:r>
          </a:p>
        </p:txBody>
      </p:sp>
      <p:sp>
        <p:nvSpPr>
          <p:cNvPr id="867" name="adrenergic receptors"/>
          <p:cNvSpPr txBox="1"/>
          <p:nvPr/>
        </p:nvSpPr>
        <p:spPr>
          <a:xfrm>
            <a:off x="10023028" y="11597282"/>
            <a:ext cx="4099355"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adrenergic receptors</a:t>
            </a:r>
          </a:p>
        </p:txBody>
      </p:sp>
      <p:sp>
        <p:nvSpPr>
          <p:cNvPr id="868" name="enhance adrenergic receptors"/>
          <p:cNvSpPr txBox="1"/>
          <p:nvPr/>
        </p:nvSpPr>
        <p:spPr>
          <a:xfrm>
            <a:off x="9341886" y="11061501"/>
            <a:ext cx="5767480"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enhance adrenergic receptors</a:t>
            </a:r>
          </a:p>
        </p:txBody>
      </p:sp>
      <p:sp>
        <p:nvSpPr>
          <p:cNvPr id="869" name="block muscarinic ACh receptors"/>
          <p:cNvSpPr txBox="1"/>
          <p:nvPr/>
        </p:nvSpPr>
        <p:spPr>
          <a:xfrm>
            <a:off x="9351190" y="10579298"/>
            <a:ext cx="6104175"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block muscarinic ACh receptors</a:t>
            </a:r>
          </a:p>
        </p:txBody>
      </p:sp>
      <p:sp>
        <p:nvSpPr>
          <p:cNvPr id="870" name="muscarinic &amp; nicotinic ACh receptors"/>
          <p:cNvSpPr txBox="1"/>
          <p:nvPr/>
        </p:nvSpPr>
        <p:spPr>
          <a:xfrm>
            <a:off x="10122676" y="10025657"/>
            <a:ext cx="7107351"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muscarinic &amp; nicotinic ACh receptors</a:t>
            </a:r>
          </a:p>
        </p:txBody>
      </p:sp>
      <p:sp>
        <p:nvSpPr>
          <p:cNvPr id="871" name="Oval"/>
          <p:cNvSpPr/>
          <p:nvPr/>
        </p:nvSpPr>
        <p:spPr>
          <a:xfrm>
            <a:off x="8780859" y="12197953"/>
            <a:ext cx="7340204" cy="964407"/>
          </a:xfrm>
          <a:prstGeom prst="ellipse">
            <a:avLst/>
          </a:prstGeom>
          <a:ln w="25400">
            <a:solidFill>
              <a:srgbClr val="E32400"/>
            </a:solidFill>
            <a:miter lim="400000"/>
          </a:ln>
        </p:spPr>
        <p:txBody>
          <a:bodyPr lIns="53578" tIns="53578" rIns="53578" bIns="53578" anchor="ctr"/>
          <a:lstStyle/>
          <a:p>
            <a:pPr algn="ctr" defTabSz="821531">
              <a:defRPr sz="4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72" name="muscarinic ACh (constriction) vs.…"/>
          <p:cNvSpPr txBox="1"/>
          <p:nvPr/>
        </p:nvSpPr>
        <p:spPr>
          <a:xfrm>
            <a:off x="5538737" y="1835547"/>
            <a:ext cx="6772001" cy="11811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3000">
                <a:solidFill>
                  <a:srgbClr val="FF4013"/>
                </a:solidFill>
                <a:latin typeface="Comic Sans MS"/>
                <a:ea typeface="Comic Sans MS"/>
                <a:cs typeface="Comic Sans MS"/>
                <a:sym typeface="Comic Sans MS"/>
              </a:defRPr>
            </a:pPr>
            <a:r>
              <a:t>muscarinic ACh (constriction) vs. </a:t>
            </a:r>
          </a:p>
          <a:p>
            <a:pPr algn="ctr" defTabSz="821531">
              <a:defRPr sz="3000">
                <a:solidFill>
                  <a:srgbClr val="FF4013"/>
                </a:solidFill>
                <a:latin typeface="Comic Sans MS"/>
                <a:ea typeface="Comic Sans MS"/>
                <a:cs typeface="Comic Sans MS"/>
                <a:sym typeface="Comic Sans MS"/>
              </a:defRPr>
            </a:pPr>
            <a:r>
              <a:t>beta-adrenergic receptors (dilation)</a:t>
            </a:r>
          </a:p>
        </p:txBody>
      </p:sp>
      <p:sp>
        <p:nvSpPr>
          <p:cNvPr id="873" name="muscarinic ACh (slow) vs.…"/>
          <p:cNvSpPr txBox="1"/>
          <p:nvPr/>
        </p:nvSpPr>
        <p:spPr>
          <a:xfrm>
            <a:off x="5609913" y="3867546"/>
            <a:ext cx="7009317" cy="11811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3000">
                <a:solidFill>
                  <a:srgbClr val="FF4013"/>
                </a:solidFill>
                <a:latin typeface="Comic Sans MS"/>
                <a:ea typeface="Comic Sans MS"/>
                <a:cs typeface="Comic Sans MS"/>
                <a:sym typeface="Comic Sans MS"/>
              </a:defRPr>
            </a:pPr>
            <a:r>
              <a:t>muscarinic ACh (slow) vs. </a:t>
            </a:r>
          </a:p>
          <a:p>
            <a:pPr algn="ctr" defTabSz="821531">
              <a:defRPr sz="3000">
                <a:solidFill>
                  <a:srgbClr val="FF4013"/>
                </a:solidFill>
                <a:latin typeface="Comic Sans MS"/>
                <a:ea typeface="Comic Sans MS"/>
                <a:cs typeface="Comic Sans MS"/>
                <a:sym typeface="Comic Sans MS"/>
              </a:defRPr>
            </a:pPr>
            <a:r>
              <a:t>beta-adrenergic receptors (speed up)</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8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8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86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8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6" fill="hold">
                                  <p:stCondLst>
                                    <p:cond delay="0"/>
                                  </p:stCondLst>
                                  <p:iterate type="el" backwards="0">
                                    <p:tmAbs val="0"/>
                                  </p:iterate>
                                  <p:childTnLst>
                                    <p:set>
                                      <p:cBhvr>
                                        <p:cTn id="26" fill="hold"/>
                                        <p:tgtEl>
                                          <p:spTgt spid="85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7" fill="hold">
                                  <p:stCondLst>
                                    <p:cond delay="0"/>
                                  </p:stCondLst>
                                  <p:iterate type="el" backwards="0">
                                    <p:tmAbs val="0"/>
                                  </p:iterate>
                                  <p:childTnLst>
                                    <p:set>
                                      <p:cBhvr>
                                        <p:cTn id="30" fill="hold"/>
                                        <p:tgtEl>
                                          <p:spTgt spid="8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58" grpId="5"/>
      <p:bldP build="whole" bldLvl="1" animBg="1" rev="0" advAuto="0" spid="859" grpId="6"/>
      <p:bldP build="whole" bldLvl="1" animBg="1" rev="0" advAuto="0" spid="857" grpId="2"/>
      <p:bldP build="whole" bldLvl="1" animBg="1" rev="0" advAuto="0" spid="873" grpId="3"/>
      <p:bldP build="whole" bldLvl="1" animBg="1" rev="0" advAuto="0" spid="871" grpId="7"/>
      <p:bldP build="whole" bldLvl="1" animBg="1" rev="0" advAuto="0" spid="872" grpId="1"/>
      <p:bldP build="whole" bldLvl="1" animBg="1" rev="0" advAuto="0" spid="860" grpId="4"/>
    </p:bldLst>
  </p:timing>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875" name="Table 1"/>
          <p:cNvGraphicFramePr/>
          <p:nvPr/>
        </p:nvGraphicFramePr>
        <p:xfrm>
          <a:off x="3548062" y="821531"/>
          <a:ext cx="16912829" cy="7537193"/>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9541642"/>
                <a:gridCol w="7358485"/>
              </a:tblGrid>
              <a:tr h="1074927">
                <a:tc>
                  <a:txBody>
                    <a:bodyPr/>
                    <a:lstStyle/>
                    <a:p>
                      <a:pPr defTabSz="642937">
                        <a:defRPr b="0" sz="1800">
                          <a:solidFill>
                            <a:srgbClr val="000000"/>
                          </a:solidFill>
                        </a:defRPr>
                      </a:pPr>
                      <a:r>
                        <a:rPr b="1" sz="3000">
                          <a:sym typeface="Helvetica"/>
                        </a:rPr>
                        <a:t>Application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6D6D6"/>
                    </a:solidFill>
                  </a:tcPr>
                </a:tc>
                <a:tc>
                  <a:txBody>
                    <a:bodyPr/>
                    <a:lstStyle/>
                    <a:p>
                      <a:pPr defTabSz="642937">
                        <a:defRPr b="0" sz="1800">
                          <a:solidFill>
                            <a:srgbClr val="000000"/>
                          </a:solidFill>
                        </a:defRPr>
                      </a:pPr>
                      <a:r>
                        <a:rPr b="1" sz="3000">
                          <a:sym typeface="Helvetica"/>
                        </a:rPr>
                        <a:t>Effect of Vial 2</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6D6D6"/>
                    </a:solidFill>
                  </a:tcPr>
                </a:tc>
              </a:tr>
              <a:tr h="1074927">
                <a:tc>
                  <a:txBody>
                    <a:bodyPr/>
                    <a:lstStyle/>
                    <a:p>
                      <a:pPr algn="l" defTabSz="642937">
                        <a:defRPr sz="1800"/>
                      </a:pPr>
                      <a:r>
                        <a:rPr sz="3000">
                          <a:latin typeface="+mn-lt"/>
                          <a:ea typeface="+mn-ea"/>
                          <a:cs typeface="+mn-cs"/>
                          <a:sym typeface="Helvetica"/>
                        </a:rPr>
                        <a:t>onto eye</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Dilation of pupil</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onto adrenal gland</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onto heart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speeds up heart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onto sweat gland</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decreases sweating</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into sympathetic chain ganglion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074927">
                <a:tc>
                  <a:txBody>
                    <a:bodyPr/>
                    <a:lstStyle/>
                    <a:p>
                      <a:pPr algn="l" defTabSz="642937">
                        <a:defRPr sz="1800"/>
                      </a:pPr>
                      <a:r>
                        <a:rPr sz="3000">
                          <a:latin typeface="+mn-lt"/>
                          <a:ea typeface="+mn-ea"/>
                          <a:cs typeface="+mn-cs"/>
                          <a:sym typeface="Helvetica"/>
                        </a:rPr>
                        <a:t>into parasympathetic ganglion</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642937">
                        <a:defRPr sz="1800"/>
                      </a:pPr>
                      <a:r>
                        <a:rPr sz="3000">
                          <a:latin typeface="+mn-lt"/>
                          <a:ea typeface="+mn-ea"/>
                          <a:cs typeface="+mn-cs"/>
                          <a:sym typeface="Helvetica"/>
                        </a:rPr>
                        <a:t>no effect</a:t>
                      </a:r>
                    </a:p>
                  </a:txBody>
                  <a:tcPr marL="63500" marR="63500" marT="63500" marB="635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
        <p:nvSpPr>
          <p:cNvPr id="876" name="2. You conclude that vial 2 contains:…"/>
          <p:cNvSpPr txBox="1"/>
          <p:nvPr/>
        </p:nvSpPr>
        <p:spPr>
          <a:xfrm>
            <a:off x="4351734" y="9545835"/>
            <a:ext cx="6372571" cy="3536158"/>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spcBef>
                <a:spcPts val="1500"/>
              </a:spcBef>
              <a:defRPr sz="3000"/>
            </a:pPr>
            <a:r>
              <a:t>2. You conclude that vial 2 contains:</a:t>
            </a:r>
          </a:p>
          <a:p>
            <a:pPr marL="1039090" indent="-467590">
              <a:buSzPct val="100000"/>
              <a:buAutoNum type="alphaLcPeriod" startAt="1"/>
              <a:defRPr sz="3000"/>
            </a:pPr>
            <a:r>
              <a:t>acetylcholine </a:t>
            </a:r>
          </a:p>
          <a:p>
            <a:pPr marL="1039090" indent="-467590">
              <a:buSzPct val="100000"/>
              <a:buAutoNum type="alphaLcPeriod" startAt="1"/>
              <a:defRPr sz="3000"/>
            </a:pPr>
            <a:r>
              <a:t>atropine</a:t>
            </a:r>
          </a:p>
          <a:p>
            <a:pPr marL="1039090" indent="-467590">
              <a:buSzPct val="100000"/>
              <a:buAutoNum type="alphaLcPeriod" startAt="1"/>
              <a:defRPr sz="3000"/>
            </a:pPr>
            <a:r>
              <a:t>cocaine</a:t>
            </a:r>
          </a:p>
          <a:p>
            <a:pPr marL="1039090" indent="-467590">
              <a:buSzPct val="100000"/>
              <a:buAutoNum type="alphaLcPeriod" startAt="1"/>
              <a:defRPr sz="3000"/>
            </a:pPr>
            <a:r>
              <a:t>epinephrine</a:t>
            </a:r>
          </a:p>
          <a:p>
            <a:pPr marL="1039090" indent="-467590">
              <a:buSzPct val="100000"/>
              <a:buAutoNum type="alphaLcPeriod" startAt="1"/>
              <a:defRPr sz="3000"/>
            </a:pPr>
            <a:r>
              <a:t>nicotine</a:t>
            </a:r>
          </a:p>
        </p:txBody>
      </p:sp>
      <p:sp>
        <p:nvSpPr>
          <p:cNvPr id="877" name="muscarinic ACh (constriction) vs.…"/>
          <p:cNvSpPr txBox="1"/>
          <p:nvPr/>
        </p:nvSpPr>
        <p:spPr>
          <a:xfrm>
            <a:off x="5538737" y="1835547"/>
            <a:ext cx="6772001" cy="11811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3000">
                <a:solidFill>
                  <a:srgbClr val="FF4013"/>
                </a:solidFill>
                <a:latin typeface="Comic Sans MS"/>
                <a:ea typeface="Comic Sans MS"/>
                <a:cs typeface="Comic Sans MS"/>
                <a:sym typeface="Comic Sans MS"/>
              </a:defRPr>
            </a:pPr>
            <a:r>
              <a:t>muscarinic ACh (constriction) vs. </a:t>
            </a:r>
          </a:p>
          <a:p>
            <a:pPr algn="ctr" defTabSz="821531">
              <a:defRPr sz="3000">
                <a:solidFill>
                  <a:srgbClr val="FF4013"/>
                </a:solidFill>
                <a:latin typeface="Comic Sans MS"/>
                <a:ea typeface="Comic Sans MS"/>
                <a:cs typeface="Comic Sans MS"/>
                <a:sym typeface="Comic Sans MS"/>
              </a:defRPr>
            </a:pPr>
            <a:r>
              <a:t>beta-adrenergic receptors (dilation)</a:t>
            </a:r>
          </a:p>
        </p:txBody>
      </p:sp>
      <p:sp>
        <p:nvSpPr>
          <p:cNvPr id="878" name="nicotinic ACh receptors"/>
          <p:cNvSpPr txBox="1"/>
          <p:nvPr/>
        </p:nvSpPr>
        <p:spPr>
          <a:xfrm>
            <a:off x="7532630" y="3186906"/>
            <a:ext cx="4451014"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000">
                <a:solidFill>
                  <a:srgbClr val="669C35"/>
                </a:solidFill>
                <a:latin typeface="Comic Sans MS"/>
                <a:ea typeface="Comic Sans MS"/>
                <a:cs typeface="Comic Sans MS"/>
                <a:sym typeface="Comic Sans MS"/>
              </a:defRPr>
            </a:lvl1pPr>
          </a:lstStyle>
          <a:p>
            <a:pPr/>
            <a:r>
              <a:t>nicotinic ACh receptors</a:t>
            </a:r>
          </a:p>
        </p:txBody>
      </p:sp>
      <p:sp>
        <p:nvSpPr>
          <p:cNvPr id="879" name="nicotinic ACh receptors"/>
          <p:cNvSpPr txBox="1"/>
          <p:nvPr/>
        </p:nvSpPr>
        <p:spPr>
          <a:xfrm>
            <a:off x="7951834" y="6651625"/>
            <a:ext cx="4572070"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77BB41"/>
                </a:solidFill>
                <a:latin typeface="Comic Sans MS"/>
                <a:ea typeface="Comic Sans MS"/>
                <a:cs typeface="Comic Sans MS"/>
                <a:sym typeface="Comic Sans MS"/>
              </a:defRPr>
            </a:lvl1pPr>
          </a:lstStyle>
          <a:p>
            <a:pPr/>
            <a:r>
              <a:t>nicotinic ACh receptors</a:t>
            </a:r>
          </a:p>
        </p:txBody>
      </p:sp>
      <p:sp>
        <p:nvSpPr>
          <p:cNvPr id="880" name="nicotinic ACh receptors"/>
          <p:cNvSpPr txBox="1"/>
          <p:nvPr/>
        </p:nvSpPr>
        <p:spPr>
          <a:xfrm>
            <a:off x="8255620" y="7686079"/>
            <a:ext cx="4572071"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77BB41"/>
                </a:solidFill>
                <a:latin typeface="Comic Sans MS"/>
                <a:ea typeface="Comic Sans MS"/>
                <a:cs typeface="Comic Sans MS"/>
                <a:sym typeface="Comic Sans MS"/>
              </a:defRPr>
            </a:lvl1pPr>
          </a:lstStyle>
          <a:p>
            <a:pPr/>
            <a:r>
              <a:t>nicotinic ACh receptors</a:t>
            </a:r>
          </a:p>
        </p:txBody>
      </p:sp>
      <p:sp>
        <p:nvSpPr>
          <p:cNvPr id="881" name="muscarinic ACh receptors"/>
          <p:cNvSpPr txBox="1"/>
          <p:nvPr/>
        </p:nvSpPr>
        <p:spPr>
          <a:xfrm>
            <a:off x="7417494" y="5240734"/>
            <a:ext cx="4834137"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000">
                <a:solidFill>
                  <a:srgbClr val="FF4013"/>
                </a:solidFill>
                <a:latin typeface="Comic Sans MS"/>
                <a:ea typeface="Comic Sans MS"/>
                <a:cs typeface="Comic Sans MS"/>
                <a:sym typeface="Comic Sans MS"/>
              </a:defRPr>
            </a:lvl1pPr>
          </a:lstStyle>
          <a:p>
            <a:pPr/>
            <a:r>
              <a:t>muscarinic ACh receptors</a:t>
            </a:r>
          </a:p>
        </p:txBody>
      </p:sp>
      <p:sp>
        <p:nvSpPr>
          <p:cNvPr id="882" name="muscarinic ACh (slow) vs.…"/>
          <p:cNvSpPr txBox="1"/>
          <p:nvPr/>
        </p:nvSpPr>
        <p:spPr>
          <a:xfrm>
            <a:off x="5609913" y="3867546"/>
            <a:ext cx="7009317" cy="11811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3000">
                <a:solidFill>
                  <a:srgbClr val="FF4013"/>
                </a:solidFill>
                <a:latin typeface="Comic Sans MS"/>
                <a:ea typeface="Comic Sans MS"/>
                <a:cs typeface="Comic Sans MS"/>
                <a:sym typeface="Comic Sans MS"/>
              </a:defRPr>
            </a:pPr>
            <a:r>
              <a:t>muscarinic ACh (slow) vs. </a:t>
            </a:r>
          </a:p>
          <a:p>
            <a:pPr algn="ctr" defTabSz="821531">
              <a:defRPr sz="3000">
                <a:solidFill>
                  <a:srgbClr val="FF4013"/>
                </a:solidFill>
                <a:latin typeface="Comic Sans MS"/>
                <a:ea typeface="Comic Sans MS"/>
                <a:cs typeface="Comic Sans MS"/>
                <a:sym typeface="Comic Sans MS"/>
              </a:defRPr>
            </a:pPr>
            <a:r>
              <a:t>beta-adrenergic receptors (speed up)</a:t>
            </a:r>
          </a:p>
        </p:txBody>
      </p:sp>
      <p:sp>
        <p:nvSpPr>
          <p:cNvPr id="883" name="nicotinic ACh receptors"/>
          <p:cNvSpPr txBox="1"/>
          <p:nvPr/>
        </p:nvSpPr>
        <p:spPr>
          <a:xfrm>
            <a:off x="9269938" y="12186642"/>
            <a:ext cx="4572071"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nicotinic ACh receptors</a:t>
            </a:r>
          </a:p>
        </p:txBody>
      </p:sp>
      <p:sp>
        <p:nvSpPr>
          <p:cNvPr id="884" name="adrenergic receptors"/>
          <p:cNvSpPr txBox="1"/>
          <p:nvPr/>
        </p:nvSpPr>
        <p:spPr>
          <a:xfrm>
            <a:off x="10023028" y="11597282"/>
            <a:ext cx="4099355"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adrenergic receptors</a:t>
            </a:r>
          </a:p>
        </p:txBody>
      </p:sp>
      <p:sp>
        <p:nvSpPr>
          <p:cNvPr id="885" name="enhance adrenergic receptors"/>
          <p:cNvSpPr txBox="1"/>
          <p:nvPr/>
        </p:nvSpPr>
        <p:spPr>
          <a:xfrm>
            <a:off x="9341886" y="11061501"/>
            <a:ext cx="5767480"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enhance adrenergic receptors</a:t>
            </a:r>
          </a:p>
        </p:txBody>
      </p:sp>
      <p:sp>
        <p:nvSpPr>
          <p:cNvPr id="886" name="block muscarinic ACh receptors"/>
          <p:cNvSpPr txBox="1"/>
          <p:nvPr/>
        </p:nvSpPr>
        <p:spPr>
          <a:xfrm>
            <a:off x="9351190" y="10579298"/>
            <a:ext cx="6104175"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block muscarinic ACh receptors</a:t>
            </a:r>
          </a:p>
        </p:txBody>
      </p:sp>
      <p:sp>
        <p:nvSpPr>
          <p:cNvPr id="887" name="muscarinic &amp; nicotinic ACh receptors"/>
          <p:cNvSpPr txBox="1"/>
          <p:nvPr/>
        </p:nvSpPr>
        <p:spPr>
          <a:xfrm>
            <a:off x="10122676" y="10025657"/>
            <a:ext cx="7107351" cy="647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3000">
                <a:solidFill>
                  <a:srgbClr val="0056D6"/>
                </a:solidFill>
                <a:latin typeface="Comic Sans MS"/>
                <a:ea typeface="Comic Sans MS"/>
                <a:cs typeface="Comic Sans MS"/>
                <a:sym typeface="Comic Sans MS"/>
              </a:defRPr>
            </a:lvl1pPr>
          </a:lstStyle>
          <a:p>
            <a:pPr/>
            <a:r>
              <a:t>muscarinic &amp; nicotinic ACh receptors</a:t>
            </a:r>
          </a:p>
        </p:txBody>
      </p:sp>
      <p:sp>
        <p:nvSpPr>
          <p:cNvPr id="888" name="Oval"/>
          <p:cNvSpPr/>
          <p:nvPr/>
        </p:nvSpPr>
        <p:spPr>
          <a:xfrm>
            <a:off x="8745140" y="10483453"/>
            <a:ext cx="7340204" cy="964407"/>
          </a:xfrm>
          <a:prstGeom prst="ellipse">
            <a:avLst/>
          </a:prstGeom>
          <a:ln w="25400">
            <a:solidFill>
              <a:srgbClr val="E32400"/>
            </a:solidFill>
            <a:miter lim="400000"/>
          </a:ln>
        </p:spPr>
        <p:txBody>
          <a:bodyPr lIns="53578" tIns="53578" rIns="53578" bIns="53578" anchor="ctr"/>
          <a:lstStyle/>
          <a:p>
            <a:pPr algn="ctr" defTabSz="821531">
              <a:defRPr sz="4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89" name="Line"/>
          <p:cNvSpPr/>
          <p:nvPr/>
        </p:nvSpPr>
        <p:spPr>
          <a:xfrm flipH="1">
            <a:off x="8775351" y="10447734"/>
            <a:ext cx="858223" cy="1"/>
          </a:xfrm>
          <a:prstGeom prst="line">
            <a:avLst/>
          </a:prstGeom>
          <a:ln w="50800">
            <a:solidFill>
              <a:srgbClr val="000000"/>
            </a:solidFill>
            <a:miter lim="400000"/>
            <a:headEnd type="stealth"/>
          </a:ln>
        </p:spPr>
        <p:txBody>
          <a:bodyPr lIns="0" tIns="0" rIns="0" bIns="0"/>
          <a:lstStyle/>
          <a:p>
            <a:pPr/>
          </a:p>
        </p:txBody>
      </p:sp>
      <p:sp>
        <p:nvSpPr>
          <p:cNvPr id="890" name="Line"/>
          <p:cNvSpPr/>
          <p:nvPr/>
        </p:nvSpPr>
        <p:spPr>
          <a:xfrm flipH="1">
            <a:off x="7991013" y="10965656"/>
            <a:ext cx="880561" cy="1"/>
          </a:xfrm>
          <a:prstGeom prst="line">
            <a:avLst/>
          </a:prstGeom>
          <a:ln w="50800">
            <a:solidFill>
              <a:srgbClr val="000000"/>
            </a:solidFill>
            <a:miter lim="400000"/>
            <a:headEnd type="stealth"/>
          </a:ln>
        </p:spPr>
        <p:txBody>
          <a:bodyPr lIns="0" tIns="0" rIns="0" bIns="0"/>
          <a:lstStyle/>
          <a:p>
            <a:pPr/>
          </a:p>
        </p:txBody>
      </p:sp>
      <p:sp>
        <p:nvSpPr>
          <p:cNvPr id="891" name="Line"/>
          <p:cNvSpPr/>
          <p:nvPr/>
        </p:nvSpPr>
        <p:spPr>
          <a:xfrm flipH="1">
            <a:off x="7826843" y="11447859"/>
            <a:ext cx="1070130" cy="1"/>
          </a:xfrm>
          <a:prstGeom prst="line">
            <a:avLst/>
          </a:prstGeom>
          <a:ln w="50800">
            <a:solidFill>
              <a:srgbClr val="000000"/>
            </a:solidFill>
            <a:miter lim="400000"/>
            <a:headEnd type="stealth"/>
          </a:ln>
        </p:spPr>
        <p:txBody>
          <a:bodyPr lIns="0" tIns="0" rIns="0" bIns="0"/>
          <a:lstStyle/>
          <a:p>
            <a:pPr/>
          </a:p>
        </p:txBody>
      </p:sp>
      <p:sp>
        <p:nvSpPr>
          <p:cNvPr id="892" name="Line"/>
          <p:cNvSpPr/>
          <p:nvPr/>
        </p:nvSpPr>
        <p:spPr>
          <a:xfrm flipH="1">
            <a:off x="8517218" y="12019359"/>
            <a:ext cx="913156" cy="1"/>
          </a:xfrm>
          <a:prstGeom prst="line">
            <a:avLst/>
          </a:prstGeom>
          <a:ln w="50800">
            <a:solidFill>
              <a:srgbClr val="000000"/>
            </a:solidFill>
            <a:miter lim="400000"/>
            <a:headEnd type="stealth"/>
          </a:ln>
        </p:spPr>
        <p:txBody>
          <a:bodyPr lIns="0" tIns="0" rIns="0" bIns="0"/>
          <a:lstStyle/>
          <a:p>
            <a:pPr/>
          </a:p>
        </p:txBody>
      </p:sp>
      <p:sp>
        <p:nvSpPr>
          <p:cNvPr id="893" name="Line"/>
          <p:cNvSpPr/>
          <p:nvPr/>
        </p:nvSpPr>
        <p:spPr>
          <a:xfrm flipH="1">
            <a:off x="7833602" y="12555140"/>
            <a:ext cx="910972" cy="1"/>
          </a:xfrm>
          <a:prstGeom prst="line">
            <a:avLst/>
          </a:prstGeom>
          <a:ln w="50800">
            <a:solidFill>
              <a:srgbClr val="000000"/>
            </a:solidFill>
            <a:miter lim="400000"/>
            <a:headEnd type="stealth"/>
          </a:ln>
        </p:spPr>
        <p:txBody>
          <a:bodyPr lIns="0" tIns="0" rIns="0" bIns="0"/>
          <a:lstStyle/>
          <a:p>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8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88" grpId="1"/>
    </p:bldLst>
  </p:timing>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5" name="Human Phys PCB4701…"/>
          <p:cNvSpPr txBox="1"/>
          <p:nvPr/>
        </p:nvSpPr>
        <p:spPr>
          <a:xfrm>
            <a:off x="4692065" y="1807368"/>
            <a:ext cx="15894845" cy="10063958"/>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5000"/>
            </a:pPr>
            <a:r>
              <a:t>Human Phys PCB4701</a:t>
            </a:r>
          </a:p>
          <a:p>
            <a:pPr defTabSz="821531">
              <a:defRPr sz="5000"/>
            </a:pPr>
          </a:p>
          <a:p>
            <a:pPr defTabSz="821531">
              <a:defRPr b="1" sz="6000"/>
            </a:pPr>
            <a:r>
              <a:t>Autonomic Nervous System: </a:t>
            </a:r>
          </a:p>
          <a:p>
            <a:pPr defTabSz="821531">
              <a:defRPr b="1" sz="6000"/>
            </a:pPr>
            <a:r>
              <a:t>Examples &amp; Disorders</a:t>
            </a:r>
          </a:p>
          <a:p>
            <a:pPr defTabSz="821531">
              <a:defRPr b="1" sz="6000"/>
            </a:pPr>
            <a:r>
              <a:t>Fox Chapter 9 part 2</a:t>
            </a:r>
          </a:p>
          <a:p>
            <a:pPr defTabSz="821531">
              <a:defRPr b="1" sz="8600"/>
            </a:pPr>
          </a:p>
          <a:p>
            <a:pPr defTabSz="821531">
              <a:defRPr b="1" sz="8600"/>
            </a:pPr>
          </a:p>
          <a:p>
            <a:pPr defTabSz="821531">
              <a:defRPr b="1" sz="8600"/>
            </a:pPr>
          </a:p>
          <a:p>
            <a:pPr defTabSz="821531">
              <a:defRPr b="1" sz="8600"/>
            </a:pPr>
          </a:p>
          <a:p>
            <a:pPr defTabSz="821531">
              <a:defRPr sz="3000"/>
            </a:pPr>
            <a:r>
              <a:t>© T. Houpt, Ph.D.</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Autonomic Nervous System"/>
          <p:cNvSpPr txBox="1"/>
          <p:nvPr/>
        </p:nvSpPr>
        <p:spPr>
          <a:xfrm>
            <a:off x="3651250" y="649089"/>
            <a:ext cx="7387422" cy="125015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marL="81280" marR="81280" defTabSz="1821656">
              <a:defRPr b="1" sz="4200">
                <a:solidFill>
                  <a:srgbClr val="0433FF"/>
                </a:solidFill>
                <a:uFill>
                  <a:solidFill>
                    <a:srgbClr val="0433FF"/>
                  </a:solidFill>
                </a:uFill>
              </a:defRPr>
            </a:lvl1pPr>
          </a:lstStyle>
          <a:p>
            <a:pPr>
              <a:defRPr b="0">
                <a:solidFill>
                  <a:srgbClr val="000000"/>
                </a:solidFill>
                <a:uFill>
                  <a:solidFill>
                    <a:srgbClr val="000000"/>
                  </a:solidFill>
                </a:uFill>
                <a:latin typeface="Times Roman"/>
                <a:ea typeface="Times Roman"/>
                <a:cs typeface="Times Roman"/>
                <a:sym typeface="Times Roman"/>
              </a:defRPr>
            </a:pPr>
            <a:r>
              <a:rPr b="1">
                <a:solidFill>
                  <a:srgbClr val="0433FF"/>
                </a:solidFill>
                <a:uFill>
                  <a:solidFill>
                    <a:srgbClr val="0433FF"/>
                  </a:solidFill>
                </a:uFill>
                <a:latin typeface="+mn-lt"/>
                <a:ea typeface="+mn-ea"/>
                <a:cs typeface="+mn-cs"/>
                <a:sym typeface="Helvetica"/>
              </a:rPr>
              <a:t>Autonomic Nervous System</a:t>
            </a:r>
            <a:endParaRPr b="1" sz="3000">
              <a:latin typeface="+mn-lt"/>
              <a:ea typeface="+mn-ea"/>
              <a:cs typeface="+mn-cs"/>
              <a:sym typeface="Helvetica"/>
            </a:endParaRPr>
          </a:p>
        </p:txBody>
      </p:sp>
      <p:sp>
        <p:nvSpPr>
          <p:cNvPr id="382" name="Oval"/>
          <p:cNvSpPr/>
          <p:nvPr/>
        </p:nvSpPr>
        <p:spPr>
          <a:xfrm>
            <a:off x="19750484" y="9626203"/>
            <a:ext cx="450851" cy="1181101"/>
          </a:xfrm>
          <a:prstGeom prst="ellipse">
            <a:avLst/>
          </a:prstGeom>
          <a:solidFill>
            <a:srgbClr val="FF7E79">
              <a:alpha val="33999"/>
            </a:srgbClr>
          </a:solidFill>
          <a:ln w="12700"/>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83" name="Rectangle"/>
          <p:cNvSpPr/>
          <p:nvPr/>
        </p:nvSpPr>
        <p:spPr>
          <a:xfrm>
            <a:off x="19652059" y="9563893"/>
            <a:ext cx="276226" cy="1238251"/>
          </a:xfrm>
          <a:prstGeom prst="rect">
            <a:avLst/>
          </a:prstGeom>
          <a:solidFill>
            <a:srgbClr val="FFFFFF"/>
          </a:solidFill>
          <a:ln w="12700">
            <a:miter lim="400000"/>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386" name="Group"/>
          <p:cNvGrpSpPr/>
          <p:nvPr/>
        </p:nvGrpSpPr>
        <p:grpSpPr>
          <a:xfrm>
            <a:off x="6994525" y="5382419"/>
            <a:ext cx="12912726" cy="6197204"/>
            <a:chOff x="0" y="0"/>
            <a:chExt cx="12912725" cy="6197203"/>
          </a:xfrm>
        </p:grpSpPr>
        <p:sp>
          <p:nvSpPr>
            <p:cNvPr id="384" name="Rectangle"/>
            <p:cNvSpPr/>
            <p:nvPr/>
          </p:nvSpPr>
          <p:spPr>
            <a:xfrm>
              <a:off x="0" y="0"/>
              <a:ext cx="12912726" cy="6197204"/>
            </a:xfrm>
            <a:prstGeom prst="rect">
              <a:avLst/>
            </a:prstGeom>
            <a:solidFill>
              <a:srgbClr val="FF7E79">
                <a:alpha val="33999"/>
              </a:srgbClr>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85" name="Rectangle"/>
            <p:cNvSpPr txBox="1"/>
            <p:nvPr/>
          </p:nvSpPr>
          <p:spPr>
            <a:xfrm>
              <a:off x="0" y="0"/>
              <a:ext cx="12912726" cy="6197204"/>
            </a:xfrm>
            <a:prstGeom prst="rect">
              <a:avLst/>
            </a:prstGeom>
            <a:noFill/>
            <a:ln w="12700" cap="flat">
              <a:noFill/>
              <a:miter lim="400000"/>
            </a:ln>
            <a:effectLst/>
          </p:spPr>
          <p:txBody>
            <a:bodyPr wrap="square" lIns="71437" tIns="71437" rIns="71437" bIns="71437" numCol="1" anchor="ctr">
              <a:noAutofit/>
            </a:bodyPr>
            <a:lstStyle/>
            <a:p>
              <a:pPr marL="81280" marR="81280" algn="ctr" defTabSz="1821656">
                <a:defRPr b="1" sz="3200">
                  <a:uFill>
                    <a:solidFill>
                      <a:srgbClr val="000000"/>
                    </a:solidFill>
                  </a:uFill>
                </a:defRPr>
              </a:pPr>
            </a:p>
          </p:txBody>
        </p:sp>
      </p:grpSp>
      <p:grpSp>
        <p:nvGrpSpPr>
          <p:cNvPr id="390" name="Group"/>
          <p:cNvGrpSpPr/>
          <p:nvPr/>
        </p:nvGrpSpPr>
        <p:grpSpPr>
          <a:xfrm rot="16200000">
            <a:off x="12806758" y="3440907"/>
            <a:ext cx="1279526" cy="13474701"/>
            <a:chOff x="0" y="0"/>
            <a:chExt cx="1279525" cy="13474700"/>
          </a:xfrm>
        </p:grpSpPr>
        <p:sp>
          <p:nvSpPr>
            <p:cNvPr id="387" name="Shape"/>
            <p:cNvSpPr/>
            <p:nvPr/>
          </p:nvSpPr>
          <p:spPr>
            <a:xfrm>
              <a:off x="0" y="0"/>
              <a:ext cx="1279526" cy="13474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06"/>
                    <a:pt x="0" y="459"/>
                  </a:cubicBezTo>
                  <a:lnTo>
                    <a:pt x="0" y="21141"/>
                  </a:lnTo>
                  <a:cubicBezTo>
                    <a:pt x="0" y="21394"/>
                    <a:pt x="4835" y="21600"/>
                    <a:pt x="10800" y="21600"/>
                  </a:cubicBezTo>
                  <a:cubicBezTo>
                    <a:pt x="16765" y="21600"/>
                    <a:pt x="21600" y="21394"/>
                    <a:pt x="21600" y="21141"/>
                  </a:cubicBezTo>
                  <a:lnTo>
                    <a:pt x="21600" y="459"/>
                  </a:lnTo>
                  <a:cubicBezTo>
                    <a:pt x="21600" y="206"/>
                    <a:pt x="16765" y="0"/>
                    <a:pt x="10800" y="0"/>
                  </a:cubicBezTo>
                  <a:close/>
                </a:path>
              </a:pathLst>
            </a:custGeom>
            <a:solidFill>
              <a:srgbClr val="FFFFFF">
                <a:alpha val="33999"/>
              </a:srgbClr>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88" name="Shape"/>
            <p:cNvSpPr/>
            <p:nvPr/>
          </p:nvSpPr>
          <p:spPr>
            <a:xfrm>
              <a:off x="0" y="0"/>
              <a:ext cx="1279526" cy="5732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4830"/>
                    <a:pt x="0" y="10788"/>
                  </a:cubicBezTo>
                  <a:cubicBezTo>
                    <a:pt x="0" y="16759"/>
                    <a:pt x="4835" y="21600"/>
                    <a:pt x="10800" y="21600"/>
                  </a:cubicBezTo>
                  <a:cubicBezTo>
                    <a:pt x="16765" y="21600"/>
                    <a:pt x="21600" y="16759"/>
                    <a:pt x="21600" y="10788"/>
                  </a:cubicBezTo>
                  <a:cubicBezTo>
                    <a:pt x="21600" y="4830"/>
                    <a:pt x="16765" y="0"/>
                    <a:pt x="10800" y="0"/>
                  </a:cubicBezTo>
                  <a:close/>
                </a:path>
              </a:pathLst>
            </a:custGeom>
            <a:solidFill>
              <a:srgbClr val="FFFFFF">
                <a:alpha val="33999"/>
              </a:srgbClr>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389" name="Line"/>
            <p:cNvSpPr/>
            <p:nvPr/>
          </p:nvSpPr>
          <p:spPr>
            <a:xfrm>
              <a:off x="0" y="278400"/>
              <a:ext cx="1279526" cy="2869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11929"/>
                    <a:pt x="4835" y="21600"/>
                    <a:pt x="10800" y="21600"/>
                  </a:cubicBezTo>
                  <a:cubicBezTo>
                    <a:pt x="16765" y="21600"/>
                    <a:pt x="21600" y="11929"/>
                    <a:pt x="21600" y="0"/>
                  </a:cubicBezTo>
                </a:path>
              </a:pathLst>
            </a:custGeom>
            <a:no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391" name="Rectangle"/>
          <p:cNvSpPr/>
          <p:nvPr/>
        </p:nvSpPr>
        <p:spPr>
          <a:xfrm>
            <a:off x="7009209" y="2718593"/>
            <a:ext cx="2225676" cy="2444751"/>
          </a:xfrm>
          <a:prstGeom prst="rect">
            <a:avLst/>
          </a:prstGeom>
          <a:solidFill>
            <a:srgbClr val="C6E6E9">
              <a:alpha val="50000"/>
            </a:srgbClr>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92" name="Square"/>
          <p:cNvSpPr/>
          <p:nvPr/>
        </p:nvSpPr>
        <p:spPr>
          <a:xfrm>
            <a:off x="9245203" y="2731293"/>
            <a:ext cx="1517651" cy="1518048"/>
          </a:xfrm>
          <a:prstGeom prst="rect">
            <a:avLst/>
          </a:prstGeom>
          <a:blipFill>
            <a:blip r:embed="rId2"/>
          </a:blip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93" name="Rectangle"/>
          <p:cNvSpPr/>
          <p:nvPr/>
        </p:nvSpPr>
        <p:spPr>
          <a:xfrm>
            <a:off x="9234884" y="4255294"/>
            <a:ext cx="1539876" cy="904876"/>
          </a:xfrm>
          <a:prstGeom prst="rect">
            <a:avLst/>
          </a:prstGeom>
          <a:solidFill>
            <a:srgbClr val="C6E6E9">
              <a:alpha val="50000"/>
            </a:srgbClr>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94" name="Rectangle"/>
          <p:cNvSpPr/>
          <p:nvPr/>
        </p:nvSpPr>
        <p:spPr>
          <a:xfrm>
            <a:off x="10793809" y="4563268"/>
            <a:ext cx="9166226" cy="590551"/>
          </a:xfrm>
          <a:prstGeom prst="rect">
            <a:avLst/>
          </a:prstGeom>
          <a:solidFill>
            <a:srgbClr val="C6E6E9">
              <a:alpha val="50000"/>
            </a:srgbClr>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95" name="GI tract"/>
          <p:cNvSpPr txBox="1"/>
          <p:nvPr/>
        </p:nvSpPr>
        <p:spPr>
          <a:xfrm>
            <a:off x="9714309" y="9852818"/>
            <a:ext cx="1742621"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i="1" sz="3200">
                <a:uFill>
                  <a:solidFill>
                    <a:srgbClr val="000000"/>
                  </a:solidFill>
                </a:uFill>
              </a:defRPr>
            </a:lvl1pPr>
          </a:lstStyle>
          <a:p>
            <a:pPr/>
            <a:r>
              <a:t>GI tract</a:t>
            </a:r>
          </a:p>
        </p:txBody>
      </p:sp>
      <p:sp>
        <p:nvSpPr>
          <p:cNvPr id="396" name="Oval"/>
          <p:cNvSpPr/>
          <p:nvPr/>
        </p:nvSpPr>
        <p:spPr>
          <a:xfrm>
            <a:off x="6713934" y="9589293"/>
            <a:ext cx="552451" cy="1216026"/>
          </a:xfrm>
          <a:prstGeom prst="ellipse">
            <a:avLst/>
          </a:prstGeom>
          <a:solidFill>
            <a:srgbClr val="FFFFFF"/>
          </a:solidFill>
          <a:ln w="12700">
            <a:solidFill>
              <a:srgbClr val="FFFF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97" name="Rectangle"/>
          <p:cNvSpPr/>
          <p:nvPr/>
        </p:nvSpPr>
        <p:spPr>
          <a:xfrm>
            <a:off x="10798968" y="11564143"/>
            <a:ext cx="749301" cy="1257301"/>
          </a:xfrm>
          <a:prstGeom prst="rect">
            <a:avLst/>
          </a:prstGeom>
          <a:solidFill>
            <a:srgbClr val="FF7E79">
              <a:alpha val="33999"/>
            </a:srgbClr>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398" name="Rectangle"/>
          <p:cNvSpPr/>
          <p:nvPr/>
        </p:nvSpPr>
        <p:spPr>
          <a:xfrm>
            <a:off x="17454959" y="11580019"/>
            <a:ext cx="749301" cy="1257301"/>
          </a:xfrm>
          <a:prstGeom prst="rect">
            <a:avLst/>
          </a:prstGeom>
          <a:solidFill>
            <a:srgbClr val="FF7E79">
              <a:alpha val="33999"/>
            </a:srgbClr>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02" name="Group"/>
          <p:cNvGrpSpPr/>
          <p:nvPr/>
        </p:nvGrpSpPr>
        <p:grpSpPr>
          <a:xfrm>
            <a:off x="4637484" y="2586565"/>
            <a:ext cx="6249021" cy="2696767"/>
            <a:chOff x="0" y="0"/>
            <a:chExt cx="6249019" cy="2696765"/>
          </a:xfrm>
        </p:grpSpPr>
        <p:sp>
          <p:nvSpPr>
            <p:cNvPr id="399" name="Line"/>
            <p:cNvSpPr/>
            <p:nvPr/>
          </p:nvSpPr>
          <p:spPr>
            <a:xfrm>
              <a:off x="2105644" y="0"/>
              <a:ext cx="4143376" cy="26967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6" y="21600"/>
                  </a:moveTo>
                  <a:lnTo>
                    <a:pt x="0" y="21600"/>
                  </a:lnTo>
                  <a:lnTo>
                    <a:pt x="0" y="0"/>
                  </a:lnTo>
                  <a:lnTo>
                    <a:pt x="21600" y="0"/>
                  </a:lnTo>
                  <a:lnTo>
                    <a:pt x="21600" y="14291"/>
                  </a:lnTo>
                </a:path>
              </a:pathLst>
            </a:custGeom>
            <a:noFill/>
            <a:ln w="101600" cap="flat">
              <a:solidFill>
                <a:srgbClr val="444444">
                  <a:alpha val="30000"/>
                </a:srgbClr>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00" name="Skull"/>
            <p:cNvSpPr txBox="1"/>
            <p:nvPr/>
          </p:nvSpPr>
          <p:spPr>
            <a:xfrm>
              <a:off x="0" y="1128184"/>
              <a:ext cx="1208009"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b="1" sz="3200">
                  <a:solidFill>
                    <a:srgbClr val="606060"/>
                  </a:solidFill>
                  <a:uFill>
                    <a:solidFill>
                      <a:srgbClr val="606060"/>
                    </a:solidFill>
                  </a:uFill>
                </a:defRPr>
              </a:lvl1pPr>
            </a:lstStyle>
            <a:p>
              <a:pPr/>
              <a:r>
                <a:t>Skull</a:t>
              </a:r>
            </a:p>
          </p:txBody>
        </p:sp>
        <p:sp>
          <p:nvSpPr>
            <p:cNvPr id="401" name="Line"/>
            <p:cNvSpPr/>
            <p:nvPr/>
          </p:nvSpPr>
          <p:spPr>
            <a:xfrm>
              <a:off x="1232296" y="1521090"/>
              <a:ext cx="801278"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sp>
        <p:nvSpPr>
          <p:cNvPr id="403" name="Rectangle"/>
          <p:cNvSpPr/>
          <p:nvPr/>
        </p:nvSpPr>
        <p:spPr>
          <a:xfrm>
            <a:off x="11174015"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04" name="Rectangle"/>
          <p:cNvSpPr/>
          <p:nvPr/>
        </p:nvSpPr>
        <p:spPr>
          <a:xfrm>
            <a:off x="11656218"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05" name="Rectangle"/>
          <p:cNvSpPr/>
          <p:nvPr/>
        </p:nvSpPr>
        <p:spPr>
          <a:xfrm>
            <a:off x="12138421"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06" name="Rectangle"/>
          <p:cNvSpPr/>
          <p:nvPr/>
        </p:nvSpPr>
        <p:spPr>
          <a:xfrm>
            <a:off x="12620625" y="4339828"/>
            <a:ext cx="428625"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07" name="Rectangle"/>
          <p:cNvSpPr/>
          <p:nvPr/>
        </p:nvSpPr>
        <p:spPr>
          <a:xfrm>
            <a:off x="13102828"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08" name="Rectangle"/>
          <p:cNvSpPr/>
          <p:nvPr/>
        </p:nvSpPr>
        <p:spPr>
          <a:xfrm>
            <a:off x="13585031"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09" name="Rectangle"/>
          <p:cNvSpPr/>
          <p:nvPr/>
        </p:nvSpPr>
        <p:spPr>
          <a:xfrm>
            <a:off x="14067234"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0" name="Rectangle"/>
          <p:cNvSpPr/>
          <p:nvPr/>
        </p:nvSpPr>
        <p:spPr>
          <a:xfrm>
            <a:off x="14549437"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1" name="Rectangle"/>
          <p:cNvSpPr/>
          <p:nvPr/>
        </p:nvSpPr>
        <p:spPr>
          <a:xfrm>
            <a:off x="15031640"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2" name="Rectangle"/>
          <p:cNvSpPr/>
          <p:nvPr/>
        </p:nvSpPr>
        <p:spPr>
          <a:xfrm>
            <a:off x="15513843"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3" name="Rectangle"/>
          <p:cNvSpPr/>
          <p:nvPr/>
        </p:nvSpPr>
        <p:spPr>
          <a:xfrm>
            <a:off x="15996046"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4" name="Rectangle"/>
          <p:cNvSpPr/>
          <p:nvPr/>
        </p:nvSpPr>
        <p:spPr>
          <a:xfrm>
            <a:off x="16478250" y="4339828"/>
            <a:ext cx="428625"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5" name="Rectangle"/>
          <p:cNvSpPr/>
          <p:nvPr/>
        </p:nvSpPr>
        <p:spPr>
          <a:xfrm>
            <a:off x="16960453"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6" name="Rectangle"/>
          <p:cNvSpPr/>
          <p:nvPr/>
        </p:nvSpPr>
        <p:spPr>
          <a:xfrm>
            <a:off x="17442656"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7" name="Rectangle"/>
          <p:cNvSpPr/>
          <p:nvPr/>
        </p:nvSpPr>
        <p:spPr>
          <a:xfrm>
            <a:off x="17924859"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8" name="Rectangle"/>
          <p:cNvSpPr/>
          <p:nvPr/>
        </p:nvSpPr>
        <p:spPr>
          <a:xfrm>
            <a:off x="18407062"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19" name="Rectangle"/>
          <p:cNvSpPr/>
          <p:nvPr/>
        </p:nvSpPr>
        <p:spPr>
          <a:xfrm>
            <a:off x="18889265"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20" name="Rectangle"/>
          <p:cNvSpPr/>
          <p:nvPr/>
        </p:nvSpPr>
        <p:spPr>
          <a:xfrm>
            <a:off x="19371468" y="4339828"/>
            <a:ext cx="428626" cy="982266"/>
          </a:xfrm>
          <a:prstGeom prst="rect">
            <a:avLst/>
          </a:prstGeom>
          <a:solidFill>
            <a:srgbClr val="444444">
              <a:alpha val="20000"/>
            </a:srgbClr>
          </a:solidFill>
          <a:ln w="12700">
            <a:solidFill>
              <a:srgbClr val="000000">
                <a:alpha val="20000"/>
              </a:srgbClr>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21" name="Vertebra"/>
          <p:cNvSpPr txBox="1"/>
          <p:nvPr/>
        </p:nvSpPr>
        <p:spPr>
          <a:xfrm>
            <a:off x="17656968" y="3143250"/>
            <a:ext cx="195777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solidFill>
                  <a:srgbClr val="606060"/>
                </a:solidFill>
                <a:uFill>
                  <a:solidFill>
                    <a:srgbClr val="606060"/>
                  </a:solidFill>
                </a:uFill>
              </a:defRPr>
            </a:lvl1pPr>
          </a:lstStyle>
          <a:p>
            <a:pPr/>
            <a:r>
              <a:t>Vertebra</a:t>
            </a:r>
          </a:p>
        </p:txBody>
      </p:sp>
      <p:sp>
        <p:nvSpPr>
          <p:cNvPr id="422" name="Line"/>
          <p:cNvSpPr/>
          <p:nvPr/>
        </p:nvSpPr>
        <p:spPr>
          <a:xfrm flipH="1">
            <a:off x="18152305" y="3786187"/>
            <a:ext cx="558368" cy="432630"/>
          </a:xfrm>
          <a:prstGeom prst="line">
            <a:avLst/>
          </a:prstGeom>
          <a:ln w="12700">
            <a:solidFill>
              <a:srgbClr val="000000"/>
            </a:solidFill>
          </a:ln>
        </p:spPr>
        <p:txBody>
          <a:bodyPr lIns="0" tIns="0" rIns="0" bIns="0"/>
          <a:lstStyle/>
          <a:p>
            <a:pPr/>
          </a:p>
        </p:txBody>
      </p:sp>
      <p:grpSp>
        <p:nvGrpSpPr>
          <p:cNvPr id="444" name="Group"/>
          <p:cNvGrpSpPr/>
          <p:nvPr/>
        </p:nvGrpSpPr>
        <p:grpSpPr>
          <a:xfrm>
            <a:off x="7012781" y="4722018"/>
            <a:ext cx="2822179" cy="3028555"/>
            <a:chOff x="0" y="0"/>
            <a:chExt cx="2822178" cy="3028553"/>
          </a:xfrm>
        </p:grpSpPr>
        <p:sp>
          <p:nvSpPr>
            <p:cNvPr id="423" name="cranial autonomic nerve"/>
            <p:cNvSpPr/>
            <p:nvPr/>
          </p:nvSpPr>
          <p:spPr>
            <a:xfrm>
              <a:off x="443706" y="3028553"/>
              <a:ext cx="2196704"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spAutoFit/>
            </a:bodyPr>
            <a:lstStyle>
              <a:lvl1pPr marL="81280" marR="81280" algn="ctr" defTabSz="1821656">
                <a:defRPr b="1" sz="2400">
                  <a:uFill>
                    <a:solidFill>
                      <a:srgbClr val="000000"/>
                    </a:solidFill>
                  </a:uFill>
                </a:defRPr>
              </a:lvl1pPr>
            </a:lstStyle>
            <a:p>
              <a:pPr/>
              <a:r>
                <a:t>cranial autonomic nerve</a:t>
              </a:r>
            </a:p>
          </p:txBody>
        </p:sp>
        <p:grpSp>
          <p:nvGrpSpPr>
            <p:cNvPr id="443" name="Group"/>
            <p:cNvGrpSpPr/>
            <p:nvPr/>
          </p:nvGrpSpPr>
          <p:grpSpPr>
            <a:xfrm>
              <a:off x="0" y="0"/>
              <a:ext cx="2822179" cy="2350294"/>
              <a:chOff x="0" y="0"/>
              <a:chExt cx="2822178" cy="2350293"/>
            </a:xfrm>
          </p:grpSpPr>
          <p:grpSp>
            <p:nvGrpSpPr>
              <p:cNvPr id="438" name="Group"/>
              <p:cNvGrpSpPr/>
              <p:nvPr/>
            </p:nvGrpSpPr>
            <p:grpSpPr>
              <a:xfrm>
                <a:off x="0" y="0"/>
                <a:ext cx="2822179" cy="2225279"/>
                <a:chOff x="0" y="0"/>
                <a:chExt cx="2822178" cy="2225278"/>
              </a:xfrm>
            </p:grpSpPr>
            <p:sp>
              <p:nvSpPr>
                <p:cNvPr id="424" name="Oval"/>
                <p:cNvSpPr/>
                <p:nvPr/>
              </p:nvSpPr>
              <p:spPr>
                <a:xfrm>
                  <a:off x="2295128" y="171450"/>
                  <a:ext cx="200026"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25" name="Oval"/>
                <p:cNvSpPr/>
                <p:nvPr/>
              </p:nvSpPr>
              <p:spPr>
                <a:xfrm>
                  <a:off x="2453877" y="0"/>
                  <a:ext cx="200026"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28" name="Group"/>
                <p:cNvGrpSpPr/>
                <p:nvPr/>
              </p:nvGrpSpPr>
              <p:grpSpPr>
                <a:xfrm>
                  <a:off x="2622153" y="142875"/>
                  <a:ext cx="200026" cy="232172"/>
                  <a:chOff x="0" y="0"/>
                  <a:chExt cx="200025" cy="232171"/>
                </a:xfrm>
              </p:grpSpPr>
              <p:sp>
                <p:nvSpPr>
                  <p:cNvPr id="426" name="Oval"/>
                  <p:cNvSpPr/>
                  <p:nvPr/>
                </p:nvSpPr>
                <p:spPr>
                  <a:xfrm>
                    <a:off x="0" y="0"/>
                    <a:ext cx="200025"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27" name="Rectangle"/>
                  <p:cNvSpPr txBox="1"/>
                  <p:nvPr/>
                </p:nvSpPr>
                <p:spPr>
                  <a:xfrm>
                    <a:off x="29290" y="33475"/>
                    <a:ext cx="141445" cy="161651"/>
                  </a:xfrm>
                  <a:prstGeom prst="rect">
                    <a:avLst/>
                  </a:prstGeom>
                  <a:noFill/>
                  <a:ln w="12700" cap="flat">
                    <a:noFill/>
                    <a:miter lim="400000"/>
                  </a:ln>
                  <a:effectLst/>
                </p:spPr>
                <p:txBody>
                  <a:bodyPr wrap="square" lIns="53578" tIns="53578" rIns="53578" bIns="53578" numCol="1" anchor="ctr">
                    <a:noAutofit/>
                  </a:bodyPr>
                  <a:lstStyle/>
                  <a:p>
                    <a:pPr marL="79898" marR="79898" algn="ctr" defTabSz="1821656">
                      <a:defRPr b="1" sz="3200">
                        <a:uFill>
                          <a:solidFill>
                            <a:srgbClr val="000000"/>
                          </a:solidFill>
                        </a:uFill>
                      </a:defRPr>
                    </a:pPr>
                  </a:p>
                </p:txBody>
              </p:sp>
            </p:grpSp>
            <p:sp>
              <p:nvSpPr>
                <p:cNvPr id="429" name="Line"/>
                <p:cNvSpPr/>
                <p:nvPr/>
              </p:nvSpPr>
              <p:spPr>
                <a:xfrm>
                  <a:off x="2434828" y="358775"/>
                  <a:ext cx="6350" cy="163830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30" name="Line"/>
                <p:cNvSpPr/>
                <p:nvPr/>
              </p:nvSpPr>
              <p:spPr>
                <a:xfrm>
                  <a:off x="2536031" y="358775"/>
                  <a:ext cx="15875" cy="174625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31" name="Line"/>
                <p:cNvSpPr/>
                <p:nvPr/>
              </p:nvSpPr>
              <p:spPr>
                <a:xfrm>
                  <a:off x="2625328" y="393700"/>
                  <a:ext cx="19051" cy="1774826"/>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32" name="Line"/>
                <p:cNvSpPr/>
                <p:nvPr/>
              </p:nvSpPr>
              <p:spPr>
                <a:xfrm flipH="1">
                  <a:off x="2732484" y="355600"/>
                  <a:ext cx="9526" cy="1819276"/>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33" name="Oval"/>
                <p:cNvSpPr/>
                <p:nvPr/>
              </p:nvSpPr>
              <p:spPr>
                <a:xfrm>
                  <a:off x="2428478" y="215900"/>
                  <a:ext cx="200026"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34" name="Line"/>
                <p:cNvSpPr/>
                <p:nvPr/>
              </p:nvSpPr>
              <p:spPr>
                <a:xfrm>
                  <a:off x="17859" y="2000250"/>
                  <a:ext cx="2393951" cy="635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35" name="Line"/>
                <p:cNvSpPr/>
                <p:nvPr/>
              </p:nvSpPr>
              <p:spPr>
                <a:xfrm>
                  <a:off x="0" y="2066925"/>
                  <a:ext cx="2578101" cy="15876"/>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36" name="Line"/>
                <p:cNvSpPr/>
                <p:nvPr/>
              </p:nvSpPr>
              <p:spPr>
                <a:xfrm>
                  <a:off x="0" y="2143125"/>
                  <a:ext cx="2696766" cy="19052"/>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37" name="Line"/>
                <p:cNvSpPr/>
                <p:nvPr/>
              </p:nvSpPr>
              <p:spPr>
                <a:xfrm flipV="1">
                  <a:off x="17859" y="2207418"/>
                  <a:ext cx="2727326" cy="1786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sp>
            <p:nvSpPr>
              <p:cNvPr id="439" name="Oval"/>
              <p:cNvSpPr/>
              <p:nvPr/>
            </p:nvSpPr>
            <p:spPr>
              <a:xfrm>
                <a:off x="2286000" y="1850231"/>
                <a:ext cx="200025"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40" name="Oval"/>
              <p:cNvSpPr/>
              <p:nvPr/>
            </p:nvSpPr>
            <p:spPr>
              <a:xfrm>
                <a:off x="2428875" y="1903809"/>
                <a:ext cx="200025"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41" name="Oval"/>
              <p:cNvSpPr/>
              <p:nvPr/>
            </p:nvSpPr>
            <p:spPr>
              <a:xfrm>
                <a:off x="2446734" y="2064543"/>
                <a:ext cx="200026"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42" name="Oval"/>
              <p:cNvSpPr/>
              <p:nvPr/>
            </p:nvSpPr>
            <p:spPr>
              <a:xfrm>
                <a:off x="2589609" y="2118122"/>
                <a:ext cx="200026"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grpSp>
        <p:nvGrpSpPr>
          <p:cNvPr id="464" name="Group"/>
          <p:cNvGrpSpPr/>
          <p:nvPr/>
        </p:nvGrpSpPr>
        <p:grpSpPr>
          <a:xfrm>
            <a:off x="10034190" y="4682331"/>
            <a:ext cx="2425701" cy="4752976"/>
            <a:chOff x="0" y="0"/>
            <a:chExt cx="2425699" cy="4752975"/>
          </a:xfrm>
        </p:grpSpPr>
        <p:grpSp>
          <p:nvGrpSpPr>
            <p:cNvPr id="461" name="Group"/>
            <p:cNvGrpSpPr/>
            <p:nvPr/>
          </p:nvGrpSpPr>
          <p:grpSpPr>
            <a:xfrm>
              <a:off x="0" y="-1"/>
              <a:ext cx="454026" cy="4752976"/>
              <a:chOff x="0" y="0"/>
              <a:chExt cx="454025" cy="4752975"/>
            </a:xfrm>
          </p:grpSpPr>
          <p:sp>
            <p:nvSpPr>
              <p:cNvPr id="445" name="Oval"/>
              <p:cNvSpPr/>
              <p:nvPr/>
            </p:nvSpPr>
            <p:spPr>
              <a:xfrm>
                <a:off x="0" y="1743075"/>
                <a:ext cx="200025"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46" name="Oval"/>
              <p:cNvSpPr/>
              <p:nvPr/>
            </p:nvSpPr>
            <p:spPr>
              <a:xfrm>
                <a:off x="85724" y="2047874"/>
                <a:ext cx="200026"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49" name="Group"/>
              <p:cNvGrpSpPr/>
              <p:nvPr/>
            </p:nvGrpSpPr>
            <p:grpSpPr>
              <a:xfrm>
                <a:off x="254000" y="1800224"/>
                <a:ext cx="200026" cy="232173"/>
                <a:chOff x="0" y="0"/>
                <a:chExt cx="200025" cy="232171"/>
              </a:xfrm>
            </p:grpSpPr>
            <p:sp>
              <p:nvSpPr>
                <p:cNvPr id="447" name="Oval"/>
                <p:cNvSpPr/>
                <p:nvPr/>
              </p:nvSpPr>
              <p:spPr>
                <a:xfrm>
                  <a:off x="0" y="0"/>
                  <a:ext cx="200025"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48" name="Rectangle"/>
                <p:cNvSpPr txBox="1"/>
                <p:nvPr/>
              </p:nvSpPr>
              <p:spPr>
                <a:xfrm>
                  <a:off x="29290" y="33474"/>
                  <a:ext cx="141444" cy="161651"/>
                </a:xfrm>
                <a:prstGeom prst="rect">
                  <a:avLst/>
                </a:prstGeom>
                <a:noFill/>
                <a:ln w="12700" cap="flat">
                  <a:noFill/>
                  <a:miter lim="400000"/>
                </a:ln>
                <a:effectLst/>
              </p:spPr>
              <p:txBody>
                <a:bodyPr wrap="square" lIns="53578" tIns="53578" rIns="53578" bIns="53578" numCol="1" anchor="ctr">
                  <a:noAutofit/>
                </a:bodyPr>
                <a:lstStyle/>
                <a:p>
                  <a:pPr marL="79898" marR="79898" algn="ctr" defTabSz="1821656">
                    <a:defRPr b="1" sz="3200">
                      <a:uFill>
                        <a:solidFill>
                          <a:srgbClr val="000000"/>
                        </a:solidFill>
                      </a:uFill>
                    </a:defRPr>
                  </a:pPr>
                </a:p>
              </p:txBody>
            </p:sp>
          </p:grpSp>
          <p:grpSp>
            <p:nvGrpSpPr>
              <p:cNvPr id="452" name="Group"/>
              <p:cNvGrpSpPr/>
              <p:nvPr/>
            </p:nvGrpSpPr>
            <p:grpSpPr>
              <a:xfrm>
                <a:off x="184149" y="1416049"/>
                <a:ext cx="200026" cy="232173"/>
                <a:chOff x="0" y="0"/>
                <a:chExt cx="200025" cy="232171"/>
              </a:xfrm>
            </p:grpSpPr>
            <p:sp>
              <p:nvSpPr>
                <p:cNvPr id="450" name="Oval"/>
                <p:cNvSpPr/>
                <p:nvPr/>
              </p:nvSpPr>
              <p:spPr>
                <a:xfrm>
                  <a:off x="0" y="0"/>
                  <a:ext cx="200025"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51" name="Rectangle"/>
                <p:cNvSpPr txBox="1"/>
                <p:nvPr/>
              </p:nvSpPr>
              <p:spPr>
                <a:xfrm>
                  <a:off x="29290" y="33474"/>
                  <a:ext cx="141445" cy="161651"/>
                </a:xfrm>
                <a:prstGeom prst="rect">
                  <a:avLst/>
                </a:prstGeom>
                <a:noFill/>
                <a:ln w="12700" cap="flat">
                  <a:noFill/>
                  <a:miter lim="400000"/>
                </a:ln>
                <a:effectLst/>
              </p:spPr>
              <p:txBody>
                <a:bodyPr wrap="square" lIns="53578" tIns="53578" rIns="53578" bIns="53578" numCol="1" anchor="ctr">
                  <a:noAutofit/>
                </a:bodyPr>
                <a:lstStyle/>
                <a:p>
                  <a:pPr marL="79898" marR="79898" algn="ctr" defTabSz="1821656">
                    <a:defRPr b="1" sz="3200">
                      <a:uFill>
                        <a:solidFill>
                          <a:srgbClr val="000000"/>
                        </a:solidFill>
                      </a:uFill>
                    </a:defRPr>
                  </a:pPr>
                </a:p>
              </p:txBody>
            </p:sp>
          </p:grpSp>
          <p:sp>
            <p:nvSpPr>
              <p:cNvPr id="453" name="Line"/>
              <p:cNvSpPr/>
              <p:nvPr/>
            </p:nvSpPr>
            <p:spPr>
              <a:xfrm>
                <a:off x="276225" y="0"/>
                <a:ext cx="3176" cy="1425575"/>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54" name="Line"/>
              <p:cNvSpPr/>
              <p:nvPr/>
            </p:nvSpPr>
            <p:spPr>
              <a:xfrm>
                <a:off x="333375" y="19049"/>
                <a:ext cx="15876" cy="179070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55" name="Line"/>
              <p:cNvSpPr/>
              <p:nvPr/>
            </p:nvSpPr>
            <p:spPr>
              <a:xfrm>
                <a:off x="82550" y="34924"/>
                <a:ext cx="3177" cy="1685926"/>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56" name="Line"/>
              <p:cNvSpPr/>
              <p:nvPr/>
            </p:nvSpPr>
            <p:spPr>
              <a:xfrm>
                <a:off x="155575" y="53974"/>
                <a:ext cx="3177" cy="1971676"/>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57" name="Line"/>
              <p:cNvSpPr/>
              <p:nvPr/>
            </p:nvSpPr>
            <p:spPr>
              <a:xfrm>
                <a:off x="79374" y="1939925"/>
                <a:ext cx="19050" cy="2774950"/>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58" name="Line"/>
              <p:cNvSpPr/>
              <p:nvPr/>
            </p:nvSpPr>
            <p:spPr>
              <a:xfrm>
                <a:off x="190500" y="1907777"/>
                <a:ext cx="19050" cy="277495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59" name="Line"/>
              <p:cNvSpPr/>
              <p:nvPr/>
            </p:nvSpPr>
            <p:spPr>
              <a:xfrm>
                <a:off x="317499" y="1978025"/>
                <a:ext cx="19050" cy="2774950"/>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60" name="Line"/>
              <p:cNvSpPr/>
              <p:nvPr/>
            </p:nvSpPr>
            <p:spPr>
              <a:xfrm>
                <a:off x="406399" y="1908174"/>
                <a:ext cx="19051" cy="277495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sp>
          <p:nvSpPr>
            <p:cNvPr id="462" name="sensory ganglion"/>
            <p:cNvSpPr txBox="1"/>
            <p:nvPr/>
          </p:nvSpPr>
          <p:spPr>
            <a:xfrm>
              <a:off x="202405" y="1235868"/>
              <a:ext cx="2214564" cy="879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spAutoFit/>
            </a:bodyPr>
            <a:lstStyle>
              <a:lvl1pPr marL="81280" marR="81280" algn="ctr" defTabSz="1821656">
                <a:defRPr b="1" sz="2400">
                  <a:uFill>
                    <a:solidFill>
                      <a:srgbClr val="000000"/>
                    </a:solidFill>
                  </a:uFill>
                </a:defRPr>
              </a:lvl1pPr>
            </a:lstStyle>
            <a:p>
              <a:pPr/>
              <a:r>
                <a:t>sensory ganglion</a:t>
              </a:r>
            </a:p>
          </p:txBody>
        </p:sp>
        <p:sp>
          <p:nvSpPr>
            <p:cNvPr id="463" name="sensory nerve"/>
            <p:cNvSpPr txBox="1"/>
            <p:nvPr/>
          </p:nvSpPr>
          <p:spPr>
            <a:xfrm>
              <a:off x="211137" y="3521868"/>
              <a:ext cx="2214563" cy="879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spAutoFit/>
            </a:bodyPr>
            <a:lstStyle>
              <a:lvl1pPr marL="81280" marR="81280" algn="ctr" defTabSz="1821656">
                <a:defRPr b="1" sz="2400">
                  <a:uFill>
                    <a:solidFill>
                      <a:srgbClr val="000000"/>
                    </a:solidFill>
                  </a:uFill>
                </a:defRPr>
              </a:lvl1pPr>
            </a:lstStyle>
            <a:p>
              <a:pPr/>
              <a:r>
                <a:t>sensory nerve</a:t>
              </a:r>
            </a:p>
          </p:txBody>
        </p:sp>
      </p:grpSp>
      <p:grpSp>
        <p:nvGrpSpPr>
          <p:cNvPr id="486" name="Group"/>
          <p:cNvGrpSpPr/>
          <p:nvPr/>
        </p:nvGrpSpPr>
        <p:grpSpPr>
          <a:xfrm>
            <a:off x="13240940" y="3839765"/>
            <a:ext cx="4005264" cy="5695555"/>
            <a:chOff x="0" y="439737"/>
            <a:chExt cx="4005262" cy="5695553"/>
          </a:xfrm>
        </p:grpSpPr>
        <p:grpSp>
          <p:nvGrpSpPr>
            <p:cNvPr id="482" name="Group"/>
            <p:cNvGrpSpPr/>
            <p:nvPr/>
          </p:nvGrpSpPr>
          <p:grpSpPr>
            <a:xfrm>
              <a:off x="2261394" y="1290240"/>
              <a:ext cx="533400" cy="4845051"/>
              <a:chOff x="0" y="0"/>
              <a:chExt cx="533399" cy="4845050"/>
            </a:xfrm>
          </p:grpSpPr>
          <p:sp>
            <p:nvSpPr>
              <p:cNvPr id="465" name="Oval"/>
              <p:cNvSpPr/>
              <p:nvPr/>
            </p:nvSpPr>
            <p:spPr>
              <a:xfrm>
                <a:off x="6349" y="171450"/>
                <a:ext cx="200026"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66" name="Oval"/>
              <p:cNvSpPr/>
              <p:nvPr/>
            </p:nvSpPr>
            <p:spPr>
              <a:xfrm>
                <a:off x="172243" y="0"/>
                <a:ext cx="200026"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69" name="Group"/>
              <p:cNvGrpSpPr/>
              <p:nvPr/>
            </p:nvGrpSpPr>
            <p:grpSpPr>
              <a:xfrm>
                <a:off x="333374" y="142875"/>
                <a:ext cx="200026" cy="232172"/>
                <a:chOff x="0" y="0"/>
                <a:chExt cx="200025" cy="232171"/>
              </a:xfrm>
            </p:grpSpPr>
            <p:sp>
              <p:nvSpPr>
                <p:cNvPr id="467" name="Oval"/>
                <p:cNvSpPr/>
                <p:nvPr/>
              </p:nvSpPr>
              <p:spPr>
                <a:xfrm>
                  <a:off x="0" y="0"/>
                  <a:ext cx="200025"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68" name="Rectangle"/>
                <p:cNvSpPr txBox="1"/>
                <p:nvPr/>
              </p:nvSpPr>
              <p:spPr>
                <a:xfrm>
                  <a:off x="29290" y="33475"/>
                  <a:ext cx="141445" cy="161651"/>
                </a:xfrm>
                <a:prstGeom prst="rect">
                  <a:avLst/>
                </a:prstGeom>
                <a:noFill/>
                <a:ln w="12700" cap="flat">
                  <a:noFill/>
                  <a:miter lim="400000"/>
                </a:ln>
                <a:effectLst/>
              </p:spPr>
              <p:txBody>
                <a:bodyPr wrap="square" lIns="53578" tIns="53578" rIns="53578" bIns="53578" numCol="1" anchor="ctr">
                  <a:noAutofit/>
                </a:bodyPr>
                <a:lstStyle/>
                <a:p>
                  <a:pPr marL="79898" marR="79898" algn="ctr" defTabSz="1821656">
                    <a:defRPr b="1" sz="3200">
                      <a:uFill>
                        <a:solidFill>
                          <a:srgbClr val="000000"/>
                        </a:solidFill>
                      </a:uFill>
                    </a:defRPr>
                  </a:pPr>
                </a:p>
              </p:txBody>
            </p:sp>
          </p:grpSp>
          <p:sp>
            <p:nvSpPr>
              <p:cNvPr id="470" name="Oval"/>
              <p:cNvSpPr/>
              <p:nvPr/>
            </p:nvSpPr>
            <p:spPr>
              <a:xfrm>
                <a:off x="136524" y="215900"/>
                <a:ext cx="200026"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81" name="Group"/>
              <p:cNvGrpSpPr/>
              <p:nvPr/>
            </p:nvGrpSpPr>
            <p:grpSpPr>
              <a:xfrm>
                <a:off x="0" y="311150"/>
                <a:ext cx="527050" cy="4533901"/>
                <a:chOff x="0" y="0"/>
                <a:chExt cx="527049" cy="4533900"/>
              </a:xfrm>
            </p:grpSpPr>
            <p:sp>
              <p:nvSpPr>
                <p:cNvPr id="471" name="Line"/>
                <p:cNvSpPr/>
                <p:nvPr/>
              </p:nvSpPr>
              <p:spPr>
                <a:xfrm>
                  <a:off x="101599" y="3174"/>
                  <a:ext cx="19050" cy="4492626"/>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72" name="Line"/>
                <p:cNvSpPr/>
                <p:nvPr/>
              </p:nvSpPr>
              <p:spPr>
                <a:xfrm>
                  <a:off x="200024" y="3174"/>
                  <a:ext cx="31750" cy="446405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73" name="Line"/>
                <p:cNvSpPr/>
                <p:nvPr/>
              </p:nvSpPr>
              <p:spPr>
                <a:xfrm>
                  <a:off x="323849" y="53974"/>
                  <a:ext cx="34926" cy="4479927"/>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74" name="Line"/>
                <p:cNvSpPr/>
                <p:nvPr/>
              </p:nvSpPr>
              <p:spPr>
                <a:xfrm>
                  <a:off x="440133" y="0"/>
                  <a:ext cx="3177" cy="4464050"/>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75" name="Oval"/>
                <p:cNvSpPr/>
                <p:nvPr/>
              </p:nvSpPr>
              <p:spPr>
                <a:xfrm>
                  <a:off x="0" y="1898649"/>
                  <a:ext cx="200025"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76" name="Oval"/>
                <p:cNvSpPr/>
                <p:nvPr/>
              </p:nvSpPr>
              <p:spPr>
                <a:xfrm>
                  <a:off x="158749" y="1727199"/>
                  <a:ext cx="200026"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79" name="Group"/>
                <p:cNvGrpSpPr/>
                <p:nvPr/>
              </p:nvGrpSpPr>
              <p:grpSpPr>
                <a:xfrm>
                  <a:off x="327024" y="1870074"/>
                  <a:ext cx="200026" cy="232173"/>
                  <a:chOff x="0" y="0"/>
                  <a:chExt cx="200025" cy="232171"/>
                </a:xfrm>
              </p:grpSpPr>
              <p:sp>
                <p:nvSpPr>
                  <p:cNvPr id="477" name="Oval"/>
                  <p:cNvSpPr/>
                  <p:nvPr/>
                </p:nvSpPr>
                <p:spPr>
                  <a:xfrm>
                    <a:off x="0" y="0"/>
                    <a:ext cx="200025"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78" name="Rectangle"/>
                  <p:cNvSpPr txBox="1"/>
                  <p:nvPr/>
                </p:nvSpPr>
                <p:spPr>
                  <a:xfrm>
                    <a:off x="29290" y="33474"/>
                    <a:ext cx="141445" cy="161651"/>
                  </a:xfrm>
                  <a:prstGeom prst="rect">
                    <a:avLst/>
                  </a:prstGeom>
                  <a:noFill/>
                  <a:ln w="12700" cap="flat">
                    <a:noFill/>
                    <a:miter lim="400000"/>
                  </a:ln>
                  <a:effectLst/>
                </p:spPr>
                <p:txBody>
                  <a:bodyPr wrap="square" lIns="53578" tIns="53578" rIns="53578" bIns="53578" numCol="1" anchor="ctr">
                    <a:noAutofit/>
                  </a:bodyPr>
                  <a:lstStyle/>
                  <a:p>
                    <a:pPr marL="79898" marR="79898" algn="ctr" defTabSz="1821656">
                      <a:defRPr b="1" sz="3200">
                        <a:uFill>
                          <a:solidFill>
                            <a:srgbClr val="000000"/>
                          </a:solidFill>
                        </a:uFill>
                      </a:defRPr>
                    </a:pPr>
                  </a:p>
                </p:txBody>
              </p:sp>
            </p:grpSp>
            <p:sp>
              <p:nvSpPr>
                <p:cNvPr id="480" name="Oval"/>
                <p:cNvSpPr/>
                <p:nvPr/>
              </p:nvSpPr>
              <p:spPr>
                <a:xfrm>
                  <a:off x="133350" y="1943099"/>
                  <a:ext cx="200026"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sp>
          <p:nvSpPr>
            <p:cNvPr id="483" name="autonomic nerve"/>
            <p:cNvSpPr/>
            <p:nvPr/>
          </p:nvSpPr>
          <p:spPr>
            <a:xfrm>
              <a:off x="274241" y="5299868"/>
              <a:ext cx="2339579"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spAutoFit/>
            </a:bodyPr>
            <a:lstStyle>
              <a:lvl1pPr marL="81280" marR="81280" algn="ctr" defTabSz="1821656">
                <a:defRPr b="1" sz="2400">
                  <a:uFill>
                    <a:solidFill>
                      <a:srgbClr val="000000"/>
                    </a:solidFill>
                  </a:uFill>
                </a:defRPr>
              </a:lvl1pPr>
            </a:lstStyle>
            <a:p>
              <a:pPr/>
              <a:r>
                <a:t>autonomic nerve</a:t>
              </a:r>
            </a:p>
          </p:txBody>
        </p:sp>
        <p:sp>
          <p:nvSpPr>
            <p:cNvPr id="484" name="autonomic ganglion"/>
            <p:cNvSpPr/>
            <p:nvPr/>
          </p:nvSpPr>
          <p:spPr>
            <a:xfrm>
              <a:off x="0" y="3543299"/>
              <a:ext cx="2928938"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spAutoFit/>
            </a:bodyPr>
            <a:lstStyle>
              <a:lvl1pPr marL="81280" marR="81280" algn="ctr" defTabSz="1821656">
                <a:defRPr b="1" sz="2400">
                  <a:uFill>
                    <a:solidFill>
                      <a:srgbClr val="000000"/>
                    </a:solidFill>
                  </a:uFill>
                </a:defRPr>
              </a:lvl1pPr>
            </a:lstStyle>
            <a:p>
              <a:pPr/>
              <a:r>
                <a:t>autonomic ganglion</a:t>
              </a:r>
            </a:p>
          </p:txBody>
        </p:sp>
        <p:sp>
          <p:nvSpPr>
            <p:cNvPr id="485" name="pre-ganglionic neurons"/>
            <p:cNvSpPr/>
            <p:nvPr/>
          </p:nvSpPr>
          <p:spPr>
            <a:xfrm>
              <a:off x="1076324" y="439737"/>
              <a:ext cx="2928939"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spAutoFit/>
            </a:bodyPr>
            <a:lstStyle>
              <a:lvl1pPr marL="81280" marR="81280" algn="ctr" defTabSz="1821656">
                <a:defRPr b="1" sz="2400">
                  <a:uFill>
                    <a:solidFill>
                      <a:srgbClr val="000000"/>
                    </a:solidFill>
                  </a:uFill>
                </a:defRPr>
              </a:lvl1pPr>
            </a:lstStyle>
            <a:p>
              <a:pPr/>
              <a:r>
                <a:t>pre-ganglionic neurons</a:t>
              </a:r>
            </a:p>
          </p:txBody>
        </p:sp>
      </p:grpSp>
      <p:grpSp>
        <p:nvGrpSpPr>
          <p:cNvPr id="505" name="Group"/>
          <p:cNvGrpSpPr/>
          <p:nvPr/>
        </p:nvGrpSpPr>
        <p:grpSpPr>
          <a:xfrm>
            <a:off x="17695068" y="4610496"/>
            <a:ext cx="942953" cy="7378701"/>
            <a:chOff x="0" y="0"/>
            <a:chExt cx="942952" cy="7378699"/>
          </a:xfrm>
        </p:grpSpPr>
        <p:sp>
          <p:nvSpPr>
            <p:cNvPr id="487" name="Oval"/>
            <p:cNvSpPr/>
            <p:nvPr/>
          </p:nvSpPr>
          <p:spPr>
            <a:xfrm>
              <a:off x="0" y="175815"/>
              <a:ext cx="200025"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88" name="Oval"/>
            <p:cNvSpPr/>
            <p:nvPr/>
          </p:nvSpPr>
          <p:spPr>
            <a:xfrm>
              <a:off x="158749" y="0"/>
              <a:ext cx="200026"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91" name="Group"/>
            <p:cNvGrpSpPr/>
            <p:nvPr/>
          </p:nvGrpSpPr>
          <p:grpSpPr>
            <a:xfrm>
              <a:off x="327024" y="142875"/>
              <a:ext cx="200026" cy="232172"/>
              <a:chOff x="0" y="0"/>
              <a:chExt cx="200025" cy="232171"/>
            </a:xfrm>
          </p:grpSpPr>
          <p:sp>
            <p:nvSpPr>
              <p:cNvPr id="489" name="Oval"/>
              <p:cNvSpPr/>
              <p:nvPr/>
            </p:nvSpPr>
            <p:spPr>
              <a:xfrm>
                <a:off x="0" y="0"/>
                <a:ext cx="200025" cy="232172"/>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0" name="Rectangle"/>
              <p:cNvSpPr txBox="1"/>
              <p:nvPr/>
            </p:nvSpPr>
            <p:spPr>
              <a:xfrm>
                <a:off x="29291" y="33475"/>
                <a:ext cx="141445" cy="161651"/>
              </a:xfrm>
              <a:prstGeom prst="rect">
                <a:avLst/>
              </a:prstGeom>
              <a:noFill/>
              <a:ln w="12700" cap="flat">
                <a:noFill/>
                <a:miter lim="400000"/>
              </a:ln>
              <a:effectLst/>
            </p:spPr>
            <p:txBody>
              <a:bodyPr wrap="square" lIns="53578" tIns="53578" rIns="53578" bIns="53578" numCol="1" anchor="ctr">
                <a:noAutofit/>
              </a:bodyPr>
              <a:lstStyle/>
              <a:p>
                <a:pPr marL="79898" marR="79898" algn="ctr" defTabSz="1821656">
                  <a:defRPr b="1" sz="3200">
                    <a:uFill>
                      <a:solidFill>
                        <a:srgbClr val="000000"/>
                      </a:solidFill>
                    </a:uFill>
                  </a:defRPr>
                </a:pPr>
              </a:p>
            </p:txBody>
          </p:sp>
        </p:grpSp>
        <p:sp>
          <p:nvSpPr>
            <p:cNvPr id="492" name="Line"/>
            <p:cNvSpPr/>
            <p:nvPr/>
          </p:nvSpPr>
          <p:spPr>
            <a:xfrm>
              <a:off x="161924" y="4787900"/>
              <a:ext cx="454004" cy="1714500"/>
            </a:xfrm>
            <a:custGeom>
              <a:avLst/>
              <a:gdLst/>
              <a:ahLst/>
              <a:cxnLst>
                <a:cxn ang="0">
                  <a:pos x="wd2" y="hd2"/>
                </a:cxn>
                <a:cxn ang="5400000">
                  <a:pos x="wd2" y="hd2"/>
                </a:cxn>
                <a:cxn ang="10800000">
                  <a:pos x="wd2" y="hd2"/>
                </a:cxn>
                <a:cxn ang="16200000">
                  <a:pos x="wd2" y="hd2"/>
                </a:cxn>
              </a:cxnLst>
              <a:rect l="0" t="0" r="r" b="b"/>
              <a:pathLst>
                <a:path w="21450" h="21600" fill="norm" stroke="1" extrusionOk="0">
                  <a:moveTo>
                    <a:pt x="0" y="0"/>
                  </a:moveTo>
                  <a:cubicBezTo>
                    <a:pt x="10573" y="3280"/>
                    <a:pt x="21298" y="6600"/>
                    <a:pt x="21449" y="10200"/>
                  </a:cubicBezTo>
                  <a:cubicBezTo>
                    <a:pt x="21600" y="13800"/>
                    <a:pt x="4380" y="19720"/>
                    <a:pt x="906" y="21600"/>
                  </a:cubicBezTo>
                </a:path>
              </a:pathLst>
            </a:custGeom>
            <a:no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3" name="Line"/>
            <p:cNvSpPr/>
            <p:nvPr/>
          </p:nvSpPr>
          <p:spPr>
            <a:xfrm>
              <a:off x="265508" y="4819253"/>
              <a:ext cx="454004" cy="1714501"/>
            </a:xfrm>
            <a:custGeom>
              <a:avLst/>
              <a:gdLst/>
              <a:ahLst/>
              <a:cxnLst>
                <a:cxn ang="0">
                  <a:pos x="wd2" y="hd2"/>
                </a:cxn>
                <a:cxn ang="5400000">
                  <a:pos x="wd2" y="hd2"/>
                </a:cxn>
                <a:cxn ang="10800000">
                  <a:pos x="wd2" y="hd2"/>
                </a:cxn>
                <a:cxn ang="16200000">
                  <a:pos x="wd2" y="hd2"/>
                </a:cxn>
              </a:cxnLst>
              <a:rect l="0" t="0" r="r" b="b"/>
              <a:pathLst>
                <a:path w="21450" h="21600" fill="norm" stroke="1" extrusionOk="0">
                  <a:moveTo>
                    <a:pt x="0" y="0"/>
                  </a:moveTo>
                  <a:cubicBezTo>
                    <a:pt x="10573" y="3280"/>
                    <a:pt x="21298" y="6600"/>
                    <a:pt x="21449" y="10200"/>
                  </a:cubicBezTo>
                  <a:cubicBezTo>
                    <a:pt x="21600" y="13800"/>
                    <a:pt x="4380" y="19720"/>
                    <a:pt x="906" y="21600"/>
                  </a:cubicBezTo>
                </a:path>
              </a:pathLst>
            </a:custGeom>
            <a:no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4" name="Line"/>
            <p:cNvSpPr/>
            <p:nvPr/>
          </p:nvSpPr>
          <p:spPr>
            <a:xfrm>
              <a:off x="377824" y="4810125"/>
              <a:ext cx="454004" cy="1714500"/>
            </a:xfrm>
            <a:custGeom>
              <a:avLst/>
              <a:gdLst/>
              <a:ahLst/>
              <a:cxnLst>
                <a:cxn ang="0">
                  <a:pos x="wd2" y="hd2"/>
                </a:cxn>
                <a:cxn ang="5400000">
                  <a:pos x="wd2" y="hd2"/>
                </a:cxn>
                <a:cxn ang="10800000">
                  <a:pos x="wd2" y="hd2"/>
                </a:cxn>
                <a:cxn ang="16200000">
                  <a:pos x="wd2" y="hd2"/>
                </a:cxn>
              </a:cxnLst>
              <a:rect l="0" t="0" r="r" b="b"/>
              <a:pathLst>
                <a:path w="21450" h="21600" fill="norm" stroke="1" extrusionOk="0">
                  <a:moveTo>
                    <a:pt x="0" y="0"/>
                  </a:moveTo>
                  <a:cubicBezTo>
                    <a:pt x="10573" y="3280"/>
                    <a:pt x="21298" y="6600"/>
                    <a:pt x="21449" y="10200"/>
                  </a:cubicBezTo>
                  <a:cubicBezTo>
                    <a:pt x="21600" y="13800"/>
                    <a:pt x="4380" y="19720"/>
                    <a:pt x="906" y="21600"/>
                  </a:cubicBezTo>
                </a:path>
              </a:pathLst>
            </a:custGeom>
            <a:no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5" name="Line"/>
            <p:cNvSpPr/>
            <p:nvPr/>
          </p:nvSpPr>
          <p:spPr>
            <a:xfrm>
              <a:off x="488949" y="4800600"/>
              <a:ext cx="454004" cy="1714501"/>
            </a:xfrm>
            <a:custGeom>
              <a:avLst/>
              <a:gdLst/>
              <a:ahLst/>
              <a:cxnLst>
                <a:cxn ang="0">
                  <a:pos x="wd2" y="hd2"/>
                </a:cxn>
                <a:cxn ang="5400000">
                  <a:pos x="wd2" y="hd2"/>
                </a:cxn>
                <a:cxn ang="10800000">
                  <a:pos x="wd2" y="hd2"/>
                </a:cxn>
                <a:cxn ang="16200000">
                  <a:pos x="wd2" y="hd2"/>
                </a:cxn>
              </a:cxnLst>
              <a:rect l="0" t="0" r="r" b="b"/>
              <a:pathLst>
                <a:path w="21450" h="21600" fill="norm" stroke="1" extrusionOk="0">
                  <a:moveTo>
                    <a:pt x="0" y="0"/>
                  </a:moveTo>
                  <a:cubicBezTo>
                    <a:pt x="10573" y="3280"/>
                    <a:pt x="21298" y="6600"/>
                    <a:pt x="21449" y="10200"/>
                  </a:cubicBezTo>
                  <a:cubicBezTo>
                    <a:pt x="21600" y="13800"/>
                    <a:pt x="4380" y="19720"/>
                    <a:pt x="906" y="21600"/>
                  </a:cubicBezTo>
                </a:path>
              </a:pathLst>
            </a:custGeom>
            <a:no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6" name="Line"/>
            <p:cNvSpPr/>
            <p:nvPr/>
          </p:nvSpPr>
          <p:spPr>
            <a:xfrm>
              <a:off x="140493" y="358775"/>
              <a:ext cx="19050" cy="4492626"/>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97" name="Line"/>
            <p:cNvSpPr/>
            <p:nvPr/>
          </p:nvSpPr>
          <p:spPr>
            <a:xfrm>
              <a:off x="238124" y="358775"/>
              <a:ext cx="31750" cy="4464050"/>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98" name="Line"/>
            <p:cNvSpPr/>
            <p:nvPr/>
          </p:nvSpPr>
          <p:spPr>
            <a:xfrm>
              <a:off x="361949" y="409575"/>
              <a:ext cx="34927" cy="4479926"/>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99" name="Line"/>
            <p:cNvSpPr/>
            <p:nvPr/>
          </p:nvSpPr>
          <p:spPr>
            <a:xfrm>
              <a:off x="482599" y="355600"/>
              <a:ext cx="3177" cy="446405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00" name="Line"/>
            <p:cNvSpPr/>
            <p:nvPr/>
          </p:nvSpPr>
          <p:spPr>
            <a:xfrm flipH="1">
              <a:off x="146050" y="6467475"/>
              <a:ext cx="31750" cy="911225"/>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01" name="Line"/>
            <p:cNvSpPr/>
            <p:nvPr/>
          </p:nvSpPr>
          <p:spPr>
            <a:xfrm>
              <a:off x="273049" y="6524625"/>
              <a:ext cx="6352" cy="83185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02" name="Line"/>
            <p:cNvSpPr/>
            <p:nvPr/>
          </p:nvSpPr>
          <p:spPr>
            <a:xfrm>
              <a:off x="387350" y="6524625"/>
              <a:ext cx="3176" cy="850901"/>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03" name="Line"/>
            <p:cNvSpPr/>
            <p:nvPr/>
          </p:nvSpPr>
          <p:spPr>
            <a:xfrm flipH="1">
              <a:off x="527049" y="6464300"/>
              <a:ext cx="12702" cy="822326"/>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04" name="Oval"/>
            <p:cNvSpPr/>
            <p:nvPr/>
          </p:nvSpPr>
          <p:spPr>
            <a:xfrm>
              <a:off x="133350" y="215900"/>
              <a:ext cx="200026" cy="232173"/>
            </a:xfrm>
            <a:prstGeom prst="ellipse">
              <a:avLst/>
            </a:prstGeom>
            <a:solidFill>
              <a:srgbClr val="C6E6E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506" name="motor neurons"/>
          <p:cNvSpPr txBox="1"/>
          <p:nvPr/>
        </p:nvSpPr>
        <p:spPr>
          <a:xfrm>
            <a:off x="17695068" y="5214937"/>
            <a:ext cx="2411017" cy="92868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marL="81280" marR="81280" algn="ctr" defTabSz="1821656">
              <a:defRPr b="1" sz="2400">
                <a:uFill>
                  <a:solidFill>
                    <a:srgbClr val="000000"/>
                  </a:solidFill>
                </a:uFill>
              </a:defRPr>
            </a:lvl1pPr>
          </a:lstStyle>
          <a:p>
            <a:pPr/>
            <a:r>
              <a:t>motor neurons</a:t>
            </a:r>
          </a:p>
        </p:txBody>
      </p:sp>
      <p:sp>
        <p:nvSpPr>
          <p:cNvPr id="507" name="motor nerve"/>
          <p:cNvSpPr txBox="1"/>
          <p:nvPr/>
        </p:nvSpPr>
        <p:spPr>
          <a:xfrm>
            <a:off x="17949068" y="7768828"/>
            <a:ext cx="1750220" cy="92868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marL="81280" marR="81280" algn="ctr" defTabSz="1821656">
              <a:defRPr b="1" sz="2400">
                <a:uFill>
                  <a:solidFill>
                    <a:srgbClr val="000000"/>
                  </a:solidFill>
                </a:uFill>
              </a:defRPr>
            </a:lvl1pPr>
          </a:lstStyle>
          <a:p>
            <a:pPr/>
            <a:r>
              <a:t>motor nerve</a:t>
            </a:r>
          </a:p>
        </p:txBody>
      </p:sp>
      <p:pic>
        <p:nvPicPr>
          <p:cNvPr id="508" name="Oval Oval" descr="Oval Oval"/>
          <p:cNvPicPr>
            <a:picLocks noChangeAspect="0"/>
          </p:cNvPicPr>
          <p:nvPr/>
        </p:nvPicPr>
        <p:blipFill>
          <a:blip r:embed="rId3">
            <a:extLst/>
          </a:blip>
          <a:stretch>
            <a:fillRect/>
          </a:stretch>
        </p:blipFill>
        <p:spPr>
          <a:xfrm>
            <a:off x="13626658" y="4248892"/>
            <a:ext cx="3325087" cy="6187648"/>
          </a:xfrm>
          <a:prstGeom prst="rect">
            <a:avLst/>
          </a:prstGeom>
          <a:effectLst>
            <a:outerShdw sx="100000" sy="100000" kx="0" ky="0" algn="b" rotWithShape="0" blurRad="50800" dist="25400" dir="5400000">
              <a:srgbClr val="000000">
                <a:alpha val="50000"/>
              </a:srgbClr>
            </a:outerShdw>
          </a:effectLst>
        </p:spPr>
      </p:pic>
      <p:pic>
        <p:nvPicPr>
          <p:cNvPr id="509" name="Oval Oval" descr="Oval Oval"/>
          <p:cNvPicPr>
            <a:picLocks noChangeAspect="0"/>
          </p:cNvPicPr>
          <p:nvPr/>
        </p:nvPicPr>
        <p:blipFill>
          <a:blip r:embed="rId4">
            <a:extLst/>
          </a:blip>
          <a:stretch>
            <a:fillRect/>
          </a:stretch>
        </p:blipFill>
        <p:spPr>
          <a:xfrm>
            <a:off x="6789959" y="4123526"/>
            <a:ext cx="3325087" cy="4445203"/>
          </a:xfrm>
          <a:prstGeom prst="rect">
            <a:avLst/>
          </a:prstGeom>
          <a:effectLst>
            <a:outerShdw sx="100000" sy="100000" kx="0" ky="0" algn="b" rotWithShape="0" blurRad="50800" dist="25400" dir="5400000">
              <a:srgbClr val="000000">
                <a:alpha val="50000"/>
              </a:srgbClr>
            </a:outerShdw>
          </a:effectLst>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7" name="Examples of Autonomic Nervous System…"/>
          <p:cNvSpPr txBox="1"/>
          <p:nvPr/>
        </p:nvSpPr>
        <p:spPr>
          <a:xfrm>
            <a:off x="4335453" y="1373386"/>
            <a:ext cx="14930438" cy="8915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lnSpc>
                <a:spcPct val="140000"/>
              </a:lnSpc>
              <a:defRPr sz="5000"/>
            </a:pPr>
            <a:r>
              <a:t>Examples of Autonomic Nervous System</a:t>
            </a:r>
          </a:p>
          <a:p>
            <a:pPr lvl="2" indent="685800" defTabSz="821531">
              <a:lnSpc>
                <a:spcPct val="140000"/>
              </a:lnSpc>
              <a:defRPr sz="5000"/>
            </a:pPr>
            <a:r>
              <a:t>Pupil dilation &amp; contraction</a:t>
            </a:r>
          </a:p>
          <a:p>
            <a:pPr lvl="2" indent="685800" defTabSz="821531">
              <a:lnSpc>
                <a:spcPct val="140000"/>
              </a:lnSpc>
              <a:defRPr sz="5000"/>
            </a:pPr>
            <a:r>
              <a:t>Sweating</a:t>
            </a:r>
          </a:p>
          <a:p>
            <a:pPr lvl="2" indent="685800" defTabSz="821531">
              <a:lnSpc>
                <a:spcPct val="140000"/>
              </a:lnSpc>
              <a:defRPr sz="5000"/>
            </a:pPr>
            <a:r>
              <a:t>Horner’s Syndrome</a:t>
            </a:r>
          </a:p>
          <a:p>
            <a:pPr lvl="2" indent="685800" defTabSz="821531">
              <a:lnSpc>
                <a:spcPct val="140000"/>
              </a:lnSpc>
              <a:defRPr sz="5000"/>
            </a:pPr>
            <a:r>
              <a:t>Organophosphate Poisoning</a:t>
            </a:r>
          </a:p>
          <a:p>
            <a:pPr defTabSz="821531">
              <a:lnSpc>
                <a:spcPct val="140000"/>
              </a:lnSpc>
              <a:defRPr sz="5000"/>
            </a:pPr>
            <a:r>
              <a:t>Central Regulation of Autonomic Nervous System</a:t>
            </a:r>
          </a:p>
          <a:p>
            <a:pPr lvl="2" indent="685800" defTabSz="821531">
              <a:defRPr sz="5000"/>
            </a:pPr>
            <a:r>
              <a:t>brainstem</a:t>
            </a:r>
          </a:p>
          <a:p>
            <a:pPr lvl="2" indent="685800" defTabSz="821531">
              <a:defRPr sz="5000"/>
            </a:pPr>
            <a:r>
              <a:t>hypothalamus</a:t>
            </a:r>
          </a:p>
          <a:p>
            <a:pPr lvl="2" indent="685800" defTabSz="821531">
              <a:defRPr i="1" sz="5000"/>
            </a:pPr>
            <a:r>
              <a:t>example: Thermoregulation &amp; Fever</a:t>
            </a:r>
          </a:p>
        </p:txBody>
      </p:sp>
      <p:sp>
        <p:nvSpPr>
          <p:cNvPr id="898" name="T"/>
          <p:cNvSpPr txBox="1"/>
          <p:nvPr/>
        </p:nvSpPr>
        <p:spPr>
          <a:xfrm>
            <a:off x="20049392" y="12430125"/>
            <a:ext cx="736857"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5800">
                <a:solidFill>
                  <a:srgbClr val="FEC700"/>
                </a:solidFill>
                <a:latin typeface="+mj-lt"/>
                <a:ea typeface="+mj-ea"/>
                <a:cs typeface="+mj-cs"/>
                <a:sym typeface="Gill Sans"/>
              </a:defRPr>
            </a:lvl1pPr>
          </a:lstStyle>
          <a:p>
            <a:pPr/>
            <a:r>
              <a:t>T</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0" name="Pupil Dilation &amp; Constriction…"/>
          <p:cNvSpPr txBox="1"/>
          <p:nvPr/>
        </p:nvSpPr>
        <p:spPr>
          <a:xfrm>
            <a:off x="3817531" y="821531"/>
            <a:ext cx="15394782" cy="1205507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3200"/>
            </a:pPr>
            <a:r>
              <a:t>Pupil Dilation &amp; Constriction</a:t>
            </a:r>
          </a:p>
          <a:p>
            <a:pPr defTabSz="821531">
              <a:defRPr sz="3200"/>
            </a:pPr>
            <a:r>
              <a:t>Light via optic nerve (II) stimulates parasympathetic nerve (III) to constrict pupillary sphincter muscle (ACh muscarinic receptors)</a:t>
            </a:r>
          </a:p>
          <a:p>
            <a:pPr defTabSz="821531">
              <a:defRPr sz="3200"/>
            </a:pPr>
            <a:r>
              <a:t>Blocked by atropine -&gt; pupil dilation</a:t>
            </a:r>
          </a:p>
          <a:p>
            <a:pPr defTabSz="821531">
              <a:defRPr sz="3200"/>
            </a:pPr>
            <a:r>
              <a:t>Sympathetic nerves cause dilation of pupil by stimulating pupillary dilator muscle (NE beta-adrenergic receptors)</a:t>
            </a:r>
          </a:p>
          <a:p>
            <a:pPr defTabSz="821531">
              <a:defRPr sz="3200"/>
            </a:pPr>
            <a:r>
              <a:t>Cocaine -&gt; enhanced NE levels -&gt; enhanced dilation</a:t>
            </a:r>
          </a:p>
          <a:p>
            <a:pPr defTabSz="821531">
              <a:defRPr sz="3200"/>
            </a:pPr>
          </a:p>
          <a:p>
            <a:pPr defTabSz="821531">
              <a:defRPr b="1" sz="3200"/>
            </a:pPr>
            <a:r>
              <a:t>Hidrosis (sweating)</a:t>
            </a:r>
          </a:p>
          <a:p>
            <a:pPr defTabSz="821531">
              <a:defRPr sz="3200"/>
            </a:pPr>
            <a:r>
              <a:t>Sympathetic postganglionic neurons synapse onto sweat glands in the skin</a:t>
            </a:r>
          </a:p>
          <a:p>
            <a:pPr defTabSz="821531">
              <a:defRPr sz="3200"/>
            </a:pPr>
            <a:r>
              <a:t>Sympathetic neurons release </a:t>
            </a:r>
            <a:r>
              <a:rPr b="1"/>
              <a:t>ACh</a:t>
            </a:r>
            <a:r>
              <a:t> (</a:t>
            </a:r>
            <a:r>
              <a:rPr b="1"/>
              <a:t>not NE</a:t>
            </a:r>
            <a:r>
              <a:t>) to stimulate sweating </a:t>
            </a:r>
          </a:p>
          <a:p>
            <a:pPr defTabSz="821531">
              <a:defRPr sz="3200"/>
            </a:pPr>
            <a:r>
              <a:rPr b="1"/>
              <a:t>Hyperhidrosis</a:t>
            </a:r>
            <a:r>
              <a:t> - excessive sweating -- treated with anticholinergics, botulin toxin (botox) that blocks ACh release, or </a:t>
            </a:r>
            <a:r>
              <a:rPr b="1"/>
              <a:t>sympathectomy</a:t>
            </a:r>
            <a:r>
              <a:t> (cutting sympathetic nerves)</a:t>
            </a:r>
          </a:p>
          <a:p>
            <a:pPr defTabSz="821531">
              <a:defRPr sz="3200"/>
            </a:pPr>
          </a:p>
          <a:p>
            <a:pPr defTabSz="821531">
              <a:defRPr b="1" sz="3200"/>
            </a:pPr>
            <a:r>
              <a:t>Horner’s Syndrome</a:t>
            </a:r>
          </a:p>
          <a:p>
            <a:pPr defTabSz="821531">
              <a:defRPr sz="3200"/>
            </a:pPr>
            <a:r>
              <a:t>Damage to sympathetic nerves on one side of neck</a:t>
            </a:r>
          </a:p>
          <a:p>
            <a:pPr defTabSz="821531">
              <a:defRPr sz="3200"/>
            </a:pPr>
            <a:r>
              <a:t>Unilateral (one-sided) constriction of pupil, anhydrosis (lack of sweat), flushing</a:t>
            </a:r>
          </a:p>
          <a:p>
            <a:pPr defTabSz="821531">
              <a:defRPr sz="3200"/>
            </a:pPr>
          </a:p>
          <a:p>
            <a:pPr defTabSz="821531">
              <a:defRPr b="1" sz="3200"/>
            </a:pPr>
            <a:r>
              <a:t>Organophosphates</a:t>
            </a:r>
          </a:p>
          <a:p>
            <a:pPr defTabSz="821531">
              <a:defRPr sz="3200"/>
            </a:pPr>
            <a:r>
              <a:t>insecticides that block cholinesterase enzyme -&gt; enhanced ACh neurotransmission at all synapses</a:t>
            </a:r>
          </a:p>
          <a:p>
            <a:pPr defTabSz="821531">
              <a:defRPr sz="3200"/>
            </a:pPr>
            <a:r>
              <a:t>Treated with atropine to block effects of elevated ACh</a:t>
            </a:r>
          </a:p>
        </p:txBody>
      </p:sp>
      <p:sp>
        <p:nvSpPr>
          <p:cNvPr id="901" name="T"/>
          <p:cNvSpPr txBox="1"/>
          <p:nvPr/>
        </p:nvSpPr>
        <p:spPr>
          <a:xfrm>
            <a:off x="20049392" y="12430125"/>
            <a:ext cx="736857"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5800">
                <a:solidFill>
                  <a:srgbClr val="FEC700"/>
                </a:solidFill>
                <a:latin typeface="+mj-lt"/>
                <a:ea typeface="+mj-ea"/>
                <a:cs typeface="+mj-cs"/>
                <a:sym typeface="Gill Sans"/>
              </a:defRPr>
            </a:lvl1pPr>
          </a:lstStyle>
          <a:p>
            <a:pPr/>
            <a:r>
              <a:t>T</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03" name="Image" descr="Image"/>
          <p:cNvPicPr>
            <a:picLocks noChangeAspect="1"/>
          </p:cNvPicPr>
          <p:nvPr/>
        </p:nvPicPr>
        <p:blipFill>
          <a:blip r:embed="rId2">
            <a:extLst/>
          </a:blip>
          <a:stretch>
            <a:fillRect/>
          </a:stretch>
        </p:blipFill>
        <p:spPr>
          <a:xfrm>
            <a:off x="3357033" y="1016000"/>
            <a:ext cx="18277747" cy="12030230"/>
          </a:xfrm>
          <a:prstGeom prst="rect">
            <a:avLst/>
          </a:prstGeom>
          <a:ln w="12700">
            <a:miter lim="400000"/>
          </a:ln>
        </p:spPr>
      </p:pic>
      <p:sp>
        <p:nvSpPr>
          <p:cNvPr id="904" name="Primer on the Autonomic Nervous System, p.77"/>
          <p:cNvSpPr txBox="1"/>
          <p:nvPr/>
        </p:nvSpPr>
        <p:spPr>
          <a:xfrm>
            <a:off x="3406765" y="12393810"/>
            <a:ext cx="5250657" cy="4318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1800">
                <a:latin typeface="+mj-lt"/>
                <a:ea typeface="+mj-ea"/>
                <a:cs typeface="+mj-cs"/>
                <a:sym typeface="Gill Sans"/>
              </a:defRPr>
            </a:lvl1pPr>
          </a:lstStyle>
          <a:p>
            <a:pPr/>
            <a:r>
              <a:t>Primer on the Autonomic Nervous System, p.77</a:t>
            </a:r>
          </a:p>
        </p:txBody>
      </p:sp>
      <p:sp>
        <p:nvSpPr>
          <p:cNvPr id="905" name="Line"/>
          <p:cNvSpPr/>
          <p:nvPr/>
        </p:nvSpPr>
        <p:spPr>
          <a:xfrm>
            <a:off x="13148733" y="1667933"/>
            <a:ext cx="1982918" cy="1"/>
          </a:xfrm>
          <a:prstGeom prst="line">
            <a:avLst/>
          </a:prstGeom>
          <a:ln w="127000">
            <a:solidFill>
              <a:schemeClr val="accent4">
                <a:hueOff val="384618"/>
                <a:satOff val="3869"/>
                <a:lumOff val="5802"/>
              </a:schemeClr>
            </a:solidFill>
            <a:miter lim="400000"/>
            <a:tailEnd type="triangle"/>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906" name="Line"/>
          <p:cNvSpPr/>
          <p:nvPr/>
        </p:nvSpPr>
        <p:spPr>
          <a:xfrm flipH="1">
            <a:off x="10278533" y="9110133"/>
            <a:ext cx="1982917" cy="1"/>
          </a:xfrm>
          <a:prstGeom prst="line">
            <a:avLst/>
          </a:prstGeom>
          <a:ln w="127000">
            <a:solidFill>
              <a:schemeClr val="accent2">
                <a:hueOff val="-2473792"/>
                <a:satOff val="-50209"/>
                <a:lumOff val="23543"/>
              </a:schemeClr>
            </a:solidFill>
            <a:miter lim="400000"/>
            <a:tailEnd type="triangle"/>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907" name="Line"/>
          <p:cNvSpPr/>
          <p:nvPr/>
        </p:nvSpPr>
        <p:spPr>
          <a:xfrm flipH="1">
            <a:off x="10278533" y="3979333"/>
            <a:ext cx="1982917" cy="1"/>
          </a:xfrm>
          <a:prstGeom prst="line">
            <a:avLst/>
          </a:prstGeom>
          <a:ln w="127000">
            <a:solidFill>
              <a:schemeClr val="accent5">
                <a:hueOff val="-444211"/>
                <a:satOff val="-14915"/>
                <a:lumOff val="22857"/>
              </a:schemeClr>
            </a:solidFill>
            <a:miter lim="400000"/>
            <a:tailEnd type="triangle"/>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908" name="dilate"/>
          <p:cNvSpPr txBox="1"/>
          <p:nvPr/>
        </p:nvSpPr>
        <p:spPr>
          <a:xfrm>
            <a:off x="10988079" y="9186862"/>
            <a:ext cx="1416039" cy="7270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b="1" sz="3800">
                <a:solidFill>
                  <a:schemeClr val="accent2">
                    <a:hueOff val="-2473792"/>
                    <a:satOff val="-50209"/>
                    <a:lumOff val="23543"/>
                  </a:schemeClr>
                </a:solidFill>
              </a:defRPr>
            </a:lvl1pPr>
          </a:lstStyle>
          <a:p>
            <a:pPr/>
            <a:r>
              <a:t>dilate</a:t>
            </a:r>
          </a:p>
        </p:txBody>
      </p:sp>
      <p:sp>
        <p:nvSpPr>
          <p:cNvPr id="909" name="constrict"/>
          <p:cNvSpPr txBox="1"/>
          <p:nvPr/>
        </p:nvSpPr>
        <p:spPr>
          <a:xfrm>
            <a:off x="10886479" y="3243262"/>
            <a:ext cx="2193666" cy="7270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b="1" sz="3800">
                <a:solidFill>
                  <a:schemeClr val="accent5">
                    <a:hueOff val="-444211"/>
                    <a:satOff val="-14915"/>
                    <a:lumOff val="22857"/>
                  </a:schemeClr>
                </a:solidFill>
              </a:defRPr>
            </a:lvl1pPr>
          </a:lstStyle>
          <a:p>
            <a:pPr/>
            <a:r>
              <a:t>constrict</a:t>
            </a:r>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1" name="Slide Number"/>
          <p:cNvSpPr txBox="1"/>
          <p:nvPr>
            <p:ph type="sldNum" sz="quarter" idx="2"/>
          </p:nvPr>
        </p:nvSpPr>
        <p:spPr>
          <a:xfrm>
            <a:off x="20162448" y="13108781"/>
            <a:ext cx="518307" cy="50006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12" name="fox78119_1028.jpg" descr="fox78119_1028.jpg"/>
          <p:cNvPicPr>
            <a:picLocks noChangeAspect="0"/>
          </p:cNvPicPr>
          <p:nvPr/>
        </p:nvPicPr>
        <p:blipFill>
          <a:blip r:embed="rId2">
            <a:extLst/>
          </a:blip>
          <a:stretch>
            <a:fillRect/>
          </a:stretch>
        </p:blipFill>
        <p:spPr>
          <a:xfrm>
            <a:off x="4869656" y="400050"/>
            <a:ext cx="14626829" cy="12915900"/>
          </a:xfrm>
          <a:prstGeom prst="rect">
            <a:avLst/>
          </a:prstGeom>
          <a:ln w="12700">
            <a:miter lim="400000"/>
          </a:ln>
        </p:spPr>
      </p:pic>
      <p:sp>
        <p:nvSpPr>
          <p:cNvPr id="913" name="Fox Figure 10.28"/>
          <p:cNvSpPr txBox="1"/>
          <p:nvPr/>
        </p:nvSpPr>
        <p:spPr>
          <a:xfrm>
            <a:off x="18264187" y="125015"/>
            <a:ext cx="316111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Fox Figure 10.28</a:t>
            </a:r>
          </a:p>
        </p:txBody>
      </p:sp>
      <p:sp>
        <p:nvSpPr>
          <p:cNvPr id="914" name="NorEpi"/>
          <p:cNvSpPr txBox="1"/>
          <p:nvPr/>
        </p:nvSpPr>
        <p:spPr>
          <a:xfrm>
            <a:off x="13549312" y="2732484"/>
            <a:ext cx="1631907"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NorEpi</a:t>
            </a:r>
          </a:p>
        </p:txBody>
      </p:sp>
      <p:sp>
        <p:nvSpPr>
          <p:cNvPr id="915" name="ACh"/>
          <p:cNvSpPr txBox="1"/>
          <p:nvPr/>
        </p:nvSpPr>
        <p:spPr>
          <a:xfrm>
            <a:off x="13388578" y="10287000"/>
            <a:ext cx="1061384" cy="736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ACh</a:t>
            </a:r>
          </a:p>
        </p:txBody>
      </p:sp>
      <p:sp>
        <p:nvSpPr>
          <p:cNvPr id="916" name="Rectangle"/>
          <p:cNvSpPr/>
          <p:nvPr/>
        </p:nvSpPr>
        <p:spPr>
          <a:xfrm>
            <a:off x="6387703" y="285750"/>
            <a:ext cx="11179969" cy="517922"/>
          </a:xfrm>
          <a:prstGeom prst="rect">
            <a:avLst/>
          </a:prstGeom>
          <a:solidFill>
            <a:srgbClr val="FFFFFF"/>
          </a:solidFill>
          <a:ln w="12700"/>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919" name="Group"/>
          <p:cNvGrpSpPr/>
          <p:nvPr/>
        </p:nvGrpSpPr>
        <p:grpSpPr>
          <a:xfrm>
            <a:off x="3958827" y="2732484"/>
            <a:ext cx="6911580" cy="7750970"/>
            <a:chOff x="0" y="0"/>
            <a:chExt cx="6911577" cy="7750968"/>
          </a:xfrm>
        </p:grpSpPr>
        <p:sp>
          <p:nvSpPr>
            <p:cNvPr id="917" name="Line"/>
            <p:cNvSpPr/>
            <p:nvPr/>
          </p:nvSpPr>
          <p:spPr>
            <a:xfrm>
              <a:off x="2990061" y="0"/>
              <a:ext cx="3921517" cy="7750969"/>
            </a:xfrm>
            <a:custGeom>
              <a:avLst/>
              <a:gdLst/>
              <a:ahLst/>
              <a:cxnLst>
                <a:cxn ang="0">
                  <a:pos x="wd2" y="hd2"/>
                </a:cxn>
                <a:cxn ang="5400000">
                  <a:pos x="wd2" y="hd2"/>
                </a:cxn>
                <a:cxn ang="10800000">
                  <a:pos x="wd2" y="hd2"/>
                </a:cxn>
                <a:cxn ang="16200000">
                  <a:pos x="wd2" y="hd2"/>
                </a:cxn>
              </a:cxnLst>
              <a:rect l="0" t="0" r="r" b="b"/>
              <a:pathLst>
                <a:path w="20710" h="21600" fill="norm" stroke="1" extrusionOk="0">
                  <a:moveTo>
                    <a:pt x="20710" y="21600"/>
                  </a:moveTo>
                  <a:cubicBezTo>
                    <a:pt x="15979" y="19958"/>
                    <a:pt x="8509" y="18122"/>
                    <a:pt x="6374" y="16623"/>
                  </a:cubicBezTo>
                  <a:cubicBezTo>
                    <a:pt x="3756" y="14786"/>
                    <a:pt x="-890" y="8003"/>
                    <a:pt x="148" y="6022"/>
                  </a:cubicBezTo>
                  <a:cubicBezTo>
                    <a:pt x="749" y="4877"/>
                    <a:pt x="6944" y="2444"/>
                    <a:pt x="9203" y="1742"/>
                  </a:cubicBezTo>
                  <a:cubicBezTo>
                    <a:pt x="11077" y="1160"/>
                    <a:pt x="15586" y="575"/>
                    <a:pt x="18729" y="0"/>
                  </a:cubicBezTo>
                </a:path>
              </a:pathLst>
            </a:custGeom>
            <a:noFill/>
            <a:ln w="101600" cap="flat">
              <a:solidFill>
                <a:srgbClr val="96D35F"/>
              </a:solidFill>
              <a:prstDash val="solid"/>
              <a:round/>
              <a:tailEnd type="arrow" w="med" len="med"/>
            </a:ln>
            <a:effectLst/>
          </p:spPr>
          <p:txBody>
            <a:bodyPr wrap="square" lIns="71437" tIns="71437" rIns="71437" bIns="71437" numCol="1" anchor="ctr">
              <a:noAutofit/>
            </a:bodyPr>
            <a:lstStyle/>
            <a:p>
              <a:pPr algn="ctr" defTabSz="1160859">
                <a:defRPr sz="8000">
                  <a:latin typeface="+mj-lt"/>
                  <a:ea typeface="+mj-ea"/>
                  <a:cs typeface="+mj-cs"/>
                  <a:sym typeface="Gill Sans"/>
                </a:defRPr>
              </a:pPr>
            </a:p>
          </p:txBody>
        </p:sp>
        <p:sp>
          <p:nvSpPr>
            <p:cNvPr id="918" name="Atropine:…"/>
            <p:cNvSpPr/>
            <p:nvPr/>
          </p:nvSpPr>
          <p:spPr>
            <a:xfrm>
              <a:off x="0" y="5875734"/>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defRPr sz="3200">
                  <a:uFill>
                    <a:solidFill>
                      <a:srgbClr val="000000"/>
                    </a:solidFill>
                  </a:uFill>
                  <a:latin typeface="Comic Sans MS"/>
                  <a:ea typeface="Comic Sans MS"/>
                  <a:cs typeface="Comic Sans MS"/>
                  <a:sym typeface="Comic Sans MS"/>
                </a:defRPr>
              </a:pPr>
              <a:r>
                <a:t>Atropine:</a:t>
              </a:r>
            </a:p>
            <a:p>
              <a:pPr marL="449580" marR="81280" indent="-304800" defTabSz="1821656">
                <a:buSzPct val="125000"/>
                <a:buChar char="•"/>
                <a:defRPr sz="3200">
                  <a:uFill>
                    <a:solidFill>
                      <a:srgbClr val="000000"/>
                    </a:solidFill>
                  </a:uFill>
                  <a:latin typeface="Comic Sans MS"/>
                  <a:ea typeface="Comic Sans MS"/>
                  <a:cs typeface="Comic Sans MS"/>
                  <a:sym typeface="Comic Sans MS"/>
                </a:defRPr>
              </a:pPr>
              <a:r>
                <a:t>blocks muscarinic ACh receptors</a:t>
              </a:r>
            </a:p>
            <a:p>
              <a:pPr marL="449580" marR="81280" indent="-304800" defTabSz="1821656">
                <a:buSzPct val="125000"/>
                <a:buChar char="•"/>
                <a:defRPr sz="3200">
                  <a:uFill>
                    <a:solidFill>
                      <a:srgbClr val="000000"/>
                    </a:solidFill>
                  </a:uFill>
                  <a:latin typeface="Comic Sans MS"/>
                  <a:ea typeface="Comic Sans MS"/>
                  <a:cs typeface="Comic Sans MS"/>
                  <a:sym typeface="Comic Sans MS"/>
                </a:defRPr>
              </a:pPr>
              <a:r>
                <a:t>so blocks parasympathetic constriction</a:t>
              </a:r>
            </a:p>
            <a:p>
              <a:pPr marL="449580" marR="81280" indent="-304800" defTabSz="1821656">
                <a:buSzPct val="125000"/>
                <a:buChar char="•"/>
                <a:defRPr sz="3200">
                  <a:uFill>
                    <a:solidFill>
                      <a:srgbClr val="000000"/>
                    </a:solidFill>
                  </a:uFill>
                  <a:latin typeface="Comic Sans MS"/>
                  <a:ea typeface="Comic Sans MS"/>
                  <a:cs typeface="Comic Sans MS"/>
                  <a:sym typeface="Comic Sans MS"/>
                </a:defRPr>
              </a:pPr>
              <a:r>
                <a:t>so pupil dilates</a:t>
              </a:r>
            </a:p>
          </p:txBody>
        </p:sp>
      </p:grpSp>
      <p:sp>
        <p:nvSpPr>
          <p:cNvPr id="920" name="(cranial nerve 3)"/>
          <p:cNvSpPr txBox="1"/>
          <p:nvPr/>
        </p:nvSpPr>
        <p:spPr>
          <a:xfrm>
            <a:off x="17674828" y="12269390"/>
            <a:ext cx="3338872"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Arial"/>
                <a:ea typeface="Arial"/>
                <a:cs typeface="Arial"/>
                <a:sym typeface="Arial"/>
              </a:defRPr>
            </a:lvl1pPr>
          </a:lstStyle>
          <a:p>
            <a:pPr/>
            <a:r>
              <a:t>(cranial nerve 3)</a:t>
            </a:r>
          </a:p>
        </p:txBody>
      </p:sp>
      <p:sp>
        <p:nvSpPr>
          <p:cNvPr id="921" name="Line"/>
          <p:cNvSpPr/>
          <p:nvPr/>
        </p:nvSpPr>
        <p:spPr>
          <a:xfrm flipH="1" flipV="1">
            <a:off x="14799468" y="8072397"/>
            <a:ext cx="4964907" cy="17900"/>
          </a:xfrm>
          <a:prstGeom prst="line">
            <a:avLst/>
          </a:prstGeom>
          <a:ln w="101600">
            <a:solidFill>
              <a:srgbClr val="C4BC00"/>
            </a:solidFill>
            <a:headEnd type="triangle"/>
          </a:ln>
        </p:spPr>
        <p:txBody>
          <a:bodyPr lIns="71437" tIns="71437" rIns="71437" bIns="71437" anchor="ctr"/>
          <a:lstStyle/>
          <a:p>
            <a:pPr/>
          </a:p>
        </p:txBody>
      </p:sp>
      <p:sp>
        <p:nvSpPr>
          <p:cNvPr id="922" name="optic nerve (cranial nerve 2)"/>
          <p:cNvSpPr txBox="1"/>
          <p:nvPr/>
        </p:nvSpPr>
        <p:spPr>
          <a:xfrm>
            <a:off x="15174515" y="8251031"/>
            <a:ext cx="4226470" cy="50006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2400">
                <a:uFill>
                  <a:solidFill>
                    <a:srgbClr val="000000"/>
                  </a:solidFill>
                </a:uFill>
                <a:latin typeface="Arial"/>
                <a:ea typeface="Arial"/>
                <a:cs typeface="Arial"/>
                <a:sym typeface="Arial"/>
              </a:defRPr>
            </a:lvl1pPr>
          </a:lstStyle>
          <a:p>
            <a:pPr/>
            <a:r>
              <a:t>optic nerve (cranial nerve 2)</a:t>
            </a:r>
          </a:p>
        </p:txBody>
      </p:sp>
      <p:grpSp>
        <p:nvGrpSpPr>
          <p:cNvPr id="925" name="Group"/>
          <p:cNvGrpSpPr/>
          <p:nvPr/>
        </p:nvGrpSpPr>
        <p:grpSpPr>
          <a:xfrm>
            <a:off x="4923234" y="89296"/>
            <a:ext cx="8822532" cy="1857376"/>
            <a:chOff x="0" y="0"/>
            <a:chExt cx="8822531" cy="1857374"/>
          </a:xfrm>
        </p:grpSpPr>
        <p:sp>
          <p:nvSpPr>
            <p:cNvPr id="923" name="Line"/>
            <p:cNvSpPr/>
            <p:nvPr/>
          </p:nvSpPr>
          <p:spPr>
            <a:xfrm>
              <a:off x="4210049" y="234203"/>
              <a:ext cx="4612483" cy="1623172"/>
            </a:xfrm>
            <a:custGeom>
              <a:avLst/>
              <a:gdLst/>
              <a:ahLst/>
              <a:cxnLst>
                <a:cxn ang="0">
                  <a:pos x="wd2" y="hd2"/>
                </a:cxn>
                <a:cxn ang="5400000">
                  <a:pos x="wd2" y="hd2"/>
                </a:cxn>
                <a:cxn ang="10800000">
                  <a:pos x="wd2" y="hd2"/>
                </a:cxn>
                <a:cxn ang="16200000">
                  <a:pos x="wd2" y="hd2"/>
                </a:cxn>
              </a:cxnLst>
              <a:rect l="0" t="0" r="r" b="b"/>
              <a:pathLst>
                <a:path w="21033" h="18865" fill="norm" stroke="1" extrusionOk="0">
                  <a:moveTo>
                    <a:pt x="22" y="1221"/>
                  </a:moveTo>
                  <a:cubicBezTo>
                    <a:pt x="-567" y="-2735"/>
                    <a:pt x="11018" y="4012"/>
                    <a:pt x="9957" y="5996"/>
                  </a:cubicBezTo>
                  <a:cubicBezTo>
                    <a:pt x="9479" y="6891"/>
                    <a:pt x="6036" y="7829"/>
                    <a:pt x="5967" y="9732"/>
                  </a:cubicBezTo>
                  <a:cubicBezTo>
                    <a:pt x="5882" y="12069"/>
                    <a:pt x="6604" y="15580"/>
                    <a:pt x="7107" y="16789"/>
                  </a:cubicBezTo>
                  <a:cubicBezTo>
                    <a:pt x="7628" y="18042"/>
                    <a:pt x="10551" y="17269"/>
                    <a:pt x="11505" y="16997"/>
                  </a:cubicBezTo>
                  <a:cubicBezTo>
                    <a:pt x="12687" y="16660"/>
                    <a:pt x="15628" y="13735"/>
                    <a:pt x="16798" y="13676"/>
                  </a:cubicBezTo>
                  <a:cubicBezTo>
                    <a:pt x="17672" y="13631"/>
                    <a:pt x="20262" y="14403"/>
                    <a:pt x="20789" y="15751"/>
                  </a:cubicBezTo>
                  <a:cubicBezTo>
                    <a:pt x="20950" y="16164"/>
                    <a:pt x="20952" y="17838"/>
                    <a:pt x="21033" y="18865"/>
                  </a:cubicBezTo>
                </a:path>
              </a:pathLst>
            </a:custGeom>
            <a:noFill/>
            <a:ln w="101600" cap="flat">
              <a:solidFill>
                <a:srgbClr val="FF8C82"/>
              </a:solidFill>
              <a:prstDash val="solid"/>
              <a:round/>
              <a:tailEnd type="arrow" w="med" len="med"/>
            </a:ln>
            <a:effectLst/>
          </p:spPr>
          <p:txBody>
            <a:bodyPr wrap="square" lIns="71437" tIns="71437" rIns="71437" bIns="71437" numCol="1" anchor="ctr">
              <a:noAutofit/>
            </a:bodyPr>
            <a:lstStyle/>
            <a:p>
              <a:pPr algn="ctr" defTabSz="1160859">
                <a:defRPr sz="8000">
                  <a:latin typeface="+mj-lt"/>
                  <a:ea typeface="+mj-ea"/>
                  <a:cs typeface="+mj-cs"/>
                  <a:sym typeface="Gill Sans"/>
                </a:defRPr>
              </a:pPr>
            </a:p>
          </p:txBody>
        </p:sp>
        <p:sp>
          <p:nvSpPr>
            <p:cNvPr id="924" name="Cocaine:…"/>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defRPr sz="3200">
                  <a:uFill>
                    <a:solidFill>
                      <a:srgbClr val="000000"/>
                    </a:solidFill>
                  </a:uFill>
                  <a:latin typeface="Comic Sans MS"/>
                  <a:ea typeface="Comic Sans MS"/>
                  <a:cs typeface="Comic Sans MS"/>
                  <a:sym typeface="Comic Sans MS"/>
                </a:defRPr>
              </a:pPr>
              <a:r>
                <a:t>Cocaine: </a:t>
              </a:r>
            </a:p>
            <a:p>
              <a:pPr marL="432646" marR="81280" indent="-287866" defTabSz="1821656">
                <a:buSzPct val="125000"/>
                <a:buChar char="•"/>
                <a:defRPr sz="3200">
                  <a:uFill>
                    <a:solidFill>
                      <a:srgbClr val="000000"/>
                    </a:solidFill>
                  </a:uFill>
                  <a:latin typeface="Comic Sans MS"/>
                  <a:ea typeface="Comic Sans MS"/>
                  <a:cs typeface="Comic Sans MS"/>
                  <a:sym typeface="Comic Sans MS"/>
                </a:defRPr>
              </a:pPr>
              <a:r>
                <a:t>increases NorEpi levels</a:t>
              </a:r>
            </a:p>
            <a:p>
              <a:pPr marL="432646" marR="81280" indent="-287866" defTabSz="1821656">
                <a:buSzPct val="125000"/>
                <a:buChar char="•"/>
                <a:defRPr sz="3200">
                  <a:uFill>
                    <a:solidFill>
                      <a:srgbClr val="000000"/>
                    </a:solidFill>
                  </a:uFill>
                  <a:latin typeface="Comic Sans MS"/>
                  <a:ea typeface="Comic Sans MS"/>
                  <a:cs typeface="Comic Sans MS"/>
                  <a:sym typeface="Comic Sans MS"/>
                </a:defRPr>
              </a:pPr>
              <a:r>
                <a:t>so pupil dilates</a:t>
              </a:r>
            </a:p>
          </p:txBody>
        </p:sp>
      </p:grpSp>
      <p:sp>
        <p:nvSpPr>
          <p:cNvPr id="926" name="(C8-T1…"/>
          <p:cNvSpPr txBox="1"/>
          <p:nvPr/>
        </p:nvSpPr>
        <p:spPr>
          <a:xfrm>
            <a:off x="18889265" y="2035968"/>
            <a:ext cx="4232673" cy="11303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latin typeface="Arial"/>
                <a:ea typeface="Arial"/>
                <a:cs typeface="Arial"/>
                <a:sym typeface="Arial"/>
              </a:defRPr>
            </a:pPr>
            <a:r>
              <a:t>(C8-T1</a:t>
            </a:r>
          </a:p>
          <a:p>
            <a:pPr marL="81280" marR="81280" defTabSz="1821656">
              <a:defRPr sz="3200">
                <a:uFill>
                  <a:solidFill>
                    <a:srgbClr val="000000"/>
                  </a:solidFill>
                </a:uFill>
                <a:latin typeface="Arial"/>
                <a:ea typeface="Arial"/>
                <a:cs typeface="Arial"/>
                <a:sym typeface="Arial"/>
              </a:defRPr>
            </a:pPr>
            <a:r>
              <a:t>spinal cord)</a:t>
            </a:r>
          </a:p>
        </p:txBody>
      </p:sp>
      <p:sp>
        <p:nvSpPr>
          <p:cNvPr id="927" name="Line"/>
          <p:cNvSpPr/>
          <p:nvPr/>
        </p:nvSpPr>
        <p:spPr>
          <a:xfrm flipV="1">
            <a:off x="18103453" y="2589608"/>
            <a:ext cx="787448" cy="2"/>
          </a:xfrm>
          <a:prstGeom prst="line">
            <a:avLst/>
          </a:prstGeom>
          <a:ln w="63500">
            <a:solidFill>
              <a:srgbClr val="000000"/>
            </a:solidFill>
            <a:headEnd type="stealth"/>
          </a:ln>
        </p:spPr>
        <p:txBody>
          <a:bodyPr lIns="71437" tIns="71437" rIns="71437" bIns="71437" anchor="ctr"/>
          <a:lstStyle/>
          <a:p>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1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19" grpId="1"/>
    </p:bldLst>
  </p:timing>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9" name="Rounded Rectangle"/>
          <p:cNvSpPr/>
          <p:nvPr/>
        </p:nvSpPr>
        <p:spPr>
          <a:xfrm>
            <a:off x="17889140" y="8715375"/>
            <a:ext cx="3196829" cy="2696766"/>
          </a:xfrm>
          <a:prstGeom prst="roundRect">
            <a:avLst>
              <a:gd name="adj" fmla="val 9934"/>
            </a:avLst>
          </a:prstGeom>
          <a:solidFill>
            <a:srgbClr val="EBF38F"/>
          </a:solidFill>
          <a:ln w="12700">
            <a:solidFill>
              <a:srgbClr val="000000"/>
            </a:solidFill>
          </a:ln>
        </p:spPr>
        <p:txBody>
          <a:bodyPr lIns="71437" tIns="71437" rIns="71437" bIns="71437" anchor="ctr"/>
          <a:lstStyle/>
          <a:p>
            <a:pPr marL="81280" marR="81280" defTabSz="910828">
              <a:defRPr sz="3000">
                <a:uFill>
                  <a:solidFill>
                    <a:srgbClr val="000000"/>
                  </a:solidFill>
                </a:uFill>
                <a:latin typeface="Arial"/>
                <a:ea typeface="Arial"/>
                <a:cs typeface="Arial"/>
                <a:sym typeface="Arial"/>
              </a:defRPr>
            </a:pPr>
          </a:p>
        </p:txBody>
      </p:sp>
      <p:sp>
        <p:nvSpPr>
          <p:cNvPr id="930" name="Figure 1.22"/>
          <p:cNvSpPr txBox="1"/>
          <p:nvPr/>
        </p:nvSpPr>
        <p:spPr>
          <a:xfrm>
            <a:off x="3351609" y="303609"/>
            <a:ext cx="2607470" cy="46393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78399" marR="78399" defTabSz="910828">
              <a:buClr>
                <a:srgbClr val="000000"/>
              </a:buClr>
              <a:buFont typeface="Times New Roman"/>
              <a:tabLst>
                <a:tab pos="63500" algn="l"/>
                <a:tab pos="1905000" algn="l"/>
                <a:tab pos="3721100" algn="l"/>
                <a:tab pos="5549900" algn="l"/>
                <a:tab pos="7391400" algn="l"/>
                <a:tab pos="9207500" algn="l"/>
                <a:tab pos="11049000" algn="l"/>
                <a:tab pos="12865100" algn="l"/>
                <a:tab pos="14693900" algn="l"/>
                <a:tab pos="16535400" algn="l"/>
                <a:tab pos="18351500" algn="l"/>
                <a:tab pos="20193000" algn="l"/>
              </a:tabLst>
              <a:defRPr sz="2200">
                <a:uFill>
                  <a:solidFill>
                    <a:srgbClr val="000000"/>
                  </a:solidFill>
                </a:uFill>
                <a:latin typeface="Arial"/>
                <a:ea typeface="Arial"/>
                <a:cs typeface="Arial"/>
                <a:sym typeface="Arial"/>
              </a:defRPr>
            </a:lvl1pPr>
          </a:lstStyle>
          <a:p>
            <a:pPr/>
            <a:r>
              <a:t>Figure 1.22</a:t>
            </a:r>
          </a:p>
        </p:txBody>
      </p:sp>
      <p:grpSp>
        <p:nvGrpSpPr>
          <p:cNvPr id="933" name="Group"/>
          <p:cNvGrpSpPr/>
          <p:nvPr/>
        </p:nvGrpSpPr>
        <p:grpSpPr>
          <a:xfrm>
            <a:off x="3101578" y="642937"/>
            <a:ext cx="14019610" cy="12317414"/>
            <a:chOff x="0" y="0"/>
            <a:chExt cx="14019609" cy="12317413"/>
          </a:xfrm>
        </p:grpSpPr>
        <p:pic>
          <p:nvPicPr>
            <p:cNvPr id="931" name="image.jpg" descr="image.jpg"/>
            <p:cNvPicPr>
              <a:picLocks noChangeAspect="0"/>
            </p:cNvPicPr>
            <p:nvPr/>
          </p:nvPicPr>
          <p:blipFill>
            <a:blip r:embed="rId2">
              <a:extLst/>
            </a:blip>
            <a:stretch>
              <a:fillRect/>
            </a:stretch>
          </p:blipFill>
          <p:spPr>
            <a:xfrm>
              <a:off x="0" y="112712"/>
              <a:ext cx="14019610" cy="12204702"/>
            </a:xfrm>
            <a:prstGeom prst="rect">
              <a:avLst/>
            </a:prstGeom>
            <a:ln w="12700" cap="flat">
              <a:noFill/>
              <a:round/>
            </a:ln>
            <a:effectLst/>
          </p:spPr>
        </p:pic>
        <p:sp>
          <p:nvSpPr>
            <p:cNvPr id="932" name="Rectangle"/>
            <p:cNvSpPr/>
            <p:nvPr/>
          </p:nvSpPr>
          <p:spPr>
            <a:xfrm>
              <a:off x="2553890" y="0"/>
              <a:ext cx="8947548"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910828">
                <a:defRPr sz="3000">
                  <a:uFill>
                    <a:solidFill>
                      <a:srgbClr val="000000"/>
                    </a:solidFill>
                  </a:uFill>
                  <a:latin typeface="Arial"/>
                  <a:ea typeface="Arial"/>
                  <a:cs typeface="Arial"/>
                  <a:sym typeface="Arial"/>
                </a:defRPr>
              </a:pPr>
            </a:p>
          </p:txBody>
        </p:sp>
      </p:grpSp>
      <p:sp>
        <p:nvSpPr>
          <p:cNvPr id="934" name="Line"/>
          <p:cNvSpPr/>
          <p:nvPr/>
        </p:nvSpPr>
        <p:spPr>
          <a:xfrm>
            <a:off x="13460015" y="9394031"/>
            <a:ext cx="4643439" cy="821532"/>
          </a:xfrm>
          <a:prstGeom prst="line">
            <a:avLst/>
          </a:prstGeom>
          <a:ln w="101600">
            <a:solidFill>
              <a:srgbClr val="000000"/>
            </a:solidFill>
            <a:headEnd type="triangle" len="sm"/>
          </a:ln>
        </p:spPr>
        <p:txBody>
          <a:bodyPr lIns="71437" tIns="71437" rIns="71437" bIns="71437" anchor="ctr"/>
          <a:lstStyle/>
          <a:p>
            <a:pPr/>
          </a:p>
        </p:txBody>
      </p:sp>
      <p:sp>
        <p:nvSpPr>
          <p:cNvPr id="935" name="Sympathetic postganglionic neuron"/>
          <p:cNvSpPr txBox="1"/>
          <p:nvPr/>
        </p:nvSpPr>
        <p:spPr>
          <a:xfrm>
            <a:off x="18085593" y="9501187"/>
            <a:ext cx="3053954" cy="1524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910828">
              <a:defRPr sz="3000">
                <a:uFill>
                  <a:solidFill>
                    <a:srgbClr val="000000"/>
                  </a:solidFill>
                </a:uFill>
                <a:latin typeface="Arial"/>
                <a:ea typeface="Arial"/>
                <a:cs typeface="Arial"/>
                <a:sym typeface="Arial"/>
              </a:defRPr>
            </a:lvl1pPr>
          </a:lstStyle>
          <a:p>
            <a:pPr/>
            <a:r>
              <a:t>Sympathetic postganglionic neuron</a:t>
            </a:r>
          </a:p>
        </p:txBody>
      </p:sp>
      <p:sp>
        <p:nvSpPr>
          <p:cNvPr id="936" name="ACh"/>
          <p:cNvSpPr txBox="1"/>
          <p:nvPr/>
        </p:nvSpPr>
        <p:spPr>
          <a:xfrm>
            <a:off x="14531578" y="10001250"/>
            <a:ext cx="1049506" cy="58936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910828">
              <a:defRPr b="1" sz="3000">
                <a:uFill>
                  <a:solidFill>
                    <a:srgbClr val="000000"/>
                  </a:solidFill>
                </a:uFill>
                <a:latin typeface="Arial"/>
                <a:ea typeface="Arial"/>
                <a:cs typeface="Arial"/>
                <a:sym typeface="Arial"/>
              </a:defRPr>
            </a:lvl1pPr>
          </a:lstStyle>
          <a:p>
            <a:pPr/>
            <a:r>
              <a:t>ACh</a:t>
            </a:r>
          </a:p>
        </p:txBody>
      </p:sp>
      <p:sp>
        <p:nvSpPr>
          <p:cNvPr id="937" name="Note: a sympathetic synapse that uses ACh as transmitter"/>
          <p:cNvSpPr txBox="1"/>
          <p:nvPr/>
        </p:nvSpPr>
        <p:spPr>
          <a:xfrm>
            <a:off x="15603140" y="11787187"/>
            <a:ext cx="5393532" cy="1752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910828">
              <a:defRPr sz="3000">
                <a:solidFill>
                  <a:srgbClr val="FF4013"/>
                </a:solidFill>
                <a:uFill>
                  <a:solidFill>
                    <a:srgbClr val="FF4013"/>
                  </a:solidFill>
                </a:uFill>
                <a:latin typeface="Comic Sans MS"/>
                <a:ea typeface="Comic Sans MS"/>
                <a:cs typeface="Comic Sans MS"/>
                <a:sym typeface="Comic Sans MS"/>
              </a:defRPr>
            </a:lvl1pPr>
          </a:lstStyle>
          <a:p>
            <a:pPr/>
            <a:r>
              <a:t>Note: a sympathetic synapse that uses ACh as transmitter</a:t>
            </a:r>
          </a:p>
        </p:txBody>
      </p:sp>
      <p:sp>
        <p:nvSpPr>
          <p:cNvPr id="938" name="Line"/>
          <p:cNvSpPr/>
          <p:nvPr/>
        </p:nvSpPr>
        <p:spPr>
          <a:xfrm flipV="1">
            <a:off x="19478625" y="6665341"/>
            <a:ext cx="1" cy="2402460"/>
          </a:xfrm>
          <a:prstGeom prst="line">
            <a:avLst/>
          </a:prstGeom>
          <a:ln w="101600">
            <a:solidFill>
              <a:srgbClr val="000000"/>
            </a:solidFill>
            <a:headEnd type="triangle" len="sm"/>
          </a:ln>
        </p:spPr>
        <p:txBody>
          <a:bodyPr lIns="71437" tIns="71437" rIns="71437" bIns="71437" anchor="ctr"/>
          <a:lstStyle/>
          <a:p>
            <a:pPr/>
          </a:p>
        </p:txBody>
      </p:sp>
      <p:sp>
        <p:nvSpPr>
          <p:cNvPr id="939" name="Spinal preganglionic neuron"/>
          <p:cNvSpPr txBox="1"/>
          <p:nvPr/>
        </p:nvSpPr>
        <p:spPr>
          <a:xfrm>
            <a:off x="17978437" y="5054203"/>
            <a:ext cx="3053954" cy="1524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910828">
              <a:defRPr sz="3000">
                <a:uFill>
                  <a:solidFill>
                    <a:srgbClr val="000000"/>
                  </a:solidFill>
                </a:uFill>
                <a:latin typeface="Arial"/>
                <a:ea typeface="Arial"/>
                <a:cs typeface="Arial"/>
                <a:sym typeface="Arial"/>
              </a:defRPr>
            </a:lvl1pPr>
          </a:lstStyle>
          <a:p>
            <a:pPr/>
            <a:r>
              <a:t>Spinal preganglionic neuron</a:t>
            </a:r>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41" name="main_image.png" descr="main_image.png"/>
          <p:cNvPicPr>
            <a:picLocks noChangeAspect="1"/>
          </p:cNvPicPr>
          <p:nvPr/>
        </p:nvPicPr>
        <p:blipFill>
          <a:blip r:embed="rId2">
            <a:extLst/>
          </a:blip>
          <a:stretch>
            <a:fillRect/>
          </a:stretch>
        </p:blipFill>
        <p:spPr>
          <a:xfrm>
            <a:off x="5244703" y="1535906"/>
            <a:ext cx="11394282" cy="5643563"/>
          </a:xfrm>
          <a:prstGeom prst="rect">
            <a:avLst/>
          </a:prstGeom>
          <a:ln w="12700">
            <a:miter lim="400000"/>
          </a:ln>
        </p:spPr>
      </p:pic>
      <p:sp>
        <p:nvSpPr>
          <p:cNvPr id="942" name="Hyperhidrosis - Excessive sweating"/>
          <p:cNvSpPr txBox="1"/>
          <p:nvPr/>
        </p:nvSpPr>
        <p:spPr>
          <a:xfrm>
            <a:off x="4281875" y="488354"/>
            <a:ext cx="14162485"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Hyperhidrosis - Excessive sweating</a:t>
            </a:r>
          </a:p>
        </p:txBody>
      </p:sp>
      <p:pic>
        <p:nvPicPr>
          <p:cNvPr id="943" name="Hyperhidrosis%20Botox.png" descr="Hyperhidrosis%20Botox.png"/>
          <p:cNvPicPr>
            <a:picLocks noChangeAspect="1"/>
          </p:cNvPicPr>
          <p:nvPr/>
        </p:nvPicPr>
        <p:blipFill>
          <a:blip r:embed="rId3">
            <a:extLst/>
          </a:blip>
          <a:stretch>
            <a:fillRect/>
          </a:stretch>
        </p:blipFill>
        <p:spPr>
          <a:xfrm>
            <a:off x="14067234" y="7893843"/>
            <a:ext cx="6947298" cy="4679778"/>
          </a:xfrm>
          <a:prstGeom prst="rect">
            <a:avLst/>
          </a:prstGeom>
          <a:ln w="12700">
            <a:miter lim="400000"/>
          </a:ln>
        </p:spPr>
      </p:pic>
      <p:pic>
        <p:nvPicPr>
          <p:cNvPr id="944" name="Hyperhidrosis+2peeeps.png" descr="Hyperhidrosis+2peeeps.png"/>
          <p:cNvPicPr>
            <a:picLocks noChangeAspect="1"/>
          </p:cNvPicPr>
          <p:nvPr/>
        </p:nvPicPr>
        <p:blipFill>
          <a:blip r:embed="rId4">
            <a:extLst/>
          </a:blip>
          <a:stretch>
            <a:fillRect/>
          </a:stretch>
        </p:blipFill>
        <p:spPr>
          <a:xfrm>
            <a:off x="5030390" y="7697390"/>
            <a:ext cx="7358064" cy="5518548"/>
          </a:xfrm>
          <a:prstGeom prst="rect">
            <a:avLst/>
          </a:prstGeom>
          <a:ln w="12700">
            <a:miter lim="400000"/>
          </a:ln>
        </p:spPr>
      </p:pic>
      <p:sp>
        <p:nvSpPr>
          <p:cNvPr id="945" name="Rectangle"/>
          <p:cNvSpPr/>
          <p:nvPr/>
        </p:nvSpPr>
        <p:spPr>
          <a:xfrm>
            <a:off x="5923359" y="4500562"/>
            <a:ext cx="4536282" cy="517923"/>
          </a:xfrm>
          <a:prstGeom prst="rect">
            <a:avLst/>
          </a:prstGeom>
          <a:solidFill>
            <a:srgbClr val="9BC4DB"/>
          </a:solidFill>
          <a:ln w="12700">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946" name="Botox injections"/>
          <p:cNvSpPr txBox="1"/>
          <p:nvPr/>
        </p:nvSpPr>
        <p:spPr>
          <a:xfrm>
            <a:off x="15210556" y="12231885"/>
            <a:ext cx="4663810"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vl1pPr>
          </a:lstStyle>
          <a:p>
            <a:pPr/>
            <a:r>
              <a:t>Botox injections</a:t>
            </a:r>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48" name="Sweating and Hyperhidrosis"/>
          <p:cNvSpPr txBox="1"/>
          <p:nvPr/>
        </p:nvSpPr>
        <p:spPr>
          <a:xfrm>
            <a:off x="3371046" y="452635"/>
            <a:ext cx="10590611"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Sweating and Hyperhidrosis</a:t>
            </a:r>
          </a:p>
        </p:txBody>
      </p:sp>
      <p:pic>
        <p:nvPicPr>
          <p:cNvPr id="949" name="715848-fig3.png" descr="715848-fig3.png"/>
          <p:cNvPicPr>
            <a:picLocks noChangeAspect="1"/>
          </p:cNvPicPr>
          <p:nvPr/>
        </p:nvPicPr>
        <p:blipFill>
          <a:blip r:embed="rId2">
            <a:extLst/>
          </a:blip>
          <a:stretch>
            <a:fillRect/>
          </a:stretch>
        </p:blipFill>
        <p:spPr>
          <a:xfrm>
            <a:off x="5834062" y="1803796"/>
            <a:ext cx="13455183" cy="11644314"/>
          </a:xfrm>
          <a:prstGeom prst="rect">
            <a:avLst/>
          </a:prstGeom>
          <a:ln w="12700">
            <a:miter lim="400000"/>
          </a:ln>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1" name="Horner’s Syndrome…"/>
          <p:cNvSpPr txBox="1"/>
          <p:nvPr/>
        </p:nvSpPr>
        <p:spPr>
          <a:xfrm>
            <a:off x="3692515" y="664567"/>
            <a:ext cx="16984267" cy="2428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200"/>
            </a:pPr>
            <a:r>
              <a:t>Horner’s Syndrome</a:t>
            </a:r>
          </a:p>
          <a:p>
            <a:pPr defTabSz="821531">
              <a:defRPr sz="4600"/>
            </a:pPr>
            <a:r>
              <a:t>Loss of sympathetic innervation of the eye and face on one side (unilateral deficit)</a:t>
            </a:r>
          </a:p>
        </p:txBody>
      </p:sp>
      <p:sp>
        <p:nvSpPr>
          <p:cNvPr id="952" name="Drooping eyelid (Ptosis)…"/>
          <p:cNvSpPr txBox="1"/>
          <p:nvPr/>
        </p:nvSpPr>
        <p:spPr>
          <a:xfrm>
            <a:off x="3548062" y="4090788"/>
            <a:ext cx="6572251" cy="24645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marL="572654" indent="-432954">
              <a:buSzPct val="100000"/>
              <a:buAutoNum type="arabicPeriod" startAt="1"/>
              <a:tabLst>
                <a:tab pos="190500" algn="l"/>
                <a:tab pos="635000" algn="l"/>
              </a:tabLst>
              <a:defRPr sz="3000"/>
            </a:pPr>
            <a:r>
              <a:t>Drooping eyelid (Ptosis)</a:t>
            </a:r>
          </a:p>
          <a:p>
            <a:pPr marL="572654" indent="-432954">
              <a:buSzPct val="100000"/>
              <a:buAutoNum type="arabicPeriod" startAt="1"/>
              <a:tabLst>
                <a:tab pos="190500" algn="l"/>
                <a:tab pos="635000" algn="l"/>
              </a:tabLst>
              <a:defRPr sz="3000"/>
            </a:pPr>
            <a:r>
              <a:t>Constricted pupil </a:t>
            </a:r>
          </a:p>
          <a:p>
            <a:pPr marL="572654" indent="-432954">
              <a:buSzPct val="100000"/>
              <a:buAutoNum type="arabicPeriod" startAt="1"/>
              <a:tabLst>
                <a:tab pos="190500" algn="l"/>
                <a:tab pos="635000" algn="l"/>
              </a:tabLst>
              <a:defRPr sz="3000"/>
            </a:pPr>
            <a:r>
              <a:t>Reduced sweating on the affected facial side</a:t>
            </a:r>
          </a:p>
        </p:txBody>
      </p:sp>
      <p:pic>
        <p:nvPicPr>
          <p:cNvPr id="953" name="droppedImage.tiff" descr="droppedImage.tiff"/>
          <p:cNvPicPr>
            <a:picLocks noChangeAspect="1"/>
          </p:cNvPicPr>
          <p:nvPr/>
        </p:nvPicPr>
        <p:blipFill>
          <a:blip r:embed="rId2">
            <a:extLst/>
          </a:blip>
          <a:stretch>
            <a:fillRect/>
          </a:stretch>
        </p:blipFill>
        <p:spPr>
          <a:xfrm>
            <a:off x="11245453" y="2482453"/>
            <a:ext cx="9448801" cy="11703083"/>
          </a:xfrm>
          <a:prstGeom prst="rect">
            <a:avLst/>
          </a:prstGeom>
          <a:ln w="12700">
            <a:miter lim="400000"/>
          </a:ln>
        </p:spPr>
      </p:pic>
      <p:sp>
        <p:nvSpPr>
          <p:cNvPr id="954" name="Horner’ syndrome due to grenade wound of right side of neck…"/>
          <p:cNvSpPr txBox="1"/>
          <p:nvPr/>
        </p:nvSpPr>
        <p:spPr>
          <a:xfrm>
            <a:off x="4246156" y="11590337"/>
            <a:ext cx="6929438" cy="1536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000"/>
            </a:pPr>
            <a:r>
              <a:t>Horner’ syndrome due to grenade wound of right side of neck</a:t>
            </a:r>
          </a:p>
          <a:p>
            <a:pPr defTabSz="821531">
              <a:defRPr sz="3000"/>
            </a:pPr>
            <a:r>
              <a:t>(Bing’s p. 102)</a:t>
            </a:r>
          </a:p>
        </p:txBody>
      </p:sp>
      <p:pic>
        <p:nvPicPr>
          <p:cNvPr id="955" name="Horners-Syndrome.png" descr="Horners-Syndrome.png"/>
          <p:cNvPicPr>
            <a:picLocks noChangeAspect="1"/>
          </p:cNvPicPr>
          <p:nvPr/>
        </p:nvPicPr>
        <p:blipFill>
          <a:blip r:embed="rId3">
            <a:extLst/>
          </a:blip>
          <a:stretch>
            <a:fillRect/>
          </a:stretch>
        </p:blipFill>
        <p:spPr>
          <a:xfrm flipH="1">
            <a:off x="3512343" y="6259710"/>
            <a:ext cx="6264628" cy="3232549"/>
          </a:xfrm>
          <a:prstGeom prst="rect">
            <a:avLst/>
          </a:prstGeom>
          <a:ln w="12700">
            <a:miter lim="400000"/>
          </a:ln>
        </p:spPr>
      </p:pic>
      <p:sp>
        <p:nvSpPr>
          <p:cNvPr id="956" name="Shape"/>
          <p:cNvSpPr/>
          <p:nvPr/>
        </p:nvSpPr>
        <p:spPr>
          <a:xfrm>
            <a:off x="16780794" y="8082199"/>
            <a:ext cx="196454" cy="589361"/>
          </a:xfrm>
          <a:custGeom>
            <a:avLst/>
            <a:gdLst/>
            <a:ahLst/>
            <a:cxnLst>
              <a:cxn ang="0">
                <a:pos x="wd2" y="hd2"/>
              </a:cxn>
              <a:cxn ang="5400000">
                <a:pos x="wd2" y="hd2"/>
              </a:cxn>
              <a:cxn ang="10800000">
                <a:pos x="wd2" y="hd2"/>
              </a:cxn>
              <a:cxn ang="16200000">
                <a:pos x="wd2" y="hd2"/>
              </a:cxn>
            </a:cxnLst>
            <a:rect l="0" t="0" r="r" b="b"/>
            <a:pathLst>
              <a:path w="20347" h="21517" fill="norm" stroke="1" extrusionOk="0">
                <a:moveTo>
                  <a:pt x="12283" y="0"/>
                </a:moveTo>
                <a:cubicBezTo>
                  <a:pt x="14696" y="955"/>
                  <a:pt x="-220" y="12197"/>
                  <a:pt x="3" y="15511"/>
                </a:cubicBezTo>
                <a:cubicBezTo>
                  <a:pt x="64" y="16425"/>
                  <a:pt x="2830" y="18864"/>
                  <a:pt x="3950" y="19544"/>
                </a:cubicBezTo>
                <a:cubicBezTo>
                  <a:pt x="4974" y="20165"/>
                  <a:pt x="8348" y="21412"/>
                  <a:pt x="9652" y="21508"/>
                </a:cubicBezTo>
                <a:cubicBezTo>
                  <a:pt x="10891" y="21600"/>
                  <a:pt x="14373" y="20909"/>
                  <a:pt x="15500" y="20474"/>
                </a:cubicBezTo>
                <a:cubicBezTo>
                  <a:pt x="16699" y="20012"/>
                  <a:pt x="19879" y="18188"/>
                  <a:pt x="20178" y="17372"/>
                </a:cubicBezTo>
                <a:cubicBezTo>
                  <a:pt x="21380" y="14088"/>
                  <a:pt x="15909" y="1436"/>
                  <a:pt x="12283" y="0"/>
                </a:cubicBezTo>
                <a:close/>
              </a:path>
            </a:pathLst>
          </a:custGeom>
          <a:solidFill>
            <a:srgbClr val="0056D6"/>
          </a:solidFill>
          <a:ln w="50800">
            <a:solidFill>
              <a:srgbClr val="0056D6"/>
            </a:solidFill>
            <a:miter lim="400000"/>
          </a:ln>
        </p:spPr>
        <p:txBody>
          <a:bodyPr lIns="71437" tIns="71437" rIns="71437" bIns="71437" anchor="ctr"/>
          <a:lstStyle/>
          <a:p>
            <a:pPr algn="ctr" defTabSz="821531">
              <a:defRPr sz="5200">
                <a:latin typeface="+mj-lt"/>
                <a:ea typeface="+mj-ea"/>
                <a:cs typeface="+mj-cs"/>
                <a:sym typeface="Gill Sans"/>
              </a:defRPr>
            </a:pPr>
          </a:p>
        </p:txBody>
      </p:sp>
      <p:sp>
        <p:nvSpPr>
          <p:cNvPr id="957" name="Shape"/>
          <p:cNvSpPr/>
          <p:nvPr/>
        </p:nvSpPr>
        <p:spPr>
          <a:xfrm>
            <a:off x="17746265" y="5554265"/>
            <a:ext cx="196454" cy="589361"/>
          </a:xfrm>
          <a:custGeom>
            <a:avLst/>
            <a:gdLst/>
            <a:ahLst/>
            <a:cxnLst>
              <a:cxn ang="0">
                <a:pos x="wd2" y="hd2"/>
              </a:cxn>
              <a:cxn ang="5400000">
                <a:pos x="wd2" y="hd2"/>
              </a:cxn>
              <a:cxn ang="10800000">
                <a:pos x="wd2" y="hd2"/>
              </a:cxn>
              <a:cxn ang="16200000">
                <a:pos x="wd2" y="hd2"/>
              </a:cxn>
            </a:cxnLst>
            <a:rect l="0" t="0" r="r" b="b"/>
            <a:pathLst>
              <a:path w="20347" h="21517" fill="norm" stroke="1" extrusionOk="0">
                <a:moveTo>
                  <a:pt x="12283" y="0"/>
                </a:moveTo>
                <a:cubicBezTo>
                  <a:pt x="14696" y="955"/>
                  <a:pt x="-220" y="12197"/>
                  <a:pt x="3" y="15511"/>
                </a:cubicBezTo>
                <a:cubicBezTo>
                  <a:pt x="64" y="16425"/>
                  <a:pt x="2830" y="18864"/>
                  <a:pt x="3950" y="19544"/>
                </a:cubicBezTo>
                <a:cubicBezTo>
                  <a:pt x="4974" y="20165"/>
                  <a:pt x="8348" y="21412"/>
                  <a:pt x="9652" y="21508"/>
                </a:cubicBezTo>
                <a:cubicBezTo>
                  <a:pt x="10891" y="21600"/>
                  <a:pt x="14373" y="20909"/>
                  <a:pt x="15500" y="20474"/>
                </a:cubicBezTo>
                <a:cubicBezTo>
                  <a:pt x="16699" y="20012"/>
                  <a:pt x="19879" y="18188"/>
                  <a:pt x="20178" y="17372"/>
                </a:cubicBezTo>
                <a:cubicBezTo>
                  <a:pt x="21380" y="14088"/>
                  <a:pt x="15909" y="1436"/>
                  <a:pt x="12283" y="0"/>
                </a:cubicBezTo>
                <a:close/>
              </a:path>
            </a:pathLst>
          </a:custGeom>
          <a:solidFill>
            <a:srgbClr val="0056D6"/>
          </a:solidFill>
          <a:ln w="50800">
            <a:solidFill>
              <a:srgbClr val="0056D6"/>
            </a:solidFill>
            <a:miter lim="400000"/>
          </a:ln>
        </p:spPr>
        <p:txBody>
          <a:bodyPr lIns="71437" tIns="71437" rIns="71437" bIns="71437" anchor="ctr"/>
          <a:lstStyle/>
          <a:p>
            <a:pPr algn="ctr" defTabSz="821531">
              <a:defRPr sz="5200">
                <a:latin typeface="+mj-lt"/>
                <a:ea typeface="+mj-ea"/>
                <a:cs typeface="+mj-cs"/>
                <a:sym typeface="Gill Sans"/>
              </a:defRPr>
            </a:pPr>
          </a:p>
        </p:txBody>
      </p:sp>
      <p:sp>
        <p:nvSpPr>
          <p:cNvPr id="958" name="Shape"/>
          <p:cNvSpPr/>
          <p:nvPr/>
        </p:nvSpPr>
        <p:spPr>
          <a:xfrm>
            <a:off x="16781859" y="5304234"/>
            <a:ext cx="196454" cy="589360"/>
          </a:xfrm>
          <a:custGeom>
            <a:avLst/>
            <a:gdLst/>
            <a:ahLst/>
            <a:cxnLst>
              <a:cxn ang="0">
                <a:pos x="wd2" y="hd2"/>
              </a:cxn>
              <a:cxn ang="5400000">
                <a:pos x="wd2" y="hd2"/>
              </a:cxn>
              <a:cxn ang="10800000">
                <a:pos x="wd2" y="hd2"/>
              </a:cxn>
              <a:cxn ang="16200000">
                <a:pos x="wd2" y="hd2"/>
              </a:cxn>
            </a:cxnLst>
            <a:rect l="0" t="0" r="r" b="b"/>
            <a:pathLst>
              <a:path w="20347" h="21517" fill="norm" stroke="1" extrusionOk="0">
                <a:moveTo>
                  <a:pt x="12283" y="0"/>
                </a:moveTo>
                <a:cubicBezTo>
                  <a:pt x="14696" y="955"/>
                  <a:pt x="-220" y="12197"/>
                  <a:pt x="3" y="15511"/>
                </a:cubicBezTo>
                <a:cubicBezTo>
                  <a:pt x="64" y="16425"/>
                  <a:pt x="2830" y="18864"/>
                  <a:pt x="3950" y="19544"/>
                </a:cubicBezTo>
                <a:cubicBezTo>
                  <a:pt x="4974" y="20165"/>
                  <a:pt x="8348" y="21412"/>
                  <a:pt x="9652" y="21508"/>
                </a:cubicBezTo>
                <a:cubicBezTo>
                  <a:pt x="10891" y="21600"/>
                  <a:pt x="14373" y="20909"/>
                  <a:pt x="15500" y="20474"/>
                </a:cubicBezTo>
                <a:cubicBezTo>
                  <a:pt x="16699" y="20012"/>
                  <a:pt x="19879" y="18188"/>
                  <a:pt x="20178" y="17372"/>
                </a:cubicBezTo>
                <a:cubicBezTo>
                  <a:pt x="21380" y="14088"/>
                  <a:pt x="15909" y="1436"/>
                  <a:pt x="12283" y="0"/>
                </a:cubicBezTo>
                <a:close/>
              </a:path>
            </a:pathLst>
          </a:custGeom>
          <a:solidFill>
            <a:srgbClr val="0056D6"/>
          </a:solidFill>
          <a:ln w="50800">
            <a:solidFill>
              <a:srgbClr val="0056D6"/>
            </a:solidFill>
            <a:miter lim="400000"/>
          </a:ln>
        </p:spPr>
        <p:txBody>
          <a:bodyPr lIns="71437" tIns="71437" rIns="71437" bIns="71437" anchor="ctr"/>
          <a:lstStyle/>
          <a:p>
            <a:pPr algn="ctr" defTabSz="821531">
              <a:defRPr sz="5200">
                <a:latin typeface="+mj-lt"/>
                <a:ea typeface="+mj-ea"/>
                <a:cs typeface="+mj-cs"/>
                <a:sym typeface="Gill Sans"/>
              </a:defRPr>
            </a:pPr>
          </a:p>
        </p:txBody>
      </p:sp>
      <p:sp>
        <p:nvSpPr>
          <p:cNvPr id="959" name="Shape"/>
          <p:cNvSpPr/>
          <p:nvPr/>
        </p:nvSpPr>
        <p:spPr>
          <a:xfrm>
            <a:off x="17549812" y="9304734"/>
            <a:ext cx="196454" cy="589360"/>
          </a:xfrm>
          <a:custGeom>
            <a:avLst/>
            <a:gdLst/>
            <a:ahLst/>
            <a:cxnLst>
              <a:cxn ang="0">
                <a:pos x="wd2" y="hd2"/>
              </a:cxn>
              <a:cxn ang="5400000">
                <a:pos x="wd2" y="hd2"/>
              </a:cxn>
              <a:cxn ang="10800000">
                <a:pos x="wd2" y="hd2"/>
              </a:cxn>
              <a:cxn ang="16200000">
                <a:pos x="wd2" y="hd2"/>
              </a:cxn>
            </a:cxnLst>
            <a:rect l="0" t="0" r="r" b="b"/>
            <a:pathLst>
              <a:path w="20347" h="21517" fill="norm" stroke="1" extrusionOk="0">
                <a:moveTo>
                  <a:pt x="12283" y="0"/>
                </a:moveTo>
                <a:cubicBezTo>
                  <a:pt x="14696" y="955"/>
                  <a:pt x="-220" y="12197"/>
                  <a:pt x="3" y="15511"/>
                </a:cubicBezTo>
                <a:cubicBezTo>
                  <a:pt x="64" y="16425"/>
                  <a:pt x="2830" y="18864"/>
                  <a:pt x="3950" y="19544"/>
                </a:cubicBezTo>
                <a:cubicBezTo>
                  <a:pt x="4974" y="20165"/>
                  <a:pt x="8348" y="21412"/>
                  <a:pt x="9652" y="21508"/>
                </a:cubicBezTo>
                <a:cubicBezTo>
                  <a:pt x="10891" y="21600"/>
                  <a:pt x="14373" y="20909"/>
                  <a:pt x="15500" y="20474"/>
                </a:cubicBezTo>
                <a:cubicBezTo>
                  <a:pt x="16699" y="20012"/>
                  <a:pt x="19879" y="18188"/>
                  <a:pt x="20178" y="17372"/>
                </a:cubicBezTo>
                <a:cubicBezTo>
                  <a:pt x="21380" y="14088"/>
                  <a:pt x="15909" y="1436"/>
                  <a:pt x="12283" y="0"/>
                </a:cubicBezTo>
                <a:close/>
              </a:path>
            </a:pathLst>
          </a:custGeom>
          <a:solidFill>
            <a:srgbClr val="0056D6"/>
          </a:solidFill>
          <a:ln w="50800">
            <a:solidFill>
              <a:srgbClr val="0056D6"/>
            </a:solidFill>
            <a:miter lim="400000"/>
          </a:ln>
        </p:spPr>
        <p:txBody>
          <a:bodyPr lIns="71437" tIns="71437" rIns="71437" bIns="71437" anchor="ctr"/>
          <a:lstStyle/>
          <a:p>
            <a:pPr algn="ctr" defTabSz="821531">
              <a:defRPr sz="5200">
                <a:latin typeface="+mj-lt"/>
                <a:ea typeface="+mj-ea"/>
                <a:cs typeface="+mj-cs"/>
                <a:sym typeface="Gill Sans"/>
              </a:defRPr>
            </a:pPr>
          </a:p>
        </p:txBody>
      </p:sp>
      <p:sp>
        <p:nvSpPr>
          <p:cNvPr id="960" name="Shape"/>
          <p:cNvSpPr/>
          <p:nvPr/>
        </p:nvSpPr>
        <p:spPr>
          <a:xfrm>
            <a:off x="17710546" y="8286750"/>
            <a:ext cx="196454" cy="589360"/>
          </a:xfrm>
          <a:custGeom>
            <a:avLst/>
            <a:gdLst/>
            <a:ahLst/>
            <a:cxnLst>
              <a:cxn ang="0">
                <a:pos x="wd2" y="hd2"/>
              </a:cxn>
              <a:cxn ang="5400000">
                <a:pos x="wd2" y="hd2"/>
              </a:cxn>
              <a:cxn ang="10800000">
                <a:pos x="wd2" y="hd2"/>
              </a:cxn>
              <a:cxn ang="16200000">
                <a:pos x="wd2" y="hd2"/>
              </a:cxn>
            </a:cxnLst>
            <a:rect l="0" t="0" r="r" b="b"/>
            <a:pathLst>
              <a:path w="20347" h="21517" fill="norm" stroke="1" extrusionOk="0">
                <a:moveTo>
                  <a:pt x="12283" y="0"/>
                </a:moveTo>
                <a:cubicBezTo>
                  <a:pt x="14696" y="955"/>
                  <a:pt x="-220" y="12197"/>
                  <a:pt x="3" y="15511"/>
                </a:cubicBezTo>
                <a:cubicBezTo>
                  <a:pt x="64" y="16425"/>
                  <a:pt x="2830" y="18864"/>
                  <a:pt x="3950" y="19544"/>
                </a:cubicBezTo>
                <a:cubicBezTo>
                  <a:pt x="4974" y="20165"/>
                  <a:pt x="8348" y="21412"/>
                  <a:pt x="9652" y="21508"/>
                </a:cubicBezTo>
                <a:cubicBezTo>
                  <a:pt x="10891" y="21600"/>
                  <a:pt x="14373" y="20909"/>
                  <a:pt x="15500" y="20474"/>
                </a:cubicBezTo>
                <a:cubicBezTo>
                  <a:pt x="16699" y="20012"/>
                  <a:pt x="19879" y="18188"/>
                  <a:pt x="20178" y="17372"/>
                </a:cubicBezTo>
                <a:cubicBezTo>
                  <a:pt x="21380" y="14088"/>
                  <a:pt x="15909" y="1436"/>
                  <a:pt x="12283" y="0"/>
                </a:cubicBezTo>
                <a:close/>
              </a:path>
            </a:pathLst>
          </a:custGeom>
          <a:solidFill>
            <a:srgbClr val="0056D6"/>
          </a:solidFill>
          <a:ln w="50800">
            <a:solidFill>
              <a:srgbClr val="0056D6"/>
            </a:solidFill>
            <a:miter lim="400000"/>
          </a:ln>
        </p:spPr>
        <p:txBody>
          <a:bodyPr lIns="71437" tIns="71437" rIns="71437" bIns="71437" anchor="ctr"/>
          <a:lstStyle/>
          <a:p>
            <a:pPr algn="ctr" defTabSz="821531">
              <a:defRPr sz="5200">
                <a:latin typeface="+mj-lt"/>
                <a:ea typeface="+mj-ea"/>
                <a:cs typeface="+mj-cs"/>
                <a:sym typeface="Gill Sans"/>
              </a:defRPr>
            </a:pPr>
          </a:p>
        </p:txBody>
      </p:sp>
      <p:sp>
        <p:nvSpPr>
          <p:cNvPr id="961" name="Shape"/>
          <p:cNvSpPr/>
          <p:nvPr/>
        </p:nvSpPr>
        <p:spPr>
          <a:xfrm>
            <a:off x="16710421" y="9519046"/>
            <a:ext cx="196455" cy="589361"/>
          </a:xfrm>
          <a:custGeom>
            <a:avLst/>
            <a:gdLst/>
            <a:ahLst/>
            <a:cxnLst>
              <a:cxn ang="0">
                <a:pos x="wd2" y="hd2"/>
              </a:cxn>
              <a:cxn ang="5400000">
                <a:pos x="wd2" y="hd2"/>
              </a:cxn>
              <a:cxn ang="10800000">
                <a:pos x="wd2" y="hd2"/>
              </a:cxn>
              <a:cxn ang="16200000">
                <a:pos x="wd2" y="hd2"/>
              </a:cxn>
            </a:cxnLst>
            <a:rect l="0" t="0" r="r" b="b"/>
            <a:pathLst>
              <a:path w="20347" h="21517" fill="norm" stroke="1" extrusionOk="0">
                <a:moveTo>
                  <a:pt x="12283" y="0"/>
                </a:moveTo>
                <a:cubicBezTo>
                  <a:pt x="14696" y="955"/>
                  <a:pt x="-220" y="12197"/>
                  <a:pt x="3" y="15511"/>
                </a:cubicBezTo>
                <a:cubicBezTo>
                  <a:pt x="64" y="16425"/>
                  <a:pt x="2830" y="18864"/>
                  <a:pt x="3950" y="19544"/>
                </a:cubicBezTo>
                <a:cubicBezTo>
                  <a:pt x="4974" y="20165"/>
                  <a:pt x="8348" y="21412"/>
                  <a:pt x="9652" y="21508"/>
                </a:cubicBezTo>
                <a:cubicBezTo>
                  <a:pt x="10891" y="21600"/>
                  <a:pt x="14373" y="20909"/>
                  <a:pt x="15500" y="20474"/>
                </a:cubicBezTo>
                <a:cubicBezTo>
                  <a:pt x="16699" y="20012"/>
                  <a:pt x="19879" y="18188"/>
                  <a:pt x="20178" y="17372"/>
                </a:cubicBezTo>
                <a:cubicBezTo>
                  <a:pt x="21380" y="14088"/>
                  <a:pt x="15909" y="1436"/>
                  <a:pt x="12283" y="0"/>
                </a:cubicBezTo>
                <a:close/>
              </a:path>
            </a:pathLst>
          </a:custGeom>
          <a:solidFill>
            <a:srgbClr val="0056D6"/>
          </a:solidFill>
          <a:ln w="50800">
            <a:solidFill>
              <a:srgbClr val="0056D6"/>
            </a:solidFill>
            <a:miter lim="400000"/>
          </a:ln>
        </p:spPr>
        <p:txBody>
          <a:bodyPr lIns="71437" tIns="71437" rIns="71437" bIns="71437" anchor="ctr"/>
          <a:lstStyle/>
          <a:p>
            <a:pPr algn="ctr" defTabSz="821531">
              <a:defRPr sz="5200">
                <a:latin typeface="+mj-lt"/>
                <a:ea typeface="+mj-ea"/>
                <a:cs typeface="+mj-cs"/>
                <a:sym typeface="Gill Sans"/>
              </a:defRPr>
            </a:pPr>
          </a:p>
        </p:txBody>
      </p:sp>
      <p:sp>
        <p:nvSpPr>
          <p:cNvPr id="962" name="Shape"/>
          <p:cNvSpPr/>
          <p:nvPr/>
        </p:nvSpPr>
        <p:spPr>
          <a:xfrm>
            <a:off x="17264062" y="10394156"/>
            <a:ext cx="196454" cy="589360"/>
          </a:xfrm>
          <a:custGeom>
            <a:avLst/>
            <a:gdLst/>
            <a:ahLst/>
            <a:cxnLst>
              <a:cxn ang="0">
                <a:pos x="wd2" y="hd2"/>
              </a:cxn>
              <a:cxn ang="5400000">
                <a:pos x="wd2" y="hd2"/>
              </a:cxn>
              <a:cxn ang="10800000">
                <a:pos x="wd2" y="hd2"/>
              </a:cxn>
              <a:cxn ang="16200000">
                <a:pos x="wd2" y="hd2"/>
              </a:cxn>
            </a:cxnLst>
            <a:rect l="0" t="0" r="r" b="b"/>
            <a:pathLst>
              <a:path w="20347" h="21517" fill="norm" stroke="1" extrusionOk="0">
                <a:moveTo>
                  <a:pt x="12283" y="0"/>
                </a:moveTo>
                <a:cubicBezTo>
                  <a:pt x="14696" y="955"/>
                  <a:pt x="-220" y="12197"/>
                  <a:pt x="3" y="15511"/>
                </a:cubicBezTo>
                <a:cubicBezTo>
                  <a:pt x="64" y="16425"/>
                  <a:pt x="2830" y="18864"/>
                  <a:pt x="3950" y="19544"/>
                </a:cubicBezTo>
                <a:cubicBezTo>
                  <a:pt x="4974" y="20165"/>
                  <a:pt x="8348" y="21412"/>
                  <a:pt x="9652" y="21508"/>
                </a:cubicBezTo>
                <a:cubicBezTo>
                  <a:pt x="10891" y="21600"/>
                  <a:pt x="14373" y="20909"/>
                  <a:pt x="15500" y="20474"/>
                </a:cubicBezTo>
                <a:cubicBezTo>
                  <a:pt x="16699" y="20012"/>
                  <a:pt x="19879" y="18188"/>
                  <a:pt x="20178" y="17372"/>
                </a:cubicBezTo>
                <a:cubicBezTo>
                  <a:pt x="21380" y="14088"/>
                  <a:pt x="15909" y="1436"/>
                  <a:pt x="12283" y="0"/>
                </a:cubicBezTo>
                <a:close/>
              </a:path>
            </a:pathLst>
          </a:custGeom>
          <a:solidFill>
            <a:srgbClr val="0056D6"/>
          </a:solidFill>
          <a:ln w="50800">
            <a:solidFill>
              <a:srgbClr val="0056D6"/>
            </a:solidFill>
            <a:miter lim="400000"/>
          </a:ln>
        </p:spPr>
        <p:txBody>
          <a:bodyPr lIns="71437" tIns="71437" rIns="71437" bIns="71437" anchor="ctr"/>
          <a:lstStyle/>
          <a:p>
            <a:pPr algn="ctr" defTabSz="821531">
              <a:defRPr sz="5200">
                <a:latin typeface="+mj-lt"/>
                <a:ea typeface="+mj-ea"/>
                <a:cs typeface="+mj-cs"/>
                <a:sym typeface="Gill Sans"/>
              </a:defRPr>
            </a:pPr>
          </a:p>
        </p:txBody>
      </p:sp>
      <p:sp>
        <p:nvSpPr>
          <p:cNvPr id="963" name="normal"/>
          <p:cNvSpPr txBox="1"/>
          <p:nvPr/>
        </p:nvSpPr>
        <p:spPr>
          <a:xfrm>
            <a:off x="18033247" y="12814895"/>
            <a:ext cx="1486166"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solidFill>
                  <a:srgbClr val="7B219F"/>
                </a:solidFill>
                <a:latin typeface="Comic Sans MS"/>
                <a:ea typeface="Comic Sans MS"/>
                <a:cs typeface="Comic Sans MS"/>
                <a:sym typeface="Comic Sans MS"/>
              </a:defRPr>
            </a:lvl1pPr>
          </a:lstStyle>
          <a:p>
            <a:pPr/>
            <a:r>
              <a:t>normal</a:t>
            </a:r>
          </a:p>
        </p:txBody>
      </p:sp>
      <p:sp>
        <p:nvSpPr>
          <p:cNvPr id="964" name="denervated"/>
          <p:cNvSpPr txBox="1"/>
          <p:nvPr/>
        </p:nvSpPr>
        <p:spPr>
          <a:xfrm>
            <a:off x="11646395" y="12642254"/>
            <a:ext cx="2428806"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solidFill>
                  <a:srgbClr val="7B219F"/>
                </a:solidFill>
                <a:latin typeface="Comic Sans MS"/>
                <a:ea typeface="Comic Sans MS"/>
                <a:cs typeface="Comic Sans MS"/>
                <a:sym typeface="Comic Sans MS"/>
              </a:defRPr>
            </a:lvl1pPr>
          </a:lstStyle>
          <a:p>
            <a:pPr/>
            <a:r>
              <a:t>denervated</a:t>
            </a:r>
          </a:p>
        </p:txBody>
      </p:sp>
      <p:grpSp>
        <p:nvGrpSpPr>
          <p:cNvPr id="969" name="Group"/>
          <p:cNvGrpSpPr/>
          <p:nvPr/>
        </p:nvGrpSpPr>
        <p:grpSpPr>
          <a:xfrm>
            <a:off x="12895422" y="7729339"/>
            <a:ext cx="5441798" cy="5272566"/>
            <a:chOff x="0" y="0"/>
            <a:chExt cx="5441797" cy="5272564"/>
          </a:xfrm>
        </p:grpSpPr>
        <p:sp>
          <p:nvSpPr>
            <p:cNvPr id="965" name="Line"/>
            <p:cNvSpPr/>
            <p:nvPr/>
          </p:nvSpPr>
          <p:spPr>
            <a:xfrm>
              <a:off x="4607718" y="232171"/>
              <a:ext cx="834080" cy="5040394"/>
            </a:xfrm>
            <a:custGeom>
              <a:avLst/>
              <a:gdLst/>
              <a:ahLst/>
              <a:cxnLst>
                <a:cxn ang="0">
                  <a:pos x="wd2" y="hd2"/>
                </a:cxn>
                <a:cxn ang="5400000">
                  <a:pos x="wd2" y="hd2"/>
                </a:cxn>
                <a:cxn ang="10800000">
                  <a:pos x="wd2" y="hd2"/>
                </a:cxn>
                <a:cxn ang="16200000">
                  <a:pos x="wd2" y="hd2"/>
                </a:cxn>
              </a:cxnLst>
              <a:rect l="0" t="0" r="r" b="b"/>
              <a:pathLst>
                <a:path w="19895" h="21600" fill="norm" stroke="1" extrusionOk="0">
                  <a:moveTo>
                    <a:pt x="0" y="21600"/>
                  </a:moveTo>
                  <a:cubicBezTo>
                    <a:pt x="258" y="18193"/>
                    <a:pt x="2680" y="14805"/>
                    <a:pt x="7237" y="11497"/>
                  </a:cubicBezTo>
                  <a:cubicBezTo>
                    <a:pt x="9375" y="9946"/>
                    <a:pt x="11936" y="8365"/>
                    <a:pt x="15001" y="6889"/>
                  </a:cubicBezTo>
                  <a:cubicBezTo>
                    <a:pt x="18096" y="5398"/>
                    <a:pt x="21600" y="3890"/>
                    <a:pt x="18971" y="2351"/>
                  </a:cubicBezTo>
                  <a:cubicBezTo>
                    <a:pt x="16898" y="1137"/>
                    <a:pt x="11246" y="231"/>
                    <a:pt x="4297" y="0"/>
                  </a:cubicBezTo>
                </a:path>
              </a:pathLst>
            </a:custGeom>
            <a:noFill/>
            <a:ln w="63500" cap="flat">
              <a:solidFill>
                <a:schemeClr val="accent4"/>
              </a:solidFill>
              <a:prstDash val="solid"/>
              <a:miter lim="400000"/>
              <a:headEnd type="oval" w="med" len="med"/>
              <a:tailEnd type="triangle" w="med" len="sm"/>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966" name="Line"/>
            <p:cNvSpPr/>
            <p:nvPr/>
          </p:nvSpPr>
          <p:spPr>
            <a:xfrm flipH="1">
              <a:off x="-1" y="0"/>
              <a:ext cx="834080" cy="5040394"/>
            </a:xfrm>
            <a:custGeom>
              <a:avLst/>
              <a:gdLst/>
              <a:ahLst/>
              <a:cxnLst>
                <a:cxn ang="0">
                  <a:pos x="wd2" y="hd2"/>
                </a:cxn>
                <a:cxn ang="5400000">
                  <a:pos x="wd2" y="hd2"/>
                </a:cxn>
                <a:cxn ang="10800000">
                  <a:pos x="wd2" y="hd2"/>
                </a:cxn>
                <a:cxn ang="16200000">
                  <a:pos x="wd2" y="hd2"/>
                </a:cxn>
              </a:cxnLst>
              <a:rect l="0" t="0" r="r" b="b"/>
              <a:pathLst>
                <a:path w="19895" h="21600" fill="norm" stroke="1" extrusionOk="0">
                  <a:moveTo>
                    <a:pt x="0" y="21600"/>
                  </a:moveTo>
                  <a:cubicBezTo>
                    <a:pt x="258" y="18193"/>
                    <a:pt x="2680" y="14805"/>
                    <a:pt x="7237" y="11497"/>
                  </a:cubicBezTo>
                  <a:cubicBezTo>
                    <a:pt x="9375" y="9946"/>
                    <a:pt x="11936" y="8365"/>
                    <a:pt x="15001" y="6889"/>
                  </a:cubicBezTo>
                  <a:cubicBezTo>
                    <a:pt x="18096" y="5398"/>
                    <a:pt x="21600" y="3890"/>
                    <a:pt x="18971" y="2351"/>
                  </a:cubicBezTo>
                  <a:cubicBezTo>
                    <a:pt x="16898" y="1137"/>
                    <a:pt x="11246" y="231"/>
                    <a:pt x="4297" y="0"/>
                  </a:cubicBezTo>
                </a:path>
              </a:pathLst>
            </a:custGeom>
            <a:noFill/>
            <a:ln w="63500" cap="flat">
              <a:solidFill>
                <a:schemeClr val="accent4"/>
              </a:solidFill>
              <a:prstDash val="solid"/>
              <a:miter lim="400000"/>
              <a:headEnd type="oval" w="med" len="med"/>
              <a:tailEnd type="triangle" w="med" len="sm"/>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967" name="Line"/>
            <p:cNvSpPr/>
            <p:nvPr/>
          </p:nvSpPr>
          <p:spPr>
            <a:xfrm flipV="1">
              <a:off x="394928" y="4006383"/>
              <a:ext cx="792631" cy="792630"/>
            </a:xfrm>
            <a:prstGeom prst="line">
              <a:avLst/>
            </a:prstGeom>
            <a:noFill/>
            <a:ln w="114300" cap="flat">
              <a:solidFill>
                <a:schemeClr val="accent5"/>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968" name="Line"/>
            <p:cNvSpPr/>
            <p:nvPr/>
          </p:nvSpPr>
          <p:spPr>
            <a:xfrm flipH="1" flipV="1">
              <a:off x="580339" y="4131398"/>
              <a:ext cx="565278" cy="565279"/>
            </a:xfrm>
            <a:prstGeom prst="line">
              <a:avLst/>
            </a:prstGeom>
            <a:noFill/>
            <a:ln w="114300" cap="flat">
              <a:solidFill>
                <a:schemeClr val="accent5"/>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6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69" grpId="1"/>
    </p:bldLst>
  </p:timing>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71" name="Organophosphates block degradation of ACh"/>
          <p:cNvSpPr txBox="1"/>
          <p:nvPr/>
        </p:nvSpPr>
        <p:spPr>
          <a:xfrm>
            <a:off x="4512468" y="160734"/>
            <a:ext cx="15805548" cy="62507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71717" marR="71717" algn="ctr" defTabSz="1843367">
              <a:spcBef>
                <a:spcPts val="2200"/>
              </a:spcBef>
              <a:buClr>
                <a:srgbClr val="000000"/>
              </a:buClr>
              <a:buFont typeface="Arial"/>
              <a:defRPr b="1" sz="3200" u="sng">
                <a:uFill>
                  <a:solidFill>
                    <a:srgbClr val="000000"/>
                  </a:solidFill>
                </a:uFill>
                <a:latin typeface="Arial"/>
                <a:ea typeface="Arial"/>
                <a:cs typeface="Arial"/>
                <a:sym typeface="Arial"/>
              </a:defRPr>
            </a:lvl1pPr>
          </a:lstStyle>
          <a:p>
            <a:pPr/>
            <a:r>
              <a:t>Organophosphates block degradation of ACh</a:t>
            </a:r>
          </a:p>
        </p:txBody>
      </p:sp>
      <p:pic>
        <p:nvPicPr>
          <p:cNvPr id="972" name="image.jpg" descr="image.jpg"/>
          <p:cNvPicPr>
            <a:picLocks noChangeAspect="0"/>
          </p:cNvPicPr>
          <p:nvPr/>
        </p:nvPicPr>
        <p:blipFill>
          <a:blip r:embed="rId2">
            <a:extLst/>
          </a:blip>
          <a:stretch>
            <a:fillRect/>
          </a:stretch>
        </p:blipFill>
        <p:spPr>
          <a:xfrm>
            <a:off x="3333750" y="1696640"/>
            <a:ext cx="9572625" cy="7590235"/>
          </a:xfrm>
          <a:prstGeom prst="rect">
            <a:avLst/>
          </a:prstGeom>
          <a:ln w="12700">
            <a:miter lim="400000"/>
          </a:ln>
        </p:spPr>
      </p:pic>
      <p:sp>
        <p:nvSpPr>
          <p:cNvPr id="973" name="Organophosphate pesticides (Malathion) and “nerve gas” (Sarin) are AchE inhibitors.  Poisoning will present with symptoms of cholinergic activation.…"/>
          <p:cNvSpPr txBox="1"/>
          <p:nvPr/>
        </p:nvSpPr>
        <p:spPr>
          <a:xfrm>
            <a:off x="13138546" y="1643062"/>
            <a:ext cx="8197454" cy="8343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R="71717" defTabSz="1843367">
              <a:spcBef>
                <a:spcPts val="2200"/>
              </a:spcBef>
              <a:defRPr sz="3000">
                <a:uFill>
                  <a:solidFill>
                    <a:srgbClr val="000000"/>
                  </a:solidFill>
                </a:uFill>
                <a:latin typeface="Arial"/>
                <a:ea typeface="Arial"/>
                <a:cs typeface="Arial"/>
                <a:sym typeface="Arial"/>
              </a:defRPr>
            </a:pPr>
            <a:r>
              <a:t>Organophosphate pesticides (Malathion) and “nerve gas” (Sarin) are AchE inhibitors.  Poisoning will present with symptoms of cholinergic activation.</a:t>
            </a:r>
          </a:p>
          <a:p>
            <a:pPr marR="71717" defTabSz="1843367">
              <a:spcBef>
                <a:spcPts val="2200"/>
              </a:spcBef>
              <a:defRPr sz="3000">
                <a:uFill>
                  <a:solidFill>
                    <a:srgbClr val="000000"/>
                  </a:solidFill>
                </a:uFill>
                <a:latin typeface="Arial"/>
                <a:ea typeface="Arial"/>
                <a:cs typeface="Arial"/>
                <a:sym typeface="Arial"/>
              </a:defRPr>
            </a:pPr>
          </a:p>
          <a:p>
            <a:pPr marR="71717" defTabSz="1843367">
              <a:spcBef>
                <a:spcPts val="2200"/>
              </a:spcBef>
              <a:defRPr sz="3000">
                <a:uFill>
                  <a:solidFill>
                    <a:srgbClr val="000000"/>
                  </a:solidFill>
                </a:uFill>
                <a:latin typeface="Arial"/>
                <a:ea typeface="Arial"/>
                <a:cs typeface="Arial"/>
                <a:sym typeface="Arial"/>
              </a:defRPr>
            </a:pPr>
            <a:r>
              <a:t>Activation of nicotinic ACh receptors on ganglionic synapses and neuromuscular junction.</a:t>
            </a:r>
          </a:p>
          <a:p>
            <a:pPr marR="71717" defTabSz="1843367">
              <a:spcBef>
                <a:spcPts val="2200"/>
              </a:spcBef>
              <a:defRPr sz="3000">
                <a:uFill>
                  <a:solidFill>
                    <a:srgbClr val="000000"/>
                  </a:solidFill>
                </a:uFill>
                <a:latin typeface="Arial"/>
                <a:ea typeface="Arial"/>
                <a:cs typeface="Arial"/>
                <a:sym typeface="Arial"/>
              </a:defRPr>
            </a:pPr>
          </a:p>
          <a:p>
            <a:pPr marR="71717" defTabSz="1843367">
              <a:spcBef>
                <a:spcPts val="2200"/>
              </a:spcBef>
              <a:defRPr sz="3000">
                <a:uFill>
                  <a:solidFill>
                    <a:srgbClr val="000000"/>
                  </a:solidFill>
                </a:uFill>
                <a:latin typeface="Arial"/>
                <a:ea typeface="Arial"/>
                <a:cs typeface="Arial"/>
                <a:sym typeface="Arial"/>
              </a:defRPr>
            </a:pPr>
            <a:r>
              <a:t>Activation of muscarinic ACh receptors at parasympathetic target synapse</a:t>
            </a:r>
          </a:p>
          <a:p>
            <a:pPr marR="71717" defTabSz="1843367">
              <a:spcBef>
                <a:spcPts val="2200"/>
              </a:spcBef>
              <a:defRPr sz="3000">
                <a:uFill>
                  <a:solidFill>
                    <a:srgbClr val="000000"/>
                  </a:solidFill>
                </a:uFill>
                <a:latin typeface="Arial"/>
                <a:ea typeface="Arial"/>
                <a:cs typeface="Arial"/>
                <a:sym typeface="Arial"/>
              </a:defRPr>
            </a:pPr>
          </a:p>
          <a:p>
            <a:pPr marR="71717" defTabSz="1843367">
              <a:spcBef>
                <a:spcPts val="2200"/>
              </a:spcBef>
              <a:defRPr sz="3000">
                <a:uFill>
                  <a:solidFill>
                    <a:srgbClr val="000000"/>
                  </a:solidFill>
                </a:uFill>
                <a:latin typeface="Arial"/>
                <a:ea typeface="Arial"/>
                <a:cs typeface="Arial"/>
                <a:sym typeface="Arial"/>
              </a:defRPr>
            </a:pPr>
            <a:r>
              <a:t>(and activation of sweat glands at cholinergic sympathetic synapse).</a:t>
            </a: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978" name="Group"/>
          <p:cNvGrpSpPr/>
          <p:nvPr/>
        </p:nvGrpSpPr>
        <p:grpSpPr>
          <a:xfrm>
            <a:off x="7191375" y="2482453"/>
            <a:ext cx="11958638" cy="11808843"/>
            <a:chOff x="0" y="0"/>
            <a:chExt cx="11958637" cy="11808842"/>
          </a:xfrm>
        </p:grpSpPr>
        <p:pic>
          <p:nvPicPr>
            <p:cNvPr id="975" name="Cover.jpg" descr="Cover.jpg"/>
            <p:cNvPicPr>
              <a:picLocks noChangeAspect="0"/>
            </p:cNvPicPr>
            <p:nvPr/>
          </p:nvPicPr>
          <p:blipFill>
            <a:blip r:embed="rId3">
              <a:extLst/>
            </a:blip>
            <a:stretch>
              <a:fillRect/>
            </a:stretch>
          </p:blipFill>
          <p:spPr>
            <a:xfrm>
              <a:off x="28575" y="21655"/>
              <a:ext cx="11930063" cy="11787188"/>
            </a:xfrm>
            <a:prstGeom prst="rect">
              <a:avLst/>
            </a:prstGeom>
            <a:ln w="12700" cap="flat">
              <a:noFill/>
              <a:miter lim="400000"/>
            </a:ln>
            <a:effectLst/>
          </p:spPr>
        </p:pic>
        <p:sp>
          <p:nvSpPr>
            <p:cNvPr id="976" name="Rectangle"/>
            <p:cNvSpPr/>
            <p:nvPr/>
          </p:nvSpPr>
          <p:spPr>
            <a:xfrm>
              <a:off x="2035968" y="2598539"/>
              <a:ext cx="2750345" cy="660797"/>
            </a:xfrm>
            <a:prstGeom prst="rect">
              <a:avLst/>
            </a:prstGeom>
            <a:solidFill>
              <a:srgbClr val="FFFFFF"/>
            </a:solidFill>
            <a:ln w="12700" cap="flat">
              <a:solidFill>
                <a:srgbClr val="000000">
                  <a:alpha val="0"/>
                </a:srgbClr>
              </a:solidFill>
              <a:prstDash val="solid"/>
              <a:round/>
            </a:ln>
            <a:effectLst/>
          </p:spPr>
          <p:txBody>
            <a:bodyPr wrap="square" lIns="71437" tIns="71437" rIns="71437" bIns="71437" numCol="1" anchor="ctr">
              <a:noAutofit/>
            </a:bodyPr>
            <a:lstStyle/>
            <a:p>
              <a:pPr marL="71717" marR="71717" defTabSz="1607343">
                <a:defRPr sz="3200">
                  <a:uFill>
                    <a:solidFill>
                      <a:srgbClr val="000000"/>
                    </a:solidFill>
                  </a:uFill>
                  <a:latin typeface="Arial"/>
                  <a:ea typeface="Arial"/>
                  <a:cs typeface="Arial"/>
                  <a:sym typeface="Arial"/>
                </a:defRPr>
              </a:pPr>
            </a:p>
          </p:txBody>
        </p:sp>
        <p:sp>
          <p:nvSpPr>
            <p:cNvPr id="977" name="Rectangle"/>
            <p:cNvSpPr/>
            <p:nvPr/>
          </p:nvSpPr>
          <p:spPr>
            <a:xfrm>
              <a:off x="0" y="0"/>
              <a:ext cx="1446610" cy="1035844"/>
            </a:xfrm>
            <a:prstGeom prst="rect">
              <a:avLst/>
            </a:prstGeom>
            <a:solidFill>
              <a:srgbClr val="FFFFFF"/>
            </a:solidFill>
            <a:ln w="12700" cap="flat">
              <a:solidFill>
                <a:srgbClr val="000000">
                  <a:alpha val="0"/>
                </a:srgbClr>
              </a:solidFill>
              <a:prstDash val="solid"/>
              <a:round/>
            </a:ln>
            <a:effectLst/>
          </p:spPr>
          <p:txBody>
            <a:bodyPr wrap="square" lIns="71437" tIns="71437" rIns="71437" bIns="71437" numCol="1" anchor="ctr">
              <a:noAutofit/>
            </a:bodyPr>
            <a:lstStyle/>
            <a:p>
              <a:pPr marL="71717" marR="71717" defTabSz="1607343">
                <a:defRPr sz="3200">
                  <a:uFill>
                    <a:solidFill>
                      <a:srgbClr val="000000"/>
                    </a:solidFill>
                  </a:uFill>
                  <a:latin typeface="Arial"/>
                  <a:ea typeface="Arial"/>
                  <a:cs typeface="Arial"/>
                  <a:sym typeface="Arial"/>
                </a:defRPr>
              </a:pPr>
            </a:p>
          </p:txBody>
        </p:sp>
      </p:grpSp>
      <p:sp>
        <p:nvSpPr>
          <p:cNvPr id="979" name="Organophosphates are powerful (long-lasting) AChE inhibitors used as pesticides"/>
          <p:cNvSpPr txBox="1"/>
          <p:nvPr>
            <p:ph type="title"/>
          </p:nvPr>
        </p:nvSpPr>
        <p:spPr>
          <a:xfrm>
            <a:off x="3940968" y="321468"/>
            <a:ext cx="15680532" cy="1750220"/>
          </a:xfrm>
          <a:prstGeom prst="rect">
            <a:avLst/>
          </a:prstGeom>
        </p:spPr>
        <p:txBody>
          <a:bodyPr/>
          <a:lstStyle>
            <a:lvl1pPr algn="l">
              <a:defRPr b="1" sz="4600">
                <a:solidFill>
                  <a:srgbClr val="4349AA"/>
                </a:solidFill>
                <a:uFill>
                  <a:solidFill>
                    <a:srgbClr val="4349AA"/>
                  </a:solidFill>
                </a:uFill>
                <a:latin typeface="+mn-lt"/>
                <a:ea typeface="+mn-ea"/>
                <a:cs typeface="+mn-cs"/>
                <a:sym typeface="Helvetica"/>
              </a:defRPr>
            </a:lvl1pPr>
          </a:lstStyle>
          <a:p>
            <a:pPr/>
            <a:r>
              <a:t>Organophosphates are powerful (long-lasting) AChE inhibitors used as pesticides</a:t>
            </a:r>
          </a:p>
        </p:txBody>
      </p:sp>
      <p:sp>
        <p:nvSpPr>
          <p:cNvPr id="980" name="inhibition of AChE causes increased ACh in cholinergic synapses,…"/>
          <p:cNvSpPr txBox="1"/>
          <p:nvPr/>
        </p:nvSpPr>
        <p:spPr>
          <a:xfrm>
            <a:off x="3887390" y="4089796"/>
            <a:ext cx="4679157" cy="3683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71717" marR="71717" defTabSz="1607343">
              <a:defRPr sz="3200">
                <a:uFill>
                  <a:solidFill>
                    <a:srgbClr val="000000"/>
                  </a:solidFill>
                </a:uFill>
                <a:latin typeface="Comic Sans MS"/>
                <a:ea typeface="Comic Sans MS"/>
                <a:cs typeface="Comic Sans MS"/>
                <a:sym typeface="Comic Sans MS"/>
              </a:defRPr>
            </a:pPr>
            <a:r>
              <a:t>inhibition of AChE causes increased ACh in cholinergic synapses,</a:t>
            </a:r>
          </a:p>
          <a:p>
            <a:pPr marL="71717" marR="71717" defTabSz="1607343">
              <a:defRPr sz="3200">
                <a:uFill>
                  <a:solidFill>
                    <a:srgbClr val="000000"/>
                  </a:solidFill>
                </a:uFill>
                <a:latin typeface="Comic Sans MS"/>
                <a:ea typeface="Comic Sans MS"/>
                <a:cs typeface="Comic Sans MS"/>
                <a:sym typeface="Comic Sans MS"/>
              </a:defRPr>
            </a:pPr>
            <a:r>
              <a:t>so bigger, longer response</a:t>
            </a:r>
          </a:p>
        </p:txBody>
      </p:sp>
      <p:sp>
        <p:nvSpPr>
          <p:cNvPr id="981" name="Rectangle"/>
          <p:cNvSpPr/>
          <p:nvPr/>
        </p:nvSpPr>
        <p:spPr>
          <a:xfrm>
            <a:off x="14210109" y="9992320"/>
            <a:ext cx="1951975" cy="660798"/>
          </a:xfrm>
          <a:prstGeom prst="rect">
            <a:avLst/>
          </a:prstGeom>
          <a:solidFill>
            <a:srgbClr val="FFFFFF"/>
          </a:solidFill>
          <a:ln w="12700">
            <a:solidFill>
              <a:srgbClr val="000000">
                <a:alpha val="0"/>
              </a:srgbClr>
            </a:solidFill>
          </a:ln>
        </p:spPr>
        <p:txBody>
          <a:bodyPr lIns="71437" tIns="71437" rIns="71437" bIns="71437" anchor="ctr"/>
          <a:lstStyle/>
          <a:p>
            <a:pPr marL="71717" marR="71717" defTabSz="1607343">
              <a:defRPr sz="3200">
                <a:uFill>
                  <a:solidFill>
                    <a:srgbClr val="000000"/>
                  </a:solidFill>
                </a:uFill>
                <a:latin typeface="Arial"/>
                <a:ea typeface="Arial"/>
                <a:cs typeface="Arial"/>
                <a:sym typeface="Arial"/>
              </a:defRPr>
            </a:pP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1" name="Fox Figure 12.4a"/>
          <p:cNvSpPr txBox="1"/>
          <p:nvPr/>
        </p:nvSpPr>
        <p:spPr>
          <a:xfrm>
            <a:off x="17442656" y="13251656"/>
            <a:ext cx="3696891"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Fox Figure 12.4a</a:t>
            </a:r>
          </a:p>
        </p:txBody>
      </p:sp>
      <p:sp>
        <p:nvSpPr>
          <p:cNvPr id="512" name="Somatic Motor System (voluntary):…"/>
          <p:cNvSpPr txBox="1"/>
          <p:nvPr/>
        </p:nvSpPr>
        <p:spPr>
          <a:xfrm>
            <a:off x="3405187" y="178593"/>
            <a:ext cx="14275263" cy="13589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3800">
                <a:uFill>
                  <a:solidFill>
                    <a:srgbClr val="000000"/>
                  </a:solidFill>
                </a:uFill>
              </a:defRPr>
            </a:pPr>
            <a:r>
              <a:t>Somatic Motor System (voluntary):</a:t>
            </a:r>
          </a:p>
          <a:p>
            <a:pPr marL="81280" marR="81280" defTabSz="1821656">
              <a:defRPr b="1" sz="3800">
                <a:uFill>
                  <a:solidFill>
                    <a:srgbClr val="000000"/>
                  </a:solidFill>
                </a:uFill>
              </a:defRPr>
            </a:pPr>
            <a:r>
              <a:t>Spinal motor neuron synapses onto target skeletal muscle </a:t>
            </a:r>
          </a:p>
        </p:txBody>
      </p:sp>
      <p:grpSp>
        <p:nvGrpSpPr>
          <p:cNvPr id="528" name="Group"/>
          <p:cNvGrpSpPr/>
          <p:nvPr/>
        </p:nvGrpSpPr>
        <p:grpSpPr>
          <a:xfrm>
            <a:off x="3798093" y="1821656"/>
            <a:ext cx="16555641" cy="11753454"/>
            <a:chOff x="19903" y="0"/>
            <a:chExt cx="16555640" cy="11753453"/>
          </a:xfrm>
        </p:grpSpPr>
        <p:grpSp>
          <p:nvGrpSpPr>
            <p:cNvPr id="522" name="Group"/>
            <p:cNvGrpSpPr/>
            <p:nvPr/>
          </p:nvGrpSpPr>
          <p:grpSpPr>
            <a:xfrm>
              <a:off x="19903" y="1232296"/>
              <a:ext cx="16555642" cy="9038829"/>
              <a:chOff x="0" y="0"/>
              <a:chExt cx="16555640" cy="9038828"/>
            </a:xfrm>
          </p:grpSpPr>
          <p:pic>
            <p:nvPicPr>
              <p:cNvPr id="513" name="fox78119_1204a.jpg" descr="fox78119_1204a.jpg"/>
              <p:cNvPicPr>
                <a:picLocks noChangeAspect="0"/>
              </p:cNvPicPr>
              <p:nvPr/>
            </p:nvPicPr>
            <p:blipFill>
              <a:blip r:embed="rId2">
                <a:extLst/>
              </a:blip>
              <a:stretch>
                <a:fillRect/>
              </a:stretch>
            </p:blipFill>
            <p:spPr>
              <a:xfrm flipH="1">
                <a:off x="-1" y="47625"/>
                <a:ext cx="16466345" cy="8191501"/>
              </a:xfrm>
              <a:prstGeom prst="rect">
                <a:avLst/>
              </a:prstGeom>
              <a:ln w="12700" cap="flat">
                <a:noFill/>
                <a:miter lim="400000"/>
              </a:ln>
              <a:effectLst/>
            </p:spPr>
          </p:pic>
          <p:sp>
            <p:nvSpPr>
              <p:cNvPr id="514" name="Rectangle"/>
              <p:cNvSpPr/>
              <p:nvPr/>
            </p:nvSpPr>
            <p:spPr>
              <a:xfrm flipH="1">
                <a:off x="2393156" y="0"/>
                <a:ext cx="12126516" cy="57150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sp>
            <p:nvSpPr>
              <p:cNvPr id="515" name="Spinal cord"/>
              <p:cNvSpPr/>
              <p:nvPr/>
            </p:nvSpPr>
            <p:spPr>
              <a:xfrm>
                <a:off x="410765" y="6072187"/>
                <a:ext cx="1270001" cy="1270001"/>
              </a:xfrm>
              <a:prstGeom prst="line">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uFill>
                      <a:solidFill>
                        <a:srgbClr val="000000"/>
                      </a:solidFill>
                    </a:uFill>
                    <a:latin typeface="Arial"/>
                    <a:ea typeface="Arial"/>
                    <a:cs typeface="Arial"/>
                    <a:sym typeface="Arial"/>
                  </a:defRPr>
                </a:lvl1pPr>
              </a:lstStyle>
              <a:p>
                <a:pPr/>
                <a:r>
                  <a:t>Spinal cord</a:t>
                </a:r>
              </a:p>
            </p:txBody>
          </p:sp>
          <p:sp>
            <p:nvSpPr>
              <p:cNvPr id="516" name="Somatic motor neuron"/>
              <p:cNvSpPr/>
              <p:nvPr/>
            </p:nvSpPr>
            <p:spPr>
              <a:xfrm>
                <a:off x="3964781" y="7018734"/>
                <a:ext cx="1270001" cy="1270001"/>
              </a:xfrm>
              <a:prstGeom prst="line">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uFill>
                      <a:solidFill>
                        <a:srgbClr val="000000"/>
                      </a:solidFill>
                    </a:uFill>
                    <a:latin typeface="Arial"/>
                    <a:ea typeface="Arial"/>
                    <a:cs typeface="Arial"/>
                    <a:sym typeface="Arial"/>
                  </a:defRPr>
                </a:lvl1pPr>
              </a:lstStyle>
              <a:p>
                <a:pPr/>
                <a:r>
                  <a:t>Somatic motor neuron</a:t>
                </a:r>
              </a:p>
            </p:txBody>
          </p:sp>
          <p:sp>
            <p:nvSpPr>
              <p:cNvPr id="517" name="Somatic motor neuron"/>
              <p:cNvSpPr/>
              <p:nvPr/>
            </p:nvSpPr>
            <p:spPr>
              <a:xfrm>
                <a:off x="9804796" y="1893093"/>
                <a:ext cx="1270001" cy="1270001"/>
              </a:xfrm>
              <a:prstGeom prst="line">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uFill>
                      <a:solidFill>
                        <a:srgbClr val="000000"/>
                      </a:solidFill>
                    </a:uFill>
                    <a:latin typeface="Arial"/>
                    <a:ea typeface="Arial"/>
                    <a:cs typeface="Arial"/>
                    <a:sym typeface="Arial"/>
                  </a:defRPr>
                </a:lvl1pPr>
              </a:lstStyle>
              <a:p>
                <a:pPr/>
                <a:r>
                  <a:t>Somatic motor neuron</a:t>
                </a:r>
              </a:p>
            </p:txBody>
          </p:sp>
          <p:sp>
            <p:nvSpPr>
              <p:cNvPr id="518" name="Motor unit"/>
              <p:cNvSpPr/>
              <p:nvPr/>
            </p:nvSpPr>
            <p:spPr>
              <a:xfrm>
                <a:off x="14537531" y="5000625"/>
                <a:ext cx="1270001" cy="1270000"/>
              </a:xfrm>
              <a:prstGeom prst="line">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uFill>
                      <a:solidFill>
                        <a:srgbClr val="000000"/>
                      </a:solidFill>
                    </a:uFill>
                    <a:latin typeface="Arial"/>
                    <a:ea typeface="Arial"/>
                    <a:cs typeface="Arial"/>
                    <a:sym typeface="Arial"/>
                  </a:defRPr>
                </a:lvl1pPr>
              </a:lstStyle>
              <a:p>
                <a:pPr/>
                <a:r>
                  <a:t>Motor unit</a:t>
                </a:r>
              </a:p>
            </p:txBody>
          </p:sp>
          <p:sp>
            <p:nvSpPr>
              <p:cNvPr id="519" name="Motor unit"/>
              <p:cNvSpPr/>
              <p:nvPr/>
            </p:nvSpPr>
            <p:spPr>
              <a:xfrm>
                <a:off x="10965656" y="7768828"/>
                <a:ext cx="1270001" cy="1270001"/>
              </a:xfrm>
              <a:prstGeom prst="line">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uFill>
                      <a:solidFill>
                        <a:srgbClr val="000000"/>
                      </a:solidFill>
                    </a:uFill>
                    <a:latin typeface="Arial"/>
                    <a:ea typeface="Arial"/>
                    <a:cs typeface="Arial"/>
                    <a:sym typeface="Arial"/>
                  </a:defRPr>
                </a:lvl1pPr>
              </a:lstStyle>
              <a:p>
                <a:pPr/>
                <a:r>
                  <a:t>Motor unit</a:t>
                </a:r>
              </a:p>
            </p:txBody>
          </p:sp>
          <p:sp>
            <p:nvSpPr>
              <p:cNvPr id="520" name="Skeletal Muscle"/>
              <p:cNvSpPr/>
              <p:nvPr/>
            </p:nvSpPr>
            <p:spPr>
              <a:xfrm>
                <a:off x="12894468" y="6715125"/>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uFill>
                      <a:solidFill>
                        <a:srgbClr val="000000"/>
                      </a:solidFill>
                    </a:uFill>
                    <a:latin typeface="Arial"/>
                    <a:ea typeface="Arial"/>
                    <a:cs typeface="Arial"/>
                    <a:sym typeface="Arial"/>
                  </a:defRPr>
                </a:lvl1pPr>
              </a:lstStyle>
              <a:p>
                <a:pPr/>
                <a:r>
                  <a:t>Skeletal Muscle</a:t>
                </a:r>
              </a:p>
            </p:txBody>
          </p:sp>
          <p:sp>
            <p:nvSpPr>
              <p:cNvPr id="521" name="Square"/>
              <p:cNvSpPr/>
              <p:nvPr/>
            </p:nvSpPr>
            <p:spPr>
              <a:xfrm>
                <a:off x="15948421" y="7786687"/>
                <a:ext cx="607220" cy="60722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grpSp>
          <p:nvGrpSpPr>
            <p:cNvPr id="525" name="Group"/>
            <p:cNvGrpSpPr/>
            <p:nvPr/>
          </p:nvGrpSpPr>
          <p:grpSpPr>
            <a:xfrm>
              <a:off x="3416882" y="5295504"/>
              <a:ext cx="2575901" cy="6457950"/>
              <a:chOff x="1683421" y="0"/>
              <a:chExt cx="2575900" cy="6457948"/>
            </a:xfrm>
          </p:grpSpPr>
          <p:sp>
            <p:nvSpPr>
              <p:cNvPr id="523" name="motor neuron cell body in CNS"/>
              <p:cNvSpPr/>
              <p:nvPr/>
            </p:nvSpPr>
            <p:spPr>
              <a:xfrm>
                <a:off x="2989322" y="518794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algn="ctr" defTabSz="1821656">
                  <a:defRPr sz="3200">
                    <a:solidFill>
                      <a:srgbClr val="E32400"/>
                    </a:solidFill>
                    <a:uFill>
                      <a:solidFill>
                        <a:srgbClr val="E32400"/>
                      </a:solidFill>
                    </a:uFill>
                    <a:latin typeface="Comic Sans MS"/>
                    <a:ea typeface="Comic Sans MS"/>
                    <a:cs typeface="Comic Sans MS"/>
                    <a:sym typeface="Comic Sans MS"/>
                  </a:defRPr>
                </a:lvl1pPr>
              </a:lstStyle>
              <a:p>
                <a:pPr/>
                <a:r>
                  <a:t>motor neuron cell body in CNS</a:t>
                </a:r>
              </a:p>
            </p:txBody>
          </p:sp>
          <p:sp>
            <p:nvSpPr>
              <p:cNvPr id="524" name="Line"/>
              <p:cNvSpPr/>
              <p:nvPr/>
            </p:nvSpPr>
            <p:spPr>
              <a:xfrm>
                <a:off x="1683421" y="0"/>
                <a:ext cx="1143001" cy="5232797"/>
              </a:xfrm>
              <a:custGeom>
                <a:avLst/>
                <a:gdLst/>
                <a:ahLst/>
                <a:cxnLst>
                  <a:cxn ang="0">
                    <a:pos x="wd2" y="hd2"/>
                  </a:cxn>
                  <a:cxn ang="5400000">
                    <a:pos x="wd2" y="hd2"/>
                  </a:cxn>
                  <a:cxn ang="10800000">
                    <a:pos x="wd2" y="hd2"/>
                  </a:cxn>
                  <a:cxn ang="16200000">
                    <a:pos x="wd2" y="hd2"/>
                  </a:cxn>
                </a:cxnLst>
                <a:rect l="0" t="0" r="r" b="b"/>
                <a:pathLst>
                  <a:path w="20941" h="21600" fill="norm" stroke="1" extrusionOk="0">
                    <a:moveTo>
                      <a:pt x="9069" y="0"/>
                    </a:moveTo>
                    <a:cubicBezTo>
                      <a:pt x="6736" y="1362"/>
                      <a:pt x="1233" y="3659"/>
                      <a:pt x="2002" y="4128"/>
                    </a:cubicBezTo>
                    <a:cubicBezTo>
                      <a:pt x="2558" y="4467"/>
                      <a:pt x="11533" y="3869"/>
                      <a:pt x="12178" y="4224"/>
                    </a:cubicBezTo>
                    <a:cubicBezTo>
                      <a:pt x="13997" y="5225"/>
                      <a:pt x="-659" y="11260"/>
                      <a:pt x="23" y="13056"/>
                    </a:cubicBezTo>
                    <a:cubicBezTo>
                      <a:pt x="800" y="15103"/>
                      <a:pt x="14038" y="18780"/>
                      <a:pt x="20941" y="21600"/>
                    </a:cubicBezTo>
                  </a:path>
                </a:pathLst>
              </a:custGeom>
              <a:noFill/>
              <a:ln w="50800" cap="flat">
                <a:solidFill>
                  <a:srgbClr val="E32400"/>
                </a:solidFill>
                <a:prstDash val="solid"/>
                <a:round/>
                <a:headEnd type="arrow" w="med" len="med"/>
              </a:ln>
              <a:effectLst/>
            </p:spPr>
            <p:txBody>
              <a:bodyPr wrap="square" lIns="71437" tIns="71437" rIns="71437" bIns="71437" numCol="1" anchor="ctr">
                <a:noAutofit/>
              </a:bodyPr>
              <a:lstStyle/>
              <a:p>
                <a:pPr algn="ctr" defTabSz="1160859">
                  <a:defRPr sz="8000">
                    <a:latin typeface="+mj-lt"/>
                    <a:ea typeface="+mj-ea"/>
                    <a:cs typeface="+mj-cs"/>
                    <a:sym typeface="Gill Sans"/>
                  </a:defRPr>
                </a:pPr>
              </a:p>
            </p:txBody>
          </p:sp>
        </p:grpSp>
        <p:sp>
          <p:nvSpPr>
            <p:cNvPr id="526" name="Line"/>
            <p:cNvSpPr/>
            <p:nvPr/>
          </p:nvSpPr>
          <p:spPr>
            <a:xfrm flipH="1" rot="10800000">
              <a:off x="3401185" y="832623"/>
              <a:ext cx="792735" cy="36143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cubicBezTo>
                    <a:pt x="18132" y="1265"/>
                    <a:pt x="9947" y="3399"/>
                    <a:pt x="11090" y="3835"/>
                  </a:cubicBezTo>
                  <a:cubicBezTo>
                    <a:pt x="11918" y="4150"/>
                    <a:pt x="7133" y="10460"/>
                    <a:pt x="8147" y="12128"/>
                  </a:cubicBezTo>
                  <a:cubicBezTo>
                    <a:pt x="9303" y="14030"/>
                    <a:pt x="8603" y="18145"/>
                    <a:pt x="0" y="21600"/>
                  </a:cubicBezTo>
                </a:path>
              </a:pathLst>
            </a:custGeom>
            <a:noFill/>
            <a:ln w="63500" cap="flat">
              <a:solidFill>
                <a:srgbClr val="A96800"/>
              </a:solidFill>
              <a:prstDash val="solid"/>
              <a:round/>
              <a:headEnd type="oval" w="med" len="med"/>
            </a:ln>
            <a:effectLst/>
          </p:spPr>
          <p:txBody>
            <a:bodyPr wrap="square" lIns="71437" tIns="71437" rIns="71437" bIns="71437" numCol="1" anchor="ctr">
              <a:noAutofit/>
            </a:bodyPr>
            <a:lstStyle/>
            <a:p>
              <a:pPr algn="ctr" defTabSz="1160859">
                <a:defRPr sz="8000">
                  <a:latin typeface="+mj-lt"/>
                  <a:ea typeface="+mj-ea"/>
                  <a:cs typeface="+mj-cs"/>
                  <a:sym typeface="Gill Sans"/>
                </a:defRPr>
              </a:pPr>
            </a:p>
          </p:txBody>
        </p:sp>
        <p:sp>
          <p:nvSpPr>
            <p:cNvPr id="527" name="from cortex or brainstem motor areas"/>
            <p:cNvSpPr/>
            <p:nvPr/>
          </p:nvSpPr>
          <p:spPr>
            <a:xfrm>
              <a:off x="3758167"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algn="ctr" defTabSz="1821656">
                <a:defRPr sz="3200">
                  <a:solidFill>
                    <a:srgbClr val="7A4A00"/>
                  </a:solidFill>
                  <a:uFill>
                    <a:solidFill>
                      <a:srgbClr val="7A4A00"/>
                    </a:solidFill>
                  </a:uFill>
                  <a:latin typeface="Comic Sans MS"/>
                  <a:ea typeface="Comic Sans MS"/>
                  <a:cs typeface="Comic Sans MS"/>
                  <a:sym typeface="Comic Sans MS"/>
                </a:defRPr>
              </a:lvl1pPr>
            </a:lstStyle>
            <a:p>
              <a:pPr/>
              <a:r>
                <a:t>from cortex or brainstem motor areas</a:t>
              </a:r>
            </a:p>
          </p:txBody>
        </p:sp>
      </p:gr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987" name="Group"/>
          <p:cNvGrpSpPr/>
          <p:nvPr/>
        </p:nvGrpSpPr>
        <p:grpSpPr>
          <a:xfrm>
            <a:off x="6574635" y="1035843"/>
            <a:ext cx="11590735" cy="11703686"/>
            <a:chOff x="0" y="0"/>
            <a:chExt cx="11590734" cy="11703684"/>
          </a:xfrm>
        </p:grpSpPr>
        <p:pic>
          <p:nvPicPr>
            <p:cNvPr id="985" name="fox78119_0910.jpg" descr="fox78119_0910.jpg"/>
            <p:cNvPicPr>
              <a:picLocks noChangeAspect="0"/>
            </p:cNvPicPr>
            <p:nvPr/>
          </p:nvPicPr>
          <p:blipFill>
            <a:blip r:embed="rId2">
              <a:extLst/>
            </a:blip>
            <a:stretch>
              <a:fillRect/>
            </a:stretch>
          </p:blipFill>
          <p:spPr>
            <a:xfrm>
              <a:off x="0" y="166528"/>
              <a:ext cx="11590735" cy="11537157"/>
            </a:xfrm>
            <a:prstGeom prst="rect">
              <a:avLst/>
            </a:prstGeom>
            <a:ln w="12700" cap="flat">
              <a:noFill/>
              <a:miter lim="400000"/>
            </a:ln>
            <a:effectLst/>
          </p:spPr>
        </p:pic>
        <p:sp>
          <p:nvSpPr>
            <p:cNvPr id="986" name="Rectangle"/>
            <p:cNvSpPr/>
            <p:nvPr/>
          </p:nvSpPr>
          <p:spPr>
            <a:xfrm>
              <a:off x="1331115" y="0"/>
              <a:ext cx="8884685" cy="38783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000">
                  <a:uFill>
                    <a:solidFill>
                      <a:srgbClr val="000000"/>
                    </a:solidFill>
                  </a:uFill>
                  <a:latin typeface="Arial"/>
                  <a:ea typeface="Arial"/>
                  <a:cs typeface="Arial"/>
                  <a:sym typeface="Arial"/>
                </a:defRPr>
              </a:pPr>
            </a:p>
          </p:txBody>
        </p:sp>
      </p:grpSp>
      <p:pic>
        <p:nvPicPr>
          <p:cNvPr id="988" name="Oval Oval" descr="Oval Oval"/>
          <p:cNvPicPr>
            <a:picLocks noChangeAspect="0"/>
          </p:cNvPicPr>
          <p:nvPr/>
        </p:nvPicPr>
        <p:blipFill>
          <a:blip r:embed="rId3">
            <a:extLst/>
          </a:blip>
          <a:stretch>
            <a:fillRect/>
          </a:stretch>
        </p:blipFill>
        <p:spPr>
          <a:xfrm>
            <a:off x="5926137" y="4751942"/>
            <a:ext cx="3187010" cy="1717567"/>
          </a:xfrm>
          <a:prstGeom prst="rect">
            <a:avLst/>
          </a:prstGeom>
        </p:spPr>
      </p:pic>
      <p:pic>
        <p:nvPicPr>
          <p:cNvPr id="990" name="Oval Oval" descr="Oval Oval"/>
          <p:cNvPicPr>
            <a:picLocks noChangeAspect="0"/>
          </p:cNvPicPr>
          <p:nvPr/>
        </p:nvPicPr>
        <p:blipFill>
          <a:blip r:embed="rId4">
            <a:extLst/>
          </a:blip>
          <a:stretch>
            <a:fillRect/>
          </a:stretch>
        </p:blipFill>
        <p:spPr>
          <a:xfrm>
            <a:off x="9690013" y="4913539"/>
            <a:ext cx="7096271" cy="1717567"/>
          </a:xfrm>
          <a:prstGeom prst="rect">
            <a:avLst/>
          </a:prstGeom>
        </p:spPr>
      </p:pic>
      <p:pic>
        <p:nvPicPr>
          <p:cNvPr id="992" name="Oval Oval" descr="Oval Oval"/>
          <p:cNvPicPr>
            <a:picLocks noChangeAspect="0"/>
          </p:cNvPicPr>
          <p:nvPr/>
        </p:nvPicPr>
        <p:blipFill>
          <a:blip r:embed="rId5">
            <a:extLst/>
          </a:blip>
          <a:stretch>
            <a:fillRect/>
          </a:stretch>
        </p:blipFill>
        <p:spPr>
          <a:xfrm>
            <a:off x="6281524" y="8791857"/>
            <a:ext cx="2976961" cy="4028396"/>
          </a:xfrm>
          <a:prstGeom prst="rect">
            <a:avLst/>
          </a:prstGeom>
        </p:spPr>
      </p:pic>
      <p:sp>
        <p:nvSpPr>
          <p:cNvPr id="994" name="AChE inhibitors boost ACh everywhere"/>
          <p:cNvSpPr txBox="1"/>
          <p:nvPr/>
        </p:nvSpPr>
        <p:spPr>
          <a:xfrm>
            <a:off x="4566046" y="321468"/>
            <a:ext cx="11569691"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94761" marR="94761" defTabSz="1843367">
              <a:buClr>
                <a:srgbClr val="4349AA"/>
              </a:buClr>
              <a:buFont typeface="Arial"/>
              <a:defRPr b="1" sz="4600">
                <a:solidFill>
                  <a:srgbClr val="4349AA"/>
                </a:solidFill>
                <a:uFill>
                  <a:solidFill>
                    <a:srgbClr val="4349AA"/>
                  </a:solidFill>
                </a:uFill>
              </a:defRPr>
            </a:lvl1pPr>
          </a:lstStyle>
          <a:p>
            <a:pPr/>
            <a:r>
              <a:t>AChE inhibitors boost ACh everywhere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9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99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92" grpId="3"/>
      <p:bldP build="whole" bldLvl="1" animBg="1" rev="0" advAuto="0" spid="988" grpId="1"/>
      <p:bldP build="whole" bldLvl="1" animBg="1" rev="0" advAuto="0" spid="990" grpId="2"/>
    </p:bldLst>
  </p:timing>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996" name="Table 1"/>
          <p:cNvGraphicFramePr/>
          <p:nvPr/>
        </p:nvGraphicFramePr>
        <p:xfrm>
          <a:off x="4217789" y="3571875"/>
          <a:ext cx="16176929" cy="6408502"/>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668933"/>
                <a:gridCol w="13497201"/>
              </a:tblGrid>
              <a:tr h="1599426">
                <a:tc>
                  <a:txBody>
                    <a:bodyPr/>
                    <a:lstStyle/>
                    <a:p>
                      <a:pPr algn="l" defTabSz="914400">
                        <a:defRPr sz="1800"/>
                      </a:pPr>
                      <a:r>
                        <a:rPr b="1" sz="3000">
                          <a:latin typeface="Arial"/>
                          <a:ea typeface="Arial"/>
                          <a:cs typeface="Arial"/>
                          <a:sym typeface="Arial"/>
                        </a:rPr>
                        <a:t>Degree of Poisoning</a:t>
                      </a:r>
                    </a:p>
                  </a:txBody>
                  <a:tcPr marL="38100" marR="38100" marT="0" marB="0" anchor="ctr" anchorCtr="0" horzOverflow="overflow">
                    <a:lnL w="12700">
                      <a:solidFill>
                        <a:srgbClr val="999999"/>
                      </a:solidFill>
                      <a:miter lim="400000"/>
                    </a:lnL>
                    <a:lnR w="12700">
                      <a:solidFill>
                        <a:srgbClr val="999999"/>
                      </a:solidFill>
                      <a:miter lim="400000"/>
                    </a:lnR>
                    <a:lnT w="12700">
                      <a:solidFill>
                        <a:srgbClr val="999999"/>
                      </a:solidFill>
                      <a:miter lim="400000"/>
                    </a:lnT>
                    <a:lnB w="12700">
                      <a:solidFill>
                        <a:srgbClr val="999999"/>
                      </a:solidFill>
                      <a:miter lim="400000"/>
                    </a:lnB>
                  </a:tcPr>
                </a:tc>
                <a:tc>
                  <a:txBody>
                    <a:bodyPr/>
                    <a:lstStyle/>
                    <a:p>
                      <a:pPr algn="l" defTabSz="914400">
                        <a:defRPr sz="1800"/>
                      </a:pPr>
                      <a:r>
                        <a:rPr b="1" sz="3000">
                          <a:latin typeface="Arial"/>
                          <a:ea typeface="Arial"/>
                          <a:cs typeface="Arial"/>
                          <a:sym typeface="Arial"/>
                        </a:rPr>
                        <a:t>Symptoms</a:t>
                      </a:r>
                    </a:p>
                  </a:txBody>
                  <a:tcPr marL="38100" marR="38100" marT="0" marB="0" anchor="ctr" anchorCtr="0" horzOverflow="overflow">
                    <a:lnL w="12700">
                      <a:solidFill>
                        <a:srgbClr val="999999"/>
                      </a:solidFill>
                      <a:miter lim="400000"/>
                    </a:lnL>
                    <a:lnR w="12700">
                      <a:solidFill>
                        <a:srgbClr val="999999"/>
                      </a:solidFill>
                      <a:miter lim="400000"/>
                    </a:lnR>
                    <a:lnT w="12700">
                      <a:solidFill>
                        <a:srgbClr val="999999"/>
                      </a:solidFill>
                      <a:miter lim="400000"/>
                    </a:lnT>
                    <a:lnB w="12700">
                      <a:solidFill>
                        <a:srgbClr val="999999"/>
                      </a:solidFill>
                      <a:miter lim="400000"/>
                    </a:lnB>
                  </a:tcPr>
                </a:tc>
              </a:tr>
              <a:tr h="1599426">
                <a:tc>
                  <a:txBody>
                    <a:bodyPr/>
                    <a:lstStyle/>
                    <a:p>
                      <a:pPr algn="l" defTabSz="914400">
                        <a:defRPr sz="1800"/>
                      </a:pPr>
                      <a:r>
                        <a:rPr sz="3000">
                          <a:latin typeface="Arial"/>
                          <a:ea typeface="Arial"/>
                          <a:cs typeface="Arial"/>
                          <a:sym typeface="Arial"/>
                        </a:rPr>
                        <a:t>Mild</a:t>
                      </a:r>
                    </a:p>
                  </a:txBody>
                  <a:tcPr marL="38100" marR="38100" marT="0" marB="0" anchor="ctr" anchorCtr="0" horzOverflow="overflow">
                    <a:lnL w="12700">
                      <a:solidFill>
                        <a:srgbClr val="999999"/>
                      </a:solidFill>
                      <a:miter lim="400000"/>
                    </a:lnL>
                    <a:lnR w="12700">
                      <a:solidFill>
                        <a:srgbClr val="999999"/>
                      </a:solidFill>
                      <a:miter lim="400000"/>
                    </a:lnR>
                    <a:lnT w="12700">
                      <a:solidFill>
                        <a:srgbClr val="999999"/>
                      </a:solidFill>
                      <a:miter lim="400000"/>
                    </a:lnT>
                    <a:lnB w="12700">
                      <a:solidFill>
                        <a:srgbClr val="999999"/>
                      </a:solidFill>
                      <a:miter lim="400000"/>
                    </a:lnB>
                  </a:tcPr>
                </a:tc>
                <a:tc>
                  <a:txBody>
                    <a:bodyPr/>
                    <a:lstStyle/>
                    <a:p>
                      <a:pPr algn="l" defTabSz="914400">
                        <a:defRPr sz="1800"/>
                      </a:pPr>
                      <a:r>
                        <a:rPr sz="3000">
                          <a:latin typeface="Arial"/>
                          <a:ea typeface="Arial"/>
                          <a:cs typeface="Arial"/>
                          <a:sym typeface="Arial"/>
                        </a:rPr>
                        <a:t>Fatigue, headache, dizziness, blurred vision, excessive sweating/salivation, nausea/vomiting, stomach cramps, and diarrhea.</a:t>
                      </a:r>
                    </a:p>
                  </a:txBody>
                  <a:tcPr marL="38100" marR="38100" marT="0" marB="0" anchor="ctr" anchorCtr="0" horzOverflow="overflow">
                    <a:lnL w="12700">
                      <a:solidFill>
                        <a:srgbClr val="999999"/>
                      </a:solidFill>
                      <a:miter lim="400000"/>
                    </a:lnL>
                    <a:lnR w="12700">
                      <a:solidFill>
                        <a:srgbClr val="999999"/>
                      </a:solidFill>
                      <a:miter lim="400000"/>
                    </a:lnR>
                    <a:lnT w="12700">
                      <a:solidFill>
                        <a:srgbClr val="999999"/>
                      </a:solidFill>
                      <a:miter lim="400000"/>
                    </a:lnT>
                    <a:lnB w="12700">
                      <a:solidFill>
                        <a:srgbClr val="999999"/>
                      </a:solidFill>
                      <a:miter lim="400000"/>
                    </a:lnB>
                  </a:tcPr>
                </a:tc>
              </a:tr>
              <a:tr h="1599426">
                <a:tc>
                  <a:txBody>
                    <a:bodyPr/>
                    <a:lstStyle/>
                    <a:p>
                      <a:pPr algn="l" defTabSz="914400">
                        <a:defRPr sz="1800"/>
                      </a:pPr>
                      <a:r>
                        <a:rPr sz="3000">
                          <a:latin typeface="Arial"/>
                          <a:ea typeface="Arial"/>
                          <a:cs typeface="Arial"/>
                          <a:sym typeface="Arial"/>
                        </a:rPr>
                        <a:t>Moderate</a:t>
                      </a:r>
                    </a:p>
                  </a:txBody>
                  <a:tcPr marL="38100" marR="38100" marT="0" marB="0" anchor="ctr" anchorCtr="0" horzOverflow="overflow">
                    <a:lnL w="12700">
                      <a:solidFill>
                        <a:srgbClr val="999999"/>
                      </a:solidFill>
                      <a:miter lim="400000"/>
                    </a:lnL>
                    <a:lnR w="12700">
                      <a:solidFill>
                        <a:srgbClr val="999999"/>
                      </a:solidFill>
                      <a:miter lim="400000"/>
                    </a:lnR>
                    <a:lnT w="12700">
                      <a:solidFill>
                        <a:srgbClr val="999999"/>
                      </a:solidFill>
                      <a:miter lim="400000"/>
                    </a:lnT>
                    <a:lnB w="12700">
                      <a:solidFill>
                        <a:srgbClr val="999999"/>
                      </a:solidFill>
                      <a:miter lim="400000"/>
                    </a:lnB>
                  </a:tcPr>
                </a:tc>
                <a:tc>
                  <a:txBody>
                    <a:bodyPr/>
                    <a:lstStyle/>
                    <a:p>
                      <a:pPr algn="l" defTabSz="914400">
                        <a:defRPr sz="1800"/>
                      </a:pPr>
                      <a:r>
                        <a:rPr sz="3000">
                          <a:latin typeface="Arial"/>
                          <a:ea typeface="Arial"/>
                          <a:cs typeface="Arial"/>
                          <a:sym typeface="Arial"/>
                        </a:rPr>
                        <a:t>Inability to walk, weakness, chest discomfort, constriction of pupils, and mild symptoms that are more severe.</a:t>
                      </a:r>
                    </a:p>
                  </a:txBody>
                  <a:tcPr marL="38100" marR="38100" marT="0" marB="0" anchor="ctr" anchorCtr="0" horzOverflow="overflow">
                    <a:lnL w="12700">
                      <a:solidFill>
                        <a:srgbClr val="999999"/>
                      </a:solidFill>
                      <a:miter lim="400000"/>
                    </a:lnL>
                    <a:lnR w="12700">
                      <a:solidFill>
                        <a:srgbClr val="999999"/>
                      </a:solidFill>
                      <a:miter lim="400000"/>
                    </a:lnR>
                    <a:lnT w="12700">
                      <a:solidFill>
                        <a:srgbClr val="999999"/>
                      </a:solidFill>
                      <a:miter lim="400000"/>
                    </a:lnT>
                    <a:lnB w="12700">
                      <a:solidFill>
                        <a:srgbClr val="999999"/>
                      </a:solidFill>
                      <a:miter lim="400000"/>
                    </a:lnB>
                  </a:tcPr>
                </a:tc>
              </a:tr>
              <a:tr h="1599426">
                <a:tc>
                  <a:txBody>
                    <a:bodyPr/>
                    <a:lstStyle/>
                    <a:p>
                      <a:pPr algn="l" defTabSz="914400">
                        <a:defRPr sz="1800"/>
                      </a:pPr>
                      <a:r>
                        <a:rPr sz="3000">
                          <a:latin typeface="Arial"/>
                          <a:ea typeface="Arial"/>
                          <a:cs typeface="Arial"/>
                          <a:sym typeface="Arial"/>
                        </a:rPr>
                        <a:t>Severe</a:t>
                      </a:r>
                    </a:p>
                  </a:txBody>
                  <a:tcPr marL="38100" marR="38100" marT="0" marB="0" anchor="ctr" anchorCtr="0" horzOverflow="overflow">
                    <a:lnL w="12700">
                      <a:solidFill>
                        <a:srgbClr val="999999"/>
                      </a:solidFill>
                      <a:miter lim="400000"/>
                    </a:lnL>
                    <a:lnR w="12700">
                      <a:solidFill>
                        <a:srgbClr val="999999"/>
                      </a:solidFill>
                      <a:miter lim="400000"/>
                    </a:lnR>
                    <a:lnT w="12700">
                      <a:solidFill>
                        <a:srgbClr val="999999"/>
                      </a:solidFill>
                      <a:miter lim="400000"/>
                    </a:lnT>
                    <a:lnB w="12700">
                      <a:solidFill>
                        <a:srgbClr val="999999"/>
                      </a:solidFill>
                      <a:miter lim="400000"/>
                    </a:lnB>
                  </a:tcPr>
                </a:tc>
                <a:tc>
                  <a:txBody>
                    <a:bodyPr/>
                    <a:lstStyle/>
                    <a:p>
                      <a:pPr algn="l" defTabSz="914400">
                        <a:defRPr sz="1800"/>
                      </a:pPr>
                      <a:r>
                        <a:rPr sz="3000">
                          <a:latin typeface="Arial"/>
                          <a:ea typeface="Arial"/>
                          <a:cs typeface="Arial"/>
                          <a:sym typeface="Arial"/>
                        </a:rPr>
                        <a:t>Unconsciousness, severe constriction of pupils, muscle twitching, running nose, drooling, breathing difficulty, coma, and death.</a:t>
                      </a:r>
                    </a:p>
                  </a:txBody>
                  <a:tcPr marL="38100" marR="38100" marT="0" marB="0" anchor="ctr" anchorCtr="0" horzOverflow="overflow">
                    <a:lnL w="12700">
                      <a:solidFill>
                        <a:srgbClr val="999999"/>
                      </a:solidFill>
                      <a:miter lim="400000"/>
                    </a:lnL>
                    <a:lnR w="12700">
                      <a:solidFill>
                        <a:srgbClr val="999999"/>
                      </a:solidFill>
                      <a:miter lim="400000"/>
                    </a:lnR>
                    <a:lnT w="12700">
                      <a:solidFill>
                        <a:srgbClr val="999999"/>
                      </a:solidFill>
                      <a:miter lim="400000"/>
                    </a:lnT>
                    <a:lnB w="12700">
                      <a:solidFill>
                        <a:srgbClr val="999999"/>
                      </a:solidFill>
                      <a:miter lim="400000"/>
                    </a:lnB>
                  </a:tcPr>
                </a:tc>
              </a:tr>
            </a:tbl>
          </a:graphicData>
        </a:graphic>
      </p:graphicFrame>
      <p:sp>
        <p:nvSpPr>
          <p:cNvPr id="997" name="Common Symptoms Associated with Organophosphate Pesticide Poisoning."/>
          <p:cNvSpPr txBox="1"/>
          <p:nvPr/>
        </p:nvSpPr>
        <p:spPr>
          <a:xfrm>
            <a:off x="4019993" y="2414885"/>
            <a:ext cx="14998701" cy="59948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b="1" sz="3200">
                <a:latin typeface="Arial"/>
                <a:ea typeface="Arial"/>
                <a:cs typeface="Arial"/>
                <a:sym typeface="Arial"/>
              </a:defRPr>
            </a:lvl1pPr>
          </a:lstStyle>
          <a:p>
            <a:pPr/>
            <a:r>
              <a:t>Common Symptoms Associated with Organophosphate Pesticide Poisoning.</a:t>
            </a:r>
          </a:p>
        </p:txBody>
      </p:sp>
      <p:sp>
        <p:nvSpPr>
          <p:cNvPr id="998" name="http://edis.ifas.ufl.edu/pi221"/>
          <p:cNvSpPr txBox="1"/>
          <p:nvPr/>
        </p:nvSpPr>
        <p:spPr>
          <a:xfrm>
            <a:off x="17712652" y="12547599"/>
            <a:ext cx="2629496" cy="3841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r>
              <a:t>http://edis.ifas.ufl.edu/pi221</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00" name="July 2013"/>
          <p:cNvSpPr txBox="1"/>
          <p:nvPr/>
        </p:nvSpPr>
        <p:spPr>
          <a:xfrm>
            <a:off x="18235484" y="232171"/>
            <a:ext cx="2605691" cy="892970"/>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5200">
                <a:latin typeface="+mj-lt"/>
                <a:ea typeface="+mj-ea"/>
                <a:cs typeface="+mj-cs"/>
                <a:sym typeface="Gill Sans"/>
              </a:defRPr>
            </a:lvl1pPr>
          </a:lstStyle>
          <a:p>
            <a:pPr/>
            <a:r>
              <a:t>July 2013</a:t>
            </a:r>
          </a:p>
        </p:txBody>
      </p:sp>
      <p:grpSp>
        <p:nvGrpSpPr>
          <p:cNvPr id="1003" name="Group"/>
          <p:cNvGrpSpPr/>
          <p:nvPr/>
        </p:nvGrpSpPr>
        <p:grpSpPr>
          <a:xfrm>
            <a:off x="4208859" y="53578"/>
            <a:ext cx="11023601" cy="10069319"/>
            <a:chOff x="0" y="0"/>
            <a:chExt cx="11023600" cy="10069317"/>
          </a:xfrm>
        </p:grpSpPr>
        <p:pic>
          <p:nvPicPr>
            <p:cNvPr id="1001" name="droppedImage.png" descr="droppedImage.png"/>
            <p:cNvPicPr>
              <a:picLocks noChangeAspect="1"/>
            </p:cNvPicPr>
            <p:nvPr/>
          </p:nvPicPr>
          <p:blipFill>
            <a:blip r:embed="rId2">
              <a:extLst/>
            </a:blip>
            <a:stretch>
              <a:fillRect/>
            </a:stretch>
          </p:blipFill>
          <p:spPr>
            <a:xfrm>
              <a:off x="0" y="0"/>
              <a:ext cx="11023600" cy="10069318"/>
            </a:xfrm>
            <a:prstGeom prst="rect">
              <a:avLst/>
            </a:prstGeom>
            <a:ln w="12700" cap="flat">
              <a:noFill/>
              <a:miter lim="400000"/>
            </a:ln>
            <a:effectLst/>
          </p:spPr>
        </p:pic>
        <p:sp>
          <p:nvSpPr>
            <p:cNvPr id="1002" name="Rectangle"/>
            <p:cNvSpPr/>
            <p:nvPr/>
          </p:nvSpPr>
          <p:spPr>
            <a:xfrm>
              <a:off x="232171" y="8858250"/>
              <a:ext cx="10787064" cy="1125141"/>
            </a:xfrm>
            <a:prstGeom prst="rect">
              <a:avLst/>
            </a:prstGeom>
            <a:solidFill>
              <a:srgbClr val="FFFFFF"/>
            </a:solidFill>
            <a:ln w="12700" cap="flat">
              <a:noFill/>
              <a:miter lim="400000"/>
            </a:ln>
            <a:effectLst/>
          </p:spPr>
          <p:txBody>
            <a:bodyPr wrap="square" lIns="53578" tIns="53578" rIns="53578" bIns="53578"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1004" name="The BBC quoted a police official last week who said, &quot;It was the high quantity of monocrotophos insecticide found in the food which proved fatal for the schoolchildren.&quot; The incident has been blamed on a bottle of pesticide being used instead of cooking "/>
          <p:cNvSpPr txBox="1"/>
          <p:nvPr/>
        </p:nvSpPr>
        <p:spPr>
          <a:xfrm>
            <a:off x="3905250" y="9295804"/>
            <a:ext cx="16537782" cy="4054079"/>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910828">
              <a:spcBef>
                <a:spcPts val="2900"/>
              </a:spcBef>
              <a:defRPr sz="3000">
                <a:solidFill>
                  <a:srgbClr val="202023"/>
                </a:solidFill>
                <a:latin typeface="Georgia"/>
                <a:ea typeface="Georgia"/>
                <a:cs typeface="Georgia"/>
                <a:sym typeface="Georgia"/>
              </a:defRPr>
            </a:pPr>
            <a:r>
              <a:t>The </a:t>
            </a:r>
            <a:r>
              <a:rPr>
                <a:solidFill>
                  <a:srgbClr val="000000"/>
                </a:solidFill>
              </a:rPr>
              <a:t>BBC</a:t>
            </a:r>
            <a:r>
              <a:t> quoted a police official last week who said, "It was the high quantity of monocrotophos insecticide found in the food which proved fatal for the schoolchildren." The incident has been blamed on a bottle of pesticide being used instead of cooking oil to cook the free school lunches of rice, lentils, soybeans and potatoes.</a:t>
            </a:r>
          </a:p>
          <a:p>
            <a:pPr defTabSz="910828">
              <a:spcBef>
                <a:spcPts val="2900"/>
              </a:spcBef>
              <a:defRPr sz="3000">
                <a:solidFill>
                  <a:srgbClr val="202023"/>
                </a:solidFill>
                <a:latin typeface="Georgia"/>
                <a:ea typeface="Georgia"/>
                <a:cs typeface="Georgia"/>
                <a:sym typeface="Georgia"/>
              </a:defRPr>
            </a:pPr>
            <a:r>
              <a:t>The affected children, who were between the ages of 5 and 12, got sick shortly after eating lunch Tuesday July 16 at the school in Gandamal village. School authorities stopped serving the meal once the children began vomiting. The school's principal, who went into hiding after the incident, was arrested Tuesday.</a:t>
            </a:r>
          </a:p>
        </p:txBody>
      </p:sp>
      <p:sp>
        <p:nvSpPr>
          <p:cNvPr id="1005" name="Some states require employers to enroll their employees who handle such pesticides in a cholinesterase-monitoring program. Although Florida law does not require employers of pesticide handlers to monitor these employee's cholinesterase levels, some emplo"/>
          <p:cNvSpPr txBox="1"/>
          <p:nvPr/>
        </p:nvSpPr>
        <p:spPr>
          <a:xfrm>
            <a:off x="15844043" y="2908163"/>
            <a:ext cx="7835247" cy="4184924"/>
          </a:xfrm>
          <a:prstGeom prst="rect">
            <a:avLst/>
          </a:prstGeom>
          <a:ln w="25400">
            <a:solidFill>
              <a:srgbClr val="85888D"/>
            </a:solidFill>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defTabSz="910828">
              <a:spcBef>
                <a:spcPts val="2400"/>
              </a:spcBef>
              <a:defRPr sz="2800">
                <a:latin typeface="Arial"/>
                <a:ea typeface="Arial"/>
                <a:cs typeface="Arial"/>
                <a:sym typeface="Arial"/>
              </a:defRPr>
            </a:lvl1pPr>
          </a:lstStyle>
          <a:p>
            <a:pPr/>
            <a:r>
              <a:t>Some states require employers to enroll their employees who handle such pesticides in a cholinesterase-monitoring program. Although Florida law does not require employers of pesticide handlers to monitor these employee's cholinesterase levels, some employers in Florida — including the University of Florida — voluntarily enroll their employees who handle pesticides in a cholinesterase-monitoring program.</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 presetID="2" grpId="1" fill="hold">
                                  <p:stCondLst>
                                    <p:cond delay="0"/>
                                  </p:stCondLst>
                                  <p:iterate type="el" backwards="0">
                                    <p:tmAbs val="0"/>
                                  </p:iterate>
                                  <p:childTnLst>
                                    <p:set>
                                      <p:cBhvr>
                                        <p:cTn id="6" fill="hold"/>
                                        <p:tgtEl>
                                          <p:spTgt spid="1005"/>
                                        </p:tgtEl>
                                        <p:attrNameLst>
                                          <p:attrName>style.visibility</p:attrName>
                                        </p:attrNameLst>
                                      </p:cBhvr>
                                      <p:to>
                                        <p:strVal val="visible"/>
                                      </p:to>
                                    </p:set>
                                    <p:anim calcmode="lin" valueType="num">
                                      <p:cBhvr>
                                        <p:cTn id="7" dur="2000" fill="hold"/>
                                        <p:tgtEl>
                                          <p:spTgt spid="1005"/>
                                        </p:tgtEl>
                                        <p:attrNameLst>
                                          <p:attrName>ppt_x</p:attrName>
                                        </p:attrNameLst>
                                      </p:cBhvr>
                                      <p:tavLst>
                                        <p:tav tm="0">
                                          <p:val>
                                            <p:strVal val="#ppt_x"/>
                                          </p:val>
                                        </p:tav>
                                        <p:tav tm="100000">
                                          <p:val>
                                            <p:strVal val="#ppt_x"/>
                                          </p:val>
                                        </p:tav>
                                      </p:tavLst>
                                    </p:anim>
                                    <p:anim calcmode="lin" valueType="num">
                                      <p:cBhvr>
                                        <p:cTn id="8" dur="2000" fill="hold"/>
                                        <p:tgtEl>
                                          <p:spTgt spid="100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05" grpId="1"/>
    </p:bldLst>
  </p:timing>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07" name="Organophosphorus (OP) insecticide poisoning is a major global clinical problem, killing an estimated 200,000 people each year.…"/>
          <p:cNvSpPr txBox="1"/>
          <p:nvPr/>
        </p:nvSpPr>
        <p:spPr>
          <a:xfrm>
            <a:off x="3690937" y="2839640"/>
            <a:ext cx="16984267" cy="8128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650240" marR="71717" indent="-609600" defTabSz="1607343">
              <a:buClr>
                <a:srgbClr val="000000"/>
              </a:buClr>
              <a:buSzPct val="100000"/>
              <a:buFont typeface="Arial"/>
              <a:buAutoNum type="arabicPeriod" startAt="1"/>
              <a:defRPr sz="3200">
                <a:uFill>
                  <a:solidFill>
                    <a:srgbClr val="000000"/>
                  </a:solidFill>
                </a:uFill>
                <a:latin typeface="Arial"/>
                <a:ea typeface="Arial"/>
                <a:cs typeface="Arial"/>
                <a:sym typeface="Arial"/>
              </a:defRPr>
            </a:pPr>
            <a:r>
              <a:t>Organophosphorus (OP) insecticide poisoning is a major global clinical problem, killing an estimated 200,000 people each year.</a:t>
            </a:r>
          </a:p>
          <a:p>
            <a:pPr marL="878541" marR="71717" indent="-806823" defTabSz="1607343">
              <a:buClr>
                <a:srgbClr val="000000"/>
              </a:buClr>
              <a:buFont typeface="Arial"/>
              <a:defRPr sz="3200">
                <a:uFill>
                  <a:solidFill>
                    <a:srgbClr val="000000"/>
                  </a:solidFill>
                </a:uFill>
                <a:latin typeface="Arial"/>
                <a:ea typeface="Arial"/>
                <a:cs typeface="Arial"/>
                <a:sym typeface="Arial"/>
              </a:defRPr>
            </a:pPr>
          </a:p>
          <a:p>
            <a:pPr marL="650240" marR="71717" indent="-609600" defTabSz="1607343">
              <a:buClr>
                <a:srgbClr val="000000"/>
              </a:buClr>
              <a:buSzPct val="100000"/>
              <a:buFont typeface="Arial"/>
              <a:buAutoNum type="arabicPeriod" startAt="2"/>
              <a:defRPr sz="3200">
                <a:uFill>
                  <a:solidFill>
                    <a:srgbClr val="000000"/>
                  </a:solidFill>
                </a:uFill>
                <a:latin typeface="Arial"/>
                <a:ea typeface="Arial"/>
                <a:cs typeface="Arial"/>
                <a:sym typeface="Arial"/>
              </a:defRPr>
            </a:pPr>
            <a:r>
              <a:t>Restricting agricultural use of highly toxic OP insecticides will reduce regional suicide rates. However, current agricultural policies make it unlikely that they will soon be banned. Effective clinical therapies are required.</a:t>
            </a:r>
          </a:p>
          <a:p>
            <a:pPr marL="878541" marR="71717" indent="-806823" defTabSz="1607343">
              <a:buClr>
                <a:srgbClr val="000000"/>
              </a:buClr>
              <a:buFont typeface="Arial"/>
              <a:defRPr sz="3200">
                <a:uFill>
                  <a:solidFill>
                    <a:srgbClr val="000000"/>
                  </a:solidFill>
                </a:uFill>
                <a:latin typeface="Arial"/>
                <a:ea typeface="Arial"/>
                <a:cs typeface="Arial"/>
                <a:sym typeface="Arial"/>
              </a:defRPr>
            </a:pPr>
          </a:p>
          <a:p>
            <a:pPr marL="878541" marR="71717" indent="-806823" defTabSz="1607343">
              <a:buClr>
                <a:srgbClr val="000000"/>
              </a:buClr>
              <a:buFont typeface="Arial"/>
              <a:defRPr sz="3200">
                <a:uFill>
                  <a:solidFill>
                    <a:srgbClr val="000000"/>
                  </a:solidFill>
                </a:uFill>
                <a:latin typeface="Arial"/>
                <a:ea typeface="Arial"/>
                <a:cs typeface="Arial"/>
                <a:sym typeface="Arial"/>
              </a:defRPr>
            </a:pPr>
            <a:r>
              <a:t>3.	OP compounds inhibit acetylcholinesterase (AchE), resulting in overstimulation of cholinergic synapses. Patients die mostly from respiratory failure and lung injury, although there is variability in the clinical syndrome.</a:t>
            </a:r>
          </a:p>
          <a:p>
            <a:pPr marL="878541" marR="71717" indent="-806823" defTabSz="1607343">
              <a:buClr>
                <a:srgbClr val="000000"/>
              </a:buClr>
              <a:buFont typeface="Arial"/>
              <a:defRPr sz="3200">
                <a:uFill>
                  <a:solidFill>
                    <a:srgbClr val="000000"/>
                  </a:solidFill>
                </a:uFill>
                <a:latin typeface="Arial"/>
                <a:ea typeface="Arial"/>
                <a:cs typeface="Arial"/>
                <a:sym typeface="Arial"/>
              </a:defRPr>
            </a:pPr>
          </a:p>
          <a:p>
            <a:pPr marL="878541" marR="71717" indent="-806823" defTabSz="1607343">
              <a:buClr>
                <a:srgbClr val="000000"/>
              </a:buClr>
              <a:buFont typeface="Arial"/>
              <a:defRPr sz="3200">
                <a:uFill>
                  <a:solidFill>
                    <a:srgbClr val="000000"/>
                  </a:solidFill>
                </a:uFill>
                <a:latin typeface="Arial"/>
                <a:ea typeface="Arial"/>
                <a:cs typeface="Arial"/>
                <a:sym typeface="Arial"/>
              </a:defRPr>
            </a:pPr>
            <a:r>
              <a:t>4.	Treatment involves resuscitation, administration of the muscarinic antagonist </a:t>
            </a:r>
            <a:r>
              <a:rPr b="1"/>
              <a:t>atropine</a:t>
            </a:r>
            <a:r>
              <a:t> and an oxime </a:t>
            </a:r>
            <a:r>
              <a:rPr b="1"/>
              <a:t>acetylcholinesterase reactivator </a:t>
            </a:r>
            <a:r>
              <a:t>, such as pralidoxime, and assisted ventilation as necessary.</a:t>
            </a:r>
          </a:p>
          <a:p>
            <a:pPr marL="878541" marR="71717" indent="-806823" defTabSz="1607343">
              <a:buClr>
                <a:srgbClr val="000000"/>
              </a:buClr>
              <a:buFont typeface="Arial"/>
              <a:defRPr sz="3200">
                <a:uFill>
                  <a:solidFill>
                    <a:srgbClr val="000000"/>
                  </a:solidFill>
                </a:uFill>
                <a:latin typeface="Arial"/>
                <a:ea typeface="Arial"/>
                <a:cs typeface="Arial"/>
                <a:sym typeface="Arial"/>
              </a:defRPr>
            </a:pPr>
          </a:p>
          <a:p>
            <a:pPr marL="878541" marR="71717" indent="-806823" defTabSz="1607343">
              <a:buClr>
                <a:srgbClr val="000000"/>
              </a:buClr>
              <a:buFont typeface="Arial"/>
              <a:defRPr sz="3200">
                <a:uFill>
                  <a:solidFill>
                    <a:srgbClr val="000000"/>
                  </a:solidFill>
                </a:uFill>
                <a:latin typeface="Arial"/>
                <a:ea typeface="Arial"/>
                <a:cs typeface="Arial"/>
                <a:sym typeface="Arial"/>
              </a:defRPr>
            </a:pPr>
            <a:r>
              <a:t>			(Eddleston et al. PLoS Med 6(6): e1000104, 2009) </a:t>
            </a:r>
          </a:p>
        </p:txBody>
      </p:sp>
      <p:sp>
        <p:nvSpPr>
          <p:cNvPr id="1008" name="Treatment of organophosphate (OP) poisoning involves assisted ventilation, blocking muscarinic activation with atropine and attempting to reactivate AchE"/>
          <p:cNvSpPr txBox="1"/>
          <p:nvPr/>
        </p:nvSpPr>
        <p:spPr>
          <a:xfrm>
            <a:off x="3655218" y="482203"/>
            <a:ext cx="16055579" cy="1625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71717" marR="71717" defTabSz="1607343">
              <a:buClr>
                <a:srgbClr val="000000"/>
              </a:buClr>
              <a:buFont typeface="Arial"/>
              <a:defRPr b="1" sz="3200">
                <a:uFill>
                  <a:solidFill>
                    <a:srgbClr val="000000"/>
                  </a:solidFill>
                </a:uFill>
                <a:latin typeface="Arial"/>
                <a:ea typeface="Arial"/>
                <a:cs typeface="Arial"/>
                <a:sym typeface="Arial"/>
              </a:defRPr>
            </a:lvl1pPr>
          </a:lstStyle>
          <a:p>
            <a:pPr/>
            <a:r>
              <a:t>Treatment of organophosphate (OP) poisoning involves assisted ventilation, blocking muscarinic activation with atropine and attempting to reactivate AchE</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0" name="Fox Figure 9.1"/>
          <p:cNvSpPr txBox="1"/>
          <p:nvPr/>
        </p:nvSpPr>
        <p:spPr>
          <a:xfrm>
            <a:off x="18049875" y="12626578"/>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Arial"/>
                <a:ea typeface="Arial"/>
                <a:cs typeface="Arial"/>
                <a:sym typeface="Arial"/>
              </a:defRPr>
            </a:lvl1pPr>
          </a:lstStyle>
          <a:p>
            <a:pPr/>
            <a:r>
              <a:t>Fox Figure 9.1</a:t>
            </a:r>
          </a:p>
        </p:txBody>
      </p:sp>
      <p:grpSp>
        <p:nvGrpSpPr>
          <p:cNvPr id="533" name="Group"/>
          <p:cNvGrpSpPr/>
          <p:nvPr/>
        </p:nvGrpSpPr>
        <p:grpSpPr>
          <a:xfrm>
            <a:off x="3940968" y="3732609"/>
            <a:ext cx="16162736" cy="7993063"/>
            <a:chOff x="0" y="0"/>
            <a:chExt cx="16162734" cy="7993062"/>
          </a:xfrm>
        </p:grpSpPr>
        <p:pic>
          <p:nvPicPr>
            <p:cNvPr id="531" name="fox78119_0901.jpg" descr="fox78119_0901.jpg"/>
            <p:cNvPicPr>
              <a:picLocks noChangeAspect="0"/>
            </p:cNvPicPr>
            <p:nvPr/>
          </p:nvPicPr>
          <p:blipFill>
            <a:blip r:embed="rId2">
              <a:extLst/>
            </a:blip>
            <a:stretch>
              <a:fillRect/>
            </a:stretch>
          </p:blipFill>
          <p:spPr>
            <a:xfrm>
              <a:off x="0" y="150812"/>
              <a:ext cx="16162735" cy="7842251"/>
            </a:xfrm>
            <a:prstGeom prst="rect">
              <a:avLst/>
            </a:prstGeom>
            <a:ln w="12700" cap="flat">
              <a:noFill/>
              <a:miter lim="400000"/>
            </a:ln>
            <a:effectLst/>
          </p:spPr>
        </p:pic>
        <p:sp>
          <p:nvSpPr>
            <p:cNvPr id="532" name="Rectangle"/>
            <p:cNvSpPr/>
            <p:nvPr/>
          </p:nvSpPr>
          <p:spPr>
            <a:xfrm>
              <a:off x="3125390" y="0"/>
              <a:ext cx="9822657" cy="55364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Arial"/>
                  <a:ea typeface="Arial"/>
                  <a:cs typeface="Arial"/>
                  <a:sym typeface="Arial"/>
                </a:defRPr>
              </a:pPr>
            </a:p>
          </p:txBody>
        </p:sp>
      </p:grpSp>
      <p:sp>
        <p:nvSpPr>
          <p:cNvPr id="534" name="Autonomic Nervous System (involuntary):…"/>
          <p:cNvSpPr txBox="1"/>
          <p:nvPr/>
        </p:nvSpPr>
        <p:spPr>
          <a:xfrm>
            <a:off x="3351609" y="732234"/>
            <a:ext cx="17680782" cy="2821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3800">
                <a:uFill>
                  <a:solidFill>
                    <a:srgbClr val="000000"/>
                  </a:solidFill>
                </a:uFill>
              </a:defRPr>
            </a:pPr>
            <a:r>
              <a:t>Autonomic Nervous System (involuntary):</a:t>
            </a:r>
          </a:p>
          <a:p>
            <a:pPr marL="81280" marR="81280" defTabSz="1821656">
              <a:defRPr b="1" sz="3200">
                <a:solidFill>
                  <a:srgbClr val="7A7A7A"/>
                </a:solidFill>
                <a:uFill>
                  <a:solidFill>
                    <a:srgbClr val="7A7A7A"/>
                  </a:solidFill>
                </a:uFill>
              </a:defRPr>
            </a:pPr>
            <a:r>
              <a:t>Two-Step Projection:</a:t>
            </a:r>
          </a:p>
          <a:p>
            <a:pPr marL="81280" marR="81280" defTabSz="1821656">
              <a:defRPr b="1" sz="3200">
                <a:solidFill>
                  <a:srgbClr val="7A7A7A"/>
                </a:solidFill>
                <a:uFill>
                  <a:solidFill>
                    <a:srgbClr val="7A7A7A"/>
                  </a:solidFill>
                </a:uFill>
              </a:defRPr>
            </a:pPr>
            <a:r>
              <a:t>1. Spinal/Brainstem pre-ganglionic neuron synapses onto post-ganglionic neuron</a:t>
            </a:r>
          </a:p>
          <a:p>
            <a:pPr marL="81280" marR="81280" defTabSz="1821656">
              <a:defRPr b="1" sz="3200">
                <a:solidFill>
                  <a:srgbClr val="7A7A7A"/>
                </a:solidFill>
                <a:uFill>
                  <a:solidFill>
                    <a:srgbClr val="7A7A7A"/>
                  </a:solidFill>
                </a:uFill>
              </a:defRPr>
            </a:pPr>
            <a:r>
              <a:t>2. Post-ganglionic neuron synapses onto target smooth muscle</a:t>
            </a:r>
          </a:p>
          <a:p>
            <a:pPr lvl="1" marL="81280" marR="81280" indent="342900" defTabSz="1821656">
              <a:defRPr b="1" sz="3200">
                <a:solidFill>
                  <a:srgbClr val="7A7A7A"/>
                </a:solidFill>
                <a:uFill>
                  <a:solidFill>
                    <a:srgbClr val="7A7A7A"/>
                  </a:solidFill>
                </a:uFill>
              </a:defRPr>
            </a:pPr>
            <a:r>
              <a:t>(e.g. in blood vessel, glands)</a:t>
            </a:r>
          </a:p>
        </p:txBody>
      </p:sp>
      <p:grpSp>
        <p:nvGrpSpPr>
          <p:cNvPr id="537" name="Group"/>
          <p:cNvGrpSpPr/>
          <p:nvPr/>
        </p:nvGrpSpPr>
        <p:grpSpPr>
          <a:xfrm>
            <a:off x="6875537" y="8872345"/>
            <a:ext cx="2413233" cy="4595609"/>
            <a:chOff x="525488" y="0"/>
            <a:chExt cx="2413231" cy="4595607"/>
          </a:xfrm>
        </p:grpSpPr>
        <p:sp>
          <p:nvSpPr>
            <p:cNvPr id="535" name="cell body in CNS"/>
            <p:cNvSpPr/>
            <p:nvPr/>
          </p:nvSpPr>
          <p:spPr>
            <a:xfrm>
              <a:off x="1668720" y="332560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algn="ctr" defTabSz="1821656">
                <a:defRPr sz="3200">
                  <a:solidFill>
                    <a:srgbClr val="E32400"/>
                  </a:solidFill>
                  <a:uFill>
                    <a:solidFill>
                      <a:srgbClr val="E32400"/>
                    </a:solidFill>
                  </a:uFill>
                  <a:latin typeface="Comic Sans MS"/>
                  <a:ea typeface="Comic Sans MS"/>
                  <a:cs typeface="Comic Sans MS"/>
                  <a:sym typeface="Comic Sans MS"/>
                </a:defRPr>
              </a:lvl1pPr>
            </a:lstStyle>
            <a:p>
              <a:pPr/>
              <a:r>
                <a:t>cell body in CNS</a:t>
              </a:r>
            </a:p>
          </p:txBody>
        </p:sp>
        <p:sp>
          <p:nvSpPr>
            <p:cNvPr id="536" name="Line"/>
            <p:cNvSpPr/>
            <p:nvPr/>
          </p:nvSpPr>
          <p:spPr>
            <a:xfrm>
              <a:off x="525488" y="0"/>
              <a:ext cx="1139132" cy="3459753"/>
            </a:xfrm>
            <a:custGeom>
              <a:avLst/>
              <a:gdLst/>
              <a:ahLst/>
              <a:cxnLst>
                <a:cxn ang="0">
                  <a:pos x="wd2" y="hd2"/>
                </a:cxn>
                <a:cxn ang="5400000">
                  <a:pos x="wd2" y="hd2"/>
                </a:cxn>
                <a:cxn ang="10800000">
                  <a:pos x="wd2" y="hd2"/>
                </a:cxn>
                <a:cxn ang="16200000">
                  <a:pos x="wd2" y="hd2"/>
                </a:cxn>
              </a:cxnLst>
              <a:rect l="0" t="0" r="r" b="b"/>
              <a:pathLst>
                <a:path w="20941" h="21600" fill="norm" stroke="1" extrusionOk="0">
                  <a:moveTo>
                    <a:pt x="9069" y="0"/>
                  </a:moveTo>
                  <a:cubicBezTo>
                    <a:pt x="6736" y="1362"/>
                    <a:pt x="1233" y="3659"/>
                    <a:pt x="2002" y="4128"/>
                  </a:cubicBezTo>
                  <a:cubicBezTo>
                    <a:pt x="2558" y="4467"/>
                    <a:pt x="11533" y="3869"/>
                    <a:pt x="12178" y="4224"/>
                  </a:cubicBezTo>
                  <a:cubicBezTo>
                    <a:pt x="13997" y="5225"/>
                    <a:pt x="-659" y="11260"/>
                    <a:pt x="23" y="13056"/>
                  </a:cubicBezTo>
                  <a:cubicBezTo>
                    <a:pt x="800" y="15103"/>
                    <a:pt x="14038" y="18780"/>
                    <a:pt x="20941" y="21600"/>
                  </a:cubicBezTo>
                </a:path>
              </a:pathLst>
            </a:custGeom>
            <a:noFill/>
            <a:ln w="50800" cap="flat">
              <a:solidFill>
                <a:srgbClr val="E32400"/>
              </a:solidFill>
              <a:prstDash val="solid"/>
              <a:round/>
              <a:headEnd type="arrow" w="med" len="med"/>
            </a:ln>
            <a:effectLst/>
          </p:spPr>
          <p:txBody>
            <a:bodyPr wrap="square" lIns="71437" tIns="71437" rIns="71437" bIns="71437" numCol="1" anchor="ctr">
              <a:noAutofit/>
            </a:bodyPr>
            <a:lstStyle/>
            <a:p>
              <a:pPr algn="ctr" defTabSz="1160859">
                <a:defRPr sz="8000">
                  <a:latin typeface="+mj-lt"/>
                  <a:ea typeface="+mj-ea"/>
                  <a:cs typeface="+mj-cs"/>
                  <a:sym typeface="Gill Sans"/>
                </a:defRPr>
              </a:pPr>
            </a:p>
          </p:txBody>
        </p:sp>
      </p:grpSp>
      <p:grpSp>
        <p:nvGrpSpPr>
          <p:cNvPr id="540" name="Group"/>
          <p:cNvGrpSpPr/>
          <p:nvPr/>
        </p:nvGrpSpPr>
        <p:grpSpPr>
          <a:xfrm>
            <a:off x="13031390" y="8858250"/>
            <a:ext cx="1323547" cy="4573985"/>
            <a:chOff x="1846651" y="0"/>
            <a:chExt cx="1323546" cy="4573984"/>
          </a:xfrm>
        </p:grpSpPr>
        <p:sp>
          <p:nvSpPr>
            <p:cNvPr id="538" name="cell body in…"/>
            <p:cNvSpPr/>
            <p:nvPr/>
          </p:nvSpPr>
          <p:spPr>
            <a:xfrm>
              <a:off x="1900197" y="330398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defRPr sz="3200">
                  <a:solidFill>
                    <a:srgbClr val="0061FF"/>
                  </a:solidFill>
                  <a:uFill>
                    <a:solidFill>
                      <a:srgbClr val="0061FF"/>
                    </a:solidFill>
                  </a:uFill>
                  <a:latin typeface="Comic Sans MS"/>
                  <a:ea typeface="Comic Sans MS"/>
                  <a:cs typeface="Comic Sans MS"/>
                  <a:sym typeface="Comic Sans MS"/>
                </a:defRPr>
              </a:pPr>
              <a:r>
                <a:t>cell body in</a:t>
              </a:r>
            </a:p>
            <a:p>
              <a:pPr marL="81280" marR="81280" algn="ctr" defTabSz="1821656">
                <a:defRPr sz="3200">
                  <a:solidFill>
                    <a:srgbClr val="0061FF"/>
                  </a:solidFill>
                  <a:uFill>
                    <a:solidFill>
                      <a:srgbClr val="0061FF"/>
                    </a:solidFill>
                  </a:uFill>
                  <a:latin typeface="Comic Sans MS"/>
                  <a:ea typeface="Comic Sans MS"/>
                  <a:cs typeface="Comic Sans MS"/>
                  <a:sym typeface="Comic Sans MS"/>
                </a:defRPr>
              </a:pPr>
              <a:r>
                <a:t>peripheral ganglion</a:t>
              </a:r>
            </a:p>
          </p:txBody>
        </p:sp>
        <p:sp>
          <p:nvSpPr>
            <p:cNvPr id="539" name="Line"/>
            <p:cNvSpPr/>
            <p:nvPr/>
          </p:nvSpPr>
          <p:spPr>
            <a:xfrm flipH="1">
              <a:off x="1846651" y="0"/>
              <a:ext cx="1139132" cy="3459753"/>
            </a:xfrm>
            <a:custGeom>
              <a:avLst/>
              <a:gdLst/>
              <a:ahLst/>
              <a:cxnLst>
                <a:cxn ang="0">
                  <a:pos x="wd2" y="hd2"/>
                </a:cxn>
                <a:cxn ang="5400000">
                  <a:pos x="wd2" y="hd2"/>
                </a:cxn>
                <a:cxn ang="10800000">
                  <a:pos x="wd2" y="hd2"/>
                </a:cxn>
                <a:cxn ang="16200000">
                  <a:pos x="wd2" y="hd2"/>
                </a:cxn>
              </a:cxnLst>
              <a:rect l="0" t="0" r="r" b="b"/>
              <a:pathLst>
                <a:path w="20941" h="21600" fill="norm" stroke="1" extrusionOk="0">
                  <a:moveTo>
                    <a:pt x="9069" y="0"/>
                  </a:moveTo>
                  <a:cubicBezTo>
                    <a:pt x="6736" y="1362"/>
                    <a:pt x="1233" y="3659"/>
                    <a:pt x="2002" y="4128"/>
                  </a:cubicBezTo>
                  <a:cubicBezTo>
                    <a:pt x="2558" y="4467"/>
                    <a:pt x="11533" y="3869"/>
                    <a:pt x="12178" y="4224"/>
                  </a:cubicBezTo>
                  <a:cubicBezTo>
                    <a:pt x="13997" y="5225"/>
                    <a:pt x="-659" y="11260"/>
                    <a:pt x="23" y="13056"/>
                  </a:cubicBezTo>
                  <a:cubicBezTo>
                    <a:pt x="800" y="15103"/>
                    <a:pt x="14038" y="18780"/>
                    <a:pt x="20941" y="21600"/>
                  </a:cubicBezTo>
                </a:path>
              </a:pathLst>
            </a:custGeom>
            <a:noFill/>
            <a:ln w="50800" cap="flat">
              <a:solidFill>
                <a:srgbClr val="0061FF"/>
              </a:solidFill>
              <a:prstDash val="solid"/>
              <a:round/>
              <a:headEnd type="arrow" w="med" len="med"/>
            </a:ln>
            <a:effectLst/>
          </p:spPr>
          <p:txBody>
            <a:bodyPr wrap="square" lIns="71437" tIns="71437" rIns="71437" bIns="71437" numCol="1" anchor="ctr">
              <a:noAutofit/>
            </a:bodyPr>
            <a:lstStyle/>
            <a:p>
              <a:pPr algn="ctr" defTabSz="1160859">
                <a:defRPr sz="8000">
                  <a:latin typeface="+mj-lt"/>
                  <a:ea typeface="+mj-ea"/>
                  <a:cs typeface="+mj-cs"/>
                  <a:sym typeface="Gill Sans"/>
                </a:defRPr>
              </a:pP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5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40" grpId="2"/>
      <p:bldP build="whole" bldLvl="1" animBg="1" rev="0" advAuto="0" spid="537" grpId="1"/>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42" name="image.pdf" descr="image.pdf"/>
          <p:cNvPicPr>
            <a:picLocks noChangeAspect="0"/>
          </p:cNvPicPr>
          <p:nvPr/>
        </p:nvPicPr>
        <p:blipFill>
          <a:blip r:embed="rId2">
            <a:extLst/>
          </a:blip>
          <a:stretch>
            <a:fillRect/>
          </a:stretch>
        </p:blipFill>
        <p:spPr>
          <a:xfrm>
            <a:off x="10372725" y="298450"/>
            <a:ext cx="9210675" cy="12973051"/>
          </a:xfrm>
          <a:prstGeom prst="rect">
            <a:avLst/>
          </a:prstGeom>
          <a:ln w="12700">
            <a:miter lim="400000"/>
          </a:ln>
        </p:spPr>
      </p:pic>
      <p:sp>
        <p:nvSpPr>
          <p:cNvPr id="543" name="Sympathetic Nervous System…"/>
          <p:cNvSpPr txBox="1"/>
          <p:nvPr/>
        </p:nvSpPr>
        <p:spPr>
          <a:xfrm>
            <a:off x="3933825" y="723900"/>
            <a:ext cx="6197204" cy="715327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4600">
                <a:solidFill>
                  <a:srgbClr val="FF2600"/>
                </a:solidFill>
                <a:uFill>
                  <a:solidFill>
                    <a:srgbClr val="FF2600"/>
                  </a:solidFill>
                </a:uFill>
              </a:defRPr>
            </a:pPr>
            <a:r>
              <a:t>Sympathetic Nervous System</a:t>
            </a:r>
          </a:p>
          <a:p>
            <a:pPr marL="81280" marR="81280" defTabSz="1821656">
              <a:defRPr b="1" sz="4600">
                <a:uFill>
                  <a:solidFill>
                    <a:srgbClr val="000000"/>
                  </a:solidFill>
                </a:uFill>
              </a:defRPr>
            </a:pPr>
          </a:p>
          <a:p>
            <a:pPr marL="81280" marR="81280" defTabSz="1821656">
              <a:defRPr b="1" sz="3600">
                <a:uFill>
                  <a:solidFill>
                    <a:srgbClr val="000000"/>
                  </a:solidFill>
                </a:uFill>
              </a:defRPr>
            </a:pPr>
            <a:r>
              <a:t>Nerves from spinal cord run to chain ganglia or collateral ganglia and then to glands and smooth muscle</a:t>
            </a:r>
          </a:p>
          <a:p>
            <a:pPr marL="81280" marR="81280" defTabSz="1821656">
              <a:defRPr b="1" sz="3600">
                <a:uFill>
                  <a:solidFill>
                    <a:srgbClr val="000000"/>
                  </a:solidFill>
                </a:uFill>
              </a:defRPr>
            </a:pPr>
          </a:p>
          <a:p>
            <a:pPr marL="81280" marR="81280" defTabSz="1821656">
              <a:defRPr b="1" sz="3600">
                <a:uFill>
                  <a:solidFill>
                    <a:srgbClr val="000000"/>
                  </a:solidFill>
                </a:uFill>
              </a:defRPr>
            </a:pPr>
            <a:r>
              <a:t>mobilize energy</a:t>
            </a:r>
          </a:p>
          <a:p>
            <a:pPr marL="81280" marR="81280" defTabSz="1821656">
              <a:defRPr b="1" sz="3600">
                <a:uFill>
                  <a:solidFill>
                    <a:srgbClr val="000000"/>
                  </a:solidFill>
                </a:uFill>
              </a:defRPr>
            </a:pPr>
            <a:r>
              <a:t>divert blood to muscle</a:t>
            </a:r>
          </a:p>
          <a:p>
            <a:pPr marL="81280" marR="81280" defTabSz="1821656">
              <a:defRPr b="1" sz="3600">
                <a:uFill>
                  <a:solidFill>
                    <a:srgbClr val="000000"/>
                  </a:solidFill>
                </a:uFill>
              </a:defRPr>
            </a:pPr>
            <a:r>
              <a:t>prepare to fight/flee</a:t>
            </a:r>
          </a:p>
        </p:txBody>
      </p:sp>
      <p:sp>
        <p:nvSpPr>
          <p:cNvPr id="544" name="“Fight or Flight”"/>
          <p:cNvSpPr txBox="1"/>
          <p:nvPr/>
        </p:nvSpPr>
        <p:spPr>
          <a:xfrm>
            <a:off x="4097455" y="9130096"/>
            <a:ext cx="4856048"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marL="81280" marR="81280" defTabSz="1821656">
              <a:defRPr sz="4600">
                <a:solidFill>
                  <a:srgbClr val="FF4013"/>
                </a:solidFill>
                <a:uFill>
                  <a:solidFill>
                    <a:srgbClr val="FF4013"/>
                  </a:solidFill>
                </a:uFill>
                <a:latin typeface="Comic Sans MS"/>
                <a:ea typeface="Comic Sans MS"/>
                <a:cs typeface="Comic Sans MS"/>
                <a:sym typeface="Comic Sans MS"/>
              </a:defRPr>
            </a:lvl1pPr>
          </a:lstStyle>
          <a:p>
            <a:pPr/>
            <a:r>
              <a:t>“Fight or Flight”</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46" name="image.pdf" descr="image.pdf"/>
          <p:cNvPicPr>
            <a:picLocks noChangeAspect="0"/>
          </p:cNvPicPr>
          <p:nvPr/>
        </p:nvPicPr>
        <p:blipFill>
          <a:blip r:embed="rId2">
            <a:extLst/>
          </a:blip>
          <a:stretch>
            <a:fillRect/>
          </a:stretch>
        </p:blipFill>
        <p:spPr>
          <a:xfrm>
            <a:off x="12490450" y="327025"/>
            <a:ext cx="7937500" cy="12805173"/>
          </a:xfrm>
          <a:prstGeom prst="rect">
            <a:avLst/>
          </a:prstGeom>
          <a:ln w="12700">
            <a:miter lim="400000"/>
          </a:ln>
        </p:spPr>
      </p:pic>
      <p:sp>
        <p:nvSpPr>
          <p:cNvPr id="547" name="Parasympathetic…"/>
          <p:cNvSpPr txBox="1"/>
          <p:nvPr/>
        </p:nvSpPr>
        <p:spPr>
          <a:xfrm>
            <a:off x="3968750" y="777875"/>
            <a:ext cx="5102137" cy="16129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600">
                <a:solidFill>
                  <a:srgbClr val="5E30EB"/>
                </a:solidFill>
                <a:uFill>
                  <a:solidFill>
                    <a:srgbClr val="5E30EB"/>
                  </a:solidFill>
                </a:uFill>
              </a:defRPr>
            </a:pPr>
            <a:r>
              <a:t>Parasympathetic</a:t>
            </a:r>
          </a:p>
          <a:p>
            <a:pPr marL="81280" marR="81280" defTabSz="1821656">
              <a:defRPr b="1" sz="4600">
                <a:solidFill>
                  <a:srgbClr val="5E30EB"/>
                </a:solidFill>
                <a:uFill>
                  <a:solidFill>
                    <a:srgbClr val="5E30EB"/>
                  </a:solidFill>
                </a:uFill>
              </a:defRPr>
            </a:pPr>
            <a:r>
              <a:t>Nervous System</a:t>
            </a:r>
          </a:p>
        </p:txBody>
      </p:sp>
      <p:sp>
        <p:nvSpPr>
          <p:cNvPr id="548" name="Nerves from brainstem and spinal cord run to glands and smooth muscle…"/>
          <p:cNvSpPr txBox="1"/>
          <p:nvPr/>
        </p:nvSpPr>
        <p:spPr>
          <a:xfrm>
            <a:off x="3981450" y="3441700"/>
            <a:ext cx="7929563" cy="505777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3600">
                <a:uFill>
                  <a:solidFill>
                    <a:srgbClr val="000000"/>
                  </a:solidFill>
                </a:uFill>
              </a:defRPr>
            </a:pPr>
            <a:r>
              <a:t>Nerves from brainstem and spinal cord run to glands and smooth muscle</a:t>
            </a:r>
          </a:p>
          <a:p>
            <a:pPr marL="81280" marR="81280" defTabSz="1821656">
              <a:defRPr b="1" sz="3600">
                <a:uFill>
                  <a:solidFill>
                    <a:srgbClr val="000000"/>
                  </a:solidFill>
                </a:uFill>
              </a:defRPr>
            </a:pPr>
          </a:p>
          <a:p>
            <a:pPr marL="81280" marR="81280" defTabSz="1821656">
              <a:defRPr b="1" sz="3600">
                <a:uFill>
                  <a:solidFill>
                    <a:srgbClr val="000000"/>
                  </a:solidFill>
                </a:uFill>
              </a:defRPr>
            </a:pPr>
            <a:r>
              <a:t>Prepare for digestion, energy storage, divert blood flow to gut.</a:t>
            </a:r>
          </a:p>
          <a:p>
            <a:pPr marL="81280" marR="81280" defTabSz="1821656">
              <a:defRPr b="1" sz="3600">
                <a:uFill>
                  <a:solidFill>
                    <a:srgbClr val="000000"/>
                  </a:solidFill>
                </a:uFill>
              </a:defRPr>
            </a:pPr>
          </a:p>
          <a:p>
            <a:pPr marL="81280" marR="81280" defTabSz="1821656">
              <a:defRPr b="1" i="1" sz="3600">
                <a:solidFill>
                  <a:srgbClr val="4349AA"/>
                </a:solidFill>
                <a:uFill>
                  <a:solidFill>
                    <a:srgbClr val="4349AA"/>
                  </a:solidFill>
                </a:uFill>
              </a:defRPr>
            </a:pPr>
            <a:r>
              <a:t>opposite effect of sympathetic NS</a:t>
            </a:r>
          </a:p>
          <a:p>
            <a:pPr marL="81280" marR="81280" defTabSz="1821656">
              <a:defRPr b="1" i="1" sz="3600">
                <a:solidFill>
                  <a:srgbClr val="4349AA"/>
                </a:solidFill>
                <a:uFill>
                  <a:solidFill>
                    <a:srgbClr val="4349AA"/>
                  </a:solidFill>
                </a:uFill>
              </a:defRPr>
            </a:pPr>
            <a:r>
              <a:t>(in most cases)</a:t>
            </a:r>
          </a:p>
        </p:txBody>
      </p:sp>
      <p:sp>
        <p:nvSpPr>
          <p:cNvPr id="549" name="“Rest and Digest”"/>
          <p:cNvSpPr txBox="1"/>
          <p:nvPr/>
        </p:nvSpPr>
        <p:spPr>
          <a:xfrm>
            <a:off x="4101703" y="9510117"/>
            <a:ext cx="5209171" cy="98226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marL="81280" marR="81280" defTabSz="1821656">
              <a:defRPr sz="4600">
                <a:solidFill>
                  <a:srgbClr val="0061FF"/>
                </a:solidFill>
                <a:uFill>
                  <a:solidFill>
                    <a:srgbClr val="0061FF"/>
                  </a:solidFill>
                </a:uFill>
                <a:latin typeface="Comic Sans MS"/>
                <a:ea typeface="Comic Sans MS"/>
                <a:cs typeface="Comic Sans MS"/>
                <a:sym typeface="Comic Sans MS"/>
              </a:defRPr>
            </a:lvl1pPr>
          </a:lstStyle>
          <a:p>
            <a:pPr/>
            <a:r>
              <a:t>“Rest and Digest”</a:t>
            </a:r>
          </a:p>
        </p:txBody>
      </p:sp>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6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6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