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media1.mov" ContentType="video/unknown"/>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1pPr>
    <a:lvl2pPr marL="0" marR="0" indent="228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2pPr>
    <a:lvl3pPr marL="0" marR="0" indent="457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3pPr>
    <a:lvl4pPr marL="0" marR="0" indent="685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4pPr>
    <a:lvl5pPr marL="0" marR="0" indent="9144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5pPr>
    <a:lvl6pPr marL="0" marR="0" indent="11430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6pPr>
    <a:lvl7pPr marL="0" marR="0" indent="1371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7pPr>
    <a:lvl8pPr marL="0" marR="0" indent="1600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8pPr>
    <a:lvl9pPr marL="0" marR="0" indent="1828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Ref idx="maj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Ref idx="maj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Ref idx="major">
          <a:srgbClr val="FFFFFF"/>
        </a:fontRef>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D51ADE6A-740E-44AE-83CC-AE7238B6C88D}" styleName="">
    <a:tblBg/>
    <a:wholeTbl>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4A9BC294-FFE2-49D5-8D69-9E1BD2C41BD5}" styleName="">
    <a:tblBg/>
    <a:wholeTbl>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
          <a:latin typeface="Times Roman"/>
          <a:ea typeface="Times Roman"/>
          <a:cs typeface="Times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BBFC77FB-9ED0-4EC9-95AA-A1379042E648}"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3DC5C2F9-1CAC-4260-A1DD-9FCDBB877499}" styleName="">
    <a:tblBg/>
    <a:wholeTbl>
      <a:tcTxStyle b="off" i="of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
          <a:latin typeface="Gill Sans"/>
          <a:ea typeface="Gill Sans"/>
          <a:cs typeface="Gill Sans"/>
        </a:font>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6CBB8FF1-D9AA-43F3-AF6F-95CC898621D3}" styleName="">
    <a:tblBg/>
    <a:wholeTbl>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n" i="off">
        <a:fontRef idx="maj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FB37298F-934D-4FED-BE34-AF1369B2B2FD}" styleName="">
    <a:tblBg/>
    <a:wholeTbl>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Ref idx="maj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6024EE3E-C49E-4E9E-88A8-B66A0A667B1D}" styleName="">
    <a:tblBg/>
    <a:wholeTbl>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Ref idx="maj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aj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402" name="Shape 402"/>
          <p:cNvSpPr/>
          <p:nvPr>
            <p:ph type="sldImg"/>
          </p:nvPr>
        </p:nvSpPr>
        <p:spPr>
          <a:xfrm>
            <a:off x="1143000" y="685800"/>
            <a:ext cx="4572000" cy="3429000"/>
          </a:xfrm>
          <a:prstGeom prst="rect">
            <a:avLst/>
          </a:prstGeom>
        </p:spPr>
        <p:txBody>
          <a:bodyPr/>
          <a:lstStyle/>
          <a:p>
            <a:pPr/>
          </a:p>
        </p:txBody>
      </p:sp>
      <p:sp>
        <p:nvSpPr>
          <p:cNvPr id="403" name="Shape 40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a:latin typeface="Lucida Grande"/>
        <a:ea typeface="Lucida Grande"/>
        <a:cs typeface="Lucida Grande"/>
        <a:sym typeface="Lucida Grande"/>
      </a:defRPr>
    </a:lvl1pPr>
    <a:lvl2pPr indent="228600" defTabSz="584200" latinLnBrk="0">
      <a:defRPr>
        <a:latin typeface="Lucida Grande"/>
        <a:ea typeface="Lucida Grande"/>
        <a:cs typeface="Lucida Grande"/>
        <a:sym typeface="Lucida Grande"/>
      </a:defRPr>
    </a:lvl2pPr>
    <a:lvl3pPr indent="457200" defTabSz="584200" latinLnBrk="0">
      <a:defRPr>
        <a:latin typeface="Lucida Grande"/>
        <a:ea typeface="Lucida Grande"/>
        <a:cs typeface="Lucida Grande"/>
        <a:sym typeface="Lucida Grande"/>
      </a:defRPr>
    </a:lvl3pPr>
    <a:lvl4pPr indent="685800" defTabSz="584200" latinLnBrk="0">
      <a:defRPr>
        <a:latin typeface="Lucida Grande"/>
        <a:ea typeface="Lucida Grande"/>
        <a:cs typeface="Lucida Grande"/>
        <a:sym typeface="Lucida Grande"/>
      </a:defRPr>
    </a:lvl4pPr>
    <a:lvl5pPr indent="914400" defTabSz="584200" latinLnBrk="0">
      <a:defRPr>
        <a:latin typeface="Lucida Grande"/>
        <a:ea typeface="Lucida Grande"/>
        <a:cs typeface="Lucida Grande"/>
        <a:sym typeface="Lucida Grande"/>
      </a:defRPr>
    </a:lvl5pPr>
    <a:lvl6pPr indent="1143000" defTabSz="584200" latinLnBrk="0">
      <a:defRPr>
        <a:latin typeface="Lucida Grande"/>
        <a:ea typeface="Lucida Grande"/>
        <a:cs typeface="Lucida Grande"/>
        <a:sym typeface="Lucida Grande"/>
      </a:defRPr>
    </a:lvl6pPr>
    <a:lvl7pPr indent="1371600" defTabSz="584200" latinLnBrk="0">
      <a:defRPr>
        <a:latin typeface="Lucida Grande"/>
        <a:ea typeface="Lucida Grande"/>
        <a:cs typeface="Lucida Grande"/>
        <a:sym typeface="Lucida Grande"/>
      </a:defRPr>
    </a:lvl7pPr>
    <a:lvl8pPr indent="1600200" defTabSz="584200" latinLnBrk="0">
      <a:defRPr>
        <a:latin typeface="Lucida Grande"/>
        <a:ea typeface="Lucida Grande"/>
        <a:cs typeface="Lucida Grande"/>
        <a:sym typeface="Lucida Grande"/>
      </a:defRPr>
    </a:lvl8pPr>
    <a:lvl9pPr indent="1828800" defTabSz="584200" latinLnBrk="0">
      <a:defRPr>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1"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81"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82" name="Body Level One…"/>
          <p:cNvSpPr txBox="1"/>
          <p:nvPr>
            <p:ph type="body" sz="half" idx="1"/>
          </p:nvPr>
        </p:nvSpPr>
        <p:spPr>
          <a:xfrm>
            <a:off x="4833937" y="3893343"/>
            <a:ext cx="14716126" cy="8036720"/>
          </a:xfrm>
          <a:prstGeom prst="rect">
            <a:avLst/>
          </a:prstGeom>
        </p:spPr>
        <p:txBody>
          <a:bodyPr numCol="2" spcCol="735806"/>
          <a:lstStyle>
            <a:lvl1pPr marL="997603" marR="0" indent="-680103" defTabSz="821531">
              <a:spcBef>
                <a:spcPts val="5300"/>
              </a:spcBef>
              <a:buSzPct val="171000"/>
              <a:defRPr b="0" sz="4400">
                <a:uFillTx/>
                <a:latin typeface="Gill Sans"/>
                <a:ea typeface="Gill Sans"/>
                <a:cs typeface="Gill Sans"/>
                <a:sym typeface="Gill Sans"/>
              </a:defRPr>
            </a:lvl1pPr>
            <a:lvl2pPr marL="1442103" marR="0" indent="-680103" defTabSz="821531">
              <a:spcBef>
                <a:spcPts val="5300"/>
              </a:spcBef>
              <a:buSzPct val="171000"/>
              <a:buChar char="•"/>
              <a:defRPr b="0" sz="4400">
                <a:uFillTx/>
                <a:latin typeface="Gill Sans"/>
                <a:ea typeface="Gill Sans"/>
                <a:cs typeface="Gill Sans"/>
                <a:sym typeface="Gill Sans"/>
              </a:defRPr>
            </a:lvl2pPr>
            <a:lvl3pPr marL="1886603" marR="0" indent="-680103" defTabSz="821531">
              <a:spcBef>
                <a:spcPts val="5300"/>
              </a:spcBef>
              <a:buSzPct val="171000"/>
              <a:defRPr b="0" sz="4400">
                <a:uFillTx/>
                <a:latin typeface="Gill Sans"/>
                <a:ea typeface="Gill Sans"/>
                <a:cs typeface="Gill Sans"/>
                <a:sym typeface="Gill Sans"/>
              </a:defRPr>
            </a:lvl3pPr>
            <a:lvl4pPr marL="2331103" marR="0" indent="-680103" defTabSz="821531">
              <a:spcBef>
                <a:spcPts val="5300"/>
              </a:spcBef>
              <a:buSzPct val="171000"/>
              <a:buChar char="•"/>
              <a:defRPr b="0" sz="4400">
                <a:uFillTx/>
                <a:latin typeface="Gill Sans"/>
                <a:ea typeface="Gill Sans"/>
                <a:cs typeface="Gill Sans"/>
                <a:sym typeface="Gill Sans"/>
              </a:defRPr>
            </a:lvl4pPr>
            <a:lvl5pPr marL="2775603" marR="0" indent="-680103" defTabSz="821531">
              <a:spcBef>
                <a:spcPts val="5300"/>
              </a:spcBef>
              <a:buSzPct val="171000"/>
              <a:buChar char="•"/>
              <a:defRPr b="0" sz="44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83"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90" name="Body Level One…"/>
          <p:cNvSpPr txBox="1"/>
          <p:nvPr>
            <p:ph type="body" idx="1"/>
          </p:nvPr>
        </p:nvSpPr>
        <p:spPr>
          <a:xfrm>
            <a:off x="4833937" y="1785937"/>
            <a:ext cx="14716126" cy="10144126"/>
          </a:xfrm>
          <a:prstGeom prst="rect">
            <a:avLst/>
          </a:prstGeom>
        </p:spPr>
        <p:txBody>
          <a:bodyPr anchor="ctr"/>
          <a:lstStyle>
            <a:lvl1pPr marL="1106714" marR="0" indent="-789214" defTabSz="821531">
              <a:spcBef>
                <a:spcPts val="6700"/>
              </a:spcBef>
              <a:buSzPct val="171000"/>
              <a:defRPr b="0" sz="5800">
                <a:uFillTx/>
                <a:latin typeface="Gill Sans"/>
                <a:ea typeface="Gill Sans"/>
                <a:cs typeface="Gill Sans"/>
                <a:sym typeface="Gill Sans"/>
              </a:defRPr>
            </a:lvl1pPr>
            <a:lvl2pPr marL="1551214" marR="0" indent="-789214" defTabSz="821531">
              <a:spcBef>
                <a:spcPts val="6700"/>
              </a:spcBef>
              <a:buSzPct val="171000"/>
              <a:buChar char="•"/>
              <a:defRPr b="0" sz="5800">
                <a:uFillTx/>
                <a:latin typeface="Gill Sans"/>
                <a:ea typeface="Gill Sans"/>
                <a:cs typeface="Gill Sans"/>
                <a:sym typeface="Gill Sans"/>
              </a:defRPr>
            </a:lvl2pPr>
            <a:lvl3pPr marL="1995714" marR="0" indent="-789214" defTabSz="821531">
              <a:spcBef>
                <a:spcPts val="6700"/>
              </a:spcBef>
              <a:buSzPct val="171000"/>
              <a:defRPr b="0" sz="5800">
                <a:uFillTx/>
                <a:latin typeface="Gill Sans"/>
                <a:ea typeface="Gill Sans"/>
                <a:cs typeface="Gill Sans"/>
                <a:sym typeface="Gill Sans"/>
              </a:defRPr>
            </a:lvl3pPr>
            <a:lvl4pPr marL="2440214" marR="0" indent="-789214" defTabSz="821531">
              <a:spcBef>
                <a:spcPts val="6700"/>
              </a:spcBef>
              <a:buSzPct val="171000"/>
              <a:buChar char="•"/>
              <a:defRPr b="0" sz="5800">
                <a:uFillTx/>
                <a:latin typeface="Gill Sans"/>
                <a:ea typeface="Gill Sans"/>
                <a:cs typeface="Gill Sans"/>
                <a:sym typeface="Gill Sans"/>
              </a:defRPr>
            </a:lvl4pPr>
            <a:lvl5pPr marL="2884714" marR="0" indent="-789214" defTabSz="821531">
              <a:spcBef>
                <a:spcPts val="6700"/>
              </a:spcBef>
              <a:buSzPct val="171000"/>
              <a:buChar char="•"/>
              <a:defRPr b="0" sz="58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91"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98"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105"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06"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113" name="Title Text"/>
          <p:cNvSpPr txBox="1"/>
          <p:nvPr>
            <p:ph type="title"/>
          </p:nvPr>
        </p:nvSpPr>
        <p:spPr>
          <a:xfrm>
            <a:off x="4833937" y="4179093"/>
            <a:ext cx="14716126" cy="5357814"/>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14"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121" name="Image"/>
          <p:cNvSpPr/>
          <p:nvPr>
            <p:ph type="pic" sz="half" idx="21"/>
          </p:nvPr>
        </p:nvSpPr>
        <p:spPr>
          <a:xfrm>
            <a:off x="6477000" y="2303859"/>
            <a:ext cx="11430000" cy="7090603"/>
          </a:xfrm>
          <a:prstGeom prst="rect">
            <a:avLst/>
          </a:prstGeom>
        </p:spPr>
        <p:txBody>
          <a:bodyPr lIns="91439" tIns="45719" rIns="91439" bIns="45719"/>
          <a:lstStyle/>
          <a:p>
            <a:pPr/>
          </a:p>
        </p:txBody>
      </p:sp>
      <p:sp>
        <p:nvSpPr>
          <p:cNvPr id="122" name="Title Text"/>
          <p:cNvSpPr txBox="1"/>
          <p:nvPr>
            <p:ph type="title"/>
          </p:nvPr>
        </p:nvSpPr>
        <p:spPr>
          <a:xfrm>
            <a:off x="4833937" y="10358437"/>
            <a:ext cx="14716126" cy="2393157"/>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23"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Reflection">
    <p:spTree>
      <p:nvGrpSpPr>
        <p:cNvPr id="1" name=""/>
        <p:cNvGrpSpPr/>
        <p:nvPr/>
      </p:nvGrpSpPr>
      <p:grpSpPr>
        <a:xfrm>
          <a:off x="0" y="0"/>
          <a:ext cx="0" cy="0"/>
          <a:chOff x="0" y="0"/>
          <a:chExt cx="0" cy="0"/>
        </a:xfrm>
      </p:grpSpPr>
      <p:sp>
        <p:nvSpPr>
          <p:cNvPr id="130" name="Image"/>
          <p:cNvSpPr/>
          <p:nvPr>
            <p:ph type="pic" sz="half" idx="21"/>
          </p:nvPr>
        </p:nvSpPr>
        <p:spPr>
          <a:xfrm>
            <a:off x="6477000" y="2303859"/>
            <a:ext cx="11430000" cy="7090603"/>
          </a:xfrm>
          <a:prstGeom prst="rect">
            <a:avLst/>
          </a:prstGeom>
          <a:ln w="25400"/>
          <a:effectLst>
            <a:reflection blurRad="0" stA="50000" stPos="0" endA="0" endPos="40000" dist="0" dir="5400000" fadeDir="5400000" sx="100000" sy="-100000" kx="0" ky="0" algn="bl" rotWithShape="0"/>
          </a:effectLst>
        </p:spPr>
        <p:txBody>
          <a:bodyPr lIns="91439" tIns="45719" rIns="91439" bIns="45719"/>
          <a:lstStyle/>
          <a:p>
            <a:pPr/>
          </a:p>
        </p:txBody>
      </p:sp>
      <p:sp>
        <p:nvSpPr>
          <p:cNvPr id="131" name="Title Text"/>
          <p:cNvSpPr txBox="1"/>
          <p:nvPr>
            <p:ph type="title"/>
          </p:nvPr>
        </p:nvSpPr>
        <p:spPr>
          <a:xfrm>
            <a:off x="4833937" y="10358437"/>
            <a:ext cx="14716126" cy="2393157"/>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32"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139" name="Image"/>
          <p:cNvSpPr/>
          <p:nvPr>
            <p:ph type="pic" sz="quarter" idx="21"/>
          </p:nvPr>
        </p:nvSpPr>
        <p:spPr>
          <a:xfrm>
            <a:off x="13067109" y="2268140"/>
            <a:ext cx="5929313" cy="8899794"/>
          </a:xfrm>
          <a:prstGeom prst="rect">
            <a:avLst/>
          </a:prstGeom>
        </p:spPr>
        <p:txBody>
          <a:bodyPr lIns="91439" tIns="45719" rIns="91439" bIns="45719"/>
          <a:lstStyle/>
          <a:p>
            <a:pPr/>
          </a:p>
        </p:txBody>
      </p:sp>
      <p:sp>
        <p:nvSpPr>
          <p:cNvPr id="140" name="Title Text"/>
          <p:cNvSpPr txBox="1"/>
          <p:nvPr>
            <p:ph type="title"/>
          </p:nvPr>
        </p:nvSpPr>
        <p:spPr>
          <a:xfrm>
            <a:off x="3940968" y="1982390"/>
            <a:ext cx="8251032" cy="4643439"/>
          </a:xfrm>
          <a:prstGeom prst="rect">
            <a:avLst/>
          </a:prstGeom>
        </p:spPr>
        <p:txBody>
          <a:bodyPr anchor="b"/>
          <a:lstStyle>
            <a:lvl1pPr marL="0" marR="0" defTabSz="821531">
              <a:defRPr b="0" sz="9800">
                <a:uFillTx/>
                <a:latin typeface="Gill Sans"/>
                <a:ea typeface="Gill Sans"/>
                <a:cs typeface="Gill Sans"/>
                <a:sym typeface="Gill Sans"/>
              </a:defRPr>
            </a:lvl1pPr>
          </a:lstStyle>
          <a:p>
            <a:pPr/>
            <a:r>
              <a:t>Title Text</a:t>
            </a:r>
          </a:p>
        </p:txBody>
      </p:sp>
      <p:sp>
        <p:nvSpPr>
          <p:cNvPr id="141" name="Body Level One…"/>
          <p:cNvSpPr txBox="1"/>
          <p:nvPr>
            <p:ph type="body" sz="quarter" idx="1"/>
          </p:nvPr>
        </p:nvSpPr>
        <p:spPr>
          <a:xfrm>
            <a:off x="3940968" y="6732984"/>
            <a:ext cx="8251032" cy="4643438"/>
          </a:xfrm>
          <a:prstGeom prst="rect">
            <a:avLst/>
          </a:prstGeom>
        </p:spPr>
        <p:txBody>
          <a:bodyPr/>
          <a:lstStyle>
            <a:lvl1pPr marL="0" marR="0" indent="0" algn="ctr" defTabSz="821531">
              <a:spcBef>
                <a:spcPts val="0"/>
              </a:spcBef>
              <a:buSzTx/>
              <a:buNone/>
              <a:defRPr b="0" sz="4600">
                <a:uFillTx/>
                <a:latin typeface="Gill Sans"/>
                <a:ea typeface="Gill Sans"/>
                <a:cs typeface="Gill Sans"/>
                <a:sym typeface="Gill Sans"/>
              </a:defRPr>
            </a:lvl1pPr>
            <a:lvl2pPr marL="0" marR="0" indent="0" algn="ctr" defTabSz="821531">
              <a:spcBef>
                <a:spcPts val="0"/>
              </a:spcBef>
              <a:buSzTx/>
              <a:buNone/>
              <a:defRPr b="0" sz="4600">
                <a:uFillTx/>
                <a:latin typeface="Gill Sans"/>
                <a:ea typeface="Gill Sans"/>
                <a:cs typeface="Gill Sans"/>
                <a:sym typeface="Gill Sans"/>
              </a:defRPr>
            </a:lvl2pPr>
            <a:lvl3pPr marL="0" marR="0" indent="0" algn="ctr" defTabSz="821531">
              <a:spcBef>
                <a:spcPts val="0"/>
              </a:spcBef>
              <a:buSzTx/>
              <a:buNone/>
              <a:defRPr b="0">
                <a:uFillTx/>
                <a:latin typeface="Gill Sans"/>
                <a:ea typeface="Gill Sans"/>
                <a:cs typeface="Gill Sans"/>
                <a:sym typeface="Gill Sans"/>
              </a:defRPr>
            </a:lvl3pPr>
            <a:lvl4pPr marL="0" marR="0" indent="0" algn="ctr" defTabSz="821531">
              <a:spcBef>
                <a:spcPts val="0"/>
              </a:spcBef>
              <a:buSzTx/>
              <a:buNone/>
              <a:defRPr b="0" sz="4600">
                <a:uFillTx/>
                <a:latin typeface="Gill Sans"/>
                <a:ea typeface="Gill Sans"/>
                <a:cs typeface="Gill Sans"/>
                <a:sym typeface="Gill Sans"/>
              </a:defRPr>
            </a:lvl4pPr>
            <a:lvl5pPr marL="0" marR="0" indent="0" algn="ctr" defTabSz="821531">
              <a:spcBef>
                <a:spcPts val="0"/>
              </a:spcBef>
              <a:buSzTx/>
              <a:buNone/>
              <a:defRPr b="0" sz="46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42"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Reflection">
    <p:spTree>
      <p:nvGrpSpPr>
        <p:cNvPr id="1" name=""/>
        <p:cNvGrpSpPr/>
        <p:nvPr/>
      </p:nvGrpSpPr>
      <p:grpSpPr>
        <a:xfrm>
          <a:off x="0" y="0"/>
          <a:ext cx="0" cy="0"/>
          <a:chOff x="0" y="0"/>
          <a:chExt cx="0" cy="0"/>
        </a:xfrm>
      </p:grpSpPr>
      <p:sp>
        <p:nvSpPr>
          <p:cNvPr id="149" name="Image"/>
          <p:cNvSpPr/>
          <p:nvPr>
            <p:ph type="pic" sz="quarter" idx="21"/>
          </p:nvPr>
        </p:nvSpPr>
        <p:spPr>
          <a:xfrm>
            <a:off x="13067109" y="2268140"/>
            <a:ext cx="5929313" cy="8899794"/>
          </a:xfrm>
          <a:prstGeom prst="rect">
            <a:avLst/>
          </a:prstGeom>
          <a:ln w="25400"/>
          <a:effectLst>
            <a:reflection blurRad="0" stA="50000" stPos="0" endA="0" endPos="40000" dist="0" dir="5400000" fadeDir="5400000" sx="100000" sy="-100000" kx="0" ky="0" algn="bl" rotWithShape="0"/>
          </a:effectLst>
        </p:spPr>
        <p:txBody>
          <a:bodyPr lIns="91439" tIns="45719" rIns="91439" bIns="45719"/>
          <a:lstStyle/>
          <a:p>
            <a:pPr/>
          </a:p>
        </p:txBody>
      </p:sp>
      <p:sp>
        <p:nvSpPr>
          <p:cNvPr id="150" name="Title Text"/>
          <p:cNvSpPr txBox="1"/>
          <p:nvPr>
            <p:ph type="title"/>
          </p:nvPr>
        </p:nvSpPr>
        <p:spPr>
          <a:xfrm>
            <a:off x="3940968" y="1982390"/>
            <a:ext cx="8251032" cy="4643439"/>
          </a:xfrm>
          <a:prstGeom prst="rect">
            <a:avLst/>
          </a:prstGeom>
        </p:spPr>
        <p:txBody>
          <a:bodyPr anchor="b"/>
          <a:lstStyle>
            <a:lvl1pPr marL="0" marR="0" defTabSz="821531">
              <a:defRPr b="0" sz="9800">
                <a:uFillTx/>
                <a:latin typeface="Gill Sans"/>
                <a:ea typeface="Gill Sans"/>
                <a:cs typeface="Gill Sans"/>
                <a:sym typeface="Gill Sans"/>
              </a:defRPr>
            </a:lvl1pPr>
          </a:lstStyle>
          <a:p>
            <a:pPr/>
            <a:r>
              <a:t>Title Text</a:t>
            </a:r>
          </a:p>
        </p:txBody>
      </p:sp>
      <p:sp>
        <p:nvSpPr>
          <p:cNvPr id="151" name="Body Level One…"/>
          <p:cNvSpPr txBox="1"/>
          <p:nvPr>
            <p:ph type="body" sz="quarter" idx="1"/>
          </p:nvPr>
        </p:nvSpPr>
        <p:spPr>
          <a:xfrm>
            <a:off x="3940968" y="6732984"/>
            <a:ext cx="8251032" cy="4643438"/>
          </a:xfrm>
          <a:prstGeom prst="rect">
            <a:avLst/>
          </a:prstGeom>
        </p:spPr>
        <p:txBody>
          <a:bodyPr/>
          <a:lstStyle>
            <a:lvl1pPr marL="0" marR="0" indent="0" algn="ctr" defTabSz="821531">
              <a:spcBef>
                <a:spcPts val="0"/>
              </a:spcBef>
              <a:buSzTx/>
              <a:buNone/>
              <a:defRPr b="0" sz="4600">
                <a:uFillTx/>
                <a:latin typeface="Gill Sans"/>
                <a:ea typeface="Gill Sans"/>
                <a:cs typeface="Gill Sans"/>
                <a:sym typeface="Gill Sans"/>
              </a:defRPr>
            </a:lvl1pPr>
            <a:lvl2pPr marL="0" marR="0" indent="0" algn="ctr" defTabSz="821531">
              <a:spcBef>
                <a:spcPts val="0"/>
              </a:spcBef>
              <a:buSzTx/>
              <a:buNone/>
              <a:defRPr b="0" sz="4600">
                <a:uFillTx/>
                <a:latin typeface="Gill Sans"/>
                <a:ea typeface="Gill Sans"/>
                <a:cs typeface="Gill Sans"/>
                <a:sym typeface="Gill Sans"/>
              </a:defRPr>
            </a:lvl2pPr>
            <a:lvl3pPr marL="0" marR="0" indent="0" algn="ctr" defTabSz="821531">
              <a:spcBef>
                <a:spcPts val="0"/>
              </a:spcBef>
              <a:buSzTx/>
              <a:buNone/>
              <a:defRPr b="0">
                <a:uFillTx/>
                <a:latin typeface="Gill Sans"/>
                <a:ea typeface="Gill Sans"/>
                <a:cs typeface="Gill Sans"/>
                <a:sym typeface="Gill Sans"/>
              </a:defRPr>
            </a:lvl3pPr>
            <a:lvl4pPr marL="0" marR="0" indent="0" algn="ctr" defTabSz="821531">
              <a:spcBef>
                <a:spcPts val="0"/>
              </a:spcBef>
              <a:buSzTx/>
              <a:buNone/>
              <a:defRPr b="0" sz="4600">
                <a:uFillTx/>
                <a:latin typeface="Gill Sans"/>
                <a:ea typeface="Gill Sans"/>
                <a:cs typeface="Gill Sans"/>
                <a:sym typeface="Gill Sans"/>
              </a:defRPr>
            </a:lvl4pPr>
            <a:lvl5pPr marL="0" marR="0" indent="0" algn="ctr" defTabSz="821531">
              <a:spcBef>
                <a:spcPts val="0"/>
              </a:spcBef>
              <a:buSzTx/>
              <a:buNone/>
              <a:defRPr b="0" sz="46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52"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59" name="Image"/>
          <p:cNvSpPr/>
          <p:nvPr>
            <p:ph type="pic" sz="quarter" idx="21"/>
          </p:nvPr>
        </p:nvSpPr>
        <p:spPr>
          <a:xfrm>
            <a:off x="13138546" y="3571875"/>
            <a:ext cx="5768579" cy="8658535"/>
          </a:xfrm>
          <a:prstGeom prst="rect">
            <a:avLst/>
          </a:prstGeom>
        </p:spPr>
        <p:txBody>
          <a:bodyPr lIns="91439" tIns="45719" rIns="91439" bIns="45719"/>
          <a:lstStyle/>
          <a:p>
            <a:pPr/>
          </a:p>
        </p:txBody>
      </p:sp>
      <p:sp>
        <p:nvSpPr>
          <p:cNvPr id="160"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61" name="Body Level One…"/>
          <p:cNvSpPr txBox="1"/>
          <p:nvPr>
            <p:ph type="body" sz="quarter" idx="1"/>
          </p:nvPr>
        </p:nvSpPr>
        <p:spPr>
          <a:xfrm>
            <a:off x="4833937" y="3893343"/>
            <a:ext cx="7090173" cy="8036720"/>
          </a:xfrm>
          <a:prstGeom prst="rect">
            <a:avLst/>
          </a:prstGeom>
        </p:spPr>
        <p:txBody>
          <a:bodyPr anchor="ctr"/>
          <a:lstStyle>
            <a:lvl1pPr marL="997603" marR="0" indent="-680103" defTabSz="821531">
              <a:spcBef>
                <a:spcPts val="5300"/>
              </a:spcBef>
              <a:buSzPct val="171000"/>
              <a:defRPr b="0" sz="4400">
                <a:uFillTx/>
                <a:latin typeface="Gill Sans"/>
                <a:ea typeface="Gill Sans"/>
                <a:cs typeface="Gill Sans"/>
                <a:sym typeface="Gill Sans"/>
              </a:defRPr>
            </a:lvl1pPr>
            <a:lvl2pPr marL="1442103" marR="0" indent="-680103" defTabSz="821531">
              <a:spcBef>
                <a:spcPts val="5300"/>
              </a:spcBef>
              <a:buSzPct val="171000"/>
              <a:buChar char="•"/>
              <a:defRPr b="0" sz="4400">
                <a:uFillTx/>
                <a:latin typeface="Gill Sans"/>
                <a:ea typeface="Gill Sans"/>
                <a:cs typeface="Gill Sans"/>
                <a:sym typeface="Gill Sans"/>
              </a:defRPr>
            </a:lvl2pPr>
            <a:lvl3pPr marL="1886603" marR="0" indent="-680103" defTabSz="821531">
              <a:spcBef>
                <a:spcPts val="5300"/>
              </a:spcBef>
              <a:buSzPct val="171000"/>
              <a:defRPr b="0" sz="4400">
                <a:uFillTx/>
                <a:latin typeface="Gill Sans"/>
                <a:ea typeface="Gill Sans"/>
                <a:cs typeface="Gill Sans"/>
                <a:sym typeface="Gill Sans"/>
              </a:defRPr>
            </a:lvl3pPr>
            <a:lvl4pPr marL="2331103" marR="0" indent="-680103" defTabSz="821531">
              <a:spcBef>
                <a:spcPts val="5300"/>
              </a:spcBef>
              <a:buSzPct val="171000"/>
              <a:buChar char="•"/>
              <a:defRPr b="0" sz="4400">
                <a:uFillTx/>
                <a:latin typeface="Gill Sans"/>
                <a:ea typeface="Gill Sans"/>
                <a:cs typeface="Gill Sans"/>
                <a:sym typeface="Gill Sans"/>
              </a:defRPr>
            </a:lvl4pPr>
            <a:lvl5pPr marL="2775603" marR="0" indent="-680103" defTabSz="821531">
              <a:spcBef>
                <a:spcPts val="5300"/>
              </a:spcBef>
              <a:buSzPct val="171000"/>
              <a:buChar char="•"/>
              <a:defRPr b="0" sz="44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62"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8" name="Title Text"/>
          <p:cNvSpPr txBox="1"/>
          <p:nvPr>
            <p:ph type="title"/>
          </p:nvPr>
        </p:nvSpPr>
        <p:spPr>
          <a:prstGeom prst="rect">
            <a:avLst/>
          </a:prstGeom>
        </p:spPr>
        <p:txBody>
          <a:bodyPr/>
          <a:lstStyle/>
          <a:p>
            <a:pPr/>
            <a:r>
              <a:t>Title Text</a:t>
            </a:r>
          </a:p>
        </p:txBody>
      </p:sp>
      <p:sp>
        <p:nvSpPr>
          <p:cNvPr id="19"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169"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70" name="Body Level One…"/>
          <p:cNvSpPr txBox="1"/>
          <p:nvPr>
            <p:ph type="body" sz="quarter" idx="1"/>
          </p:nvPr>
        </p:nvSpPr>
        <p:spPr>
          <a:xfrm>
            <a:off x="4833937" y="3893343"/>
            <a:ext cx="7090173" cy="8036720"/>
          </a:xfrm>
          <a:prstGeom prst="rect">
            <a:avLst/>
          </a:prstGeom>
        </p:spPr>
        <p:txBody>
          <a:bodyPr anchor="ctr"/>
          <a:lstStyle>
            <a:lvl1pPr marL="997603" marR="0" indent="-680103" defTabSz="821531">
              <a:spcBef>
                <a:spcPts val="5300"/>
              </a:spcBef>
              <a:buSzPct val="171000"/>
              <a:defRPr b="0" sz="4400">
                <a:uFillTx/>
                <a:latin typeface="Gill Sans"/>
                <a:ea typeface="Gill Sans"/>
                <a:cs typeface="Gill Sans"/>
                <a:sym typeface="Gill Sans"/>
              </a:defRPr>
            </a:lvl1pPr>
            <a:lvl2pPr marL="1442103" marR="0" indent="-680103" defTabSz="821531">
              <a:spcBef>
                <a:spcPts val="5300"/>
              </a:spcBef>
              <a:buSzPct val="171000"/>
              <a:buChar char="•"/>
              <a:defRPr b="0" sz="4400">
                <a:uFillTx/>
                <a:latin typeface="Gill Sans"/>
                <a:ea typeface="Gill Sans"/>
                <a:cs typeface="Gill Sans"/>
                <a:sym typeface="Gill Sans"/>
              </a:defRPr>
            </a:lvl2pPr>
            <a:lvl3pPr marL="1886603" marR="0" indent="-680103" defTabSz="821531">
              <a:spcBef>
                <a:spcPts val="5300"/>
              </a:spcBef>
              <a:buSzPct val="171000"/>
              <a:defRPr b="0" sz="4400">
                <a:uFillTx/>
                <a:latin typeface="Gill Sans"/>
                <a:ea typeface="Gill Sans"/>
                <a:cs typeface="Gill Sans"/>
                <a:sym typeface="Gill Sans"/>
              </a:defRPr>
            </a:lvl3pPr>
            <a:lvl4pPr marL="2331103" marR="0" indent="-680103" defTabSz="821531">
              <a:spcBef>
                <a:spcPts val="5300"/>
              </a:spcBef>
              <a:buSzPct val="171000"/>
              <a:buChar char="•"/>
              <a:defRPr b="0" sz="4400">
                <a:uFillTx/>
                <a:latin typeface="Gill Sans"/>
                <a:ea typeface="Gill Sans"/>
                <a:cs typeface="Gill Sans"/>
                <a:sym typeface="Gill Sans"/>
              </a:defRPr>
            </a:lvl4pPr>
            <a:lvl5pPr marL="2775603" marR="0" indent="-680103" defTabSz="821531">
              <a:spcBef>
                <a:spcPts val="5300"/>
              </a:spcBef>
              <a:buSzPct val="171000"/>
              <a:buChar char="•"/>
              <a:defRPr b="0" sz="44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71"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178"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179" name="Body Level One…"/>
          <p:cNvSpPr txBox="1"/>
          <p:nvPr>
            <p:ph type="body" sz="quarter" idx="1"/>
          </p:nvPr>
        </p:nvSpPr>
        <p:spPr>
          <a:xfrm>
            <a:off x="13977937" y="3893343"/>
            <a:ext cx="5572126" cy="8036720"/>
          </a:xfrm>
          <a:prstGeom prst="rect">
            <a:avLst/>
          </a:prstGeom>
        </p:spPr>
        <p:txBody>
          <a:bodyPr anchor="ctr"/>
          <a:lstStyle>
            <a:lvl1pPr marL="997603" marR="0" indent="-680103" defTabSz="821531">
              <a:spcBef>
                <a:spcPts val="5300"/>
              </a:spcBef>
              <a:buSzPct val="171000"/>
              <a:defRPr b="0" sz="4400">
                <a:uFillTx/>
                <a:latin typeface="Gill Sans"/>
                <a:ea typeface="Gill Sans"/>
                <a:cs typeface="Gill Sans"/>
                <a:sym typeface="Gill Sans"/>
              </a:defRPr>
            </a:lvl1pPr>
            <a:lvl2pPr marL="1442103" marR="0" indent="-680103" defTabSz="821531">
              <a:spcBef>
                <a:spcPts val="5300"/>
              </a:spcBef>
              <a:buSzPct val="171000"/>
              <a:buChar char="•"/>
              <a:defRPr b="0" sz="4400">
                <a:uFillTx/>
                <a:latin typeface="Gill Sans"/>
                <a:ea typeface="Gill Sans"/>
                <a:cs typeface="Gill Sans"/>
                <a:sym typeface="Gill Sans"/>
              </a:defRPr>
            </a:lvl2pPr>
            <a:lvl3pPr marL="1886603" marR="0" indent="-680103" defTabSz="821531">
              <a:spcBef>
                <a:spcPts val="5300"/>
              </a:spcBef>
              <a:buSzPct val="171000"/>
              <a:defRPr b="0" sz="4400">
                <a:uFillTx/>
                <a:latin typeface="Gill Sans"/>
                <a:ea typeface="Gill Sans"/>
                <a:cs typeface="Gill Sans"/>
                <a:sym typeface="Gill Sans"/>
              </a:defRPr>
            </a:lvl3pPr>
            <a:lvl4pPr marL="2331103" marR="0" indent="-680103" defTabSz="821531">
              <a:spcBef>
                <a:spcPts val="5300"/>
              </a:spcBef>
              <a:buSzPct val="171000"/>
              <a:buChar char="•"/>
              <a:defRPr b="0" sz="4400">
                <a:uFillTx/>
                <a:latin typeface="Gill Sans"/>
                <a:ea typeface="Gill Sans"/>
                <a:cs typeface="Gill Sans"/>
                <a:sym typeface="Gill Sans"/>
              </a:defRPr>
            </a:lvl4pPr>
            <a:lvl5pPr marL="2775603" marR="0" indent="-680103" defTabSz="821531">
              <a:spcBef>
                <a:spcPts val="5300"/>
              </a:spcBef>
              <a:buSzPct val="171000"/>
              <a:buChar char="•"/>
              <a:defRPr b="0" sz="44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80"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87"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188"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89" name="Slide Number"/>
          <p:cNvSpPr txBox="1"/>
          <p:nvPr>
            <p:ph type="sldNum" sz="quarter" idx="2"/>
          </p:nvPr>
        </p:nvSpPr>
        <p:spPr>
          <a:xfrm>
            <a:off x="17812098" y="12501562"/>
            <a:ext cx="494607" cy="511176"/>
          </a:xfrm>
          <a:prstGeom prst="rect">
            <a:avLst/>
          </a:prstGeom>
        </p:spPr>
        <p:txBody>
          <a:bodyPr/>
          <a:lstStyle>
            <a:lvl1pPr defTabSz="910828">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96"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197"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198"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205"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06"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07"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14"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15"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16" name="Slide Number"/>
          <p:cNvSpPr txBox="1"/>
          <p:nvPr>
            <p:ph type="sldNum" sz="quarter" idx="2"/>
          </p:nvPr>
        </p:nvSpPr>
        <p:spPr>
          <a:xfrm>
            <a:off x="17812098" y="12501562"/>
            <a:ext cx="494607" cy="511176"/>
          </a:xfrm>
          <a:prstGeom prst="rect">
            <a:avLst/>
          </a:prstGeom>
        </p:spPr>
        <p:txBody>
          <a:bodyPr/>
          <a:lstStyle>
            <a:lvl1pPr defTabSz="910828">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223"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24"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25" name="Slide Number"/>
          <p:cNvSpPr txBox="1"/>
          <p:nvPr>
            <p:ph type="sldNum" sz="quarter" idx="2"/>
          </p:nvPr>
        </p:nvSpPr>
        <p:spPr>
          <a:xfrm>
            <a:off x="17812098" y="12501562"/>
            <a:ext cx="494607" cy="511176"/>
          </a:xfrm>
          <a:prstGeom prst="rect">
            <a:avLst/>
          </a:prstGeom>
        </p:spPr>
        <p:txBody>
          <a:bodyPr/>
          <a:lstStyle>
            <a:lvl1pPr defTabSz="910828">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
    <p:spTree>
      <p:nvGrpSpPr>
        <p:cNvPr id="1" name=""/>
        <p:cNvGrpSpPr/>
        <p:nvPr/>
      </p:nvGrpSpPr>
      <p:grpSpPr>
        <a:xfrm>
          <a:off x="0" y="0"/>
          <a:ext cx="0" cy="0"/>
          <a:chOff x="0" y="0"/>
          <a:chExt cx="0" cy="0"/>
        </a:xfrm>
      </p:grpSpPr>
      <p:sp>
        <p:nvSpPr>
          <p:cNvPr id="232"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33"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241" name="Title Text"/>
          <p:cNvSpPr txBox="1"/>
          <p:nvPr>
            <p:ph type="title"/>
          </p:nvPr>
        </p:nvSpPr>
        <p:spPr>
          <a:prstGeom prst="rect">
            <a:avLst/>
          </a:prstGeom>
        </p:spPr>
        <p:txBody>
          <a:bodyPr/>
          <a:lstStyle/>
          <a:p>
            <a:pPr/>
            <a:r>
              <a:t>Title Text</a:t>
            </a:r>
          </a:p>
        </p:txBody>
      </p:sp>
      <p:sp>
        <p:nvSpPr>
          <p:cNvPr id="242"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2">
    <p:spTree>
      <p:nvGrpSpPr>
        <p:cNvPr id="1" name=""/>
        <p:cNvGrpSpPr/>
        <p:nvPr/>
      </p:nvGrpSpPr>
      <p:grpSpPr>
        <a:xfrm>
          <a:off x="0" y="0"/>
          <a:ext cx="0" cy="0"/>
          <a:chOff x="0" y="0"/>
          <a:chExt cx="0" cy="0"/>
        </a:xfrm>
      </p:grpSpPr>
      <p:sp>
        <p:nvSpPr>
          <p:cNvPr id="250"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51"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52"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7" name="Slide Number"/>
          <p:cNvSpPr txBox="1"/>
          <p:nvPr>
            <p:ph type="sldNum" sz="quarter" idx="2"/>
          </p:nvPr>
        </p:nvSpPr>
        <p:spPr>
          <a:xfrm>
            <a:off x="11822707" y="12948046"/>
            <a:ext cx="739776" cy="854076"/>
          </a:xfrm>
          <a:prstGeom prst="rect">
            <a:avLst/>
          </a:prstGeom>
        </p:spPr>
        <p:txBody>
          <a:bodyPr/>
          <a:lstStyle>
            <a:lvl1pPr defTabSz="910828">
              <a:defRPr b="0" sz="4600">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3">
    <p:spTree>
      <p:nvGrpSpPr>
        <p:cNvPr id="1" name=""/>
        <p:cNvGrpSpPr/>
        <p:nvPr/>
      </p:nvGrpSpPr>
      <p:grpSpPr>
        <a:xfrm>
          <a:off x="0" y="0"/>
          <a:ext cx="0" cy="0"/>
          <a:chOff x="0" y="0"/>
          <a:chExt cx="0" cy="0"/>
        </a:xfrm>
      </p:grpSpPr>
      <p:sp>
        <p:nvSpPr>
          <p:cNvPr id="259"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60"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61"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4">
    <p:spTree>
      <p:nvGrpSpPr>
        <p:cNvPr id="1" name=""/>
        <p:cNvGrpSpPr/>
        <p:nvPr/>
      </p:nvGrpSpPr>
      <p:grpSpPr>
        <a:xfrm>
          <a:off x="0" y="0"/>
          <a:ext cx="0" cy="0"/>
          <a:chOff x="0" y="0"/>
          <a:chExt cx="0" cy="0"/>
        </a:xfrm>
      </p:grpSpPr>
      <p:sp>
        <p:nvSpPr>
          <p:cNvPr id="268"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69"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70"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
    <p:spTree>
      <p:nvGrpSpPr>
        <p:cNvPr id="1" name=""/>
        <p:cNvGrpSpPr/>
        <p:nvPr/>
      </p:nvGrpSpPr>
      <p:grpSpPr>
        <a:xfrm>
          <a:off x="0" y="0"/>
          <a:ext cx="0" cy="0"/>
          <a:chOff x="0" y="0"/>
          <a:chExt cx="0" cy="0"/>
        </a:xfrm>
      </p:grpSpPr>
      <p:sp>
        <p:nvSpPr>
          <p:cNvPr id="277"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78"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79" name="Slide Number"/>
          <p:cNvSpPr txBox="1"/>
          <p:nvPr>
            <p:ph type="sldNum" sz="quarter" idx="2"/>
          </p:nvPr>
        </p:nvSpPr>
        <p:spPr>
          <a:xfrm>
            <a:off x="17812098" y="12501562"/>
            <a:ext cx="494607" cy="511176"/>
          </a:xfrm>
          <a:prstGeom prst="rect">
            <a:avLst/>
          </a:prstGeom>
        </p:spPr>
        <p:txBody>
          <a:bodyPr/>
          <a:lstStyle>
            <a:lvl1pPr defTabSz="910828">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5">
    <p:spTree>
      <p:nvGrpSpPr>
        <p:cNvPr id="1" name=""/>
        <p:cNvGrpSpPr/>
        <p:nvPr/>
      </p:nvGrpSpPr>
      <p:grpSpPr>
        <a:xfrm>
          <a:off x="0" y="0"/>
          <a:ext cx="0" cy="0"/>
          <a:chOff x="0" y="0"/>
          <a:chExt cx="0" cy="0"/>
        </a:xfrm>
      </p:grpSpPr>
      <p:sp>
        <p:nvSpPr>
          <p:cNvPr id="286"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87"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88"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6">
    <p:spTree>
      <p:nvGrpSpPr>
        <p:cNvPr id="1" name=""/>
        <p:cNvGrpSpPr/>
        <p:nvPr/>
      </p:nvGrpSpPr>
      <p:grpSpPr>
        <a:xfrm>
          <a:off x="0" y="0"/>
          <a:ext cx="0" cy="0"/>
          <a:chOff x="0" y="0"/>
          <a:chExt cx="0" cy="0"/>
        </a:xfrm>
      </p:grpSpPr>
      <p:sp>
        <p:nvSpPr>
          <p:cNvPr id="295"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296"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297"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7">
    <p:spTree>
      <p:nvGrpSpPr>
        <p:cNvPr id="1" name=""/>
        <p:cNvGrpSpPr/>
        <p:nvPr/>
      </p:nvGrpSpPr>
      <p:grpSpPr>
        <a:xfrm>
          <a:off x="0" y="0"/>
          <a:ext cx="0" cy="0"/>
          <a:chOff x="0" y="0"/>
          <a:chExt cx="0" cy="0"/>
        </a:xfrm>
      </p:grpSpPr>
      <p:sp>
        <p:nvSpPr>
          <p:cNvPr id="304"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305"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06"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
    <p:spTree>
      <p:nvGrpSpPr>
        <p:cNvPr id="1" name=""/>
        <p:cNvGrpSpPr/>
        <p:nvPr/>
      </p:nvGrpSpPr>
      <p:grpSpPr>
        <a:xfrm>
          <a:off x="0" y="0"/>
          <a:ext cx="0" cy="0"/>
          <a:chOff x="0" y="0"/>
          <a:chExt cx="0" cy="0"/>
        </a:xfrm>
      </p:grpSpPr>
      <p:sp>
        <p:nvSpPr>
          <p:cNvPr id="313" name="Title Text"/>
          <p:cNvSpPr txBox="1"/>
          <p:nvPr>
            <p:ph type="title"/>
          </p:nvPr>
        </p:nvSpPr>
        <p:spPr>
          <a:prstGeom prst="rect">
            <a:avLst/>
          </a:prstGeom>
        </p:spPr>
        <p:txBody>
          <a:bodyPr/>
          <a:lstStyle/>
          <a:p>
            <a:pPr/>
            <a:r>
              <a:t>Title Text</a:t>
            </a:r>
          </a:p>
        </p:txBody>
      </p:sp>
      <p:sp>
        <p:nvSpPr>
          <p:cNvPr id="314"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31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8">
    <p:spTree>
      <p:nvGrpSpPr>
        <p:cNvPr id="1" name=""/>
        <p:cNvGrpSpPr/>
        <p:nvPr/>
      </p:nvGrpSpPr>
      <p:grpSpPr>
        <a:xfrm>
          <a:off x="0" y="0"/>
          <a:ext cx="0" cy="0"/>
          <a:chOff x="0" y="0"/>
          <a:chExt cx="0" cy="0"/>
        </a:xfrm>
      </p:grpSpPr>
      <p:sp>
        <p:nvSpPr>
          <p:cNvPr id="322"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323"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24"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9">
    <p:spTree>
      <p:nvGrpSpPr>
        <p:cNvPr id="1" name=""/>
        <p:cNvGrpSpPr/>
        <p:nvPr/>
      </p:nvGrpSpPr>
      <p:grpSpPr>
        <a:xfrm>
          <a:off x="0" y="0"/>
          <a:ext cx="0" cy="0"/>
          <a:chOff x="0" y="0"/>
          <a:chExt cx="0" cy="0"/>
        </a:xfrm>
      </p:grpSpPr>
      <p:sp>
        <p:nvSpPr>
          <p:cNvPr id="331"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332"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33"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0">
    <p:spTree>
      <p:nvGrpSpPr>
        <p:cNvPr id="1" name=""/>
        <p:cNvGrpSpPr/>
        <p:nvPr/>
      </p:nvGrpSpPr>
      <p:grpSpPr>
        <a:xfrm>
          <a:off x="0" y="0"/>
          <a:ext cx="0" cy="0"/>
          <a:chOff x="0" y="0"/>
          <a:chExt cx="0" cy="0"/>
        </a:xfrm>
      </p:grpSpPr>
      <p:sp>
        <p:nvSpPr>
          <p:cNvPr id="340"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341"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42"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34" name="Title Text"/>
          <p:cNvSpPr txBox="1"/>
          <p:nvPr>
            <p:ph type="title"/>
          </p:nvPr>
        </p:nvSpPr>
        <p:spPr>
          <a:xfrm>
            <a:off x="4833937" y="357187"/>
            <a:ext cx="14019610" cy="1250157"/>
          </a:xfrm>
          <a:prstGeom prst="rect">
            <a:avLst/>
          </a:prstGeom>
        </p:spPr>
        <p:txBody>
          <a:bodyPr lIns="53578" tIns="53578" rIns="53578" bIns="53578"/>
          <a:lstStyle>
            <a:lvl1pPr marL="0" marR="0" algn="l" defTabSz="821531">
              <a:defRPr sz="4600">
                <a:uFillTx/>
                <a:latin typeface="+mj-lt"/>
                <a:ea typeface="+mj-ea"/>
                <a:cs typeface="+mj-cs"/>
                <a:sym typeface="Helvetica"/>
              </a:defRPr>
            </a:lvl1pPr>
          </a:lstStyle>
          <a:p>
            <a:pPr/>
            <a:r>
              <a:t>Title Text</a:t>
            </a:r>
          </a:p>
        </p:txBody>
      </p:sp>
      <p:sp>
        <p:nvSpPr>
          <p:cNvPr id="35"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1">
    <p:spTree>
      <p:nvGrpSpPr>
        <p:cNvPr id="1" name=""/>
        <p:cNvGrpSpPr/>
        <p:nvPr/>
      </p:nvGrpSpPr>
      <p:grpSpPr>
        <a:xfrm>
          <a:off x="0" y="0"/>
          <a:ext cx="0" cy="0"/>
          <a:chOff x="0" y="0"/>
          <a:chExt cx="0" cy="0"/>
        </a:xfrm>
      </p:grpSpPr>
      <p:sp>
        <p:nvSpPr>
          <p:cNvPr id="349"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350"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51"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2">
    <p:spTree>
      <p:nvGrpSpPr>
        <p:cNvPr id="1" name=""/>
        <p:cNvGrpSpPr/>
        <p:nvPr/>
      </p:nvGrpSpPr>
      <p:grpSpPr>
        <a:xfrm>
          <a:off x="0" y="0"/>
          <a:ext cx="0" cy="0"/>
          <a:chOff x="0" y="0"/>
          <a:chExt cx="0" cy="0"/>
        </a:xfrm>
      </p:grpSpPr>
      <p:sp>
        <p:nvSpPr>
          <p:cNvPr id="358"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359"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60"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3">
    <p:spTree>
      <p:nvGrpSpPr>
        <p:cNvPr id="1" name=""/>
        <p:cNvGrpSpPr/>
        <p:nvPr/>
      </p:nvGrpSpPr>
      <p:grpSpPr>
        <a:xfrm>
          <a:off x="0" y="0"/>
          <a:ext cx="0" cy="0"/>
          <a:chOff x="0" y="0"/>
          <a:chExt cx="0" cy="0"/>
        </a:xfrm>
      </p:grpSpPr>
      <p:sp>
        <p:nvSpPr>
          <p:cNvPr id="367"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368"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69"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4">
    <p:spTree>
      <p:nvGrpSpPr>
        <p:cNvPr id="1" name=""/>
        <p:cNvGrpSpPr/>
        <p:nvPr/>
      </p:nvGrpSpPr>
      <p:grpSpPr>
        <a:xfrm>
          <a:off x="0" y="0"/>
          <a:ext cx="0" cy="0"/>
          <a:chOff x="0" y="0"/>
          <a:chExt cx="0" cy="0"/>
        </a:xfrm>
      </p:grpSpPr>
      <p:sp>
        <p:nvSpPr>
          <p:cNvPr id="376" name="Title Text"/>
          <p:cNvSpPr txBox="1"/>
          <p:nvPr>
            <p:ph type="title"/>
          </p:nvPr>
        </p:nvSpPr>
        <p:spPr>
          <a:xfrm>
            <a:off x="3958828" y="0"/>
            <a:ext cx="12805172" cy="2750344"/>
          </a:xfrm>
          <a:prstGeom prst="rect">
            <a:avLst/>
          </a:prstGeom>
        </p:spPr>
        <p:txBody>
          <a:bodyPr/>
          <a:lstStyle>
            <a:lvl1pPr algn="l">
              <a:defRPr sz="5200">
                <a:latin typeface="+mj-lt"/>
                <a:ea typeface="+mj-ea"/>
                <a:cs typeface="+mj-cs"/>
                <a:sym typeface="Helvetica"/>
              </a:defRPr>
            </a:lvl1pPr>
          </a:lstStyle>
          <a:p>
            <a:pPr/>
            <a:r>
              <a:t>Title Text</a:t>
            </a:r>
          </a:p>
        </p:txBody>
      </p:sp>
      <p:sp>
        <p:nvSpPr>
          <p:cNvPr id="377" name="Body Level One…"/>
          <p:cNvSpPr txBox="1"/>
          <p:nvPr>
            <p:ph type="body" idx="1"/>
          </p:nvPr>
        </p:nvSpPr>
        <p:spPr>
          <a:xfrm>
            <a:off x="4262437" y="2750343"/>
            <a:ext cx="15537657" cy="10965657"/>
          </a:xfrm>
          <a:prstGeom prst="rect">
            <a:avLst/>
          </a:prstGeom>
        </p:spPr>
        <p:txBody>
          <a:bodyPr/>
          <a:lstStyle>
            <a:lvl1pPr marL="504563" indent="-463923">
              <a:spcBef>
                <a:spcPts val="1100"/>
              </a:spcBef>
              <a:defRPr sz="4600">
                <a:latin typeface="+mj-lt"/>
                <a:ea typeface="+mj-ea"/>
                <a:cs typeface="+mj-cs"/>
                <a:sym typeface="Helvetica"/>
              </a:defRPr>
            </a:lvl1pPr>
            <a:lvl2pPr marL="884442" indent="-386602">
              <a:spcBef>
                <a:spcPts val="1100"/>
              </a:spcBef>
              <a:defRPr sz="4600">
                <a:latin typeface="+mj-lt"/>
                <a:ea typeface="+mj-ea"/>
                <a:cs typeface="+mj-cs"/>
                <a:sym typeface="Helvetica"/>
              </a:defRPr>
            </a:lvl2pPr>
            <a:lvl3pPr>
              <a:defRPr>
                <a:latin typeface="+mj-lt"/>
                <a:ea typeface="+mj-ea"/>
                <a:cs typeface="+mj-cs"/>
                <a:sym typeface="Helvetica"/>
              </a:defRPr>
            </a:lvl3pPr>
            <a:lvl4pPr marL="1721522" indent="-309282">
              <a:spcBef>
                <a:spcPts val="1100"/>
              </a:spcBef>
              <a:defRPr sz="4600">
                <a:latin typeface="+mj-lt"/>
                <a:ea typeface="+mj-ea"/>
                <a:cs typeface="+mj-cs"/>
                <a:sym typeface="Helvetica"/>
              </a:defRPr>
            </a:lvl4pPr>
            <a:lvl5pPr marL="2178722" indent="-309282">
              <a:spcBef>
                <a:spcPts val="1100"/>
              </a:spcBef>
              <a:defRPr sz="4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78" name="Slide Number"/>
          <p:cNvSpPr txBox="1"/>
          <p:nvPr>
            <p:ph type="sldNum" sz="quarter" idx="2"/>
          </p:nvPr>
        </p:nvSpPr>
        <p:spPr>
          <a:xfrm>
            <a:off x="17812098" y="12501562"/>
            <a:ext cx="494607" cy="511176"/>
          </a:xfrm>
          <a:prstGeom prst="rect">
            <a:avLst/>
          </a:prstGeom>
        </p:spPr>
        <p:txBody>
          <a:bodyPr/>
          <a:lstStyle>
            <a:lvl1pPr>
              <a:defRPr b="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3">
    <p:spTree>
      <p:nvGrpSpPr>
        <p:cNvPr id="1" name=""/>
        <p:cNvGrpSpPr/>
        <p:nvPr/>
      </p:nvGrpSpPr>
      <p:grpSpPr>
        <a:xfrm>
          <a:off x="0" y="0"/>
          <a:ext cx="0" cy="0"/>
          <a:chOff x="0" y="0"/>
          <a:chExt cx="0" cy="0"/>
        </a:xfrm>
      </p:grpSpPr>
      <p:sp>
        <p:nvSpPr>
          <p:cNvPr id="385" name="Title Text"/>
          <p:cNvSpPr txBox="1"/>
          <p:nvPr>
            <p:ph type="title"/>
          </p:nvPr>
        </p:nvSpPr>
        <p:spPr>
          <a:xfrm>
            <a:off x="3958828" y="0"/>
            <a:ext cx="14626829" cy="2750344"/>
          </a:xfrm>
          <a:prstGeom prst="rect">
            <a:avLst/>
          </a:prstGeom>
        </p:spPr>
        <p:txBody>
          <a:bodyPr/>
          <a:lstStyle>
            <a:lvl1pPr algn="l">
              <a:defRPr sz="5200">
                <a:solidFill>
                  <a:srgbClr val="0433FF"/>
                </a:solidFill>
                <a:uFill>
                  <a:solidFill>
                    <a:srgbClr val="0433FF"/>
                  </a:solidFill>
                </a:uFill>
                <a:latin typeface="+mj-lt"/>
                <a:ea typeface="+mj-ea"/>
                <a:cs typeface="+mj-cs"/>
                <a:sym typeface="Helvetica"/>
              </a:defRPr>
            </a:lvl1pPr>
          </a:lstStyle>
          <a:p>
            <a:pPr/>
            <a:r>
              <a:t>Title Text</a:t>
            </a:r>
          </a:p>
        </p:txBody>
      </p:sp>
      <p:sp>
        <p:nvSpPr>
          <p:cNvPr id="386" name="Body Level One…"/>
          <p:cNvSpPr txBox="1"/>
          <p:nvPr>
            <p:ph type="body" idx="1"/>
          </p:nvPr>
        </p:nvSpPr>
        <p:spPr>
          <a:xfrm>
            <a:off x="4423171" y="3964781"/>
            <a:ext cx="15537658" cy="9751219"/>
          </a:xfrm>
          <a:prstGeom prst="rect">
            <a:avLst/>
          </a:prstGeom>
        </p:spPr>
        <p:txBody>
          <a:bodyPr/>
          <a:lstStyle>
            <a:lvl1pPr marL="497840" indent="-457200">
              <a:spcBef>
                <a:spcPts val="800"/>
              </a:spcBef>
              <a:defRPr b="0" sz="3200">
                <a:latin typeface="+mj-lt"/>
                <a:ea typeface="+mj-ea"/>
                <a:cs typeface="+mj-cs"/>
                <a:sym typeface="Helvetica"/>
              </a:defRPr>
            </a:lvl1pPr>
            <a:lvl2pPr marL="878839" indent="-380999">
              <a:spcBef>
                <a:spcPts val="800"/>
              </a:spcBef>
              <a:defRPr b="0" sz="3200">
                <a:latin typeface="+mj-lt"/>
                <a:ea typeface="+mj-ea"/>
                <a:cs typeface="+mj-cs"/>
                <a:sym typeface="Helvetica"/>
              </a:defRPr>
            </a:lvl2pPr>
            <a:lvl3pPr marL="1259839" indent="-304800">
              <a:spcBef>
                <a:spcPts val="800"/>
              </a:spcBef>
              <a:defRPr b="0" sz="3200">
                <a:latin typeface="+mj-lt"/>
                <a:ea typeface="+mj-ea"/>
                <a:cs typeface="+mj-cs"/>
                <a:sym typeface="Helvetica"/>
              </a:defRPr>
            </a:lvl3pPr>
            <a:lvl4pPr marL="1717039" indent="-304800">
              <a:spcBef>
                <a:spcPts val="800"/>
              </a:spcBef>
              <a:defRPr b="0" sz="3200">
                <a:latin typeface="+mj-lt"/>
                <a:ea typeface="+mj-ea"/>
                <a:cs typeface="+mj-cs"/>
                <a:sym typeface="Helvetica"/>
              </a:defRPr>
            </a:lvl4pPr>
            <a:lvl5pPr marL="2174239" indent="-304800">
              <a:spcBef>
                <a:spcPts val="800"/>
              </a:spcBef>
              <a:defRPr b="0" sz="32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87" name="Slide Number"/>
          <p:cNvSpPr txBox="1"/>
          <p:nvPr>
            <p:ph type="sldNum" sz="quarter" idx="2"/>
          </p:nvPr>
        </p:nvSpPr>
        <p:spPr>
          <a:xfrm>
            <a:off x="17831792" y="12501562"/>
            <a:ext cx="460376" cy="511176"/>
          </a:xfrm>
          <a:prstGeom prst="rect">
            <a:avLst/>
          </a:prstGeom>
        </p:spPr>
        <p:txBody>
          <a:bodyPr/>
          <a:lstStyle>
            <a:lvl1pPr defTabSz="910828">
              <a:defRPr b="0">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394" name="Title Text"/>
          <p:cNvSpPr txBox="1"/>
          <p:nvPr>
            <p:ph type="title"/>
          </p:nvPr>
        </p:nvSpPr>
        <p:spPr>
          <a:xfrm>
            <a:off x="4423171" y="0"/>
            <a:ext cx="13251658" cy="3804047"/>
          </a:xfrm>
          <a:prstGeom prst="rect">
            <a:avLst/>
          </a:prstGeom>
        </p:spPr>
        <p:txBody>
          <a:bodyPr/>
          <a:lstStyle>
            <a:lvl1pPr marL="81280" marR="81280" algn="l">
              <a:defRPr sz="5000">
                <a:latin typeface="+mj-lt"/>
                <a:ea typeface="+mj-ea"/>
                <a:cs typeface="+mj-cs"/>
                <a:sym typeface="Helvetica"/>
              </a:defRPr>
            </a:lvl1pPr>
          </a:lstStyle>
          <a:p>
            <a:pPr/>
            <a:r>
              <a:t>Title Text</a:t>
            </a:r>
          </a:p>
        </p:txBody>
      </p:sp>
      <p:sp>
        <p:nvSpPr>
          <p:cNvPr id="395" name="Body Level One…"/>
          <p:cNvSpPr txBox="1"/>
          <p:nvPr>
            <p:ph type="body" idx="1"/>
          </p:nvPr>
        </p:nvSpPr>
        <p:spPr>
          <a:xfrm>
            <a:off x="4423171" y="3964781"/>
            <a:ext cx="15537658" cy="9751219"/>
          </a:xfrm>
          <a:prstGeom prst="rect">
            <a:avLst/>
          </a:prstGeom>
        </p:spPr>
        <p:txBody>
          <a:bodyPr/>
          <a:lstStyle>
            <a:lvl1pPr marL="514168" marR="81280" indent="-473528">
              <a:spcBef>
                <a:spcPts val="1500"/>
              </a:spcBef>
              <a:defRPr b="0" sz="5800">
                <a:latin typeface="+mj-lt"/>
                <a:ea typeface="+mj-ea"/>
                <a:cs typeface="+mj-cs"/>
                <a:sym typeface="Helvetica"/>
              </a:defRPr>
            </a:lvl1pPr>
            <a:lvl2pPr marL="894714" marR="81280" indent="-396874">
              <a:spcBef>
                <a:spcPts val="1300"/>
              </a:spcBef>
              <a:defRPr b="0" sz="5000">
                <a:latin typeface="+mj-lt"/>
                <a:ea typeface="+mj-ea"/>
                <a:cs typeface="+mj-cs"/>
                <a:sym typeface="Helvetica"/>
              </a:defRPr>
            </a:lvl2pPr>
            <a:lvl3pPr marL="1269364" marR="81280" indent="-314325">
              <a:defRPr b="0" sz="4400">
                <a:latin typeface="+mj-lt"/>
                <a:ea typeface="+mj-ea"/>
                <a:cs typeface="+mj-cs"/>
                <a:sym typeface="Helvetica"/>
              </a:defRPr>
            </a:lvl3pPr>
            <a:lvl4pPr marL="1728763" marR="81280" indent="-316523">
              <a:defRPr b="0" sz="3600">
                <a:latin typeface="+mj-lt"/>
                <a:ea typeface="+mj-ea"/>
                <a:cs typeface="+mj-cs"/>
                <a:sym typeface="Helvetica"/>
              </a:defRPr>
            </a:lvl4pPr>
            <a:lvl5pPr marL="2185963" marR="81280" indent="-316523">
              <a:defRPr b="0" sz="3600">
                <a:latin typeface="+mj-lt"/>
                <a:ea typeface="+mj-ea"/>
                <a:cs typeface="+mj-cs"/>
                <a:sym typeface="Helvetica"/>
              </a:defRPr>
            </a:lvl5pPr>
          </a:lstStyle>
          <a:p>
            <a:pPr/>
            <a:r>
              <a:t>Body Level One</a:t>
            </a:r>
          </a:p>
          <a:p>
            <a:pPr lvl="1"/>
            <a:r>
              <a:t>Body Level Two</a:t>
            </a:r>
          </a:p>
          <a:p>
            <a:pPr lvl="2"/>
            <a:r>
              <a:t>Body Level Three</a:t>
            </a:r>
          </a:p>
          <a:p>
            <a:pPr lvl="3"/>
            <a:r>
              <a:t>Body Level Four</a:t>
            </a:r>
          </a:p>
          <a:p>
            <a:pPr lvl="4"/>
            <a:r>
              <a:t>Body Level Five</a:t>
            </a:r>
          </a:p>
        </p:txBody>
      </p:sp>
      <p:sp>
        <p:nvSpPr>
          <p:cNvPr id="396" name="Slide Number"/>
          <p:cNvSpPr txBox="1"/>
          <p:nvPr>
            <p:ph type="sldNum" sz="quarter" idx="2"/>
          </p:nvPr>
        </p:nvSpPr>
        <p:spPr>
          <a:xfrm>
            <a:off x="17826225" y="12501562"/>
            <a:ext cx="466354" cy="473076"/>
          </a:xfrm>
          <a:prstGeom prst="rect">
            <a:avLst/>
          </a:prstGeom>
        </p:spPr>
        <p:txBody>
          <a:bodyPr/>
          <a:lstStyle>
            <a:lvl1pPr defTabSz="910828">
              <a:defRPr b="0" sz="2200">
                <a:latin typeface="+mj-lt"/>
                <a:ea typeface="+mj-ea"/>
                <a:cs typeface="+mj-cs"/>
                <a:sym typeface="Helvetica"/>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2"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9"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56" name="Slide Number"/>
          <p:cNvSpPr txBox="1"/>
          <p:nvPr>
            <p:ph type="sldNum" sz="quarter" idx="2"/>
          </p:nvPr>
        </p:nvSpPr>
        <p:spPr>
          <a:xfrm>
            <a:off x="11956653" y="13055203"/>
            <a:ext cx="434976" cy="460376"/>
          </a:xfrm>
          <a:prstGeom prst="rect">
            <a:avLst/>
          </a:prstGeom>
        </p:spPr>
        <p:txBody>
          <a:bodyPr/>
          <a:lstStyle>
            <a:lvl1pPr defTabSz="821531">
              <a:defRPr b="0" sz="220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spTree>
      <p:nvGrpSpPr>
        <p:cNvPr id="1" name=""/>
        <p:cNvGrpSpPr/>
        <p:nvPr/>
      </p:nvGrpSpPr>
      <p:grpSpPr>
        <a:xfrm>
          <a:off x="0" y="0"/>
          <a:ext cx="0" cy="0"/>
          <a:chOff x="0" y="0"/>
          <a:chExt cx="0" cy="0"/>
        </a:xfrm>
      </p:grpSpPr>
      <p:sp>
        <p:nvSpPr>
          <p:cNvPr id="63" name="Title Text"/>
          <p:cNvSpPr txBox="1"/>
          <p:nvPr>
            <p:ph type="title"/>
          </p:nvPr>
        </p:nvSpPr>
        <p:spPr>
          <a:xfrm>
            <a:off x="4833937" y="2303859"/>
            <a:ext cx="14716126" cy="4643438"/>
          </a:xfrm>
          <a:prstGeom prst="rect">
            <a:avLst/>
          </a:prstGeom>
        </p:spPr>
        <p:txBody>
          <a:bodyPr anchor="b"/>
          <a:lstStyle>
            <a:lvl1pPr marL="0" marR="0" defTabSz="821531">
              <a:defRPr b="0" sz="11800">
                <a:uFillTx/>
                <a:latin typeface="Gill Sans"/>
                <a:ea typeface="Gill Sans"/>
                <a:cs typeface="Gill Sans"/>
                <a:sym typeface="Gill Sans"/>
              </a:defRPr>
            </a:lvl1pPr>
          </a:lstStyle>
          <a:p>
            <a:pPr/>
            <a:r>
              <a:t>Title Text</a:t>
            </a:r>
          </a:p>
        </p:txBody>
      </p:sp>
      <p:sp>
        <p:nvSpPr>
          <p:cNvPr id="64" name="Body Level One…"/>
          <p:cNvSpPr txBox="1"/>
          <p:nvPr>
            <p:ph type="body" sz="quarter" idx="1"/>
          </p:nvPr>
        </p:nvSpPr>
        <p:spPr>
          <a:xfrm>
            <a:off x="4833937" y="7072312"/>
            <a:ext cx="14716126" cy="1589485"/>
          </a:xfrm>
          <a:prstGeom prst="rect">
            <a:avLst/>
          </a:prstGeom>
        </p:spPr>
        <p:txBody>
          <a:bodyPr/>
          <a:lstStyle>
            <a:lvl1pPr marL="0" marR="0" indent="0" algn="ctr" defTabSz="821531">
              <a:spcBef>
                <a:spcPts val="0"/>
              </a:spcBef>
              <a:buSzTx/>
              <a:buNone/>
              <a:defRPr b="0" sz="5000">
                <a:uFillTx/>
                <a:latin typeface="Gill Sans"/>
                <a:ea typeface="Gill Sans"/>
                <a:cs typeface="Gill Sans"/>
                <a:sym typeface="Gill Sans"/>
              </a:defRPr>
            </a:lvl1pPr>
            <a:lvl2pPr marL="0" marR="0" indent="0" algn="ctr" defTabSz="821531">
              <a:spcBef>
                <a:spcPts val="0"/>
              </a:spcBef>
              <a:buSzTx/>
              <a:buNone/>
              <a:defRPr b="0" sz="5000">
                <a:uFillTx/>
                <a:latin typeface="Gill Sans"/>
                <a:ea typeface="Gill Sans"/>
                <a:cs typeface="Gill Sans"/>
                <a:sym typeface="Gill Sans"/>
              </a:defRPr>
            </a:lvl2pPr>
            <a:lvl3pPr marL="0" marR="0" indent="0" algn="ctr" defTabSz="821531">
              <a:spcBef>
                <a:spcPts val="0"/>
              </a:spcBef>
              <a:buSzTx/>
              <a:buNone/>
              <a:defRPr b="0" sz="5000">
                <a:uFillTx/>
                <a:latin typeface="Gill Sans"/>
                <a:ea typeface="Gill Sans"/>
                <a:cs typeface="Gill Sans"/>
                <a:sym typeface="Gill Sans"/>
              </a:defRPr>
            </a:lvl3pPr>
            <a:lvl4pPr marL="0" marR="0" indent="0" algn="ctr" defTabSz="821531">
              <a:spcBef>
                <a:spcPts val="0"/>
              </a:spcBef>
              <a:buSzTx/>
              <a:buNone/>
              <a:defRPr b="0" sz="5000">
                <a:uFillTx/>
                <a:latin typeface="Gill Sans"/>
                <a:ea typeface="Gill Sans"/>
                <a:cs typeface="Gill Sans"/>
                <a:sym typeface="Gill Sans"/>
              </a:defRPr>
            </a:lvl4pPr>
            <a:lvl5pPr marL="0" marR="0" indent="0" algn="ctr" defTabSz="821531">
              <a:spcBef>
                <a:spcPts val="0"/>
              </a:spcBef>
              <a:buSzTx/>
              <a:buNone/>
              <a:defRPr b="0" sz="50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65"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72" name="Title Text"/>
          <p:cNvSpPr txBox="1"/>
          <p:nvPr>
            <p:ph type="title"/>
          </p:nvPr>
        </p:nvSpPr>
        <p:spPr>
          <a:xfrm>
            <a:off x="4833937" y="357187"/>
            <a:ext cx="14716126" cy="3429001"/>
          </a:xfrm>
          <a:prstGeom prst="rect">
            <a:avLst/>
          </a:prstGeom>
        </p:spPr>
        <p:txBody>
          <a:bodyPr/>
          <a:lstStyle>
            <a:lvl1pPr marL="0" marR="0" defTabSz="821531">
              <a:defRPr b="0" sz="11800">
                <a:uFillTx/>
                <a:latin typeface="Gill Sans"/>
                <a:ea typeface="Gill Sans"/>
                <a:cs typeface="Gill Sans"/>
                <a:sym typeface="Gill Sans"/>
              </a:defRPr>
            </a:lvl1pPr>
          </a:lstStyle>
          <a:p>
            <a:pPr/>
            <a:r>
              <a:t>Title Text</a:t>
            </a:r>
          </a:p>
        </p:txBody>
      </p:sp>
      <p:sp>
        <p:nvSpPr>
          <p:cNvPr id="73" name="Body Level One…"/>
          <p:cNvSpPr txBox="1"/>
          <p:nvPr>
            <p:ph type="body" sz="half" idx="1"/>
          </p:nvPr>
        </p:nvSpPr>
        <p:spPr>
          <a:xfrm>
            <a:off x="4833937" y="3893343"/>
            <a:ext cx="14716126" cy="8036720"/>
          </a:xfrm>
          <a:prstGeom prst="rect">
            <a:avLst/>
          </a:prstGeom>
        </p:spPr>
        <p:txBody>
          <a:bodyPr anchor="ctr"/>
          <a:lstStyle>
            <a:lvl1pPr marL="1106714" marR="0" indent="-789214" defTabSz="821531">
              <a:spcBef>
                <a:spcPts val="3300"/>
              </a:spcBef>
              <a:buSzPct val="171000"/>
              <a:defRPr b="0" sz="5800">
                <a:uFillTx/>
                <a:latin typeface="Gill Sans"/>
                <a:ea typeface="Gill Sans"/>
                <a:cs typeface="Gill Sans"/>
                <a:sym typeface="Gill Sans"/>
              </a:defRPr>
            </a:lvl1pPr>
            <a:lvl2pPr marL="1551214" marR="0" indent="-789214" defTabSz="821531">
              <a:spcBef>
                <a:spcPts val="3300"/>
              </a:spcBef>
              <a:buSzPct val="171000"/>
              <a:buChar char="•"/>
              <a:defRPr b="0" sz="5800">
                <a:uFillTx/>
                <a:latin typeface="Gill Sans"/>
                <a:ea typeface="Gill Sans"/>
                <a:cs typeface="Gill Sans"/>
                <a:sym typeface="Gill Sans"/>
              </a:defRPr>
            </a:lvl2pPr>
            <a:lvl3pPr marL="1995714" marR="0" indent="-789214" defTabSz="821531">
              <a:spcBef>
                <a:spcPts val="3300"/>
              </a:spcBef>
              <a:buSzPct val="171000"/>
              <a:defRPr b="0" sz="5800">
                <a:uFillTx/>
                <a:latin typeface="Gill Sans"/>
                <a:ea typeface="Gill Sans"/>
                <a:cs typeface="Gill Sans"/>
                <a:sym typeface="Gill Sans"/>
              </a:defRPr>
            </a:lvl3pPr>
            <a:lvl4pPr marL="2440214" marR="0" indent="-789214" defTabSz="821531">
              <a:spcBef>
                <a:spcPts val="3300"/>
              </a:spcBef>
              <a:buSzPct val="171000"/>
              <a:buChar char="•"/>
              <a:defRPr b="0" sz="5800">
                <a:uFillTx/>
                <a:latin typeface="Gill Sans"/>
                <a:ea typeface="Gill Sans"/>
                <a:cs typeface="Gill Sans"/>
                <a:sym typeface="Gill Sans"/>
              </a:defRPr>
            </a:lvl4pPr>
            <a:lvl5pPr marL="2884714" marR="0" indent="-789214" defTabSz="821531">
              <a:spcBef>
                <a:spcPts val="3300"/>
              </a:spcBef>
              <a:buSzPct val="171000"/>
              <a:buChar char="•"/>
              <a:defRPr b="0" sz="5800">
                <a:uFillTx/>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74" name="Slide Number"/>
          <p:cNvSpPr txBox="1"/>
          <p:nvPr>
            <p:ph type="sldNum" sz="quarter" idx="2"/>
          </p:nvPr>
        </p:nvSpPr>
        <p:spPr>
          <a:xfrm>
            <a:off x="11952882" y="13019484"/>
            <a:ext cx="460376" cy="498476"/>
          </a:xfrm>
          <a:prstGeom prst="rect">
            <a:avLst/>
          </a:prstGeom>
        </p:spPr>
        <p:txBody>
          <a:bodyPr/>
          <a:lstStyle>
            <a:lvl1pPr defTabSz="821531">
              <a:defRPr b="0">
                <a:uFillTx/>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 Id="rId29" Type="http://schemas.openxmlformats.org/officeDocument/2006/relationships/slideLayout" Target="../slideLayouts/slideLayout28.xml"/><Relationship Id="rId30" Type="http://schemas.openxmlformats.org/officeDocument/2006/relationships/slideLayout" Target="../slideLayouts/slideLayout29.xml"/><Relationship Id="rId31" Type="http://schemas.openxmlformats.org/officeDocument/2006/relationships/slideLayout" Target="../slideLayouts/slideLayout30.xml"/><Relationship Id="rId32" Type="http://schemas.openxmlformats.org/officeDocument/2006/relationships/slideLayout" Target="../slideLayouts/slideLayout31.xml"/><Relationship Id="rId33" Type="http://schemas.openxmlformats.org/officeDocument/2006/relationships/slideLayout" Target="../slideLayouts/slideLayout32.xml"/><Relationship Id="rId34" Type="http://schemas.openxmlformats.org/officeDocument/2006/relationships/slideLayout" Target="../slideLayouts/slideLayout33.xml"/><Relationship Id="rId35" Type="http://schemas.openxmlformats.org/officeDocument/2006/relationships/slideLayout" Target="../slideLayouts/slideLayout34.xml"/><Relationship Id="rId36" Type="http://schemas.openxmlformats.org/officeDocument/2006/relationships/slideLayout" Target="../slideLayouts/slideLayout35.xml"/><Relationship Id="rId37" Type="http://schemas.openxmlformats.org/officeDocument/2006/relationships/slideLayout" Target="../slideLayouts/slideLayout36.xml"/><Relationship Id="rId38" Type="http://schemas.openxmlformats.org/officeDocument/2006/relationships/slideLayout" Target="../slideLayouts/slideLayout37.xml"/><Relationship Id="rId39" Type="http://schemas.openxmlformats.org/officeDocument/2006/relationships/slideLayout" Target="../slideLayouts/slideLayout38.xml"/><Relationship Id="rId40" Type="http://schemas.openxmlformats.org/officeDocument/2006/relationships/slideLayout" Target="../slideLayouts/slideLayout39.xml"/><Relationship Id="rId41" Type="http://schemas.openxmlformats.org/officeDocument/2006/relationships/slideLayout" Target="../slideLayouts/slideLayout40.xml"/><Relationship Id="rId42" Type="http://schemas.openxmlformats.org/officeDocument/2006/relationships/slideLayout" Target="../slideLayouts/slideLayout41.xml"/><Relationship Id="rId43" Type="http://schemas.openxmlformats.org/officeDocument/2006/relationships/slideLayout" Target="../slideLayouts/slideLayout42.xml"/><Relationship Id="rId44" Type="http://schemas.openxmlformats.org/officeDocument/2006/relationships/slideLayout" Target="../slideLayouts/slideLayout43.xml"/><Relationship Id="rId45" Type="http://schemas.openxmlformats.org/officeDocument/2006/relationships/slideLayout" Target="../slideLayouts/slideLayout44.xml"/><Relationship Id="rId46"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3958828" y="0"/>
            <a:ext cx="16466344" cy="338455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Title Text</a:t>
            </a:r>
          </a:p>
        </p:txBody>
      </p:sp>
      <p:sp>
        <p:nvSpPr>
          <p:cNvPr id="3" name="Body Level One…"/>
          <p:cNvSpPr txBox="1"/>
          <p:nvPr>
            <p:ph type="body" idx="1"/>
          </p:nvPr>
        </p:nvSpPr>
        <p:spPr>
          <a:xfrm>
            <a:off x="3958828" y="3196828"/>
            <a:ext cx="16466344" cy="1051917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lvl2pPr marL="888866" indent="-391026">
              <a:spcBef>
                <a:spcPts val="1200"/>
              </a:spcBef>
              <a:buChar char="–"/>
              <a:defRPr sz="5200"/>
            </a:lvl2pPr>
            <a:lvl3pPr marL="1264322" indent="-309282">
              <a:spcBef>
                <a:spcPts val="1100"/>
              </a:spcBef>
              <a:defRPr sz="4600"/>
            </a:lvl3pPr>
            <a:lvl4pPr marL="1722482" indent="-310242">
              <a:spcBef>
                <a:spcPts val="900"/>
              </a:spcBef>
              <a:buChar char="–"/>
              <a:defRPr sz="3800"/>
            </a:lvl4pPr>
            <a:lvl5pPr marL="2179682" indent="-310242">
              <a:spcBef>
                <a:spcPts val="900"/>
              </a:spcBef>
              <a:buChar char="»"/>
              <a:defRPr sz="3800"/>
            </a:lvl5p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20174298" y="13108781"/>
            <a:ext cx="494607" cy="488504"/>
          </a:xfrm>
          <a:prstGeom prst="rect">
            <a:avLst/>
          </a:prstGeom>
          <a:ln w="12700">
            <a:miter lim="400000"/>
          </a:ln>
        </p:spPr>
        <p:txBody>
          <a:bodyPr wrap="none" lIns="71437" tIns="71437" rIns="71437" bIns="71437">
            <a:spAutoFit/>
          </a:bodyPr>
          <a:lstStyle>
            <a:lvl1pPr algn="ctr" defTabSz="1160859">
              <a:defRPr b="1" sz="2400">
                <a:uFill>
                  <a:solidFill>
                    <a:srgbClr val="000000"/>
                  </a:solidFill>
                </a:uFill>
                <a:latin typeface="+mn-lt"/>
                <a:ea typeface="+mn-ea"/>
                <a:cs typeface="+mn-cs"/>
                <a:sym typeface="Aria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Lst>
  <p:transition xmlns:p14="http://schemas.microsoft.com/office/powerpoint/2010/main" spd="med" advClick="1"/>
  <p:txStyles>
    <p:titleStyle>
      <a:lvl1pPr marL="81280" marR="81280" indent="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1pPr>
      <a:lvl2pPr marL="81280" marR="81280" indent="2286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2pPr>
      <a:lvl3pPr marL="81280" marR="81280" indent="4572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3pPr>
      <a:lvl4pPr marL="81280" marR="81280" indent="6858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4pPr>
      <a:lvl5pPr marL="81280" marR="81280" indent="9144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5pPr>
      <a:lvl6pPr marL="81280" marR="81280" indent="11430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6pPr>
      <a:lvl7pPr marL="81280" marR="81280" indent="13716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7pPr>
      <a:lvl8pPr marL="81280" marR="81280" indent="1600199"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8pPr>
      <a:lvl9pPr marL="81280" marR="81280" indent="18288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9pPr>
    </p:titleStyle>
    <p:bodyStyle>
      <a:lvl1pPr marL="508230" marR="81280" indent="-467590"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1pPr>
      <a:lvl2pPr marL="949024" marR="81280" indent="-451184"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2pPr>
      <a:lvl3pPr marL="1358451" marR="81280" indent="-403411"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3pPr>
      <a:lvl4pPr marL="19020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4pPr>
      <a:lvl5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5pPr>
      <a:lvl6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6pPr>
      <a:lvl7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7pPr>
      <a:lvl8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8pPr>
      <a:lvl9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9pPr>
    </p:bodyStyle>
    <p:otherStyle>
      <a:lvl1pPr marL="0" marR="0" indent="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1pPr>
      <a:lvl2pPr marL="0" marR="0" indent="2286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2pPr>
      <a:lvl3pPr marL="0" marR="0" indent="4572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3pPr>
      <a:lvl4pPr marL="0" marR="0" indent="6858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4pPr>
      <a:lvl5pPr marL="0" marR="0" indent="9144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5pPr>
      <a:lvl6pPr marL="0" marR="0" indent="11430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6pPr>
      <a:lvl7pPr marL="0" marR="0" indent="13716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7pPr>
      <a:lvl8pPr marL="0" marR="0" indent="16002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8pPr>
      <a:lvl9pPr marL="0" marR="0" indent="18288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9.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10.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11.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jpeg"/><Relationship Id="rId3" Type="http://schemas.openxmlformats.org/officeDocument/2006/relationships/image" Target="../media/image8.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12.png"/><Relationship Id="rId3" Type="http://schemas.openxmlformats.org/officeDocument/2006/relationships/image" Target="../media/image13.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14.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15.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16.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17.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jpeg"/><Relationship Id="rId3" Type="http://schemas.openxmlformats.org/officeDocument/2006/relationships/image" Target="../media/image8.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18.png"/><Relationship Id="rId3" Type="http://schemas.openxmlformats.org/officeDocument/2006/relationships/image" Target="../media/image19.png"/><Relationship Id="rId4" Type="http://schemas.openxmlformats.org/officeDocument/2006/relationships/image" Target="../media/image20.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30.xml"/></Relationships>

</file>

<file path=ppt/slides/_rels/slide38.xml.rels><?xml version="1.0" encoding="UTF-8"?>
<Relationships xmlns="http://schemas.openxmlformats.org/package/2006/relationships"><Relationship Id="rId1" Type="http://schemas.openxmlformats.org/officeDocument/2006/relationships/slideLayout" Target="../slideLayouts/slideLayout31.xml"/></Relationships>

</file>

<file path=ppt/slides/_rels/slide39.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21.png"/><Relationship Id="rId3" Type="http://schemas.openxmlformats.org/officeDocument/2006/relationships/image" Target="../media/image22.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3.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23.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24.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25.png"/><Relationship Id="rId3" Type="http://schemas.openxmlformats.org/officeDocument/2006/relationships/image" Target="../media/image26.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image" Target="../media/image27.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image" Target="../media/image11.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image" Target="../media/image14.jpeg"/><Relationship Id="rId3" Type="http://schemas.openxmlformats.org/officeDocument/2006/relationships/image" Target="../media/image28.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image" Target="../media/image1.tif"/><Relationship Id="rId3" Type="http://schemas.openxmlformats.org/officeDocument/2006/relationships/image" Target="../media/image15.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38.xml"/></Relationships>

</file>

<file path=ppt/slides/_rels/slide49.xml.rels><?xml version="1.0" encoding="UTF-8"?>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29.png"/><Relationship Id="rId3" Type="http://schemas.openxmlformats.org/officeDocument/2006/relationships/image" Target="../media/image30.png"/><Relationship Id="rId4" Type="http://schemas.openxmlformats.org/officeDocument/2006/relationships/image" Target="../media/image31.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4.png"/><Relationship Id="rId3" Type="http://schemas.openxmlformats.org/officeDocument/2006/relationships/image" Target="../media/image5.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40.xml"/></Relationships>

</file>

<file path=ppt/slides/_rels/slide5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tif"/><Relationship Id="rId3" Type="http://schemas.openxmlformats.org/officeDocument/2006/relationships/hyperlink" Target="http://www.urmc.rochester.edu/neuroslides/slide199.html" TargetMode="External"/></Relationships>

</file>

<file path=ppt/slides/_rels/slide5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youtube.com/redirect?username=LloydTanTrustFund&amp;q=http%3A%2F%2Fwww.lloydtan-trust.com&amp;video_id=_L_WF6gv5BI&amp;event=url_redirect&amp;url_redirect=True&amp;usg=eCSvcitMqt0G6L5jlSDHesnuYq0=" TargetMode="External"/><Relationship Id="rId3" Type="http://schemas.openxmlformats.org/officeDocument/2006/relationships/video" Target="../media/media1.mov"/><Relationship Id="rId4" Type="http://schemas.microsoft.com/office/2007/relationships/media" Target="../media/media1.mov"/><Relationship Id="rId5" Type="http://schemas.openxmlformats.org/officeDocument/2006/relationships/image" Target="../media/image32.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40.xml"/></Relationships>

</file>

<file path=ppt/slides/_rels/slide55.xml.rels><?xml version="1.0" encoding="UTF-8"?>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image" Target="../media/image29.png"/><Relationship Id="rId3" Type="http://schemas.openxmlformats.org/officeDocument/2006/relationships/image" Target="../media/image33.png"/><Relationship Id="rId4" Type="http://schemas.openxmlformats.org/officeDocument/2006/relationships/image" Target="../media/image34.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57.xml.rels><?xml version="1.0" encoding="UTF-8"?>
<Relationships xmlns="http://schemas.openxmlformats.org/package/2006/relationships"><Relationship Id="rId1" Type="http://schemas.openxmlformats.org/officeDocument/2006/relationships/slideLayout" Target="../slideLayouts/slideLayout38.xml"/></Relationships>

</file>

<file path=ppt/slides/_rels/slide58.xml.rels><?xml version="1.0" encoding="UTF-8"?>
<Relationships xmlns="http://schemas.openxmlformats.org/package/2006/relationships"><Relationship Id="rId1" Type="http://schemas.openxmlformats.org/officeDocument/2006/relationships/slideLayout" Target="../slideLayouts/slideLayout30.xml"/></Relationships>

</file>

<file path=ppt/slides/_rels/slide59.xml.rels><?xml version="1.0" encoding="UTF-8"?>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35.png"/><Relationship Id="rId3" Type="http://schemas.openxmlformats.org/officeDocument/2006/relationships/image" Target="../media/image3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60.xml.rels><?xml version="1.0" encoding="UTF-8"?>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image" Target="../media/image37.png"/></Relationships>

</file>

<file path=ppt/slides/_rels/slide61.xml.rels><?xml version="1.0" encoding="UTF-8"?>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38.png"/></Relationships>

</file>

<file path=ppt/slides/_rels/slide62.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24.png"/></Relationships>

</file>

<file path=ppt/slides/_rels/slide6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6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6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67.xml.rels><?xml version="1.0" encoding="UTF-8"?>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20.jpeg"/></Relationships>

</file>

<file path=ppt/slides/_rels/slide68.xml.rels><?xml version="1.0" encoding="UTF-8"?>
<Relationships xmlns="http://schemas.openxmlformats.org/package/2006/relationships"><Relationship Id="rId1" Type="http://schemas.openxmlformats.org/officeDocument/2006/relationships/slideLayout" Target="../slideLayouts/slideLayout27.xml"/></Relationships>

</file>

<file path=ppt/slides/_rels/slide69.xml.rels><?xml version="1.0" encoding="UTF-8"?>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image" Target="../media/image3.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6.png"/><Relationship Id="rId3" Type="http://schemas.openxmlformats.org/officeDocument/2006/relationships/image" Target="../media/image7.png"/></Relationships>

</file>

<file path=ppt/slides/_rels/slide7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71.xml.rels><?xml version="1.0" encoding="UTF-8"?>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8" Type="http://schemas.openxmlformats.org/officeDocument/2006/relationships/image" Target="../media/image45.png"/><Relationship Id="rId9" Type="http://schemas.openxmlformats.org/officeDocument/2006/relationships/image" Target="../media/image46.png"/><Relationship Id="rId10" Type="http://schemas.openxmlformats.org/officeDocument/2006/relationships/image" Target="../media/image47.png"/><Relationship Id="rId11" Type="http://schemas.openxmlformats.org/officeDocument/2006/relationships/image" Target="../media/image48.png"/><Relationship Id="rId12" Type="http://schemas.openxmlformats.org/officeDocument/2006/relationships/image" Target="../media/image49.png"/><Relationship Id="rId13" Type="http://schemas.openxmlformats.org/officeDocument/2006/relationships/image" Target="../media/image50.png"/><Relationship Id="rId14" Type="http://schemas.openxmlformats.org/officeDocument/2006/relationships/image" Target="../media/image51.png"/><Relationship Id="rId15" Type="http://schemas.openxmlformats.org/officeDocument/2006/relationships/image" Target="../media/image52.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Human Phys PCB4701…"/>
          <p:cNvSpPr txBox="1"/>
          <p:nvPr/>
        </p:nvSpPr>
        <p:spPr>
          <a:xfrm>
            <a:off x="4692065" y="1580554"/>
            <a:ext cx="15912704" cy="10519173"/>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5200"/>
            </a:pPr>
            <a:r>
              <a:t>Human Phys PCB4701</a:t>
            </a:r>
          </a:p>
          <a:p>
            <a:pPr defTabSz="821531">
              <a:defRPr sz="5200"/>
            </a:pPr>
          </a:p>
          <a:p>
            <a:pPr defTabSz="821531">
              <a:defRPr b="1" sz="9000"/>
            </a:pPr>
            <a:r>
              <a:t>Synapses</a:t>
            </a:r>
          </a:p>
          <a:p>
            <a:pPr defTabSz="821531">
              <a:defRPr b="1" sz="9000"/>
            </a:pPr>
            <a:r>
              <a:t>Fox Chapter 7 pt 3</a:t>
            </a:r>
          </a:p>
          <a:p>
            <a:pPr defTabSz="821531">
              <a:defRPr b="1" sz="9000"/>
            </a:pPr>
          </a:p>
          <a:p>
            <a:pPr defTabSz="821531">
              <a:defRPr b="1" sz="9000"/>
            </a:pPr>
          </a:p>
          <a:p>
            <a:pPr defTabSz="821531">
              <a:defRPr b="1" sz="9000"/>
            </a:pPr>
          </a:p>
          <a:p>
            <a:pPr defTabSz="821531">
              <a:defRPr b="1" sz="9000"/>
            </a:pPr>
          </a:p>
          <a:p>
            <a:pPr defTabSz="821531">
              <a:defRPr sz="3200"/>
            </a:pPr>
            <a:r>
              <a:t>© T. Houpt, Ph.D.</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0" name="Chemical Synapse"/>
          <p:cNvSpPr txBox="1"/>
          <p:nvPr>
            <p:ph type="title"/>
          </p:nvPr>
        </p:nvSpPr>
        <p:spPr>
          <a:xfrm>
            <a:off x="3530203" y="357187"/>
            <a:ext cx="12805172" cy="1214438"/>
          </a:xfrm>
          <a:prstGeom prst="rect">
            <a:avLst/>
          </a:prstGeom>
        </p:spPr>
        <p:txBody>
          <a:bodyPr/>
          <a:lstStyle>
            <a:lvl1pPr>
              <a:defRPr>
                <a:solidFill>
                  <a:srgbClr val="0056D6"/>
                </a:solidFill>
                <a:uFill>
                  <a:solidFill>
                    <a:srgbClr val="0056D6"/>
                  </a:solidFill>
                </a:uFill>
              </a:defRPr>
            </a:lvl1pPr>
          </a:lstStyle>
          <a:p>
            <a:pPr/>
            <a:r>
              <a:t>Chemical Synapse</a:t>
            </a:r>
          </a:p>
        </p:txBody>
      </p:sp>
      <p:sp>
        <p:nvSpPr>
          <p:cNvPr id="561" name="Presynaptic Nerve Terminal"/>
          <p:cNvSpPr txBox="1"/>
          <p:nvPr/>
        </p:nvSpPr>
        <p:spPr>
          <a:xfrm>
            <a:off x="12656343" y="1321593"/>
            <a:ext cx="5475091"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Presynaptic Nerve Terminal</a:t>
            </a:r>
          </a:p>
        </p:txBody>
      </p:sp>
      <p:sp>
        <p:nvSpPr>
          <p:cNvPr id="562" name="Postsynaptic Cell"/>
          <p:cNvSpPr txBox="1"/>
          <p:nvPr/>
        </p:nvSpPr>
        <p:spPr>
          <a:xfrm>
            <a:off x="14478000" y="12305109"/>
            <a:ext cx="352953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Postsynaptic Cell</a:t>
            </a:r>
          </a:p>
        </p:txBody>
      </p:sp>
      <p:sp>
        <p:nvSpPr>
          <p:cNvPr id="563" name="Receptor-channels"/>
          <p:cNvSpPr txBox="1"/>
          <p:nvPr/>
        </p:nvSpPr>
        <p:spPr>
          <a:xfrm>
            <a:off x="8245078" y="11001375"/>
            <a:ext cx="3839702"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Receptor-channels</a:t>
            </a:r>
          </a:p>
        </p:txBody>
      </p:sp>
      <p:pic>
        <p:nvPicPr>
          <p:cNvPr id="564" name="droppedImage.png" descr="droppedImage.png"/>
          <p:cNvPicPr>
            <a:picLocks noChangeAspect="1"/>
          </p:cNvPicPr>
          <p:nvPr/>
        </p:nvPicPr>
        <p:blipFill>
          <a:blip r:embed="rId2">
            <a:extLst/>
          </a:blip>
          <a:stretch>
            <a:fillRect/>
          </a:stretch>
        </p:blipFill>
        <p:spPr>
          <a:xfrm>
            <a:off x="12317015" y="2022149"/>
            <a:ext cx="7840267" cy="10247242"/>
          </a:xfrm>
          <a:prstGeom prst="rect">
            <a:avLst/>
          </a:prstGeom>
          <a:ln w="12700"/>
        </p:spPr>
      </p:pic>
      <p:sp>
        <p:nvSpPr>
          <p:cNvPr id="565" name="2. Ca2+ causes vesicles to fuse with presynaptic membrane; neurotransmitter molecules are released into the synapse by exocytosis."/>
          <p:cNvSpPr txBox="1"/>
          <p:nvPr/>
        </p:nvSpPr>
        <p:spPr>
          <a:xfrm>
            <a:off x="3168099" y="3296952"/>
            <a:ext cx="9679782" cy="28733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600">
                <a:uFill>
                  <a:solidFill>
                    <a:srgbClr val="000000"/>
                  </a:solidFill>
                </a:uFill>
              </a:defRPr>
            </a:pPr>
            <a:r>
              <a:t>2. Ca</a:t>
            </a:r>
            <a:r>
              <a:rPr baseline="31999"/>
              <a:t>2+</a:t>
            </a:r>
            <a:r>
              <a:t> causes vesicles to fuse with presynaptic membrane; neurotransmitter molecules are released into the synapse by exocytosis.</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7" name="Chemical Synapse"/>
          <p:cNvSpPr txBox="1"/>
          <p:nvPr>
            <p:ph type="title"/>
          </p:nvPr>
        </p:nvSpPr>
        <p:spPr>
          <a:xfrm>
            <a:off x="3530203" y="357187"/>
            <a:ext cx="12805172" cy="1214438"/>
          </a:xfrm>
          <a:prstGeom prst="rect">
            <a:avLst/>
          </a:prstGeom>
        </p:spPr>
        <p:txBody>
          <a:bodyPr/>
          <a:lstStyle>
            <a:lvl1pPr>
              <a:defRPr>
                <a:solidFill>
                  <a:srgbClr val="0056D6"/>
                </a:solidFill>
                <a:uFill>
                  <a:solidFill>
                    <a:srgbClr val="0056D6"/>
                  </a:solidFill>
                </a:uFill>
              </a:defRPr>
            </a:lvl1pPr>
          </a:lstStyle>
          <a:p>
            <a:pPr/>
            <a:r>
              <a:t>Chemical Synapse</a:t>
            </a:r>
          </a:p>
        </p:txBody>
      </p:sp>
      <p:sp>
        <p:nvSpPr>
          <p:cNvPr id="568" name="Presynaptic Nerve Terminal"/>
          <p:cNvSpPr txBox="1"/>
          <p:nvPr/>
        </p:nvSpPr>
        <p:spPr>
          <a:xfrm>
            <a:off x="13567171" y="964406"/>
            <a:ext cx="5475092"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Presynaptic Nerve Terminal</a:t>
            </a:r>
          </a:p>
        </p:txBody>
      </p:sp>
      <p:sp>
        <p:nvSpPr>
          <p:cNvPr id="569" name="Postsynaptic Cell"/>
          <p:cNvSpPr txBox="1"/>
          <p:nvPr/>
        </p:nvSpPr>
        <p:spPr>
          <a:xfrm>
            <a:off x="15174515" y="12662296"/>
            <a:ext cx="3529536"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Postsynaptic Cell</a:t>
            </a:r>
          </a:p>
        </p:txBody>
      </p:sp>
      <p:sp>
        <p:nvSpPr>
          <p:cNvPr id="570" name="Receptor-channels"/>
          <p:cNvSpPr txBox="1"/>
          <p:nvPr/>
        </p:nvSpPr>
        <p:spPr>
          <a:xfrm>
            <a:off x="8780859" y="10233421"/>
            <a:ext cx="3839703"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Receptor-channels</a:t>
            </a:r>
          </a:p>
        </p:txBody>
      </p:sp>
      <p:sp>
        <p:nvSpPr>
          <p:cNvPr id="571" name="3. Neurotransmitter binds to receptors on postsynaptic cell; if receptors are ligand-gated Na+ channels, then Na+ enters postsynaptic cell…"/>
          <p:cNvSpPr txBox="1"/>
          <p:nvPr/>
        </p:nvSpPr>
        <p:spPr>
          <a:xfrm>
            <a:off x="2502385" y="2981394"/>
            <a:ext cx="9161861" cy="66960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600">
                <a:uFill>
                  <a:solidFill>
                    <a:srgbClr val="000000"/>
                  </a:solidFill>
                </a:uFill>
              </a:defRPr>
            </a:pPr>
            <a:r>
              <a:t>3. Neurotransmitter binds to receptors on postsynaptic cell; if receptors are ligand-gated Na</a:t>
            </a:r>
            <a:r>
              <a:rPr baseline="31999"/>
              <a:t>+ </a:t>
            </a:r>
            <a:r>
              <a:t>channels, then Na</a:t>
            </a:r>
            <a:r>
              <a:rPr baseline="31999"/>
              <a:t>+</a:t>
            </a:r>
            <a:r>
              <a:t> enters postsynaptic cell</a:t>
            </a:r>
          </a:p>
          <a:p>
            <a:pPr marL="81280" marR="81280" defTabSz="1821656">
              <a:defRPr sz="3600">
                <a:uFill>
                  <a:solidFill>
                    <a:srgbClr val="000000"/>
                  </a:solidFill>
                </a:uFill>
              </a:defRPr>
            </a:pPr>
          </a:p>
          <a:p>
            <a:pPr marL="81280" marR="81280" defTabSz="1821656">
              <a:defRPr sz="3600">
                <a:uFill>
                  <a:solidFill>
                    <a:srgbClr val="000000"/>
                  </a:solidFill>
                </a:uFill>
              </a:defRPr>
            </a:pPr>
            <a:r>
              <a:t>4. Influx of Na</a:t>
            </a:r>
            <a:r>
              <a:rPr baseline="31999"/>
              <a:t>+</a:t>
            </a:r>
            <a:r>
              <a:t> causes depolarization of target cell</a:t>
            </a:r>
          </a:p>
          <a:p>
            <a:pPr marL="81280" marR="81280" defTabSz="1821656">
              <a:defRPr sz="3600">
                <a:uFill>
                  <a:solidFill>
                    <a:srgbClr val="000000"/>
                  </a:solidFill>
                </a:uFill>
              </a:defRPr>
            </a:pPr>
          </a:p>
          <a:p>
            <a:pPr marL="81280" marR="81280" defTabSz="1821656">
              <a:defRPr sz="3600">
                <a:solidFill>
                  <a:srgbClr val="B51A00"/>
                </a:solidFill>
                <a:uFill>
                  <a:solidFill>
                    <a:srgbClr val="B51A00"/>
                  </a:solidFill>
                </a:uFill>
              </a:defRPr>
            </a:pPr>
            <a:r>
              <a:t>(if Cl</a:t>
            </a:r>
            <a:r>
              <a:rPr baseline="31999"/>
              <a:t>-</a:t>
            </a:r>
            <a:r>
              <a:t> channels are opened, then neurotransmitter lowers V</a:t>
            </a:r>
            <a:r>
              <a:rPr baseline="-5999"/>
              <a:t>m</a:t>
            </a:r>
            <a:r>
              <a:t> </a:t>
            </a:r>
          </a:p>
          <a:p>
            <a:pPr marL="81280" marR="81280" defTabSz="1821656">
              <a:defRPr sz="3600">
                <a:solidFill>
                  <a:srgbClr val="B51A00"/>
                </a:solidFill>
                <a:uFill>
                  <a:solidFill>
                    <a:srgbClr val="B51A00"/>
                  </a:solidFill>
                </a:uFill>
              </a:defRPr>
            </a:pPr>
            <a:r>
              <a:t>and has inhibitory effect)</a:t>
            </a:r>
          </a:p>
        </p:txBody>
      </p:sp>
      <p:pic>
        <p:nvPicPr>
          <p:cNvPr id="572" name="droppedImage.png" descr="droppedImage.png"/>
          <p:cNvPicPr>
            <a:picLocks noChangeAspect="1"/>
          </p:cNvPicPr>
          <p:nvPr/>
        </p:nvPicPr>
        <p:blipFill>
          <a:blip r:embed="rId2">
            <a:extLst/>
          </a:blip>
          <a:stretch>
            <a:fillRect/>
          </a:stretch>
        </p:blipFill>
        <p:spPr>
          <a:xfrm>
            <a:off x="13067109" y="1785937"/>
            <a:ext cx="7163154" cy="10412017"/>
          </a:xfrm>
          <a:prstGeom prst="rect">
            <a:avLst/>
          </a:prstGeom>
          <a:ln w="12700"/>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4" name="Fox Figure 7.23"/>
          <p:cNvSpPr txBox="1"/>
          <p:nvPr/>
        </p:nvSpPr>
        <p:spPr>
          <a:xfrm>
            <a:off x="18032015" y="12876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7.23</a:t>
            </a:r>
          </a:p>
        </p:txBody>
      </p:sp>
      <p:grpSp>
        <p:nvGrpSpPr>
          <p:cNvPr id="577" name="Group"/>
          <p:cNvGrpSpPr/>
          <p:nvPr/>
        </p:nvGrpSpPr>
        <p:grpSpPr>
          <a:xfrm>
            <a:off x="3958828" y="803671"/>
            <a:ext cx="16466344" cy="12070954"/>
            <a:chOff x="0" y="0"/>
            <a:chExt cx="16466343" cy="12070953"/>
          </a:xfrm>
        </p:grpSpPr>
        <p:pic>
          <p:nvPicPr>
            <p:cNvPr id="575" name="fox78119_0723.jpg" descr="fox78119_0723.jpg"/>
            <p:cNvPicPr>
              <a:picLocks noChangeAspect="0"/>
            </p:cNvPicPr>
            <p:nvPr/>
          </p:nvPicPr>
          <p:blipFill>
            <a:blip r:embed="rId2">
              <a:extLst/>
            </a:blip>
            <a:stretch>
              <a:fillRect/>
            </a:stretch>
          </p:blipFill>
          <p:spPr>
            <a:xfrm>
              <a:off x="0" y="37703"/>
              <a:ext cx="16466344" cy="12033251"/>
            </a:xfrm>
            <a:prstGeom prst="rect">
              <a:avLst/>
            </a:prstGeom>
            <a:ln w="12700" cap="flat">
              <a:noFill/>
              <a:miter lim="400000"/>
            </a:ln>
            <a:effectLst/>
          </p:spPr>
        </p:pic>
        <p:sp>
          <p:nvSpPr>
            <p:cNvPr id="576" name="Rectangle"/>
            <p:cNvSpPr/>
            <p:nvPr/>
          </p:nvSpPr>
          <p:spPr>
            <a:xfrm>
              <a:off x="3161109"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581" name="Group"/>
          <p:cNvGrpSpPr/>
          <p:nvPr/>
        </p:nvGrpSpPr>
        <p:grpSpPr>
          <a:xfrm>
            <a:off x="2765919" y="218354"/>
            <a:ext cx="18988928" cy="13312112"/>
            <a:chOff x="0" y="0"/>
            <a:chExt cx="18988926" cy="13312112"/>
          </a:xfrm>
        </p:grpSpPr>
        <p:pic>
          <p:nvPicPr>
            <p:cNvPr id="579" name="fox78119_0726.jpg" descr="fox78119_0726.jpg"/>
            <p:cNvPicPr>
              <a:picLocks noChangeAspect="0"/>
            </p:cNvPicPr>
            <p:nvPr/>
          </p:nvPicPr>
          <p:blipFill>
            <a:blip r:embed="rId2">
              <a:extLst/>
            </a:blip>
            <a:stretch>
              <a:fillRect/>
            </a:stretch>
          </p:blipFill>
          <p:spPr>
            <a:xfrm>
              <a:off x="0" y="154930"/>
              <a:ext cx="18988927" cy="13157183"/>
            </a:xfrm>
            <a:prstGeom prst="rect">
              <a:avLst/>
            </a:prstGeom>
            <a:ln w="12700" cap="flat">
              <a:noFill/>
              <a:miter lim="400000"/>
            </a:ln>
            <a:effectLst/>
          </p:spPr>
        </p:pic>
        <p:sp>
          <p:nvSpPr>
            <p:cNvPr id="580" name="Rectangle"/>
            <p:cNvSpPr/>
            <p:nvPr/>
          </p:nvSpPr>
          <p:spPr>
            <a:xfrm>
              <a:off x="4091756" y="0"/>
              <a:ext cx="11262261" cy="53629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582" name="Fox Figure 7.26"/>
          <p:cNvSpPr txBox="1"/>
          <p:nvPr/>
        </p:nvSpPr>
        <p:spPr>
          <a:xfrm>
            <a:off x="20640856" y="12597331"/>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7.26</a:t>
            </a:r>
          </a:p>
        </p:txBody>
      </p:sp>
      <p:sp>
        <p:nvSpPr>
          <p:cNvPr id="583" name="Ligand-Gated Receptor Ion Channel"/>
          <p:cNvSpPr txBox="1"/>
          <p:nvPr/>
        </p:nvSpPr>
        <p:spPr>
          <a:xfrm>
            <a:off x="413341" y="453328"/>
            <a:ext cx="10634584" cy="82143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800">
                <a:uFill>
                  <a:solidFill>
                    <a:srgbClr val="000000"/>
                  </a:solidFill>
                </a:uFill>
                <a:latin typeface="+mn-lt"/>
                <a:ea typeface="+mn-ea"/>
                <a:cs typeface="+mn-cs"/>
                <a:sym typeface="Arial"/>
              </a:defRPr>
            </a:lvl1pPr>
          </a:lstStyle>
          <a:p>
            <a:pPr/>
            <a:r>
              <a:t>Ligand-Gated Receptor Ion Channel</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5" name="Fox Figure 7.25"/>
          <p:cNvSpPr txBox="1"/>
          <p:nvPr/>
        </p:nvSpPr>
        <p:spPr>
          <a:xfrm>
            <a:off x="18067734" y="12858750"/>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7.25</a:t>
            </a:r>
          </a:p>
        </p:txBody>
      </p:sp>
      <p:pic>
        <p:nvPicPr>
          <p:cNvPr id="586" name="fox78119_0725.jpg" descr="fox78119_0725.jpg"/>
          <p:cNvPicPr>
            <a:picLocks noChangeAspect="0"/>
          </p:cNvPicPr>
          <p:nvPr/>
        </p:nvPicPr>
        <p:blipFill>
          <a:blip r:embed="rId2">
            <a:extLst/>
          </a:blip>
          <a:stretch>
            <a:fillRect/>
          </a:stretch>
        </p:blipFill>
        <p:spPr>
          <a:xfrm>
            <a:off x="7197725" y="607218"/>
            <a:ext cx="9988550" cy="12501564"/>
          </a:xfrm>
          <a:prstGeom prst="rect">
            <a:avLst/>
          </a:prstGeom>
          <a:ln w="12700">
            <a:miter lim="400000"/>
          </a:ln>
        </p:spPr>
      </p:pic>
      <p:sp>
        <p:nvSpPr>
          <p:cNvPr id="587" name="Rectangle"/>
          <p:cNvSpPr/>
          <p:nvPr/>
        </p:nvSpPr>
        <p:spPr>
          <a:xfrm>
            <a:off x="7066359" y="357187"/>
            <a:ext cx="10126266" cy="482204"/>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9" name="Integration and Summation by Neurons"/>
          <p:cNvSpPr txBox="1"/>
          <p:nvPr>
            <p:ph type="title" idx="4294967295"/>
          </p:nvPr>
        </p:nvSpPr>
        <p:spPr>
          <a:xfrm>
            <a:off x="3530203" y="357187"/>
            <a:ext cx="15626954" cy="1982392"/>
          </a:xfrm>
          <a:prstGeom prst="rect">
            <a:avLst/>
          </a:prstGeom>
        </p:spPr>
        <p:txBody>
          <a:bodyPr/>
          <a:lstStyle>
            <a:lvl1pPr algn="l">
              <a:defRPr sz="5200">
                <a:solidFill>
                  <a:srgbClr val="0056D6"/>
                </a:solidFill>
                <a:uFill>
                  <a:solidFill>
                    <a:srgbClr val="0056D6"/>
                  </a:solidFill>
                </a:uFill>
                <a:latin typeface="+mj-lt"/>
                <a:ea typeface="+mj-ea"/>
                <a:cs typeface="+mj-cs"/>
                <a:sym typeface="Helvetica"/>
              </a:defRPr>
            </a:lvl1pPr>
          </a:lstStyle>
          <a:p>
            <a:pPr/>
            <a:r>
              <a:t>Integration and Summation by Neurons</a:t>
            </a:r>
          </a:p>
        </p:txBody>
      </p:sp>
      <p:sp>
        <p:nvSpPr>
          <p:cNvPr id="590" name="Neurotransmitter-gated receptor ion channels…"/>
          <p:cNvSpPr txBox="1"/>
          <p:nvPr/>
        </p:nvSpPr>
        <p:spPr>
          <a:xfrm>
            <a:off x="3530203" y="1895769"/>
            <a:ext cx="19858533" cy="903955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p>
            <a:pPr marL="81280" marR="81280" defTabSz="1821656">
              <a:defRPr b="1" sz="3600">
                <a:uFill>
                  <a:solidFill>
                    <a:srgbClr val="000000"/>
                  </a:solidFill>
                </a:uFill>
              </a:defRPr>
            </a:pPr>
            <a:r>
              <a:t>Neurotransmitter-gated receptor ion channels </a:t>
            </a:r>
          </a:p>
          <a:p>
            <a:pPr marL="81280" marR="81280" defTabSz="1821656">
              <a:defRPr sz="3600">
                <a:uFill>
                  <a:solidFill>
                    <a:srgbClr val="000000"/>
                  </a:solidFill>
                </a:uFill>
              </a:defRPr>
            </a:pPr>
            <a:r>
              <a:t>Neurotransmitter binds to receptor channel, causing the channel to open and let ions flow into the target cell.</a:t>
            </a:r>
          </a:p>
          <a:p>
            <a:pPr marL="81280" marR="81280" defTabSz="1821656">
              <a:defRPr sz="3600">
                <a:uFill>
                  <a:solidFill>
                    <a:srgbClr val="000000"/>
                  </a:solidFill>
                </a:uFill>
              </a:defRPr>
            </a:pPr>
          </a:p>
          <a:p>
            <a:pPr marL="81280" marR="81280" defTabSz="1821656">
              <a:defRPr i="1" sz="3600">
                <a:uFill>
                  <a:solidFill>
                    <a:srgbClr val="000000"/>
                  </a:solidFill>
                </a:uFill>
              </a:defRPr>
            </a:pPr>
            <a:r>
              <a:t>(There are many different neurotransmitters, and many different receptor types.)</a:t>
            </a:r>
          </a:p>
          <a:p>
            <a:pPr marL="81280" marR="81280" defTabSz="1821656">
              <a:defRPr sz="3600">
                <a:uFill>
                  <a:solidFill>
                    <a:srgbClr val="000000"/>
                  </a:solidFill>
                </a:uFill>
              </a:defRPr>
            </a:pPr>
          </a:p>
          <a:p>
            <a:pPr marL="81280" marR="81280" defTabSz="1821656">
              <a:defRPr b="1" sz="3600">
                <a:uFill>
                  <a:solidFill>
                    <a:srgbClr val="000000"/>
                  </a:solidFill>
                </a:uFill>
              </a:defRPr>
            </a:pPr>
            <a:r>
              <a:t>Receptor channel could be Na</a:t>
            </a:r>
            <a:r>
              <a:rPr baseline="31999"/>
              <a:t>+</a:t>
            </a:r>
            <a:r>
              <a:t> channel or Cl</a:t>
            </a:r>
            <a:r>
              <a:rPr baseline="31999"/>
              <a:t>-</a:t>
            </a:r>
            <a:r>
              <a:t> channel</a:t>
            </a:r>
          </a:p>
          <a:p>
            <a:pPr marL="81280" marR="81280" defTabSz="1821656">
              <a:defRPr sz="3600">
                <a:uFill>
                  <a:solidFill>
                    <a:srgbClr val="000000"/>
                  </a:solidFill>
                </a:uFill>
              </a:defRPr>
            </a:pPr>
            <a:r>
              <a:t>Influx of Na</a:t>
            </a:r>
            <a:r>
              <a:rPr baseline="31999"/>
              <a:t>+</a:t>
            </a:r>
            <a:r>
              <a:t> raises V</a:t>
            </a:r>
            <a:r>
              <a:rPr baseline="-5999"/>
              <a:t>m</a:t>
            </a:r>
            <a:r>
              <a:t> = exictatory postsynaptic potential (</a:t>
            </a:r>
            <a:r>
              <a:rPr b="1">
                <a:solidFill>
                  <a:srgbClr val="4F7A28"/>
                </a:solidFill>
                <a:uFill>
                  <a:solidFill>
                    <a:srgbClr val="4F7A28"/>
                  </a:solidFill>
                </a:uFill>
              </a:rPr>
              <a:t>epsp</a:t>
            </a:r>
            <a:r>
              <a:t>)</a:t>
            </a:r>
          </a:p>
          <a:p>
            <a:pPr marL="81280" marR="81280" defTabSz="1821656">
              <a:defRPr sz="3600">
                <a:uFill>
                  <a:solidFill>
                    <a:srgbClr val="000000"/>
                  </a:solidFill>
                </a:uFill>
              </a:defRPr>
            </a:pPr>
            <a:r>
              <a:t>Influx of Cl</a:t>
            </a:r>
            <a:r>
              <a:rPr baseline="31999"/>
              <a:t>-</a:t>
            </a:r>
            <a:r>
              <a:t> lowers V</a:t>
            </a:r>
            <a:r>
              <a:rPr baseline="-5999"/>
              <a:t>m</a:t>
            </a:r>
            <a:r>
              <a:t> = inhibitory postsynaptic potential (</a:t>
            </a:r>
            <a:r>
              <a:rPr b="1">
                <a:solidFill>
                  <a:srgbClr val="FF4013"/>
                </a:solidFill>
                <a:uFill>
                  <a:solidFill>
                    <a:srgbClr val="FF4013"/>
                  </a:solidFill>
                </a:uFill>
              </a:rPr>
              <a:t>ipsp</a:t>
            </a:r>
            <a:r>
              <a:t>)</a:t>
            </a:r>
          </a:p>
          <a:p>
            <a:pPr marL="81280" marR="81280" defTabSz="1821656">
              <a:defRPr b="1" sz="3600">
                <a:uFill>
                  <a:solidFill>
                    <a:srgbClr val="000000"/>
                  </a:solidFill>
                </a:uFill>
              </a:defRPr>
            </a:pPr>
          </a:p>
          <a:p>
            <a:pPr marL="81280" marR="81280" defTabSz="1821656">
              <a:defRPr b="1" sz="3600">
                <a:uFill>
                  <a:solidFill>
                    <a:srgbClr val="000000"/>
                  </a:solidFill>
                </a:uFill>
              </a:defRPr>
            </a:pPr>
            <a:r>
              <a:t>Summation</a:t>
            </a:r>
          </a:p>
          <a:p>
            <a:pPr marL="81280" marR="81280" defTabSz="1821656">
              <a:defRPr sz="3600">
                <a:uFill>
                  <a:solidFill>
                    <a:srgbClr val="000000"/>
                  </a:solidFill>
                </a:uFill>
              </a:defRPr>
            </a:pPr>
            <a:r>
              <a:t>If multiple epsp’s combine to raise V</a:t>
            </a:r>
            <a:r>
              <a:rPr baseline="-5999"/>
              <a:t>m</a:t>
            </a:r>
            <a:r>
              <a:t> above threshold for action potential, then neuron will fire an action potential.</a:t>
            </a:r>
          </a:p>
          <a:p>
            <a:pPr marL="81280" marR="81280" defTabSz="1821656">
              <a:defRPr sz="3600">
                <a:uFill>
                  <a:solidFill>
                    <a:srgbClr val="000000"/>
                  </a:solidFill>
                </a:uFill>
              </a:defRPr>
            </a:pPr>
          </a:p>
          <a:p>
            <a:pPr marL="81280" marR="81280" defTabSz="1821656">
              <a:defRPr sz="3600">
                <a:uFill>
                  <a:solidFill>
                    <a:srgbClr val="000000"/>
                  </a:solidFill>
                </a:uFill>
              </a:defRPr>
            </a:pPr>
            <a:r>
              <a:t>If ipsp’s combine with epsp’s, then lower V</a:t>
            </a:r>
            <a:r>
              <a:rPr baseline="-5999"/>
              <a:t>m</a:t>
            </a:r>
            <a:r>
              <a:t> due to ipsp will cancel out epsp’s, and action potentials will be inhibited.</a:t>
            </a:r>
          </a:p>
        </p:txBody>
      </p:sp>
      <p:sp>
        <p:nvSpPr>
          <p:cNvPr id="591" name="A neuron integrates excitatory and inhibitory inputs to produce a subtle pattern of firing that reflects multiple influences"/>
          <p:cNvSpPr txBox="1"/>
          <p:nvPr/>
        </p:nvSpPr>
        <p:spPr>
          <a:xfrm>
            <a:off x="3637359" y="11483508"/>
            <a:ext cx="14501813" cy="1181101"/>
          </a:xfrm>
          <a:prstGeom prst="rect">
            <a:avLst/>
          </a:prstGeom>
          <a:solidFill>
            <a:srgbClr val="FEFCDD"/>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marL="81280" marR="81280" defTabSz="1821656">
              <a:buClr>
                <a:srgbClr val="000000"/>
              </a:buClr>
              <a:buFont typeface="Helvetica"/>
              <a:defRPr sz="3200">
                <a:uFill>
                  <a:solidFill>
                    <a:srgbClr val="000000"/>
                  </a:solidFill>
                </a:uFill>
                <a:latin typeface="Times Roman"/>
                <a:ea typeface="Times Roman"/>
                <a:cs typeface="Times Roman"/>
                <a:sym typeface="Times Roman"/>
              </a:defRPr>
            </a:pPr>
            <a:r>
              <a:rPr b="1">
                <a:latin typeface="+mj-lt"/>
                <a:ea typeface="+mj-ea"/>
                <a:cs typeface="+mj-cs"/>
                <a:sym typeface="Helvetica"/>
              </a:rPr>
              <a:t>A neuron </a:t>
            </a:r>
            <a:r>
              <a:rPr b="1" u="sng">
                <a:latin typeface="+mj-lt"/>
                <a:ea typeface="+mj-ea"/>
                <a:cs typeface="+mj-cs"/>
                <a:sym typeface="Helvetica"/>
              </a:rPr>
              <a:t>integrates</a:t>
            </a:r>
            <a:r>
              <a:rPr b="1">
                <a:latin typeface="+mj-lt"/>
                <a:ea typeface="+mj-ea"/>
                <a:cs typeface="+mj-cs"/>
                <a:sym typeface="Helvetica"/>
              </a:rPr>
              <a:t> excitatory and inhibitory inputs to produce a subtle pattern of firing that reflects multiple influences</a:t>
            </a:r>
          </a:p>
        </p:txBody>
      </p:sp>
      <p:sp>
        <p:nvSpPr>
          <p:cNvPr id="592"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4" name="Shape"/>
          <p:cNvSpPr/>
          <p:nvPr/>
        </p:nvSpPr>
        <p:spPr>
          <a:xfrm>
            <a:off x="6657975" y="4083050"/>
            <a:ext cx="11595101" cy="259397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3312" y="3173"/>
                </a:lnTo>
                <a:lnTo>
                  <a:pt x="21600" y="3463"/>
                </a:lnTo>
                <a:lnTo>
                  <a:pt x="21565" y="21600"/>
                </a:lnTo>
                <a:lnTo>
                  <a:pt x="3448" y="21441"/>
                </a:lnTo>
                <a:lnTo>
                  <a:pt x="0" y="0"/>
                </a:lnTo>
                <a:close/>
              </a:path>
            </a:pathLst>
          </a:custGeom>
          <a:solidFill>
            <a:srgbClr val="D6D7FF"/>
          </a:solidFill>
          <a:ln w="12700">
            <a:solidFill>
              <a:srgbClr val="D6D7FF"/>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600" name="Group"/>
          <p:cNvGrpSpPr/>
          <p:nvPr/>
        </p:nvGrpSpPr>
        <p:grpSpPr>
          <a:xfrm>
            <a:off x="4173140" y="3206702"/>
            <a:ext cx="15069067" cy="5473023"/>
            <a:chOff x="0" y="0"/>
            <a:chExt cx="15069065" cy="5473022"/>
          </a:xfrm>
        </p:grpSpPr>
        <p:sp>
          <p:nvSpPr>
            <p:cNvPr id="595" name="Line"/>
            <p:cNvSpPr/>
            <p:nvPr/>
          </p:nvSpPr>
          <p:spPr>
            <a:xfrm>
              <a:off x="0" y="178944"/>
              <a:ext cx="4402169" cy="5294079"/>
            </a:xfrm>
            <a:custGeom>
              <a:avLst/>
              <a:gdLst/>
              <a:ahLst/>
              <a:cxnLst>
                <a:cxn ang="0">
                  <a:pos x="wd2" y="hd2"/>
                </a:cxn>
                <a:cxn ang="5400000">
                  <a:pos x="wd2" y="hd2"/>
                </a:cxn>
                <a:cxn ang="10800000">
                  <a:pos x="wd2" y="hd2"/>
                </a:cxn>
                <a:cxn ang="16200000">
                  <a:pos x="wd2" y="hd2"/>
                </a:cxn>
              </a:cxnLst>
              <a:rect l="0" t="0" r="r" b="b"/>
              <a:pathLst>
                <a:path w="21600" h="21286" fill="norm" stroke="1" extrusionOk="0">
                  <a:moveTo>
                    <a:pt x="12178" y="2565"/>
                  </a:moveTo>
                  <a:cubicBezTo>
                    <a:pt x="10278" y="945"/>
                    <a:pt x="8565" y="261"/>
                    <a:pt x="6343" y="9"/>
                  </a:cubicBezTo>
                  <a:cubicBezTo>
                    <a:pt x="5541" y="81"/>
                    <a:pt x="4684" y="-171"/>
                    <a:pt x="3961" y="261"/>
                  </a:cubicBezTo>
                  <a:cubicBezTo>
                    <a:pt x="3720" y="369"/>
                    <a:pt x="4122" y="873"/>
                    <a:pt x="4283" y="1161"/>
                  </a:cubicBezTo>
                  <a:cubicBezTo>
                    <a:pt x="5219" y="2745"/>
                    <a:pt x="5005" y="2457"/>
                    <a:pt x="6183" y="2781"/>
                  </a:cubicBezTo>
                  <a:cubicBezTo>
                    <a:pt x="6718" y="3321"/>
                    <a:pt x="6879" y="3573"/>
                    <a:pt x="7548" y="3933"/>
                  </a:cubicBezTo>
                  <a:cubicBezTo>
                    <a:pt x="8057" y="4185"/>
                    <a:pt x="9100" y="4617"/>
                    <a:pt x="9100" y="4617"/>
                  </a:cubicBezTo>
                  <a:cubicBezTo>
                    <a:pt x="9689" y="5193"/>
                    <a:pt x="9930" y="5913"/>
                    <a:pt x="10626" y="6237"/>
                  </a:cubicBezTo>
                  <a:cubicBezTo>
                    <a:pt x="2114" y="6705"/>
                    <a:pt x="5086" y="6021"/>
                    <a:pt x="1552" y="6921"/>
                  </a:cubicBezTo>
                  <a:cubicBezTo>
                    <a:pt x="696" y="7353"/>
                    <a:pt x="294" y="7569"/>
                    <a:pt x="0" y="8757"/>
                  </a:cubicBezTo>
                  <a:cubicBezTo>
                    <a:pt x="616" y="8829"/>
                    <a:pt x="1258" y="9009"/>
                    <a:pt x="1900" y="9009"/>
                  </a:cubicBezTo>
                  <a:cubicBezTo>
                    <a:pt x="3426" y="9009"/>
                    <a:pt x="5621" y="7029"/>
                    <a:pt x="6531" y="8757"/>
                  </a:cubicBezTo>
                  <a:cubicBezTo>
                    <a:pt x="7468" y="10593"/>
                    <a:pt x="5594" y="13077"/>
                    <a:pt x="5139" y="15237"/>
                  </a:cubicBezTo>
                  <a:cubicBezTo>
                    <a:pt x="5407" y="15453"/>
                    <a:pt x="5648" y="15849"/>
                    <a:pt x="5996" y="15921"/>
                  </a:cubicBezTo>
                  <a:cubicBezTo>
                    <a:pt x="6343" y="15957"/>
                    <a:pt x="7039" y="15453"/>
                    <a:pt x="7039" y="15453"/>
                  </a:cubicBezTo>
                  <a:cubicBezTo>
                    <a:pt x="7575" y="14913"/>
                    <a:pt x="8110" y="14553"/>
                    <a:pt x="8752" y="14301"/>
                  </a:cubicBezTo>
                  <a:cubicBezTo>
                    <a:pt x="9154" y="13473"/>
                    <a:pt x="9422" y="13437"/>
                    <a:pt x="10117" y="13149"/>
                  </a:cubicBezTo>
                  <a:cubicBezTo>
                    <a:pt x="10332" y="14841"/>
                    <a:pt x="10091" y="16533"/>
                    <a:pt x="9770" y="18225"/>
                  </a:cubicBezTo>
                  <a:cubicBezTo>
                    <a:pt x="9823" y="19197"/>
                    <a:pt x="9716" y="20241"/>
                    <a:pt x="9957" y="21213"/>
                  </a:cubicBezTo>
                  <a:cubicBezTo>
                    <a:pt x="10010" y="21429"/>
                    <a:pt x="10305" y="21105"/>
                    <a:pt x="10465" y="20997"/>
                  </a:cubicBezTo>
                  <a:cubicBezTo>
                    <a:pt x="11135" y="20349"/>
                    <a:pt x="11456" y="19125"/>
                    <a:pt x="11830" y="18225"/>
                  </a:cubicBezTo>
                  <a:cubicBezTo>
                    <a:pt x="11991" y="17001"/>
                    <a:pt x="12473" y="16389"/>
                    <a:pt x="12687" y="15237"/>
                  </a:cubicBezTo>
                  <a:cubicBezTo>
                    <a:pt x="13570" y="16965"/>
                    <a:pt x="13624" y="16857"/>
                    <a:pt x="15096" y="17541"/>
                  </a:cubicBezTo>
                  <a:cubicBezTo>
                    <a:pt x="18923" y="17325"/>
                    <a:pt x="21600" y="18837"/>
                    <a:pt x="21600" y="1336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96" name="Line"/>
            <p:cNvSpPr/>
            <p:nvPr/>
          </p:nvSpPr>
          <p:spPr>
            <a:xfrm>
              <a:off x="2500312" y="56763"/>
              <a:ext cx="1816509" cy="1154103"/>
            </a:xfrm>
            <a:custGeom>
              <a:avLst/>
              <a:gdLst/>
              <a:ahLst/>
              <a:cxnLst>
                <a:cxn ang="0">
                  <a:pos x="wd2" y="hd2"/>
                </a:cxn>
                <a:cxn ang="5400000">
                  <a:pos x="wd2" y="hd2"/>
                </a:cxn>
                <a:cxn ang="10800000">
                  <a:pos x="wd2" y="hd2"/>
                </a:cxn>
                <a:cxn ang="16200000">
                  <a:pos x="wd2" y="hd2"/>
                </a:cxn>
              </a:cxnLst>
              <a:rect l="0" t="0" r="r" b="b"/>
              <a:pathLst>
                <a:path w="21600" h="17847" fill="norm" stroke="1" extrusionOk="0">
                  <a:moveTo>
                    <a:pt x="0" y="12585"/>
                  </a:moveTo>
                  <a:cubicBezTo>
                    <a:pt x="1816" y="8570"/>
                    <a:pt x="3892" y="6078"/>
                    <a:pt x="6227" y="3724"/>
                  </a:cubicBezTo>
                  <a:cubicBezTo>
                    <a:pt x="7265" y="-3753"/>
                    <a:pt x="12259" y="2062"/>
                    <a:pt x="14919" y="3724"/>
                  </a:cubicBezTo>
                  <a:cubicBezTo>
                    <a:pt x="17903" y="7739"/>
                    <a:pt x="16735" y="5524"/>
                    <a:pt x="18681" y="9955"/>
                  </a:cubicBezTo>
                  <a:cubicBezTo>
                    <a:pt x="19135" y="13139"/>
                    <a:pt x="21600" y="17847"/>
                    <a:pt x="21600" y="17847"/>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97" name="Line"/>
            <p:cNvSpPr/>
            <p:nvPr/>
          </p:nvSpPr>
          <p:spPr>
            <a:xfrm>
              <a:off x="4252799" y="1273542"/>
              <a:ext cx="9846241"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98" name="Line"/>
            <p:cNvSpPr/>
            <p:nvPr/>
          </p:nvSpPr>
          <p:spPr>
            <a:xfrm>
              <a:off x="4323714" y="3503029"/>
              <a:ext cx="9846239" cy="3173"/>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599" name="Line"/>
            <p:cNvSpPr/>
            <p:nvPr/>
          </p:nvSpPr>
          <p:spPr>
            <a:xfrm>
              <a:off x="14099040" y="0"/>
              <a:ext cx="970026" cy="4711788"/>
            </a:xfrm>
            <a:custGeom>
              <a:avLst/>
              <a:gdLst/>
              <a:ahLst/>
              <a:cxnLst>
                <a:cxn ang="0">
                  <a:pos x="wd2" y="hd2"/>
                </a:cxn>
                <a:cxn ang="5400000">
                  <a:pos x="wd2" y="hd2"/>
                </a:cxn>
                <a:cxn ang="10800000">
                  <a:pos x="wd2" y="hd2"/>
                </a:cxn>
                <a:cxn ang="16200000">
                  <a:pos x="wd2" y="hd2"/>
                </a:cxn>
              </a:cxnLst>
              <a:rect l="0" t="0" r="r" b="b"/>
              <a:pathLst>
                <a:path w="17459" h="18100" fill="norm" stroke="1" extrusionOk="0">
                  <a:moveTo>
                    <a:pt x="0" y="5099"/>
                  </a:moveTo>
                  <a:cubicBezTo>
                    <a:pt x="2455" y="3792"/>
                    <a:pt x="5105" y="2932"/>
                    <a:pt x="8836" y="2038"/>
                  </a:cubicBezTo>
                  <a:cubicBezTo>
                    <a:pt x="10015" y="1728"/>
                    <a:pt x="12567" y="1143"/>
                    <a:pt x="12567" y="1143"/>
                  </a:cubicBezTo>
                  <a:cubicBezTo>
                    <a:pt x="21600" y="-3500"/>
                    <a:pt x="15415" y="7300"/>
                    <a:pt x="15120" y="10396"/>
                  </a:cubicBezTo>
                  <a:cubicBezTo>
                    <a:pt x="14825" y="12597"/>
                    <a:pt x="14433" y="14798"/>
                    <a:pt x="13844" y="16999"/>
                  </a:cubicBezTo>
                  <a:cubicBezTo>
                    <a:pt x="13549" y="17687"/>
                    <a:pt x="12764" y="17722"/>
                    <a:pt x="11291" y="18100"/>
                  </a:cubicBezTo>
                  <a:cubicBezTo>
                    <a:pt x="8935" y="17790"/>
                    <a:pt x="8247" y="17240"/>
                    <a:pt x="6284" y="16759"/>
                  </a:cubicBezTo>
                  <a:cubicBezTo>
                    <a:pt x="4713" y="15968"/>
                    <a:pt x="5105" y="15520"/>
                    <a:pt x="2553" y="15245"/>
                  </a:cubicBezTo>
                  <a:cubicBezTo>
                    <a:pt x="884" y="14385"/>
                    <a:pt x="1767" y="14729"/>
                    <a:pt x="0" y="14145"/>
                  </a:cubicBezTo>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601" name="dendrites"/>
          <p:cNvSpPr txBox="1"/>
          <p:nvPr/>
        </p:nvSpPr>
        <p:spPr>
          <a:xfrm>
            <a:off x="3458765" y="7648575"/>
            <a:ext cx="168893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dendrites</a:t>
            </a:r>
          </a:p>
        </p:txBody>
      </p:sp>
      <p:sp>
        <p:nvSpPr>
          <p:cNvPr id="602" name="pre-synaptic terminal"/>
          <p:cNvSpPr txBox="1"/>
          <p:nvPr/>
        </p:nvSpPr>
        <p:spPr>
          <a:xfrm rot="16200000">
            <a:off x="17872799" y="5452994"/>
            <a:ext cx="349343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pre-synaptic terminal</a:t>
            </a:r>
          </a:p>
        </p:txBody>
      </p:sp>
      <p:sp>
        <p:nvSpPr>
          <p:cNvPr id="603" name="axon"/>
          <p:cNvSpPr txBox="1"/>
          <p:nvPr/>
        </p:nvSpPr>
        <p:spPr>
          <a:xfrm>
            <a:off x="10995421" y="5339953"/>
            <a:ext cx="99231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axon</a:t>
            </a:r>
          </a:p>
        </p:txBody>
      </p:sp>
      <p:sp>
        <p:nvSpPr>
          <p:cNvPr id="604" name="cell body"/>
          <p:cNvSpPr txBox="1"/>
          <p:nvPr/>
        </p:nvSpPr>
        <p:spPr>
          <a:xfrm>
            <a:off x="5073650" y="5146675"/>
            <a:ext cx="1635412"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2400">
                <a:uFill>
                  <a:solidFill>
                    <a:srgbClr val="000000"/>
                  </a:solidFill>
                </a:uFill>
              </a:defRPr>
            </a:lvl1pPr>
          </a:lstStyle>
          <a:p>
            <a:pPr/>
            <a:r>
              <a:t>cell body</a:t>
            </a:r>
          </a:p>
        </p:txBody>
      </p:sp>
      <p:sp>
        <p:nvSpPr>
          <p:cNvPr id="605" name="Oval"/>
          <p:cNvSpPr/>
          <p:nvPr/>
        </p:nvSpPr>
        <p:spPr>
          <a:xfrm>
            <a:off x="7070725" y="5730875"/>
            <a:ext cx="365125" cy="410766"/>
          </a:xfrm>
          <a:prstGeom prst="ellipse">
            <a:avLst/>
          </a:prstGeom>
          <a:solidFill>
            <a:srgbClr val="00D2A9"/>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606" name="Na+"/>
          <p:cNvSpPr txBox="1"/>
          <p:nvPr/>
        </p:nvSpPr>
        <p:spPr>
          <a:xfrm>
            <a:off x="9607550" y="30035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607" name="Na+"/>
          <p:cNvSpPr txBox="1"/>
          <p:nvPr/>
        </p:nvSpPr>
        <p:spPr>
          <a:xfrm>
            <a:off x="12417425" y="3025775"/>
            <a:ext cx="1254640"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608" name="Na+"/>
          <p:cNvSpPr txBox="1"/>
          <p:nvPr/>
        </p:nvSpPr>
        <p:spPr>
          <a:xfrm>
            <a:off x="15017750" y="30289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609" name="Na+"/>
          <p:cNvSpPr txBox="1"/>
          <p:nvPr/>
        </p:nvSpPr>
        <p:spPr>
          <a:xfrm>
            <a:off x="16970376" y="30924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610" name="Na+"/>
          <p:cNvSpPr txBox="1"/>
          <p:nvPr/>
        </p:nvSpPr>
        <p:spPr>
          <a:xfrm>
            <a:off x="9588500" y="72707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611" name="Na+"/>
          <p:cNvSpPr txBox="1"/>
          <p:nvPr/>
        </p:nvSpPr>
        <p:spPr>
          <a:xfrm>
            <a:off x="11747500" y="7292975"/>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612" name="Na+"/>
          <p:cNvSpPr txBox="1"/>
          <p:nvPr/>
        </p:nvSpPr>
        <p:spPr>
          <a:xfrm>
            <a:off x="14347825" y="7296150"/>
            <a:ext cx="12546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613" name="Na+"/>
          <p:cNvSpPr txBox="1"/>
          <p:nvPr/>
        </p:nvSpPr>
        <p:spPr>
          <a:xfrm>
            <a:off x="16300450" y="7359650"/>
            <a:ext cx="12546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Na</a:t>
            </a:r>
            <a:r>
              <a:rPr b="1" baseline="30956">
                <a:latin typeface="+mj-lt"/>
                <a:ea typeface="+mj-ea"/>
                <a:cs typeface="+mj-cs"/>
                <a:sym typeface="Helvetica"/>
              </a:rPr>
              <a:t>+</a:t>
            </a:r>
          </a:p>
        </p:txBody>
      </p:sp>
      <p:sp>
        <p:nvSpPr>
          <p:cNvPr id="614" name="+ + + + + + + + + + + + + + + + + + + +"/>
          <p:cNvSpPr txBox="1"/>
          <p:nvPr/>
        </p:nvSpPr>
        <p:spPr>
          <a:xfrm>
            <a:off x="9906000" y="38766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615" name="+ + + + + + + + + + + + + + + + + + + +"/>
          <p:cNvSpPr txBox="1"/>
          <p:nvPr/>
        </p:nvSpPr>
        <p:spPr>
          <a:xfrm>
            <a:off x="9709546" y="6619875"/>
            <a:ext cx="751085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3200">
                <a:uFill>
                  <a:solidFill>
                    <a:srgbClr val="000000"/>
                  </a:solidFill>
                </a:uFill>
              </a:defRPr>
            </a:lvl1pPr>
          </a:lstStyle>
          <a:p>
            <a:pPr/>
            <a:r>
              <a:t>+ + + + + + + + + + + + + + + + + + + +</a:t>
            </a:r>
          </a:p>
        </p:txBody>
      </p:sp>
      <p:sp>
        <p:nvSpPr>
          <p:cNvPr id="616" name="- - - - - - - - - - - - - - - - - - - - -"/>
          <p:cNvSpPr txBox="1"/>
          <p:nvPr/>
        </p:nvSpPr>
        <p:spPr>
          <a:xfrm>
            <a:off x="9782175" y="6057900"/>
            <a:ext cx="803119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617" name="- - - - - - - - - - - - - - - - - - - - -"/>
          <p:cNvSpPr txBox="1"/>
          <p:nvPr/>
        </p:nvSpPr>
        <p:spPr>
          <a:xfrm>
            <a:off x="9883775" y="4257675"/>
            <a:ext cx="8031196"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sz="4600">
                <a:uFill>
                  <a:solidFill>
                    <a:srgbClr val="000000"/>
                  </a:solidFill>
                </a:uFill>
              </a:defRPr>
            </a:lvl1pPr>
          </a:lstStyle>
          <a:p>
            <a:pPr/>
            <a:r>
              <a:t>- - - - - - - - - - - - - - - - - - - - - </a:t>
            </a:r>
          </a:p>
        </p:txBody>
      </p:sp>
      <p:sp>
        <p:nvSpPr>
          <p:cNvPr id="618" name="Membrane Potential of Neuron"/>
          <p:cNvSpPr txBox="1"/>
          <p:nvPr/>
        </p:nvSpPr>
        <p:spPr>
          <a:xfrm>
            <a:off x="4508500" y="666750"/>
            <a:ext cx="904757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Membrane Potential of Neuron</a:t>
            </a:r>
          </a:p>
        </p:txBody>
      </p:sp>
      <p:sp>
        <p:nvSpPr>
          <p:cNvPr id="619" name="Excitatory Neurotransmitters cause Na+ channels to open and let Na+ into the neuron (making inside positive).…"/>
          <p:cNvSpPr txBox="1"/>
          <p:nvPr/>
        </p:nvSpPr>
        <p:spPr>
          <a:xfrm>
            <a:off x="4058046" y="9215437"/>
            <a:ext cx="16769954" cy="3340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800">
                <a:solidFill>
                  <a:srgbClr val="00F900"/>
                </a:solidFill>
                <a:uFill>
                  <a:solidFill>
                    <a:srgbClr val="00F900"/>
                  </a:solidFill>
                </a:uFill>
                <a:latin typeface="+mj-lt"/>
                <a:ea typeface="+mj-ea"/>
                <a:cs typeface="+mj-cs"/>
                <a:sym typeface="Helvetica"/>
              </a:rPr>
              <a:t>Excitatory</a:t>
            </a:r>
            <a:r>
              <a:rPr b="1" sz="3800">
                <a:latin typeface="+mj-lt"/>
                <a:ea typeface="+mj-ea"/>
                <a:cs typeface="+mj-cs"/>
                <a:sym typeface="Helvetica"/>
              </a:rPr>
              <a:t> Neurotransmitters cause Na</a:t>
            </a:r>
            <a:r>
              <a:rPr b="1" baseline="30947" sz="3800">
                <a:latin typeface="+mj-lt"/>
                <a:ea typeface="+mj-ea"/>
                <a:cs typeface="+mj-cs"/>
                <a:sym typeface="Helvetica"/>
              </a:rPr>
              <a:t>+</a:t>
            </a:r>
            <a:r>
              <a:rPr b="1" sz="3800">
                <a:latin typeface="+mj-lt"/>
                <a:ea typeface="+mj-ea"/>
                <a:cs typeface="+mj-cs"/>
                <a:sym typeface="Helvetica"/>
              </a:rPr>
              <a:t> channels to open and let Na</a:t>
            </a:r>
            <a:r>
              <a:rPr b="1" baseline="30947" sz="3800">
                <a:latin typeface="+mj-lt"/>
                <a:ea typeface="+mj-ea"/>
                <a:cs typeface="+mj-cs"/>
                <a:sym typeface="Helvetica"/>
              </a:rPr>
              <a:t>+</a:t>
            </a:r>
            <a:r>
              <a:rPr b="1" sz="3800">
                <a:latin typeface="+mj-lt"/>
                <a:ea typeface="+mj-ea"/>
                <a:cs typeface="+mj-cs"/>
                <a:sym typeface="Helvetica"/>
              </a:rPr>
              <a:t> into the neuron (</a:t>
            </a:r>
            <a:r>
              <a:rPr b="1" sz="3800">
                <a:latin typeface="+mj-lt"/>
                <a:ea typeface="+mj-ea"/>
                <a:cs typeface="+mj-cs"/>
                <a:sym typeface="Helvetica"/>
              </a:rPr>
              <a:t>making inside </a:t>
            </a:r>
            <a:r>
              <a:rPr b="1" sz="3800">
                <a:solidFill>
                  <a:srgbClr val="00F900"/>
                </a:solidFill>
                <a:uFill>
                  <a:solidFill>
                    <a:srgbClr val="00F900"/>
                  </a:solidFill>
                </a:uFill>
                <a:latin typeface="+mj-lt"/>
                <a:ea typeface="+mj-ea"/>
                <a:cs typeface="+mj-cs"/>
                <a:sym typeface="Helvetica"/>
              </a:rPr>
              <a:t>positive</a:t>
            </a:r>
            <a:r>
              <a:rPr b="1" sz="3800">
                <a:latin typeface="+mj-lt"/>
                <a:ea typeface="+mj-ea"/>
                <a:cs typeface="+mj-cs"/>
                <a:sym typeface="Helvetica"/>
              </a:rPr>
              <a:t>).</a:t>
            </a:r>
            <a:endParaRPr b="1" sz="3800">
              <a:latin typeface="+mj-lt"/>
              <a:ea typeface="+mj-ea"/>
              <a:cs typeface="+mj-cs"/>
              <a:sym typeface="Helvetica"/>
            </a:endParaRP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800">
                <a:solidFill>
                  <a:srgbClr val="E32400"/>
                </a:solidFill>
                <a:uFill>
                  <a:solidFill>
                    <a:srgbClr val="E32400"/>
                  </a:solidFill>
                </a:uFill>
                <a:latin typeface="+mj-lt"/>
                <a:ea typeface="+mj-ea"/>
                <a:cs typeface="+mj-cs"/>
                <a:sym typeface="Helvetica"/>
              </a:rPr>
              <a:t>Inhibitory</a:t>
            </a:r>
            <a:r>
              <a:rPr b="1" sz="3800">
                <a:latin typeface="+mj-lt"/>
                <a:ea typeface="+mj-ea"/>
                <a:cs typeface="+mj-cs"/>
                <a:sym typeface="Helvetica"/>
              </a:rPr>
              <a:t> Neurotransmitters let Cl</a:t>
            </a:r>
            <a:r>
              <a:rPr b="1" baseline="30947" sz="3800">
                <a:latin typeface="+mj-lt"/>
                <a:ea typeface="+mj-ea"/>
                <a:cs typeface="+mj-cs"/>
                <a:sym typeface="Helvetica"/>
              </a:rPr>
              <a:t>-</a:t>
            </a:r>
            <a:r>
              <a:rPr b="1" sz="3800">
                <a:latin typeface="+mj-lt"/>
                <a:ea typeface="+mj-ea"/>
                <a:cs typeface="+mj-cs"/>
                <a:sym typeface="Helvetica"/>
              </a:rPr>
              <a:t> into the neuron (make inside even </a:t>
            </a:r>
            <a:r>
              <a:rPr b="1" sz="3800">
                <a:solidFill>
                  <a:srgbClr val="E32400"/>
                </a:solidFill>
                <a:uFill>
                  <a:solidFill>
                    <a:srgbClr val="E32400"/>
                  </a:solidFill>
                </a:uFill>
                <a:latin typeface="+mj-lt"/>
                <a:ea typeface="+mj-ea"/>
                <a:cs typeface="+mj-cs"/>
                <a:sym typeface="Helvetica"/>
              </a:rPr>
              <a:t>more negative</a:t>
            </a:r>
            <a:r>
              <a:rPr b="1" sz="3800">
                <a:latin typeface="+mj-lt"/>
                <a:ea typeface="+mj-ea"/>
                <a:cs typeface="+mj-cs"/>
                <a:sym typeface="Helvetica"/>
              </a:rPr>
              <a:t>).</a:t>
            </a:r>
          </a:p>
        </p:txBody>
      </p:sp>
      <p:sp>
        <p:nvSpPr>
          <p:cNvPr id="620" name="Rounded Rectangle"/>
          <p:cNvSpPr/>
          <p:nvPr/>
        </p:nvSpPr>
        <p:spPr>
          <a:xfrm>
            <a:off x="7508875" y="7327900"/>
            <a:ext cx="234950"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621" name="Rounded Rectangle"/>
          <p:cNvSpPr/>
          <p:nvPr/>
        </p:nvSpPr>
        <p:spPr>
          <a:xfrm>
            <a:off x="8032750" y="7337425"/>
            <a:ext cx="234950"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622" name="Ach"/>
          <p:cNvSpPr txBox="1"/>
          <p:nvPr/>
        </p:nvSpPr>
        <p:spPr>
          <a:xfrm>
            <a:off x="7219950" y="8013700"/>
            <a:ext cx="1051756"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Ach</a:t>
            </a:r>
          </a:p>
        </p:txBody>
      </p:sp>
      <p:sp>
        <p:nvSpPr>
          <p:cNvPr id="623" name="Line"/>
          <p:cNvSpPr/>
          <p:nvPr/>
        </p:nvSpPr>
        <p:spPr>
          <a:xfrm>
            <a:off x="7895795" y="6383393"/>
            <a:ext cx="1721281" cy="1802834"/>
          </a:xfrm>
          <a:custGeom>
            <a:avLst/>
            <a:gdLst/>
            <a:ahLst/>
            <a:cxnLst>
              <a:cxn ang="0">
                <a:pos x="wd2" y="hd2"/>
              </a:cxn>
              <a:cxn ang="5400000">
                <a:pos x="wd2" y="hd2"/>
              </a:cxn>
              <a:cxn ang="10800000">
                <a:pos x="wd2" y="hd2"/>
              </a:cxn>
              <a:cxn ang="16200000">
                <a:pos x="wd2" y="hd2"/>
              </a:cxn>
            </a:cxnLst>
            <a:rect l="0" t="0" r="r" b="b"/>
            <a:pathLst>
              <a:path w="19681" h="20562" fill="norm" stroke="1" extrusionOk="0">
                <a:moveTo>
                  <a:pt x="19681" y="17399"/>
                </a:moveTo>
                <a:cubicBezTo>
                  <a:pt x="18737" y="17689"/>
                  <a:pt x="18011" y="18305"/>
                  <a:pt x="17176" y="18667"/>
                </a:cubicBezTo>
                <a:cubicBezTo>
                  <a:pt x="16051" y="19101"/>
                  <a:pt x="14381" y="19319"/>
                  <a:pt x="13219" y="19500"/>
                </a:cubicBezTo>
                <a:cubicBezTo>
                  <a:pt x="10896" y="20115"/>
                  <a:pt x="9298" y="20152"/>
                  <a:pt x="6794" y="20296"/>
                </a:cubicBezTo>
                <a:cubicBezTo>
                  <a:pt x="6358" y="20369"/>
                  <a:pt x="5959" y="20514"/>
                  <a:pt x="5559" y="20514"/>
                </a:cubicBezTo>
                <a:cubicBezTo>
                  <a:pt x="-1919" y="20514"/>
                  <a:pt x="404" y="21600"/>
                  <a:pt x="150" y="13488"/>
                </a:cubicBezTo>
                <a:cubicBezTo>
                  <a:pt x="223" y="10845"/>
                  <a:pt x="223" y="8238"/>
                  <a:pt x="368" y="5630"/>
                </a:cubicBezTo>
                <a:cubicBezTo>
                  <a:pt x="477" y="3277"/>
                  <a:pt x="3309" y="1756"/>
                  <a:pt x="5160" y="850"/>
                </a:cubicBezTo>
                <a:lnTo>
                  <a:pt x="6893" y="0"/>
                </a:lnTo>
              </a:path>
            </a:pathLst>
          </a:custGeom>
          <a:ln w="50800">
            <a:solidFill>
              <a:srgbClr val="434ED6"/>
            </a:solidFill>
            <a:tailEnd type="triangle"/>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624" name="Na+"/>
          <p:cNvSpPr txBox="1"/>
          <p:nvPr/>
        </p:nvSpPr>
        <p:spPr>
          <a:xfrm>
            <a:off x="8134350" y="5883275"/>
            <a:ext cx="956808"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Na</a:t>
            </a:r>
            <a:r>
              <a:rPr b="1" baseline="30875" sz="3200">
                <a:latin typeface="+mj-lt"/>
                <a:ea typeface="+mj-ea"/>
                <a:cs typeface="+mj-cs"/>
                <a:sym typeface="Helvetica"/>
              </a:rPr>
              <a:t>+</a:t>
            </a:r>
          </a:p>
        </p:txBody>
      </p:sp>
      <p:sp>
        <p:nvSpPr>
          <p:cNvPr id="625" name="Rounded Rectangle"/>
          <p:cNvSpPr/>
          <p:nvPr/>
        </p:nvSpPr>
        <p:spPr>
          <a:xfrm>
            <a:off x="7600950" y="3333750"/>
            <a:ext cx="269875"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626" name="Rounded Rectangle"/>
          <p:cNvSpPr/>
          <p:nvPr/>
        </p:nvSpPr>
        <p:spPr>
          <a:xfrm>
            <a:off x="8124825" y="3343275"/>
            <a:ext cx="269875" cy="688975"/>
          </a:xfrm>
          <a:prstGeom prst="roundRect">
            <a:avLst>
              <a:gd name="adj" fmla="val 11719"/>
            </a:avLst>
          </a:prstGeom>
          <a:solidFill>
            <a:srgbClr val="FF2600"/>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627" name="GABA"/>
          <p:cNvSpPr txBox="1"/>
          <p:nvPr/>
        </p:nvSpPr>
        <p:spPr>
          <a:xfrm>
            <a:off x="7673578" y="2768203"/>
            <a:ext cx="150403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GABA</a:t>
            </a:r>
          </a:p>
        </p:txBody>
      </p:sp>
      <p:sp>
        <p:nvSpPr>
          <p:cNvPr id="628" name="Line"/>
          <p:cNvSpPr/>
          <p:nvPr/>
        </p:nvSpPr>
        <p:spPr>
          <a:xfrm>
            <a:off x="6638925" y="2593975"/>
            <a:ext cx="1996624" cy="26087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614" y="237"/>
                  <a:pt x="2748" y="1130"/>
                  <a:pt x="4328" y="1498"/>
                </a:cubicBezTo>
                <a:cubicBezTo>
                  <a:pt x="5427" y="2103"/>
                  <a:pt x="6698" y="2366"/>
                  <a:pt x="8072" y="2550"/>
                </a:cubicBezTo>
                <a:cubicBezTo>
                  <a:pt x="8484" y="2708"/>
                  <a:pt x="8999" y="2787"/>
                  <a:pt x="9446" y="2997"/>
                </a:cubicBezTo>
                <a:cubicBezTo>
                  <a:pt x="10923" y="3680"/>
                  <a:pt x="8553" y="2944"/>
                  <a:pt x="10407" y="3470"/>
                </a:cubicBezTo>
                <a:cubicBezTo>
                  <a:pt x="10957" y="3838"/>
                  <a:pt x="11472" y="4154"/>
                  <a:pt x="12194" y="4364"/>
                </a:cubicBezTo>
                <a:cubicBezTo>
                  <a:pt x="12880" y="5205"/>
                  <a:pt x="13877" y="5915"/>
                  <a:pt x="14357" y="6914"/>
                </a:cubicBezTo>
                <a:cubicBezTo>
                  <a:pt x="14804" y="9280"/>
                  <a:pt x="14426" y="11751"/>
                  <a:pt x="15113" y="14117"/>
                </a:cubicBezTo>
                <a:cubicBezTo>
                  <a:pt x="15216" y="15458"/>
                  <a:pt x="15010" y="16746"/>
                  <a:pt x="16109" y="17876"/>
                </a:cubicBezTo>
                <a:cubicBezTo>
                  <a:pt x="16384" y="18744"/>
                  <a:pt x="17037" y="19637"/>
                  <a:pt x="17861" y="20295"/>
                </a:cubicBezTo>
                <a:cubicBezTo>
                  <a:pt x="17930" y="20347"/>
                  <a:pt x="18994" y="20926"/>
                  <a:pt x="19235" y="21031"/>
                </a:cubicBezTo>
                <a:cubicBezTo>
                  <a:pt x="19407" y="21083"/>
                  <a:pt x="19853" y="21188"/>
                  <a:pt x="19853" y="21188"/>
                </a:cubicBezTo>
                <a:lnTo>
                  <a:pt x="21600" y="21600"/>
                </a:lnTo>
              </a:path>
            </a:pathLst>
          </a:custGeom>
          <a:ln w="50800">
            <a:solidFill>
              <a:srgbClr val="FA5722"/>
            </a:solidFill>
            <a:tailEnd type="triangle"/>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629" name="Cl-"/>
          <p:cNvSpPr txBox="1"/>
          <p:nvPr/>
        </p:nvSpPr>
        <p:spPr>
          <a:xfrm>
            <a:off x="5727700" y="1958975"/>
            <a:ext cx="98403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mj-lt"/>
                <a:ea typeface="+mj-ea"/>
                <a:cs typeface="+mj-cs"/>
                <a:sym typeface="Helvetica"/>
              </a:rPr>
              <a:t>Cl</a:t>
            </a:r>
            <a:r>
              <a:rPr b="1" baseline="30956">
                <a:latin typeface="+mj-lt"/>
                <a:ea typeface="+mj-ea"/>
                <a:cs typeface="+mj-cs"/>
                <a:sym typeface="Helvetica"/>
              </a:rPr>
              <a:t>-</a:t>
            </a:r>
          </a:p>
        </p:txBody>
      </p:sp>
      <p:sp>
        <p:nvSpPr>
          <p:cNvPr id="630" name="Cl-"/>
          <p:cNvSpPr txBox="1"/>
          <p:nvPr/>
        </p:nvSpPr>
        <p:spPr>
          <a:xfrm>
            <a:off x="8391525" y="4943475"/>
            <a:ext cx="765797"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Cl</a:t>
            </a:r>
            <a:r>
              <a:rPr b="1" baseline="30875" sz="3200">
                <a:latin typeface="+mj-lt"/>
                <a:ea typeface="+mj-ea"/>
                <a:cs typeface="+mj-cs"/>
                <a:sym typeface="Helvetica"/>
              </a:rPr>
              <a:t>-</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634" name="Group"/>
          <p:cNvGrpSpPr/>
          <p:nvPr/>
        </p:nvGrpSpPr>
        <p:grpSpPr>
          <a:xfrm>
            <a:off x="5667977" y="2392318"/>
            <a:ext cx="15144751" cy="10268608"/>
            <a:chOff x="0" y="0"/>
            <a:chExt cx="15144750" cy="10268607"/>
          </a:xfrm>
        </p:grpSpPr>
        <p:pic>
          <p:nvPicPr>
            <p:cNvPr id="632" name="droppedImage.png" descr="droppedImage.png"/>
            <p:cNvPicPr>
              <a:picLocks noChangeAspect="1"/>
            </p:cNvPicPr>
            <p:nvPr/>
          </p:nvPicPr>
          <p:blipFill>
            <a:blip r:embed="rId2">
              <a:extLst/>
            </a:blip>
            <a:stretch>
              <a:fillRect/>
            </a:stretch>
          </p:blipFill>
          <p:spPr>
            <a:xfrm>
              <a:off x="0" y="558274"/>
              <a:ext cx="15144750" cy="9710334"/>
            </a:xfrm>
            <a:prstGeom prst="rect">
              <a:avLst/>
            </a:prstGeom>
            <a:ln w="12700" cap="flat">
              <a:noFill/>
              <a:round/>
            </a:ln>
            <a:effectLst/>
          </p:spPr>
        </p:pic>
        <p:sp>
          <p:nvSpPr>
            <p:cNvPr id="633" name="Shape"/>
            <p:cNvSpPr/>
            <p:nvPr/>
          </p:nvSpPr>
          <p:spPr>
            <a:xfrm>
              <a:off x="99653" y="0"/>
              <a:ext cx="9761251" cy="28540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7614"/>
                  </a:lnTo>
                  <a:lnTo>
                    <a:pt x="20188" y="0"/>
                  </a:lnTo>
                  <a:lnTo>
                    <a:pt x="101" y="16646"/>
                  </a:lnTo>
                  <a:lnTo>
                    <a:pt x="0" y="21600"/>
                  </a:lnTo>
                  <a:close/>
                </a:path>
              </a:pathLst>
            </a:custGeom>
            <a:solidFill>
              <a:srgbClr val="FFFFFF"/>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635" name="Glutamate…"/>
          <p:cNvSpPr txBox="1"/>
          <p:nvPr/>
        </p:nvSpPr>
        <p:spPr>
          <a:xfrm>
            <a:off x="3208734" y="642937"/>
            <a:ext cx="6586680" cy="26797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7000">
                <a:uFill>
                  <a:solidFill>
                    <a:srgbClr val="000000"/>
                  </a:solidFill>
                </a:uFill>
              </a:defRPr>
            </a:pPr>
            <a:r>
              <a:t>Glutamate</a:t>
            </a:r>
          </a:p>
          <a:p>
            <a:pPr marL="81280" marR="81280" defTabSz="1821656">
              <a:defRPr b="1" sz="4600">
                <a:uFill>
                  <a:solidFill>
                    <a:srgbClr val="000000"/>
                  </a:solidFill>
                </a:uFill>
              </a:defRPr>
            </a:pPr>
            <a:r>
              <a:t>the primary excitatory</a:t>
            </a:r>
          </a:p>
          <a:p>
            <a:pPr marL="81280" marR="81280" defTabSz="1821656">
              <a:defRPr b="1" sz="4600">
                <a:uFill>
                  <a:solidFill>
                    <a:srgbClr val="000000"/>
                  </a:solidFill>
                </a:uFill>
              </a:defRPr>
            </a:pPr>
            <a:r>
              <a:t>neurotransmitter</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639" name="Group"/>
          <p:cNvGrpSpPr/>
          <p:nvPr/>
        </p:nvGrpSpPr>
        <p:grpSpPr>
          <a:xfrm>
            <a:off x="3655218" y="358290"/>
            <a:ext cx="18344185" cy="12860118"/>
            <a:chOff x="0" y="0"/>
            <a:chExt cx="18344184" cy="12860117"/>
          </a:xfrm>
        </p:grpSpPr>
        <p:pic>
          <p:nvPicPr>
            <p:cNvPr id="637" name="fox78119_0726.jpg" descr="fox78119_0726.jpg"/>
            <p:cNvPicPr>
              <a:picLocks noChangeAspect="0"/>
            </p:cNvPicPr>
            <p:nvPr/>
          </p:nvPicPr>
          <p:blipFill>
            <a:blip r:embed="rId2">
              <a:extLst/>
            </a:blip>
            <a:stretch>
              <a:fillRect/>
            </a:stretch>
          </p:blipFill>
          <p:spPr>
            <a:xfrm>
              <a:off x="0" y="149670"/>
              <a:ext cx="18344185" cy="12710448"/>
            </a:xfrm>
            <a:prstGeom prst="rect">
              <a:avLst/>
            </a:prstGeom>
            <a:ln w="12700" cap="flat">
              <a:noFill/>
              <a:miter lim="400000"/>
            </a:ln>
            <a:effectLst/>
          </p:spPr>
        </p:pic>
        <p:sp>
          <p:nvSpPr>
            <p:cNvPr id="638" name="Rectangle"/>
            <p:cNvSpPr/>
            <p:nvPr/>
          </p:nvSpPr>
          <p:spPr>
            <a:xfrm>
              <a:off x="3952826" y="0"/>
              <a:ext cx="10879868" cy="51808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640" name="Ligand-Gated Receptor Ion Channel"/>
          <p:cNvSpPr txBox="1"/>
          <p:nvPr/>
        </p:nvSpPr>
        <p:spPr>
          <a:xfrm>
            <a:off x="814959" y="424641"/>
            <a:ext cx="10634584" cy="82143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800">
                <a:uFill>
                  <a:solidFill>
                    <a:srgbClr val="000000"/>
                  </a:solidFill>
                </a:uFill>
                <a:latin typeface="+mn-lt"/>
                <a:ea typeface="+mn-ea"/>
                <a:cs typeface="+mn-cs"/>
                <a:sym typeface="Arial"/>
              </a:defRPr>
            </a:lvl1pPr>
          </a:lstStyle>
          <a:p>
            <a:pPr/>
            <a:r>
              <a:t>Ligand-Gated Receptor Ion Channel</a:t>
            </a:r>
          </a:p>
        </p:txBody>
      </p:sp>
      <p:sp>
        <p:nvSpPr>
          <p:cNvPr id="641" name="Fox Figure 7.26"/>
          <p:cNvSpPr txBox="1"/>
          <p:nvPr/>
        </p:nvSpPr>
        <p:spPr>
          <a:xfrm>
            <a:off x="21415407" y="12740765"/>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7.26</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3" name="Fox Figure 7.32"/>
          <p:cNvSpPr txBox="1"/>
          <p:nvPr/>
        </p:nvSpPr>
        <p:spPr>
          <a:xfrm>
            <a:off x="17942718" y="12965906"/>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7.32</a:t>
            </a:r>
          </a:p>
        </p:txBody>
      </p:sp>
      <p:grpSp>
        <p:nvGrpSpPr>
          <p:cNvPr id="646" name="Group"/>
          <p:cNvGrpSpPr/>
          <p:nvPr/>
        </p:nvGrpSpPr>
        <p:grpSpPr>
          <a:xfrm>
            <a:off x="4423171" y="1062632"/>
            <a:ext cx="15537658" cy="11519894"/>
            <a:chOff x="0" y="0"/>
            <a:chExt cx="15537656" cy="11519892"/>
          </a:xfrm>
        </p:grpSpPr>
        <p:pic>
          <p:nvPicPr>
            <p:cNvPr id="644" name="fox78119_0732.jpg" descr="fox78119_0732.jpg"/>
            <p:cNvPicPr>
              <a:picLocks noChangeAspect="0"/>
            </p:cNvPicPr>
            <p:nvPr/>
          </p:nvPicPr>
          <p:blipFill>
            <a:blip r:embed="rId2">
              <a:extLst/>
            </a:blip>
            <a:stretch>
              <a:fillRect/>
            </a:stretch>
          </p:blipFill>
          <p:spPr>
            <a:xfrm>
              <a:off x="0" y="70842"/>
              <a:ext cx="15537657" cy="11449051"/>
            </a:xfrm>
            <a:prstGeom prst="rect">
              <a:avLst/>
            </a:prstGeom>
            <a:ln w="12700" cap="flat">
              <a:noFill/>
              <a:miter lim="400000"/>
            </a:ln>
            <a:effectLst/>
          </p:spPr>
        </p:pic>
        <p:sp>
          <p:nvSpPr>
            <p:cNvPr id="645" name="Rectangle"/>
            <p:cNvSpPr/>
            <p:nvPr/>
          </p:nvSpPr>
          <p:spPr>
            <a:xfrm>
              <a:off x="2339578" y="0"/>
              <a:ext cx="10679907" cy="500063"/>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7" name="Synapses: Electrical or Chemical…"/>
          <p:cNvSpPr txBox="1"/>
          <p:nvPr/>
        </p:nvSpPr>
        <p:spPr>
          <a:xfrm>
            <a:off x="2861136" y="455017"/>
            <a:ext cx="18773140" cy="9091216"/>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b="1" sz="5200">
                <a:solidFill>
                  <a:srgbClr val="0061FF"/>
                </a:solidFill>
              </a:defRPr>
            </a:pPr>
            <a:r>
              <a:t>Synapses: Electrical or Chemical</a:t>
            </a:r>
          </a:p>
          <a:p>
            <a:pPr marL="81280" marR="81280" defTabSz="1821656">
              <a:spcBef>
                <a:spcPts val="2800"/>
              </a:spcBef>
              <a:buClr>
                <a:srgbClr val="D84800"/>
              </a:buClr>
              <a:buFont typeface="Helvetica"/>
              <a:defRPr b="1" sz="3600">
                <a:solidFill>
                  <a:srgbClr val="D84800"/>
                </a:solidFill>
                <a:uFill>
                  <a:solidFill>
                    <a:srgbClr val="D84800"/>
                  </a:solidFill>
                </a:uFill>
              </a:defRPr>
            </a:pPr>
            <a:r>
              <a:t>Electrical Synapse</a:t>
            </a:r>
          </a:p>
          <a:p>
            <a:pPr lvl="1" marL="81280" marR="81280" indent="342900" defTabSz="1821656">
              <a:spcBef>
                <a:spcPts val="1600"/>
              </a:spcBef>
              <a:buClr>
                <a:srgbClr val="000000"/>
              </a:buClr>
              <a:buFont typeface="Helvetica"/>
              <a:defRPr b="1" sz="3600">
                <a:uFill>
                  <a:solidFill>
                    <a:srgbClr val="000000"/>
                  </a:solidFill>
                </a:uFill>
              </a:defRPr>
            </a:pPr>
            <a:r>
              <a:rPr b="0"/>
              <a:t>Continuous cytoplasm through gap junction channels. Electrical transmission by ion currents moving through gap junction channels. </a:t>
            </a:r>
            <a:endParaRPr b="0"/>
          </a:p>
          <a:p>
            <a:pPr lvl="1" marL="81280" marR="81280" indent="342900" defTabSz="1821656">
              <a:spcBef>
                <a:spcPts val="1600"/>
              </a:spcBef>
              <a:buClr>
                <a:srgbClr val="000000"/>
              </a:buClr>
              <a:buFont typeface="Helvetica"/>
              <a:defRPr b="1" sz="3600">
                <a:uFill>
                  <a:solidFill>
                    <a:srgbClr val="000000"/>
                  </a:solidFill>
                </a:uFill>
              </a:defRPr>
            </a:pPr>
            <a:r>
              <a:rPr b="0"/>
              <a:t>Properties: </a:t>
            </a:r>
            <a:r>
              <a:t>No delay</a:t>
            </a:r>
            <a:r>
              <a:rPr b="0"/>
              <a:t> in AP moving between cells; bidirectional transmission.</a:t>
            </a:r>
            <a:endParaRPr b="0"/>
          </a:p>
          <a:p>
            <a:pPr marL="81280" marR="81280" defTabSz="1821656">
              <a:spcBef>
                <a:spcPts val="2800"/>
              </a:spcBef>
              <a:buClr>
                <a:srgbClr val="D84800"/>
              </a:buClr>
              <a:buFont typeface="Helvetica"/>
              <a:defRPr b="1" sz="3600">
                <a:solidFill>
                  <a:srgbClr val="D84800"/>
                </a:solidFill>
                <a:uFill>
                  <a:solidFill>
                    <a:srgbClr val="D84800"/>
                  </a:solidFill>
                </a:uFill>
              </a:defRPr>
            </a:pPr>
            <a:r>
              <a:t>Chemical Synapse</a:t>
            </a:r>
          </a:p>
          <a:p>
            <a:pPr lvl="1" marL="81280" marR="81280" indent="342900" defTabSz="1821656">
              <a:spcBef>
                <a:spcPts val="1600"/>
              </a:spcBef>
              <a:buClr>
                <a:srgbClr val="000000"/>
              </a:buClr>
              <a:buFont typeface="Helvetica"/>
              <a:defRPr sz="3600">
                <a:uFill>
                  <a:solidFill>
                    <a:srgbClr val="000000"/>
                  </a:solidFill>
                </a:uFill>
              </a:defRPr>
            </a:pPr>
            <a:r>
              <a:t>Discontinuous space between the cells.</a:t>
            </a:r>
          </a:p>
          <a:p>
            <a:pPr lvl="1" marL="81280" marR="81280" indent="342900" defTabSz="1821656">
              <a:spcBef>
                <a:spcPts val="1600"/>
              </a:spcBef>
              <a:buClr>
                <a:srgbClr val="000000"/>
              </a:buClr>
              <a:buFont typeface="Helvetica"/>
              <a:defRPr sz="3600">
                <a:uFill>
                  <a:solidFill>
                    <a:srgbClr val="000000"/>
                  </a:solidFill>
                </a:uFill>
              </a:defRPr>
            </a:pPr>
            <a:r>
              <a:t>Synapses contains presynaptic </a:t>
            </a:r>
            <a:r>
              <a:rPr b="1"/>
              <a:t>vesicles</a:t>
            </a:r>
            <a:r>
              <a:t>, postsynaptic </a:t>
            </a:r>
            <a:r>
              <a:rPr b="1"/>
              <a:t>receptors</a:t>
            </a:r>
            <a:r>
              <a:t>.</a:t>
            </a:r>
          </a:p>
          <a:p>
            <a:pPr lvl="1" marL="81280" marR="81280" indent="342900" defTabSz="1821656">
              <a:spcBef>
                <a:spcPts val="1600"/>
              </a:spcBef>
              <a:buClr>
                <a:srgbClr val="000000"/>
              </a:buClr>
              <a:buFont typeface="Helvetica"/>
              <a:defRPr sz="3600">
                <a:uFill>
                  <a:solidFill>
                    <a:srgbClr val="000000"/>
                  </a:solidFill>
                </a:uFill>
              </a:defRPr>
            </a:pPr>
            <a:r>
              <a:t>Signal is transmitted across the synapse by chemical molecules (not ions) = </a:t>
            </a:r>
            <a:r>
              <a:rPr b="1"/>
              <a:t>neurotransmitters</a:t>
            </a:r>
            <a:r>
              <a:t>.</a:t>
            </a:r>
          </a:p>
          <a:p>
            <a:pPr lvl="1" marL="81280" marR="81280" indent="342900" defTabSz="1821656">
              <a:spcBef>
                <a:spcPts val="1600"/>
              </a:spcBef>
              <a:buClr>
                <a:srgbClr val="000000"/>
              </a:buClr>
              <a:buFont typeface="Helvetica"/>
              <a:defRPr i="1" sz="3600">
                <a:uFill>
                  <a:solidFill>
                    <a:srgbClr val="000000"/>
                  </a:solidFill>
                </a:uFill>
              </a:defRPr>
            </a:pPr>
            <a:r>
              <a:t>(There are many different neurotransmitters, and many different receptor types.)</a:t>
            </a:r>
          </a:p>
          <a:p>
            <a:pPr lvl="1" marL="81280" marR="81280" indent="342900" defTabSz="1821656">
              <a:spcBef>
                <a:spcPts val="1600"/>
              </a:spcBef>
              <a:buClr>
                <a:srgbClr val="000000"/>
              </a:buClr>
              <a:buFont typeface="Helvetica"/>
              <a:defRPr sz="3600">
                <a:uFill>
                  <a:solidFill>
                    <a:srgbClr val="000000"/>
                  </a:solidFill>
                </a:uFill>
              </a:defRPr>
            </a:pPr>
            <a:r>
              <a:t>Properties: 1-5 ms </a:t>
            </a:r>
            <a:r>
              <a:rPr b="1"/>
              <a:t>delay</a:t>
            </a:r>
            <a:r>
              <a:t> between cells; unidirectional transmission.</a:t>
            </a:r>
          </a:p>
        </p:txBody>
      </p:sp>
      <p:sp>
        <p:nvSpPr>
          <p:cNvPr id="408" name="Chemical synapse can be excitatory or inhibitory…"/>
          <p:cNvSpPr txBox="1"/>
          <p:nvPr/>
        </p:nvSpPr>
        <p:spPr>
          <a:xfrm>
            <a:off x="3815953" y="10258028"/>
            <a:ext cx="15448360" cy="2451101"/>
          </a:xfrm>
          <a:prstGeom prst="rect">
            <a:avLst/>
          </a:prstGeom>
          <a:solidFill>
            <a:srgbClr val="FEFCDD"/>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marL="81280" marR="81280" defTabSz="1821656">
              <a:spcBef>
                <a:spcPts val="2800"/>
              </a:spcBef>
              <a:buClr>
                <a:srgbClr val="000000"/>
              </a:buClr>
              <a:buFont typeface="Helvetica"/>
              <a:defRPr b="1" sz="3200">
                <a:uFill>
                  <a:solidFill>
                    <a:srgbClr val="000000"/>
                  </a:solidFill>
                </a:uFill>
              </a:defRPr>
            </a:pPr>
            <a:r>
              <a:t>Chemical synapse can be </a:t>
            </a:r>
            <a:r>
              <a:rPr>
                <a:solidFill>
                  <a:srgbClr val="669C35"/>
                </a:solidFill>
                <a:uFill>
                  <a:solidFill>
                    <a:srgbClr val="669C35"/>
                  </a:solidFill>
                </a:uFill>
              </a:rPr>
              <a:t>excitatory</a:t>
            </a:r>
            <a:r>
              <a:t> or </a:t>
            </a:r>
            <a:r>
              <a:rPr>
                <a:solidFill>
                  <a:srgbClr val="E32400"/>
                </a:solidFill>
                <a:uFill>
                  <a:solidFill>
                    <a:srgbClr val="E32400"/>
                  </a:solidFill>
                </a:uFill>
              </a:rPr>
              <a:t>inhibitory </a:t>
            </a:r>
            <a:endParaRPr>
              <a:solidFill>
                <a:srgbClr val="E32400"/>
              </a:solidFill>
              <a:uFill>
                <a:solidFill>
                  <a:srgbClr val="E32400"/>
                </a:solidFill>
              </a:uFill>
            </a:endParaRPr>
          </a:p>
          <a:p>
            <a:pPr lvl="1" marL="81280" marR="81280" indent="342900" defTabSz="1821656">
              <a:spcBef>
                <a:spcPts val="2800"/>
              </a:spcBef>
              <a:buClr>
                <a:srgbClr val="000000"/>
              </a:buClr>
              <a:buFont typeface="Helvetica"/>
              <a:defRPr sz="3200">
                <a:uFill>
                  <a:solidFill>
                    <a:srgbClr val="000000"/>
                  </a:solidFill>
                </a:uFill>
              </a:defRPr>
            </a:pPr>
            <a:r>
              <a:rPr b="1">
                <a:solidFill>
                  <a:srgbClr val="669C35"/>
                </a:solidFill>
                <a:uFill>
                  <a:solidFill>
                    <a:srgbClr val="669C35"/>
                  </a:solidFill>
                </a:uFill>
              </a:rPr>
              <a:t>Excitatory:</a:t>
            </a:r>
            <a:r>
              <a:rPr b="1">
                <a:solidFill>
                  <a:srgbClr val="E32400"/>
                </a:solidFill>
                <a:uFill>
                  <a:solidFill>
                    <a:srgbClr val="E32400"/>
                  </a:solidFill>
                </a:uFill>
              </a:rPr>
              <a:t> </a:t>
            </a:r>
            <a:r>
              <a:t>raise Vm closer to threshold for AP (depolarize target cell)</a:t>
            </a:r>
          </a:p>
          <a:p>
            <a:pPr lvl="1" marL="81280" marR="81280" indent="342900" defTabSz="1821656">
              <a:spcBef>
                <a:spcPts val="2800"/>
              </a:spcBef>
              <a:buClr>
                <a:srgbClr val="000000"/>
              </a:buClr>
              <a:buFont typeface="Helvetica"/>
              <a:defRPr sz="3200">
                <a:uFill>
                  <a:solidFill>
                    <a:srgbClr val="000000"/>
                  </a:solidFill>
                </a:uFill>
              </a:defRPr>
            </a:pPr>
            <a:r>
              <a:rPr b="1">
                <a:solidFill>
                  <a:srgbClr val="E32400"/>
                </a:solidFill>
                <a:uFill>
                  <a:solidFill>
                    <a:srgbClr val="E32400"/>
                  </a:solidFill>
                </a:uFill>
              </a:rPr>
              <a:t>Inhibitory: </a:t>
            </a:r>
            <a:r>
              <a:t>lower Vm away from threshold (hyperpolarize target cell).</a:t>
            </a:r>
          </a:p>
        </p:txBody>
      </p:sp>
      <p:sp>
        <p:nvSpPr>
          <p:cNvPr id="409"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8" name="Campbell Figure 48.13  Integration of multiple synaptic inputs"/>
          <p:cNvSpPr txBox="1"/>
          <p:nvPr>
            <p:ph type="title" idx="4294967295"/>
          </p:nvPr>
        </p:nvSpPr>
        <p:spPr>
          <a:xfrm>
            <a:off x="3048000" y="0"/>
            <a:ext cx="17675225" cy="3196829"/>
          </a:xfrm>
          <a:prstGeom prst="rect">
            <a:avLst/>
          </a:prstGeom>
        </p:spPr>
        <p:txBody>
          <a:bodyPr anchor="t"/>
          <a:lstStyle>
            <a:lvl1pPr marL="81269" marR="81269" algn="l">
              <a:tabLst>
                <a:tab pos="2120900" algn="l"/>
                <a:tab pos="3721100" algn="l"/>
              </a:tabLst>
              <a:defRPr b="0" sz="2400"/>
            </a:lvl1pPr>
          </a:lstStyle>
          <a:p>
            <a:pPr/>
            <a:r>
              <a:t>Campbell Figure 48.13  Integration of multiple synaptic inputs</a:t>
            </a:r>
          </a:p>
        </p:txBody>
      </p:sp>
      <p:sp>
        <p:nvSpPr>
          <p:cNvPr id="649" name="Line"/>
          <p:cNvSpPr/>
          <p:nvPr/>
        </p:nvSpPr>
        <p:spPr>
          <a:xfrm flipH="1">
            <a:off x="3208734" y="607218"/>
            <a:ext cx="17823657" cy="3174"/>
          </a:xfrm>
          <a:prstGeom prst="line">
            <a:avLst/>
          </a:prstGeom>
          <a:ln w="12700">
            <a:solidFill>
              <a:srgbClr val="011279"/>
            </a:solidFill>
          </a:ln>
        </p:spPr>
        <p:txBody>
          <a:bodyPr lIns="71437" tIns="71437" rIns="71437" bIns="71437" anchor="ctr"/>
          <a:lstStyle/>
          <a:p>
            <a:pPr/>
          </a:p>
        </p:txBody>
      </p:sp>
      <p:pic>
        <p:nvPicPr>
          <p:cNvPr id="650" name="48-13a-IntegraSynapInput-L.jpg" descr="48-13a-IntegraSynapInput-L.jpg"/>
          <p:cNvPicPr>
            <a:picLocks noChangeAspect="0"/>
          </p:cNvPicPr>
          <p:nvPr/>
        </p:nvPicPr>
        <p:blipFill>
          <a:blip r:embed="rId2">
            <a:extLst/>
          </a:blip>
          <a:stretch>
            <a:fillRect/>
          </a:stretch>
        </p:blipFill>
        <p:spPr>
          <a:xfrm>
            <a:off x="3333750" y="1625203"/>
            <a:ext cx="12340829" cy="8747126"/>
          </a:xfrm>
          <a:prstGeom prst="rect">
            <a:avLst/>
          </a:prstGeom>
          <a:ln w="12700">
            <a:miter lim="400000"/>
          </a:ln>
        </p:spPr>
      </p:pic>
      <p:pic>
        <p:nvPicPr>
          <p:cNvPr id="651" name="48-13b-IntegraSynapticInput.jpg" descr="48-13b-IntegraSynapticInput.jpg"/>
          <p:cNvPicPr>
            <a:picLocks noChangeAspect="0"/>
          </p:cNvPicPr>
          <p:nvPr/>
        </p:nvPicPr>
        <p:blipFill>
          <a:blip r:embed="rId3">
            <a:extLst/>
          </a:blip>
          <a:stretch>
            <a:fillRect/>
          </a:stretch>
        </p:blipFill>
        <p:spPr>
          <a:xfrm>
            <a:off x="15014575" y="1762125"/>
            <a:ext cx="5036344" cy="4718051"/>
          </a:xfrm>
          <a:prstGeom prst="rect">
            <a:avLst/>
          </a:prstGeom>
          <a:ln w="12700">
            <a:miter lim="400000"/>
          </a:ln>
        </p:spPr>
      </p:pic>
      <p:sp>
        <p:nvSpPr>
          <p:cNvPr id="652" name="Neuron sums up net change in positive and negative charges; if positive enough, then it fires."/>
          <p:cNvSpPr txBox="1"/>
          <p:nvPr/>
        </p:nvSpPr>
        <p:spPr>
          <a:xfrm>
            <a:off x="5441950" y="11420475"/>
            <a:ext cx="13608844" cy="13589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Helvetica"/>
              <a:defRPr b="1" sz="3800">
                <a:uFill>
                  <a:solidFill>
                    <a:srgbClr val="000000"/>
                  </a:solidFill>
                </a:uFill>
              </a:defRPr>
            </a:lvl1pPr>
          </a:lstStyle>
          <a:p>
            <a:pPr/>
            <a:r>
              <a:t>Neuron sums up net change in positive and negative charges; if positive enough, then it fires.</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4" name="Fox Figure 7.29"/>
          <p:cNvSpPr txBox="1"/>
          <p:nvPr/>
        </p:nvSpPr>
        <p:spPr>
          <a:xfrm>
            <a:off x="18299906" y="12715875"/>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7.29</a:t>
            </a:r>
          </a:p>
        </p:txBody>
      </p:sp>
      <p:grpSp>
        <p:nvGrpSpPr>
          <p:cNvPr id="657" name="Group"/>
          <p:cNvGrpSpPr/>
          <p:nvPr/>
        </p:nvGrpSpPr>
        <p:grpSpPr>
          <a:xfrm>
            <a:off x="4566046" y="803671"/>
            <a:ext cx="15234048" cy="11912204"/>
            <a:chOff x="0" y="0"/>
            <a:chExt cx="15234046" cy="11912203"/>
          </a:xfrm>
        </p:grpSpPr>
        <p:pic>
          <p:nvPicPr>
            <p:cNvPr id="655" name="fox78119_0729.jpg" descr="fox78119_0729.jpg"/>
            <p:cNvPicPr>
              <a:picLocks noChangeAspect="0"/>
            </p:cNvPicPr>
            <p:nvPr/>
          </p:nvPicPr>
          <p:blipFill>
            <a:blip r:embed="rId2">
              <a:extLst/>
            </a:blip>
            <a:stretch>
              <a:fillRect/>
            </a:stretch>
          </p:blipFill>
          <p:spPr>
            <a:xfrm>
              <a:off x="0" y="196453"/>
              <a:ext cx="15234047" cy="11715751"/>
            </a:xfrm>
            <a:prstGeom prst="rect">
              <a:avLst/>
            </a:prstGeom>
            <a:ln w="12700" cap="flat">
              <a:noFill/>
              <a:miter lim="400000"/>
            </a:ln>
            <a:effectLst/>
          </p:spPr>
        </p:pic>
        <p:sp>
          <p:nvSpPr>
            <p:cNvPr id="656" name="Rectangle"/>
            <p:cNvSpPr/>
            <p:nvPr/>
          </p:nvSpPr>
          <p:spPr>
            <a:xfrm>
              <a:off x="2768203"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658" name="Line"/>
          <p:cNvSpPr/>
          <p:nvPr/>
        </p:nvSpPr>
        <p:spPr>
          <a:xfrm flipH="1">
            <a:off x="10245328" y="4172248"/>
            <a:ext cx="543193" cy="346174"/>
          </a:xfrm>
          <a:prstGeom prst="line">
            <a:avLst/>
          </a:prstGeom>
          <a:ln w="50800">
            <a:solidFill>
              <a:srgbClr val="E32400"/>
            </a:solidFill>
            <a:headEnd type="arrow"/>
          </a:ln>
        </p:spPr>
        <p:txBody>
          <a:bodyPr lIns="71437" tIns="71437" rIns="71437" bIns="71437" anchor="ctr"/>
          <a:lstStyle/>
          <a:p>
            <a:pPr/>
          </a:p>
        </p:txBody>
      </p:sp>
      <p:sp>
        <p:nvSpPr>
          <p:cNvPr id="659" name="Line"/>
          <p:cNvSpPr/>
          <p:nvPr/>
        </p:nvSpPr>
        <p:spPr>
          <a:xfrm flipH="1" flipV="1">
            <a:off x="10591295" y="3491893"/>
            <a:ext cx="625851" cy="258576"/>
          </a:xfrm>
          <a:prstGeom prst="line">
            <a:avLst/>
          </a:prstGeom>
          <a:ln w="50800">
            <a:solidFill>
              <a:srgbClr val="E32400"/>
            </a:solidFill>
            <a:headEnd type="arrow"/>
          </a:ln>
        </p:spPr>
        <p:txBody>
          <a:bodyPr lIns="71437" tIns="71437" rIns="71437" bIns="71437" anchor="ctr"/>
          <a:lstStyle/>
          <a:p>
            <a:pPr/>
          </a:p>
        </p:txBody>
      </p:sp>
      <p:sp>
        <p:nvSpPr>
          <p:cNvPr id="660" name="Line"/>
          <p:cNvSpPr/>
          <p:nvPr/>
        </p:nvSpPr>
        <p:spPr>
          <a:xfrm flipH="1" flipV="1">
            <a:off x="11794976" y="3145205"/>
            <a:ext cx="237062" cy="435214"/>
          </a:xfrm>
          <a:prstGeom prst="line">
            <a:avLst/>
          </a:prstGeom>
          <a:ln w="50800">
            <a:solidFill>
              <a:srgbClr val="E32400"/>
            </a:solidFill>
            <a:headEnd type="arrow"/>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2" name="epsp and ipsp: Excitatory and Inhibitory postsynaptic potentials"/>
          <p:cNvSpPr txBox="1"/>
          <p:nvPr>
            <p:ph type="title"/>
          </p:nvPr>
        </p:nvSpPr>
        <p:spPr>
          <a:xfrm>
            <a:off x="3601640" y="142081"/>
            <a:ext cx="16894970" cy="2244726"/>
          </a:xfrm>
          <a:prstGeom prst="rect">
            <a:avLst/>
          </a:prstGeom>
        </p:spPr>
        <p:txBody>
          <a:bodyPr/>
          <a:lstStyle/>
          <a:p>
            <a:pPr/>
            <a:r>
              <a:t>epsp and ipsp:</a:t>
            </a:r>
            <a:br/>
            <a:r>
              <a:rPr>
                <a:solidFill>
                  <a:srgbClr val="669C35"/>
                </a:solidFill>
                <a:uFill>
                  <a:solidFill>
                    <a:srgbClr val="669C35"/>
                  </a:solidFill>
                </a:uFill>
              </a:rPr>
              <a:t>Excitatory</a:t>
            </a:r>
            <a:r>
              <a:t> and </a:t>
            </a:r>
            <a:r>
              <a:rPr>
                <a:solidFill>
                  <a:srgbClr val="E32400"/>
                </a:solidFill>
                <a:uFill>
                  <a:solidFill>
                    <a:srgbClr val="E32400"/>
                  </a:solidFill>
                </a:uFill>
              </a:rPr>
              <a:t>Inhibitory</a:t>
            </a:r>
            <a:r>
              <a:t> postsynaptic potentials</a:t>
            </a:r>
          </a:p>
        </p:txBody>
      </p:sp>
      <p:sp>
        <p:nvSpPr>
          <p:cNvPr id="663" name="target postsynaptic neuron…"/>
          <p:cNvSpPr txBox="1"/>
          <p:nvPr/>
        </p:nvSpPr>
        <p:spPr>
          <a:xfrm>
            <a:off x="3405187" y="4089796"/>
            <a:ext cx="5293428" cy="1701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r" defTabSz="1821656">
              <a:defRPr sz="3200">
                <a:uFill>
                  <a:solidFill>
                    <a:srgbClr val="000000"/>
                  </a:solidFill>
                </a:uFill>
              </a:defRPr>
            </a:pPr>
            <a:r>
              <a:t>target postsynaptic neuron</a:t>
            </a:r>
          </a:p>
          <a:p>
            <a:pPr marL="81280" marR="81280" algn="r" defTabSz="1821656">
              <a:defRPr sz="3200">
                <a:uFill>
                  <a:solidFill>
                    <a:srgbClr val="000000"/>
                  </a:solidFill>
                </a:uFill>
              </a:defRPr>
            </a:pPr>
          </a:p>
          <a:p>
            <a:pPr marL="81280" marR="81280" algn="r" defTabSz="1821656">
              <a:defRPr sz="3200">
                <a:uFill>
                  <a:solidFill>
                    <a:srgbClr val="000000"/>
                  </a:solidFill>
                </a:uFill>
              </a:defRPr>
            </a:pPr>
            <a:r>
              <a:t>AP in presynaptic neuron</a:t>
            </a:r>
          </a:p>
        </p:txBody>
      </p:sp>
      <p:pic>
        <p:nvPicPr>
          <p:cNvPr id="664" name="droppedImage.png" descr="droppedImage.png"/>
          <p:cNvPicPr>
            <a:picLocks noChangeAspect="1"/>
          </p:cNvPicPr>
          <p:nvPr/>
        </p:nvPicPr>
        <p:blipFill>
          <a:blip r:embed="rId2">
            <a:extLst/>
          </a:blip>
          <a:stretch>
            <a:fillRect/>
          </a:stretch>
        </p:blipFill>
        <p:spPr>
          <a:xfrm>
            <a:off x="8727281" y="2250281"/>
            <a:ext cx="6611938" cy="3643313"/>
          </a:xfrm>
          <a:prstGeom prst="rect">
            <a:avLst/>
          </a:prstGeom>
          <a:ln w="12700"/>
        </p:spPr>
      </p:pic>
      <p:sp>
        <p:nvSpPr>
          <p:cNvPr id="665" name="neurotransmitter…"/>
          <p:cNvSpPr txBox="1"/>
          <p:nvPr/>
        </p:nvSpPr>
        <p:spPr>
          <a:xfrm>
            <a:off x="15174515" y="3750468"/>
            <a:ext cx="6607970" cy="2501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3200">
                <a:solidFill>
                  <a:srgbClr val="4F7A28"/>
                </a:solidFill>
                <a:uFill>
                  <a:solidFill>
                    <a:srgbClr val="4F7A28"/>
                  </a:solidFill>
                </a:uFill>
                <a:latin typeface="Comic Sans MS"/>
                <a:ea typeface="Comic Sans MS"/>
                <a:cs typeface="Comic Sans MS"/>
                <a:sym typeface="Comic Sans MS"/>
              </a:defRPr>
            </a:pPr>
            <a:r>
              <a:t>neurotransmitter</a:t>
            </a:r>
          </a:p>
          <a:p>
            <a:pPr marL="81280" marR="81280" defTabSz="1821656">
              <a:defRPr b="1" sz="3200">
                <a:solidFill>
                  <a:srgbClr val="4F7A28"/>
                </a:solidFill>
                <a:uFill>
                  <a:solidFill>
                    <a:srgbClr val="4F7A28"/>
                  </a:solidFill>
                </a:uFill>
                <a:latin typeface="Comic Sans MS"/>
                <a:ea typeface="Comic Sans MS"/>
                <a:cs typeface="Comic Sans MS"/>
                <a:sym typeface="Comic Sans MS"/>
              </a:defRPr>
            </a:pPr>
            <a:r>
              <a:t>(e.g. acetylcholine) </a:t>
            </a:r>
          </a:p>
          <a:p>
            <a:pPr marL="81280" marR="81280" defTabSz="1821656">
              <a:defRPr b="1" sz="3200">
                <a:solidFill>
                  <a:srgbClr val="4F7A28"/>
                </a:solidFill>
                <a:uFill>
                  <a:solidFill>
                    <a:srgbClr val="4F7A28"/>
                  </a:solidFill>
                </a:uFill>
                <a:latin typeface="Comic Sans MS"/>
                <a:ea typeface="Comic Sans MS"/>
                <a:cs typeface="Comic Sans MS"/>
                <a:sym typeface="Comic Sans MS"/>
              </a:defRPr>
            </a:pPr>
            <a:r>
              <a:t>opens Na+ channels</a:t>
            </a:r>
          </a:p>
          <a:p>
            <a:pPr marL="81280" marR="81280" defTabSz="1821656">
              <a:defRPr b="1" sz="3200">
                <a:solidFill>
                  <a:srgbClr val="4F7A28"/>
                </a:solidFill>
                <a:uFill>
                  <a:solidFill>
                    <a:srgbClr val="4F7A28"/>
                  </a:solidFill>
                </a:uFill>
                <a:latin typeface="Comic Sans MS"/>
                <a:ea typeface="Comic Sans MS"/>
                <a:cs typeface="Comic Sans MS"/>
                <a:sym typeface="Comic Sans MS"/>
              </a:defRPr>
            </a:pPr>
            <a:r>
              <a:t>(positive ions flow into cell)</a:t>
            </a:r>
          </a:p>
        </p:txBody>
      </p:sp>
      <p:pic>
        <p:nvPicPr>
          <p:cNvPr id="666" name="droppedImage.png" descr="droppedImage.png"/>
          <p:cNvPicPr>
            <a:picLocks noChangeAspect="1"/>
          </p:cNvPicPr>
          <p:nvPr/>
        </p:nvPicPr>
        <p:blipFill>
          <a:blip r:embed="rId3">
            <a:extLst/>
          </a:blip>
          <a:stretch>
            <a:fillRect/>
          </a:stretch>
        </p:blipFill>
        <p:spPr>
          <a:xfrm>
            <a:off x="8655843" y="7018734"/>
            <a:ext cx="8090298" cy="3877378"/>
          </a:xfrm>
          <a:prstGeom prst="rect">
            <a:avLst/>
          </a:prstGeom>
          <a:ln w="12700"/>
        </p:spPr>
      </p:pic>
      <p:sp>
        <p:nvSpPr>
          <p:cNvPr id="667" name="neurotransmitter…"/>
          <p:cNvSpPr txBox="1"/>
          <p:nvPr/>
        </p:nvSpPr>
        <p:spPr>
          <a:xfrm>
            <a:off x="14745890" y="10751343"/>
            <a:ext cx="6250782" cy="2501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3200">
                <a:solidFill>
                  <a:srgbClr val="E32400"/>
                </a:solidFill>
                <a:uFill>
                  <a:solidFill>
                    <a:srgbClr val="E32400"/>
                  </a:solidFill>
                </a:uFill>
                <a:latin typeface="Comic Sans MS"/>
                <a:ea typeface="Comic Sans MS"/>
                <a:cs typeface="Comic Sans MS"/>
                <a:sym typeface="Comic Sans MS"/>
              </a:defRPr>
            </a:pPr>
            <a:r>
              <a:t>neurotransmitter</a:t>
            </a:r>
          </a:p>
          <a:p>
            <a:pPr marL="81280" marR="81280" defTabSz="1821656">
              <a:defRPr b="1" sz="3200">
                <a:solidFill>
                  <a:srgbClr val="E32400"/>
                </a:solidFill>
                <a:uFill>
                  <a:solidFill>
                    <a:srgbClr val="E32400"/>
                  </a:solidFill>
                </a:uFill>
                <a:latin typeface="Comic Sans MS"/>
                <a:ea typeface="Comic Sans MS"/>
                <a:cs typeface="Comic Sans MS"/>
                <a:sym typeface="Comic Sans MS"/>
              </a:defRPr>
            </a:pPr>
            <a:r>
              <a:t>(e.g. GABA)</a:t>
            </a:r>
          </a:p>
          <a:p>
            <a:pPr marL="81280" marR="81280" defTabSz="1821656">
              <a:defRPr b="1" sz="3200">
                <a:solidFill>
                  <a:srgbClr val="E32400"/>
                </a:solidFill>
                <a:uFill>
                  <a:solidFill>
                    <a:srgbClr val="E32400"/>
                  </a:solidFill>
                </a:uFill>
                <a:latin typeface="Comic Sans MS"/>
                <a:ea typeface="Comic Sans MS"/>
                <a:cs typeface="Comic Sans MS"/>
                <a:sym typeface="Comic Sans MS"/>
              </a:defRPr>
            </a:pPr>
            <a:r>
              <a:t>opens Cl- channels</a:t>
            </a:r>
          </a:p>
          <a:p>
            <a:pPr marL="81280" marR="81280" defTabSz="1821656">
              <a:defRPr b="1" sz="3200">
                <a:solidFill>
                  <a:srgbClr val="E32400"/>
                </a:solidFill>
                <a:uFill>
                  <a:solidFill>
                    <a:srgbClr val="E32400"/>
                  </a:solidFill>
                </a:uFill>
                <a:latin typeface="Comic Sans MS"/>
                <a:ea typeface="Comic Sans MS"/>
                <a:cs typeface="Comic Sans MS"/>
                <a:sym typeface="Comic Sans MS"/>
              </a:defRPr>
            </a:pPr>
            <a:r>
              <a:t>(negative ions flow into cell)</a:t>
            </a:r>
          </a:p>
        </p:txBody>
      </p:sp>
      <p:sp>
        <p:nvSpPr>
          <p:cNvPr id="668" name="target postsynaptic neuron…"/>
          <p:cNvSpPr txBox="1"/>
          <p:nvPr/>
        </p:nvSpPr>
        <p:spPr>
          <a:xfrm>
            <a:off x="3405187" y="9108281"/>
            <a:ext cx="5293428" cy="1701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r" defTabSz="1821656">
              <a:defRPr sz="3200">
                <a:uFill>
                  <a:solidFill>
                    <a:srgbClr val="000000"/>
                  </a:solidFill>
                </a:uFill>
              </a:defRPr>
            </a:pPr>
            <a:r>
              <a:t>target postsynaptic neuron</a:t>
            </a:r>
          </a:p>
          <a:p>
            <a:pPr marL="81280" marR="81280" algn="r" defTabSz="1821656">
              <a:defRPr sz="3200">
                <a:uFill>
                  <a:solidFill>
                    <a:srgbClr val="000000"/>
                  </a:solidFill>
                </a:uFill>
              </a:defRPr>
            </a:pPr>
          </a:p>
          <a:p>
            <a:pPr marL="81280" marR="81280" algn="r" defTabSz="1821656">
              <a:defRPr sz="3200">
                <a:uFill>
                  <a:solidFill>
                    <a:srgbClr val="000000"/>
                  </a:solidFill>
                </a:uFill>
              </a:defRPr>
            </a:pPr>
            <a:r>
              <a:t>AP in presynaptic neuron</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0" name="Combining epsp’s and ipsp’s"/>
          <p:cNvSpPr txBox="1"/>
          <p:nvPr>
            <p:ph type="title"/>
          </p:nvPr>
        </p:nvSpPr>
        <p:spPr>
          <a:xfrm>
            <a:off x="4119562" y="589359"/>
            <a:ext cx="12340829" cy="1268016"/>
          </a:xfrm>
          <a:prstGeom prst="rect">
            <a:avLst/>
          </a:prstGeom>
        </p:spPr>
        <p:txBody>
          <a:bodyPr/>
          <a:lstStyle/>
          <a:p>
            <a:pPr/>
            <a:r>
              <a:t>Combining epsp’s and ipsp’s</a:t>
            </a:r>
          </a:p>
        </p:txBody>
      </p:sp>
      <p:pic>
        <p:nvPicPr>
          <p:cNvPr id="671" name="image.pdf" descr="image.pdf"/>
          <p:cNvPicPr>
            <a:picLocks noChangeAspect="0"/>
          </p:cNvPicPr>
          <p:nvPr/>
        </p:nvPicPr>
        <p:blipFill>
          <a:blip r:embed="rId2">
            <a:extLst/>
          </a:blip>
          <a:stretch>
            <a:fillRect/>
          </a:stretch>
        </p:blipFill>
        <p:spPr>
          <a:xfrm>
            <a:off x="7512050" y="3089275"/>
            <a:ext cx="9782175" cy="10283826"/>
          </a:xfrm>
          <a:prstGeom prst="rect">
            <a:avLst/>
          </a:prstGeom>
          <a:ln w="12700">
            <a:miter lim="400000"/>
          </a:ln>
        </p:spPr>
      </p:pic>
      <p:sp>
        <p:nvSpPr>
          <p:cNvPr id="672" name="Rectangle"/>
          <p:cNvSpPr/>
          <p:nvPr/>
        </p:nvSpPr>
        <p:spPr>
          <a:xfrm>
            <a:off x="8084343" y="2893218"/>
            <a:ext cx="5339954" cy="910829"/>
          </a:xfrm>
          <a:prstGeom prst="rect">
            <a:avLst/>
          </a:prstGeom>
          <a:solidFill>
            <a:srgbClr val="FFFFFF"/>
          </a:solidFill>
          <a:ln w="12700"/>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673" name="EPSP alone"/>
          <p:cNvSpPr txBox="1"/>
          <p:nvPr/>
        </p:nvSpPr>
        <p:spPr>
          <a:xfrm>
            <a:off x="9709546" y="2303859"/>
            <a:ext cx="3606031" cy="8763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uFill>
                  <a:solidFill>
                    <a:srgbClr val="000000"/>
                  </a:solidFill>
                </a:uFill>
              </a:defRPr>
            </a:lvl1pPr>
          </a:lstStyle>
          <a:p>
            <a:pPr/>
            <a:r>
              <a:t>EPSP alone</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5" name="Combining epsp’s and ipsp’s"/>
          <p:cNvSpPr txBox="1"/>
          <p:nvPr>
            <p:ph type="title"/>
          </p:nvPr>
        </p:nvSpPr>
        <p:spPr>
          <a:prstGeom prst="rect">
            <a:avLst/>
          </a:prstGeom>
        </p:spPr>
        <p:txBody>
          <a:bodyPr/>
          <a:lstStyle/>
          <a:p>
            <a:pPr/>
            <a:r>
              <a:t>Combining epsp’s and ipsp’s</a:t>
            </a:r>
          </a:p>
        </p:txBody>
      </p:sp>
      <p:pic>
        <p:nvPicPr>
          <p:cNvPr id="676" name="image.pdf" descr="image.pdf"/>
          <p:cNvPicPr>
            <a:picLocks noChangeAspect="0"/>
          </p:cNvPicPr>
          <p:nvPr/>
        </p:nvPicPr>
        <p:blipFill>
          <a:blip r:embed="rId2">
            <a:extLst/>
          </a:blip>
          <a:stretch>
            <a:fillRect/>
          </a:stretch>
        </p:blipFill>
        <p:spPr>
          <a:xfrm>
            <a:off x="6851650" y="2073275"/>
            <a:ext cx="9782175" cy="10283826"/>
          </a:xfrm>
          <a:prstGeom prst="rect">
            <a:avLst/>
          </a:prstGeom>
          <a:ln w="12700">
            <a:miter lim="400000"/>
          </a:ln>
        </p:spPr>
      </p:pic>
      <p:sp>
        <p:nvSpPr>
          <p:cNvPr id="677" name="IPSP alone"/>
          <p:cNvSpPr txBox="1"/>
          <p:nvPr/>
        </p:nvSpPr>
        <p:spPr>
          <a:xfrm>
            <a:off x="8780859" y="3250406"/>
            <a:ext cx="3369725" cy="8763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uFill>
                  <a:solidFill>
                    <a:srgbClr val="000000"/>
                  </a:solidFill>
                </a:uFill>
              </a:defRPr>
            </a:lvl1pPr>
          </a:lstStyle>
          <a:p>
            <a:pPr/>
            <a:r>
              <a:t>IPSP alone</a:t>
            </a:r>
          </a:p>
        </p:txBody>
      </p:sp>
      <p:sp>
        <p:nvSpPr>
          <p:cNvPr id="678" name="Rectangle"/>
          <p:cNvSpPr/>
          <p:nvPr/>
        </p:nvSpPr>
        <p:spPr>
          <a:xfrm>
            <a:off x="7852171" y="2035968"/>
            <a:ext cx="5339954" cy="910829"/>
          </a:xfrm>
          <a:prstGeom prst="rect">
            <a:avLst/>
          </a:prstGeom>
          <a:solidFill>
            <a:srgbClr val="FFFFFF"/>
          </a:solidFill>
          <a:ln w="12700"/>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0" name="Combining epsp’s and ipsp’s"/>
          <p:cNvSpPr txBox="1"/>
          <p:nvPr>
            <p:ph type="title"/>
          </p:nvPr>
        </p:nvSpPr>
        <p:spPr>
          <a:prstGeom prst="rect">
            <a:avLst/>
          </a:prstGeom>
        </p:spPr>
        <p:txBody>
          <a:bodyPr/>
          <a:lstStyle/>
          <a:p>
            <a:pPr/>
            <a:r>
              <a:t>Combining epsp’s and ipsp’s</a:t>
            </a:r>
          </a:p>
        </p:txBody>
      </p:sp>
      <p:pic>
        <p:nvPicPr>
          <p:cNvPr id="681" name="image.pdf" descr="image.pdf"/>
          <p:cNvPicPr>
            <a:picLocks noChangeAspect="0"/>
          </p:cNvPicPr>
          <p:nvPr/>
        </p:nvPicPr>
        <p:blipFill>
          <a:blip r:embed="rId2">
            <a:extLst/>
          </a:blip>
          <a:stretch>
            <a:fillRect/>
          </a:stretch>
        </p:blipFill>
        <p:spPr>
          <a:xfrm>
            <a:off x="6851650" y="1997075"/>
            <a:ext cx="9782175" cy="10283826"/>
          </a:xfrm>
          <a:prstGeom prst="rect">
            <a:avLst/>
          </a:prstGeom>
          <a:ln w="12700">
            <a:miter lim="400000"/>
          </a:ln>
        </p:spPr>
      </p:pic>
      <p:sp>
        <p:nvSpPr>
          <p:cNvPr id="682" name="EPSP + IPSP"/>
          <p:cNvSpPr txBox="1"/>
          <p:nvPr/>
        </p:nvSpPr>
        <p:spPr>
          <a:xfrm>
            <a:off x="9191625" y="3250406"/>
            <a:ext cx="3927133" cy="8763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uFill>
                  <a:solidFill>
                    <a:srgbClr val="000000"/>
                  </a:solidFill>
                </a:uFill>
              </a:defRPr>
            </a:lvl1pPr>
          </a:lstStyle>
          <a:p>
            <a:pPr/>
            <a:r>
              <a:t>EPSP + IPSP</a:t>
            </a:r>
          </a:p>
        </p:txBody>
      </p:sp>
      <p:sp>
        <p:nvSpPr>
          <p:cNvPr id="683" name="Rectangle"/>
          <p:cNvSpPr/>
          <p:nvPr/>
        </p:nvSpPr>
        <p:spPr>
          <a:xfrm>
            <a:off x="7852171" y="2035968"/>
            <a:ext cx="5339954" cy="910829"/>
          </a:xfrm>
          <a:prstGeom prst="rect">
            <a:avLst/>
          </a:prstGeom>
          <a:solidFill>
            <a:srgbClr val="FFFFFF"/>
          </a:solidFill>
          <a:ln w="12700"/>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5" name="Fox Figure 7.33"/>
          <p:cNvSpPr txBox="1"/>
          <p:nvPr/>
        </p:nvSpPr>
        <p:spPr>
          <a:xfrm>
            <a:off x="18353484" y="12715875"/>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7.33</a:t>
            </a:r>
          </a:p>
        </p:txBody>
      </p:sp>
      <p:grpSp>
        <p:nvGrpSpPr>
          <p:cNvPr id="688" name="Group"/>
          <p:cNvGrpSpPr/>
          <p:nvPr/>
        </p:nvGrpSpPr>
        <p:grpSpPr>
          <a:xfrm>
            <a:off x="6521450" y="553640"/>
            <a:ext cx="11334750" cy="12412267"/>
            <a:chOff x="0" y="0"/>
            <a:chExt cx="11334750" cy="12412265"/>
          </a:xfrm>
        </p:grpSpPr>
        <p:pic>
          <p:nvPicPr>
            <p:cNvPr id="686" name="fox78119_0733.jpg" descr="fox78119_0733.jpg"/>
            <p:cNvPicPr>
              <a:picLocks noChangeAspect="0"/>
            </p:cNvPicPr>
            <p:nvPr/>
          </p:nvPicPr>
          <p:blipFill>
            <a:blip r:embed="rId2">
              <a:extLst/>
            </a:blip>
            <a:stretch>
              <a:fillRect/>
            </a:stretch>
          </p:blipFill>
          <p:spPr>
            <a:xfrm>
              <a:off x="0" y="214312"/>
              <a:ext cx="11334750" cy="12197954"/>
            </a:xfrm>
            <a:prstGeom prst="rect">
              <a:avLst/>
            </a:prstGeom>
            <a:ln w="12700" cap="flat">
              <a:noFill/>
              <a:miter lim="400000"/>
            </a:ln>
            <a:effectLst/>
          </p:spPr>
        </p:pic>
        <p:sp>
          <p:nvSpPr>
            <p:cNvPr id="687" name="Rectangle"/>
            <p:cNvSpPr/>
            <p:nvPr/>
          </p:nvSpPr>
          <p:spPr>
            <a:xfrm>
              <a:off x="812799"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689" name="Line"/>
          <p:cNvSpPr/>
          <p:nvPr/>
        </p:nvSpPr>
        <p:spPr>
          <a:xfrm>
            <a:off x="16480223" y="1566711"/>
            <a:ext cx="2171010" cy="6084652"/>
          </a:xfrm>
          <a:custGeom>
            <a:avLst/>
            <a:gdLst/>
            <a:ahLst/>
            <a:cxnLst>
              <a:cxn ang="0">
                <a:pos x="wd2" y="hd2"/>
              </a:cxn>
              <a:cxn ang="5400000">
                <a:pos x="wd2" y="hd2"/>
              </a:cxn>
              <a:cxn ang="10800000">
                <a:pos x="wd2" y="hd2"/>
              </a:cxn>
              <a:cxn ang="16200000">
                <a:pos x="wd2" y="hd2"/>
              </a:cxn>
            </a:cxnLst>
            <a:rect l="0" t="0" r="r" b="b"/>
            <a:pathLst>
              <a:path w="19152" h="21519" fill="norm" stroke="1" extrusionOk="0">
                <a:moveTo>
                  <a:pt x="10869" y="21519"/>
                </a:moveTo>
                <a:cubicBezTo>
                  <a:pt x="13700" y="19666"/>
                  <a:pt x="15955" y="17668"/>
                  <a:pt x="17241" y="15557"/>
                </a:cubicBezTo>
                <a:cubicBezTo>
                  <a:pt x="18974" y="12711"/>
                  <a:pt x="19671" y="9393"/>
                  <a:pt x="18733" y="6083"/>
                </a:cubicBezTo>
                <a:cubicBezTo>
                  <a:pt x="17799" y="2787"/>
                  <a:pt x="14034" y="-81"/>
                  <a:pt x="8469" y="2"/>
                </a:cubicBezTo>
                <a:cubicBezTo>
                  <a:pt x="2021" y="97"/>
                  <a:pt x="-1929" y="4459"/>
                  <a:pt x="962" y="8053"/>
                </a:cubicBezTo>
              </a:path>
            </a:pathLst>
          </a:custGeom>
          <a:ln w="114300">
            <a:solidFill>
              <a:srgbClr val="A6AAA9"/>
            </a:solidFill>
            <a:miter lim="400000"/>
            <a:head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1" name="Fox Figure 7.33"/>
          <p:cNvSpPr txBox="1"/>
          <p:nvPr/>
        </p:nvSpPr>
        <p:spPr>
          <a:xfrm>
            <a:off x="18353484" y="12715875"/>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7.33</a:t>
            </a:r>
          </a:p>
        </p:txBody>
      </p:sp>
      <p:grpSp>
        <p:nvGrpSpPr>
          <p:cNvPr id="694" name="Group"/>
          <p:cNvGrpSpPr/>
          <p:nvPr/>
        </p:nvGrpSpPr>
        <p:grpSpPr>
          <a:xfrm>
            <a:off x="6521450" y="553640"/>
            <a:ext cx="11334750" cy="12412267"/>
            <a:chOff x="0" y="0"/>
            <a:chExt cx="11334750" cy="12412265"/>
          </a:xfrm>
        </p:grpSpPr>
        <p:pic>
          <p:nvPicPr>
            <p:cNvPr id="692" name="fox78119_0733.jpg" descr="fox78119_0733.jpg"/>
            <p:cNvPicPr>
              <a:picLocks noChangeAspect="0"/>
            </p:cNvPicPr>
            <p:nvPr/>
          </p:nvPicPr>
          <p:blipFill>
            <a:blip r:embed="rId2">
              <a:extLst/>
            </a:blip>
            <a:stretch>
              <a:fillRect/>
            </a:stretch>
          </p:blipFill>
          <p:spPr>
            <a:xfrm>
              <a:off x="0" y="214312"/>
              <a:ext cx="11334750" cy="12197954"/>
            </a:xfrm>
            <a:prstGeom prst="rect">
              <a:avLst/>
            </a:prstGeom>
            <a:ln w="12700" cap="flat">
              <a:noFill/>
              <a:miter lim="400000"/>
            </a:ln>
            <a:effectLst/>
          </p:spPr>
        </p:pic>
        <p:sp>
          <p:nvSpPr>
            <p:cNvPr id="693" name="Rectangle"/>
            <p:cNvSpPr/>
            <p:nvPr/>
          </p:nvSpPr>
          <p:spPr>
            <a:xfrm>
              <a:off x="812799"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695" name="Line"/>
          <p:cNvSpPr/>
          <p:nvPr/>
        </p:nvSpPr>
        <p:spPr>
          <a:xfrm flipH="1">
            <a:off x="10617770" y="3274218"/>
            <a:ext cx="1848074" cy="3911630"/>
          </a:xfrm>
          <a:prstGeom prst="line">
            <a:avLst/>
          </a:prstGeom>
          <a:ln w="101600">
            <a:solidFill>
              <a:srgbClr val="A6AAA9"/>
            </a:solidFill>
            <a:miter lim="400000"/>
            <a:tail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96" name="Line"/>
          <p:cNvSpPr/>
          <p:nvPr/>
        </p:nvSpPr>
        <p:spPr>
          <a:xfrm flipH="1">
            <a:off x="11325913" y="4469494"/>
            <a:ext cx="2780761" cy="3168419"/>
          </a:xfrm>
          <a:prstGeom prst="line">
            <a:avLst/>
          </a:prstGeom>
          <a:ln w="101600">
            <a:solidFill>
              <a:srgbClr val="A6AAA9"/>
            </a:solidFill>
            <a:miter lim="400000"/>
            <a:tail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9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95" grpId="1"/>
    </p:bldLst>
  </p:timing>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8" name="Fox Figure 7.33"/>
          <p:cNvSpPr txBox="1"/>
          <p:nvPr/>
        </p:nvSpPr>
        <p:spPr>
          <a:xfrm>
            <a:off x="18353484" y="12715875"/>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7.33</a:t>
            </a:r>
          </a:p>
        </p:txBody>
      </p:sp>
      <p:grpSp>
        <p:nvGrpSpPr>
          <p:cNvPr id="701" name="Group"/>
          <p:cNvGrpSpPr/>
          <p:nvPr/>
        </p:nvGrpSpPr>
        <p:grpSpPr>
          <a:xfrm>
            <a:off x="6521450" y="553640"/>
            <a:ext cx="11334750" cy="12412267"/>
            <a:chOff x="0" y="0"/>
            <a:chExt cx="11334750" cy="12412265"/>
          </a:xfrm>
        </p:grpSpPr>
        <p:pic>
          <p:nvPicPr>
            <p:cNvPr id="699" name="fox78119_0733.jpg" descr="fox78119_0733.jpg"/>
            <p:cNvPicPr>
              <a:picLocks noChangeAspect="0"/>
            </p:cNvPicPr>
            <p:nvPr/>
          </p:nvPicPr>
          <p:blipFill>
            <a:blip r:embed="rId2">
              <a:extLst/>
            </a:blip>
            <a:stretch>
              <a:fillRect/>
            </a:stretch>
          </p:blipFill>
          <p:spPr>
            <a:xfrm>
              <a:off x="0" y="214312"/>
              <a:ext cx="11334750" cy="12197954"/>
            </a:xfrm>
            <a:prstGeom prst="rect">
              <a:avLst/>
            </a:prstGeom>
            <a:ln w="12700" cap="flat">
              <a:noFill/>
              <a:miter lim="400000"/>
            </a:ln>
            <a:effectLst/>
          </p:spPr>
        </p:pic>
        <p:sp>
          <p:nvSpPr>
            <p:cNvPr id="700" name="Rectangle"/>
            <p:cNvSpPr/>
            <p:nvPr/>
          </p:nvSpPr>
          <p:spPr>
            <a:xfrm>
              <a:off x="812799"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702" name="Line"/>
          <p:cNvSpPr/>
          <p:nvPr/>
        </p:nvSpPr>
        <p:spPr>
          <a:xfrm>
            <a:off x="15377386" y="1563772"/>
            <a:ext cx="3233792" cy="4488993"/>
          </a:xfrm>
          <a:custGeom>
            <a:avLst/>
            <a:gdLst/>
            <a:ahLst/>
            <a:cxnLst>
              <a:cxn ang="0">
                <a:pos x="wd2" y="hd2"/>
              </a:cxn>
              <a:cxn ang="5400000">
                <a:pos x="wd2" y="hd2"/>
              </a:cxn>
              <a:cxn ang="10800000">
                <a:pos x="wd2" y="hd2"/>
              </a:cxn>
              <a:cxn ang="16200000">
                <a:pos x="wd2" y="hd2"/>
              </a:cxn>
            </a:cxnLst>
            <a:rect l="0" t="0" r="r" b="b"/>
            <a:pathLst>
              <a:path w="21226" h="20460" fill="norm" stroke="1" extrusionOk="0">
                <a:moveTo>
                  <a:pt x="0" y="17892"/>
                </a:moveTo>
                <a:cubicBezTo>
                  <a:pt x="3815" y="20696"/>
                  <a:pt x="10060" y="21332"/>
                  <a:pt x="14672" y="19162"/>
                </a:cubicBezTo>
                <a:cubicBezTo>
                  <a:pt x="19257" y="17004"/>
                  <a:pt x="21600" y="12526"/>
                  <a:pt x="21177" y="7853"/>
                </a:cubicBezTo>
                <a:cubicBezTo>
                  <a:pt x="20770" y="3353"/>
                  <a:pt x="17501" y="-268"/>
                  <a:pt x="13540" y="16"/>
                </a:cubicBezTo>
                <a:cubicBezTo>
                  <a:pt x="9187" y="328"/>
                  <a:pt x="6447" y="5678"/>
                  <a:pt x="7955" y="10392"/>
                </a:cubicBezTo>
              </a:path>
            </a:pathLst>
          </a:custGeom>
          <a:ln w="88900">
            <a:solidFill>
              <a:srgbClr val="A6AAA9"/>
            </a:solidFill>
            <a:miter lim="400000"/>
            <a:head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03" name="Line"/>
          <p:cNvSpPr/>
          <p:nvPr/>
        </p:nvSpPr>
        <p:spPr>
          <a:xfrm>
            <a:off x="12898839" y="3451908"/>
            <a:ext cx="493366" cy="2625635"/>
          </a:xfrm>
          <a:prstGeom prst="line">
            <a:avLst/>
          </a:prstGeom>
          <a:ln w="88900">
            <a:solidFill>
              <a:srgbClr val="A6AAA9"/>
            </a:solidFill>
            <a:miter lim="400000"/>
            <a:tail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04" name="Line"/>
          <p:cNvSpPr/>
          <p:nvPr/>
        </p:nvSpPr>
        <p:spPr>
          <a:xfrm flipH="1">
            <a:off x="12221951" y="5090386"/>
            <a:ext cx="225290" cy="2220105"/>
          </a:xfrm>
          <a:prstGeom prst="line">
            <a:avLst/>
          </a:prstGeom>
          <a:ln w="88900">
            <a:solidFill>
              <a:srgbClr val="A6AAA9"/>
            </a:solidFill>
            <a:miter lim="400000"/>
            <a:tail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7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7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04" grpId="1"/>
      <p:bldP build="whole" bldLvl="1" animBg="1" rev="0" advAuto="0" spid="703" grpId="2"/>
      <p:bldP build="whole" bldLvl="1" animBg="1" rev="0" advAuto="0" spid="702" grpId="3"/>
    </p:bldLst>
  </p:timing>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6" name="Fox Figure 7.34"/>
          <p:cNvSpPr txBox="1"/>
          <p:nvPr/>
        </p:nvSpPr>
        <p:spPr>
          <a:xfrm>
            <a:off x="18460640" y="12805171"/>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7.34</a:t>
            </a:r>
          </a:p>
        </p:txBody>
      </p:sp>
      <p:grpSp>
        <p:nvGrpSpPr>
          <p:cNvPr id="709" name="Group"/>
          <p:cNvGrpSpPr/>
          <p:nvPr/>
        </p:nvGrpSpPr>
        <p:grpSpPr>
          <a:xfrm>
            <a:off x="6405562" y="803671"/>
            <a:ext cx="11576051" cy="12001501"/>
            <a:chOff x="0" y="0"/>
            <a:chExt cx="11576050" cy="12001499"/>
          </a:xfrm>
        </p:grpSpPr>
        <p:pic>
          <p:nvPicPr>
            <p:cNvPr id="707" name="fox78119_0734.jpg" descr="fox78119_0734.jpg"/>
            <p:cNvPicPr>
              <a:picLocks noChangeAspect="0"/>
            </p:cNvPicPr>
            <p:nvPr/>
          </p:nvPicPr>
          <p:blipFill>
            <a:blip r:embed="rId2">
              <a:extLst/>
            </a:blip>
            <a:stretch>
              <a:fillRect/>
            </a:stretch>
          </p:blipFill>
          <p:spPr>
            <a:xfrm>
              <a:off x="0" y="107156"/>
              <a:ext cx="11576050" cy="11894344"/>
            </a:xfrm>
            <a:prstGeom prst="rect">
              <a:avLst/>
            </a:prstGeom>
            <a:ln w="12700" cap="flat">
              <a:noFill/>
              <a:miter lim="400000"/>
            </a:ln>
            <a:effectLst/>
          </p:spPr>
        </p:pic>
        <p:sp>
          <p:nvSpPr>
            <p:cNvPr id="708" name="Rectangle"/>
            <p:cNvSpPr/>
            <p:nvPr/>
          </p:nvSpPr>
          <p:spPr>
            <a:xfrm>
              <a:off x="928687"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710" name="Line"/>
          <p:cNvSpPr/>
          <p:nvPr/>
        </p:nvSpPr>
        <p:spPr>
          <a:xfrm>
            <a:off x="16656006" y="1536064"/>
            <a:ext cx="2069201" cy="5766576"/>
          </a:xfrm>
          <a:custGeom>
            <a:avLst/>
            <a:gdLst/>
            <a:ahLst/>
            <a:cxnLst>
              <a:cxn ang="0">
                <a:pos x="wd2" y="hd2"/>
              </a:cxn>
              <a:cxn ang="5400000">
                <a:pos x="wd2" y="hd2"/>
              </a:cxn>
              <a:cxn ang="10800000">
                <a:pos x="wd2" y="hd2"/>
              </a:cxn>
              <a:cxn ang="16200000">
                <a:pos x="wd2" y="hd2"/>
              </a:cxn>
            </a:cxnLst>
            <a:rect l="0" t="0" r="r" b="b"/>
            <a:pathLst>
              <a:path w="20036" h="21287" fill="norm" stroke="1" extrusionOk="0">
                <a:moveTo>
                  <a:pt x="0" y="21287"/>
                </a:moveTo>
                <a:cubicBezTo>
                  <a:pt x="4138" y="19532"/>
                  <a:pt x="7281" y="17684"/>
                  <a:pt x="10416" y="15534"/>
                </a:cubicBezTo>
                <a:cubicBezTo>
                  <a:pt x="14119" y="12993"/>
                  <a:pt x="19599" y="9961"/>
                  <a:pt x="20013" y="6374"/>
                </a:cubicBezTo>
                <a:cubicBezTo>
                  <a:pt x="20450" y="2592"/>
                  <a:pt x="14621" y="-313"/>
                  <a:pt x="8746" y="27"/>
                </a:cubicBezTo>
                <a:cubicBezTo>
                  <a:pt x="2643" y="380"/>
                  <a:pt x="-1150" y="4678"/>
                  <a:pt x="507" y="8430"/>
                </a:cubicBezTo>
              </a:path>
            </a:pathLst>
          </a:custGeom>
          <a:ln w="76200">
            <a:solidFill>
              <a:srgbClr val="A6AAA9"/>
            </a:solidFill>
            <a:miter lim="400000"/>
            <a:head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11" name="Line"/>
          <p:cNvSpPr/>
          <p:nvPr/>
        </p:nvSpPr>
        <p:spPr>
          <a:xfrm flipH="1">
            <a:off x="9948043" y="3545829"/>
            <a:ext cx="2162008" cy="4642097"/>
          </a:xfrm>
          <a:prstGeom prst="line">
            <a:avLst/>
          </a:prstGeom>
          <a:ln w="76200">
            <a:solidFill>
              <a:srgbClr val="A6AAA9"/>
            </a:solidFill>
            <a:miter lim="400000"/>
            <a:tail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712" name="Line"/>
          <p:cNvSpPr/>
          <p:nvPr/>
        </p:nvSpPr>
        <p:spPr>
          <a:xfrm>
            <a:off x="12354594" y="5278653"/>
            <a:ext cx="472159" cy="3686528"/>
          </a:xfrm>
          <a:prstGeom prst="line">
            <a:avLst/>
          </a:prstGeom>
          <a:ln w="76200">
            <a:solidFill>
              <a:srgbClr val="A6AAA9"/>
            </a:solidFill>
            <a:miter lim="400000"/>
            <a:tail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71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12" grpId="2"/>
      <p:bldP build="whole" bldLvl="1" animBg="1" rev="0" advAuto="0" spid="711" grpId="1"/>
    </p:bld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1" name="Fox Figure 7.21"/>
          <p:cNvSpPr txBox="1"/>
          <p:nvPr/>
        </p:nvSpPr>
        <p:spPr>
          <a:xfrm>
            <a:off x="18299906" y="12894468"/>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7.21</a:t>
            </a:r>
          </a:p>
        </p:txBody>
      </p:sp>
      <p:grpSp>
        <p:nvGrpSpPr>
          <p:cNvPr id="414" name="Group"/>
          <p:cNvGrpSpPr/>
          <p:nvPr/>
        </p:nvGrpSpPr>
        <p:grpSpPr>
          <a:xfrm>
            <a:off x="7691437" y="3067050"/>
            <a:ext cx="13376667" cy="7500939"/>
            <a:chOff x="0" y="0"/>
            <a:chExt cx="13376665" cy="7500938"/>
          </a:xfrm>
        </p:grpSpPr>
        <p:pic>
          <p:nvPicPr>
            <p:cNvPr id="412" name="fox78119_0721.jpg" descr="fox78119_0721.jpg"/>
            <p:cNvPicPr>
              <a:picLocks noChangeAspect="0"/>
            </p:cNvPicPr>
            <p:nvPr/>
          </p:nvPicPr>
          <p:blipFill>
            <a:blip r:embed="rId2">
              <a:extLst/>
            </a:blip>
            <a:stretch>
              <a:fillRect/>
            </a:stretch>
          </p:blipFill>
          <p:spPr>
            <a:xfrm>
              <a:off x="0" y="0"/>
              <a:ext cx="13376666" cy="7500939"/>
            </a:xfrm>
            <a:prstGeom prst="rect">
              <a:avLst/>
            </a:prstGeom>
            <a:ln w="12700" cap="flat">
              <a:noFill/>
              <a:miter lim="400000"/>
            </a:ln>
            <a:effectLst/>
          </p:spPr>
        </p:pic>
        <p:sp>
          <p:nvSpPr>
            <p:cNvPr id="413" name="Rectangle"/>
            <p:cNvSpPr/>
            <p:nvPr/>
          </p:nvSpPr>
          <p:spPr>
            <a:xfrm>
              <a:off x="2321698" y="4097"/>
              <a:ext cx="8717898" cy="41486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415" name="Electrical Synapse"/>
          <p:cNvSpPr txBox="1"/>
          <p:nvPr/>
        </p:nvSpPr>
        <p:spPr>
          <a:xfrm>
            <a:off x="3494484" y="678656"/>
            <a:ext cx="5924540"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spcBef>
                <a:spcPts val="2800"/>
              </a:spcBef>
              <a:buClr>
                <a:srgbClr val="D84800"/>
              </a:buClr>
              <a:buFont typeface="Helvetica"/>
              <a:defRPr b="1" sz="5000">
                <a:solidFill>
                  <a:srgbClr val="D84800"/>
                </a:solidFill>
                <a:uFill>
                  <a:solidFill>
                    <a:srgbClr val="D84800"/>
                  </a:solidFill>
                </a:uFill>
              </a:defRPr>
            </a:lvl1pPr>
          </a:lstStyle>
          <a:p>
            <a:pPr/>
            <a:r>
              <a:t>Electrical Synapse</a:t>
            </a:r>
          </a:p>
        </p:txBody>
      </p:sp>
      <p:grpSp>
        <p:nvGrpSpPr>
          <p:cNvPr id="429" name="Group"/>
          <p:cNvGrpSpPr/>
          <p:nvPr/>
        </p:nvGrpSpPr>
        <p:grpSpPr>
          <a:xfrm>
            <a:off x="4816078" y="2464593"/>
            <a:ext cx="1857376" cy="9822657"/>
            <a:chOff x="0" y="0"/>
            <a:chExt cx="1857375" cy="9822656"/>
          </a:xfrm>
        </p:grpSpPr>
        <p:grpSp>
          <p:nvGrpSpPr>
            <p:cNvPr id="419" name="Group"/>
            <p:cNvGrpSpPr/>
            <p:nvPr/>
          </p:nvGrpSpPr>
          <p:grpSpPr>
            <a:xfrm>
              <a:off x="0" y="0"/>
              <a:ext cx="1785938" cy="4911329"/>
              <a:chOff x="0" y="0"/>
              <a:chExt cx="1785937" cy="4911328"/>
            </a:xfrm>
          </p:grpSpPr>
          <p:sp>
            <p:nvSpPr>
              <p:cNvPr id="416" name="Circle"/>
              <p:cNvSpPr/>
              <p:nvPr/>
            </p:nvSpPr>
            <p:spPr>
              <a:xfrm>
                <a:off x="0" y="0"/>
                <a:ext cx="1785938" cy="1785938"/>
              </a:xfrm>
              <a:prstGeom prst="ellipse">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17" name="Rectangle"/>
              <p:cNvSpPr/>
              <p:nvPr/>
            </p:nvSpPr>
            <p:spPr>
              <a:xfrm>
                <a:off x="660796" y="1660921"/>
                <a:ext cx="482204" cy="2857501"/>
              </a:xfrm>
              <a:prstGeom prst="rect">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18" name="Triangle"/>
              <p:cNvSpPr/>
              <p:nvPr/>
            </p:nvSpPr>
            <p:spPr>
              <a:xfrm>
                <a:off x="339328" y="3768328"/>
                <a:ext cx="1143001" cy="1143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420" name="Circle"/>
            <p:cNvSpPr/>
            <p:nvPr/>
          </p:nvSpPr>
          <p:spPr>
            <a:xfrm>
              <a:off x="71437" y="4911328"/>
              <a:ext cx="1785938" cy="1785938"/>
            </a:xfrm>
            <a:prstGeom prst="ellipse">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21" name="Rectangle"/>
            <p:cNvSpPr/>
            <p:nvPr/>
          </p:nvSpPr>
          <p:spPr>
            <a:xfrm>
              <a:off x="732234" y="6572250"/>
              <a:ext cx="482204" cy="2857500"/>
            </a:xfrm>
            <a:prstGeom prst="rect">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22" name="Triangle"/>
            <p:cNvSpPr/>
            <p:nvPr/>
          </p:nvSpPr>
          <p:spPr>
            <a:xfrm>
              <a:off x="410765" y="8679656"/>
              <a:ext cx="1143001" cy="1143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25" name="Group"/>
            <p:cNvGrpSpPr/>
            <p:nvPr/>
          </p:nvGrpSpPr>
          <p:grpSpPr>
            <a:xfrm>
              <a:off x="392906" y="4625578"/>
              <a:ext cx="464344" cy="553641"/>
              <a:chOff x="0" y="0"/>
              <a:chExt cx="464343" cy="553640"/>
            </a:xfrm>
          </p:grpSpPr>
          <p:sp>
            <p:nvSpPr>
              <p:cNvPr id="423" name="Rounded Rectangle"/>
              <p:cNvSpPr/>
              <p:nvPr/>
            </p:nvSpPr>
            <p:spPr>
              <a:xfrm>
                <a:off x="0" y="0"/>
                <a:ext cx="196454" cy="553641"/>
              </a:xfrm>
              <a:prstGeom prst="roundRect">
                <a:avLst>
                  <a:gd name="adj" fmla="val 50000"/>
                </a:avLst>
              </a:prstGeom>
              <a:solidFill>
                <a:srgbClr val="371A94"/>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24" name="Rounded Rectangle"/>
              <p:cNvSpPr/>
              <p:nvPr/>
            </p:nvSpPr>
            <p:spPr>
              <a:xfrm>
                <a:off x="267890" y="0"/>
                <a:ext cx="196454" cy="553641"/>
              </a:xfrm>
              <a:prstGeom prst="roundRect">
                <a:avLst>
                  <a:gd name="adj" fmla="val 50000"/>
                </a:avLst>
              </a:prstGeom>
              <a:solidFill>
                <a:srgbClr val="371A94"/>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nvGrpSpPr>
            <p:cNvPr id="428" name="Group"/>
            <p:cNvGrpSpPr/>
            <p:nvPr/>
          </p:nvGrpSpPr>
          <p:grpSpPr>
            <a:xfrm>
              <a:off x="946546" y="4625578"/>
              <a:ext cx="464345" cy="553641"/>
              <a:chOff x="0" y="0"/>
              <a:chExt cx="464343" cy="553640"/>
            </a:xfrm>
          </p:grpSpPr>
          <p:sp>
            <p:nvSpPr>
              <p:cNvPr id="426" name="Rounded Rectangle"/>
              <p:cNvSpPr/>
              <p:nvPr/>
            </p:nvSpPr>
            <p:spPr>
              <a:xfrm>
                <a:off x="0" y="0"/>
                <a:ext cx="196454" cy="553641"/>
              </a:xfrm>
              <a:prstGeom prst="roundRect">
                <a:avLst>
                  <a:gd name="adj" fmla="val 50000"/>
                </a:avLst>
              </a:prstGeom>
              <a:solidFill>
                <a:srgbClr val="371A94"/>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27" name="Rounded Rectangle"/>
              <p:cNvSpPr/>
              <p:nvPr/>
            </p:nvSpPr>
            <p:spPr>
              <a:xfrm>
                <a:off x="267890" y="0"/>
                <a:ext cx="196454" cy="553641"/>
              </a:xfrm>
              <a:prstGeom prst="roundRect">
                <a:avLst>
                  <a:gd name="adj" fmla="val 50000"/>
                </a:avLst>
              </a:prstGeom>
              <a:solidFill>
                <a:srgbClr val="371A94"/>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sp>
        <p:nvSpPr>
          <p:cNvPr id="430" name="couples neurons or muscle cells"/>
          <p:cNvSpPr txBox="1"/>
          <p:nvPr/>
        </p:nvSpPr>
        <p:spPr>
          <a:xfrm>
            <a:off x="10352484" y="892968"/>
            <a:ext cx="6217441"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couples neurons or muscle cells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4" name="Effect of ipsps on action potentials"/>
          <p:cNvSpPr txBox="1"/>
          <p:nvPr>
            <p:ph type="title"/>
          </p:nvPr>
        </p:nvSpPr>
        <p:spPr>
          <a:prstGeom prst="rect">
            <a:avLst/>
          </a:prstGeom>
        </p:spPr>
        <p:txBody>
          <a:bodyPr/>
          <a:lstStyle/>
          <a:p>
            <a:pPr/>
            <a:r>
              <a:t>Effect of ipsps on action potentials</a:t>
            </a:r>
          </a:p>
        </p:txBody>
      </p:sp>
      <p:pic>
        <p:nvPicPr>
          <p:cNvPr id="715" name="image.pdf" descr="image.pdf"/>
          <p:cNvPicPr>
            <a:picLocks noChangeAspect="0"/>
          </p:cNvPicPr>
          <p:nvPr/>
        </p:nvPicPr>
        <p:blipFill>
          <a:blip r:embed="rId2">
            <a:extLst/>
          </a:blip>
          <a:stretch>
            <a:fillRect/>
          </a:stretch>
        </p:blipFill>
        <p:spPr>
          <a:xfrm>
            <a:off x="4641850" y="2673350"/>
            <a:ext cx="15030450" cy="99695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7" name="Campbell Figure 48.13  Integration of multiple synaptic inputs"/>
          <p:cNvSpPr txBox="1"/>
          <p:nvPr>
            <p:ph type="title" idx="4294967295"/>
          </p:nvPr>
        </p:nvSpPr>
        <p:spPr>
          <a:xfrm>
            <a:off x="3048000" y="0"/>
            <a:ext cx="17675225" cy="3196829"/>
          </a:xfrm>
          <a:prstGeom prst="rect">
            <a:avLst/>
          </a:prstGeom>
        </p:spPr>
        <p:txBody>
          <a:bodyPr anchor="t"/>
          <a:lstStyle>
            <a:lvl1pPr marL="81269" marR="81269" algn="l">
              <a:tabLst>
                <a:tab pos="2120900" algn="l"/>
                <a:tab pos="3721100" algn="l"/>
              </a:tabLst>
              <a:defRPr b="0" sz="2400"/>
            </a:lvl1pPr>
          </a:lstStyle>
          <a:p>
            <a:pPr/>
            <a:r>
              <a:t>Campbell Figure 48.13  Integration of multiple synaptic inputs</a:t>
            </a:r>
          </a:p>
        </p:txBody>
      </p:sp>
      <p:sp>
        <p:nvSpPr>
          <p:cNvPr id="718" name="Line"/>
          <p:cNvSpPr/>
          <p:nvPr/>
        </p:nvSpPr>
        <p:spPr>
          <a:xfrm flipH="1">
            <a:off x="3208734" y="607218"/>
            <a:ext cx="17823657" cy="3174"/>
          </a:xfrm>
          <a:prstGeom prst="line">
            <a:avLst/>
          </a:prstGeom>
          <a:ln w="12700">
            <a:solidFill>
              <a:srgbClr val="011279"/>
            </a:solidFill>
          </a:ln>
        </p:spPr>
        <p:txBody>
          <a:bodyPr lIns="71437" tIns="71437" rIns="71437" bIns="71437" anchor="ctr"/>
          <a:lstStyle/>
          <a:p>
            <a:pPr/>
          </a:p>
        </p:txBody>
      </p:sp>
      <p:pic>
        <p:nvPicPr>
          <p:cNvPr id="719" name="48-13a-IntegraSynapInput-L.jpg" descr="48-13a-IntegraSynapInput-L.jpg"/>
          <p:cNvPicPr>
            <a:picLocks noChangeAspect="0"/>
          </p:cNvPicPr>
          <p:nvPr/>
        </p:nvPicPr>
        <p:blipFill>
          <a:blip r:embed="rId2">
            <a:extLst/>
          </a:blip>
          <a:stretch>
            <a:fillRect/>
          </a:stretch>
        </p:blipFill>
        <p:spPr>
          <a:xfrm>
            <a:off x="3333750" y="1625203"/>
            <a:ext cx="12340829" cy="8747126"/>
          </a:xfrm>
          <a:prstGeom prst="rect">
            <a:avLst/>
          </a:prstGeom>
          <a:ln w="12700">
            <a:miter lim="400000"/>
          </a:ln>
        </p:spPr>
      </p:pic>
      <p:pic>
        <p:nvPicPr>
          <p:cNvPr id="720" name="48-13b-IntegraSynapticInput.jpg" descr="48-13b-IntegraSynapticInput.jpg"/>
          <p:cNvPicPr>
            <a:picLocks noChangeAspect="0"/>
          </p:cNvPicPr>
          <p:nvPr/>
        </p:nvPicPr>
        <p:blipFill>
          <a:blip r:embed="rId3">
            <a:extLst/>
          </a:blip>
          <a:stretch>
            <a:fillRect/>
          </a:stretch>
        </p:blipFill>
        <p:spPr>
          <a:xfrm>
            <a:off x="15014575" y="1762125"/>
            <a:ext cx="5036344" cy="4718051"/>
          </a:xfrm>
          <a:prstGeom prst="rect">
            <a:avLst/>
          </a:prstGeom>
          <a:ln w="12700">
            <a:miter lim="400000"/>
          </a:ln>
        </p:spPr>
      </p:pic>
      <p:sp>
        <p:nvSpPr>
          <p:cNvPr id="721" name="Neuron sums up net change in positive and negative charges; if positive enough, then it fires."/>
          <p:cNvSpPr txBox="1"/>
          <p:nvPr/>
        </p:nvSpPr>
        <p:spPr>
          <a:xfrm>
            <a:off x="5441950" y="11420475"/>
            <a:ext cx="13608844" cy="13589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Helvetica"/>
              <a:defRPr b="1" sz="3800">
                <a:uFill>
                  <a:solidFill>
                    <a:srgbClr val="000000"/>
                  </a:solidFill>
                </a:uFill>
              </a:defRPr>
            </a:lvl1pPr>
          </a:lstStyle>
          <a:p>
            <a:pPr/>
            <a:r>
              <a:t>Neuron sums up net change in positive and negative charges; if positive enough, then it fires.</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3" name="Fox Figure 7.24"/>
          <p:cNvSpPr txBox="1"/>
          <p:nvPr/>
        </p:nvSpPr>
        <p:spPr>
          <a:xfrm>
            <a:off x="18032015" y="12858750"/>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7.24</a:t>
            </a:r>
          </a:p>
        </p:txBody>
      </p:sp>
      <p:grpSp>
        <p:nvGrpSpPr>
          <p:cNvPr id="726" name="Group"/>
          <p:cNvGrpSpPr/>
          <p:nvPr/>
        </p:nvGrpSpPr>
        <p:grpSpPr>
          <a:xfrm>
            <a:off x="7369968" y="167997"/>
            <a:ext cx="10426745" cy="13129975"/>
            <a:chOff x="0" y="0"/>
            <a:chExt cx="10426744" cy="13129974"/>
          </a:xfrm>
        </p:grpSpPr>
        <p:pic>
          <p:nvPicPr>
            <p:cNvPr id="724" name="fox78119_0724.jpg" descr="fox78119_0724.jpg"/>
            <p:cNvPicPr>
              <a:picLocks noChangeAspect="0"/>
            </p:cNvPicPr>
            <p:nvPr/>
          </p:nvPicPr>
          <p:blipFill>
            <a:blip r:embed="rId2">
              <a:extLst/>
            </a:blip>
            <a:stretch>
              <a:fillRect/>
            </a:stretch>
          </p:blipFill>
          <p:spPr>
            <a:xfrm>
              <a:off x="1623981" y="257450"/>
              <a:ext cx="6675732" cy="12872525"/>
            </a:xfrm>
            <a:prstGeom prst="rect">
              <a:avLst/>
            </a:prstGeom>
            <a:ln w="12700" cap="flat">
              <a:noFill/>
              <a:miter lim="400000"/>
            </a:ln>
            <a:effectLst/>
          </p:spPr>
        </p:pic>
        <p:sp>
          <p:nvSpPr>
            <p:cNvPr id="725" name="Rectangle"/>
            <p:cNvSpPr/>
            <p:nvPr/>
          </p:nvSpPr>
          <p:spPr>
            <a:xfrm>
              <a:off x="0" y="0"/>
              <a:ext cx="10426745" cy="496512"/>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8" name="Human Phys PCB4701…"/>
          <p:cNvSpPr txBox="1"/>
          <p:nvPr/>
        </p:nvSpPr>
        <p:spPr>
          <a:xfrm>
            <a:off x="4692065" y="1580554"/>
            <a:ext cx="15912704" cy="10519173"/>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5200"/>
            </a:pPr>
            <a:r>
              <a:t>Human Phys PCB4701</a:t>
            </a:r>
          </a:p>
          <a:p>
            <a:pPr defTabSz="821531">
              <a:defRPr sz="5200"/>
            </a:pPr>
          </a:p>
          <a:p>
            <a:pPr defTabSz="821531">
              <a:defRPr b="1" sz="9000"/>
            </a:pPr>
            <a:r>
              <a:t>Neurotransmitters</a:t>
            </a:r>
          </a:p>
          <a:p>
            <a:pPr defTabSz="821531">
              <a:defRPr b="1" sz="9000"/>
            </a:pPr>
            <a:r>
              <a:t>Fox Chapter 7 pt 4</a:t>
            </a:r>
          </a:p>
          <a:p>
            <a:pPr defTabSz="821531">
              <a:defRPr b="1" sz="9000"/>
            </a:pPr>
          </a:p>
          <a:p>
            <a:pPr defTabSz="821531">
              <a:defRPr b="1" sz="9000"/>
            </a:pPr>
          </a:p>
          <a:p>
            <a:pPr defTabSz="821531">
              <a:defRPr b="1" sz="9000"/>
            </a:pPr>
          </a:p>
          <a:p>
            <a:pPr defTabSz="821531">
              <a:defRPr b="1" sz="9000"/>
            </a:pPr>
          </a:p>
          <a:p>
            <a:pPr defTabSz="821531">
              <a:defRPr sz="3200"/>
            </a:pPr>
            <a:r>
              <a:t>© T. Houpt, Ph.D.</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0" name="Neurotransmitters &amp; Receptors"/>
          <p:cNvSpPr txBox="1"/>
          <p:nvPr>
            <p:ph type="title" idx="4294967295"/>
          </p:nvPr>
        </p:nvSpPr>
        <p:spPr>
          <a:xfrm>
            <a:off x="3583781" y="250031"/>
            <a:ext cx="12805173" cy="1518048"/>
          </a:xfrm>
          <a:prstGeom prst="rect">
            <a:avLst/>
          </a:prstGeom>
        </p:spPr>
        <p:txBody>
          <a:bodyPr/>
          <a:lstStyle>
            <a:lvl1pPr algn="l">
              <a:defRPr sz="5200">
                <a:solidFill>
                  <a:srgbClr val="0056D6"/>
                </a:solidFill>
                <a:uFill>
                  <a:solidFill>
                    <a:srgbClr val="0056D6"/>
                  </a:solidFill>
                </a:uFill>
                <a:latin typeface="+mj-lt"/>
                <a:ea typeface="+mj-ea"/>
                <a:cs typeface="+mj-cs"/>
                <a:sym typeface="Helvetica"/>
              </a:defRPr>
            </a:lvl1pPr>
          </a:lstStyle>
          <a:p>
            <a:pPr/>
            <a:r>
              <a:t>Neurotransmitters &amp; Receptors</a:t>
            </a:r>
          </a:p>
        </p:txBody>
      </p:sp>
      <p:sp>
        <p:nvSpPr>
          <p:cNvPr id="731" name="1. Properties of Neurotransmitters…"/>
          <p:cNvSpPr txBox="1"/>
          <p:nvPr/>
        </p:nvSpPr>
        <p:spPr>
          <a:xfrm>
            <a:off x="4031268" y="2159793"/>
            <a:ext cx="14376798" cy="689610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lnSpc>
                <a:spcPct val="150000"/>
              </a:lnSpc>
              <a:defRPr sz="4400"/>
            </a:pPr>
            <a:r>
              <a:t>1. Properties of Neurotransmitters</a:t>
            </a:r>
          </a:p>
          <a:p>
            <a:pPr defTabSz="821531">
              <a:lnSpc>
                <a:spcPct val="150000"/>
              </a:lnSpc>
              <a:defRPr sz="4400"/>
            </a:pPr>
            <a:r>
              <a:t>2. Classical Neurotransmitters</a:t>
            </a:r>
          </a:p>
          <a:p>
            <a:pPr lvl="2" indent="533400" defTabSz="821531">
              <a:lnSpc>
                <a:spcPct val="150000"/>
              </a:lnSpc>
              <a:defRPr sz="4400"/>
            </a:pPr>
            <a:r>
              <a:t>Acetylcholine, Glutamate, GABA, Catecholamines</a:t>
            </a:r>
          </a:p>
          <a:p>
            <a:pPr defTabSz="821531">
              <a:lnSpc>
                <a:spcPct val="150000"/>
              </a:lnSpc>
              <a:defRPr sz="4400"/>
            </a:pPr>
            <a:r>
              <a:t>3. Neuropeptides</a:t>
            </a:r>
          </a:p>
          <a:p>
            <a:pPr defTabSz="821531">
              <a:lnSpc>
                <a:spcPct val="150000"/>
              </a:lnSpc>
              <a:defRPr sz="4400"/>
            </a:pPr>
            <a:r>
              <a:t>4. Types of Receptors</a:t>
            </a:r>
          </a:p>
          <a:p>
            <a:pPr lvl="2" indent="533400" defTabSz="821531">
              <a:lnSpc>
                <a:spcPct val="150000"/>
              </a:lnSpc>
              <a:defRPr sz="4400"/>
            </a:pPr>
            <a:r>
              <a:t>ion channels</a:t>
            </a:r>
          </a:p>
          <a:p>
            <a:pPr lvl="2" indent="533400" defTabSz="821531">
              <a:lnSpc>
                <a:spcPct val="150000"/>
              </a:lnSpc>
              <a:defRPr sz="4400"/>
            </a:pPr>
            <a:r>
              <a:t>G-protein coupled receptors</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3" name="Properties of Neurotransmitters"/>
          <p:cNvSpPr txBox="1"/>
          <p:nvPr>
            <p:ph type="title"/>
          </p:nvPr>
        </p:nvSpPr>
        <p:spPr>
          <a:xfrm>
            <a:off x="3583781" y="250031"/>
            <a:ext cx="12805173" cy="1518048"/>
          </a:xfrm>
          <a:prstGeom prst="rect">
            <a:avLst/>
          </a:prstGeom>
        </p:spPr>
        <p:txBody>
          <a:bodyPr/>
          <a:lstStyle>
            <a:lvl1pPr>
              <a:defRPr>
                <a:solidFill>
                  <a:srgbClr val="0056D6"/>
                </a:solidFill>
                <a:uFill>
                  <a:solidFill>
                    <a:srgbClr val="0056D6"/>
                  </a:solidFill>
                </a:uFill>
              </a:defRPr>
            </a:lvl1pPr>
          </a:lstStyle>
          <a:p>
            <a:pPr/>
            <a:r>
              <a:t>Properties of Neurotransmitters</a:t>
            </a:r>
          </a:p>
        </p:txBody>
      </p:sp>
      <p:sp>
        <p:nvSpPr>
          <p:cNvPr id="734" name="1. Synthesized in a neuron…"/>
          <p:cNvSpPr txBox="1"/>
          <p:nvPr/>
        </p:nvSpPr>
        <p:spPr>
          <a:xfrm>
            <a:off x="3732609" y="1781572"/>
            <a:ext cx="15948423" cy="1147127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1002030" marR="81280" indent="-920750" defTabSz="1821656">
              <a:spcBef>
                <a:spcPts val="2800"/>
              </a:spcBef>
              <a:buClr>
                <a:srgbClr val="000000"/>
              </a:buClr>
              <a:buFont typeface="Helvetica"/>
              <a:defRPr sz="3600">
                <a:uFill>
                  <a:solidFill>
                    <a:srgbClr val="000000"/>
                  </a:solidFill>
                </a:uFill>
                <a:latin typeface="Times Roman"/>
                <a:ea typeface="Times Roman"/>
                <a:cs typeface="Times Roman"/>
                <a:sym typeface="Times Roman"/>
              </a:defRPr>
            </a:pPr>
            <a:r>
              <a:rPr>
                <a:latin typeface="+mj-lt"/>
                <a:ea typeface="+mj-ea"/>
                <a:cs typeface="+mj-cs"/>
                <a:sym typeface="Helvetica"/>
              </a:rPr>
              <a:t>1. </a:t>
            </a:r>
            <a:r>
              <a:rPr b="1">
                <a:solidFill>
                  <a:srgbClr val="434ED6"/>
                </a:solidFill>
                <a:uFill>
                  <a:solidFill>
                    <a:srgbClr val="434ED6"/>
                  </a:solidFill>
                </a:uFill>
                <a:latin typeface="+mj-lt"/>
                <a:ea typeface="+mj-ea"/>
                <a:cs typeface="+mj-cs"/>
                <a:sym typeface="Helvetica"/>
              </a:rPr>
              <a:t>Synthesized</a:t>
            </a:r>
            <a:r>
              <a:rPr>
                <a:latin typeface="+mj-lt"/>
                <a:ea typeface="+mj-ea"/>
                <a:cs typeface="+mj-cs"/>
                <a:sym typeface="Helvetica"/>
              </a:rPr>
              <a:t> in a neuron</a:t>
            </a:r>
            <a:endParaRPr>
              <a:latin typeface="+mj-lt"/>
              <a:ea typeface="+mj-ea"/>
              <a:cs typeface="+mj-cs"/>
              <a:sym typeface="Helvetica"/>
            </a:endParaRPr>
          </a:p>
          <a:p>
            <a:pPr marL="1002030" marR="81280" indent="-920750" defTabSz="1821656">
              <a:spcBef>
                <a:spcPts val="2800"/>
              </a:spcBef>
              <a:buClr>
                <a:srgbClr val="000000"/>
              </a:buClr>
              <a:buFont typeface="Helvetica"/>
              <a:defRPr sz="3600">
                <a:uFill>
                  <a:solidFill>
                    <a:srgbClr val="000000"/>
                  </a:solidFill>
                </a:uFill>
                <a:latin typeface="Times Roman"/>
                <a:ea typeface="Times Roman"/>
                <a:cs typeface="Times Roman"/>
                <a:sym typeface="Times Roman"/>
              </a:defRPr>
            </a:pPr>
            <a:r>
              <a:rPr>
                <a:latin typeface="+mj-lt"/>
                <a:ea typeface="+mj-ea"/>
                <a:cs typeface="+mj-cs"/>
                <a:sym typeface="Helvetica"/>
              </a:rPr>
              <a:t>2. Stored in vesicles in the presynaptic terminal &amp; released with a specific effect on target postsynaptic cell via </a:t>
            </a:r>
            <a:r>
              <a:rPr b="1">
                <a:latin typeface="+mj-lt"/>
                <a:ea typeface="+mj-ea"/>
                <a:cs typeface="+mj-cs"/>
                <a:sym typeface="Helvetica"/>
              </a:rPr>
              <a:t>receptors</a:t>
            </a:r>
            <a:r>
              <a:rPr>
                <a:latin typeface="+mj-lt"/>
                <a:ea typeface="+mj-ea"/>
                <a:cs typeface="+mj-cs"/>
                <a:sym typeface="Helvetica"/>
              </a:rPr>
              <a:t> </a:t>
            </a:r>
            <a:endParaRPr>
              <a:latin typeface="+mj-lt"/>
              <a:ea typeface="+mj-ea"/>
              <a:cs typeface="+mj-cs"/>
              <a:sym typeface="Helvetica"/>
            </a:endParaRPr>
          </a:p>
          <a:p>
            <a:pPr marL="1002030" marR="81280" indent="-920750" defTabSz="1821656">
              <a:spcBef>
                <a:spcPts val="2800"/>
              </a:spcBef>
              <a:buClr>
                <a:srgbClr val="000000"/>
              </a:buClr>
              <a:buFont typeface="Helvetica"/>
              <a:defRPr sz="3600">
                <a:uFill>
                  <a:solidFill>
                    <a:srgbClr val="000000"/>
                  </a:solidFill>
                </a:uFill>
                <a:latin typeface="Times Roman"/>
                <a:ea typeface="Times Roman"/>
                <a:cs typeface="Times Roman"/>
                <a:sym typeface="Times Roman"/>
              </a:defRPr>
            </a:pPr>
            <a:r>
              <a:rPr>
                <a:latin typeface="+mj-lt"/>
                <a:ea typeface="+mj-ea"/>
                <a:cs typeface="+mj-cs"/>
                <a:sym typeface="Helvetica"/>
              </a:rPr>
              <a:t>3. </a:t>
            </a:r>
            <a:r>
              <a:rPr b="1">
                <a:solidFill>
                  <a:srgbClr val="434ED6"/>
                </a:solidFill>
                <a:uFill>
                  <a:solidFill>
                    <a:srgbClr val="434ED6"/>
                  </a:solidFill>
                </a:uFill>
                <a:latin typeface="+mj-lt"/>
                <a:ea typeface="+mj-ea"/>
                <a:cs typeface="+mj-cs"/>
                <a:sym typeface="Helvetica"/>
              </a:rPr>
              <a:t>Exogenous</a:t>
            </a:r>
            <a:r>
              <a:rPr>
                <a:latin typeface="+mj-lt"/>
                <a:ea typeface="+mj-ea"/>
                <a:cs typeface="+mj-cs"/>
                <a:sym typeface="Helvetica"/>
              </a:rPr>
              <a:t> administration (e.g. injection) causes the same effect</a:t>
            </a:r>
            <a:endParaRPr>
              <a:latin typeface="+mj-lt"/>
              <a:ea typeface="+mj-ea"/>
              <a:cs typeface="+mj-cs"/>
              <a:sym typeface="Helvetica"/>
            </a:endParaRPr>
          </a:p>
          <a:p>
            <a:pPr marL="1002030" marR="81280" indent="-920750" defTabSz="1821656">
              <a:spcBef>
                <a:spcPts val="2800"/>
              </a:spcBef>
              <a:buClr>
                <a:srgbClr val="000000"/>
              </a:buClr>
              <a:buFont typeface="Helvetica"/>
              <a:defRPr sz="3600">
                <a:uFill>
                  <a:solidFill>
                    <a:srgbClr val="000000"/>
                  </a:solidFill>
                </a:uFill>
                <a:latin typeface="Times Roman"/>
                <a:ea typeface="Times Roman"/>
                <a:cs typeface="Times Roman"/>
                <a:sym typeface="Times Roman"/>
              </a:defRPr>
            </a:pPr>
            <a:r>
              <a:rPr>
                <a:latin typeface="+mj-lt"/>
                <a:ea typeface="+mj-ea"/>
                <a:cs typeface="+mj-cs"/>
                <a:sym typeface="Helvetica"/>
              </a:rPr>
              <a:t>4. A specific mechanism exists to </a:t>
            </a:r>
            <a:r>
              <a:rPr b="1">
                <a:solidFill>
                  <a:srgbClr val="434ED6"/>
                </a:solidFill>
                <a:uFill>
                  <a:solidFill>
                    <a:srgbClr val="434ED6"/>
                  </a:solidFill>
                </a:uFill>
                <a:latin typeface="+mj-lt"/>
                <a:ea typeface="+mj-ea"/>
                <a:cs typeface="+mj-cs"/>
                <a:sym typeface="Helvetica"/>
              </a:rPr>
              <a:t>remove</a:t>
            </a:r>
            <a:r>
              <a:rPr>
                <a:latin typeface="+mj-lt"/>
                <a:ea typeface="+mj-ea"/>
                <a:cs typeface="+mj-cs"/>
                <a:sym typeface="Helvetica"/>
              </a:rPr>
              <a:t> it from the synapse</a:t>
            </a:r>
            <a:endParaRPr>
              <a:latin typeface="+mj-lt"/>
              <a:ea typeface="+mj-ea"/>
              <a:cs typeface="+mj-cs"/>
              <a:sym typeface="Helvetica"/>
            </a:endParaRPr>
          </a:p>
          <a:p>
            <a:pPr marL="1002030" marR="81280" indent="-920750" defTabSz="1821656">
              <a:spcBef>
                <a:spcPts val="2800"/>
              </a:spcBef>
              <a:buClr>
                <a:srgbClr val="000000"/>
              </a:buClr>
              <a:buFont typeface="Helvetica"/>
              <a:defRPr sz="3600">
                <a:uFill>
                  <a:solidFill>
                    <a:srgbClr val="000000"/>
                  </a:solidFill>
                </a:uFill>
                <a:latin typeface="Times Roman"/>
                <a:ea typeface="Times Roman"/>
                <a:cs typeface="Times Roman"/>
                <a:sym typeface="Times Roman"/>
              </a:defRPr>
            </a:pPr>
            <a:r>
              <a:rPr>
                <a:latin typeface="+mj-lt"/>
                <a:ea typeface="+mj-ea"/>
                <a:cs typeface="+mj-cs"/>
                <a:sym typeface="Helvetica"/>
              </a:rPr>
              <a:t>5. Each neuron makes </a:t>
            </a:r>
            <a:r>
              <a:rPr b="1">
                <a:latin typeface="+mj-lt"/>
                <a:ea typeface="+mj-ea"/>
                <a:cs typeface="+mj-cs"/>
                <a:sym typeface="Helvetica"/>
              </a:rPr>
              <a:t>only one</a:t>
            </a:r>
            <a:r>
              <a:rPr>
                <a:latin typeface="+mj-lt"/>
                <a:ea typeface="+mj-ea"/>
                <a:cs typeface="+mj-cs"/>
                <a:sym typeface="Helvetica"/>
              </a:rPr>
              <a:t> or a few neurotransmitters</a:t>
            </a:r>
            <a:endParaRPr>
              <a:latin typeface="+mj-lt"/>
              <a:ea typeface="+mj-ea"/>
              <a:cs typeface="+mj-cs"/>
              <a:sym typeface="Helvetica"/>
            </a:endParaRPr>
          </a:p>
          <a:p>
            <a:pPr marL="1002030" marR="81280" indent="-920750" defTabSz="1821656">
              <a:spcBef>
                <a:spcPts val="2800"/>
              </a:spcBef>
              <a:buClr>
                <a:srgbClr val="000000"/>
              </a:buClr>
              <a:buFont typeface="Helvetica"/>
              <a:defRPr sz="3600">
                <a:uFill>
                  <a:solidFill>
                    <a:srgbClr val="000000"/>
                  </a:solidFill>
                </a:uFill>
                <a:latin typeface="Times Roman"/>
                <a:ea typeface="Times Roman"/>
                <a:cs typeface="Times Roman"/>
                <a:sym typeface="Times Roman"/>
              </a:defRPr>
            </a:pPr>
            <a:r>
              <a:rPr>
                <a:latin typeface="+mj-lt"/>
                <a:ea typeface="+mj-ea"/>
                <a:cs typeface="+mj-cs"/>
                <a:sym typeface="Helvetica"/>
              </a:rPr>
              <a:t>6. Neurons or target cells can have </a:t>
            </a:r>
            <a:r>
              <a:rPr b="1">
                <a:latin typeface="+mj-lt"/>
                <a:ea typeface="+mj-ea"/>
                <a:cs typeface="+mj-cs"/>
                <a:sym typeface="Helvetica"/>
              </a:rPr>
              <a:t>multiple receptors</a:t>
            </a:r>
            <a:r>
              <a:rPr>
                <a:latin typeface="+mj-lt"/>
                <a:ea typeface="+mj-ea"/>
                <a:cs typeface="+mj-cs"/>
                <a:sym typeface="Helvetica"/>
              </a:rPr>
              <a:t>, making them sensitive to multiple NTs.</a:t>
            </a:r>
            <a:endParaRPr>
              <a:latin typeface="+mj-lt"/>
              <a:ea typeface="+mj-ea"/>
              <a:cs typeface="+mj-cs"/>
              <a:sym typeface="Helvetica"/>
            </a:endParaRPr>
          </a:p>
          <a:p>
            <a:pPr marL="1002030" marR="81280" indent="-920750" defTabSz="1821656">
              <a:spcBef>
                <a:spcPts val="2800"/>
              </a:spcBef>
              <a:buClr>
                <a:srgbClr val="000000"/>
              </a:buClr>
              <a:buFont typeface="Helvetica"/>
              <a:defRPr sz="3600">
                <a:uFill>
                  <a:solidFill>
                    <a:srgbClr val="000000"/>
                  </a:solidFill>
                </a:uFill>
                <a:latin typeface="Times Roman"/>
                <a:ea typeface="Times Roman"/>
                <a:cs typeface="Times Roman"/>
                <a:sym typeface="Times Roman"/>
              </a:defRPr>
            </a:pPr>
            <a:r>
              <a:rPr>
                <a:latin typeface="+mj-lt"/>
                <a:ea typeface="+mj-ea"/>
                <a:cs typeface="+mj-cs"/>
                <a:sym typeface="Helvetica"/>
              </a:rPr>
              <a:t>7. </a:t>
            </a:r>
            <a:r>
              <a:rPr b="1">
                <a:latin typeface="+mj-lt"/>
                <a:ea typeface="+mj-ea"/>
                <a:cs typeface="+mj-cs"/>
                <a:sym typeface="Helvetica"/>
              </a:rPr>
              <a:t>Drugs</a:t>
            </a:r>
            <a:r>
              <a:rPr>
                <a:latin typeface="+mj-lt"/>
                <a:ea typeface="+mj-ea"/>
                <a:cs typeface="+mj-cs"/>
                <a:sym typeface="Helvetica"/>
              </a:rPr>
              <a:t> can act on receptors or affect synthesis/removal of the neurotransmitter</a:t>
            </a:r>
            <a:endParaRPr>
              <a:latin typeface="+mj-lt"/>
              <a:ea typeface="+mj-ea"/>
              <a:cs typeface="+mj-cs"/>
              <a:sym typeface="Helvetica"/>
            </a:endParaRPr>
          </a:p>
          <a:p>
            <a:pPr lvl="1" marL="1002030" marR="81280" indent="-577850" defTabSz="1821656">
              <a:spcBef>
                <a:spcPts val="2800"/>
              </a:spcBef>
              <a:defRPr sz="3600">
                <a:uFill>
                  <a:solidFill>
                    <a:srgbClr val="000000"/>
                  </a:solidFill>
                </a:uFill>
                <a:latin typeface="Times Roman"/>
                <a:ea typeface="Times Roman"/>
                <a:cs typeface="Times Roman"/>
                <a:sym typeface="Times Roman"/>
              </a:defRPr>
            </a:pPr>
            <a:r>
              <a:rPr b="1">
                <a:solidFill>
                  <a:srgbClr val="4F7A28"/>
                </a:solidFill>
                <a:uFill>
                  <a:solidFill>
                    <a:srgbClr val="4F7A28"/>
                  </a:solidFill>
                </a:uFill>
                <a:latin typeface="+mj-lt"/>
                <a:ea typeface="+mj-ea"/>
                <a:cs typeface="+mj-cs"/>
                <a:sym typeface="Helvetica"/>
              </a:rPr>
              <a:t>agonist</a:t>
            </a:r>
            <a:r>
              <a:rPr>
                <a:latin typeface="+mj-lt"/>
                <a:ea typeface="+mj-ea"/>
                <a:cs typeface="+mj-cs"/>
                <a:sym typeface="Helvetica"/>
              </a:rPr>
              <a:t>: drug has same or bigger effect on receptor as endogenous NT</a:t>
            </a:r>
            <a:endParaRPr>
              <a:latin typeface="+mj-lt"/>
              <a:ea typeface="+mj-ea"/>
              <a:cs typeface="+mj-cs"/>
              <a:sym typeface="Helvetica"/>
            </a:endParaRPr>
          </a:p>
          <a:p>
            <a:pPr lvl="1" marL="1002030" marR="81280" indent="-577850" defTabSz="1821656">
              <a:spcBef>
                <a:spcPts val="2800"/>
              </a:spcBef>
              <a:defRPr sz="3600">
                <a:uFill>
                  <a:solidFill>
                    <a:srgbClr val="000000"/>
                  </a:solidFill>
                </a:uFill>
                <a:latin typeface="Times Roman"/>
                <a:ea typeface="Times Roman"/>
                <a:cs typeface="Times Roman"/>
                <a:sym typeface="Times Roman"/>
              </a:defRPr>
            </a:pPr>
            <a:r>
              <a:rPr b="1">
                <a:solidFill>
                  <a:srgbClr val="B51A00"/>
                </a:solidFill>
                <a:uFill>
                  <a:solidFill>
                    <a:srgbClr val="B51A00"/>
                  </a:solidFill>
                </a:uFill>
                <a:latin typeface="+mj-lt"/>
                <a:ea typeface="+mj-ea"/>
                <a:cs typeface="+mj-cs"/>
                <a:sym typeface="Helvetica"/>
              </a:rPr>
              <a:t>antagonist</a:t>
            </a:r>
            <a:r>
              <a:rPr>
                <a:latin typeface="+mj-lt"/>
                <a:ea typeface="+mj-ea"/>
                <a:cs typeface="+mj-cs"/>
                <a:sym typeface="Helvetica"/>
              </a:rPr>
              <a:t>: drug blocks the effects of NT</a:t>
            </a:r>
            <a:endParaRPr>
              <a:latin typeface="+mj-lt"/>
              <a:ea typeface="+mj-ea"/>
              <a:cs typeface="+mj-cs"/>
              <a:sym typeface="Helvetica"/>
            </a:endParaRPr>
          </a:p>
          <a:p>
            <a:pPr lvl="1" marL="1002030" marR="81280" indent="-577850" defTabSz="1821656">
              <a:spcBef>
                <a:spcPts val="2800"/>
              </a:spcBef>
              <a:defRPr sz="3600">
                <a:uFill>
                  <a:solidFill>
                    <a:srgbClr val="000000"/>
                  </a:solidFill>
                </a:uFill>
                <a:latin typeface="Times Roman"/>
                <a:ea typeface="Times Roman"/>
                <a:cs typeface="Times Roman"/>
                <a:sym typeface="Times Roman"/>
              </a:defRPr>
            </a:pPr>
            <a:endParaRPr>
              <a:latin typeface="+mj-lt"/>
              <a:ea typeface="+mj-ea"/>
              <a:cs typeface="+mj-cs"/>
              <a:sym typeface="Helvetica"/>
            </a:endParaRPr>
          </a:p>
          <a:p>
            <a:pPr marL="1002030" marR="81280" indent="-920750" defTabSz="1821656">
              <a:spcBef>
                <a:spcPts val="2800"/>
              </a:spcBef>
              <a:buClr>
                <a:srgbClr val="000000"/>
              </a:buClr>
              <a:buFont typeface="Helvetica"/>
              <a:defRPr i="1" sz="3600">
                <a:uFill>
                  <a:solidFill>
                    <a:srgbClr val="000000"/>
                  </a:solidFill>
                </a:uFill>
                <a:latin typeface="Times Roman"/>
                <a:ea typeface="Times Roman"/>
                <a:cs typeface="Times Roman"/>
                <a:sym typeface="Times Roman"/>
              </a:defRPr>
            </a:pPr>
            <a:r>
              <a:rPr>
                <a:latin typeface="+mj-lt"/>
                <a:ea typeface="+mj-ea"/>
                <a:cs typeface="+mj-cs"/>
                <a:sym typeface="Helvetica"/>
              </a:rPr>
              <a:t>Examples: Acetylcholine, Glutamate, GABA, Catecholamines, Neuropeptides</a:t>
            </a:r>
          </a:p>
        </p:txBody>
      </p:sp>
      <p:sp>
        <p:nvSpPr>
          <p:cNvPr id="735"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7" name="Fox Table 7.7 Examples of Chemicals…"/>
          <p:cNvSpPr txBox="1"/>
          <p:nvPr/>
        </p:nvSpPr>
        <p:spPr>
          <a:xfrm>
            <a:off x="4405312" y="250031"/>
            <a:ext cx="16037720" cy="1270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3800">
                <a:solidFill>
                  <a:srgbClr val="002E7A"/>
                </a:solidFill>
                <a:uFill>
                  <a:solidFill>
                    <a:srgbClr val="002E7A"/>
                  </a:solidFill>
                </a:uFill>
                <a:latin typeface="+mn-lt"/>
                <a:ea typeface="+mn-ea"/>
                <a:cs typeface="+mn-cs"/>
                <a:sym typeface="Arial"/>
              </a:defRPr>
            </a:pPr>
            <a:r>
              <a:t>Fox Table 7.7 Examples of Chemicals</a:t>
            </a:r>
          </a:p>
          <a:p>
            <a:pPr marL="81280" marR="81280" defTabSz="1821656">
              <a:defRPr b="1" sz="3800">
                <a:solidFill>
                  <a:srgbClr val="002E7A"/>
                </a:solidFill>
                <a:uFill>
                  <a:solidFill>
                    <a:srgbClr val="002E7A"/>
                  </a:solidFill>
                </a:uFill>
                <a:latin typeface="+mn-lt"/>
                <a:ea typeface="+mn-ea"/>
                <a:cs typeface="+mn-cs"/>
                <a:sym typeface="Arial"/>
              </a:defRPr>
            </a:pPr>
            <a:r>
              <a:t>that are either Proven or Suspected Neurotransmitters</a:t>
            </a:r>
          </a:p>
        </p:txBody>
      </p:sp>
      <p:pic>
        <p:nvPicPr>
          <p:cNvPr id="738" name="droppedImage.png" descr="droppedImage.png"/>
          <p:cNvPicPr>
            <a:picLocks noChangeAspect="1"/>
          </p:cNvPicPr>
          <p:nvPr/>
        </p:nvPicPr>
        <p:blipFill>
          <a:blip r:embed="rId2">
            <a:extLst/>
          </a:blip>
          <a:stretch>
            <a:fillRect/>
          </a:stretch>
        </p:blipFill>
        <p:spPr>
          <a:xfrm>
            <a:off x="3405187" y="2321718"/>
            <a:ext cx="8554642" cy="6396988"/>
          </a:xfrm>
          <a:prstGeom prst="rect">
            <a:avLst/>
          </a:prstGeom>
          <a:ln w="12700"/>
        </p:spPr>
      </p:pic>
      <p:grpSp>
        <p:nvGrpSpPr>
          <p:cNvPr id="741" name="Group"/>
          <p:cNvGrpSpPr/>
          <p:nvPr/>
        </p:nvGrpSpPr>
        <p:grpSpPr>
          <a:xfrm>
            <a:off x="12192000" y="2339578"/>
            <a:ext cx="8719841" cy="10079920"/>
            <a:chOff x="0" y="0"/>
            <a:chExt cx="8719840" cy="10079919"/>
          </a:xfrm>
        </p:grpSpPr>
        <p:pic>
          <p:nvPicPr>
            <p:cNvPr id="739" name="droppedImage.png" descr="droppedImage.png"/>
            <p:cNvPicPr>
              <a:picLocks noChangeAspect="1"/>
            </p:cNvPicPr>
            <p:nvPr/>
          </p:nvPicPr>
          <p:blipFill>
            <a:blip r:embed="rId3">
              <a:extLst/>
            </a:blip>
            <a:stretch>
              <a:fillRect/>
            </a:stretch>
          </p:blipFill>
          <p:spPr>
            <a:xfrm>
              <a:off x="0" y="714375"/>
              <a:ext cx="8715376" cy="9365545"/>
            </a:xfrm>
            <a:prstGeom prst="rect">
              <a:avLst/>
            </a:prstGeom>
            <a:ln w="12700" cap="flat">
              <a:noFill/>
              <a:round/>
            </a:ln>
            <a:effectLst/>
          </p:spPr>
        </p:pic>
        <p:pic>
          <p:nvPicPr>
            <p:cNvPr id="740" name="droppedImage.png" descr="droppedImage.png"/>
            <p:cNvPicPr>
              <a:picLocks noChangeAspect="1"/>
            </p:cNvPicPr>
            <p:nvPr/>
          </p:nvPicPr>
          <p:blipFill>
            <a:blip r:embed="rId4">
              <a:extLst/>
            </a:blip>
            <a:stretch>
              <a:fillRect/>
            </a:stretch>
          </p:blipFill>
          <p:spPr>
            <a:xfrm>
              <a:off x="0" y="0"/>
              <a:ext cx="8719841" cy="750094"/>
            </a:xfrm>
            <a:prstGeom prst="rect">
              <a:avLst/>
            </a:prstGeom>
            <a:ln w="12700" cap="flat">
              <a:noFill/>
              <a:round/>
            </a:ln>
            <a:effectLst/>
          </p:spPr>
        </p:pic>
      </p:gr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3" name="2 Types of neurotransmitters"/>
          <p:cNvSpPr txBox="1"/>
          <p:nvPr>
            <p:ph type="title"/>
          </p:nvPr>
        </p:nvSpPr>
        <p:spPr>
          <a:prstGeom prst="rect">
            <a:avLst/>
          </a:prstGeom>
        </p:spPr>
        <p:txBody>
          <a:bodyPr/>
          <a:lstStyle/>
          <a:p>
            <a:pPr/>
            <a:r>
              <a:t>2 Types of neurotransmitters</a:t>
            </a:r>
          </a:p>
        </p:txBody>
      </p:sp>
      <p:sp>
        <p:nvSpPr>
          <p:cNvPr id="744" name="Classical…"/>
          <p:cNvSpPr txBox="1"/>
          <p:nvPr/>
        </p:nvSpPr>
        <p:spPr>
          <a:xfrm>
            <a:off x="7544707" y="2390775"/>
            <a:ext cx="6313261" cy="203596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434ED6"/>
              </a:buClr>
              <a:buFont typeface="Helvetica"/>
              <a:defRPr b="1" sz="6000">
                <a:solidFill>
                  <a:srgbClr val="434ED6"/>
                </a:solidFill>
                <a:uFill>
                  <a:solidFill>
                    <a:srgbClr val="434ED6"/>
                  </a:solidFill>
                </a:uFill>
              </a:defRPr>
            </a:pPr>
            <a:r>
              <a:t>Classical </a:t>
            </a:r>
          </a:p>
          <a:p>
            <a:pPr marL="81280" marR="81280" algn="ctr" defTabSz="1821656">
              <a:buClr>
                <a:srgbClr val="434ED6"/>
              </a:buClr>
              <a:buFont typeface="Helvetica"/>
              <a:defRPr b="1" sz="6000">
                <a:solidFill>
                  <a:srgbClr val="434ED6"/>
                </a:solidFill>
                <a:uFill>
                  <a:solidFill>
                    <a:srgbClr val="434ED6"/>
                  </a:solidFill>
                </a:uFill>
              </a:defRPr>
            </a:pPr>
            <a:r>
              <a:t>small molecules</a:t>
            </a:r>
          </a:p>
        </p:txBody>
      </p:sp>
      <p:sp>
        <p:nvSpPr>
          <p:cNvPr id="745" name="Neuropeptides"/>
          <p:cNvSpPr txBox="1"/>
          <p:nvPr/>
        </p:nvSpPr>
        <p:spPr>
          <a:xfrm>
            <a:off x="14420850" y="3232150"/>
            <a:ext cx="5743470"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sz="6000">
                <a:solidFill>
                  <a:srgbClr val="434ED6"/>
                </a:solidFill>
                <a:uFill>
                  <a:solidFill>
                    <a:srgbClr val="434ED6"/>
                  </a:solidFill>
                </a:uFill>
              </a:defRPr>
            </a:lvl1pPr>
          </a:lstStyle>
          <a:p>
            <a:pPr/>
            <a:r>
              <a:t>Neuropeptides</a:t>
            </a:r>
          </a:p>
        </p:txBody>
      </p:sp>
      <p:sp>
        <p:nvSpPr>
          <p:cNvPr id="746" name="Synthesis"/>
          <p:cNvSpPr txBox="1"/>
          <p:nvPr/>
        </p:nvSpPr>
        <p:spPr>
          <a:xfrm>
            <a:off x="3451225" y="7108825"/>
            <a:ext cx="3482579" cy="8763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spcBef>
                <a:spcPts val="2800"/>
              </a:spcBef>
              <a:buClr>
                <a:srgbClr val="D84800"/>
              </a:buClr>
              <a:buFont typeface="Helvetica"/>
              <a:defRPr b="1" sz="4600">
                <a:solidFill>
                  <a:srgbClr val="D84800"/>
                </a:solidFill>
                <a:uFill>
                  <a:solidFill>
                    <a:srgbClr val="D84800"/>
                  </a:solidFill>
                </a:uFill>
              </a:defRPr>
            </a:lvl1pPr>
          </a:lstStyle>
          <a:p>
            <a:pPr/>
            <a:r>
              <a:t>Synthesis</a:t>
            </a:r>
          </a:p>
        </p:txBody>
      </p:sp>
      <p:sp>
        <p:nvSpPr>
          <p:cNvPr id="747" name="Size"/>
          <p:cNvSpPr txBox="1"/>
          <p:nvPr/>
        </p:nvSpPr>
        <p:spPr>
          <a:xfrm>
            <a:off x="4848225" y="5210175"/>
            <a:ext cx="2089547" cy="8763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spcBef>
                <a:spcPts val="2800"/>
              </a:spcBef>
              <a:buClr>
                <a:srgbClr val="D84800"/>
              </a:buClr>
              <a:buFont typeface="Helvetica"/>
              <a:defRPr b="1" sz="4600">
                <a:solidFill>
                  <a:srgbClr val="D84800"/>
                </a:solidFill>
                <a:uFill>
                  <a:solidFill>
                    <a:srgbClr val="D84800"/>
                  </a:solidFill>
                </a:uFill>
              </a:defRPr>
            </a:lvl1pPr>
          </a:lstStyle>
          <a:p>
            <a:pPr/>
            <a:r>
              <a:t>Size</a:t>
            </a:r>
          </a:p>
        </p:txBody>
      </p:sp>
      <p:sp>
        <p:nvSpPr>
          <p:cNvPr id="748" name="Vesicles"/>
          <p:cNvSpPr txBox="1"/>
          <p:nvPr/>
        </p:nvSpPr>
        <p:spPr>
          <a:xfrm>
            <a:off x="3451225" y="8445500"/>
            <a:ext cx="3482579" cy="8763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spcBef>
                <a:spcPts val="2800"/>
              </a:spcBef>
              <a:buClr>
                <a:srgbClr val="D84800"/>
              </a:buClr>
              <a:buFont typeface="Helvetica"/>
              <a:defRPr b="1" sz="4600">
                <a:solidFill>
                  <a:srgbClr val="D84800"/>
                </a:solidFill>
                <a:uFill>
                  <a:solidFill>
                    <a:srgbClr val="D84800"/>
                  </a:solidFill>
                </a:uFill>
              </a:defRPr>
            </a:lvl1pPr>
          </a:lstStyle>
          <a:p>
            <a:pPr/>
            <a:r>
              <a:t>Vesicles</a:t>
            </a:r>
          </a:p>
        </p:txBody>
      </p:sp>
      <p:sp>
        <p:nvSpPr>
          <p:cNvPr id="749" name="Duration of action"/>
          <p:cNvSpPr txBox="1"/>
          <p:nvPr/>
        </p:nvSpPr>
        <p:spPr>
          <a:xfrm>
            <a:off x="3451225" y="11020425"/>
            <a:ext cx="3482579"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spcBef>
                <a:spcPts val="2800"/>
              </a:spcBef>
              <a:buClr>
                <a:srgbClr val="D84800"/>
              </a:buClr>
              <a:buFont typeface="Helvetica"/>
              <a:defRPr b="1" sz="4600">
                <a:solidFill>
                  <a:srgbClr val="D84800"/>
                </a:solidFill>
                <a:uFill>
                  <a:solidFill>
                    <a:srgbClr val="D84800"/>
                  </a:solidFill>
                </a:uFill>
              </a:defRPr>
            </a:lvl1pPr>
          </a:lstStyle>
          <a:p>
            <a:pPr/>
            <a:r>
              <a:t>Duration of action</a:t>
            </a:r>
          </a:p>
        </p:txBody>
      </p:sp>
      <p:sp>
        <p:nvSpPr>
          <p:cNvPr id="750" name="fast but short"/>
          <p:cNvSpPr txBox="1"/>
          <p:nvPr/>
        </p:nvSpPr>
        <p:spPr>
          <a:xfrm>
            <a:off x="8556625" y="11020425"/>
            <a:ext cx="412133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fast but short</a:t>
            </a:r>
          </a:p>
        </p:txBody>
      </p:sp>
      <p:sp>
        <p:nvSpPr>
          <p:cNvPr id="751" name="slow &amp; long"/>
          <p:cNvSpPr txBox="1"/>
          <p:nvPr/>
        </p:nvSpPr>
        <p:spPr>
          <a:xfrm>
            <a:off x="15554325" y="11020425"/>
            <a:ext cx="364902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slow &amp; long</a:t>
            </a:r>
          </a:p>
        </p:txBody>
      </p:sp>
      <p:sp>
        <p:nvSpPr>
          <p:cNvPr id="752" name="small,…"/>
          <p:cNvSpPr txBox="1"/>
          <p:nvPr/>
        </p:nvSpPr>
        <p:spPr>
          <a:xfrm>
            <a:off x="7678737" y="8445500"/>
            <a:ext cx="6036470" cy="13970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buClr>
                <a:srgbClr val="000000"/>
              </a:buClr>
              <a:buFont typeface="Helvetica"/>
              <a:defRPr b="1" sz="4600">
                <a:uFill>
                  <a:solidFill>
                    <a:srgbClr val="000000"/>
                  </a:solidFill>
                </a:uFill>
              </a:defRPr>
            </a:pPr>
            <a:r>
              <a:t>small, </a:t>
            </a:r>
          </a:p>
          <a:p>
            <a:pPr marL="81280" marR="81280" algn="ctr" defTabSz="1821656">
              <a:buClr>
                <a:srgbClr val="000000"/>
              </a:buClr>
              <a:buFont typeface="Helvetica"/>
              <a:defRPr b="1" sz="3200">
                <a:uFill>
                  <a:solidFill>
                    <a:srgbClr val="000000"/>
                  </a:solidFill>
                </a:uFill>
              </a:defRPr>
            </a:pPr>
            <a:r>
              <a:t>filled by transporters</a:t>
            </a:r>
          </a:p>
        </p:txBody>
      </p:sp>
      <p:sp>
        <p:nvSpPr>
          <p:cNvPr id="753" name="large…"/>
          <p:cNvSpPr txBox="1"/>
          <p:nvPr/>
        </p:nvSpPr>
        <p:spPr>
          <a:xfrm>
            <a:off x="14050962" y="8445500"/>
            <a:ext cx="6804423" cy="13970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buClr>
                <a:srgbClr val="000000"/>
              </a:buClr>
              <a:buFont typeface="Helvetica"/>
              <a:defRPr b="1" sz="4600">
                <a:uFill>
                  <a:solidFill>
                    <a:srgbClr val="000000"/>
                  </a:solidFill>
                </a:uFill>
              </a:defRPr>
            </a:pPr>
            <a:r>
              <a:t>large</a:t>
            </a:r>
          </a:p>
          <a:p>
            <a:pPr marL="81280" marR="81280" algn="ctr"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secreted proteins from RER</a:t>
            </a:r>
            <a:r>
              <a:rPr b="1" sz="3200">
                <a:solidFill>
                  <a:srgbClr val="D84800"/>
                </a:solidFill>
                <a:uFill>
                  <a:solidFill>
                    <a:srgbClr val="D84800"/>
                  </a:solidFill>
                </a:uFill>
                <a:latin typeface="+mj-lt"/>
                <a:ea typeface="+mj-ea"/>
                <a:cs typeface="+mj-cs"/>
                <a:sym typeface="Helvetica"/>
              </a:rPr>
              <a:t> </a:t>
            </a:r>
          </a:p>
        </p:txBody>
      </p:sp>
      <p:sp>
        <p:nvSpPr>
          <p:cNvPr id="754" name="uptake or enzymes"/>
          <p:cNvSpPr txBox="1"/>
          <p:nvPr/>
        </p:nvSpPr>
        <p:spPr>
          <a:xfrm>
            <a:off x="7759700" y="7108825"/>
            <a:ext cx="570905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uptake or enzymes</a:t>
            </a:r>
          </a:p>
        </p:txBody>
      </p:sp>
      <p:sp>
        <p:nvSpPr>
          <p:cNvPr id="755" name="protein synthesis"/>
          <p:cNvSpPr txBox="1"/>
          <p:nvPr/>
        </p:nvSpPr>
        <p:spPr>
          <a:xfrm>
            <a:off x="14735175" y="7108825"/>
            <a:ext cx="5269656"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protein synthesis</a:t>
            </a:r>
          </a:p>
        </p:txBody>
      </p:sp>
      <p:sp>
        <p:nvSpPr>
          <p:cNvPr id="756" name="small…"/>
          <p:cNvSpPr txBox="1"/>
          <p:nvPr/>
        </p:nvSpPr>
        <p:spPr>
          <a:xfrm>
            <a:off x="8970875" y="4937125"/>
            <a:ext cx="3457750" cy="191095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4600">
                <a:uFill>
                  <a:solidFill>
                    <a:srgbClr val="000000"/>
                  </a:solidFill>
                </a:uFill>
              </a:defRPr>
            </a:pPr>
            <a:r>
              <a:t>small </a:t>
            </a:r>
          </a:p>
          <a:p>
            <a:pPr marL="81280" marR="81280" algn="ctr" defTabSz="1821656">
              <a:buClr>
                <a:srgbClr val="000000"/>
              </a:buClr>
              <a:buFont typeface="Helvetica"/>
              <a:defRPr b="1" sz="3200">
                <a:uFill>
                  <a:solidFill>
                    <a:srgbClr val="000000"/>
                  </a:solidFill>
                </a:uFill>
              </a:defRPr>
            </a:pPr>
            <a:r>
              <a:t>(like amino acid</a:t>
            </a:r>
          </a:p>
          <a:p>
            <a:pPr marL="81280" marR="81280" algn="ctr" defTabSz="1821656">
              <a:buClr>
                <a:srgbClr val="000000"/>
              </a:buClr>
              <a:buFont typeface="Helvetica"/>
              <a:defRPr b="1" sz="3200">
                <a:uFill>
                  <a:solidFill>
                    <a:srgbClr val="000000"/>
                  </a:solidFill>
                </a:uFill>
              </a:defRPr>
            </a:pPr>
            <a:r>
              <a:t>or amine)</a:t>
            </a:r>
          </a:p>
        </p:txBody>
      </p:sp>
      <p:sp>
        <p:nvSpPr>
          <p:cNvPr id="757" name="large…"/>
          <p:cNvSpPr txBox="1"/>
          <p:nvPr/>
        </p:nvSpPr>
        <p:spPr>
          <a:xfrm>
            <a:off x="14965149" y="4937125"/>
            <a:ext cx="4982005" cy="13970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4600">
                <a:uFill>
                  <a:solidFill>
                    <a:srgbClr val="000000"/>
                  </a:solidFill>
                </a:uFill>
              </a:defRPr>
            </a:pPr>
            <a:r>
              <a:t>large</a:t>
            </a:r>
          </a:p>
          <a:p>
            <a:pPr marL="81280" marR="81280" algn="ctr" defTabSz="1821656">
              <a:buClr>
                <a:srgbClr val="000000"/>
              </a:buClr>
              <a:buFont typeface="Helvetica"/>
              <a:defRPr b="1" sz="3200">
                <a:uFill>
                  <a:solidFill>
                    <a:srgbClr val="000000"/>
                  </a:solidFill>
                </a:uFill>
              </a:defRPr>
            </a:pPr>
            <a:r>
              <a:t>(4-100 a.a. polypeptide)</a:t>
            </a:r>
          </a:p>
        </p:txBody>
      </p:sp>
      <p:sp>
        <p:nvSpPr>
          <p:cNvPr id="758" name="Line"/>
          <p:cNvSpPr/>
          <p:nvPr/>
        </p:nvSpPr>
        <p:spPr>
          <a:xfrm flipH="1">
            <a:off x="14174390" y="3028950"/>
            <a:ext cx="3176" cy="9569451"/>
          </a:xfrm>
          <a:prstGeom prst="line">
            <a:avLst/>
          </a:prstGeom>
          <a:ln w="76200">
            <a:solidFill>
              <a:srgbClr val="BFBFBF"/>
            </a:solidFill>
          </a:ln>
        </p:spPr>
        <p:txBody>
          <a:bodyPr lIns="71437" tIns="71437" rIns="71437" bIns="71437" anchor="ctr"/>
          <a:lstStyle/>
          <a:p>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56">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75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756">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756">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ntr" nodeType="clickEffect" presetSubtype="0" presetID="1" grpId="2" fill="hold">
                                  <p:stCondLst>
                                    <p:cond delay="0"/>
                                  </p:stCondLst>
                                  <p:iterate type="el" backwards="0">
                                    <p:tmAbs val="0"/>
                                  </p:iterate>
                                  <p:childTnLst>
                                    <p:set>
                                      <p:cBhvr>
                                        <p:cTn id="20" fill="hold"/>
                                        <p:tgtEl>
                                          <p:spTgt spid="757">
                                            <p:bg/>
                                          </p:spTgt>
                                        </p:tgtEl>
                                        <p:attrNameLst>
                                          <p:attrName>style.visibility</p:attrName>
                                        </p:attrNameLst>
                                      </p:cBhvr>
                                      <p:to>
                                        <p:strVal val="visible"/>
                                      </p:to>
                                    </p:set>
                                  </p:childTnLst>
                                </p:cTn>
                              </p:par>
                              <p:par>
                                <p:cTn id="21" presetClass="entr" nodeType="withEffect" presetSubtype="0" presetID="1" grpId="2" fill="hold">
                                  <p:stCondLst>
                                    <p:cond delay="0"/>
                                  </p:stCondLst>
                                  <p:iterate type="el" backwards="0">
                                    <p:tmAbs val="0"/>
                                  </p:iterate>
                                  <p:childTnLst>
                                    <p:set>
                                      <p:cBhvr>
                                        <p:cTn id="22" fill="hold"/>
                                        <p:tgtEl>
                                          <p:spTgt spid="75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2" fill="hold">
                                  <p:stCondLst>
                                    <p:cond delay="0"/>
                                  </p:stCondLst>
                                  <p:iterate type="el" backwards="0">
                                    <p:tmAbs val="0"/>
                                  </p:iterate>
                                  <p:childTnLst>
                                    <p:set>
                                      <p:cBhvr>
                                        <p:cTn id="26" fill="hold"/>
                                        <p:tgtEl>
                                          <p:spTgt spid="757">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Class="entr" nodeType="clickEffect" presetSubtype="0" presetID="1" grpId="3" fill="hold">
                                  <p:stCondLst>
                                    <p:cond delay="0"/>
                                  </p:stCondLst>
                                  <p:iterate type="el" backwards="0">
                                    <p:tmAbs val="0"/>
                                  </p:iterate>
                                  <p:childTnLst>
                                    <p:set>
                                      <p:cBhvr>
                                        <p:cTn id="30" fill="hold"/>
                                        <p:tgtEl>
                                          <p:spTgt spid="754">
                                            <p:bg/>
                                          </p:spTgt>
                                        </p:tgtEl>
                                        <p:attrNameLst>
                                          <p:attrName>style.visibility</p:attrName>
                                        </p:attrNameLst>
                                      </p:cBhvr>
                                      <p:to>
                                        <p:strVal val="visible"/>
                                      </p:to>
                                    </p:set>
                                  </p:childTnLst>
                                </p:cTn>
                              </p:par>
                              <p:par>
                                <p:cTn id="31" presetClass="entr" nodeType="withEffect" presetSubtype="0" presetID="1" grpId="3" fill="hold">
                                  <p:stCondLst>
                                    <p:cond delay="0"/>
                                  </p:stCondLst>
                                  <p:iterate type="el" backwards="0">
                                    <p:tmAbs val="0"/>
                                  </p:iterate>
                                  <p:childTnLst>
                                    <p:set>
                                      <p:cBhvr>
                                        <p:cTn id="32" fill="hold"/>
                                        <p:tgtEl>
                                          <p:spTgt spid="754">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Class="entr" nodeType="clickEffect" presetSubtype="0" presetID="1" grpId="4" fill="hold">
                                  <p:stCondLst>
                                    <p:cond delay="0"/>
                                  </p:stCondLst>
                                  <p:iterate type="el" backwards="0">
                                    <p:tmAbs val="0"/>
                                  </p:iterate>
                                  <p:childTnLst>
                                    <p:set>
                                      <p:cBhvr>
                                        <p:cTn id="36" fill="hold"/>
                                        <p:tgtEl>
                                          <p:spTgt spid="755">
                                            <p:bg/>
                                          </p:spTgt>
                                        </p:tgtEl>
                                        <p:attrNameLst>
                                          <p:attrName>style.visibility</p:attrName>
                                        </p:attrNameLst>
                                      </p:cBhvr>
                                      <p:to>
                                        <p:strVal val="visible"/>
                                      </p:to>
                                    </p:set>
                                  </p:childTnLst>
                                </p:cTn>
                              </p:par>
                              <p:par>
                                <p:cTn id="37" presetClass="entr" nodeType="withEffect" presetSubtype="0" presetID="1" grpId="4" fill="hold">
                                  <p:stCondLst>
                                    <p:cond delay="0"/>
                                  </p:stCondLst>
                                  <p:iterate type="el" backwards="0">
                                    <p:tmAbs val="0"/>
                                  </p:iterate>
                                  <p:childTnLst>
                                    <p:set>
                                      <p:cBhvr>
                                        <p:cTn id="38" fill="hold"/>
                                        <p:tgtEl>
                                          <p:spTgt spid="755">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Class="entr" nodeType="clickEffect" presetSubtype="0" presetID="1" grpId="5" fill="hold">
                                  <p:stCondLst>
                                    <p:cond delay="0"/>
                                  </p:stCondLst>
                                  <p:iterate type="el" backwards="0">
                                    <p:tmAbs val="0"/>
                                  </p:iterate>
                                  <p:childTnLst>
                                    <p:set>
                                      <p:cBhvr>
                                        <p:cTn id="42" fill="hold"/>
                                        <p:tgtEl>
                                          <p:spTgt spid="752">
                                            <p:bg/>
                                          </p:spTgt>
                                        </p:tgtEl>
                                        <p:attrNameLst>
                                          <p:attrName>style.visibility</p:attrName>
                                        </p:attrNameLst>
                                      </p:cBhvr>
                                      <p:to>
                                        <p:strVal val="visible"/>
                                      </p:to>
                                    </p:set>
                                  </p:childTnLst>
                                </p:cTn>
                              </p:par>
                              <p:par>
                                <p:cTn id="43" presetClass="entr" nodeType="withEffect" presetSubtype="0" presetID="1" grpId="5" fill="hold">
                                  <p:stCondLst>
                                    <p:cond delay="0"/>
                                  </p:stCondLst>
                                  <p:iterate type="el" backwards="0">
                                    <p:tmAbs val="0"/>
                                  </p:iterate>
                                  <p:childTnLst>
                                    <p:set>
                                      <p:cBhvr>
                                        <p:cTn id="44" fill="hold"/>
                                        <p:tgtEl>
                                          <p:spTgt spid="752">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Class="entr" nodeType="clickEffect" presetSubtype="0" presetID="1" grpId="5" fill="hold">
                                  <p:stCondLst>
                                    <p:cond delay="0"/>
                                  </p:stCondLst>
                                  <p:iterate type="el" backwards="0">
                                    <p:tmAbs val="0"/>
                                  </p:iterate>
                                  <p:childTnLst>
                                    <p:set>
                                      <p:cBhvr>
                                        <p:cTn id="48" fill="hold"/>
                                        <p:tgtEl>
                                          <p:spTgt spid="752">
                                            <p:txEl>
                                              <p:pRg st="1" end="1"/>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Class="entr" nodeType="clickEffect" presetSubtype="0" presetID="1" grpId="6" fill="hold">
                                  <p:stCondLst>
                                    <p:cond delay="0"/>
                                  </p:stCondLst>
                                  <p:iterate type="el" backwards="0">
                                    <p:tmAbs val="0"/>
                                  </p:iterate>
                                  <p:childTnLst>
                                    <p:set>
                                      <p:cBhvr>
                                        <p:cTn id="52" fill="hold"/>
                                        <p:tgtEl>
                                          <p:spTgt spid="753">
                                            <p:bg/>
                                          </p:spTgt>
                                        </p:tgtEl>
                                        <p:attrNameLst>
                                          <p:attrName>style.visibility</p:attrName>
                                        </p:attrNameLst>
                                      </p:cBhvr>
                                      <p:to>
                                        <p:strVal val="visible"/>
                                      </p:to>
                                    </p:set>
                                  </p:childTnLst>
                                </p:cTn>
                              </p:par>
                              <p:par>
                                <p:cTn id="53" presetClass="entr" nodeType="withEffect" presetSubtype="0" presetID="1" grpId="6" fill="hold">
                                  <p:stCondLst>
                                    <p:cond delay="0"/>
                                  </p:stCondLst>
                                  <p:iterate type="el" backwards="0">
                                    <p:tmAbs val="0"/>
                                  </p:iterate>
                                  <p:childTnLst>
                                    <p:set>
                                      <p:cBhvr>
                                        <p:cTn id="54" fill="hold"/>
                                        <p:tgtEl>
                                          <p:spTgt spid="753">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Class="entr" nodeType="clickEffect" presetSubtype="0" presetID="1" grpId="6" fill="hold">
                                  <p:stCondLst>
                                    <p:cond delay="0"/>
                                  </p:stCondLst>
                                  <p:iterate type="el" backwards="0">
                                    <p:tmAbs val="0"/>
                                  </p:iterate>
                                  <p:childTnLst>
                                    <p:set>
                                      <p:cBhvr>
                                        <p:cTn id="58" fill="hold"/>
                                        <p:tgtEl>
                                          <p:spTgt spid="753">
                                            <p:txEl>
                                              <p:pRg st="1" end="1"/>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Class="entr" nodeType="clickEffect" presetSubtype="0" presetID="1" grpId="7" fill="hold">
                                  <p:stCondLst>
                                    <p:cond delay="0"/>
                                  </p:stCondLst>
                                  <p:iterate type="el" backwards="0">
                                    <p:tmAbs val="0"/>
                                  </p:iterate>
                                  <p:childTnLst>
                                    <p:set>
                                      <p:cBhvr>
                                        <p:cTn id="62" fill="hold"/>
                                        <p:tgtEl>
                                          <p:spTgt spid="750">
                                            <p:bg/>
                                          </p:spTgt>
                                        </p:tgtEl>
                                        <p:attrNameLst>
                                          <p:attrName>style.visibility</p:attrName>
                                        </p:attrNameLst>
                                      </p:cBhvr>
                                      <p:to>
                                        <p:strVal val="visible"/>
                                      </p:to>
                                    </p:set>
                                  </p:childTnLst>
                                </p:cTn>
                              </p:par>
                              <p:par>
                                <p:cTn id="63" presetClass="entr" nodeType="withEffect" presetSubtype="0" presetID="1" grpId="7" fill="hold">
                                  <p:stCondLst>
                                    <p:cond delay="0"/>
                                  </p:stCondLst>
                                  <p:iterate type="el" backwards="0">
                                    <p:tmAbs val="0"/>
                                  </p:iterate>
                                  <p:childTnLst>
                                    <p:set>
                                      <p:cBhvr>
                                        <p:cTn id="64" fill="hold"/>
                                        <p:tgtEl>
                                          <p:spTgt spid="750">
                                            <p:txEl>
                                              <p:pRg st="0" end="0"/>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Class="entr" nodeType="clickEffect" presetSubtype="0" presetID="1" grpId="8" fill="hold">
                                  <p:stCondLst>
                                    <p:cond delay="0"/>
                                  </p:stCondLst>
                                  <p:iterate type="el" backwards="0">
                                    <p:tmAbs val="0"/>
                                  </p:iterate>
                                  <p:childTnLst>
                                    <p:set>
                                      <p:cBhvr>
                                        <p:cTn id="68" fill="hold"/>
                                        <p:tgtEl>
                                          <p:spTgt spid="751">
                                            <p:bg/>
                                          </p:spTgt>
                                        </p:tgtEl>
                                        <p:attrNameLst>
                                          <p:attrName>style.visibility</p:attrName>
                                        </p:attrNameLst>
                                      </p:cBhvr>
                                      <p:to>
                                        <p:strVal val="visible"/>
                                      </p:to>
                                    </p:set>
                                  </p:childTnLst>
                                </p:cTn>
                              </p:par>
                              <p:par>
                                <p:cTn id="69" presetClass="entr" nodeType="withEffect" presetSubtype="0" presetID="1" grpId="8" fill="hold">
                                  <p:stCondLst>
                                    <p:cond delay="0"/>
                                  </p:stCondLst>
                                  <p:iterate type="el" backwards="0">
                                    <p:tmAbs val="0"/>
                                  </p:iterate>
                                  <p:childTnLst>
                                    <p:set>
                                      <p:cBhvr>
                                        <p:cTn id="70" fill="hold"/>
                                        <p:tgtEl>
                                          <p:spTgt spid="751">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752" grpId="5"/>
      <p:bldP build="p" bldLvl="5" animBg="1" rev="0" advAuto="0" spid="757" grpId="2"/>
      <p:bldP build="p" bldLvl="5" animBg="1" rev="0" advAuto="0" spid="753" grpId="6"/>
      <p:bldP build="p" bldLvl="5" animBg="1" rev="0" advAuto="0" spid="751" grpId="8"/>
      <p:bldP build="p" bldLvl="5" animBg="1" rev="0" advAuto="0" spid="756" grpId="1"/>
      <p:bldP build="p" bldLvl="5" animBg="1" rev="0" advAuto="0" spid="750" grpId="7"/>
      <p:bldP build="p" bldLvl="5" animBg="1" rev="0" advAuto="0" spid="755" grpId="4"/>
      <p:bldP build="p" bldLvl="5" animBg="1" rev="0" advAuto="0" spid="754" grpId="3"/>
    </p:bldLst>
  </p:timing>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0" name="Synthetic Pathways for Classical Neurotransmitters"/>
          <p:cNvSpPr txBox="1"/>
          <p:nvPr>
            <p:ph type="title"/>
          </p:nvPr>
        </p:nvSpPr>
        <p:spPr>
          <a:prstGeom prst="rect">
            <a:avLst/>
          </a:prstGeom>
        </p:spPr>
        <p:txBody>
          <a:bodyPr/>
          <a:lstStyle/>
          <a:p>
            <a:pPr/>
            <a:r>
              <a:t>Synthetic Pathways for Classical Neurotransmitters</a:t>
            </a:r>
          </a:p>
        </p:txBody>
      </p:sp>
      <p:sp>
        <p:nvSpPr>
          <p:cNvPr id="761" name="cytoplasmic…"/>
          <p:cNvSpPr txBox="1"/>
          <p:nvPr/>
        </p:nvSpPr>
        <p:spPr>
          <a:xfrm>
            <a:off x="3959697" y="5127625"/>
            <a:ext cx="3751906" cy="16129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4600">
                <a:uFill>
                  <a:solidFill>
                    <a:srgbClr val="000000"/>
                  </a:solidFill>
                </a:uFill>
              </a:defRPr>
            </a:pPr>
            <a:r>
              <a:t>cytoplasmic</a:t>
            </a:r>
          </a:p>
          <a:p>
            <a:pPr marL="81280" marR="81280" algn="ctr" defTabSz="1821656">
              <a:buClr>
                <a:srgbClr val="000000"/>
              </a:buClr>
              <a:buFont typeface="Helvetica"/>
              <a:defRPr b="1" sz="4600">
                <a:uFill>
                  <a:solidFill>
                    <a:srgbClr val="000000"/>
                  </a:solidFill>
                </a:uFill>
              </a:defRPr>
            </a:pPr>
            <a:r>
              <a:t>precursor</a:t>
            </a:r>
          </a:p>
        </p:txBody>
      </p:sp>
      <p:sp>
        <p:nvSpPr>
          <p:cNvPr id="762" name="neurotransmitter"/>
          <p:cNvSpPr txBox="1"/>
          <p:nvPr/>
        </p:nvSpPr>
        <p:spPr>
          <a:xfrm>
            <a:off x="15484475" y="5473700"/>
            <a:ext cx="5100654"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neurotransmitter</a:t>
            </a:r>
          </a:p>
        </p:txBody>
      </p:sp>
      <p:sp>
        <p:nvSpPr>
          <p:cNvPr id="763" name="intermediate"/>
          <p:cNvSpPr txBox="1"/>
          <p:nvPr/>
        </p:nvSpPr>
        <p:spPr>
          <a:xfrm>
            <a:off x="9791700" y="5470525"/>
            <a:ext cx="3852713"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intermediate</a:t>
            </a:r>
          </a:p>
        </p:txBody>
      </p:sp>
      <p:sp>
        <p:nvSpPr>
          <p:cNvPr id="764" name="Line"/>
          <p:cNvSpPr/>
          <p:nvPr/>
        </p:nvSpPr>
        <p:spPr>
          <a:xfrm>
            <a:off x="7934325" y="5927725"/>
            <a:ext cx="1479550" cy="3176"/>
          </a:xfrm>
          <a:prstGeom prst="line">
            <a:avLst/>
          </a:prstGeom>
          <a:ln w="50800">
            <a:solidFill>
              <a:srgbClr val="BFBFBF"/>
            </a:solidFill>
            <a:tailEnd type="triangle"/>
          </a:ln>
        </p:spPr>
        <p:txBody>
          <a:bodyPr lIns="71437" tIns="71437" rIns="71437" bIns="71437" anchor="ctr"/>
          <a:lstStyle/>
          <a:p>
            <a:pPr/>
          </a:p>
        </p:txBody>
      </p:sp>
      <p:sp>
        <p:nvSpPr>
          <p:cNvPr id="765" name="Line"/>
          <p:cNvSpPr/>
          <p:nvPr/>
        </p:nvSpPr>
        <p:spPr>
          <a:xfrm>
            <a:off x="13979525" y="5921375"/>
            <a:ext cx="1339851" cy="15876"/>
          </a:xfrm>
          <a:prstGeom prst="line">
            <a:avLst/>
          </a:prstGeom>
          <a:ln w="50800">
            <a:solidFill>
              <a:srgbClr val="BFBFBF"/>
            </a:solidFill>
            <a:tailEnd type="triangle"/>
          </a:ln>
        </p:spPr>
        <p:txBody>
          <a:bodyPr lIns="71437" tIns="71437" rIns="71437" bIns="71437" anchor="ctr"/>
          <a:lstStyle/>
          <a:p>
            <a:pPr/>
          </a:p>
        </p:txBody>
      </p:sp>
      <p:sp>
        <p:nvSpPr>
          <p:cNvPr id="766" name="enzyme 1"/>
          <p:cNvSpPr txBox="1"/>
          <p:nvPr/>
        </p:nvSpPr>
        <p:spPr>
          <a:xfrm>
            <a:off x="7089775" y="4554140"/>
            <a:ext cx="297598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i="1" sz="4600">
                <a:solidFill>
                  <a:srgbClr val="434ED6"/>
                </a:solidFill>
                <a:uFill>
                  <a:solidFill>
                    <a:srgbClr val="434ED6"/>
                  </a:solidFill>
                </a:uFill>
              </a:defRPr>
            </a:lvl1pPr>
          </a:lstStyle>
          <a:p>
            <a:pPr/>
            <a:r>
              <a:t>enzyme 1</a:t>
            </a:r>
          </a:p>
        </p:txBody>
      </p:sp>
      <p:sp>
        <p:nvSpPr>
          <p:cNvPr id="767" name="enzyme 2"/>
          <p:cNvSpPr txBox="1"/>
          <p:nvPr/>
        </p:nvSpPr>
        <p:spPr>
          <a:xfrm>
            <a:off x="13084175" y="4464843"/>
            <a:ext cx="297598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i="1" sz="4600">
                <a:solidFill>
                  <a:srgbClr val="434ED6"/>
                </a:solidFill>
                <a:uFill>
                  <a:solidFill>
                    <a:srgbClr val="434ED6"/>
                  </a:solidFill>
                </a:uFill>
              </a:defRPr>
            </a:lvl1pPr>
          </a:lstStyle>
          <a:p>
            <a:pPr/>
            <a:r>
              <a:t>enzyme 2</a:t>
            </a:r>
          </a:p>
        </p:txBody>
      </p:sp>
      <p:sp>
        <p:nvSpPr>
          <p:cNvPr id="768" name="Line"/>
          <p:cNvSpPr/>
          <p:nvPr/>
        </p:nvSpPr>
        <p:spPr>
          <a:xfrm>
            <a:off x="17728406" y="6357937"/>
            <a:ext cx="3176" cy="1949451"/>
          </a:xfrm>
          <a:prstGeom prst="line">
            <a:avLst/>
          </a:prstGeom>
          <a:ln w="50800">
            <a:solidFill>
              <a:srgbClr val="BFBFBF"/>
            </a:solidFill>
            <a:tailEnd type="triangle"/>
          </a:ln>
        </p:spPr>
        <p:txBody>
          <a:bodyPr lIns="71437" tIns="71437" rIns="71437" bIns="71437" anchor="ctr"/>
          <a:lstStyle/>
          <a:p>
            <a:pPr/>
          </a:p>
        </p:txBody>
      </p:sp>
      <p:sp>
        <p:nvSpPr>
          <p:cNvPr id="769" name="vesicles"/>
          <p:cNvSpPr txBox="1"/>
          <p:nvPr/>
        </p:nvSpPr>
        <p:spPr>
          <a:xfrm>
            <a:off x="16398876" y="8369300"/>
            <a:ext cx="2605662"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vesicles</a:t>
            </a:r>
          </a:p>
        </p:txBody>
      </p:sp>
      <p:sp>
        <p:nvSpPr>
          <p:cNvPr id="770" name="transporter"/>
          <p:cNvSpPr txBox="1"/>
          <p:nvPr/>
        </p:nvSpPr>
        <p:spPr>
          <a:xfrm>
            <a:off x="13735050" y="6737350"/>
            <a:ext cx="3481207"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i="1" sz="4600">
                <a:solidFill>
                  <a:srgbClr val="434ED6"/>
                </a:solidFill>
                <a:uFill>
                  <a:solidFill>
                    <a:srgbClr val="434ED6"/>
                  </a:solidFill>
                </a:uFill>
              </a:defRPr>
            </a:lvl1pPr>
          </a:lstStyle>
          <a:p>
            <a:pPr/>
            <a:r>
              <a:t>transporter</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72" name="Vagusstoff1.png" descr="Vagusstoff1.png"/>
          <p:cNvPicPr>
            <a:picLocks noChangeAspect="1"/>
          </p:cNvPicPr>
          <p:nvPr/>
        </p:nvPicPr>
        <p:blipFill>
          <a:blip r:embed="rId2">
            <a:extLst/>
          </a:blip>
          <a:stretch>
            <a:fillRect/>
          </a:stretch>
        </p:blipFill>
        <p:spPr>
          <a:xfrm>
            <a:off x="5512593" y="2303859"/>
            <a:ext cx="11508734" cy="5411391"/>
          </a:xfrm>
          <a:prstGeom prst="rect">
            <a:avLst/>
          </a:prstGeom>
          <a:ln w="12700"/>
        </p:spPr>
      </p:pic>
      <p:pic>
        <p:nvPicPr>
          <p:cNvPr id="773" name="Vagusstoff2.png" descr="Vagusstoff2.png"/>
          <p:cNvPicPr>
            <a:picLocks noChangeAspect="1"/>
          </p:cNvPicPr>
          <p:nvPr/>
        </p:nvPicPr>
        <p:blipFill>
          <a:blip r:embed="rId3">
            <a:extLst/>
          </a:blip>
          <a:stretch>
            <a:fillRect/>
          </a:stretch>
        </p:blipFill>
        <p:spPr>
          <a:xfrm>
            <a:off x="4423171" y="7750968"/>
            <a:ext cx="14483954" cy="6200150"/>
          </a:xfrm>
          <a:prstGeom prst="rect">
            <a:avLst/>
          </a:prstGeom>
          <a:ln w="12700"/>
        </p:spPr>
      </p:pic>
      <p:sp>
        <p:nvSpPr>
          <p:cNvPr id="774" name="Vagusstoff…"/>
          <p:cNvSpPr txBox="1"/>
          <p:nvPr>
            <p:ph type="title"/>
          </p:nvPr>
        </p:nvSpPr>
        <p:spPr>
          <a:xfrm>
            <a:off x="3530203" y="-53579"/>
            <a:ext cx="16287751" cy="1928814"/>
          </a:xfrm>
          <a:prstGeom prst="rect">
            <a:avLst/>
          </a:prstGeom>
        </p:spPr>
        <p:txBody>
          <a:bodyPr/>
          <a:lstStyle/>
          <a:p>
            <a:pPr/>
            <a:r>
              <a:t>Vagusstoff</a:t>
            </a:r>
          </a:p>
          <a:p>
            <a:pPr>
              <a:defRPr>
                <a:solidFill>
                  <a:srgbClr val="606060"/>
                </a:solidFill>
                <a:uFill>
                  <a:solidFill>
                    <a:srgbClr val="606060"/>
                  </a:solidFill>
                </a:uFill>
              </a:defRPr>
            </a:pPr>
            <a:r>
              <a:t>Acetylcholine, the first neurotransmiter</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Current flows easily thru Gap Junctions"/>
          <p:cNvSpPr txBox="1"/>
          <p:nvPr>
            <p:ph type="title"/>
          </p:nvPr>
        </p:nvSpPr>
        <p:spPr>
          <a:xfrm>
            <a:off x="3958828" y="0"/>
            <a:ext cx="15881351" cy="2750344"/>
          </a:xfrm>
          <a:prstGeom prst="rect">
            <a:avLst/>
          </a:prstGeom>
        </p:spPr>
        <p:txBody>
          <a:bodyPr/>
          <a:lstStyle/>
          <a:p>
            <a:pPr/>
            <a:r>
              <a:t>Current flows easily thru Gap Junctions</a:t>
            </a:r>
          </a:p>
        </p:txBody>
      </p:sp>
      <p:pic>
        <p:nvPicPr>
          <p:cNvPr id="433" name="droppedImage.png" descr="droppedImage.png"/>
          <p:cNvPicPr>
            <a:picLocks noChangeAspect="1"/>
          </p:cNvPicPr>
          <p:nvPr/>
        </p:nvPicPr>
        <p:blipFill>
          <a:blip r:embed="rId2">
            <a:extLst/>
          </a:blip>
          <a:stretch>
            <a:fillRect/>
          </a:stretch>
        </p:blipFill>
        <p:spPr>
          <a:xfrm>
            <a:off x="4686077" y="3053953"/>
            <a:ext cx="15624873" cy="8072438"/>
          </a:xfrm>
          <a:prstGeom prst="rect">
            <a:avLst/>
          </a:prstGeom>
          <a:ln w="12700"/>
        </p:spPr>
      </p:pic>
      <p:grpSp>
        <p:nvGrpSpPr>
          <p:cNvPr id="436" name="Group"/>
          <p:cNvGrpSpPr/>
          <p:nvPr/>
        </p:nvGrpSpPr>
        <p:grpSpPr>
          <a:xfrm>
            <a:off x="9513093" y="8751093"/>
            <a:ext cx="1270001" cy="1270001"/>
            <a:chOff x="0" y="0"/>
            <a:chExt cx="1270000" cy="1270000"/>
          </a:xfrm>
        </p:grpSpPr>
        <p:sp>
          <p:nvSpPr>
            <p:cNvPr id="434" name="Circle"/>
            <p:cNvSpPr/>
            <p:nvPr/>
          </p:nvSpPr>
          <p:spPr>
            <a:xfrm>
              <a:off x="0" y="214312"/>
              <a:ext cx="589360" cy="589360"/>
            </a:xfrm>
            <a:prstGeom prst="ellipse">
              <a:avLst/>
            </a:prstGeom>
            <a:solidFill>
              <a:srgbClr val="FF6A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35" name="+"/>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4600">
                  <a:uFill>
                    <a:solidFill>
                      <a:srgbClr val="000000"/>
                    </a:solidFill>
                  </a:uFill>
                </a:defRPr>
              </a:lvl1pPr>
            </a:lstStyle>
            <a:p>
              <a:pPr/>
              <a:r>
                <a:t>+</a:t>
              </a:r>
            </a:p>
          </p:txBody>
        </p:sp>
      </p:grpSp>
      <p:grpSp>
        <p:nvGrpSpPr>
          <p:cNvPr id="439" name="Group"/>
          <p:cNvGrpSpPr/>
          <p:nvPr/>
        </p:nvGrpSpPr>
        <p:grpSpPr>
          <a:xfrm>
            <a:off x="10352484" y="3625453"/>
            <a:ext cx="1270001" cy="1270001"/>
            <a:chOff x="0" y="0"/>
            <a:chExt cx="1270000" cy="1270000"/>
          </a:xfrm>
        </p:grpSpPr>
        <p:sp>
          <p:nvSpPr>
            <p:cNvPr id="437" name="Circle"/>
            <p:cNvSpPr/>
            <p:nvPr/>
          </p:nvSpPr>
          <p:spPr>
            <a:xfrm>
              <a:off x="0" y="214312"/>
              <a:ext cx="589360" cy="589360"/>
            </a:xfrm>
            <a:prstGeom prst="ellipse">
              <a:avLst/>
            </a:prstGeom>
            <a:solidFill>
              <a:srgbClr val="FF6A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38" name="+"/>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4600">
                  <a:uFill>
                    <a:solidFill>
                      <a:srgbClr val="000000"/>
                    </a:solidFill>
                  </a:uFill>
                </a:defRPr>
              </a:lvl1pPr>
            </a:lstStyle>
            <a:p>
              <a:pPr/>
              <a:r>
                <a:t>+</a:t>
              </a:r>
            </a:p>
          </p:txBody>
        </p:sp>
      </p:grpSp>
      <p:grpSp>
        <p:nvGrpSpPr>
          <p:cNvPr id="442" name="Group"/>
          <p:cNvGrpSpPr/>
          <p:nvPr/>
        </p:nvGrpSpPr>
        <p:grpSpPr>
          <a:xfrm>
            <a:off x="7459265" y="6983015"/>
            <a:ext cx="1270001" cy="1270001"/>
            <a:chOff x="0" y="0"/>
            <a:chExt cx="1270000" cy="1270000"/>
          </a:xfrm>
        </p:grpSpPr>
        <p:sp>
          <p:nvSpPr>
            <p:cNvPr id="440" name="Circle"/>
            <p:cNvSpPr/>
            <p:nvPr/>
          </p:nvSpPr>
          <p:spPr>
            <a:xfrm>
              <a:off x="0" y="214312"/>
              <a:ext cx="589360" cy="589360"/>
            </a:xfrm>
            <a:prstGeom prst="ellipse">
              <a:avLst/>
            </a:prstGeom>
            <a:solidFill>
              <a:srgbClr val="FF6A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41" name="+"/>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4600">
                  <a:uFill>
                    <a:solidFill>
                      <a:srgbClr val="000000"/>
                    </a:solidFill>
                  </a:uFill>
                </a:defRPr>
              </a:lvl1pPr>
            </a:lstStyle>
            <a:p>
              <a:pPr/>
              <a:r>
                <a:t>+</a:t>
              </a:r>
            </a:p>
          </p:txBody>
        </p:sp>
      </p:grpSp>
      <p:grpSp>
        <p:nvGrpSpPr>
          <p:cNvPr id="445" name="Group"/>
          <p:cNvGrpSpPr/>
          <p:nvPr/>
        </p:nvGrpSpPr>
        <p:grpSpPr>
          <a:xfrm>
            <a:off x="9863019" y="7000875"/>
            <a:ext cx="1270001" cy="1270000"/>
            <a:chOff x="0" y="0"/>
            <a:chExt cx="1270000" cy="1270000"/>
          </a:xfrm>
        </p:grpSpPr>
        <p:sp>
          <p:nvSpPr>
            <p:cNvPr id="443" name="Circle"/>
            <p:cNvSpPr/>
            <p:nvPr/>
          </p:nvSpPr>
          <p:spPr>
            <a:xfrm>
              <a:off x="0" y="214312"/>
              <a:ext cx="589360" cy="589360"/>
            </a:xfrm>
            <a:prstGeom prst="ellipse">
              <a:avLst/>
            </a:prstGeom>
            <a:solidFill>
              <a:srgbClr val="FF6A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44" name="+"/>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4600">
                  <a:uFill>
                    <a:solidFill>
                      <a:srgbClr val="000000"/>
                    </a:solidFill>
                  </a:uFill>
                </a:defRPr>
              </a:lvl1pPr>
            </a:lstStyle>
            <a:p>
              <a:pPr/>
              <a:r>
                <a:t>+</a:t>
              </a:r>
            </a:p>
          </p:txBody>
        </p:sp>
      </p:grpSp>
      <p:sp>
        <p:nvSpPr>
          <p:cNvPr id="446" name="-70mV"/>
          <p:cNvSpPr txBox="1"/>
          <p:nvPr/>
        </p:nvSpPr>
        <p:spPr>
          <a:xfrm>
            <a:off x="14299406" y="5982890"/>
            <a:ext cx="898661" cy="434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a:uFill>
                  <a:solidFill>
                    <a:srgbClr val="000000"/>
                  </a:solidFill>
                </a:uFill>
                <a:latin typeface="Comic Sans MS"/>
                <a:ea typeface="Comic Sans MS"/>
                <a:cs typeface="Comic Sans MS"/>
                <a:sym typeface="Comic Sans MS"/>
              </a:defRPr>
            </a:lvl1pPr>
          </a:lstStyle>
          <a:p>
            <a:pPr/>
            <a:r>
              <a:t>-70mV</a:t>
            </a:r>
          </a:p>
        </p:txBody>
      </p:sp>
      <p:sp>
        <p:nvSpPr>
          <p:cNvPr id="447" name="-50mV"/>
          <p:cNvSpPr txBox="1"/>
          <p:nvPr/>
        </p:nvSpPr>
        <p:spPr>
          <a:xfrm>
            <a:off x="14281546" y="5250656"/>
            <a:ext cx="898662" cy="434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a:uFill>
                  <a:solidFill>
                    <a:srgbClr val="000000"/>
                  </a:solidFill>
                </a:uFill>
                <a:latin typeface="Comic Sans MS"/>
                <a:ea typeface="Comic Sans MS"/>
                <a:cs typeface="Comic Sans MS"/>
                <a:sym typeface="Comic Sans MS"/>
              </a:defRPr>
            </a:lvl1pPr>
          </a:lstStyle>
          <a:p>
            <a:pPr/>
            <a:r>
              <a:t>-50mV</a:t>
            </a:r>
          </a:p>
        </p:txBody>
      </p:sp>
      <p:sp>
        <p:nvSpPr>
          <p:cNvPr id="448" name="-70mV"/>
          <p:cNvSpPr txBox="1"/>
          <p:nvPr/>
        </p:nvSpPr>
        <p:spPr>
          <a:xfrm>
            <a:off x="14335125" y="8358187"/>
            <a:ext cx="898661" cy="434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a:uFill>
                  <a:solidFill>
                    <a:srgbClr val="000000"/>
                  </a:solidFill>
                </a:uFill>
                <a:latin typeface="Comic Sans MS"/>
                <a:ea typeface="Comic Sans MS"/>
                <a:cs typeface="Comic Sans MS"/>
                <a:sym typeface="Comic Sans MS"/>
              </a:defRPr>
            </a:lvl1pPr>
          </a:lstStyle>
          <a:p>
            <a:pPr/>
            <a:r>
              <a:t>-70mV</a:t>
            </a:r>
          </a:p>
        </p:txBody>
      </p:sp>
      <p:sp>
        <p:nvSpPr>
          <p:cNvPr id="449" name="-60mV"/>
          <p:cNvSpPr txBox="1"/>
          <p:nvPr/>
        </p:nvSpPr>
        <p:spPr>
          <a:xfrm>
            <a:off x="14370843" y="7625953"/>
            <a:ext cx="898662" cy="434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a:uFill>
                  <a:solidFill>
                    <a:srgbClr val="000000"/>
                  </a:solidFill>
                </a:uFill>
                <a:latin typeface="Comic Sans MS"/>
                <a:ea typeface="Comic Sans MS"/>
                <a:cs typeface="Comic Sans MS"/>
                <a:sym typeface="Comic Sans MS"/>
              </a:defRPr>
            </a:lvl1pPr>
          </a:lstStyle>
          <a:p>
            <a:pPr/>
            <a:r>
              <a:t>-60mV</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4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4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45" grpId="3"/>
      <p:bldP build="whole" bldLvl="1" animBg="1" rev="0" advAuto="0" spid="436" grpId="1"/>
      <p:bldP build="whole" bldLvl="1" animBg="1" rev="0" advAuto="0" spid="442" grpId="2"/>
    </p:bldLst>
  </p:timing>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779" name="Group"/>
          <p:cNvGrpSpPr/>
          <p:nvPr/>
        </p:nvGrpSpPr>
        <p:grpSpPr>
          <a:xfrm>
            <a:off x="3419475" y="2343150"/>
            <a:ext cx="17520047" cy="10697766"/>
            <a:chOff x="0" y="0"/>
            <a:chExt cx="17520046" cy="10697765"/>
          </a:xfrm>
        </p:grpSpPr>
        <p:pic>
          <p:nvPicPr>
            <p:cNvPr id="776" name="npo00006a.png" descr="npo00006a.png"/>
            <p:cNvPicPr>
              <a:picLocks noChangeAspect="0"/>
            </p:cNvPicPr>
            <p:nvPr/>
          </p:nvPicPr>
          <p:blipFill>
            <a:blip r:embed="rId2">
              <a:extLst/>
            </a:blip>
            <a:stretch>
              <a:fillRect/>
            </a:stretch>
          </p:blipFill>
          <p:spPr>
            <a:xfrm>
              <a:off x="0" y="0"/>
              <a:ext cx="17520047" cy="10697766"/>
            </a:xfrm>
            <a:prstGeom prst="rect">
              <a:avLst/>
            </a:prstGeom>
            <a:ln w="12700" cap="flat">
              <a:noFill/>
              <a:miter lim="400000"/>
            </a:ln>
            <a:effectLst/>
          </p:spPr>
        </p:pic>
        <p:sp>
          <p:nvSpPr>
            <p:cNvPr id="777" name="Square"/>
            <p:cNvSpPr/>
            <p:nvPr/>
          </p:nvSpPr>
          <p:spPr>
            <a:xfrm>
              <a:off x="3571" y="4318396"/>
              <a:ext cx="892970" cy="89297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778" name="Square"/>
            <p:cNvSpPr/>
            <p:nvPr/>
          </p:nvSpPr>
          <p:spPr>
            <a:xfrm>
              <a:off x="3571" y="9586912"/>
              <a:ext cx="892970" cy="89297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780" name="Acetylcholine - the first NT"/>
          <p:cNvSpPr txBox="1"/>
          <p:nvPr>
            <p:ph type="title"/>
          </p:nvPr>
        </p:nvSpPr>
        <p:spPr>
          <a:xfrm>
            <a:off x="6655593" y="-857250"/>
            <a:ext cx="12805173" cy="2750344"/>
          </a:xfrm>
          <a:prstGeom prst="rect">
            <a:avLst/>
          </a:prstGeom>
        </p:spPr>
        <p:txBody>
          <a:bodyPr/>
          <a:lstStyle/>
          <a:p>
            <a:pPr/>
            <a:r>
              <a:t>Acetylcholine - the first NT</a:t>
            </a:r>
          </a:p>
        </p:txBody>
      </p:sp>
      <p:sp>
        <p:nvSpPr>
          <p:cNvPr id="781" name="Synthesis"/>
          <p:cNvSpPr txBox="1"/>
          <p:nvPr/>
        </p:nvSpPr>
        <p:spPr>
          <a:xfrm>
            <a:off x="3423046" y="1393031"/>
            <a:ext cx="3110591"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4F7A28"/>
                </a:solidFill>
                <a:uFill>
                  <a:solidFill>
                    <a:srgbClr val="4F7A28"/>
                  </a:solidFill>
                </a:uFill>
              </a:defRPr>
            </a:lvl1pPr>
          </a:lstStyle>
          <a:p>
            <a:pPr/>
            <a:r>
              <a:t>Synthesis</a:t>
            </a:r>
          </a:p>
        </p:txBody>
      </p:sp>
      <p:sp>
        <p:nvSpPr>
          <p:cNvPr id="782" name="Degradation"/>
          <p:cNvSpPr txBox="1"/>
          <p:nvPr/>
        </p:nvSpPr>
        <p:spPr>
          <a:xfrm>
            <a:off x="3423046" y="11858625"/>
            <a:ext cx="3784520"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FF4013"/>
                </a:solidFill>
                <a:uFill>
                  <a:solidFill>
                    <a:srgbClr val="FF4013"/>
                  </a:solidFill>
                </a:uFill>
              </a:defRPr>
            </a:lvl1pPr>
          </a:lstStyle>
          <a:p>
            <a:pPr/>
            <a:r>
              <a:t>Degradation</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4" name="Fox Figure 7.28"/>
          <p:cNvSpPr txBox="1"/>
          <p:nvPr/>
        </p:nvSpPr>
        <p:spPr>
          <a:xfrm>
            <a:off x="17942718" y="12715875"/>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7.28</a:t>
            </a:r>
          </a:p>
        </p:txBody>
      </p:sp>
      <p:grpSp>
        <p:nvGrpSpPr>
          <p:cNvPr id="787" name="Group"/>
          <p:cNvGrpSpPr/>
          <p:nvPr/>
        </p:nvGrpSpPr>
        <p:grpSpPr>
          <a:xfrm>
            <a:off x="2077430" y="-60302"/>
            <a:ext cx="21446456" cy="12745735"/>
            <a:chOff x="0" y="0"/>
            <a:chExt cx="21446455" cy="12745734"/>
          </a:xfrm>
        </p:grpSpPr>
        <p:pic>
          <p:nvPicPr>
            <p:cNvPr id="785" name="fox78119_0728.jpg" descr="fox78119_0728.jpg"/>
            <p:cNvPicPr>
              <a:picLocks noChangeAspect="0"/>
            </p:cNvPicPr>
            <p:nvPr/>
          </p:nvPicPr>
          <p:blipFill>
            <a:blip r:embed="rId2">
              <a:extLst/>
            </a:blip>
            <a:stretch>
              <a:fillRect/>
            </a:stretch>
          </p:blipFill>
          <p:spPr>
            <a:xfrm>
              <a:off x="0" y="310579"/>
              <a:ext cx="21446456" cy="12435156"/>
            </a:xfrm>
            <a:prstGeom prst="rect">
              <a:avLst/>
            </a:prstGeom>
            <a:ln w="12700" cap="flat">
              <a:noFill/>
              <a:miter lim="400000"/>
            </a:ln>
            <a:effectLst/>
          </p:spPr>
        </p:pic>
        <p:sp>
          <p:nvSpPr>
            <p:cNvPr id="786" name="Rectangle"/>
            <p:cNvSpPr/>
            <p:nvPr/>
          </p:nvSpPr>
          <p:spPr>
            <a:xfrm>
              <a:off x="4554006" y="0"/>
              <a:ext cx="12719813" cy="605706"/>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89" name="npo000068.png" descr="npo000068.png"/>
          <p:cNvPicPr>
            <a:picLocks noChangeAspect="0"/>
          </p:cNvPicPr>
          <p:nvPr/>
        </p:nvPicPr>
        <p:blipFill>
          <a:blip r:embed="rId2">
            <a:extLst/>
          </a:blip>
          <a:stretch>
            <a:fillRect/>
          </a:stretch>
        </p:blipFill>
        <p:spPr>
          <a:xfrm>
            <a:off x="4065984" y="1143000"/>
            <a:ext cx="16234173" cy="13519547"/>
          </a:xfrm>
          <a:prstGeom prst="rect">
            <a:avLst/>
          </a:prstGeom>
          <a:ln w="12700">
            <a:miter lim="400000"/>
          </a:ln>
        </p:spPr>
      </p:pic>
      <p:sp>
        <p:nvSpPr>
          <p:cNvPr id="790" name="Neuromuscular Junction"/>
          <p:cNvSpPr txBox="1"/>
          <p:nvPr/>
        </p:nvSpPr>
        <p:spPr>
          <a:xfrm>
            <a:off x="4601765" y="11662171"/>
            <a:ext cx="7089237"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600">
                <a:solidFill>
                  <a:srgbClr val="E32400"/>
                </a:solidFill>
                <a:uFill>
                  <a:solidFill>
                    <a:srgbClr val="E32400"/>
                  </a:solidFill>
                </a:uFill>
                <a:latin typeface="Comic Sans MS"/>
                <a:ea typeface="Comic Sans MS"/>
                <a:cs typeface="Comic Sans MS"/>
                <a:sym typeface="Comic Sans MS"/>
              </a:defRPr>
            </a:lvl1pPr>
          </a:lstStyle>
          <a:p>
            <a:pPr/>
            <a:r>
              <a:t>Neuromuscular Junction</a:t>
            </a:r>
          </a:p>
        </p:txBody>
      </p:sp>
      <p:sp>
        <p:nvSpPr>
          <p:cNvPr id="791" name="Slows Heart"/>
          <p:cNvSpPr txBox="1"/>
          <p:nvPr/>
        </p:nvSpPr>
        <p:spPr>
          <a:xfrm>
            <a:off x="17531953" y="11662171"/>
            <a:ext cx="3728779"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600">
                <a:solidFill>
                  <a:srgbClr val="E32400"/>
                </a:solidFill>
                <a:uFill>
                  <a:solidFill>
                    <a:srgbClr val="E32400"/>
                  </a:solidFill>
                </a:uFill>
                <a:latin typeface="Comic Sans MS"/>
                <a:ea typeface="Comic Sans MS"/>
                <a:cs typeface="Comic Sans MS"/>
                <a:sym typeface="Comic Sans MS"/>
              </a:defRPr>
            </a:lvl1pPr>
          </a:lstStyle>
          <a:p>
            <a:pPr/>
            <a:r>
              <a:t>Slows Heart</a:t>
            </a:r>
          </a:p>
        </p:txBody>
      </p:sp>
      <p:sp>
        <p:nvSpPr>
          <p:cNvPr id="792" name="Terminology:"/>
          <p:cNvSpPr txBox="1"/>
          <p:nvPr/>
        </p:nvSpPr>
        <p:spPr>
          <a:xfrm>
            <a:off x="3637359" y="0"/>
            <a:ext cx="4009558" cy="9144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4600">
                <a:uFill>
                  <a:solidFill>
                    <a:srgbClr val="000000"/>
                  </a:solidFill>
                </a:uFill>
                <a:latin typeface="Times Roman"/>
                <a:ea typeface="Times Roman"/>
                <a:cs typeface="Times Roman"/>
                <a:sym typeface="Times Roman"/>
              </a:defRPr>
            </a:pPr>
            <a:r>
              <a:rPr b="1">
                <a:latin typeface="+mj-lt"/>
                <a:ea typeface="+mj-ea"/>
                <a:cs typeface="+mj-cs"/>
                <a:sym typeface="Helvetica"/>
              </a:rPr>
              <a:t>Terminology</a:t>
            </a:r>
            <a:r>
              <a:t>:</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4" name="Classical small-molecule NTs"/>
          <p:cNvSpPr txBox="1"/>
          <p:nvPr>
            <p:ph type="title"/>
          </p:nvPr>
        </p:nvSpPr>
        <p:spPr>
          <a:xfrm>
            <a:off x="3833812" y="357187"/>
            <a:ext cx="11965782" cy="1339454"/>
          </a:xfrm>
          <a:prstGeom prst="rect">
            <a:avLst/>
          </a:prstGeom>
        </p:spPr>
        <p:txBody>
          <a:bodyPr/>
          <a:lstStyle/>
          <a:p>
            <a:pPr/>
            <a:r>
              <a:t>Classical small-molecule NTs</a:t>
            </a:r>
          </a:p>
        </p:txBody>
      </p:sp>
      <p:sp>
        <p:nvSpPr>
          <p:cNvPr id="795" name="Amino Acids"/>
          <p:cNvSpPr txBox="1"/>
          <p:nvPr/>
        </p:nvSpPr>
        <p:spPr>
          <a:xfrm>
            <a:off x="3863975" y="2111375"/>
            <a:ext cx="4393407" cy="8763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spcBef>
                <a:spcPts val="2800"/>
              </a:spcBef>
              <a:buClr>
                <a:srgbClr val="434ED6"/>
              </a:buClr>
              <a:buFont typeface="Helvetica"/>
              <a:defRPr b="1" sz="4600">
                <a:solidFill>
                  <a:srgbClr val="434ED6"/>
                </a:solidFill>
                <a:uFill>
                  <a:solidFill>
                    <a:srgbClr val="434ED6"/>
                  </a:solidFill>
                </a:uFill>
              </a:defRPr>
            </a:lvl1pPr>
          </a:lstStyle>
          <a:p>
            <a:pPr/>
            <a:r>
              <a:t>Amino Acids</a:t>
            </a:r>
          </a:p>
        </p:txBody>
      </p:sp>
      <p:sp>
        <p:nvSpPr>
          <p:cNvPr id="796" name="Glutamate"/>
          <p:cNvSpPr txBox="1"/>
          <p:nvPr/>
        </p:nvSpPr>
        <p:spPr>
          <a:xfrm>
            <a:off x="4337050" y="6238875"/>
            <a:ext cx="3211398"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spcBef>
                <a:spcPts val="11500"/>
              </a:spcBef>
              <a:buClr>
                <a:srgbClr val="000000"/>
              </a:buClr>
              <a:buFont typeface="Helvetica"/>
              <a:defRPr b="1" sz="4600">
                <a:uFill>
                  <a:solidFill>
                    <a:srgbClr val="000000"/>
                  </a:solidFill>
                </a:uFill>
              </a:defRPr>
            </a:lvl1pPr>
          </a:lstStyle>
          <a:p>
            <a:pPr/>
            <a:r>
              <a:t>Glutamate</a:t>
            </a:r>
          </a:p>
        </p:txBody>
      </p:sp>
      <p:grpSp>
        <p:nvGrpSpPr>
          <p:cNvPr id="800" name="Group"/>
          <p:cNvGrpSpPr/>
          <p:nvPr/>
        </p:nvGrpSpPr>
        <p:grpSpPr>
          <a:xfrm>
            <a:off x="16960849" y="5911850"/>
            <a:ext cx="1076327" cy="4159075"/>
            <a:chOff x="0" y="0"/>
            <a:chExt cx="1076325" cy="4159074"/>
          </a:xfrm>
        </p:grpSpPr>
        <p:sp>
          <p:nvSpPr>
            <p:cNvPr id="797" name="Shape"/>
            <p:cNvSpPr/>
            <p:nvPr/>
          </p:nvSpPr>
          <p:spPr>
            <a:xfrm>
              <a:off x="0" y="0"/>
              <a:ext cx="1076325" cy="415907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4136"/>
                    <a:pt x="21600" y="9238"/>
                  </a:cubicBezTo>
                  <a:lnTo>
                    <a:pt x="21600" y="11910"/>
                  </a:lnTo>
                  <a:cubicBezTo>
                    <a:pt x="21600" y="14789"/>
                    <a:pt x="18462" y="17503"/>
                    <a:pt x="13112" y="19251"/>
                  </a:cubicBezTo>
                  <a:lnTo>
                    <a:pt x="13112" y="21600"/>
                  </a:lnTo>
                  <a:lnTo>
                    <a:pt x="0" y="19812"/>
                  </a:lnTo>
                  <a:lnTo>
                    <a:pt x="13112" y="14229"/>
                  </a:lnTo>
                  <a:lnTo>
                    <a:pt x="13112" y="16579"/>
                  </a:lnTo>
                  <a:cubicBezTo>
                    <a:pt x="17593" y="15115"/>
                    <a:pt x="20558" y="12960"/>
                    <a:pt x="21373" y="10574"/>
                  </a:cubicBezTo>
                  <a:lnTo>
                    <a:pt x="21373" y="10574"/>
                  </a:lnTo>
                  <a:cubicBezTo>
                    <a:pt x="19822" y="6036"/>
                    <a:pt x="10723" y="2672"/>
                    <a:pt x="0" y="2672"/>
                  </a:cubicBezTo>
                  <a:close/>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798" name="Shape"/>
            <p:cNvSpPr/>
            <p:nvPr/>
          </p:nvSpPr>
          <p:spPr>
            <a:xfrm>
              <a:off x="0" y="0"/>
              <a:ext cx="1076325" cy="229318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7501"/>
                    <a:pt x="21600" y="16754"/>
                  </a:cubicBezTo>
                  <a:lnTo>
                    <a:pt x="21600" y="21600"/>
                  </a:lnTo>
                  <a:cubicBezTo>
                    <a:pt x="21600" y="12347"/>
                    <a:pt x="11929" y="4846"/>
                    <a:pt x="0" y="4846"/>
                  </a:cubicBezTo>
                  <a:close/>
                </a:path>
              </a:pathLst>
            </a:custGeom>
            <a:solidFill>
              <a:srgbClr val="B3B4D6"/>
            </a:solidFill>
            <a:ln w="12700" cap="flat">
              <a:noFill/>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799" name="Line"/>
            <p:cNvSpPr/>
            <p:nvPr/>
          </p:nvSpPr>
          <p:spPr>
            <a:xfrm>
              <a:off x="1065011" y="2035958"/>
              <a:ext cx="11315" cy="257232"/>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pic>
        <p:nvPicPr>
          <p:cNvPr id="801" name="image.pdf" descr="image.pdf"/>
          <p:cNvPicPr>
            <a:picLocks noChangeAspect="0"/>
          </p:cNvPicPr>
          <p:nvPr/>
        </p:nvPicPr>
        <p:blipFill>
          <a:blip r:embed="rId2">
            <a:extLst/>
          </a:blip>
          <a:stretch>
            <a:fillRect/>
          </a:stretch>
        </p:blipFill>
        <p:spPr>
          <a:xfrm>
            <a:off x="8745140" y="5413375"/>
            <a:ext cx="7724777" cy="2089547"/>
          </a:xfrm>
          <a:prstGeom prst="rect">
            <a:avLst/>
          </a:prstGeom>
          <a:ln w="12700">
            <a:miter lim="400000"/>
          </a:ln>
        </p:spPr>
      </p:pic>
      <p:pic>
        <p:nvPicPr>
          <p:cNvPr id="802" name="image.pdf" descr="image.pdf"/>
          <p:cNvPicPr>
            <a:picLocks noChangeAspect="0"/>
          </p:cNvPicPr>
          <p:nvPr/>
        </p:nvPicPr>
        <p:blipFill>
          <a:blip r:embed="rId3">
            <a:extLst/>
          </a:blip>
          <a:stretch>
            <a:fillRect/>
          </a:stretch>
        </p:blipFill>
        <p:spPr>
          <a:xfrm>
            <a:off x="8823325" y="8911828"/>
            <a:ext cx="8118475" cy="1241426"/>
          </a:xfrm>
          <a:prstGeom prst="rect">
            <a:avLst/>
          </a:prstGeom>
          <a:ln w="12700">
            <a:miter lim="400000"/>
          </a:ln>
        </p:spPr>
      </p:pic>
      <p:sp>
        <p:nvSpPr>
          <p:cNvPr id="803" name="common chemicals synthesized by many cells during general metabolism..."/>
          <p:cNvSpPr txBox="1"/>
          <p:nvPr/>
        </p:nvSpPr>
        <p:spPr>
          <a:xfrm>
            <a:off x="5743575" y="11134725"/>
            <a:ext cx="13340954" cy="16129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spcBef>
                <a:spcPts val="2800"/>
              </a:spcBef>
              <a:buClr>
                <a:srgbClr val="000000"/>
              </a:buClr>
              <a:buFont typeface="Helvetica"/>
              <a:defRPr b="1" sz="4600">
                <a:uFill>
                  <a:solidFill>
                    <a:srgbClr val="000000"/>
                  </a:solidFill>
                </a:uFill>
              </a:defRPr>
            </a:lvl1pPr>
          </a:lstStyle>
          <a:p>
            <a:pPr/>
            <a:r>
              <a:t>common chemicals synthesized by many cells during general metabolism...</a:t>
            </a:r>
          </a:p>
        </p:txBody>
      </p:sp>
      <p:grpSp>
        <p:nvGrpSpPr>
          <p:cNvPr id="807" name="Group"/>
          <p:cNvGrpSpPr/>
          <p:nvPr/>
        </p:nvGrpSpPr>
        <p:grpSpPr>
          <a:xfrm>
            <a:off x="8870156" y="3232546"/>
            <a:ext cx="1732360" cy="1500189"/>
            <a:chOff x="0" y="0"/>
            <a:chExt cx="1732359" cy="1500187"/>
          </a:xfrm>
        </p:grpSpPr>
        <p:sp>
          <p:nvSpPr>
            <p:cNvPr id="804" name="COOH…"/>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defRPr sz="3200">
                  <a:uFill>
                    <a:solidFill>
                      <a:srgbClr val="000000"/>
                    </a:solidFill>
                  </a:uFill>
                </a:defRPr>
              </a:pPr>
              <a:r>
                <a:t>COOH</a:t>
              </a:r>
            </a:p>
            <a:p>
              <a:pPr marL="81280" marR="81280" defTabSz="1821656">
                <a:defRPr sz="3200">
                  <a:uFill>
                    <a:solidFill>
                      <a:srgbClr val="000000"/>
                    </a:solidFill>
                  </a:uFill>
                </a:defRPr>
              </a:pPr>
            </a:p>
            <a:p>
              <a:pPr marL="81280" marR="81280" defTabSz="1821656">
                <a:defRPr sz="3200">
                  <a:uFill>
                    <a:solidFill>
                      <a:srgbClr val="000000"/>
                    </a:solidFill>
                  </a:uFill>
                </a:defRPr>
              </a:pPr>
              <a:r>
                <a:t>CH</a:t>
              </a:r>
              <a:r>
                <a:rPr baseline="-5999"/>
                <a:t>2</a:t>
              </a:r>
              <a:r>
                <a:t>       NH</a:t>
              </a:r>
              <a:r>
                <a:rPr baseline="-5999"/>
                <a:t>2</a:t>
              </a:r>
            </a:p>
          </p:txBody>
        </p:sp>
        <p:sp>
          <p:nvSpPr>
            <p:cNvPr id="805" name="Line"/>
            <p:cNvSpPr/>
            <p:nvPr/>
          </p:nvSpPr>
          <p:spPr>
            <a:xfrm>
              <a:off x="1089421" y="1500187"/>
              <a:ext cx="642939" cy="1"/>
            </a:xfrm>
            <a:prstGeom prst="line">
              <a:avLst/>
            </a:prstGeom>
            <a:noFill/>
            <a:ln w="25400" cap="flat">
              <a:solidFill>
                <a:srgbClr val="3A88FE"/>
              </a:solidFill>
              <a:prstDash val="solid"/>
              <a:round/>
            </a:ln>
            <a:effectLst/>
          </p:spPr>
          <p:txBody>
            <a:bodyPr wrap="square" lIns="71437" tIns="71437" rIns="71437" bIns="71437" numCol="1" anchor="ctr">
              <a:noAutofit/>
            </a:bodyPr>
            <a:lstStyle/>
            <a:p>
              <a:pPr/>
            </a:p>
          </p:txBody>
        </p:sp>
        <p:sp>
          <p:nvSpPr>
            <p:cNvPr id="806" name="Line"/>
            <p:cNvSpPr/>
            <p:nvPr/>
          </p:nvSpPr>
          <p:spPr>
            <a:xfrm flipV="1">
              <a:off x="321468" y="678656"/>
              <a:ext cx="1" cy="500063"/>
            </a:xfrm>
            <a:prstGeom prst="line">
              <a:avLst/>
            </a:prstGeom>
            <a:noFill/>
            <a:ln w="25400" cap="flat">
              <a:solidFill>
                <a:srgbClr val="3A88FE"/>
              </a:solidFill>
              <a:prstDash val="solid"/>
              <a:round/>
            </a:ln>
            <a:effectLst/>
          </p:spPr>
          <p:txBody>
            <a:bodyPr wrap="square" lIns="71437" tIns="71437" rIns="71437" bIns="71437" numCol="1" anchor="ctr">
              <a:noAutofit/>
            </a:bodyPr>
            <a:lstStyle/>
            <a:p>
              <a:pPr/>
            </a:p>
          </p:txBody>
        </p:sp>
      </p:grpSp>
      <p:sp>
        <p:nvSpPr>
          <p:cNvPr id="808" name="GABA…"/>
          <p:cNvSpPr txBox="1"/>
          <p:nvPr/>
        </p:nvSpPr>
        <p:spPr>
          <a:xfrm>
            <a:off x="3942803" y="8786812"/>
            <a:ext cx="4101106" cy="13970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i="1" sz="3200">
                <a:uFill>
                  <a:solidFill>
                    <a:srgbClr val="000000"/>
                  </a:solidFill>
                </a:uFill>
              </a:defRPr>
            </a:pPr>
            <a:r>
              <a:rPr b="1" i="0" sz="4600"/>
              <a:t>GABA </a:t>
            </a:r>
            <a:endParaRPr b="1" i="0" sz="4600"/>
          </a:p>
          <a:p>
            <a:pPr marL="81280" marR="81280" algn="ctr" defTabSz="1821656">
              <a:defRPr sz="3200">
                <a:uFill>
                  <a:solidFill>
                    <a:srgbClr val="000000"/>
                  </a:solidFill>
                </a:uFill>
              </a:defRPr>
            </a:pPr>
            <a:r>
              <a:t>γ-amino-butyric acid</a:t>
            </a:r>
          </a:p>
        </p:txBody>
      </p:sp>
      <p:sp>
        <p:nvSpPr>
          <p:cNvPr id="809" name="Glycine"/>
          <p:cNvSpPr txBox="1"/>
          <p:nvPr/>
        </p:nvSpPr>
        <p:spPr>
          <a:xfrm>
            <a:off x="4921250" y="3673475"/>
            <a:ext cx="2435771"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spcBef>
                <a:spcPts val="11500"/>
              </a:spcBef>
              <a:buClr>
                <a:srgbClr val="000000"/>
              </a:buClr>
              <a:buFont typeface="Helvetica"/>
              <a:defRPr b="1" sz="4600">
                <a:uFill>
                  <a:solidFill>
                    <a:srgbClr val="000000"/>
                  </a:solidFill>
                </a:uFill>
              </a:defRPr>
            </a:lvl1pPr>
          </a:lstStyle>
          <a:p>
            <a:pPr/>
            <a:r>
              <a:t>Glycine</a:t>
            </a:r>
          </a:p>
        </p:txBody>
      </p:sp>
      <p:sp>
        <p:nvSpPr>
          <p:cNvPr id="810" name="GAD"/>
          <p:cNvSpPr txBox="1"/>
          <p:nvPr/>
        </p:nvSpPr>
        <p:spPr>
          <a:xfrm>
            <a:off x="18228468" y="7054453"/>
            <a:ext cx="159135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61FF"/>
                </a:solidFill>
                <a:uFill>
                  <a:solidFill>
                    <a:srgbClr val="000000"/>
                  </a:solidFill>
                </a:uFill>
              </a:defRPr>
            </a:lvl1pPr>
          </a:lstStyle>
          <a:p>
            <a:pPr/>
            <a:r>
              <a:t>GAD</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12" name="npo00006d.png" descr="npo00006d.png"/>
          <p:cNvPicPr>
            <a:picLocks noChangeAspect="0"/>
          </p:cNvPicPr>
          <p:nvPr/>
        </p:nvPicPr>
        <p:blipFill>
          <a:blip r:embed="rId2">
            <a:extLst/>
          </a:blip>
          <a:stretch>
            <a:fillRect/>
          </a:stretch>
        </p:blipFill>
        <p:spPr>
          <a:xfrm>
            <a:off x="3358925" y="88736"/>
            <a:ext cx="19025746" cy="14090205"/>
          </a:xfrm>
          <a:prstGeom prst="rect">
            <a:avLst/>
          </a:prstGeom>
          <a:ln w="12700">
            <a:miter lim="400000"/>
          </a:ln>
        </p:spPr>
      </p:pic>
      <p:sp>
        <p:nvSpPr>
          <p:cNvPr id="813" name="Glutamate…"/>
          <p:cNvSpPr txBox="1"/>
          <p:nvPr/>
        </p:nvSpPr>
        <p:spPr>
          <a:xfrm>
            <a:off x="3726656" y="642937"/>
            <a:ext cx="6586680" cy="26797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7000">
                <a:uFill>
                  <a:solidFill>
                    <a:srgbClr val="000000"/>
                  </a:solidFill>
                </a:uFill>
              </a:defRPr>
            </a:pPr>
            <a:r>
              <a:t>Glutamate</a:t>
            </a:r>
          </a:p>
          <a:p>
            <a:pPr marL="81280" marR="81280" defTabSz="1821656">
              <a:defRPr b="1" sz="4600">
                <a:uFill>
                  <a:solidFill>
                    <a:srgbClr val="000000"/>
                  </a:solidFill>
                </a:uFill>
              </a:defRPr>
            </a:pPr>
            <a:r>
              <a:t>the primary excitatory</a:t>
            </a:r>
          </a:p>
          <a:p>
            <a:pPr marL="81280" marR="81280" defTabSz="1821656">
              <a:defRPr b="1" sz="4600">
                <a:uFill>
                  <a:solidFill>
                    <a:srgbClr val="000000"/>
                  </a:solidFill>
                </a:uFill>
              </a:defRPr>
            </a:pPr>
            <a:r>
              <a:t>neurotransmitter</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817" name="Group"/>
          <p:cNvGrpSpPr/>
          <p:nvPr/>
        </p:nvGrpSpPr>
        <p:grpSpPr>
          <a:xfrm>
            <a:off x="5208984" y="2334944"/>
            <a:ext cx="15144751" cy="10268608"/>
            <a:chOff x="0" y="0"/>
            <a:chExt cx="15144750" cy="10268607"/>
          </a:xfrm>
        </p:grpSpPr>
        <p:pic>
          <p:nvPicPr>
            <p:cNvPr id="815" name="droppedImage.png" descr="droppedImage.png"/>
            <p:cNvPicPr>
              <a:picLocks noChangeAspect="1"/>
            </p:cNvPicPr>
            <p:nvPr/>
          </p:nvPicPr>
          <p:blipFill>
            <a:blip r:embed="rId2">
              <a:extLst/>
            </a:blip>
            <a:stretch>
              <a:fillRect/>
            </a:stretch>
          </p:blipFill>
          <p:spPr>
            <a:xfrm>
              <a:off x="0" y="558274"/>
              <a:ext cx="15144750" cy="9710334"/>
            </a:xfrm>
            <a:prstGeom prst="rect">
              <a:avLst/>
            </a:prstGeom>
            <a:ln w="12700" cap="flat">
              <a:noFill/>
              <a:round/>
            </a:ln>
            <a:effectLst/>
          </p:spPr>
        </p:pic>
        <p:sp>
          <p:nvSpPr>
            <p:cNvPr id="816" name="Shape"/>
            <p:cNvSpPr/>
            <p:nvPr/>
          </p:nvSpPr>
          <p:spPr>
            <a:xfrm>
              <a:off x="99653" y="0"/>
              <a:ext cx="9761251" cy="285409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7614"/>
                  </a:lnTo>
                  <a:lnTo>
                    <a:pt x="20188" y="0"/>
                  </a:lnTo>
                  <a:lnTo>
                    <a:pt x="101" y="16646"/>
                  </a:lnTo>
                  <a:lnTo>
                    <a:pt x="0" y="21600"/>
                  </a:lnTo>
                  <a:close/>
                </a:path>
              </a:pathLst>
            </a:custGeom>
            <a:solidFill>
              <a:srgbClr val="FFFFFF"/>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818" name="Glutamate…"/>
          <p:cNvSpPr txBox="1"/>
          <p:nvPr/>
        </p:nvSpPr>
        <p:spPr>
          <a:xfrm>
            <a:off x="3208734" y="642937"/>
            <a:ext cx="6586680" cy="26797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7000">
                <a:uFill>
                  <a:solidFill>
                    <a:srgbClr val="000000"/>
                  </a:solidFill>
                </a:uFill>
              </a:defRPr>
            </a:pPr>
            <a:r>
              <a:t>Glutamate</a:t>
            </a:r>
          </a:p>
          <a:p>
            <a:pPr marL="81280" marR="81280" defTabSz="1821656">
              <a:defRPr b="1" sz="4600">
                <a:uFill>
                  <a:solidFill>
                    <a:srgbClr val="000000"/>
                  </a:solidFill>
                </a:uFill>
              </a:defRPr>
            </a:pPr>
            <a:r>
              <a:t>the primary excitatory</a:t>
            </a:r>
          </a:p>
          <a:p>
            <a:pPr marL="81280" marR="81280" defTabSz="1821656">
              <a:defRPr b="1" sz="4600">
                <a:uFill>
                  <a:solidFill>
                    <a:srgbClr val="000000"/>
                  </a:solidFill>
                </a:uFill>
              </a:defRPr>
            </a:pPr>
            <a:r>
              <a:t>neurotransmitter</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20" name="BEAR_06_06.jpg" descr="BEAR_06_06.jpg"/>
          <p:cNvPicPr>
            <a:picLocks noChangeAspect="1"/>
          </p:cNvPicPr>
          <p:nvPr/>
        </p:nvPicPr>
        <p:blipFill>
          <a:blip r:embed="rId2">
            <a:extLst/>
          </a:blip>
          <a:stretch>
            <a:fillRect/>
          </a:stretch>
        </p:blipFill>
        <p:spPr>
          <a:xfrm>
            <a:off x="3427524" y="553640"/>
            <a:ext cx="8204202" cy="13343221"/>
          </a:xfrm>
          <a:prstGeom prst="rect">
            <a:avLst/>
          </a:prstGeom>
          <a:ln w="12700"/>
        </p:spPr>
      </p:pic>
      <p:grpSp>
        <p:nvGrpSpPr>
          <p:cNvPr id="823" name="Group"/>
          <p:cNvGrpSpPr/>
          <p:nvPr/>
        </p:nvGrpSpPr>
        <p:grpSpPr>
          <a:xfrm>
            <a:off x="11209734" y="4036218"/>
            <a:ext cx="10019110" cy="5965032"/>
            <a:chOff x="0" y="0"/>
            <a:chExt cx="10019109" cy="5965031"/>
          </a:xfrm>
        </p:grpSpPr>
        <p:pic>
          <p:nvPicPr>
            <p:cNvPr id="821" name="droppedImage.png" descr="droppedImage.png"/>
            <p:cNvPicPr>
              <a:picLocks noChangeAspect="1"/>
            </p:cNvPicPr>
            <p:nvPr/>
          </p:nvPicPr>
          <p:blipFill>
            <a:blip r:embed="rId3">
              <a:extLst/>
            </a:blip>
            <a:stretch>
              <a:fillRect/>
            </a:stretch>
          </p:blipFill>
          <p:spPr>
            <a:xfrm>
              <a:off x="0" y="0"/>
              <a:ext cx="9554766" cy="5877829"/>
            </a:xfrm>
            <a:prstGeom prst="rect">
              <a:avLst/>
            </a:prstGeom>
            <a:ln w="12700" cap="flat">
              <a:noFill/>
              <a:round/>
            </a:ln>
            <a:effectLst/>
          </p:spPr>
        </p:pic>
        <p:sp>
          <p:nvSpPr>
            <p:cNvPr id="822" name="Rectangle"/>
            <p:cNvSpPr/>
            <p:nvPr/>
          </p:nvSpPr>
          <p:spPr>
            <a:xfrm>
              <a:off x="642937" y="5232796"/>
              <a:ext cx="9376173" cy="732236"/>
            </a:xfrm>
            <a:prstGeom prst="rect">
              <a:avLst/>
            </a:prstGeom>
            <a:solidFill>
              <a:srgbClr val="FFFFFF"/>
            </a:solidFill>
            <a:ln w="12700" cap="flat">
              <a:solidFill>
                <a:srgbClr val="000000">
                  <a:alpha val="0"/>
                </a:srgbClr>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824" name="Line"/>
          <p:cNvSpPr/>
          <p:nvPr/>
        </p:nvSpPr>
        <p:spPr>
          <a:xfrm flipV="1">
            <a:off x="13138546" y="3714750"/>
            <a:ext cx="1" cy="4107657"/>
          </a:xfrm>
          <a:prstGeom prst="line">
            <a:avLst/>
          </a:prstGeom>
          <a:ln w="50800">
            <a:solidFill>
              <a:srgbClr val="000000"/>
            </a:solidFill>
            <a:headEnd type="stealth"/>
          </a:ln>
        </p:spPr>
        <p:txBody>
          <a:bodyPr lIns="71437" tIns="71437" rIns="71437" bIns="71437" anchor="ctr"/>
          <a:lstStyle/>
          <a:p>
            <a:pPr/>
          </a:p>
        </p:txBody>
      </p:sp>
      <p:sp>
        <p:nvSpPr>
          <p:cNvPr id="825" name="apply NT or agonist drug…"/>
          <p:cNvSpPr txBox="1"/>
          <p:nvPr/>
        </p:nvSpPr>
        <p:spPr>
          <a:xfrm>
            <a:off x="12352734" y="1625203"/>
            <a:ext cx="8161735" cy="182165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4600">
                <a:solidFill>
                  <a:srgbClr val="4F7A28"/>
                </a:solidFill>
                <a:uFill>
                  <a:solidFill>
                    <a:srgbClr val="4F7A28"/>
                  </a:solidFill>
                </a:uFill>
                <a:latin typeface="Comic Sans MS"/>
                <a:ea typeface="Comic Sans MS"/>
                <a:cs typeface="Comic Sans MS"/>
                <a:sym typeface="Comic Sans MS"/>
              </a:defRPr>
            </a:pPr>
            <a:r>
              <a:t>apply NT or agonist drug</a:t>
            </a:r>
          </a:p>
          <a:p>
            <a:pPr marL="81280" marR="81280" defTabSz="1821656">
              <a:defRPr sz="4600">
                <a:solidFill>
                  <a:srgbClr val="4F7A28"/>
                </a:solidFill>
                <a:uFill>
                  <a:solidFill>
                    <a:srgbClr val="4F7A28"/>
                  </a:solidFill>
                </a:uFill>
                <a:latin typeface="Comic Sans MS"/>
                <a:ea typeface="Comic Sans MS"/>
                <a:cs typeface="Comic Sans MS"/>
                <a:sym typeface="Comic Sans MS"/>
              </a:defRPr>
            </a:pPr>
            <a:r>
              <a:t>(e.g. Glutamate)</a:t>
            </a:r>
          </a:p>
        </p:txBody>
      </p:sp>
      <p:grpSp>
        <p:nvGrpSpPr>
          <p:cNvPr id="829" name="Group"/>
          <p:cNvGrpSpPr/>
          <p:nvPr/>
        </p:nvGrpSpPr>
        <p:grpSpPr>
          <a:xfrm>
            <a:off x="12477750" y="7608093"/>
            <a:ext cx="8536782" cy="2661048"/>
            <a:chOff x="0" y="0"/>
            <a:chExt cx="8536781" cy="2661046"/>
          </a:xfrm>
        </p:grpSpPr>
        <p:sp>
          <p:nvSpPr>
            <p:cNvPr id="826" name="Line"/>
            <p:cNvSpPr/>
            <p:nvPr/>
          </p:nvSpPr>
          <p:spPr>
            <a:xfrm>
              <a:off x="517921" y="0"/>
              <a:ext cx="7483079" cy="3750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464" y="19543"/>
                  </a:lnTo>
                  <a:lnTo>
                    <a:pt x="1134" y="15429"/>
                  </a:lnTo>
                  <a:lnTo>
                    <a:pt x="2320" y="6171"/>
                  </a:lnTo>
                  <a:lnTo>
                    <a:pt x="4279" y="0"/>
                  </a:lnTo>
                  <a:lnTo>
                    <a:pt x="4897" y="2057"/>
                  </a:lnTo>
                  <a:lnTo>
                    <a:pt x="6186" y="5143"/>
                  </a:lnTo>
                  <a:lnTo>
                    <a:pt x="8351" y="9257"/>
                  </a:lnTo>
                  <a:lnTo>
                    <a:pt x="9589" y="16457"/>
                  </a:lnTo>
                  <a:lnTo>
                    <a:pt x="11135" y="18514"/>
                  </a:lnTo>
                  <a:lnTo>
                    <a:pt x="13713" y="18514"/>
                  </a:lnTo>
                  <a:lnTo>
                    <a:pt x="15362" y="17486"/>
                  </a:lnTo>
                  <a:lnTo>
                    <a:pt x="17527" y="18514"/>
                  </a:lnTo>
                  <a:lnTo>
                    <a:pt x="19950" y="18514"/>
                  </a:lnTo>
                  <a:lnTo>
                    <a:pt x="21600" y="17486"/>
                  </a:lnTo>
                </a:path>
              </a:pathLst>
            </a:custGeom>
            <a:noFill/>
            <a:ln w="50800" cap="flat">
              <a:solidFill>
                <a:srgbClr val="B51A00"/>
              </a:solidFill>
              <a:prstDash val="solid"/>
              <a:round/>
            </a:ln>
            <a:effectLst/>
          </p:spPr>
          <p:txBody>
            <a:bodyPr wrap="square" lIns="71437" tIns="71437" rIns="71437" bIns="71437" numCol="1" anchor="ctr">
              <a:noAutofit/>
            </a:bodyPr>
            <a:lstStyle/>
            <a:p>
              <a:pPr algn="ctr" defTabSz="1160859">
                <a:defRPr sz="8000">
                  <a:latin typeface="Gill Sans"/>
                  <a:ea typeface="Gill Sans"/>
                  <a:cs typeface="Gill Sans"/>
                  <a:sym typeface="Gill Sans"/>
                </a:defRPr>
              </a:pPr>
            </a:p>
          </p:txBody>
        </p:sp>
        <p:sp>
          <p:nvSpPr>
            <p:cNvPr id="827" name="Line"/>
            <p:cNvSpPr/>
            <p:nvPr/>
          </p:nvSpPr>
          <p:spPr>
            <a:xfrm flipH="1">
              <a:off x="982265" y="285750"/>
              <a:ext cx="1" cy="2108088"/>
            </a:xfrm>
            <a:prstGeom prst="line">
              <a:avLst/>
            </a:prstGeom>
            <a:noFill/>
            <a:ln w="50800" cap="flat">
              <a:solidFill>
                <a:srgbClr val="B51A00"/>
              </a:solidFill>
              <a:prstDash val="solid"/>
              <a:round/>
              <a:headEnd type="stealth" w="med" len="med"/>
            </a:ln>
            <a:effectLst/>
          </p:spPr>
          <p:txBody>
            <a:bodyPr wrap="square" lIns="71437" tIns="71437" rIns="71437" bIns="71437" numCol="1" anchor="ctr">
              <a:noAutofit/>
            </a:bodyPr>
            <a:lstStyle/>
            <a:p>
              <a:pPr/>
            </a:p>
          </p:txBody>
        </p:sp>
        <p:sp>
          <p:nvSpPr>
            <p:cNvPr id="828" name="NT + antagonist drug…"/>
            <p:cNvSpPr/>
            <p:nvPr/>
          </p:nvSpPr>
          <p:spPr>
            <a:xfrm>
              <a:off x="0" y="2661046"/>
              <a:ext cx="8536782"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p>
              <a:pPr marL="81280" marR="81280" defTabSz="1821656">
                <a:defRPr sz="4600">
                  <a:solidFill>
                    <a:srgbClr val="B51A00"/>
                  </a:solidFill>
                  <a:uFill>
                    <a:solidFill>
                      <a:srgbClr val="B51A00"/>
                    </a:solidFill>
                  </a:uFill>
                  <a:latin typeface="Comic Sans MS"/>
                  <a:ea typeface="Comic Sans MS"/>
                  <a:cs typeface="Comic Sans MS"/>
                  <a:sym typeface="Comic Sans MS"/>
                </a:defRPr>
              </a:pPr>
              <a:r>
                <a:t>NT + antagonist drug</a:t>
              </a:r>
            </a:p>
            <a:p>
              <a:pPr marL="81280" marR="81280" defTabSz="1821656">
                <a:defRPr sz="4600">
                  <a:solidFill>
                    <a:srgbClr val="B51A00"/>
                  </a:solidFill>
                  <a:uFill>
                    <a:solidFill>
                      <a:srgbClr val="B51A00"/>
                    </a:solidFill>
                  </a:uFill>
                  <a:latin typeface="Comic Sans MS"/>
                  <a:ea typeface="Comic Sans MS"/>
                  <a:cs typeface="Comic Sans MS"/>
                  <a:sym typeface="Comic Sans MS"/>
                </a:defRPr>
              </a:pPr>
              <a:r>
                <a:t>(e.g. Glutamate &amp; Ketamine)</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2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29" grpId="1"/>
    </p:bldLst>
  </p:timing>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31" name="Image" descr="Image"/>
          <p:cNvPicPr>
            <a:picLocks noChangeAspect="1"/>
          </p:cNvPicPr>
          <p:nvPr/>
        </p:nvPicPr>
        <p:blipFill>
          <a:blip r:embed="rId2">
            <a:extLst/>
          </a:blip>
          <a:stretch>
            <a:fillRect/>
          </a:stretch>
        </p:blipFill>
        <p:spPr>
          <a:xfrm>
            <a:off x="1524774" y="9191382"/>
            <a:ext cx="7983938" cy="2784143"/>
          </a:xfrm>
          <a:prstGeom prst="rect">
            <a:avLst/>
          </a:prstGeom>
          <a:ln w="12700">
            <a:miter lim="400000"/>
          </a:ln>
        </p:spPr>
      </p:pic>
      <p:pic>
        <p:nvPicPr>
          <p:cNvPr id="832" name="BEAR_06_22.jpg" descr="BEAR_06_22.jpg"/>
          <p:cNvPicPr>
            <a:picLocks noChangeAspect="1"/>
          </p:cNvPicPr>
          <p:nvPr/>
        </p:nvPicPr>
        <p:blipFill>
          <a:blip r:embed="rId3">
            <a:extLst/>
          </a:blip>
          <a:stretch>
            <a:fillRect/>
          </a:stretch>
        </p:blipFill>
        <p:spPr>
          <a:xfrm>
            <a:off x="9620250" y="629498"/>
            <a:ext cx="11358563" cy="12431316"/>
          </a:xfrm>
          <a:prstGeom prst="rect">
            <a:avLst/>
          </a:prstGeom>
          <a:ln w="12700"/>
        </p:spPr>
      </p:pic>
      <p:sp>
        <p:nvSpPr>
          <p:cNvPr id="833" name="GABA:…"/>
          <p:cNvSpPr txBox="1"/>
          <p:nvPr/>
        </p:nvSpPr>
        <p:spPr>
          <a:xfrm>
            <a:off x="3208734" y="642937"/>
            <a:ext cx="5100655" cy="341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7000">
                <a:uFill>
                  <a:solidFill>
                    <a:srgbClr val="000000"/>
                  </a:solidFill>
                </a:uFill>
              </a:defRPr>
            </a:pPr>
            <a:r>
              <a:t>GABA:</a:t>
            </a:r>
          </a:p>
          <a:p>
            <a:pPr marL="81280" marR="81280" defTabSz="1821656">
              <a:defRPr b="1" sz="4600">
                <a:uFill>
                  <a:solidFill>
                    <a:srgbClr val="000000"/>
                  </a:solidFill>
                </a:uFill>
              </a:defRPr>
            </a:pPr>
            <a:r>
              <a:t>the primary </a:t>
            </a:r>
          </a:p>
          <a:p>
            <a:pPr marL="81280" marR="81280" defTabSz="1821656">
              <a:defRPr b="1" sz="4600">
                <a:uFill>
                  <a:solidFill>
                    <a:srgbClr val="000000"/>
                  </a:solidFill>
                </a:uFill>
              </a:defRPr>
            </a:pPr>
            <a:r>
              <a:t>inhibitory</a:t>
            </a:r>
          </a:p>
          <a:p>
            <a:pPr marL="81280" marR="81280" defTabSz="1821656">
              <a:defRPr b="1" sz="4600">
                <a:uFill>
                  <a:solidFill>
                    <a:srgbClr val="000000"/>
                  </a:solidFill>
                </a:uFill>
              </a:defRPr>
            </a:pPr>
            <a:r>
              <a:t>neurotransmitter</a:t>
            </a:r>
          </a:p>
        </p:txBody>
      </p:sp>
      <p:sp>
        <p:nvSpPr>
          <p:cNvPr id="834" name="open Cl- channels…"/>
          <p:cNvSpPr txBox="1"/>
          <p:nvPr/>
        </p:nvSpPr>
        <p:spPr>
          <a:xfrm>
            <a:off x="3434953" y="5947171"/>
            <a:ext cx="5471568" cy="16129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600">
                <a:uFill>
                  <a:solidFill>
                    <a:srgbClr val="000000"/>
                  </a:solidFill>
                </a:uFill>
              </a:defRPr>
            </a:pPr>
            <a:r>
              <a:t>open Cl- channels</a:t>
            </a:r>
          </a:p>
          <a:p>
            <a:pPr marL="81280" marR="81280" defTabSz="1821656">
              <a:defRPr b="1" sz="4600">
                <a:uFill>
                  <a:solidFill>
                    <a:srgbClr val="000000"/>
                  </a:solidFill>
                </a:uFill>
              </a:defRPr>
            </a:pPr>
            <a:r>
              <a:t>which </a:t>
            </a:r>
            <a:r>
              <a:rPr i="1" u="sng"/>
              <a:t>lowers</a:t>
            </a:r>
            <a:r>
              <a:t> Vm</a:t>
            </a:r>
          </a:p>
        </p:txBody>
      </p:sp>
      <p:sp>
        <p:nvSpPr>
          <p:cNvPr id="835" name="Cl–"/>
          <p:cNvSpPr txBox="1"/>
          <p:nvPr/>
        </p:nvSpPr>
        <p:spPr>
          <a:xfrm>
            <a:off x="17415797" y="9263062"/>
            <a:ext cx="990667"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836" name="Cl–"/>
          <p:cNvSpPr txBox="1"/>
          <p:nvPr/>
        </p:nvSpPr>
        <p:spPr>
          <a:xfrm>
            <a:off x="16713328" y="1154905"/>
            <a:ext cx="990667"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837" name="Cl–"/>
          <p:cNvSpPr txBox="1"/>
          <p:nvPr/>
        </p:nvSpPr>
        <p:spPr>
          <a:xfrm>
            <a:off x="12415172" y="1000124"/>
            <a:ext cx="990667"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838" name="Line"/>
          <p:cNvSpPr/>
          <p:nvPr/>
        </p:nvSpPr>
        <p:spPr>
          <a:xfrm rot="21180000">
            <a:off x="13722046" y="1766961"/>
            <a:ext cx="979252" cy="2204053"/>
          </a:xfrm>
          <a:custGeom>
            <a:avLst/>
            <a:gdLst/>
            <a:ahLst/>
            <a:cxnLst>
              <a:cxn ang="0">
                <a:pos x="wd2" y="hd2"/>
              </a:cxn>
              <a:cxn ang="5400000">
                <a:pos x="wd2" y="hd2"/>
              </a:cxn>
              <a:cxn ang="10800000">
                <a:pos x="wd2" y="hd2"/>
              </a:cxn>
              <a:cxn ang="16200000">
                <a:pos x="wd2" y="hd2"/>
              </a:cxn>
            </a:cxnLst>
            <a:rect l="0" t="0" r="r" b="b"/>
            <a:pathLst>
              <a:path w="20810" h="21600" fill="norm" stroke="1" extrusionOk="0">
                <a:moveTo>
                  <a:pt x="0" y="0"/>
                </a:moveTo>
                <a:cubicBezTo>
                  <a:pt x="7523" y="2394"/>
                  <a:pt x="13413" y="5726"/>
                  <a:pt x="16984" y="9607"/>
                </a:cubicBezTo>
                <a:cubicBezTo>
                  <a:pt x="20463" y="13387"/>
                  <a:pt x="21600" y="17539"/>
                  <a:pt x="20269" y="21600"/>
                </a:cubicBezTo>
              </a:path>
            </a:pathLst>
          </a:custGeom>
          <a:ln w="88900">
            <a:solidFill>
              <a:schemeClr val="accent2">
                <a:hueOff val="-2473792"/>
                <a:satOff val="-50209"/>
                <a:lumOff val="23543"/>
              </a:schemeClr>
            </a:solidFill>
            <a:miter lim="400000"/>
            <a:tail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39" name="Line"/>
          <p:cNvSpPr/>
          <p:nvPr/>
        </p:nvSpPr>
        <p:spPr>
          <a:xfrm flipH="1" rot="60000">
            <a:off x="15686577" y="1826493"/>
            <a:ext cx="979253" cy="2204052"/>
          </a:xfrm>
          <a:custGeom>
            <a:avLst/>
            <a:gdLst/>
            <a:ahLst/>
            <a:cxnLst>
              <a:cxn ang="0">
                <a:pos x="wd2" y="hd2"/>
              </a:cxn>
              <a:cxn ang="5400000">
                <a:pos x="wd2" y="hd2"/>
              </a:cxn>
              <a:cxn ang="10800000">
                <a:pos x="wd2" y="hd2"/>
              </a:cxn>
              <a:cxn ang="16200000">
                <a:pos x="wd2" y="hd2"/>
              </a:cxn>
            </a:cxnLst>
            <a:rect l="0" t="0" r="r" b="b"/>
            <a:pathLst>
              <a:path w="20810" h="21600" fill="norm" stroke="1" extrusionOk="0">
                <a:moveTo>
                  <a:pt x="0" y="0"/>
                </a:moveTo>
                <a:cubicBezTo>
                  <a:pt x="7523" y="2394"/>
                  <a:pt x="13413" y="5726"/>
                  <a:pt x="16984" y="9607"/>
                </a:cubicBezTo>
                <a:cubicBezTo>
                  <a:pt x="20463" y="13387"/>
                  <a:pt x="21600" y="17539"/>
                  <a:pt x="20269" y="21600"/>
                </a:cubicBezTo>
              </a:path>
            </a:pathLst>
          </a:custGeom>
          <a:ln w="88900">
            <a:solidFill>
              <a:schemeClr val="accent2">
                <a:hueOff val="-2473792"/>
                <a:satOff val="-50209"/>
                <a:lumOff val="23543"/>
              </a:schemeClr>
            </a:solidFill>
            <a:miter lim="400000"/>
            <a:tail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840" name="Line"/>
          <p:cNvSpPr/>
          <p:nvPr/>
        </p:nvSpPr>
        <p:spPr>
          <a:xfrm flipH="1" rot="16321683">
            <a:off x="15722296" y="8482086"/>
            <a:ext cx="979252" cy="2204053"/>
          </a:xfrm>
          <a:custGeom>
            <a:avLst/>
            <a:gdLst/>
            <a:ahLst/>
            <a:cxnLst>
              <a:cxn ang="0">
                <a:pos x="wd2" y="hd2"/>
              </a:cxn>
              <a:cxn ang="5400000">
                <a:pos x="wd2" y="hd2"/>
              </a:cxn>
              <a:cxn ang="10800000">
                <a:pos x="wd2" y="hd2"/>
              </a:cxn>
              <a:cxn ang="16200000">
                <a:pos x="wd2" y="hd2"/>
              </a:cxn>
            </a:cxnLst>
            <a:rect l="0" t="0" r="r" b="b"/>
            <a:pathLst>
              <a:path w="20810" h="21600" fill="norm" stroke="1" extrusionOk="0">
                <a:moveTo>
                  <a:pt x="0" y="0"/>
                </a:moveTo>
                <a:cubicBezTo>
                  <a:pt x="7523" y="2394"/>
                  <a:pt x="13413" y="5726"/>
                  <a:pt x="16984" y="9607"/>
                </a:cubicBezTo>
                <a:cubicBezTo>
                  <a:pt x="20463" y="13387"/>
                  <a:pt x="21600" y="17539"/>
                  <a:pt x="20269" y="21600"/>
                </a:cubicBezTo>
              </a:path>
            </a:pathLst>
          </a:custGeom>
          <a:ln w="88900">
            <a:solidFill>
              <a:schemeClr val="accent2">
                <a:hueOff val="-2473792"/>
                <a:satOff val="-50209"/>
                <a:lumOff val="23543"/>
              </a:schemeClr>
            </a:solidFill>
            <a:miter lim="400000"/>
            <a:tailEnd type="arrow"/>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2" name="Catecholamine Synthetic Pathways:"/>
          <p:cNvSpPr txBox="1"/>
          <p:nvPr/>
        </p:nvSpPr>
        <p:spPr>
          <a:xfrm>
            <a:off x="3619500" y="210740"/>
            <a:ext cx="1063529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solidFill>
                  <a:srgbClr val="0056D6"/>
                </a:solidFill>
                <a:uFill>
                  <a:solidFill>
                    <a:srgbClr val="0056D6"/>
                  </a:solidFill>
                </a:uFill>
              </a:defRPr>
            </a:lvl1pPr>
          </a:lstStyle>
          <a:p>
            <a:pPr/>
            <a:r>
              <a:t>Catecholamine Synthetic Pathways:</a:t>
            </a:r>
          </a:p>
        </p:txBody>
      </p:sp>
      <p:sp>
        <p:nvSpPr>
          <p:cNvPr id="843" name="Epi- on top of; nephros - kidney…"/>
          <p:cNvSpPr txBox="1"/>
          <p:nvPr/>
        </p:nvSpPr>
        <p:spPr>
          <a:xfrm>
            <a:off x="4119562" y="11805046"/>
            <a:ext cx="15751970" cy="1701801"/>
          </a:xfrm>
          <a:prstGeom prst="rect">
            <a:avLst/>
          </a:prstGeom>
          <a:solidFill>
            <a:srgbClr val="E0EDD4"/>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i="1" sz="3200">
                <a:uFill>
                  <a:solidFill>
                    <a:srgbClr val="000000"/>
                  </a:solidFill>
                </a:uFill>
              </a:defRPr>
            </a:pPr>
            <a:r>
              <a:t>Epi- on top of; nephros - kidney</a:t>
            </a:r>
          </a:p>
          <a:p>
            <a:pPr marL="81280" marR="81280" defTabSz="1821656">
              <a:buClr>
                <a:srgbClr val="000000"/>
              </a:buClr>
              <a:buFont typeface="Helvetica"/>
              <a:defRPr i="1" sz="3200">
                <a:uFill>
                  <a:solidFill>
                    <a:srgbClr val="000000"/>
                  </a:solidFill>
                </a:uFill>
              </a:defRPr>
            </a:pPr>
            <a:r>
              <a:t>Ad- on top of; renal - kidney</a:t>
            </a:r>
          </a:p>
          <a:p>
            <a:pPr marL="81280" marR="81280" defTabSz="1821656">
              <a:buClr>
                <a:srgbClr val="000000"/>
              </a:buClr>
              <a:buFont typeface="Helvetica"/>
              <a:defRPr sz="3200">
                <a:uFill>
                  <a:solidFill>
                    <a:srgbClr val="000000"/>
                  </a:solidFill>
                </a:uFill>
              </a:defRPr>
            </a:pPr>
            <a:r>
              <a:t>The adrenal gland is the gland on top of the kidney that synthesizes NE and Epi.</a:t>
            </a:r>
          </a:p>
        </p:txBody>
      </p:sp>
      <p:grpSp>
        <p:nvGrpSpPr>
          <p:cNvPr id="849" name="Group"/>
          <p:cNvGrpSpPr/>
          <p:nvPr/>
        </p:nvGrpSpPr>
        <p:grpSpPr>
          <a:xfrm>
            <a:off x="7313498" y="5125640"/>
            <a:ext cx="1270001" cy="5811257"/>
            <a:chOff x="1474152" y="0"/>
            <a:chExt cx="1270000" cy="5811255"/>
          </a:xfrm>
        </p:grpSpPr>
        <p:sp>
          <p:nvSpPr>
            <p:cNvPr id="844" name="Intermediate…"/>
            <p:cNvSpPr/>
            <p:nvPr/>
          </p:nvSpPr>
          <p:spPr>
            <a:xfrm>
              <a:off x="1474152"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lnSpc>
                  <a:spcPct val="120000"/>
                </a:lnSpc>
                <a:defRPr b="1" sz="3200">
                  <a:uFill>
                    <a:solidFill>
                      <a:srgbClr val="000000"/>
                    </a:solidFill>
                  </a:uFill>
                </a:defRPr>
              </a:pPr>
              <a:r>
                <a:t>Intermediate</a:t>
              </a:r>
            </a:p>
            <a:p>
              <a:pPr marL="81280" marR="81280" algn="ctr" defTabSz="1821656">
                <a:lnSpc>
                  <a:spcPct val="120000"/>
                </a:lnSpc>
                <a:defRPr sz="3200">
                  <a:uFill>
                    <a:solidFill>
                      <a:srgbClr val="000000"/>
                    </a:solidFill>
                  </a:uFill>
                </a:defRPr>
              </a:pPr>
              <a:r>
                <a:t>tyrosine</a:t>
              </a:r>
            </a:p>
            <a:p>
              <a:pPr marL="81280" marR="81280" algn="ctr" defTabSz="1821656">
                <a:lnSpc>
                  <a:spcPct val="120000"/>
                </a:lnSpc>
                <a:defRPr sz="3200">
                  <a:uFill>
                    <a:solidFill>
                      <a:srgbClr val="000000"/>
                    </a:solidFill>
                  </a:uFill>
                </a:defRPr>
              </a:pPr>
            </a:p>
            <a:p>
              <a:pPr marL="81280" marR="81280" algn="ctr" defTabSz="1821656">
                <a:lnSpc>
                  <a:spcPct val="120000"/>
                </a:lnSpc>
                <a:defRPr sz="3200">
                  <a:uFill>
                    <a:solidFill>
                      <a:srgbClr val="000000"/>
                    </a:solidFill>
                  </a:uFill>
                </a:defRPr>
              </a:pPr>
              <a:r>
                <a:t>L-DOPA</a:t>
              </a:r>
            </a:p>
            <a:p>
              <a:pPr marL="81280" marR="81280" algn="ctr" defTabSz="1821656">
                <a:lnSpc>
                  <a:spcPct val="120000"/>
                </a:lnSpc>
                <a:defRPr sz="3200">
                  <a:uFill>
                    <a:solidFill>
                      <a:srgbClr val="000000"/>
                    </a:solidFill>
                  </a:uFill>
                </a:defRPr>
              </a:pPr>
            </a:p>
            <a:p>
              <a:pPr marL="81280" marR="81280" algn="ctr" defTabSz="1821656">
                <a:lnSpc>
                  <a:spcPct val="120000"/>
                </a:lnSpc>
                <a:defRPr sz="3200">
                  <a:uFill>
                    <a:solidFill>
                      <a:srgbClr val="000000"/>
                    </a:solidFill>
                  </a:uFill>
                </a:defRPr>
              </a:pPr>
              <a:r>
                <a:t>dopamine</a:t>
              </a:r>
            </a:p>
            <a:p>
              <a:pPr marL="81280" marR="81280" algn="ctr" defTabSz="1821656">
                <a:lnSpc>
                  <a:spcPct val="120000"/>
                </a:lnSpc>
                <a:defRPr sz="3200">
                  <a:uFill>
                    <a:solidFill>
                      <a:srgbClr val="000000"/>
                    </a:solidFill>
                  </a:uFill>
                </a:defRPr>
              </a:pPr>
            </a:p>
            <a:p>
              <a:pPr marL="81280" marR="81280" algn="ctr" defTabSz="1821656">
                <a:lnSpc>
                  <a:spcPct val="120000"/>
                </a:lnSpc>
                <a:defRPr sz="3200">
                  <a:uFill>
                    <a:solidFill>
                      <a:srgbClr val="000000"/>
                    </a:solidFill>
                  </a:uFill>
                </a:defRPr>
              </a:pPr>
              <a:r>
                <a:t>norepinephrine</a:t>
              </a:r>
            </a:p>
            <a:p>
              <a:pPr marL="81280" marR="81280" algn="ctr" defTabSz="1821656">
                <a:lnSpc>
                  <a:spcPct val="120000"/>
                </a:lnSpc>
                <a:defRPr sz="3200">
                  <a:uFill>
                    <a:solidFill>
                      <a:srgbClr val="000000"/>
                    </a:solidFill>
                  </a:uFill>
                </a:defRPr>
              </a:pPr>
            </a:p>
            <a:p>
              <a:pPr marL="81280" marR="81280" algn="ctr" defTabSz="1821656">
                <a:lnSpc>
                  <a:spcPct val="120000"/>
                </a:lnSpc>
                <a:defRPr sz="3200">
                  <a:uFill>
                    <a:solidFill>
                      <a:srgbClr val="000000"/>
                    </a:solidFill>
                  </a:uFill>
                </a:defRPr>
              </a:pPr>
              <a:r>
                <a:t>epinephrine</a:t>
              </a:r>
            </a:p>
          </p:txBody>
        </p:sp>
        <p:sp>
          <p:nvSpPr>
            <p:cNvPr id="845" name="Line"/>
            <p:cNvSpPr/>
            <p:nvPr/>
          </p:nvSpPr>
          <p:spPr>
            <a:xfrm flipV="1">
              <a:off x="1477044" y="1178718"/>
              <a:ext cx="1" cy="828491"/>
            </a:xfrm>
            <a:prstGeom prst="line">
              <a:avLst/>
            </a:prstGeom>
            <a:noFill/>
            <a:ln w="63500" cap="flat">
              <a:solidFill>
                <a:srgbClr val="7A7A7A"/>
              </a:solidFill>
              <a:prstDash val="solid"/>
              <a:round/>
              <a:headEnd type="triangle" w="med" len="med"/>
            </a:ln>
            <a:effectLst/>
          </p:spPr>
          <p:txBody>
            <a:bodyPr wrap="square" lIns="71437" tIns="71437" rIns="71437" bIns="71437" numCol="1" anchor="ctr">
              <a:noAutofit/>
            </a:bodyPr>
            <a:lstStyle/>
            <a:p>
              <a:pPr/>
            </a:p>
          </p:txBody>
        </p:sp>
        <p:sp>
          <p:nvSpPr>
            <p:cNvPr id="846" name="Line"/>
            <p:cNvSpPr/>
            <p:nvPr/>
          </p:nvSpPr>
          <p:spPr>
            <a:xfrm flipV="1">
              <a:off x="1477044" y="2375296"/>
              <a:ext cx="1" cy="828492"/>
            </a:xfrm>
            <a:prstGeom prst="line">
              <a:avLst/>
            </a:prstGeom>
            <a:noFill/>
            <a:ln w="63500" cap="flat">
              <a:solidFill>
                <a:srgbClr val="7A7A7A"/>
              </a:solidFill>
              <a:prstDash val="solid"/>
              <a:round/>
              <a:headEnd type="triangle" w="med" len="med"/>
            </a:ln>
            <a:effectLst/>
          </p:spPr>
          <p:txBody>
            <a:bodyPr wrap="square" lIns="71437" tIns="71437" rIns="71437" bIns="71437" numCol="1" anchor="ctr">
              <a:noAutofit/>
            </a:bodyPr>
            <a:lstStyle/>
            <a:p>
              <a:pPr/>
            </a:p>
          </p:txBody>
        </p:sp>
        <p:sp>
          <p:nvSpPr>
            <p:cNvPr id="847" name="Line"/>
            <p:cNvSpPr/>
            <p:nvPr/>
          </p:nvSpPr>
          <p:spPr>
            <a:xfrm flipV="1">
              <a:off x="1477044" y="3643312"/>
              <a:ext cx="1" cy="828491"/>
            </a:xfrm>
            <a:prstGeom prst="line">
              <a:avLst/>
            </a:prstGeom>
            <a:noFill/>
            <a:ln w="63500" cap="flat">
              <a:solidFill>
                <a:srgbClr val="7A7A7A"/>
              </a:solidFill>
              <a:prstDash val="solid"/>
              <a:round/>
              <a:headEnd type="triangle" w="med" len="med"/>
            </a:ln>
            <a:effectLst/>
          </p:spPr>
          <p:txBody>
            <a:bodyPr wrap="square" lIns="71437" tIns="71437" rIns="71437" bIns="71437" numCol="1" anchor="ctr">
              <a:noAutofit/>
            </a:bodyPr>
            <a:lstStyle/>
            <a:p>
              <a:pPr/>
            </a:p>
          </p:txBody>
        </p:sp>
        <p:sp>
          <p:nvSpPr>
            <p:cNvPr id="848" name="Line"/>
            <p:cNvSpPr/>
            <p:nvPr/>
          </p:nvSpPr>
          <p:spPr>
            <a:xfrm flipV="1">
              <a:off x="1477044" y="4982765"/>
              <a:ext cx="1" cy="828491"/>
            </a:xfrm>
            <a:prstGeom prst="line">
              <a:avLst/>
            </a:prstGeom>
            <a:noFill/>
            <a:ln w="63500" cap="flat">
              <a:solidFill>
                <a:srgbClr val="7A7A7A"/>
              </a:solidFill>
              <a:prstDash val="solid"/>
              <a:round/>
              <a:headEnd type="triangle" w="med" len="med"/>
            </a:ln>
            <a:effectLst/>
          </p:spPr>
          <p:txBody>
            <a:bodyPr wrap="square" lIns="71437" tIns="71437" rIns="71437" bIns="71437" numCol="1" anchor="ctr">
              <a:noAutofit/>
            </a:bodyPr>
            <a:lstStyle/>
            <a:p>
              <a:pPr/>
            </a:p>
          </p:txBody>
        </p:sp>
      </p:grpSp>
      <p:sp>
        <p:nvSpPr>
          <p:cNvPr id="850" name="Enzyme:…"/>
          <p:cNvSpPr txBox="1"/>
          <p:nvPr/>
        </p:nvSpPr>
        <p:spPr>
          <a:xfrm>
            <a:off x="8713810" y="5125640"/>
            <a:ext cx="9818268" cy="5589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lvl="1" marL="81280" marR="81280" indent="342900" defTabSz="1821656">
              <a:lnSpc>
                <a:spcPct val="110000"/>
              </a:lnSpc>
              <a:defRPr b="1" i="1" sz="3200">
                <a:uFill>
                  <a:solidFill>
                    <a:srgbClr val="000000"/>
                  </a:solidFill>
                </a:uFill>
              </a:defRPr>
            </a:pPr>
            <a:r>
              <a:t>Enzyme:</a:t>
            </a:r>
          </a:p>
          <a:p>
            <a:pPr marL="81280" marR="81280" defTabSz="1821656">
              <a:lnSpc>
                <a:spcPct val="120000"/>
              </a:lnSpc>
              <a:defRPr i="1" sz="3200">
                <a:uFill>
                  <a:solidFill>
                    <a:srgbClr val="000000"/>
                  </a:solidFill>
                </a:uFill>
              </a:defRPr>
            </a:pPr>
          </a:p>
          <a:p>
            <a:pPr marL="81280" marR="81280" defTabSz="1821656">
              <a:lnSpc>
                <a:spcPct val="120000"/>
              </a:lnSpc>
              <a:defRPr i="1" sz="3200">
                <a:uFill>
                  <a:solidFill>
                    <a:srgbClr val="000000"/>
                  </a:solidFill>
                </a:uFill>
              </a:defRPr>
            </a:pPr>
            <a:r>
              <a:t>tyrosine hydroxylase (TH)</a:t>
            </a:r>
          </a:p>
          <a:p>
            <a:pPr marL="81280" marR="81280" defTabSz="1821656">
              <a:lnSpc>
                <a:spcPct val="120000"/>
              </a:lnSpc>
              <a:defRPr i="1" sz="3200">
                <a:uFill>
                  <a:solidFill>
                    <a:srgbClr val="000000"/>
                  </a:solidFill>
                </a:uFill>
              </a:defRPr>
            </a:pPr>
          </a:p>
          <a:p>
            <a:pPr marL="81280" marR="81280" defTabSz="1821656">
              <a:lnSpc>
                <a:spcPct val="120000"/>
              </a:lnSpc>
              <a:defRPr i="1" sz="3200">
                <a:uFill>
                  <a:solidFill>
                    <a:srgbClr val="000000"/>
                  </a:solidFill>
                </a:uFill>
              </a:defRPr>
            </a:pPr>
            <a:r>
              <a:t>amino acid decarboxylase (AADC)</a:t>
            </a:r>
          </a:p>
          <a:p>
            <a:pPr marL="81280" marR="81280" defTabSz="1821656">
              <a:lnSpc>
                <a:spcPct val="120000"/>
              </a:lnSpc>
              <a:defRPr i="1" sz="3200">
                <a:uFill>
                  <a:solidFill>
                    <a:srgbClr val="000000"/>
                  </a:solidFill>
                </a:uFill>
              </a:defRPr>
            </a:pPr>
          </a:p>
          <a:p>
            <a:pPr marL="81280" marR="81280" defTabSz="1821656">
              <a:lnSpc>
                <a:spcPct val="120000"/>
              </a:lnSpc>
              <a:defRPr i="1" sz="3200">
                <a:uFill>
                  <a:solidFill>
                    <a:srgbClr val="000000"/>
                  </a:solidFill>
                </a:uFill>
              </a:defRPr>
            </a:pPr>
            <a:r>
              <a:t>dopamine-B-hydroxylase (DBH)</a:t>
            </a:r>
          </a:p>
          <a:p>
            <a:pPr marL="81280" marR="81280" defTabSz="1821656">
              <a:lnSpc>
                <a:spcPct val="120000"/>
              </a:lnSpc>
              <a:defRPr i="1" sz="3200">
                <a:uFill>
                  <a:solidFill>
                    <a:srgbClr val="000000"/>
                  </a:solidFill>
                </a:uFill>
              </a:defRPr>
            </a:pPr>
          </a:p>
          <a:p>
            <a:pPr marL="81280" marR="81280" defTabSz="1821656">
              <a:lnSpc>
                <a:spcPct val="120000"/>
              </a:lnSpc>
              <a:defRPr i="1" sz="3200">
                <a:uFill>
                  <a:solidFill>
                    <a:srgbClr val="000000"/>
                  </a:solidFill>
                </a:uFill>
              </a:defRPr>
            </a:pPr>
            <a:r>
              <a:t>phenylethanolamine-N-methyl transferase (PNMT)</a:t>
            </a:r>
          </a:p>
        </p:txBody>
      </p:sp>
      <p:sp>
        <p:nvSpPr>
          <p:cNvPr id="851" name="Dopamine (DA)…"/>
          <p:cNvSpPr txBox="1"/>
          <p:nvPr/>
        </p:nvSpPr>
        <p:spPr>
          <a:xfrm>
            <a:off x="3690937" y="910828"/>
            <a:ext cx="17110840" cy="4038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b="1" sz="3600">
                <a:uFill>
                  <a:solidFill>
                    <a:srgbClr val="000000"/>
                  </a:solidFill>
                </a:uFill>
              </a:defRPr>
            </a:pPr>
            <a:r>
              <a:t>Dopamine (DA)</a:t>
            </a:r>
          </a:p>
          <a:p>
            <a:pPr marL="81280" marR="81280" defTabSz="1821656">
              <a:buClr>
                <a:srgbClr val="000000"/>
              </a:buClr>
              <a:buFont typeface="Helvetica"/>
              <a:defRPr sz="3600">
                <a:uFill>
                  <a:solidFill>
                    <a:srgbClr val="000000"/>
                  </a:solidFill>
                </a:uFill>
              </a:defRPr>
            </a:pPr>
            <a:r>
              <a:t>important for movement &amp; in “reward” pathways</a:t>
            </a:r>
          </a:p>
          <a:p>
            <a:pPr marL="81280" marR="81280" defTabSz="1821656">
              <a:buClr>
                <a:srgbClr val="000000"/>
              </a:buClr>
              <a:buFont typeface="Helvetica"/>
              <a:defRPr sz="3600">
                <a:uFill>
                  <a:solidFill>
                    <a:srgbClr val="000000"/>
                  </a:solidFill>
                </a:uFill>
              </a:defRPr>
            </a:pPr>
            <a:r>
              <a:t>Parkinson’s Disease: DA cells die, leading to paralysis</a:t>
            </a:r>
          </a:p>
          <a:p>
            <a:pPr marL="81280" marR="81280" defTabSz="1821656">
              <a:buClr>
                <a:srgbClr val="000000"/>
              </a:buClr>
              <a:buFont typeface="Helvetica"/>
              <a:defRPr sz="3600">
                <a:uFill>
                  <a:solidFill>
                    <a:srgbClr val="000000"/>
                  </a:solidFill>
                </a:uFill>
              </a:defRPr>
            </a:pPr>
          </a:p>
          <a:p>
            <a:pPr marL="81280" marR="81280" defTabSz="1821656">
              <a:buClr>
                <a:srgbClr val="000000"/>
              </a:buClr>
              <a:buFont typeface="Helvetica"/>
              <a:defRPr b="1" sz="3600">
                <a:uFill>
                  <a:solidFill>
                    <a:srgbClr val="000000"/>
                  </a:solidFill>
                </a:uFill>
              </a:defRPr>
            </a:pPr>
            <a:r>
              <a:t>Norepinephrine (NE)</a:t>
            </a:r>
            <a:r>
              <a:rPr i="1"/>
              <a:t> </a:t>
            </a:r>
            <a:r>
              <a:rPr b="0" i="1"/>
              <a:t>aka noradrenalin</a:t>
            </a:r>
            <a:endParaRPr b="0"/>
          </a:p>
          <a:p>
            <a:pPr marL="81280" marR="81280" defTabSz="1821656">
              <a:buClr>
                <a:srgbClr val="000000"/>
              </a:buClr>
              <a:buFont typeface="Helvetica"/>
              <a:defRPr b="1" sz="3600">
                <a:uFill>
                  <a:solidFill>
                    <a:srgbClr val="000000"/>
                  </a:solidFill>
                </a:uFill>
              </a:defRPr>
            </a:pPr>
            <a:r>
              <a:t>Epinephrine (Epi) </a:t>
            </a:r>
            <a:r>
              <a:rPr b="0" i="1"/>
              <a:t>aka adrenalin</a:t>
            </a:r>
            <a:endParaRPr b="0" i="1"/>
          </a:p>
          <a:p>
            <a:pPr marL="81280" marR="81280" defTabSz="1821656">
              <a:buClr>
                <a:srgbClr val="000000"/>
              </a:buClr>
              <a:buFont typeface="Helvetica"/>
              <a:defRPr b="1" sz="3600">
                <a:uFill>
                  <a:solidFill>
                    <a:srgbClr val="000000"/>
                  </a:solidFill>
                </a:uFill>
              </a:defRPr>
            </a:pPr>
            <a:r>
              <a:rPr b="0" i="1"/>
              <a:t>important for stress response (blood pressure, heart rate, breathing, glucose levels)</a:t>
            </a:r>
          </a:p>
        </p:txBody>
      </p:sp>
      <p:sp>
        <p:nvSpPr>
          <p:cNvPr id="852"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54" name="Catecholamines Synthetic Pathways:…"/>
          <p:cNvSpPr txBox="1"/>
          <p:nvPr/>
        </p:nvSpPr>
        <p:spPr>
          <a:xfrm>
            <a:off x="3548062" y="657225"/>
            <a:ext cx="10973006" cy="30734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b="1" sz="4600">
                <a:uFill>
                  <a:solidFill>
                    <a:srgbClr val="000000"/>
                  </a:solidFill>
                </a:uFill>
              </a:defRPr>
            </a:pPr>
            <a:r>
              <a:t>Catecholamines Synthetic Pathways:</a:t>
            </a:r>
          </a:p>
          <a:p>
            <a:pPr marL="81280" marR="81280" defTabSz="1821656">
              <a:buClr>
                <a:srgbClr val="000000"/>
              </a:buClr>
              <a:buFont typeface="Helvetica"/>
              <a:defRPr b="1" sz="4600">
                <a:uFill>
                  <a:solidFill>
                    <a:srgbClr val="000000"/>
                  </a:solidFill>
                </a:uFill>
              </a:defRPr>
            </a:pPr>
            <a:r>
              <a:t>Dopamine (DA)</a:t>
            </a:r>
          </a:p>
          <a:p>
            <a:pPr marL="81280" marR="81280" defTabSz="1821656">
              <a:buClr>
                <a:srgbClr val="000000"/>
              </a:buClr>
              <a:buFont typeface="Helvetica"/>
              <a:defRPr b="1" sz="4600">
                <a:uFill>
                  <a:solidFill>
                    <a:srgbClr val="000000"/>
                  </a:solidFill>
                </a:uFill>
              </a:defRPr>
            </a:pPr>
            <a:r>
              <a:t>Norepinephrine (NE)</a:t>
            </a:r>
          </a:p>
          <a:p>
            <a:pPr marL="81280" marR="81280" defTabSz="1821656">
              <a:buClr>
                <a:srgbClr val="000000"/>
              </a:buClr>
              <a:buFont typeface="Helvetica"/>
              <a:defRPr b="1" sz="4600">
                <a:uFill>
                  <a:solidFill>
                    <a:srgbClr val="000000"/>
                  </a:solidFill>
                </a:uFill>
              </a:defRPr>
            </a:pPr>
            <a:r>
              <a:t>Epinephrine (Epi)</a:t>
            </a:r>
          </a:p>
        </p:txBody>
      </p:sp>
      <p:pic>
        <p:nvPicPr>
          <p:cNvPr id="855" name="image.pdf" descr="image.pdf"/>
          <p:cNvPicPr>
            <a:picLocks noChangeAspect="0"/>
          </p:cNvPicPr>
          <p:nvPr/>
        </p:nvPicPr>
        <p:blipFill>
          <a:blip r:embed="rId2">
            <a:extLst/>
          </a:blip>
          <a:stretch>
            <a:fillRect/>
          </a:stretch>
        </p:blipFill>
        <p:spPr>
          <a:xfrm>
            <a:off x="8928100" y="10102850"/>
            <a:ext cx="6759575" cy="2933701"/>
          </a:xfrm>
          <a:prstGeom prst="rect">
            <a:avLst/>
          </a:prstGeom>
          <a:ln w="12700">
            <a:miter lim="400000"/>
          </a:ln>
        </p:spPr>
      </p:pic>
      <p:pic>
        <p:nvPicPr>
          <p:cNvPr id="856" name="image.pdf" descr="image.pdf"/>
          <p:cNvPicPr>
            <a:picLocks noChangeAspect="0"/>
          </p:cNvPicPr>
          <p:nvPr/>
        </p:nvPicPr>
        <p:blipFill>
          <a:blip r:embed="rId3">
            <a:extLst/>
          </a:blip>
          <a:stretch>
            <a:fillRect/>
          </a:stretch>
        </p:blipFill>
        <p:spPr>
          <a:xfrm>
            <a:off x="13567171" y="4997450"/>
            <a:ext cx="6086477" cy="3003551"/>
          </a:xfrm>
          <a:prstGeom prst="rect">
            <a:avLst/>
          </a:prstGeom>
          <a:ln w="12700">
            <a:miter lim="400000"/>
          </a:ln>
        </p:spPr>
      </p:pic>
      <p:sp>
        <p:nvSpPr>
          <p:cNvPr id="857" name="Line"/>
          <p:cNvSpPr/>
          <p:nvPr/>
        </p:nvSpPr>
        <p:spPr>
          <a:xfrm flipH="1">
            <a:off x="12398375" y="7947025"/>
            <a:ext cx="2120901" cy="1968500"/>
          </a:xfrm>
          <a:prstGeom prst="line">
            <a:avLst/>
          </a:prstGeom>
          <a:ln w="165100">
            <a:solidFill>
              <a:srgbClr val="BFBFBF"/>
            </a:solidFill>
            <a:tailEnd type="triangle"/>
          </a:ln>
        </p:spPr>
        <p:txBody>
          <a:bodyPr lIns="71437" tIns="71437" rIns="71437" bIns="71437" anchor="ctr"/>
          <a:lstStyle/>
          <a:p>
            <a:pPr/>
          </a:p>
        </p:txBody>
      </p:sp>
      <p:sp>
        <p:nvSpPr>
          <p:cNvPr id="858" name="Line"/>
          <p:cNvSpPr/>
          <p:nvPr/>
        </p:nvSpPr>
        <p:spPr>
          <a:xfrm>
            <a:off x="10620375" y="6482953"/>
            <a:ext cx="2955925" cy="3176"/>
          </a:xfrm>
          <a:prstGeom prst="line">
            <a:avLst/>
          </a:prstGeom>
          <a:ln w="165100">
            <a:solidFill>
              <a:srgbClr val="BFBFBF"/>
            </a:solidFill>
            <a:tailEnd type="triangle"/>
          </a:ln>
        </p:spPr>
        <p:txBody>
          <a:bodyPr lIns="71437" tIns="71437" rIns="71437" bIns="71437" anchor="ctr"/>
          <a:lstStyle/>
          <a:p>
            <a:pPr/>
          </a:p>
        </p:txBody>
      </p:sp>
      <p:pic>
        <p:nvPicPr>
          <p:cNvPr id="859" name="image.pdf" descr="image.pdf"/>
          <p:cNvPicPr>
            <a:picLocks noChangeAspect="0"/>
          </p:cNvPicPr>
          <p:nvPr/>
        </p:nvPicPr>
        <p:blipFill>
          <a:blip r:embed="rId4">
            <a:extLst/>
          </a:blip>
          <a:stretch>
            <a:fillRect/>
          </a:stretch>
        </p:blipFill>
        <p:spPr>
          <a:xfrm>
            <a:off x="4076700" y="5133975"/>
            <a:ext cx="6554391" cy="2200275"/>
          </a:xfrm>
          <a:prstGeom prst="rect">
            <a:avLst/>
          </a:prstGeom>
          <a:ln w="12700">
            <a:miter lim="400000"/>
          </a:ln>
        </p:spPr>
      </p:pic>
      <p:sp>
        <p:nvSpPr>
          <p:cNvPr id="860" name="tyrosine"/>
          <p:cNvSpPr txBox="1"/>
          <p:nvPr/>
        </p:nvSpPr>
        <p:spPr>
          <a:xfrm>
            <a:off x="5645150" y="7277100"/>
            <a:ext cx="3303985" cy="66079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sz="3200">
                <a:uFill>
                  <a:solidFill>
                    <a:srgbClr val="000000"/>
                  </a:solidFill>
                </a:uFill>
              </a:defRPr>
            </a:lvl1pPr>
          </a:lstStyle>
          <a:p>
            <a:pPr/>
            <a:r>
              <a:t>tyrosine</a:t>
            </a:r>
          </a:p>
        </p:txBody>
      </p:sp>
      <p:sp>
        <p:nvSpPr>
          <p:cNvPr id="861" name="tyrosine hydroxylase"/>
          <p:cNvSpPr txBox="1"/>
          <p:nvPr/>
        </p:nvSpPr>
        <p:spPr>
          <a:xfrm>
            <a:off x="10560050" y="4857750"/>
            <a:ext cx="3303985" cy="11811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434ED6"/>
              </a:buClr>
              <a:buFont typeface="Helvetica"/>
              <a:defRPr b="1" i="1" sz="3200">
                <a:solidFill>
                  <a:srgbClr val="434ED6"/>
                </a:solidFill>
                <a:uFill>
                  <a:solidFill>
                    <a:srgbClr val="434ED6"/>
                  </a:solidFill>
                </a:uFill>
              </a:defRPr>
            </a:lvl1pPr>
          </a:lstStyle>
          <a:p>
            <a:pPr/>
            <a:r>
              <a:t>tyrosine hydroxylase</a:t>
            </a:r>
          </a:p>
        </p:txBody>
      </p:sp>
      <p:sp>
        <p:nvSpPr>
          <p:cNvPr id="862" name="decarboxylase"/>
          <p:cNvSpPr txBox="1"/>
          <p:nvPr/>
        </p:nvSpPr>
        <p:spPr>
          <a:xfrm>
            <a:off x="13544550" y="8826500"/>
            <a:ext cx="3220415"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i="1" sz="3200">
                <a:solidFill>
                  <a:srgbClr val="434ED6"/>
                </a:solidFill>
                <a:uFill>
                  <a:solidFill>
                    <a:srgbClr val="434ED6"/>
                  </a:solidFill>
                </a:uFill>
              </a:defRPr>
            </a:lvl1pPr>
          </a:lstStyle>
          <a:p>
            <a:pPr/>
            <a:r>
              <a:t>decarboxylase</a:t>
            </a:r>
          </a:p>
        </p:txBody>
      </p:sp>
      <p:grpSp>
        <p:nvGrpSpPr>
          <p:cNvPr id="865" name="Group"/>
          <p:cNvGrpSpPr/>
          <p:nvPr/>
        </p:nvGrpSpPr>
        <p:grpSpPr>
          <a:xfrm>
            <a:off x="10077450" y="3648075"/>
            <a:ext cx="9269810" cy="2898379"/>
            <a:chOff x="0" y="0"/>
            <a:chExt cx="9269809" cy="2898377"/>
          </a:xfrm>
        </p:grpSpPr>
        <p:sp>
          <p:nvSpPr>
            <p:cNvPr id="863" name="Oval"/>
            <p:cNvSpPr/>
            <p:nvPr/>
          </p:nvSpPr>
          <p:spPr>
            <a:xfrm>
              <a:off x="0" y="548877"/>
              <a:ext cx="4124325" cy="2349501"/>
            </a:xfrm>
            <a:prstGeom prst="ellipse">
              <a:avLst/>
            </a:prstGeom>
            <a:noFill/>
            <a:ln w="50800" cap="flat">
              <a:solidFill>
                <a:srgbClr val="D848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864" name="presence of TH makes neuron DAergic"/>
            <p:cNvSpPr txBox="1"/>
            <p:nvPr/>
          </p:nvSpPr>
          <p:spPr>
            <a:xfrm>
              <a:off x="2894012" y="0"/>
              <a:ext cx="6375798" cy="110807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buClr>
                  <a:srgbClr val="D84800"/>
                </a:buClr>
                <a:buFont typeface="Helvetica"/>
                <a:defRPr b="1" sz="3200">
                  <a:solidFill>
                    <a:srgbClr val="D84800"/>
                  </a:solidFill>
                  <a:uFill>
                    <a:solidFill>
                      <a:srgbClr val="D84800"/>
                    </a:solidFill>
                  </a:uFill>
                </a:defRPr>
              </a:lvl1pPr>
            </a:lstStyle>
            <a:p>
              <a:pPr/>
              <a:r>
                <a:t>presence of TH makes neuron DAergic</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6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65"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1" name="AP crosses Electrical Synapse instantly"/>
          <p:cNvSpPr txBox="1"/>
          <p:nvPr>
            <p:ph type="title"/>
          </p:nvPr>
        </p:nvSpPr>
        <p:spPr>
          <a:xfrm>
            <a:off x="3387923" y="285750"/>
            <a:ext cx="15876986" cy="1178719"/>
          </a:xfrm>
          <a:prstGeom prst="rect">
            <a:avLst/>
          </a:prstGeom>
        </p:spPr>
        <p:txBody>
          <a:bodyPr/>
          <a:lstStyle/>
          <a:p>
            <a:pPr/>
            <a:r>
              <a:t>AP crosses Electrical Synapse instantly</a:t>
            </a:r>
          </a:p>
        </p:txBody>
      </p:sp>
      <p:pic>
        <p:nvPicPr>
          <p:cNvPr id="452" name="droppedImage.png" descr="droppedImage.png"/>
          <p:cNvPicPr>
            <a:picLocks noChangeAspect="1"/>
          </p:cNvPicPr>
          <p:nvPr/>
        </p:nvPicPr>
        <p:blipFill>
          <a:blip r:embed="rId2">
            <a:extLst/>
          </a:blip>
          <a:stretch>
            <a:fillRect/>
          </a:stretch>
        </p:blipFill>
        <p:spPr>
          <a:xfrm>
            <a:off x="5548312" y="1803796"/>
            <a:ext cx="9078517" cy="5447111"/>
          </a:xfrm>
          <a:prstGeom prst="rect">
            <a:avLst/>
          </a:prstGeom>
          <a:ln w="12700"/>
        </p:spPr>
      </p:pic>
      <p:pic>
        <p:nvPicPr>
          <p:cNvPr id="453" name="droppedImage.png" descr="droppedImage.png"/>
          <p:cNvPicPr>
            <a:picLocks noChangeAspect="1"/>
          </p:cNvPicPr>
          <p:nvPr/>
        </p:nvPicPr>
        <p:blipFill>
          <a:blip r:embed="rId3">
            <a:extLst/>
          </a:blip>
          <a:stretch>
            <a:fillRect/>
          </a:stretch>
        </p:blipFill>
        <p:spPr>
          <a:xfrm>
            <a:off x="5880243" y="7161609"/>
            <a:ext cx="7362823" cy="4339829"/>
          </a:xfrm>
          <a:prstGeom prst="rect">
            <a:avLst/>
          </a:prstGeom>
          <a:ln w="12700"/>
        </p:spPr>
      </p:pic>
      <p:grpSp>
        <p:nvGrpSpPr>
          <p:cNvPr id="457" name="Group"/>
          <p:cNvGrpSpPr/>
          <p:nvPr/>
        </p:nvGrpSpPr>
        <p:grpSpPr>
          <a:xfrm>
            <a:off x="15942468" y="2536031"/>
            <a:ext cx="1785939" cy="4911329"/>
            <a:chOff x="0" y="0"/>
            <a:chExt cx="1785937" cy="4911328"/>
          </a:xfrm>
        </p:grpSpPr>
        <p:sp>
          <p:nvSpPr>
            <p:cNvPr id="454" name="Circle"/>
            <p:cNvSpPr/>
            <p:nvPr/>
          </p:nvSpPr>
          <p:spPr>
            <a:xfrm>
              <a:off x="0" y="0"/>
              <a:ext cx="1785938" cy="1785938"/>
            </a:xfrm>
            <a:prstGeom prst="ellipse">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55" name="Rectangle"/>
            <p:cNvSpPr/>
            <p:nvPr/>
          </p:nvSpPr>
          <p:spPr>
            <a:xfrm>
              <a:off x="660796" y="1660921"/>
              <a:ext cx="482204" cy="2857501"/>
            </a:xfrm>
            <a:prstGeom prst="rect">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56" name="Triangle"/>
            <p:cNvSpPr/>
            <p:nvPr/>
          </p:nvSpPr>
          <p:spPr>
            <a:xfrm>
              <a:off x="339328" y="3768328"/>
              <a:ext cx="1143001" cy="1143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458" name="Circle"/>
          <p:cNvSpPr/>
          <p:nvPr/>
        </p:nvSpPr>
        <p:spPr>
          <a:xfrm>
            <a:off x="16013906" y="7447359"/>
            <a:ext cx="1785938" cy="1785938"/>
          </a:xfrm>
          <a:prstGeom prst="ellipse">
            <a:avLst/>
          </a:prstGeom>
          <a:solidFill>
            <a:srgbClr val="00D2A9"/>
          </a:solidFill>
          <a:ln w="12700"/>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59" name="Rectangle"/>
          <p:cNvSpPr/>
          <p:nvPr/>
        </p:nvSpPr>
        <p:spPr>
          <a:xfrm>
            <a:off x="16674703" y="9108281"/>
            <a:ext cx="482204" cy="2857501"/>
          </a:xfrm>
          <a:prstGeom prst="rect">
            <a:avLst/>
          </a:prstGeom>
          <a:solidFill>
            <a:srgbClr val="00D2A9"/>
          </a:solidFill>
          <a:ln w="12700"/>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sp>
        <p:nvSpPr>
          <p:cNvPr id="460" name="Triangle"/>
          <p:cNvSpPr/>
          <p:nvPr/>
        </p:nvSpPr>
        <p:spPr>
          <a:xfrm>
            <a:off x="16353234" y="11215687"/>
            <a:ext cx="1143001" cy="11430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63" name="Group"/>
          <p:cNvGrpSpPr/>
          <p:nvPr/>
        </p:nvGrpSpPr>
        <p:grpSpPr>
          <a:xfrm>
            <a:off x="16335375" y="7161609"/>
            <a:ext cx="464344" cy="553641"/>
            <a:chOff x="0" y="0"/>
            <a:chExt cx="464343" cy="553640"/>
          </a:xfrm>
        </p:grpSpPr>
        <p:sp>
          <p:nvSpPr>
            <p:cNvPr id="461" name="Rounded Rectangle"/>
            <p:cNvSpPr/>
            <p:nvPr/>
          </p:nvSpPr>
          <p:spPr>
            <a:xfrm>
              <a:off x="0" y="0"/>
              <a:ext cx="196454" cy="553641"/>
            </a:xfrm>
            <a:prstGeom prst="roundRect">
              <a:avLst>
                <a:gd name="adj" fmla="val 50000"/>
              </a:avLst>
            </a:prstGeom>
            <a:solidFill>
              <a:srgbClr val="371A94"/>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62" name="Rounded Rectangle"/>
            <p:cNvSpPr/>
            <p:nvPr/>
          </p:nvSpPr>
          <p:spPr>
            <a:xfrm>
              <a:off x="267890" y="0"/>
              <a:ext cx="196454" cy="553641"/>
            </a:xfrm>
            <a:prstGeom prst="roundRect">
              <a:avLst>
                <a:gd name="adj" fmla="val 50000"/>
              </a:avLst>
            </a:prstGeom>
            <a:solidFill>
              <a:srgbClr val="371A94"/>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nvGrpSpPr>
          <p:cNvPr id="466" name="Group"/>
          <p:cNvGrpSpPr/>
          <p:nvPr/>
        </p:nvGrpSpPr>
        <p:grpSpPr>
          <a:xfrm>
            <a:off x="16889015" y="7161609"/>
            <a:ext cx="464345" cy="553641"/>
            <a:chOff x="0" y="0"/>
            <a:chExt cx="464343" cy="553640"/>
          </a:xfrm>
        </p:grpSpPr>
        <p:sp>
          <p:nvSpPr>
            <p:cNvPr id="464" name="Rounded Rectangle"/>
            <p:cNvSpPr/>
            <p:nvPr/>
          </p:nvSpPr>
          <p:spPr>
            <a:xfrm>
              <a:off x="0" y="0"/>
              <a:ext cx="196454" cy="553641"/>
            </a:xfrm>
            <a:prstGeom prst="roundRect">
              <a:avLst>
                <a:gd name="adj" fmla="val 50000"/>
              </a:avLst>
            </a:prstGeom>
            <a:solidFill>
              <a:srgbClr val="371A94"/>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65" name="Rounded Rectangle"/>
            <p:cNvSpPr/>
            <p:nvPr/>
          </p:nvSpPr>
          <p:spPr>
            <a:xfrm>
              <a:off x="267890" y="0"/>
              <a:ext cx="196454" cy="553641"/>
            </a:xfrm>
            <a:prstGeom prst="roundRect">
              <a:avLst>
                <a:gd name="adj" fmla="val 50000"/>
              </a:avLst>
            </a:prstGeom>
            <a:solidFill>
              <a:srgbClr val="371A94"/>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467" name="Line"/>
          <p:cNvSpPr/>
          <p:nvPr/>
        </p:nvSpPr>
        <p:spPr>
          <a:xfrm flipH="1" rot="10800000">
            <a:off x="11745515" y="8957481"/>
            <a:ext cx="4572001" cy="1008051"/>
          </a:xfrm>
          <a:custGeom>
            <a:avLst/>
            <a:gdLst/>
            <a:ahLst/>
            <a:cxnLst>
              <a:cxn ang="0">
                <a:pos x="wd2" y="hd2"/>
              </a:cxn>
              <a:cxn ang="5400000">
                <a:pos x="wd2" y="hd2"/>
              </a:cxn>
              <a:cxn ang="10800000">
                <a:pos x="wd2" y="hd2"/>
              </a:cxn>
              <a:cxn ang="16200000">
                <a:pos x="wd2" y="hd2"/>
              </a:cxn>
            </a:cxnLst>
            <a:rect l="0" t="0" r="r" b="b"/>
            <a:pathLst>
              <a:path w="21600" h="19904" fill="norm" stroke="1" extrusionOk="0">
                <a:moveTo>
                  <a:pt x="0" y="19904"/>
                </a:moveTo>
                <a:cubicBezTo>
                  <a:pt x="6515" y="13387"/>
                  <a:pt x="14868" y="-1696"/>
                  <a:pt x="19744" y="157"/>
                </a:cubicBezTo>
                <a:cubicBezTo>
                  <a:pt x="20672" y="509"/>
                  <a:pt x="17466" y="7915"/>
                  <a:pt x="18731" y="9678"/>
                </a:cubicBezTo>
                <a:cubicBezTo>
                  <a:pt x="19049" y="10120"/>
                  <a:pt x="20653" y="6843"/>
                  <a:pt x="21600" y="5446"/>
                </a:cubicBezTo>
              </a:path>
            </a:pathLst>
          </a:custGeom>
          <a:ln w="63500">
            <a:solidFill>
              <a:srgbClr val="D6D6D6"/>
            </a:solidFill>
            <a:tailEnd type="triangle"/>
          </a:ln>
        </p:spPr>
        <p:txBody>
          <a:bodyPr lIns="71437" tIns="71437" rIns="71437" bIns="71437"/>
          <a:lstStyle/>
          <a:p>
            <a:pPr marL="81280" marR="81280" defTabSz="1821656">
              <a:defRPr sz="4600">
                <a:uFill>
                  <a:solidFill>
                    <a:srgbClr val="000000"/>
                  </a:solidFill>
                </a:uFill>
                <a:latin typeface="Times Roman"/>
                <a:ea typeface="Times Roman"/>
                <a:cs typeface="Times Roman"/>
                <a:sym typeface="Times Roman"/>
              </a:defRPr>
            </a:pPr>
          </a:p>
        </p:txBody>
      </p:sp>
      <p:sp>
        <p:nvSpPr>
          <p:cNvPr id="468" name="Line"/>
          <p:cNvSpPr/>
          <p:nvPr/>
        </p:nvSpPr>
        <p:spPr>
          <a:xfrm flipH="1" rot="10800000">
            <a:off x="10941843" y="3004165"/>
            <a:ext cx="4625579" cy="1643064"/>
          </a:xfrm>
          <a:custGeom>
            <a:avLst/>
            <a:gdLst/>
            <a:ahLst/>
            <a:cxnLst>
              <a:cxn ang="0">
                <a:pos x="wd2" y="hd2"/>
              </a:cxn>
              <a:cxn ang="5400000">
                <a:pos x="wd2" y="hd2"/>
              </a:cxn>
              <a:cxn ang="10800000">
                <a:pos x="wd2" y="hd2"/>
              </a:cxn>
              <a:cxn ang="16200000">
                <a:pos x="wd2" y="hd2"/>
              </a:cxn>
            </a:cxnLst>
            <a:rect l="0" t="0" r="r" b="b"/>
            <a:pathLst>
              <a:path w="21600" h="17451" fill="norm" stroke="1" extrusionOk="0">
                <a:moveTo>
                  <a:pt x="0" y="5692"/>
                </a:moveTo>
                <a:cubicBezTo>
                  <a:pt x="2670" y="735"/>
                  <a:pt x="11509" y="-3463"/>
                  <a:pt x="11592" y="4262"/>
                </a:cubicBezTo>
                <a:cubicBezTo>
                  <a:pt x="11677" y="12129"/>
                  <a:pt x="14946" y="16512"/>
                  <a:pt x="17180" y="17279"/>
                </a:cubicBezTo>
                <a:cubicBezTo>
                  <a:pt x="19682" y="18137"/>
                  <a:pt x="20141" y="15554"/>
                  <a:pt x="21600" y="14704"/>
                </a:cubicBezTo>
              </a:path>
            </a:pathLst>
          </a:custGeom>
          <a:ln w="63500">
            <a:solidFill>
              <a:srgbClr val="D6D6D6"/>
            </a:solidFill>
            <a:tailEnd type="triangle"/>
          </a:ln>
        </p:spPr>
        <p:txBody>
          <a:bodyPr lIns="71437" tIns="71437" rIns="71437" bIns="71437"/>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471" name="Group"/>
          <p:cNvGrpSpPr/>
          <p:nvPr/>
        </p:nvGrpSpPr>
        <p:grpSpPr>
          <a:xfrm>
            <a:off x="9959578" y="7526866"/>
            <a:ext cx="244079" cy="1569510"/>
            <a:chOff x="0" y="0"/>
            <a:chExt cx="244077" cy="1569509"/>
          </a:xfrm>
        </p:grpSpPr>
        <p:sp>
          <p:nvSpPr>
            <p:cNvPr id="469" name="Line"/>
            <p:cNvSpPr/>
            <p:nvPr/>
          </p:nvSpPr>
          <p:spPr>
            <a:xfrm flipV="1">
              <a:off x="244077" y="-1"/>
              <a:ext cx="1" cy="1533792"/>
            </a:xfrm>
            <a:prstGeom prst="line">
              <a:avLst/>
            </a:prstGeom>
            <a:noFill/>
            <a:ln w="25400" cap="flat">
              <a:solidFill>
                <a:schemeClr val="accent5"/>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470" name="Line"/>
            <p:cNvSpPr/>
            <p:nvPr/>
          </p:nvSpPr>
          <p:spPr>
            <a:xfrm flipV="1">
              <a:off x="-1" y="35719"/>
              <a:ext cx="2" cy="1533791"/>
            </a:xfrm>
            <a:prstGeom prst="line">
              <a:avLst/>
            </a:prstGeom>
            <a:noFill/>
            <a:ln w="25400" cap="flat">
              <a:solidFill>
                <a:schemeClr val="accent5"/>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7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71" grpId="1"/>
    </p:bldLst>
  </p:timing>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67" name="Parkinson’s Disease"/>
          <p:cNvSpPr txBox="1"/>
          <p:nvPr>
            <p:ph type="title"/>
          </p:nvPr>
        </p:nvSpPr>
        <p:spPr>
          <a:prstGeom prst="rect">
            <a:avLst/>
          </a:prstGeom>
        </p:spPr>
        <p:txBody>
          <a:bodyPr/>
          <a:lstStyle/>
          <a:p>
            <a:pPr/>
            <a:r>
              <a:t>Parkinson’s Disease</a:t>
            </a:r>
          </a:p>
        </p:txBody>
      </p:sp>
      <p:sp>
        <p:nvSpPr>
          <p:cNvPr id="868" name="Dopamine cells die -&gt; paralysis…"/>
          <p:cNvSpPr txBox="1"/>
          <p:nvPr/>
        </p:nvSpPr>
        <p:spPr>
          <a:xfrm>
            <a:off x="5191125" y="2279650"/>
            <a:ext cx="12858750" cy="198239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2800"/>
              </a:spcBef>
              <a:buClr>
                <a:srgbClr val="000000"/>
              </a:buClr>
              <a:buFont typeface="Helvetica"/>
              <a:defRPr b="1" sz="4600">
                <a:uFill>
                  <a:solidFill>
                    <a:srgbClr val="000000"/>
                  </a:solidFill>
                </a:uFill>
              </a:defRPr>
            </a:pPr>
            <a:r>
              <a:t>Dopamine cells die -&gt; paralysis</a:t>
            </a:r>
          </a:p>
          <a:p>
            <a:pPr marL="81280" marR="81280" defTabSz="1821656">
              <a:spcBef>
                <a:spcPts val="2800"/>
              </a:spcBef>
              <a:buClr>
                <a:srgbClr val="000000"/>
              </a:buClr>
              <a:buFont typeface="Helvetica"/>
              <a:defRPr b="1" sz="4600">
                <a:uFill>
                  <a:solidFill>
                    <a:srgbClr val="000000"/>
                  </a:solidFill>
                </a:uFill>
              </a:defRPr>
            </a:pPr>
            <a:r>
              <a:t>Give patients DOPA to boost DA synthesis</a:t>
            </a:r>
          </a:p>
        </p:txBody>
      </p:sp>
      <p:sp>
        <p:nvSpPr>
          <p:cNvPr id="869" name="cytoplasmic…"/>
          <p:cNvSpPr txBox="1"/>
          <p:nvPr/>
        </p:nvSpPr>
        <p:spPr>
          <a:xfrm>
            <a:off x="4010498" y="7515225"/>
            <a:ext cx="3751905" cy="16129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4600">
                <a:uFill>
                  <a:solidFill>
                    <a:srgbClr val="000000"/>
                  </a:solidFill>
                </a:uFill>
              </a:defRPr>
            </a:pPr>
            <a:r>
              <a:t>cytoplasmic</a:t>
            </a:r>
          </a:p>
          <a:p>
            <a:pPr marL="81280" marR="81280" algn="ctr" defTabSz="1821656">
              <a:buClr>
                <a:srgbClr val="000000"/>
              </a:buClr>
              <a:buFont typeface="Helvetica"/>
              <a:defRPr b="1" sz="4600">
                <a:uFill>
                  <a:solidFill>
                    <a:srgbClr val="000000"/>
                  </a:solidFill>
                </a:uFill>
              </a:defRPr>
            </a:pPr>
            <a:r>
              <a:t>precursor</a:t>
            </a:r>
          </a:p>
        </p:txBody>
      </p:sp>
      <p:sp>
        <p:nvSpPr>
          <p:cNvPr id="870" name="neurotransmitter"/>
          <p:cNvSpPr txBox="1"/>
          <p:nvPr/>
        </p:nvSpPr>
        <p:spPr>
          <a:xfrm>
            <a:off x="15535275" y="7861300"/>
            <a:ext cx="5100654"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neurotransmitter</a:t>
            </a:r>
          </a:p>
        </p:txBody>
      </p:sp>
      <p:sp>
        <p:nvSpPr>
          <p:cNvPr id="871" name="intermediate"/>
          <p:cNvSpPr txBox="1"/>
          <p:nvPr/>
        </p:nvSpPr>
        <p:spPr>
          <a:xfrm>
            <a:off x="9842500" y="7858125"/>
            <a:ext cx="3852713"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intermediate</a:t>
            </a:r>
          </a:p>
        </p:txBody>
      </p:sp>
      <p:sp>
        <p:nvSpPr>
          <p:cNvPr id="872" name="Line"/>
          <p:cNvSpPr/>
          <p:nvPr/>
        </p:nvSpPr>
        <p:spPr>
          <a:xfrm>
            <a:off x="7985125" y="8315325"/>
            <a:ext cx="1479550" cy="3176"/>
          </a:xfrm>
          <a:prstGeom prst="line">
            <a:avLst/>
          </a:prstGeom>
          <a:ln w="165100">
            <a:solidFill>
              <a:srgbClr val="BFBFBF"/>
            </a:solidFill>
            <a:tailEnd type="triangle"/>
          </a:ln>
        </p:spPr>
        <p:txBody>
          <a:bodyPr lIns="71437" tIns="71437" rIns="71437" bIns="71437" anchor="ctr"/>
          <a:lstStyle/>
          <a:p>
            <a:pPr/>
          </a:p>
        </p:txBody>
      </p:sp>
      <p:sp>
        <p:nvSpPr>
          <p:cNvPr id="873" name="Line"/>
          <p:cNvSpPr/>
          <p:nvPr/>
        </p:nvSpPr>
        <p:spPr>
          <a:xfrm>
            <a:off x="14030325" y="8308975"/>
            <a:ext cx="1339851" cy="15876"/>
          </a:xfrm>
          <a:prstGeom prst="line">
            <a:avLst/>
          </a:prstGeom>
          <a:ln w="165100">
            <a:solidFill>
              <a:srgbClr val="BFBFBF"/>
            </a:solidFill>
            <a:tailEnd type="triangle"/>
          </a:ln>
        </p:spPr>
        <p:txBody>
          <a:bodyPr lIns="71437" tIns="71437" rIns="71437" bIns="71437" anchor="ctr"/>
          <a:lstStyle/>
          <a:p>
            <a:pPr/>
          </a:p>
        </p:txBody>
      </p:sp>
      <p:sp>
        <p:nvSpPr>
          <p:cNvPr id="874" name="enzyme 1"/>
          <p:cNvSpPr txBox="1"/>
          <p:nvPr/>
        </p:nvSpPr>
        <p:spPr>
          <a:xfrm>
            <a:off x="7140575" y="6929437"/>
            <a:ext cx="297598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i="1" sz="4600">
                <a:solidFill>
                  <a:srgbClr val="434ED6"/>
                </a:solidFill>
                <a:uFill>
                  <a:solidFill>
                    <a:srgbClr val="434ED6"/>
                  </a:solidFill>
                </a:uFill>
              </a:defRPr>
            </a:lvl1pPr>
          </a:lstStyle>
          <a:p>
            <a:pPr/>
            <a:r>
              <a:t>enzyme 1</a:t>
            </a:r>
          </a:p>
        </p:txBody>
      </p:sp>
      <p:sp>
        <p:nvSpPr>
          <p:cNvPr id="875" name="enzyme 2"/>
          <p:cNvSpPr txBox="1"/>
          <p:nvPr/>
        </p:nvSpPr>
        <p:spPr>
          <a:xfrm>
            <a:off x="13134975" y="6858000"/>
            <a:ext cx="2975982"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i="1" sz="4600">
                <a:solidFill>
                  <a:srgbClr val="434ED6"/>
                </a:solidFill>
                <a:uFill>
                  <a:solidFill>
                    <a:srgbClr val="434ED6"/>
                  </a:solidFill>
                </a:uFill>
              </a:defRPr>
            </a:lvl1pPr>
          </a:lstStyle>
          <a:p>
            <a:pPr/>
            <a:r>
              <a:t>enzyme 2</a:t>
            </a:r>
          </a:p>
        </p:txBody>
      </p:sp>
      <p:sp>
        <p:nvSpPr>
          <p:cNvPr id="876" name="Line"/>
          <p:cNvSpPr/>
          <p:nvPr/>
        </p:nvSpPr>
        <p:spPr>
          <a:xfrm>
            <a:off x="17781984" y="8733234"/>
            <a:ext cx="3176" cy="1949451"/>
          </a:xfrm>
          <a:prstGeom prst="line">
            <a:avLst/>
          </a:prstGeom>
          <a:ln w="165100">
            <a:solidFill>
              <a:srgbClr val="BFBFBF"/>
            </a:solidFill>
            <a:tailEnd type="triangle"/>
          </a:ln>
        </p:spPr>
        <p:txBody>
          <a:bodyPr lIns="71437" tIns="71437" rIns="71437" bIns="71437" anchor="ctr"/>
          <a:lstStyle/>
          <a:p>
            <a:pPr/>
          </a:p>
        </p:txBody>
      </p:sp>
      <p:sp>
        <p:nvSpPr>
          <p:cNvPr id="877" name="vesicles"/>
          <p:cNvSpPr txBox="1"/>
          <p:nvPr/>
        </p:nvSpPr>
        <p:spPr>
          <a:xfrm>
            <a:off x="16449675" y="10756900"/>
            <a:ext cx="2605661"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vesicles</a:t>
            </a:r>
          </a:p>
        </p:txBody>
      </p:sp>
      <p:grpSp>
        <p:nvGrpSpPr>
          <p:cNvPr id="880" name="Group"/>
          <p:cNvGrpSpPr/>
          <p:nvPr/>
        </p:nvGrpSpPr>
        <p:grpSpPr>
          <a:xfrm>
            <a:off x="4857749" y="4848224"/>
            <a:ext cx="3927476" cy="2472533"/>
            <a:chOff x="0" y="0"/>
            <a:chExt cx="3927474" cy="2472531"/>
          </a:xfrm>
        </p:grpSpPr>
        <p:sp>
          <p:nvSpPr>
            <p:cNvPr id="878" name="Shape"/>
            <p:cNvSpPr/>
            <p:nvPr/>
          </p:nvSpPr>
          <p:spPr>
            <a:xfrm>
              <a:off x="0" y="402431"/>
              <a:ext cx="714375" cy="2070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472" y="0"/>
                  </a:moveTo>
                  <a:lnTo>
                    <a:pt x="0" y="3890"/>
                  </a:lnTo>
                  <a:lnTo>
                    <a:pt x="7602" y="8382"/>
                  </a:lnTo>
                  <a:lnTo>
                    <a:pt x="5022" y="9705"/>
                  </a:lnTo>
                  <a:lnTo>
                    <a:pt x="12222" y="13897"/>
                  </a:lnTo>
                  <a:lnTo>
                    <a:pt x="10012" y="14915"/>
                  </a:lnTo>
                  <a:lnTo>
                    <a:pt x="21600" y="21600"/>
                  </a:lnTo>
                  <a:lnTo>
                    <a:pt x="14767" y="12877"/>
                  </a:lnTo>
                  <a:lnTo>
                    <a:pt x="16577" y="12007"/>
                  </a:lnTo>
                  <a:lnTo>
                    <a:pt x="11050" y="6797"/>
                  </a:lnTo>
                  <a:lnTo>
                    <a:pt x="12860" y="6080"/>
                  </a:lnTo>
                  <a:close/>
                </a:path>
              </a:pathLst>
            </a:custGeom>
            <a:solidFill>
              <a:srgbClr val="FFFB00"/>
            </a:solidFill>
            <a:ln w="50800" cap="flat">
              <a:solidFill>
                <a:srgbClr val="D848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879" name="Shape"/>
            <p:cNvSpPr/>
            <p:nvPr/>
          </p:nvSpPr>
          <p:spPr>
            <a:xfrm>
              <a:off x="3213099" y="0"/>
              <a:ext cx="714376" cy="2070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472" y="0"/>
                  </a:moveTo>
                  <a:lnTo>
                    <a:pt x="0" y="3890"/>
                  </a:lnTo>
                  <a:lnTo>
                    <a:pt x="7602" y="8382"/>
                  </a:lnTo>
                  <a:lnTo>
                    <a:pt x="5022" y="9705"/>
                  </a:lnTo>
                  <a:lnTo>
                    <a:pt x="12222" y="13897"/>
                  </a:lnTo>
                  <a:lnTo>
                    <a:pt x="10012" y="14915"/>
                  </a:lnTo>
                  <a:lnTo>
                    <a:pt x="21600" y="21600"/>
                  </a:lnTo>
                  <a:lnTo>
                    <a:pt x="14767" y="12877"/>
                  </a:lnTo>
                  <a:lnTo>
                    <a:pt x="16577" y="12007"/>
                  </a:lnTo>
                  <a:lnTo>
                    <a:pt x="11050" y="6797"/>
                  </a:lnTo>
                  <a:lnTo>
                    <a:pt x="12860" y="6080"/>
                  </a:lnTo>
                  <a:close/>
                </a:path>
              </a:pathLst>
            </a:custGeom>
            <a:solidFill>
              <a:srgbClr val="FFFB00"/>
            </a:solidFill>
            <a:ln w="50800" cap="flat">
              <a:solidFill>
                <a:srgbClr val="D848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881" name="DOPA"/>
          <p:cNvSpPr txBox="1"/>
          <p:nvPr/>
        </p:nvSpPr>
        <p:spPr>
          <a:xfrm>
            <a:off x="10798968" y="8965406"/>
            <a:ext cx="1932622" cy="98226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4F7A28"/>
                </a:solidFill>
                <a:uFill>
                  <a:solidFill>
                    <a:srgbClr val="4F7A28"/>
                  </a:solidFill>
                </a:uFill>
                <a:latin typeface="Comic Sans MS"/>
                <a:ea typeface="Comic Sans MS"/>
                <a:cs typeface="Comic Sans MS"/>
                <a:sym typeface="Comic Sans MS"/>
              </a:defRPr>
            </a:lvl1pPr>
          </a:lstStyle>
          <a:p>
            <a:pPr/>
            <a:r>
              <a:t>DOPA</a:t>
            </a:r>
          </a:p>
        </p:txBody>
      </p:sp>
      <p:sp>
        <p:nvSpPr>
          <p:cNvPr id="882" name="dopamine"/>
          <p:cNvSpPr txBox="1"/>
          <p:nvPr/>
        </p:nvSpPr>
        <p:spPr>
          <a:xfrm>
            <a:off x="16638984" y="7179468"/>
            <a:ext cx="2879325"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669C35"/>
                </a:solidFill>
                <a:uFill>
                  <a:solidFill>
                    <a:srgbClr val="669C35"/>
                  </a:solidFill>
                </a:uFill>
                <a:latin typeface="Comic Sans MS"/>
                <a:ea typeface="Comic Sans MS"/>
                <a:cs typeface="Comic Sans MS"/>
                <a:sym typeface="Comic Sans MS"/>
              </a:defRPr>
            </a:lvl1pPr>
          </a:lstStyle>
          <a:p>
            <a:pPr/>
            <a:r>
              <a:t>dopamine</a:t>
            </a:r>
          </a:p>
        </p:txBody>
      </p:sp>
      <p:sp>
        <p:nvSpPr>
          <p:cNvPr id="883" name="improved movement"/>
          <p:cNvSpPr txBox="1"/>
          <p:nvPr/>
        </p:nvSpPr>
        <p:spPr>
          <a:xfrm>
            <a:off x="14370843" y="11662171"/>
            <a:ext cx="6804423" cy="98226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defRPr b="1" sz="4600">
                <a:solidFill>
                  <a:srgbClr val="669C35"/>
                </a:solidFill>
                <a:uFill>
                  <a:solidFill>
                    <a:srgbClr val="669C35"/>
                  </a:solidFill>
                </a:uFill>
                <a:latin typeface="Comic Sans MS"/>
                <a:ea typeface="Comic Sans MS"/>
                <a:cs typeface="Comic Sans MS"/>
                <a:sym typeface="Comic Sans MS"/>
              </a:defRPr>
            </a:lvl1pPr>
          </a:lstStyle>
          <a:p>
            <a:pPr/>
            <a:r>
              <a:t>improved movement</a:t>
            </a:r>
          </a:p>
        </p:txBody>
      </p:sp>
      <p:sp>
        <p:nvSpPr>
          <p:cNvPr id="884" name="tyrosine"/>
          <p:cNvSpPr txBox="1"/>
          <p:nvPr/>
        </p:nvSpPr>
        <p:spPr>
          <a:xfrm>
            <a:off x="4619625" y="9072562"/>
            <a:ext cx="2503483"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4F7A28"/>
                </a:solidFill>
                <a:uFill>
                  <a:solidFill>
                    <a:srgbClr val="4F7A28"/>
                  </a:solidFill>
                </a:uFill>
                <a:latin typeface="Comic Sans MS"/>
                <a:ea typeface="Comic Sans MS"/>
                <a:cs typeface="Comic Sans MS"/>
                <a:sym typeface="Comic Sans MS"/>
              </a:defRPr>
            </a:lvl1pPr>
          </a:lstStyle>
          <a:p>
            <a:pPr/>
            <a:r>
              <a:t>tyrosine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8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80" grpId="1"/>
    </p:bldLst>
  </p:timing>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86" name="slide199.tiff" descr="slide199.tiff"/>
          <p:cNvPicPr>
            <a:picLocks noChangeAspect="1"/>
          </p:cNvPicPr>
          <p:nvPr/>
        </p:nvPicPr>
        <p:blipFill>
          <a:blip r:embed="rId2">
            <a:extLst/>
          </a:blip>
          <a:stretch>
            <a:fillRect/>
          </a:stretch>
        </p:blipFill>
        <p:spPr>
          <a:xfrm>
            <a:off x="4351734" y="500062"/>
            <a:ext cx="14808201" cy="10146031"/>
          </a:xfrm>
          <a:prstGeom prst="rect">
            <a:avLst/>
          </a:prstGeom>
          <a:ln w="12700">
            <a:miter lim="400000"/>
          </a:ln>
        </p:spPr>
      </p:pic>
      <p:sp>
        <p:nvSpPr>
          <p:cNvPr id="887" name="Parkinson's Disease; depigmentation of substantia nigra: On the right side of the slide is a transverse section through the midbrain of a normal individual. Note the pigmentation in the substantia nigra. Contrast this appearance with the midbrain on the "/>
          <p:cNvSpPr txBox="1"/>
          <p:nvPr/>
        </p:nvSpPr>
        <p:spPr>
          <a:xfrm>
            <a:off x="3458765" y="10879138"/>
            <a:ext cx="17520048" cy="24645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spcBef>
                <a:spcPts val="2200"/>
              </a:spcBef>
              <a:defRPr sz="3000"/>
            </a:lvl1pPr>
          </a:lstStyle>
          <a:p>
            <a:pPr/>
            <a:r>
              <a:t>Parkinson's Disease; depigmentation of substantia nigra: On the right side of the slide is a transverse section through the midbrain of a normal individual. Note the pigmentation in the substantia nigra. Contrast this appearance with the midbrain on the left in which there is markedly reduced pigmentation within the substantia nigra. This is the typical appearance in an advanced case of Parkinson's disease.</a:t>
            </a:r>
          </a:p>
        </p:txBody>
      </p:sp>
      <p:sp>
        <p:nvSpPr>
          <p:cNvPr id="888" name="www.urmc.rochester.edu/ neuroslides/slide199.html"/>
          <p:cNvSpPr txBox="1"/>
          <p:nvPr/>
        </p:nvSpPr>
        <p:spPr>
          <a:xfrm>
            <a:off x="14781609" y="13036946"/>
            <a:ext cx="5440901" cy="3937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defTabSz="821531">
              <a:defRPr b="1" u="sng">
                <a:solidFill>
                  <a:srgbClr val="0232D3"/>
                </a:solidFill>
                <a:uFill>
                  <a:solidFill>
                    <a:srgbClr val="0232D3"/>
                  </a:solidFill>
                </a:uFill>
                <a:latin typeface="+mn-lt"/>
                <a:ea typeface="+mn-ea"/>
                <a:cs typeface="+mn-cs"/>
                <a:sym typeface="Arial"/>
                <a:hlinkClick r:id="rId3" invalidUrl="" action="" tgtFrame="" tooltip="" history="1" highlightClick="0" endSnd="0"/>
              </a:defRPr>
            </a:lvl1pPr>
          </a:lstStyle>
          <a:p>
            <a:pPr>
              <a:defRPr b="0" sz="5200" u="none">
                <a:solidFill>
                  <a:srgbClr val="000000"/>
                </a:solidFill>
                <a:uFillTx/>
                <a:latin typeface="Gill Sans"/>
                <a:ea typeface="Gill Sans"/>
                <a:cs typeface="Gill Sans"/>
                <a:sym typeface="Gill Sans"/>
              </a:defRPr>
            </a:pPr>
            <a:r>
              <a:rPr b="1" sz="1600" u="sng">
                <a:solidFill>
                  <a:srgbClr val="0232D3"/>
                </a:solidFill>
                <a:uFill>
                  <a:solidFill>
                    <a:srgbClr val="0232D3"/>
                  </a:solidFill>
                </a:uFill>
                <a:latin typeface="+mn-lt"/>
                <a:ea typeface="+mn-ea"/>
                <a:cs typeface="+mn-cs"/>
                <a:sym typeface="Arial"/>
                <a:hlinkClick r:id="rId3" invalidUrl="" action="" tgtFrame="" tooltip="" history="1" highlightClick="0" endSnd="0"/>
              </a:rPr>
              <a:t>www.urmc.rochester.edu/ neuroslides/slide199.html</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0" name="https://www.youtube.com/watch?v=5BU4CxtLkn4"/>
          <p:cNvSpPr txBox="1"/>
          <p:nvPr/>
        </p:nvSpPr>
        <p:spPr>
          <a:xfrm>
            <a:off x="7892628" y="6569074"/>
            <a:ext cx="9021962"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https://www.youtube.com/watch?v=5BU4CxtLkn4</a:t>
            </a:r>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5E5E5E"/>
        </a:solidFill>
      </p:bgPr>
    </p:bg>
    <p:spTree>
      <p:nvGrpSpPr>
        <p:cNvPr id="1" name=""/>
        <p:cNvGrpSpPr/>
        <p:nvPr/>
      </p:nvGrpSpPr>
      <p:grpSpPr>
        <a:xfrm>
          <a:off x="0" y="0"/>
          <a:ext cx="0" cy="0"/>
          <a:chOff x="0" y="0"/>
          <a:chExt cx="0" cy="0"/>
        </a:xfrm>
      </p:grpSpPr>
      <p:sp>
        <p:nvSpPr>
          <p:cNvPr id="892" name="Parkinson's Disease Video - Tremor http://www.lloydtan-trust.com"/>
          <p:cNvSpPr txBox="1"/>
          <p:nvPr/>
        </p:nvSpPr>
        <p:spPr>
          <a:xfrm>
            <a:off x="12192000" y="259165"/>
            <a:ext cx="10572750" cy="46393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defRPr b="1" sz="2200">
                <a:solidFill>
                  <a:srgbClr val="FF4013"/>
                </a:solidFill>
                <a:latin typeface="+mn-lt"/>
                <a:ea typeface="+mn-ea"/>
                <a:cs typeface="+mn-cs"/>
                <a:sym typeface="Arial"/>
              </a:defRPr>
            </a:pPr>
            <a:r>
              <a:t>Parkinson's Disease Video - Tremor </a:t>
            </a:r>
            <a:r>
              <a:rPr>
                <a:hlinkClick r:id="rId2" invalidUrl="" action="" tgtFrame="" tooltip="" history="1" highlightClick="0" endSnd="0"/>
              </a:rPr>
              <a:t>http://www.lloydtan-trust.com</a:t>
            </a:r>
            <a:r>
              <a:t>  </a:t>
            </a:r>
          </a:p>
        </p:txBody>
      </p:sp>
      <p:pic>
        <p:nvPicPr>
          <p:cNvPr id="893" name="Parkinsons.mov" descr="Parkinsons.mov"/>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6696789" y="1291786"/>
            <a:ext cx="14652290" cy="10989217"/>
          </a:xfrm>
          <a:prstGeom prst="rect">
            <a:avLst/>
          </a:prstGeom>
          <a:ln w="12700">
            <a:miter lim="400000"/>
          </a:ln>
        </p:spPr>
      </p:pic>
      <p:sp>
        <p:nvSpPr>
          <p:cNvPr id="894" name="Parkinsons Disease"/>
          <p:cNvSpPr txBox="1"/>
          <p:nvPr/>
        </p:nvSpPr>
        <p:spPr>
          <a:xfrm>
            <a:off x="3637359" y="297259"/>
            <a:ext cx="6573838" cy="1752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defTabSz="821531">
              <a:defRPr b="1" sz="5200">
                <a:solidFill>
                  <a:srgbClr val="FF4013"/>
                </a:solidFill>
              </a:defRPr>
            </a:lvl1pPr>
          </a:lstStyle>
          <a:p>
            <a:pPr/>
            <a:r>
              <a:t>Parkinsons Disease</a:t>
            </a:r>
          </a:p>
        </p:txBody>
      </p:sp>
      <p:sp>
        <p:nvSpPr>
          <p:cNvPr id="895" name="Dopamine cells die -&gt; paralysis…"/>
          <p:cNvSpPr txBox="1"/>
          <p:nvPr/>
        </p:nvSpPr>
        <p:spPr>
          <a:xfrm>
            <a:off x="496406" y="5693681"/>
            <a:ext cx="6263044" cy="3419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marL="81280" marR="81280" defTabSz="1821656">
              <a:buClr>
                <a:srgbClr val="000000"/>
              </a:buClr>
              <a:buFont typeface="Helvetica"/>
              <a:defRPr b="1" sz="3600">
                <a:solidFill>
                  <a:srgbClr val="3A88FE"/>
                </a:solidFill>
                <a:uFill>
                  <a:solidFill>
                    <a:srgbClr val="3A88FE"/>
                  </a:solidFill>
                </a:uFill>
              </a:defRPr>
            </a:pPr>
            <a:r>
              <a:t>Dopamine cells die -&gt; paralysis</a:t>
            </a:r>
          </a:p>
          <a:p>
            <a:pPr marL="81280" marR="81280" defTabSz="1821656">
              <a:buClr>
                <a:srgbClr val="000000"/>
              </a:buClr>
              <a:buFont typeface="Helvetica"/>
              <a:defRPr b="1" sz="3600">
                <a:solidFill>
                  <a:srgbClr val="3A88FE"/>
                </a:solidFill>
                <a:uFill>
                  <a:solidFill>
                    <a:srgbClr val="3A88FE"/>
                  </a:solidFill>
                </a:uFill>
              </a:defRPr>
            </a:pPr>
            <a:r>
              <a:t>(cortex can’t control brainstem &amp;</a:t>
            </a:r>
          </a:p>
          <a:p>
            <a:pPr marL="81280" marR="81280" defTabSz="1821656">
              <a:buClr>
                <a:srgbClr val="000000"/>
              </a:buClr>
              <a:buFont typeface="Helvetica"/>
              <a:defRPr b="1" sz="3600">
                <a:solidFill>
                  <a:srgbClr val="3A88FE"/>
                </a:solidFill>
                <a:uFill>
                  <a:solidFill>
                    <a:srgbClr val="3A88FE"/>
                  </a:solidFill>
                </a:uFill>
              </a:defRPr>
            </a:pPr>
            <a:r>
              <a:t>can’t suppress brainstem rhythmic output)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87720" fill="hold"/>
                                        <p:tgtEl>
                                          <p:spTgt spid="89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893"/>
                </p:tgtEl>
              </p:cMediaNode>
            </p:video>
            <p:seq concurrent="1" prevAc="none" nextAc="seek">
              <p:cTn id="8" evtFilter="cancelBubble" nodeType="interactiveSeq" restart="whenNotActive" fill="hold">
                <p:stCondLst>
                  <p:cond delay="0" evt="onClick">
                    <p:tgtEl>
                      <p:spTgt spid="893"/>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893"/>
                                        </p:tgtEl>
                                      </p:cBhvr>
                                    </p:cmd>
                                  </p:childTnLst>
                                </p:cTn>
                              </p:par>
                            </p:childTnLst>
                          </p:cTn>
                        </p:par>
                      </p:childTnLst>
                    </p:cTn>
                  </p:par>
                </p:childTnLst>
              </p:cTn>
              <p:nextCondLst>
                <p:cond delay="0" evt="onClick">
                  <p:tgtEl>
                    <p:spTgt spid="893"/>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97" name="Parkinson’s Disease"/>
          <p:cNvSpPr txBox="1"/>
          <p:nvPr>
            <p:ph type="title"/>
          </p:nvPr>
        </p:nvSpPr>
        <p:spPr>
          <a:prstGeom prst="rect">
            <a:avLst/>
          </a:prstGeom>
        </p:spPr>
        <p:txBody>
          <a:bodyPr/>
          <a:lstStyle/>
          <a:p>
            <a:pPr/>
            <a:r>
              <a:t>Parkinson’s Disease</a:t>
            </a:r>
          </a:p>
        </p:txBody>
      </p:sp>
      <p:sp>
        <p:nvSpPr>
          <p:cNvPr id="898" name="Dopamine cells die -&gt; paralysis…"/>
          <p:cNvSpPr txBox="1"/>
          <p:nvPr/>
        </p:nvSpPr>
        <p:spPr>
          <a:xfrm>
            <a:off x="5191125" y="2279650"/>
            <a:ext cx="12858750" cy="198239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2800"/>
              </a:spcBef>
              <a:buClr>
                <a:srgbClr val="000000"/>
              </a:buClr>
              <a:buFont typeface="Helvetica"/>
              <a:defRPr b="1" sz="4600">
                <a:uFill>
                  <a:solidFill>
                    <a:srgbClr val="000000"/>
                  </a:solidFill>
                </a:uFill>
              </a:defRPr>
            </a:pPr>
            <a:r>
              <a:t>Dopamine cells die -&gt; paralysis</a:t>
            </a:r>
          </a:p>
          <a:p>
            <a:pPr marL="81280" marR="81280" defTabSz="1821656">
              <a:spcBef>
                <a:spcPts val="2800"/>
              </a:spcBef>
              <a:buClr>
                <a:srgbClr val="000000"/>
              </a:buClr>
              <a:buFont typeface="Helvetica"/>
              <a:defRPr b="1" sz="4600">
                <a:uFill>
                  <a:solidFill>
                    <a:srgbClr val="000000"/>
                  </a:solidFill>
                </a:uFill>
              </a:defRPr>
            </a:pPr>
            <a:r>
              <a:t>Give patients DOPA to boost DA synthesis</a:t>
            </a:r>
          </a:p>
        </p:txBody>
      </p:sp>
      <p:sp>
        <p:nvSpPr>
          <p:cNvPr id="899" name="cytoplasmic…"/>
          <p:cNvSpPr txBox="1"/>
          <p:nvPr/>
        </p:nvSpPr>
        <p:spPr>
          <a:xfrm>
            <a:off x="4010498" y="7515225"/>
            <a:ext cx="3751905" cy="16129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4600">
                <a:uFill>
                  <a:solidFill>
                    <a:srgbClr val="000000"/>
                  </a:solidFill>
                </a:uFill>
              </a:defRPr>
            </a:pPr>
            <a:r>
              <a:t>cytoplasmic</a:t>
            </a:r>
          </a:p>
          <a:p>
            <a:pPr marL="81280" marR="81280" algn="ctr" defTabSz="1821656">
              <a:buClr>
                <a:srgbClr val="000000"/>
              </a:buClr>
              <a:buFont typeface="Helvetica"/>
              <a:defRPr b="1" sz="4600">
                <a:uFill>
                  <a:solidFill>
                    <a:srgbClr val="000000"/>
                  </a:solidFill>
                </a:uFill>
              </a:defRPr>
            </a:pPr>
            <a:r>
              <a:t>precursor</a:t>
            </a:r>
          </a:p>
        </p:txBody>
      </p:sp>
      <p:sp>
        <p:nvSpPr>
          <p:cNvPr id="900" name="neurotransmitter"/>
          <p:cNvSpPr txBox="1"/>
          <p:nvPr/>
        </p:nvSpPr>
        <p:spPr>
          <a:xfrm>
            <a:off x="15535275" y="7861300"/>
            <a:ext cx="5100654"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neurotransmitter</a:t>
            </a:r>
          </a:p>
        </p:txBody>
      </p:sp>
      <p:sp>
        <p:nvSpPr>
          <p:cNvPr id="901" name="intermediate"/>
          <p:cNvSpPr txBox="1"/>
          <p:nvPr/>
        </p:nvSpPr>
        <p:spPr>
          <a:xfrm>
            <a:off x="9842500" y="7858125"/>
            <a:ext cx="3852713"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intermediate</a:t>
            </a:r>
          </a:p>
        </p:txBody>
      </p:sp>
      <p:sp>
        <p:nvSpPr>
          <p:cNvPr id="902" name="Line"/>
          <p:cNvSpPr/>
          <p:nvPr/>
        </p:nvSpPr>
        <p:spPr>
          <a:xfrm>
            <a:off x="7985125" y="8315325"/>
            <a:ext cx="1479550" cy="3176"/>
          </a:xfrm>
          <a:prstGeom prst="line">
            <a:avLst/>
          </a:prstGeom>
          <a:ln w="165100">
            <a:solidFill>
              <a:srgbClr val="BFBFBF"/>
            </a:solidFill>
            <a:tailEnd type="triangle"/>
          </a:ln>
        </p:spPr>
        <p:txBody>
          <a:bodyPr lIns="71437" tIns="71437" rIns="71437" bIns="71437" anchor="ctr"/>
          <a:lstStyle/>
          <a:p>
            <a:pPr/>
          </a:p>
        </p:txBody>
      </p:sp>
      <p:sp>
        <p:nvSpPr>
          <p:cNvPr id="903" name="Line"/>
          <p:cNvSpPr/>
          <p:nvPr/>
        </p:nvSpPr>
        <p:spPr>
          <a:xfrm>
            <a:off x="14030325" y="8308975"/>
            <a:ext cx="1339851" cy="15876"/>
          </a:xfrm>
          <a:prstGeom prst="line">
            <a:avLst/>
          </a:prstGeom>
          <a:ln w="165100">
            <a:solidFill>
              <a:srgbClr val="BFBFBF"/>
            </a:solidFill>
            <a:tailEnd type="triangle"/>
          </a:ln>
        </p:spPr>
        <p:txBody>
          <a:bodyPr lIns="71437" tIns="71437" rIns="71437" bIns="71437" anchor="ctr"/>
          <a:lstStyle/>
          <a:p>
            <a:pPr/>
          </a:p>
        </p:txBody>
      </p:sp>
      <p:sp>
        <p:nvSpPr>
          <p:cNvPr id="904" name="enzyme 1"/>
          <p:cNvSpPr txBox="1"/>
          <p:nvPr/>
        </p:nvSpPr>
        <p:spPr>
          <a:xfrm>
            <a:off x="7140575" y="6929437"/>
            <a:ext cx="297598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i="1" sz="4600">
                <a:solidFill>
                  <a:srgbClr val="434ED6"/>
                </a:solidFill>
                <a:uFill>
                  <a:solidFill>
                    <a:srgbClr val="434ED6"/>
                  </a:solidFill>
                </a:uFill>
              </a:defRPr>
            </a:lvl1pPr>
          </a:lstStyle>
          <a:p>
            <a:pPr/>
            <a:r>
              <a:t>enzyme 1</a:t>
            </a:r>
          </a:p>
        </p:txBody>
      </p:sp>
      <p:sp>
        <p:nvSpPr>
          <p:cNvPr id="905" name="enzyme 2"/>
          <p:cNvSpPr txBox="1"/>
          <p:nvPr/>
        </p:nvSpPr>
        <p:spPr>
          <a:xfrm>
            <a:off x="13134975" y="6858000"/>
            <a:ext cx="2975982"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i="1" sz="4600">
                <a:solidFill>
                  <a:srgbClr val="434ED6"/>
                </a:solidFill>
                <a:uFill>
                  <a:solidFill>
                    <a:srgbClr val="434ED6"/>
                  </a:solidFill>
                </a:uFill>
              </a:defRPr>
            </a:lvl1pPr>
          </a:lstStyle>
          <a:p>
            <a:pPr/>
            <a:r>
              <a:t>enzyme 2</a:t>
            </a:r>
          </a:p>
        </p:txBody>
      </p:sp>
      <p:sp>
        <p:nvSpPr>
          <p:cNvPr id="906" name="Line"/>
          <p:cNvSpPr/>
          <p:nvPr/>
        </p:nvSpPr>
        <p:spPr>
          <a:xfrm>
            <a:off x="17781984" y="8733234"/>
            <a:ext cx="3176" cy="1949451"/>
          </a:xfrm>
          <a:prstGeom prst="line">
            <a:avLst/>
          </a:prstGeom>
          <a:ln w="165100">
            <a:solidFill>
              <a:srgbClr val="BFBFBF"/>
            </a:solidFill>
            <a:tailEnd type="triangle"/>
          </a:ln>
        </p:spPr>
        <p:txBody>
          <a:bodyPr lIns="71437" tIns="71437" rIns="71437" bIns="71437" anchor="ctr"/>
          <a:lstStyle/>
          <a:p>
            <a:pPr/>
          </a:p>
        </p:txBody>
      </p:sp>
      <p:sp>
        <p:nvSpPr>
          <p:cNvPr id="907" name="vesicles"/>
          <p:cNvSpPr txBox="1"/>
          <p:nvPr/>
        </p:nvSpPr>
        <p:spPr>
          <a:xfrm>
            <a:off x="16449675" y="10756900"/>
            <a:ext cx="2605661"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vesicles</a:t>
            </a:r>
          </a:p>
        </p:txBody>
      </p:sp>
      <p:grpSp>
        <p:nvGrpSpPr>
          <p:cNvPr id="914" name="Group"/>
          <p:cNvGrpSpPr/>
          <p:nvPr/>
        </p:nvGrpSpPr>
        <p:grpSpPr>
          <a:xfrm>
            <a:off x="4857750" y="4848224"/>
            <a:ext cx="15829360" cy="2472533"/>
            <a:chOff x="0" y="0"/>
            <a:chExt cx="15829359" cy="2472531"/>
          </a:xfrm>
        </p:grpSpPr>
        <p:sp>
          <p:nvSpPr>
            <p:cNvPr id="908" name="Shape"/>
            <p:cNvSpPr/>
            <p:nvPr/>
          </p:nvSpPr>
          <p:spPr>
            <a:xfrm>
              <a:off x="0" y="402431"/>
              <a:ext cx="714375" cy="2070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472" y="0"/>
                  </a:moveTo>
                  <a:lnTo>
                    <a:pt x="0" y="3890"/>
                  </a:lnTo>
                  <a:lnTo>
                    <a:pt x="7602" y="8382"/>
                  </a:lnTo>
                  <a:lnTo>
                    <a:pt x="5022" y="9705"/>
                  </a:lnTo>
                  <a:lnTo>
                    <a:pt x="12222" y="13897"/>
                  </a:lnTo>
                  <a:lnTo>
                    <a:pt x="10012" y="14915"/>
                  </a:lnTo>
                  <a:lnTo>
                    <a:pt x="21600" y="21600"/>
                  </a:lnTo>
                  <a:lnTo>
                    <a:pt x="14767" y="12877"/>
                  </a:lnTo>
                  <a:lnTo>
                    <a:pt x="16577" y="12007"/>
                  </a:lnTo>
                  <a:lnTo>
                    <a:pt x="11050" y="6797"/>
                  </a:lnTo>
                  <a:lnTo>
                    <a:pt x="12860" y="6080"/>
                  </a:lnTo>
                  <a:close/>
                </a:path>
              </a:pathLst>
            </a:custGeom>
            <a:solidFill>
              <a:srgbClr val="FFFB00"/>
            </a:solidFill>
            <a:ln w="50800" cap="flat">
              <a:solidFill>
                <a:srgbClr val="D848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09" name="Shape"/>
            <p:cNvSpPr/>
            <p:nvPr/>
          </p:nvSpPr>
          <p:spPr>
            <a:xfrm>
              <a:off x="3213099" y="0"/>
              <a:ext cx="714376" cy="20701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472" y="0"/>
                  </a:moveTo>
                  <a:lnTo>
                    <a:pt x="0" y="3890"/>
                  </a:lnTo>
                  <a:lnTo>
                    <a:pt x="7602" y="8382"/>
                  </a:lnTo>
                  <a:lnTo>
                    <a:pt x="5022" y="9705"/>
                  </a:lnTo>
                  <a:lnTo>
                    <a:pt x="12222" y="13897"/>
                  </a:lnTo>
                  <a:lnTo>
                    <a:pt x="10012" y="14915"/>
                  </a:lnTo>
                  <a:lnTo>
                    <a:pt x="21600" y="21600"/>
                  </a:lnTo>
                  <a:lnTo>
                    <a:pt x="14767" y="12877"/>
                  </a:lnTo>
                  <a:lnTo>
                    <a:pt x="16577" y="12007"/>
                  </a:lnTo>
                  <a:lnTo>
                    <a:pt x="11050" y="6797"/>
                  </a:lnTo>
                  <a:lnTo>
                    <a:pt x="12860" y="6080"/>
                  </a:lnTo>
                  <a:close/>
                </a:path>
              </a:pathLst>
            </a:custGeom>
            <a:solidFill>
              <a:srgbClr val="FFFB00"/>
            </a:solidFill>
            <a:ln w="50800" cap="flat">
              <a:solidFill>
                <a:srgbClr val="D848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913" name="Group"/>
            <p:cNvGrpSpPr/>
            <p:nvPr/>
          </p:nvGrpSpPr>
          <p:grpSpPr>
            <a:xfrm>
              <a:off x="5953125" y="501650"/>
              <a:ext cx="9876235" cy="1785938"/>
              <a:chOff x="0" y="0"/>
              <a:chExt cx="9876234" cy="1785937"/>
            </a:xfrm>
          </p:grpSpPr>
          <p:sp>
            <p:nvSpPr>
              <p:cNvPr id="910" name="Shape"/>
              <p:cNvSpPr/>
              <p:nvPr/>
            </p:nvSpPr>
            <p:spPr>
              <a:xfrm>
                <a:off x="0" y="0"/>
                <a:ext cx="9876235" cy="1785938"/>
              </a:xfrm>
              <a:custGeom>
                <a:avLst/>
                <a:gdLst/>
                <a:ahLst/>
                <a:cxnLst>
                  <a:cxn ang="0">
                    <a:pos x="wd2" y="hd2"/>
                  </a:cxn>
                  <a:cxn ang="5400000">
                    <a:pos x="wd2" y="hd2"/>
                  </a:cxn>
                  <a:cxn ang="10800000">
                    <a:pos x="wd2" y="hd2"/>
                  </a:cxn>
                  <a:cxn ang="16200000">
                    <a:pos x="wd2" y="hd2"/>
                  </a:cxn>
                </a:cxnLst>
                <a:rect l="0" t="0" r="r" b="b"/>
                <a:pathLst>
                  <a:path w="21600" h="21599" fill="norm" stroke="1" extrusionOk="0">
                    <a:moveTo>
                      <a:pt x="0" y="21599"/>
                    </a:moveTo>
                    <a:cubicBezTo>
                      <a:pt x="0" y="9670"/>
                      <a:pt x="4175" y="0"/>
                      <a:pt x="9324" y="0"/>
                    </a:cubicBezTo>
                    <a:lnTo>
                      <a:pt x="10596" y="0"/>
                    </a:lnTo>
                    <a:cubicBezTo>
                      <a:pt x="14548" y="-1"/>
                      <a:pt x="18071" y="5768"/>
                      <a:pt x="19388" y="14398"/>
                    </a:cubicBezTo>
                    <a:lnTo>
                      <a:pt x="21600" y="14399"/>
                    </a:lnTo>
                    <a:lnTo>
                      <a:pt x="19285" y="21599"/>
                    </a:lnTo>
                    <a:lnTo>
                      <a:pt x="15901" y="14399"/>
                    </a:lnTo>
                    <a:lnTo>
                      <a:pt x="18116" y="14398"/>
                    </a:lnTo>
                    <a:cubicBezTo>
                      <a:pt x="16876" y="6275"/>
                      <a:pt x="13671" y="636"/>
                      <a:pt x="9960" y="50"/>
                    </a:cubicBezTo>
                    <a:lnTo>
                      <a:pt x="9960" y="50"/>
                    </a:lnTo>
                    <a:cubicBezTo>
                      <a:pt x="5068" y="826"/>
                      <a:pt x="1272" y="10243"/>
                      <a:pt x="1272" y="21599"/>
                    </a:cubicBezTo>
                    <a:close/>
                  </a:path>
                </a:pathLst>
              </a:custGeom>
              <a:solidFill>
                <a:srgbClr val="D6D7FF"/>
              </a:solidFill>
              <a:ln w="12700" cap="flat">
                <a:solidFill>
                  <a:srgbClr val="D6D7FF"/>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11" name="Shape"/>
              <p:cNvSpPr/>
              <p:nvPr/>
            </p:nvSpPr>
            <p:spPr>
              <a:xfrm>
                <a:off x="0" y="0"/>
                <a:ext cx="4555826" cy="17859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cubicBezTo>
                      <a:pt x="0" y="9671"/>
                      <a:pt x="9054" y="0"/>
                      <a:pt x="20223" y="0"/>
                    </a:cubicBezTo>
                    <a:cubicBezTo>
                      <a:pt x="20682" y="0"/>
                      <a:pt x="21142" y="17"/>
                      <a:pt x="21600" y="50"/>
                    </a:cubicBezTo>
                    <a:lnTo>
                      <a:pt x="21600" y="50"/>
                    </a:lnTo>
                    <a:cubicBezTo>
                      <a:pt x="10992" y="826"/>
                      <a:pt x="2758" y="10243"/>
                      <a:pt x="2758" y="21600"/>
                    </a:cubicBezTo>
                    <a:close/>
                  </a:path>
                </a:pathLst>
              </a:custGeom>
              <a:solidFill>
                <a:srgbClr val="B3B4D6"/>
              </a:solidFill>
              <a:ln w="12700" cap="flat">
                <a:noFill/>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12" name="Line"/>
              <p:cNvSpPr/>
              <p:nvPr/>
            </p:nvSpPr>
            <p:spPr>
              <a:xfrm>
                <a:off x="4265188" y="-1"/>
                <a:ext cx="290640" cy="4127"/>
              </a:xfrm>
              <a:custGeom>
                <a:avLst/>
                <a:gdLst/>
                <a:ahLst/>
                <a:cxnLst>
                  <a:cxn ang="0">
                    <a:pos x="wd2" y="hd2"/>
                  </a:cxn>
                  <a:cxn ang="5400000">
                    <a:pos x="wd2" y="hd2"/>
                  </a:cxn>
                  <a:cxn ang="10800000">
                    <a:pos x="wd2" y="hd2"/>
                  </a:cxn>
                  <a:cxn ang="16200000">
                    <a:pos x="wd2" y="hd2"/>
                  </a:cxn>
                </a:cxnLst>
                <a:rect l="0" t="0" r="r" b="b"/>
                <a:pathLst>
                  <a:path w="21600" h="21589" fill="norm" stroke="1" extrusionOk="0">
                    <a:moveTo>
                      <a:pt x="0" y="0"/>
                    </a:moveTo>
                    <a:cubicBezTo>
                      <a:pt x="7206" y="-11"/>
                      <a:pt x="14410" y="7189"/>
                      <a:pt x="21600" y="21589"/>
                    </a:cubicBezTo>
                  </a:path>
                </a:pathLst>
              </a:custGeom>
              <a:noFill/>
              <a:ln w="12700" cap="flat">
                <a:solidFill>
                  <a:srgbClr val="D6D7FF"/>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sp>
        <p:nvSpPr>
          <p:cNvPr id="915" name="DOPA"/>
          <p:cNvSpPr txBox="1"/>
          <p:nvPr/>
        </p:nvSpPr>
        <p:spPr>
          <a:xfrm>
            <a:off x="10798968" y="8965406"/>
            <a:ext cx="1932622" cy="98226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4F7A28"/>
                </a:solidFill>
                <a:uFill>
                  <a:solidFill>
                    <a:srgbClr val="4F7A28"/>
                  </a:solidFill>
                </a:uFill>
                <a:latin typeface="Comic Sans MS"/>
                <a:ea typeface="Comic Sans MS"/>
                <a:cs typeface="Comic Sans MS"/>
                <a:sym typeface="Comic Sans MS"/>
              </a:defRPr>
            </a:lvl1pPr>
          </a:lstStyle>
          <a:p>
            <a:pPr/>
            <a:r>
              <a:t>DOPA</a:t>
            </a:r>
          </a:p>
        </p:txBody>
      </p:sp>
      <p:sp>
        <p:nvSpPr>
          <p:cNvPr id="916" name="dopamine"/>
          <p:cNvSpPr txBox="1"/>
          <p:nvPr/>
        </p:nvSpPr>
        <p:spPr>
          <a:xfrm>
            <a:off x="16638984" y="7179468"/>
            <a:ext cx="2879325"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669C35"/>
                </a:solidFill>
                <a:uFill>
                  <a:solidFill>
                    <a:srgbClr val="669C35"/>
                  </a:solidFill>
                </a:uFill>
                <a:latin typeface="Comic Sans MS"/>
                <a:ea typeface="Comic Sans MS"/>
                <a:cs typeface="Comic Sans MS"/>
                <a:sym typeface="Comic Sans MS"/>
              </a:defRPr>
            </a:lvl1pPr>
          </a:lstStyle>
          <a:p>
            <a:pPr/>
            <a:r>
              <a:t>dopamine</a:t>
            </a:r>
          </a:p>
        </p:txBody>
      </p:sp>
      <p:sp>
        <p:nvSpPr>
          <p:cNvPr id="917" name="improved movement"/>
          <p:cNvSpPr txBox="1"/>
          <p:nvPr/>
        </p:nvSpPr>
        <p:spPr>
          <a:xfrm>
            <a:off x="14370843" y="11662171"/>
            <a:ext cx="6804423" cy="98226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defRPr b="1" sz="4600">
                <a:solidFill>
                  <a:srgbClr val="669C35"/>
                </a:solidFill>
                <a:uFill>
                  <a:solidFill>
                    <a:srgbClr val="669C35"/>
                  </a:solidFill>
                </a:uFill>
                <a:latin typeface="Comic Sans MS"/>
                <a:ea typeface="Comic Sans MS"/>
                <a:cs typeface="Comic Sans MS"/>
                <a:sym typeface="Comic Sans MS"/>
              </a:defRPr>
            </a:lvl1pPr>
          </a:lstStyle>
          <a:p>
            <a:pPr/>
            <a:r>
              <a:t>improved movement</a:t>
            </a:r>
          </a:p>
        </p:txBody>
      </p:sp>
      <p:sp>
        <p:nvSpPr>
          <p:cNvPr id="918" name="tyrosine"/>
          <p:cNvSpPr txBox="1"/>
          <p:nvPr/>
        </p:nvSpPr>
        <p:spPr>
          <a:xfrm>
            <a:off x="4619625" y="9072562"/>
            <a:ext cx="2503483" cy="98226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4F7A28"/>
                </a:solidFill>
                <a:uFill>
                  <a:solidFill>
                    <a:srgbClr val="4F7A28"/>
                  </a:solidFill>
                </a:uFill>
                <a:latin typeface="Comic Sans MS"/>
                <a:ea typeface="Comic Sans MS"/>
                <a:cs typeface="Comic Sans MS"/>
                <a:sym typeface="Comic Sans MS"/>
              </a:defRPr>
            </a:lvl1pPr>
          </a:lstStyle>
          <a:p>
            <a:pPr/>
            <a:r>
              <a:t>tyrosine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14" grpId="1"/>
    </p:bldLst>
  </p:timing>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20" name="Classical NTs &amp; Synthetic pathways"/>
          <p:cNvSpPr txBox="1"/>
          <p:nvPr>
            <p:ph type="title"/>
          </p:nvPr>
        </p:nvSpPr>
        <p:spPr>
          <a:prstGeom prst="rect">
            <a:avLst/>
          </a:prstGeom>
        </p:spPr>
        <p:txBody>
          <a:bodyPr/>
          <a:lstStyle/>
          <a:p>
            <a:pPr/>
            <a:r>
              <a:t>Classical NTs &amp; Synthetic pathways</a:t>
            </a:r>
          </a:p>
        </p:txBody>
      </p:sp>
      <p:sp>
        <p:nvSpPr>
          <p:cNvPr id="921" name="Amines: Catecholamines (DA, NE, Epi)"/>
          <p:cNvSpPr txBox="1"/>
          <p:nvPr/>
        </p:nvSpPr>
        <p:spPr>
          <a:xfrm>
            <a:off x="4351734" y="2460625"/>
            <a:ext cx="11376533"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Amines: Catecholamines (DA, NE, Epi)</a:t>
            </a:r>
          </a:p>
        </p:txBody>
      </p:sp>
      <p:pic>
        <p:nvPicPr>
          <p:cNvPr id="922" name="image.pdf" descr="image.pdf"/>
          <p:cNvPicPr>
            <a:picLocks noChangeAspect="0"/>
          </p:cNvPicPr>
          <p:nvPr/>
        </p:nvPicPr>
        <p:blipFill>
          <a:blip r:embed="rId2">
            <a:extLst/>
          </a:blip>
          <a:stretch>
            <a:fillRect/>
          </a:stretch>
        </p:blipFill>
        <p:spPr>
          <a:xfrm>
            <a:off x="4057650" y="4692650"/>
            <a:ext cx="6759575" cy="2933701"/>
          </a:xfrm>
          <a:prstGeom prst="rect">
            <a:avLst/>
          </a:prstGeom>
          <a:ln w="12700">
            <a:miter lim="400000"/>
          </a:ln>
        </p:spPr>
      </p:pic>
      <p:grpSp>
        <p:nvGrpSpPr>
          <p:cNvPr id="926" name="Group"/>
          <p:cNvGrpSpPr/>
          <p:nvPr/>
        </p:nvGrpSpPr>
        <p:grpSpPr>
          <a:xfrm>
            <a:off x="10560050" y="4514850"/>
            <a:ext cx="10162382" cy="3971925"/>
            <a:chOff x="0" y="0"/>
            <a:chExt cx="10162381" cy="3971925"/>
          </a:xfrm>
        </p:grpSpPr>
        <p:pic>
          <p:nvPicPr>
            <p:cNvPr id="923" name="image.pdf" descr="image.pdf"/>
            <p:cNvPicPr>
              <a:picLocks noChangeAspect="0"/>
            </p:cNvPicPr>
            <p:nvPr/>
          </p:nvPicPr>
          <p:blipFill>
            <a:blip r:embed="rId3">
              <a:extLst/>
            </a:blip>
            <a:stretch>
              <a:fillRect/>
            </a:stretch>
          </p:blipFill>
          <p:spPr>
            <a:xfrm>
              <a:off x="3739356" y="0"/>
              <a:ext cx="6423026" cy="3971925"/>
            </a:xfrm>
            <a:prstGeom prst="rect">
              <a:avLst/>
            </a:prstGeom>
            <a:ln w="12700" cap="flat">
              <a:noFill/>
              <a:miter lim="400000"/>
            </a:ln>
            <a:effectLst/>
          </p:spPr>
        </p:pic>
        <p:sp>
          <p:nvSpPr>
            <p:cNvPr id="924" name="Line"/>
            <p:cNvSpPr/>
            <p:nvPr/>
          </p:nvSpPr>
          <p:spPr>
            <a:xfrm>
              <a:off x="60324" y="1968103"/>
              <a:ext cx="2955926" cy="3176"/>
            </a:xfrm>
            <a:prstGeom prst="line">
              <a:avLst/>
            </a:prstGeom>
            <a:noFill/>
            <a:ln w="165100" cap="flat">
              <a:solidFill>
                <a:srgbClr val="BFBFBF"/>
              </a:solidFill>
              <a:prstDash val="solid"/>
              <a:round/>
              <a:tailEnd type="triangle" w="med" len="med"/>
            </a:ln>
            <a:effectLst/>
          </p:spPr>
          <p:txBody>
            <a:bodyPr wrap="square" lIns="71437" tIns="71437" rIns="71437" bIns="71437" numCol="1" anchor="ctr">
              <a:noAutofit/>
            </a:bodyPr>
            <a:lstStyle/>
            <a:p>
              <a:pPr/>
            </a:p>
          </p:txBody>
        </p:sp>
        <p:sp>
          <p:nvSpPr>
            <p:cNvPr id="925" name="dopamine B-hydroxylase"/>
            <p:cNvSpPr txBox="1"/>
            <p:nvPr/>
          </p:nvSpPr>
          <p:spPr>
            <a:xfrm>
              <a:off x="0" y="342899"/>
              <a:ext cx="3303985" cy="11080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spcBef>
                  <a:spcPts val="2200"/>
                </a:spcBef>
                <a:buClr>
                  <a:srgbClr val="434ED6"/>
                </a:buClr>
                <a:buFont typeface="Helvetica"/>
                <a:defRPr b="1" i="1" sz="3200">
                  <a:solidFill>
                    <a:srgbClr val="434ED6"/>
                  </a:solidFill>
                  <a:uFill>
                    <a:solidFill>
                      <a:srgbClr val="434ED6"/>
                    </a:solidFill>
                  </a:uFill>
                </a:defRPr>
              </a:lvl1pPr>
            </a:lstStyle>
            <a:p>
              <a:pPr/>
              <a:r>
                <a:t>dopamine B-hydroxylase</a:t>
              </a:r>
            </a:p>
          </p:txBody>
        </p:sp>
      </p:grpSp>
      <p:grpSp>
        <p:nvGrpSpPr>
          <p:cNvPr id="930" name="Group"/>
          <p:cNvGrpSpPr/>
          <p:nvPr/>
        </p:nvGrpSpPr>
        <p:grpSpPr>
          <a:xfrm>
            <a:off x="7527925" y="7947024"/>
            <a:ext cx="7705725" cy="5267326"/>
            <a:chOff x="0" y="0"/>
            <a:chExt cx="7705725" cy="5267325"/>
          </a:xfrm>
        </p:grpSpPr>
        <p:pic>
          <p:nvPicPr>
            <p:cNvPr id="927" name="image.pdf" descr="image.pdf"/>
            <p:cNvPicPr>
              <a:picLocks noChangeAspect="0"/>
            </p:cNvPicPr>
            <p:nvPr/>
          </p:nvPicPr>
          <p:blipFill>
            <a:blip r:embed="rId4">
              <a:extLst/>
            </a:blip>
            <a:stretch>
              <a:fillRect/>
            </a:stretch>
          </p:blipFill>
          <p:spPr>
            <a:xfrm>
              <a:off x="0" y="1835150"/>
              <a:ext cx="6242050" cy="3432175"/>
            </a:xfrm>
            <a:prstGeom prst="rect">
              <a:avLst/>
            </a:prstGeom>
            <a:ln w="12700" cap="flat">
              <a:noFill/>
              <a:miter lim="400000"/>
            </a:ln>
            <a:effectLst/>
          </p:spPr>
        </p:pic>
        <p:sp>
          <p:nvSpPr>
            <p:cNvPr id="928" name="Line"/>
            <p:cNvSpPr/>
            <p:nvPr/>
          </p:nvSpPr>
          <p:spPr>
            <a:xfrm flipH="1">
              <a:off x="4870449" y="0"/>
              <a:ext cx="2120901" cy="1968500"/>
            </a:xfrm>
            <a:prstGeom prst="line">
              <a:avLst/>
            </a:prstGeom>
            <a:noFill/>
            <a:ln w="165100" cap="flat">
              <a:solidFill>
                <a:srgbClr val="BFBFBF"/>
              </a:solidFill>
              <a:prstDash val="solid"/>
              <a:round/>
              <a:tailEnd type="triangle" w="med" len="med"/>
            </a:ln>
            <a:effectLst/>
          </p:spPr>
          <p:txBody>
            <a:bodyPr wrap="square" lIns="71437" tIns="71437" rIns="71437" bIns="71437" numCol="1" anchor="ctr">
              <a:noAutofit/>
            </a:bodyPr>
            <a:lstStyle/>
            <a:p>
              <a:pPr/>
            </a:p>
          </p:txBody>
        </p:sp>
        <p:sp>
          <p:nvSpPr>
            <p:cNvPr id="929" name="PNMT"/>
            <p:cNvSpPr/>
            <p:nvPr/>
          </p:nvSpPr>
          <p:spPr>
            <a:xfrm>
              <a:off x="6435725" y="898525"/>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434ED6"/>
                </a:buClr>
                <a:buFont typeface="Helvetica"/>
                <a:defRPr b="1" i="1" sz="3200">
                  <a:solidFill>
                    <a:srgbClr val="434ED6"/>
                  </a:solidFill>
                  <a:uFill>
                    <a:solidFill>
                      <a:srgbClr val="434ED6"/>
                    </a:solidFill>
                  </a:uFill>
                </a:defRPr>
              </a:lvl1pPr>
            </a:lstStyle>
            <a:p>
              <a:pPr/>
              <a:r>
                <a:t>PNMT</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93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26" grpId="1"/>
      <p:bldP build="whole" bldLvl="1" animBg="1" rev="0" advAuto="0" spid="930" grpId="2"/>
    </p:bldLst>
  </p:timing>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934" name="Group"/>
          <p:cNvGrpSpPr/>
          <p:nvPr/>
        </p:nvGrpSpPr>
        <p:grpSpPr>
          <a:xfrm>
            <a:off x="4119562" y="803671"/>
            <a:ext cx="16162735" cy="11950305"/>
            <a:chOff x="0" y="0"/>
            <a:chExt cx="16162734" cy="11950303"/>
          </a:xfrm>
        </p:grpSpPr>
        <p:pic>
          <p:nvPicPr>
            <p:cNvPr id="932" name="fox78119_0730.jpg" descr="fox78119_0730.jpg"/>
            <p:cNvPicPr>
              <a:picLocks noChangeAspect="0"/>
            </p:cNvPicPr>
            <p:nvPr/>
          </p:nvPicPr>
          <p:blipFill>
            <a:blip r:embed="rId2">
              <a:extLst/>
            </a:blip>
            <a:stretch>
              <a:fillRect/>
            </a:stretch>
          </p:blipFill>
          <p:spPr>
            <a:xfrm>
              <a:off x="0" y="158353"/>
              <a:ext cx="16162735" cy="11791951"/>
            </a:xfrm>
            <a:prstGeom prst="rect">
              <a:avLst/>
            </a:prstGeom>
            <a:ln w="12700" cap="flat">
              <a:noFill/>
              <a:miter lim="400000"/>
            </a:ln>
            <a:effectLst/>
          </p:spPr>
        </p:pic>
        <p:sp>
          <p:nvSpPr>
            <p:cNvPr id="933" name="Rectangle"/>
            <p:cNvSpPr/>
            <p:nvPr/>
          </p:nvSpPr>
          <p:spPr>
            <a:xfrm>
              <a:off x="3214687"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935" name="Fox Figure 7.30"/>
          <p:cNvSpPr txBox="1"/>
          <p:nvPr/>
        </p:nvSpPr>
        <p:spPr>
          <a:xfrm>
            <a:off x="17871281" y="12912328"/>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7.30</a:t>
            </a:r>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37" name="Neuropeptides"/>
          <p:cNvSpPr txBox="1"/>
          <p:nvPr/>
        </p:nvSpPr>
        <p:spPr>
          <a:xfrm>
            <a:off x="3619500" y="210740"/>
            <a:ext cx="4493139"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solidFill>
                  <a:srgbClr val="0056D6"/>
                </a:solidFill>
                <a:uFill>
                  <a:solidFill>
                    <a:srgbClr val="0056D6"/>
                  </a:solidFill>
                </a:uFill>
              </a:defRPr>
            </a:lvl1pPr>
          </a:lstStyle>
          <a:p>
            <a:pPr/>
            <a:r>
              <a:t>Neuropeptides</a:t>
            </a:r>
          </a:p>
        </p:txBody>
      </p:sp>
      <p:sp>
        <p:nvSpPr>
          <p:cNvPr id="938" name="Small peptides, from 4 amino acids to ~100 amino acids.…"/>
          <p:cNvSpPr txBox="1"/>
          <p:nvPr/>
        </p:nvSpPr>
        <p:spPr>
          <a:xfrm>
            <a:off x="3619500" y="1785937"/>
            <a:ext cx="16430625" cy="83343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b="1" sz="3600">
                <a:uFill>
                  <a:solidFill>
                    <a:srgbClr val="000000"/>
                  </a:solidFill>
                </a:uFill>
              </a:defRPr>
            </a:pPr>
            <a:r>
              <a:t>Small peptides, from 4 amino acids to ~100 amino acids.</a:t>
            </a:r>
          </a:p>
          <a:p>
            <a:pPr marL="81280" marR="81280" defTabSz="1821656">
              <a:buClr>
                <a:srgbClr val="000000"/>
              </a:buClr>
              <a:buFont typeface="Helvetica"/>
              <a:defRPr b="1" sz="3600">
                <a:uFill>
                  <a:solidFill>
                    <a:srgbClr val="000000"/>
                  </a:solidFill>
                </a:uFill>
              </a:defRPr>
            </a:pPr>
          </a:p>
          <a:p>
            <a:pPr marL="81280" marR="81280" defTabSz="1821656">
              <a:buClr>
                <a:srgbClr val="000000"/>
              </a:buClr>
              <a:buFont typeface="Helvetica"/>
              <a:defRPr b="1" sz="3600">
                <a:uFill>
                  <a:solidFill>
                    <a:srgbClr val="000000"/>
                  </a:solidFill>
                </a:uFill>
              </a:defRPr>
            </a:pPr>
            <a:r>
              <a:t>Coded for by genes, synthesized by ribosomes (like other proteins).</a:t>
            </a:r>
          </a:p>
          <a:p>
            <a:pPr marL="81280" marR="81280" defTabSz="1821656">
              <a:buClr>
                <a:srgbClr val="000000"/>
              </a:buClr>
              <a:buFont typeface="Helvetica"/>
              <a:defRPr b="1" sz="3600">
                <a:uFill>
                  <a:solidFill>
                    <a:srgbClr val="000000"/>
                  </a:solidFill>
                </a:uFill>
              </a:defRPr>
            </a:pPr>
          </a:p>
          <a:p>
            <a:pPr marL="81280" marR="81280" defTabSz="1821656">
              <a:buClr>
                <a:srgbClr val="000000"/>
              </a:buClr>
              <a:buFont typeface="Helvetica"/>
              <a:defRPr b="1" sz="3600">
                <a:uFill>
                  <a:solidFill>
                    <a:srgbClr val="000000"/>
                  </a:solidFill>
                </a:uFill>
              </a:defRPr>
            </a:pPr>
            <a:r>
              <a:t>Signal peptide sequence directs neuropeptide into endoplasmic reticulum, Golgi apparatus, and into secretory vesicles.</a:t>
            </a:r>
          </a:p>
          <a:p>
            <a:pPr marL="81280" marR="81280" defTabSz="1821656">
              <a:buClr>
                <a:srgbClr val="000000"/>
              </a:buClr>
              <a:buFont typeface="Helvetica"/>
              <a:defRPr b="1" sz="3600">
                <a:uFill>
                  <a:solidFill>
                    <a:srgbClr val="000000"/>
                  </a:solidFill>
                </a:uFill>
              </a:defRPr>
            </a:pPr>
          </a:p>
          <a:p>
            <a:pPr marL="81280" marR="81280" defTabSz="1821656">
              <a:buClr>
                <a:srgbClr val="000000"/>
              </a:buClr>
              <a:buFont typeface="Helvetica"/>
              <a:defRPr b="1" sz="3600">
                <a:uFill>
                  <a:solidFill>
                    <a:srgbClr val="000000"/>
                  </a:solidFill>
                </a:uFill>
              </a:defRPr>
            </a:pPr>
            <a:r>
              <a:t>In neurons, neuropeptides are co-localized and released with classical neurotransmitters. </a:t>
            </a:r>
          </a:p>
          <a:p>
            <a:pPr marL="81280" marR="81280" defTabSz="1821656">
              <a:buClr>
                <a:srgbClr val="000000"/>
              </a:buClr>
              <a:buFont typeface="Helvetica"/>
              <a:defRPr b="1" sz="3600">
                <a:uFill>
                  <a:solidFill>
                    <a:srgbClr val="000000"/>
                  </a:solidFill>
                </a:uFill>
              </a:defRPr>
            </a:pPr>
          </a:p>
          <a:p>
            <a:pPr marL="81280" marR="81280" defTabSz="1821656">
              <a:buClr>
                <a:srgbClr val="000000"/>
              </a:buClr>
              <a:buFont typeface="Helvetica"/>
              <a:defRPr b="1" sz="3600">
                <a:uFill>
                  <a:solidFill>
                    <a:srgbClr val="000000"/>
                  </a:solidFill>
                </a:uFill>
              </a:defRPr>
            </a:pPr>
            <a:r>
              <a:t>Many neuropeptides also serve as hormones secreted by glands into the blood.</a:t>
            </a:r>
          </a:p>
          <a:p>
            <a:pPr marL="81280" marR="81280" defTabSz="1821656">
              <a:buClr>
                <a:srgbClr val="000000"/>
              </a:buClr>
              <a:buFont typeface="Helvetica"/>
              <a:defRPr b="1" sz="3600">
                <a:uFill>
                  <a:solidFill>
                    <a:srgbClr val="000000"/>
                  </a:solidFill>
                </a:uFill>
              </a:defRPr>
            </a:pPr>
          </a:p>
          <a:p>
            <a:pPr marL="81280" marR="81280" defTabSz="1821656">
              <a:buClr>
                <a:srgbClr val="000000"/>
              </a:buClr>
              <a:buFont typeface="Helvetica"/>
              <a:defRPr b="1" sz="3600">
                <a:uFill>
                  <a:solidFill>
                    <a:srgbClr val="000000"/>
                  </a:solidFill>
                </a:uFill>
              </a:defRPr>
            </a:pPr>
            <a:r>
              <a:t>Act on G-protein coupled receptors; slow, long-lasting effect on target cells</a:t>
            </a:r>
          </a:p>
        </p:txBody>
      </p:sp>
      <p:sp>
        <p:nvSpPr>
          <p:cNvPr id="939"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41" name="2 Types of neurotransmitters"/>
          <p:cNvSpPr txBox="1"/>
          <p:nvPr>
            <p:ph type="title"/>
          </p:nvPr>
        </p:nvSpPr>
        <p:spPr>
          <a:prstGeom prst="rect">
            <a:avLst/>
          </a:prstGeom>
        </p:spPr>
        <p:txBody>
          <a:bodyPr/>
          <a:lstStyle/>
          <a:p>
            <a:pPr/>
            <a:r>
              <a:t>2 Types of neurotransmitters</a:t>
            </a:r>
          </a:p>
        </p:txBody>
      </p:sp>
      <p:sp>
        <p:nvSpPr>
          <p:cNvPr id="942" name="Classical…"/>
          <p:cNvSpPr txBox="1"/>
          <p:nvPr/>
        </p:nvSpPr>
        <p:spPr>
          <a:xfrm>
            <a:off x="7544707" y="2390775"/>
            <a:ext cx="6313261" cy="203596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434ED6"/>
              </a:buClr>
              <a:buFont typeface="Helvetica"/>
              <a:defRPr b="1" sz="6000">
                <a:solidFill>
                  <a:srgbClr val="434ED6"/>
                </a:solidFill>
                <a:uFill>
                  <a:solidFill>
                    <a:srgbClr val="434ED6"/>
                  </a:solidFill>
                </a:uFill>
              </a:defRPr>
            </a:pPr>
            <a:r>
              <a:t>Classical </a:t>
            </a:r>
          </a:p>
          <a:p>
            <a:pPr marL="81280" marR="81280" algn="ctr" defTabSz="1821656">
              <a:buClr>
                <a:srgbClr val="434ED6"/>
              </a:buClr>
              <a:buFont typeface="Helvetica"/>
              <a:defRPr b="1" sz="6000">
                <a:solidFill>
                  <a:srgbClr val="434ED6"/>
                </a:solidFill>
                <a:uFill>
                  <a:solidFill>
                    <a:srgbClr val="434ED6"/>
                  </a:solidFill>
                </a:uFill>
              </a:defRPr>
            </a:pPr>
            <a:r>
              <a:t>small molecules</a:t>
            </a:r>
          </a:p>
        </p:txBody>
      </p:sp>
      <p:sp>
        <p:nvSpPr>
          <p:cNvPr id="943" name="Neuropeptides"/>
          <p:cNvSpPr txBox="1"/>
          <p:nvPr/>
        </p:nvSpPr>
        <p:spPr>
          <a:xfrm>
            <a:off x="14420850" y="3232150"/>
            <a:ext cx="5743470"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434ED6"/>
              </a:buClr>
              <a:buFont typeface="Helvetica"/>
              <a:defRPr b="1" sz="6000">
                <a:solidFill>
                  <a:srgbClr val="434ED6"/>
                </a:solidFill>
                <a:uFill>
                  <a:solidFill>
                    <a:srgbClr val="434ED6"/>
                  </a:solidFill>
                </a:uFill>
              </a:defRPr>
            </a:lvl1pPr>
          </a:lstStyle>
          <a:p>
            <a:pPr/>
            <a:r>
              <a:t>Neuropeptides</a:t>
            </a:r>
          </a:p>
        </p:txBody>
      </p:sp>
      <p:sp>
        <p:nvSpPr>
          <p:cNvPr id="944" name="Synthesis"/>
          <p:cNvSpPr txBox="1"/>
          <p:nvPr/>
        </p:nvSpPr>
        <p:spPr>
          <a:xfrm>
            <a:off x="3451225" y="7108825"/>
            <a:ext cx="3482579" cy="8763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spcBef>
                <a:spcPts val="2800"/>
              </a:spcBef>
              <a:buClr>
                <a:srgbClr val="D84800"/>
              </a:buClr>
              <a:buFont typeface="Helvetica"/>
              <a:defRPr b="1" sz="4600">
                <a:solidFill>
                  <a:srgbClr val="D84800"/>
                </a:solidFill>
                <a:uFill>
                  <a:solidFill>
                    <a:srgbClr val="D84800"/>
                  </a:solidFill>
                </a:uFill>
              </a:defRPr>
            </a:lvl1pPr>
          </a:lstStyle>
          <a:p>
            <a:pPr/>
            <a:r>
              <a:t>Synthesis</a:t>
            </a:r>
          </a:p>
        </p:txBody>
      </p:sp>
      <p:sp>
        <p:nvSpPr>
          <p:cNvPr id="945" name="Size"/>
          <p:cNvSpPr txBox="1"/>
          <p:nvPr/>
        </p:nvSpPr>
        <p:spPr>
          <a:xfrm>
            <a:off x="4848225" y="5210175"/>
            <a:ext cx="2089547" cy="8763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spcBef>
                <a:spcPts val="2800"/>
              </a:spcBef>
              <a:buClr>
                <a:srgbClr val="D84800"/>
              </a:buClr>
              <a:buFont typeface="Helvetica"/>
              <a:defRPr b="1" sz="4600">
                <a:solidFill>
                  <a:srgbClr val="D84800"/>
                </a:solidFill>
                <a:uFill>
                  <a:solidFill>
                    <a:srgbClr val="D84800"/>
                  </a:solidFill>
                </a:uFill>
              </a:defRPr>
            </a:lvl1pPr>
          </a:lstStyle>
          <a:p>
            <a:pPr/>
            <a:r>
              <a:t>Size</a:t>
            </a:r>
          </a:p>
        </p:txBody>
      </p:sp>
      <p:sp>
        <p:nvSpPr>
          <p:cNvPr id="946" name="Vesicles"/>
          <p:cNvSpPr txBox="1"/>
          <p:nvPr/>
        </p:nvSpPr>
        <p:spPr>
          <a:xfrm>
            <a:off x="3451225" y="8445500"/>
            <a:ext cx="3482579" cy="8763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spcBef>
                <a:spcPts val="2800"/>
              </a:spcBef>
              <a:buClr>
                <a:srgbClr val="D84800"/>
              </a:buClr>
              <a:buFont typeface="Helvetica"/>
              <a:defRPr b="1" sz="4600">
                <a:solidFill>
                  <a:srgbClr val="D84800"/>
                </a:solidFill>
                <a:uFill>
                  <a:solidFill>
                    <a:srgbClr val="D84800"/>
                  </a:solidFill>
                </a:uFill>
              </a:defRPr>
            </a:lvl1pPr>
          </a:lstStyle>
          <a:p>
            <a:pPr/>
            <a:r>
              <a:t>Vesicles</a:t>
            </a:r>
          </a:p>
        </p:txBody>
      </p:sp>
      <p:sp>
        <p:nvSpPr>
          <p:cNvPr id="947" name="Duration of action"/>
          <p:cNvSpPr txBox="1"/>
          <p:nvPr/>
        </p:nvSpPr>
        <p:spPr>
          <a:xfrm>
            <a:off x="3451225" y="11020425"/>
            <a:ext cx="3482579"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spcBef>
                <a:spcPts val="2800"/>
              </a:spcBef>
              <a:buClr>
                <a:srgbClr val="D84800"/>
              </a:buClr>
              <a:buFont typeface="Helvetica"/>
              <a:defRPr b="1" sz="4600">
                <a:solidFill>
                  <a:srgbClr val="D84800"/>
                </a:solidFill>
                <a:uFill>
                  <a:solidFill>
                    <a:srgbClr val="D84800"/>
                  </a:solidFill>
                </a:uFill>
              </a:defRPr>
            </a:lvl1pPr>
          </a:lstStyle>
          <a:p>
            <a:pPr/>
            <a:r>
              <a:t>Duration of action</a:t>
            </a:r>
          </a:p>
        </p:txBody>
      </p:sp>
      <p:sp>
        <p:nvSpPr>
          <p:cNvPr id="948" name="fast but short"/>
          <p:cNvSpPr txBox="1"/>
          <p:nvPr/>
        </p:nvSpPr>
        <p:spPr>
          <a:xfrm>
            <a:off x="8556625" y="11020425"/>
            <a:ext cx="412133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fast but short</a:t>
            </a:r>
          </a:p>
        </p:txBody>
      </p:sp>
      <p:sp>
        <p:nvSpPr>
          <p:cNvPr id="949" name="slow &amp; long"/>
          <p:cNvSpPr txBox="1"/>
          <p:nvPr/>
        </p:nvSpPr>
        <p:spPr>
          <a:xfrm>
            <a:off x="15554325" y="11020425"/>
            <a:ext cx="364902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slow &amp; long</a:t>
            </a:r>
          </a:p>
        </p:txBody>
      </p:sp>
      <p:sp>
        <p:nvSpPr>
          <p:cNvPr id="950" name="small,…"/>
          <p:cNvSpPr txBox="1"/>
          <p:nvPr/>
        </p:nvSpPr>
        <p:spPr>
          <a:xfrm>
            <a:off x="7678737" y="8445500"/>
            <a:ext cx="6036470" cy="13970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buClr>
                <a:srgbClr val="000000"/>
              </a:buClr>
              <a:buFont typeface="Helvetica"/>
              <a:defRPr b="1" sz="4600">
                <a:uFill>
                  <a:solidFill>
                    <a:srgbClr val="000000"/>
                  </a:solidFill>
                </a:uFill>
              </a:defRPr>
            </a:pPr>
            <a:r>
              <a:t>small, </a:t>
            </a:r>
          </a:p>
          <a:p>
            <a:pPr marL="81280" marR="81280" algn="ctr" defTabSz="1821656">
              <a:buClr>
                <a:srgbClr val="000000"/>
              </a:buClr>
              <a:buFont typeface="Helvetica"/>
              <a:defRPr b="1" sz="3200">
                <a:uFill>
                  <a:solidFill>
                    <a:srgbClr val="000000"/>
                  </a:solidFill>
                </a:uFill>
              </a:defRPr>
            </a:pPr>
            <a:r>
              <a:t>filled by transporters</a:t>
            </a:r>
          </a:p>
        </p:txBody>
      </p:sp>
      <p:sp>
        <p:nvSpPr>
          <p:cNvPr id="951" name="large…"/>
          <p:cNvSpPr txBox="1"/>
          <p:nvPr/>
        </p:nvSpPr>
        <p:spPr>
          <a:xfrm>
            <a:off x="14050962" y="8445500"/>
            <a:ext cx="6804423" cy="13970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buClr>
                <a:srgbClr val="000000"/>
              </a:buClr>
              <a:buFont typeface="Helvetica"/>
              <a:defRPr b="1" sz="4600">
                <a:uFill>
                  <a:solidFill>
                    <a:srgbClr val="000000"/>
                  </a:solidFill>
                </a:uFill>
              </a:defRPr>
            </a:pPr>
            <a:r>
              <a:t>large</a:t>
            </a:r>
          </a:p>
          <a:p>
            <a:pPr marL="81280" marR="81280" algn="ctr" defTabSz="1821656">
              <a:buClr>
                <a:srgbClr val="000000"/>
              </a:buClr>
              <a:buFont typeface="Helvetica"/>
              <a:defRPr sz="4600">
                <a:uFill>
                  <a:solidFill>
                    <a:srgbClr val="000000"/>
                  </a:solidFill>
                </a:uFill>
                <a:latin typeface="Times Roman"/>
                <a:ea typeface="Times Roman"/>
                <a:cs typeface="Times Roman"/>
                <a:sym typeface="Times Roman"/>
              </a:defRPr>
            </a:pPr>
            <a:r>
              <a:rPr b="1" sz="3200">
                <a:latin typeface="+mj-lt"/>
                <a:ea typeface="+mj-ea"/>
                <a:cs typeface="+mj-cs"/>
                <a:sym typeface="Helvetica"/>
              </a:rPr>
              <a:t>secreted proteins from RER</a:t>
            </a:r>
            <a:r>
              <a:rPr b="1" sz="3200">
                <a:solidFill>
                  <a:srgbClr val="D84800"/>
                </a:solidFill>
                <a:uFill>
                  <a:solidFill>
                    <a:srgbClr val="D84800"/>
                  </a:solidFill>
                </a:uFill>
                <a:latin typeface="+mj-lt"/>
                <a:ea typeface="+mj-ea"/>
                <a:cs typeface="+mj-cs"/>
                <a:sym typeface="Helvetica"/>
              </a:rPr>
              <a:t> </a:t>
            </a:r>
          </a:p>
        </p:txBody>
      </p:sp>
      <p:sp>
        <p:nvSpPr>
          <p:cNvPr id="952" name="uptake or enzymes"/>
          <p:cNvSpPr txBox="1"/>
          <p:nvPr/>
        </p:nvSpPr>
        <p:spPr>
          <a:xfrm>
            <a:off x="7759700" y="7108825"/>
            <a:ext cx="5709059"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uptake or enzymes</a:t>
            </a:r>
          </a:p>
        </p:txBody>
      </p:sp>
      <p:sp>
        <p:nvSpPr>
          <p:cNvPr id="953" name="protein synthesis"/>
          <p:cNvSpPr txBox="1"/>
          <p:nvPr/>
        </p:nvSpPr>
        <p:spPr>
          <a:xfrm>
            <a:off x="14735175" y="7108825"/>
            <a:ext cx="5269656"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protein synthesis</a:t>
            </a:r>
          </a:p>
        </p:txBody>
      </p:sp>
      <p:sp>
        <p:nvSpPr>
          <p:cNvPr id="954" name="small…"/>
          <p:cNvSpPr txBox="1"/>
          <p:nvPr/>
        </p:nvSpPr>
        <p:spPr>
          <a:xfrm>
            <a:off x="8970875" y="4937125"/>
            <a:ext cx="3457750" cy="191095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4600">
                <a:uFill>
                  <a:solidFill>
                    <a:srgbClr val="000000"/>
                  </a:solidFill>
                </a:uFill>
              </a:defRPr>
            </a:pPr>
            <a:r>
              <a:t>small </a:t>
            </a:r>
          </a:p>
          <a:p>
            <a:pPr marL="81280" marR="81280" algn="ctr" defTabSz="1821656">
              <a:buClr>
                <a:srgbClr val="000000"/>
              </a:buClr>
              <a:buFont typeface="Helvetica"/>
              <a:defRPr b="1" sz="3200">
                <a:uFill>
                  <a:solidFill>
                    <a:srgbClr val="000000"/>
                  </a:solidFill>
                </a:uFill>
              </a:defRPr>
            </a:pPr>
            <a:r>
              <a:t>(like amino acid</a:t>
            </a:r>
          </a:p>
          <a:p>
            <a:pPr marL="81280" marR="81280" algn="ctr" defTabSz="1821656">
              <a:buClr>
                <a:srgbClr val="000000"/>
              </a:buClr>
              <a:buFont typeface="Helvetica"/>
              <a:defRPr b="1" sz="3200">
                <a:uFill>
                  <a:solidFill>
                    <a:srgbClr val="000000"/>
                  </a:solidFill>
                </a:uFill>
              </a:defRPr>
            </a:pPr>
            <a:r>
              <a:t>or amine)</a:t>
            </a:r>
          </a:p>
        </p:txBody>
      </p:sp>
      <p:sp>
        <p:nvSpPr>
          <p:cNvPr id="955" name="large…"/>
          <p:cNvSpPr txBox="1"/>
          <p:nvPr/>
        </p:nvSpPr>
        <p:spPr>
          <a:xfrm>
            <a:off x="14965149" y="4937125"/>
            <a:ext cx="4982005" cy="13970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buClr>
                <a:srgbClr val="000000"/>
              </a:buClr>
              <a:buFont typeface="Helvetica"/>
              <a:defRPr b="1" sz="4600">
                <a:uFill>
                  <a:solidFill>
                    <a:srgbClr val="000000"/>
                  </a:solidFill>
                </a:uFill>
              </a:defRPr>
            </a:pPr>
            <a:r>
              <a:t>large</a:t>
            </a:r>
          </a:p>
          <a:p>
            <a:pPr marL="81280" marR="81280" algn="ctr" defTabSz="1821656">
              <a:buClr>
                <a:srgbClr val="000000"/>
              </a:buClr>
              <a:buFont typeface="Helvetica"/>
              <a:defRPr b="1" sz="3200">
                <a:uFill>
                  <a:solidFill>
                    <a:srgbClr val="000000"/>
                  </a:solidFill>
                </a:uFill>
              </a:defRPr>
            </a:pPr>
            <a:r>
              <a:t>(4-100 a.a. polypeptide)</a:t>
            </a:r>
          </a:p>
        </p:txBody>
      </p:sp>
      <p:sp>
        <p:nvSpPr>
          <p:cNvPr id="956" name="Line"/>
          <p:cNvSpPr/>
          <p:nvPr/>
        </p:nvSpPr>
        <p:spPr>
          <a:xfrm flipH="1">
            <a:off x="14174390" y="3028950"/>
            <a:ext cx="3176" cy="9569451"/>
          </a:xfrm>
          <a:prstGeom prst="line">
            <a:avLst/>
          </a:prstGeom>
          <a:ln w="76200">
            <a:solidFill>
              <a:srgbClr val="BFBFBF"/>
            </a:solidFill>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58" name="Neuropeptides -- small chains of amino acids synthesized and released by neurons"/>
          <p:cNvSpPr txBox="1"/>
          <p:nvPr>
            <p:ph type="title"/>
          </p:nvPr>
        </p:nvSpPr>
        <p:spPr>
          <a:xfrm>
            <a:off x="3958828" y="0"/>
            <a:ext cx="15287626" cy="2750344"/>
          </a:xfrm>
          <a:prstGeom prst="rect">
            <a:avLst/>
          </a:prstGeom>
        </p:spPr>
        <p:txBody>
          <a:bodyPr/>
          <a:lstStyle/>
          <a:p>
            <a:pPr/>
            <a:r>
              <a:t>Neuropeptides -- small chains of amino acids synthesized and released by neurons</a:t>
            </a:r>
          </a:p>
        </p:txBody>
      </p:sp>
      <p:pic>
        <p:nvPicPr>
          <p:cNvPr id="959" name="image.pdf" descr="image.pdf"/>
          <p:cNvPicPr>
            <a:picLocks noChangeAspect="0"/>
          </p:cNvPicPr>
          <p:nvPr/>
        </p:nvPicPr>
        <p:blipFill>
          <a:blip r:embed="rId2">
            <a:extLst/>
          </a:blip>
          <a:stretch>
            <a:fillRect/>
          </a:stretch>
        </p:blipFill>
        <p:spPr>
          <a:xfrm>
            <a:off x="3527821" y="2482056"/>
            <a:ext cx="8893970" cy="8465344"/>
          </a:xfrm>
          <a:prstGeom prst="rect">
            <a:avLst/>
          </a:prstGeom>
          <a:ln w="12700">
            <a:miter lim="400000"/>
          </a:ln>
        </p:spPr>
      </p:pic>
      <p:pic>
        <p:nvPicPr>
          <p:cNvPr id="960" name="image.pdf" descr="image.pdf"/>
          <p:cNvPicPr>
            <a:picLocks noChangeAspect="0"/>
          </p:cNvPicPr>
          <p:nvPr/>
        </p:nvPicPr>
        <p:blipFill>
          <a:blip r:embed="rId3">
            <a:extLst/>
          </a:blip>
          <a:stretch>
            <a:fillRect/>
          </a:stretch>
        </p:blipFill>
        <p:spPr>
          <a:xfrm>
            <a:off x="12674203" y="2536031"/>
            <a:ext cx="8304610" cy="8643938"/>
          </a:xfrm>
          <a:prstGeom prst="rect">
            <a:avLst/>
          </a:prstGeom>
          <a:ln w="12700">
            <a:miter lim="400000"/>
          </a:ln>
        </p:spPr>
      </p:pic>
      <p:sp>
        <p:nvSpPr>
          <p:cNvPr id="961" name="more variety, because combination of 4 to 100 a.a.…"/>
          <p:cNvSpPr txBox="1"/>
          <p:nvPr/>
        </p:nvSpPr>
        <p:spPr>
          <a:xfrm>
            <a:off x="4422775" y="11757025"/>
            <a:ext cx="14708230" cy="16129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434ED6"/>
              </a:buClr>
              <a:buFont typeface="Helvetica"/>
              <a:defRPr b="1" sz="4600">
                <a:solidFill>
                  <a:srgbClr val="434ED6"/>
                </a:solidFill>
                <a:uFill>
                  <a:solidFill>
                    <a:srgbClr val="434ED6"/>
                  </a:solidFill>
                </a:uFill>
              </a:defRPr>
            </a:pPr>
            <a:r>
              <a:t>more variety, because combination of 4 to 100 a.a.</a:t>
            </a:r>
          </a:p>
          <a:p>
            <a:pPr marL="81280" marR="81280" defTabSz="1821656">
              <a:buClr>
                <a:srgbClr val="434ED6"/>
              </a:buClr>
              <a:buFont typeface="Helvetica"/>
              <a:defRPr b="1" sz="4600">
                <a:solidFill>
                  <a:srgbClr val="434ED6"/>
                </a:solidFill>
                <a:uFill>
                  <a:solidFill>
                    <a:srgbClr val="434ED6"/>
                  </a:solidFill>
                </a:uFill>
              </a:defRPr>
            </a:pPr>
            <a:r>
              <a:t>(similar variety of receptors!)</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3" name="Fox Figure 7.22"/>
          <p:cNvSpPr txBox="1"/>
          <p:nvPr/>
        </p:nvSpPr>
        <p:spPr>
          <a:xfrm>
            <a:off x="18407062" y="12948046"/>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7.22</a:t>
            </a:r>
          </a:p>
        </p:txBody>
      </p:sp>
      <p:grpSp>
        <p:nvGrpSpPr>
          <p:cNvPr id="476" name="Group"/>
          <p:cNvGrpSpPr/>
          <p:nvPr/>
        </p:nvGrpSpPr>
        <p:grpSpPr>
          <a:xfrm>
            <a:off x="8237933" y="1125140"/>
            <a:ext cx="12948051" cy="10787064"/>
            <a:chOff x="0" y="0"/>
            <a:chExt cx="12948049" cy="10787062"/>
          </a:xfrm>
        </p:grpSpPr>
        <p:pic>
          <p:nvPicPr>
            <p:cNvPr id="474" name="fox78119_0722.jpg" descr="fox78119_0722.jpg"/>
            <p:cNvPicPr>
              <a:picLocks noChangeAspect="0"/>
            </p:cNvPicPr>
            <p:nvPr/>
          </p:nvPicPr>
          <p:blipFill>
            <a:blip r:embed="rId2">
              <a:extLst/>
            </a:blip>
            <a:stretch>
              <a:fillRect/>
            </a:stretch>
          </p:blipFill>
          <p:spPr>
            <a:xfrm>
              <a:off x="0" y="0"/>
              <a:ext cx="12948050" cy="10787063"/>
            </a:xfrm>
            <a:prstGeom prst="rect">
              <a:avLst/>
            </a:prstGeom>
            <a:ln w="12700" cap="flat">
              <a:noFill/>
              <a:miter lim="400000"/>
            </a:ln>
            <a:effectLst/>
          </p:spPr>
        </p:pic>
        <p:sp>
          <p:nvSpPr>
            <p:cNvPr id="475" name="Rectangle"/>
            <p:cNvSpPr/>
            <p:nvPr/>
          </p:nvSpPr>
          <p:spPr>
            <a:xfrm>
              <a:off x="2179541" y="0"/>
              <a:ext cx="8957957" cy="44739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477" name="Chemical Synapse"/>
          <p:cNvSpPr txBox="1"/>
          <p:nvPr/>
        </p:nvSpPr>
        <p:spPr>
          <a:xfrm>
            <a:off x="3423046" y="553640"/>
            <a:ext cx="5923913"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spcBef>
                <a:spcPts val="2800"/>
              </a:spcBef>
              <a:buClr>
                <a:srgbClr val="D84800"/>
              </a:buClr>
              <a:buFont typeface="Helvetica"/>
              <a:defRPr b="1" sz="5000">
                <a:solidFill>
                  <a:srgbClr val="D84800"/>
                </a:solidFill>
                <a:uFill>
                  <a:solidFill>
                    <a:srgbClr val="D84800"/>
                  </a:solidFill>
                </a:uFill>
              </a:defRPr>
            </a:lvl1pPr>
          </a:lstStyle>
          <a:p>
            <a:pPr/>
            <a:r>
              <a:t>Chemical Synapse</a:t>
            </a:r>
          </a:p>
        </p:txBody>
      </p:sp>
      <p:grpSp>
        <p:nvGrpSpPr>
          <p:cNvPr id="492" name="Group"/>
          <p:cNvGrpSpPr/>
          <p:nvPr/>
        </p:nvGrpSpPr>
        <p:grpSpPr>
          <a:xfrm>
            <a:off x="5959078" y="1982390"/>
            <a:ext cx="1768079" cy="5768579"/>
            <a:chOff x="0" y="0"/>
            <a:chExt cx="1768078" cy="5768578"/>
          </a:xfrm>
        </p:grpSpPr>
        <p:grpSp>
          <p:nvGrpSpPr>
            <p:cNvPr id="487" name="Group"/>
            <p:cNvGrpSpPr/>
            <p:nvPr/>
          </p:nvGrpSpPr>
          <p:grpSpPr>
            <a:xfrm>
              <a:off x="89296" y="-1"/>
              <a:ext cx="1589485" cy="5072064"/>
              <a:chOff x="0" y="0"/>
              <a:chExt cx="1589483" cy="5072062"/>
            </a:xfrm>
          </p:grpSpPr>
          <p:grpSp>
            <p:nvGrpSpPr>
              <p:cNvPr id="481" name="Group"/>
              <p:cNvGrpSpPr/>
              <p:nvPr/>
            </p:nvGrpSpPr>
            <p:grpSpPr>
              <a:xfrm>
                <a:off x="0" y="0"/>
                <a:ext cx="1589484" cy="4386219"/>
                <a:chOff x="0" y="0"/>
                <a:chExt cx="1589483" cy="4386218"/>
              </a:xfrm>
            </p:grpSpPr>
            <p:sp>
              <p:nvSpPr>
                <p:cNvPr id="478" name="Oval"/>
                <p:cNvSpPr/>
                <p:nvPr/>
              </p:nvSpPr>
              <p:spPr>
                <a:xfrm>
                  <a:off x="0" y="0"/>
                  <a:ext cx="1589484" cy="1594989"/>
                </a:xfrm>
                <a:prstGeom prst="ellipse">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79" name="Rectangle"/>
                <p:cNvSpPr/>
                <p:nvPr/>
              </p:nvSpPr>
              <p:spPr>
                <a:xfrm>
                  <a:off x="588109" y="1483339"/>
                  <a:ext cx="429161" cy="2551982"/>
                </a:xfrm>
                <a:prstGeom prst="rect">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80" name="Triangle"/>
                <p:cNvSpPr/>
                <p:nvPr/>
              </p:nvSpPr>
              <p:spPr>
                <a:xfrm>
                  <a:off x="302001" y="3365425"/>
                  <a:ext cx="1017271" cy="102079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482" name="Circle"/>
              <p:cNvSpPr/>
              <p:nvPr/>
            </p:nvSpPr>
            <p:spPr>
              <a:xfrm>
                <a:off x="397370" y="4545717"/>
                <a:ext cx="127160" cy="127600"/>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83" name="Circle"/>
              <p:cNvSpPr/>
              <p:nvPr/>
            </p:nvSpPr>
            <p:spPr>
              <a:xfrm>
                <a:off x="556319" y="4705214"/>
                <a:ext cx="127160" cy="127600"/>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84" name="Circle"/>
              <p:cNvSpPr/>
              <p:nvPr/>
            </p:nvSpPr>
            <p:spPr>
              <a:xfrm>
                <a:off x="937795" y="4784965"/>
                <a:ext cx="127160" cy="127600"/>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85" name="Circle"/>
              <p:cNvSpPr/>
              <p:nvPr/>
            </p:nvSpPr>
            <p:spPr>
              <a:xfrm>
                <a:off x="858321" y="4561665"/>
                <a:ext cx="127159" cy="127600"/>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86" name="Circle"/>
              <p:cNvSpPr/>
              <p:nvPr/>
            </p:nvSpPr>
            <p:spPr>
              <a:xfrm>
                <a:off x="1096743" y="4944463"/>
                <a:ext cx="127160" cy="127600"/>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488" name="Rounded Rectangle"/>
            <p:cNvSpPr/>
            <p:nvPr/>
          </p:nvSpPr>
          <p:spPr>
            <a:xfrm>
              <a:off x="0" y="5161359"/>
              <a:ext cx="1768079" cy="607220"/>
            </a:xfrm>
            <a:prstGeom prst="roundRect">
              <a:avLst>
                <a:gd name="adj" fmla="val 44118"/>
              </a:avLst>
            </a:prstGeom>
            <a:solidFill>
              <a:srgbClr val="E324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solidFill>
                    <a:srgbClr val="B92D5D"/>
                  </a:solidFill>
                  <a:uFill>
                    <a:solidFill>
                      <a:srgbClr val="B92D5D"/>
                    </a:solidFill>
                  </a:uFill>
                  <a:latin typeface="+mn-lt"/>
                  <a:ea typeface="+mn-ea"/>
                  <a:cs typeface="+mn-cs"/>
                  <a:sym typeface="Arial"/>
                </a:defRPr>
              </a:pPr>
            </a:p>
          </p:txBody>
        </p:sp>
        <p:sp>
          <p:nvSpPr>
            <p:cNvPr id="489" name="Circle"/>
            <p:cNvSpPr/>
            <p:nvPr/>
          </p:nvSpPr>
          <p:spPr>
            <a:xfrm>
              <a:off x="678656" y="3893343"/>
              <a:ext cx="375048" cy="375048"/>
            </a:xfrm>
            <a:prstGeom prst="ellipse">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490" name="Circle"/>
            <p:cNvSpPr/>
            <p:nvPr/>
          </p:nvSpPr>
          <p:spPr>
            <a:xfrm>
              <a:off x="762000" y="3976687"/>
              <a:ext cx="111126" cy="111126"/>
            </a:xfrm>
            <a:prstGeom prst="ellipse">
              <a:avLst/>
            </a:prstGeom>
            <a:solidFill>
              <a:srgbClr val="4D22B3"/>
            </a:solidFill>
            <a:ln w="12700" cap="flat">
              <a:solidFill>
                <a:srgbClr val="000000">
                  <a:alpha val="0"/>
                </a:srgbClr>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491" name="Circle"/>
            <p:cNvSpPr/>
            <p:nvPr/>
          </p:nvSpPr>
          <p:spPr>
            <a:xfrm>
              <a:off x="873124" y="4073921"/>
              <a:ext cx="111126" cy="111126"/>
            </a:xfrm>
            <a:prstGeom prst="ellipse">
              <a:avLst/>
            </a:prstGeom>
            <a:solidFill>
              <a:srgbClr val="4D22B3"/>
            </a:solidFill>
            <a:ln w="12700" cap="flat">
              <a:solidFill>
                <a:srgbClr val="000000">
                  <a:alpha val="0"/>
                </a:srgbClr>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grpSp>
        <p:nvGrpSpPr>
          <p:cNvPr id="512" name="Group"/>
          <p:cNvGrpSpPr/>
          <p:nvPr/>
        </p:nvGrpSpPr>
        <p:grpSpPr>
          <a:xfrm>
            <a:off x="3512343" y="1928812"/>
            <a:ext cx="1643064" cy="8911832"/>
            <a:chOff x="0" y="0"/>
            <a:chExt cx="1643062" cy="8911830"/>
          </a:xfrm>
        </p:grpSpPr>
        <p:grpSp>
          <p:nvGrpSpPr>
            <p:cNvPr id="507" name="Group"/>
            <p:cNvGrpSpPr/>
            <p:nvPr/>
          </p:nvGrpSpPr>
          <p:grpSpPr>
            <a:xfrm>
              <a:off x="0" y="0"/>
              <a:ext cx="1643063" cy="8911831"/>
              <a:chOff x="0" y="0"/>
              <a:chExt cx="1643062" cy="8911830"/>
            </a:xfrm>
          </p:grpSpPr>
          <p:grpSp>
            <p:nvGrpSpPr>
              <p:cNvPr id="496" name="Group"/>
              <p:cNvGrpSpPr/>
              <p:nvPr/>
            </p:nvGrpSpPr>
            <p:grpSpPr>
              <a:xfrm>
                <a:off x="0" y="4785983"/>
                <a:ext cx="1643063" cy="4125848"/>
                <a:chOff x="0" y="0"/>
                <a:chExt cx="1643062" cy="4125847"/>
              </a:xfrm>
            </p:grpSpPr>
            <p:sp>
              <p:nvSpPr>
                <p:cNvPr id="493" name="Oval"/>
                <p:cNvSpPr/>
                <p:nvPr/>
              </p:nvSpPr>
              <p:spPr>
                <a:xfrm>
                  <a:off x="0" y="0"/>
                  <a:ext cx="1643063" cy="1500308"/>
                </a:xfrm>
                <a:prstGeom prst="ellipse">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4" name="Rectangle"/>
                <p:cNvSpPr/>
                <p:nvPr/>
              </p:nvSpPr>
              <p:spPr>
                <a:xfrm>
                  <a:off x="607933" y="1395286"/>
                  <a:ext cx="443628" cy="2400493"/>
                </a:xfrm>
                <a:prstGeom prst="rect">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5" name="Triangle"/>
                <p:cNvSpPr/>
                <p:nvPr/>
              </p:nvSpPr>
              <p:spPr>
                <a:xfrm>
                  <a:off x="312181" y="3165650"/>
                  <a:ext cx="1051561" cy="9601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nvGrpSpPr>
              <p:cNvPr id="506" name="Group"/>
              <p:cNvGrpSpPr/>
              <p:nvPr/>
            </p:nvGrpSpPr>
            <p:grpSpPr>
              <a:xfrm>
                <a:off x="0" y="0"/>
                <a:ext cx="1643063" cy="4770978"/>
                <a:chOff x="0" y="0"/>
                <a:chExt cx="1643062" cy="4770977"/>
              </a:xfrm>
            </p:grpSpPr>
            <p:grpSp>
              <p:nvGrpSpPr>
                <p:cNvPr id="500" name="Group"/>
                <p:cNvGrpSpPr/>
                <p:nvPr/>
              </p:nvGrpSpPr>
              <p:grpSpPr>
                <a:xfrm>
                  <a:off x="0" y="0"/>
                  <a:ext cx="1643063" cy="4125846"/>
                  <a:chOff x="0" y="0"/>
                  <a:chExt cx="1643062" cy="4125845"/>
                </a:xfrm>
              </p:grpSpPr>
              <p:sp>
                <p:nvSpPr>
                  <p:cNvPr id="497" name="Oval"/>
                  <p:cNvSpPr/>
                  <p:nvPr/>
                </p:nvSpPr>
                <p:spPr>
                  <a:xfrm>
                    <a:off x="0" y="0"/>
                    <a:ext cx="1643063" cy="1500308"/>
                  </a:xfrm>
                  <a:prstGeom prst="ellipse">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8" name="Rectangle"/>
                  <p:cNvSpPr/>
                  <p:nvPr/>
                </p:nvSpPr>
                <p:spPr>
                  <a:xfrm>
                    <a:off x="607933" y="1395285"/>
                    <a:ext cx="443628" cy="2400493"/>
                  </a:xfrm>
                  <a:prstGeom prst="rect">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499" name="Triangle"/>
                  <p:cNvSpPr/>
                  <p:nvPr/>
                </p:nvSpPr>
                <p:spPr>
                  <a:xfrm>
                    <a:off x="312181" y="3165649"/>
                    <a:ext cx="1051561" cy="96019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501" name="Oval"/>
                <p:cNvSpPr/>
                <p:nvPr/>
              </p:nvSpPr>
              <p:spPr>
                <a:xfrm>
                  <a:off x="410765" y="4275874"/>
                  <a:ext cx="131446" cy="120026"/>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02" name="Oval"/>
                <p:cNvSpPr/>
                <p:nvPr/>
              </p:nvSpPr>
              <p:spPr>
                <a:xfrm>
                  <a:off x="575071" y="4425907"/>
                  <a:ext cx="131446" cy="120025"/>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03" name="Oval"/>
                <p:cNvSpPr/>
                <p:nvPr/>
              </p:nvSpPr>
              <p:spPr>
                <a:xfrm>
                  <a:off x="969406" y="4500923"/>
                  <a:ext cx="131446" cy="120026"/>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04" name="Oval"/>
                <p:cNvSpPr/>
                <p:nvPr/>
              </p:nvSpPr>
              <p:spPr>
                <a:xfrm>
                  <a:off x="887253" y="4290879"/>
                  <a:ext cx="131446" cy="120026"/>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05" name="Oval"/>
                <p:cNvSpPr/>
                <p:nvPr/>
              </p:nvSpPr>
              <p:spPr>
                <a:xfrm>
                  <a:off x="1133713" y="4650953"/>
                  <a:ext cx="131446" cy="120025"/>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grpSp>
          <p:nvGrpSpPr>
            <p:cNvPr id="511" name="Group"/>
            <p:cNvGrpSpPr/>
            <p:nvPr/>
          </p:nvGrpSpPr>
          <p:grpSpPr>
            <a:xfrm>
              <a:off x="607218" y="3643312"/>
              <a:ext cx="375048" cy="375048"/>
              <a:chOff x="0" y="0"/>
              <a:chExt cx="375046" cy="375046"/>
            </a:xfrm>
          </p:grpSpPr>
          <p:sp>
            <p:nvSpPr>
              <p:cNvPr id="508" name="Circle"/>
              <p:cNvSpPr/>
              <p:nvPr/>
            </p:nvSpPr>
            <p:spPr>
              <a:xfrm>
                <a:off x="0" y="0"/>
                <a:ext cx="375047" cy="375047"/>
              </a:xfrm>
              <a:prstGeom prst="ellipse">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509" name="Circle"/>
              <p:cNvSpPr/>
              <p:nvPr/>
            </p:nvSpPr>
            <p:spPr>
              <a:xfrm>
                <a:off x="83343" y="83343"/>
                <a:ext cx="111126" cy="111126"/>
              </a:xfrm>
              <a:prstGeom prst="ellipse">
                <a:avLst/>
              </a:prstGeom>
              <a:solidFill>
                <a:srgbClr val="4D22B3"/>
              </a:solidFill>
              <a:ln w="12700" cap="flat">
                <a:solidFill>
                  <a:srgbClr val="000000">
                    <a:alpha val="0"/>
                  </a:srgbClr>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510" name="Circle"/>
              <p:cNvSpPr/>
              <p:nvPr/>
            </p:nvSpPr>
            <p:spPr>
              <a:xfrm>
                <a:off x="194468" y="180578"/>
                <a:ext cx="111126" cy="111126"/>
              </a:xfrm>
              <a:prstGeom prst="ellipse">
                <a:avLst/>
              </a:prstGeom>
              <a:solidFill>
                <a:srgbClr val="4D22B3"/>
              </a:solidFill>
              <a:ln w="12700" cap="flat">
                <a:solidFill>
                  <a:srgbClr val="000000">
                    <a:alpha val="0"/>
                  </a:srgbClr>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gr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3" name="Neuropeptides are cleavage products of prepropeptides (translated from genes)"/>
          <p:cNvSpPr txBox="1"/>
          <p:nvPr>
            <p:ph type="title"/>
          </p:nvPr>
        </p:nvSpPr>
        <p:spPr>
          <a:xfrm>
            <a:off x="3637359" y="339328"/>
            <a:ext cx="15779752" cy="2016126"/>
          </a:xfrm>
          <a:prstGeom prst="rect">
            <a:avLst/>
          </a:prstGeom>
        </p:spPr>
        <p:txBody>
          <a:bodyPr/>
          <a:lstStyle/>
          <a:p>
            <a:pPr/>
            <a:r>
              <a:t>Neuropeptides are cleavage products of prepropeptides (translated from genes)</a:t>
            </a:r>
          </a:p>
        </p:txBody>
      </p:sp>
      <p:pic>
        <p:nvPicPr>
          <p:cNvPr id="964" name="image.pdf" descr="image.pdf"/>
          <p:cNvPicPr>
            <a:picLocks noChangeAspect="0"/>
          </p:cNvPicPr>
          <p:nvPr/>
        </p:nvPicPr>
        <p:blipFill>
          <a:blip r:embed="rId2">
            <a:extLst/>
          </a:blip>
          <a:stretch>
            <a:fillRect/>
          </a:stretch>
        </p:blipFill>
        <p:spPr>
          <a:xfrm>
            <a:off x="3476625" y="3133725"/>
            <a:ext cx="16894969" cy="8483204"/>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66" name="Neuropeptides &amp; classical NTs in same synapse, but different effects via different receptors"/>
          <p:cNvSpPr txBox="1"/>
          <p:nvPr>
            <p:ph type="title"/>
          </p:nvPr>
        </p:nvSpPr>
        <p:spPr>
          <a:xfrm>
            <a:off x="3655218" y="-232172"/>
            <a:ext cx="12805173" cy="2750344"/>
          </a:xfrm>
          <a:prstGeom prst="rect">
            <a:avLst/>
          </a:prstGeom>
        </p:spPr>
        <p:txBody>
          <a:bodyPr/>
          <a:lstStyle/>
          <a:p>
            <a:pPr/>
            <a:r>
              <a:t>Neuropeptides &amp; classical NTs in same synapse, but different effects via different receptors</a:t>
            </a:r>
          </a:p>
        </p:txBody>
      </p:sp>
      <p:pic>
        <p:nvPicPr>
          <p:cNvPr id="967" name="droppedImage.png" descr="droppedImage.png"/>
          <p:cNvPicPr>
            <a:picLocks noChangeAspect="1"/>
          </p:cNvPicPr>
          <p:nvPr/>
        </p:nvPicPr>
        <p:blipFill>
          <a:blip r:embed="rId2">
            <a:extLst/>
          </a:blip>
          <a:stretch>
            <a:fillRect/>
          </a:stretch>
        </p:blipFill>
        <p:spPr>
          <a:xfrm>
            <a:off x="3548062" y="2500312"/>
            <a:ext cx="13966032" cy="10644188"/>
          </a:xfrm>
          <a:prstGeom prst="rect">
            <a:avLst/>
          </a:prstGeom>
          <a:ln w="12700"/>
        </p:spPr>
      </p:pic>
      <p:grpSp>
        <p:nvGrpSpPr>
          <p:cNvPr id="976" name="Group"/>
          <p:cNvGrpSpPr/>
          <p:nvPr/>
        </p:nvGrpSpPr>
        <p:grpSpPr>
          <a:xfrm>
            <a:off x="16412765" y="672703"/>
            <a:ext cx="4339829" cy="4839891"/>
            <a:chOff x="0" y="0"/>
            <a:chExt cx="4339828" cy="4839890"/>
          </a:xfrm>
        </p:grpSpPr>
        <p:sp>
          <p:nvSpPr>
            <p:cNvPr id="968" name="Line"/>
            <p:cNvSpPr/>
            <p:nvPr/>
          </p:nvSpPr>
          <p:spPr>
            <a:xfrm>
              <a:off x="0" y="0"/>
              <a:ext cx="4339829" cy="37326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6316" y="0"/>
                  </a:moveTo>
                  <a:lnTo>
                    <a:pt x="6316" y="9551"/>
                  </a:lnTo>
                  <a:lnTo>
                    <a:pt x="2779" y="12931"/>
                  </a:lnTo>
                  <a:lnTo>
                    <a:pt x="505" y="14547"/>
                  </a:lnTo>
                  <a:lnTo>
                    <a:pt x="0" y="17780"/>
                  </a:lnTo>
                  <a:lnTo>
                    <a:pt x="1011" y="20131"/>
                  </a:lnTo>
                  <a:lnTo>
                    <a:pt x="3284" y="20865"/>
                  </a:lnTo>
                  <a:lnTo>
                    <a:pt x="6316" y="21453"/>
                  </a:lnTo>
                  <a:lnTo>
                    <a:pt x="8968" y="21453"/>
                  </a:lnTo>
                  <a:lnTo>
                    <a:pt x="12632" y="21600"/>
                  </a:lnTo>
                  <a:lnTo>
                    <a:pt x="16547" y="21600"/>
                  </a:lnTo>
                  <a:lnTo>
                    <a:pt x="19958" y="21453"/>
                  </a:lnTo>
                  <a:lnTo>
                    <a:pt x="21221" y="17927"/>
                  </a:lnTo>
                  <a:lnTo>
                    <a:pt x="21600" y="14253"/>
                  </a:lnTo>
                  <a:lnTo>
                    <a:pt x="19832" y="12196"/>
                  </a:lnTo>
                  <a:lnTo>
                    <a:pt x="17305" y="11314"/>
                  </a:lnTo>
                  <a:lnTo>
                    <a:pt x="13895" y="9551"/>
                  </a:lnTo>
                  <a:lnTo>
                    <a:pt x="12000" y="7200"/>
                  </a:lnTo>
                  <a:lnTo>
                    <a:pt x="11242" y="2204"/>
                  </a:lnTo>
                  <a:cubicBezTo>
                    <a:pt x="11242" y="2204"/>
                    <a:pt x="10863" y="294"/>
                    <a:pt x="10989" y="0"/>
                  </a:cubicBezTo>
                </a:path>
              </a:pathLst>
            </a:custGeom>
            <a:noFill/>
            <a:ln w="50800" cap="flat">
              <a:solidFill>
                <a:srgbClr val="000000"/>
              </a:solidFill>
              <a:prstDash val="solid"/>
              <a:round/>
            </a:ln>
            <a:effectLst/>
          </p:spPr>
          <p:txBody>
            <a:bodyPr wrap="square" lIns="71437" tIns="71437" rIns="71437" bIns="71437" numCol="1" anchor="ctr">
              <a:noAutofit/>
            </a:bodyPr>
            <a:lstStyle/>
            <a:p>
              <a:pPr algn="ctr" defTabSz="1160859">
                <a:defRPr sz="8000">
                  <a:latin typeface="Gill Sans"/>
                  <a:ea typeface="Gill Sans"/>
                  <a:cs typeface="Gill Sans"/>
                  <a:sym typeface="Gill Sans"/>
                </a:defRPr>
              </a:pPr>
            </a:p>
          </p:txBody>
        </p:sp>
        <p:grpSp>
          <p:nvGrpSpPr>
            <p:cNvPr id="972" name="Group"/>
            <p:cNvGrpSpPr/>
            <p:nvPr/>
          </p:nvGrpSpPr>
          <p:grpSpPr>
            <a:xfrm>
              <a:off x="1268015" y="1643062"/>
              <a:ext cx="1803798" cy="1803798"/>
              <a:chOff x="0" y="0"/>
              <a:chExt cx="1803796" cy="1803796"/>
            </a:xfrm>
          </p:grpSpPr>
          <p:sp>
            <p:nvSpPr>
              <p:cNvPr id="969" name="Circle"/>
              <p:cNvSpPr/>
              <p:nvPr/>
            </p:nvSpPr>
            <p:spPr>
              <a:xfrm>
                <a:off x="0" y="0"/>
                <a:ext cx="1803797" cy="1803797"/>
              </a:xfrm>
              <a:prstGeom prst="ellipse">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70" name="Circle"/>
              <p:cNvSpPr/>
              <p:nvPr/>
            </p:nvSpPr>
            <p:spPr>
              <a:xfrm>
                <a:off x="167863" y="153574"/>
                <a:ext cx="1478788" cy="1478788"/>
              </a:xfrm>
              <a:prstGeom prst="ellipse">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71" name="ACh…"/>
              <p:cNvSpPr txBox="1"/>
              <p:nvPr/>
            </p:nvSpPr>
            <p:spPr>
              <a:xfrm>
                <a:off x="215248" y="377348"/>
                <a:ext cx="1321595" cy="91082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algn="ctr" defTabSz="1821656">
                  <a:defRPr b="1" sz="2200">
                    <a:uFill>
                      <a:solidFill>
                        <a:srgbClr val="000000"/>
                      </a:solidFill>
                    </a:uFill>
                  </a:defRPr>
                </a:pPr>
                <a:r>
                  <a:t>ACh</a:t>
                </a:r>
              </a:p>
              <a:p>
                <a:pPr marL="81280" marR="81280" algn="ctr" defTabSz="1821656">
                  <a:defRPr b="1" sz="2200">
                    <a:uFill>
                      <a:solidFill>
                        <a:srgbClr val="000000"/>
                      </a:solidFill>
                    </a:uFill>
                  </a:defRPr>
                </a:pPr>
                <a:r>
                  <a:t>LHRH</a:t>
                </a:r>
              </a:p>
            </p:txBody>
          </p:sp>
        </p:grpSp>
        <p:sp>
          <p:nvSpPr>
            <p:cNvPr id="973" name="Line"/>
            <p:cNvSpPr/>
            <p:nvPr/>
          </p:nvSpPr>
          <p:spPr>
            <a:xfrm>
              <a:off x="125015" y="3946921"/>
              <a:ext cx="4107657" cy="76795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67" y="15120"/>
                  </a:moveTo>
                  <a:lnTo>
                    <a:pt x="0" y="7200"/>
                  </a:lnTo>
                  <a:lnTo>
                    <a:pt x="1067" y="720"/>
                  </a:lnTo>
                  <a:lnTo>
                    <a:pt x="3067" y="2160"/>
                  </a:lnTo>
                  <a:lnTo>
                    <a:pt x="6000" y="5040"/>
                  </a:lnTo>
                  <a:lnTo>
                    <a:pt x="10267" y="6480"/>
                  </a:lnTo>
                  <a:lnTo>
                    <a:pt x="15600" y="6480"/>
                  </a:lnTo>
                  <a:lnTo>
                    <a:pt x="18800" y="6480"/>
                  </a:lnTo>
                  <a:lnTo>
                    <a:pt x="20667" y="0"/>
                  </a:lnTo>
                  <a:lnTo>
                    <a:pt x="21600" y="14400"/>
                  </a:lnTo>
                  <a:lnTo>
                    <a:pt x="20800" y="21600"/>
                  </a:lnTo>
                </a:path>
              </a:pathLst>
            </a:custGeom>
            <a:noFill/>
            <a:ln w="50800" cap="flat">
              <a:solidFill>
                <a:srgbClr val="000000"/>
              </a:solidFill>
              <a:prstDash val="solid"/>
              <a:round/>
            </a:ln>
            <a:effectLst/>
          </p:spPr>
          <p:txBody>
            <a:bodyPr wrap="square" lIns="71437" tIns="71437" rIns="71437" bIns="71437" numCol="1" anchor="ctr">
              <a:noAutofit/>
            </a:bodyPr>
            <a:lstStyle/>
            <a:p>
              <a:pPr algn="ctr" defTabSz="1160859">
                <a:defRPr sz="8000">
                  <a:latin typeface="Gill Sans"/>
                  <a:ea typeface="Gill Sans"/>
                  <a:cs typeface="Gill Sans"/>
                  <a:sym typeface="Gill Sans"/>
                </a:defRPr>
              </a:pPr>
            </a:p>
          </p:txBody>
        </p:sp>
        <p:sp>
          <p:nvSpPr>
            <p:cNvPr id="974" name="Rounded Rectangle"/>
            <p:cNvSpPr/>
            <p:nvPr/>
          </p:nvSpPr>
          <p:spPr>
            <a:xfrm>
              <a:off x="1196578" y="3893343"/>
              <a:ext cx="607219" cy="910829"/>
            </a:xfrm>
            <a:prstGeom prst="roundRect">
              <a:avLst>
                <a:gd name="adj" fmla="val 44118"/>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75" name="Triangle"/>
            <p:cNvSpPr/>
            <p:nvPr/>
          </p:nvSpPr>
          <p:spPr>
            <a:xfrm flipH="1" rot="10800000">
              <a:off x="2411015" y="4000500"/>
              <a:ext cx="642939" cy="83939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977" name="ACh…"/>
          <p:cNvSpPr txBox="1"/>
          <p:nvPr/>
        </p:nvSpPr>
        <p:spPr>
          <a:xfrm>
            <a:off x="16627078" y="5548312"/>
            <a:ext cx="2053829"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defRPr sz="3200">
                <a:uFill>
                  <a:solidFill>
                    <a:srgbClr val="000000"/>
                  </a:solidFill>
                </a:uFill>
              </a:defRPr>
            </a:pPr>
            <a:r>
              <a:t>ACh</a:t>
            </a:r>
          </a:p>
          <a:p>
            <a:pPr marL="81280" marR="81280" algn="ctr" defTabSz="1821656">
              <a:defRPr sz="3200">
                <a:uFill>
                  <a:solidFill>
                    <a:srgbClr val="000000"/>
                  </a:solidFill>
                </a:uFill>
              </a:defRPr>
            </a:pPr>
            <a:r>
              <a:t>receptor</a:t>
            </a:r>
          </a:p>
        </p:txBody>
      </p:sp>
      <p:sp>
        <p:nvSpPr>
          <p:cNvPr id="978" name="LHRH…"/>
          <p:cNvSpPr txBox="1"/>
          <p:nvPr/>
        </p:nvSpPr>
        <p:spPr>
          <a:xfrm>
            <a:off x="18466593" y="5548312"/>
            <a:ext cx="2053829"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defRPr sz="3200">
                <a:uFill>
                  <a:solidFill>
                    <a:srgbClr val="000000"/>
                  </a:solidFill>
                </a:uFill>
              </a:defRPr>
            </a:pPr>
            <a:r>
              <a:t>LHRH</a:t>
            </a:r>
          </a:p>
          <a:p>
            <a:pPr marL="81280" marR="81280" algn="ctr" defTabSz="1821656">
              <a:defRPr sz="3200">
                <a:uFill>
                  <a:solidFill>
                    <a:srgbClr val="000000"/>
                  </a:solidFill>
                </a:uFill>
              </a:defRPr>
            </a:pPr>
            <a:r>
              <a:t>receptor</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80" name="Neurotransmitters and Receptors…"/>
          <p:cNvSpPr txBox="1"/>
          <p:nvPr/>
        </p:nvSpPr>
        <p:spPr>
          <a:xfrm>
            <a:off x="3780234" y="49547"/>
            <a:ext cx="16323470" cy="1040221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marL="81280" marR="81280" defTabSz="1821656">
              <a:defRPr b="1" sz="5000">
                <a:solidFill>
                  <a:srgbClr val="0056D6"/>
                </a:solidFill>
                <a:uFill>
                  <a:solidFill>
                    <a:srgbClr val="0056D6"/>
                  </a:solidFill>
                </a:uFill>
                <a:latin typeface="+mn-lt"/>
                <a:ea typeface="+mn-ea"/>
                <a:cs typeface="+mn-cs"/>
                <a:sym typeface="Arial"/>
              </a:defRPr>
            </a:pPr>
            <a:r>
              <a:t>Neurotransmitters and Receptors</a:t>
            </a:r>
          </a:p>
          <a:p>
            <a:pPr marL="81280" marR="81280" defTabSz="1821656">
              <a:defRPr b="1" sz="3200">
                <a:uFill>
                  <a:solidFill>
                    <a:srgbClr val="000000"/>
                  </a:solidFill>
                </a:uFill>
                <a:latin typeface="+mn-lt"/>
                <a:ea typeface="+mn-ea"/>
                <a:cs typeface="+mn-cs"/>
                <a:sym typeface="Arial"/>
              </a:defRPr>
            </a:pPr>
          </a:p>
          <a:p>
            <a:pPr marL="81280" marR="81280" defTabSz="1821656">
              <a:defRPr b="1" sz="3600">
                <a:uFill>
                  <a:solidFill>
                    <a:srgbClr val="000000"/>
                  </a:solidFill>
                </a:uFill>
                <a:latin typeface="+mn-lt"/>
                <a:ea typeface="+mn-ea"/>
                <a:cs typeface="+mn-cs"/>
                <a:sym typeface="Arial"/>
              </a:defRPr>
            </a:pPr>
            <a:r>
              <a:t>1. Ligand-Gated Ion Channels</a:t>
            </a:r>
          </a:p>
          <a:p>
            <a:pPr marL="81280" marR="81280" defTabSz="1821656">
              <a:defRPr sz="3600">
                <a:uFill>
                  <a:solidFill>
                    <a:srgbClr val="000000"/>
                  </a:solidFill>
                </a:uFill>
                <a:latin typeface="+mn-lt"/>
                <a:ea typeface="+mn-ea"/>
                <a:cs typeface="+mn-cs"/>
                <a:sym typeface="Arial"/>
              </a:defRPr>
            </a:pPr>
            <a:r>
              <a:t>Neurotransmitter binds to channel protein, causing it to open and allow ions to move into the cell.</a:t>
            </a:r>
          </a:p>
          <a:p>
            <a:pPr marL="81280" marR="81280" defTabSz="1821656">
              <a:defRPr b="1" sz="3600">
                <a:uFill>
                  <a:solidFill>
                    <a:srgbClr val="000000"/>
                  </a:solidFill>
                </a:uFill>
                <a:latin typeface="+mn-lt"/>
                <a:ea typeface="+mn-ea"/>
                <a:cs typeface="+mn-cs"/>
                <a:sym typeface="Arial"/>
              </a:defRPr>
            </a:pPr>
          </a:p>
          <a:p>
            <a:pPr marL="81280" marR="81280" defTabSz="1821656">
              <a:defRPr b="1" sz="3600">
                <a:uFill>
                  <a:solidFill>
                    <a:srgbClr val="000000"/>
                  </a:solidFill>
                </a:uFill>
                <a:latin typeface="+mn-lt"/>
                <a:ea typeface="+mn-ea"/>
                <a:cs typeface="+mn-cs"/>
                <a:sym typeface="Arial"/>
              </a:defRPr>
            </a:pPr>
            <a:r>
              <a:t>2. G-Protein Coupled Receptors</a:t>
            </a:r>
          </a:p>
          <a:p>
            <a:pPr marL="81280" marR="81280" defTabSz="1821656">
              <a:defRPr sz="3600">
                <a:uFill>
                  <a:solidFill>
                    <a:srgbClr val="000000"/>
                  </a:solidFill>
                </a:uFill>
                <a:latin typeface="+mn-lt"/>
                <a:ea typeface="+mn-ea"/>
                <a:cs typeface="+mn-cs"/>
                <a:sym typeface="Arial"/>
              </a:defRPr>
            </a:pPr>
            <a:r>
              <a:t>Neurotransmitter binds to receptor protein, which activates a complex of G-proteins (interact with GTP).</a:t>
            </a:r>
          </a:p>
          <a:p>
            <a:pPr marL="81280" marR="81280" defTabSz="1821656">
              <a:defRPr sz="3600">
                <a:uFill>
                  <a:solidFill>
                    <a:srgbClr val="000000"/>
                  </a:solidFill>
                </a:uFill>
                <a:latin typeface="+mn-lt"/>
                <a:ea typeface="+mn-ea"/>
                <a:cs typeface="+mn-cs"/>
                <a:sym typeface="Arial"/>
              </a:defRPr>
            </a:pPr>
          </a:p>
          <a:p>
            <a:pPr marL="81280" marR="81280" defTabSz="1821656">
              <a:defRPr b="1" sz="3600">
                <a:uFill>
                  <a:solidFill>
                    <a:srgbClr val="000000"/>
                  </a:solidFill>
                </a:uFill>
                <a:latin typeface="+mn-lt"/>
                <a:ea typeface="+mn-ea"/>
                <a:cs typeface="+mn-cs"/>
                <a:sym typeface="Arial"/>
              </a:defRPr>
            </a:pPr>
            <a:r>
              <a:t>Activated G-proteins</a:t>
            </a:r>
          </a:p>
          <a:p>
            <a:pPr marL="81280" marR="81280" defTabSz="1821656">
              <a:defRPr sz="3600">
                <a:uFill>
                  <a:solidFill>
                    <a:srgbClr val="000000"/>
                  </a:solidFill>
                </a:uFill>
                <a:latin typeface="+mn-lt"/>
                <a:ea typeface="+mn-ea"/>
                <a:cs typeface="+mn-cs"/>
                <a:sym typeface="Arial"/>
              </a:defRPr>
            </a:pPr>
            <a:r>
              <a:t>i. can interact with ion channels in membrane to change Vm</a:t>
            </a:r>
          </a:p>
          <a:p>
            <a:pPr marL="81280" marR="81280" defTabSz="1821656">
              <a:defRPr sz="3600">
                <a:uFill>
                  <a:solidFill>
                    <a:srgbClr val="000000"/>
                  </a:solidFill>
                </a:uFill>
                <a:latin typeface="+mn-lt"/>
                <a:ea typeface="+mn-ea"/>
                <a:cs typeface="+mn-cs"/>
                <a:sym typeface="Arial"/>
              </a:defRPr>
            </a:pPr>
          </a:p>
          <a:p>
            <a:pPr marL="81280" marR="81280" defTabSz="1821656">
              <a:defRPr sz="3600">
                <a:uFill>
                  <a:solidFill>
                    <a:srgbClr val="000000"/>
                  </a:solidFill>
                </a:uFill>
                <a:latin typeface="+mn-lt"/>
                <a:ea typeface="+mn-ea"/>
                <a:cs typeface="+mn-cs"/>
                <a:sym typeface="Arial"/>
              </a:defRPr>
            </a:pPr>
            <a:r>
              <a:t>ii. can activate second messenger systems like adenylate cyclase to raise cAMP levels in the cytoplasm for slower, intracellular signaling.</a:t>
            </a:r>
          </a:p>
          <a:p>
            <a:pPr marL="81280" marR="81280" defTabSz="1821656">
              <a:defRPr sz="3600">
                <a:uFill>
                  <a:solidFill>
                    <a:srgbClr val="000000"/>
                  </a:solidFill>
                </a:uFill>
                <a:latin typeface="+mn-lt"/>
                <a:ea typeface="+mn-ea"/>
                <a:cs typeface="+mn-cs"/>
                <a:sym typeface="Arial"/>
              </a:defRPr>
            </a:pPr>
          </a:p>
          <a:p>
            <a:pPr marL="81280" marR="81280" defTabSz="1821656">
              <a:defRPr sz="3600">
                <a:uFill>
                  <a:solidFill>
                    <a:srgbClr val="000000"/>
                  </a:solidFill>
                </a:uFill>
                <a:latin typeface="+mn-lt"/>
                <a:ea typeface="+mn-ea"/>
                <a:cs typeface="+mn-cs"/>
                <a:sym typeface="Arial"/>
              </a:defRPr>
            </a:pPr>
            <a:r>
              <a:t>iii. G-proteins can be stimulatory (G</a:t>
            </a:r>
            <a:r>
              <a:rPr baseline="-5999"/>
              <a:t>s </a:t>
            </a:r>
            <a:r>
              <a:t>-&gt; more cAMP) or inhibitory (G</a:t>
            </a:r>
            <a:r>
              <a:rPr baseline="-5999"/>
              <a:t>i </a:t>
            </a:r>
            <a:r>
              <a:t>-&gt; less cAMP)</a:t>
            </a:r>
          </a:p>
        </p:txBody>
      </p:sp>
      <p:sp>
        <p:nvSpPr>
          <p:cNvPr id="981" name="A single neurotransmitter can act on multiple types of receptors.…"/>
          <p:cNvSpPr txBox="1"/>
          <p:nvPr/>
        </p:nvSpPr>
        <p:spPr>
          <a:xfrm>
            <a:off x="3798093" y="10294143"/>
            <a:ext cx="16323470" cy="2628901"/>
          </a:xfrm>
          <a:prstGeom prst="rect">
            <a:avLst/>
          </a:prstGeom>
          <a:solidFill>
            <a:srgbClr val="FEFCDD"/>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marL="81280" marR="81280" defTabSz="1821656">
              <a:defRPr sz="3200">
                <a:uFill>
                  <a:solidFill>
                    <a:srgbClr val="000000"/>
                  </a:solidFill>
                </a:uFill>
                <a:latin typeface="+mn-lt"/>
                <a:ea typeface="+mn-ea"/>
                <a:cs typeface="+mn-cs"/>
                <a:sym typeface="Arial"/>
              </a:defRPr>
            </a:pPr>
            <a:r>
              <a:t>A single neurotransmitter can act on multiple types of receptors.</a:t>
            </a:r>
          </a:p>
          <a:p>
            <a:pPr marL="81280" marR="81280" defTabSz="1821656">
              <a:defRPr sz="3200">
                <a:uFill>
                  <a:solidFill>
                    <a:srgbClr val="000000"/>
                  </a:solidFill>
                </a:uFill>
                <a:latin typeface="+mn-lt"/>
                <a:ea typeface="+mn-ea"/>
                <a:cs typeface="+mn-cs"/>
                <a:sym typeface="Arial"/>
              </a:defRPr>
            </a:pPr>
            <a:r>
              <a:t>Type of receptor determines the response of the postsynaptic target cell.</a:t>
            </a:r>
          </a:p>
          <a:p>
            <a:pPr marL="81280" marR="81280" defTabSz="1821656">
              <a:defRPr sz="3200">
                <a:uFill>
                  <a:solidFill>
                    <a:srgbClr val="000000"/>
                  </a:solidFill>
                </a:uFill>
                <a:latin typeface="+mn-lt"/>
                <a:ea typeface="+mn-ea"/>
                <a:cs typeface="+mn-cs"/>
                <a:sym typeface="Arial"/>
              </a:defRPr>
            </a:pPr>
          </a:p>
          <a:p>
            <a:pPr marL="81280" marR="81280" defTabSz="1821656">
              <a:defRPr sz="3200">
                <a:uFill>
                  <a:solidFill>
                    <a:srgbClr val="000000"/>
                  </a:solidFill>
                </a:uFill>
                <a:latin typeface="+mn-lt"/>
                <a:ea typeface="+mn-ea"/>
                <a:cs typeface="+mn-cs"/>
                <a:sym typeface="Arial"/>
              </a:defRPr>
            </a:pPr>
            <a:r>
              <a:t>So one neurotransmitter can have opposite effects on 2 different postsynaptic cells, if each postsynaptic cell has a different receptor type.</a:t>
            </a:r>
          </a:p>
        </p:txBody>
      </p:sp>
      <p:sp>
        <p:nvSpPr>
          <p:cNvPr id="982"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84" name="npo000068.png" descr="npo000068.png"/>
          <p:cNvPicPr>
            <a:picLocks noChangeAspect="0"/>
          </p:cNvPicPr>
          <p:nvPr/>
        </p:nvPicPr>
        <p:blipFill>
          <a:blip r:embed="rId2">
            <a:extLst/>
          </a:blip>
          <a:stretch>
            <a:fillRect/>
          </a:stretch>
        </p:blipFill>
        <p:spPr>
          <a:xfrm>
            <a:off x="4065984" y="1143000"/>
            <a:ext cx="16234173" cy="13519547"/>
          </a:xfrm>
          <a:prstGeom prst="rect">
            <a:avLst/>
          </a:prstGeom>
          <a:ln w="12700">
            <a:miter lim="400000"/>
          </a:ln>
        </p:spPr>
      </p:pic>
      <p:sp>
        <p:nvSpPr>
          <p:cNvPr id="985" name="Ion Channel…"/>
          <p:cNvSpPr txBox="1"/>
          <p:nvPr/>
        </p:nvSpPr>
        <p:spPr>
          <a:xfrm>
            <a:off x="9655969" y="11626453"/>
            <a:ext cx="3735895" cy="182165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sz="4600">
                <a:solidFill>
                  <a:srgbClr val="E32400"/>
                </a:solidFill>
                <a:uFill>
                  <a:solidFill>
                    <a:srgbClr val="E32400"/>
                  </a:solidFill>
                </a:uFill>
                <a:latin typeface="Comic Sans MS"/>
                <a:ea typeface="Comic Sans MS"/>
                <a:cs typeface="Comic Sans MS"/>
                <a:sym typeface="Comic Sans MS"/>
              </a:defRPr>
            </a:pPr>
            <a:r>
              <a:t>Ion Channel </a:t>
            </a:r>
          </a:p>
          <a:p>
            <a:pPr marL="81280" marR="81280" algn="ctr" defTabSz="1821656">
              <a:defRPr sz="4600">
                <a:solidFill>
                  <a:srgbClr val="E32400"/>
                </a:solidFill>
                <a:uFill>
                  <a:solidFill>
                    <a:srgbClr val="E32400"/>
                  </a:solidFill>
                </a:uFill>
                <a:latin typeface="Comic Sans MS"/>
                <a:ea typeface="Comic Sans MS"/>
                <a:cs typeface="Comic Sans MS"/>
                <a:sym typeface="Comic Sans MS"/>
              </a:defRPr>
            </a:pPr>
            <a:r>
              <a:t>Receptor</a:t>
            </a:r>
          </a:p>
        </p:txBody>
      </p:sp>
      <p:sp>
        <p:nvSpPr>
          <p:cNvPr id="986" name="G-Protein…"/>
          <p:cNvSpPr txBox="1"/>
          <p:nvPr/>
        </p:nvSpPr>
        <p:spPr>
          <a:xfrm>
            <a:off x="14442281" y="11626453"/>
            <a:ext cx="5429251" cy="182165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defRPr sz="4600">
                <a:solidFill>
                  <a:srgbClr val="E32400"/>
                </a:solidFill>
                <a:uFill>
                  <a:solidFill>
                    <a:srgbClr val="E32400"/>
                  </a:solidFill>
                </a:uFill>
                <a:latin typeface="Comic Sans MS"/>
                <a:ea typeface="Comic Sans MS"/>
                <a:cs typeface="Comic Sans MS"/>
                <a:sym typeface="Comic Sans MS"/>
              </a:defRPr>
            </a:pPr>
            <a:r>
              <a:t>G-Protein</a:t>
            </a:r>
          </a:p>
          <a:p>
            <a:pPr marL="81280" marR="81280" algn="ctr" defTabSz="1821656">
              <a:defRPr sz="4600">
                <a:solidFill>
                  <a:srgbClr val="E32400"/>
                </a:solidFill>
                <a:uFill>
                  <a:solidFill>
                    <a:srgbClr val="E32400"/>
                  </a:solidFill>
                </a:uFill>
                <a:latin typeface="Comic Sans MS"/>
                <a:ea typeface="Comic Sans MS"/>
                <a:cs typeface="Comic Sans MS"/>
                <a:sym typeface="Comic Sans MS"/>
              </a:defRPr>
            </a:pPr>
            <a:r>
              <a:t>Coupled Receptor</a:t>
            </a:r>
          </a:p>
        </p:txBody>
      </p:sp>
      <p:sp>
        <p:nvSpPr>
          <p:cNvPr id="987" name="Terminology:"/>
          <p:cNvSpPr txBox="1"/>
          <p:nvPr/>
        </p:nvSpPr>
        <p:spPr>
          <a:xfrm>
            <a:off x="3637359" y="0"/>
            <a:ext cx="4009558" cy="9144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4600">
                <a:uFill>
                  <a:solidFill>
                    <a:srgbClr val="000000"/>
                  </a:solidFill>
                </a:uFill>
                <a:latin typeface="Times Roman"/>
                <a:ea typeface="Times Roman"/>
                <a:cs typeface="Times Roman"/>
                <a:sym typeface="Times Roman"/>
              </a:defRPr>
            </a:pPr>
            <a:r>
              <a:rPr b="1">
                <a:latin typeface="+mj-lt"/>
                <a:ea typeface="+mj-ea"/>
                <a:cs typeface="+mj-cs"/>
                <a:sym typeface="Helvetica"/>
              </a:rPr>
              <a:t>Terminology</a:t>
            </a:r>
            <a:r>
              <a:t>:</a:t>
            </a:r>
          </a:p>
        </p:txBody>
      </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89" name="Fox Figure 7.27"/>
          <p:cNvSpPr txBox="1"/>
          <p:nvPr/>
        </p:nvSpPr>
        <p:spPr>
          <a:xfrm>
            <a:off x="18067734" y="12840890"/>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7.27</a:t>
            </a:r>
          </a:p>
        </p:txBody>
      </p:sp>
      <p:grpSp>
        <p:nvGrpSpPr>
          <p:cNvPr id="992" name="Group"/>
          <p:cNvGrpSpPr/>
          <p:nvPr/>
        </p:nvGrpSpPr>
        <p:grpSpPr>
          <a:xfrm>
            <a:off x="3512343" y="3036093"/>
            <a:ext cx="17377173" cy="7396958"/>
            <a:chOff x="0" y="0"/>
            <a:chExt cx="17377171" cy="7396956"/>
          </a:xfrm>
        </p:grpSpPr>
        <p:pic>
          <p:nvPicPr>
            <p:cNvPr id="990" name="fox78119_0727.jpg" descr="fox78119_0727.jpg"/>
            <p:cNvPicPr>
              <a:picLocks noChangeAspect="0"/>
            </p:cNvPicPr>
            <p:nvPr/>
          </p:nvPicPr>
          <p:blipFill>
            <a:blip r:embed="rId2">
              <a:extLst/>
            </a:blip>
            <a:stretch>
              <a:fillRect/>
            </a:stretch>
          </p:blipFill>
          <p:spPr>
            <a:xfrm>
              <a:off x="0" y="253206"/>
              <a:ext cx="17377172" cy="7143751"/>
            </a:xfrm>
            <a:prstGeom prst="rect">
              <a:avLst/>
            </a:prstGeom>
            <a:ln w="12700" cap="flat">
              <a:noFill/>
              <a:miter lim="400000"/>
            </a:ln>
            <a:effectLst/>
          </p:spPr>
        </p:pic>
        <p:sp>
          <p:nvSpPr>
            <p:cNvPr id="991" name="Rectangle"/>
            <p:cNvSpPr/>
            <p:nvPr/>
          </p:nvSpPr>
          <p:spPr>
            <a:xfrm>
              <a:off x="3607593"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993" name="G-Proteins can directly affect ion channels"/>
          <p:cNvSpPr txBox="1"/>
          <p:nvPr/>
        </p:nvSpPr>
        <p:spPr>
          <a:xfrm>
            <a:off x="3512343" y="839390"/>
            <a:ext cx="11833866" cy="787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400">
                <a:uFill>
                  <a:solidFill>
                    <a:srgbClr val="000000"/>
                  </a:solidFill>
                </a:uFill>
                <a:latin typeface="+mn-lt"/>
                <a:ea typeface="+mn-ea"/>
                <a:cs typeface="+mn-cs"/>
                <a:sym typeface="Arial"/>
              </a:defRPr>
            </a:lvl1pPr>
          </a:lstStyle>
          <a:p>
            <a:pPr/>
            <a:r>
              <a:t>G-Proteins can directly affect ion channels</a:t>
            </a:r>
          </a:p>
        </p:txBody>
      </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995" name="Fox Table 7.6"/>
          <p:cNvSpPr txBox="1"/>
          <p:nvPr/>
        </p:nvSpPr>
        <p:spPr>
          <a:xfrm>
            <a:off x="3744515" y="13001625"/>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Table 7.6</a:t>
            </a:r>
          </a:p>
        </p:txBody>
      </p:sp>
      <p:grpSp>
        <p:nvGrpSpPr>
          <p:cNvPr id="998" name="Group"/>
          <p:cNvGrpSpPr/>
          <p:nvPr/>
        </p:nvGrpSpPr>
        <p:grpSpPr>
          <a:xfrm>
            <a:off x="6405562" y="1035843"/>
            <a:ext cx="11590735" cy="11400633"/>
            <a:chOff x="0" y="0"/>
            <a:chExt cx="11590733" cy="11400631"/>
          </a:xfrm>
        </p:grpSpPr>
        <p:pic>
          <p:nvPicPr>
            <p:cNvPr id="996" name="fox78119_tb0706.jpg" descr="fox78119_tb0706.jpg"/>
            <p:cNvPicPr>
              <a:picLocks noChangeAspect="0"/>
            </p:cNvPicPr>
            <p:nvPr/>
          </p:nvPicPr>
          <p:blipFill>
            <a:blip r:embed="rId2">
              <a:extLst/>
            </a:blip>
            <a:stretch>
              <a:fillRect/>
            </a:stretch>
          </p:blipFill>
          <p:spPr>
            <a:xfrm>
              <a:off x="0" y="243681"/>
              <a:ext cx="11590734" cy="11156951"/>
            </a:xfrm>
            <a:prstGeom prst="rect">
              <a:avLst/>
            </a:prstGeom>
            <a:ln w="12700" cap="flat">
              <a:noFill/>
              <a:miter lim="400000"/>
            </a:ln>
            <a:effectLst/>
          </p:spPr>
        </p:pic>
        <p:sp>
          <p:nvSpPr>
            <p:cNvPr id="997" name="Rectangle"/>
            <p:cNvSpPr/>
            <p:nvPr/>
          </p:nvSpPr>
          <p:spPr>
            <a:xfrm>
              <a:off x="714375" y="0"/>
              <a:ext cx="10126266"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999"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01" name="Fox Figure 7.31"/>
          <p:cNvSpPr txBox="1"/>
          <p:nvPr/>
        </p:nvSpPr>
        <p:spPr>
          <a:xfrm>
            <a:off x="18210609" y="12680156"/>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7.31</a:t>
            </a:r>
          </a:p>
        </p:txBody>
      </p:sp>
      <p:grpSp>
        <p:nvGrpSpPr>
          <p:cNvPr id="1004" name="Group"/>
          <p:cNvGrpSpPr/>
          <p:nvPr/>
        </p:nvGrpSpPr>
        <p:grpSpPr>
          <a:xfrm>
            <a:off x="3815953" y="2411015"/>
            <a:ext cx="16769952" cy="8644336"/>
            <a:chOff x="0" y="0"/>
            <a:chExt cx="16769951" cy="8644334"/>
          </a:xfrm>
        </p:grpSpPr>
        <p:pic>
          <p:nvPicPr>
            <p:cNvPr id="1002" name="fox78119_0731.jpg" descr="fox78119_0731.jpg"/>
            <p:cNvPicPr>
              <a:picLocks noChangeAspect="0"/>
            </p:cNvPicPr>
            <p:nvPr/>
          </p:nvPicPr>
          <p:blipFill>
            <a:blip r:embed="rId2">
              <a:extLst/>
            </a:blip>
            <a:stretch>
              <a:fillRect/>
            </a:stretch>
          </p:blipFill>
          <p:spPr>
            <a:xfrm>
              <a:off x="0" y="249634"/>
              <a:ext cx="16769952" cy="8394701"/>
            </a:xfrm>
            <a:prstGeom prst="rect">
              <a:avLst/>
            </a:prstGeom>
            <a:ln w="12700" cap="flat">
              <a:noFill/>
              <a:miter lim="400000"/>
            </a:ln>
            <a:effectLst/>
          </p:spPr>
        </p:pic>
        <p:sp>
          <p:nvSpPr>
            <p:cNvPr id="1003" name="Rectangle"/>
            <p:cNvSpPr/>
            <p:nvPr/>
          </p:nvSpPr>
          <p:spPr>
            <a:xfrm>
              <a:off x="3125390" y="0"/>
              <a:ext cx="10126267" cy="482204"/>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1005" name="G-Proteins can affect second messenger signaling…"/>
          <p:cNvSpPr txBox="1"/>
          <p:nvPr/>
        </p:nvSpPr>
        <p:spPr>
          <a:xfrm>
            <a:off x="3815953" y="625078"/>
            <a:ext cx="13993734" cy="14478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400">
                <a:uFill>
                  <a:solidFill>
                    <a:srgbClr val="000000"/>
                  </a:solidFill>
                </a:uFill>
                <a:latin typeface="+mn-lt"/>
                <a:ea typeface="+mn-ea"/>
                <a:cs typeface="+mn-cs"/>
                <a:sym typeface="Arial"/>
              </a:defRPr>
            </a:pPr>
            <a:r>
              <a:t>G-Proteins can affect second messenger signaling</a:t>
            </a:r>
          </a:p>
          <a:p>
            <a:pPr marL="81280" marR="81280" defTabSz="1821656">
              <a:defRPr b="1" sz="4400">
                <a:uFill>
                  <a:solidFill>
                    <a:srgbClr val="000000"/>
                  </a:solidFill>
                </a:uFill>
                <a:latin typeface="+mn-lt"/>
                <a:ea typeface="+mn-ea"/>
                <a:cs typeface="+mn-cs"/>
                <a:sym typeface="Arial"/>
              </a:defRPr>
            </a:pPr>
            <a:r>
              <a:t>(e.g. cAMP levels in the cytoplasm)</a:t>
            </a:r>
          </a:p>
        </p:txBody>
      </p:sp>
      <p:sp>
        <p:nvSpPr>
          <p:cNvPr id="1006" name="Text"/>
          <p:cNvSpPr txBox="1"/>
          <p:nvPr/>
        </p:nvSpPr>
        <p:spPr>
          <a:xfrm>
            <a:off x="11674078" y="6536531"/>
            <a:ext cx="1028106" cy="62507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Text</a:t>
            </a:r>
          </a:p>
        </p:txBody>
      </p:sp>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08" name="Slide Number"/>
          <p:cNvSpPr txBox="1"/>
          <p:nvPr>
            <p:ph type="sldNum" sz="quarter" idx="2"/>
          </p:nvPr>
        </p:nvSpPr>
        <p:spPr>
          <a:xfrm>
            <a:off x="20162448" y="13108781"/>
            <a:ext cx="518307" cy="500063"/>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1009" name="Figure 6.31"/>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6.31</a:t>
            </a:r>
          </a:p>
        </p:txBody>
      </p:sp>
      <p:pic>
        <p:nvPicPr>
          <p:cNvPr id="1010" name="fox78119_0631.jpg" descr="fox78119_0631.jpg"/>
          <p:cNvPicPr>
            <a:picLocks noChangeAspect="0"/>
          </p:cNvPicPr>
          <p:nvPr/>
        </p:nvPicPr>
        <p:blipFill>
          <a:blip r:embed="rId2">
            <a:extLst/>
          </a:blip>
          <a:stretch>
            <a:fillRect/>
          </a:stretch>
        </p:blipFill>
        <p:spPr>
          <a:xfrm>
            <a:off x="5334000" y="1139825"/>
            <a:ext cx="13716000" cy="11436352"/>
          </a:xfrm>
          <a:prstGeom prst="rect">
            <a:avLst/>
          </a:prstGeom>
          <a:ln w="12700">
            <a:miter lim="400000"/>
          </a:ln>
        </p:spPr>
      </p:pic>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12" name="source of neurotransmitter…"/>
          <p:cNvSpPr txBox="1"/>
          <p:nvPr/>
        </p:nvSpPr>
        <p:spPr>
          <a:xfrm>
            <a:off x="6655593" y="1535906"/>
            <a:ext cx="12279449" cy="11610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352213" marR="81280" indent="-270933" defTabSz="1821656">
              <a:buSzPct val="100000"/>
              <a:buChar char="•"/>
              <a:defRPr sz="3600">
                <a:uFill>
                  <a:solidFill>
                    <a:srgbClr val="000000"/>
                  </a:solidFill>
                </a:uFill>
              </a:defRPr>
            </a:pPr>
            <a:r>
              <a:t>source of neurotransmitter</a:t>
            </a:r>
          </a:p>
          <a:p>
            <a:pPr lvl="1" marL="81280" marR="81280" indent="342900" defTabSz="1821656">
              <a:defRPr i="1" sz="3600">
                <a:uFill>
                  <a:solidFill>
                    <a:srgbClr val="000000"/>
                  </a:solidFill>
                </a:uFill>
                <a:latin typeface="Times Roman"/>
                <a:ea typeface="Times Roman"/>
                <a:cs typeface="Times Roman"/>
                <a:sym typeface="Times Roman"/>
              </a:defRPr>
            </a:pPr>
            <a:r>
              <a:t>simple amino acid (glutamate)</a:t>
            </a:r>
          </a:p>
          <a:p>
            <a:pPr lvl="1" marL="81280" marR="81280" indent="342900" defTabSz="1821656">
              <a:defRPr i="1" sz="3600">
                <a:uFill>
                  <a:solidFill>
                    <a:srgbClr val="000000"/>
                  </a:solidFill>
                </a:uFill>
                <a:latin typeface="Times Roman"/>
                <a:ea typeface="Times Roman"/>
                <a:cs typeface="Times Roman"/>
                <a:sym typeface="Times Roman"/>
              </a:defRPr>
            </a:pPr>
            <a:r>
              <a:t>synthesis by enzymes:</a:t>
            </a:r>
          </a:p>
          <a:p>
            <a:pPr lvl="2" marL="81280" marR="81280" indent="685800" defTabSz="1821656">
              <a:defRPr i="1" sz="3600">
                <a:uFill>
                  <a:solidFill>
                    <a:srgbClr val="000000"/>
                  </a:solidFill>
                </a:uFill>
                <a:latin typeface="Times Roman"/>
                <a:ea typeface="Times Roman"/>
                <a:cs typeface="Times Roman"/>
                <a:sym typeface="Times Roman"/>
              </a:defRPr>
            </a:pPr>
            <a:r>
              <a:t>acetylcholine</a:t>
            </a:r>
          </a:p>
          <a:p>
            <a:pPr lvl="2" marL="81280" marR="81280" indent="685800" defTabSz="1821656">
              <a:defRPr i="1" sz="3600">
                <a:uFill>
                  <a:solidFill>
                    <a:srgbClr val="000000"/>
                  </a:solidFill>
                </a:uFill>
                <a:latin typeface="Times Roman"/>
                <a:ea typeface="Times Roman"/>
                <a:cs typeface="Times Roman"/>
                <a:sym typeface="Times Roman"/>
              </a:defRPr>
            </a:pPr>
            <a:r>
              <a:t>GABA</a:t>
            </a:r>
          </a:p>
          <a:p>
            <a:pPr lvl="2" marL="81280" marR="81280" indent="685800" defTabSz="1821656">
              <a:defRPr i="1" sz="3600">
                <a:uFill>
                  <a:solidFill>
                    <a:srgbClr val="000000"/>
                  </a:solidFill>
                </a:uFill>
                <a:latin typeface="Times Roman"/>
                <a:ea typeface="Times Roman"/>
                <a:cs typeface="Times Roman"/>
                <a:sym typeface="Times Roman"/>
              </a:defRPr>
            </a:pPr>
            <a:r>
              <a:t>catecholamines</a:t>
            </a:r>
          </a:p>
          <a:p>
            <a:pPr lvl="1" marL="81280" marR="81280" indent="342900" defTabSz="1821656">
              <a:defRPr i="1" sz="3600">
                <a:uFill>
                  <a:solidFill>
                    <a:srgbClr val="000000"/>
                  </a:solidFill>
                </a:uFill>
                <a:latin typeface="Times Roman"/>
                <a:ea typeface="Times Roman"/>
                <a:cs typeface="Times Roman"/>
                <a:sym typeface="Times Roman"/>
              </a:defRPr>
            </a:pPr>
            <a:r>
              <a:t>protein synthesis of neuropeptides</a:t>
            </a:r>
          </a:p>
          <a:p>
            <a:pPr lvl="1" marL="81280" marR="81280" indent="342900" defTabSz="1821656">
              <a:defRPr i="1" sz="3600">
                <a:uFill>
                  <a:solidFill>
                    <a:srgbClr val="000000"/>
                  </a:solidFill>
                </a:uFill>
                <a:latin typeface="Times Roman"/>
                <a:ea typeface="Times Roman"/>
                <a:cs typeface="Times Roman"/>
                <a:sym typeface="Times Roman"/>
              </a:defRPr>
            </a:pPr>
            <a:r>
              <a:t>(one neuron makes 1 neurotransmitter ±  neuropeptide)</a:t>
            </a:r>
          </a:p>
          <a:p>
            <a:pPr lvl="1" marL="81280" marR="81280" indent="342900" defTabSz="1821656">
              <a:defRPr sz="3600">
                <a:uFill>
                  <a:solidFill>
                    <a:srgbClr val="000000"/>
                  </a:solidFill>
                </a:uFill>
                <a:latin typeface="Times Roman"/>
                <a:ea typeface="Times Roman"/>
                <a:cs typeface="Times Roman"/>
                <a:sym typeface="Times Roman"/>
              </a:defRPr>
            </a:pPr>
          </a:p>
          <a:p>
            <a:pPr marL="352213" marR="81280" indent="-270933" defTabSz="1821656">
              <a:buSzPct val="100000"/>
              <a:buChar char="•"/>
              <a:defRPr sz="3600">
                <a:uFill>
                  <a:solidFill>
                    <a:srgbClr val="000000"/>
                  </a:solidFill>
                </a:uFill>
              </a:defRPr>
            </a:pPr>
            <a:r>
              <a:t>packaging in vesicle</a:t>
            </a:r>
          </a:p>
          <a:p>
            <a:pPr marL="352213" marR="81280" indent="-270933" defTabSz="1821656">
              <a:buSzPct val="100000"/>
              <a:buChar char="•"/>
              <a:defRPr sz="3600">
                <a:uFill>
                  <a:solidFill>
                    <a:srgbClr val="000000"/>
                  </a:solidFill>
                </a:uFill>
              </a:defRPr>
            </a:pPr>
          </a:p>
          <a:p>
            <a:pPr marL="352213" marR="81280" indent="-270933" defTabSz="1821656">
              <a:buSzPct val="100000"/>
              <a:buChar char="•"/>
              <a:defRPr sz="3600">
                <a:uFill>
                  <a:solidFill>
                    <a:srgbClr val="000000"/>
                  </a:solidFill>
                </a:uFill>
              </a:defRPr>
            </a:pPr>
            <a:r>
              <a:t>release into synapse</a:t>
            </a:r>
          </a:p>
          <a:p>
            <a:pPr marL="352213" marR="81280" indent="-270933" defTabSz="1821656">
              <a:buSzPct val="100000"/>
              <a:buChar char="•"/>
              <a:defRPr sz="3600">
                <a:uFill>
                  <a:solidFill>
                    <a:srgbClr val="000000"/>
                  </a:solidFill>
                </a:uFill>
              </a:defRPr>
            </a:pPr>
          </a:p>
          <a:p>
            <a:pPr marL="352213" marR="81280" indent="-270933" defTabSz="1821656">
              <a:buSzPct val="100000"/>
              <a:buChar char="•"/>
              <a:defRPr sz="3600">
                <a:uFill>
                  <a:solidFill>
                    <a:srgbClr val="000000"/>
                  </a:solidFill>
                </a:uFill>
              </a:defRPr>
            </a:pPr>
            <a:r>
              <a:t>act on receptors on target cell</a:t>
            </a:r>
          </a:p>
          <a:p>
            <a:pPr lvl="1" marL="81280" marR="81280" indent="342900" defTabSz="1821656">
              <a:defRPr i="1" sz="3600">
                <a:uFill>
                  <a:solidFill>
                    <a:srgbClr val="000000"/>
                  </a:solidFill>
                </a:uFill>
                <a:latin typeface="Times Roman"/>
                <a:ea typeface="Times Roman"/>
                <a:cs typeface="Times Roman"/>
                <a:sym typeface="Times Roman"/>
              </a:defRPr>
            </a:pPr>
            <a:r>
              <a:t>ligand-gated ion channels</a:t>
            </a:r>
          </a:p>
          <a:p>
            <a:pPr lvl="1" marL="81280" marR="81280" indent="342900" defTabSz="1821656">
              <a:defRPr i="1" sz="3600">
                <a:uFill>
                  <a:solidFill>
                    <a:srgbClr val="000000"/>
                  </a:solidFill>
                </a:uFill>
                <a:latin typeface="Times Roman"/>
                <a:ea typeface="Times Roman"/>
                <a:cs typeface="Times Roman"/>
                <a:sym typeface="Times Roman"/>
              </a:defRPr>
            </a:pPr>
            <a:r>
              <a:t>G-protein coupled receptors</a:t>
            </a:r>
          </a:p>
          <a:p>
            <a:pPr lvl="1" marL="81280" marR="81280" indent="342900" defTabSz="1821656">
              <a:defRPr i="1" sz="3600">
                <a:uFill>
                  <a:solidFill>
                    <a:srgbClr val="000000"/>
                  </a:solidFill>
                </a:uFill>
                <a:latin typeface="Times Roman"/>
                <a:ea typeface="Times Roman"/>
                <a:cs typeface="Times Roman"/>
                <a:sym typeface="Times Roman"/>
              </a:defRPr>
            </a:pPr>
            <a:r>
              <a:t>(same transmitter -&gt; different receptors on different targets)</a:t>
            </a:r>
          </a:p>
          <a:p>
            <a:pPr lvl="1" marL="81280" marR="81280" indent="342900" defTabSz="1821656">
              <a:defRPr i="1" sz="3600">
                <a:uFill>
                  <a:solidFill>
                    <a:srgbClr val="000000"/>
                  </a:solidFill>
                </a:uFill>
                <a:latin typeface="Times Roman"/>
                <a:ea typeface="Times Roman"/>
                <a:cs typeface="Times Roman"/>
                <a:sym typeface="Times Roman"/>
              </a:defRPr>
            </a:pPr>
          </a:p>
          <a:p>
            <a:pPr marL="352213" marR="81280" indent="-270933" defTabSz="1821656">
              <a:buSzPct val="100000"/>
              <a:buChar char="•"/>
              <a:defRPr sz="3600">
                <a:uFill>
                  <a:solidFill>
                    <a:srgbClr val="000000"/>
                  </a:solidFill>
                </a:uFill>
              </a:defRPr>
            </a:pPr>
            <a:r>
              <a:t>removal from synapse</a:t>
            </a:r>
          </a:p>
          <a:p>
            <a:pPr lvl="1" marL="81280" marR="81280" indent="342900" defTabSz="1821656">
              <a:defRPr i="1" sz="3600">
                <a:uFill>
                  <a:solidFill>
                    <a:srgbClr val="000000"/>
                  </a:solidFill>
                </a:uFill>
                <a:latin typeface="Times Roman"/>
                <a:ea typeface="Times Roman"/>
                <a:cs typeface="Times Roman"/>
                <a:sym typeface="Times Roman"/>
              </a:defRPr>
            </a:pPr>
            <a:r>
              <a:t>degradation by enzymes (acetylcholine)</a:t>
            </a:r>
          </a:p>
          <a:p>
            <a:pPr lvl="1" marL="81280" marR="81280" indent="342900" defTabSz="1821656">
              <a:defRPr i="1" sz="3600">
                <a:uFill>
                  <a:solidFill>
                    <a:srgbClr val="000000"/>
                  </a:solidFill>
                </a:uFill>
                <a:latin typeface="Times Roman"/>
                <a:ea typeface="Times Roman"/>
                <a:cs typeface="Times Roman"/>
                <a:sym typeface="Times Roman"/>
              </a:defRPr>
            </a:pPr>
            <a:r>
              <a:t>re-uptake by transporters (catecholamines)</a:t>
            </a:r>
          </a:p>
        </p:txBody>
      </p:sp>
      <p:sp>
        <p:nvSpPr>
          <p:cNvPr id="1013" name="Life Cycle of a Neurotransmitter"/>
          <p:cNvSpPr txBox="1"/>
          <p:nvPr/>
        </p:nvSpPr>
        <p:spPr>
          <a:xfrm>
            <a:off x="4851796" y="642937"/>
            <a:ext cx="9453773"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uFill>
                  <a:solidFill>
                    <a:srgbClr val="000000"/>
                  </a:solidFill>
                </a:uFill>
              </a:defRPr>
            </a:lvl1pPr>
          </a:lstStyle>
          <a:p>
            <a:pPr/>
            <a:r>
              <a:t>Life Cycle of a Neurotransmitter</a:t>
            </a:r>
          </a:p>
        </p:txBody>
      </p:sp>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15" name="Epinephrine (Adrenalin) secreted from Adrenal Gland &amp; Autonomic Neurons during stress (one NT -&gt; multiple effects)"/>
          <p:cNvSpPr txBox="1"/>
          <p:nvPr>
            <p:ph type="title"/>
          </p:nvPr>
        </p:nvSpPr>
        <p:spPr>
          <a:xfrm>
            <a:off x="3440906" y="-250032"/>
            <a:ext cx="16895027" cy="2000251"/>
          </a:xfrm>
          <a:prstGeom prst="rect">
            <a:avLst/>
          </a:prstGeom>
        </p:spPr>
        <p:txBody>
          <a:bodyPr/>
          <a:lstStyle>
            <a:lvl1pPr>
              <a:defRPr sz="4200"/>
            </a:lvl1pPr>
          </a:lstStyle>
          <a:p>
            <a:pPr/>
            <a:r>
              <a:t>Epinephrine (Adrenalin) secreted from Adrenal Gland &amp; Autonomic Neurons during stress (one NT -&gt; multiple effects)</a:t>
            </a:r>
          </a:p>
        </p:txBody>
      </p:sp>
      <p:sp>
        <p:nvSpPr>
          <p:cNvPr id="1016" name="Slide Number"/>
          <p:cNvSpPr txBox="1"/>
          <p:nvPr>
            <p:ph type="sldNum" sz="quarter" idx="2"/>
          </p:nvPr>
        </p:nvSpPr>
        <p:spPr>
          <a:xfrm>
            <a:off x="17820878" y="12501562"/>
            <a:ext cx="482204" cy="5715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1017" name="droppedImage.tiff" descr="droppedImage.tiff"/>
          <p:cNvPicPr>
            <a:picLocks noChangeAspect="1"/>
          </p:cNvPicPr>
          <p:nvPr/>
        </p:nvPicPr>
        <p:blipFill>
          <a:blip r:embed="rId2">
            <a:extLst/>
          </a:blip>
          <a:stretch>
            <a:fillRect/>
          </a:stretch>
        </p:blipFill>
        <p:spPr>
          <a:xfrm>
            <a:off x="3958828" y="1941120"/>
            <a:ext cx="17223286" cy="11143625"/>
          </a:xfrm>
          <a:prstGeom prst="rect">
            <a:avLst/>
          </a:prstGeom>
          <a:ln w="12700"/>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4" name="AP crosses chemical synapse slowly and is diminished"/>
          <p:cNvSpPr txBox="1"/>
          <p:nvPr>
            <p:ph type="title"/>
          </p:nvPr>
        </p:nvSpPr>
        <p:spPr>
          <a:xfrm>
            <a:off x="3559968" y="-215504"/>
            <a:ext cx="15823407" cy="2893220"/>
          </a:xfrm>
          <a:prstGeom prst="rect">
            <a:avLst/>
          </a:prstGeom>
        </p:spPr>
        <p:txBody>
          <a:bodyPr/>
          <a:lstStyle/>
          <a:p>
            <a:pPr/>
            <a:r>
              <a:t>AP crosses chemical synapse slowly</a:t>
            </a:r>
            <a:br/>
            <a:r>
              <a:t>and is diminished</a:t>
            </a:r>
          </a:p>
        </p:txBody>
      </p:sp>
      <p:sp>
        <p:nvSpPr>
          <p:cNvPr id="515" name="epsp"/>
          <p:cNvSpPr txBox="1"/>
          <p:nvPr/>
        </p:nvSpPr>
        <p:spPr>
          <a:xfrm>
            <a:off x="5994796" y="7755731"/>
            <a:ext cx="3053954"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spcBef>
                <a:spcPts val="2800"/>
              </a:spcBef>
              <a:buClr>
                <a:srgbClr val="000000"/>
              </a:buClr>
              <a:buFont typeface="Helvetica"/>
              <a:defRPr b="1" sz="6600">
                <a:uFill>
                  <a:solidFill>
                    <a:srgbClr val="000000"/>
                  </a:solidFill>
                </a:uFill>
              </a:defRPr>
            </a:lvl1pPr>
          </a:lstStyle>
          <a:p>
            <a:pPr/>
            <a:r>
              <a:t>epsp</a:t>
            </a:r>
          </a:p>
        </p:txBody>
      </p:sp>
      <p:pic>
        <p:nvPicPr>
          <p:cNvPr id="516" name="droppedImage.png" descr="droppedImage.png"/>
          <p:cNvPicPr>
            <a:picLocks noChangeAspect="1"/>
          </p:cNvPicPr>
          <p:nvPr/>
        </p:nvPicPr>
        <p:blipFill>
          <a:blip r:embed="rId2">
            <a:extLst/>
          </a:blip>
          <a:stretch>
            <a:fillRect/>
          </a:stretch>
        </p:blipFill>
        <p:spPr>
          <a:xfrm>
            <a:off x="10284490" y="2011460"/>
            <a:ext cx="6148085" cy="5930959"/>
          </a:xfrm>
          <a:prstGeom prst="rect">
            <a:avLst/>
          </a:prstGeom>
          <a:ln w="12700"/>
        </p:spPr>
      </p:pic>
      <p:sp>
        <p:nvSpPr>
          <p:cNvPr id="517" name="Line"/>
          <p:cNvSpPr/>
          <p:nvPr/>
        </p:nvSpPr>
        <p:spPr>
          <a:xfrm>
            <a:off x="12549187" y="12322968"/>
            <a:ext cx="908090" cy="1"/>
          </a:xfrm>
          <a:prstGeom prst="line">
            <a:avLst/>
          </a:prstGeom>
          <a:ln w="50800">
            <a:solidFill>
              <a:srgbClr val="E32400"/>
            </a:solidFill>
            <a:headEnd type="arrow"/>
            <a:tailEnd type="arrow"/>
          </a:ln>
        </p:spPr>
        <p:txBody>
          <a:bodyPr lIns="71437" tIns="71437" rIns="71437" bIns="71437" anchor="ctr"/>
          <a:lstStyle/>
          <a:p>
            <a:pPr/>
          </a:p>
        </p:txBody>
      </p:sp>
      <p:sp>
        <p:nvSpPr>
          <p:cNvPr id="518" name="delay"/>
          <p:cNvSpPr txBox="1"/>
          <p:nvPr/>
        </p:nvSpPr>
        <p:spPr>
          <a:xfrm>
            <a:off x="12567046" y="12465843"/>
            <a:ext cx="1288463"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solidFill>
                  <a:srgbClr val="FF4013"/>
                </a:solidFill>
                <a:uFill>
                  <a:solidFill>
                    <a:srgbClr val="FF4013"/>
                  </a:solidFill>
                </a:uFill>
                <a:latin typeface="Comic Sans MS"/>
                <a:ea typeface="Comic Sans MS"/>
                <a:cs typeface="Comic Sans MS"/>
                <a:sym typeface="Comic Sans MS"/>
              </a:defRPr>
            </a:lvl1pPr>
          </a:lstStyle>
          <a:p>
            <a:pPr/>
            <a:r>
              <a:t>delay</a:t>
            </a:r>
          </a:p>
        </p:txBody>
      </p:sp>
      <p:grpSp>
        <p:nvGrpSpPr>
          <p:cNvPr id="538" name="Group"/>
          <p:cNvGrpSpPr/>
          <p:nvPr/>
        </p:nvGrpSpPr>
        <p:grpSpPr>
          <a:xfrm>
            <a:off x="18264187" y="1910952"/>
            <a:ext cx="1750220" cy="9447610"/>
            <a:chOff x="0" y="0"/>
            <a:chExt cx="1750218" cy="9447608"/>
          </a:xfrm>
        </p:grpSpPr>
        <p:grpSp>
          <p:nvGrpSpPr>
            <p:cNvPr id="533" name="Group"/>
            <p:cNvGrpSpPr/>
            <p:nvPr/>
          </p:nvGrpSpPr>
          <p:grpSpPr>
            <a:xfrm>
              <a:off x="0" y="-1"/>
              <a:ext cx="1750219" cy="9447610"/>
              <a:chOff x="0" y="0"/>
              <a:chExt cx="1750218" cy="9447608"/>
            </a:xfrm>
          </p:grpSpPr>
          <p:grpSp>
            <p:nvGrpSpPr>
              <p:cNvPr id="522" name="Group"/>
              <p:cNvGrpSpPr/>
              <p:nvPr/>
            </p:nvGrpSpPr>
            <p:grpSpPr>
              <a:xfrm>
                <a:off x="0" y="5073716"/>
                <a:ext cx="1750219" cy="4373893"/>
                <a:chOff x="0" y="0"/>
                <a:chExt cx="1750218" cy="4373891"/>
              </a:xfrm>
            </p:grpSpPr>
            <p:sp>
              <p:nvSpPr>
                <p:cNvPr id="519" name="Oval"/>
                <p:cNvSpPr/>
                <p:nvPr/>
              </p:nvSpPr>
              <p:spPr>
                <a:xfrm>
                  <a:off x="0" y="0"/>
                  <a:ext cx="1750219" cy="1590506"/>
                </a:xfrm>
                <a:prstGeom prst="ellipse">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20" name="Rectangle"/>
                <p:cNvSpPr/>
                <p:nvPr/>
              </p:nvSpPr>
              <p:spPr>
                <a:xfrm>
                  <a:off x="647580" y="1479170"/>
                  <a:ext cx="472561" cy="2544810"/>
                </a:xfrm>
                <a:prstGeom prst="rect">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21" name="Triangle"/>
                <p:cNvSpPr/>
                <p:nvPr/>
              </p:nvSpPr>
              <p:spPr>
                <a:xfrm>
                  <a:off x="332541" y="3355968"/>
                  <a:ext cx="1120141" cy="1017924"/>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nvGrpSpPr>
              <p:cNvPr id="532" name="Group"/>
              <p:cNvGrpSpPr/>
              <p:nvPr/>
            </p:nvGrpSpPr>
            <p:grpSpPr>
              <a:xfrm>
                <a:off x="0" y="-1"/>
                <a:ext cx="1750219" cy="5057810"/>
                <a:chOff x="0" y="0"/>
                <a:chExt cx="1750218" cy="5057808"/>
              </a:xfrm>
            </p:grpSpPr>
            <p:grpSp>
              <p:nvGrpSpPr>
                <p:cNvPr id="526" name="Group"/>
                <p:cNvGrpSpPr/>
                <p:nvPr/>
              </p:nvGrpSpPr>
              <p:grpSpPr>
                <a:xfrm>
                  <a:off x="0" y="-1"/>
                  <a:ext cx="1750219" cy="4373893"/>
                  <a:chOff x="0" y="0"/>
                  <a:chExt cx="1750218" cy="4373891"/>
                </a:xfrm>
              </p:grpSpPr>
              <p:sp>
                <p:nvSpPr>
                  <p:cNvPr id="523" name="Oval"/>
                  <p:cNvSpPr/>
                  <p:nvPr/>
                </p:nvSpPr>
                <p:spPr>
                  <a:xfrm>
                    <a:off x="0" y="0"/>
                    <a:ext cx="1750219" cy="1590506"/>
                  </a:xfrm>
                  <a:prstGeom prst="ellipse">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24" name="Rectangle"/>
                  <p:cNvSpPr/>
                  <p:nvPr/>
                </p:nvSpPr>
                <p:spPr>
                  <a:xfrm>
                    <a:off x="647580" y="1479170"/>
                    <a:ext cx="472561" cy="2544810"/>
                  </a:xfrm>
                  <a:prstGeom prst="rect">
                    <a:avLst/>
                  </a:pr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25" name="Triangle"/>
                  <p:cNvSpPr/>
                  <p:nvPr/>
                </p:nvSpPr>
                <p:spPr>
                  <a:xfrm>
                    <a:off x="332541" y="3355967"/>
                    <a:ext cx="1120141" cy="101792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21600"/>
                        </a:lnTo>
                        <a:lnTo>
                          <a:pt x="10800" y="0"/>
                        </a:lnTo>
                        <a:close/>
                      </a:path>
                    </a:pathLst>
                  </a:custGeom>
                  <a:solidFill>
                    <a:srgbClr val="00D2A9"/>
                  </a:solidFill>
                  <a:ln w="12700" cap="flat">
                    <a:noFill/>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527" name="Oval"/>
                <p:cNvSpPr/>
                <p:nvPr/>
              </p:nvSpPr>
              <p:spPr>
                <a:xfrm>
                  <a:off x="437554" y="4532939"/>
                  <a:ext cx="140019" cy="127242"/>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28" name="Oval"/>
                <p:cNvSpPr/>
                <p:nvPr/>
              </p:nvSpPr>
              <p:spPr>
                <a:xfrm>
                  <a:off x="612576" y="4691993"/>
                  <a:ext cx="140019" cy="127242"/>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29" name="Oval"/>
                <p:cNvSpPr/>
                <p:nvPr/>
              </p:nvSpPr>
              <p:spPr>
                <a:xfrm>
                  <a:off x="1032629" y="4771520"/>
                  <a:ext cx="140018" cy="127241"/>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30" name="Oval"/>
                <p:cNvSpPr/>
                <p:nvPr/>
              </p:nvSpPr>
              <p:spPr>
                <a:xfrm>
                  <a:off x="945118" y="4548846"/>
                  <a:ext cx="140018" cy="127242"/>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531" name="Oval"/>
                <p:cNvSpPr/>
                <p:nvPr/>
              </p:nvSpPr>
              <p:spPr>
                <a:xfrm>
                  <a:off x="1207651" y="4930568"/>
                  <a:ext cx="140018" cy="127241"/>
                </a:xfrm>
                <a:prstGeom prst="ellipse">
                  <a:avLst/>
                </a:prstGeom>
                <a:solidFill>
                  <a:srgbClr val="4D22B3"/>
                </a:solidFill>
                <a:ln w="12700" cap="flat">
                  <a:solidFill>
                    <a:srgbClr val="371A94"/>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grpSp>
          <p:nvGrpSpPr>
            <p:cNvPr id="537" name="Group"/>
            <p:cNvGrpSpPr/>
            <p:nvPr/>
          </p:nvGrpSpPr>
          <p:grpSpPr>
            <a:xfrm>
              <a:off x="646819" y="3862348"/>
              <a:ext cx="399508" cy="397595"/>
              <a:chOff x="0" y="0"/>
              <a:chExt cx="399506" cy="397594"/>
            </a:xfrm>
          </p:grpSpPr>
          <p:sp>
            <p:nvSpPr>
              <p:cNvPr id="534" name="Circle"/>
              <p:cNvSpPr/>
              <p:nvPr/>
            </p:nvSpPr>
            <p:spPr>
              <a:xfrm>
                <a:off x="0" y="0"/>
                <a:ext cx="399507" cy="397595"/>
              </a:xfrm>
              <a:prstGeom prst="ellipse">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535" name="Circle"/>
              <p:cNvSpPr/>
              <p:nvPr/>
            </p:nvSpPr>
            <p:spPr>
              <a:xfrm>
                <a:off x="88779" y="88354"/>
                <a:ext cx="118373" cy="117807"/>
              </a:xfrm>
              <a:prstGeom prst="ellipse">
                <a:avLst/>
              </a:prstGeom>
              <a:solidFill>
                <a:srgbClr val="4D22B3"/>
              </a:solidFill>
              <a:ln w="12700" cap="flat">
                <a:solidFill>
                  <a:srgbClr val="000000">
                    <a:alpha val="0"/>
                  </a:srgbClr>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536" name="Circle"/>
              <p:cNvSpPr/>
              <p:nvPr/>
            </p:nvSpPr>
            <p:spPr>
              <a:xfrm>
                <a:off x="207151" y="191434"/>
                <a:ext cx="118373" cy="117807"/>
              </a:xfrm>
              <a:prstGeom prst="ellipse">
                <a:avLst/>
              </a:prstGeom>
              <a:solidFill>
                <a:srgbClr val="4D22B3"/>
              </a:solidFill>
              <a:ln w="12700" cap="flat">
                <a:solidFill>
                  <a:srgbClr val="000000">
                    <a:alpha val="0"/>
                  </a:srgbClr>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grpSp>
      <p:sp>
        <p:nvSpPr>
          <p:cNvPr id="539" name="Line"/>
          <p:cNvSpPr/>
          <p:nvPr/>
        </p:nvSpPr>
        <p:spPr>
          <a:xfrm>
            <a:off x="13924359" y="3843556"/>
            <a:ext cx="4625579" cy="1643063"/>
          </a:xfrm>
          <a:custGeom>
            <a:avLst/>
            <a:gdLst/>
            <a:ahLst/>
            <a:cxnLst>
              <a:cxn ang="0">
                <a:pos x="wd2" y="hd2"/>
              </a:cxn>
              <a:cxn ang="5400000">
                <a:pos x="wd2" y="hd2"/>
              </a:cxn>
              <a:cxn ang="10800000">
                <a:pos x="wd2" y="hd2"/>
              </a:cxn>
              <a:cxn ang="16200000">
                <a:pos x="wd2" y="hd2"/>
              </a:cxn>
            </a:cxnLst>
            <a:rect l="0" t="0" r="r" b="b"/>
            <a:pathLst>
              <a:path w="21600" h="17451" fill="norm" stroke="1" extrusionOk="0">
                <a:moveTo>
                  <a:pt x="0" y="5692"/>
                </a:moveTo>
                <a:cubicBezTo>
                  <a:pt x="2670" y="735"/>
                  <a:pt x="11509" y="-3463"/>
                  <a:pt x="11592" y="4262"/>
                </a:cubicBezTo>
                <a:cubicBezTo>
                  <a:pt x="11677" y="12129"/>
                  <a:pt x="14946" y="16512"/>
                  <a:pt x="17180" y="17279"/>
                </a:cubicBezTo>
                <a:cubicBezTo>
                  <a:pt x="19682" y="18137"/>
                  <a:pt x="20141" y="15554"/>
                  <a:pt x="21600" y="14704"/>
                </a:cubicBezTo>
              </a:path>
            </a:pathLst>
          </a:custGeom>
          <a:ln w="63500">
            <a:solidFill>
              <a:srgbClr val="D6D6D6"/>
            </a:solidFill>
            <a:tailEnd type="triangle"/>
          </a:ln>
        </p:spPr>
        <p:txBody>
          <a:bodyPr lIns="71437" tIns="71437" rIns="71437" bIns="71437"/>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542" name="Group"/>
          <p:cNvGrpSpPr/>
          <p:nvPr/>
        </p:nvGrpSpPr>
        <p:grpSpPr>
          <a:xfrm>
            <a:off x="10244901" y="8203116"/>
            <a:ext cx="8447912" cy="5077613"/>
            <a:chOff x="0" y="0"/>
            <a:chExt cx="8447911" cy="5077611"/>
          </a:xfrm>
        </p:grpSpPr>
        <p:pic>
          <p:nvPicPr>
            <p:cNvPr id="540" name="droppedImage.png" descr="droppedImage.png"/>
            <p:cNvPicPr>
              <a:picLocks noChangeAspect="1"/>
            </p:cNvPicPr>
            <p:nvPr/>
          </p:nvPicPr>
          <p:blipFill>
            <a:blip r:embed="rId3">
              <a:extLst/>
            </a:blip>
            <a:stretch>
              <a:fillRect/>
            </a:stretch>
          </p:blipFill>
          <p:spPr>
            <a:xfrm>
              <a:off x="0" y="0"/>
              <a:ext cx="6501243" cy="5077612"/>
            </a:xfrm>
            <a:prstGeom prst="rect">
              <a:avLst/>
            </a:prstGeom>
            <a:ln w="12700" cap="flat">
              <a:noFill/>
              <a:round/>
            </a:ln>
            <a:effectLst/>
          </p:spPr>
        </p:pic>
        <p:sp>
          <p:nvSpPr>
            <p:cNvPr id="541" name="Line"/>
            <p:cNvSpPr/>
            <p:nvPr/>
          </p:nvSpPr>
          <p:spPr>
            <a:xfrm>
              <a:off x="3875911" y="1575896"/>
              <a:ext cx="4572001" cy="1008050"/>
            </a:xfrm>
            <a:custGeom>
              <a:avLst/>
              <a:gdLst/>
              <a:ahLst/>
              <a:cxnLst>
                <a:cxn ang="0">
                  <a:pos x="wd2" y="hd2"/>
                </a:cxn>
                <a:cxn ang="5400000">
                  <a:pos x="wd2" y="hd2"/>
                </a:cxn>
                <a:cxn ang="10800000">
                  <a:pos x="wd2" y="hd2"/>
                </a:cxn>
                <a:cxn ang="16200000">
                  <a:pos x="wd2" y="hd2"/>
                </a:cxn>
              </a:cxnLst>
              <a:rect l="0" t="0" r="r" b="b"/>
              <a:pathLst>
                <a:path w="21600" h="19904" fill="norm" stroke="1" extrusionOk="0">
                  <a:moveTo>
                    <a:pt x="0" y="19904"/>
                  </a:moveTo>
                  <a:cubicBezTo>
                    <a:pt x="6515" y="13387"/>
                    <a:pt x="14868" y="-1696"/>
                    <a:pt x="19744" y="157"/>
                  </a:cubicBezTo>
                  <a:cubicBezTo>
                    <a:pt x="20672" y="509"/>
                    <a:pt x="17466" y="7915"/>
                    <a:pt x="18731" y="9678"/>
                  </a:cubicBezTo>
                  <a:cubicBezTo>
                    <a:pt x="19049" y="10120"/>
                    <a:pt x="20653" y="6843"/>
                    <a:pt x="21600" y="5446"/>
                  </a:cubicBezTo>
                </a:path>
              </a:pathLst>
            </a:custGeom>
            <a:noFill/>
            <a:ln w="63500" cap="flat">
              <a:solidFill>
                <a:srgbClr val="D6D6D6"/>
              </a:solidFill>
              <a:prstDash val="solid"/>
              <a:round/>
              <a:tailEnd type="triangle" w="med" len="med"/>
            </a:ln>
            <a:effectLst/>
          </p:spPr>
          <p:txBody>
            <a:bodyPr wrap="square" lIns="71437" tIns="71437" rIns="71437" bIns="71437" numCol="1" anchor="t">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grpSp>
        <p:nvGrpSpPr>
          <p:cNvPr id="545" name="Group"/>
          <p:cNvGrpSpPr/>
          <p:nvPr/>
        </p:nvGrpSpPr>
        <p:grpSpPr>
          <a:xfrm>
            <a:off x="12578953" y="10622491"/>
            <a:ext cx="815579" cy="1617134"/>
            <a:chOff x="0" y="0"/>
            <a:chExt cx="815578" cy="1617133"/>
          </a:xfrm>
        </p:grpSpPr>
        <p:sp>
          <p:nvSpPr>
            <p:cNvPr id="543" name="Line"/>
            <p:cNvSpPr/>
            <p:nvPr/>
          </p:nvSpPr>
          <p:spPr>
            <a:xfrm flipV="1">
              <a:off x="815578" y="-1"/>
              <a:ext cx="1" cy="1533792"/>
            </a:xfrm>
            <a:prstGeom prst="line">
              <a:avLst/>
            </a:prstGeom>
            <a:noFill/>
            <a:ln w="25400" cap="flat">
              <a:solidFill>
                <a:schemeClr val="accent5"/>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544" name="Line"/>
            <p:cNvSpPr/>
            <p:nvPr/>
          </p:nvSpPr>
          <p:spPr>
            <a:xfrm flipV="1">
              <a:off x="-1" y="83343"/>
              <a:ext cx="2" cy="1533791"/>
            </a:xfrm>
            <a:prstGeom prst="line">
              <a:avLst/>
            </a:prstGeom>
            <a:noFill/>
            <a:ln w="25400" cap="flat">
              <a:solidFill>
                <a:schemeClr val="accent5"/>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5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42" grpId="1"/>
      <p:bldP build="whole" bldLvl="1" animBg="1" rev="0" advAuto="0" spid="545" grpId="2"/>
    </p:bldLst>
  </p:timing>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021" name="Group"/>
          <p:cNvGrpSpPr/>
          <p:nvPr/>
        </p:nvGrpSpPr>
        <p:grpSpPr>
          <a:xfrm>
            <a:off x="4012406" y="823911"/>
            <a:ext cx="15162609" cy="11215689"/>
            <a:chOff x="0" y="0"/>
            <a:chExt cx="15162607" cy="11215687"/>
          </a:xfrm>
        </p:grpSpPr>
        <p:pic>
          <p:nvPicPr>
            <p:cNvPr id="1019" name="fox78119_0730.jpg" descr="fox78119_0730.jpg"/>
            <p:cNvPicPr>
              <a:picLocks noChangeAspect="0"/>
            </p:cNvPicPr>
            <p:nvPr/>
          </p:nvPicPr>
          <p:blipFill>
            <a:blip r:embed="rId2">
              <a:extLst/>
            </a:blip>
            <a:stretch>
              <a:fillRect/>
            </a:stretch>
          </p:blipFill>
          <p:spPr>
            <a:xfrm>
              <a:off x="0" y="148618"/>
              <a:ext cx="15162608" cy="11067070"/>
            </a:xfrm>
            <a:prstGeom prst="rect">
              <a:avLst/>
            </a:prstGeom>
            <a:ln w="12700" cap="flat">
              <a:noFill/>
              <a:miter lim="400000"/>
            </a:ln>
            <a:effectLst/>
          </p:spPr>
        </p:pic>
        <p:sp>
          <p:nvSpPr>
            <p:cNvPr id="1020" name="Rectangle"/>
            <p:cNvSpPr/>
            <p:nvPr/>
          </p:nvSpPr>
          <p:spPr>
            <a:xfrm>
              <a:off x="3015767" y="0"/>
              <a:ext cx="9499668" cy="45256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1022" name="Fox Figure 7.30"/>
          <p:cNvSpPr txBox="1"/>
          <p:nvPr/>
        </p:nvSpPr>
        <p:spPr>
          <a:xfrm>
            <a:off x="17871281" y="12912328"/>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7.30</a:t>
            </a:r>
          </a:p>
        </p:txBody>
      </p:sp>
      <p:sp>
        <p:nvSpPr>
          <p:cNvPr id="1023" name="Life Cycle of a Neurotransmitter"/>
          <p:cNvSpPr txBox="1"/>
          <p:nvPr/>
        </p:nvSpPr>
        <p:spPr>
          <a:xfrm>
            <a:off x="4226718" y="321468"/>
            <a:ext cx="878014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600">
                <a:uFill>
                  <a:solidFill>
                    <a:srgbClr val="000000"/>
                  </a:solidFill>
                </a:uFill>
              </a:defRPr>
            </a:lvl1pPr>
          </a:lstStyle>
          <a:p>
            <a:pPr/>
            <a:r>
              <a:t>Life Cycle of a Neurotransmitter</a:t>
            </a:r>
          </a:p>
        </p:txBody>
      </p:sp>
      <p:sp>
        <p:nvSpPr>
          <p:cNvPr id="1024" name="Neuropeptide"/>
          <p:cNvSpPr txBox="1"/>
          <p:nvPr/>
        </p:nvSpPr>
        <p:spPr>
          <a:xfrm>
            <a:off x="8245078" y="6090046"/>
            <a:ext cx="2172240" cy="50006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2400">
                <a:uFill>
                  <a:solidFill>
                    <a:srgbClr val="000000"/>
                  </a:solidFill>
                </a:uFill>
                <a:latin typeface="+mn-lt"/>
                <a:ea typeface="+mn-ea"/>
                <a:cs typeface="+mn-cs"/>
                <a:sym typeface="Arial"/>
              </a:defRPr>
            </a:lvl1pPr>
          </a:lstStyle>
          <a:p>
            <a:pPr/>
            <a:r>
              <a:t>Neuropeptide</a:t>
            </a:r>
          </a:p>
        </p:txBody>
      </p:sp>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029" name="Group"/>
          <p:cNvGrpSpPr/>
          <p:nvPr/>
        </p:nvGrpSpPr>
        <p:grpSpPr>
          <a:xfrm>
            <a:off x="6090046" y="2473325"/>
            <a:ext cx="4286251" cy="9486900"/>
            <a:chOff x="0" y="0"/>
            <a:chExt cx="4286250" cy="9486900"/>
          </a:xfrm>
        </p:grpSpPr>
        <p:pic>
          <p:nvPicPr>
            <p:cNvPr id="1026" name="image.pdf" descr="image.pdf"/>
            <p:cNvPicPr>
              <a:picLocks noChangeAspect="0"/>
            </p:cNvPicPr>
            <p:nvPr/>
          </p:nvPicPr>
          <p:blipFill>
            <a:blip r:embed="rId2">
              <a:extLst/>
            </a:blip>
            <a:stretch>
              <a:fillRect/>
            </a:stretch>
          </p:blipFill>
          <p:spPr>
            <a:xfrm>
              <a:off x="0" y="0"/>
              <a:ext cx="4286250" cy="9486900"/>
            </a:xfrm>
            <a:prstGeom prst="rect">
              <a:avLst/>
            </a:prstGeom>
            <a:ln w="12700" cap="flat">
              <a:noFill/>
              <a:miter lim="400000"/>
            </a:ln>
            <a:effectLst/>
          </p:spPr>
        </p:pic>
        <p:sp>
          <p:nvSpPr>
            <p:cNvPr id="1027" name="Rounded Rectangle"/>
            <p:cNvSpPr/>
            <p:nvPr/>
          </p:nvSpPr>
          <p:spPr>
            <a:xfrm>
              <a:off x="470296" y="4515643"/>
              <a:ext cx="301192" cy="708423"/>
            </a:xfrm>
            <a:prstGeom prst="roundRect">
              <a:avLst>
                <a:gd name="adj" fmla="val 50000"/>
              </a:avLst>
            </a:prstGeom>
            <a:blipFill rotWithShape="1">
              <a:blip r:embed="rId3"/>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28" name="Rounded Rectangle"/>
            <p:cNvSpPr/>
            <p:nvPr/>
          </p:nvSpPr>
          <p:spPr>
            <a:xfrm>
              <a:off x="3381374" y="4479925"/>
              <a:ext cx="301192" cy="708422"/>
            </a:xfrm>
            <a:prstGeom prst="roundRect">
              <a:avLst>
                <a:gd name="adj" fmla="val 50000"/>
              </a:avLst>
            </a:prstGeom>
            <a:blipFill rotWithShape="1">
              <a:blip r:embed="rId4"/>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1033" name="Group"/>
          <p:cNvGrpSpPr/>
          <p:nvPr/>
        </p:nvGrpSpPr>
        <p:grpSpPr>
          <a:xfrm>
            <a:off x="6042421" y="2616200"/>
            <a:ext cx="4286251" cy="9486900"/>
            <a:chOff x="0" y="0"/>
            <a:chExt cx="4286250" cy="9486900"/>
          </a:xfrm>
        </p:grpSpPr>
        <p:pic>
          <p:nvPicPr>
            <p:cNvPr id="1030" name="image.pdf" descr="image.pdf"/>
            <p:cNvPicPr>
              <a:picLocks noChangeAspect="0"/>
            </p:cNvPicPr>
            <p:nvPr/>
          </p:nvPicPr>
          <p:blipFill>
            <a:blip r:embed="rId5">
              <a:extLst/>
            </a:blip>
            <a:stretch>
              <a:fillRect/>
            </a:stretch>
          </p:blipFill>
          <p:spPr>
            <a:xfrm>
              <a:off x="0" y="0"/>
              <a:ext cx="4286250" cy="9486900"/>
            </a:xfrm>
            <a:prstGeom prst="rect">
              <a:avLst/>
            </a:prstGeom>
            <a:ln w="12700" cap="flat">
              <a:noFill/>
              <a:miter lim="400000"/>
            </a:ln>
            <a:effectLst/>
          </p:spPr>
        </p:pic>
        <p:sp>
          <p:nvSpPr>
            <p:cNvPr id="1031" name="Rounded Rectangle"/>
            <p:cNvSpPr/>
            <p:nvPr/>
          </p:nvSpPr>
          <p:spPr>
            <a:xfrm>
              <a:off x="529828" y="4503737"/>
              <a:ext cx="301191" cy="708423"/>
            </a:xfrm>
            <a:prstGeom prst="roundRect">
              <a:avLst>
                <a:gd name="adj" fmla="val 50000"/>
              </a:avLst>
            </a:prstGeom>
            <a:blipFill rotWithShape="1">
              <a:blip r:embed="rId6"/>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32" name="Rounded Rectangle"/>
            <p:cNvSpPr/>
            <p:nvPr/>
          </p:nvSpPr>
          <p:spPr>
            <a:xfrm>
              <a:off x="3440905" y="4468018"/>
              <a:ext cx="301192" cy="708423"/>
            </a:xfrm>
            <a:prstGeom prst="roundRect">
              <a:avLst>
                <a:gd name="adj" fmla="val 50000"/>
              </a:avLst>
            </a:prstGeom>
            <a:blipFill rotWithShape="1">
              <a:blip r:embed="rId7"/>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grpSp>
        <p:nvGrpSpPr>
          <p:cNvPr id="1037" name="Group"/>
          <p:cNvGrpSpPr/>
          <p:nvPr/>
        </p:nvGrpSpPr>
        <p:grpSpPr>
          <a:xfrm>
            <a:off x="6042421" y="2568575"/>
            <a:ext cx="4286251" cy="9486900"/>
            <a:chOff x="0" y="0"/>
            <a:chExt cx="4286250" cy="9486900"/>
          </a:xfrm>
        </p:grpSpPr>
        <p:pic>
          <p:nvPicPr>
            <p:cNvPr id="1034" name="image.pdf" descr="image.pdf"/>
            <p:cNvPicPr>
              <a:picLocks noChangeAspect="0"/>
            </p:cNvPicPr>
            <p:nvPr/>
          </p:nvPicPr>
          <p:blipFill>
            <a:blip r:embed="rId8">
              <a:extLst/>
            </a:blip>
            <a:srcRect l="0" t="0" r="0" b="0"/>
            <a:stretch>
              <a:fillRect/>
            </a:stretch>
          </p:blipFill>
          <p:spPr>
            <a:xfrm>
              <a:off x="0" y="0"/>
              <a:ext cx="4286250" cy="9486900"/>
            </a:xfrm>
            <a:prstGeom prst="rect">
              <a:avLst/>
            </a:prstGeom>
            <a:ln w="12700" cap="flat">
              <a:noFill/>
              <a:miter lim="400000"/>
            </a:ln>
            <a:effectLst/>
          </p:spPr>
        </p:pic>
        <p:sp>
          <p:nvSpPr>
            <p:cNvPr id="1035" name="Rounded Rectangle"/>
            <p:cNvSpPr/>
            <p:nvPr/>
          </p:nvSpPr>
          <p:spPr>
            <a:xfrm>
              <a:off x="470296" y="4515643"/>
              <a:ext cx="301192" cy="708423"/>
            </a:xfrm>
            <a:prstGeom prst="roundRect">
              <a:avLst>
                <a:gd name="adj" fmla="val 50000"/>
              </a:avLst>
            </a:prstGeom>
            <a:blipFill rotWithShape="1">
              <a:blip r:embed="rId9"/>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36" name="Rounded Rectangle"/>
            <p:cNvSpPr/>
            <p:nvPr/>
          </p:nvSpPr>
          <p:spPr>
            <a:xfrm>
              <a:off x="3381375" y="4479925"/>
              <a:ext cx="301191" cy="708422"/>
            </a:xfrm>
            <a:prstGeom prst="roundRect">
              <a:avLst>
                <a:gd name="adj" fmla="val 50000"/>
              </a:avLst>
            </a:prstGeom>
            <a:blipFill rotWithShape="1">
              <a:blip r:embed="rId10"/>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pic>
        <p:nvPicPr>
          <p:cNvPr id="1038" name="image.pdf" descr="image.pdf"/>
          <p:cNvPicPr>
            <a:picLocks noChangeAspect="0"/>
          </p:cNvPicPr>
          <p:nvPr/>
        </p:nvPicPr>
        <p:blipFill>
          <a:blip r:embed="rId11">
            <a:extLst/>
          </a:blip>
          <a:stretch>
            <a:fillRect/>
          </a:stretch>
        </p:blipFill>
        <p:spPr>
          <a:xfrm>
            <a:off x="10934700" y="2946796"/>
            <a:ext cx="4286250" cy="9486901"/>
          </a:xfrm>
          <a:prstGeom prst="rect">
            <a:avLst/>
          </a:prstGeom>
          <a:ln w="12700">
            <a:miter lim="400000"/>
          </a:ln>
        </p:spPr>
      </p:pic>
      <p:sp>
        <p:nvSpPr>
          <p:cNvPr id="1039" name="Double-click to edit"/>
          <p:cNvSpPr txBox="1"/>
          <p:nvPr>
            <p:ph type="title"/>
          </p:nvPr>
        </p:nvSpPr>
        <p:spPr>
          <a:prstGeom prst="rect">
            <a:avLst/>
          </a:prstGeom>
        </p:spPr>
        <p:txBody>
          <a:bodyPr/>
          <a:lstStyle/>
          <a:p>
            <a:pPr/>
            <a:br/>
          </a:p>
        </p:txBody>
      </p:sp>
      <p:sp>
        <p:nvSpPr>
          <p:cNvPr id="1040" name="Transporters clear synapse and recycle NT;…"/>
          <p:cNvSpPr txBox="1"/>
          <p:nvPr/>
        </p:nvSpPr>
        <p:spPr>
          <a:xfrm>
            <a:off x="4108450" y="819150"/>
            <a:ext cx="13465969" cy="16129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2800"/>
              </a:spcBef>
              <a:buClr>
                <a:srgbClr val="000000"/>
              </a:buClr>
              <a:buFont typeface="Helvetica"/>
              <a:defRPr b="1" sz="4600">
                <a:uFill>
                  <a:solidFill>
                    <a:srgbClr val="000000"/>
                  </a:solidFill>
                </a:uFill>
              </a:defRPr>
            </a:pPr>
            <a:r>
              <a:t>Transporters clear synapse and recycle NT; </a:t>
            </a:r>
          </a:p>
          <a:p>
            <a:pPr marL="81280" marR="81280" defTabSz="1821656">
              <a:buClr>
                <a:srgbClr val="000000"/>
              </a:buClr>
              <a:buFont typeface="Helvetica"/>
              <a:defRPr b="1" sz="4600">
                <a:uFill>
                  <a:solidFill>
                    <a:srgbClr val="000000"/>
                  </a:solidFill>
                </a:uFill>
              </a:defRPr>
            </a:pPr>
            <a:r>
              <a:t>re-uptake inhibitors prolong synaptic action</a:t>
            </a:r>
          </a:p>
        </p:txBody>
      </p:sp>
      <p:pic>
        <p:nvPicPr>
          <p:cNvPr id="1041" name="image.pdf" descr="image.pdf"/>
          <p:cNvPicPr>
            <a:picLocks noChangeAspect="0"/>
          </p:cNvPicPr>
          <p:nvPr/>
        </p:nvPicPr>
        <p:blipFill>
          <a:blip r:embed="rId8">
            <a:extLst/>
          </a:blip>
          <a:stretch>
            <a:fillRect/>
          </a:stretch>
        </p:blipFill>
        <p:spPr>
          <a:xfrm>
            <a:off x="10934700" y="2946796"/>
            <a:ext cx="4286250" cy="9486901"/>
          </a:xfrm>
          <a:prstGeom prst="rect">
            <a:avLst/>
          </a:prstGeom>
          <a:ln w="12700">
            <a:miter lim="400000"/>
          </a:ln>
        </p:spPr>
      </p:pic>
      <p:pic>
        <p:nvPicPr>
          <p:cNvPr id="1042" name="image.pdf" descr="image.pdf"/>
          <p:cNvPicPr>
            <a:picLocks noChangeAspect="0"/>
          </p:cNvPicPr>
          <p:nvPr/>
        </p:nvPicPr>
        <p:blipFill>
          <a:blip r:embed="rId12">
            <a:extLst/>
          </a:blip>
          <a:stretch>
            <a:fillRect/>
          </a:stretch>
        </p:blipFill>
        <p:spPr>
          <a:xfrm>
            <a:off x="10842625" y="2994421"/>
            <a:ext cx="4286250" cy="9486901"/>
          </a:xfrm>
          <a:prstGeom prst="rect">
            <a:avLst/>
          </a:prstGeom>
          <a:ln w="12700">
            <a:miter lim="400000"/>
          </a:ln>
        </p:spPr>
      </p:pic>
      <p:sp>
        <p:nvSpPr>
          <p:cNvPr id="1043" name="cocaine blocks…"/>
          <p:cNvSpPr txBox="1"/>
          <p:nvPr/>
        </p:nvSpPr>
        <p:spPr>
          <a:xfrm>
            <a:off x="15076489" y="4403725"/>
            <a:ext cx="4750594"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spcBef>
                <a:spcPts val="2200"/>
              </a:spcBef>
              <a:buClr>
                <a:srgbClr val="000000"/>
              </a:buClr>
              <a:buFont typeface="Helvetica"/>
              <a:defRPr b="1" sz="3200">
                <a:uFill>
                  <a:solidFill>
                    <a:srgbClr val="000000"/>
                  </a:solidFill>
                </a:uFill>
              </a:defRPr>
            </a:pPr>
            <a:r>
              <a:t>cocaine blocks</a:t>
            </a:r>
          </a:p>
          <a:p>
            <a:pPr marL="81280" marR="81280" algn="ctr" defTabSz="1821656">
              <a:buClr>
                <a:srgbClr val="000000"/>
              </a:buClr>
              <a:buFont typeface="Helvetica"/>
              <a:defRPr b="1" sz="3200">
                <a:uFill>
                  <a:solidFill>
                    <a:srgbClr val="000000"/>
                  </a:solidFill>
                </a:uFill>
              </a:defRPr>
            </a:pPr>
            <a:r>
              <a:t>dopamine transporter</a:t>
            </a:r>
          </a:p>
        </p:txBody>
      </p:sp>
      <p:sp>
        <p:nvSpPr>
          <p:cNvPr id="1044" name="(ecstasy, prozac block…"/>
          <p:cNvSpPr txBox="1"/>
          <p:nvPr/>
        </p:nvSpPr>
        <p:spPr>
          <a:xfrm>
            <a:off x="15271750" y="8883650"/>
            <a:ext cx="5463667" cy="110807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spcBef>
                <a:spcPts val="2200"/>
              </a:spcBef>
              <a:buClr>
                <a:srgbClr val="000000"/>
              </a:buClr>
              <a:buFont typeface="Helvetica"/>
              <a:defRPr b="1" sz="3200">
                <a:uFill>
                  <a:solidFill>
                    <a:srgbClr val="000000"/>
                  </a:solidFill>
                </a:uFill>
              </a:defRPr>
            </a:pPr>
            <a:r>
              <a:t>(ecstasy, prozac block</a:t>
            </a:r>
          </a:p>
          <a:p>
            <a:pPr marL="81280" marR="81280" algn="ctr" defTabSz="1821656">
              <a:buClr>
                <a:srgbClr val="000000"/>
              </a:buClr>
              <a:buFont typeface="Helvetica"/>
              <a:defRPr b="1" sz="3200">
                <a:uFill>
                  <a:solidFill>
                    <a:srgbClr val="000000"/>
                  </a:solidFill>
                </a:uFill>
              </a:defRPr>
            </a:pPr>
            <a:r>
              <a:t>serotonin transporter)</a:t>
            </a:r>
          </a:p>
        </p:txBody>
      </p:sp>
      <p:grpSp>
        <p:nvGrpSpPr>
          <p:cNvPr id="1048" name="Group"/>
          <p:cNvGrpSpPr/>
          <p:nvPr/>
        </p:nvGrpSpPr>
        <p:grpSpPr>
          <a:xfrm>
            <a:off x="6018609" y="2640012"/>
            <a:ext cx="4286251" cy="9486901"/>
            <a:chOff x="0" y="0"/>
            <a:chExt cx="4286250" cy="9486900"/>
          </a:xfrm>
        </p:grpSpPr>
        <p:pic>
          <p:nvPicPr>
            <p:cNvPr id="1045" name="image.pdf" descr="image.pdf"/>
            <p:cNvPicPr>
              <a:picLocks noChangeAspect="0"/>
            </p:cNvPicPr>
            <p:nvPr/>
          </p:nvPicPr>
          <p:blipFill>
            <a:blip r:embed="rId13">
              <a:extLst/>
            </a:blip>
            <a:stretch>
              <a:fillRect/>
            </a:stretch>
          </p:blipFill>
          <p:spPr>
            <a:xfrm>
              <a:off x="0" y="0"/>
              <a:ext cx="4286250" cy="9486900"/>
            </a:xfrm>
            <a:prstGeom prst="rect">
              <a:avLst/>
            </a:prstGeom>
            <a:ln w="12700" cap="flat">
              <a:noFill/>
              <a:miter lim="400000"/>
            </a:ln>
            <a:effectLst/>
          </p:spPr>
        </p:pic>
        <p:sp>
          <p:nvSpPr>
            <p:cNvPr id="1046" name="Rounded Rectangle"/>
            <p:cNvSpPr/>
            <p:nvPr/>
          </p:nvSpPr>
          <p:spPr>
            <a:xfrm>
              <a:off x="470296" y="4658518"/>
              <a:ext cx="301192" cy="708423"/>
            </a:xfrm>
            <a:prstGeom prst="roundRect">
              <a:avLst>
                <a:gd name="adj" fmla="val 50000"/>
              </a:avLst>
            </a:prstGeom>
            <a:blipFill rotWithShape="1">
              <a:blip r:embed="rId14"/>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047" name="Rounded Rectangle"/>
            <p:cNvSpPr/>
            <p:nvPr/>
          </p:nvSpPr>
          <p:spPr>
            <a:xfrm>
              <a:off x="3381374" y="4622800"/>
              <a:ext cx="301192" cy="708422"/>
            </a:xfrm>
            <a:prstGeom prst="roundRect">
              <a:avLst>
                <a:gd name="adj" fmla="val 50000"/>
              </a:avLst>
            </a:prstGeom>
            <a:blipFill rotWithShape="1">
              <a:blip r:embed="rId15"/>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grpSp>
      <p:sp>
        <p:nvSpPr>
          <p:cNvPr id="1049" name="Dopamine…"/>
          <p:cNvSpPr txBox="1"/>
          <p:nvPr/>
        </p:nvSpPr>
        <p:spPr>
          <a:xfrm>
            <a:off x="3890297" y="7378699"/>
            <a:ext cx="2131865" cy="1006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b="1" sz="2800">
                <a:solidFill>
                  <a:schemeClr val="accent1"/>
                </a:solidFill>
              </a:defRPr>
            </a:pPr>
            <a:r>
              <a:t>Dopamine</a:t>
            </a:r>
          </a:p>
          <a:p>
            <a:pPr>
              <a:defRPr b="1" sz="2800">
                <a:solidFill>
                  <a:schemeClr val="accent1"/>
                </a:solidFill>
              </a:defRPr>
            </a:pPr>
            <a:r>
              <a:t>Transporter</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0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10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10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10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10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Class="entr" nodeType="clickEffect" presetSubtype="0" presetID="1" grpId="6" fill="hold">
                                  <p:stCondLst>
                                    <p:cond delay="0"/>
                                  </p:stCondLst>
                                  <p:iterate type="el" backwards="0">
                                    <p:tmAbs val="0"/>
                                  </p:iterate>
                                  <p:childTnLst>
                                    <p:set>
                                      <p:cBhvr>
                                        <p:cTn id="26" fill="hold"/>
                                        <p:tgtEl>
                                          <p:spTgt spid="10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037" grpId="1"/>
      <p:bldP build="whole" bldLvl="1" animBg="1" rev="0" advAuto="0" spid="1038" grpId="6"/>
      <p:bldP build="whole" bldLvl="1" animBg="1" rev="0" advAuto="0" spid="1048" grpId="3"/>
      <p:bldP build="whole" bldLvl="1" animBg="1" rev="0" advAuto="0" spid="1042" grpId="5"/>
      <p:bldP build="whole" bldLvl="1" animBg="1" rev="0" advAuto="0" spid="1041" grpId="4"/>
      <p:bldP build="whole" bldLvl="1" animBg="1" rev="0" advAuto="0" spid="1033" grpId="2"/>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7" name="1. Action potential causes voltage sensitive Ca2+ channels to open; Ca2+ enters the presynaptic nerve terminal.…"/>
          <p:cNvSpPr txBox="1"/>
          <p:nvPr/>
        </p:nvSpPr>
        <p:spPr>
          <a:xfrm>
            <a:off x="3762375" y="2536031"/>
            <a:ext cx="15162610" cy="83343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600">
                <a:uFill>
                  <a:solidFill>
                    <a:srgbClr val="000000"/>
                  </a:solidFill>
                </a:uFill>
              </a:defRPr>
            </a:pPr>
            <a:r>
              <a:t>1. Action potential causes voltage sensitive Ca2+ channels to open; Ca</a:t>
            </a:r>
            <a:r>
              <a:rPr baseline="31999"/>
              <a:t>2+</a:t>
            </a:r>
            <a:r>
              <a:t> enters the presynaptic nerve terminal.</a:t>
            </a:r>
          </a:p>
          <a:p>
            <a:pPr marL="81280" marR="81280" defTabSz="1821656">
              <a:defRPr sz="3600">
                <a:uFill>
                  <a:solidFill>
                    <a:srgbClr val="000000"/>
                  </a:solidFill>
                </a:uFill>
              </a:defRPr>
            </a:pPr>
          </a:p>
          <a:p>
            <a:pPr marL="81280" marR="81280" defTabSz="1821656">
              <a:defRPr sz="3600">
                <a:uFill>
                  <a:solidFill>
                    <a:srgbClr val="000000"/>
                  </a:solidFill>
                </a:uFill>
              </a:defRPr>
            </a:pPr>
            <a:r>
              <a:t>2. Ca</a:t>
            </a:r>
            <a:r>
              <a:rPr baseline="31999"/>
              <a:t>2+</a:t>
            </a:r>
            <a:r>
              <a:t> causes vesicles to fuse with presynaptic membrane; neurotransmitter molecules are released into the synapse by exocytosis.</a:t>
            </a:r>
          </a:p>
          <a:p>
            <a:pPr marL="81280" marR="81280" defTabSz="1821656">
              <a:defRPr sz="3600">
                <a:uFill>
                  <a:solidFill>
                    <a:srgbClr val="000000"/>
                  </a:solidFill>
                </a:uFill>
              </a:defRPr>
            </a:pPr>
          </a:p>
          <a:p>
            <a:pPr marL="81280" marR="81280" defTabSz="1821656">
              <a:defRPr sz="3600">
                <a:uFill>
                  <a:solidFill>
                    <a:srgbClr val="000000"/>
                  </a:solidFill>
                </a:uFill>
              </a:defRPr>
            </a:pPr>
            <a:r>
              <a:t>3. Neurotransmitter binds to receptors on postsynaptic cell;</a:t>
            </a:r>
          </a:p>
          <a:p>
            <a:pPr marL="81280" marR="81280" defTabSz="1821656">
              <a:defRPr sz="3600">
                <a:uFill>
                  <a:solidFill>
                    <a:srgbClr val="000000"/>
                  </a:solidFill>
                </a:uFill>
              </a:defRPr>
            </a:pPr>
            <a:r>
              <a:t>if receptors are ligand-gated Na</a:t>
            </a:r>
            <a:r>
              <a:rPr baseline="31999"/>
              <a:t>+ </a:t>
            </a:r>
            <a:r>
              <a:t>channels, then Na</a:t>
            </a:r>
            <a:r>
              <a:rPr baseline="31999"/>
              <a:t>+</a:t>
            </a:r>
            <a:r>
              <a:t> enters postsynaptic cell.</a:t>
            </a:r>
          </a:p>
          <a:p>
            <a:pPr marL="81280" marR="81280" defTabSz="1821656">
              <a:defRPr sz="3600">
                <a:uFill>
                  <a:solidFill>
                    <a:srgbClr val="000000"/>
                  </a:solidFill>
                </a:uFill>
              </a:defRPr>
            </a:pPr>
          </a:p>
          <a:p>
            <a:pPr marL="81280" marR="81280" defTabSz="1821656">
              <a:defRPr sz="3600">
                <a:uFill>
                  <a:solidFill>
                    <a:srgbClr val="000000"/>
                  </a:solidFill>
                </a:uFill>
              </a:defRPr>
            </a:pPr>
            <a:r>
              <a:t>4. Influx of Na</a:t>
            </a:r>
            <a:r>
              <a:rPr baseline="31999"/>
              <a:t>+</a:t>
            </a:r>
            <a:r>
              <a:t> causes depolarization of target cell.</a:t>
            </a:r>
          </a:p>
          <a:p>
            <a:pPr marL="81280" marR="81280" defTabSz="1821656">
              <a:defRPr sz="3600">
                <a:uFill>
                  <a:solidFill>
                    <a:srgbClr val="000000"/>
                  </a:solidFill>
                </a:uFill>
              </a:defRPr>
            </a:pPr>
          </a:p>
          <a:p>
            <a:pPr marL="81280" marR="81280" defTabSz="1821656">
              <a:defRPr sz="3600">
                <a:solidFill>
                  <a:srgbClr val="B51A00"/>
                </a:solidFill>
                <a:uFill>
                  <a:solidFill>
                    <a:srgbClr val="B51A00"/>
                  </a:solidFill>
                </a:uFill>
              </a:defRPr>
            </a:pPr>
            <a:r>
              <a:t>(if Cl</a:t>
            </a:r>
            <a:r>
              <a:rPr baseline="31999"/>
              <a:t>-</a:t>
            </a:r>
            <a:r>
              <a:t> channels are opened, then neurotransmitter lowers V</a:t>
            </a:r>
            <a:r>
              <a:rPr baseline="-5999"/>
              <a:t>m</a:t>
            </a:r>
            <a:r>
              <a:t> and thus has inhibitory effect)</a:t>
            </a:r>
          </a:p>
        </p:txBody>
      </p:sp>
      <p:sp>
        <p:nvSpPr>
          <p:cNvPr id="548" name="Chemical Synapse…"/>
          <p:cNvSpPr txBox="1"/>
          <p:nvPr>
            <p:ph type="title" idx="4294967295"/>
          </p:nvPr>
        </p:nvSpPr>
        <p:spPr>
          <a:xfrm>
            <a:off x="3530203" y="357187"/>
            <a:ext cx="15626954" cy="1982392"/>
          </a:xfrm>
          <a:prstGeom prst="rect">
            <a:avLst/>
          </a:prstGeom>
        </p:spPr>
        <p:txBody>
          <a:bodyPr/>
          <a:lstStyle/>
          <a:p>
            <a:pPr algn="l">
              <a:defRPr sz="5200">
                <a:solidFill>
                  <a:srgbClr val="0056D6"/>
                </a:solidFill>
                <a:uFill>
                  <a:solidFill>
                    <a:srgbClr val="0056D6"/>
                  </a:solidFill>
                </a:uFill>
                <a:latin typeface="+mj-lt"/>
                <a:ea typeface="+mj-ea"/>
                <a:cs typeface="+mj-cs"/>
                <a:sym typeface="Helvetica"/>
              </a:defRPr>
            </a:pPr>
            <a:r>
              <a:t>Chemical Synapse</a:t>
            </a:r>
          </a:p>
          <a:p>
            <a:pPr algn="l">
              <a:defRPr sz="3600">
                <a:solidFill>
                  <a:srgbClr val="606060"/>
                </a:solidFill>
                <a:uFill>
                  <a:solidFill>
                    <a:srgbClr val="606060"/>
                  </a:solidFill>
                </a:uFill>
                <a:latin typeface="+mj-lt"/>
                <a:ea typeface="+mj-ea"/>
                <a:cs typeface="+mj-cs"/>
                <a:sym typeface="Helvetica"/>
              </a:defRPr>
            </a:pPr>
            <a:r>
              <a:t>Ca2+ induced release of Neurotransmitter</a:t>
            </a:r>
          </a:p>
        </p:txBody>
      </p:sp>
      <p:sp>
        <p:nvSpPr>
          <p:cNvPr id="549"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1" name="Chemical Synapse"/>
          <p:cNvSpPr txBox="1"/>
          <p:nvPr>
            <p:ph type="title"/>
          </p:nvPr>
        </p:nvSpPr>
        <p:spPr>
          <a:xfrm>
            <a:off x="3530203" y="357187"/>
            <a:ext cx="12805172" cy="1214438"/>
          </a:xfrm>
          <a:prstGeom prst="rect">
            <a:avLst/>
          </a:prstGeom>
        </p:spPr>
        <p:txBody>
          <a:bodyPr/>
          <a:lstStyle>
            <a:lvl1pPr>
              <a:defRPr>
                <a:solidFill>
                  <a:srgbClr val="0056D6"/>
                </a:solidFill>
                <a:uFill>
                  <a:solidFill>
                    <a:srgbClr val="0056D6"/>
                  </a:solidFill>
                </a:uFill>
              </a:defRPr>
            </a:lvl1pPr>
          </a:lstStyle>
          <a:p>
            <a:pPr/>
            <a:r>
              <a:t>Chemical Synapse</a:t>
            </a:r>
          </a:p>
        </p:txBody>
      </p:sp>
      <p:sp>
        <p:nvSpPr>
          <p:cNvPr id="552" name="Presynaptic Nerve Terminal"/>
          <p:cNvSpPr txBox="1"/>
          <p:nvPr/>
        </p:nvSpPr>
        <p:spPr>
          <a:xfrm>
            <a:off x="12656343" y="1321593"/>
            <a:ext cx="5475091"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Presynaptic Nerve Terminal</a:t>
            </a:r>
          </a:p>
        </p:txBody>
      </p:sp>
      <p:sp>
        <p:nvSpPr>
          <p:cNvPr id="553" name="Postsynaptic Cell"/>
          <p:cNvSpPr txBox="1"/>
          <p:nvPr/>
        </p:nvSpPr>
        <p:spPr>
          <a:xfrm>
            <a:off x="14478000" y="12305109"/>
            <a:ext cx="352953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Postsynaptic Cell</a:t>
            </a:r>
          </a:p>
        </p:txBody>
      </p:sp>
      <p:pic>
        <p:nvPicPr>
          <p:cNvPr id="554" name="droppedImage.png" descr="droppedImage.png"/>
          <p:cNvPicPr>
            <a:picLocks noChangeAspect="1"/>
          </p:cNvPicPr>
          <p:nvPr/>
        </p:nvPicPr>
        <p:blipFill>
          <a:blip r:embed="rId2">
            <a:extLst/>
          </a:blip>
          <a:stretch>
            <a:fillRect/>
          </a:stretch>
        </p:blipFill>
        <p:spPr>
          <a:xfrm>
            <a:off x="12567046" y="2403244"/>
            <a:ext cx="7340204" cy="9916655"/>
          </a:xfrm>
          <a:prstGeom prst="rect">
            <a:avLst/>
          </a:prstGeom>
          <a:ln w="12700"/>
        </p:spPr>
      </p:pic>
      <p:sp>
        <p:nvSpPr>
          <p:cNvPr id="555" name="Receptor-channels"/>
          <p:cNvSpPr txBox="1"/>
          <p:nvPr/>
        </p:nvSpPr>
        <p:spPr>
          <a:xfrm>
            <a:off x="8280796" y="11072812"/>
            <a:ext cx="3839703"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Receptor-channels</a:t>
            </a:r>
          </a:p>
        </p:txBody>
      </p:sp>
      <p:sp>
        <p:nvSpPr>
          <p:cNvPr id="556" name="1. Action potential causes voltage sensitive Ca2+ channels to open; Ca2+ enters the presynaptic nerve terminal"/>
          <p:cNvSpPr txBox="1"/>
          <p:nvPr/>
        </p:nvSpPr>
        <p:spPr>
          <a:xfrm>
            <a:off x="3005072" y="3250406"/>
            <a:ext cx="8794022" cy="3419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600">
                <a:uFill>
                  <a:solidFill>
                    <a:srgbClr val="000000"/>
                  </a:solidFill>
                </a:uFill>
              </a:defRPr>
            </a:pPr>
            <a:r>
              <a:t>1. Action potential causes voltage sensitive Ca2+ channels to open; Ca</a:t>
            </a:r>
            <a:r>
              <a:rPr baseline="31999"/>
              <a:t>2+</a:t>
            </a:r>
            <a:r>
              <a:t> enters the presynaptic nerve terminal</a:t>
            </a:r>
          </a:p>
          <a:p>
            <a:pPr marL="81280" marR="81280" defTabSz="1821656">
              <a:defRPr sz="3600">
                <a:uFill>
                  <a:solidFill>
                    <a:srgbClr val="000000"/>
                  </a:solidFill>
                </a:uFill>
              </a:defRPr>
            </a:pPr>
          </a:p>
          <a:p>
            <a:pPr marL="81280" marR="81280" defTabSz="1821656">
              <a:defRPr sz="3600">
                <a:solidFill>
                  <a:srgbClr val="B51A00"/>
                </a:solidFill>
                <a:uFill>
                  <a:solidFill>
                    <a:srgbClr val="B51A00"/>
                  </a:solidFill>
                </a:uFill>
              </a:defRPr>
            </a:pPr>
          </a:p>
        </p:txBody>
      </p:sp>
      <p:sp>
        <p:nvSpPr>
          <p:cNvPr id="557" name="Na+"/>
          <p:cNvSpPr txBox="1"/>
          <p:nvPr/>
        </p:nvSpPr>
        <p:spPr>
          <a:xfrm>
            <a:off x="13102828" y="3036093"/>
            <a:ext cx="1292492"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4600">
                <a:uFill>
                  <a:solidFill>
                    <a:srgbClr val="000000"/>
                  </a:solidFill>
                </a:uFill>
                <a:latin typeface="Times Roman"/>
                <a:ea typeface="Times Roman"/>
                <a:cs typeface="Times Roman"/>
                <a:sym typeface="Times Roman"/>
              </a:defRPr>
            </a:lvl1pPr>
          </a:lstStyle>
          <a:p>
            <a:pPr/>
            <a:r>
              <a:t>Na+</a:t>
            </a:r>
          </a:p>
        </p:txBody>
      </p:sp>
      <p:sp>
        <p:nvSpPr>
          <p:cNvPr id="558" name="Line"/>
          <p:cNvSpPr/>
          <p:nvPr/>
        </p:nvSpPr>
        <p:spPr>
          <a:xfrm flipH="1">
            <a:off x="14442281" y="3607594"/>
            <a:ext cx="1322077" cy="1"/>
          </a:xfrm>
          <a:prstGeom prst="line">
            <a:avLst/>
          </a:prstGeom>
          <a:ln w="63500">
            <a:solidFill>
              <a:srgbClr val="000000"/>
            </a:solidFill>
            <a:headEnd type="triangle"/>
          </a:ln>
        </p:spPr>
        <p:txBody>
          <a:bodyPr lIns="71437" tIns="71437" rIns="71437" bIns="71437" anchor="ctr"/>
          <a:lstStyle/>
          <a:p>
            <a:pPr/>
          </a:p>
        </p:txBody>
      </p:sp>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Gill Sans"/>
            <a:ea typeface="Gill Sans"/>
            <a:cs typeface="Gill San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