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media/media1.mov" ContentType="video/unknown"/>
  <Override PartName="/ppt/media/image1.jpeg" ContentType="image/jpeg"/>
  <Override PartName="/ppt/media/image2.jpeg" ContentType="image/jpeg"/>
  <Override PartName="/ppt/media/media2.mov" ContentType="video/unknown"/>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media1.mp4" ContentType="video/unknown"/>
  <Override PartName="/ppt/media/image10.jpeg" ContentType="image/jpeg"/>
  <Override PartName="/ppt/media/image11.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1pPr>
    <a:lvl2pPr marL="0" marR="0" indent="2286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2pPr>
    <a:lvl3pPr marL="0" marR="0" indent="4572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3pPr>
    <a:lvl4pPr marL="0" marR="0" indent="6858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4pPr>
    <a:lvl5pPr marL="0" marR="0" indent="9144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5pPr>
    <a:lvl6pPr marL="0" marR="0" indent="11430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6pPr>
    <a:lvl7pPr marL="0" marR="0" indent="13716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7pPr>
    <a:lvl8pPr marL="0" marR="0" indent="16002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8pPr>
    <a:lvl9pPr marL="0" marR="0" indent="18288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de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Ref idx="major">
          <a:srgbClr val="000000"/>
        </a:fontRef>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Gill Sans"/>
          <a:ea typeface="Gill Sans"/>
          <a:cs typeface="Gill Sans"/>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D51ADE6A-740E-44AE-83CC-AE7238B6C88D}" styleName="">
    <a:tblBg/>
    <a:wholeTbl>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n" i="off">
        <a:fontRef idx="min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4A9BC294-FFE2-49D5-8D69-9E1BD2C41BD5}" styleName="">
    <a:tblBg/>
    <a:wholeTbl>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ff" i="off">
        <a:font>
          <a:latin typeface="Times Roman"/>
          <a:ea typeface="Times Roman"/>
          <a:cs typeface="Times Roman"/>
        </a:font>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BBFC77FB-9ED0-4EC9-95AA-A1379042E648}" styleName="">
    <a:tblBg/>
    <a:wholeTbl>
      <a:tcTxStyle b="off" i="off">
        <a:font>
          <a:latin typeface="Gill Sans"/>
          <a:ea typeface="Gill Sans"/>
          <a:cs typeface="Gill Sans"/>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3DC5C2F9-1CAC-4260-A1DD-9FCDBB877499}" styleName="">
    <a:tblBg/>
    <a:wholeTbl>
      <a:tcTxStyle b="off" i="off">
        <a:font>
          <a:latin typeface="Gill Sans"/>
          <a:ea typeface="Gill Sans"/>
          <a:cs typeface="Gill Sans"/>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6CBB8FF1-D9AA-43F3-AF6F-95CC898621D3}" styleName="">
    <a:tblBg/>
    <a:wholeTbl>
      <a:tcTxStyle b="off"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ff" i="off">
        <a:fontRef idx="maj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B9CAE51D-B617-43E2-9EED-E500C5550931}" styleName="">
    <a:tblBg/>
    <a:wholeTbl>
      <a:tcTxStyle b="off"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ff" i="off">
        <a:fontRef idx="maj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4CCF1392-9D2E-4D4B-BCD9-944AF6EC2097}" styleName="">
    <a:tblBg/>
    <a:wholeTbl>
      <a:tcTxStyle b="on"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n" i="off">
        <a:fontRef idx="maj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n"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n"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56" name="Shape 256"/>
          <p:cNvSpPr/>
          <p:nvPr>
            <p:ph type="sldImg"/>
          </p:nvPr>
        </p:nvSpPr>
        <p:spPr>
          <a:xfrm>
            <a:off x="1143000" y="685800"/>
            <a:ext cx="4572000" cy="3429000"/>
          </a:xfrm>
          <a:prstGeom prst="rect">
            <a:avLst/>
          </a:prstGeom>
        </p:spPr>
        <p:txBody>
          <a:bodyPr/>
          <a:lstStyle/>
          <a:p>
            <a:pPr/>
          </a:p>
        </p:txBody>
      </p:sp>
      <p:sp>
        <p:nvSpPr>
          <p:cNvPr id="257" name="Shape 25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a:latin typeface="Lucida Grande"/>
        <a:ea typeface="Lucida Grande"/>
        <a:cs typeface="Lucida Grande"/>
        <a:sym typeface="Lucida Grande"/>
      </a:defRPr>
    </a:lvl1pPr>
    <a:lvl2pPr indent="228600" defTabSz="584200" latinLnBrk="0">
      <a:defRPr>
        <a:latin typeface="Lucida Grande"/>
        <a:ea typeface="Lucida Grande"/>
        <a:cs typeface="Lucida Grande"/>
        <a:sym typeface="Lucida Grande"/>
      </a:defRPr>
    </a:lvl2pPr>
    <a:lvl3pPr indent="457200" defTabSz="584200" latinLnBrk="0">
      <a:defRPr>
        <a:latin typeface="Lucida Grande"/>
        <a:ea typeface="Lucida Grande"/>
        <a:cs typeface="Lucida Grande"/>
        <a:sym typeface="Lucida Grande"/>
      </a:defRPr>
    </a:lvl3pPr>
    <a:lvl4pPr indent="685800" defTabSz="584200" latinLnBrk="0">
      <a:defRPr>
        <a:latin typeface="Lucida Grande"/>
        <a:ea typeface="Lucida Grande"/>
        <a:cs typeface="Lucida Grande"/>
        <a:sym typeface="Lucida Grande"/>
      </a:defRPr>
    </a:lvl4pPr>
    <a:lvl5pPr indent="914400" defTabSz="584200" latinLnBrk="0">
      <a:defRPr>
        <a:latin typeface="Lucida Grande"/>
        <a:ea typeface="Lucida Grande"/>
        <a:cs typeface="Lucida Grande"/>
        <a:sym typeface="Lucida Grande"/>
      </a:defRPr>
    </a:lvl5pPr>
    <a:lvl6pPr indent="1143000" defTabSz="584200" latinLnBrk="0">
      <a:defRPr>
        <a:latin typeface="Lucida Grande"/>
        <a:ea typeface="Lucida Grande"/>
        <a:cs typeface="Lucida Grande"/>
        <a:sym typeface="Lucida Grande"/>
      </a:defRPr>
    </a:lvl6pPr>
    <a:lvl7pPr indent="1371600" defTabSz="584200" latinLnBrk="0">
      <a:defRPr>
        <a:latin typeface="Lucida Grande"/>
        <a:ea typeface="Lucida Grande"/>
        <a:cs typeface="Lucida Grande"/>
        <a:sym typeface="Lucida Grande"/>
      </a:defRPr>
    </a:lvl7pPr>
    <a:lvl8pPr indent="1600200" defTabSz="584200" latinLnBrk="0">
      <a:defRPr>
        <a:latin typeface="Lucida Grande"/>
        <a:ea typeface="Lucida Grande"/>
        <a:cs typeface="Lucida Grande"/>
        <a:sym typeface="Lucida Grande"/>
      </a:defRPr>
    </a:lvl8pPr>
    <a:lvl9pPr indent="1828800" defTabSz="584200" latinLnBrk="0">
      <a:defRPr>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1"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81" name="Title Text"/>
          <p:cNvSpPr txBox="1"/>
          <p:nvPr>
            <p:ph type="title"/>
          </p:nvPr>
        </p:nvSpPr>
        <p:spPr>
          <a:xfrm>
            <a:off x="4833937" y="357187"/>
            <a:ext cx="14716126" cy="3429001"/>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82" name="Body Level One…"/>
          <p:cNvSpPr txBox="1"/>
          <p:nvPr>
            <p:ph type="body" sz="half" idx="1"/>
          </p:nvPr>
        </p:nvSpPr>
        <p:spPr>
          <a:xfrm>
            <a:off x="4833937" y="3893343"/>
            <a:ext cx="14716126" cy="8036720"/>
          </a:xfrm>
          <a:prstGeom prst="rect">
            <a:avLst/>
          </a:prstGeom>
        </p:spPr>
        <p:txBody>
          <a:bodyPr numCol="2" spcCol="735806"/>
          <a:lstStyle>
            <a:lvl1pPr marL="997603" marR="0" indent="-680103" defTabSz="821531">
              <a:spcBef>
                <a:spcPts val="5300"/>
              </a:spcBef>
              <a:buSzPct val="171000"/>
              <a:defRPr b="0" sz="4400">
                <a:uFillTx/>
                <a:latin typeface="Gill Sans"/>
                <a:ea typeface="Gill Sans"/>
                <a:cs typeface="Gill Sans"/>
                <a:sym typeface="Gill Sans"/>
              </a:defRPr>
            </a:lvl1pPr>
            <a:lvl2pPr marL="1442103" marR="0" indent="-680103" defTabSz="821531">
              <a:spcBef>
                <a:spcPts val="5300"/>
              </a:spcBef>
              <a:buSzPct val="171000"/>
              <a:buChar char="•"/>
              <a:defRPr b="0" sz="4400">
                <a:uFillTx/>
                <a:latin typeface="Gill Sans"/>
                <a:ea typeface="Gill Sans"/>
                <a:cs typeface="Gill Sans"/>
                <a:sym typeface="Gill Sans"/>
              </a:defRPr>
            </a:lvl2pPr>
            <a:lvl3pPr marL="1886603" marR="0" indent="-680103" defTabSz="821531">
              <a:spcBef>
                <a:spcPts val="5300"/>
              </a:spcBef>
              <a:buSzPct val="171000"/>
              <a:defRPr b="0" sz="4400">
                <a:uFillTx/>
                <a:latin typeface="Gill Sans"/>
                <a:ea typeface="Gill Sans"/>
                <a:cs typeface="Gill Sans"/>
                <a:sym typeface="Gill Sans"/>
              </a:defRPr>
            </a:lvl3pPr>
            <a:lvl4pPr marL="2331103" marR="0" indent="-680103" defTabSz="821531">
              <a:spcBef>
                <a:spcPts val="5300"/>
              </a:spcBef>
              <a:buSzPct val="171000"/>
              <a:buChar char="•"/>
              <a:defRPr b="0" sz="4400">
                <a:uFillTx/>
                <a:latin typeface="Gill Sans"/>
                <a:ea typeface="Gill Sans"/>
                <a:cs typeface="Gill Sans"/>
                <a:sym typeface="Gill Sans"/>
              </a:defRPr>
            </a:lvl4pPr>
            <a:lvl5pPr marL="2775603" marR="0" indent="-680103" defTabSz="821531">
              <a:spcBef>
                <a:spcPts val="5300"/>
              </a:spcBef>
              <a:buSzPct val="171000"/>
              <a:buChar char="•"/>
              <a:defRPr b="0" sz="44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83"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90" name="Body Level One…"/>
          <p:cNvSpPr txBox="1"/>
          <p:nvPr>
            <p:ph type="body" idx="1"/>
          </p:nvPr>
        </p:nvSpPr>
        <p:spPr>
          <a:xfrm>
            <a:off x="4833937" y="1785937"/>
            <a:ext cx="14716126" cy="10144126"/>
          </a:xfrm>
          <a:prstGeom prst="rect">
            <a:avLst/>
          </a:prstGeom>
        </p:spPr>
        <p:txBody>
          <a:bodyPr anchor="ctr"/>
          <a:lstStyle>
            <a:lvl1pPr marL="1106714" marR="0" indent="-789214" defTabSz="821531">
              <a:spcBef>
                <a:spcPts val="6700"/>
              </a:spcBef>
              <a:buSzPct val="171000"/>
              <a:defRPr b="0" sz="5800">
                <a:uFillTx/>
                <a:latin typeface="Gill Sans"/>
                <a:ea typeface="Gill Sans"/>
                <a:cs typeface="Gill Sans"/>
                <a:sym typeface="Gill Sans"/>
              </a:defRPr>
            </a:lvl1pPr>
            <a:lvl2pPr marL="1551214" marR="0" indent="-789214" defTabSz="821531">
              <a:spcBef>
                <a:spcPts val="6700"/>
              </a:spcBef>
              <a:buSzPct val="171000"/>
              <a:buChar char="•"/>
              <a:defRPr b="0" sz="5800">
                <a:uFillTx/>
                <a:latin typeface="Gill Sans"/>
                <a:ea typeface="Gill Sans"/>
                <a:cs typeface="Gill Sans"/>
                <a:sym typeface="Gill Sans"/>
              </a:defRPr>
            </a:lvl2pPr>
            <a:lvl3pPr marL="1995714" marR="0" indent="-789214" defTabSz="821531">
              <a:spcBef>
                <a:spcPts val="6700"/>
              </a:spcBef>
              <a:buSzPct val="171000"/>
              <a:defRPr b="0" sz="5800">
                <a:uFillTx/>
                <a:latin typeface="Gill Sans"/>
                <a:ea typeface="Gill Sans"/>
                <a:cs typeface="Gill Sans"/>
                <a:sym typeface="Gill Sans"/>
              </a:defRPr>
            </a:lvl3pPr>
            <a:lvl4pPr marL="2440214" marR="0" indent="-789214" defTabSz="821531">
              <a:spcBef>
                <a:spcPts val="6700"/>
              </a:spcBef>
              <a:buSzPct val="171000"/>
              <a:buChar char="•"/>
              <a:defRPr b="0" sz="5800">
                <a:uFillTx/>
                <a:latin typeface="Gill Sans"/>
                <a:ea typeface="Gill Sans"/>
                <a:cs typeface="Gill Sans"/>
                <a:sym typeface="Gill Sans"/>
              </a:defRPr>
            </a:lvl4pPr>
            <a:lvl5pPr marL="2884714" marR="0" indent="-789214" defTabSz="821531">
              <a:spcBef>
                <a:spcPts val="6700"/>
              </a:spcBef>
              <a:buSzPct val="171000"/>
              <a:buChar char="•"/>
              <a:defRPr b="0" sz="58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91"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98"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105" name="Title Text"/>
          <p:cNvSpPr txBox="1"/>
          <p:nvPr>
            <p:ph type="title"/>
          </p:nvPr>
        </p:nvSpPr>
        <p:spPr>
          <a:xfrm>
            <a:off x="4833937" y="357187"/>
            <a:ext cx="14716126" cy="3429001"/>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106"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113" name="Title Text"/>
          <p:cNvSpPr txBox="1"/>
          <p:nvPr>
            <p:ph type="title"/>
          </p:nvPr>
        </p:nvSpPr>
        <p:spPr>
          <a:xfrm>
            <a:off x="4833937" y="4179093"/>
            <a:ext cx="14716126" cy="5357814"/>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114"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spTree>
      <p:nvGrpSpPr>
        <p:cNvPr id="1" name=""/>
        <p:cNvGrpSpPr/>
        <p:nvPr/>
      </p:nvGrpSpPr>
      <p:grpSpPr>
        <a:xfrm>
          <a:off x="0" y="0"/>
          <a:ext cx="0" cy="0"/>
          <a:chOff x="0" y="0"/>
          <a:chExt cx="0" cy="0"/>
        </a:xfrm>
      </p:grpSpPr>
      <p:sp>
        <p:nvSpPr>
          <p:cNvPr id="121" name="Image"/>
          <p:cNvSpPr/>
          <p:nvPr>
            <p:ph type="pic" sz="half" idx="21"/>
          </p:nvPr>
        </p:nvSpPr>
        <p:spPr>
          <a:xfrm>
            <a:off x="6477000" y="2303859"/>
            <a:ext cx="11430000" cy="7090603"/>
          </a:xfrm>
          <a:prstGeom prst="rect">
            <a:avLst/>
          </a:prstGeom>
        </p:spPr>
        <p:txBody>
          <a:bodyPr lIns="91439" tIns="45719" rIns="91439" bIns="45719"/>
          <a:lstStyle/>
          <a:p>
            <a:pPr/>
          </a:p>
        </p:txBody>
      </p:sp>
      <p:sp>
        <p:nvSpPr>
          <p:cNvPr id="122" name="Title Text"/>
          <p:cNvSpPr txBox="1"/>
          <p:nvPr>
            <p:ph type="title"/>
          </p:nvPr>
        </p:nvSpPr>
        <p:spPr>
          <a:xfrm>
            <a:off x="4833937" y="10358437"/>
            <a:ext cx="14716126" cy="2393157"/>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123"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Reflection">
    <p:spTree>
      <p:nvGrpSpPr>
        <p:cNvPr id="1" name=""/>
        <p:cNvGrpSpPr/>
        <p:nvPr/>
      </p:nvGrpSpPr>
      <p:grpSpPr>
        <a:xfrm>
          <a:off x="0" y="0"/>
          <a:ext cx="0" cy="0"/>
          <a:chOff x="0" y="0"/>
          <a:chExt cx="0" cy="0"/>
        </a:xfrm>
      </p:grpSpPr>
      <p:sp>
        <p:nvSpPr>
          <p:cNvPr id="130" name="Image"/>
          <p:cNvSpPr/>
          <p:nvPr>
            <p:ph type="pic" sz="half" idx="21"/>
          </p:nvPr>
        </p:nvSpPr>
        <p:spPr>
          <a:xfrm>
            <a:off x="6477000" y="2303859"/>
            <a:ext cx="11430000" cy="7090603"/>
          </a:xfrm>
          <a:prstGeom prst="rect">
            <a:avLst/>
          </a:prstGeom>
          <a:ln w="25400"/>
          <a:effectLst>
            <a:reflection blurRad="0" stA="50000" stPos="0" endA="0" endPos="40000" dist="0" dir="5400000" fadeDir="5400000" sx="100000" sy="-100000" kx="0" ky="0" algn="bl" rotWithShape="0"/>
          </a:effectLst>
        </p:spPr>
        <p:txBody>
          <a:bodyPr lIns="91439" tIns="45719" rIns="91439" bIns="45719"/>
          <a:lstStyle/>
          <a:p>
            <a:pPr/>
          </a:p>
        </p:txBody>
      </p:sp>
      <p:sp>
        <p:nvSpPr>
          <p:cNvPr id="131" name="Title Text"/>
          <p:cNvSpPr txBox="1"/>
          <p:nvPr>
            <p:ph type="title"/>
          </p:nvPr>
        </p:nvSpPr>
        <p:spPr>
          <a:xfrm>
            <a:off x="4833937" y="10358437"/>
            <a:ext cx="14716126" cy="2393157"/>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132"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139" name="Image"/>
          <p:cNvSpPr/>
          <p:nvPr>
            <p:ph type="pic" sz="quarter" idx="21"/>
          </p:nvPr>
        </p:nvSpPr>
        <p:spPr>
          <a:xfrm>
            <a:off x="13067109" y="2268140"/>
            <a:ext cx="5929313" cy="8899794"/>
          </a:xfrm>
          <a:prstGeom prst="rect">
            <a:avLst/>
          </a:prstGeom>
        </p:spPr>
        <p:txBody>
          <a:bodyPr lIns="91439" tIns="45719" rIns="91439" bIns="45719"/>
          <a:lstStyle/>
          <a:p>
            <a:pPr/>
          </a:p>
        </p:txBody>
      </p:sp>
      <p:sp>
        <p:nvSpPr>
          <p:cNvPr id="140" name="Title Text"/>
          <p:cNvSpPr txBox="1"/>
          <p:nvPr>
            <p:ph type="title"/>
          </p:nvPr>
        </p:nvSpPr>
        <p:spPr>
          <a:xfrm>
            <a:off x="3940968" y="1982390"/>
            <a:ext cx="8251032" cy="4643439"/>
          </a:xfrm>
          <a:prstGeom prst="rect">
            <a:avLst/>
          </a:prstGeom>
        </p:spPr>
        <p:txBody>
          <a:bodyPr anchor="b"/>
          <a:lstStyle>
            <a:lvl1pPr marL="0" marR="0" defTabSz="821531">
              <a:defRPr b="0" sz="9800">
                <a:uFillTx/>
                <a:latin typeface="Gill Sans"/>
                <a:ea typeface="Gill Sans"/>
                <a:cs typeface="Gill Sans"/>
                <a:sym typeface="Gill Sans"/>
              </a:defRPr>
            </a:lvl1pPr>
          </a:lstStyle>
          <a:p>
            <a:pPr/>
            <a:r>
              <a:t>Title Text</a:t>
            </a:r>
          </a:p>
        </p:txBody>
      </p:sp>
      <p:sp>
        <p:nvSpPr>
          <p:cNvPr id="141" name="Body Level One…"/>
          <p:cNvSpPr txBox="1"/>
          <p:nvPr>
            <p:ph type="body" sz="quarter" idx="1"/>
          </p:nvPr>
        </p:nvSpPr>
        <p:spPr>
          <a:xfrm>
            <a:off x="3940968" y="6732984"/>
            <a:ext cx="8251032" cy="4643438"/>
          </a:xfrm>
          <a:prstGeom prst="rect">
            <a:avLst/>
          </a:prstGeom>
        </p:spPr>
        <p:txBody>
          <a:bodyPr/>
          <a:lstStyle>
            <a:lvl1pPr marL="0" marR="0" indent="0" algn="ctr" defTabSz="821531">
              <a:spcBef>
                <a:spcPts val="0"/>
              </a:spcBef>
              <a:buSzTx/>
              <a:buNone/>
              <a:defRPr b="0" sz="4600">
                <a:uFillTx/>
                <a:latin typeface="Gill Sans"/>
                <a:ea typeface="Gill Sans"/>
                <a:cs typeface="Gill Sans"/>
                <a:sym typeface="Gill Sans"/>
              </a:defRPr>
            </a:lvl1pPr>
            <a:lvl2pPr marL="0" marR="0" indent="0" algn="ctr" defTabSz="821531">
              <a:spcBef>
                <a:spcPts val="0"/>
              </a:spcBef>
              <a:buSzTx/>
              <a:buNone/>
              <a:defRPr b="0" sz="4600">
                <a:uFillTx/>
                <a:latin typeface="Gill Sans"/>
                <a:ea typeface="Gill Sans"/>
                <a:cs typeface="Gill Sans"/>
                <a:sym typeface="Gill Sans"/>
              </a:defRPr>
            </a:lvl2pPr>
            <a:lvl3pPr marL="0" marR="0" indent="0" algn="ctr" defTabSz="821531">
              <a:spcBef>
                <a:spcPts val="0"/>
              </a:spcBef>
              <a:buSzTx/>
              <a:buNone/>
              <a:defRPr b="0">
                <a:uFillTx/>
                <a:latin typeface="Gill Sans"/>
                <a:ea typeface="Gill Sans"/>
                <a:cs typeface="Gill Sans"/>
                <a:sym typeface="Gill Sans"/>
              </a:defRPr>
            </a:lvl3pPr>
            <a:lvl4pPr marL="0" marR="0" indent="0" algn="ctr" defTabSz="821531">
              <a:spcBef>
                <a:spcPts val="0"/>
              </a:spcBef>
              <a:buSzTx/>
              <a:buNone/>
              <a:defRPr b="0" sz="4600">
                <a:uFillTx/>
                <a:latin typeface="Gill Sans"/>
                <a:ea typeface="Gill Sans"/>
                <a:cs typeface="Gill Sans"/>
                <a:sym typeface="Gill Sans"/>
              </a:defRPr>
            </a:lvl4pPr>
            <a:lvl5pPr marL="0" marR="0" indent="0" algn="ctr" defTabSz="821531">
              <a:spcBef>
                <a:spcPts val="0"/>
              </a:spcBef>
              <a:buSzTx/>
              <a:buNone/>
              <a:defRPr b="0" sz="46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142"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Reflection">
    <p:spTree>
      <p:nvGrpSpPr>
        <p:cNvPr id="1" name=""/>
        <p:cNvGrpSpPr/>
        <p:nvPr/>
      </p:nvGrpSpPr>
      <p:grpSpPr>
        <a:xfrm>
          <a:off x="0" y="0"/>
          <a:ext cx="0" cy="0"/>
          <a:chOff x="0" y="0"/>
          <a:chExt cx="0" cy="0"/>
        </a:xfrm>
      </p:grpSpPr>
      <p:sp>
        <p:nvSpPr>
          <p:cNvPr id="149" name="Image"/>
          <p:cNvSpPr/>
          <p:nvPr>
            <p:ph type="pic" sz="quarter" idx="21"/>
          </p:nvPr>
        </p:nvSpPr>
        <p:spPr>
          <a:xfrm>
            <a:off x="13067109" y="2268140"/>
            <a:ext cx="5929313" cy="8899794"/>
          </a:xfrm>
          <a:prstGeom prst="rect">
            <a:avLst/>
          </a:prstGeom>
          <a:ln w="25400"/>
          <a:effectLst>
            <a:reflection blurRad="0" stA="50000" stPos="0" endA="0" endPos="40000" dist="0" dir="5400000" fadeDir="5400000" sx="100000" sy="-100000" kx="0" ky="0" algn="bl" rotWithShape="0"/>
          </a:effectLst>
        </p:spPr>
        <p:txBody>
          <a:bodyPr lIns="91439" tIns="45719" rIns="91439" bIns="45719"/>
          <a:lstStyle/>
          <a:p>
            <a:pPr/>
          </a:p>
        </p:txBody>
      </p:sp>
      <p:sp>
        <p:nvSpPr>
          <p:cNvPr id="150" name="Title Text"/>
          <p:cNvSpPr txBox="1"/>
          <p:nvPr>
            <p:ph type="title"/>
          </p:nvPr>
        </p:nvSpPr>
        <p:spPr>
          <a:xfrm>
            <a:off x="3940968" y="1982390"/>
            <a:ext cx="8251032" cy="4643439"/>
          </a:xfrm>
          <a:prstGeom prst="rect">
            <a:avLst/>
          </a:prstGeom>
        </p:spPr>
        <p:txBody>
          <a:bodyPr anchor="b"/>
          <a:lstStyle>
            <a:lvl1pPr marL="0" marR="0" defTabSz="821531">
              <a:defRPr b="0" sz="9800">
                <a:uFillTx/>
                <a:latin typeface="Gill Sans"/>
                <a:ea typeface="Gill Sans"/>
                <a:cs typeface="Gill Sans"/>
                <a:sym typeface="Gill Sans"/>
              </a:defRPr>
            </a:lvl1pPr>
          </a:lstStyle>
          <a:p>
            <a:pPr/>
            <a:r>
              <a:t>Title Text</a:t>
            </a:r>
          </a:p>
        </p:txBody>
      </p:sp>
      <p:sp>
        <p:nvSpPr>
          <p:cNvPr id="151" name="Body Level One…"/>
          <p:cNvSpPr txBox="1"/>
          <p:nvPr>
            <p:ph type="body" sz="quarter" idx="1"/>
          </p:nvPr>
        </p:nvSpPr>
        <p:spPr>
          <a:xfrm>
            <a:off x="3940968" y="6732984"/>
            <a:ext cx="8251032" cy="4643438"/>
          </a:xfrm>
          <a:prstGeom prst="rect">
            <a:avLst/>
          </a:prstGeom>
        </p:spPr>
        <p:txBody>
          <a:bodyPr/>
          <a:lstStyle>
            <a:lvl1pPr marL="0" marR="0" indent="0" algn="ctr" defTabSz="821531">
              <a:spcBef>
                <a:spcPts val="0"/>
              </a:spcBef>
              <a:buSzTx/>
              <a:buNone/>
              <a:defRPr b="0" sz="4600">
                <a:uFillTx/>
                <a:latin typeface="Gill Sans"/>
                <a:ea typeface="Gill Sans"/>
                <a:cs typeface="Gill Sans"/>
                <a:sym typeface="Gill Sans"/>
              </a:defRPr>
            </a:lvl1pPr>
            <a:lvl2pPr marL="0" marR="0" indent="0" algn="ctr" defTabSz="821531">
              <a:spcBef>
                <a:spcPts val="0"/>
              </a:spcBef>
              <a:buSzTx/>
              <a:buNone/>
              <a:defRPr b="0" sz="4600">
                <a:uFillTx/>
                <a:latin typeface="Gill Sans"/>
                <a:ea typeface="Gill Sans"/>
                <a:cs typeface="Gill Sans"/>
                <a:sym typeface="Gill Sans"/>
              </a:defRPr>
            </a:lvl2pPr>
            <a:lvl3pPr marL="0" marR="0" indent="0" algn="ctr" defTabSz="821531">
              <a:spcBef>
                <a:spcPts val="0"/>
              </a:spcBef>
              <a:buSzTx/>
              <a:buNone/>
              <a:defRPr b="0">
                <a:uFillTx/>
                <a:latin typeface="Gill Sans"/>
                <a:ea typeface="Gill Sans"/>
                <a:cs typeface="Gill Sans"/>
                <a:sym typeface="Gill Sans"/>
              </a:defRPr>
            </a:lvl3pPr>
            <a:lvl4pPr marL="0" marR="0" indent="0" algn="ctr" defTabSz="821531">
              <a:spcBef>
                <a:spcPts val="0"/>
              </a:spcBef>
              <a:buSzTx/>
              <a:buNone/>
              <a:defRPr b="0" sz="4600">
                <a:uFillTx/>
                <a:latin typeface="Gill Sans"/>
                <a:ea typeface="Gill Sans"/>
                <a:cs typeface="Gill Sans"/>
                <a:sym typeface="Gill Sans"/>
              </a:defRPr>
            </a:lvl4pPr>
            <a:lvl5pPr marL="0" marR="0" indent="0" algn="ctr" defTabSz="821531">
              <a:spcBef>
                <a:spcPts val="0"/>
              </a:spcBef>
              <a:buSzTx/>
              <a:buNone/>
              <a:defRPr b="0" sz="46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152"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59" name="Image"/>
          <p:cNvSpPr/>
          <p:nvPr>
            <p:ph type="pic" sz="quarter" idx="21"/>
          </p:nvPr>
        </p:nvSpPr>
        <p:spPr>
          <a:xfrm>
            <a:off x="13138546" y="3571875"/>
            <a:ext cx="5768579" cy="8658535"/>
          </a:xfrm>
          <a:prstGeom prst="rect">
            <a:avLst/>
          </a:prstGeom>
        </p:spPr>
        <p:txBody>
          <a:bodyPr lIns="91439" tIns="45719" rIns="91439" bIns="45719"/>
          <a:lstStyle/>
          <a:p>
            <a:pPr/>
          </a:p>
        </p:txBody>
      </p:sp>
      <p:sp>
        <p:nvSpPr>
          <p:cNvPr id="160" name="Title Text"/>
          <p:cNvSpPr txBox="1"/>
          <p:nvPr>
            <p:ph type="title"/>
          </p:nvPr>
        </p:nvSpPr>
        <p:spPr>
          <a:xfrm>
            <a:off x="4833937" y="357187"/>
            <a:ext cx="14716126" cy="3429001"/>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161" name="Body Level One…"/>
          <p:cNvSpPr txBox="1"/>
          <p:nvPr>
            <p:ph type="body" sz="quarter" idx="1"/>
          </p:nvPr>
        </p:nvSpPr>
        <p:spPr>
          <a:xfrm>
            <a:off x="4833937" y="3893343"/>
            <a:ext cx="7090173" cy="8036720"/>
          </a:xfrm>
          <a:prstGeom prst="rect">
            <a:avLst/>
          </a:prstGeom>
        </p:spPr>
        <p:txBody>
          <a:bodyPr anchor="ctr"/>
          <a:lstStyle>
            <a:lvl1pPr marL="997603" marR="0" indent="-680103" defTabSz="821531">
              <a:spcBef>
                <a:spcPts val="5300"/>
              </a:spcBef>
              <a:buSzPct val="171000"/>
              <a:defRPr b="0" sz="4400">
                <a:uFillTx/>
                <a:latin typeface="Gill Sans"/>
                <a:ea typeface="Gill Sans"/>
                <a:cs typeface="Gill Sans"/>
                <a:sym typeface="Gill Sans"/>
              </a:defRPr>
            </a:lvl1pPr>
            <a:lvl2pPr marL="1442103" marR="0" indent="-680103" defTabSz="821531">
              <a:spcBef>
                <a:spcPts val="5300"/>
              </a:spcBef>
              <a:buSzPct val="171000"/>
              <a:buChar char="•"/>
              <a:defRPr b="0" sz="4400">
                <a:uFillTx/>
                <a:latin typeface="Gill Sans"/>
                <a:ea typeface="Gill Sans"/>
                <a:cs typeface="Gill Sans"/>
                <a:sym typeface="Gill Sans"/>
              </a:defRPr>
            </a:lvl2pPr>
            <a:lvl3pPr marL="1886603" marR="0" indent="-680103" defTabSz="821531">
              <a:spcBef>
                <a:spcPts val="5300"/>
              </a:spcBef>
              <a:buSzPct val="171000"/>
              <a:defRPr b="0" sz="4400">
                <a:uFillTx/>
                <a:latin typeface="Gill Sans"/>
                <a:ea typeface="Gill Sans"/>
                <a:cs typeface="Gill Sans"/>
                <a:sym typeface="Gill Sans"/>
              </a:defRPr>
            </a:lvl3pPr>
            <a:lvl4pPr marL="2331103" marR="0" indent="-680103" defTabSz="821531">
              <a:spcBef>
                <a:spcPts val="5300"/>
              </a:spcBef>
              <a:buSzPct val="171000"/>
              <a:buChar char="•"/>
              <a:defRPr b="0" sz="4400">
                <a:uFillTx/>
                <a:latin typeface="Gill Sans"/>
                <a:ea typeface="Gill Sans"/>
                <a:cs typeface="Gill Sans"/>
                <a:sym typeface="Gill Sans"/>
              </a:defRPr>
            </a:lvl4pPr>
            <a:lvl5pPr marL="2775603" marR="0" indent="-680103" defTabSz="821531">
              <a:spcBef>
                <a:spcPts val="5300"/>
              </a:spcBef>
              <a:buSzPct val="171000"/>
              <a:buChar char="•"/>
              <a:defRPr b="0" sz="44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162"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8" name="Title Text"/>
          <p:cNvSpPr txBox="1"/>
          <p:nvPr>
            <p:ph type="title"/>
          </p:nvPr>
        </p:nvSpPr>
        <p:spPr>
          <a:prstGeom prst="rect">
            <a:avLst/>
          </a:prstGeom>
        </p:spPr>
        <p:txBody>
          <a:bodyPr/>
          <a:lstStyle/>
          <a:p>
            <a:pPr/>
            <a:r>
              <a:t>Title Text</a:t>
            </a:r>
          </a:p>
        </p:txBody>
      </p:sp>
      <p:sp>
        <p:nvSpPr>
          <p:cNvPr id="19"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169" name="Title Text"/>
          <p:cNvSpPr txBox="1"/>
          <p:nvPr>
            <p:ph type="title"/>
          </p:nvPr>
        </p:nvSpPr>
        <p:spPr>
          <a:xfrm>
            <a:off x="4833937" y="357187"/>
            <a:ext cx="14716126" cy="3429001"/>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170" name="Body Level One…"/>
          <p:cNvSpPr txBox="1"/>
          <p:nvPr>
            <p:ph type="body" sz="quarter" idx="1"/>
          </p:nvPr>
        </p:nvSpPr>
        <p:spPr>
          <a:xfrm>
            <a:off x="4833937" y="3893343"/>
            <a:ext cx="7090173" cy="8036720"/>
          </a:xfrm>
          <a:prstGeom prst="rect">
            <a:avLst/>
          </a:prstGeom>
        </p:spPr>
        <p:txBody>
          <a:bodyPr anchor="ctr"/>
          <a:lstStyle>
            <a:lvl1pPr marL="997603" marR="0" indent="-680103" defTabSz="821531">
              <a:spcBef>
                <a:spcPts val="5300"/>
              </a:spcBef>
              <a:buSzPct val="171000"/>
              <a:defRPr b="0" sz="4400">
                <a:uFillTx/>
                <a:latin typeface="Gill Sans"/>
                <a:ea typeface="Gill Sans"/>
                <a:cs typeface="Gill Sans"/>
                <a:sym typeface="Gill Sans"/>
              </a:defRPr>
            </a:lvl1pPr>
            <a:lvl2pPr marL="1442103" marR="0" indent="-680103" defTabSz="821531">
              <a:spcBef>
                <a:spcPts val="5300"/>
              </a:spcBef>
              <a:buSzPct val="171000"/>
              <a:buChar char="•"/>
              <a:defRPr b="0" sz="4400">
                <a:uFillTx/>
                <a:latin typeface="Gill Sans"/>
                <a:ea typeface="Gill Sans"/>
                <a:cs typeface="Gill Sans"/>
                <a:sym typeface="Gill Sans"/>
              </a:defRPr>
            </a:lvl2pPr>
            <a:lvl3pPr marL="1886603" marR="0" indent="-680103" defTabSz="821531">
              <a:spcBef>
                <a:spcPts val="5300"/>
              </a:spcBef>
              <a:buSzPct val="171000"/>
              <a:defRPr b="0" sz="4400">
                <a:uFillTx/>
                <a:latin typeface="Gill Sans"/>
                <a:ea typeface="Gill Sans"/>
                <a:cs typeface="Gill Sans"/>
                <a:sym typeface="Gill Sans"/>
              </a:defRPr>
            </a:lvl3pPr>
            <a:lvl4pPr marL="2331103" marR="0" indent="-680103" defTabSz="821531">
              <a:spcBef>
                <a:spcPts val="5300"/>
              </a:spcBef>
              <a:buSzPct val="171000"/>
              <a:buChar char="•"/>
              <a:defRPr b="0" sz="4400">
                <a:uFillTx/>
                <a:latin typeface="Gill Sans"/>
                <a:ea typeface="Gill Sans"/>
                <a:cs typeface="Gill Sans"/>
                <a:sym typeface="Gill Sans"/>
              </a:defRPr>
            </a:lvl4pPr>
            <a:lvl5pPr marL="2775603" marR="0" indent="-680103" defTabSz="821531">
              <a:spcBef>
                <a:spcPts val="5300"/>
              </a:spcBef>
              <a:buSzPct val="171000"/>
              <a:buChar char="•"/>
              <a:defRPr b="0" sz="44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171"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178" name="Title Text"/>
          <p:cNvSpPr txBox="1"/>
          <p:nvPr>
            <p:ph type="title"/>
          </p:nvPr>
        </p:nvSpPr>
        <p:spPr>
          <a:xfrm>
            <a:off x="4833937" y="357187"/>
            <a:ext cx="14716126" cy="3429001"/>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179" name="Body Level One…"/>
          <p:cNvSpPr txBox="1"/>
          <p:nvPr>
            <p:ph type="body" sz="quarter" idx="1"/>
          </p:nvPr>
        </p:nvSpPr>
        <p:spPr>
          <a:xfrm>
            <a:off x="13977937" y="3893343"/>
            <a:ext cx="5572126" cy="8036720"/>
          </a:xfrm>
          <a:prstGeom prst="rect">
            <a:avLst/>
          </a:prstGeom>
        </p:spPr>
        <p:txBody>
          <a:bodyPr anchor="ctr"/>
          <a:lstStyle>
            <a:lvl1pPr marL="997603" marR="0" indent="-680103" defTabSz="821531">
              <a:spcBef>
                <a:spcPts val="5300"/>
              </a:spcBef>
              <a:buSzPct val="171000"/>
              <a:defRPr b="0" sz="4400">
                <a:uFillTx/>
                <a:latin typeface="Gill Sans"/>
                <a:ea typeface="Gill Sans"/>
                <a:cs typeface="Gill Sans"/>
                <a:sym typeface="Gill Sans"/>
              </a:defRPr>
            </a:lvl1pPr>
            <a:lvl2pPr marL="1442103" marR="0" indent="-680103" defTabSz="821531">
              <a:spcBef>
                <a:spcPts val="5300"/>
              </a:spcBef>
              <a:buSzPct val="171000"/>
              <a:buChar char="•"/>
              <a:defRPr b="0" sz="4400">
                <a:uFillTx/>
                <a:latin typeface="Gill Sans"/>
                <a:ea typeface="Gill Sans"/>
                <a:cs typeface="Gill Sans"/>
                <a:sym typeface="Gill Sans"/>
              </a:defRPr>
            </a:lvl2pPr>
            <a:lvl3pPr marL="1886603" marR="0" indent="-680103" defTabSz="821531">
              <a:spcBef>
                <a:spcPts val="5300"/>
              </a:spcBef>
              <a:buSzPct val="171000"/>
              <a:defRPr b="0" sz="4400">
                <a:uFillTx/>
                <a:latin typeface="Gill Sans"/>
                <a:ea typeface="Gill Sans"/>
                <a:cs typeface="Gill Sans"/>
                <a:sym typeface="Gill Sans"/>
              </a:defRPr>
            </a:lvl3pPr>
            <a:lvl4pPr marL="2331103" marR="0" indent="-680103" defTabSz="821531">
              <a:spcBef>
                <a:spcPts val="5300"/>
              </a:spcBef>
              <a:buSzPct val="171000"/>
              <a:buChar char="•"/>
              <a:defRPr b="0" sz="4400">
                <a:uFillTx/>
                <a:latin typeface="Gill Sans"/>
                <a:ea typeface="Gill Sans"/>
                <a:cs typeface="Gill Sans"/>
                <a:sym typeface="Gill Sans"/>
              </a:defRPr>
            </a:lvl4pPr>
            <a:lvl5pPr marL="2775603" marR="0" indent="-680103" defTabSz="821531">
              <a:spcBef>
                <a:spcPts val="5300"/>
              </a:spcBef>
              <a:buSzPct val="171000"/>
              <a:buChar char="•"/>
              <a:defRPr b="0" sz="44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180"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87" name="Title Text"/>
          <p:cNvSpPr txBox="1"/>
          <p:nvPr>
            <p:ph type="title"/>
          </p:nvPr>
        </p:nvSpPr>
        <p:spPr>
          <a:xfrm>
            <a:off x="4423171" y="0"/>
            <a:ext cx="13251658" cy="3804047"/>
          </a:xfrm>
          <a:prstGeom prst="rect">
            <a:avLst/>
          </a:prstGeom>
        </p:spPr>
        <p:txBody>
          <a:bodyPr/>
          <a:lstStyle>
            <a:lvl1pPr marL="81280" marR="81280" algn="l">
              <a:defRPr sz="5000">
                <a:latin typeface="+mj-lt"/>
                <a:ea typeface="+mj-ea"/>
                <a:cs typeface="+mj-cs"/>
                <a:sym typeface="Helvetica"/>
              </a:defRPr>
            </a:lvl1pPr>
          </a:lstStyle>
          <a:p>
            <a:pPr/>
            <a:r>
              <a:t>Title Text</a:t>
            </a:r>
          </a:p>
        </p:txBody>
      </p:sp>
      <p:sp>
        <p:nvSpPr>
          <p:cNvPr id="188" name="Body Level One…"/>
          <p:cNvSpPr txBox="1"/>
          <p:nvPr>
            <p:ph type="body" idx="1"/>
          </p:nvPr>
        </p:nvSpPr>
        <p:spPr>
          <a:xfrm>
            <a:off x="4423171" y="3964781"/>
            <a:ext cx="15537658" cy="9751219"/>
          </a:xfrm>
          <a:prstGeom prst="rect">
            <a:avLst/>
          </a:prstGeom>
        </p:spPr>
        <p:txBody>
          <a:bodyPr/>
          <a:lstStyle>
            <a:lvl1pPr marL="514168" marR="81280" indent="-473528">
              <a:spcBef>
                <a:spcPts val="1500"/>
              </a:spcBef>
              <a:defRPr b="0" sz="5800">
                <a:latin typeface="+mj-lt"/>
                <a:ea typeface="+mj-ea"/>
                <a:cs typeface="+mj-cs"/>
                <a:sym typeface="Helvetica"/>
              </a:defRPr>
            </a:lvl1pPr>
            <a:lvl2pPr marL="894714" marR="81280" indent="-396874">
              <a:spcBef>
                <a:spcPts val="1300"/>
              </a:spcBef>
              <a:defRPr b="0" sz="5000">
                <a:latin typeface="+mj-lt"/>
                <a:ea typeface="+mj-ea"/>
                <a:cs typeface="+mj-cs"/>
                <a:sym typeface="Helvetica"/>
              </a:defRPr>
            </a:lvl2pPr>
            <a:lvl3pPr marL="1269364" marR="81280" indent="-314325">
              <a:defRPr b="0" sz="4400">
                <a:latin typeface="+mj-lt"/>
                <a:ea typeface="+mj-ea"/>
                <a:cs typeface="+mj-cs"/>
                <a:sym typeface="Helvetica"/>
              </a:defRPr>
            </a:lvl3pPr>
            <a:lvl4pPr marL="1728763" marR="81280" indent="-316523">
              <a:defRPr b="0" sz="3600">
                <a:latin typeface="+mj-lt"/>
                <a:ea typeface="+mj-ea"/>
                <a:cs typeface="+mj-cs"/>
                <a:sym typeface="Helvetica"/>
              </a:defRPr>
            </a:lvl4pPr>
            <a:lvl5pPr marL="2185963" marR="81280" indent="-316523">
              <a:defRPr b="0" sz="3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189" name="Slide Number"/>
          <p:cNvSpPr txBox="1"/>
          <p:nvPr>
            <p:ph type="sldNum" sz="quarter" idx="2"/>
          </p:nvPr>
        </p:nvSpPr>
        <p:spPr>
          <a:xfrm>
            <a:off x="17826225" y="12501562"/>
            <a:ext cx="466354" cy="473076"/>
          </a:xfrm>
          <a:prstGeom prst="rect">
            <a:avLst/>
          </a:prstGeom>
        </p:spPr>
        <p:txBody>
          <a:bodyPr/>
          <a:lstStyle>
            <a:lvl1pPr defTabSz="910828">
              <a:defRPr b="0" sz="220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15">
    <p:spTree>
      <p:nvGrpSpPr>
        <p:cNvPr id="1" name=""/>
        <p:cNvGrpSpPr/>
        <p:nvPr/>
      </p:nvGrpSpPr>
      <p:grpSpPr>
        <a:xfrm>
          <a:off x="0" y="0"/>
          <a:ext cx="0" cy="0"/>
          <a:chOff x="0" y="0"/>
          <a:chExt cx="0" cy="0"/>
        </a:xfrm>
      </p:grpSpPr>
      <p:sp>
        <p:nvSpPr>
          <p:cNvPr id="196" name="Title Text"/>
          <p:cNvSpPr txBox="1"/>
          <p:nvPr>
            <p:ph type="title"/>
          </p:nvPr>
        </p:nvSpPr>
        <p:spPr>
          <a:xfrm>
            <a:off x="4423171" y="0"/>
            <a:ext cx="13251658" cy="3804047"/>
          </a:xfrm>
          <a:prstGeom prst="rect">
            <a:avLst/>
          </a:prstGeom>
        </p:spPr>
        <p:txBody>
          <a:bodyPr/>
          <a:lstStyle>
            <a:lvl1pPr algn="l">
              <a:defRPr sz="5200">
                <a:latin typeface="+mj-lt"/>
                <a:ea typeface="+mj-ea"/>
                <a:cs typeface="+mj-cs"/>
                <a:sym typeface="Helvetica"/>
              </a:defRPr>
            </a:lvl1pPr>
          </a:lstStyle>
          <a:p>
            <a:pPr/>
            <a:r>
              <a:t>Title Text</a:t>
            </a:r>
          </a:p>
        </p:txBody>
      </p:sp>
      <p:sp>
        <p:nvSpPr>
          <p:cNvPr id="197" name="Body Level One…"/>
          <p:cNvSpPr txBox="1"/>
          <p:nvPr>
            <p:ph type="body" idx="1"/>
          </p:nvPr>
        </p:nvSpPr>
        <p:spPr>
          <a:xfrm>
            <a:off x="4423171" y="3964781"/>
            <a:ext cx="15537658" cy="9751219"/>
          </a:xfrm>
          <a:prstGeom prst="rect">
            <a:avLst/>
          </a:prstGeom>
        </p:spPr>
        <p:txBody>
          <a:bodyPr/>
          <a:lstStyle>
            <a:lvl1pPr>
              <a:spcBef>
                <a:spcPts val="1500"/>
              </a:spcBef>
              <a:defRPr b="0">
                <a:latin typeface="+mj-lt"/>
                <a:ea typeface="+mj-ea"/>
                <a:cs typeface="+mj-cs"/>
                <a:sym typeface="Helvetica"/>
              </a:defRPr>
            </a:lvl1pPr>
            <a:lvl2pPr>
              <a:spcBef>
                <a:spcPts val="1300"/>
              </a:spcBef>
              <a:defRPr b="0">
                <a:latin typeface="+mj-lt"/>
                <a:ea typeface="+mj-ea"/>
                <a:cs typeface="+mj-cs"/>
                <a:sym typeface="Helvetica"/>
              </a:defRPr>
            </a:lvl2pPr>
            <a:lvl3pPr>
              <a:defRPr b="0">
                <a:latin typeface="+mj-lt"/>
                <a:ea typeface="+mj-ea"/>
                <a:cs typeface="+mj-cs"/>
                <a:sym typeface="Helvetica"/>
              </a:defRPr>
            </a:lvl3pPr>
            <a:lvl4pPr>
              <a:defRPr b="0">
                <a:latin typeface="+mj-lt"/>
                <a:ea typeface="+mj-ea"/>
                <a:cs typeface="+mj-cs"/>
                <a:sym typeface="Helvetica"/>
              </a:defRPr>
            </a:lvl4pPr>
            <a:lvl5pPr>
              <a:defRPr b="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198" name="Slide Number"/>
          <p:cNvSpPr txBox="1"/>
          <p:nvPr>
            <p:ph type="sldNum" sz="quarter" idx="2"/>
          </p:nvPr>
        </p:nvSpPr>
        <p:spPr>
          <a:xfrm>
            <a:off x="17812098" y="12501562"/>
            <a:ext cx="494607" cy="511176"/>
          </a:xfrm>
          <a:prstGeom prst="rect">
            <a:avLst/>
          </a:prstGeom>
        </p:spPr>
        <p:txBody>
          <a:bodyPr/>
          <a:lstStyle>
            <a:lvl1pPr defTabSz="910828">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05" name="Title Text"/>
          <p:cNvSpPr txBox="1"/>
          <p:nvPr>
            <p:ph type="title"/>
          </p:nvPr>
        </p:nvSpPr>
        <p:spPr>
          <a:xfrm>
            <a:off x="4423171" y="0"/>
            <a:ext cx="13251658" cy="3804047"/>
          </a:xfrm>
          <a:prstGeom prst="rect">
            <a:avLst/>
          </a:prstGeom>
        </p:spPr>
        <p:txBody>
          <a:bodyPr/>
          <a:lstStyle>
            <a:lvl1pPr marL="81280" marR="81280" algn="l">
              <a:defRPr sz="5000">
                <a:latin typeface="+mj-lt"/>
                <a:ea typeface="+mj-ea"/>
                <a:cs typeface="+mj-cs"/>
                <a:sym typeface="Helvetica"/>
              </a:defRPr>
            </a:lvl1pPr>
          </a:lstStyle>
          <a:p>
            <a:pPr/>
            <a:r>
              <a:t>Title Text</a:t>
            </a:r>
          </a:p>
        </p:txBody>
      </p:sp>
      <p:sp>
        <p:nvSpPr>
          <p:cNvPr id="206" name="Body Level One…"/>
          <p:cNvSpPr txBox="1"/>
          <p:nvPr>
            <p:ph type="body" idx="1"/>
          </p:nvPr>
        </p:nvSpPr>
        <p:spPr>
          <a:xfrm>
            <a:off x="4423171" y="3964781"/>
            <a:ext cx="15537658" cy="9751219"/>
          </a:xfrm>
          <a:prstGeom prst="rect">
            <a:avLst/>
          </a:prstGeom>
        </p:spPr>
        <p:txBody>
          <a:bodyPr/>
          <a:lstStyle>
            <a:lvl1pPr marL="514168" marR="81280" indent="-473528">
              <a:spcBef>
                <a:spcPts val="1500"/>
              </a:spcBef>
              <a:defRPr b="0" sz="5800">
                <a:latin typeface="+mj-lt"/>
                <a:ea typeface="+mj-ea"/>
                <a:cs typeface="+mj-cs"/>
                <a:sym typeface="Helvetica"/>
              </a:defRPr>
            </a:lvl1pPr>
            <a:lvl2pPr marL="894714" marR="81280" indent="-396874">
              <a:spcBef>
                <a:spcPts val="1300"/>
              </a:spcBef>
              <a:defRPr b="0" sz="5000">
                <a:latin typeface="+mj-lt"/>
                <a:ea typeface="+mj-ea"/>
                <a:cs typeface="+mj-cs"/>
                <a:sym typeface="Helvetica"/>
              </a:defRPr>
            </a:lvl2pPr>
            <a:lvl3pPr marL="1269364" marR="81280" indent="-314325">
              <a:defRPr b="0" sz="4400">
                <a:latin typeface="+mj-lt"/>
                <a:ea typeface="+mj-ea"/>
                <a:cs typeface="+mj-cs"/>
                <a:sym typeface="Helvetica"/>
              </a:defRPr>
            </a:lvl3pPr>
            <a:lvl4pPr marL="1728763" marR="81280" indent="-316523">
              <a:defRPr b="0" sz="3600">
                <a:latin typeface="+mj-lt"/>
                <a:ea typeface="+mj-ea"/>
                <a:cs typeface="+mj-cs"/>
                <a:sym typeface="Helvetica"/>
              </a:defRPr>
            </a:lvl4pPr>
            <a:lvl5pPr marL="2185963" marR="81280" indent="-316523">
              <a:defRPr b="0" sz="3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07" name="Slide Number"/>
          <p:cNvSpPr txBox="1"/>
          <p:nvPr>
            <p:ph type="sldNum" sz="quarter" idx="2"/>
          </p:nvPr>
        </p:nvSpPr>
        <p:spPr>
          <a:xfrm>
            <a:off x="17826225" y="12501562"/>
            <a:ext cx="466354" cy="473076"/>
          </a:xfrm>
          <a:prstGeom prst="rect">
            <a:avLst/>
          </a:prstGeom>
        </p:spPr>
        <p:txBody>
          <a:bodyPr/>
          <a:lstStyle>
            <a:lvl1pPr defTabSz="910828">
              <a:defRPr b="0" sz="220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3">
    <p:spTree>
      <p:nvGrpSpPr>
        <p:cNvPr id="1" name=""/>
        <p:cNvGrpSpPr/>
        <p:nvPr/>
      </p:nvGrpSpPr>
      <p:grpSpPr>
        <a:xfrm>
          <a:off x="0" y="0"/>
          <a:ext cx="0" cy="0"/>
          <a:chOff x="0" y="0"/>
          <a:chExt cx="0" cy="0"/>
        </a:xfrm>
      </p:grpSpPr>
      <p:sp>
        <p:nvSpPr>
          <p:cNvPr id="214" name="Title Text"/>
          <p:cNvSpPr txBox="1"/>
          <p:nvPr>
            <p:ph type="title"/>
          </p:nvPr>
        </p:nvSpPr>
        <p:spPr>
          <a:xfrm>
            <a:off x="3713797" y="0"/>
            <a:ext cx="13901738" cy="2196704"/>
          </a:xfrm>
          <a:prstGeom prst="rect">
            <a:avLst/>
          </a:prstGeom>
        </p:spPr>
        <p:txBody>
          <a:bodyPr/>
          <a:lstStyle>
            <a:lvl1pPr marL="25717" marR="73152" algn="l" defTabSz="1643062">
              <a:lnSpc>
                <a:spcPts val="4000"/>
              </a:lnSpc>
              <a:spcBef>
                <a:spcPts val="400"/>
              </a:spcBef>
              <a:defRPr sz="4200">
                <a:solidFill>
                  <a:srgbClr val="0433FF"/>
                </a:solidFill>
                <a:uFill>
                  <a:solidFill>
                    <a:srgbClr val="0433FF"/>
                  </a:solidFill>
                </a:uFill>
                <a:latin typeface="+mj-lt"/>
                <a:ea typeface="+mj-ea"/>
                <a:cs typeface="+mj-cs"/>
                <a:sym typeface="Helvetica"/>
              </a:defRPr>
            </a:lvl1pPr>
          </a:lstStyle>
          <a:p>
            <a:pPr/>
            <a:r>
              <a:t>Title Text</a:t>
            </a:r>
          </a:p>
        </p:txBody>
      </p:sp>
      <p:sp>
        <p:nvSpPr>
          <p:cNvPr id="215" name="Body Level One…"/>
          <p:cNvSpPr txBox="1"/>
          <p:nvPr>
            <p:ph type="body" idx="1"/>
          </p:nvPr>
        </p:nvSpPr>
        <p:spPr>
          <a:xfrm>
            <a:off x="4331017" y="3623309"/>
            <a:ext cx="13867447" cy="10092691"/>
          </a:xfrm>
          <a:prstGeom prst="rect">
            <a:avLst/>
          </a:prstGeom>
        </p:spPr>
        <p:txBody>
          <a:bodyPr/>
          <a:lstStyle>
            <a:lvl1pPr marL="647700" marR="73152" indent="-633412" defTabSz="1643062">
              <a:lnSpc>
                <a:spcPts val="4000"/>
              </a:lnSpc>
              <a:spcBef>
                <a:spcPts val="1100"/>
              </a:spcBef>
              <a:buClr>
                <a:srgbClr val="000000"/>
              </a:buClr>
              <a:buFont typeface="Helvetica"/>
              <a:defRPr sz="4200">
                <a:latin typeface="+mj-lt"/>
                <a:ea typeface="+mj-ea"/>
                <a:cs typeface="+mj-cs"/>
                <a:sym typeface="Helvetica"/>
              </a:defRPr>
            </a:lvl1pPr>
            <a:lvl2pPr marL="972185" marR="73152" indent="-480060" defTabSz="1643062">
              <a:lnSpc>
                <a:spcPts val="4000"/>
              </a:lnSpc>
              <a:spcBef>
                <a:spcPts val="1100"/>
              </a:spcBef>
              <a:buClr>
                <a:srgbClr val="000000"/>
              </a:buClr>
              <a:buFont typeface="Helvetica"/>
              <a:defRPr sz="4200">
                <a:latin typeface="+mj-lt"/>
                <a:ea typeface="+mj-ea"/>
                <a:cs typeface="+mj-cs"/>
                <a:sym typeface="Helvetica"/>
              </a:defRPr>
            </a:lvl2pPr>
            <a:lvl3pPr marL="1383347" marR="73152" indent="-480060" defTabSz="1643062">
              <a:lnSpc>
                <a:spcPts val="4000"/>
              </a:lnSpc>
              <a:buClr>
                <a:srgbClr val="000000"/>
              </a:buClr>
              <a:buFont typeface="Helvetica"/>
              <a:defRPr sz="4200">
                <a:latin typeface="+mj-lt"/>
                <a:ea typeface="+mj-ea"/>
                <a:cs typeface="+mj-cs"/>
                <a:sym typeface="Helvetica"/>
              </a:defRPr>
            </a:lvl3pPr>
            <a:lvl4pPr marL="1840547" marR="73152" indent="-480060" defTabSz="1643062">
              <a:lnSpc>
                <a:spcPts val="4000"/>
              </a:lnSpc>
              <a:spcBef>
                <a:spcPts val="1100"/>
              </a:spcBef>
              <a:buClr>
                <a:srgbClr val="000000"/>
              </a:buClr>
              <a:buFont typeface="Helvetica"/>
              <a:defRPr sz="4200">
                <a:latin typeface="+mj-lt"/>
                <a:ea typeface="+mj-ea"/>
                <a:cs typeface="+mj-cs"/>
                <a:sym typeface="Helvetica"/>
              </a:defRPr>
            </a:lvl4pPr>
            <a:lvl5pPr marL="2297747" marR="73152" indent="-480060" defTabSz="1643062">
              <a:lnSpc>
                <a:spcPts val="4000"/>
              </a:lnSpc>
              <a:spcBef>
                <a:spcPts val="0"/>
              </a:spcBef>
              <a:buClr>
                <a:srgbClr val="000000"/>
              </a:buClr>
              <a:buFont typeface="Helvetica"/>
              <a:defRPr sz="42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16" name="Slide Number"/>
          <p:cNvSpPr txBox="1"/>
          <p:nvPr>
            <p:ph type="sldNum" sz="quarter" idx="2"/>
          </p:nvPr>
        </p:nvSpPr>
        <p:spPr>
          <a:xfrm>
            <a:off x="12000983" y="13037343"/>
            <a:ext cx="384176" cy="409576"/>
          </a:xfrm>
          <a:prstGeom prst="rect">
            <a:avLst/>
          </a:prstGeom>
        </p:spPr>
        <p:txBody>
          <a:bodyPr/>
          <a:lstStyle>
            <a:lvl1pPr defTabSz="821531">
              <a:defRPr b="0" sz="1800">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copy 1">
    <p:spTree>
      <p:nvGrpSpPr>
        <p:cNvPr id="1" name=""/>
        <p:cNvGrpSpPr/>
        <p:nvPr/>
      </p:nvGrpSpPr>
      <p:grpSpPr>
        <a:xfrm>
          <a:off x="0" y="0"/>
          <a:ext cx="0" cy="0"/>
          <a:chOff x="0" y="0"/>
          <a:chExt cx="0" cy="0"/>
        </a:xfrm>
      </p:grpSpPr>
      <p:sp>
        <p:nvSpPr>
          <p:cNvPr id="223" name="Title Text"/>
          <p:cNvSpPr txBox="1"/>
          <p:nvPr>
            <p:ph type="title"/>
          </p:nvPr>
        </p:nvSpPr>
        <p:spPr>
          <a:xfrm>
            <a:off x="3655218" y="392906"/>
            <a:ext cx="14716126" cy="1678782"/>
          </a:xfrm>
          <a:prstGeom prst="rect">
            <a:avLst/>
          </a:prstGeom>
        </p:spPr>
        <p:txBody>
          <a:bodyPr/>
          <a:lstStyle>
            <a:lvl1pPr marL="0" marR="0" algn="l" defTabSz="821531">
              <a:defRPr sz="6600">
                <a:solidFill>
                  <a:srgbClr val="669C35"/>
                </a:solidFill>
                <a:uFillTx/>
                <a:latin typeface="+mj-lt"/>
                <a:ea typeface="+mj-ea"/>
                <a:cs typeface="+mj-cs"/>
                <a:sym typeface="Helvetica"/>
              </a:defRPr>
            </a:lvl1pPr>
          </a:lstStyle>
          <a:p>
            <a:pPr/>
            <a:r>
              <a:t>Title Text</a:t>
            </a:r>
          </a:p>
        </p:txBody>
      </p:sp>
      <p:sp>
        <p:nvSpPr>
          <p:cNvPr id="224"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copy">
    <p:spTree>
      <p:nvGrpSpPr>
        <p:cNvPr id="1" name=""/>
        <p:cNvGrpSpPr/>
        <p:nvPr/>
      </p:nvGrpSpPr>
      <p:grpSpPr>
        <a:xfrm>
          <a:off x="0" y="0"/>
          <a:ext cx="0" cy="0"/>
          <a:chOff x="0" y="0"/>
          <a:chExt cx="0" cy="0"/>
        </a:xfrm>
      </p:grpSpPr>
      <p:sp>
        <p:nvSpPr>
          <p:cNvPr id="231" name="Title Text"/>
          <p:cNvSpPr txBox="1"/>
          <p:nvPr>
            <p:ph type="title"/>
          </p:nvPr>
        </p:nvSpPr>
        <p:spPr>
          <a:xfrm>
            <a:off x="3655218" y="392906"/>
            <a:ext cx="14716126" cy="1678782"/>
          </a:xfrm>
          <a:prstGeom prst="rect">
            <a:avLst/>
          </a:prstGeom>
        </p:spPr>
        <p:txBody>
          <a:bodyPr/>
          <a:lstStyle>
            <a:lvl1pPr marL="0" marR="0" algn="l" defTabSz="821531">
              <a:defRPr sz="6600">
                <a:solidFill>
                  <a:srgbClr val="669C35"/>
                </a:solidFill>
                <a:uFillTx/>
                <a:latin typeface="+mj-lt"/>
                <a:ea typeface="+mj-ea"/>
                <a:cs typeface="+mj-cs"/>
                <a:sym typeface="Helvetica"/>
              </a:defRPr>
            </a:lvl1pPr>
          </a:lstStyle>
          <a:p>
            <a:pPr/>
            <a:r>
              <a:t>Title Text</a:t>
            </a:r>
          </a:p>
        </p:txBody>
      </p:sp>
      <p:sp>
        <p:nvSpPr>
          <p:cNvPr id="232"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p:spTree>
      <p:nvGrpSpPr>
        <p:cNvPr id="1" name=""/>
        <p:cNvGrpSpPr/>
        <p:nvPr/>
      </p:nvGrpSpPr>
      <p:grpSpPr>
        <a:xfrm>
          <a:off x="0" y="0"/>
          <a:ext cx="0" cy="0"/>
          <a:chOff x="0" y="0"/>
          <a:chExt cx="0" cy="0"/>
        </a:xfrm>
      </p:grpSpPr>
      <p:sp>
        <p:nvSpPr>
          <p:cNvPr id="239" name="Title Text"/>
          <p:cNvSpPr txBox="1"/>
          <p:nvPr>
            <p:ph type="title"/>
          </p:nvPr>
        </p:nvSpPr>
        <p:spPr>
          <a:xfrm>
            <a:off x="4423171" y="0"/>
            <a:ext cx="13251658" cy="3804047"/>
          </a:xfrm>
          <a:prstGeom prst="rect">
            <a:avLst/>
          </a:prstGeom>
        </p:spPr>
        <p:txBody>
          <a:bodyPr/>
          <a:lstStyle>
            <a:lvl1pPr algn="l">
              <a:defRPr sz="5200">
                <a:solidFill>
                  <a:srgbClr val="0433FF"/>
                </a:solidFill>
                <a:uFill>
                  <a:solidFill>
                    <a:srgbClr val="0433FF"/>
                  </a:solidFill>
                </a:uFill>
                <a:latin typeface="+mj-lt"/>
                <a:ea typeface="+mj-ea"/>
                <a:cs typeface="+mj-cs"/>
                <a:sym typeface="Helvetica"/>
              </a:defRPr>
            </a:lvl1pPr>
          </a:lstStyle>
          <a:p>
            <a:pPr/>
            <a:r>
              <a:t>Title Text</a:t>
            </a:r>
          </a:p>
        </p:txBody>
      </p:sp>
      <p:sp>
        <p:nvSpPr>
          <p:cNvPr id="240" name="Body Level One…"/>
          <p:cNvSpPr txBox="1"/>
          <p:nvPr>
            <p:ph type="body" idx="1"/>
          </p:nvPr>
        </p:nvSpPr>
        <p:spPr>
          <a:xfrm>
            <a:off x="4423171" y="3964781"/>
            <a:ext cx="15537658" cy="9751219"/>
          </a:xfrm>
          <a:prstGeom prst="rect">
            <a:avLst/>
          </a:prstGeom>
        </p:spPr>
        <p:txBody>
          <a:bodyPr/>
          <a:lstStyle>
            <a:lvl1pPr>
              <a:spcBef>
                <a:spcPts val="1500"/>
              </a:spcBef>
              <a:defRPr b="0">
                <a:latin typeface="+mj-lt"/>
                <a:ea typeface="+mj-ea"/>
                <a:cs typeface="+mj-cs"/>
                <a:sym typeface="Helvetica"/>
              </a:defRPr>
            </a:lvl1pPr>
            <a:lvl2pPr>
              <a:spcBef>
                <a:spcPts val="1300"/>
              </a:spcBef>
              <a:defRPr b="0">
                <a:latin typeface="+mj-lt"/>
                <a:ea typeface="+mj-ea"/>
                <a:cs typeface="+mj-cs"/>
                <a:sym typeface="Helvetica"/>
              </a:defRPr>
            </a:lvl2pPr>
            <a:lvl3pPr>
              <a:defRPr b="0">
                <a:latin typeface="+mj-lt"/>
                <a:ea typeface="+mj-ea"/>
                <a:cs typeface="+mj-cs"/>
                <a:sym typeface="Helvetica"/>
              </a:defRPr>
            </a:lvl3pPr>
            <a:lvl4pPr>
              <a:defRPr b="0">
                <a:latin typeface="+mj-lt"/>
                <a:ea typeface="+mj-ea"/>
                <a:cs typeface="+mj-cs"/>
                <a:sym typeface="Helvetica"/>
              </a:defRPr>
            </a:lvl4pPr>
            <a:lvl5pPr>
              <a:defRPr b="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41" name="Slide Number"/>
          <p:cNvSpPr txBox="1"/>
          <p:nvPr>
            <p:ph type="sldNum" sz="quarter" idx="2"/>
          </p:nvPr>
        </p:nvSpPr>
        <p:spPr>
          <a:xfrm>
            <a:off x="17812098" y="12501562"/>
            <a:ext cx="494607" cy="511176"/>
          </a:xfrm>
          <a:prstGeom prst="rect">
            <a:avLst/>
          </a:prstGeom>
        </p:spPr>
        <p:txBody>
          <a:bodyPr/>
          <a:lstStyle>
            <a:lvl1pPr defTabSz="910828">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48"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249"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50" name="Slide Number"/>
          <p:cNvSpPr txBox="1"/>
          <p:nvPr>
            <p:ph type="sldNum" sz="quarter" idx="2"/>
          </p:nvPr>
        </p:nvSpPr>
        <p:spPr>
          <a:xfrm>
            <a:off x="17812098" y="12501562"/>
            <a:ext cx="494607" cy="511176"/>
          </a:xfrm>
          <a:prstGeom prst="rect">
            <a:avLst/>
          </a:prstGeom>
        </p:spPr>
        <p:txBody>
          <a:bodyPr/>
          <a:lstStyle>
            <a:lvl1pPr defTabSz="910828">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27" name="Slide Number"/>
          <p:cNvSpPr txBox="1"/>
          <p:nvPr>
            <p:ph type="sldNum" sz="quarter" idx="2"/>
          </p:nvPr>
        </p:nvSpPr>
        <p:spPr>
          <a:xfrm>
            <a:off x="11822707" y="12948046"/>
            <a:ext cx="739776" cy="854076"/>
          </a:xfrm>
          <a:prstGeom prst="rect">
            <a:avLst/>
          </a:prstGeom>
        </p:spPr>
        <p:txBody>
          <a:bodyPr/>
          <a:lstStyle>
            <a:lvl1pPr defTabSz="910828">
              <a:defRPr b="0" sz="4600">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34" name="Title Text"/>
          <p:cNvSpPr txBox="1"/>
          <p:nvPr>
            <p:ph type="title"/>
          </p:nvPr>
        </p:nvSpPr>
        <p:spPr>
          <a:xfrm>
            <a:off x="4833937" y="357187"/>
            <a:ext cx="14019610" cy="1250157"/>
          </a:xfrm>
          <a:prstGeom prst="rect">
            <a:avLst/>
          </a:prstGeom>
        </p:spPr>
        <p:txBody>
          <a:bodyPr lIns="53578" tIns="53578" rIns="53578" bIns="53578"/>
          <a:lstStyle>
            <a:lvl1pPr marL="0" marR="0" algn="l" defTabSz="821531">
              <a:defRPr sz="4600">
                <a:uFillTx/>
                <a:latin typeface="+mj-lt"/>
                <a:ea typeface="+mj-ea"/>
                <a:cs typeface="+mj-cs"/>
                <a:sym typeface="Helvetica"/>
              </a:defRPr>
            </a:lvl1pPr>
          </a:lstStyle>
          <a:p>
            <a:pPr/>
            <a:r>
              <a:t>Title Text</a:t>
            </a:r>
          </a:p>
        </p:txBody>
      </p:sp>
      <p:sp>
        <p:nvSpPr>
          <p:cNvPr id="35"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2"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9"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56" name="Slide Number"/>
          <p:cNvSpPr txBox="1"/>
          <p:nvPr>
            <p:ph type="sldNum" sz="quarter" idx="2"/>
          </p:nvPr>
        </p:nvSpPr>
        <p:spPr>
          <a:xfrm>
            <a:off x="11956653" y="13055203"/>
            <a:ext cx="434976" cy="460376"/>
          </a:xfrm>
          <a:prstGeom prst="rect">
            <a:avLst/>
          </a:prstGeom>
        </p:spPr>
        <p:txBody>
          <a:bodyPr/>
          <a:lstStyle>
            <a:lvl1pPr defTabSz="821531">
              <a:defRPr b="0" sz="220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p:spTree>
      <p:nvGrpSpPr>
        <p:cNvPr id="1" name=""/>
        <p:cNvGrpSpPr/>
        <p:nvPr/>
      </p:nvGrpSpPr>
      <p:grpSpPr>
        <a:xfrm>
          <a:off x="0" y="0"/>
          <a:ext cx="0" cy="0"/>
          <a:chOff x="0" y="0"/>
          <a:chExt cx="0" cy="0"/>
        </a:xfrm>
      </p:grpSpPr>
      <p:sp>
        <p:nvSpPr>
          <p:cNvPr id="63" name="Title Text"/>
          <p:cNvSpPr txBox="1"/>
          <p:nvPr>
            <p:ph type="title"/>
          </p:nvPr>
        </p:nvSpPr>
        <p:spPr>
          <a:xfrm>
            <a:off x="4833937" y="2303859"/>
            <a:ext cx="14716126" cy="4643438"/>
          </a:xfrm>
          <a:prstGeom prst="rect">
            <a:avLst/>
          </a:prstGeom>
        </p:spPr>
        <p:txBody>
          <a:bodyPr anchor="b"/>
          <a:lstStyle>
            <a:lvl1pPr marL="0" marR="0" defTabSz="821531">
              <a:defRPr b="0" sz="11800">
                <a:uFillTx/>
                <a:latin typeface="Gill Sans"/>
                <a:ea typeface="Gill Sans"/>
                <a:cs typeface="Gill Sans"/>
                <a:sym typeface="Gill Sans"/>
              </a:defRPr>
            </a:lvl1pPr>
          </a:lstStyle>
          <a:p>
            <a:pPr/>
            <a:r>
              <a:t>Title Text</a:t>
            </a:r>
          </a:p>
        </p:txBody>
      </p:sp>
      <p:sp>
        <p:nvSpPr>
          <p:cNvPr id="64" name="Body Level One…"/>
          <p:cNvSpPr txBox="1"/>
          <p:nvPr>
            <p:ph type="body" sz="quarter" idx="1"/>
          </p:nvPr>
        </p:nvSpPr>
        <p:spPr>
          <a:xfrm>
            <a:off x="4833937" y="7072312"/>
            <a:ext cx="14716126" cy="1589485"/>
          </a:xfrm>
          <a:prstGeom prst="rect">
            <a:avLst/>
          </a:prstGeom>
        </p:spPr>
        <p:txBody>
          <a:bodyPr/>
          <a:lstStyle>
            <a:lvl1pPr marL="0" marR="0" indent="0" algn="ctr" defTabSz="821531">
              <a:spcBef>
                <a:spcPts val="0"/>
              </a:spcBef>
              <a:buSzTx/>
              <a:buNone/>
              <a:defRPr b="0" sz="5000">
                <a:uFillTx/>
                <a:latin typeface="Gill Sans"/>
                <a:ea typeface="Gill Sans"/>
                <a:cs typeface="Gill Sans"/>
                <a:sym typeface="Gill Sans"/>
              </a:defRPr>
            </a:lvl1pPr>
            <a:lvl2pPr marL="0" marR="0" indent="0" algn="ctr" defTabSz="821531">
              <a:spcBef>
                <a:spcPts val="0"/>
              </a:spcBef>
              <a:buSzTx/>
              <a:buNone/>
              <a:defRPr b="0" sz="5000">
                <a:uFillTx/>
                <a:latin typeface="Gill Sans"/>
                <a:ea typeface="Gill Sans"/>
                <a:cs typeface="Gill Sans"/>
                <a:sym typeface="Gill Sans"/>
              </a:defRPr>
            </a:lvl2pPr>
            <a:lvl3pPr marL="0" marR="0" indent="0" algn="ctr" defTabSz="821531">
              <a:spcBef>
                <a:spcPts val="0"/>
              </a:spcBef>
              <a:buSzTx/>
              <a:buNone/>
              <a:defRPr b="0" sz="5000">
                <a:uFillTx/>
                <a:latin typeface="Gill Sans"/>
                <a:ea typeface="Gill Sans"/>
                <a:cs typeface="Gill Sans"/>
                <a:sym typeface="Gill Sans"/>
              </a:defRPr>
            </a:lvl3pPr>
            <a:lvl4pPr marL="0" marR="0" indent="0" algn="ctr" defTabSz="821531">
              <a:spcBef>
                <a:spcPts val="0"/>
              </a:spcBef>
              <a:buSzTx/>
              <a:buNone/>
              <a:defRPr b="0" sz="5000">
                <a:uFillTx/>
                <a:latin typeface="Gill Sans"/>
                <a:ea typeface="Gill Sans"/>
                <a:cs typeface="Gill Sans"/>
                <a:sym typeface="Gill Sans"/>
              </a:defRPr>
            </a:lvl4pPr>
            <a:lvl5pPr marL="0" marR="0" indent="0" algn="ctr" defTabSz="821531">
              <a:spcBef>
                <a:spcPts val="0"/>
              </a:spcBef>
              <a:buSzTx/>
              <a:buNone/>
              <a:defRPr b="0" sz="50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65"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72" name="Title Text"/>
          <p:cNvSpPr txBox="1"/>
          <p:nvPr>
            <p:ph type="title"/>
          </p:nvPr>
        </p:nvSpPr>
        <p:spPr>
          <a:xfrm>
            <a:off x="4833937" y="357187"/>
            <a:ext cx="14716126" cy="3429001"/>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73" name="Body Level One…"/>
          <p:cNvSpPr txBox="1"/>
          <p:nvPr>
            <p:ph type="body" sz="half" idx="1"/>
          </p:nvPr>
        </p:nvSpPr>
        <p:spPr>
          <a:xfrm>
            <a:off x="4833937" y="3893343"/>
            <a:ext cx="14716126" cy="8036720"/>
          </a:xfrm>
          <a:prstGeom prst="rect">
            <a:avLst/>
          </a:prstGeom>
        </p:spPr>
        <p:txBody>
          <a:bodyPr anchor="ctr"/>
          <a:lstStyle>
            <a:lvl1pPr marL="1106714" marR="0" indent="-789214" defTabSz="821531">
              <a:spcBef>
                <a:spcPts val="3300"/>
              </a:spcBef>
              <a:buSzPct val="171000"/>
              <a:defRPr b="0" sz="5800">
                <a:uFillTx/>
                <a:latin typeface="Gill Sans"/>
                <a:ea typeface="Gill Sans"/>
                <a:cs typeface="Gill Sans"/>
                <a:sym typeface="Gill Sans"/>
              </a:defRPr>
            </a:lvl1pPr>
            <a:lvl2pPr marL="1551214" marR="0" indent="-789214" defTabSz="821531">
              <a:spcBef>
                <a:spcPts val="3300"/>
              </a:spcBef>
              <a:buSzPct val="171000"/>
              <a:buChar char="•"/>
              <a:defRPr b="0" sz="5800">
                <a:uFillTx/>
                <a:latin typeface="Gill Sans"/>
                <a:ea typeface="Gill Sans"/>
                <a:cs typeface="Gill Sans"/>
                <a:sym typeface="Gill Sans"/>
              </a:defRPr>
            </a:lvl2pPr>
            <a:lvl3pPr marL="1995714" marR="0" indent="-789214" defTabSz="821531">
              <a:spcBef>
                <a:spcPts val="3300"/>
              </a:spcBef>
              <a:buSzPct val="171000"/>
              <a:defRPr b="0" sz="5800">
                <a:uFillTx/>
                <a:latin typeface="Gill Sans"/>
                <a:ea typeface="Gill Sans"/>
                <a:cs typeface="Gill Sans"/>
                <a:sym typeface="Gill Sans"/>
              </a:defRPr>
            </a:lvl3pPr>
            <a:lvl4pPr marL="2440214" marR="0" indent="-789214" defTabSz="821531">
              <a:spcBef>
                <a:spcPts val="3300"/>
              </a:spcBef>
              <a:buSzPct val="171000"/>
              <a:buChar char="•"/>
              <a:defRPr b="0" sz="5800">
                <a:uFillTx/>
                <a:latin typeface="Gill Sans"/>
                <a:ea typeface="Gill Sans"/>
                <a:cs typeface="Gill Sans"/>
                <a:sym typeface="Gill Sans"/>
              </a:defRPr>
            </a:lvl4pPr>
            <a:lvl5pPr marL="2884714" marR="0" indent="-789214" defTabSz="821531">
              <a:spcBef>
                <a:spcPts val="3300"/>
              </a:spcBef>
              <a:buSzPct val="171000"/>
              <a:buChar char="•"/>
              <a:defRPr b="0" sz="58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74"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 Id="rId19" Type="http://schemas.openxmlformats.org/officeDocument/2006/relationships/slideLayout" Target="../slideLayouts/slideLayout18.xml"/><Relationship Id="rId20" Type="http://schemas.openxmlformats.org/officeDocument/2006/relationships/slideLayout" Target="../slideLayouts/slideLayout19.xml"/><Relationship Id="rId21" Type="http://schemas.openxmlformats.org/officeDocument/2006/relationships/slideLayout" Target="../slideLayouts/slideLayout20.xml"/><Relationship Id="rId22" Type="http://schemas.openxmlformats.org/officeDocument/2006/relationships/slideLayout" Target="../slideLayouts/slideLayout21.xml"/><Relationship Id="rId23" Type="http://schemas.openxmlformats.org/officeDocument/2006/relationships/slideLayout" Target="../slideLayouts/slideLayout22.xml"/><Relationship Id="rId24" Type="http://schemas.openxmlformats.org/officeDocument/2006/relationships/slideLayout" Target="../slideLayouts/slideLayout23.xml"/><Relationship Id="rId25" Type="http://schemas.openxmlformats.org/officeDocument/2006/relationships/slideLayout" Target="../slideLayouts/slideLayout24.xml"/><Relationship Id="rId26" Type="http://schemas.openxmlformats.org/officeDocument/2006/relationships/slideLayout" Target="../slideLayouts/slideLayout25.xml"/><Relationship Id="rId27" Type="http://schemas.openxmlformats.org/officeDocument/2006/relationships/slideLayout" Target="../slideLayouts/slideLayout26.xml"/><Relationship Id="rId28" Type="http://schemas.openxmlformats.org/officeDocument/2006/relationships/slideLayout" Target="../slideLayouts/slideLayout27.xml"/><Relationship Id="rId29" Type="http://schemas.openxmlformats.org/officeDocument/2006/relationships/slideLayout" Target="../slideLayouts/slideLayout28.xml"/><Relationship Id="rId30"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3958828" y="0"/>
            <a:ext cx="16466344" cy="338455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lstStyle/>
          <a:p>
            <a:pPr/>
            <a:r>
              <a:t>Title Text</a:t>
            </a:r>
          </a:p>
        </p:txBody>
      </p:sp>
      <p:sp>
        <p:nvSpPr>
          <p:cNvPr id="3" name="Body Level One…"/>
          <p:cNvSpPr txBox="1"/>
          <p:nvPr>
            <p:ph type="body" idx="1"/>
          </p:nvPr>
        </p:nvSpPr>
        <p:spPr>
          <a:xfrm>
            <a:off x="3958828" y="3196828"/>
            <a:ext cx="16466344" cy="1051917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lstStyle>
            <a:lvl2pPr marL="888866" indent="-391026">
              <a:spcBef>
                <a:spcPts val="1200"/>
              </a:spcBef>
              <a:buChar char="–"/>
              <a:defRPr sz="5200"/>
            </a:lvl2pPr>
            <a:lvl3pPr marL="1264322" indent="-309282">
              <a:spcBef>
                <a:spcPts val="1100"/>
              </a:spcBef>
              <a:defRPr sz="4600"/>
            </a:lvl3pPr>
            <a:lvl4pPr marL="1722482" indent="-310242">
              <a:spcBef>
                <a:spcPts val="900"/>
              </a:spcBef>
              <a:buChar char="–"/>
              <a:defRPr sz="3800"/>
            </a:lvl4pPr>
            <a:lvl5pPr marL="2179682" indent="-310242">
              <a:spcBef>
                <a:spcPts val="900"/>
              </a:spcBef>
              <a:buChar char="»"/>
              <a:defRPr sz="3800"/>
            </a:lvl5p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20174298" y="13108781"/>
            <a:ext cx="494607" cy="488504"/>
          </a:xfrm>
          <a:prstGeom prst="rect">
            <a:avLst/>
          </a:prstGeom>
          <a:ln w="12700">
            <a:miter lim="400000"/>
          </a:ln>
        </p:spPr>
        <p:txBody>
          <a:bodyPr wrap="none" lIns="71437" tIns="71437" rIns="71437" bIns="71437">
            <a:spAutoFit/>
          </a:bodyPr>
          <a:lstStyle>
            <a:lvl1pPr algn="ctr" defTabSz="1160859">
              <a:defRPr b="1" sz="2400">
                <a:uFill>
                  <a:solidFill>
                    <a:srgbClr val="000000"/>
                  </a:solidFill>
                </a:uFill>
                <a:latin typeface="+mn-lt"/>
                <a:ea typeface="+mn-ea"/>
                <a:cs typeface="+mn-cs"/>
                <a:sym typeface="Aria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Lst>
  <p:transition xmlns:p14="http://schemas.microsoft.com/office/powerpoint/2010/main" spd="med" advClick="1"/>
  <p:txStyles>
    <p:titleStyle>
      <a:lvl1pPr marL="81280" marR="81280" indent="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1pPr>
      <a:lvl2pPr marL="81280" marR="81280" indent="2286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2pPr>
      <a:lvl3pPr marL="81280" marR="81280" indent="4572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3pPr>
      <a:lvl4pPr marL="81280" marR="81280" indent="6858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4pPr>
      <a:lvl5pPr marL="81280" marR="81280" indent="9144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5pPr>
      <a:lvl6pPr marL="81280" marR="81280" indent="11430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6pPr>
      <a:lvl7pPr marL="81280" marR="81280" indent="13716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7pPr>
      <a:lvl8pPr marL="81280" marR="81280" indent="1600199"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8pPr>
      <a:lvl9pPr marL="81280" marR="81280" indent="18288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9pPr>
    </p:titleStyle>
    <p:bodyStyle>
      <a:lvl1pPr marL="508230" marR="81280" indent="-467590"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1pPr>
      <a:lvl2pPr marL="949024" marR="81280" indent="-451184"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2pPr>
      <a:lvl3pPr marL="1358451" marR="81280" indent="-403411"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3pPr>
      <a:lvl4pPr marL="19020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4pPr>
      <a:lvl5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5pPr>
      <a:lvl6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6pPr>
      <a:lvl7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7pPr>
      <a:lvl8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8pPr>
      <a:lvl9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9pPr>
    </p:bodyStyle>
    <p:otherStyle>
      <a:lvl1pPr marL="0" marR="0" indent="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1pPr>
      <a:lvl2pPr marL="0" marR="0" indent="2286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2pPr>
      <a:lvl3pPr marL="0" marR="0" indent="4572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3pPr>
      <a:lvl4pPr marL="0" marR="0" indent="6858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4pPr>
      <a:lvl5pPr marL="0" marR="0" indent="9144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5pPr>
      <a:lvl6pPr marL="0" marR="0" indent="11430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6pPr>
      <a:lvl7pPr marL="0" marR="0" indent="13716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7pPr>
      <a:lvl8pPr marL="0" marR="0" indent="16002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8pPr>
      <a:lvl9pPr marL="0" marR="0" indent="18288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video" Target="../media/media2.mov"/><Relationship Id="rId3" Type="http://schemas.microsoft.com/office/2007/relationships/media" Target="../media/media2.mov"/><Relationship Id="rId4" Type="http://schemas.openxmlformats.org/officeDocument/2006/relationships/image" Target="../media/image4.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5.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6.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en.wikipedia.org/wiki/Captain" TargetMode="External"/><Relationship Id="rId3" Type="http://schemas.openxmlformats.org/officeDocument/2006/relationships/hyperlink" Target="http://en.wikipedia.org/wiki/James_Cook" TargetMode="External"/><Relationship Id="rId4" Type="http://schemas.openxmlformats.org/officeDocument/2006/relationships/hyperlink" Target="http://en.wikipedia.org/wiki/1909" TargetMode="External"/><Relationship Id="rId5" Type="http://schemas.openxmlformats.org/officeDocument/2006/relationships/hyperlink" Target="http://en.wikipedia.org/w/index.php?title=Yoshizumi_Tahara&amp;action=edit" TargetMode="External"/><Relationship Id="rId6" Type="http://schemas.openxmlformats.org/officeDocument/2006/relationships/hyperlink" Target="http://www.bris.ac.uk/Depts/Chemistry/MOTM/stx/saxi1.htm" TargetMode="External"/><Relationship Id="rId7" Type="http://schemas.openxmlformats.org/officeDocument/2006/relationships/image" Target="../media/image7.png"/><Relationship Id="rId8" Type="http://schemas.openxmlformats.org/officeDocument/2006/relationships/image" Target="../media/image8.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www.youtube.com/watch?v=Dd9vsZEFz1s" TargetMode="External"/></Relationships>

</file>

<file path=ppt/slides/_rels/slide30.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jpeg"/><Relationship Id="rId3" Type="http://schemas.openxmlformats.org/officeDocument/2006/relationships/image" Target="../media/image7.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2.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3.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14.png"/><Relationship Id="rId3" Type="http://schemas.openxmlformats.org/officeDocument/2006/relationships/image" Target="../media/image15.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16.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tif"/></Relationships>

</file>

<file path=ppt/slides/_rels/slide4.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video" Target="../media/media1.mov"/><Relationship Id="rId3" Type="http://schemas.microsoft.com/office/2007/relationships/media" Target="../media/media1.mov"/><Relationship Id="rId4" Type="http://schemas.openxmlformats.org/officeDocument/2006/relationships/image" Target="../media/image3.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24.xml"/></Relationships>

</file>

<file path=ppt/slides/_rels/slide4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43.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video" Target="../media/media1.mp4"/><Relationship Id="rId3" Type="http://schemas.microsoft.com/office/2007/relationships/media" Target="../media/media1.mp4"/><Relationship Id="rId4" Type="http://schemas.openxmlformats.org/officeDocument/2006/relationships/image" Target="../media/image17.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4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4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Human Physiology PCB 4701…"/>
          <p:cNvSpPr txBox="1"/>
          <p:nvPr/>
        </p:nvSpPr>
        <p:spPr>
          <a:xfrm>
            <a:off x="4692065" y="1580554"/>
            <a:ext cx="13680282" cy="10519173"/>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5200"/>
            </a:pPr>
            <a:r>
              <a:t>Human Physiology PCB 4701</a:t>
            </a:r>
          </a:p>
          <a:p>
            <a:pPr defTabSz="821531">
              <a:defRPr sz="5200"/>
            </a:pPr>
          </a:p>
          <a:p>
            <a:pPr defTabSz="821531">
              <a:defRPr b="1" sz="9000"/>
            </a:pPr>
            <a:r>
              <a:t>Action Potential</a:t>
            </a:r>
          </a:p>
          <a:p>
            <a:pPr defTabSz="821531">
              <a:defRPr b="1" sz="9000"/>
            </a:pPr>
            <a:r>
              <a:t>Fox Chapter 7 pt 2</a:t>
            </a:r>
          </a:p>
          <a:p>
            <a:pPr defTabSz="821531">
              <a:defRPr b="1" sz="9000"/>
            </a:pPr>
          </a:p>
          <a:p>
            <a:pPr defTabSz="821531">
              <a:defRPr b="1" sz="9000"/>
            </a:pPr>
          </a:p>
          <a:p>
            <a:pPr defTabSz="821531">
              <a:defRPr b="1" sz="9000"/>
            </a:pPr>
          </a:p>
          <a:p>
            <a:pPr defTabSz="821531">
              <a:defRPr b="1" sz="9000"/>
            </a:pPr>
          </a:p>
          <a:p>
            <a:pPr defTabSz="821531">
              <a:defRPr sz="3200"/>
            </a:pPr>
            <a:r>
              <a:t>© T. Houpt, Ph.D.</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3" name="Shape"/>
          <p:cNvSpPr/>
          <p:nvPr/>
        </p:nvSpPr>
        <p:spPr>
          <a:xfrm>
            <a:off x="6657975" y="4083050"/>
            <a:ext cx="11595101" cy="25939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3312" y="3173"/>
                </a:lnTo>
                <a:lnTo>
                  <a:pt x="21600" y="3463"/>
                </a:lnTo>
                <a:lnTo>
                  <a:pt x="21565" y="21600"/>
                </a:lnTo>
                <a:lnTo>
                  <a:pt x="3448" y="21441"/>
                </a:lnTo>
                <a:lnTo>
                  <a:pt x="0" y="0"/>
                </a:lnTo>
                <a:close/>
              </a:path>
            </a:pathLst>
          </a:custGeom>
          <a:solidFill>
            <a:srgbClr val="D6D7FF"/>
          </a:solidFill>
          <a:ln w="12700">
            <a:solidFill>
              <a:srgbClr val="D6D7FF"/>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329" name="Group"/>
          <p:cNvGrpSpPr/>
          <p:nvPr/>
        </p:nvGrpSpPr>
        <p:grpSpPr>
          <a:xfrm>
            <a:off x="4173140" y="3206702"/>
            <a:ext cx="15069067" cy="5473023"/>
            <a:chOff x="0" y="0"/>
            <a:chExt cx="15069065" cy="5473022"/>
          </a:xfrm>
        </p:grpSpPr>
        <p:sp>
          <p:nvSpPr>
            <p:cNvPr id="324" name="Line"/>
            <p:cNvSpPr/>
            <p:nvPr/>
          </p:nvSpPr>
          <p:spPr>
            <a:xfrm>
              <a:off x="0" y="178944"/>
              <a:ext cx="4402169" cy="5294079"/>
            </a:xfrm>
            <a:custGeom>
              <a:avLst/>
              <a:gdLst/>
              <a:ahLst/>
              <a:cxnLst>
                <a:cxn ang="0">
                  <a:pos x="wd2" y="hd2"/>
                </a:cxn>
                <a:cxn ang="5400000">
                  <a:pos x="wd2" y="hd2"/>
                </a:cxn>
                <a:cxn ang="10800000">
                  <a:pos x="wd2" y="hd2"/>
                </a:cxn>
                <a:cxn ang="16200000">
                  <a:pos x="wd2" y="hd2"/>
                </a:cxn>
              </a:cxnLst>
              <a:rect l="0" t="0" r="r" b="b"/>
              <a:pathLst>
                <a:path w="21600" h="21286" fill="norm" stroke="1" extrusionOk="0">
                  <a:moveTo>
                    <a:pt x="12178" y="2565"/>
                  </a:moveTo>
                  <a:cubicBezTo>
                    <a:pt x="10278" y="945"/>
                    <a:pt x="8565" y="261"/>
                    <a:pt x="6343" y="9"/>
                  </a:cubicBezTo>
                  <a:cubicBezTo>
                    <a:pt x="5541" y="81"/>
                    <a:pt x="4684" y="-171"/>
                    <a:pt x="3961" y="261"/>
                  </a:cubicBezTo>
                  <a:cubicBezTo>
                    <a:pt x="3720" y="369"/>
                    <a:pt x="4122" y="873"/>
                    <a:pt x="4283" y="1161"/>
                  </a:cubicBezTo>
                  <a:cubicBezTo>
                    <a:pt x="5219" y="2745"/>
                    <a:pt x="5005" y="2457"/>
                    <a:pt x="6183" y="2781"/>
                  </a:cubicBezTo>
                  <a:cubicBezTo>
                    <a:pt x="6718" y="3321"/>
                    <a:pt x="6879" y="3573"/>
                    <a:pt x="7548" y="3933"/>
                  </a:cubicBezTo>
                  <a:cubicBezTo>
                    <a:pt x="8057" y="4185"/>
                    <a:pt x="9100" y="4617"/>
                    <a:pt x="9100" y="4617"/>
                  </a:cubicBezTo>
                  <a:cubicBezTo>
                    <a:pt x="9689" y="5193"/>
                    <a:pt x="9930" y="5913"/>
                    <a:pt x="10626" y="6237"/>
                  </a:cubicBezTo>
                  <a:cubicBezTo>
                    <a:pt x="2114" y="6705"/>
                    <a:pt x="5086" y="6021"/>
                    <a:pt x="1552" y="6921"/>
                  </a:cubicBezTo>
                  <a:cubicBezTo>
                    <a:pt x="696" y="7353"/>
                    <a:pt x="294" y="7569"/>
                    <a:pt x="0" y="8757"/>
                  </a:cubicBezTo>
                  <a:cubicBezTo>
                    <a:pt x="616" y="8829"/>
                    <a:pt x="1258" y="9009"/>
                    <a:pt x="1900" y="9009"/>
                  </a:cubicBezTo>
                  <a:cubicBezTo>
                    <a:pt x="3426" y="9009"/>
                    <a:pt x="5621" y="7029"/>
                    <a:pt x="6531" y="8757"/>
                  </a:cubicBezTo>
                  <a:cubicBezTo>
                    <a:pt x="7468" y="10593"/>
                    <a:pt x="5594" y="13077"/>
                    <a:pt x="5139" y="15237"/>
                  </a:cubicBezTo>
                  <a:cubicBezTo>
                    <a:pt x="5407" y="15453"/>
                    <a:pt x="5648" y="15849"/>
                    <a:pt x="5996" y="15921"/>
                  </a:cubicBezTo>
                  <a:cubicBezTo>
                    <a:pt x="6343" y="15957"/>
                    <a:pt x="7039" y="15453"/>
                    <a:pt x="7039" y="15453"/>
                  </a:cubicBezTo>
                  <a:cubicBezTo>
                    <a:pt x="7575" y="14913"/>
                    <a:pt x="8110" y="14553"/>
                    <a:pt x="8752" y="14301"/>
                  </a:cubicBezTo>
                  <a:cubicBezTo>
                    <a:pt x="9154" y="13473"/>
                    <a:pt x="9422" y="13437"/>
                    <a:pt x="10117" y="13149"/>
                  </a:cubicBezTo>
                  <a:cubicBezTo>
                    <a:pt x="10332" y="14841"/>
                    <a:pt x="10091" y="16533"/>
                    <a:pt x="9770" y="18225"/>
                  </a:cubicBezTo>
                  <a:cubicBezTo>
                    <a:pt x="9823" y="19197"/>
                    <a:pt x="9716" y="20241"/>
                    <a:pt x="9957" y="21213"/>
                  </a:cubicBezTo>
                  <a:cubicBezTo>
                    <a:pt x="10010" y="21429"/>
                    <a:pt x="10305" y="21105"/>
                    <a:pt x="10465" y="20997"/>
                  </a:cubicBezTo>
                  <a:cubicBezTo>
                    <a:pt x="11135" y="20349"/>
                    <a:pt x="11456" y="19125"/>
                    <a:pt x="11830" y="18225"/>
                  </a:cubicBezTo>
                  <a:cubicBezTo>
                    <a:pt x="11991" y="17001"/>
                    <a:pt x="12473" y="16389"/>
                    <a:pt x="12687" y="15237"/>
                  </a:cubicBezTo>
                  <a:cubicBezTo>
                    <a:pt x="13570" y="16965"/>
                    <a:pt x="13624" y="16857"/>
                    <a:pt x="15096" y="17541"/>
                  </a:cubicBezTo>
                  <a:cubicBezTo>
                    <a:pt x="18923" y="17325"/>
                    <a:pt x="21600" y="18837"/>
                    <a:pt x="21600" y="1336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325" name="Line"/>
            <p:cNvSpPr/>
            <p:nvPr/>
          </p:nvSpPr>
          <p:spPr>
            <a:xfrm>
              <a:off x="2500312" y="56763"/>
              <a:ext cx="1816509" cy="1154103"/>
            </a:xfrm>
            <a:custGeom>
              <a:avLst/>
              <a:gdLst/>
              <a:ahLst/>
              <a:cxnLst>
                <a:cxn ang="0">
                  <a:pos x="wd2" y="hd2"/>
                </a:cxn>
                <a:cxn ang="5400000">
                  <a:pos x="wd2" y="hd2"/>
                </a:cxn>
                <a:cxn ang="10800000">
                  <a:pos x="wd2" y="hd2"/>
                </a:cxn>
                <a:cxn ang="16200000">
                  <a:pos x="wd2" y="hd2"/>
                </a:cxn>
              </a:cxnLst>
              <a:rect l="0" t="0" r="r" b="b"/>
              <a:pathLst>
                <a:path w="21600" h="17847" fill="norm" stroke="1" extrusionOk="0">
                  <a:moveTo>
                    <a:pt x="0" y="12585"/>
                  </a:moveTo>
                  <a:cubicBezTo>
                    <a:pt x="1816" y="8570"/>
                    <a:pt x="3892" y="6078"/>
                    <a:pt x="6227" y="3724"/>
                  </a:cubicBezTo>
                  <a:cubicBezTo>
                    <a:pt x="7265" y="-3753"/>
                    <a:pt x="12259" y="2062"/>
                    <a:pt x="14919" y="3724"/>
                  </a:cubicBezTo>
                  <a:cubicBezTo>
                    <a:pt x="17903" y="7739"/>
                    <a:pt x="16735" y="5524"/>
                    <a:pt x="18681" y="9955"/>
                  </a:cubicBezTo>
                  <a:cubicBezTo>
                    <a:pt x="19135" y="13139"/>
                    <a:pt x="21600" y="17847"/>
                    <a:pt x="21600" y="17847"/>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326" name="Line"/>
            <p:cNvSpPr/>
            <p:nvPr/>
          </p:nvSpPr>
          <p:spPr>
            <a:xfrm>
              <a:off x="4252799" y="1273542"/>
              <a:ext cx="9846241"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327" name="Line"/>
            <p:cNvSpPr/>
            <p:nvPr/>
          </p:nvSpPr>
          <p:spPr>
            <a:xfrm>
              <a:off x="4323714" y="3503029"/>
              <a:ext cx="9846239"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328" name="Line"/>
            <p:cNvSpPr/>
            <p:nvPr/>
          </p:nvSpPr>
          <p:spPr>
            <a:xfrm>
              <a:off x="14099040" y="0"/>
              <a:ext cx="970026" cy="4711788"/>
            </a:xfrm>
            <a:custGeom>
              <a:avLst/>
              <a:gdLst/>
              <a:ahLst/>
              <a:cxnLst>
                <a:cxn ang="0">
                  <a:pos x="wd2" y="hd2"/>
                </a:cxn>
                <a:cxn ang="5400000">
                  <a:pos x="wd2" y="hd2"/>
                </a:cxn>
                <a:cxn ang="10800000">
                  <a:pos x="wd2" y="hd2"/>
                </a:cxn>
                <a:cxn ang="16200000">
                  <a:pos x="wd2" y="hd2"/>
                </a:cxn>
              </a:cxnLst>
              <a:rect l="0" t="0" r="r" b="b"/>
              <a:pathLst>
                <a:path w="17459" h="18100" fill="norm" stroke="1" extrusionOk="0">
                  <a:moveTo>
                    <a:pt x="0" y="5099"/>
                  </a:moveTo>
                  <a:cubicBezTo>
                    <a:pt x="2455" y="3792"/>
                    <a:pt x="5105" y="2932"/>
                    <a:pt x="8836" y="2038"/>
                  </a:cubicBezTo>
                  <a:cubicBezTo>
                    <a:pt x="10015" y="1728"/>
                    <a:pt x="12567" y="1143"/>
                    <a:pt x="12567" y="1143"/>
                  </a:cubicBezTo>
                  <a:cubicBezTo>
                    <a:pt x="21600" y="-3500"/>
                    <a:pt x="15415" y="7300"/>
                    <a:pt x="15120" y="10396"/>
                  </a:cubicBezTo>
                  <a:cubicBezTo>
                    <a:pt x="14825" y="12597"/>
                    <a:pt x="14433" y="14798"/>
                    <a:pt x="13844" y="16999"/>
                  </a:cubicBezTo>
                  <a:cubicBezTo>
                    <a:pt x="13549" y="17687"/>
                    <a:pt x="12764" y="17722"/>
                    <a:pt x="11291" y="18100"/>
                  </a:cubicBezTo>
                  <a:cubicBezTo>
                    <a:pt x="8935" y="17790"/>
                    <a:pt x="8247" y="17240"/>
                    <a:pt x="6284" y="16759"/>
                  </a:cubicBezTo>
                  <a:cubicBezTo>
                    <a:pt x="4713" y="15968"/>
                    <a:pt x="5105" y="15520"/>
                    <a:pt x="2553" y="15245"/>
                  </a:cubicBezTo>
                  <a:cubicBezTo>
                    <a:pt x="884" y="14385"/>
                    <a:pt x="1767" y="14729"/>
                    <a:pt x="0" y="1414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330" name="dendrites"/>
          <p:cNvSpPr txBox="1"/>
          <p:nvPr/>
        </p:nvSpPr>
        <p:spPr>
          <a:xfrm>
            <a:off x="3458765" y="7648575"/>
            <a:ext cx="168893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dendrites</a:t>
            </a:r>
          </a:p>
        </p:txBody>
      </p:sp>
      <p:sp>
        <p:nvSpPr>
          <p:cNvPr id="331" name="pre-synaptic terminal"/>
          <p:cNvSpPr txBox="1"/>
          <p:nvPr/>
        </p:nvSpPr>
        <p:spPr>
          <a:xfrm rot="16200000">
            <a:off x="17872799" y="5462518"/>
            <a:ext cx="3493433"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pre-synaptic terminal</a:t>
            </a:r>
          </a:p>
        </p:txBody>
      </p:sp>
      <p:sp>
        <p:nvSpPr>
          <p:cNvPr id="332" name="axon"/>
          <p:cNvSpPr txBox="1"/>
          <p:nvPr/>
        </p:nvSpPr>
        <p:spPr>
          <a:xfrm>
            <a:off x="10995421" y="5339953"/>
            <a:ext cx="99231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axon</a:t>
            </a:r>
          </a:p>
        </p:txBody>
      </p:sp>
      <p:sp>
        <p:nvSpPr>
          <p:cNvPr id="333" name="cell body"/>
          <p:cNvSpPr txBox="1"/>
          <p:nvPr/>
        </p:nvSpPr>
        <p:spPr>
          <a:xfrm>
            <a:off x="5708650" y="2587625"/>
            <a:ext cx="1635412"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cell body</a:t>
            </a:r>
          </a:p>
        </p:txBody>
      </p:sp>
      <p:sp>
        <p:nvSpPr>
          <p:cNvPr id="334" name="Oval"/>
          <p:cNvSpPr/>
          <p:nvPr/>
        </p:nvSpPr>
        <p:spPr>
          <a:xfrm>
            <a:off x="7070725" y="5730875"/>
            <a:ext cx="365125" cy="410766"/>
          </a:xfrm>
          <a:prstGeom prst="ellipse">
            <a:avLst/>
          </a:prstGeom>
          <a:solidFill>
            <a:srgbClr val="00D2A9"/>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335" name="Na+"/>
          <p:cNvSpPr txBox="1"/>
          <p:nvPr/>
        </p:nvSpPr>
        <p:spPr>
          <a:xfrm>
            <a:off x="12417425" y="3025775"/>
            <a:ext cx="1254640"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36" name="Na+"/>
          <p:cNvSpPr txBox="1"/>
          <p:nvPr/>
        </p:nvSpPr>
        <p:spPr>
          <a:xfrm>
            <a:off x="15017750" y="30289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37" name="Na+"/>
          <p:cNvSpPr txBox="1"/>
          <p:nvPr/>
        </p:nvSpPr>
        <p:spPr>
          <a:xfrm>
            <a:off x="16970376" y="30924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38" name="Na+"/>
          <p:cNvSpPr txBox="1"/>
          <p:nvPr/>
        </p:nvSpPr>
        <p:spPr>
          <a:xfrm>
            <a:off x="9588500" y="72707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39" name="Na+"/>
          <p:cNvSpPr txBox="1"/>
          <p:nvPr/>
        </p:nvSpPr>
        <p:spPr>
          <a:xfrm>
            <a:off x="11747500" y="7292975"/>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40" name="Na+"/>
          <p:cNvSpPr txBox="1"/>
          <p:nvPr/>
        </p:nvSpPr>
        <p:spPr>
          <a:xfrm>
            <a:off x="14347825" y="72961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41" name="Na+"/>
          <p:cNvSpPr txBox="1"/>
          <p:nvPr/>
        </p:nvSpPr>
        <p:spPr>
          <a:xfrm>
            <a:off x="16300450" y="73596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42" name="+ + + + + + + + + + + + + + + + + + + +"/>
          <p:cNvSpPr txBox="1"/>
          <p:nvPr/>
        </p:nvSpPr>
        <p:spPr>
          <a:xfrm>
            <a:off x="10344150" y="3876675"/>
            <a:ext cx="7510851"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3200">
                <a:uFill>
                  <a:solidFill>
                    <a:srgbClr val="000000"/>
                  </a:solidFill>
                </a:uFill>
              </a:defRPr>
            </a:lvl1pPr>
          </a:lstStyle>
          <a:p>
            <a:pPr/>
            <a:r>
              <a:t>+ + + + + + + + + + + + + + + + + + + +</a:t>
            </a:r>
          </a:p>
        </p:txBody>
      </p:sp>
      <p:sp>
        <p:nvSpPr>
          <p:cNvPr id="343" name="+ + + + + + + + + + + + + + + + + + + +"/>
          <p:cNvSpPr txBox="1"/>
          <p:nvPr/>
        </p:nvSpPr>
        <p:spPr>
          <a:xfrm>
            <a:off x="10140950" y="6619875"/>
            <a:ext cx="7510851"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3200">
                <a:uFill>
                  <a:solidFill>
                    <a:srgbClr val="000000"/>
                  </a:solidFill>
                </a:uFill>
              </a:defRPr>
            </a:lvl1pPr>
          </a:lstStyle>
          <a:p>
            <a:pPr/>
            <a:r>
              <a:t>+ + + + + + + + + + + + + + + + + + + +</a:t>
            </a:r>
          </a:p>
        </p:txBody>
      </p:sp>
      <p:sp>
        <p:nvSpPr>
          <p:cNvPr id="344" name="- - - - - - - - - - - - - - - - - - - - -"/>
          <p:cNvSpPr txBox="1"/>
          <p:nvPr/>
        </p:nvSpPr>
        <p:spPr>
          <a:xfrm>
            <a:off x="10220325" y="6057900"/>
            <a:ext cx="8031196"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4600">
                <a:uFill>
                  <a:solidFill>
                    <a:srgbClr val="000000"/>
                  </a:solidFill>
                </a:uFill>
              </a:defRPr>
            </a:lvl1pPr>
          </a:lstStyle>
          <a:p>
            <a:pPr/>
            <a:r>
              <a:t>- - - - - - - - - - - - - - - - - - - - - </a:t>
            </a:r>
          </a:p>
        </p:txBody>
      </p:sp>
      <p:sp>
        <p:nvSpPr>
          <p:cNvPr id="345" name="- - - - - - - - - - - - - - - - - - - - -"/>
          <p:cNvSpPr txBox="1"/>
          <p:nvPr/>
        </p:nvSpPr>
        <p:spPr>
          <a:xfrm>
            <a:off x="10321925" y="4257675"/>
            <a:ext cx="8031196"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4600">
                <a:uFill>
                  <a:solidFill>
                    <a:srgbClr val="000000"/>
                  </a:solidFill>
                </a:uFill>
              </a:defRPr>
            </a:lvl1pPr>
          </a:lstStyle>
          <a:p>
            <a:pPr/>
            <a:r>
              <a:t>- - - - - - - - - - - - - - - - - - - - - </a:t>
            </a:r>
          </a:p>
        </p:txBody>
      </p:sp>
      <p:sp>
        <p:nvSpPr>
          <p:cNvPr id="346" name="Membrane Potential of Neuron"/>
          <p:cNvSpPr txBox="1"/>
          <p:nvPr/>
        </p:nvSpPr>
        <p:spPr>
          <a:xfrm>
            <a:off x="4508500" y="666750"/>
            <a:ext cx="9047577"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Membrane Potential of Neuron</a:t>
            </a:r>
          </a:p>
        </p:txBody>
      </p:sp>
      <p:sp>
        <p:nvSpPr>
          <p:cNvPr id="347" name="Neurotransmitters cause Na+ channels to open and let Na+ into the neuron. Change of Vm causes more Na+ channels to open."/>
          <p:cNvSpPr txBox="1"/>
          <p:nvPr/>
        </p:nvSpPr>
        <p:spPr>
          <a:xfrm>
            <a:off x="4111625" y="9161859"/>
            <a:ext cx="16609219" cy="16129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Neurotransmitters cause Na</a:t>
            </a:r>
            <a:r>
              <a:rPr b="1" baseline="30956">
                <a:latin typeface="+mj-lt"/>
                <a:ea typeface="+mj-ea"/>
                <a:cs typeface="+mj-cs"/>
                <a:sym typeface="Helvetica"/>
              </a:rPr>
              <a:t>+</a:t>
            </a:r>
            <a:r>
              <a:rPr b="1">
                <a:latin typeface="+mj-lt"/>
                <a:ea typeface="+mj-ea"/>
                <a:cs typeface="+mj-cs"/>
                <a:sym typeface="Helvetica"/>
              </a:rPr>
              <a:t> channels to open and let Na</a:t>
            </a:r>
            <a:r>
              <a:rPr b="1" baseline="30956">
                <a:latin typeface="+mj-lt"/>
                <a:ea typeface="+mj-ea"/>
                <a:cs typeface="+mj-cs"/>
                <a:sym typeface="Helvetica"/>
              </a:rPr>
              <a:t>+</a:t>
            </a:r>
            <a:r>
              <a:rPr b="1">
                <a:latin typeface="+mj-lt"/>
                <a:ea typeface="+mj-ea"/>
                <a:cs typeface="+mj-cs"/>
                <a:sym typeface="Helvetica"/>
              </a:rPr>
              <a:t> into the neuron.</a:t>
            </a:r>
            <a:r>
              <a:t> </a:t>
            </a:r>
            <a:r>
              <a:rPr i="1" sz="3800">
                <a:solidFill>
                  <a:schemeClr val="accent2"/>
                </a:solidFill>
                <a:latin typeface="+mj-lt"/>
                <a:ea typeface="+mj-ea"/>
                <a:cs typeface="+mj-cs"/>
                <a:sym typeface="Helvetica"/>
              </a:rPr>
              <a:t>Change of Vm causes more Na+ channels to open.</a:t>
            </a:r>
          </a:p>
        </p:txBody>
      </p:sp>
      <p:sp>
        <p:nvSpPr>
          <p:cNvPr id="348" name="Rounded Rectangle"/>
          <p:cNvSpPr/>
          <p:nvPr/>
        </p:nvSpPr>
        <p:spPr>
          <a:xfrm>
            <a:off x="7508875" y="7327900"/>
            <a:ext cx="234950" cy="688975"/>
          </a:xfrm>
          <a:prstGeom prst="roundRect">
            <a:avLst>
              <a:gd name="adj" fmla="val 11719"/>
            </a:avLst>
          </a:prstGeom>
          <a:solidFill>
            <a:srgbClr val="FF2600"/>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349" name="Rounded Rectangle"/>
          <p:cNvSpPr/>
          <p:nvPr/>
        </p:nvSpPr>
        <p:spPr>
          <a:xfrm>
            <a:off x="8032750" y="7337425"/>
            <a:ext cx="234950" cy="688975"/>
          </a:xfrm>
          <a:prstGeom prst="roundRect">
            <a:avLst>
              <a:gd name="adj" fmla="val 11719"/>
            </a:avLst>
          </a:prstGeom>
          <a:solidFill>
            <a:srgbClr val="FF2600"/>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350" name="Glu"/>
          <p:cNvSpPr txBox="1"/>
          <p:nvPr/>
        </p:nvSpPr>
        <p:spPr>
          <a:xfrm>
            <a:off x="7327900" y="7940675"/>
            <a:ext cx="956320"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Glu</a:t>
            </a:r>
          </a:p>
        </p:txBody>
      </p:sp>
      <p:sp>
        <p:nvSpPr>
          <p:cNvPr id="351" name="Line"/>
          <p:cNvSpPr/>
          <p:nvPr/>
        </p:nvSpPr>
        <p:spPr>
          <a:xfrm>
            <a:off x="7895795" y="6383393"/>
            <a:ext cx="1721281" cy="1802834"/>
          </a:xfrm>
          <a:custGeom>
            <a:avLst/>
            <a:gdLst/>
            <a:ahLst/>
            <a:cxnLst>
              <a:cxn ang="0">
                <a:pos x="wd2" y="hd2"/>
              </a:cxn>
              <a:cxn ang="5400000">
                <a:pos x="wd2" y="hd2"/>
              </a:cxn>
              <a:cxn ang="10800000">
                <a:pos x="wd2" y="hd2"/>
              </a:cxn>
              <a:cxn ang="16200000">
                <a:pos x="wd2" y="hd2"/>
              </a:cxn>
            </a:cxnLst>
            <a:rect l="0" t="0" r="r" b="b"/>
            <a:pathLst>
              <a:path w="19681" h="20562" fill="norm" stroke="1" extrusionOk="0">
                <a:moveTo>
                  <a:pt x="19681" y="17399"/>
                </a:moveTo>
                <a:cubicBezTo>
                  <a:pt x="18737" y="17689"/>
                  <a:pt x="18011" y="18305"/>
                  <a:pt x="17176" y="18667"/>
                </a:cubicBezTo>
                <a:cubicBezTo>
                  <a:pt x="16051" y="19101"/>
                  <a:pt x="14381" y="19319"/>
                  <a:pt x="13219" y="19500"/>
                </a:cubicBezTo>
                <a:cubicBezTo>
                  <a:pt x="10896" y="20115"/>
                  <a:pt x="9298" y="20152"/>
                  <a:pt x="6794" y="20296"/>
                </a:cubicBezTo>
                <a:cubicBezTo>
                  <a:pt x="6358" y="20369"/>
                  <a:pt x="5959" y="20514"/>
                  <a:pt x="5559" y="20514"/>
                </a:cubicBezTo>
                <a:cubicBezTo>
                  <a:pt x="-1919" y="20514"/>
                  <a:pt x="404" y="21600"/>
                  <a:pt x="150" y="13488"/>
                </a:cubicBezTo>
                <a:cubicBezTo>
                  <a:pt x="223" y="10845"/>
                  <a:pt x="223" y="8238"/>
                  <a:pt x="368" y="5630"/>
                </a:cubicBezTo>
                <a:cubicBezTo>
                  <a:pt x="477" y="3277"/>
                  <a:pt x="3309" y="1756"/>
                  <a:pt x="5160" y="850"/>
                </a:cubicBezTo>
                <a:lnTo>
                  <a:pt x="6893" y="0"/>
                </a:lnTo>
              </a:path>
            </a:pathLst>
          </a:custGeom>
          <a:ln w="50800">
            <a:solidFill>
              <a:srgbClr val="434ED6"/>
            </a:solidFill>
            <a:tailEnd type="triangle"/>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352" name="Na+"/>
          <p:cNvSpPr txBox="1"/>
          <p:nvPr/>
        </p:nvSpPr>
        <p:spPr>
          <a:xfrm>
            <a:off x="8134350" y="5883275"/>
            <a:ext cx="956808"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sz="3200">
                <a:latin typeface="+mj-lt"/>
                <a:ea typeface="+mj-ea"/>
                <a:cs typeface="+mj-cs"/>
                <a:sym typeface="Helvetica"/>
              </a:rPr>
              <a:t>Na</a:t>
            </a:r>
            <a:r>
              <a:rPr b="1" baseline="30875" sz="3200">
                <a:latin typeface="+mj-lt"/>
                <a:ea typeface="+mj-ea"/>
                <a:cs typeface="+mj-cs"/>
                <a:sym typeface="Helvetica"/>
              </a:rPr>
              <a:t>+</a:t>
            </a:r>
          </a:p>
        </p:txBody>
      </p:sp>
      <p:grpSp>
        <p:nvGrpSpPr>
          <p:cNvPr id="355" name="Group"/>
          <p:cNvGrpSpPr/>
          <p:nvPr/>
        </p:nvGrpSpPr>
        <p:grpSpPr>
          <a:xfrm>
            <a:off x="9444831" y="5732859"/>
            <a:ext cx="1270001" cy="1589095"/>
            <a:chOff x="0" y="0"/>
            <a:chExt cx="1270000" cy="1589094"/>
          </a:xfrm>
        </p:grpSpPr>
        <p:sp>
          <p:nvSpPr>
            <p:cNvPr id="353" name="Na+"/>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sz="3200">
                  <a:latin typeface="+mj-lt"/>
                  <a:ea typeface="+mj-ea"/>
                  <a:cs typeface="+mj-cs"/>
                  <a:sym typeface="Helvetica"/>
                </a:rPr>
                <a:t>Na</a:t>
              </a:r>
              <a:r>
                <a:rPr b="1" baseline="30875" sz="3200">
                  <a:latin typeface="+mj-lt"/>
                  <a:ea typeface="+mj-ea"/>
                  <a:cs typeface="+mj-cs"/>
                  <a:sym typeface="Helvetica"/>
                </a:rPr>
                <a:t>+</a:t>
              </a:r>
            </a:p>
          </p:txBody>
        </p:sp>
        <p:sp>
          <p:nvSpPr>
            <p:cNvPr id="354" name="Line"/>
            <p:cNvSpPr/>
            <p:nvPr/>
          </p:nvSpPr>
          <p:spPr>
            <a:xfrm>
              <a:off x="514746" y="589359"/>
              <a:ext cx="3372" cy="999736"/>
            </a:xfrm>
            <a:prstGeom prst="line">
              <a:avLst/>
            </a:prstGeom>
            <a:noFill/>
            <a:ln w="101600" cap="flat">
              <a:solidFill>
                <a:srgbClr val="000000"/>
              </a:solidFill>
              <a:prstDash val="solid"/>
              <a:round/>
              <a:headEnd type="stealth" w="med" len="med"/>
            </a:ln>
            <a:effectLst/>
          </p:spPr>
          <p:txBody>
            <a:bodyPr wrap="square" lIns="71437" tIns="71437" rIns="71437" bIns="71437" numCol="1" anchor="ctr">
              <a:noAutofit/>
            </a:bodyPr>
            <a:lstStyle/>
            <a:p>
              <a:pPr/>
            </a:p>
          </p:txBody>
        </p:sp>
      </p:grpSp>
      <p:grpSp>
        <p:nvGrpSpPr>
          <p:cNvPr id="361" name="Group"/>
          <p:cNvGrpSpPr/>
          <p:nvPr/>
        </p:nvGrpSpPr>
        <p:grpSpPr>
          <a:xfrm>
            <a:off x="7312025" y="3164284"/>
            <a:ext cx="2636838" cy="2767013"/>
            <a:chOff x="0" y="0"/>
            <a:chExt cx="2636837" cy="2767012"/>
          </a:xfrm>
        </p:grpSpPr>
        <p:grpSp>
          <p:nvGrpSpPr>
            <p:cNvPr id="359" name="Group"/>
            <p:cNvGrpSpPr/>
            <p:nvPr/>
          </p:nvGrpSpPr>
          <p:grpSpPr>
            <a:xfrm>
              <a:off x="1366837" y="-1"/>
              <a:ext cx="1270001" cy="2479277"/>
              <a:chOff x="0" y="0"/>
              <a:chExt cx="1270000" cy="2479275"/>
            </a:xfrm>
          </p:grpSpPr>
          <p:sp>
            <p:nvSpPr>
              <p:cNvPr id="356" name="Na+"/>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57" name="Rounded Rectangle"/>
              <p:cNvSpPr/>
              <p:nvPr/>
            </p:nvSpPr>
            <p:spPr>
              <a:xfrm>
                <a:off x="244871" y="1158874"/>
                <a:ext cx="466726" cy="974726"/>
              </a:xfrm>
              <a:prstGeom prst="roundRect">
                <a:avLst>
                  <a:gd name="adj" fmla="val 11719"/>
                </a:avLst>
              </a:prstGeom>
              <a:solidFill>
                <a:srgbClr val="00D2A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358" name="Line"/>
              <p:cNvSpPr/>
              <p:nvPr/>
            </p:nvSpPr>
            <p:spPr>
              <a:xfrm flipV="1">
                <a:off x="469899" y="746918"/>
                <a:ext cx="3186" cy="1732358"/>
              </a:xfrm>
              <a:prstGeom prst="line">
                <a:avLst/>
              </a:prstGeom>
              <a:noFill/>
              <a:ln w="25400" cap="flat">
                <a:solidFill>
                  <a:srgbClr val="000000"/>
                </a:solidFill>
                <a:prstDash val="solid"/>
                <a:round/>
                <a:tailEnd type="triangle" w="med" len="med"/>
              </a:ln>
              <a:effectLst/>
            </p:spPr>
            <p:txBody>
              <a:bodyPr wrap="square" lIns="0" tIns="0" rIns="0" bIns="0" numCol="1" anchor="t">
                <a:noAutofit/>
              </a:bodyPr>
              <a:lstStyle/>
              <a:p>
                <a:pPr/>
              </a:p>
            </p:txBody>
          </p:sp>
        </p:grpSp>
        <p:sp>
          <p:nvSpPr>
            <p:cNvPr id="360" name="Na pump"/>
            <p:cNvSpPr/>
            <p:nvPr/>
          </p:nvSpPr>
          <p:spPr>
            <a:xfrm>
              <a:off x="0" y="1497012"/>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000000"/>
                </a:buClr>
                <a:buFont typeface="Helvetica"/>
                <a:defRPr b="1" sz="2400">
                  <a:uFill>
                    <a:solidFill>
                      <a:srgbClr val="000000"/>
                    </a:solidFill>
                  </a:uFill>
                </a:defRPr>
              </a:lvl1pPr>
            </a:lstStyle>
            <a:p>
              <a:pPr/>
              <a:r>
                <a:t>Na pump</a:t>
              </a:r>
            </a:p>
          </p:txBody>
        </p:sp>
      </p:grpSp>
      <p:sp>
        <p:nvSpPr>
          <p:cNvPr id="362" name="(could also be artificial injection of positive current -- anything that raises Vm from -70 mV -&gt; -30mV)"/>
          <p:cNvSpPr txBox="1"/>
          <p:nvPr/>
        </p:nvSpPr>
        <p:spPr>
          <a:xfrm>
            <a:off x="4691062" y="11769328"/>
            <a:ext cx="14626829" cy="132159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3200">
                <a:solidFill>
                  <a:srgbClr val="9929BD"/>
                </a:solidFill>
                <a:uFill>
                  <a:solidFill>
                    <a:srgbClr val="9929BD"/>
                  </a:solidFill>
                </a:uFill>
                <a:latin typeface="Comic Sans MS"/>
                <a:ea typeface="Comic Sans MS"/>
                <a:cs typeface="Comic Sans MS"/>
                <a:sym typeface="Comic Sans MS"/>
              </a:defRPr>
            </a:lvl1pPr>
          </a:lstStyle>
          <a:p>
            <a:pPr/>
            <a:r>
              <a:t>(could also be artificial injection of positive current -- anything that raises Vm from -70 mV -&gt; -30mV)</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3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352">
                                            <p:bg/>
                                          </p:spTgt>
                                        </p:tgtEl>
                                        <p:attrNameLst>
                                          <p:attrName>style.visibility</p:attrName>
                                        </p:attrNameLst>
                                      </p:cBhvr>
                                      <p:to>
                                        <p:strVal val="visible"/>
                                      </p:to>
                                    </p:set>
                                  </p:childTnLst>
                                </p:cTn>
                              </p:par>
                              <p:par>
                                <p:cTn id="11" presetClass="entr" nodeType="withEffect" presetSubtype="0" presetID="1" grpId="2" fill="hold">
                                  <p:stCondLst>
                                    <p:cond delay="0"/>
                                  </p:stCondLst>
                                  <p:iterate type="el" backwards="0">
                                    <p:tmAbs val="0"/>
                                  </p:iterate>
                                  <p:childTnLst>
                                    <p:set>
                                      <p:cBhvr>
                                        <p:cTn id="12" fill="hold"/>
                                        <p:tgtEl>
                                          <p:spTgt spid="352">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3" fill="hold">
                                  <p:stCondLst>
                                    <p:cond delay="0"/>
                                  </p:stCondLst>
                                  <p:iterate type="el" backwards="0">
                                    <p:tmAbs val="0"/>
                                  </p:iterate>
                                  <p:childTnLst>
                                    <p:set>
                                      <p:cBhvr>
                                        <p:cTn id="16" fill="hold"/>
                                        <p:tgtEl>
                                          <p:spTgt spid="35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55" grpId="3"/>
      <p:bldP build="whole" bldLvl="1" animBg="1" rev="0" advAuto="0" spid="351" grpId="1"/>
      <p:bldP build="p" bldLvl="5" animBg="1" rev="0" advAuto="0" spid="352" grpId="2"/>
    </p:bld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4" name="Shape"/>
          <p:cNvSpPr/>
          <p:nvPr/>
        </p:nvSpPr>
        <p:spPr>
          <a:xfrm>
            <a:off x="6657975" y="4083050"/>
            <a:ext cx="11595101" cy="25939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3312" y="3173"/>
                </a:lnTo>
                <a:lnTo>
                  <a:pt x="21600" y="3463"/>
                </a:lnTo>
                <a:lnTo>
                  <a:pt x="21565" y="21600"/>
                </a:lnTo>
                <a:lnTo>
                  <a:pt x="3448" y="21441"/>
                </a:lnTo>
                <a:lnTo>
                  <a:pt x="0" y="0"/>
                </a:lnTo>
                <a:close/>
              </a:path>
            </a:pathLst>
          </a:custGeom>
          <a:solidFill>
            <a:srgbClr val="D6D7FF"/>
          </a:solidFill>
          <a:ln w="12700">
            <a:solidFill>
              <a:srgbClr val="D6D7FF"/>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370" name="Group"/>
          <p:cNvGrpSpPr/>
          <p:nvPr/>
        </p:nvGrpSpPr>
        <p:grpSpPr>
          <a:xfrm>
            <a:off x="4173140" y="3206702"/>
            <a:ext cx="15069067" cy="5473023"/>
            <a:chOff x="0" y="0"/>
            <a:chExt cx="15069065" cy="5473022"/>
          </a:xfrm>
        </p:grpSpPr>
        <p:sp>
          <p:nvSpPr>
            <p:cNvPr id="365" name="Line"/>
            <p:cNvSpPr/>
            <p:nvPr/>
          </p:nvSpPr>
          <p:spPr>
            <a:xfrm>
              <a:off x="0" y="178944"/>
              <a:ext cx="4402169" cy="5294079"/>
            </a:xfrm>
            <a:custGeom>
              <a:avLst/>
              <a:gdLst/>
              <a:ahLst/>
              <a:cxnLst>
                <a:cxn ang="0">
                  <a:pos x="wd2" y="hd2"/>
                </a:cxn>
                <a:cxn ang="5400000">
                  <a:pos x="wd2" y="hd2"/>
                </a:cxn>
                <a:cxn ang="10800000">
                  <a:pos x="wd2" y="hd2"/>
                </a:cxn>
                <a:cxn ang="16200000">
                  <a:pos x="wd2" y="hd2"/>
                </a:cxn>
              </a:cxnLst>
              <a:rect l="0" t="0" r="r" b="b"/>
              <a:pathLst>
                <a:path w="21600" h="21286" fill="norm" stroke="1" extrusionOk="0">
                  <a:moveTo>
                    <a:pt x="12178" y="2565"/>
                  </a:moveTo>
                  <a:cubicBezTo>
                    <a:pt x="10278" y="945"/>
                    <a:pt x="8565" y="261"/>
                    <a:pt x="6343" y="9"/>
                  </a:cubicBezTo>
                  <a:cubicBezTo>
                    <a:pt x="5541" y="81"/>
                    <a:pt x="4684" y="-171"/>
                    <a:pt x="3961" y="261"/>
                  </a:cubicBezTo>
                  <a:cubicBezTo>
                    <a:pt x="3720" y="369"/>
                    <a:pt x="4122" y="873"/>
                    <a:pt x="4283" y="1161"/>
                  </a:cubicBezTo>
                  <a:cubicBezTo>
                    <a:pt x="5219" y="2745"/>
                    <a:pt x="5005" y="2457"/>
                    <a:pt x="6183" y="2781"/>
                  </a:cubicBezTo>
                  <a:cubicBezTo>
                    <a:pt x="6718" y="3321"/>
                    <a:pt x="6879" y="3573"/>
                    <a:pt x="7548" y="3933"/>
                  </a:cubicBezTo>
                  <a:cubicBezTo>
                    <a:pt x="8057" y="4185"/>
                    <a:pt x="9100" y="4617"/>
                    <a:pt x="9100" y="4617"/>
                  </a:cubicBezTo>
                  <a:cubicBezTo>
                    <a:pt x="9689" y="5193"/>
                    <a:pt x="9930" y="5913"/>
                    <a:pt x="10626" y="6237"/>
                  </a:cubicBezTo>
                  <a:cubicBezTo>
                    <a:pt x="2114" y="6705"/>
                    <a:pt x="5086" y="6021"/>
                    <a:pt x="1552" y="6921"/>
                  </a:cubicBezTo>
                  <a:cubicBezTo>
                    <a:pt x="696" y="7353"/>
                    <a:pt x="294" y="7569"/>
                    <a:pt x="0" y="8757"/>
                  </a:cubicBezTo>
                  <a:cubicBezTo>
                    <a:pt x="616" y="8829"/>
                    <a:pt x="1258" y="9009"/>
                    <a:pt x="1900" y="9009"/>
                  </a:cubicBezTo>
                  <a:cubicBezTo>
                    <a:pt x="3426" y="9009"/>
                    <a:pt x="5621" y="7029"/>
                    <a:pt x="6531" y="8757"/>
                  </a:cubicBezTo>
                  <a:cubicBezTo>
                    <a:pt x="7468" y="10593"/>
                    <a:pt x="5594" y="13077"/>
                    <a:pt x="5139" y="15237"/>
                  </a:cubicBezTo>
                  <a:cubicBezTo>
                    <a:pt x="5407" y="15453"/>
                    <a:pt x="5648" y="15849"/>
                    <a:pt x="5996" y="15921"/>
                  </a:cubicBezTo>
                  <a:cubicBezTo>
                    <a:pt x="6343" y="15957"/>
                    <a:pt x="7039" y="15453"/>
                    <a:pt x="7039" y="15453"/>
                  </a:cubicBezTo>
                  <a:cubicBezTo>
                    <a:pt x="7575" y="14913"/>
                    <a:pt x="8110" y="14553"/>
                    <a:pt x="8752" y="14301"/>
                  </a:cubicBezTo>
                  <a:cubicBezTo>
                    <a:pt x="9154" y="13473"/>
                    <a:pt x="9422" y="13437"/>
                    <a:pt x="10117" y="13149"/>
                  </a:cubicBezTo>
                  <a:cubicBezTo>
                    <a:pt x="10332" y="14841"/>
                    <a:pt x="10091" y="16533"/>
                    <a:pt x="9770" y="18225"/>
                  </a:cubicBezTo>
                  <a:cubicBezTo>
                    <a:pt x="9823" y="19197"/>
                    <a:pt x="9716" y="20241"/>
                    <a:pt x="9957" y="21213"/>
                  </a:cubicBezTo>
                  <a:cubicBezTo>
                    <a:pt x="10010" y="21429"/>
                    <a:pt x="10305" y="21105"/>
                    <a:pt x="10465" y="20997"/>
                  </a:cubicBezTo>
                  <a:cubicBezTo>
                    <a:pt x="11135" y="20349"/>
                    <a:pt x="11456" y="19125"/>
                    <a:pt x="11830" y="18225"/>
                  </a:cubicBezTo>
                  <a:cubicBezTo>
                    <a:pt x="11991" y="17001"/>
                    <a:pt x="12473" y="16389"/>
                    <a:pt x="12687" y="15237"/>
                  </a:cubicBezTo>
                  <a:cubicBezTo>
                    <a:pt x="13570" y="16965"/>
                    <a:pt x="13624" y="16857"/>
                    <a:pt x="15096" y="17541"/>
                  </a:cubicBezTo>
                  <a:cubicBezTo>
                    <a:pt x="18923" y="17325"/>
                    <a:pt x="21600" y="18837"/>
                    <a:pt x="21600" y="1336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366" name="Line"/>
            <p:cNvSpPr/>
            <p:nvPr/>
          </p:nvSpPr>
          <p:spPr>
            <a:xfrm>
              <a:off x="2500312" y="56763"/>
              <a:ext cx="1816509" cy="1154103"/>
            </a:xfrm>
            <a:custGeom>
              <a:avLst/>
              <a:gdLst/>
              <a:ahLst/>
              <a:cxnLst>
                <a:cxn ang="0">
                  <a:pos x="wd2" y="hd2"/>
                </a:cxn>
                <a:cxn ang="5400000">
                  <a:pos x="wd2" y="hd2"/>
                </a:cxn>
                <a:cxn ang="10800000">
                  <a:pos x="wd2" y="hd2"/>
                </a:cxn>
                <a:cxn ang="16200000">
                  <a:pos x="wd2" y="hd2"/>
                </a:cxn>
              </a:cxnLst>
              <a:rect l="0" t="0" r="r" b="b"/>
              <a:pathLst>
                <a:path w="21600" h="17847" fill="norm" stroke="1" extrusionOk="0">
                  <a:moveTo>
                    <a:pt x="0" y="12585"/>
                  </a:moveTo>
                  <a:cubicBezTo>
                    <a:pt x="1816" y="8570"/>
                    <a:pt x="3892" y="6078"/>
                    <a:pt x="6227" y="3724"/>
                  </a:cubicBezTo>
                  <a:cubicBezTo>
                    <a:pt x="7265" y="-3753"/>
                    <a:pt x="12259" y="2062"/>
                    <a:pt x="14919" y="3724"/>
                  </a:cubicBezTo>
                  <a:cubicBezTo>
                    <a:pt x="17903" y="7739"/>
                    <a:pt x="16735" y="5524"/>
                    <a:pt x="18681" y="9955"/>
                  </a:cubicBezTo>
                  <a:cubicBezTo>
                    <a:pt x="19135" y="13139"/>
                    <a:pt x="21600" y="17847"/>
                    <a:pt x="21600" y="17847"/>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367" name="Line"/>
            <p:cNvSpPr/>
            <p:nvPr/>
          </p:nvSpPr>
          <p:spPr>
            <a:xfrm>
              <a:off x="4252799" y="1273542"/>
              <a:ext cx="9846241"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368" name="Line"/>
            <p:cNvSpPr/>
            <p:nvPr/>
          </p:nvSpPr>
          <p:spPr>
            <a:xfrm>
              <a:off x="4323714" y="3503029"/>
              <a:ext cx="9846239"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369" name="Line"/>
            <p:cNvSpPr/>
            <p:nvPr/>
          </p:nvSpPr>
          <p:spPr>
            <a:xfrm>
              <a:off x="14099040" y="0"/>
              <a:ext cx="970026" cy="4711788"/>
            </a:xfrm>
            <a:custGeom>
              <a:avLst/>
              <a:gdLst/>
              <a:ahLst/>
              <a:cxnLst>
                <a:cxn ang="0">
                  <a:pos x="wd2" y="hd2"/>
                </a:cxn>
                <a:cxn ang="5400000">
                  <a:pos x="wd2" y="hd2"/>
                </a:cxn>
                <a:cxn ang="10800000">
                  <a:pos x="wd2" y="hd2"/>
                </a:cxn>
                <a:cxn ang="16200000">
                  <a:pos x="wd2" y="hd2"/>
                </a:cxn>
              </a:cxnLst>
              <a:rect l="0" t="0" r="r" b="b"/>
              <a:pathLst>
                <a:path w="17459" h="18100" fill="norm" stroke="1" extrusionOk="0">
                  <a:moveTo>
                    <a:pt x="0" y="5099"/>
                  </a:moveTo>
                  <a:cubicBezTo>
                    <a:pt x="2455" y="3792"/>
                    <a:pt x="5105" y="2932"/>
                    <a:pt x="8836" y="2038"/>
                  </a:cubicBezTo>
                  <a:cubicBezTo>
                    <a:pt x="10015" y="1728"/>
                    <a:pt x="12567" y="1143"/>
                    <a:pt x="12567" y="1143"/>
                  </a:cubicBezTo>
                  <a:cubicBezTo>
                    <a:pt x="21600" y="-3500"/>
                    <a:pt x="15415" y="7300"/>
                    <a:pt x="15120" y="10396"/>
                  </a:cubicBezTo>
                  <a:cubicBezTo>
                    <a:pt x="14825" y="12597"/>
                    <a:pt x="14433" y="14798"/>
                    <a:pt x="13844" y="16999"/>
                  </a:cubicBezTo>
                  <a:cubicBezTo>
                    <a:pt x="13549" y="17687"/>
                    <a:pt x="12764" y="17722"/>
                    <a:pt x="11291" y="18100"/>
                  </a:cubicBezTo>
                  <a:cubicBezTo>
                    <a:pt x="8935" y="17790"/>
                    <a:pt x="8247" y="17240"/>
                    <a:pt x="6284" y="16759"/>
                  </a:cubicBezTo>
                  <a:cubicBezTo>
                    <a:pt x="4713" y="15968"/>
                    <a:pt x="5105" y="15520"/>
                    <a:pt x="2553" y="15245"/>
                  </a:cubicBezTo>
                  <a:cubicBezTo>
                    <a:pt x="884" y="14385"/>
                    <a:pt x="1767" y="14729"/>
                    <a:pt x="0" y="1414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371" name="dendrites"/>
          <p:cNvSpPr txBox="1"/>
          <p:nvPr/>
        </p:nvSpPr>
        <p:spPr>
          <a:xfrm>
            <a:off x="3458765" y="7648575"/>
            <a:ext cx="168893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dendrites</a:t>
            </a:r>
          </a:p>
        </p:txBody>
      </p:sp>
      <p:sp>
        <p:nvSpPr>
          <p:cNvPr id="372" name="pre-synaptic terminal"/>
          <p:cNvSpPr txBox="1"/>
          <p:nvPr/>
        </p:nvSpPr>
        <p:spPr>
          <a:xfrm rot="16200000">
            <a:off x="17872799" y="5456168"/>
            <a:ext cx="3493433"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pre-synaptic terminal</a:t>
            </a:r>
          </a:p>
        </p:txBody>
      </p:sp>
      <p:sp>
        <p:nvSpPr>
          <p:cNvPr id="373" name="axon"/>
          <p:cNvSpPr txBox="1"/>
          <p:nvPr/>
        </p:nvSpPr>
        <p:spPr>
          <a:xfrm>
            <a:off x="10995421" y="5339953"/>
            <a:ext cx="99231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axon</a:t>
            </a:r>
          </a:p>
        </p:txBody>
      </p:sp>
      <p:sp>
        <p:nvSpPr>
          <p:cNvPr id="374" name="cell body"/>
          <p:cNvSpPr txBox="1"/>
          <p:nvPr/>
        </p:nvSpPr>
        <p:spPr>
          <a:xfrm>
            <a:off x="5708650" y="2587625"/>
            <a:ext cx="1635412"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cell body</a:t>
            </a:r>
          </a:p>
        </p:txBody>
      </p:sp>
      <p:sp>
        <p:nvSpPr>
          <p:cNvPr id="375" name="Oval"/>
          <p:cNvSpPr/>
          <p:nvPr/>
        </p:nvSpPr>
        <p:spPr>
          <a:xfrm>
            <a:off x="7070725" y="5730875"/>
            <a:ext cx="365125" cy="410766"/>
          </a:xfrm>
          <a:prstGeom prst="ellipse">
            <a:avLst/>
          </a:prstGeom>
          <a:solidFill>
            <a:srgbClr val="00D2A9"/>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376" name="Na+"/>
          <p:cNvSpPr txBox="1"/>
          <p:nvPr/>
        </p:nvSpPr>
        <p:spPr>
          <a:xfrm>
            <a:off x="12417425" y="3025775"/>
            <a:ext cx="1254640"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77" name="Na+"/>
          <p:cNvSpPr txBox="1"/>
          <p:nvPr/>
        </p:nvSpPr>
        <p:spPr>
          <a:xfrm>
            <a:off x="15017750" y="30289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78" name="Na+"/>
          <p:cNvSpPr txBox="1"/>
          <p:nvPr/>
        </p:nvSpPr>
        <p:spPr>
          <a:xfrm>
            <a:off x="16970376" y="30924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79" name="Na+"/>
          <p:cNvSpPr txBox="1"/>
          <p:nvPr/>
        </p:nvSpPr>
        <p:spPr>
          <a:xfrm>
            <a:off x="9588500" y="72707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80" name="Na+"/>
          <p:cNvSpPr txBox="1"/>
          <p:nvPr/>
        </p:nvSpPr>
        <p:spPr>
          <a:xfrm>
            <a:off x="11747500" y="7292975"/>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81" name="Na+"/>
          <p:cNvSpPr txBox="1"/>
          <p:nvPr/>
        </p:nvSpPr>
        <p:spPr>
          <a:xfrm>
            <a:off x="14347825" y="72961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82" name="Na+"/>
          <p:cNvSpPr txBox="1"/>
          <p:nvPr/>
        </p:nvSpPr>
        <p:spPr>
          <a:xfrm>
            <a:off x="16300450" y="73596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83" name="+ + + + + + + + + + + + + + + + + + + +"/>
          <p:cNvSpPr txBox="1"/>
          <p:nvPr/>
        </p:nvSpPr>
        <p:spPr>
          <a:xfrm>
            <a:off x="10344150" y="3876675"/>
            <a:ext cx="7510851"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3200">
                <a:uFill>
                  <a:solidFill>
                    <a:srgbClr val="000000"/>
                  </a:solidFill>
                </a:uFill>
              </a:defRPr>
            </a:lvl1pPr>
          </a:lstStyle>
          <a:p>
            <a:pPr/>
            <a:r>
              <a:t>+ + + + + + + + + + + + + + + + + + + +</a:t>
            </a:r>
          </a:p>
        </p:txBody>
      </p:sp>
      <p:sp>
        <p:nvSpPr>
          <p:cNvPr id="384" name="+ + + + + + + + + + + + + + + + + + + +"/>
          <p:cNvSpPr txBox="1"/>
          <p:nvPr/>
        </p:nvSpPr>
        <p:spPr>
          <a:xfrm>
            <a:off x="10140950" y="6619875"/>
            <a:ext cx="7510851"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3200">
                <a:uFill>
                  <a:solidFill>
                    <a:srgbClr val="000000"/>
                  </a:solidFill>
                </a:uFill>
              </a:defRPr>
            </a:lvl1pPr>
          </a:lstStyle>
          <a:p>
            <a:pPr/>
            <a:r>
              <a:t>+ + + + + + + + + + + + + + + + + + + +</a:t>
            </a:r>
          </a:p>
        </p:txBody>
      </p:sp>
      <p:sp>
        <p:nvSpPr>
          <p:cNvPr id="385" name="- - - - - - - - - - - - - - - - - - - - -"/>
          <p:cNvSpPr txBox="1"/>
          <p:nvPr/>
        </p:nvSpPr>
        <p:spPr>
          <a:xfrm>
            <a:off x="10220325" y="6057900"/>
            <a:ext cx="8031196"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4600">
                <a:uFill>
                  <a:solidFill>
                    <a:srgbClr val="000000"/>
                  </a:solidFill>
                </a:uFill>
              </a:defRPr>
            </a:lvl1pPr>
          </a:lstStyle>
          <a:p>
            <a:pPr/>
            <a:r>
              <a:t>- - - - - - - - - - - - - - - - - - - - - </a:t>
            </a:r>
          </a:p>
        </p:txBody>
      </p:sp>
      <p:sp>
        <p:nvSpPr>
          <p:cNvPr id="386" name="- - - - - - - - - - - - - - - - - - - - -"/>
          <p:cNvSpPr txBox="1"/>
          <p:nvPr/>
        </p:nvSpPr>
        <p:spPr>
          <a:xfrm>
            <a:off x="10321925" y="4257675"/>
            <a:ext cx="8031196"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4600">
                <a:uFill>
                  <a:solidFill>
                    <a:srgbClr val="000000"/>
                  </a:solidFill>
                </a:uFill>
              </a:defRPr>
            </a:lvl1pPr>
          </a:lstStyle>
          <a:p>
            <a:pPr/>
            <a:r>
              <a:t>- - - - - - - - - - - - - - - - - - - - - </a:t>
            </a:r>
          </a:p>
        </p:txBody>
      </p:sp>
      <p:sp>
        <p:nvSpPr>
          <p:cNvPr id="387" name="Membrane Potential of Neuron"/>
          <p:cNvSpPr txBox="1"/>
          <p:nvPr/>
        </p:nvSpPr>
        <p:spPr>
          <a:xfrm>
            <a:off x="4508500" y="666750"/>
            <a:ext cx="9047577"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Membrane Potential of Neuron</a:t>
            </a:r>
          </a:p>
        </p:txBody>
      </p:sp>
      <p:sp>
        <p:nvSpPr>
          <p:cNvPr id="388" name="When Na+ moves into the neuron, the neuron fires an action potential (a wave of changing potential)"/>
          <p:cNvSpPr txBox="1"/>
          <p:nvPr/>
        </p:nvSpPr>
        <p:spPr>
          <a:xfrm>
            <a:off x="4111625" y="9161859"/>
            <a:ext cx="16609219" cy="16129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When Na</a:t>
            </a:r>
            <a:r>
              <a:rPr b="1" baseline="30956">
                <a:latin typeface="+mj-lt"/>
                <a:ea typeface="+mj-ea"/>
                <a:cs typeface="+mj-cs"/>
                <a:sym typeface="Helvetica"/>
              </a:rPr>
              <a:t>+</a:t>
            </a:r>
            <a:r>
              <a:rPr b="1">
                <a:latin typeface="+mj-lt"/>
                <a:ea typeface="+mj-ea"/>
                <a:cs typeface="+mj-cs"/>
                <a:sym typeface="Helvetica"/>
              </a:rPr>
              <a:t> moves into the neuron, the neuron fires an action potential (a wave of changing potential)</a:t>
            </a:r>
          </a:p>
        </p:txBody>
      </p:sp>
      <p:grpSp>
        <p:nvGrpSpPr>
          <p:cNvPr id="391" name="Group"/>
          <p:cNvGrpSpPr/>
          <p:nvPr/>
        </p:nvGrpSpPr>
        <p:grpSpPr>
          <a:xfrm>
            <a:off x="9444831" y="5732859"/>
            <a:ext cx="1270001" cy="1589095"/>
            <a:chOff x="0" y="0"/>
            <a:chExt cx="1270000" cy="1589094"/>
          </a:xfrm>
        </p:grpSpPr>
        <p:sp>
          <p:nvSpPr>
            <p:cNvPr id="389" name="Na+"/>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sz="3200">
                  <a:latin typeface="+mj-lt"/>
                  <a:ea typeface="+mj-ea"/>
                  <a:cs typeface="+mj-cs"/>
                  <a:sym typeface="Helvetica"/>
                </a:rPr>
                <a:t>Na</a:t>
              </a:r>
              <a:r>
                <a:rPr b="1" baseline="30875" sz="3200">
                  <a:latin typeface="+mj-lt"/>
                  <a:ea typeface="+mj-ea"/>
                  <a:cs typeface="+mj-cs"/>
                  <a:sym typeface="Helvetica"/>
                </a:rPr>
                <a:t>+</a:t>
              </a:r>
            </a:p>
          </p:txBody>
        </p:sp>
        <p:sp>
          <p:nvSpPr>
            <p:cNvPr id="390" name="Line"/>
            <p:cNvSpPr/>
            <p:nvPr/>
          </p:nvSpPr>
          <p:spPr>
            <a:xfrm>
              <a:off x="514746" y="589359"/>
              <a:ext cx="3372" cy="999736"/>
            </a:xfrm>
            <a:prstGeom prst="line">
              <a:avLst/>
            </a:prstGeom>
            <a:noFill/>
            <a:ln w="101600" cap="flat">
              <a:solidFill>
                <a:srgbClr val="000000"/>
              </a:solidFill>
              <a:prstDash val="solid"/>
              <a:round/>
              <a:headEnd type="stealth" w="med" len="med"/>
            </a:ln>
            <a:effectLst/>
          </p:spPr>
          <p:txBody>
            <a:bodyPr wrap="square" lIns="71437" tIns="71437" rIns="71437" bIns="71437" numCol="1" anchor="ctr">
              <a:noAutofit/>
            </a:bodyPr>
            <a:lstStyle/>
            <a:p>
              <a:pPr/>
            </a:p>
          </p:txBody>
        </p:sp>
      </p:grpSp>
      <p:grpSp>
        <p:nvGrpSpPr>
          <p:cNvPr id="397" name="Group"/>
          <p:cNvGrpSpPr/>
          <p:nvPr/>
        </p:nvGrpSpPr>
        <p:grpSpPr>
          <a:xfrm>
            <a:off x="7312024" y="3164284"/>
            <a:ext cx="2636839" cy="2767013"/>
            <a:chOff x="0" y="0"/>
            <a:chExt cx="2636837" cy="2767012"/>
          </a:xfrm>
        </p:grpSpPr>
        <p:grpSp>
          <p:nvGrpSpPr>
            <p:cNvPr id="395" name="Group"/>
            <p:cNvGrpSpPr/>
            <p:nvPr/>
          </p:nvGrpSpPr>
          <p:grpSpPr>
            <a:xfrm>
              <a:off x="1366837" y="-1"/>
              <a:ext cx="1270001" cy="2479277"/>
              <a:chOff x="0" y="0"/>
              <a:chExt cx="1270000" cy="2479275"/>
            </a:xfrm>
          </p:grpSpPr>
          <p:sp>
            <p:nvSpPr>
              <p:cNvPr id="392" name="Na+"/>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93" name="Rounded Rectangle"/>
              <p:cNvSpPr/>
              <p:nvPr/>
            </p:nvSpPr>
            <p:spPr>
              <a:xfrm>
                <a:off x="244871" y="1158874"/>
                <a:ext cx="466726" cy="974726"/>
              </a:xfrm>
              <a:prstGeom prst="roundRect">
                <a:avLst>
                  <a:gd name="adj" fmla="val 11719"/>
                </a:avLst>
              </a:prstGeom>
              <a:solidFill>
                <a:srgbClr val="00D2A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394" name="Line"/>
              <p:cNvSpPr/>
              <p:nvPr/>
            </p:nvSpPr>
            <p:spPr>
              <a:xfrm flipV="1">
                <a:off x="469899" y="746918"/>
                <a:ext cx="3186" cy="1732358"/>
              </a:xfrm>
              <a:prstGeom prst="line">
                <a:avLst/>
              </a:prstGeom>
              <a:noFill/>
              <a:ln w="25400" cap="flat">
                <a:solidFill>
                  <a:srgbClr val="000000"/>
                </a:solidFill>
                <a:prstDash val="solid"/>
                <a:round/>
                <a:tailEnd type="triangle" w="med" len="med"/>
              </a:ln>
              <a:effectLst/>
            </p:spPr>
            <p:txBody>
              <a:bodyPr wrap="square" lIns="0" tIns="0" rIns="0" bIns="0" numCol="1" anchor="t">
                <a:noAutofit/>
              </a:bodyPr>
              <a:lstStyle/>
              <a:p>
                <a:pPr/>
              </a:p>
            </p:txBody>
          </p:sp>
        </p:grpSp>
        <p:sp>
          <p:nvSpPr>
            <p:cNvPr id="396" name="Na pump"/>
            <p:cNvSpPr/>
            <p:nvPr/>
          </p:nvSpPr>
          <p:spPr>
            <a:xfrm>
              <a:off x="0" y="1497012"/>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000000"/>
                </a:buClr>
                <a:buFont typeface="Helvetica"/>
                <a:defRPr b="1" sz="2400">
                  <a:uFill>
                    <a:solidFill>
                      <a:srgbClr val="000000"/>
                    </a:solidFill>
                  </a:uFill>
                </a:defRPr>
              </a:lvl1pPr>
            </a:lstStyle>
            <a:p>
              <a:pPr/>
              <a:r>
                <a:t>Na pump</a:t>
              </a:r>
            </a:p>
          </p:txBody>
        </p:sp>
      </p:gr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9" name="Shape"/>
          <p:cNvSpPr/>
          <p:nvPr/>
        </p:nvSpPr>
        <p:spPr>
          <a:xfrm>
            <a:off x="6657975" y="4083050"/>
            <a:ext cx="11595101" cy="25939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3312" y="3173"/>
                </a:lnTo>
                <a:lnTo>
                  <a:pt x="21600" y="3463"/>
                </a:lnTo>
                <a:lnTo>
                  <a:pt x="21565" y="21600"/>
                </a:lnTo>
                <a:lnTo>
                  <a:pt x="3448" y="21441"/>
                </a:lnTo>
                <a:lnTo>
                  <a:pt x="0" y="0"/>
                </a:lnTo>
                <a:close/>
              </a:path>
            </a:pathLst>
          </a:custGeom>
          <a:solidFill>
            <a:srgbClr val="D6D7FF"/>
          </a:solidFill>
          <a:ln w="12700">
            <a:solidFill>
              <a:srgbClr val="D6D7FF"/>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405" name="Group"/>
          <p:cNvGrpSpPr/>
          <p:nvPr/>
        </p:nvGrpSpPr>
        <p:grpSpPr>
          <a:xfrm>
            <a:off x="4173140" y="3206702"/>
            <a:ext cx="15069067" cy="5473023"/>
            <a:chOff x="0" y="0"/>
            <a:chExt cx="15069065" cy="5473022"/>
          </a:xfrm>
        </p:grpSpPr>
        <p:sp>
          <p:nvSpPr>
            <p:cNvPr id="400" name="Line"/>
            <p:cNvSpPr/>
            <p:nvPr/>
          </p:nvSpPr>
          <p:spPr>
            <a:xfrm>
              <a:off x="0" y="178944"/>
              <a:ext cx="4402169" cy="5294079"/>
            </a:xfrm>
            <a:custGeom>
              <a:avLst/>
              <a:gdLst/>
              <a:ahLst/>
              <a:cxnLst>
                <a:cxn ang="0">
                  <a:pos x="wd2" y="hd2"/>
                </a:cxn>
                <a:cxn ang="5400000">
                  <a:pos x="wd2" y="hd2"/>
                </a:cxn>
                <a:cxn ang="10800000">
                  <a:pos x="wd2" y="hd2"/>
                </a:cxn>
                <a:cxn ang="16200000">
                  <a:pos x="wd2" y="hd2"/>
                </a:cxn>
              </a:cxnLst>
              <a:rect l="0" t="0" r="r" b="b"/>
              <a:pathLst>
                <a:path w="21600" h="21286" fill="norm" stroke="1" extrusionOk="0">
                  <a:moveTo>
                    <a:pt x="12178" y="2565"/>
                  </a:moveTo>
                  <a:cubicBezTo>
                    <a:pt x="10278" y="945"/>
                    <a:pt x="8565" y="261"/>
                    <a:pt x="6343" y="9"/>
                  </a:cubicBezTo>
                  <a:cubicBezTo>
                    <a:pt x="5541" y="81"/>
                    <a:pt x="4684" y="-171"/>
                    <a:pt x="3961" y="261"/>
                  </a:cubicBezTo>
                  <a:cubicBezTo>
                    <a:pt x="3720" y="369"/>
                    <a:pt x="4122" y="873"/>
                    <a:pt x="4283" y="1161"/>
                  </a:cubicBezTo>
                  <a:cubicBezTo>
                    <a:pt x="5219" y="2745"/>
                    <a:pt x="5005" y="2457"/>
                    <a:pt x="6183" y="2781"/>
                  </a:cubicBezTo>
                  <a:cubicBezTo>
                    <a:pt x="6718" y="3321"/>
                    <a:pt x="6879" y="3573"/>
                    <a:pt x="7548" y="3933"/>
                  </a:cubicBezTo>
                  <a:cubicBezTo>
                    <a:pt x="8057" y="4185"/>
                    <a:pt x="9100" y="4617"/>
                    <a:pt x="9100" y="4617"/>
                  </a:cubicBezTo>
                  <a:cubicBezTo>
                    <a:pt x="9689" y="5193"/>
                    <a:pt x="9930" y="5913"/>
                    <a:pt x="10626" y="6237"/>
                  </a:cubicBezTo>
                  <a:cubicBezTo>
                    <a:pt x="2114" y="6705"/>
                    <a:pt x="5086" y="6021"/>
                    <a:pt x="1552" y="6921"/>
                  </a:cubicBezTo>
                  <a:cubicBezTo>
                    <a:pt x="696" y="7353"/>
                    <a:pt x="294" y="7569"/>
                    <a:pt x="0" y="8757"/>
                  </a:cubicBezTo>
                  <a:cubicBezTo>
                    <a:pt x="616" y="8829"/>
                    <a:pt x="1258" y="9009"/>
                    <a:pt x="1900" y="9009"/>
                  </a:cubicBezTo>
                  <a:cubicBezTo>
                    <a:pt x="3426" y="9009"/>
                    <a:pt x="5621" y="7029"/>
                    <a:pt x="6531" y="8757"/>
                  </a:cubicBezTo>
                  <a:cubicBezTo>
                    <a:pt x="7468" y="10593"/>
                    <a:pt x="5594" y="13077"/>
                    <a:pt x="5139" y="15237"/>
                  </a:cubicBezTo>
                  <a:cubicBezTo>
                    <a:pt x="5407" y="15453"/>
                    <a:pt x="5648" y="15849"/>
                    <a:pt x="5996" y="15921"/>
                  </a:cubicBezTo>
                  <a:cubicBezTo>
                    <a:pt x="6343" y="15957"/>
                    <a:pt x="7039" y="15453"/>
                    <a:pt x="7039" y="15453"/>
                  </a:cubicBezTo>
                  <a:cubicBezTo>
                    <a:pt x="7575" y="14913"/>
                    <a:pt x="8110" y="14553"/>
                    <a:pt x="8752" y="14301"/>
                  </a:cubicBezTo>
                  <a:cubicBezTo>
                    <a:pt x="9154" y="13473"/>
                    <a:pt x="9422" y="13437"/>
                    <a:pt x="10117" y="13149"/>
                  </a:cubicBezTo>
                  <a:cubicBezTo>
                    <a:pt x="10332" y="14841"/>
                    <a:pt x="10091" y="16533"/>
                    <a:pt x="9770" y="18225"/>
                  </a:cubicBezTo>
                  <a:cubicBezTo>
                    <a:pt x="9823" y="19197"/>
                    <a:pt x="9716" y="20241"/>
                    <a:pt x="9957" y="21213"/>
                  </a:cubicBezTo>
                  <a:cubicBezTo>
                    <a:pt x="10010" y="21429"/>
                    <a:pt x="10305" y="21105"/>
                    <a:pt x="10465" y="20997"/>
                  </a:cubicBezTo>
                  <a:cubicBezTo>
                    <a:pt x="11135" y="20349"/>
                    <a:pt x="11456" y="19125"/>
                    <a:pt x="11830" y="18225"/>
                  </a:cubicBezTo>
                  <a:cubicBezTo>
                    <a:pt x="11991" y="17001"/>
                    <a:pt x="12473" y="16389"/>
                    <a:pt x="12687" y="15237"/>
                  </a:cubicBezTo>
                  <a:cubicBezTo>
                    <a:pt x="13570" y="16965"/>
                    <a:pt x="13624" y="16857"/>
                    <a:pt x="15096" y="17541"/>
                  </a:cubicBezTo>
                  <a:cubicBezTo>
                    <a:pt x="18923" y="17325"/>
                    <a:pt x="21600" y="18837"/>
                    <a:pt x="21600" y="1336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01" name="Line"/>
            <p:cNvSpPr/>
            <p:nvPr/>
          </p:nvSpPr>
          <p:spPr>
            <a:xfrm>
              <a:off x="2500312" y="56763"/>
              <a:ext cx="1816509" cy="1154103"/>
            </a:xfrm>
            <a:custGeom>
              <a:avLst/>
              <a:gdLst/>
              <a:ahLst/>
              <a:cxnLst>
                <a:cxn ang="0">
                  <a:pos x="wd2" y="hd2"/>
                </a:cxn>
                <a:cxn ang="5400000">
                  <a:pos x="wd2" y="hd2"/>
                </a:cxn>
                <a:cxn ang="10800000">
                  <a:pos x="wd2" y="hd2"/>
                </a:cxn>
                <a:cxn ang="16200000">
                  <a:pos x="wd2" y="hd2"/>
                </a:cxn>
              </a:cxnLst>
              <a:rect l="0" t="0" r="r" b="b"/>
              <a:pathLst>
                <a:path w="21600" h="17847" fill="norm" stroke="1" extrusionOk="0">
                  <a:moveTo>
                    <a:pt x="0" y="12585"/>
                  </a:moveTo>
                  <a:cubicBezTo>
                    <a:pt x="1816" y="8570"/>
                    <a:pt x="3892" y="6078"/>
                    <a:pt x="6227" y="3724"/>
                  </a:cubicBezTo>
                  <a:cubicBezTo>
                    <a:pt x="7265" y="-3753"/>
                    <a:pt x="12259" y="2062"/>
                    <a:pt x="14919" y="3724"/>
                  </a:cubicBezTo>
                  <a:cubicBezTo>
                    <a:pt x="17903" y="7739"/>
                    <a:pt x="16735" y="5524"/>
                    <a:pt x="18681" y="9955"/>
                  </a:cubicBezTo>
                  <a:cubicBezTo>
                    <a:pt x="19135" y="13139"/>
                    <a:pt x="21600" y="17847"/>
                    <a:pt x="21600" y="17847"/>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02" name="Line"/>
            <p:cNvSpPr/>
            <p:nvPr/>
          </p:nvSpPr>
          <p:spPr>
            <a:xfrm>
              <a:off x="4252799" y="1273542"/>
              <a:ext cx="9846241"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03" name="Line"/>
            <p:cNvSpPr/>
            <p:nvPr/>
          </p:nvSpPr>
          <p:spPr>
            <a:xfrm>
              <a:off x="4323714" y="3503029"/>
              <a:ext cx="9846239"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04" name="Line"/>
            <p:cNvSpPr/>
            <p:nvPr/>
          </p:nvSpPr>
          <p:spPr>
            <a:xfrm>
              <a:off x="14099040" y="0"/>
              <a:ext cx="970026" cy="4711788"/>
            </a:xfrm>
            <a:custGeom>
              <a:avLst/>
              <a:gdLst/>
              <a:ahLst/>
              <a:cxnLst>
                <a:cxn ang="0">
                  <a:pos x="wd2" y="hd2"/>
                </a:cxn>
                <a:cxn ang="5400000">
                  <a:pos x="wd2" y="hd2"/>
                </a:cxn>
                <a:cxn ang="10800000">
                  <a:pos x="wd2" y="hd2"/>
                </a:cxn>
                <a:cxn ang="16200000">
                  <a:pos x="wd2" y="hd2"/>
                </a:cxn>
              </a:cxnLst>
              <a:rect l="0" t="0" r="r" b="b"/>
              <a:pathLst>
                <a:path w="17459" h="18100" fill="norm" stroke="1" extrusionOk="0">
                  <a:moveTo>
                    <a:pt x="0" y="5099"/>
                  </a:moveTo>
                  <a:cubicBezTo>
                    <a:pt x="2455" y="3792"/>
                    <a:pt x="5105" y="2932"/>
                    <a:pt x="8836" y="2038"/>
                  </a:cubicBezTo>
                  <a:cubicBezTo>
                    <a:pt x="10015" y="1728"/>
                    <a:pt x="12567" y="1143"/>
                    <a:pt x="12567" y="1143"/>
                  </a:cubicBezTo>
                  <a:cubicBezTo>
                    <a:pt x="21600" y="-3500"/>
                    <a:pt x="15415" y="7300"/>
                    <a:pt x="15120" y="10396"/>
                  </a:cubicBezTo>
                  <a:cubicBezTo>
                    <a:pt x="14825" y="12597"/>
                    <a:pt x="14433" y="14798"/>
                    <a:pt x="13844" y="16999"/>
                  </a:cubicBezTo>
                  <a:cubicBezTo>
                    <a:pt x="13549" y="17687"/>
                    <a:pt x="12764" y="17722"/>
                    <a:pt x="11291" y="18100"/>
                  </a:cubicBezTo>
                  <a:cubicBezTo>
                    <a:pt x="8935" y="17790"/>
                    <a:pt x="8247" y="17240"/>
                    <a:pt x="6284" y="16759"/>
                  </a:cubicBezTo>
                  <a:cubicBezTo>
                    <a:pt x="4713" y="15968"/>
                    <a:pt x="5105" y="15520"/>
                    <a:pt x="2553" y="15245"/>
                  </a:cubicBezTo>
                  <a:cubicBezTo>
                    <a:pt x="884" y="14385"/>
                    <a:pt x="1767" y="14729"/>
                    <a:pt x="0" y="1414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406" name="dendrites"/>
          <p:cNvSpPr txBox="1"/>
          <p:nvPr/>
        </p:nvSpPr>
        <p:spPr>
          <a:xfrm>
            <a:off x="3458765" y="7648575"/>
            <a:ext cx="168893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dendrites</a:t>
            </a:r>
          </a:p>
        </p:txBody>
      </p:sp>
      <p:sp>
        <p:nvSpPr>
          <p:cNvPr id="407" name="pre-synaptic terminal"/>
          <p:cNvSpPr txBox="1"/>
          <p:nvPr/>
        </p:nvSpPr>
        <p:spPr>
          <a:xfrm rot="16200000">
            <a:off x="17872799" y="5452994"/>
            <a:ext cx="3493433"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pre-synaptic terminal</a:t>
            </a:r>
          </a:p>
        </p:txBody>
      </p:sp>
      <p:sp>
        <p:nvSpPr>
          <p:cNvPr id="408" name="cell body"/>
          <p:cNvSpPr txBox="1"/>
          <p:nvPr/>
        </p:nvSpPr>
        <p:spPr>
          <a:xfrm>
            <a:off x="5708650" y="2587625"/>
            <a:ext cx="1635412"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cell body</a:t>
            </a:r>
          </a:p>
        </p:txBody>
      </p:sp>
      <p:sp>
        <p:nvSpPr>
          <p:cNvPr id="409" name="Oval"/>
          <p:cNvSpPr/>
          <p:nvPr/>
        </p:nvSpPr>
        <p:spPr>
          <a:xfrm>
            <a:off x="7070725" y="5730875"/>
            <a:ext cx="365125" cy="410766"/>
          </a:xfrm>
          <a:prstGeom prst="ellipse">
            <a:avLst/>
          </a:prstGeom>
          <a:solidFill>
            <a:srgbClr val="00D2A9"/>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10" name="Na+"/>
          <p:cNvSpPr txBox="1"/>
          <p:nvPr/>
        </p:nvSpPr>
        <p:spPr>
          <a:xfrm>
            <a:off x="11970941" y="3079353"/>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11" name="Na+"/>
          <p:cNvSpPr txBox="1"/>
          <p:nvPr/>
        </p:nvSpPr>
        <p:spPr>
          <a:xfrm>
            <a:off x="14571265" y="3082528"/>
            <a:ext cx="1254640"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12" name="Na+"/>
          <p:cNvSpPr txBox="1"/>
          <p:nvPr/>
        </p:nvSpPr>
        <p:spPr>
          <a:xfrm>
            <a:off x="16523892" y="30924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13" name="Na+"/>
          <p:cNvSpPr txBox="1"/>
          <p:nvPr/>
        </p:nvSpPr>
        <p:spPr>
          <a:xfrm>
            <a:off x="9823450" y="7496175"/>
            <a:ext cx="774168" cy="4826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200">
                <a:uFill>
                  <a:solidFill>
                    <a:srgbClr val="000000"/>
                  </a:solidFill>
                </a:uFill>
              </a:defRPr>
            </a:lvl1pPr>
          </a:lstStyle>
          <a:p>
            <a:pPr/>
            <a:r>
              <a:t>Na+</a:t>
            </a:r>
          </a:p>
        </p:txBody>
      </p:sp>
      <p:sp>
        <p:nvSpPr>
          <p:cNvPr id="414" name="Na+"/>
          <p:cNvSpPr txBox="1"/>
          <p:nvPr/>
        </p:nvSpPr>
        <p:spPr>
          <a:xfrm>
            <a:off x="11747500" y="7292975"/>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15" name="Na+"/>
          <p:cNvSpPr txBox="1"/>
          <p:nvPr/>
        </p:nvSpPr>
        <p:spPr>
          <a:xfrm>
            <a:off x="14347825" y="72961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16" name="Na+"/>
          <p:cNvSpPr txBox="1"/>
          <p:nvPr/>
        </p:nvSpPr>
        <p:spPr>
          <a:xfrm>
            <a:off x="16300450" y="73596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17" name="- - + + + + + + + + + + + + + + + + + +"/>
          <p:cNvSpPr txBox="1"/>
          <p:nvPr/>
        </p:nvSpPr>
        <p:spPr>
          <a:xfrm>
            <a:off x="10140950" y="6480175"/>
            <a:ext cx="7464267"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a:latin typeface="+mj-lt"/>
                <a:ea typeface="+mj-ea"/>
                <a:cs typeface="+mj-cs"/>
                <a:sym typeface="Helvetica"/>
              </a:rPr>
              <a:t>- -</a:t>
            </a:r>
            <a:r>
              <a:rPr sz="3200">
                <a:latin typeface="+mj-lt"/>
                <a:ea typeface="+mj-ea"/>
                <a:cs typeface="+mj-cs"/>
                <a:sym typeface="Helvetica"/>
              </a:rPr>
              <a:t> + + + + + + + + + + + + + + + + + +</a:t>
            </a:r>
          </a:p>
        </p:txBody>
      </p:sp>
      <p:sp>
        <p:nvSpPr>
          <p:cNvPr id="418" name="+ + - - - - - - - - - - - - - - - - - - -"/>
          <p:cNvSpPr txBox="1"/>
          <p:nvPr/>
        </p:nvSpPr>
        <p:spPr>
          <a:xfrm>
            <a:off x="9966325" y="5930900"/>
            <a:ext cx="8028162"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sz="3200">
                <a:latin typeface="+mj-lt"/>
                <a:ea typeface="+mj-ea"/>
                <a:cs typeface="+mj-cs"/>
                <a:sym typeface="Helvetica"/>
              </a:rPr>
              <a:t>+ + </a:t>
            </a:r>
            <a:r>
              <a:rPr>
                <a:latin typeface="+mj-lt"/>
                <a:ea typeface="+mj-ea"/>
                <a:cs typeface="+mj-cs"/>
                <a:sym typeface="Helvetica"/>
              </a:rPr>
              <a:t>- - - - - - - - - - - - - - - - - - - </a:t>
            </a:r>
          </a:p>
        </p:txBody>
      </p:sp>
      <p:sp>
        <p:nvSpPr>
          <p:cNvPr id="419" name="Membrane Potential of Neuron"/>
          <p:cNvSpPr txBox="1"/>
          <p:nvPr/>
        </p:nvSpPr>
        <p:spPr>
          <a:xfrm>
            <a:off x="4508500" y="666750"/>
            <a:ext cx="9047577"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Membrane Potential of Neuron</a:t>
            </a:r>
          </a:p>
        </p:txBody>
      </p:sp>
      <p:sp>
        <p:nvSpPr>
          <p:cNvPr id="420" name="When Na+ moves into the neuron, the neuron fires an action potential (a wave of changing potential)"/>
          <p:cNvSpPr txBox="1"/>
          <p:nvPr/>
        </p:nvSpPr>
        <p:spPr>
          <a:xfrm>
            <a:off x="4111625" y="9161859"/>
            <a:ext cx="16609219" cy="16129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When Na</a:t>
            </a:r>
            <a:r>
              <a:rPr b="1" baseline="30956">
                <a:latin typeface="+mj-lt"/>
                <a:ea typeface="+mj-ea"/>
                <a:cs typeface="+mj-cs"/>
                <a:sym typeface="Helvetica"/>
              </a:rPr>
              <a:t>+</a:t>
            </a:r>
            <a:r>
              <a:rPr b="1">
                <a:latin typeface="+mj-lt"/>
                <a:ea typeface="+mj-ea"/>
                <a:cs typeface="+mj-cs"/>
                <a:sym typeface="Helvetica"/>
              </a:rPr>
              <a:t> moves into the neuron, the neuron fires an action potential (a wave of changing potential)</a:t>
            </a:r>
          </a:p>
        </p:txBody>
      </p:sp>
      <p:sp>
        <p:nvSpPr>
          <p:cNvPr id="421" name="Na+"/>
          <p:cNvSpPr txBox="1"/>
          <p:nvPr/>
        </p:nvSpPr>
        <p:spPr>
          <a:xfrm>
            <a:off x="10052050" y="5304234"/>
            <a:ext cx="956808"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sz="3200">
                <a:latin typeface="+mj-lt"/>
                <a:ea typeface="+mj-ea"/>
                <a:cs typeface="+mj-cs"/>
                <a:sym typeface="Helvetica"/>
              </a:rPr>
              <a:t>Na</a:t>
            </a:r>
            <a:r>
              <a:rPr b="1" baseline="30875" sz="3200">
                <a:latin typeface="+mj-lt"/>
                <a:ea typeface="+mj-ea"/>
                <a:cs typeface="+mj-cs"/>
                <a:sym typeface="Helvetica"/>
              </a:rPr>
              <a:t>+</a:t>
            </a:r>
          </a:p>
        </p:txBody>
      </p:sp>
      <p:sp>
        <p:nvSpPr>
          <p:cNvPr id="422" name="+ + - - - - - - - - - - - - - - - - - - -"/>
          <p:cNvSpPr txBox="1"/>
          <p:nvPr/>
        </p:nvSpPr>
        <p:spPr>
          <a:xfrm>
            <a:off x="10048875" y="4232671"/>
            <a:ext cx="8028162"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sz="3200">
                <a:latin typeface="+mj-lt"/>
                <a:ea typeface="+mj-ea"/>
                <a:cs typeface="+mj-cs"/>
                <a:sym typeface="Helvetica"/>
              </a:rPr>
              <a:t>+ + </a:t>
            </a:r>
            <a:r>
              <a:rPr>
                <a:latin typeface="+mj-lt"/>
                <a:ea typeface="+mj-ea"/>
                <a:cs typeface="+mj-cs"/>
                <a:sym typeface="Helvetica"/>
              </a:rPr>
              <a:t>- - - - - - - - - - - - - - - - - - - </a:t>
            </a:r>
          </a:p>
        </p:txBody>
      </p:sp>
      <p:sp>
        <p:nvSpPr>
          <p:cNvPr id="423" name="- - + + + + + + + + + + + + + + + + + +"/>
          <p:cNvSpPr txBox="1"/>
          <p:nvPr/>
        </p:nvSpPr>
        <p:spPr>
          <a:xfrm>
            <a:off x="10048875" y="3643312"/>
            <a:ext cx="7464266"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a:latin typeface="+mj-lt"/>
                <a:ea typeface="+mj-ea"/>
                <a:cs typeface="+mj-cs"/>
                <a:sym typeface="Helvetica"/>
              </a:rPr>
              <a:t>- -</a:t>
            </a:r>
            <a:r>
              <a:rPr sz="3200">
                <a:latin typeface="+mj-lt"/>
                <a:ea typeface="+mj-ea"/>
                <a:cs typeface="+mj-cs"/>
                <a:sym typeface="Helvetica"/>
              </a:rPr>
              <a:t> + + + + + + + + + + + + + + + + + +</a:t>
            </a:r>
          </a:p>
        </p:txBody>
      </p:sp>
      <p:sp>
        <p:nvSpPr>
          <p:cNvPr id="424" name="Na+"/>
          <p:cNvSpPr txBox="1"/>
          <p:nvPr/>
        </p:nvSpPr>
        <p:spPr>
          <a:xfrm>
            <a:off x="10495359" y="3554015"/>
            <a:ext cx="774169" cy="482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200">
                <a:uFill>
                  <a:solidFill>
                    <a:srgbClr val="000000"/>
                  </a:solidFill>
                </a:uFill>
              </a:defRPr>
            </a:lvl1pPr>
          </a:lstStyle>
          <a:p>
            <a:pPr/>
            <a:r>
              <a:t>Na+</a:t>
            </a:r>
          </a:p>
        </p:txBody>
      </p:sp>
      <p:grpSp>
        <p:nvGrpSpPr>
          <p:cNvPr id="430" name="Group"/>
          <p:cNvGrpSpPr/>
          <p:nvPr/>
        </p:nvGrpSpPr>
        <p:grpSpPr>
          <a:xfrm>
            <a:off x="7312025" y="3164284"/>
            <a:ext cx="2636838" cy="2767013"/>
            <a:chOff x="0" y="0"/>
            <a:chExt cx="2636837" cy="2767012"/>
          </a:xfrm>
        </p:grpSpPr>
        <p:grpSp>
          <p:nvGrpSpPr>
            <p:cNvPr id="428" name="Group"/>
            <p:cNvGrpSpPr/>
            <p:nvPr/>
          </p:nvGrpSpPr>
          <p:grpSpPr>
            <a:xfrm>
              <a:off x="1366837" y="-1"/>
              <a:ext cx="1270001" cy="2479277"/>
              <a:chOff x="0" y="0"/>
              <a:chExt cx="1270000" cy="2479275"/>
            </a:xfrm>
          </p:grpSpPr>
          <p:sp>
            <p:nvSpPr>
              <p:cNvPr id="425" name="Na+"/>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26" name="Rounded Rectangle"/>
              <p:cNvSpPr/>
              <p:nvPr/>
            </p:nvSpPr>
            <p:spPr>
              <a:xfrm>
                <a:off x="244871" y="1158874"/>
                <a:ext cx="466726" cy="974726"/>
              </a:xfrm>
              <a:prstGeom prst="roundRect">
                <a:avLst>
                  <a:gd name="adj" fmla="val 11719"/>
                </a:avLst>
              </a:prstGeom>
              <a:solidFill>
                <a:srgbClr val="00D2A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27" name="Line"/>
              <p:cNvSpPr/>
              <p:nvPr/>
            </p:nvSpPr>
            <p:spPr>
              <a:xfrm flipV="1">
                <a:off x="469899" y="746918"/>
                <a:ext cx="3186" cy="1732358"/>
              </a:xfrm>
              <a:prstGeom prst="line">
                <a:avLst/>
              </a:prstGeom>
              <a:noFill/>
              <a:ln w="25400" cap="flat">
                <a:solidFill>
                  <a:srgbClr val="000000"/>
                </a:solidFill>
                <a:prstDash val="solid"/>
                <a:round/>
                <a:tailEnd type="triangle" w="med" len="med"/>
              </a:ln>
              <a:effectLst/>
            </p:spPr>
            <p:txBody>
              <a:bodyPr wrap="square" lIns="0" tIns="0" rIns="0" bIns="0" numCol="1" anchor="t">
                <a:noAutofit/>
              </a:bodyPr>
              <a:lstStyle/>
              <a:p>
                <a:pPr/>
              </a:p>
            </p:txBody>
          </p:sp>
        </p:grpSp>
        <p:sp>
          <p:nvSpPr>
            <p:cNvPr id="429" name="Na pump"/>
            <p:cNvSpPr/>
            <p:nvPr/>
          </p:nvSpPr>
          <p:spPr>
            <a:xfrm>
              <a:off x="0" y="1497012"/>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000000"/>
                </a:buClr>
                <a:buFont typeface="Helvetica"/>
                <a:defRPr b="1" sz="2400">
                  <a:uFill>
                    <a:solidFill>
                      <a:srgbClr val="000000"/>
                    </a:solidFill>
                  </a:uFill>
                </a:defRPr>
              </a:lvl1pPr>
            </a:lstStyle>
            <a:p>
              <a:pPr/>
              <a:r>
                <a:t>Na pump</a:t>
              </a:r>
            </a:p>
          </p:txBody>
        </p:sp>
      </p:gr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2" name="Shape"/>
          <p:cNvSpPr/>
          <p:nvPr/>
        </p:nvSpPr>
        <p:spPr>
          <a:xfrm>
            <a:off x="6657975" y="4083050"/>
            <a:ext cx="11595101" cy="25939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3312" y="3173"/>
                </a:lnTo>
                <a:lnTo>
                  <a:pt x="21600" y="3463"/>
                </a:lnTo>
                <a:lnTo>
                  <a:pt x="21565" y="21600"/>
                </a:lnTo>
                <a:lnTo>
                  <a:pt x="3448" y="21441"/>
                </a:lnTo>
                <a:lnTo>
                  <a:pt x="0" y="0"/>
                </a:lnTo>
                <a:close/>
              </a:path>
            </a:pathLst>
          </a:custGeom>
          <a:solidFill>
            <a:srgbClr val="D6D7FF"/>
          </a:solidFill>
          <a:ln w="12700">
            <a:solidFill>
              <a:srgbClr val="D6D7FF"/>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438" name="Group"/>
          <p:cNvGrpSpPr/>
          <p:nvPr/>
        </p:nvGrpSpPr>
        <p:grpSpPr>
          <a:xfrm>
            <a:off x="4173140" y="3206702"/>
            <a:ext cx="15069067" cy="5473023"/>
            <a:chOff x="0" y="0"/>
            <a:chExt cx="15069065" cy="5473022"/>
          </a:xfrm>
        </p:grpSpPr>
        <p:sp>
          <p:nvSpPr>
            <p:cNvPr id="433" name="Line"/>
            <p:cNvSpPr/>
            <p:nvPr/>
          </p:nvSpPr>
          <p:spPr>
            <a:xfrm>
              <a:off x="0" y="178944"/>
              <a:ext cx="4402169" cy="5294079"/>
            </a:xfrm>
            <a:custGeom>
              <a:avLst/>
              <a:gdLst/>
              <a:ahLst/>
              <a:cxnLst>
                <a:cxn ang="0">
                  <a:pos x="wd2" y="hd2"/>
                </a:cxn>
                <a:cxn ang="5400000">
                  <a:pos x="wd2" y="hd2"/>
                </a:cxn>
                <a:cxn ang="10800000">
                  <a:pos x="wd2" y="hd2"/>
                </a:cxn>
                <a:cxn ang="16200000">
                  <a:pos x="wd2" y="hd2"/>
                </a:cxn>
              </a:cxnLst>
              <a:rect l="0" t="0" r="r" b="b"/>
              <a:pathLst>
                <a:path w="21600" h="21286" fill="norm" stroke="1" extrusionOk="0">
                  <a:moveTo>
                    <a:pt x="12178" y="2565"/>
                  </a:moveTo>
                  <a:cubicBezTo>
                    <a:pt x="10278" y="945"/>
                    <a:pt x="8565" y="261"/>
                    <a:pt x="6343" y="9"/>
                  </a:cubicBezTo>
                  <a:cubicBezTo>
                    <a:pt x="5541" y="81"/>
                    <a:pt x="4684" y="-171"/>
                    <a:pt x="3961" y="261"/>
                  </a:cubicBezTo>
                  <a:cubicBezTo>
                    <a:pt x="3720" y="369"/>
                    <a:pt x="4122" y="873"/>
                    <a:pt x="4283" y="1161"/>
                  </a:cubicBezTo>
                  <a:cubicBezTo>
                    <a:pt x="5219" y="2745"/>
                    <a:pt x="5005" y="2457"/>
                    <a:pt x="6183" y="2781"/>
                  </a:cubicBezTo>
                  <a:cubicBezTo>
                    <a:pt x="6718" y="3321"/>
                    <a:pt x="6879" y="3573"/>
                    <a:pt x="7548" y="3933"/>
                  </a:cubicBezTo>
                  <a:cubicBezTo>
                    <a:pt x="8057" y="4185"/>
                    <a:pt x="9100" y="4617"/>
                    <a:pt x="9100" y="4617"/>
                  </a:cubicBezTo>
                  <a:cubicBezTo>
                    <a:pt x="9689" y="5193"/>
                    <a:pt x="9930" y="5913"/>
                    <a:pt x="10626" y="6237"/>
                  </a:cubicBezTo>
                  <a:cubicBezTo>
                    <a:pt x="2114" y="6705"/>
                    <a:pt x="5086" y="6021"/>
                    <a:pt x="1552" y="6921"/>
                  </a:cubicBezTo>
                  <a:cubicBezTo>
                    <a:pt x="696" y="7353"/>
                    <a:pt x="294" y="7569"/>
                    <a:pt x="0" y="8757"/>
                  </a:cubicBezTo>
                  <a:cubicBezTo>
                    <a:pt x="616" y="8829"/>
                    <a:pt x="1258" y="9009"/>
                    <a:pt x="1900" y="9009"/>
                  </a:cubicBezTo>
                  <a:cubicBezTo>
                    <a:pt x="3426" y="9009"/>
                    <a:pt x="5621" y="7029"/>
                    <a:pt x="6531" y="8757"/>
                  </a:cubicBezTo>
                  <a:cubicBezTo>
                    <a:pt x="7468" y="10593"/>
                    <a:pt x="5594" y="13077"/>
                    <a:pt x="5139" y="15237"/>
                  </a:cubicBezTo>
                  <a:cubicBezTo>
                    <a:pt x="5407" y="15453"/>
                    <a:pt x="5648" y="15849"/>
                    <a:pt x="5996" y="15921"/>
                  </a:cubicBezTo>
                  <a:cubicBezTo>
                    <a:pt x="6343" y="15957"/>
                    <a:pt x="7039" y="15453"/>
                    <a:pt x="7039" y="15453"/>
                  </a:cubicBezTo>
                  <a:cubicBezTo>
                    <a:pt x="7575" y="14913"/>
                    <a:pt x="8110" y="14553"/>
                    <a:pt x="8752" y="14301"/>
                  </a:cubicBezTo>
                  <a:cubicBezTo>
                    <a:pt x="9154" y="13473"/>
                    <a:pt x="9422" y="13437"/>
                    <a:pt x="10117" y="13149"/>
                  </a:cubicBezTo>
                  <a:cubicBezTo>
                    <a:pt x="10332" y="14841"/>
                    <a:pt x="10091" y="16533"/>
                    <a:pt x="9770" y="18225"/>
                  </a:cubicBezTo>
                  <a:cubicBezTo>
                    <a:pt x="9823" y="19197"/>
                    <a:pt x="9716" y="20241"/>
                    <a:pt x="9957" y="21213"/>
                  </a:cubicBezTo>
                  <a:cubicBezTo>
                    <a:pt x="10010" y="21429"/>
                    <a:pt x="10305" y="21105"/>
                    <a:pt x="10465" y="20997"/>
                  </a:cubicBezTo>
                  <a:cubicBezTo>
                    <a:pt x="11135" y="20349"/>
                    <a:pt x="11456" y="19125"/>
                    <a:pt x="11830" y="18225"/>
                  </a:cubicBezTo>
                  <a:cubicBezTo>
                    <a:pt x="11991" y="17001"/>
                    <a:pt x="12473" y="16389"/>
                    <a:pt x="12687" y="15237"/>
                  </a:cubicBezTo>
                  <a:cubicBezTo>
                    <a:pt x="13570" y="16965"/>
                    <a:pt x="13624" y="16857"/>
                    <a:pt x="15096" y="17541"/>
                  </a:cubicBezTo>
                  <a:cubicBezTo>
                    <a:pt x="18923" y="17325"/>
                    <a:pt x="21600" y="18837"/>
                    <a:pt x="21600" y="1336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34" name="Line"/>
            <p:cNvSpPr/>
            <p:nvPr/>
          </p:nvSpPr>
          <p:spPr>
            <a:xfrm>
              <a:off x="2500312" y="56763"/>
              <a:ext cx="1816509" cy="1154103"/>
            </a:xfrm>
            <a:custGeom>
              <a:avLst/>
              <a:gdLst/>
              <a:ahLst/>
              <a:cxnLst>
                <a:cxn ang="0">
                  <a:pos x="wd2" y="hd2"/>
                </a:cxn>
                <a:cxn ang="5400000">
                  <a:pos x="wd2" y="hd2"/>
                </a:cxn>
                <a:cxn ang="10800000">
                  <a:pos x="wd2" y="hd2"/>
                </a:cxn>
                <a:cxn ang="16200000">
                  <a:pos x="wd2" y="hd2"/>
                </a:cxn>
              </a:cxnLst>
              <a:rect l="0" t="0" r="r" b="b"/>
              <a:pathLst>
                <a:path w="21600" h="17847" fill="norm" stroke="1" extrusionOk="0">
                  <a:moveTo>
                    <a:pt x="0" y="12585"/>
                  </a:moveTo>
                  <a:cubicBezTo>
                    <a:pt x="1816" y="8570"/>
                    <a:pt x="3892" y="6078"/>
                    <a:pt x="6227" y="3724"/>
                  </a:cubicBezTo>
                  <a:cubicBezTo>
                    <a:pt x="7265" y="-3753"/>
                    <a:pt x="12259" y="2062"/>
                    <a:pt x="14919" y="3724"/>
                  </a:cubicBezTo>
                  <a:cubicBezTo>
                    <a:pt x="17903" y="7739"/>
                    <a:pt x="16735" y="5524"/>
                    <a:pt x="18681" y="9955"/>
                  </a:cubicBezTo>
                  <a:cubicBezTo>
                    <a:pt x="19135" y="13139"/>
                    <a:pt x="21600" y="17847"/>
                    <a:pt x="21600" y="17847"/>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35" name="Line"/>
            <p:cNvSpPr/>
            <p:nvPr/>
          </p:nvSpPr>
          <p:spPr>
            <a:xfrm>
              <a:off x="4252799" y="1273542"/>
              <a:ext cx="9846241"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36" name="Line"/>
            <p:cNvSpPr/>
            <p:nvPr/>
          </p:nvSpPr>
          <p:spPr>
            <a:xfrm>
              <a:off x="4323714" y="3503029"/>
              <a:ext cx="9846239"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37" name="Line"/>
            <p:cNvSpPr/>
            <p:nvPr/>
          </p:nvSpPr>
          <p:spPr>
            <a:xfrm>
              <a:off x="14099040" y="0"/>
              <a:ext cx="970026" cy="4711788"/>
            </a:xfrm>
            <a:custGeom>
              <a:avLst/>
              <a:gdLst/>
              <a:ahLst/>
              <a:cxnLst>
                <a:cxn ang="0">
                  <a:pos x="wd2" y="hd2"/>
                </a:cxn>
                <a:cxn ang="5400000">
                  <a:pos x="wd2" y="hd2"/>
                </a:cxn>
                <a:cxn ang="10800000">
                  <a:pos x="wd2" y="hd2"/>
                </a:cxn>
                <a:cxn ang="16200000">
                  <a:pos x="wd2" y="hd2"/>
                </a:cxn>
              </a:cxnLst>
              <a:rect l="0" t="0" r="r" b="b"/>
              <a:pathLst>
                <a:path w="17459" h="18100" fill="norm" stroke="1" extrusionOk="0">
                  <a:moveTo>
                    <a:pt x="0" y="5099"/>
                  </a:moveTo>
                  <a:cubicBezTo>
                    <a:pt x="2455" y="3792"/>
                    <a:pt x="5105" y="2932"/>
                    <a:pt x="8836" y="2038"/>
                  </a:cubicBezTo>
                  <a:cubicBezTo>
                    <a:pt x="10015" y="1728"/>
                    <a:pt x="12567" y="1143"/>
                    <a:pt x="12567" y="1143"/>
                  </a:cubicBezTo>
                  <a:cubicBezTo>
                    <a:pt x="21600" y="-3500"/>
                    <a:pt x="15415" y="7300"/>
                    <a:pt x="15120" y="10396"/>
                  </a:cubicBezTo>
                  <a:cubicBezTo>
                    <a:pt x="14825" y="12597"/>
                    <a:pt x="14433" y="14798"/>
                    <a:pt x="13844" y="16999"/>
                  </a:cubicBezTo>
                  <a:cubicBezTo>
                    <a:pt x="13549" y="17687"/>
                    <a:pt x="12764" y="17722"/>
                    <a:pt x="11291" y="18100"/>
                  </a:cubicBezTo>
                  <a:cubicBezTo>
                    <a:pt x="8935" y="17790"/>
                    <a:pt x="8247" y="17240"/>
                    <a:pt x="6284" y="16759"/>
                  </a:cubicBezTo>
                  <a:cubicBezTo>
                    <a:pt x="4713" y="15968"/>
                    <a:pt x="5105" y="15520"/>
                    <a:pt x="2553" y="15245"/>
                  </a:cubicBezTo>
                  <a:cubicBezTo>
                    <a:pt x="884" y="14385"/>
                    <a:pt x="1767" y="14729"/>
                    <a:pt x="0" y="1414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439" name="dendrites"/>
          <p:cNvSpPr txBox="1"/>
          <p:nvPr/>
        </p:nvSpPr>
        <p:spPr>
          <a:xfrm>
            <a:off x="3458765" y="7648575"/>
            <a:ext cx="168893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dendrites</a:t>
            </a:r>
          </a:p>
        </p:txBody>
      </p:sp>
      <p:sp>
        <p:nvSpPr>
          <p:cNvPr id="440" name="pre-synaptic terminal"/>
          <p:cNvSpPr txBox="1"/>
          <p:nvPr/>
        </p:nvSpPr>
        <p:spPr>
          <a:xfrm rot="16200000">
            <a:off x="17872799" y="5449818"/>
            <a:ext cx="3493433"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pre-synaptic terminal</a:t>
            </a:r>
          </a:p>
        </p:txBody>
      </p:sp>
      <p:sp>
        <p:nvSpPr>
          <p:cNvPr id="441" name="cell body"/>
          <p:cNvSpPr txBox="1"/>
          <p:nvPr/>
        </p:nvSpPr>
        <p:spPr>
          <a:xfrm>
            <a:off x="5708650" y="2587625"/>
            <a:ext cx="1635412"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cell body</a:t>
            </a:r>
          </a:p>
        </p:txBody>
      </p:sp>
      <p:sp>
        <p:nvSpPr>
          <p:cNvPr id="442" name="Oval"/>
          <p:cNvSpPr/>
          <p:nvPr/>
        </p:nvSpPr>
        <p:spPr>
          <a:xfrm>
            <a:off x="7070725" y="5730875"/>
            <a:ext cx="365125" cy="410766"/>
          </a:xfrm>
          <a:prstGeom prst="ellipse">
            <a:avLst/>
          </a:prstGeom>
          <a:solidFill>
            <a:srgbClr val="00D2A9"/>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43" name="Na+"/>
          <p:cNvSpPr txBox="1"/>
          <p:nvPr/>
        </p:nvSpPr>
        <p:spPr>
          <a:xfrm>
            <a:off x="10399316" y="3204368"/>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44" name="Na+"/>
          <p:cNvSpPr txBox="1"/>
          <p:nvPr/>
        </p:nvSpPr>
        <p:spPr>
          <a:xfrm>
            <a:off x="15017750" y="30289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45" name="Na+"/>
          <p:cNvSpPr txBox="1"/>
          <p:nvPr/>
        </p:nvSpPr>
        <p:spPr>
          <a:xfrm>
            <a:off x="16970376" y="30924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46" name="Na+"/>
          <p:cNvSpPr txBox="1"/>
          <p:nvPr/>
        </p:nvSpPr>
        <p:spPr>
          <a:xfrm>
            <a:off x="10042525" y="7312025"/>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47" name="Na+"/>
          <p:cNvSpPr txBox="1"/>
          <p:nvPr/>
        </p:nvSpPr>
        <p:spPr>
          <a:xfrm>
            <a:off x="14347825" y="72961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48" name="Na+"/>
          <p:cNvSpPr txBox="1"/>
          <p:nvPr/>
        </p:nvSpPr>
        <p:spPr>
          <a:xfrm>
            <a:off x="16300450" y="73596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grpSp>
        <p:nvGrpSpPr>
          <p:cNvPr id="454" name="Group"/>
          <p:cNvGrpSpPr/>
          <p:nvPr/>
        </p:nvGrpSpPr>
        <p:grpSpPr>
          <a:xfrm>
            <a:off x="7312025" y="3164284"/>
            <a:ext cx="2636838" cy="2767013"/>
            <a:chOff x="0" y="0"/>
            <a:chExt cx="2636837" cy="2767012"/>
          </a:xfrm>
        </p:grpSpPr>
        <p:grpSp>
          <p:nvGrpSpPr>
            <p:cNvPr id="452" name="Group"/>
            <p:cNvGrpSpPr/>
            <p:nvPr/>
          </p:nvGrpSpPr>
          <p:grpSpPr>
            <a:xfrm>
              <a:off x="1366837" y="-1"/>
              <a:ext cx="1270001" cy="2479277"/>
              <a:chOff x="0" y="0"/>
              <a:chExt cx="1270000" cy="2479275"/>
            </a:xfrm>
          </p:grpSpPr>
          <p:sp>
            <p:nvSpPr>
              <p:cNvPr id="449" name="Na+"/>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50" name="Rounded Rectangle"/>
              <p:cNvSpPr/>
              <p:nvPr/>
            </p:nvSpPr>
            <p:spPr>
              <a:xfrm>
                <a:off x="244871" y="1158874"/>
                <a:ext cx="466726" cy="974726"/>
              </a:xfrm>
              <a:prstGeom prst="roundRect">
                <a:avLst>
                  <a:gd name="adj" fmla="val 11719"/>
                </a:avLst>
              </a:prstGeom>
              <a:solidFill>
                <a:srgbClr val="00D2A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51" name="Line"/>
              <p:cNvSpPr/>
              <p:nvPr/>
            </p:nvSpPr>
            <p:spPr>
              <a:xfrm flipV="1">
                <a:off x="469899" y="746918"/>
                <a:ext cx="3186" cy="1732358"/>
              </a:xfrm>
              <a:prstGeom prst="line">
                <a:avLst/>
              </a:prstGeom>
              <a:noFill/>
              <a:ln w="25400" cap="flat">
                <a:solidFill>
                  <a:srgbClr val="000000"/>
                </a:solidFill>
                <a:prstDash val="solid"/>
                <a:round/>
                <a:tailEnd type="triangle" w="med" len="med"/>
              </a:ln>
              <a:effectLst/>
            </p:spPr>
            <p:txBody>
              <a:bodyPr wrap="square" lIns="0" tIns="0" rIns="0" bIns="0" numCol="1" anchor="t">
                <a:noAutofit/>
              </a:bodyPr>
              <a:lstStyle/>
              <a:p>
                <a:pPr/>
              </a:p>
            </p:txBody>
          </p:sp>
        </p:grpSp>
        <p:sp>
          <p:nvSpPr>
            <p:cNvPr id="453" name="Na pump"/>
            <p:cNvSpPr/>
            <p:nvPr/>
          </p:nvSpPr>
          <p:spPr>
            <a:xfrm>
              <a:off x="0" y="1497012"/>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000000"/>
                </a:buClr>
                <a:buFont typeface="Helvetica"/>
                <a:defRPr b="1" sz="2400">
                  <a:uFill>
                    <a:solidFill>
                      <a:srgbClr val="000000"/>
                    </a:solidFill>
                  </a:uFill>
                </a:defRPr>
              </a:lvl1pPr>
            </a:lstStyle>
            <a:p>
              <a:pPr/>
              <a:r>
                <a:t>Na pump</a:t>
              </a:r>
            </a:p>
          </p:txBody>
        </p:sp>
      </p:grpSp>
      <p:sp>
        <p:nvSpPr>
          <p:cNvPr id="455" name="+ + + + + - -  + + + + + + + + + + + + +"/>
          <p:cNvSpPr txBox="1"/>
          <p:nvPr/>
        </p:nvSpPr>
        <p:spPr>
          <a:xfrm>
            <a:off x="10227468" y="6480175"/>
            <a:ext cx="7583352"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sz="3200">
                <a:latin typeface="+mj-lt"/>
                <a:ea typeface="+mj-ea"/>
                <a:cs typeface="+mj-cs"/>
                <a:sym typeface="Helvetica"/>
              </a:rPr>
              <a:t>+ + + + + </a:t>
            </a:r>
            <a:r>
              <a:rPr>
                <a:latin typeface="+mj-lt"/>
                <a:ea typeface="+mj-ea"/>
                <a:cs typeface="+mj-cs"/>
                <a:sym typeface="Helvetica"/>
              </a:rPr>
              <a:t>- -</a:t>
            </a:r>
            <a:r>
              <a:rPr sz="3200">
                <a:latin typeface="+mj-lt"/>
                <a:ea typeface="+mj-ea"/>
                <a:cs typeface="+mj-cs"/>
                <a:sym typeface="Helvetica"/>
              </a:rPr>
              <a:t>  + + + + + + + + + + + + +</a:t>
            </a:r>
          </a:p>
        </p:txBody>
      </p:sp>
      <p:sp>
        <p:nvSpPr>
          <p:cNvPr id="456" name="- - - - - - + +  - - - - - - - - - - - - -"/>
          <p:cNvSpPr txBox="1"/>
          <p:nvPr/>
        </p:nvSpPr>
        <p:spPr>
          <a:xfrm>
            <a:off x="9692481" y="5930900"/>
            <a:ext cx="8315953"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sz="3200">
                <a:latin typeface="+mj-lt"/>
                <a:ea typeface="+mj-ea"/>
                <a:cs typeface="+mj-cs"/>
                <a:sym typeface="Helvetica"/>
              </a:rPr>
              <a:t> </a:t>
            </a:r>
            <a:r>
              <a:rPr>
                <a:latin typeface="+mj-lt"/>
                <a:ea typeface="+mj-ea"/>
                <a:cs typeface="+mj-cs"/>
                <a:sym typeface="Helvetica"/>
              </a:rPr>
              <a:t>- - - - - - </a:t>
            </a:r>
            <a:r>
              <a:rPr sz="3200">
                <a:latin typeface="+mj-lt"/>
                <a:ea typeface="+mj-ea"/>
                <a:cs typeface="+mj-cs"/>
                <a:sym typeface="Helvetica"/>
              </a:rPr>
              <a:t>+ + </a:t>
            </a:r>
            <a:r>
              <a:rPr>
                <a:latin typeface="+mj-lt"/>
                <a:ea typeface="+mj-ea"/>
                <a:cs typeface="+mj-cs"/>
                <a:sym typeface="Helvetica"/>
              </a:rPr>
              <a:t> - - - - - - - - - - - - - </a:t>
            </a:r>
          </a:p>
        </p:txBody>
      </p:sp>
      <p:sp>
        <p:nvSpPr>
          <p:cNvPr id="457" name="Membrane Potential of Neuron"/>
          <p:cNvSpPr txBox="1"/>
          <p:nvPr/>
        </p:nvSpPr>
        <p:spPr>
          <a:xfrm>
            <a:off x="4508500" y="666750"/>
            <a:ext cx="9047577"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Membrane Potential of Neuron</a:t>
            </a:r>
          </a:p>
        </p:txBody>
      </p:sp>
      <p:sp>
        <p:nvSpPr>
          <p:cNvPr id="458" name="When Na+ moves into the neuron, the neuron fires an action potential (a wave of changing potential)"/>
          <p:cNvSpPr txBox="1"/>
          <p:nvPr/>
        </p:nvSpPr>
        <p:spPr>
          <a:xfrm>
            <a:off x="4111625" y="9161859"/>
            <a:ext cx="16609219" cy="16129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When Na</a:t>
            </a:r>
            <a:r>
              <a:rPr b="1" baseline="30956">
                <a:latin typeface="+mj-lt"/>
                <a:ea typeface="+mj-ea"/>
                <a:cs typeface="+mj-cs"/>
                <a:sym typeface="Helvetica"/>
              </a:rPr>
              <a:t>+</a:t>
            </a:r>
            <a:r>
              <a:rPr b="1">
                <a:latin typeface="+mj-lt"/>
                <a:ea typeface="+mj-ea"/>
                <a:cs typeface="+mj-cs"/>
                <a:sym typeface="Helvetica"/>
              </a:rPr>
              <a:t> moves into the neuron, the neuron fires an action potential (a wave of changing potential)</a:t>
            </a:r>
          </a:p>
        </p:txBody>
      </p:sp>
      <p:sp>
        <p:nvSpPr>
          <p:cNvPr id="459" name="Na+"/>
          <p:cNvSpPr txBox="1"/>
          <p:nvPr/>
        </p:nvSpPr>
        <p:spPr>
          <a:xfrm>
            <a:off x="12252325" y="7508875"/>
            <a:ext cx="774169" cy="4826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200">
                <a:uFill>
                  <a:solidFill>
                    <a:srgbClr val="000000"/>
                  </a:solidFill>
                </a:uFill>
              </a:defRPr>
            </a:lvl1pPr>
          </a:lstStyle>
          <a:p>
            <a:pPr/>
            <a:r>
              <a:t>Na+</a:t>
            </a:r>
          </a:p>
        </p:txBody>
      </p:sp>
      <p:sp>
        <p:nvSpPr>
          <p:cNvPr id="460" name="Na+"/>
          <p:cNvSpPr txBox="1"/>
          <p:nvPr/>
        </p:nvSpPr>
        <p:spPr>
          <a:xfrm>
            <a:off x="12153900" y="5284787"/>
            <a:ext cx="956808"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sz="3200">
                <a:latin typeface="+mj-lt"/>
                <a:ea typeface="+mj-ea"/>
                <a:cs typeface="+mj-cs"/>
                <a:sym typeface="Helvetica"/>
              </a:rPr>
              <a:t>Na</a:t>
            </a:r>
            <a:r>
              <a:rPr b="1" baseline="30875" sz="3200">
                <a:latin typeface="+mj-lt"/>
                <a:ea typeface="+mj-ea"/>
                <a:cs typeface="+mj-cs"/>
                <a:sym typeface="Helvetica"/>
              </a:rPr>
              <a:t>+</a:t>
            </a:r>
          </a:p>
        </p:txBody>
      </p:sp>
      <p:sp>
        <p:nvSpPr>
          <p:cNvPr id="461" name="- - - - - - + +  - - - - - - - - - - - - -"/>
          <p:cNvSpPr txBox="1"/>
          <p:nvPr/>
        </p:nvSpPr>
        <p:spPr>
          <a:xfrm>
            <a:off x="9941718" y="4232671"/>
            <a:ext cx="8315953"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sz="3200">
                <a:latin typeface="+mj-lt"/>
                <a:ea typeface="+mj-ea"/>
                <a:cs typeface="+mj-cs"/>
                <a:sym typeface="Helvetica"/>
              </a:rPr>
              <a:t> </a:t>
            </a:r>
            <a:r>
              <a:rPr>
                <a:latin typeface="+mj-lt"/>
                <a:ea typeface="+mj-ea"/>
                <a:cs typeface="+mj-cs"/>
                <a:sym typeface="Helvetica"/>
              </a:rPr>
              <a:t>- - - - - - </a:t>
            </a:r>
            <a:r>
              <a:rPr sz="3200">
                <a:latin typeface="+mj-lt"/>
                <a:ea typeface="+mj-ea"/>
                <a:cs typeface="+mj-cs"/>
                <a:sym typeface="Helvetica"/>
              </a:rPr>
              <a:t>+ + </a:t>
            </a:r>
            <a:r>
              <a:rPr>
                <a:latin typeface="+mj-lt"/>
                <a:ea typeface="+mj-ea"/>
                <a:cs typeface="+mj-cs"/>
                <a:sym typeface="Helvetica"/>
              </a:rPr>
              <a:t> - - - - - - - - - - - - - </a:t>
            </a:r>
          </a:p>
        </p:txBody>
      </p:sp>
      <p:sp>
        <p:nvSpPr>
          <p:cNvPr id="462" name="+ + + + + - -  + + + + + + + + + + + + +"/>
          <p:cNvSpPr txBox="1"/>
          <p:nvPr/>
        </p:nvSpPr>
        <p:spPr>
          <a:xfrm>
            <a:off x="10406062" y="3643312"/>
            <a:ext cx="7583352"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sz="3200">
                <a:latin typeface="+mj-lt"/>
                <a:ea typeface="+mj-ea"/>
                <a:cs typeface="+mj-cs"/>
                <a:sym typeface="Helvetica"/>
              </a:rPr>
              <a:t>+ + + + + </a:t>
            </a:r>
            <a:r>
              <a:rPr>
                <a:latin typeface="+mj-lt"/>
                <a:ea typeface="+mj-ea"/>
                <a:cs typeface="+mj-cs"/>
                <a:sym typeface="Helvetica"/>
              </a:rPr>
              <a:t>- -</a:t>
            </a:r>
            <a:r>
              <a:rPr sz="3200">
                <a:latin typeface="+mj-lt"/>
                <a:ea typeface="+mj-ea"/>
                <a:cs typeface="+mj-cs"/>
                <a:sym typeface="Helvetica"/>
              </a:rPr>
              <a:t>  + + + + + + + + + + + + +</a:t>
            </a:r>
          </a:p>
        </p:txBody>
      </p:sp>
      <p:sp>
        <p:nvSpPr>
          <p:cNvPr id="463" name="Na+"/>
          <p:cNvSpPr txBox="1"/>
          <p:nvPr/>
        </p:nvSpPr>
        <p:spPr>
          <a:xfrm>
            <a:off x="12370593" y="3393281"/>
            <a:ext cx="774169" cy="482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200">
                <a:uFill>
                  <a:solidFill>
                    <a:srgbClr val="000000"/>
                  </a:solidFill>
                </a:uFill>
              </a:defRPr>
            </a:lvl1pPr>
          </a:lstStyle>
          <a:p>
            <a:pPr/>
            <a:r>
              <a:t>Na+</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5" name="Shape"/>
          <p:cNvSpPr/>
          <p:nvPr/>
        </p:nvSpPr>
        <p:spPr>
          <a:xfrm>
            <a:off x="6657975" y="4083050"/>
            <a:ext cx="11595101" cy="25939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3312" y="3173"/>
                </a:lnTo>
                <a:lnTo>
                  <a:pt x="21600" y="3463"/>
                </a:lnTo>
                <a:lnTo>
                  <a:pt x="21565" y="21600"/>
                </a:lnTo>
                <a:lnTo>
                  <a:pt x="3448" y="21441"/>
                </a:lnTo>
                <a:lnTo>
                  <a:pt x="0" y="0"/>
                </a:lnTo>
                <a:close/>
              </a:path>
            </a:pathLst>
          </a:custGeom>
          <a:solidFill>
            <a:srgbClr val="D6D7FF"/>
          </a:solidFill>
          <a:ln w="12700">
            <a:solidFill>
              <a:srgbClr val="D6D7FF"/>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471" name="Group"/>
          <p:cNvGrpSpPr/>
          <p:nvPr/>
        </p:nvGrpSpPr>
        <p:grpSpPr>
          <a:xfrm>
            <a:off x="4173140" y="3206702"/>
            <a:ext cx="15069067" cy="5473023"/>
            <a:chOff x="0" y="0"/>
            <a:chExt cx="15069065" cy="5473022"/>
          </a:xfrm>
        </p:grpSpPr>
        <p:sp>
          <p:nvSpPr>
            <p:cNvPr id="466" name="Line"/>
            <p:cNvSpPr/>
            <p:nvPr/>
          </p:nvSpPr>
          <p:spPr>
            <a:xfrm>
              <a:off x="0" y="178944"/>
              <a:ext cx="4402169" cy="5294079"/>
            </a:xfrm>
            <a:custGeom>
              <a:avLst/>
              <a:gdLst/>
              <a:ahLst/>
              <a:cxnLst>
                <a:cxn ang="0">
                  <a:pos x="wd2" y="hd2"/>
                </a:cxn>
                <a:cxn ang="5400000">
                  <a:pos x="wd2" y="hd2"/>
                </a:cxn>
                <a:cxn ang="10800000">
                  <a:pos x="wd2" y="hd2"/>
                </a:cxn>
                <a:cxn ang="16200000">
                  <a:pos x="wd2" y="hd2"/>
                </a:cxn>
              </a:cxnLst>
              <a:rect l="0" t="0" r="r" b="b"/>
              <a:pathLst>
                <a:path w="21600" h="21286" fill="norm" stroke="1" extrusionOk="0">
                  <a:moveTo>
                    <a:pt x="12178" y="2565"/>
                  </a:moveTo>
                  <a:cubicBezTo>
                    <a:pt x="10278" y="945"/>
                    <a:pt x="8565" y="261"/>
                    <a:pt x="6343" y="9"/>
                  </a:cubicBezTo>
                  <a:cubicBezTo>
                    <a:pt x="5541" y="81"/>
                    <a:pt x="4684" y="-171"/>
                    <a:pt x="3961" y="261"/>
                  </a:cubicBezTo>
                  <a:cubicBezTo>
                    <a:pt x="3720" y="369"/>
                    <a:pt x="4122" y="873"/>
                    <a:pt x="4283" y="1161"/>
                  </a:cubicBezTo>
                  <a:cubicBezTo>
                    <a:pt x="5219" y="2745"/>
                    <a:pt x="5005" y="2457"/>
                    <a:pt x="6183" y="2781"/>
                  </a:cubicBezTo>
                  <a:cubicBezTo>
                    <a:pt x="6718" y="3321"/>
                    <a:pt x="6879" y="3573"/>
                    <a:pt x="7548" y="3933"/>
                  </a:cubicBezTo>
                  <a:cubicBezTo>
                    <a:pt x="8057" y="4185"/>
                    <a:pt x="9100" y="4617"/>
                    <a:pt x="9100" y="4617"/>
                  </a:cubicBezTo>
                  <a:cubicBezTo>
                    <a:pt x="9689" y="5193"/>
                    <a:pt x="9930" y="5913"/>
                    <a:pt x="10626" y="6237"/>
                  </a:cubicBezTo>
                  <a:cubicBezTo>
                    <a:pt x="2114" y="6705"/>
                    <a:pt x="5086" y="6021"/>
                    <a:pt x="1552" y="6921"/>
                  </a:cubicBezTo>
                  <a:cubicBezTo>
                    <a:pt x="696" y="7353"/>
                    <a:pt x="294" y="7569"/>
                    <a:pt x="0" y="8757"/>
                  </a:cubicBezTo>
                  <a:cubicBezTo>
                    <a:pt x="616" y="8829"/>
                    <a:pt x="1258" y="9009"/>
                    <a:pt x="1900" y="9009"/>
                  </a:cubicBezTo>
                  <a:cubicBezTo>
                    <a:pt x="3426" y="9009"/>
                    <a:pt x="5621" y="7029"/>
                    <a:pt x="6531" y="8757"/>
                  </a:cubicBezTo>
                  <a:cubicBezTo>
                    <a:pt x="7468" y="10593"/>
                    <a:pt x="5594" y="13077"/>
                    <a:pt x="5139" y="15237"/>
                  </a:cubicBezTo>
                  <a:cubicBezTo>
                    <a:pt x="5407" y="15453"/>
                    <a:pt x="5648" y="15849"/>
                    <a:pt x="5996" y="15921"/>
                  </a:cubicBezTo>
                  <a:cubicBezTo>
                    <a:pt x="6343" y="15957"/>
                    <a:pt x="7039" y="15453"/>
                    <a:pt x="7039" y="15453"/>
                  </a:cubicBezTo>
                  <a:cubicBezTo>
                    <a:pt x="7575" y="14913"/>
                    <a:pt x="8110" y="14553"/>
                    <a:pt x="8752" y="14301"/>
                  </a:cubicBezTo>
                  <a:cubicBezTo>
                    <a:pt x="9154" y="13473"/>
                    <a:pt x="9422" y="13437"/>
                    <a:pt x="10117" y="13149"/>
                  </a:cubicBezTo>
                  <a:cubicBezTo>
                    <a:pt x="10332" y="14841"/>
                    <a:pt x="10091" y="16533"/>
                    <a:pt x="9770" y="18225"/>
                  </a:cubicBezTo>
                  <a:cubicBezTo>
                    <a:pt x="9823" y="19197"/>
                    <a:pt x="9716" y="20241"/>
                    <a:pt x="9957" y="21213"/>
                  </a:cubicBezTo>
                  <a:cubicBezTo>
                    <a:pt x="10010" y="21429"/>
                    <a:pt x="10305" y="21105"/>
                    <a:pt x="10465" y="20997"/>
                  </a:cubicBezTo>
                  <a:cubicBezTo>
                    <a:pt x="11135" y="20349"/>
                    <a:pt x="11456" y="19125"/>
                    <a:pt x="11830" y="18225"/>
                  </a:cubicBezTo>
                  <a:cubicBezTo>
                    <a:pt x="11991" y="17001"/>
                    <a:pt x="12473" y="16389"/>
                    <a:pt x="12687" y="15237"/>
                  </a:cubicBezTo>
                  <a:cubicBezTo>
                    <a:pt x="13570" y="16965"/>
                    <a:pt x="13624" y="16857"/>
                    <a:pt x="15096" y="17541"/>
                  </a:cubicBezTo>
                  <a:cubicBezTo>
                    <a:pt x="18923" y="17325"/>
                    <a:pt x="21600" y="18837"/>
                    <a:pt x="21600" y="1336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67" name="Line"/>
            <p:cNvSpPr/>
            <p:nvPr/>
          </p:nvSpPr>
          <p:spPr>
            <a:xfrm>
              <a:off x="2500312" y="56763"/>
              <a:ext cx="1816509" cy="1154103"/>
            </a:xfrm>
            <a:custGeom>
              <a:avLst/>
              <a:gdLst/>
              <a:ahLst/>
              <a:cxnLst>
                <a:cxn ang="0">
                  <a:pos x="wd2" y="hd2"/>
                </a:cxn>
                <a:cxn ang="5400000">
                  <a:pos x="wd2" y="hd2"/>
                </a:cxn>
                <a:cxn ang="10800000">
                  <a:pos x="wd2" y="hd2"/>
                </a:cxn>
                <a:cxn ang="16200000">
                  <a:pos x="wd2" y="hd2"/>
                </a:cxn>
              </a:cxnLst>
              <a:rect l="0" t="0" r="r" b="b"/>
              <a:pathLst>
                <a:path w="21600" h="17847" fill="norm" stroke="1" extrusionOk="0">
                  <a:moveTo>
                    <a:pt x="0" y="12585"/>
                  </a:moveTo>
                  <a:cubicBezTo>
                    <a:pt x="1816" y="8570"/>
                    <a:pt x="3892" y="6078"/>
                    <a:pt x="6227" y="3724"/>
                  </a:cubicBezTo>
                  <a:cubicBezTo>
                    <a:pt x="7265" y="-3753"/>
                    <a:pt x="12259" y="2062"/>
                    <a:pt x="14919" y="3724"/>
                  </a:cubicBezTo>
                  <a:cubicBezTo>
                    <a:pt x="17903" y="7739"/>
                    <a:pt x="16735" y="5524"/>
                    <a:pt x="18681" y="9955"/>
                  </a:cubicBezTo>
                  <a:cubicBezTo>
                    <a:pt x="19135" y="13139"/>
                    <a:pt x="21600" y="17847"/>
                    <a:pt x="21600" y="17847"/>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68" name="Line"/>
            <p:cNvSpPr/>
            <p:nvPr/>
          </p:nvSpPr>
          <p:spPr>
            <a:xfrm>
              <a:off x="4252799" y="1273542"/>
              <a:ext cx="9846241"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69" name="Line"/>
            <p:cNvSpPr/>
            <p:nvPr/>
          </p:nvSpPr>
          <p:spPr>
            <a:xfrm>
              <a:off x="4323714" y="3503029"/>
              <a:ext cx="9846239"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70" name="Line"/>
            <p:cNvSpPr/>
            <p:nvPr/>
          </p:nvSpPr>
          <p:spPr>
            <a:xfrm>
              <a:off x="14099040" y="0"/>
              <a:ext cx="970026" cy="4711788"/>
            </a:xfrm>
            <a:custGeom>
              <a:avLst/>
              <a:gdLst/>
              <a:ahLst/>
              <a:cxnLst>
                <a:cxn ang="0">
                  <a:pos x="wd2" y="hd2"/>
                </a:cxn>
                <a:cxn ang="5400000">
                  <a:pos x="wd2" y="hd2"/>
                </a:cxn>
                <a:cxn ang="10800000">
                  <a:pos x="wd2" y="hd2"/>
                </a:cxn>
                <a:cxn ang="16200000">
                  <a:pos x="wd2" y="hd2"/>
                </a:cxn>
              </a:cxnLst>
              <a:rect l="0" t="0" r="r" b="b"/>
              <a:pathLst>
                <a:path w="17459" h="18100" fill="norm" stroke="1" extrusionOk="0">
                  <a:moveTo>
                    <a:pt x="0" y="5099"/>
                  </a:moveTo>
                  <a:cubicBezTo>
                    <a:pt x="2455" y="3792"/>
                    <a:pt x="5105" y="2932"/>
                    <a:pt x="8836" y="2038"/>
                  </a:cubicBezTo>
                  <a:cubicBezTo>
                    <a:pt x="10015" y="1728"/>
                    <a:pt x="12567" y="1143"/>
                    <a:pt x="12567" y="1143"/>
                  </a:cubicBezTo>
                  <a:cubicBezTo>
                    <a:pt x="21600" y="-3500"/>
                    <a:pt x="15415" y="7300"/>
                    <a:pt x="15120" y="10396"/>
                  </a:cubicBezTo>
                  <a:cubicBezTo>
                    <a:pt x="14825" y="12597"/>
                    <a:pt x="14433" y="14798"/>
                    <a:pt x="13844" y="16999"/>
                  </a:cubicBezTo>
                  <a:cubicBezTo>
                    <a:pt x="13549" y="17687"/>
                    <a:pt x="12764" y="17722"/>
                    <a:pt x="11291" y="18100"/>
                  </a:cubicBezTo>
                  <a:cubicBezTo>
                    <a:pt x="8935" y="17790"/>
                    <a:pt x="8247" y="17240"/>
                    <a:pt x="6284" y="16759"/>
                  </a:cubicBezTo>
                  <a:cubicBezTo>
                    <a:pt x="4713" y="15968"/>
                    <a:pt x="5105" y="15520"/>
                    <a:pt x="2553" y="15245"/>
                  </a:cubicBezTo>
                  <a:cubicBezTo>
                    <a:pt x="884" y="14385"/>
                    <a:pt x="1767" y="14729"/>
                    <a:pt x="0" y="1414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472" name="dendrites"/>
          <p:cNvSpPr txBox="1"/>
          <p:nvPr/>
        </p:nvSpPr>
        <p:spPr>
          <a:xfrm>
            <a:off x="3458765" y="7648575"/>
            <a:ext cx="168893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dendrites</a:t>
            </a:r>
          </a:p>
        </p:txBody>
      </p:sp>
      <p:sp>
        <p:nvSpPr>
          <p:cNvPr id="473" name="pre-synaptic terminal"/>
          <p:cNvSpPr txBox="1"/>
          <p:nvPr/>
        </p:nvSpPr>
        <p:spPr>
          <a:xfrm rot="16200000">
            <a:off x="17872799" y="5446643"/>
            <a:ext cx="3493433"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pre-synaptic terminal</a:t>
            </a:r>
          </a:p>
        </p:txBody>
      </p:sp>
      <p:sp>
        <p:nvSpPr>
          <p:cNvPr id="474" name="cell body"/>
          <p:cNvSpPr txBox="1"/>
          <p:nvPr/>
        </p:nvSpPr>
        <p:spPr>
          <a:xfrm>
            <a:off x="5708650" y="2587625"/>
            <a:ext cx="1635412"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cell body</a:t>
            </a:r>
          </a:p>
        </p:txBody>
      </p:sp>
      <p:sp>
        <p:nvSpPr>
          <p:cNvPr id="475" name="Oval"/>
          <p:cNvSpPr/>
          <p:nvPr/>
        </p:nvSpPr>
        <p:spPr>
          <a:xfrm>
            <a:off x="7070725" y="5730875"/>
            <a:ext cx="365125" cy="410766"/>
          </a:xfrm>
          <a:prstGeom prst="ellipse">
            <a:avLst/>
          </a:prstGeom>
          <a:solidFill>
            <a:srgbClr val="00D2A9"/>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76" name="Na+"/>
          <p:cNvSpPr txBox="1"/>
          <p:nvPr/>
        </p:nvSpPr>
        <p:spPr>
          <a:xfrm>
            <a:off x="10649347" y="3132931"/>
            <a:ext cx="1254640"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77" name="Na+"/>
          <p:cNvSpPr txBox="1"/>
          <p:nvPr/>
        </p:nvSpPr>
        <p:spPr>
          <a:xfrm>
            <a:off x="12624593" y="3064668"/>
            <a:ext cx="1254640"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78" name="Na+"/>
          <p:cNvSpPr txBox="1"/>
          <p:nvPr/>
        </p:nvSpPr>
        <p:spPr>
          <a:xfrm>
            <a:off x="16238142" y="3128168"/>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79" name="Na+"/>
          <p:cNvSpPr txBox="1"/>
          <p:nvPr/>
        </p:nvSpPr>
        <p:spPr>
          <a:xfrm>
            <a:off x="9588500" y="72707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80" name="Na+"/>
          <p:cNvSpPr txBox="1"/>
          <p:nvPr/>
        </p:nvSpPr>
        <p:spPr>
          <a:xfrm>
            <a:off x="11747500" y="7292975"/>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81" name="Na+"/>
          <p:cNvSpPr txBox="1"/>
          <p:nvPr/>
        </p:nvSpPr>
        <p:spPr>
          <a:xfrm>
            <a:off x="16300450" y="73596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82" name="+ + + + + + + + + + + - - + + + + + + +"/>
          <p:cNvSpPr txBox="1"/>
          <p:nvPr/>
        </p:nvSpPr>
        <p:spPr>
          <a:xfrm>
            <a:off x="10248107" y="6480175"/>
            <a:ext cx="7513885"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sz="3200">
                <a:latin typeface="+mj-lt"/>
                <a:ea typeface="+mj-ea"/>
                <a:cs typeface="+mj-cs"/>
                <a:sym typeface="Helvetica"/>
              </a:rPr>
              <a:t>+ + + + + + + + + + + </a:t>
            </a:r>
            <a:r>
              <a:rPr>
                <a:latin typeface="+mj-lt"/>
                <a:ea typeface="+mj-ea"/>
                <a:cs typeface="+mj-cs"/>
                <a:sym typeface="Helvetica"/>
              </a:rPr>
              <a:t>- - </a:t>
            </a:r>
            <a:r>
              <a:rPr sz="3200">
                <a:latin typeface="+mj-lt"/>
                <a:ea typeface="+mj-ea"/>
                <a:cs typeface="+mj-cs"/>
                <a:sym typeface="Helvetica"/>
              </a:rPr>
              <a:t>+ + + + + + +</a:t>
            </a:r>
          </a:p>
        </p:txBody>
      </p:sp>
      <p:sp>
        <p:nvSpPr>
          <p:cNvPr id="483" name="- - - - - - - - - - - - + + - - - - - - -"/>
          <p:cNvSpPr txBox="1"/>
          <p:nvPr/>
        </p:nvSpPr>
        <p:spPr>
          <a:xfrm>
            <a:off x="9834562" y="6003925"/>
            <a:ext cx="7978543"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a:latin typeface="+mj-lt"/>
                <a:ea typeface="+mj-ea"/>
                <a:cs typeface="+mj-cs"/>
                <a:sym typeface="Helvetica"/>
              </a:rPr>
              <a:t>- - - - - - - - - - - -</a:t>
            </a:r>
            <a:r>
              <a:rPr sz="3200">
                <a:latin typeface="+mj-lt"/>
                <a:ea typeface="+mj-ea"/>
                <a:cs typeface="+mj-cs"/>
                <a:sym typeface="Helvetica"/>
              </a:rPr>
              <a:t> + + </a:t>
            </a:r>
            <a:r>
              <a:rPr>
                <a:latin typeface="+mj-lt"/>
                <a:ea typeface="+mj-ea"/>
                <a:cs typeface="+mj-cs"/>
                <a:sym typeface="Helvetica"/>
              </a:rPr>
              <a:t>- - - - - - - </a:t>
            </a:r>
          </a:p>
        </p:txBody>
      </p:sp>
      <p:sp>
        <p:nvSpPr>
          <p:cNvPr id="484" name="Membrane Potential of Neuron"/>
          <p:cNvSpPr txBox="1"/>
          <p:nvPr/>
        </p:nvSpPr>
        <p:spPr>
          <a:xfrm>
            <a:off x="4508500" y="666750"/>
            <a:ext cx="9047577"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Membrane Potential of Neuron</a:t>
            </a:r>
          </a:p>
        </p:txBody>
      </p:sp>
      <p:sp>
        <p:nvSpPr>
          <p:cNvPr id="485" name="When Na+ moves into the neuron, the neuron fires an action potential (a wave of changing potential)"/>
          <p:cNvSpPr txBox="1"/>
          <p:nvPr/>
        </p:nvSpPr>
        <p:spPr>
          <a:xfrm>
            <a:off x="4111625" y="9161859"/>
            <a:ext cx="16609219" cy="16129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When Na</a:t>
            </a:r>
            <a:r>
              <a:rPr b="1" baseline="30956">
                <a:latin typeface="+mj-lt"/>
                <a:ea typeface="+mj-ea"/>
                <a:cs typeface="+mj-cs"/>
                <a:sym typeface="Helvetica"/>
              </a:rPr>
              <a:t>+</a:t>
            </a:r>
            <a:r>
              <a:rPr b="1">
                <a:latin typeface="+mj-lt"/>
                <a:ea typeface="+mj-ea"/>
                <a:cs typeface="+mj-cs"/>
                <a:sym typeface="Helvetica"/>
              </a:rPr>
              <a:t> moves into the neuron, the neuron fires an action potential (a wave of changing potential)</a:t>
            </a:r>
          </a:p>
        </p:txBody>
      </p:sp>
      <p:sp>
        <p:nvSpPr>
          <p:cNvPr id="486" name="Na+"/>
          <p:cNvSpPr txBox="1"/>
          <p:nvPr/>
        </p:nvSpPr>
        <p:spPr>
          <a:xfrm>
            <a:off x="14495859" y="7581900"/>
            <a:ext cx="774169" cy="482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200">
                <a:uFill>
                  <a:solidFill>
                    <a:srgbClr val="000000"/>
                  </a:solidFill>
                </a:uFill>
              </a:defRPr>
            </a:lvl1pPr>
          </a:lstStyle>
          <a:p>
            <a:pPr/>
            <a:r>
              <a:t>Na+</a:t>
            </a:r>
          </a:p>
        </p:txBody>
      </p:sp>
      <p:sp>
        <p:nvSpPr>
          <p:cNvPr id="487" name="Na+"/>
          <p:cNvSpPr txBox="1"/>
          <p:nvPr/>
        </p:nvSpPr>
        <p:spPr>
          <a:xfrm>
            <a:off x="14321234" y="5267721"/>
            <a:ext cx="956809"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sz="3200">
                <a:latin typeface="+mj-lt"/>
                <a:ea typeface="+mj-ea"/>
                <a:cs typeface="+mj-cs"/>
                <a:sym typeface="Helvetica"/>
              </a:rPr>
              <a:t>Na</a:t>
            </a:r>
            <a:r>
              <a:rPr b="1" baseline="30875" sz="3200">
                <a:latin typeface="+mj-lt"/>
                <a:ea typeface="+mj-ea"/>
                <a:cs typeface="+mj-cs"/>
                <a:sym typeface="Helvetica"/>
              </a:rPr>
              <a:t>+</a:t>
            </a:r>
          </a:p>
        </p:txBody>
      </p:sp>
      <p:grpSp>
        <p:nvGrpSpPr>
          <p:cNvPr id="493" name="Group"/>
          <p:cNvGrpSpPr/>
          <p:nvPr/>
        </p:nvGrpSpPr>
        <p:grpSpPr>
          <a:xfrm>
            <a:off x="7312025" y="3164284"/>
            <a:ext cx="2636838" cy="2767013"/>
            <a:chOff x="0" y="0"/>
            <a:chExt cx="2636837" cy="2767012"/>
          </a:xfrm>
        </p:grpSpPr>
        <p:grpSp>
          <p:nvGrpSpPr>
            <p:cNvPr id="491" name="Group"/>
            <p:cNvGrpSpPr/>
            <p:nvPr/>
          </p:nvGrpSpPr>
          <p:grpSpPr>
            <a:xfrm>
              <a:off x="1366837" y="-1"/>
              <a:ext cx="1270001" cy="2479277"/>
              <a:chOff x="0" y="0"/>
              <a:chExt cx="1270000" cy="2479275"/>
            </a:xfrm>
          </p:grpSpPr>
          <p:sp>
            <p:nvSpPr>
              <p:cNvPr id="488" name="Na+"/>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489" name="Rounded Rectangle"/>
              <p:cNvSpPr/>
              <p:nvPr/>
            </p:nvSpPr>
            <p:spPr>
              <a:xfrm>
                <a:off x="244871" y="1158874"/>
                <a:ext cx="466726" cy="974726"/>
              </a:xfrm>
              <a:prstGeom prst="roundRect">
                <a:avLst>
                  <a:gd name="adj" fmla="val 11719"/>
                </a:avLst>
              </a:prstGeom>
              <a:solidFill>
                <a:srgbClr val="00D2A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90" name="Line"/>
              <p:cNvSpPr/>
              <p:nvPr/>
            </p:nvSpPr>
            <p:spPr>
              <a:xfrm flipV="1">
                <a:off x="469899" y="746918"/>
                <a:ext cx="3186" cy="1732358"/>
              </a:xfrm>
              <a:prstGeom prst="line">
                <a:avLst/>
              </a:prstGeom>
              <a:noFill/>
              <a:ln w="25400" cap="flat">
                <a:solidFill>
                  <a:srgbClr val="000000"/>
                </a:solidFill>
                <a:prstDash val="solid"/>
                <a:round/>
                <a:tailEnd type="triangle" w="med" len="med"/>
              </a:ln>
              <a:effectLst/>
            </p:spPr>
            <p:txBody>
              <a:bodyPr wrap="square" lIns="0" tIns="0" rIns="0" bIns="0" numCol="1" anchor="t">
                <a:noAutofit/>
              </a:bodyPr>
              <a:lstStyle/>
              <a:p>
                <a:pPr/>
              </a:p>
            </p:txBody>
          </p:sp>
        </p:grpSp>
        <p:sp>
          <p:nvSpPr>
            <p:cNvPr id="492" name="Na pump"/>
            <p:cNvSpPr/>
            <p:nvPr/>
          </p:nvSpPr>
          <p:spPr>
            <a:xfrm>
              <a:off x="0" y="1497012"/>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000000"/>
                </a:buClr>
                <a:buFont typeface="Helvetica"/>
                <a:defRPr b="1" sz="2400">
                  <a:uFill>
                    <a:solidFill>
                      <a:srgbClr val="000000"/>
                    </a:solidFill>
                  </a:uFill>
                </a:defRPr>
              </a:lvl1pPr>
            </a:lstStyle>
            <a:p>
              <a:pPr/>
              <a:r>
                <a:t>Na pump</a:t>
              </a:r>
            </a:p>
          </p:txBody>
        </p:sp>
      </p:grpSp>
      <p:sp>
        <p:nvSpPr>
          <p:cNvPr id="494" name="- - - - - - - - - - - - + + - - - - - - -"/>
          <p:cNvSpPr txBox="1"/>
          <p:nvPr/>
        </p:nvSpPr>
        <p:spPr>
          <a:xfrm>
            <a:off x="10048875" y="4321968"/>
            <a:ext cx="7978543"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a:latin typeface="+mj-lt"/>
                <a:ea typeface="+mj-ea"/>
                <a:cs typeface="+mj-cs"/>
                <a:sym typeface="Helvetica"/>
              </a:rPr>
              <a:t>- - - - - - - - - - - -</a:t>
            </a:r>
            <a:r>
              <a:rPr sz="3200">
                <a:latin typeface="+mj-lt"/>
                <a:ea typeface="+mj-ea"/>
                <a:cs typeface="+mj-cs"/>
                <a:sym typeface="Helvetica"/>
              </a:rPr>
              <a:t> + + </a:t>
            </a:r>
            <a:r>
              <a:rPr>
                <a:latin typeface="+mj-lt"/>
                <a:ea typeface="+mj-ea"/>
                <a:cs typeface="+mj-cs"/>
                <a:sym typeface="Helvetica"/>
              </a:rPr>
              <a:t>- - - - - - - </a:t>
            </a:r>
          </a:p>
        </p:txBody>
      </p:sp>
      <p:sp>
        <p:nvSpPr>
          <p:cNvPr id="495" name="+ + + + + + + + + + + - - + + + + + + +"/>
          <p:cNvSpPr txBox="1"/>
          <p:nvPr/>
        </p:nvSpPr>
        <p:spPr>
          <a:xfrm>
            <a:off x="10316765" y="3625453"/>
            <a:ext cx="7513886"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sz="3200">
                <a:latin typeface="+mj-lt"/>
                <a:ea typeface="+mj-ea"/>
                <a:cs typeface="+mj-cs"/>
                <a:sym typeface="Helvetica"/>
              </a:rPr>
              <a:t>+ + + + + + + + + + + </a:t>
            </a:r>
            <a:r>
              <a:rPr>
                <a:latin typeface="+mj-lt"/>
                <a:ea typeface="+mj-ea"/>
                <a:cs typeface="+mj-cs"/>
                <a:sym typeface="Helvetica"/>
              </a:rPr>
              <a:t>- - </a:t>
            </a:r>
            <a:r>
              <a:rPr sz="3200">
                <a:latin typeface="+mj-lt"/>
                <a:ea typeface="+mj-ea"/>
                <a:cs typeface="+mj-cs"/>
                <a:sym typeface="Helvetica"/>
              </a:rPr>
              <a:t>+ + + + + + +</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7" name="Shape"/>
          <p:cNvSpPr/>
          <p:nvPr/>
        </p:nvSpPr>
        <p:spPr>
          <a:xfrm>
            <a:off x="6657975" y="4083050"/>
            <a:ext cx="11595101" cy="25939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3312" y="3173"/>
                </a:lnTo>
                <a:lnTo>
                  <a:pt x="21600" y="3463"/>
                </a:lnTo>
                <a:lnTo>
                  <a:pt x="21565" y="21600"/>
                </a:lnTo>
                <a:lnTo>
                  <a:pt x="3448" y="21441"/>
                </a:lnTo>
                <a:lnTo>
                  <a:pt x="0" y="0"/>
                </a:lnTo>
                <a:close/>
              </a:path>
            </a:pathLst>
          </a:custGeom>
          <a:solidFill>
            <a:srgbClr val="D6D7FF"/>
          </a:solidFill>
          <a:ln w="12700">
            <a:solidFill>
              <a:srgbClr val="D6D7FF"/>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503" name="Group"/>
          <p:cNvGrpSpPr/>
          <p:nvPr/>
        </p:nvGrpSpPr>
        <p:grpSpPr>
          <a:xfrm>
            <a:off x="4173140" y="3206702"/>
            <a:ext cx="15069067" cy="5473023"/>
            <a:chOff x="0" y="0"/>
            <a:chExt cx="15069065" cy="5473022"/>
          </a:xfrm>
        </p:grpSpPr>
        <p:sp>
          <p:nvSpPr>
            <p:cNvPr id="498" name="Line"/>
            <p:cNvSpPr/>
            <p:nvPr/>
          </p:nvSpPr>
          <p:spPr>
            <a:xfrm>
              <a:off x="0" y="178944"/>
              <a:ext cx="4402169" cy="5294079"/>
            </a:xfrm>
            <a:custGeom>
              <a:avLst/>
              <a:gdLst/>
              <a:ahLst/>
              <a:cxnLst>
                <a:cxn ang="0">
                  <a:pos x="wd2" y="hd2"/>
                </a:cxn>
                <a:cxn ang="5400000">
                  <a:pos x="wd2" y="hd2"/>
                </a:cxn>
                <a:cxn ang="10800000">
                  <a:pos x="wd2" y="hd2"/>
                </a:cxn>
                <a:cxn ang="16200000">
                  <a:pos x="wd2" y="hd2"/>
                </a:cxn>
              </a:cxnLst>
              <a:rect l="0" t="0" r="r" b="b"/>
              <a:pathLst>
                <a:path w="21600" h="21286" fill="norm" stroke="1" extrusionOk="0">
                  <a:moveTo>
                    <a:pt x="12178" y="2565"/>
                  </a:moveTo>
                  <a:cubicBezTo>
                    <a:pt x="10278" y="945"/>
                    <a:pt x="8565" y="261"/>
                    <a:pt x="6343" y="9"/>
                  </a:cubicBezTo>
                  <a:cubicBezTo>
                    <a:pt x="5541" y="81"/>
                    <a:pt x="4684" y="-171"/>
                    <a:pt x="3961" y="261"/>
                  </a:cubicBezTo>
                  <a:cubicBezTo>
                    <a:pt x="3720" y="369"/>
                    <a:pt x="4122" y="873"/>
                    <a:pt x="4283" y="1161"/>
                  </a:cubicBezTo>
                  <a:cubicBezTo>
                    <a:pt x="5219" y="2745"/>
                    <a:pt x="5005" y="2457"/>
                    <a:pt x="6183" y="2781"/>
                  </a:cubicBezTo>
                  <a:cubicBezTo>
                    <a:pt x="6718" y="3321"/>
                    <a:pt x="6879" y="3573"/>
                    <a:pt x="7548" y="3933"/>
                  </a:cubicBezTo>
                  <a:cubicBezTo>
                    <a:pt x="8057" y="4185"/>
                    <a:pt x="9100" y="4617"/>
                    <a:pt x="9100" y="4617"/>
                  </a:cubicBezTo>
                  <a:cubicBezTo>
                    <a:pt x="9689" y="5193"/>
                    <a:pt x="9930" y="5913"/>
                    <a:pt x="10626" y="6237"/>
                  </a:cubicBezTo>
                  <a:cubicBezTo>
                    <a:pt x="2114" y="6705"/>
                    <a:pt x="5086" y="6021"/>
                    <a:pt x="1552" y="6921"/>
                  </a:cubicBezTo>
                  <a:cubicBezTo>
                    <a:pt x="696" y="7353"/>
                    <a:pt x="294" y="7569"/>
                    <a:pt x="0" y="8757"/>
                  </a:cubicBezTo>
                  <a:cubicBezTo>
                    <a:pt x="616" y="8829"/>
                    <a:pt x="1258" y="9009"/>
                    <a:pt x="1900" y="9009"/>
                  </a:cubicBezTo>
                  <a:cubicBezTo>
                    <a:pt x="3426" y="9009"/>
                    <a:pt x="5621" y="7029"/>
                    <a:pt x="6531" y="8757"/>
                  </a:cubicBezTo>
                  <a:cubicBezTo>
                    <a:pt x="7468" y="10593"/>
                    <a:pt x="5594" y="13077"/>
                    <a:pt x="5139" y="15237"/>
                  </a:cubicBezTo>
                  <a:cubicBezTo>
                    <a:pt x="5407" y="15453"/>
                    <a:pt x="5648" y="15849"/>
                    <a:pt x="5996" y="15921"/>
                  </a:cubicBezTo>
                  <a:cubicBezTo>
                    <a:pt x="6343" y="15957"/>
                    <a:pt x="7039" y="15453"/>
                    <a:pt x="7039" y="15453"/>
                  </a:cubicBezTo>
                  <a:cubicBezTo>
                    <a:pt x="7575" y="14913"/>
                    <a:pt x="8110" y="14553"/>
                    <a:pt x="8752" y="14301"/>
                  </a:cubicBezTo>
                  <a:cubicBezTo>
                    <a:pt x="9154" y="13473"/>
                    <a:pt x="9422" y="13437"/>
                    <a:pt x="10117" y="13149"/>
                  </a:cubicBezTo>
                  <a:cubicBezTo>
                    <a:pt x="10332" y="14841"/>
                    <a:pt x="10091" y="16533"/>
                    <a:pt x="9770" y="18225"/>
                  </a:cubicBezTo>
                  <a:cubicBezTo>
                    <a:pt x="9823" y="19197"/>
                    <a:pt x="9716" y="20241"/>
                    <a:pt x="9957" y="21213"/>
                  </a:cubicBezTo>
                  <a:cubicBezTo>
                    <a:pt x="10010" y="21429"/>
                    <a:pt x="10305" y="21105"/>
                    <a:pt x="10465" y="20997"/>
                  </a:cubicBezTo>
                  <a:cubicBezTo>
                    <a:pt x="11135" y="20349"/>
                    <a:pt x="11456" y="19125"/>
                    <a:pt x="11830" y="18225"/>
                  </a:cubicBezTo>
                  <a:cubicBezTo>
                    <a:pt x="11991" y="17001"/>
                    <a:pt x="12473" y="16389"/>
                    <a:pt x="12687" y="15237"/>
                  </a:cubicBezTo>
                  <a:cubicBezTo>
                    <a:pt x="13570" y="16965"/>
                    <a:pt x="13624" y="16857"/>
                    <a:pt x="15096" y="17541"/>
                  </a:cubicBezTo>
                  <a:cubicBezTo>
                    <a:pt x="18923" y="17325"/>
                    <a:pt x="21600" y="18837"/>
                    <a:pt x="21600" y="1336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99" name="Line"/>
            <p:cNvSpPr/>
            <p:nvPr/>
          </p:nvSpPr>
          <p:spPr>
            <a:xfrm>
              <a:off x="2500312" y="56763"/>
              <a:ext cx="1816509" cy="1154103"/>
            </a:xfrm>
            <a:custGeom>
              <a:avLst/>
              <a:gdLst/>
              <a:ahLst/>
              <a:cxnLst>
                <a:cxn ang="0">
                  <a:pos x="wd2" y="hd2"/>
                </a:cxn>
                <a:cxn ang="5400000">
                  <a:pos x="wd2" y="hd2"/>
                </a:cxn>
                <a:cxn ang="10800000">
                  <a:pos x="wd2" y="hd2"/>
                </a:cxn>
                <a:cxn ang="16200000">
                  <a:pos x="wd2" y="hd2"/>
                </a:cxn>
              </a:cxnLst>
              <a:rect l="0" t="0" r="r" b="b"/>
              <a:pathLst>
                <a:path w="21600" h="17847" fill="norm" stroke="1" extrusionOk="0">
                  <a:moveTo>
                    <a:pt x="0" y="12585"/>
                  </a:moveTo>
                  <a:cubicBezTo>
                    <a:pt x="1816" y="8570"/>
                    <a:pt x="3892" y="6078"/>
                    <a:pt x="6227" y="3724"/>
                  </a:cubicBezTo>
                  <a:cubicBezTo>
                    <a:pt x="7265" y="-3753"/>
                    <a:pt x="12259" y="2062"/>
                    <a:pt x="14919" y="3724"/>
                  </a:cubicBezTo>
                  <a:cubicBezTo>
                    <a:pt x="17903" y="7739"/>
                    <a:pt x="16735" y="5524"/>
                    <a:pt x="18681" y="9955"/>
                  </a:cubicBezTo>
                  <a:cubicBezTo>
                    <a:pt x="19135" y="13139"/>
                    <a:pt x="21600" y="17847"/>
                    <a:pt x="21600" y="17847"/>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00" name="Line"/>
            <p:cNvSpPr/>
            <p:nvPr/>
          </p:nvSpPr>
          <p:spPr>
            <a:xfrm>
              <a:off x="4252799" y="1273542"/>
              <a:ext cx="9846241"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501" name="Line"/>
            <p:cNvSpPr/>
            <p:nvPr/>
          </p:nvSpPr>
          <p:spPr>
            <a:xfrm>
              <a:off x="4323714" y="3503029"/>
              <a:ext cx="9846239"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502" name="Line"/>
            <p:cNvSpPr/>
            <p:nvPr/>
          </p:nvSpPr>
          <p:spPr>
            <a:xfrm>
              <a:off x="14099040" y="0"/>
              <a:ext cx="970026" cy="4711788"/>
            </a:xfrm>
            <a:custGeom>
              <a:avLst/>
              <a:gdLst/>
              <a:ahLst/>
              <a:cxnLst>
                <a:cxn ang="0">
                  <a:pos x="wd2" y="hd2"/>
                </a:cxn>
                <a:cxn ang="5400000">
                  <a:pos x="wd2" y="hd2"/>
                </a:cxn>
                <a:cxn ang="10800000">
                  <a:pos x="wd2" y="hd2"/>
                </a:cxn>
                <a:cxn ang="16200000">
                  <a:pos x="wd2" y="hd2"/>
                </a:cxn>
              </a:cxnLst>
              <a:rect l="0" t="0" r="r" b="b"/>
              <a:pathLst>
                <a:path w="17459" h="18100" fill="norm" stroke="1" extrusionOk="0">
                  <a:moveTo>
                    <a:pt x="0" y="5099"/>
                  </a:moveTo>
                  <a:cubicBezTo>
                    <a:pt x="2455" y="3792"/>
                    <a:pt x="5105" y="2932"/>
                    <a:pt x="8836" y="2038"/>
                  </a:cubicBezTo>
                  <a:cubicBezTo>
                    <a:pt x="10015" y="1728"/>
                    <a:pt x="12567" y="1143"/>
                    <a:pt x="12567" y="1143"/>
                  </a:cubicBezTo>
                  <a:cubicBezTo>
                    <a:pt x="21600" y="-3500"/>
                    <a:pt x="15415" y="7300"/>
                    <a:pt x="15120" y="10396"/>
                  </a:cubicBezTo>
                  <a:cubicBezTo>
                    <a:pt x="14825" y="12597"/>
                    <a:pt x="14433" y="14798"/>
                    <a:pt x="13844" y="16999"/>
                  </a:cubicBezTo>
                  <a:cubicBezTo>
                    <a:pt x="13549" y="17687"/>
                    <a:pt x="12764" y="17722"/>
                    <a:pt x="11291" y="18100"/>
                  </a:cubicBezTo>
                  <a:cubicBezTo>
                    <a:pt x="8935" y="17790"/>
                    <a:pt x="8247" y="17240"/>
                    <a:pt x="6284" y="16759"/>
                  </a:cubicBezTo>
                  <a:cubicBezTo>
                    <a:pt x="4713" y="15968"/>
                    <a:pt x="5105" y="15520"/>
                    <a:pt x="2553" y="15245"/>
                  </a:cubicBezTo>
                  <a:cubicBezTo>
                    <a:pt x="884" y="14385"/>
                    <a:pt x="1767" y="14729"/>
                    <a:pt x="0" y="1414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504" name="dendrites"/>
          <p:cNvSpPr txBox="1"/>
          <p:nvPr/>
        </p:nvSpPr>
        <p:spPr>
          <a:xfrm>
            <a:off x="3458765" y="7648575"/>
            <a:ext cx="168893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dendrites</a:t>
            </a:r>
          </a:p>
        </p:txBody>
      </p:sp>
      <p:sp>
        <p:nvSpPr>
          <p:cNvPr id="505" name="pre-synaptic terminal"/>
          <p:cNvSpPr txBox="1"/>
          <p:nvPr/>
        </p:nvSpPr>
        <p:spPr>
          <a:xfrm rot="16200000">
            <a:off x="17928362" y="5249793"/>
            <a:ext cx="3493433"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pre-synaptic terminal</a:t>
            </a:r>
          </a:p>
        </p:txBody>
      </p:sp>
      <p:sp>
        <p:nvSpPr>
          <p:cNvPr id="506" name="cell body"/>
          <p:cNvSpPr txBox="1"/>
          <p:nvPr/>
        </p:nvSpPr>
        <p:spPr>
          <a:xfrm>
            <a:off x="5708650" y="2587625"/>
            <a:ext cx="1635412"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cell body</a:t>
            </a:r>
          </a:p>
        </p:txBody>
      </p:sp>
      <p:sp>
        <p:nvSpPr>
          <p:cNvPr id="507" name="Oval"/>
          <p:cNvSpPr/>
          <p:nvPr/>
        </p:nvSpPr>
        <p:spPr>
          <a:xfrm>
            <a:off x="7070725" y="5730875"/>
            <a:ext cx="365125" cy="410766"/>
          </a:xfrm>
          <a:prstGeom prst="ellipse">
            <a:avLst/>
          </a:prstGeom>
          <a:solidFill>
            <a:srgbClr val="00D2A9"/>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508" name="Na+"/>
          <p:cNvSpPr txBox="1"/>
          <p:nvPr/>
        </p:nvSpPr>
        <p:spPr>
          <a:xfrm>
            <a:off x="10756503" y="3079353"/>
            <a:ext cx="1254640"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09" name="Na+"/>
          <p:cNvSpPr txBox="1"/>
          <p:nvPr/>
        </p:nvSpPr>
        <p:spPr>
          <a:xfrm>
            <a:off x="12838906" y="3064668"/>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10" name="Na+"/>
          <p:cNvSpPr txBox="1"/>
          <p:nvPr/>
        </p:nvSpPr>
        <p:spPr>
          <a:xfrm>
            <a:off x="14898689" y="3128168"/>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11" name="Na+"/>
          <p:cNvSpPr txBox="1"/>
          <p:nvPr/>
        </p:nvSpPr>
        <p:spPr>
          <a:xfrm>
            <a:off x="9588500" y="72707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12" name="Na+"/>
          <p:cNvSpPr txBox="1"/>
          <p:nvPr/>
        </p:nvSpPr>
        <p:spPr>
          <a:xfrm>
            <a:off x="11747500" y="7292975"/>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13" name="Na+"/>
          <p:cNvSpPr txBox="1"/>
          <p:nvPr/>
        </p:nvSpPr>
        <p:spPr>
          <a:xfrm>
            <a:off x="14347825" y="72961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14" name="+ + + + + + + + + + + + + + + + - - + +"/>
          <p:cNvSpPr txBox="1"/>
          <p:nvPr/>
        </p:nvSpPr>
        <p:spPr>
          <a:xfrm>
            <a:off x="10551716" y="6480175"/>
            <a:ext cx="7563504"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sz="3200">
                <a:latin typeface="+mj-lt"/>
                <a:ea typeface="+mj-ea"/>
                <a:cs typeface="+mj-cs"/>
                <a:sym typeface="Helvetica"/>
              </a:rPr>
              <a:t>+ + + + + + + + + + + + + + + +</a:t>
            </a:r>
            <a:r>
              <a:rPr>
                <a:latin typeface="+mj-lt"/>
                <a:ea typeface="+mj-ea"/>
                <a:cs typeface="+mj-cs"/>
                <a:sym typeface="Helvetica"/>
              </a:rPr>
              <a:t> - - </a:t>
            </a:r>
            <a:r>
              <a:rPr sz="3200">
                <a:latin typeface="+mj-lt"/>
                <a:ea typeface="+mj-ea"/>
                <a:cs typeface="+mj-cs"/>
                <a:sym typeface="Helvetica"/>
              </a:rPr>
              <a:t>+ +</a:t>
            </a:r>
          </a:p>
        </p:txBody>
      </p:sp>
      <p:sp>
        <p:nvSpPr>
          <p:cNvPr id="515" name="- - - - - - - - - - - - - - - - - + + - -"/>
          <p:cNvSpPr txBox="1"/>
          <p:nvPr/>
        </p:nvSpPr>
        <p:spPr>
          <a:xfrm>
            <a:off x="10163175" y="6000750"/>
            <a:ext cx="8028162"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a:latin typeface="+mj-lt"/>
                <a:ea typeface="+mj-ea"/>
                <a:cs typeface="+mj-cs"/>
                <a:sym typeface="Helvetica"/>
              </a:rPr>
              <a:t>- - - - - - - - - - - - - - - - - </a:t>
            </a:r>
            <a:r>
              <a:rPr sz="3200">
                <a:latin typeface="+mj-lt"/>
                <a:ea typeface="+mj-ea"/>
                <a:cs typeface="+mj-cs"/>
                <a:sym typeface="Helvetica"/>
              </a:rPr>
              <a:t>+ + </a:t>
            </a:r>
            <a:r>
              <a:rPr>
                <a:latin typeface="+mj-lt"/>
                <a:ea typeface="+mj-ea"/>
                <a:cs typeface="+mj-cs"/>
                <a:sym typeface="Helvetica"/>
              </a:rPr>
              <a:t>- - </a:t>
            </a:r>
          </a:p>
        </p:txBody>
      </p:sp>
      <p:sp>
        <p:nvSpPr>
          <p:cNvPr id="516" name="Membrane Potential of Neuron"/>
          <p:cNvSpPr txBox="1"/>
          <p:nvPr/>
        </p:nvSpPr>
        <p:spPr>
          <a:xfrm>
            <a:off x="4508500" y="666750"/>
            <a:ext cx="9047577"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Membrane Potential of Neuron</a:t>
            </a:r>
          </a:p>
        </p:txBody>
      </p:sp>
      <p:sp>
        <p:nvSpPr>
          <p:cNvPr id="517" name="When Na+ moves into the neuron, the neuron fires an action potential (a wave of changing potential)"/>
          <p:cNvSpPr txBox="1"/>
          <p:nvPr/>
        </p:nvSpPr>
        <p:spPr>
          <a:xfrm>
            <a:off x="4111625" y="9161859"/>
            <a:ext cx="16609219" cy="16129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When Na</a:t>
            </a:r>
            <a:r>
              <a:rPr b="1" baseline="30956">
                <a:latin typeface="+mj-lt"/>
                <a:ea typeface="+mj-ea"/>
                <a:cs typeface="+mj-cs"/>
                <a:sym typeface="Helvetica"/>
              </a:rPr>
              <a:t>+</a:t>
            </a:r>
            <a:r>
              <a:rPr b="1">
                <a:latin typeface="+mj-lt"/>
                <a:ea typeface="+mj-ea"/>
                <a:cs typeface="+mj-cs"/>
                <a:sym typeface="Helvetica"/>
              </a:rPr>
              <a:t> moves into the neuron, the neuron fires an action potential (a wave of changing potential)</a:t>
            </a:r>
          </a:p>
        </p:txBody>
      </p:sp>
      <p:sp>
        <p:nvSpPr>
          <p:cNvPr id="518" name="Na+"/>
          <p:cNvSpPr txBox="1"/>
          <p:nvPr/>
        </p:nvSpPr>
        <p:spPr>
          <a:xfrm>
            <a:off x="16677084" y="7416403"/>
            <a:ext cx="774169" cy="482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200">
                <a:uFill>
                  <a:solidFill>
                    <a:srgbClr val="000000"/>
                  </a:solidFill>
                </a:uFill>
              </a:defRPr>
            </a:lvl1pPr>
          </a:lstStyle>
          <a:p>
            <a:pPr/>
            <a:r>
              <a:t>Na+</a:t>
            </a:r>
          </a:p>
        </p:txBody>
      </p:sp>
      <p:sp>
        <p:nvSpPr>
          <p:cNvPr id="519" name="Na+"/>
          <p:cNvSpPr txBox="1"/>
          <p:nvPr/>
        </p:nvSpPr>
        <p:spPr>
          <a:xfrm>
            <a:off x="16506825" y="5737225"/>
            <a:ext cx="956808"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sz="3200">
                <a:latin typeface="+mj-lt"/>
                <a:ea typeface="+mj-ea"/>
                <a:cs typeface="+mj-cs"/>
                <a:sym typeface="Helvetica"/>
              </a:rPr>
              <a:t>Na</a:t>
            </a:r>
            <a:r>
              <a:rPr b="1" baseline="30875" sz="3200">
                <a:latin typeface="+mj-lt"/>
                <a:ea typeface="+mj-ea"/>
                <a:cs typeface="+mj-cs"/>
                <a:sym typeface="Helvetica"/>
              </a:rPr>
              <a:t>+</a:t>
            </a:r>
          </a:p>
        </p:txBody>
      </p:sp>
      <p:sp>
        <p:nvSpPr>
          <p:cNvPr id="520" name="Line"/>
          <p:cNvSpPr/>
          <p:nvPr/>
        </p:nvSpPr>
        <p:spPr>
          <a:xfrm>
            <a:off x="17672050" y="5297762"/>
            <a:ext cx="1200820" cy="7692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343" y="20522"/>
                  <a:pt x="457" y="19354"/>
                  <a:pt x="971" y="18455"/>
                </a:cubicBezTo>
                <a:cubicBezTo>
                  <a:pt x="1599" y="17108"/>
                  <a:pt x="3255" y="14862"/>
                  <a:pt x="3255" y="14862"/>
                </a:cubicBezTo>
                <a:cubicBezTo>
                  <a:pt x="4455" y="10729"/>
                  <a:pt x="3084" y="14682"/>
                  <a:pt x="5197" y="10818"/>
                </a:cubicBezTo>
                <a:cubicBezTo>
                  <a:pt x="5768" y="9650"/>
                  <a:pt x="6054" y="8033"/>
                  <a:pt x="6853" y="7225"/>
                </a:cubicBezTo>
                <a:cubicBezTo>
                  <a:pt x="10623" y="3002"/>
                  <a:pt x="13650" y="37"/>
                  <a:pt x="18561" y="37"/>
                </a:cubicBezTo>
                <a:lnTo>
                  <a:pt x="21600" y="0"/>
                </a:lnTo>
              </a:path>
            </a:pathLst>
          </a:custGeom>
          <a:ln w="50800">
            <a:solidFill>
              <a:srgbClr val="FF2600"/>
            </a:solidFill>
            <a:tailEnd type="triangle"/>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521" name="exocytosis of transmitter into next synapse"/>
          <p:cNvSpPr txBox="1"/>
          <p:nvPr/>
        </p:nvSpPr>
        <p:spPr>
          <a:xfrm>
            <a:off x="16602075" y="8035925"/>
            <a:ext cx="4339829" cy="8255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buClr>
                <a:srgbClr val="000000"/>
              </a:buClr>
              <a:buFont typeface="Helvetica"/>
              <a:defRPr b="1" sz="2200">
                <a:uFill>
                  <a:solidFill>
                    <a:srgbClr val="000000"/>
                  </a:solidFill>
                </a:uFill>
              </a:defRPr>
            </a:lvl1pPr>
          </a:lstStyle>
          <a:p>
            <a:pPr/>
            <a:r>
              <a:t>exocytosis of transmitter into next synapse</a:t>
            </a:r>
          </a:p>
        </p:txBody>
      </p:sp>
      <p:grpSp>
        <p:nvGrpSpPr>
          <p:cNvPr id="527" name="Group"/>
          <p:cNvGrpSpPr/>
          <p:nvPr/>
        </p:nvGrpSpPr>
        <p:grpSpPr>
          <a:xfrm>
            <a:off x="7312025" y="3164284"/>
            <a:ext cx="2636838" cy="2767013"/>
            <a:chOff x="0" y="0"/>
            <a:chExt cx="2636837" cy="2767012"/>
          </a:xfrm>
        </p:grpSpPr>
        <p:grpSp>
          <p:nvGrpSpPr>
            <p:cNvPr id="525" name="Group"/>
            <p:cNvGrpSpPr/>
            <p:nvPr/>
          </p:nvGrpSpPr>
          <p:grpSpPr>
            <a:xfrm>
              <a:off x="1366837" y="-1"/>
              <a:ext cx="1270001" cy="2479277"/>
              <a:chOff x="0" y="0"/>
              <a:chExt cx="1270000" cy="2479275"/>
            </a:xfrm>
          </p:grpSpPr>
          <p:sp>
            <p:nvSpPr>
              <p:cNvPr id="522" name="Na+"/>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23" name="Rounded Rectangle"/>
              <p:cNvSpPr/>
              <p:nvPr/>
            </p:nvSpPr>
            <p:spPr>
              <a:xfrm>
                <a:off x="244871" y="1158874"/>
                <a:ext cx="466726" cy="974726"/>
              </a:xfrm>
              <a:prstGeom prst="roundRect">
                <a:avLst>
                  <a:gd name="adj" fmla="val 11719"/>
                </a:avLst>
              </a:prstGeom>
              <a:solidFill>
                <a:srgbClr val="00D2A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24" name="Line"/>
              <p:cNvSpPr/>
              <p:nvPr/>
            </p:nvSpPr>
            <p:spPr>
              <a:xfrm flipV="1">
                <a:off x="469899" y="746918"/>
                <a:ext cx="3186" cy="1732358"/>
              </a:xfrm>
              <a:prstGeom prst="line">
                <a:avLst/>
              </a:prstGeom>
              <a:noFill/>
              <a:ln w="25400" cap="flat">
                <a:solidFill>
                  <a:srgbClr val="000000"/>
                </a:solidFill>
                <a:prstDash val="solid"/>
                <a:round/>
                <a:tailEnd type="triangle" w="med" len="med"/>
              </a:ln>
              <a:effectLst/>
            </p:spPr>
            <p:txBody>
              <a:bodyPr wrap="square" lIns="0" tIns="0" rIns="0" bIns="0" numCol="1" anchor="t">
                <a:noAutofit/>
              </a:bodyPr>
              <a:lstStyle/>
              <a:p>
                <a:pPr/>
              </a:p>
            </p:txBody>
          </p:sp>
        </p:grpSp>
        <p:sp>
          <p:nvSpPr>
            <p:cNvPr id="526" name="Na pump"/>
            <p:cNvSpPr/>
            <p:nvPr/>
          </p:nvSpPr>
          <p:spPr>
            <a:xfrm>
              <a:off x="0" y="1497012"/>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000000"/>
                </a:buClr>
                <a:buFont typeface="Helvetica"/>
                <a:defRPr b="1" sz="2400">
                  <a:uFill>
                    <a:solidFill>
                      <a:srgbClr val="000000"/>
                    </a:solidFill>
                  </a:uFill>
                </a:defRPr>
              </a:lvl1pPr>
            </a:lstStyle>
            <a:p>
              <a:pPr/>
              <a:r>
                <a:t>Na pump</a:t>
              </a:r>
            </a:p>
          </p:txBody>
        </p:sp>
      </p:grpSp>
      <p:sp>
        <p:nvSpPr>
          <p:cNvPr id="528" name="- - - - - - - - - - - - - - - - - + + - -"/>
          <p:cNvSpPr txBox="1"/>
          <p:nvPr/>
        </p:nvSpPr>
        <p:spPr>
          <a:xfrm>
            <a:off x="10227468" y="4321968"/>
            <a:ext cx="8028162"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a:latin typeface="+mj-lt"/>
                <a:ea typeface="+mj-ea"/>
                <a:cs typeface="+mj-cs"/>
                <a:sym typeface="Helvetica"/>
              </a:rPr>
              <a:t>- - - - - - - - - - - - - - - - - </a:t>
            </a:r>
            <a:r>
              <a:rPr sz="3200">
                <a:latin typeface="+mj-lt"/>
                <a:ea typeface="+mj-ea"/>
                <a:cs typeface="+mj-cs"/>
                <a:sym typeface="Helvetica"/>
              </a:rPr>
              <a:t>+ + </a:t>
            </a:r>
            <a:r>
              <a:rPr>
                <a:latin typeface="+mj-lt"/>
                <a:ea typeface="+mj-ea"/>
                <a:cs typeface="+mj-cs"/>
                <a:sym typeface="Helvetica"/>
              </a:rPr>
              <a:t>- - </a:t>
            </a:r>
          </a:p>
        </p:txBody>
      </p:sp>
      <p:sp>
        <p:nvSpPr>
          <p:cNvPr id="529" name="+ + + + + + + + + + + + + + + + - - + +"/>
          <p:cNvSpPr txBox="1"/>
          <p:nvPr/>
        </p:nvSpPr>
        <p:spPr>
          <a:xfrm>
            <a:off x="10495359" y="3679031"/>
            <a:ext cx="7563504"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sz="3200">
                <a:latin typeface="+mj-lt"/>
                <a:ea typeface="+mj-ea"/>
                <a:cs typeface="+mj-cs"/>
                <a:sym typeface="Helvetica"/>
              </a:rPr>
              <a:t>+ + + + + + + + + + + + + + + +</a:t>
            </a:r>
            <a:r>
              <a:rPr>
                <a:latin typeface="+mj-lt"/>
                <a:ea typeface="+mj-ea"/>
                <a:cs typeface="+mj-cs"/>
                <a:sym typeface="Helvetica"/>
              </a:rPr>
              <a:t> - - </a:t>
            </a:r>
            <a:r>
              <a:rPr sz="3200">
                <a:latin typeface="+mj-lt"/>
                <a:ea typeface="+mj-ea"/>
                <a:cs typeface="+mj-cs"/>
                <a:sym typeface="Helvetica"/>
              </a:rPr>
              <a:t>+ +</a:t>
            </a:r>
          </a:p>
        </p:txBody>
      </p:sp>
      <p:sp>
        <p:nvSpPr>
          <p:cNvPr id="530" name="Na+"/>
          <p:cNvSpPr txBox="1"/>
          <p:nvPr/>
        </p:nvSpPr>
        <p:spPr>
          <a:xfrm>
            <a:off x="16531828" y="3375421"/>
            <a:ext cx="774169" cy="482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200">
                <a:uFill>
                  <a:solidFill>
                    <a:srgbClr val="000000"/>
                  </a:solidFill>
                </a:uFill>
              </a:defRPr>
            </a:lvl1pPr>
          </a:lstStyle>
          <a:p>
            <a:pPr/>
            <a:r>
              <a:t>Na+</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5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521">
                                            <p:bg/>
                                          </p:spTgt>
                                        </p:tgtEl>
                                        <p:attrNameLst>
                                          <p:attrName>style.visibility</p:attrName>
                                        </p:attrNameLst>
                                      </p:cBhvr>
                                      <p:to>
                                        <p:strVal val="visible"/>
                                      </p:to>
                                    </p:set>
                                  </p:childTnLst>
                                </p:cTn>
                              </p:par>
                              <p:par>
                                <p:cTn id="11" presetClass="entr" nodeType="withEffect" presetSubtype="0" presetID="1" grpId="2" fill="hold">
                                  <p:stCondLst>
                                    <p:cond delay="0"/>
                                  </p:stCondLst>
                                  <p:iterate type="el" backwards="0">
                                    <p:tmAbs val="0"/>
                                  </p:iterate>
                                  <p:childTnLst>
                                    <p:set>
                                      <p:cBhvr>
                                        <p:cTn id="12" fill="hold"/>
                                        <p:tgtEl>
                                          <p:spTgt spid="521">
                                            <p:txEl>
                                              <p:pRg st="0" end="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520" grpId="1"/>
      <p:bldP build="p" bldLvl="5" animBg="1" rev="0" advAuto="0" spid="521" grpId="2"/>
    </p:bldLst>
  </p:timing>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2" name="Shape"/>
          <p:cNvSpPr/>
          <p:nvPr/>
        </p:nvSpPr>
        <p:spPr>
          <a:xfrm>
            <a:off x="6657975" y="4083050"/>
            <a:ext cx="11595101" cy="25939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3312" y="3173"/>
                </a:lnTo>
                <a:lnTo>
                  <a:pt x="21600" y="3463"/>
                </a:lnTo>
                <a:lnTo>
                  <a:pt x="21565" y="21600"/>
                </a:lnTo>
                <a:lnTo>
                  <a:pt x="3448" y="21441"/>
                </a:lnTo>
                <a:lnTo>
                  <a:pt x="0" y="0"/>
                </a:lnTo>
                <a:close/>
              </a:path>
            </a:pathLst>
          </a:custGeom>
          <a:solidFill>
            <a:srgbClr val="D6D7FF"/>
          </a:solidFill>
          <a:ln w="12700">
            <a:solidFill>
              <a:srgbClr val="D6D7FF"/>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538" name="Group"/>
          <p:cNvGrpSpPr/>
          <p:nvPr/>
        </p:nvGrpSpPr>
        <p:grpSpPr>
          <a:xfrm>
            <a:off x="4173140" y="3206702"/>
            <a:ext cx="15069067" cy="5473023"/>
            <a:chOff x="0" y="0"/>
            <a:chExt cx="15069065" cy="5473022"/>
          </a:xfrm>
        </p:grpSpPr>
        <p:sp>
          <p:nvSpPr>
            <p:cNvPr id="533" name="Line"/>
            <p:cNvSpPr/>
            <p:nvPr/>
          </p:nvSpPr>
          <p:spPr>
            <a:xfrm>
              <a:off x="0" y="178944"/>
              <a:ext cx="4402169" cy="5294079"/>
            </a:xfrm>
            <a:custGeom>
              <a:avLst/>
              <a:gdLst/>
              <a:ahLst/>
              <a:cxnLst>
                <a:cxn ang="0">
                  <a:pos x="wd2" y="hd2"/>
                </a:cxn>
                <a:cxn ang="5400000">
                  <a:pos x="wd2" y="hd2"/>
                </a:cxn>
                <a:cxn ang="10800000">
                  <a:pos x="wd2" y="hd2"/>
                </a:cxn>
                <a:cxn ang="16200000">
                  <a:pos x="wd2" y="hd2"/>
                </a:cxn>
              </a:cxnLst>
              <a:rect l="0" t="0" r="r" b="b"/>
              <a:pathLst>
                <a:path w="21600" h="21286" fill="norm" stroke="1" extrusionOk="0">
                  <a:moveTo>
                    <a:pt x="12178" y="2565"/>
                  </a:moveTo>
                  <a:cubicBezTo>
                    <a:pt x="10278" y="945"/>
                    <a:pt x="8565" y="261"/>
                    <a:pt x="6343" y="9"/>
                  </a:cubicBezTo>
                  <a:cubicBezTo>
                    <a:pt x="5541" y="81"/>
                    <a:pt x="4684" y="-171"/>
                    <a:pt x="3961" y="261"/>
                  </a:cubicBezTo>
                  <a:cubicBezTo>
                    <a:pt x="3720" y="369"/>
                    <a:pt x="4122" y="873"/>
                    <a:pt x="4283" y="1161"/>
                  </a:cubicBezTo>
                  <a:cubicBezTo>
                    <a:pt x="5219" y="2745"/>
                    <a:pt x="5005" y="2457"/>
                    <a:pt x="6183" y="2781"/>
                  </a:cubicBezTo>
                  <a:cubicBezTo>
                    <a:pt x="6718" y="3321"/>
                    <a:pt x="6879" y="3573"/>
                    <a:pt x="7548" y="3933"/>
                  </a:cubicBezTo>
                  <a:cubicBezTo>
                    <a:pt x="8057" y="4185"/>
                    <a:pt x="9100" y="4617"/>
                    <a:pt x="9100" y="4617"/>
                  </a:cubicBezTo>
                  <a:cubicBezTo>
                    <a:pt x="9689" y="5193"/>
                    <a:pt x="9930" y="5913"/>
                    <a:pt x="10626" y="6237"/>
                  </a:cubicBezTo>
                  <a:cubicBezTo>
                    <a:pt x="2114" y="6705"/>
                    <a:pt x="5086" y="6021"/>
                    <a:pt x="1552" y="6921"/>
                  </a:cubicBezTo>
                  <a:cubicBezTo>
                    <a:pt x="696" y="7353"/>
                    <a:pt x="294" y="7569"/>
                    <a:pt x="0" y="8757"/>
                  </a:cubicBezTo>
                  <a:cubicBezTo>
                    <a:pt x="616" y="8829"/>
                    <a:pt x="1258" y="9009"/>
                    <a:pt x="1900" y="9009"/>
                  </a:cubicBezTo>
                  <a:cubicBezTo>
                    <a:pt x="3426" y="9009"/>
                    <a:pt x="5621" y="7029"/>
                    <a:pt x="6531" y="8757"/>
                  </a:cubicBezTo>
                  <a:cubicBezTo>
                    <a:pt x="7468" y="10593"/>
                    <a:pt x="5594" y="13077"/>
                    <a:pt x="5139" y="15237"/>
                  </a:cubicBezTo>
                  <a:cubicBezTo>
                    <a:pt x="5407" y="15453"/>
                    <a:pt x="5648" y="15849"/>
                    <a:pt x="5996" y="15921"/>
                  </a:cubicBezTo>
                  <a:cubicBezTo>
                    <a:pt x="6343" y="15957"/>
                    <a:pt x="7039" y="15453"/>
                    <a:pt x="7039" y="15453"/>
                  </a:cubicBezTo>
                  <a:cubicBezTo>
                    <a:pt x="7575" y="14913"/>
                    <a:pt x="8110" y="14553"/>
                    <a:pt x="8752" y="14301"/>
                  </a:cubicBezTo>
                  <a:cubicBezTo>
                    <a:pt x="9154" y="13473"/>
                    <a:pt x="9422" y="13437"/>
                    <a:pt x="10117" y="13149"/>
                  </a:cubicBezTo>
                  <a:cubicBezTo>
                    <a:pt x="10332" y="14841"/>
                    <a:pt x="10091" y="16533"/>
                    <a:pt x="9770" y="18225"/>
                  </a:cubicBezTo>
                  <a:cubicBezTo>
                    <a:pt x="9823" y="19197"/>
                    <a:pt x="9716" y="20241"/>
                    <a:pt x="9957" y="21213"/>
                  </a:cubicBezTo>
                  <a:cubicBezTo>
                    <a:pt x="10010" y="21429"/>
                    <a:pt x="10305" y="21105"/>
                    <a:pt x="10465" y="20997"/>
                  </a:cubicBezTo>
                  <a:cubicBezTo>
                    <a:pt x="11135" y="20349"/>
                    <a:pt x="11456" y="19125"/>
                    <a:pt x="11830" y="18225"/>
                  </a:cubicBezTo>
                  <a:cubicBezTo>
                    <a:pt x="11991" y="17001"/>
                    <a:pt x="12473" y="16389"/>
                    <a:pt x="12687" y="15237"/>
                  </a:cubicBezTo>
                  <a:cubicBezTo>
                    <a:pt x="13570" y="16965"/>
                    <a:pt x="13624" y="16857"/>
                    <a:pt x="15096" y="17541"/>
                  </a:cubicBezTo>
                  <a:cubicBezTo>
                    <a:pt x="18923" y="17325"/>
                    <a:pt x="21600" y="18837"/>
                    <a:pt x="21600" y="1336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34" name="Line"/>
            <p:cNvSpPr/>
            <p:nvPr/>
          </p:nvSpPr>
          <p:spPr>
            <a:xfrm>
              <a:off x="2500312" y="56763"/>
              <a:ext cx="1816509" cy="1154103"/>
            </a:xfrm>
            <a:custGeom>
              <a:avLst/>
              <a:gdLst/>
              <a:ahLst/>
              <a:cxnLst>
                <a:cxn ang="0">
                  <a:pos x="wd2" y="hd2"/>
                </a:cxn>
                <a:cxn ang="5400000">
                  <a:pos x="wd2" y="hd2"/>
                </a:cxn>
                <a:cxn ang="10800000">
                  <a:pos x="wd2" y="hd2"/>
                </a:cxn>
                <a:cxn ang="16200000">
                  <a:pos x="wd2" y="hd2"/>
                </a:cxn>
              </a:cxnLst>
              <a:rect l="0" t="0" r="r" b="b"/>
              <a:pathLst>
                <a:path w="21600" h="17847" fill="norm" stroke="1" extrusionOk="0">
                  <a:moveTo>
                    <a:pt x="0" y="12585"/>
                  </a:moveTo>
                  <a:cubicBezTo>
                    <a:pt x="1816" y="8570"/>
                    <a:pt x="3892" y="6078"/>
                    <a:pt x="6227" y="3724"/>
                  </a:cubicBezTo>
                  <a:cubicBezTo>
                    <a:pt x="7265" y="-3753"/>
                    <a:pt x="12259" y="2062"/>
                    <a:pt x="14919" y="3724"/>
                  </a:cubicBezTo>
                  <a:cubicBezTo>
                    <a:pt x="17903" y="7739"/>
                    <a:pt x="16735" y="5524"/>
                    <a:pt x="18681" y="9955"/>
                  </a:cubicBezTo>
                  <a:cubicBezTo>
                    <a:pt x="19135" y="13139"/>
                    <a:pt x="21600" y="17847"/>
                    <a:pt x="21600" y="17847"/>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35" name="Line"/>
            <p:cNvSpPr/>
            <p:nvPr/>
          </p:nvSpPr>
          <p:spPr>
            <a:xfrm>
              <a:off x="4252799" y="1273542"/>
              <a:ext cx="9846241"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536" name="Line"/>
            <p:cNvSpPr/>
            <p:nvPr/>
          </p:nvSpPr>
          <p:spPr>
            <a:xfrm>
              <a:off x="4323714" y="3503029"/>
              <a:ext cx="9846239"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537" name="Line"/>
            <p:cNvSpPr/>
            <p:nvPr/>
          </p:nvSpPr>
          <p:spPr>
            <a:xfrm>
              <a:off x="14099040" y="0"/>
              <a:ext cx="970026" cy="4711788"/>
            </a:xfrm>
            <a:custGeom>
              <a:avLst/>
              <a:gdLst/>
              <a:ahLst/>
              <a:cxnLst>
                <a:cxn ang="0">
                  <a:pos x="wd2" y="hd2"/>
                </a:cxn>
                <a:cxn ang="5400000">
                  <a:pos x="wd2" y="hd2"/>
                </a:cxn>
                <a:cxn ang="10800000">
                  <a:pos x="wd2" y="hd2"/>
                </a:cxn>
                <a:cxn ang="16200000">
                  <a:pos x="wd2" y="hd2"/>
                </a:cxn>
              </a:cxnLst>
              <a:rect l="0" t="0" r="r" b="b"/>
              <a:pathLst>
                <a:path w="17459" h="18100" fill="norm" stroke="1" extrusionOk="0">
                  <a:moveTo>
                    <a:pt x="0" y="5099"/>
                  </a:moveTo>
                  <a:cubicBezTo>
                    <a:pt x="2455" y="3792"/>
                    <a:pt x="5105" y="2932"/>
                    <a:pt x="8836" y="2038"/>
                  </a:cubicBezTo>
                  <a:cubicBezTo>
                    <a:pt x="10015" y="1728"/>
                    <a:pt x="12567" y="1143"/>
                    <a:pt x="12567" y="1143"/>
                  </a:cubicBezTo>
                  <a:cubicBezTo>
                    <a:pt x="21600" y="-3500"/>
                    <a:pt x="15415" y="7300"/>
                    <a:pt x="15120" y="10396"/>
                  </a:cubicBezTo>
                  <a:cubicBezTo>
                    <a:pt x="14825" y="12597"/>
                    <a:pt x="14433" y="14798"/>
                    <a:pt x="13844" y="16999"/>
                  </a:cubicBezTo>
                  <a:cubicBezTo>
                    <a:pt x="13549" y="17687"/>
                    <a:pt x="12764" y="17722"/>
                    <a:pt x="11291" y="18100"/>
                  </a:cubicBezTo>
                  <a:cubicBezTo>
                    <a:pt x="8935" y="17790"/>
                    <a:pt x="8247" y="17240"/>
                    <a:pt x="6284" y="16759"/>
                  </a:cubicBezTo>
                  <a:cubicBezTo>
                    <a:pt x="4713" y="15968"/>
                    <a:pt x="5105" y="15520"/>
                    <a:pt x="2553" y="15245"/>
                  </a:cubicBezTo>
                  <a:cubicBezTo>
                    <a:pt x="884" y="14385"/>
                    <a:pt x="1767" y="14729"/>
                    <a:pt x="0" y="1414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539" name="dendrites"/>
          <p:cNvSpPr txBox="1"/>
          <p:nvPr/>
        </p:nvSpPr>
        <p:spPr>
          <a:xfrm>
            <a:off x="3458765" y="7648575"/>
            <a:ext cx="168893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dendrites</a:t>
            </a:r>
          </a:p>
        </p:txBody>
      </p:sp>
      <p:sp>
        <p:nvSpPr>
          <p:cNvPr id="540" name="pre-synaptic terminal"/>
          <p:cNvSpPr txBox="1"/>
          <p:nvPr/>
        </p:nvSpPr>
        <p:spPr>
          <a:xfrm rot="16200000">
            <a:off x="17872799" y="5459343"/>
            <a:ext cx="3493433"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pre-synaptic terminal</a:t>
            </a:r>
          </a:p>
        </p:txBody>
      </p:sp>
      <p:sp>
        <p:nvSpPr>
          <p:cNvPr id="541" name="cell body"/>
          <p:cNvSpPr txBox="1"/>
          <p:nvPr/>
        </p:nvSpPr>
        <p:spPr>
          <a:xfrm>
            <a:off x="5708650" y="2587625"/>
            <a:ext cx="1635412"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cell body</a:t>
            </a:r>
          </a:p>
        </p:txBody>
      </p:sp>
      <p:sp>
        <p:nvSpPr>
          <p:cNvPr id="542" name="Oval"/>
          <p:cNvSpPr/>
          <p:nvPr/>
        </p:nvSpPr>
        <p:spPr>
          <a:xfrm>
            <a:off x="7070725" y="5730875"/>
            <a:ext cx="365125" cy="410766"/>
          </a:xfrm>
          <a:prstGeom prst="ellipse">
            <a:avLst/>
          </a:prstGeom>
          <a:solidFill>
            <a:srgbClr val="00D2A9"/>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543" name="Na+"/>
          <p:cNvSpPr txBox="1"/>
          <p:nvPr/>
        </p:nvSpPr>
        <p:spPr>
          <a:xfrm>
            <a:off x="12417425" y="3025775"/>
            <a:ext cx="1254640"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44" name="Na+"/>
          <p:cNvSpPr txBox="1"/>
          <p:nvPr/>
        </p:nvSpPr>
        <p:spPr>
          <a:xfrm>
            <a:off x="15017750" y="30289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45" name="Na+"/>
          <p:cNvSpPr txBox="1"/>
          <p:nvPr/>
        </p:nvSpPr>
        <p:spPr>
          <a:xfrm>
            <a:off x="16970376" y="30924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46" name="Na+"/>
          <p:cNvSpPr txBox="1"/>
          <p:nvPr/>
        </p:nvSpPr>
        <p:spPr>
          <a:xfrm>
            <a:off x="9588500" y="72707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47" name="Na+"/>
          <p:cNvSpPr txBox="1"/>
          <p:nvPr/>
        </p:nvSpPr>
        <p:spPr>
          <a:xfrm>
            <a:off x="11747500" y="7292975"/>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48" name="Na+"/>
          <p:cNvSpPr txBox="1"/>
          <p:nvPr/>
        </p:nvSpPr>
        <p:spPr>
          <a:xfrm>
            <a:off x="14347825" y="72961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49" name="Na+"/>
          <p:cNvSpPr txBox="1"/>
          <p:nvPr/>
        </p:nvSpPr>
        <p:spPr>
          <a:xfrm>
            <a:off x="16300450" y="73596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50" name="+ + + + + + + + + + + + + + + + + + + +"/>
          <p:cNvSpPr txBox="1"/>
          <p:nvPr/>
        </p:nvSpPr>
        <p:spPr>
          <a:xfrm>
            <a:off x="10344150" y="3876675"/>
            <a:ext cx="7510851"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3200">
                <a:uFill>
                  <a:solidFill>
                    <a:srgbClr val="000000"/>
                  </a:solidFill>
                </a:uFill>
              </a:defRPr>
            </a:lvl1pPr>
          </a:lstStyle>
          <a:p>
            <a:pPr/>
            <a:r>
              <a:t>+ + + + + + + + + + + + + + + + + + + +</a:t>
            </a:r>
          </a:p>
        </p:txBody>
      </p:sp>
      <p:sp>
        <p:nvSpPr>
          <p:cNvPr id="551" name="+ + + + + + + + + + + + + + + + + + + +"/>
          <p:cNvSpPr txBox="1"/>
          <p:nvPr/>
        </p:nvSpPr>
        <p:spPr>
          <a:xfrm>
            <a:off x="10140950" y="6619875"/>
            <a:ext cx="7510851"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3200">
                <a:uFill>
                  <a:solidFill>
                    <a:srgbClr val="000000"/>
                  </a:solidFill>
                </a:uFill>
              </a:defRPr>
            </a:lvl1pPr>
          </a:lstStyle>
          <a:p>
            <a:pPr/>
            <a:r>
              <a:t>+ + + + + + + + + + + + + + + + + + + +</a:t>
            </a:r>
          </a:p>
        </p:txBody>
      </p:sp>
      <p:sp>
        <p:nvSpPr>
          <p:cNvPr id="552" name="- - - - - - - - - - - - - - - - - - - - -"/>
          <p:cNvSpPr txBox="1"/>
          <p:nvPr/>
        </p:nvSpPr>
        <p:spPr>
          <a:xfrm>
            <a:off x="10220325" y="6057900"/>
            <a:ext cx="8031196"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4600">
                <a:uFill>
                  <a:solidFill>
                    <a:srgbClr val="000000"/>
                  </a:solidFill>
                </a:uFill>
              </a:defRPr>
            </a:lvl1pPr>
          </a:lstStyle>
          <a:p>
            <a:pPr/>
            <a:r>
              <a:t>- - - - - - - - - - - - - - - - - - - - - </a:t>
            </a:r>
          </a:p>
        </p:txBody>
      </p:sp>
      <p:sp>
        <p:nvSpPr>
          <p:cNvPr id="553" name="- - - - - - - - - - - - - - - - - - - - -"/>
          <p:cNvSpPr txBox="1"/>
          <p:nvPr/>
        </p:nvSpPr>
        <p:spPr>
          <a:xfrm>
            <a:off x="10321925" y="4257675"/>
            <a:ext cx="8031196"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4600">
                <a:uFill>
                  <a:solidFill>
                    <a:srgbClr val="000000"/>
                  </a:solidFill>
                </a:uFill>
              </a:defRPr>
            </a:lvl1pPr>
          </a:lstStyle>
          <a:p>
            <a:pPr/>
            <a:r>
              <a:t>- - - - - - - - - - - - - - - - - - - - - </a:t>
            </a:r>
          </a:p>
        </p:txBody>
      </p:sp>
      <p:sp>
        <p:nvSpPr>
          <p:cNvPr id="554" name="Membrane Potential of Neuron"/>
          <p:cNvSpPr txBox="1"/>
          <p:nvPr/>
        </p:nvSpPr>
        <p:spPr>
          <a:xfrm>
            <a:off x="4508500" y="666750"/>
            <a:ext cx="9047577"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Membrane Potential of Neuron</a:t>
            </a:r>
          </a:p>
        </p:txBody>
      </p:sp>
      <p:sp>
        <p:nvSpPr>
          <p:cNvPr id="555" name="K+ channels and Na+/K+ pump restore balance of ions…"/>
          <p:cNvSpPr txBox="1"/>
          <p:nvPr/>
        </p:nvSpPr>
        <p:spPr>
          <a:xfrm>
            <a:off x="4058046" y="9715500"/>
            <a:ext cx="16609220" cy="16129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K+ channels and Na+/K+ pump restore balance of ions</a:t>
            </a:r>
            <a:endParaRPr b="1">
              <a:latin typeface="+mj-lt"/>
              <a:ea typeface="+mj-ea"/>
              <a:cs typeface="+mj-cs"/>
              <a:sym typeface="Helvetica"/>
            </a:endParaRPr>
          </a:p>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-&gt; return to -70 mV membrane potential</a:t>
            </a:r>
          </a:p>
        </p:txBody>
      </p:sp>
      <p:grpSp>
        <p:nvGrpSpPr>
          <p:cNvPr id="561" name="Group"/>
          <p:cNvGrpSpPr/>
          <p:nvPr/>
        </p:nvGrpSpPr>
        <p:grpSpPr>
          <a:xfrm>
            <a:off x="7312025" y="3164284"/>
            <a:ext cx="2636838" cy="2767013"/>
            <a:chOff x="0" y="0"/>
            <a:chExt cx="2636837" cy="2767012"/>
          </a:xfrm>
        </p:grpSpPr>
        <p:grpSp>
          <p:nvGrpSpPr>
            <p:cNvPr id="559" name="Group"/>
            <p:cNvGrpSpPr/>
            <p:nvPr/>
          </p:nvGrpSpPr>
          <p:grpSpPr>
            <a:xfrm>
              <a:off x="1366837" y="-1"/>
              <a:ext cx="1270001" cy="2479277"/>
              <a:chOff x="0" y="0"/>
              <a:chExt cx="1270000" cy="2479275"/>
            </a:xfrm>
          </p:grpSpPr>
          <p:sp>
            <p:nvSpPr>
              <p:cNvPr id="556" name="Na+"/>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57" name="Rounded Rectangle"/>
              <p:cNvSpPr/>
              <p:nvPr/>
            </p:nvSpPr>
            <p:spPr>
              <a:xfrm>
                <a:off x="244871" y="1158874"/>
                <a:ext cx="466726" cy="974726"/>
              </a:xfrm>
              <a:prstGeom prst="roundRect">
                <a:avLst>
                  <a:gd name="adj" fmla="val 11719"/>
                </a:avLst>
              </a:prstGeom>
              <a:solidFill>
                <a:srgbClr val="00D2A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58" name="Line"/>
              <p:cNvSpPr/>
              <p:nvPr/>
            </p:nvSpPr>
            <p:spPr>
              <a:xfrm flipV="1">
                <a:off x="469899" y="746918"/>
                <a:ext cx="3186" cy="1732358"/>
              </a:xfrm>
              <a:prstGeom prst="line">
                <a:avLst/>
              </a:prstGeom>
              <a:noFill/>
              <a:ln w="25400" cap="flat">
                <a:solidFill>
                  <a:srgbClr val="000000"/>
                </a:solidFill>
                <a:prstDash val="solid"/>
                <a:round/>
                <a:tailEnd type="triangle" w="med" len="med"/>
              </a:ln>
              <a:effectLst/>
            </p:spPr>
            <p:txBody>
              <a:bodyPr wrap="square" lIns="0" tIns="0" rIns="0" bIns="0" numCol="1" anchor="t">
                <a:noAutofit/>
              </a:bodyPr>
              <a:lstStyle/>
              <a:p>
                <a:pPr/>
              </a:p>
            </p:txBody>
          </p:sp>
        </p:grpSp>
        <p:sp>
          <p:nvSpPr>
            <p:cNvPr id="560" name="Na pump"/>
            <p:cNvSpPr/>
            <p:nvPr/>
          </p:nvSpPr>
          <p:spPr>
            <a:xfrm>
              <a:off x="0" y="1497012"/>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000000"/>
                </a:buClr>
                <a:buFont typeface="Helvetica"/>
                <a:defRPr b="1" sz="2400">
                  <a:uFill>
                    <a:solidFill>
                      <a:srgbClr val="000000"/>
                    </a:solidFill>
                  </a:uFill>
                </a:defRPr>
              </a:lvl1pPr>
            </a:lstStyle>
            <a:p>
              <a:pPr/>
              <a:r>
                <a:t>Na pump</a:t>
              </a:r>
            </a:p>
          </p:txBody>
        </p:sp>
      </p:gr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3" name="Shape"/>
          <p:cNvSpPr/>
          <p:nvPr/>
        </p:nvSpPr>
        <p:spPr>
          <a:xfrm>
            <a:off x="6657975" y="4083050"/>
            <a:ext cx="11595101" cy="25939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3312" y="3173"/>
                </a:lnTo>
                <a:lnTo>
                  <a:pt x="21600" y="3463"/>
                </a:lnTo>
                <a:lnTo>
                  <a:pt x="21565" y="21600"/>
                </a:lnTo>
                <a:lnTo>
                  <a:pt x="3448" y="21441"/>
                </a:lnTo>
                <a:lnTo>
                  <a:pt x="0" y="0"/>
                </a:lnTo>
                <a:close/>
              </a:path>
            </a:pathLst>
          </a:custGeom>
          <a:solidFill>
            <a:srgbClr val="D6D7FF"/>
          </a:solidFill>
          <a:ln w="12700">
            <a:solidFill>
              <a:srgbClr val="D6D7FF"/>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569" name="Group"/>
          <p:cNvGrpSpPr/>
          <p:nvPr/>
        </p:nvGrpSpPr>
        <p:grpSpPr>
          <a:xfrm>
            <a:off x="4173140" y="3206702"/>
            <a:ext cx="15069067" cy="5473023"/>
            <a:chOff x="0" y="0"/>
            <a:chExt cx="15069065" cy="5473022"/>
          </a:xfrm>
        </p:grpSpPr>
        <p:sp>
          <p:nvSpPr>
            <p:cNvPr id="564" name="Line"/>
            <p:cNvSpPr/>
            <p:nvPr/>
          </p:nvSpPr>
          <p:spPr>
            <a:xfrm>
              <a:off x="0" y="178944"/>
              <a:ext cx="4402169" cy="5294079"/>
            </a:xfrm>
            <a:custGeom>
              <a:avLst/>
              <a:gdLst/>
              <a:ahLst/>
              <a:cxnLst>
                <a:cxn ang="0">
                  <a:pos x="wd2" y="hd2"/>
                </a:cxn>
                <a:cxn ang="5400000">
                  <a:pos x="wd2" y="hd2"/>
                </a:cxn>
                <a:cxn ang="10800000">
                  <a:pos x="wd2" y="hd2"/>
                </a:cxn>
                <a:cxn ang="16200000">
                  <a:pos x="wd2" y="hd2"/>
                </a:cxn>
              </a:cxnLst>
              <a:rect l="0" t="0" r="r" b="b"/>
              <a:pathLst>
                <a:path w="21600" h="21286" fill="norm" stroke="1" extrusionOk="0">
                  <a:moveTo>
                    <a:pt x="12178" y="2565"/>
                  </a:moveTo>
                  <a:cubicBezTo>
                    <a:pt x="10278" y="945"/>
                    <a:pt x="8565" y="261"/>
                    <a:pt x="6343" y="9"/>
                  </a:cubicBezTo>
                  <a:cubicBezTo>
                    <a:pt x="5541" y="81"/>
                    <a:pt x="4684" y="-171"/>
                    <a:pt x="3961" y="261"/>
                  </a:cubicBezTo>
                  <a:cubicBezTo>
                    <a:pt x="3720" y="369"/>
                    <a:pt x="4122" y="873"/>
                    <a:pt x="4283" y="1161"/>
                  </a:cubicBezTo>
                  <a:cubicBezTo>
                    <a:pt x="5219" y="2745"/>
                    <a:pt x="5005" y="2457"/>
                    <a:pt x="6183" y="2781"/>
                  </a:cubicBezTo>
                  <a:cubicBezTo>
                    <a:pt x="6718" y="3321"/>
                    <a:pt x="6879" y="3573"/>
                    <a:pt x="7548" y="3933"/>
                  </a:cubicBezTo>
                  <a:cubicBezTo>
                    <a:pt x="8057" y="4185"/>
                    <a:pt x="9100" y="4617"/>
                    <a:pt x="9100" y="4617"/>
                  </a:cubicBezTo>
                  <a:cubicBezTo>
                    <a:pt x="9689" y="5193"/>
                    <a:pt x="9930" y="5913"/>
                    <a:pt x="10626" y="6237"/>
                  </a:cubicBezTo>
                  <a:cubicBezTo>
                    <a:pt x="2114" y="6705"/>
                    <a:pt x="5086" y="6021"/>
                    <a:pt x="1552" y="6921"/>
                  </a:cubicBezTo>
                  <a:cubicBezTo>
                    <a:pt x="696" y="7353"/>
                    <a:pt x="294" y="7569"/>
                    <a:pt x="0" y="8757"/>
                  </a:cubicBezTo>
                  <a:cubicBezTo>
                    <a:pt x="616" y="8829"/>
                    <a:pt x="1258" y="9009"/>
                    <a:pt x="1900" y="9009"/>
                  </a:cubicBezTo>
                  <a:cubicBezTo>
                    <a:pt x="3426" y="9009"/>
                    <a:pt x="5621" y="7029"/>
                    <a:pt x="6531" y="8757"/>
                  </a:cubicBezTo>
                  <a:cubicBezTo>
                    <a:pt x="7468" y="10593"/>
                    <a:pt x="5594" y="13077"/>
                    <a:pt x="5139" y="15237"/>
                  </a:cubicBezTo>
                  <a:cubicBezTo>
                    <a:pt x="5407" y="15453"/>
                    <a:pt x="5648" y="15849"/>
                    <a:pt x="5996" y="15921"/>
                  </a:cubicBezTo>
                  <a:cubicBezTo>
                    <a:pt x="6343" y="15957"/>
                    <a:pt x="7039" y="15453"/>
                    <a:pt x="7039" y="15453"/>
                  </a:cubicBezTo>
                  <a:cubicBezTo>
                    <a:pt x="7575" y="14913"/>
                    <a:pt x="8110" y="14553"/>
                    <a:pt x="8752" y="14301"/>
                  </a:cubicBezTo>
                  <a:cubicBezTo>
                    <a:pt x="9154" y="13473"/>
                    <a:pt x="9422" y="13437"/>
                    <a:pt x="10117" y="13149"/>
                  </a:cubicBezTo>
                  <a:cubicBezTo>
                    <a:pt x="10332" y="14841"/>
                    <a:pt x="10091" y="16533"/>
                    <a:pt x="9770" y="18225"/>
                  </a:cubicBezTo>
                  <a:cubicBezTo>
                    <a:pt x="9823" y="19197"/>
                    <a:pt x="9716" y="20241"/>
                    <a:pt x="9957" y="21213"/>
                  </a:cubicBezTo>
                  <a:cubicBezTo>
                    <a:pt x="10010" y="21429"/>
                    <a:pt x="10305" y="21105"/>
                    <a:pt x="10465" y="20997"/>
                  </a:cubicBezTo>
                  <a:cubicBezTo>
                    <a:pt x="11135" y="20349"/>
                    <a:pt x="11456" y="19125"/>
                    <a:pt x="11830" y="18225"/>
                  </a:cubicBezTo>
                  <a:cubicBezTo>
                    <a:pt x="11991" y="17001"/>
                    <a:pt x="12473" y="16389"/>
                    <a:pt x="12687" y="15237"/>
                  </a:cubicBezTo>
                  <a:cubicBezTo>
                    <a:pt x="13570" y="16965"/>
                    <a:pt x="13624" y="16857"/>
                    <a:pt x="15096" y="17541"/>
                  </a:cubicBezTo>
                  <a:cubicBezTo>
                    <a:pt x="18923" y="17325"/>
                    <a:pt x="21600" y="18837"/>
                    <a:pt x="21600" y="1336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65" name="Line"/>
            <p:cNvSpPr/>
            <p:nvPr/>
          </p:nvSpPr>
          <p:spPr>
            <a:xfrm>
              <a:off x="2500312" y="56763"/>
              <a:ext cx="1816509" cy="1154103"/>
            </a:xfrm>
            <a:custGeom>
              <a:avLst/>
              <a:gdLst/>
              <a:ahLst/>
              <a:cxnLst>
                <a:cxn ang="0">
                  <a:pos x="wd2" y="hd2"/>
                </a:cxn>
                <a:cxn ang="5400000">
                  <a:pos x="wd2" y="hd2"/>
                </a:cxn>
                <a:cxn ang="10800000">
                  <a:pos x="wd2" y="hd2"/>
                </a:cxn>
                <a:cxn ang="16200000">
                  <a:pos x="wd2" y="hd2"/>
                </a:cxn>
              </a:cxnLst>
              <a:rect l="0" t="0" r="r" b="b"/>
              <a:pathLst>
                <a:path w="21600" h="17847" fill="norm" stroke="1" extrusionOk="0">
                  <a:moveTo>
                    <a:pt x="0" y="12585"/>
                  </a:moveTo>
                  <a:cubicBezTo>
                    <a:pt x="1816" y="8570"/>
                    <a:pt x="3892" y="6078"/>
                    <a:pt x="6227" y="3724"/>
                  </a:cubicBezTo>
                  <a:cubicBezTo>
                    <a:pt x="7265" y="-3753"/>
                    <a:pt x="12259" y="2062"/>
                    <a:pt x="14919" y="3724"/>
                  </a:cubicBezTo>
                  <a:cubicBezTo>
                    <a:pt x="17903" y="7739"/>
                    <a:pt x="16735" y="5524"/>
                    <a:pt x="18681" y="9955"/>
                  </a:cubicBezTo>
                  <a:cubicBezTo>
                    <a:pt x="19135" y="13139"/>
                    <a:pt x="21600" y="17847"/>
                    <a:pt x="21600" y="17847"/>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66" name="Line"/>
            <p:cNvSpPr/>
            <p:nvPr/>
          </p:nvSpPr>
          <p:spPr>
            <a:xfrm>
              <a:off x="4252799" y="1273542"/>
              <a:ext cx="9846241"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567" name="Line"/>
            <p:cNvSpPr/>
            <p:nvPr/>
          </p:nvSpPr>
          <p:spPr>
            <a:xfrm>
              <a:off x="4323714" y="3503029"/>
              <a:ext cx="9846239"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568" name="Line"/>
            <p:cNvSpPr/>
            <p:nvPr/>
          </p:nvSpPr>
          <p:spPr>
            <a:xfrm>
              <a:off x="14099040" y="0"/>
              <a:ext cx="970026" cy="4711788"/>
            </a:xfrm>
            <a:custGeom>
              <a:avLst/>
              <a:gdLst/>
              <a:ahLst/>
              <a:cxnLst>
                <a:cxn ang="0">
                  <a:pos x="wd2" y="hd2"/>
                </a:cxn>
                <a:cxn ang="5400000">
                  <a:pos x="wd2" y="hd2"/>
                </a:cxn>
                <a:cxn ang="10800000">
                  <a:pos x="wd2" y="hd2"/>
                </a:cxn>
                <a:cxn ang="16200000">
                  <a:pos x="wd2" y="hd2"/>
                </a:cxn>
              </a:cxnLst>
              <a:rect l="0" t="0" r="r" b="b"/>
              <a:pathLst>
                <a:path w="17459" h="18100" fill="norm" stroke="1" extrusionOk="0">
                  <a:moveTo>
                    <a:pt x="0" y="5099"/>
                  </a:moveTo>
                  <a:cubicBezTo>
                    <a:pt x="2455" y="3792"/>
                    <a:pt x="5105" y="2932"/>
                    <a:pt x="8836" y="2038"/>
                  </a:cubicBezTo>
                  <a:cubicBezTo>
                    <a:pt x="10015" y="1728"/>
                    <a:pt x="12567" y="1143"/>
                    <a:pt x="12567" y="1143"/>
                  </a:cubicBezTo>
                  <a:cubicBezTo>
                    <a:pt x="21600" y="-3500"/>
                    <a:pt x="15415" y="7300"/>
                    <a:pt x="15120" y="10396"/>
                  </a:cubicBezTo>
                  <a:cubicBezTo>
                    <a:pt x="14825" y="12597"/>
                    <a:pt x="14433" y="14798"/>
                    <a:pt x="13844" y="16999"/>
                  </a:cubicBezTo>
                  <a:cubicBezTo>
                    <a:pt x="13549" y="17687"/>
                    <a:pt x="12764" y="17722"/>
                    <a:pt x="11291" y="18100"/>
                  </a:cubicBezTo>
                  <a:cubicBezTo>
                    <a:pt x="8935" y="17790"/>
                    <a:pt x="8247" y="17240"/>
                    <a:pt x="6284" y="16759"/>
                  </a:cubicBezTo>
                  <a:cubicBezTo>
                    <a:pt x="4713" y="15968"/>
                    <a:pt x="5105" y="15520"/>
                    <a:pt x="2553" y="15245"/>
                  </a:cubicBezTo>
                  <a:cubicBezTo>
                    <a:pt x="884" y="14385"/>
                    <a:pt x="1767" y="14729"/>
                    <a:pt x="0" y="1414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570" name="dendrites"/>
          <p:cNvSpPr txBox="1"/>
          <p:nvPr/>
        </p:nvSpPr>
        <p:spPr>
          <a:xfrm>
            <a:off x="3458765" y="7648575"/>
            <a:ext cx="168893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dendrites</a:t>
            </a:r>
          </a:p>
        </p:txBody>
      </p:sp>
      <p:sp>
        <p:nvSpPr>
          <p:cNvPr id="571" name="pre-synaptic terminal"/>
          <p:cNvSpPr txBox="1"/>
          <p:nvPr/>
        </p:nvSpPr>
        <p:spPr>
          <a:xfrm rot="16200000">
            <a:off x="17872799" y="5462518"/>
            <a:ext cx="3493433"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pre-synaptic terminal</a:t>
            </a:r>
          </a:p>
        </p:txBody>
      </p:sp>
      <p:sp>
        <p:nvSpPr>
          <p:cNvPr id="572" name="axon"/>
          <p:cNvSpPr txBox="1"/>
          <p:nvPr/>
        </p:nvSpPr>
        <p:spPr>
          <a:xfrm>
            <a:off x="10995421" y="5339953"/>
            <a:ext cx="99231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axon</a:t>
            </a:r>
          </a:p>
        </p:txBody>
      </p:sp>
      <p:sp>
        <p:nvSpPr>
          <p:cNvPr id="573" name="cell body"/>
          <p:cNvSpPr txBox="1"/>
          <p:nvPr/>
        </p:nvSpPr>
        <p:spPr>
          <a:xfrm>
            <a:off x="5708650" y="2587625"/>
            <a:ext cx="1635412"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cell body</a:t>
            </a:r>
          </a:p>
        </p:txBody>
      </p:sp>
      <p:sp>
        <p:nvSpPr>
          <p:cNvPr id="574" name="Oval"/>
          <p:cNvSpPr/>
          <p:nvPr/>
        </p:nvSpPr>
        <p:spPr>
          <a:xfrm>
            <a:off x="7070725" y="5730875"/>
            <a:ext cx="365125" cy="410766"/>
          </a:xfrm>
          <a:prstGeom prst="ellipse">
            <a:avLst/>
          </a:prstGeom>
          <a:solidFill>
            <a:srgbClr val="00D2A9"/>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575" name="Na+"/>
          <p:cNvSpPr txBox="1"/>
          <p:nvPr/>
        </p:nvSpPr>
        <p:spPr>
          <a:xfrm>
            <a:off x="12417425" y="3025775"/>
            <a:ext cx="1254640"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76" name="Na+"/>
          <p:cNvSpPr txBox="1"/>
          <p:nvPr/>
        </p:nvSpPr>
        <p:spPr>
          <a:xfrm>
            <a:off x="15017750" y="30289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77" name="Na+"/>
          <p:cNvSpPr txBox="1"/>
          <p:nvPr/>
        </p:nvSpPr>
        <p:spPr>
          <a:xfrm>
            <a:off x="16970376" y="30924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78" name="Na+"/>
          <p:cNvSpPr txBox="1"/>
          <p:nvPr/>
        </p:nvSpPr>
        <p:spPr>
          <a:xfrm>
            <a:off x="9588500" y="72707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79" name="Na+"/>
          <p:cNvSpPr txBox="1"/>
          <p:nvPr/>
        </p:nvSpPr>
        <p:spPr>
          <a:xfrm>
            <a:off x="11747500" y="7292975"/>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80" name="Na+"/>
          <p:cNvSpPr txBox="1"/>
          <p:nvPr/>
        </p:nvSpPr>
        <p:spPr>
          <a:xfrm>
            <a:off x="14347825" y="72961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81" name="Na+"/>
          <p:cNvSpPr txBox="1"/>
          <p:nvPr/>
        </p:nvSpPr>
        <p:spPr>
          <a:xfrm>
            <a:off x="16300450" y="73596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82" name="+ + + + + + + + + + + + + + + + + + + +"/>
          <p:cNvSpPr txBox="1"/>
          <p:nvPr/>
        </p:nvSpPr>
        <p:spPr>
          <a:xfrm>
            <a:off x="10344150" y="3876675"/>
            <a:ext cx="7510851"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3200">
                <a:uFill>
                  <a:solidFill>
                    <a:srgbClr val="000000"/>
                  </a:solidFill>
                </a:uFill>
              </a:defRPr>
            </a:lvl1pPr>
          </a:lstStyle>
          <a:p>
            <a:pPr/>
            <a:r>
              <a:t>+ + + + + + + + + + + + + + + + + + + +</a:t>
            </a:r>
          </a:p>
        </p:txBody>
      </p:sp>
      <p:sp>
        <p:nvSpPr>
          <p:cNvPr id="583" name="+ + + + + + + + + + + + + + + + + + + +"/>
          <p:cNvSpPr txBox="1"/>
          <p:nvPr/>
        </p:nvSpPr>
        <p:spPr>
          <a:xfrm>
            <a:off x="10140950" y="6619875"/>
            <a:ext cx="7510851"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3200">
                <a:uFill>
                  <a:solidFill>
                    <a:srgbClr val="000000"/>
                  </a:solidFill>
                </a:uFill>
              </a:defRPr>
            </a:lvl1pPr>
          </a:lstStyle>
          <a:p>
            <a:pPr/>
            <a:r>
              <a:t>+ + + + + + + + + + + + + + + + + + + +</a:t>
            </a:r>
          </a:p>
        </p:txBody>
      </p:sp>
      <p:sp>
        <p:nvSpPr>
          <p:cNvPr id="584" name="- - - - - - - - - - - - - - - - - - - - -"/>
          <p:cNvSpPr txBox="1"/>
          <p:nvPr/>
        </p:nvSpPr>
        <p:spPr>
          <a:xfrm>
            <a:off x="10220325" y="6057900"/>
            <a:ext cx="8031196"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4600">
                <a:uFill>
                  <a:solidFill>
                    <a:srgbClr val="000000"/>
                  </a:solidFill>
                </a:uFill>
              </a:defRPr>
            </a:lvl1pPr>
          </a:lstStyle>
          <a:p>
            <a:pPr/>
            <a:r>
              <a:t>- - - - - - - - - - - - - - - - - - - - - </a:t>
            </a:r>
          </a:p>
        </p:txBody>
      </p:sp>
      <p:sp>
        <p:nvSpPr>
          <p:cNvPr id="585" name="- - - - - - - - - - - - - - - - - - - - -"/>
          <p:cNvSpPr txBox="1"/>
          <p:nvPr/>
        </p:nvSpPr>
        <p:spPr>
          <a:xfrm>
            <a:off x="10321925" y="4257675"/>
            <a:ext cx="8031196"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4600">
                <a:uFill>
                  <a:solidFill>
                    <a:srgbClr val="000000"/>
                  </a:solidFill>
                </a:uFill>
              </a:defRPr>
            </a:lvl1pPr>
          </a:lstStyle>
          <a:p>
            <a:pPr/>
            <a:r>
              <a:t>- - - - - - - - - - - - - - - - - - - - - </a:t>
            </a:r>
          </a:p>
        </p:txBody>
      </p:sp>
      <p:sp>
        <p:nvSpPr>
          <p:cNvPr id="586" name="Membrane Potential of Neuron (summary)"/>
          <p:cNvSpPr txBox="1"/>
          <p:nvPr/>
        </p:nvSpPr>
        <p:spPr>
          <a:xfrm>
            <a:off x="4526359" y="666750"/>
            <a:ext cx="12320865"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Membrane Potential of Neuron (summary)</a:t>
            </a:r>
          </a:p>
        </p:txBody>
      </p:sp>
      <p:sp>
        <p:nvSpPr>
          <p:cNvPr id="587" name="Rounded Rectangle"/>
          <p:cNvSpPr/>
          <p:nvPr/>
        </p:nvSpPr>
        <p:spPr>
          <a:xfrm>
            <a:off x="7508875" y="7327900"/>
            <a:ext cx="234950" cy="688975"/>
          </a:xfrm>
          <a:prstGeom prst="roundRect">
            <a:avLst>
              <a:gd name="adj" fmla="val 11719"/>
            </a:avLst>
          </a:prstGeom>
          <a:solidFill>
            <a:srgbClr val="FF2600"/>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588" name="Rounded Rectangle"/>
          <p:cNvSpPr/>
          <p:nvPr/>
        </p:nvSpPr>
        <p:spPr>
          <a:xfrm>
            <a:off x="8032750" y="7337425"/>
            <a:ext cx="234950" cy="688975"/>
          </a:xfrm>
          <a:prstGeom prst="roundRect">
            <a:avLst>
              <a:gd name="adj" fmla="val 11719"/>
            </a:avLst>
          </a:prstGeom>
          <a:solidFill>
            <a:srgbClr val="FF2600"/>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589" name="Glu"/>
          <p:cNvSpPr txBox="1"/>
          <p:nvPr/>
        </p:nvSpPr>
        <p:spPr>
          <a:xfrm>
            <a:off x="7327900" y="7940675"/>
            <a:ext cx="956320"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Glu</a:t>
            </a:r>
          </a:p>
        </p:txBody>
      </p:sp>
      <p:sp>
        <p:nvSpPr>
          <p:cNvPr id="590" name="Line"/>
          <p:cNvSpPr/>
          <p:nvPr/>
        </p:nvSpPr>
        <p:spPr>
          <a:xfrm>
            <a:off x="7895795" y="6383393"/>
            <a:ext cx="1721281" cy="1802834"/>
          </a:xfrm>
          <a:custGeom>
            <a:avLst/>
            <a:gdLst/>
            <a:ahLst/>
            <a:cxnLst>
              <a:cxn ang="0">
                <a:pos x="wd2" y="hd2"/>
              </a:cxn>
              <a:cxn ang="5400000">
                <a:pos x="wd2" y="hd2"/>
              </a:cxn>
              <a:cxn ang="10800000">
                <a:pos x="wd2" y="hd2"/>
              </a:cxn>
              <a:cxn ang="16200000">
                <a:pos x="wd2" y="hd2"/>
              </a:cxn>
            </a:cxnLst>
            <a:rect l="0" t="0" r="r" b="b"/>
            <a:pathLst>
              <a:path w="19681" h="20562" fill="norm" stroke="1" extrusionOk="0">
                <a:moveTo>
                  <a:pt x="19681" y="17399"/>
                </a:moveTo>
                <a:cubicBezTo>
                  <a:pt x="18737" y="17689"/>
                  <a:pt x="18011" y="18305"/>
                  <a:pt x="17176" y="18667"/>
                </a:cubicBezTo>
                <a:cubicBezTo>
                  <a:pt x="16051" y="19101"/>
                  <a:pt x="14381" y="19319"/>
                  <a:pt x="13219" y="19500"/>
                </a:cubicBezTo>
                <a:cubicBezTo>
                  <a:pt x="10896" y="20115"/>
                  <a:pt x="9298" y="20152"/>
                  <a:pt x="6794" y="20296"/>
                </a:cubicBezTo>
                <a:cubicBezTo>
                  <a:pt x="6358" y="20369"/>
                  <a:pt x="5959" y="20514"/>
                  <a:pt x="5559" y="20514"/>
                </a:cubicBezTo>
                <a:cubicBezTo>
                  <a:pt x="-1919" y="20514"/>
                  <a:pt x="404" y="21600"/>
                  <a:pt x="150" y="13488"/>
                </a:cubicBezTo>
                <a:cubicBezTo>
                  <a:pt x="223" y="10845"/>
                  <a:pt x="223" y="8238"/>
                  <a:pt x="368" y="5630"/>
                </a:cubicBezTo>
                <a:cubicBezTo>
                  <a:pt x="477" y="3277"/>
                  <a:pt x="3309" y="1756"/>
                  <a:pt x="5160" y="850"/>
                </a:cubicBezTo>
                <a:lnTo>
                  <a:pt x="6893" y="0"/>
                </a:lnTo>
              </a:path>
            </a:pathLst>
          </a:custGeom>
          <a:ln w="50800">
            <a:solidFill>
              <a:srgbClr val="434ED6"/>
            </a:solidFill>
            <a:tailEnd type="triangle"/>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591" name="Na+"/>
          <p:cNvSpPr txBox="1"/>
          <p:nvPr/>
        </p:nvSpPr>
        <p:spPr>
          <a:xfrm>
            <a:off x="8134350" y="5883275"/>
            <a:ext cx="956808"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sz="3200">
                <a:latin typeface="+mj-lt"/>
                <a:ea typeface="+mj-ea"/>
                <a:cs typeface="+mj-cs"/>
                <a:sym typeface="Helvetica"/>
              </a:rPr>
              <a:t>Na</a:t>
            </a:r>
            <a:r>
              <a:rPr b="1" baseline="30875" sz="3200">
                <a:latin typeface="+mj-lt"/>
                <a:ea typeface="+mj-ea"/>
                <a:cs typeface="+mj-cs"/>
                <a:sym typeface="Helvetica"/>
              </a:rPr>
              <a:t>+</a:t>
            </a:r>
          </a:p>
        </p:txBody>
      </p:sp>
      <p:grpSp>
        <p:nvGrpSpPr>
          <p:cNvPr id="594" name="Group"/>
          <p:cNvGrpSpPr/>
          <p:nvPr/>
        </p:nvGrpSpPr>
        <p:grpSpPr>
          <a:xfrm>
            <a:off x="9444831" y="5732859"/>
            <a:ext cx="1270001" cy="1589095"/>
            <a:chOff x="0" y="0"/>
            <a:chExt cx="1270000" cy="1589094"/>
          </a:xfrm>
        </p:grpSpPr>
        <p:sp>
          <p:nvSpPr>
            <p:cNvPr id="592" name="Na+"/>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sz="3200">
                  <a:latin typeface="+mj-lt"/>
                  <a:ea typeface="+mj-ea"/>
                  <a:cs typeface="+mj-cs"/>
                  <a:sym typeface="Helvetica"/>
                </a:rPr>
                <a:t>Na</a:t>
              </a:r>
              <a:r>
                <a:rPr b="1" baseline="30875" sz="3200">
                  <a:latin typeface="+mj-lt"/>
                  <a:ea typeface="+mj-ea"/>
                  <a:cs typeface="+mj-cs"/>
                  <a:sym typeface="Helvetica"/>
                </a:rPr>
                <a:t>+</a:t>
              </a:r>
            </a:p>
          </p:txBody>
        </p:sp>
        <p:sp>
          <p:nvSpPr>
            <p:cNvPr id="593" name="Line"/>
            <p:cNvSpPr/>
            <p:nvPr/>
          </p:nvSpPr>
          <p:spPr>
            <a:xfrm>
              <a:off x="514746" y="589359"/>
              <a:ext cx="3372" cy="999736"/>
            </a:xfrm>
            <a:prstGeom prst="line">
              <a:avLst/>
            </a:prstGeom>
            <a:noFill/>
            <a:ln w="101600" cap="flat">
              <a:solidFill>
                <a:srgbClr val="000000"/>
              </a:solidFill>
              <a:prstDash val="solid"/>
              <a:round/>
              <a:headEnd type="stealth" w="med" len="med"/>
            </a:ln>
            <a:effectLst/>
          </p:spPr>
          <p:txBody>
            <a:bodyPr wrap="square" lIns="71437" tIns="71437" rIns="71437" bIns="71437" numCol="1" anchor="ctr">
              <a:noAutofit/>
            </a:bodyPr>
            <a:lstStyle/>
            <a:p>
              <a:pPr/>
            </a:p>
          </p:txBody>
        </p:sp>
      </p:grpSp>
      <p:sp>
        <p:nvSpPr>
          <p:cNvPr id="595" name="exocytosis of transmitter into next synapse"/>
          <p:cNvSpPr txBox="1"/>
          <p:nvPr/>
        </p:nvSpPr>
        <p:spPr>
          <a:xfrm>
            <a:off x="16602075" y="8035925"/>
            <a:ext cx="4339829" cy="8255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buClr>
                <a:srgbClr val="000000"/>
              </a:buClr>
              <a:buFont typeface="Helvetica"/>
              <a:defRPr b="1" sz="2200">
                <a:uFill>
                  <a:solidFill>
                    <a:srgbClr val="000000"/>
                  </a:solidFill>
                </a:uFill>
              </a:defRPr>
            </a:lvl1pPr>
          </a:lstStyle>
          <a:p>
            <a:pPr/>
            <a:r>
              <a:t>exocytosis of transmitter into next synapse</a:t>
            </a:r>
          </a:p>
        </p:txBody>
      </p:sp>
      <p:sp>
        <p:nvSpPr>
          <p:cNvPr id="596" name="Line"/>
          <p:cNvSpPr/>
          <p:nvPr/>
        </p:nvSpPr>
        <p:spPr>
          <a:xfrm>
            <a:off x="17672050" y="5297762"/>
            <a:ext cx="1200820" cy="7692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343" y="20522"/>
                  <a:pt x="457" y="19354"/>
                  <a:pt x="971" y="18455"/>
                </a:cubicBezTo>
                <a:cubicBezTo>
                  <a:pt x="1599" y="17108"/>
                  <a:pt x="3255" y="14862"/>
                  <a:pt x="3255" y="14862"/>
                </a:cubicBezTo>
                <a:cubicBezTo>
                  <a:pt x="4455" y="10729"/>
                  <a:pt x="3084" y="14682"/>
                  <a:pt x="5197" y="10818"/>
                </a:cubicBezTo>
                <a:cubicBezTo>
                  <a:pt x="5768" y="9650"/>
                  <a:pt x="6054" y="8033"/>
                  <a:pt x="6853" y="7225"/>
                </a:cubicBezTo>
                <a:cubicBezTo>
                  <a:pt x="10623" y="3002"/>
                  <a:pt x="13650" y="37"/>
                  <a:pt x="18561" y="37"/>
                </a:cubicBezTo>
                <a:lnTo>
                  <a:pt x="21600" y="0"/>
                </a:lnTo>
              </a:path>
            </a:pathLst>
          </a:custGeom>
          <a:ln w="50800">
            <a:solidFill>
              <a:srgbClr val="FF2600"/>
            </a:solidFill>
            <a:tailEnd type="triangle"/>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597" name="Na+"/>
          <p:cNvSpPr txBox="1"/>
          <p:nvPr/>
        </p:nvSpPr>
        <p:spPr>
          <a:xfrm>
            <a:off x="16506825" y="5737225"/>
            <a:ext cx="956808"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sz="3200">
                <a:latin typeface="+mj-lt"/>
                <a:ea typeface="+mj-ea"/>
                <a:cs typeface="+mj-cs"/>
                <a:sym typeface="Helvetica"/>
              </a:rPr>
              <a:t>Na</a:t>
            </a:r>
            <a:r>
              <a:rPr b="1" baseline="30875" sz="3200">
                <a:latin typeface="+mj-lt"/>
                <a:ea typeface="+mj-ea"/>
                <a:cs typeface="+mj-cs"/>
                <a:sym typeface="Helvetica"/>
              </a:rPr>
              <a:t>+</a:t>
            </a:r>
          </a:p>
        </p:txBody>
      </p:sp>
      <p:grpSp>
        <p:nvGrpSpPr>
          <p:cNvPr id="603" name="Group"/>
          <p:cNvGrpSpPr/>
          <p:nvPr/>
        </p:nvGrpSpPr>
        <p:grpSpPr>
          <a:xfrm>
            <a:off x="7312025" y="3164284"/>
            <a:ext cx="2636838" cy="2767013"/>
            <a:chOff x="0" y="0"/>
            <a:chExt cx="2636837" cy="2767012"/>
          </a:xfrm>
        </p:grpSpPr>
        <p:grpSp>
          <p:nvGrpSpPr>
            <p:cNvPr id="601" name="Group"/>
            <p:cNvGrpSpPr/>
            <p:nvPr/>
          </p:nvGrpSpPr>
          <p:grpSpPr>
            <a:xfrm>
              <a:off x="1366837" y="-1"/>
              <a:ext cx="1270001" cy="2479277"/>
              <a:chOff x="0" y="0"/>
              <a:chExt cx="1270000" cy="2479275"/>
            </a:xfrm>
          </p:grpSpPr>
          <p:sp>
            <p:nvSpPr>
              <p:cNvPr id="598" name="Na+"/>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599" name="Rounded Rectangle"/>
              <p:cNvSpPr/>
              <p:nvPr/>
            </p:nvSpPr>
            <p:spPr>
              <a:xfrm>
                <a:off x="244871" y="1158874"/>
                <a:ext cx="466726" cy="974726"/>
              </a:xfrm>
              <a:prstGeom prst="roundRect">
                <a:avLst>
                  <a:gd name="adj" fmla="val 11719"/>
                </a:avLst>
              </a:prstGeom>
              <a:solidFill>
                <a:srgbClr val="00D2A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600" name="Line"/>
              <p:cNvSpPr/>
              <p:nvPr/>
            </p:nvSpPr>
            <p:spPr>
              <a:xfrm flipV="1">
                <a:off x="469899" y="746918"/>
                <a:ext cx="3186" cy="1732358"/>
              </a:xfrm>
              <a:prstGeom prst="line">
                <a:avLst/>
              </a:prstGeom>
              <a:noFill/>
              <a:ln w="25400" cap="flat">
                <a:solidFill>
                  <a:srgbClr val="000000"/>
                </a:solidFill>
                <a:prstDash val="solid"/>
                <a:round/>
                <a:tailEnd type="triangle" w="med" len="med"/>
              </a:ln>
              <a:effectLst/>
            </p:spPr>
            <p:txBody>
              <a:bodyPr wrap="square" lIns="0" tIns="0" rIns="0" bIns="0" numCol="1" anchor="t">
                <a:noAutofit/>
              </a:bodyPr>
              <a:lstStyle/>
              <a:p>
                <a:pPr/>
              </a:p>
            </p:txBody>
          </p:sp>
        </p:grpSp>
        <p:sp>
          <p:nvSpPr>
            <p:cNvPr id="602" name="Na pump"/>
            <p:cNvSpPr/>
            <p:nvPr/>
          </p:nvSpPr>
          <p:spPr>
            <a:xfrm>
              <a:off x="0" y="1497012"/>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000000"/>
                </a:buClr>
                <a:buFont typeface="Helvetica"/>
                <a:defRPr b="1" sz="2400">
                  <a:uFill>
                    <a:solidFill>
                      <a:srgbClr val="000000"/>
                    </a:solidFill>
                  </a:uFill>
                </a:defRPr>
              </a:lvl1pPr>
            </a:lstStyle>
            <a:p>
              <a:pPr/>
              <a:r>
                <a:t>Na pump</a:t>
              </a:r>
            </a:p>
          </p:txBody>
        </p:sp>
      </p:grpSp>
      <p:sp>
        <p:nvSpPr>
          <p:cNvPr id="604" name="Neurotransmitters cause Na+ channels to open and let Na+ into the neuron.…"/>
          <p:cNvSpPr txBox="1"/>
          <p:nvPr/>
        </p:nvSpPr>
        <p:spPr>
          <a:xfrm>
            <a:off x="4111625" y="8947546"/>
            <a:ext cx="16609219" cy="4292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spcBef>
                <a:spcPts val="1600"/>
              </a:spcBef>
              <a:buClr>
                <a:srgbClr val="000000"/>
              </a:buClr>
              <a:buFont typeface="Helvetica"/>
              <a:defRPr sz="3200">
                <a:uFill>
                  <a:solidFill>
                    <a:srgbClr val="000000"/>
                  </a:solidFill>
                </a:uFill>
                <a:latin typeface="Times Roman"/>
                <a:ea typeface="Times Roman"/>
                <a:cs typeface="Times Roman"/>
                <a:sym typeface="Times Roman"/>
              </a:defRPr>
            </a:pPr>
            <a:r>
              <a:rPr>
                <a:latin typeface="+mj-lt"/>
                <a:ea typeface="+mj-ea"/>
                <a:cs typeface="+mj-cs"/>
                <a:sym typeface="Helvetica"/>
              </a:rPr>
              <a:t>Neurotransmitters cause Na</a:t>
            </a:r>
            <a:r>
              <a:rPr baseline="30500">
                <a:latin typeface="+mj-lt"/>
                <a:ea typeface="+mj-ea"/>
                <a:cs typeface="+mj-cs"/>
                <a:sym typeface="Helvetica"/>
              </a:rPr>
              <a:t>+</a:t>
            </a:r>
            <a:r>
              <a:rPr>
                <a:latin typeface="+mj-lt"/>
                <a:ea typeface="+mj-ea"/>
                <a:cs typeface="+mj-cs"/>
                <a:sym typeface="Helvetica"/>
              </a:rPr>
              <a:t> channels to open and let Na</a:t>
            </a:r>
            <a:r>
              <a:rPr baseline="30500">
                <a:latin typeface="+mj-lt"/>
                <a:ea typeface="+mj-ea"/>
                <a:cs typeface="+mj-cs"/>
                <a:sym typeface="Helvetica"/>
              </a:rPr>
              <a:t>+</a:t>
            </a:r>
            <a:r>
              <a:rPr>
                <a:latin typeface="+mj-lt"/>
                <a:ea typeface="+mj-ea"/>
                <a:cs typeface="+mj-cs"/>
                <a:sym typeface="Helvetica"/>
              </a:rPr>
              <a:t> into the neuron.</a:t>
            </a:r>
            <a:endParaRPr>
              <a:latin typeface="+mj-lt"/>
              <a:ea typeface="+mj-ea"/>
              <a:cs typeface="+mj-cs"/>
              <a:sym typeface="Helvetica"/>
            </a:endParaRPr>
          </a:p>
          <a:p>
            <a:pPr marL="81280" marR="81280" defTabSz="1821656">
              <a:spcBef>
                <a:spcPts val="1600"/>
              </a:spcBef>
              <a:buClr>
                <a:srgbClr val="000000"/>
              </a:buClr>
              <a:buFont typeface="Helvetica"/>
              <a:defRPr sz="3200">
                <a:uFill>
                  <a:solidFill>
                    <a:srgbClr val="000000"/>
                  </a:solidFill>
                </a:uFill>
                <a:latin typeface="Times Roman"/>
                <a:ea typeface="Times Roman"/>
                <a:cs typeface="Times Roman"/>
                <a:sym typeface="Times Roman"/>
              </a:defRPr>
            </a:pPr>
            <a:r>
              <a:rPr i="1">
                <a:solidFill>
                  <a:schemeClr val="accent2"/>
                </a:solidFill>
                <a:latin typeface="+mj-lt"/>
                <a:ea typeface="+mj-ea"/>
                <a:cs typeface="+mj-cs"/>
                <a:sym typeface="Helvetica"/>
              </a:rPr>
              <a:t>Change of Vm causes more Na+ channels to open. </a:t>
            </a:r>
            <a:endParaRPr i="1">
              <a:solidFill>
                <a:schemeClr val="accent2"/>
              </a:solidFill>
              <a:latin typeface="+mj-lt"/>
              <a:ea typeface="+mj-ea"/>
              <a:cs typeface="+mj-cs"/>
              <a:sym typeface="Helvetica"/>
            </a:endParaRPr>
          </a:p>
          <a:p>
            <a:pPr marL="81280" marR="81280" defTabSz="1821656">
              <a:spcBef>
                <a:spcPts val="1600"/>
              </a:spcBef>
              <a:buClr>
                <a:srgbClr val="000000"/>
              </a:buClr>
              <a:buFont typeface="Helvetica"/>
              <a:defRPr sz="3200">
                <a:uFill>
                  <a:solidFill>
                    <a:srgbClr val="000000"/>
                  </a:solidFill>
                </a:uFill>
                <a:latin typeface="Times Roman"/>
                <a:ea typeface="Times Roman"/>
                <a:cs typeface="Times Roman"/>
                <a:sym typeface="Times Roman"/>
              </a:defRPr>
            </a:pPr>
            <a:r>
              <a:rPr>
                <a:latin typeface="+mj-lt"/>
                <a:ea typeface="+mj-ea"/>
                <a:cs typeface="+mj-cs"/>
                <a:sym typeface="Helvetica"/>
              </a:rPr>
              <a:t>When Na</a:t>
            </a:r>
            <a:r>
              <a:rPr baseline="30500">
                <a:latin typeface="+mj-lt"/>
                <a:ea typeface="+mj-ea"/>
                <a:cs typeface="+mj-cs"/>
                <a:sym typeface="Helvetica"/>
              </a:rPr>
              <a:t>+</a:t>
            </a:r>
            <a:r>
              <a:rPr>
                <a:latin typeface="+mj-lt"/>
                <a:ea typeface="+mj-ea"/>
                <a:cs typeface="+mj-cs"/>
                <a:sym typeface="Helvetica"/>
              </a:rPr>
              <a:t> moves into the neuron, the neuron fires an action potential (a wave of changing potential)</a:t>
            </a:r>
            <a:endParaRPr>
              <a:latin typeface="+mj-lt"/>
              <a:ea typeface="+mj-ea"/>
              <a:cs typeface="+mj-cs"/>
              <a:sym typeface="Helvetica"/>
            </a:endParaRPr>
          </a:p>
          <a:p>
            <a:pPr marL="81280" marR="81280" defTabSz="1821656">
              <a:spcBef>
                <a:spcPts val="1600"/>
              </a:spcBef>
              <a:buClr>
                <a:srgbClr val="000000"/>
              </a:buClr>
              <a:buFont typeface="Helvetica"/>
              <a:defRPr sz="3200">
                <a:uFill>
                  <a:solidFill>
                    <a:srgbClr val="000000"/>
                  </a:solidFill>
                </a:uFill>
                <a:latin typeface="Times Roman"/>
                <a:ea typeface="Times Roman"/>
                <a:cs typeface="Times Roman"/>
                <a:sym typeface="Times Roman"/>
              </a:defRPr>
            </a:pPr>
            <a:r>
              <a:rPr>
                <a:latin typeface="+mj-lt"/>
                <a:ea typeface="+mj-ea"/>
                <a:cs typeface="+mj-cs"/>
                <a:sym typeface="Helvetica"/>
              </a:rPr>
              <a:t>K</a:t>
            </a:r>
            <a:r>
              <a:rPr baseline="31999">
                <a:latin typeface="+mj-lt"/>
                <a:ea typeface="+mj-ea"/>
                <a:cs typeface="+mj-cs"/>
                <a:sym typeface="Helvetica"/>
              </a:rPr>
              <a:t>+</a:t>
            </a:r>
            <a:r>
              <a:rPr>
                <a:latin typeface="+mj-lt"/>
                <a:ea typeface="+mj-ea"/>
                <a:cs typeface="+mj-cs"/>
                <a:sym typeface="Helvetica"/>
              </a:rPr>
              <a:t> channels open slowly behind Na</a:t>
            </a:r>
            <a:r>
              <a:rPr baseline="31999">
                <a:latin typeface="+mj-lt"/>
                <a:ea typeface="+mj-ea"/>
                <a:cs typeface="+mj-cs"/>
                <a:sym typeface="Helvetica"/>
              </a:rPr>
              <a:t>+</a:t>
            </a:r>
            <a:r>
              <a:rPr>
                <a:latin typeface="+mj-lt"/>
                <a:ea typeface="+mj-ea"/>
                <a:cs typeface="+mj-cs"/>
                <a:sym typeface="Helvetica"/>
              </a:rPr>
              <a:t> wave, so neuron returns to -70 mV V</a:t>
            </a:r>
            <a:r>
              <a:rPr baseline="-5999">
                <a:latin typeface="+mj-lt"/>
                <a:ea typeface="+mj-ea"/>
                <a:cs typeface="+mj-cs"/>
                <a:sym typeface="Helvetica"/>
              </a:rPr>
              <a:t>m</a:t>
            </a:r>
            <a:endParaRPr>
              <a:latin typeface="+mj-lt"/>
              <a:ea typeface="+mj-ea"/>
              <a:cs typeface="+mj-cs"/>
              <a:sym typeface="Helvetica"/>
            </a:endParaRPr>
          </a:p>
          <a:p>
            <a:pPr marL="81280" marR="81280" defTabSz="1821656">
              <a:spcBef>
                <a:spcPts val="1600"/>
              </a:spcBef>
              <a:buClr>
                <a:srgbClr val="000000"/>
              </a:buClr>
              <a:buFont typeface="Helvetica"/>
              <a:defRPr sz="3200">
                <a:uFill>
                  <a:solidFill>
                    <a:srgbClr val="000000"/>
                  </a:solidFill>
                </a:uFill>
                <a:latin typeface="Times Roman"/>
                <a:ea typeface="Times Roman"/>
                <a:cs typeface="Times Roman"/>
                <a:sym typeface="Times Roman"/>
              </a:defRPr>
            </a:pPr>
            <a:r>
              <a:rPr>
                <a:latin typeface="+mj-lt"/>
                <a:ea typeface="+mj-ea"/>
                <a:cs typeface="+mj-cs"/>
                <a:sym typeface="Helvetica"/>
              </a:rPr>
              <a:t>Na</a:t>
            </a:r>
            <a:r>
              <a:rPr baseline="31999">
                <a:latin typeface="+mj-lt"/>
                <a:ea typeface="+mj-ea"/>
                <a:cs typeface="+mj-cs"/>
                <a:sym typeface="Helvetica"/>
              </a:rPr>
              <a:t>+</a:t>
            </a:r>
            <a:r>
              <a:rPr>
                <a:latin typeface="+mj-lt"/>
                <a:ea typeface="+mj-ea"/>
                <a:cs typeface="+mj-cs"/>
                <a:sym typeface="Helvetica"/>
              </a:rPr>
              <a:t>/K</a:t>
            </a:r>
            <a:r>
              <a:rPr baseline="31999">
                <a:latin typeface="+mj-lt"/>
                <a:ea typeface="+mj-ea"/>
                <a:cs typeface="+mj-cs"/>
                <a:sym typeface="Helvetica"/>
              </a:rPr>
              <a:t>+</a:t>
            </a:r>
            <a:r>
              <a:rPr>
                <a:latin typeface="+mj-lt"/>
                <a:ea typeface="+mj-ea"/>
                <a:cs typeface="+mj-cs"/>
                <a:sym typeface="Helvetica"/>
              </a:rPr>
              <a:t> ATPase pump restores balance of ions</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6" name="Summary of Action Potential (AP)"/>
          <p:cNvSpPr txBox="1"/>
          <p:nvPr>
            <p:ph type="title"/>
          </p:nvPr>
        </p:nvSpPr>
        <p:spPr>
          <a:xfrm>
            <a:off x="3780234" y="785812"/>
            <a:ext cx="11751470" cy="1268017"/>
          </a:xfrm>
          <a:prstGeom prst="rect">
            <a:avLst/>
          </a:prstGeom>
        </p:spPr>
        <p:txBody>
          <a:bodyPr/>
          <a:lstStyle>
            <a:lvl1pPr>
              <a:defRPr>
                <a:solidFill>
                  <a:srgbClr val="009193"/>
                </a:solidFill>
              </a:defRPr>
            </a:lvl1pPr>
          </a:lstStyle>
          <a:p>
            <a:pPr/>
            <a:r>
              <a:t>Summary of Action Potential (AP)</a:t>
            </a:r>
          </a:p>
        </p:txBody>
      </p:sp>
      <p:sp>
        <p:nvSpPr>
          <p:cNvPr id="607" name="1. Depolarization by electrical stimulation or neurotransmitter…"/>
          <p:cNvSpPr txBox="1"/>
          <p:nvPr/>
        </p:nvSpPr>
        <p:spPr>
          <a:xfrm>
            <a:off x="3772693" y="3127122"/>
            <a:ext cx="17042318" cy="812138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spcBef>
                <a:spcPts val="4300"/>
              </a:spcBef>
              <a:buClr>
                <a:srgbClr val="000000"/>
              </a:buClr>
              <a:buFont typeface="Helvetica"/>
              <a:defRPr sz="4200">
                <a:uFill>
                  <a:solidFill>
                    <a:srgbClr val="000000"/>
                  </a:solidFill>
                </a:uFill>
                <a:latin typeface="Times Roman"/>
                <a:ea typeface="Times Roman"/>
                <a:cs typeface="Times Roman"/>
                <a:sym typeface="Times Roman"/>
              </a:defRPr>
            </a:pPr>
            <a:r>
              <a:rPr b="1">
                <a:latin typeface="+mj-lt"/>
                <a:ea typeface="+mj-ea"/>
                <a:cs typeface="+mj-cs"/>
                <a:sym typeface="Helvetica"/>
              </a:rPr>
              <a:t>1. Depolarization by electrical stimulation or neurotransmitter</a:t>
            </a:r>
            <a:endParaRPr b="1">
              <a:latin typeface="+mj-lt"/>
              <a:ea typeface="+mj-ea"/>
              <a:cs typeface="+mj-cs"/>
              <a:sym typeface="Helvetica"/>
            </a:endParaRPr>
          </a:p>
          <a:p>
            <a:pPr marL="81280" marR="81280" defTabSz="1821656">
              <a:spcBef>
                <a:spcPts val="4300"/>
              </a:spcBef>
              <a:buClr>
                <a:srgbClr val="000000"/>
              </a:buClr>
              <a:buFont typeface="Helvetica"/>
              <a:defRPr sz="4200">
                <a:uFill>
                  <a:solidFill>
                    <a:srgbClr val="000000"/>
                  </a:solidFill>
                </a:uFill>
                <a:latin typeface="Times Roman"/>
                <a:ea typeface="Times Roman"/>
                <a:cs typeface="Times Roman"/>
                <a:sym typeface="Times Roman"/>
              </a:defRPr>
            </a:pPr>
            <a:r>
              <a:rPr b="1">
                <a:latin typeface="+mj-lt"/>
                <a:ea typeface="+mj-ea"/>
                <a:cs typeface="+mj-cs"/>
                <a:sym typeface="Helvetica"/>
              </a:rPr>
              <a:t>2. V</a:t>
            </a:r>
            <a:r>
              <a:rPr b="1" baseline="-5999">
                <a:latin typeface="+mj-lt"/>
                <a:ea typeface="+mj-ea"/>
                <a:cs typeface="+mj-cs"/>
                <a:sym typeface="Helvetica"/>
              </a:rPr>
              <a:t>m</a:t>
            </a:r>
            <a:r>
              <a:rPr b="1">
                <a:latin typeface="+mj-lt"/>
                <a:ea typeface="+mj-ea"/>
                <a:cs typeface="+mj-cs"/>
                <a:sym typeface="Helvetica"/>
              </a:rPr>
              <a:t> rises above AP threshold (depolarization)</a:t>
            </a:r>
            <a:endParaRPr b="1">
              <a:latin typeface="+mj-lt"/>
              <a:ea typeface="+mj-ea"/>
              <a:cs typeface="+mj-cs"/>
              <a:sym typeface="Helvetica"/>
            </a:endParaRPr>
          </a:p>
          <a:p>
            <a:pPr marL="81280" marR="81280" defTabSz="1821656">
              <a:spcBef>
                <a:spcPts val="4300"/>
              </a:spcBef>
              <a:buClr>
                <a:srgbClr val="000000"/>
              </a:buClr>
              <a:buFont typeface="Helvetica"/>
              <a:defRPr sz="4200">
                <a:uFill>
                  <a:solidFill>
                    <a:srgbClr val="000000"/>
                  </a:solidFill>
                </a:uFill>
                <a:latin typeface="Times Roman"/>
                <a:ea typeface="Times Roman"/>
                <a:cs typeface="Times Roman"/>
                <a:sym typeface="Times Roman"/>
              </a:defRPr>
            </a:pPr>
            <a:r>
              <a:rPr b="1">
                <a:latin typeface="+mj-lt"/>
                <a:ea typeface="+mj-ea"/>
                <a:cs typeface="+mj-cs"/>
                <a:sym typeface="Helvetica"/>
              </a:rPr>
              <a:t>3. Voltage-gated Na</a:t>
            </a:r>
            <a:r>
              <a:rPr b="1" baseline="31999">
                <a:latin typeface="+mj-lt"/>
                <a:ea typeface="+mj-ea"/>
                <a:cs typeface="+mj-cs"/>
                <a:sym typeface="Helvetica"/>
              </a:rPr>
              <a:t>+</a:t>
            </a:r>
            <a:r>
              <a:rPr b="1">
                <a:latin typeface="+mj-lt"/>
                <a:ea typeface="+mj-ea"/>
                <a:cs typeface="+mj-cs"/>
                <a:sym typeface="Helvetica"/>
              </a:rPr>
              <a:t> channels open: V</a:t>
            </a:r>
            <a:r>
              <a:rPr b="1" baseline="-5999">
                <a:latin typeface="+mj-lt"/>
                <a:ea typeface="+mj-ea"/>
                <a:cs typeface="+mj-cs"/>
                <a:sym typeface="Helvetica"/>
              </a:rPr>
              <a:t>m</a:t>
            </a:r>
            <a:r>
              <a:rPr b="1">
                <a:latin typeface="+mj-lt"/>
                <a:ea typeface="+mj-ea"/>
                <a:cs typeface="+mj-cs"/>
                <a:sym typeface="Helvetica"/>
              </a:rPr>
              <a:t> moves to E</a:t>
            </a:r>
            <a:r>
              <a:rPr b="1" baseline="-14142">
                <a:latin typeface="+mj-lt"/>
                <a:ea typeface="+mj-ea"/>
                <a:cs typeface="+mj-cs"/>
                <a:sym typeface="Helvetica"/>
              </a:rPr>
              <a:t>Na</a:t>
            </a:r>
            <a:endParaRPr b="1" baseline="-14142">
              <a:latin typeface="+mj-lt"/>
              <a:ea typeface="+mj-ea"/>
              <a:cs typeface="+mj-cs"/>
              <a:sym typeface="Helvetica"/>
            </a:endParaRPr>
          </a:p>
          <a:p>
            <a:pPr marL="554037" marR="81280" indent="-548640" defTabSz="1821656">
              <a:spcBef>
                <a:spcPts val="4300"/>
              </a:spcBef>
              <a:buClr>
                <a:srgbClr val="000000"/>
              </a:buClr>
              <a:buFont typeface="Helvetica"/>
              <a:defRPr sz="4200">
                <a:uFill>
                  <a:solidFill>
                    <a:srgbClr val="000000"/>
                  </a:solidFill>
                </a:uFill>
                <a:latin typeface="Times Roman"/>
                <a:ea typeface="Times Roman"/>
                <a:cs typeface="Times Roman"/>
                <a:sym typeface="Times Roman"/>
              </a:defRPr>
            </a:pPr>
            <a:r>
              <a:rPr b="1">
                <a:latin typeface="+mj-lt"/>
                <a:ea typeface="+mj-ea"/>
                <a:cs typeface="+mj-cs"/>
                <a:sym typeface="Helvetica"/>
              </a:rPr>
              <a:t>4. Rising V</a:t>
            </a:r>
            <a:r>
              <a:rPr b="1" baseline="-5999">
                <a:latin typeface="+mj-lt"/>
                <a:ea typeface="+mj-ea"/>
                <a:cs typeface="+mj-cs"/>
                <a:sym typeface="Helvetica"/>
              </a:rPr>
              <a:t>m</a:t>
            </a:r>
            <a:r>
              <a:rPr b="1">
                <a:latin typeface="+mj-lt"/>
                <a:ea typeface="+mj-ea"/>
                <a:cs typeface="+mj-cs"/>
                <a:sym typeface="Helvetica"/>
              </a:rPr>
              <a:t> depolarizes neighboring membrane: AP starts moving down axon (speed depends on cable properties)</a:t>
            </a:r>
            <a:endParaRPr b="1">
              <a:latin typeface="+mj-lt"/>
              <a:ea typeface="+mj-ea"/>
              <a:cs typeface="+mj-cs"/>
              <a:sym typeface="Helvetica"/>
            </a:endParaRPr>
          </a:p>
          <a:p>
            <a:pPr marL="554037" marR="81280" indent="-548639" defTabSz="1821656">
              <a:spcBef>
                <a:spcPts val="4300"/>
              </a:spcBef>
              <a:buClr>
                <a:srgbClr val="000000"/>
              </a:buClr>
              <a:buFont typeface="Helvetica"/>
              <a:defRPr sz="4200">
                <a:uFill>
                  <a:solidFill>
                    <a:srgbClr val="000000"/>
                  </a:solidFill>
                </a:uFill>
                <a:latin typeface="Times Roman"/>
                <a:ea typeface="Times Roman"/>
                <a:cs typeface="Times Roman"/>
                <a:sym typeface="Times Roman"/>
              </a:defRPr>
            </a:pPr>
            <a:r>
              <a:rPr b="1">
                <a:latin typeface="+mj-lt"/>
                <a:ea typeface="+mj-ea"/>
                <a:cs typeface="+mj-cs"/>
                <a:sym typeface="Helvetica"/>
              </a:rPr>
              <a:t>5. Voltage-gated Na</a:t>
            </a:r>
            <a:r>
              <a:rPr b="1" baseline="31999">
                <a:latin typeface="+mj-lt"/>
                <a:ea typeface="+mj-ea"/>
                <a:cs typeface="+mj-cs"/>
                <a:sym typeface="Helvetica"/>
              </a:rPr>
              <a:t>+</a:t>
            </a:r>
            <a:r>
              <a:rPr b="1">
                <a:latin typeface="+mj-lt"/>
                <a:ea typeface="+mj-ea"/>
                <a:cs typeface="+mj-cs"/>
                <a:sym typeface="Helvetica"/>
              </a:rPr>
              <a:t> channels inactivate; Voltage-gated K</a:t>
            </a:r>
            <a:r>
              <a:rPr b="1" baseline="31999">
                <a:latin typeface="+mj-lt"/>
                <a:ea typeface="+mj-ea"/>
                <a:cs typeface="+mj-cs"/>
                <a:sym typeface="Helvetica"/>
              </a:rPr>
              <a:t>+ </a:t>
            </a:r>
            <a:r>
              <a:rPr b="1">
                <a:latin typeface="+mj-lt"/>
                <a:ea typeface="+mj-ea"/>
                <a:cs typeface="+mj-cs"/>
                <a:sym typeface="Helvetica"/>
              </a:rPr>
              <a:t>channels open; V</a:t>
            </a:r>
            <a:r>
              <a:rPr b="1" baseline="-5999">
                <a:latin typeface="+mj-lt"/>
                <a:ea typeface="+mj-ea"/>
                <a:cs typeface="+mj-cs"/>
                <a:sym typeface="Helvetica"/>
              </a:rPr>
              <a:t>m</a:t>
            </a:r>
            <a:r>
              <a:rPr b="1">
                <a:latin typeface="+mj-lt"/>
                <a:ea typeface="+mj-ea"/>
                <a:cs typeface="+mj-cs"/>
                <a:sym typeface="Helvetica"/>
              </a:rPr>
              <a:t> moves to E</a:t>
            </a:r>
            <a:r>
              <a:rPr b="1" baseline="-14142">
                <a:latin typeface="+mj-lt"/>
                <a:ea typeface="+mj-ea"/>
                <a:cs typeface="+mj-cs"/>
                <a:sym typeface="Helvetica"/>
              </a:rPr>
              <a:t>K</a:t>
            </a:r>
            <a:endParaRPr b="1" baseline="-14142">
              <a:latin typeface="+mj-lt"/>
              <a:ea typeface="+mj-ea"/>
              <a:cs typeface="+mj-cs"/>
              <a:sym typeface="Helvetica"/>
            </a:endParaRPr>
          </a:p>
          <a:p>
            <a:pPr marL="81280" marR="81280" defTabSz="1821656">
              <a:spcBef>
                <a:spcPts val="4300"/>
              </a:spcBef>
              <a:buClr>
                <a:srgbClr val="000000"/>
              </a:buClr>
              <a:buFont typeface="Helvetica"/>
              <a:defRPr sz="4200">
                <a:uFill>
                  <a:solidFill>
                    <a:srgbClr val="000000"/>
                  </a:solidFill>
                </a:uFill>
                <a:latin typeface="Times Roman"/>
                <a:ea typeface="Times Roman"/>
                <a:cs typeface="Times Roman"/>
                <a:sym typeface="Times Roman"/>
              </a:defRPr>
            </a:pPr>
            <a:r>
              <a:rPr b="1">
                <a:latin typeface="+mj-lt"/>
                <a:ea typeface="+mj-ea"/>
                <a:cs typeface="+mj-cs"/>
                <a:sym typeface="Helvetica"/>
              </a:rPr>
              <a:t>6.</a:t>
            </a:r>
            <a:r>
              <a:rPr b="1" baseline="-14142">
                <a:latin typeface="+mj-lt"/>
                <a:ea typeface="+mj-ea"/>
                <a:cs typeface="+mj-cs"/>
                <a:sym typeface="Helvetica"/>
              </a:rPr>
              <a:t> </a:t>
            </a:r>
            <a:r>
              <a:rPr b="1">
                <a:latin typeface="+mj-lt"/>
                <a:ea typeface="+mj-ea"/>
                <a:cs typeface="+mj-cs"/>
                <a:sym typeface="Helvetica"/>
              </a:rPr>
              <a:t>Voltage-gated K</a:t>
            </a:r>
            <a:r>
              <a:rPr b="1" baseline="31999">
                <a:latin typeface="+mj-lt"/>
                <a:ea typeface="+mj-ea"/>
                <a:cs typeface="+mj-cs"/>
                <a:sym typeface="Helvetica"/>
              </a:rPr>
              <a:t>+</a:t>
            </a:r>
            <a:r>
              <a:rPr b="1">
                <a:latin typeface="+mj-lt"/>
                <a:ea typeface="+mj-ea"/>
                <a:cs typeface="+mj-cs"/>
                <a:sym typeface="Helvetica"/>
              </a:rPr>
              <a:t> channels close; V</a:t>
            </a:r>
            <a:r>
              <a:rPr b="1" baseline="-5999">
                <a:latin typeface="+mj-lt"/>
                <a:ea typeface="+mj-ea"/>
                <a:cs typeface="+mj-cs"/>
                <a:sym typeface="Helvetica"/>
              </a:rPr>
              <a:t>m</a:t>
            </a:r>
            <a:r>
              <a:rPr b="1">
                <a:latin typeface="+mj-lt"/>
                <a:ea typeface="+mj-ea"/>
                <a:cs typeface="+mj-cs"/>
                <a:sym typeface="Helvetica"/>
              </a:rPr>
              <a:t> returns to resting potential</a:t>
            </a:r>
          </a:p>
        </p:txBody>
      </p:sp>
      <p:sp>
        <p:nvSpPr>
          <p:cNvPr id="608"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0" name="Summary of Action Potential (AP)"/>
          <p:cNvSpPr txBox="1"/>
          <p:nvPr>
            <p:ph type="title"/>
          </p:nvPr>
        </p:nvSpPr>
        <p:spPr>
          <a:xfrm>
            <a:off x="3780234" y="785812"/>
            <a:ext cx="11751470" cy="1268017"/>
          </a:xfrm>
          <a:prstGeom prst="rect">
            <a:avLst/>
          </a:prstGeom>
        </p:spPr>
        <p:txBody>
          <a:bodyPr/>
          <a:lstStyle>
            <a:lvl1pPr>
              <a:defRPr>
                <a:solidFill>
                  <a:srgbClr val="009193"/>
                </a:solidFill>
              </a:defRPr>
            </a:lvl1pPr>
          </a:lstStyle>
          <a:p>
            <a:pPr/>
            <a:r>
              <a:t>Summary of Action Potential (AP)</a:t>
            </a:r>
          </a:p>
        </p:txBody>
      </p:sp>
      <p:sp>
        <p:nvSpPr>
          <p:cNvPr id="611" name="1. Depolarization by electrical stimulation or neurotransmitter…"/>
          <p:cNvSpPr txBox="1"/>
          <p:nvPr/>
        </p:nvSpPr>
        <p:spPr>
          <a:xfrm>
            <a:off x="3772693" y="3127122"/>
            <a:ext cx="17042318" cy="812138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spcBef>
                <a:spcPts val="4300"/>
              </a:spcBef>
              <a:buClr>
                <a:srgbClr val="000000"/>
              </a:buClr>
              <a:buFont typeface="Helvetica"/>
              <a:defRPr sz="4200">
                <a:uFill>
                  <a:solidFill>
                    <a:srgbClr val="000000"/>
                  </a:solidFill>
                </a:uFill>
                <a:latin typeface="Times Roman"/>
                <a:ea typeface="Times Roman"/>
                <a:cs typeface="Times Roman"/>
                <a:sym typeface="Times Roman"/>
              </a:defRPr>
            </a:pPr>
            <a:r>
              <a:rPr b="1">
                <a:latin typeface="+mj-lt"/>
                <a:ea typeface="+mj-ea"/>
                <a:cs typeface="+mj-cs"/>
                <a:sym typeface="Helvetica"/>
              </a:rPr>
              <a:t>1. Depolarization by electrical stimulation or neurotransmitter</a:t>
            </a:r>
            <a:endParaRPr b="1">
              <a:latin typeface="+mj-lt"/>
              <a:ea typeface="+mj-ea"/>
              <a:cs typeface="+mj-cs"/>
              <a:sym typeface="Helvetica"/>
            </a:endParaRPr>
          </a:p>
          <a:p>
            <a:pPr marL="81280" marR="81280" defTabSz="1821656">
              <a:spcBef>
                <a:spcPts val="4300"/>
              </a:spcBef>
              <a:buClr>
                <a:srgbClr val="000000"/>
              </a:buClr>
              <a:buFont typeface="Helvetica"/>
              <a:defRPr sz="4200">
                <a:uFill>
                  <a:solidFill>
                    <a:srgbClr val="000000"/>
                  </a:solidFill>
                </a:uFill>
                <a:latin typeface="Times Roman"/>
                <a:ea typeface="Times Roman"/>
                <a:cs typeface="Times Roman"/>
                <a:sym typeface="Times Roman"/>
              </a:defRPr>
            </a:pPr>
            <a:r>
              <a:rPr b="1">
                <a:latin typeface="+mj-lt"/>
                <a:ea typeface="+mj-ea"/>
                <a:cs typeface="+mj-cs"/>
                <a:sym typeface="Helvetica"/>
              </a:rPr>
              <a:t>2. V</a:t>
            </a:r>
            <a:r>
              <a:rPr b="1" baseline="-5999">
                <a:latin typeface="+mj-lt"/>
                <a:ea typeface="+mj-ea"/>
                <a:cs typeface="+mj-cs"/>
                <a:sym typeface="Helvetica"/>
              </a:rPr>
              <a:t>m</a:t>
            </a:r>
            <a:r>
              <a:rPr b="1">
                <a:latin typeface="+mj-lt"/>
                <a:ea typeface="+mj-ea"/>
                <a:cs typeface="+mj-cs"/>
                <a:sym typeface="Helvetica"/>
              </a:rPr>
              <a:t> rises above AP threshold (depolarization)</a:t>
            </a:r>
            <a:endParaRPr b="1">
              <a:latin typeface="+mj-lt"/>
              <a:ea typeface="+mj-ea"/>
              <a:cs typeface="+mj-cs"/>
              <a:sym typeface="Helvetica"/>
            </a:endParaRPr>
          </a:p>
          <a:p>
            <a:pPr marL="81280" marR="81280" defTabSz="1821656">
              <a:spcBef>
                <a:spcPts val="4300"/>
              </a:spcBef>
              <a:buClr>
                <a:srgbClr val="000000"/>
              </a:buClr>
              <a:buFont typeface="Helvetica"/>
              <a:defRPr sz="4200">
                <a:uFill>
                  <a:solidFill>
                    <a:srgbClr val="000000"/>
                  </a:solidFill>
                </a:uFill>
                <a:latin typeface="Times Roman"/>
                <a:ea typeface="Times Roman"/>
                <a:cs typeface="Times Roman"/>
                <a:sym typeface="Times Roman"/>
              </a:defRPr>
            </a:pPr>
            <a:r>
              <a:rPr b="1">
                <a:latin typeface="+mj-lt"/>
                <a:ea typeface="+mj-ea"/>
                <a:cs typeface="+mj-cs"/>
                <a:sym typeface="Helvetica"/>
              </a:rPr>
              <a:t>3. Voltage-gated Na</a:t>
            </a:r>
            <a:r>
              <a:rPr b="1" baseline="31999">
                <a:latin typeface="+mj-lt"/>
                <a:ea typeface="+mj-ea"/>
                <a:cs typeface="+mj-cs"/>
                <a:sym typeface="Helvetica"/>
              </a:rPr>
              <a:t>+</a:t>
            </a:r>
            <a:r>
              <a:rPr b="1">
                <a:latin typeface="+mj-lt"/>
                <a:ea typeface="+mj-ea"/>
                <a:cs typeface="+mj-cs"/>
                <a:sym typeface="Helvetica"/>
              </a:rPr>
              <a:t> channels open: V</a:t>
            </a:r>
            <a:r>
              <a:rPr b="1" baseline="-5999">
                <a:latin typeface="+mj-lt"/>
                <a:ea typeface="+mj-ea"/>
                <a:cs typeface="+mj-cs"/>
                <a:sym typeface="Helvetica"/>
              </a:rPr>
              <a:t>m</a:t>
            </a:r>
            <a:r>
              <a:rPr b="1">
                <a:latin typeface="+mj-lt"/>
                <a:ea typeface="+mj-ea"/>
                <a:cs typeface="+mj-cs"/>
                <a:sym typeface="Helvetica"/>
              </a:rPr>
              <a:t> moves to E</a:t>
            </a:r>
            <a:r>
              <a:rPr b="1" baseline="-14142">
                <a:latin typeface="+mj-lt"/>
                <a:ea typeface="+mj-ea"/>
                <a:cs typeface="+mj-cs"/>
                <a:sym typeface="Helvetica"/>
              </a:rPr>
              <a:t>Na</a:t>
            </a:r>
            <a:endParaRPr b="1" baseline="-14142">
              <a:latin typeface="+mj-lt"/>
              <a:ea typeface="+mj-ea"/>
              <a:cs typeface="+mj-cs"/>
              <a:sym typeface="Helvetica"/>
            </a:endParaRPr>
          </a:p>
          <a:p>
            <a:pPr marL="554037" marR="81280" indent="-548640" defTabSz="1821656">
              <a:spcBef>
                <a:spcPts val="4300"/>
              </a:spcBef>
              <a:buClr>
                <a:srgbClr val="000000"/>
              </a:buClr>
              <a:buFont typeface="Helvetica"/>
              <a:defRPr sz="4200">
                <a:uFill>
                  <a:solidFill>
                    <a:srgbClr val="000000"/>
                  </a:solidFill>
                </a:uFill>
                <a:latin typeface="Times Roman"/>
                <a:ea typeface="Times Roman"/>
                <a:cs typeface="Times Roman"/>
                <a:sym typeface="Times Roman"/>
              </a:defRPr>
            </a:pPr>
            <a:r>
              <a:rPr b="1">
                <a:latin typeface="+mj-lt"/>
                <a:ea typeface="+mj-ea"/>
                <a:cs typeface="+mj-cs"/>
                <a:sym typeface="Helvetica"/>
              </a:rPr>
              <a:t>4. Rising V</a:t>
            </a:r>
            <a:r>
              <a:rPr b="1" baseline="-5999">
                <a:latin typeface="+mj-lt"/>
                <a:ea typeface="+mj-ea"/>
                <a:cs typeface="+mj-cs"/>
                <a:sym typeface="Helvetica"/>
              </a:rPr>
              <a:t>m</a:t>
            </a:r>
            <a:r>
              <a:rPr b="1">
                <a:latin typeface="+mj-lt"/>
                <a:ea typeface="+mj-ea"/>
                <a:cs typeface="+mj-cs"/>
                <a:sym typeface="Helvetica"/>
              </a:rPr>
              <a:t> depolarizes neighboring membrane: AP starts moving down axon (speed depends on cable properties)</a:t>
            </a:r>
            <a:endParaRPr b="1">
              <a:latin typeface="+mj-lt"/>
              <a:ea typeface="+mj-ea"/>
              <a:cs typeface="+mj-cs"/>
              <a:sym typeface="Helvetica"/>
            </a:endParaRPr>
          </a:p>
          <a:p>
            <a:pPr marL="554037" marR="81280" indent="-548639" defTabSz="1821656">
              <a:spcBef>
                <a:spcPts val="4300"/>
              </a:spcBef>
              <a:buClr>
                <a:srgbClr val="000000"/>
              </a:buClr>
              <a:buFont typeface="Helvetica"/>
              <a:defRPr sz="4200">
                <a:uFill>
                  <a:solidFill>
                    <a:srgbClr val="000000"/>
                  </a:solidFill>
                </a:uFill>
                <a:latin typeface="Times Roman"/>
                <a:ea typeface="Times Roman"/>
                <a:cs typeface="Times Roman"/>
                <a:sym typeface="Times Roman"/>
              </a:defRPr>
            </a:pPr>
            <a:r>
              <a:rPr b="1">
                <a:latin typeface="+mj-lt"/>
                <a:ea typeface="+mj-ea"/>
                <a:cs typeface="+mj-cs"/>
                <a:sym typeface="Helvetica"/>
              </a:rPr>
              <a:t>5. Voltage-gated Na</a:t>
            </a:r>
            <a:r>
              <a:rPr b="1" baseline="31999">
                <a:latin typeface="+mj-lt"/>
                <a:ea typeface="+mj-ea"/>
                <a:cs typeface="+mj-cs"/>
                <a:sym typeface="Helvetica"/>
              </a:rPr>
              <a:t>+</a:t>
            </a:r>
            <a:r>
              <a:rPr b="1">
                <a:latin typeface="+mj-lt"/>
                <a:ea typeface="+mj-ea"/>
                <a:cs typeface="+mj-cs"/>
                <a:sym typeface="Helvetica"/>
              </a:rPr>
              <a:t> channels inactivate; Voltage-gated K</a:t>
            </a:r>
            <a:r>
              <a:rPr b="1" baseline="31999">
                <a:latin typeface="+mj-lt"/>
                <a:ea typeface="+mj-ea"/>
                <a:cs typeface="+mj-cs"/>
                <a:sym typeface="Helvetica"/>
              </a:rPr>
              <a:t>+ </a:t>
            </a:r>
            <a:r>
              <a:rPr b="1">
                <a:latin typeface="+mj-lt"/>
                <a:ea typeface="+mj-ea"/>
                <a:cs typeface="+mj-cs"/>
                <a:sym typeface="Helvetica"/>
              </a:rPr>
              <a:t>channels open; V</a:t>
            </a:r>
            <a:r>
              <a:rPr b="1" baseline="-5999">
                <a:latin typeface="+mj-lt"/>
                <a:ea typeface="+mj-ea"/>
                <a:cs typeface="+mj-cs"/>
                <a:sym typeface="Helvetica"/>
              </a:rPr>
              <a:t>m</a:t>
            </a:r>
            <a:r>
              <a:rPr b="1">
                <a:latin typeface="+mj-lt"/>
                <a:ea typeface="+mj-ea"/>
                <a:cs typeface="+mj-cs"/>
                <a:sym typeface="Helvetica"/>
              </a:rPr>
              <a:t> moves to E</a:t>
            </a:r>
            <a:r>
              <a:rPr b="1" baseline="-14142">
                <a:latin typeface="+mj-lt"/>
                <a:ea typeface="+mj-ea"/>
                <a:cs typeface="+mj-cs"/>
                <a:sym typeface="Helvetica"/>
              </a:rPr>
              <a:t>K</a:t>
            </a:r>
            <a:endParaRPr b="1" baseline="-14142">
              <a:latin typeface="+mj-lt"/>
              <a:ea typeface="+mj-ea"/>
              <a:cs typeface="+mj-cs"/>
              <a:sym typeface="Helvetica"/>
            </a:endParaRPr>
          </a:p>
          <a:p>
            <a:pPr marL="81280" marR="81280" defTabSz="1821656">
              <a:spcBef>
                <a:spcPts val="4300"/>
              </a:spcBef>
              <a:buClr>
                <a:srgbClr val="000000"/>
              </a:buClr>
              <a:buFont typeface="Helvetica"/>
              <a:defRPr sz="4200">
                <a:uFill>
                  <a:solidFill>
                    <a:srgbClr val="000000"/>
                  </a:solidFill>
                </a:uFill>
                <a:latin typeface="Times Roman"/>
                <a:ea typeface="Times Roman"/>
                <a:cs typeface="Times Roman"/>
                <a:sym typeface="Times Roman"/>
              </a:defRPr>
            </a:pPr>
            <a:r>
              <a:rPr b="1">
                <a:latin typeface="+mj-lt"/>
                <a:ea typeface="+mj-ea"/>
                <a:cs typeface="+mj-cs"/>
                <a:sym typeface="Helvetica"/>
              </a:rPr>
              <a:t>6.</a:t>
            </a:r>
            <a:r>
              <a:rPr b="1" baseline="-14142">
                <a:latin typeface="+mj-lt"/>
                <a:ea typeface="+mj-ea"/>
                <a:cs typeface="+mj-cs"/>
                <a:sym typeface="Helvetica"/>
              </a:rPr>
              <a:t> </a:t>
            </a:r>
            <a:r>
              <a:rPr b="1">
                <a:latin typeface="+mj-lt"/>
                <a:ea typeface="+mj-ea"/>
                <a:cs typeface="+mj-cs"/>
                <a:sym typeface="Helvetica"/>
              </a:rPr>
              <a:t>Voltage-gated K</a:t>
            </a:r>
            <a:r>
              <a:rPr b="1" baseline="31999">
                <a:latin typeface="+mj-lt"/>
                <a:ea typeface="+mj-ea"/>
                <a:cs typeface="+mj-cs"/>
                <a:sym typeface="Helvetica"/>
              </a:rPr>
              <a:t>+</a:t>
            </a:r>
            <a:r>
              <a:rPr b="1">
                <a:latin typeface="+mj-lt"/>
                <a:ea typeface="+mj-ea"/>
                <a:cs typeface="+mj-cs"/>
                <a:sym typeface="Helvetica"/>
              </a:rPr>
              <a:t> channels close; V</a:t>
            </a:r>
            <a:r>
              <a:rPr b="1" baseline="-5999">
                <a:latin typeface="+mj-lt"/>
                <a:ea typeface="+mj-ea"/>
                <a:cs typeface="+mj-cs"/>
                <a:sym typeface="Helvetica"/>
              </a:rPr>
              <a:t>m</a:t>
            </a:r>
            <a:r>
              <a:rPr b="1">
                <a:latin typeface="+mj-lt"/>
                <a:ea typeface="+mj-ea"/>
                <a:cs typeface="+mj-cs"/>
                <a:sym typeface="Helvetica"/>
              </a:rPr>
              <a:t> returns to resting potential</a:t>
            </a:r>
          </a:p>
        </p:txBody>
      </p:sp>
      <p:sp>
        <p:nvSpPr>
          <p:cNvPr id="612"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1" name="Action Potential: electrical signaling along axons"/>
          <p:cNvSpPr txBox="1"/>
          <p:nvPr>
            <p:ph type="title" idx="4294967295"/>
          </p:nvPr>
        </p:nvSpPr>
        <p:spPr>
          <a:xfrm>
            <a:off x="3619500" y="535781"/>
            <a:ext cx="17412891" cy="910829"/>
          </a:xfrm>
          <a:prstGeom prst="rect">
            <a:avLst/>
          </a:prstGeom>
        </p:spPr>
        <p:txBody>
          <a:bodyPr/>
          <a:lstStyle>
            <a:lvl1pPr algn="l">
              <a:defRPr sz="5200">
                <a:solidFill>
                  <a:srgbClr val="0433FF"/>
                </a:solidFill>
                <a:uFill>
                  <a:solidFill>
                    <a:srgbClr val="0433FF"/>
                  </a:solidFill>
                </a:uFill>
                <a:latin typeface="+mj-lt"/>
                <a:ea typeface="+mj-ea"/>
                <a:cs typeface="+mj-cs"/>
                <a:sym typeface="Helvetica"/>
              </a:defRPr>
            </a:lvl1pPr>
          </a:lstStyle>
          <a:p>
            <a:pPr/>
            <a:r>
              <a:t>Action Potential: electrical signaling along axons</a:t>
            </a:r>
          </a:p>
        </p:txBody>
      </p:sp>
      <p:sp>
        <p:nvSpPr>
          <p:cNvPr id="262" name="Neurons have resting membrane potential (Vm) at -70 mV.…"/>
          <p:cNvSpPr txBox="1"/>
          <p:nvPr/>
        </p:nvSpPr>
        <p:spPr>
          <a:xfrm>
            <a:off x="3535017" y="1758835"/>
            <a:ext cx="20352983" cy="121570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sz="3600"/>
            </a:pPr>
            <a:r>
              <a:t>Neurons have resting membrane potential (V</a:t>
            </a:r>
            <a:r>
              <a:rPr baseline="-5999"/>
              <a:t>m</a:t>
            </a:r>
            <a:r>
              <a:t>) at -70 mV.</a:t>
            </a:r>
          </a:p>
          <a:p>
            <a:pPr defTabSz="821531">
              <a:defRPr sz="3600"/>
            </a:pPr>
          </a:p>
          <a:p>
            <a:pPr defTabSz="821531">
              <a:defRPr sz="3600"/>
            </a:pPr>
            <a:r>
              <a:t>Chemical or electrical stimulation of the neuron can change V</a:t>
            </a:r>
            <a:r>
              <a:rPr baseline="-5999"/>
              <a:t>m</a:t>
            </a:r>
          </a:p>
          <a:p>
            <a:pPr defTabSz="821531">
              <a:defRPr sz="3600"/>
            </a:pPr>
          </a:p>
          <a:p>
            <a:pPr defTabSz="821531">
              <a:defRPr sz="3600"/>
            </a:pPr>
            <a:r>
              <a:rPr b="1"/>
              <a:t>Depolarization</a:t>
            </a:r>
            <a:r>
              <a:t>: V</a:t>
            </a:r>
            <a:r>
              <a:rPr baseline="-5999"/>
              <a:t>m</a:t>
            </a:r>
            <a:r>
              <a:t> becomes more positive -&gt; </a:t>
            </a:r>
            <a:r>
              <a:rPr i="1"/>
              <a:t>excitation</a:t>
            </a:r>
          </a:p>
          <a:p>
            <a:pPr defTabSz="821531">
              <a:defRPr sz="3600"/>
            </a:pPr>
            <a:r>
              <a:rPr b="1"/>
              <a:t>Hyperpolarization</a:t>
            </a:r>
            <a:r>
              <a:t>: V</a:t>
            </a:r>
            <a:r>
              <a:rPr baseline="-5999"/>
              <a:t>m</a:t>
            </a:r>
            <a:r>
              <a:t> becomes more negative -&gt; </a:t>
            </a:r>
            <a:r>
              <a:rPr i="1"/>
              <a:t>inhibition</a:t>
            </a:r>
          </a:p>
          <a:p>
            <a:pPr defTabSz="821531">
              <a:defRPr sz="3600"/>
            </a:pPr>
          </a:p>
          <a:p>
            <a:pPr defTabSz="821531">
              <a:defRPr sz="3600"/>
            </a:pPr>
            <a:r>
              <a:t>Change in V</a:t>
            </a:r>
            <a:r>
              <a:rPr baseline="-5999"/>
              <a:t>m</a:t>
            </a:r>
            <a:r>
              <a:t> causes </a:t>
            </a:r>
            <a:r>
              <a:rPr b="1"/>
              <a:t>voltage-sensitive</a:t>
            </a:r>
            <a:r>
              <a:t> ion channels to open.</a:t>
            </a:r>
          </a:p>
          <a:p>
            <a:pPr defTabSz="821531">
              <a:defRPr sz="3600"/>
            </a:pPr>
          </a:p>
          <a:p>
            <a:pPr defTabSz="821531">
              <a:defRPr sz="3600"/>
            </a:pPr>
            <a:r>
              <a:t>Change in permeability of membrane to Na</a:t>
            </a:r>
            <a:r>
              <a:rPr baseline="31999"/>
              <a:t>+</a:t>
            </a:r>
            <a:r>
              <a:t> ion makes Vm move to Equilibrium Potential of Na</a:t>
            </a:r>
            <a:r>
              <a:rPr baseline="31999"/>
              <a:t>+</a:t>
            </a:r>
            <a:r>
              <a:t> at +50 mV.</a:t>
            </a:r>
          </a:p>
          <a:p>
            <a:pPr defTabSz="821531">
              <a:defRPr sz="3600"/>
            </a:pPr>
          </a:p>
          <a:p>
            <a:pPr defTabSz="821531">
              <a:defRPr b="1" sz="3600"/>
            </a:pPr>
            <a:r>
              <a:t>Action Potential</a:t>
            </a:r>
          </a:p>
          <a:p>
            <a:pPr defTabSz="821531">
              <a:defRPr sz="3600"/>
            </a:pPr>
            <a:r>
              <a:t>Electrical signal is the </a:t>
            </a:r>
            <a:r>
              <a:rPr u="sng"/>
              <a:t>wave</a:t>
            </a:r>
            <a:r>
              <a:t> of ions moving in &amp; out of the axon across the membrane (NOT current moving down the length of the axon)</a:t>
            </a:r>
          </a:p>
          <a:p>
            <a:pPr defTabSz="821531">
              <a:defRPr sz="3600"/>
            </a:pPr>
          </a:p>
          <a:p>
            <a:pPr defTabSz="821531">
              <a:defRPr sz="3600"/>
            </a:pPr>
            <a:r>
              <a:t>a </a:t>
            </a:r>
            <a:r>
              <a:rPr u="sng"/>
              <a:t>wave</a:t>
            </a:r>
            <a:r>
              <a:t> of depolarization spreads down the axon with voltage-sensitive Na</a:t>
            </a:r>
            <a:r>
              <a:rPr baseline="31999"/>
              <a:t>+</a:t>
            </a:r>
            <a:r>
              <a:t> channels opening, which raises V</a:t>
            </a:r>
            <a:r>
              <a:rPr baseline="-5999"/>
              <a:t>m</a:t>
            </a:r>
            <a:r>
              <a:t> from -70 mV to +50 mV</a:t>
            </a:r>
          </a:p>
          <a:p>
            <a:pPr defTabSz="821531">
              <a:defRPr sz="3600"/>
            </a:pPr>
          </a:p>
          <a:p>
            <a:pPr defTabSz="821531">
              <a:defRPr sz="3600"/>
            </a:pPr>
            <a:r>
              <a:t>Slower voltage-sensitive K</a:t>
            </a:r>
            <a:r>
              <a:rPr baseline="31999"/>
              <a:t>+</a:t>
            </a:r>
            <a:r>
              <a:t> channels open to restore V</a:t>
            </a:r>
            <a:r>
              <a:rPr baseline="-5999"/>
              <a:t>m</a:t>
            </a:r>
            <a:r>
              <a:t> back to resting potential of -70 mV, as action potential passes by.</a:t>
            </a:r>
          </a:p>
        </p:txBody>
      </p:sp>
      <p:sp>
        <p:nvSpPr>
          <p:cNvPr id="263"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4" name="Fox Figure 7.19"/>
          <p:cNvSpPr txBox="1"/>
          <p:nvPr/>
        </p:nvSpPr>
        <p:spPr>
          <a:xfrm>
            <a:off x="18192750" y="12769453"/>
            <a:ext cx="2607469"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7.19</a:t>
            </a:r>
          </a:p>
        </p:txBody>
      </p:sp>
      <p:grpSp>
        <p:nvGrpSpPr>
          <p:cNvPr id="617" name="Group"/>
          <p:cNvGrpSpPr/>
          <p:nvPr/>
        </p:nvGrpSpPr>
        <p:grpSpPr>
          <a:xfrm>
            <a:off x="7298531" y="214312"/>
            <a:ext cx="10126266" cy="13055204"/>
            <a:chOff x="0" y="0"/>
            <a:chExt cx="10126265" cy="13055203"/>
          </a:xfrm>
        </p:grpSpPr>
        <p:pic>
          <p:nvPicPr>
            <p:cNvPr id="615" name="fox78119_0719.jpg" descr="fox78119_0719.jpg"/>
            <p:cNvPicPr>
              <a:picLocks noChangeAspect="0"/>
            </p:cNvPicPr>
            <p:nvPr/>
          </p:nvPicPr>
          <p:blipFill>
            <a:blip r:embed="rId2">
              <a:extLst/>
            </a:blip>
            <a:stretch>
              <a:fillRect/>
            </a:stretch>
          </p:blipFill>
          <p:spPr>
            <a:xfrm>
              <a:off x="1343818" y="250031"/>
              <a:ext cx="7092952" cy="12805173"/>
            </a:xfrm>
            <a:prstGeom prst="rect">
              <a:avLst/>
            </a:prstGeom>
            <a:ln w="12700" cap="flat">
              <a:noFill/>
              <a:miter lim="400000"/>
            </a:ln>
            <a:effectLst/>
          </p:spPr>
        </p:pic>
        <p:sp>
          <p:nvSpPr>
            <p:cNvPr id="616" name="Rectangle"/>
            <p:cNvSpPr/>
            <p:nvPr/>
          </p:nvSpPr>
          <p:spPr>
            <a:xfrm>
              <a:off x="0" y="0"/>
              <a:ext cx="10126266"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9" name="animation of  neuron’s membrane potential…"/>
          <p:cNvSpPr txBox="1"/>
          <p:nvPr/>
        </p:nvSpPr>
        <p:spPr>
          <a:xfrm>
            <a:off x="5560006" y="5026620"/>
            <a:ext cx="13249285" cy="36449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5800">
                <a:latin typeface="Gill Sans"/>
                <a:ea typeface="Gill Sans"/>
                <a:cs typeface="Gill Sans"/>
                <a:sym typeface="Gill Sans"/>
              </a:defRPr>
            </a:pPr>
            <a:r>
              <a:t>animation of  neuron’s membrane potential</a:t>
            </a:r>
          </a:p>
          <a:p>
            <a:pPr algn="ctr" defTabSz="821531">
              <a:defRPr sz="5800">
                <a:latin typeface="Gill Sans"/>
                <a:ea typeface="Gill Sans"/>
                <a:cs typeface="Gill Sans"/>
                <a:sym typeface="Gill Sans"/>
              </a:defRPr>
            </a:pPr>
            <a:r>
              <a:t>check volume</a:t>
            </a:r>
          </a:p>
          <a:p>
            <a:pPr algn="ctr" defTabSz="821531">
              <a:defRPr sz="5800">
                <a:latin typeface="Gill Sans"/>
                <a:ea typeface="Gill Sans"/>
                <a:cs typeface="Gill Sans"/>
                <a:sym typeface="Gill Sans"/>
              </a:defRPr>
            </a:pPr>
          </a:p>
          <a:p>
            <a:pPr algn="ctr" defTabSz="821531">
              <a:defRPr sz="5800">
                <a:latin typeface="Gill Sans"/>
                <a:ea typeface="Gill Sans"/>
                <a:cs typeface="Gill Sans"/>
                <a:sym typeface="Gill Sans"/>
              </a:defRPr>
            </a:pPr>
            <a:r>
              <a:t>(conductance = permeability)</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21" name="Bear_0405_final-3.mov" descr="Bear_0405_final-3.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4285923" y="1263491"/>
            <a:ext cx="15811361" cy="11760518"/>
          </a:xfrm>
          <a:prstGeom prst="rect">
            <a:avLst/>
          </a:prstGeom>
          <a:ln w="12700">
            <a:miter lim="400000"/>
          </a:ln>
        </p:spPr>
      </p:pic>
      <p:sp>
        <p:nvSpPr>
          <p:cNvPr id="622" name="Changing the Membrane Potential"/>
          <p:cNvSpPr txBox="1"/>
          <p:nvPr/>
        </p:nvSpPr>
        <p:spPr>
          <a:xfrm>
            <a:off x="3371046" y="255785"/>
            <a:ext cx="17787939" cy="863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4600">
                <a:latin typeface="Helvetica Neue"/>
                <a:ea typeface="Helvetica Neue"/>
                <a:cs typeface="Helvetica Neue"/>
                <a:sym typeface="Helvetica Neue"/>
              </a:defRPr>
            </a:lvl1pPr>
          </a:lstStyle>
          <a:p>
            <a:pPr/>
            <a:r>
              <a:t>Changing the Membrane Potential</a:t>
            </a:r>
          </a:p>
        </p:txBody>
      </p:sp>
      <p:sp>
        <p:nvSpPr>
          <p:cNvPr id="623" name="conductance = permeability"/>
          <p:cNvSpPr txBox="1"/>
          <p:nvPr/>
        </p:nvSpPr>
        <p:spPr>
          <a:xfrm>
            <a:off x="14651674" y="318293"/>
            <a:ext cx="5114331"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i="1" sz="3200">
                <a:solidFill>
                  <a:schemeClr val="accent6">
                    <a:lumOff val="-8741"/>
                  </a:schemeClr>
                </a:solidFill>
              </a:defRPr>
            </a:lvl1pPr>
          </a:lstStyle>
          <a:p>
            <a:pPr/>
            <a:r>
              <a:t>conductance = permeability</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118223" fill="hold"/>
                                        <p:tgtEl>
                                          <p:spTgt spid="621"/>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621"/>
                </p:tgtEl>
              </p:cMediaNode>
            </p:video>
            <p:seq concurrent="1" prevAc="none" nextAc="seek">
              <p:cTn id="8" evtFilter="cancelBubble" nodeType="interactiveSeq" restart="whenNotActive" fill="hold">
                <p:stCondLst>
                  <p:cond delay="0" evt="onClick">
                    <p:tgtEl>
                      <p:spTgt spid="621"/>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621"/>
                                        </p:tgtEl>
                                      </p:cBhvr>
                                    </p:cmd>
                                  </p:childTnLst>
                                </p:cTn>
                              </p:par>
                            </p:childTnLst>
                          </p:cTn>
                        </p:par>
                      </p:childTnLst>
                    </p:cTn>
                  </p:par>
                </p:childTnLst>
              </p:cTn>
              <p:nextCondLst>
                <p:cond delay="0" evt="onClick">
                  <p:tgtEl>
                    <p:spTgt spid="621"/>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5" name="Fox Figure 7.19"/>
          <p:cNvSpPr txBox="1"/>
          <p:nvPr/>
        </p:nvSpPr>
        <p:spPr>
          <a:xfrm>
            <a:off x="17764125" y="12876609"/>
            <a:ext cx="2607469"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7.19</a:t>
            </a:r>
          </a:p>
        </p:txBody>
      </p:sp>
      <p:grpSp>
        <p:nvGrpSpPr>
          <p:cNvPr id="628" name="Group"/>
          <p:cNvGrpSpPr/>
          <p:nvPr/>
        </p:nvGrpSpPr>
        <p:grpSpPr>
          <a:xfrm>
            <a:off x="5459015" y="232171"/>
            <a:ext cx="10126267" cy="13055204"/>
            <a:chOff x="0" y="0"/>
            <a:chExt cx="10126265" cy="13055203"/>
          </a:xfrm>
        </p:grpSpPr>
        <p:pic>
          <p:nvPicPr>
            <p:cNvPr id="626" name="fox78119_0719.jpg" descr="fox78119_0719.jpg"/>
            <p:cNvPicPr>
              <a:picLocks noChangeAspect="0"/>
            </p:cNvPicPr>
            <p:nvPr/>
          </p:nvPicPr>
          <p:blipFill>
            <a:blip r:embed="rId2">
              <a:extLst/>
            </a:blip>
            <a:stretch>
              <a:fillRect/>
            </a:stretch>
          </p:blipFill>
          <p:spPr>
            <a:xfrm>
              <a:off x="1343818" y="250031"/>
              <a:ext cx="7092952" cy="12805173"/>
            </a:xfrm>
            <a:prstGeom prst="rect">
              <a:avLst/>
            </a:prstGeom>
            <a:ln w="12700" cap="flat">
              <a:noFill/>
              <a:miter lim="400000"/>
            </a:ln>
            <a:effectLst/>
          </p:spPr>
        </p:pic>
        <p:sp>
          <p:nvSpPr>
            <p:cNvPr id="627" name="Rectangle"/>
            <p:cNvSpPr/>
            <p:nvPr/>
          </p:nvSpPr>
          <p:spPr>
            <a:xfrm>
              <a:off x="0" y="0"/>
              <a:ext cx="10126266"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629" name="Triangle"/>
          <p:cNvSpPr/>
          <p:nvPr/>
        </p:nvSpPr>
        <p:spPr>
          <a:xfrm rot="11786050">
            <a:off x="10557928" y="3169374"/>
            <a:ext cx="303610" cy="14644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C6E6E9"/>
          </a:solidFill>
          <a:ln w="12700">
            <a:solidFill>
              <a:srgbClr val="000000"/>
            </a:solidFill>
          </a:ln>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
        <p:nvSpPr>
          <p:cNvPr id="630" name="Line"/>
          <p:cNvSpPr/>
          <p:nvPr/>
        </p:nvSpPr>
        <p:spPr>
          <a:xfrm>
            <a:off x="10975681" y="2895982"/>
            <a:ext cx="4192417" cy="766979"/>
          </a:xfrm>
          <a:custGeom>
            <a:avLst/>
            <a:gdLst/>
            <a:ahLst/>
            <a:cxnLst>
              <a:cxn ang="0">
                <a:pos x="wd2" y="hd2"/>
              </a:cxn>
              <a:cxn ang="5400000">
                <a:pos x="wd2" y="hd2"/>
              </a:cxn>
              <a:cxn ang="10800000">
                <a:pos x="wd2" y="hd2"/>
              </a:cxn>
              <a:cxn ang="16200000">
                <a:pos x="wd2" y="hd2"/>
              </a:cxn>
            </a:cxnLst>
            <a:rect l="0" t="0" r="r" b="b"/>
            <a:pathLst>
              <a:path w="21600" h="20688" fill="norm" stroke="1" extrusionOk="0">
                <a:moveTo>
                  <a:pt x="0" y="7778"/>
                </a:moveTo>
                <a:cubicBezTo>
                  <a:pt x="1349" y="8989"/>
                  <a:pt x="3206" y="10256"/>
                  <a:pt x="4086" y="11446"/>
                </a:cubicBezTo>
                <a:cubicBezTo>
                  <a:pt x="5215" y="12972"/>
                  <a:pt x="7983" y="20257"/>
                  <a:pt x="9107" y="20615"/>
                </a:cubicBezTo>
                <a:cubicBezTo>
                  <a:pt x="10269" y="20985"/>
                  <a:pt x="14478" y="20102"/>
                  <a:pt x="14478" y="14502"/>
                </a:cubicBezTo>
                <a:cubicBezTo>
                  <a:pt x="14478" y="10363"/>
                  <a:pt x="16469" y="3245"/>
                  <a:pt x="17163" y="1665"/>
                </a:cubicBezTo>
                <a:cubicBezTo>
                  <a:pt x="17722" y="394"/>
                  <a:pt x="19533" y="-615"/>
                  <a:pt x="20082" y="443"/>
                </a:cubicBezTo>
                <a:cubicBezTo>
                  <a:pt x="20484" y="1218"/>
                  <a:pt x="21099" y="5767"/>
                  <a:pt x="21600" y="8389"/>
                </a:cubicBezTo>
              </a:path>
            </a:pathLst>
          </a:custGeom>
          <a:ln w="50800">
            <a:solidFill>
              <a:srgbClr val="77BB41"/>
            </a:solidFill>
          </a:ln>
        </p:spPr>
        <p:txBody>
          <a:bodyPr lIns="71437" tIns="71437" rIns="71437" bIns="71437" anchor="ctr"/>
          <a:lstStyle/>
          <a:p>
            <a:pPr algn="ctr" defTabSz="1160859">
              <a:defRPr sz="8000">
                <a:latin typeface="Gill Sans"/>
                <a:ea typeface="Gill Sans"/>
                <a:cs typeface="Gill Sans"/>
                <a:sym typeface="Gill Sans"/>
              </a:defRPr>
            </a:pPr>
          </a:p>
        </p:txBody>
      </p:sp>
      <p:sp>
        <p:nvSpPr>
          <p:cNvPr id="631" name="Rounded Rectangle"/>
          <p:cNvSpPr/>
          <p:nvPr/>
        </p:nvSpPr>
        <p:spPr>
          <a:xfrm>
            <a:off x="14692312" y="3125390"/>
            <a:ext cx="1785938" cy="1785939"/>
          </a:xfrm>
          <a:prstGeom prst="roundRect">
            <a:avLst>
              <a:gd name="adj" fmla="val 15000"/>
            </a:avLst>
          </a:prstGeom>
          <a:solidFill>
            <a:srgbClr val="C6E6E9"/>
          </a:solidFill>
          <a:ln w="12700">
            <a:solidFill>
              <a:srgbClr val="000000"/>
            </a:solidFill>
          </a:ln>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
        <p:nvSpPr>
          <p:cNvPr id="632" name="Line"/>
          <p:cNvSpPr/>
          <p:nvPr/>
        </p:nvSpPr>
        <p:spPr>
          <a:xfrm>
            <a:off x="14990257" y="4233690"/>
            <a:ext cx="407911" cy="679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7128" y="14472"/>
                  <a:pt x="18603" y="16341"/>
                  <a:pt x="21600" y="0"/>
                </a:cubicBezTo>
              </a:path>
            </a:pathLst>
          </a:custGeom>
          <a:ln w="50800">
            <a:solidFill>
              <a:srgbClr val="000000"/>
            </a:solidFill>
          </a:ln>
        </p:spPr>
        <p:txBody>
          <a:bodyPr lIns="71437" tIns="71437" rIns="71437" bIns="71437" anchor="ctr"/>
          <a:lstStyle/>
          <a:p>
            <a:pPr algn="ctr" defTabSz="1160859">
              <a:defRPr sz="8000">
                <a:latin typeface="Gill Sans"/>
                <a:ea typeface="Gill Sans"/>
                <a:cs typeface="Gill Sans"/>
                <a:sym typeface="Gill Sans"/>
              </a:defRPr>
            </a:pPr>
          </a:p>
        </p:txBody>
      </p:sp>
      <p:sp>
        <p:nvSpPr>
          <p:cNvPr id="633" name="Triangle"/>
          <p:cNvSpPr/>
          <p:nvPr/>
        </p:nvSpPr>
        <p:spPr>
          <a:xfrm rot="11786050">
            <a:off x="10874910" y="6024110"/>
            <a:ext cx="303611" cy="14644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C6E6E9"/>
          </a:solidFill>
          <a:ln w="12700">
            <a:solidFill>
              <a:srgbClr val="000000"/>
            </a:solidFill>
          </a:ln>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
        <p:nvSpPr>
          <p:cNvPr id="634" name="Line"/>
          <p:cNvSpPr/>
          <p:nvPr/>
        </p:nvSpPr>
        <p:spPr>
          <a:xfrm>
            <a:off x="11292663" y="5786437"/>
            <a:ext cx="4192417" cy="766979"/>
          </a:xfrm>
          <a:custGeom>
            <a:avLst/>
            <a:gdLst/>
            <a:ahLst/>
            <a:cxnLst>
              <a:cxn ang="0">
                <a:pos x="wd2" y="hd2"/>
              </a:cxn>
              <a:cxn ang="5400000">
                <a:pos x="wd2" y="hd2"/>
              </a:cxn>
              <a:cxn ang="10800000">
                <a:pos x="wd2" y="hd2"/>
              </a:cxn>
              <a:cxn ang="16200000">
                <a:pos x="wd2" y="hd2"/>
              </a:cxn>
            </a:cxnLst>
            <a:rect l="0" t="0" r="r" b="b"/>
            <a:pathLst>
              <a:path w="21600" h="20688" fill="norm" stroke="1" extrusionOk="0">
                <a:moveTo>
                  <a:pt x="0" y="7778"/>
                </a:moveTo>
                <a:cubicBezTo>
                  <a:pt x="1349" y="8989"/>
                  <a:pt x="3206" y="10256"/>
                  <a:pt x="4086" y="11446"/>
                </a:cubicBezTo>
                <a:cubicBezTo>
                  <a:pt x="5215" y="12972"/>
                  <a:pt x="7983" y="20257"/>
                  <a:pt x="9107" y="20615"/>
                </a:cubicBezTo>
                <a:cubicBezTo>
                  <a:pt x="10269" y="20985"/>
                  <a:pt x="14478" y="20102"/>
                  <a:pt x="14478" y="14502"/>
                </a:cubicBezTo>
                <a:cubicBezTo>
                  <a:pt x="14478" y="10363"/>
                  <a:pt x="16469" y="3245"/>
                  <a:pt x="17163" y="1665"/>
                </a:cubicBezTo>
                <a:cubicBezTo>
                  <a:pt x="17722" y="394"/>
                  <a:pt x="19533" y="-615"/>
                  <a:pt x="20082" y="443"/>
                </a:cubicBezTo>
                <a:cubicBezTo>
                  <a:pt x="20484" y="1218"/>
                  <a:pt x="21099" y="5767"/>
                  <a:pt x="21600" y="8389"/>
                </a:cubicBezTo>
              </a:path>
            </a:pathLst>
          </a:custGeom>
          <a:ln w="50800">
            <a:solidFill>
              <a:srgbClr val="77BB41"/>
            </a:solidFill>
          </a:ln>
        </p:spPr>
        <p:txBody>
          <a:bodyPr lIns="71437" tIns="71437" rIns="71437" bIns="71437" anchor="ctr"/>
          <a:lstStyle/>
          <a:p>
            <a:pPr algn="ctr" defTabSz="1160859">
              <a:defRPr sz="8000">
                <a:latin typeface="Gill Sans"/>
                <a:ea typeface="Gill Sans"/>
                <a:cs typeface="Gill Sans"/>
                <a:sym typeface="Gill Sans"/>
              </a:defRPr>
            </a:pPr>
          </a:p>
        </p:txBody>
      </p:sp>
      <p:sp>
        <p:nvSpPr>
          <p:cNvPr id="635" name="Rounded Rectangle"/>
          <p:cNvSpPr/>
          <p:nvPr/>
        </p:nvSpPr>
        <p:spPr>
          <a:xfrm>
            <a:off x="15009294" y="5980127"/>
            <a:ext cx="1785939" cy="1785938"/>
          </a:xfrm>
          <a:prstGeom prst="roundRect">
            <a:avLst>
              <a:gd name="adj" fmla="val 15000"/>
            </a:avLst>
          </a:prstGeom>
          <a:solidFill>
            <a:srgbClr val="C6E6E9"/>
          </a:solidFill>
          <a:ln w="12700">
            <a:solidFill>
              <a:srgbClr val="000000"/>
            </a:solidFill>
          </a:ln>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
        <p:nvSpPr>
          <p:cNvPr id="636" name="Line"/>
          <p:cNvSpPr/>
          <p:nvPr/>
        </p:nvSpPr>
        <p:spPr>
          <a:xfrm>
            <a:off x="15307239" y="6408575"/>
            <a:ext cx="589204" cy="7478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4935" y="20952"/>
                  <a:pt x="12879" y="21122"/>
                  <a:pt x="14954" y="19636"/>
                </a:cubicBezTo>
                <a:cubicBezTo>
                  <a:pt x="18484" y="17109"/>
                  <a:pt x="18856" y="584"/>
                  <a:pt x="21600" y="0"/>
                </a:cubicBezTo>
              </a:path>
            </a:pathLst>
          </a:custGeom>
          <a:ln w="50800">
            <a:solidFill>
              <a:srgbClr val="000000"/>
            </a:solidFill>
          </a:ln>
        </p:spPr>
        <p:txBody>
          <a:bodyPr lIns="71437" tIns="71437" rIns="71437" bIns="71437" anchor="ctr"/>
          <a:lstStyle/>
          <a:p>
            <a:pPr algn="ctr" defTabSz="1160859">
              <a:defRPr sz="8000">
                <a:latin typeface="Gill Sans"/>
                <a:ea typeface="Gill Sans"/>
                <a:cs typeface="Gill Sans"/>
                <a:sym typeface="Gill Sans"/>
              </a:defRPr>
            </a:pPr>
          </a:p>
        </p:txBody>
      </p:sp>
      <p:sp>
        <p:nvSpPr>
          <p:cNvPr id="637" name="Triangle"/>
          <p:cNvSpPr/>
          <p:nvPr/>
        </p:nvSpPr>
        <p:spPr>
          <a:xfrm rot="11786050">
            <a:off x="10874910" y="9167360"/>
            <a:ext cx="303611" cy="14644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C6E6E9"/>
          </a:solidFill>
          <a:ln w="12700">
            <a:solidFill>
              <a:srgbClr val="000000"/>
            </a:solidFill>
          </a:ln>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
        <p:nvSpPr>
          <p:cNvPr id="638" name="Line"/>
          <p:cNvSpPr/>
          <p:nvPr/>
        </p:nvSpPr>
        <p:spPr>
          <a:xfrm>
            <a:off x="11292663" y="8893968"/>
            <a:ext cx="4192417" cy="766979"/>
          </a:xfrm>
          <a:custGeom>
            <a:avLst/>
            <a:gdLst/>
            <a:ahLst/>
            <a:cxnLst>
              <a:cxn ang="0">
                <a:pos x="wd2" y="hd2"/>
              </a:cxn>
              <a:cxn ang="5400000">
                <a:pos x="wd2" y="hd2"/>
              </a:cxn>
              <a:cxn ang="10800000">
                <a:pos x="wd2" y="hd2"/>
              </a:cxn>
              <a:cxn ang="16200000">
                <a:pos x="wd2" y="hd2"/>
              </a:cxn>
            </a:cxnLst>
            <a:rect l="0" t="0" r="r" b="b"/>
            <a:pathLst>
              <a:path w="21600" h="20688" fill="norm" stroke="1" extrusionOk="0">
                <a:moveTo>
                  <a:pt x="0" y="7778"/>
                </a:moveTo>
                <a:cubicBezTo>
                  <a:pt x="1349" y="8989"/>
                  <a:pt x="3206" y="10256"/>
                  <a:pt x="4086" y="11446"/>
                </a:cubicBezTo>
                <a:cubicBezTo>
                  <a:pt x="5215" y="12972"/>
                  <a:pt x="7983" y="20257"/>
                  <a:pt x="9107" y="20615"/>
                </a:cubicBezTo>
                <a:cubicBezTo>
                  <a:pt x="10269" y="20985"/>
                  <a:pt x="14478" y="20102"/>
                  <a:pt x="14478" y="14502"/>
                </a:cubicBezTo>
                <a:cubicBezTo>
                  <a:pt x="14478" y="10363"/>
                  <a:pt x="16469" y="3245"/>
                  <a:pt x="17163" y="1665"/>
                </a:cubicBezTo>
                <a:cubicBezTo>
                  <a:pt x="17722" y="394"/>
                  <a:pt x="19533" y="-615"/>
                  <a:pt x="20082" y="443"/>
                </a:cubicBezTo>
                <a:cubicBezTo>
                  <a:pt x="20484" y="1218"/>
                  <a:pt x="21099" y="5767"/>
                  <a:pt x="21600" y="8389"/>
                </a:cubicBezTo>
              </a:path>
            </a:pathLst>
          </a:custGeom>
          <a:ln w="50800">
            <a:solidFill>
              <a:srgbClr val="77BB41"/>
            </a:solidFill>
          </a:ln>
        </p:spPr>
        <p:txBody>
          <a:bodyPr lIns="71437" tIns="71437" rIns="71437" bIns="71437" anchor="ctr"/>
          <a:lstStyle/>
          <a:p>
            <a:pPr algn="ctr" defTabSz="1160859">
              <a:defRPr sz="8000">
                <a:latin typeface="Gill Sans"/>
                <a:ea typeface="Gill Sans"/>
                <a:cs typeface="Gill Sans"/>
                <a:sym typeface="Gill Sans"/>
              </a:defRPr>
            </a:pPr>
          </a:p>
        </p:txBody>
      </p:sp>
      <p:sp>
        <p:nvSpPr>
          <p:cNvPr id="639" name="Rounded Rectangle"/>
          <p:cNvSpPr/>
          <p:nvPr/>
        </p:nvSpPr>
        <p:spPr>
          <a:xfrm>
            <a:off x="15009294" y="9123377"/>
            <a:ext cx="1785939" cy="1785938"/>
          </a:xfrm>
          <a:prstGeom prst="roundRect">
            <a:avLst>
              <a:gd name="adj" fmla="val 15000"/>
            </a:avLst>
          </a:prstGeom>
          <a:solidFill>
            <a:srgbClr val="C6E6E9"/>
          </a:solidFill>
          <a:ln w="12700">
            <a:solidFill>
              <a:srgbClr val="000000"/>
            </a:solidFill>
          </a:ln>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
        <p:nvSpPr>
          <p:cNvPr id="640" name="Line"/>
          <p:cNvSpPr/>
          <p:nvPr/>
        </p:nvSpPr>
        <p:spPr>
          <a:xfrm>
            <a:off x="15307239" y="9551272"/>
            <a:ext cx="1133086" cy="840165"/>
          </a:xfrm>
          <a:custGeom>
            <a:avLst/>
            <a:gdLst/>
            <a:ahLst/>
            <a:cxnLst>
              <a:cxn ang="0">
                <a:pos x="wd2" y="hd2"/>
              </a:cxn>
              <a:cxn ang="5400000">
                <a:pos x="wd2" y="hd2"/>
              </a:cxn>
              <a:cxn ang="10800000">
                <a:pos x="wd2" y="hd2"/>
              </a:cxn>
              <a:cxn ang="16200000">
                <a:pos x="wd2" y="hd2"/>
              </a:cxn>
            </a:cxnLst>
            <a:rect l="0" t="0" r="r" b="b"/>
            <a:pathLst>
              <a:path w="21600" h="20625" fill="norm" stroke="1" extrusionOk="0">
                <a:moveTo>
                  <a:pt x="0" y="18372"/>
                </a:moveTo>
                <a:cubicBezTo>
                  <a:pt x="2566" y="17822"/>
                  <a:pt x="6697" y="17966"/>
                  <a:pt x="7776" y="16703"/>
                </a:cubicBezTo>
                <a:cubicBezTo>
                  <a:pt x="9612" y="14555"/>
                  <a:pt x="9805" y="511"/>
                  <a:pt x="11232" y="14"/>
                </a:cubicBezTo>
                <a:cubicBezTo>
                  <a:pt x="12990" y="-598"/>
                  <a:pt x="13595" y="19697"/>
                  <a:pt x="15552" y="20598"/>
                </a:cubicBezTo>
                <a:cubicBezTo>
                  <a:pt x="16431" y="21002"/>
                  <a:pt x="19604" y="16870"/>
                  <a:pt x="21600" y="15034"/>
                </a:cubicBezTo>
              </a:path>
            </a:pathLst>
          </a:custGeom>
          <a:ln w="50800">
            <a:solidFill>
              <a:srgbClr val="000000"/>
            </a:solidFill>
          </a:ln>
        </p:spPr>
        <p:txBody>
          <a:bodyPr lIns="71437" tIns="71437" rIns="71437" bIns="71437" anchor="ctr"/>
          <a:lstStyle/>
          <a:p>
            <a:pPr algn="ctr" defTabSz="1160859">
              <a:defRPr sz="8000">
                <a:latin typeface="Gill Sans"/>
                <a:ea typeface="Gill Sans"/>
                <a:cs typeface="Gill Sans"/>
                <a:sym typeface="Gill Sans"/>
              </a:defRPr>
            </a:pPr>
          </a:p>
        </p:txBody>
      </p:sp>
      <p:sp>
        <p:nvSpPr>
          <p:cNvPr id="641" name="Watching the action potential…"/>
          <p:cNvSpPr txBox="1"/>
          <p:nvPr/>
        </p:nvSpPr>
        <p:spPr>
          <a:xfrm>
            <a:off x="14460140" y="785812"/>
            <a:ext cx="6679407" cy="11303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200">
                <a:uFill>
                  <a:solidFill>
                    <a:srgbClr val="000000"/>
                  </a:solidFill>
                </a:uFill>
                <a:latin typeface="+mn-lt"/>
                <a:ea typeface="+mn-ea"/>
                <a:cs typeface="+mn-cs"/>
                <a:sym typeface="Arial"/>
              </a:defRPr>
            </a:pPr>
            <a:r>
              <a:t>Watching the action potential</a:t>
            </a:r>
          </a:p>
          <a:p>
            <a:pPr marL="81280" marR="81280" defTabSz="1821656">
              <a:defRPr sz="3200">
                <a:uFill>
                  <a:solidFill>
                    <a:srgbClr val="000000"/>
                  </a:solidFill>
                </a:uFill>
                <a:latin typeface="+mn-lt"/>
                <a:ea typeface="+mn-ea"/>
                <a:cs typeface="+mn-cs"/>
                <a:sym typeface="Arial"/>
              </a:defRPr>
            </a:pPr>
            <a:r>
              <a:t>go past:</a:t>
            </a:r>
          </a:p>
        </p:txBody>
      </p:sp>
      <p:sp>
        <p:nvSpPr>
          <p:cNvPr id="642" name="Line"/>
          <p:cNvSpPr/>
          <p:nvPr/>
        </p:nvSpPr>
        <p:spPr>
          <a:xfrm flipV="1">
            <a:off x="14692312" y="3857607"/>
            <a:ext cx="1771467" cy="13"/>
          </a:xfrm>
          <a:prstGeom prst="line">
            <a:avLst/>
          </a:prstGeom>
          <a:ln w="12700">
            <a:solidFill>
              <a:srgbClr val="000000"/>
            </a:solidFill>
          </a:ln>
        </p:spPr>
        <p:txBody>
          <a:bodyPr lIns="0" tIns="0" rIns="0" bIns="0"/>
          <a:lstStyle/>
          <a:p>
            <a:pPr/>
          </a:p>
        </p:txBody>
      </p:sp>
      <p:sp>
        <p:nvSpPr>
          <p:cNvPr id="643" name="Line"/>
          <p:cNvSpPr/>
          <p:nvPr/>
        </p:nvSpPr>
        <p:spPr>
          <a:xfrm flipV="1">
            <a:off x="14995921" y="6840140"/>
            <a:ext cx="1771467" cy="13"/>
          </a:xfrm>
          <a:prstGeom prst="line">
            <a:avLst/>
          </a:prstGeom>
          <a:ln w="12700">
            <a:solidFill>
              <a:srgbClr val="000000"/>
            </a:solidFill>
          </a:ln>
        </p:spPr>
        <p:txBody>
          <a:bodyPr lIns="0" tIns="0" rIns="0" bIns="0"/>
          <a:lstStyle/>
          <a:p>
            <a:pPr/>
          </a:p>
        </p:txBody>
      </p:sp>
      <p:sp>
        <p:nvSpPr>
          <p:cNvPr id="644" name="Line"/>
          <p:cNvSpPr/>
          <p:nvPr/>
        </p:nvSpPr>
        <p:spPr>
          <a:xfrm flipV="1">
            <a:off x="14995921" y="9983390"/>
            <a:ext cx="1771467" cy="13"/>
          </a:xfrm>
          <a:prstGeom prst="line">
            <a:avLst/>
          </a:prstGeom>
          <a:ln w="12700">
            <a:solidFill>
              <a:srgbClr val="000000"/>
            </a:solidFill>
          </a:ln>
        </p:spPr>
        <p:txBody>
          <a:bodyPr lIns="0" tIns="0" rIns="0" bIns="0"/>
          <a:lstStyle/>
          <a:p>
            <a:pPr/>
          </a:p>
        </p:txBody>
      </p:sp>
      <p:sp>
        <p:nvSpPr>
          <p:cNvPr id="645" name="+"/>
          <p:cNvSpPr txBox="1"/>
          <p:nvPr/>
        </p:nvSpPr>
        <p:spPr>
          <a:xfrm>
            <a:off x="14156531" y="3232546"/>
            <a:ext cx="492325"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a:t>
            </a:r>
          </a:p>
        </p:txBody>
      </p:sp>
      <p:sp>
        <p:nvSpPr>
          <p:cNvPr id="646" name="–"/>
          <p:cNvSpPr txBox="1"/>
          <p:nvPr/>
        </p:nvSpPr>
        <p:spPr>
          <a:xfrm>
            <a:off x="14192250" y="3982640"/>
            <a:ext cx="480396"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a:t>
            </a:r>
          </a:p>
        </p:txBody>
      </p:sp>
      <p:sp>
        <p:nvSpPr>
          <p:cNvPr id="647" name="+"/>
          <p:cNvSpPr txBox="1"/>
          <p:nvPr/>
        </p:nvSpPr>
        <p:spPr>
          <a:xfrm>
            <a:off x="14424421" y="6286500"/>
            <a:ext cx="492326"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a:t>
            </a:r>
          </a:p>
        </p:txBody>
      </p:sp>
      <p:sp>
        <p:nvSpPr>
          <p:cNvPr id="648" name="–"/>
          <p:cNvSpPr txBox="1"/>
          <p:nvPr/>
        </p:nvSpPr>
        <p:spPr>
          <a:xfrm>
            <a:off x="14460140" y="7036593"/>
            <a:ext cx="480396"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a:t>
            </a:r>
          </a:p>
        </p:txBody>
      </p:sp>
      <p:sp>
        <p:nvSpPr>
          <p:cNvPr id="649" name="+"/>
          <p:cNvSpPr txBox="1"/>
          <p:nvPr/>
        </p:nvSpPr>
        <p:spPr>
          <a:xfrm>
            <a:off x="14406562" y="9501187"/>
            <a:ext cx="492326"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a:t>
            </a:r>
          </a:p>
        </p:txBody>
      </p:sp>
      <p:sp>
        <p:nvSpPr>
          <p:cNvPr id="650" name="–"/>
          <p:cNvSpPr txBox="1"/>
          <p:nvPr/>
        </p:nvSpPr>
        <p:spPr>
          <a:xfrm>
            <a:off x="14442281" y="10251281"/>
            <a:ext cx="480396"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2" name="Fox Figure 7.12"/>
          <p:cNvSpPr txBox="1"/>
          <p:nvPr/>
        </p:nvSpPr>
        <p:spPr>
          <a:xfrm>
            <a:off x="18299906" y="12912328"/>
            <a:ext cx="2607469"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7.12</a:t>
            </a:r>
          </a:p>
        </p:txBody>
      </p:sp>
      <p:grpSp>
        <p:nvGrpSpPr>
          <p:cNvPr id="655" name="Group"/>
          <p:cNvGrpSpPr/>
          <p:nvPr/>
        </p:nvGrpSpPr>
        <p:grpSpPr>
          <a:xfrm>
            <a:off x="6780609" y="1285875"/>
            <a:ext cx="10822780" cy="13465963"/>
            <a:chOff x="0" y="0"/>
            <a:chExt cx="10822778" cy="13465963"/>
          </a:xfrm>
        </p:grpSpPr>
        <p:pic>
          <p:nvPicPr>
            <p:cNvPr id="653" name="fox78119_0712.jpg" descr="fox78119_0712.jpg"/>
            <p:cNvPicPr>
              <a:picLocks noChangeAspect="0"/>
            </p:cNvPicPr>
            <p:nvPr/>
          </p:nvPicPr>
          <p:blipFill>
            <a:blip r:embed="rId2">
              <a:extLst/>
            </a:blip>
            <a:stretch>
              <a:fillRect/>
            </a:stretch>
          </p:blipFill>
          <p:spPr>
            <a:xfrm>
              <a:off x="682918" y="234347"/>
              <a:ext cx="9087490" cy="13231617"/>
            </a:xfrm>
            <a:prstGeom prst="rect">
              <a:avLst/>
            </a:prstGeom>
            <a:ln w="12700" cap="flat">
              <a:noFill/>
              <a:miter lim="400000"/>
            </a:ln>
            <a:effectLst/>
          </p:spPr>
        </p:pic>
        <p:sp>
          <p:nvSpPr>
            <p:cNvPr id="654" name="Rectangle"/>
            <p:cNvSpPr/>
            <p:nvPr/>
          </p:nvSpPr>
          <p:spPr>
            <a:xfrm>
              <a:off x="0" y="0"/>
              <a:ext cx="10822779" cy="486722"/>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grpSp>
        <p:nvGrpSpPr>
          <p:cNvPr id="663" name="Group"/>
          <p:cNvGrpSpPr/>
          <p:nvPr/>
        </p:nvGrpSpPr>
        <p:grpSpPr>
          <a:xfrm>
            <a:off x="3315890" y="1571625"/>
            <a:ext cx="3982613" cy="3913188"/>
            <a:chOff x="0" y="0"/>
            <a:chExt cx="3982612" cy="3913187"/>
          </a:xfrm>
        </p:grpSpPr>
        <p:sp>
          <p:nvSpPr>
            <p:cNvPr id="656" name="Line"/>
            <p:cNvSpPr/>
            <p:nvPr/>
          </p:nvSpPr>
          <p:spPr>
            <a:xfrm flipH="1">
              <a:off x="1285874" y="267890"/>
              <a:ext cx="1" cy="2178604"/>
            </a:xfrm>
            <a:prstGeom prst="line">
              <a:avLst/>
            </a:prstGeom>
            <a:noFill/>
            <a:ln w="25400" cap="flat">
              <a:solidFill>
                <a:srgbClr val="000000"/>
              </a:solidFill>
              <a:prstDash val="solid"/>
              <a:round/>
            </a:ln>
            <a:effectLst/>
          </p:spPr>
          <p:txBody>
            <a:bodyPr wrap="square" lIns="0" tIns="0" rIns="0" bIns="0" numCol="1" anchor="t">
              <a:noAutofit/>
            </a:bodyPr>
            <a:lstStyle/>
            <a:p>
              <a:pPr/>
            </a:p>
          </p:txBody>
        </p:sp>
        <p:sp>
          <p:nvSpPr>
            <p:cNvPr id="657" name="Line"/>
            <p:cNvSpPr/>
            <p:nvPr/>
          </p:nvSpPr>
          <p:spPr>
            <a:xfrm flipH="1" flipV="1">
              <a:off x="1285875" y="1339184"/>
              <a:ext cx="2696738" cy="8919"/>
            </a:xfrm>
            <a:prstGeom prst="line">
              <a:avLst/>
            </a:prstGeom>
            <a:noFill/>
            <a:ln w="25400" cap="flat">
              <a:solidFill>
                <a:srgbClr val="000000"/>
              </a:solidFill>
              <a:prstDash val="solid"/>
              <a:round/>
            </a:ln>
            <a:effectLst/>
          </p:spPr>
          <p:txBody>
            <a:bodyPr wrap="square" lIns="0" tIns="0" rIns="0" bIns="0" numCol="1" anchor="t">
              <a:noAutofit/>
            </a:bodyPr>
            <a:lstStyle/>
            <a:p>
              <a:pPr/>
            </a:p>
          </p:txBody>
        </p:sp>
        <p:sp>
          <p:nvSpPr>
            <p:cNvPr id="658" name="0 mV"/>
            <p:cNvSpPr/>
            <p:nvPr/>
          </p:nvSpPr>
          <p:spPr>
            <a:xfrm>
              <a:off x="285750" y="1000125"/>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2400">
                  <a:uFill>
                    <a:solidFill>
                      <a:srgbClr val="000000"/>
                    </a:solidFill>
                  </a:uFill>
                </a:defRPr>
              </a:lvl1pPr>
            </a:lstStyle>
            <a:p>
              <a:pPr/>
              <a:r>
                <a:t>0 mV</a:t>
              </a:r>
            </a:p>
          </p:txBody>
        </p:sp>
        <p:sp>
          <p:nvSpPr>
            <p:cNvPr id="659" name="-70 mV"/>
            <p:cNvSpPr/>
            <p:nvPr/>
          </p:nvSpPr>
          <p:spPr>
            <a:xfrm>
              <a:off x="0" y="1910953"/>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2400">
                  <a:uFill>
                    <a:solidFill>
                      <a:srgbClr val="000000"/>
                    </a:solidFill>
                  </a:uFill>
                </a:defRPr>
              </a:lvl1pPr>
            </a:lstStyle>
            <a:p>
              <a:pPr/>
              <a:r>
                <a:t>-70 mV</a:t>
              </a:r>
            </a:p>
          </p:txBody>
        </p:sp>
        <p:sp>
          <p:nvSpPr>
            <p:cNvPr id="660" name="+50 mV"/>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2400">
                  <a:uFill>
                    <a:solidFill>
                      <a:srgbClr val="000000"/>
                    </a:solidFill>
                  </a:uFill>
                </a:defRPr>
              </a:lvl1pPr>
            </a:lstStyle>
            <a:p>
              <a:pPr/>
              <a:r>
                <a:t>+50 mV</a:t>
              </a:r>
            </a:p>
          </p:txBody>
        </p:sp>
        <p:sp>
          <p:nvSpPr>
            <p:cNvPr id="661" name="Line"/>
            <p:cNvSpPr/>
            <p:nvPr/>
          </p:nvSpPr>
          <p:spPr>
            <a:xfrm>
              <a:off x="1427869" y="2080416"/>
              <a:ext cx="533059" cy="23918"/>
            </a:xfrm>
            <a:custGeom>
              <a:avLst/>
              <a:gdLst/>
              <a:ahLst/>
              <a:cxnLst>
                <a:cxn ang="0">
                  <a:pos x="wd2" y="hd2"/>
                </a:cxn>
                <a:cxn ang="5400000">
                  <a:pos x="wd2" y="hd2"/>
                </a:cxn>
                <a:cxn ang="10800000">
                  <a:pos x="wd2" y="hd2"/>
                </a:cxn>
                <a:cxn ang="16200000">
                  <a:pos x="wd2" y="hd2"/>
                </a:cxn>
              </a:cxnLst>
              <a:rect l="0" t="0" r="r" b="b"/>
              <a:pathLst>
                <a:path w="21600" h="9600" fill="norm" stroke="1" extrusionOk="0">
                  <a:moveTo>
                    <a:pt x="0" y="0"/>
                  </a:moveTo>
                  <a:cubicBezTo>
                    <a:pt x="7128" y="0"/>
                    <a:pt x="18280" y="21600"/>
                    <a:pt x="21600" y="0"/>
                  </a:cubicBezTo>
                </a:path>
              </a:pathLst>
            </a:custGeom>
            <a:noFill/>
            <a:ln w="63500" cap="flat">
              <a:solidFill>
                <a:srgbClr val="FF4013"/>
              </a:solidFill>
              <a:prstDash val="solid"/>
              <a:round/>
            </a:ln>
            <a:effectLst/>
          </p:spPr>
          <p:txBody>
            <a:bodyPr wrap="square" lIns="71437" tIns="71437" rIns="71437" bIns="71437" numCol="1" anchor="ctr">
              <a:noAutofit/>
            </a:bodyPr>
            <a:lstStyle/>
            <a:p>
              <a:pPr algn="ctr" defTabSz="1160859">
                <a:defRPr sz="8000">
                  <a:latin typeface="Gill Sans"/>
                  <a:ea typeface="Gill Sans"/>
                  <a:cs typeface="Gill Sans"/>
                  <a:sym typeface="Gill Sans"/>
                </a:defRPr>
              </a:pPr>
            </a:p>
          </p:txBody>
        </p:sp>
        <p:sp>
          <p:nvSpPr>
            <p:cNvPr id="662" name="time -&gt;"/>
            <p:cNvSpPr/>
            <p:nvPr/>
          </p:nvSpPr>
          <p:spPr>
            <a:xfrm>
              <a:off x="1839515" y="264318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2400">
                  <a:uFill>
                    <a:solidFill>
                      <a:srgbClr val="000000"/>
                    </a:solidFill>
                  </a:uFill>
                </a:defRPr>
              </a:lvl1pPr>
            </a:lstStyle>
            <a:p>
              <a:pPr/>
              <a:r>
                <a:t>time -&gt;</a:t>
              </a:r>
            </a:p>
          </p:txBody>
        </p:sp>
      </p:grpSp>
      <p:grpSp>
        <p:nvGrpSpPr>
          <p:cNvPr id="671" name="Group"/>
          <p:cNvGrpSpPr/>
          <p:nvPr/>
        </p:nvGrpSpPr>
        <p:grpSpPr>
          <a:xfrm>
            <a:off x="16924734" y="1946671"/>
            <a:ext cx="3982613" cy="3913189"/>
            <a:chOff x="0" y="0"/>
            <a:chExt cx="3982612" cy="3913187"/>
          </a:xfrm>
        </p:grpSpPr>
        <p:sp>
          <p:nvSpPr>
            <p:cNvPr id="664" name="Line"/>
            <p:cNvSpPr/>
            <p:nvPr/>
          </p:nvSpPr>
          <p:spPr>
            <a:xfrm flipH="1">
              <a:off x="1285875" y="267890"/>
              <a:ext cx="1" cy="2178604"/>
            </a:xfrm>
            <a:prstGeom prst="line">
              <a:avLst/>
            </a:prstGeom>
            <a:noFill/>
            <a:ln w="25400" cap="flat">
              <a:solidFill>
                <a:srgbClr val="000000"/>
              </a:solidFill>
              <a:prstDash val="solid"/>
              <a:round/>
            </a:ln>
            <a:effectLst/>
          </p:spPr>
          <p:txBody>
            <a:bodyPr wrap="square" lIns="0" tIns="0" rIns="0" bIns="0" numCol="1" anchor="t">
              <a:noAutofit/>
            </a:bodyPr>
            <a:lstStyle/>
            <a:p>
              <a:pPr/>
            </a:p>
          </p:txBody>
        </p:sp>
        <p:sp>
          <p:nvSpPr>
            <p:cNvPr id="665" name="Line"/>
            <p:cNvSpPr/>
            <p:nvPr/>
          </p:nvSpPr>
          <p:spPr>
            <a:xfrm flipH="1" flipV="1">
              <a:off x="1285875" y="1339184"/>
              <a:ext cx="2696738" cy="8919"/>
            </a:xfrm>
            <a:prstGeom prst="line">
              <a:avLst/>
            </a:prstGeom>
            <a:noFill/>
            <a:ln w="25400" cap="flat">
              <a:solidFill>
                <a:srgbClr val="000000"/>
              </a:solidFill>
              <a:prstDash val="solid"/>
              <a:round/>
            </a:ln>
            <a:effectLst/>
          </p:spPr>
          <p:txBody>
            <a:bodyPr wrap="square" lIns="0" tIns="0" rIns="0" bIns="0" numCol="1" anchor="t">
              <a:noAutofit/>
            </a:bodyPr>
            <a:lstStyle/>
            <a:p>
              <a:pPr/>
            </a:p>
          </p:txBody>
        </p:sp>
        <p:sp>
          <p:nvSpPr>
            <p:cNvPr id="666" name="0 mV"/>
            <p:cNvSpPr/>
            <p:nvPr/>
          </p:nvSpPr>
          <p:spPr>
            <a:xfrm>
              <a:off x="285750" y="1000125"/>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2400">
                  <a:uFill>
                    <a:solidFill>
                      <a:srgbClr val="000000"/>
                    </a:solidFill>
                  </a:uFill>
                </a:defRPr>
              </a:lvl1pPr>
            </a:lstStyle>
            <a:p>
              <a:pPr/>
              <a:r>
                <a:t>0 mV</a:t>
              </a:r>
            </a:p>
          </p:txBody>
        </p:sp>
        <p:sp>
          <p:nvSpPr>
            <p:cNvPr id="667" name="-70 mV"/>
            <p:cNvSpPr/>
            <p:nvPr/>
          </p:nvSpPr>
          <p:spPr>
            <a:xfrm>
              <a:off x="0" y="1910953"/>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2400">
                  <a:uFill>
                    <a:solidFill>
                      <a:srgbClr val="000000"/>
                    </a:solidFill>
                  </a:uFill>
                </a:defRPr>
              </a:lvl1pPr>
            </a:lstStyle>
            <a:p>
              <a:pPr/>
              <a:r>
                <a:t>-70 mV</a:t>
              </a:r>
            </a:p>
          </p:txBody>
        </p:sp>
        <p:sp>
          <p:nvSpPr>
            <p:cNvPr id="668" name="+50 mV"/>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2400">
                  <a:uFill>
                    <a:solidFill>
                      <a:srgbClr val="000000"/>
                    </a:solidFill>
                  </a:uFill>
                </a:defRPr>
              </a:lvl1pPr>
            </a:lstStyle>
            <a:p>
              <a:pPr/>
              <a:r>
                <a:t>+50 mV</a:t>
              </a:r>
            </a:p>
          </p:txBody>
        </p:sp>
        <p:sp>
          <p:nvSpPr>
            <p:cNvPr id="669" name="Line"/>
            <p:cNvSpPr/>
            <p:nvPr/>
          </p:nvSpPr>
          <p:spPr>
            <a:xfrm>
              <a:off x="1427869" y="255717"/>
              <a:ext cx="1250638" cy="1848617"/>
            </a:xfrm>
            <a:custGeom>
              <a:avLst/>
              <a:gdLst/>
              <a:ahLst/>
              <a:cxnLst>
                <a:cxn ang="0">
                  <a:pos x="wd2" y="hd2"/>
                </a:cxn>
                <a:cxn ang="5400000">
                  <a:pos x="wd2" y="hd2"/>
                </a:cxn>
                <a:cxn ang="10800000">
                  <a:pos x="wd2" y="hd2"/>
                </a:cxn>
                <a:cxn ang="16200000">
                  <a:pos x="wd2" y="hd2"/>
                </a:cxn>
              </a:cxnLst>
              <a:rect l="0" t="0" r="r" b="b"/>
              <a:pathLst>
                <a:path w="21600" h="21256" fill="norm" stroke="1" extrusionOk="0">
                  <a:moveTo>
                    <a:pt x="0" y="20981"/>
                  </a:moveTo>
                  <a:cubicBezTo>
                    <a:pt x="3038" y="20981"/>
                    <a:pt x="7792" y="21600"/>
                    <a:pt x="9207" y="20981"/>
                  </a:cubicBezTo>
                  <a:cubicBezTo>
                    <a:pt x="13180" y="19244"/>
                    <a:pt x="17598" y="8750"/>
                    <a:pt x="19475" y="5186"/>
                  </a:cubicBezTo>
                  <a:cubicBezTo>
                    <a:pt x="20062" y="4073"/>
                    <a:pt x="20599" y="273"/>
                    <a:pt x="21600" y="0"/>
                  </a:cubicBezTo>
                </a:path>
              </a:pathLst>
            </a:custGeom>
            <a:noFill/>
            <a:ln w="63500" cap="flat">
              <a:solidFill>
                <a:srgbClr val="FF4013"/>
              </a:solidFill>
              <a:prstDash val="solid"/>
              <a:round/>
            </a:ln>
            <a:effectLst/>
          </p:spPr>
          <p:txBody>
            <a:bodyPr wrap="square" lIns="71437" tIns="71437" rIns="71437" bIns="71437" numCol="1" anchor="ctr">
              <a:noAutofit/>
            </a:bodyPr>
            <a:lstStyle/>
            <a:p>
              <a:pPr algn="ctr" defTabSz="1160859">
                <a:defRPr sz="8000">
                  <a:latin typeface="Gill Sans"/>
                  <a:ea typeface="Gill Sans"/>
                  <a:cs typeface="Gill Sans"/>
                  <a:sym typeface="Gill Sans"/>
                </a:defRPr>
              </a:pPr>
            </a:p>
          </p:txBody>
        </p:sp>
        <p:sp>
          <p:nvSpPr>
            <p:cNvPr id="670" name="time -&gt;"/>
            <p:cNvSpPr/>
            <p:nvPr/>
          </p:nvSpPr>
          <p:spPr>
            <a:xfrm>
              <a:off x="1839515" y="264318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2400">
                  <a:uFill>
                    <a:solidFill>
                      <a:srgbClr val="000000"/>
                    </a:solidFill>
                  </a:uFill>
                </a:defRPr>
              </a:lvl1pPr>
            </a:lstStyle>
            <a:p>
              <a:pPr/>
              <a:r>
                <a:t>time -&gt;</a:t>
              </a:r>
            </a:p>
          </p:txBody>
        </p:sp>
      </p:grpSp>
      <p:grpSp>
        <p:nvGrpSpPr>
          <p:cNvPr id="679" name="Group"/>
          <p:cNvGrpSpPr/>
          <p:nvPr/>
        </p:nvGrpSpPr>
        <p:grpSpPr>
          <a:xfrm>
            <a:off x="3315890" y="8501062"/>
            <a:ext cx="3982613" cy="3913188"/>
            <a:chOff x="0" y="0"/>
            <a:chExt cx="3982612" cy="3913187"/>
          </a:xfrm>
        </p:grpSpPr>
        <p:sp>
          <p:nvSpPr>
            <p:cNvPr id="672" name="Line"/>
            <p:cNvSpPr/>
            <p:nvPr/>
          </p:nvSpPr>
          <p:spPr>
            <a:xfrm flipH="1">
              <a:off x="1285874" y="267890"/>
              <a:ext cx="1" cy="2178604"/>
            </a:xfrm>
            <a:prstGeom prst="line">
              <a:avLst/>
            </a:prstGeom>
            <a:noFill/>
            <a:ln w="25400" cap="flat">
              <a:solidFill>
                <a:srgbClr val="000000"/>
              </a:solidFill>
              <a:prstDash val="solid"/>
              <a:round/>
            </a:ln>
            <a:effectLst/>
          </p:spPr>
          <p:txBody>
            <a:bodyPr wrap="square" lIns="0" tIns="0" rIns="0" bIns="0" numCol="1" anchor="t">
              <a:noAutofit/>
            </a:bodyPr>
            <a:lstStyle/>
            <a:p>
              <a:pPr/>
            </a:p>
          </p:txBody>
        </p:sp>
        <p:sp>
          <p:nvSpPr>
            <p:cNvPr id="673" name="Line"/>
            <p:cNvSpPr/>
            <p:nvPr/>
          </p:nvSpPr>
          <p:spPr>
            <a:xfrm flipH="1" flipV="1">
              <a:off x="1285875" y="1339184"/>
              <a:ext cx="2696738" cy="8919"/>
            </a:xfrm>
            <a:prstGeom prst="line">
              <a:avLst/>
            </a:prstGeom>
            <a:noFill/>
            <a:ln w="25400" cap="flat">
              <a:solidFill>
                <a:srgbClr val="000000"/>
              </a:solidFill>
              <a:prstDash val="solid"/>
              <a:round/>
            </a:ln>
            <a:effectLst/>
          </p:spPr>
          <p:txBody>
            <a:bodyPr wrap="square" lIns="0" tIns="0" rIns="0" bIns="0" numCol="1" anchor="t">
              <a:noAutofit/>
            </a:bodyPr>
            <a:lstStyle/>
            <a:p>
              <a:pPr/>
            </a:p>
          </p:txBody>
        </p:sp>
        <p:sp>
          <p:nvSpPr>
            <p:cNvPr id="674" name="0 mV"/>
            <p:cNvSpPr/>
            <p:nvPr/>
          </p:nvSpPr>
          <p:spPr>
            <a:xfrm>
              <a:off x="285750" y="1000125"/>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2400">
                  <a:uFill>
                    <a:solidFill>
                      <a:srgbClr val="000000"/>
                    </a:solidFill>
                  </a:uFill>
                </a:defRPr>
              </a:lvl1pPr>
            </a:lstStyle>
            <a:p>
              <a:pPr/>
              <a:r>
                <a:t>0 mV</a:t>
              </a:r>
            </a:p>
          </p:txBody>
        </p:sp>
        <p:sp>
          <p:nvSpPr>
            <p:cNvPr id="675" name="-70 mV"/>
            <p:cNvSpPr/>
            <p:nvPr/>
          </p:nvSpPr>
          <p:spPr>
            <a:xfrm>
              <a:off x="0" y="1910953"/>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2400">
                  <a:uFill>
                    <a:solidFill>
                      <a:srgbClr val="000000"/>
                    </a:solidFill>
                  </a:uFill>
                </a:defRPr>
              </a:lvl1pPr>
            </a:lstStyle>
            <a:p>
              <a:pPr/>
              <a:r>
                <a:t>-70 mV</a:t>
              </a:r>
            </a:p>
          </p:txBody>
        </p:sp>
        <p:sp>
          <p:nvSpPr>
            <p:cNvPr id="676" name="+50 mV"/>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2400">
                  <a:uFill>
                    <a:solidFill>
                      <a:srgbClr val="000000"/>
                    </a:solidFill>
                  </a:uFill>
                </a:defRPr>
              </a:lvl1pPr>
            </a:lstStyle>
            <a:p>
              <a:pPr/>
              <a:r>
                <a:t>+50 mV</a:t>
              </a:r>
            </a:p>
          </p:txBody>
        </p:sp>
        <p:sp>
          <p:nvSpPr>
            <p:cNvPr id="677" name="Line"/>
            <p:cNvSpPr/>
            <p:nvPr/>
          </p:nvSpPr>
          <p:spPr>
            <a:xfrm>
              <a:off x="1427869" y="254915"/>
              <a:ext cx="2460270" cy="1928746"/>
            </a:xfrm>
            <a:custGeom>
              <a:avLst/>
              <a:gdLst/>
              <a:ahLst/>
              <a:cxnLst>
                <a:cxn ang="0">
                  <a:pos x="wd2" y="hd2"/>
                </a:cxn>
                <a:cxn ang="5400000">
                  <a:pos x="wd2" y="hd2"/>
                </a:cxn>
                <a:cxn ang="10800000">
                  <a:pos x="wd2" y="hd2"/>
                </a:cxn>
                <a:cxn ang="16200000">
                  <a:pos x="wd2" y="hd2"/>
                </a:cxn>
              </a:cxnLst>
              <a:rect l="0" t="0" r="r" b="b"/>
              <a:pathLst>
                <a:path w="21600" h="20956" fill="norm" stroke="1" extrusionOk="0">
                  <a:moveTo>
                    <a:pt x="0" y="19834"/>
                  </a:moveTo>
                  <a:cubicBezTo>
                    <a:pt x="1544" y="19834"/>
                    <a:pt x="3961" y="20419"/>
                    <a:pt x="4680" y="19834"/>
                  </a:cubicBezTo>
                  <a:cubicBezTo>
                    <a:pt x="6700" y="18192"/>
                    <a:pt x="8945" y="8277"/>
                    <a:pt x="9900" y="4909"/>
                  </a:cubicBezTo>
                  <a:cubicBezTo>
                    <a:pt x="10198" y="3857"/>
                    <a:pt x="10471" y="266"/>
                    <a:pt x="10980" y="9"/>
                  </a:cubicBezTo>
                  <a:cubicBezTo>
                    <a:pt x="11416" y="-212"/>
                    <a:pt x="12278" y="3816"/>
                    <a:pt x="12600" y="4909"/>
                  </a:cubicBezTo>
                  <a:cubicBezTo>
                    <a:pt x="12999" y="6262"/>
                    <a:pt x="13901" y="9761"/>
                    <a:pt x="14220" y="11146"/>
                  </a:cubicBezTo>
                  <a:cubicBezTo>
                    <a:pt x="14533" y="12506"/>
                    <a:pt x="15194" y="16014"/>
                    <a:pt x="15480" y="17384"/>
                  </a:cubicBezTo>
                  <a:cubicBezTo>
                    <a:pt x="15634" y="18120"/>
                    <a:pt x="15814" y="20383"/>
                    <a:pt x="16200" y="20725"/>
                  </a:cubicBezTo>
                  <a:cubicBezTo>
                    <a:pt x="16947" y="21388"/>
                    <a:pt x="19818" y="20427"/>
                    <a:pt x="21600" y="20280"/>
                  </a:cubicBezTo>
                </a:path>
              </a:pathLst>
            </a:custGeom>
            <a:noFill/>
            <a:ln w="63500" cap="flat">
              <a:solidFill>
                <a:srgbClr val="FF4013"/>
              </a:solidFill>
              <a:prstDash val="solid"/>
              <a:round/>
            </a:ln>
            <a:effectLst/>
          </p:spPr>
          <p:txBody>
            <a:bodyPr wrap="square" lIns="71437" tIns="71437" rIns="71437" bIns="71437" numCol="1" anchor="ctr">
              <a:noAutofit/>
            </a:bodyPr>
            <a:lstStyle/>
            <a:p>
              <a:pPr algn="ctr" defTabSz="1160859">
                <a:defRPr sz="8000">
                  <a:latin typeface="Gill Sans"/>
                  <a:ea typeface="Gill Sans"/>
                  <a:cs typeface="Gill Sans"/>
                  <a:sym typeface="Gill Sans"/>
                </a:defRPr>
              </a:pPr>
            </a:p>
          </p:txBody>
        </p:sp>
        <p:sp>
          <p:nvSpPr>
            <p:cNvPr id="678" name="time -&gt;"/>
            <p:cNvSpPr/>
            <p:nvPr/>
          </p:nvSpPr>
          <p:spPr>
            <a:xfrm>
              <a:off x="1839515" y="264318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2400">
                  <a:uFill>
                    <a:solidFill>
                      <a:srgbClr val="000000"/>
                    </a:solidFill>
                  </a:uFill>
                </a:defRPr>
              </a:lvl1pPr>
            </a:lstStyle>
            <a:p>
              <a:pPr/>
              <a:r>
                <a:t>time -&gt;</a:t>
              </a:r>
            </a:p>
          </p:txBody>
        </p:sp>
      </p:grpSp>
      <p:sp>
        <p:nvSpPr>
          <p:cNvPr id="680" name="1."/>
          <p:cNvSpPr txBox="1"/>
          <p:nvPr/>
        </p:nvSpPr>
        <p:spPr>
          <a:xfrm>
            <a:off x="6780609" y="1571625"/>
            <a:ext cx="599482"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1.</a:t>
            </a:r>
          </a:p>
        </p:txBody>
      </p:sp>
      <p:sp>
        <p:nvSpPr>
          <p:cNvPr id="681" name="2."/>
          <p:cNvSpPr txBox="1"/>
          <p:nvPr/>
        </p:nvSpPr>
        <p:spPr>
          <a:xfrm>
            <a:off x="16478250" y="1625203"/>
            <a:ext cx="599481"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2.</a:t>
            </a:r>
          </a:p>
        </p:txBody>
      </p:sp>
      <p:sp>
        <p:nvSpPr>
          <p:cNvPr id="682" name="3."/>
          <p:cNvSpPr txBox="1"/>
          <p:nvPr/>
        </p:nvSpPr>
        <p:spPr>
          <a:xfrm>
            <a:off x="3405187" y="7697390"/>
            <a:ext cx="599482"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3.</a:t>
            </a:r>
          </a:p>
        </p:txBody>
      </p:sp>
      <p:sp>
        <p:nvSpPr>
          <p:cNvPr id="683" name="Na+ Channels open, inactivate &amp; close: Vm rises when N+ channels open."/>
          <p:cNvSpPr txBox="1"/>
          <p:nvPr/>
        </p:nvSpPr>
        <p:spPr>
          <a:xfrm>
            <a:off x="3333750" y="267890"/>
            <a:ext cx="17698641" cy="8255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b="1" sz="4400">
                <a:uFill>
                  <a:solidFill>
                    <a:srgbClr val="000000"/>
                  </a:solidFill>
                </a:uFill>
              </a:defRPr>
            </a:pPr>
            <a:r>
              <a:t>Na</a:t>
            </a:r>
            <a:r>
              <a:rPr baseline="31999"/>
              <a:t>+</a:t>
            </a:r>
            <a:r>
              <a:t> Channels open, inactivate &amp; close:</a:t>
            </a:r>
            <a:r>
              <a:rPr sz="3200"/>
              <a:t> V</a:t>
            </a:r>
            <a:r>
              <a:rPr baseline="-5999" sz="3200"/>
              <a:t>m</a:t>
            </a:r>
            <a:r>
              <a:rPr sz="3200"/>
              <a:t> rises when N</a:t>
            </a:r>
            <a:r>
              <a:rPr baseline="31999" sz="3200"/>
              <a:t>+</a:t>
            </a:r>
            <a:r>
              <a:rPr sz="3200"/>
              <a:t> channels open.</a:t>
            </a:r>
          </a:p>
        </p:txBody>
      </p:sp>
      <p:sp>
        <p:nvSpPr>
          <p:cNvPr id="684" name="Line"/>
          <p:cNvSpPr/>
          <p:nvPr/>
        </p:nvSpPr>
        <p:spPr>
          <a:xfrm flipV="1">
            <a:off x="19192874" y="1624909"/>
            <a:ext cx="1" cy="1540941"/>
          </a:xfrm>
          <a:prstGeom prst="line">
            <a:avLst/>
          </a:prstGeom>
          <a:ln w="50800">
            <a:solidFill>
              <a:srgbClr val="000000"/>
            </a:solidFill>
            <a:headEnd type="stealth"/>
          </a:ln>
        </p:spPr>
        <p:txBody>
          <a:bodyPr lIns="71437" tIns="71437" rIns="71437" bIns="71437" anchor="ctr"/>
          <a:lstStyle/>
          <a:p>
            <a:pPr/>
          </a:p>
        </p:txBody>
      </p:sp>
      <p:sp>
        <p:nvSpPr>
          <p:cNvPr id="685" name="threshold to open Na+ channels"/>
          <p:cNvSpPr txBox="1"/>
          <p:nvPr/>
        </p:nvSpPr>
        <p:spPr>
          <a:xfrm>
            <a:off x="16478250" y="1089421"/>
            <a:ext cx="4790452" cy="535783"/>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2400">
                <a:uFill>
                  <a:solidFill>
                    <a:srgbClr val="000000"/>
                  </a:solidFill>
                </a:uFill>
              </a:defRPr>
            </a:lvl1pPr>
          </a:lstStyle>
          <a:p>
            <a:pPr/>
            <a:r>
              <a:t>threshold to open Na+ channels</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7" name="Fox Figure 7.17"/>
          <p:cNvSpPr txBox="1"/>
          <p:nvPr/>
        </p:nvSpPr>
        <p:spPr>
          <a:xfrm>
            <a:off x="18353484" y="12912328"/>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7.17</a:t>
            </a:r>
          </a:p>
        </p:txBody>
      </p:sp>
      <p:grpSp>
        <p:nvGrpSpPr>
          <p:cNvPr id="690" name="Group"/>
          <p:cNvGrpSpPr/>
          <p:nvPr/>
        </p:nvGrpSpPr>
        <p:grpSpPr>
          <a:xfrm>
            <a:off x="5637609" y="803671"/>
            <a:ext cx="13108782" cy="11918555"/>
            <a:chOff x="0" y="0"/>
            <a:chExt cx="13108781" cy="11918553"/>
          </a:xfrm>
        </p:grpSpPr>
        <p:pic>
          <p:nvPicPr>
            <p:cNvPr id="688" name="fox78119_0717.jpg" descr="fox78119_0717.jpg"/>
            <p:cNvPicPr>
              <a:picLocks noChangeAspect="0"/>
            </p:cNvPicPr>
            <p:nvPr/>
          </p:nvPicPr>
          <p:blipFill>
            <a:blip r:embed="rId2">
              <a:extLst/>
            </a:blip>
            <a:stretch>
              <a:fillRect/>
            </a:stretch>
          </p:blipFill>
          <p:spPr>
            <a:xfrm>
              <a:off x="0" y="190103"/>
              <a:ext cx="13108782" cy="11728451"/>
            </a:xfrm>
            <a:prstGeom prst="rect">
              <a:avLst/>
            </a:prstGeom>
            <a:ln w="12700" cap="flat">
              <a:noFill/>
              <a:miter lim="400000"/>
            </a:ln>
            <a:effectLst/>
          </p:spPr>
        </p:pic>
        <p:sp>
          <p:nvSpPr>
            <p:cNvPr id="689" name="Rectangle"/>
            <p:cNvSpPr/>
            <p:nvPr/>
          </p:nvSpPr>
          <p:spPr>
            <a:xfrm>
              <a:off x="1696640" y="0"/>
              <a:ext cx="10126267"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2" name="Fox Figure 7.19"/>
          <p:cNvSpPr txBox="1"/>
          <p:nvPr/>
        </p:nvSpPr>
        <p:spPr>
          <a:xfrm>
            <a:off x="18192750" y="12769453"/>
            <a:ext cx="2607469"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7.19</a:t>
            </a:r>
          </a:p>
        </p:txBody>
      </p:sp>
      <p:grpSp>
        <p:nvGrpSpPr>
          <p:cNvPr id="695" name="Group"/>
          <p:cNvGrpSpPr/>
          <p:nvPr/>
        </p:nvGrpSpPr>
        <p:grpSpPr>
          <a:xfrm>
            <a:off x="3708796" y="214312"/>
            <a:ext cx="10126267" cy="13055204"/>
            <a:chOff x="0" y="0"/>
            <a:chExt cx="10126265" cy="13055203"/>
          </a:xfrm>
        </p:grpSpPr>
        <p:pic>
          <p:nvPicPr>
            <p:cNvPr id="693" name="fox78119_0719.jpg" descr="fox78119_0719.jpg"/>
            <p:cNvPicPr>
              <a:picLocks noChangeAspect="0"/>
            </p:cNvPicPr>
            <p:nvPr/>
          </p:nvPicPr>
          <p:blipFill>
            <a:blip r:embed="rId2">
              <a:extLst/>
            </a:blip>
            <a:stretch>
              <a:fillRect/>
            </a:stretch>
          </p:blipFill>
          <p:spPr>
            <a:xfrm>
              <a:off x="1343818" y="250031"/>
              <a:ext cx="7092952" cy="12805173"/>
            </a:xfrm>
            <a:prstGeom prst="rect">
              <a:avLst/>
            </a:prstGeom>
            <a:ln w="12700" cap="flat">
              <a:noFill/>
              <a:miter lim="400000"/>
            </a:ln>
            <a:effectLst/>
          </p:spPr>
        </p:pic>
        <p:sp>
          <p:nvSpPr>
            <p:cNvPr id="694" name="Rectangle"/>
            <p:cNvSpPr/>
            <p:nvPr/>
          </p:nvSpPr>
          <p:spPr>
            <a:xfrm>
              <a:off x="0" y="0"/>
              <a:ext cx="10126266"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pic>
        <p:nvPicPr>
          <p:cNvPr id="696" name="droppedImage.png" descr="droppedImage.png"/>
          <p:cNvPicPr>
            <a:picLocks noChangeAspect="1"/>
          </p:cNvPicPr>
          <p:nvPr/>
        </p:nvPicPr>
        <p:blipFill>
          <a:blip r:embed="rId3">
            <a:extLst/>
          </a:blip>
          <a:stretch>
            <a:fillRect/>
          </a:stretch>
        </p:blipFill>
        <p:spPr>
          <a:xfrm>
            <a:off x="12399711" y="1589484"/>
            <a:ext cx="8954150" cy="9590485"/>
          </a:xfrm>
          <a:prstGeom prst="rect">
            <a:avLst/>
          </a:prstGeom>
          <a:ln w="12700"/>
        </p:spPr>
      </p:pic>
      <p:sp>
        <p:nvSpPr>
          <p:cNvPr id="697" name="Action Potential…"/>
          <p:cNvSpPr txBox="1"/>
          <p:nvPr/>
        </p:nvSpPr>
        <p:spPr>
          <a:xfrm>
            <a:off x="12746098" y="214312"/>
            <a:ext cx="8054579" cy="132159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r" defTabSz="1821656">
              <a:defRPr b="1" sz="3200">
                <a:solidFill>
                  <a:srgbClr val="E32400"/>
                </a:solidFill>
                <a:uFill>
                  <a:solidFill>
                    <a:srgbClr val="E32400"/>
                  </a:solidFill>
                </a:uFill>
                <a:latin typeface="Comic Sans MS"/>
                <a:ea typeface="Comic Sans MS"/>
                <a:cs typeface="Comic Sans MS"/>
                <a:sym typeface="Comic Sans MS"/>
              </a:defRPr>
            </a:pPr>
            <a:r>
              <a:t>Action Potential</a:t>
            </a:r>
          </a:p>
          <a:p>
            <a:pPr marL="81280" marR="81280" algn="r" defTabSz="1821656">
              <a:defRPr b="1" sz="3200">
                <a:solidFill>
                  <a:srgbClr val="E32400"/>
                </a:solidFill>
                <a:uFill>
                  <a:solidFill>
                    <a:srgbClr val="E32400"/>
                  </a:solidFill>
                </a:uFill>
                <a:latin typeface="Comic Sans MS"/>
                <a:ea typeface="Comic Sans MS"/>
                <a:cs typeface="Comic Sans MS"/>
                <a:sym typeface="Comic Sans MS"/>
              </a:defRPr>
            </a:pPr>
            <a:r>
              <a:t>= voltage spike traveling down axon</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99" name="droppedImage.png" descr="droppedImage.png"/>
          <p:cNvPicPr>
            <a:picLocks noChangeAspect="1"/>
          </p:cNvPicPr>
          <p:nvPr/>
        </p:nvPicPr>
        <p:blipFill>
          <a:blip r:embed="rId2">
            <a:extLst/>
          </a:blip>
          <a:stretch>
            <a:fillRect/>
          </a:stretch>
        </p:blipFill>
        <p:spPr>
          <a:xfrm>
            <a:off x="12614023" y="1571625"/>
            <a:ext cx="8954150" cy="9590485"/>
          </a:xfrm>
          <a:prstGeom prst="rect">
            <a:avLst/>
          </a:prstGeom>
          <a:ln w="12700"/>
        </p:spPr>
      </p:pic>
      <p:sp>
        <p:nvSpPr>
          <p:cNvPr id="700" name="Fox Figure 7.13"/>
          <p:cNvSpPr txBox="1"/>
          <p:nvPr/>
        </p:nvSpPr>
        <p:spPr>
          <a:xfrm>
            <a:off x="18121312" y="12787312"/>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7.13</a:t>
            </a:r>
          </a:p>
        </p:txBody>
      </p:sp>
      <p:pic>
        <p:nvPicPr>
          <p:cNvPr id="701" name="droppedImage.png" descr="droppedImage.png"/>
          <p:cNvPicPr>
            <a:picLocks noChangeAspect="1"/>
          </p:cNvPicPr>
          <p:nvPr/>
        </p:nvPicPr>
        <p:blipFill>
          <a:blip r:embed="rId3">
            <a:extLst/>
          </a:blip>
          <a:stretch>
            <a:fillRect/>
          </a:stretch>
        </p:blipFill>
        <p:spPr>
          <a:xfrm>
            <a:off x="2369343" y="892968"/>
            <a:ext cx="11957112" cy="9036845"/>
          </a:xfrm>
          <a:prstGeom prst="rect">
            <a:avLst/>
          </a:prstGeom>
          <a:ln w="12700"/>
        </p:spPr>
      </p:pic>
      <p:sp>
        <p:nvSpPr>
          <p:cNvPr id="702" name="Vm"/>
          <p:cNvSpPr txBox="1"/>
          <p:nvPr/>
        </p:nvSpPr>
        <p:spPr>
          <a:xfrm>
            <a:off x="13710046" y="5411390"/>
            <a:ext cx="871977" cy="75009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3800">
                <a:uFill>
                  <a:solidFill>
                    <a:srgbClr val="000000"/>
                  </a:solidFill>
                </a:uFill>
              </a:defRPr>
            </a:pPr>
            <a:r>
              <a:t>V</a:t>
            </a:r>
            <a:r>
              <a:rPr baseline="-5999"/>
              <a:t>m</a:t>
            </a:r>
          </a:p>
        </p:txBody>
      </p:sp>
      <p:sp>
        <p:nvSpPr>
          <p:cNvPr id="703" name="Line"/>
          <p:cNvSpPr/>
          <p:nvPr/>
        </p:nvSpPr>
        <p:spPr>
          <a:xfrm>
            <a:off x="6840914" y="5812065"/>
            <a:ext cx="9841077" cy="207072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1975" y="706"/>
                  <a:pt x="4669" y="1637"/>
                  <a:pt x="5985" y="2139"/>
                </a:cubicBezTo>
                <a:cubicBezTo>
                  <a:pt x="6916" y="2493"/>
                  <a:pt x="9336" y="2628"/>
                  <a:pt x="10215" y="3850"/>
                </a:cubicBezTo>
                <a:cubicBezTo>
                  <a:pt x="10815" y="4684"/>
                  <a:pt x="12184" y="9816"/>
                  <a:pt x="12780" y="10265"/>
                </a:cubicBezTo>
                <a:cubicBezTo>
                  <a:pt x="13381" y="10718"/>
                  <a:pt x="15226" y="6749"/>
                  <a:pt x="15660" y="7913"/>
                </a:cubicBezTo>
                <a:cubicBezTo>
                  <a:pt x="15825" y="8356"/>
                  <a:pt x="15899" y="12369"/>
                  <a:pt x="16065" y="12832"/>
                </a:cubicBezTo>
                <a:cubicBezTo>
                  <a:pt x="16661" y="14495"/>
                  <a:pt x="19347" y="8804"/>
                  <a:pt x="20025" y="10265"/>
                </a:cubicBezTo>
                <a:cubicBezTo>
                  <a:pt x="20510" y="11310"/>
                  <a:pt x="21080" y="17860"/>
                  <a:pt x="21600" y="21600"/>
                </a:cubicBezTo>
              </a:path>
            </a:pathLst>
          </a:custGeom>
          <a:ln w="50800">
            <a:solidFill>
              <a:srgbClr val="FF8C82"/>
            </a:solidFill>
            <a:tailEnd type="arrow"/>
          </a:ln>
        </p:spPr>
        <p:txBody>
          <a:bodyPr lIns="71437" tIns="71437" rIns="71437" bIns="71437" anchor="ctr"/>
          <a:lstStyle/>
          <a:p>
            <a:pPr algn="ctr" defTabSz="1160859">
              <a:defRPr sz="8000">
                <a:latin typeface="Gill Sans"/>
                <a:ea typeface="Gill Sans"/>
                <a:cs typeface="Gill Sans"/>
                <a:sym typeface="Gill Sans"/>
              </a:defRPr>
            </a:pPr>
          </a:p>
        </p:txBody>
      </p:sp>
      <p:sp>
        <p:nvSpPr>
          <p:cNvPr id="704" name="Line"/>
          <p:cNvSpPr/>
          <p:nvPr/>
        </p:nvSpPr>
        <p:spPr>
          <a:xfrm>
            <a:off x="13360627" y="901268"/>
            <a:ext cx="4284969" cy="3445208"/>
          </a:xfrm>
          <a:custGeom>
            <a:avLst/>
            <a:gdLst/>
            <a:ahLst/>
            <a:cxnLst>
              <a:cxn ang="0">
                <a:pos x="wd2" y="hd2"/>
              </a:cxn>
              <a:cxn ang="5400000">
                <a:pos x="wd2" y="hd2"/>
              </a:cxn>
              <a:cxn ang="10800000">
                <a:pos x="wd2" y="hd2"/>
              </a:cxn>
              <a:cxn ang="16200000">
                <a:pos x="wd2" y="hd2"/>
              </a:cxn>
            </a:cxnLst>
            <a:rect l="0" t="0" r="r" b="b"/>
            <a:pathLst>
              <a:path w="21600" h="21241" fill="norm" stroke="1" extrusionOk="0">
                <a:moveTo>
                  <a:pt x="0" y="6072"/>
                </a:moveTo>
                <a:cubicBezTo>
                  <a:pt x="1842" y="4112"/>
                  <a:pt x="4158" y="677"/>
                  <a:pt x="5581" y="131"/>
                </a:cubicBezTo>
                <a:cubicBezTo>
                  <a:pt x="6861" y="-359"/>
                  <a:pt x="10769" y="654"/>
                  <a:pt x="12195" y="1016"/>
                </a:cubicBezTo>
                <a:cubicBezTo>
                  <a:pt x="12868" y="1187"/>
                  <a:pt x="14907" y="1610"/>
                  <a:pt x="15192" y="2154"/>
                </a:cubicBezTo>
                <a:cubicBezTo>
                  <a:pt x="15562" y="2858"/>
                  <a:pt x="14286" y="6520"/>
                  <a:pt x="14676" y="7084"/>
                </a:cubicBezTo>
                <a:cubicBezTo>
                  <a:pt x="15192" y="7829"/>
                  <a:pt x="19688" y="6642"/>
                  <a:pt x="20050" y="7336"/>
                </a:cubicBezTo>
                <a:cubicBezTo>
                  <a:pt x="20427" y="8061"/>
                  <a:pt x="17801" y="12315"/>
                  <a:pt x="17879" y="13657"/>
                </a:cubicBezTo>
                <a:cubicBezTo>
                  <a:pt x="17981" y="15388"/>
                  <a:pt x="20372" y="18738"/>
                  <a:pt x="21600" y="21241"/>
                </a:cubicBezTo>
              </a:path>
            </a:pathLst>
          </a:custGeom>
          <a:ln w="50800">
            <a:solidFill>
              <a:srgbClr val="6F7608"/>
            </a:solidFill>
            <a:tailEnd type="arrow"/>
          </a:ln>
        </p:spPr>
        <p:txBody>
          <a:bodyPr lIns="71437" tIns="71437" rIns="71437" bIns="71437" anchor="ctr"/>
          <a:lstStyle/>
          <a:p>
            <a:pPr algn="ctr" defTabSz="1160859">
              <a:defRPr sz="8000">
                <a:latin typeface="Gill Sans"/>
                <a:ea typeface="Gill Sans"/>
                <a:cs typeface="Gill Sans"/>
                <a:sym typeface="Gill Sans"/>
              </a:defRPr>
            </a:pPr>
          </a:p>
        </p:txBody>
      </p:sp>
      <p:sp>
        <p:nvSpPr>
          <p:cNvPr id="705" name="Line"/>
          <p:cNvSpPr/>
          <p:nvPr/>
        </p:nvSpPr>
        <p:spPr>
          <a:xfrm>
            <a:off x="10018762" y="4521456"/>
            <a:ext cx="11109041" cy="7477797"/>
          </a:xfrm>
          <a:custGeom>
            <a:avLst/>
            <a:gdLst/>
            <a:ahLst/>
            <a:cxnLst>
              <a:cxn ang="0">
                <a:pos x="wd2" y="hd2"/>
              </a:cxn>
              <a:cxn ang="5400000">
                <a:pos x="wd2" y="hd2"/>
              </a:cxn>
              <a:cxn ang="10800000">
                <a:pos x="wd2" y="hd2"/>
              </a:cxn>
              <a:cxn ang="16200000">
                <a:pos x="wd2" y="hd2"/>
              </a:cxn>
            </a:cxnLst>
            <a:rect l="0" t="0" r="r" b="b"/>
            <a:pathLst>
              <a:path w="21480" h="21325" fill="norm" stroke="1" extrusionOk="0">
                <a:moveTo>
                  <a:pt x="0" y="15579"/>
                </a:moveTo>
                <a:cubicBezTo>
                  <a:pt x="1151" y="16390"/>
                  <a:pt x="2693" y="17608"/>
                  <a:pt x="3489" y="18035"/>
                </a:cubicBezTo>
                <a:cubicBezTo>
                  <a:pt x="5148" y="18927"/>
                  <a:pt x="9552" y="20668"/>
                  <a:pt x="11298" y="21017"/>
                </a:cubicBezTo>
                <a:cubicBezTo>
                  <a:pt x="12380" y="21233"/>
                  <a:pt x="15266" y="21522"/>
                  <a:pt x="16293" y="21134"/>
                </a:cubicBezTo>
                <a:cubicBezTo>
                  <a:pt x="16968" y="20879"/>
                  <a:pt x="18617" y="19427"/>
                  <a:pt x="19147" y="18737"/>
                </a:cubicBezTo>
                <a:cubicBezTo>
                  <a:pt x="19692" y="18029"/>
                  <a:pt x="20951" y="15745"/>
                  <a:pt x="21169" y="14761"/>
                </a:cubicBezTo>
                <a:cubicBezTo>
                  <a:pt x="21600" y="12816"/>
                  <a:pt x="21592" y="6817"/>
                  <a:pt x="21090" y="4938"/>
                </a:cubicBezTo>
                <a:cubicBezTo>
                  <a:pt x="20908" y="4257"/>
                  <a:pt x="19552" y="2964"/>
                  <a:pt x="19465" y="2307"/>
                </a:cubicBezTo>
                <a:cubicBezTo>
                  <a:pt x="19407" y="1870"/>
                  <a:pt x="20135" y="340"/>
                  <a:pt x="20020" y="85"/>
                </a:cubicBezTo>
                <a:cubicBezTo>
                  <a:pt x="19945" y="-78"/>
                  <a:pt x="19329" y="46"/>
                  <a:pt x="18989" y="27"/>
                </a:cubicBezTo>
              </a:path>
            </a:pathLst>
          </a:custGeom>
          <a:ln w="50800">
            <a:solidFill>
              <a:srgbClr val="B18CFE"/>
            </a:solidFill>
            <a:tailEnd type="arrow"/>
          </a:ln>
        </p:spPr>
        <p:txBody>
          <a:bodyPr lIns="71437" tIns="71437" rIns="71437" bIns="71437" anchor="ctr"/>
          <a:lstStyle/>
          <a:p>
            <a:pPr algn="ctr" defTabSz="1160859">
              <a:defRPr sz="8000">
                <a:latin typeface="Gill Sans"/>
                <a:ea typeface="Gill Sans"/>
                <a:cs typeface="Gill Sans"/>
                <a:sym typeface="Gill Sans"/>
              </a:defRPr>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70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70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70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05" grpId="3"/>
      <p:bldP build="whole" bldLvl="1" animBg="1" rev="0" advAuto="0" spid="703" grpId="1"/>
      <p:bldP build="whole" bldLvl="1" animBg="1" rev="0" advAuto="0" spid="704" grpId="2"/>
    </p:bldLst>
  </p:timing>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7" name="Fox Figure 7.14"/>
          <p:cNvSpPr txBox="1"/>
          <p:nvPr/>
        </p:nvSpPr>
        <p:spPr>
          <a:xfrm>
            <a:off x="18085593" y="12769453"/>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7.14</a:t>
            </a:r>
          </a:p>
        </p:txBody>
      </p:sp>
      <p:grpSp>
        <p:nvGrpSpPr>
          <p:cNvPr id="710" name="Group"/>
          <p:cNvGrpSpPr/>
          <p:nvPr/>
        </p:nvGrpSpPr>
        <p:grpSpPr>
          <a:xfrm>
            <a:off x="7334250" y="214312"/>
            <a:ext cx="10126266" cy="13055204"/>
            <a:chOff x="0" y="0"/>
            <a:chExt cx="10126265" cy="13055203"/>
          </a:xfrm>
        </p:grpSpPr>
        <p:pic>
          <p:nvPicPr>
            <p:cNvPr id="708" name="fox78119_0714.jpg" descr="fox78119_0714.jpg"/>
            <p:cNvPicPr>
              <a:picLocks noChangeAspect="0"/>
            </p:cNvPicPr>
            <p:nvPr/>
          </p:nvPicPr>
          <p:blipFill>
            <a:blip r:embed="rId2">
              <a:extLst/>
            </a:blip>
            <a:stretch>
              <a:fillRect/>
            </a:stretch>
          </p:blipFill>
          <p:spPr>
            <a:xfrm>
              <a:off x="673100" y="250031"/>
              <a:ext cx="8362952" cy="12805173"/>
            </a:xfrm>
            <a:prstGeom prst="rect">
              <a:avLst/>
            </a:prstGeom>
            <a:ln w="12700" cap="flat">
              <a:noFill/>
              <a:miter lim="400000"/>
            </a:ln>
            <a:effectLst/>
          </p:spPr>
        </p:pic>
        <p:sp>
          <p:nvSpPr>
            <p:cNvPr id="709" name="Rectangle"/>
            <p:cNvSpPr/>
            <p:nvPr/>
          </p:nvSpPr>
          <p:spPr>
            <a:xfrm>
              <a:off x="0" y="0"/>
              <a:ext cx="10126266"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2" name="Tetrodotoxin -- blocks voltage-gated Na+ channels"/>
          <p:cNvSpPr txBox="1"/>
          <p:nvPr/>
        </p:nvSpPr>
        <p:spPr>
          <a:xfrm>
            <a:off x="3049578" y="410765"/>
            <a:ext cx="16287751" cy="101798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defRPr sz="5800">
                <a:latin typeface="Gill Sans"/>
                <a:ea typeface="Gill Sans"/>
                <a:cs typeface="Gill Sans"/>
                <a:sym typeface="Gill Sans"/>
              </a:defRPr>
            </a:lvl1pPr>
          </a:lstStyle>
          <a:p>
            <a:pPr/>
            <a:r>
              <a:t>Tetrodotoxin -- blocks voltage-gated Na+ channels</a:t>
            </a:r>
          </a:p>
        </p:txBody>
      </p:sp>
      <p:sp>
        <p:nvSpPr>
          <p:cNvPr id="713" name="The first recorded cases of tetrodotoxin poisoning [in Europeans] were from the logs of Captain James Cook. He recorded his crew eating some local tropic fish (pufferfish), then feeding the remains to the pigs kept on board. The crew experienced numbness"/>
          <p:cNvSpPr txBox="1"/>
          <p:nvPr/>
        </p:nvSpPr>
        <p:spPr>
          <a:xfrm>
            <a:off x="10943342" y="9054472"/>
            <a:ext cx="13465970" cy="459343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lnSpc>
                <a:spcPts val="6500"/>
              </a:lnSpc>
              <a:spcBef>
                <a:spcPts val="800"/>
              </a:spcBef>
              <a:defRPr sz="3200">
                <a:latin typeface="Gill Sans"/>
                <a:ea typeface="Gill Sans"/>
                <a:cs typeface="Gill Sans"/>
                <a:sym typeface="Gill Sans"/>
              </a:defRPr>
            </a:pPr>
            <a:r>
              <a:rPr>
                <a:latin typeface="+mj-lt"/>
                <a:ea typeface="+mj-ea"/>
                <a:cs typeface="+mj-cs"/>
                <a:sym typeface="Helvetica"/>
              </a:rPr>
              <a:t>The first recorded cases of tetrodotoxin poisoning [in Europeans] were from the logs of </a:t>
            </a:r>
            <a:r>
              <a:rPr u="sng">
                <a:solidFill>
                  <a:srgbClr val="0043C6"/>
                </a:solidFill>
                <a:latin typeface="+mj-lt"/>
                <a:ea typeface="+mj-ea"/>
                <a:cs typeface="+mj-cs"/>
                <a:sym typeface="Helvetica"/>
                <a:hlinkClick r:id="rId2" invalidUrl="" action="" tgtFrame="" tooltip="" history="1" highlightClick="0" endSnd="0"/>
              </a:rPr>
              <a:t>Captain</a:t>
            </a:r>
            <a:r>
              <a:rPr>
                <a:latin typeface="+mj-lt"/>
                <a:ea typeface="+mj-ea"/>
                <a:cs typeface="+mj-cs"/>
                <a:sym typeface="Helvetica"/>
              </a:rPr>
              <a:t> </a:t>
            </a:r>
            <a:r>
              <a:rPr u="sng">
                <a:solidFill>
                  <a:srgbClr val="0043C6"/>
                </a:solidFill>
                <a:latin typeface="+mj-lt"/>
                <a:ea typeface="+mj-ea"/>
                <a:cs typeface="+mj-cs"/>
                <a:sym typeface="Helvetica"/>
                <a:hlinkClick r:id="rId3" invalidUrl="" action="" tgtFrame="" tooltip="" history="1" highlightClick="0" endSnd="0"/>
              </a:rPr>
              <a:t>James Cook</a:t>
            </a:r>
            <a:r>
              <a:rPr>
                <a:latin typeface="+mj-lt"/>
                <a:ea typeface="+mj-ea"/>
                <a:cs typeface="+mj-cs"/>
                <a:sym typeface="Helvetica"/>
              </a:rPr>
              <a:t>. He recorded his crew eating some local tropic fish (pufferfish), then feeding the remains to the pigs kept on board. The crew experienced numbness and shortness of breath, while the pigs were all found dead the next morning. In hindsight, it is clear that the crew received a mild dose of tetrodotoxin, while the pigs ate the pufferfish body parts that contain most of the toxin, thus killing them.</a:t>
            </a:r>
            <a:endParaRPr>
              <a:latin typeface="+mj-lt"/>
              <a:ea typeface="+mj-ea"/>
              <a:cs typeface="+mj-cs"/>
              <a:sym typeface="Helvetica"/>
            </a:endParaRPr>
          </a:p>
          <a:p>
            <a:pPr defTabSz="821531">
              <a:lnSpc>
                <a:spcPts val="6500"/>
              </a:lnSpc>
              <a:spcBef>
                <a:spcPts val="800"/>
              </a:spcBef>
              <a:defRPr sz="3200">
                <a:latin typeface="Gill Sans"/>
                <a:ea typeface="Gill Sans"/>
                <a:cs typeface="Gill Sans"/>
                <a:sym typeface="Gill Sans"/>
              </a:defRPr>
            </a:pPr>
            <a:r>
              <a:rPr>
                <a:latin typeface="+mj-lt"/>
                <a:ea typeface="+mj-ea"/>
                <a:cs typeface="+mj-cs"/>
                <a:sym typeface="Helvetica"/>
              </a:rPr>
              <a:t>The toxin was first isolated and named in </a:t>
            </a:r>
            <a:r>
              <a:rPr u="sng">
                <a:solidFill>
                  <a:srgbClr val="0043C6"/>
                </a:solidFill>
                <a:latin typeface="+mj-lt"/>
                <a:ea typeface="+mj-ea"/>
                <a:cs typeface="+mj-cs"/>
                <a:sym typeface="Helvetica"/>
                <a:hlinkClick r:id="rId4" invalidUrl="" action="" tgtFrame="" tooltip="" history="1" highlightClick="0" endSnd="0"/>
              </a:rPr>
              <a:t>1909</a:t>
            </a:r>
            <a:r>
              <a:rPr>
                <a:latin typeface="+mj-lt"/>
                <a:ea typeface="+mj-ea"/>
                <a:cs typeface="+mj-cs"/>
                <a:sym typeface="Helvetica"/>
              </a:rPr>
              <a:t> by Japanese scientist Dr. </a:t>
            </a:r>
            <a:r>
              <a:rPr u="sng">
                <a:solidFill>
                  <a:srgbClr val="DA3300"/>
                </a:solidFill>
                <a:latin typeface="+mj-lt"/>
                <a:ea typeface="+mj-ea"/>
                <a:cs typeface="+mj-cs"/>
                <a:sym typeface="Helvetica"/>
                <a:hlinkClick r:id="rId5" invalidUrl="" action="" tgtFrame="" tooltip="" history="1" highlightClick="0" endSnd="0"/>
              </a:rPr>
              <a:t>Yoshizumi Tahara</a:t>
            </a:r>
            <a:r>
              <a:rPr>
                <a:latin typeface="+mj-lt"/>
                <a:ea typeface="+mj-ea"/>
                <a:cs typeface="+mj-cs"/>
                <a:sym typeface="Helvetica"/>
              </a:rPr>
              <a:t>.</a:t>
            </a:r>
          </a:p>
        </p:txBody>
      </p:sp>
      <p:sp>
        <p:nvSpPr>
          <p:cNvPr id="714" name="1 pufferfish/30 humans"/>
          <p:cNvSpPr txBox="1"/>
          <p:nvPr/>
        </p:nvSpPr>
        <p:spPr>
          <a:xfrm>
            <a:off x="15336339" y="8239720"/>
            <a:ext cx="4090775" cy="6477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3200">
                <a:latin typeface="Gill Sans"/>
                <a:ea typeface="Gill Sans"/>
                <a:cs typeface="Gill Sans"/>
                <a:sym typeface="Gill Sans"/>
              </a:defRPr>
            </a:lvl1pPr>
          </a:lstStyle>
          <a:p>
            <a:pPr/>
            <a:r>
              <a:t>1 pufferfish/30 humans</a:t>
            </a:r>
          </a:p>
        </p:txBody>
      </p:sp>
      <p:sp>
        <p:nvSpPr>
          <p:cNvPr id="715" name="Weight-for-weight, tetrodotoxin is ten times as deadly as the venom of the many-banded krait of Southeast Asia. It is 10 to 100 times as lethal as black widow spider venom (depending upon the species) when administered to mice, and more than 10,000 times"/>
          <p:cNvSpPr txBox="1"/>
          <p:nvPr/>
        </p:nvSpPr>
        <p:spPr>
          <a:xfrm>
            <a:off x="1464734" y="6979338"/>
            <a:ext cx="8465345" cy="40290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spcBef>
                <a:spcPts val="2200"/>
              </a:spcBef>
              <a:defRPr sz="2800">
                <a:latin typeface="Gill Sans"/>
                <a:ea typeface="Gill Sans"/>
                <a:cs typeface="Gill Sans"/>
                <a:sym typeface="Gill Sans"/>
              </a:defRPr>
            </a:pPr>
            <a:r>
              <a:rPr>
                <a:latin typeface="Times Roman"/>
                <a:ea typeface="Times Roman"/>
                <a:cs typeface="Times Roman"/>
                <a:sym typeface="Times Roman"/>
              </a:rPr>
              <a:t>Weight-for-weight, tetrodotoxin is ten times as deadly as the venom of the many-banded krait of Southeast Asia. It is 10 to 100 times as lethal as black widow spider venom (depending upon the species) when administered to mice, and more than 10,000 times deadlier than cyanide. It has the same toxicity as </a:t>
            </a:r>
            <a:r>
              <a:rPr u="sng">
                <a:solidFill>
                  <a:srgbClr val="0433FF"/>
                </a:solidFill>
                <a:uFill>
                  <a:solidFill>
                    <a:srgbClr val="0433FF"/>
                  </a:solidFill>
                </a:uFill>
                <a:latin typeface="Times Roman"/>
                <a:ea typeface="Times Roman"/>
                <a:cs typeface="Times Roman"/>
                <a:sym typeface="Times Roman"/>
                <a:hlinkClick r:id="rId6" invalidUrl="" action="" tgtFrame="" tooltip="" history="1" highlightClick="0" endSnd="0"/>
              </a:rPr>
              <a:t>saxitoxin</a:t>
            </a:r>
            <a:r>
              <a:rPr>
                <a:latin typeface="Times Roman"/>
                <a:ea typeface="Times Roman"/>
                <a:cs typeface="Times Roman"/>
                <a:sym typeface="Times Roman"/>
              </a:rPr>
              <a:t> which causes paralytic shellfish poisoning ([both TTX and saxitoxin block the Na+ channel - and both are found in the tissues of pufferfish]) </a:t>
            </a:r>
          </a:p>
        </p:txBody>
      </p:sp>
      <p:pic>
        <p:nvPicPr>
          <p:cNvPr id="716" name="image.pdf" descr="image.pdf"/>
          <p:cNvPicPr>
            <a:picLocks noChangeAspect="0"/>
          </p:cNvPicPr>
          <p:nvPr/>
        </p:nvPicPr>
        <p:blipFill>
          <a:blip r:embed="rId7">
            <a:extLst/>
          </a:blip>
          <a:stretch>
            <a:fillRect/>
          </a:stretch>
        </p:blipFill>
        <p:spPr>
          <a:xfrm>
            <a:off x="4623990" y="1678384"/>
            <a:ext cx="6357939" cy="5125641"/>
          </a:xfrm>
          <a:prstGeom prst="rect">
            <a:avLst/>
          </a:prstGeom>
          <a:ln w="12700">
            <a:miter lim="400000"/>
          </a:ln>
        </p:spPr>
      </p:pic>
      <p:pic>
        <p:nvPicPr>
          <p:cNvPr id="717" name="image.pdf" descr="image.pdf"/>
          <p:cNvPicPr>
            <a:picLocks noChangeAspect="0"/>
          </p:cNvPicPr>
          <p:nvPr/>
        </p:nvPicPr>
        <p:blipFill>
          <a:blip r:embed="rId8">
            <a:extLst/>
          </a:blip>
          <a:stretch>
            <a:fillRect/>
          </a:stretch>
        </p:blipFill>
        <p:spPr>
          <a:xfrm>
            <a:off x="13606859" y="1693068"/>
            <a:ext cx="6858001" cy="5982892"/>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71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17" grpId="1"/>
    </p:bldLst>
  </p:timing>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5" name="https://www.youtube.com/watch?v=Dd9vsZEFz1s…"/>
          <p:cNvSpPr txBox="1"/>
          <p:nvPr/>
        </p:nvSpPr>
        <p:spPr>
          <a:xfrm>
            <a:off x="4747335" y="5101232"/>
            <a:ext cx="14874628" cy="34956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5800">
                <a:latin typeface="Gill Sans"/>
                <a:ea typeface="Gill Sans"/>
                <a:cs typeface="Gill Sans"/>
                <a:sym typeface="Gill Sans"/>
              </a:defRPr>
            </a:pPr>
            <a:r>
              <a:rPr u="sng">
                <a:hlinkClick r:id="rId2" invalidUrl="" action="" tgtFrame="" tooltip="" history="1" highlightClick="0" endSnd="0"/>
              </a:rPr>
              <a:t>https://www.youtube.com/watch?v=Dd9vsZEFz1s</a:t>
            </a:r>
          </a:p>
          <a:p>
            <a:pPr algn="ctr" defTabSz="821531">
              <a:defRPr sz="5800">
                <a:latin typeface="Gill Sans"/>
                <a:ea typeface="Gill Sans"/>
                <a:cs typeface="Gill Sans"/>
                <a:sym typeface="Gill Sans"/>
              </a:defRPr>
            </a:pPr>
          </a:p>
          <a:p>
            <a:pPr algn="ctr" defTabSz="821531">
              <a:defRPr sz="5800">
                <a:latin typeface="Gill Sans"/>
                <a:ea typeface="Gill Sans"/>
                <a:cs typeface="Gill Sans"/>
                <a:sym typeface="Gill Sans"/>
              </a:defRPr>
            </a:pPr>
            <a:r>
              <a:t>animation of neurons signaling</a:t>
            </a:r>
          </a:p>
          <a:p>
            <a:pPr algn="ctr" defTabSz="821531">
              <a:defRPr sz="5800">
                <a:latin typeface="Gill Sans"/>
                <a:ea typeface="Gill Sans"/>
                <a:cs typeface="Gill Sans"/>
                <a:sym typeface="Gill Sans"/>
              </a:defRPr>
            </a:pPr>
            <a:r>
              <a:t>check volume</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719" name="Bipalium_Kayamkulam_Kerala_India-6268969a3a54d.jpg.jpeg" descr="Bipalium_Kayamkulam_Kerala_India-6268969a3a54d.jpg.jpeg"/>
          <p:cNvPicPr>
            <a:picLocks noChangeAspect="1"/>
          </p:cNvPicPr>
          <p:nvPr/>
        </p:nvPicPr>
        <p:blipFill>
          <a:blip r:embed="rId2">
            <a:extLst/>
          </a:blip>
          <a:stretch>
            <a:fillRect/>
          </a:stretch>
        </p:blipFill>
        <p:spPr>
          <a:xfrm>
            <a:off x="914343" y="2125884"/>
            <a:ext cx="10523156" cy="8738360"/>
          </a:xfrm>
          <a:prstGeom prst="rect">
            <a:avLst/>
          </a:prstGeom>
          <a:ln w="12700">
            <a:miter lim="400000"/>
          </a:ln>
        </p:spPr>
      </p:pic>
      <p:pic>
        <p:nvPicPr>
          <p:cNvPr id="720" name="1-Main-image---Bipalium-kewense-killing-an-eathworm---Photo-by-Pierre-Gros---CCBY4.0.jpg.jpeg" descr="1-Main-image---Bipalium-kewense-killing-an-eathworm---Photo-by-Pierre-Gros---CCBY4.0.jpg.jpeg"/>
          <p:cNvPicPr>
            <a:picLocks noChangeAspect="1"/>
          </p:cNvPicPr>
          <p:nvPr/>
        </p:nvPicPr>
        <p:blipFill>
          <a:blip r:embed="rId3">
            <a:extLst/>
          </a:blip>
          <a:stretch>
            <a:fillRect/>
          </a:stretch>
        </p:blipFill>
        <p:spPr>
          <a:xfrm>
            <a:off x="11932986" y="2106613"/>
            <a:ext cx="11619259" cy="8714444"/>
          </a:xfrm>
          <a:prstGeom prst="rect">
            <a:avLst/>
          </a:prstGeom>
          <a:ln w="12700">
            <a:miter lim="400000"/>
          </a:ln>
        </p:spPr>
      </p:pic>
      <p:sp>
        <p:nvSpPr>
          <p:cNvPr id="721" name="Hammerhead Flatworm — Bipalium nematodes"/>
          <p:cNvSpPr txBox="1"/>
          <p:nvPr/>
        </p:nvSpPr>
        <p:spPr>
          <a:xfrm>
            <a:off x="2346402" y="566102"/>
            <a:ext cx="12995871" cy="879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4800"/>
            </a:pPr>
            <a:r>
              <a:t>Hammerhead Flatworm — </a:t>
            </a:r>
            <a:r>
              <a:rPr i="1"/>
              <a:t>Bipalium</a:t>
            </a:r>
            <a:r>
              <a:t> nematodes</a:t>
            </a:r>
          </a:p>
        </p:txBody>
      </p:sp>
      <p:sp>
        <p:nvSpPr>
          <p:cNvPr id="722" name="Only terrestial invertebrates with TTX"/>
          <p:cNvSpPr txBox="1"/>
          <p:nvPr/>
        </p:nvSpPr>
        <p:spPr>
          <a:xfrm>
            <a:off x="7309263" y="11976977"/>
            <a:ext cx="8920473" cy="777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4200"/>
            </a:lvl1pPr>
          </a:lstStyle>
          <a:p>
            <a:pPr/>
            <a:r>
              <a:t>Only terrestial invertebrates with TTX</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730" name="Group"/>
          <p:cNvGrpSpPr/>
          <p:nvPr/>
        </p:nvGrpSpPr>
        <p:grpSpPr>
          <a:xfrm>
            <a:off x="12599933" y="1538368"/>
            <a:ext cx="4727833" cy="3585858"/>
            <a:chOff x="0" y="0"/>
            <a:chExt cx="4727831" cy="3585857"/>
          </a:xfrm>
        </p:grpSpPr>
        <p:grpSp>
          <p:nvGrpSpPr>
            <p:cNvPr id="728" name="Group"/>
            <p:cNvGrpSpPr/>
            <p:nvPr/>
          </p:nvGrpSpPr>
          <p:grpSpPr>
            <a:xfrm>
              <a:off x="-1" y="0"/>
              <a:ext cx="4727833" cy="3585858"/>
              <a:chOff x="0" y="0"/>
              <a:chExt cx="4727831" cy="3585857"/>
            </a:xfrm>
          </p:grpSpPr>
          <p:sp>
            <p:nvSpPr>
              <p:cNvPr id="724" name="Line"/>
              <p:cNvSpPr/>
              <p:nvPr/>
            </p:nvSpPr>
            <p:spPr>
              <a:xfrm flipV="1">
                <a:off x="1379030" y="0"/>
                <a:ext cx="1" cy="3585858"/>
              </a:xfrm>
              <a:prstGeom prst="line">
                <a:avLst/>
              </a:prstGeom>
              <a:noFill/>
              <a:ln w="762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25" name="Line"/>
              <p:cNvSpPr/>
              <p:nvPr/>
            </p:nvSpPr>
            <p:spPr>
              <a:xfrm>
                <a:off x="1362595" y="3569422"/>
                <a:ext cx="3365237" cy="1"/>
              </a:xfrm>
              <a:prstGeom prst="line">
                <a:avLst/>
              </a:prstGeom>
              <a:noFill/>
              <a:ln w="762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26" name="0 mv"/>
              <p:cNvSpPr txBox="1"/>
              <p:nvPr/>
            </p:nvSpPr>
            <p:spPr>
              <a:xfrm>
                <a:off x="0" y="1461950"/>
                <a:ext cx="1036241"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defRPr sz="3200"/>
                </a:lvl1pPr>
              </a:lstStyle>
              <a:p>
                <a:pPr/>
                <a:r>
                  <a:t>0 mv</a:t>
                </a:r>
              </a:p>
            </p:txBody>
          </p:sp>
          <p:sp>
            <p:nvSpPr>
              <p:cNvPr id="727" name="Line"/>
              <p:cNvSpPr/>
              <p:nvPr/>
            </p:nvSpPr>
            <p:spPr>
              <a:xfrm>
                <a:off x="1407717" y="1807259"/>
                <a:ext cx="3127803" cy="1"/>
              </a:xfrm>
              <a:prstGeom prst="line">
                <a:avLst/>
              </a:prstGeom>
              <a:noFill/>
              <a:ln w="76200" cap="flat">
                <a:solidFill>
                  <a:srgbClr val="000000"/>
                </a:solidFill>
                <a:custDash>
                  <a:ds d="200000" sp="200000"/>
                </a:custDash>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729" name="Line"/>
            <p:cNvSpPr/>
            <p:nvPr/>
          </p:nvSpPr>
          <p:spPr>
            <a:xfrm>
              <a:off x="1468901" y="2348593"/>
              <a:ext cx="2838871" cy="409741"/>
            </a:xfrm>
            <a:custGeom>
              <a:avLst/>
              <a:gdLst/>
              <a:ahLst/>
              <a:cxnLst>
                <a:cxn ang="0">
                  <a:pos x="wd2" y="hd2"/>
                </a:cxn>
                <a:cxn ang="5400000">
                  <a:pos x="wd2" y="hd2"/>
                </a:cxn>
                <a:cxn ang="10800000">
                  <a:pos x="wd2" y="hd2"/>
                </a:cxn>
                <a:cxn ang="16200000">
                  <a:pos x="wd2" y="hd2"/>
                </a:cxn>
              </a:cxnLst>
              <a:rect l="0" t="0" r="r" b="b"/>
              <a:pathLst>
                <a:path w="21600" h="14317" fill="norm" stroke="1" extrusionOk="0">
                  <a:moveTo>
                    <a:pt x="0" y="10775"/>
                  </a:moveTo>
                  <a:cubicBezTo>
                    <a:pt x="166" y="6444"/>
                    <a:pt x="804" y="2809"/>
                    <a:pt x="1689" y="1132"/>
                  </a:cubicBezTo>
                  <a:cubicBezTo>
                    <a:pt x="3779" y="-2827"/>
                    <a:pt x="5818" y="4519"/>
                    <a:pt x="7834" y="9032"/>
                  </a:cubicBezTo>
                  <a:cubicBezTo>
                    <a:pt x="12186" y="18773"/>
                    <a:pt x="16948" y="12279"/>
                    <a:pt x="21600" y="11177"/>
                  </a:cubicBezTo>
                </a:path>
              </a:pathLst>
            </a:cu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grpSp>
        <p:nvGrpSpPr>
          <p:cNvPr id="737" name="Group"/>
          <p:cNvGrpSpPr/>
          <p:nvPr/>
        </p:nvGrpSpPr>
        <p:grpSpPr>
          <a:xfrm>
            <a:off x="5973223" y="1595742"/>
            <a:ext cx="4727833" cy="3585859"/>
            <a:chOff x="0" y="0"/>
            <a:chExt cx="4727831" cy="3585857"/>
          </a:xfrm>
        </p:grpSpPr>
        <p:grpSp>
          <p:nvGrpSpPr>
            <p:cNvPr id="735" name="Group"/>
            <p:cNvGrpSpPr/>
            <p:nvPr/>
          </p:nvGrpSpPr>
          <p:grpSpPr>
            <a:xfrm>
              <a:off x="-1" y="0"/>
              <a:ext cx="4727833" cy="3585858"/>
              <a:chOff x="0" y="0"/>
              <a:chExt cx="4727831" cy="3585857"/>
            </a:xfrm>
          </p:grpSpPr>
          <p:sp>
            <p:nvSpPr>
              <p:cNvPr id="731" name="Line"/>
              <p:cNvSpPr/>
              <p:nvPr/>
            </p:nvSpPr>
            <p:spPr>
              <a:xfrm flipV="1">
                <a:off x="1379030" y="0"/>
                <a:ext cx="1" cy="3585858"/>
              </a:xfrm>
              <a:prstGeom prst="line">
                <a:avLst/>
              </a:prstGeom>
              <a:noFill/>
              <a:ln w="762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32" name="Line"/>
              <p:cNvSpPr/>
              <p:nvPr/>
            </p:nvSpPr>
            <p:spPr>
              <a:xfrm>
                <a:off x="1362595" y="3569422"/>
                <a:ext cx="3365237" cy="1"/>
              </a:xfrm>
              <a:prstGeom prst="line">
                <a:avLst/>
              </a:prstGeom>
              <a:noFill/>
              <a:ln w="762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33" name="0 mv"/>
              <p:cNvSpPr txBox="1"/>
              <p:nvPr/>
            </p:nvSpPr>
            <p:spPr>
              <a:xfrm>
                <a:off x="0" y="1461950"/>
                <a:ext cx="1036241"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defRPr sz="3200"/>
                </a:lvl1pPr>
              </a:lstStyle>
              <a:p>
                <a:pPr/>
                <a:r>
                  <a:t>0 mv</a:t>
                </a:r>
              </a:p>
            </p:txBody>
          </p:sp>
          <p:sp>
            <p:nvSpPr>
              <p:cNvPr id="734" name="Line"/>
              <p:cNvSpPr/>
              <p:nvPr/>
            </p:nvSpPr>
            <p:spPr>
              <a:xfrm>
                <a:off x="1407717" y="1807259"/>
                <a:ext cx="3127803" cy="1"/>
              </a:xfrm>
              <a:prstGeom prst="line">
                <a:avLst/>
              </a:prstGeom>
              <a:noFill/>
              <a:ln w="76200" cap="flat">
                <a:solidFill>
                  <a:srgbClr val="000000"/>
                </a:solidFill>
                <a:custDash>
                  <a:ds d="200000" sp="200000"/>
                </a:custDash>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736" name="Line"/>
            <p:cNvSpPr/>
            <p:nvPr/>
          </p:nvSpPr>
          <p:spPr>
            <a:xfrm>
              <a:off x="1653275" y="220027"/>
              <a:ext cx="2805442" cy="3060463"/>
            </a:xfrm>
            <a:custGeom>
              <a:avLst/>
              <a:gdLst/>
              <a:ahLst/>
              <a:cxnLst>
                <a:cxn ang="0">
                  <a:pos x="wd2" y="hd2"/>
                </a:cxn>
                <a:cxn ang="5400000">
                  <a:pos x="wd2" y="hd2"/>
                </a:cxn>
                <a:cxn ang="10800000">
                  <a:pos x="wd2" y="hd2"/>
                </a:cxn>
                <a:cxn ang="16200000">
                  <a:pos x="wd2" y="hd2"/>
                </a:cxn>
              </a:cxnLst>
              <a:rect l="0" t="0" r="r" b="b"/>
              <a:pathLst>
                <a:path w="21600" h="16093" fill="norm" stroke="1" extrusionOk="0">
                  <a:moveTo>
                    <a:pt x="0" y="14234"/>
                  </a:moveTo>
                  <a:cubicBezTo>
                    <a:pt x="2030" y="13043"/>
                    <a:pt x="1628" y="-2523"/>
                    <a:pt x="5263" y="354"/>
                  </a:cubicBezTo>
                  <a:cubicBezTo>
                    <a:pt x="7786" y="2352"/>
                    <a:pt x="5588" y="11345"/>
                    <a:pt x="7928" y="13972"/>
                  </a:cubicBezTo>
                  <a:cubicBezTo>
                    <a:pt x="12475" y="19077"/>
                    <a:pt x="17705" y="13389"/>
                    <a:pt x="21600" y="13188"/>
                  </a:cubicBezTo>
                </a:path>
              </a:pathLst>
            </a:cu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grpSp>
        <p:nvGrpSpPr>
          <p:cNvPr id="744" name="Group"/>
          <p:cNvGrpSpPr/>
          <p:nvPr/>
        </p:nvGrpSpPr>
        <p:grpSpPr>
          <a:xfrm>
            <a:off x="6190467" y="6573700"/>
            <a:ext cx="4727833" cy="3816694"/>
            <a:chOff x="0" y="0"/>
            <a:chExt cx="4727831" cy="3816693"/>
          </a:xfrm>
        </p:grpSpPr>
        <p:grpSp>
          <p:nvGrpSpPr>
            <p:cNvPr id="742" name="Group"/>
            <p:cNvGrpSpPr/>
            <p:nvPr/>
          </p:nvGrpSpPr>
          <p:grpSpPr>
            <a:xfrm>
              <a:off x="-1" y="230835"/>
              <a:ext cx="4727833" cy="3585859"/>
              <a:chOff x="0" y="0"/>
              <a:chExt cx="4727831" cy="3585857"/>
            </a:xfrm>
          </p:grpSpPr>
          <p:sp>
            <p:nvSpPr>
              <p:cNvPr id="738" name="Line"/>
              <p:cNvSpPr/>
              <p:nvPr/>
            </p:nvSpPr>
            <p:spPr>
              <a:xfrm flipV="1">
                <a:off x="1379030" y="0"/>
                <a:ext cx="1" cy="3585858"/>
              </a:xfrm>
              <a:prstGeom prst="line">
                <a:avLst/>
              </a:prstGeom>
              <a:noFill/>
              <a:ln w="762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39" name="Line"/>
              <p:cNvSpPr/>
              <p:nvPr/>
            </p:nvSpPr>
            <p:spPr>
              <a:xfrm>
                <a:off x="1362595" y="3569422"/>
                <a:ext cx="3365237" cy="1"/>
              </a:xfrm>
              <a:prstGeom prst="line">
                <a:avLst/>
              </a:prstGeom>
              <a:noFill/>
              <a:ln w="762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40" name="0 mv"/>
              <p:cNvSpPr txBox="1"/>
              <p:nvPr/>
            </p:nvSpPr>
            <p:spPr>
              <a:xfrm>
                <a:off x="0" y="1461950"/>
                <a:ext cx="1036241"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defRPr sz="3200"/>
                </a:lvl1pPr>
              </a:lstStyle>
              <a:p>
                <a:pPr/>
                <a:r>
                  <a:t>0 mv</a:t>
                </a:r>
              </a:p>
            </p:txBody>
          </p:sp>
          <p:sp>
            <p:nvSpPr>
              <p:cNvPr id="741" name="Line"/>
              <p:cNvSpPr/>
              <p:nvPr/>
            </p:nvSpPr>
            <p:spPr>
              <a:xfrm>
                <a:off x="1407717" y="1807259"/>
                <a:ext cx="3127803" cy="1"/>
              </a:xfrm>
              <a:prstGeom prst="line">
                <a:avLst/>
              </a:prstGeom>
              <a:noFill/>
              <a:ln w="76200" cap="flat">
                <a:solidFill>
                  <a:srgbClr val="000000"/>
                </a:solidFill>
                <a:custDash>
                  <a:ds d="200000" sp="200000"/>
                </a:custDash>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743" name="Line"/>
            <p:cNvSpPr/>
            <p:nvPr/>
          </p:nvSpPr>
          <p:spPr>
            <a:xfrm>
              <a:off x="1505656" y="0"/>
              <a:ext cx="3066126" cy="2914954"/>
            </a:xfrm>
            <a:custGeom>
              <a:avLst/>
              <a:gdLst/>
              <a:ahLst/>
              <a:cxnLst>
                <a:cxn ang="0">
                  <a:pos x="wd2" y="hd2"/>
                </a:cxn>
                <a:cxn ang="5400000">
                  <a:pos x="wd2" y="hd2"/>
                </a:cxn>
                <a:cxn ang="10800000">
                  <a:pos x="wd2" y="hd2"/>
                </a:cxn>
                <a:cxn ang="16200000">
                  <a:pos x="wd2" y="hd2"/>
                </a:cxn>
              </a:cxnLst>
              <a:rect l="0" t="0" r="r" b="b"/>
              <a:pathLst>
                <a:path w="21600" h="19100" fill="norm" stroke="1" extrusionOk="0">
                  <a:moveTo>
                    <a:pt x="0" y="19100"/>
                  </a:moveTo>
                  <a:cubicBezTo>
                    <a:pt x="1180" y="16241"/>
                    <a:pt x="1843" y="13237"/>
                    <a:pt x="1988" y="10192"/>
                  </a:cubicBezTo>
                  <a:cubicBezTo>
                    <a:pt x="2143" y="6945"/>
                    <a:pt x="1849" y="3213"/>
                    <a:pt x="4815" y="1129"/>
                  </a:cubicBezTo>
                  <a:cubicBezTo>
                    <a:pt x="9979" y="-2500"/>
                    <a:pt x="15796" y="3817"/>
                    <a:pt x="21600" y="3393"/>
                  </a:cubicBezTo>
                </a:path>
              </a:pathLst>
            </a:cu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grpSp>
        <p:nvGrpSpPr>
          <p:cNvPr id="751" name="Group"/>
          <p:cNvGrpSpPr/>
          <p:nvPr/>
        </p:nvGrpSpPr>
        <p:grpSpPr>
          <a:xfrm>
            <a:off x="12772056" y="6692148"/>
            <a:ext cx="4727833" cy="3681810"/>
            <a:chOff x="0" y="0"/>
            <a:chExt cx="4727831" cy="3681809"/>
          </a:xfrm>
        </p:grpSpPr>
        <p:grpSp>
          <p:nvGrpSpPr>
            <p:cNvPr id="749" name="Group"/>
            <p:cNvGrpSpPr/>
            <p:nvPr/>
          </p:nvGrpSpPr>
          <p:grpSpPr>
            <a:xfrm>
              <a:off x="-1" y="95951"/>
              <a:ext cx="4727833" cy="3585859"/>
              <a:chOff x="0" y="0"/>
              <a:chExt cx="4727831" cy="3585857"/>
            </a:xfrm>
          </p:grpSpPr>
          <p:sp>
            <p:nvSpPr>
              <p:cNvPr id="745" name="Line"/>
              <p:cNvSpPr/>
              <p:nvPr/>
            </p:nvSpPr>
            <p:spPr>
              <a:xfrm flipV="1">
                <a:off x="1379030" y="0"/>
                <a:ext cx="1" cy="3585858"/>
              </a:xfrm>
              <a:prstGeom prst="line">
                <a:avLst/>
              </a:prstGeom>
              <a:noFill/>
              <a:ln w="762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46" name="Line"/>
              <p:cNvSpPr/>
              <p:nvPr/>
            </p:nvSpPr>
            <p:spPr>
              <a:xfrm>
                <a:off x="1362595" y="3569422"/>
                <a:ext cx="3365237" cy="1"/>
              </a:xfrm>
              <a:prstGeom prst="line">
                <a:avLst/>
              </a:prstGeom>
              <a:noFill/>
              <a:ln w="762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47" name="0 mv"/>
              <p:cNvSpPr txBox="1"/>
              <p:nvPr/>
            </p:nvSpPr>
            <p:spPr>
              <a:xfrm>
                <a:off x="0" y="1461950"/>
                <a:ext cx="1036241"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defRPr sz="3200"/>
                </a:lvl1pPr>
              </a:lstStyle>
              <a:p>
                <a:pPr/>
                <a:r>
                  <a:t>0 mv</a:t>
                </a:r>
              </a:p>
            </p:txBody>
          </p:sp>
          <p:sp>
            <p:nvSpPr>
              <p:cNvPr id="748" name="Line"/>
              <p:cNvSpPr/>
              <p:nvPr/>
            </p:nvSpPr>
            <p:spPr>
              <a:xfrm>
                <a:off x="1407717" y="1807259"/>
                <a:ext cx="3127803" cy="1"/>
              </a:xfrm>
              <a:prstGeom prst="line">
                <a:avLst/>
              </a:prstGeom>
              <a:noFill/>
              <a:ln w="76200" cap="flat">
                <a:solidFill>
                  <a:srgbClr val="000000"/>
                </a:solidFill>
                <a:custDash>
                  <a:ds d="200000" sp="200000"/>
                </a:custDash>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750" name="Line"/>
            <p:cNvSpPr/>
            <p:nvPr/>
          </p:nvSpPr>
          <p:spPr>
            <a:xfrm>
              <a:off x="1534344" y="0"/>
              <a:ext cx="2898239" cy="2835024"/>
            </a:xfrm>
            <a:custGeom>
              <a:avLst/>
              <a:gdLst/>
              <a:ahLst/>
              <a:cxnLst>
                <a:cxn ang="0">
                  <a:pos x="wd2" y="hd2"/>
                </a:cxn>
                <a:cxn ang="5400000">
                  <a:pos x="wd2" y="hd2"/>
                </a:cxn>
                <a:cxn ang="10800000">
                  <a:pos x="wd2" y="hd2"/>
                </a:cxn>
                <a:cxn ang="16200000">
                  <a:pos x="wd2" y="hd2"/>
                </a:cxn>
              </a:cxnLst>
              <a:rect l="0" t="0" r="r" b="b"/>
              <a:pathLst>
                <a:path w="21277" h="19865" fill="norm" stroke="1" extrusionOk="0">
                  <a:moveTo>
                    <a:pt x="0" y="19865"/>
                  </a:moveTo>
                  <a:cubicBezTo>
                    <a:pt x="1363" y="17459"/>
                    <a:pt x="2833" y="12826"/>
                    <a:pt x="1394" y="8389"/>
                  </a:cubicBezTo>
                  <a:cubicBezTo>
                    <a:pt x="-225" y="3400"/>
                    <a:pt x="2473" y="-1735"/>
                    <a:pt x="4639" y="567"/>
                  </a:cubicBezTo>
                  <a:cubicBezTo>
                    <a:pt x="5316" y="1286"/>
                    <a:pt x="5190" y="2194"/>
                    <a:pt x="5243" y="3114"/>
                  </a:cubicBezTo>
                  <a:cubicBezTo>
                    <a:pt x="5294" y="4011"/>
                    <a:pt x="5640" y="4984"/>
                    <a:pt x="5723" y="5975"/>
                  </a:cubicBezTo>
                  <a:cubicBezTo>
                    <a:pt x="5845" y="7440"/>
                    <a:pt x="6147" y="9051"/>
                    <a:pt x="7509" y="9052"/>
                  </a:cubicBezTo>
                  <a:cubicBezTo>
                    <a:pt x="12051" y="9056"/>
                    <a:pt x="6416" y="2082"/>
                    <a:pt x="9893" y="1595"/>
                  </a:cubicBezTo>
                  <a:cubicBezTo>
                    <a:pt x="14989" y="882"/>
                    <a:pt x="9734" y="9029"/>
                    <a:pt x="13319" y="9309"/>
                  </a:cubicBezTo>
                  <a:cubicBezTo>
                    <a:pt x="17719" y="9652"/>
                    <a:pt x="13478" y="2054"/>
                    <a:pt x="17181" y="1901"/>
                  </a:cubicBezTo>
                  <a:cubicBezTo>
                    <a:pt x="21375" y="1726"/>
                    <a:pt x="16884" y="9907"/>
                    <a:pt x="21278" y="9577"/>
                  </a:cubicBezTo>
                </a:path>
              </a:pathLst>
            </a:cu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752" name="What would Action Potential Look like with TTX present?"/>
          <p:cNvSpPr txBox="1"/>
          <p:nvPr/>
        </p:nvSpPr>
        <p:spPr>
          <a:xfrm>
            <a:off x="4011546" y="466195"/>
            <a:ext cx="13488232" cy="777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4200"/>
            </a:lvl1pPr>
          </a:lstStyle>
          <a:p>
            <a:pPr/>
            <a:r>
              <a:t>What would Action Potential Look like with TTX present?</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4" name="Fox Figure 7.14"/>
          <p:cNvSpPr txBox="1"/>
          <p:nvPr/>
        </p:nvSpPr>
        <p:spPr>
          <a:xfrm>
            <a:off x="18085593" y="12769453"/>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7.14</a:t>
            </a:r>
          </a:p>
        </p:txBody>
      </p:sp>
      <p:grpSp>
        <p:nvGrpSpPr>
          <p:cNvPr id="757" name="Group"/>
          <p:cNvGrpSpPr/>
          <p:nvPr/>
        </p:nvGrpSpPr>
        <p:grpSpPr>
          <a:xfrm>
            <a:off x="7334250" y="214312"/>
            <a:ext cx="10126266" cy="13055204"/>
            <a:chOff x="0" y="0"/>
            <a:chExt cx="10126265" cy="13055203"/>
          </a:xfrm>
        </p:grpSpPr>
        <p:pic>
          <p:nvPicPr>
            <p:cNvPr id="755" name="fox78119_0714.jpg" descr="fox78119_0714.jpg"/>
            <p:cNvPicPr>
              <a:picLocks noChangeAspect="0"/>
            </p:cNvPicPr>
            <p:nvPr/>
          </p:nvPicPr>
          <p:blipFill>
            <a:blip r:embed="rId2">
              <a:extLst/>
            </a:blip>
            <a:stretch>
              <a:fillRect/>
            </a:stretch>
          </p:blipFill>
          <p:spPr>
            <a:xfrm>
              <a:off x="673100" y="250031"/>
              <a:ext cx="8362952" cy="12805173"/>
            </a:xfrm>
            <a:prstGeom prst="rect">
              <a:avLst/>
            </a:prstGeom>
            <a:ln w="12700" cap="flat">
              <a:noFill/>
              <a:miter lim="400000"/>
            </a:ln>
            <a:effectLst/>
          </p:spPr>
        </p:pic>
        <p:sp>
          <p:nvSpPr>
            <p:cNvPr id="756" name="Rectangle"/>
            <p:cNvSpPr/>
            <p:nvPr/>
          </p:nvSpPr>
          <p:spPr>
            <a:xfrm>
              <a:off x="0" y="0"/>
              <a:ext cx="10126266"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grpSp>
        <p:nvGrpSpPr>
          <p:cNvPr id="762" name="Group"/>
          <p:cNvGrpSpPr/>
          <p:nvPr/>
        </p:nvGrpSpPr>
        <p:grpSpPr>
          <a:xfrm>
            <a:off x="8931042" y="9244308"/>
            <a:ext cx="1611250" cy="1611251"/>
            <a:chOff x="-170624" y="-170624"/>
            <a:chExt cx="1611249" cy="1611249"/>
          </a:xfrm>
        </p:grpSpPr>
        <p:pic>
          <p:nvPicPr>
            <p:cNvPr id="758" name="Line Line" descr="Line Line"/>
            <p:cNvPicPr>
              <a:picLocks noChangeAspect="0"/>
            </p:cNvPicPr>
            <p:nvPr/>
          </p:nvPicPr>
          <p:blipFill>
            <a:blip r:embed="rId3">
              <a:extLst/>
            </a:blip>
            <a:stretch>
              <a:fillRect/>
            </a:stretch>
          </p:blipFill>
          <p:spPr>
            <a:xfrm rot="18900000">
              <a:off x="-383676" y="514350"/>
              <a:ext cx="2037352" cy="241301"/>
            </a:xfrm>
            <a:prstGeom prst="rect">
              <a:avLst/>
            </a:prstGeom>
            <a:effectLst/>
          </p:spPr>
        </p:pic>
        <p:pic>
          <p:nvPicPr>
            <p:cNvPr id="760" name="Line Line" descr="Line Line"/>
            <p:cNvPicPr>
              <a:picLocks noChangeAspect="0"/>
            </p:cNvPicPr>
            <p:nvPr/>
          </p:nvPicPr>
          <p:blipFill>
            <a:blip r:embed="rId4">
              <a:extLst/>
            </a:blip>
            <a:stretch>
              <a:fillRect/>
            </a:stretch>
          </p:blipFill>
          <p:spPr>
            <a:xfrm rot="14784146">
              <a:off x="47565" y="544185"/>
              <a:ext cx="1174025" cy="241301"/>
            </a:xfrm>
            <a:prstGeom prst="rect">
              <a:avLst/>
            </a:prstGeom>
            <a:effectLst/>
          </p:spPr>
        </p:pic>
      </p:grpSp>
      <p:pic>
        <p:nvPicPr>
          <p:cNvPr id="763" name="Line Line" descr="Line Line"/>
          <p:cNvPicPr>
            <a:picLocks noChangeAspect="0"/>
          </p:cNvPicPr>
          <p:nvPr/>
        </p:nvPicPr>
        <p:blipFill>
          <a:blip r:embed="rId5">
            <a:extLst/>
          </a:blip>
          <a:stretch>
            <a:fillRect/>
          </a:stretch>
        </p:blipFill>
        <p:spPr>
          <a:xfrm>
            <a:off x="9319683" y="5721350"/>
            <a:ext cx="4654703" cy="139700"/>
          </a:xfrm>
          <a:prstGeom prst="rect">
            <a:avLst/>
          </a:prstGeom>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6" name="Tetraethylammonium (TEA)"/>
          <p:cNvSpPr txBox="1"/>
          <p:nvPr/>
        </p:nvSpPr>
        <p:spPr>
          <a:xfrm>
            <a:off x="3898179" y="1346729"/>
            <a:ext cx="8070255" cy="879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defTabSz="457200">
              <a:defRPr b="1" sz="4800">
                <a:solidFill>
                  <a:srgbClr val="202122"/>
                </a:solidFill>
              </a:defRPr>
            </a:lvl1pPr>
          </a:lstStyle>
          <a:p>
            <a:pPr/>
            <a:r>
              <a:t>Tetraethylammonium (TEA)</a:t>
            </a:r>
          </a:p>
        </p:txBody>
      </p:sp>
      <p:pic>
        <p:nvPicPr>
          <p:cNvPr id="767" name="440px-Tetraethylammonium.svg.png" descr="440px-Tetraethylammonium.svg.png"/>
          <p:cNvPicPr>
            <a:picLocks noChangeAspect="1"/>
          </p:cNvPicPr>
          <p:nvPr/>
        </p:nvPicPr>
        <p:blipFill>
          <a:blip r:embed="rId2">
            <a:extLst/>
          </a:blip>
          <a:stretch>
            <a:fillRect/>
          </a:stretch>
        </p:blipFill>
        <p:spPr>
          <a:xfrm>
            <a:off x="3032893" y="3309908"/>
            <a:ext cx="3557599" cy="3339292"/>
          </a:xfrm>
          <a:prstGeom prst="rect">
            <a:avLst/>
          </a:prstGeom>
          <a:ln w="12700">
            <a:miter lim="400000"/>
          </a:ln>
        </p:spPr>
      </p:pic>
      <p:sp>
        <p:nvSpPr>
          <p:cNvPr id="768" name="TEA blocks voltage gated K+ channels…"/>
          <p:cNvSpPr txBox="1"/>
          <p:nvPr/>
        </p:nvSpPr>
        <p:spPr>
          <a:xfrm>
            <a:off x="7220412" y="3327929"/>
            <a:ext cx="11331973" cy="3317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4200"/>
            </a:pPr>
            <a:r>
              <a:t>TEA blocks voltage gated K+ channels</a:t>
            </a:r>
          </a:p>
          <a:p>
            <a:pPr>
              <a:defRPr sz="4200"/>
            </a:pPr>
          </a:p>
          <a:p>
            <a:pPr>
              <a:defRPr sz="4200"/>
            </a:pPr>
            <a:r>
              <a:t>commonly used in organic chemistry syntheses</a:t>
            </a:r>
          </a:p>
          <a:p>
            <a:pPr>
              <a:defRPr sz="4200"/>
            </a:pPr>
          </a:p>
          <a:p>
            <a:pPr>
              <a:defRPr sz="4200"/>
            </a:pPr>
            <a:r>
              <a:t>In 1940s used as anti-hypertensive agent</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776" name="Group"/>
          <p:cNvGrpSpPr/>
          <p:nvPr/>
        </p:nvGrpSpPr>
        <p:grpSpPr>
          <a:xfrm>
            <a:off x="12599933" y="1538368"/>
            <a:ext cx="4727833" cy="3585858"/>
            <a:chOff x="0" y="0"/>
            <a:chExt cx="4727831" cy="3585857"/>
          </a:xfrm>
        </p:grpSpPr>
        <p:grpSp>
          <p:nvGrpSpPr>
            <p:cNvPr id="774" name="Group"/>
            <p:cNvGrpSpPr/>
            <p:nvPr/>
          </p:nvGrpSpPr>
          <p:grpSpPr>
            <a:xfrm>
              <a:off x="-1" y="0"/>
              <a:ext cx="4727833" cy="3585858"/>
              <a:chOff x="0" y="0"/>
              <a:chExt cx="4727831" cy="3585857"/>
            </a:xfrm>
          </p:grpSpPr>
          <p:sp>
            <p:nvSpPr>
              <p:cNvPr id="770" name="Line"/>
              <p:cNvSpPr/>
              <p:nvPr/>
            </p:nvSpPr>
            <p:spPr>
              <a:xfrm flipV="1">
                <a:off x="1379030" y="0"/>
                <a:ext cx="1" cy="3585858"/>
              </a:xfrm>
              <a:prstGeom prst="line">
                <a:avLst/>
              </a:prstGeom>
              <a:noFill/>
              <a:ln w="762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71" name="Line"/>
              <p:cNvSpPr/>
              <p:nvPr/>
            </p:nvSpPr>
            <p:spPr>
              <a:xfrm>
                <a:off x="1362595" y="3569422"/>
                <a:ext cx="3365237" cy="1"/>
              </a:xfrm>
              <a:prstGeom prst="line">
                <a:avLst/>
              </a:prstGeom>
              <a:noFill/>
              <a:ln w="762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72" name="0 mv"/>
              <p:cNvSpPr txBox="1"/>
              <p:nvPr/>
            </p:nvSpPr>
            <p:spPr>
              <a:xfrm>
                <a:off x="0" y="1461950"/>
                <a:ext cx="1036241"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defRPr sz="3200"/>
                </a:lvl1pPr>
              </a:lstStyle>
              <a:p>
                <a:pPr/>
                <a:r>
                  <a:t>0 mv</a:t>
                </a:r>
              </a:p>
            </p:txBody>
          </p:sp>
          <p:sp>
            <p:nvSpPr>
              <p:cNvPr id="773" name="Line"/>
              <p:cNvSpPr/>
              <p:nvPr/>
            </p:nvSpPr>
            <p:spPr>
              <a:xfrm>
                <a:off x="1407717" y="1807259"/>
                <a:ext cx="3127803" cy="1"/>
              </a:xfrm>
              <a:prstGeom prst="line">
                <a:avLst/>
              </a:prstGeom>
              <a:noFill/>
              <a:ln w="76200" cap="flat">
                <a:solidFill>
                  <a:srgbClr val="000000"/>
                </a:solidFill>
                <a:custDash>
                  <a:ds d="200000" sp="200000"/>
                </a:custDash>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775" name="Line"/>
            <p:cNvSpPr/>
            <p:nvPr/>
          </p:nvSpPr>
          <p:spPr>
            <a:xfrm>
              <a:off x="1468901" y="2348593"/>
              <a:ext cx="2838871" cy="409741"/>
            </a:xfrm>
            <a:custGeom>
              <a:avLst/>
              <a:gdLst/>
              <a:ahLst/>
              <a:cxnLst>
                <a:cxn ang="0">
                  <a:pos x="wd2" y="hd2"/>
                </a:cxn>
                <a:cxn ang="5400000">
                  <a:pos x="wd2" y="hd2"/>
                </a:cxn>
                <a:cxn ang="10800000">
                  <a:pos x="wd2" y="hd2"/>
                </a:cxn>
                <a:cxn ang="16200000">
                  <a:pos x="wd2" y="hd2"/>
                </a:cxn>
              </a:cxnLst>
              <a:rect l="0" t="0" r="r" b="b"/>
              <a:pathLst>
                <a:path w="21600" h="14317" fill="norm" stroke="1" extrusionOk="0">
                  <a:moveTo>
                    <a:pt x="0" y="10775"/>
                  </a:moveTo>
                  <a:cubicBezTo>
                    <a:pt x="166" y="6444"/>
                    <a:pt x="804" y="2809"/>
                    <a:pt x="1689" y="1132"/>
                  </a:cubicBezTo>
                  <a:cubicBezTo>
                    <a:pt x="3779" y="-2827"/>
                    <a:pt x="5818" y="4519"/>
                    <a:pt x="7834" y="9032"/>
                  </a:cubicBezTo>
                  <a:cubicBezTo>
                    <a:pt x="12186" y="18773"/>
                    <a:pt x="16948" y="12279"/>
                    <a:pt x="21600" y="11177"/>
                  </a:cubicBezTo>
                </a:path>
              </a:pathLst>
            </a:cu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grpSp>
        <p:nvGrpSpPr>
          <p:cNvPr id="783" name="Group"/>
          <p:cNvGrpSpPr/>
          <p:nvPr/>
        </p:nvGrpSpPr>
        <p:grpSpPr>
          <a:xfrm>
            <a:off x="5973223" y="1595742"/>
            <a:ext cx="4727833" cy="3585859"/>
            <a:chOff x="0" y="0"/>
            <a:chExt cx="4727831" cy="3585857"/>
          </a:xfrm>
        </p:grpSpPr>
        <p:grpSp>
          <p:nvGrpSpPr>
            <p:cNvPr id="781" name="Group"/>
            <p:cNvGrpSpPr/>
            <p:nvPr/>
          </p:nvGrpSpPr>
          <p:grpSpPr>
            <a:xfrm>
              <a:off x="-1" y="0"/>
              <a:ext cx="4727833" cy="3585858"/>
              <a:chOff x="0" y="0"/>
              <a:chExt cx="4727831" cy="3585857"/>
            </a:xfrm>
          </p:grpSpPr>
          <p:sp>
            <p:nvSpPr>
              <p:cNvPr id="777" name="Line"/>
              <p:cNvSpPr/>
              <p:nvPr/>
            </p:nvSpPr>
            <p:spPr>
              <a:xfrm flipV="1">
                <a:off x="1379030" y="0"/>
                <a:ext cx="1" cy="3585858"/>
              </a:xfrm>
              <a:prstGeom prst="line">
                <a:avLst/>
              </a:prstGeom>
              <a:noFill/>
              <a:ln w="762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78" name="Line"/>
              <p:cNvSpPr/>
              <p:nvPr/>
            </p:nvSpPr>
            <p:spPr>
              <a:xfrm>
                <a:off x="1362595" y="3569422"/>
                <a:ext cx="3365237" cy="1"/>
              </a:xfrm>
              <a:prstGeom prst="line">
                <a:avLst/>
              </a:prstGeom>
              <a:noFill/>
              <a:ln w="762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79" name="0 mv"/>
              <p:cNvSpPr txBox="1"/>
              <p:nvPr/>
            </p:nvSpPr>
            <p:spPr>
              <a:xfrm>
                <a:off x="0" y="1461950"/>
                <a:ext cx="1036241"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defRPr sz="3200"/>
                </a:lvl1pPr>
              </a:lstStyle>
              <a:p>
                <a:pPr/>
                <a:r>
                  <a:t>0 mv</a:t>
                </a:r>
              </a:p>
            </p:txBody>
          </p:sp>
          <p:sp>
            <p:nvSpPr>
              <p:cNvPr id="780" name="Line"/>
              <p:cNvSpPr/>
              <p:nvPr/>
            </p:nvSpPr>
            <p:spPr>
              <a:xfrm>
                <a:off x="1407717" y="1807259"/>
                <a:ext cx="3127803" cy="1"/>
              </a:xfrm>
              <a:prstGeom prst="line">
                <a:avLst/>
              </a:prstGeom>
              <a:noFill/>
              <a:ln w="76200" cap="flat">
                <a:solidFill>
                  <a:srgbClr val="000000"/>
                </a:solidFill>
                <a:custDash>
                  <a:ds d="200000" sp="200000"/>
                </a:custDash>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782" name="Line"/>
            <p:cNvSpPr/>
            <p:nvPr/>
          </p:nvSpPr>
          <p:spPr>
            <a:xfrm>
              <a:off x="1653275" y="220027"/>
              <a:ext cx="2805442" cy="3060463"/>
            </a:xfrm>
            <a:custGeom>
              <a:avLst/>
              <a:gdLst/>
              <a:ahLst/>
              <a:cxnLst>
                <a:cxn ang="0">
                  <a:pos x="wd2" y="hd2"/>
                </a:cxn>
                <a:cxn ang="5400000">
                  <a:pos x="wd2" y="hd2"/>
                </a:cxn>
                <a:cxn ang="10800000">
                  <a:pos x="wd2" y="hd2"/>
                </a:cxn>
                <a:cxn ang="16200000">
                  <a:pos x="wd2" y="hd2"/>
                </a:cxn>
              </a:cxnLst>
              <a:rect l="0" t="0" r="r" b="b"/>
              <a:pathLst>
                <a:path w="21600" h="16093" fill="norm" stroke="1" extrusionOk="0">
                  <a:moveTo>
                    <a:pt x="0" y="14234"/>
                  </a:moveTo>
                  <a:cubicBezTo>
                    <a:pt x="2030" y="13043"/>
                    <a:pt x="1628" y="-2523"/>
                    <a:pt x="5263" y="354"/>
                  </a:cubicBezTo>
                  <a:cubicBezTo>
                    <a:pt x="7786" y="2352"/>
                    <a:pt x="5588" y="11345"/>
                    <a:pt x="7928" y="13972"/>
                  </a:cubicBezTo>
                  <a:cubicBezTo>
                    <a:pt x="12475" y="19077"/>
                    <a:pt x="17705" y="13389"/>
                    <a:pt x="21600" y="13188"/>
                  </a:cubicBezTo>
                </a:path>
              </a:pathLst>
            </a:cu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grpSp>
        <p:nvGrpSpPr>
          <p:cNvPr id="790" name="Group"/>
          <p:cNvGrpSpPr/>
          <p:nvPr/>
        </p:nvGrpSpPr>
        <p:grpSpPr>
          <a:xfrm>
            <a:off x="6190467" y="6573700"/>
            <a:ext cx="4727833" cy="3816694"/>
            <a:chOff x="0" y="0"/>
            <a:chExt cx="4727831" cy="3816693"/>
          </a:xfrm>
        </p:grpSpPr>
        <p:grpSp>
          <p:nvGrpSpPr>
            <p:cNvPr id="788" name="Group"/>
            <p:cNvGrpSpPr/>
            <p:nvPr/>
          </p:nvGrpSpPr>
          <p:grpSpPr>
            <a:xfrm>
              <a:off x="-1" y="230835"/>
              <a:ext cx="4727833" cy="3585859"/>
              <a:chOff x="0" y="0"/>
              <a:chExt cx="4727831" cy="3585857"/>
            </a:xfrm>
          </p:grpSpPr>
          <p:sp>
            <p:nvSpPr>
              <p:cNvPr id="784" name="Line"/>
              <p:cNvSpPr/>
              <p:nvPr/>
            </p:nvSpPr>
            <p:spPr>
              <a:xfrm flipV="1">
                <a:off x="1379030" y="0"/>
                <a:ext cx="1" cy="3585858"/>
              </a:xfrm>
              <a:prstGeom prst="line">
                <a:avLst/>
              </a:prstGeom>
              <a:noFill/>
              <a:ln w="762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85" name="Line"/>
              <p:cNvSpPr/>
              <p:nvPr/>
            </p:nvSpPr>
            <p:spPr>
              <a:xfrm>
                <a:off x="1362595" y="3569422"/>
                <a:ext cx="3365237" cy="1"/>
              </a:xfrm>
              <a:prstGeom prst="line">
                <a:avLst/>
              </a:prstGeom>
              <a:noFill/>
              <a:ln w="762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86" name="0 mv"/>
              <p:cNvSpPr txBox="1"/>
              <p:nvPr/>
            </p:nvSpPr>
            <p:spPr>
              <a:xfrm>
                <a:off x="0" y="1461950"/>
                <a:ext cx="1036241"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defRPr sz="3200"/>
                </a:lvl1pPr>
              </a:lstStyle>
              <a:p>
                <a:pPr/>
                <a:r>
                  <a:t>0 mv</a:t>
                </a:r>
              </a:p>
            </p:txBody>
          </p:sp>
          <p:sp>
            <p:nvSpPr>
              <p:cNvPr id="787" name="Line"/>
              <p:cNvSpPr/>
              <p:nvPr/>
            </p:nvSpPr>
            <p:spPr>
              <a:xfrm>
                <a:off x="1407717" y="1807259"/>
                <a:ext cx="3127803" cy="1"/>
              </a:xfrm>
              <a:prstGeom prst="line">
                <a:avLst/>
              </a:prstGeom>
              <a:noFill/>
              <a:ln w="76200" cap="flat">
                <a:solidFill>
                  <a:srgbClr val="000000"/>
                </a:solidFill>
                <a:custDash>
                  <a:ds d="200000" sp="200000"/>
                </a:custDash>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789" name="Line"/>
            <p:cNvSpPr/>
            <p:nvPr/>
          </p:nvSpPr>
          <p:spPr>
            <a:xfrm>
              <a:off x="1505656" y="0"/>
              <a:ext cx="3066126" cy="2914954"/>
            </a:xfrm>
            <a:custGeom>
              <a:avLst/>
              <a:gdLst/>
              <a:ahLst/>
              <a:cxnLst>
                <a:cxn ang="0">
                  <a:pos x="wd2" y="hd2"/>
                </a:cxn>
                <a:cxn ang="5400000">
                  <a:pos x="wd2" y="hd2"/>
                </a:cxn>
                <a:cxn ang="10800000">
                  <a:pos x="wd2" y="hd2"/>
                </a:cxn>
                <a:cxn ang="16200000">
                  <a:pos x="wd2" y="hd2"/>
                </a:cxn>
              </a:cxnLst>
              <a:rect l="0" t="0" r="r" b="b"/>
              <a:pathLst>
                <a:path w="21600" h="19100" fill="norm" stroke="1" extrusionOk="0">
                  <a:moveTo>
                    <a:pt x="0" y="19100"/>
                  </a:moveTo>
                  <a:cubicBezTo>
                    <a:pt x="1180" y="16241"/>
                    <a:pt x="1843" y="13237"/>
                    <a:pt x="1988" y="10192"/>
                  </a:cubicBezTo>
                  <a:cubicBezTo>
                    <a:pt x="2143" y="6945"/>
                    <a:pt x="1849" y="3213"/>
                    <a:pt x="4815" y="1129"/>
                  </a:cubicBezTo>
                  <a:cubicBezTo>
                    <a:pt x="9979" y="-2500"/>
                    <a:pt x="15796" y="3817"/>
                    <a:pt x="21600" y="3393"/>
                  </a:cubicBezTo>
                </a:path>
              </a:pathLst>
            </a:cu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grpSp>
        <p:nvGrpSpPr>
          <p:cNvPr id="797" name="Group"/>
          <p:cNvGrpSpPr/>
          <p:nvPr/>
        </p:nvGrpSpPr>
        <p:grpSpPr>
          <a:xfrm>
            <a:off x="12772056" y="6692148"/>
            <a:ext cx="4727833" cy="3681810"/>
            <a:chOff x="0" y="0"/>
            <a:chExt cx="4727831" cy="3681809"/>
          </a:xfrm>
        </p:grpSpPr>
        <p:grpSp>
          <p:nvGrpSpPr>
            <p:cNvPr id="795" name="Group"/>
            <p:cNvGrpSpPr/>
            <p:nvPr/>
          </p:nvGrpSpPr>
          <p:grpSpPr>
            <a:xfrm>
              <a:off x="-1" y="95951"/>
              <a:ext cx="4727833" cy="3585859"/>
              <a:chOff x="0" y="0"/>
              <a:chExt cx="4727831" cy="3585857"/>
            </a:xfrm>
          </p:grpSpPr>
          <p:sp>
            <p:nvSpPr>
              <p:cNvPr id="791" name="Line"/>
              <p:cNvSpPr/>
              <p:nvPr/>
            </p:nvSpPr>
            <p:spPr>
              <a:xfrm flipV="1">
                <a:off x="1379030" y="0"/>
                <a:ext cx="1" cy="3585858"/>
              </a:xfrm>
              <a:prstGeom prst="line">
                <a:avLst/>
              </a:prstGeom>
              <a:noFill/>
              <a:ln w="762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92" name="Line"/>
              <p:cNvSpPr/>
              <p:nvPr/>
            </p:nvSpPr>
            <p:spPr>
              <a:xfrm>
                <a:off x="1362595" y="3569422"/>
                <a:ext cx="3365237" cy="1"/>
              </a:xfrm>
              <a:prstGeom prst="line">
                <a:avLst/>
              </a:prstGeom>
              <a:noFill/>
              <a:ln w="762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93" name="0 mv"/>
              <p:cNvSpPr txBox="1"/>
              <p:nvPr/>
            </p:nvSpPr>
            <p:spPr>
              <a:xfrm>
                <a:off x="0" y="1461950"/>
                <a:ext cx="1036241"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defRPr sz="3200"/>
                </a:lvl1pPr>
              </a:lstStyle>
              <a:p>
                <a:pPr/>
                <a:r>
                  <a:t>0 mv</a:t>
                </a:r>
              </a:p>
            </p:txBody>
          </p:sp>
          <p:sp>
            <p:nvSpPr>
              <p:cNvPr id="794" name="Line"/>
              <p:cNvSpPr/>
              <p:nvPr/>
            </p:nvSpPr>
            <p:spPr>
              <a:xfrm>
                <a:off x="1407717" y="1807259"/>
                <a:ext cx="3127803" cy="1"/>
              </a:xfrm>
              <a:prstGeom prst="line">
                <a:avLst/>
              </a:prstGeom>
              <a:noFill/>
              <a:ln w="76200" cap="flat">
                <a:solidFill>
                  <a:srgbClr val="000000"/>
                </a:solidFill>
                <a:custDash>
                  <a:ds d="200000" sp="200000"/>
                </a:custDash>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796" name="Line"/>
            <p:cNvSpPr/>
            <p:nvPr/>
          </p:nvSpPr>
          <p:spPr>
            <a:xfrm>
              <a:off x="1534344" y="0"/>
              <a:ext cx="2898239" cy="2835024"/>
            </a:xfrm>
            <a:custGeom>
              <a:avLst/>
              <a:gdLst/>
              <a:ahLst/>
              <a:cxnLst>
                <a:cxn ang="0">
                  <a:pos x="wd2" y="hd2"/>
                </a:cxn>
                <a:cxn ang="5400000">
                  <a:pos x="wd2" y="hd2"/>
                </a:cxn>
                <a:cxn ang="10800000">
                  <a:pos x="wd2" y="hd2"/>
                </a:cxn>
                <a:cxn ang="16200000">
                  <a:pos x="wd2" y="hd2"/>
                </a:cxn>
              </a:cxnLst>
              <a:rect l="0" t="0" r="r" b="b"/>
              <a:pathLst>
                <a:path w="21277" h="19865" fill="norm" stroke="1" extrusionOk="0">
                  <a:moveTo>
                    <a:pt x="0" y="19865"/>
                  </a:moveTo>
                  <a:cubicBezTo>
                    <a:pt x="1363" y="17459"/>
                    <a:pt x="2833" y="12826"/>
                    <a:pt x="1394" y="8389"/>
                  </a:cubicBezTo>
                  <a:cubicBezTo>
                    <a:pt x="-225" y="3400"/>
                    <a:pt x="2473" y="-1735"/>
                    <a:pt x="4639" y="567"/>
                  </a:cubicBezTo>
                  <a:cubicBezTo>
                    <a:pt x="5316" y="1286"/>
                    <a:pt x="5190" y="2194"/>
                    <a:pt x="5243" y="3114"/>
                  </a:cubicBezTo>
                  <a:cubicBezTo>
                    <a:pt x="5294" y="4011"/>
                    <a:pt x="5640" y="4984"/>
                    <a:pt x="5723" y="5975"/>
                  </a:cubicBezTo>
                  <a:cubicBezTo>
                    <a:pt x="5845" y="7440"/>
                    <a:pt x="6147" y="9051"/>
                    <a:pt x="7509" y="9052"/>
                  </a:cubicBezTo>
                  <a:cubicBezTo>
                    <a:pt x="12051" y="9056"/>
                    <a:pt x="6416" y="2082"/>
                    <a:pt x="9893" y="1595"/>
                  </a:cubicBezTo>
                  <a:cubicBezTo>
                    <a:pt x="14989" y="882"/>
                    <a:pt x="9734" y="9029"/>
                    <a:pt x="13319" y="9309"/>
                  </a:cubicBezTo>
                  <a:cubicBezTo>
                    <a:pt x="17719" y="9652"/>
                    <a:pt x="13478" y="2054"/>
                    <a:pt x="17181" y="1901"/>
                  </a:cubicBezTo>
                  <a:cubicBezTo>
                    <a:pt x="21375" y="1726"/>
                    <a:pt x="16884" y="9907"/>
                    <a:pt x="21278" y="9577"/>
                  </a:cubicBezTo>
                </a:path>
              </a:pathLst>
            </a:cu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798" name="What would Action Potential Look like with TEA present?"/>
          <p:cNvSpPr txBox="1"/>
          <p:nvPr/>
        </p:nvSpPr>
        <p:spPr>
          <a:xfrm>
            <a:off x="4011546" y="466195"/>
            <a:ext cx="13489013" cy="777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4200"/>
            </a:lvl1pPr>
          </a:lstStyle>
          <a:p>
            <a:pPr/>
            <a:r>
              <a:t>What would Action Potential Look like with TEA present?</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00" name="Fox Figure 7.14"/>
          <p:cNvSpPr txBox="1"/>
          <p:nvPr/>
        </p:nvSpPr>
        <p:spPr>
          <a:xfrm>
            <a:off x="18085593" y="12769453"/>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7.14</a:t>
            </a:r>
          </a:p>
        </p:txBody>
      </p:sp>
      <p:grpSp>
        <p:nvGrpSpPr>
          <p:cNvPr id="803" name="Group"/>
          <p:cNvGrpSpPr/>
          <p:nvPr/>
        </p:nvGrpSpPr>
        <p:grpSpPr>
          <a:xfrm>
            <a:off x="7334250" y="214312"/>
            <a:ext cx="10126266" cy="13055204"/>
            <a:chOff x="0" y="0"/>
            <a:chExt cx="10126265" cy="13055203"/>
          </a:xfrm>
        </p:grpSpPr>
        <p:pic>
          <p:nvPicPr>
            <p:cNvPr id="801" name="fox78119_0714.jpg" descr="fox78119_0714.jpg"/>
            <p:cNvPicPr>
              <a:picLocks noChangeAspect="0"/>
            </p:cNvPicPr>
            <p:nvPr/>
          </p:nvPicPr>
          <p:blipFill>
            <a:blip r:embed="rId2">
              <a:extLst/>
            </a:blip>
            <a:stretch>
              <a:fillRect/>
            </a:stretch>
          </p:blipFill>
          <p:spPr>
            <a:xfrm>
              <a:off x="673100" y="250031"/>
              <a:ext cx="8362952" cy="12805173"/>
            </a:xfrm>
            <a:prstGeom prst="rect">
              <a:avLst/>
            </a:prstGeom>
            <a:ln w="12700" cap="flat">
              <a:noFill/>
              <a:miter lim="400000"/>
            </a:ln>
            <a:effectLst/>
          </p:spPr>
        </p:pic>
        <p:sp>
          <p:nvSpPr>
            <p:cNvPr id="802" name="Rectangle"/>
            <p:cNvSpPr/>
            <p:nvPr/>
          </p:nvSpPr>
          <p:spPr>
            <a:xfrm>
              <a:off x="0" y="0"/>
              <a:ext cx="10126266"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grpSp>
        <p:nvGrpSpPr>
          <p:cNvPr id="808" name="Group"/>
          <p:cNvGrpSpPr/>
          <p:nvPr/>
        </p:nvGrpSpPr>
        <p:grpSpPr>
          <a:xfrm>
            <a:off x="10031709" y="9972441"/>
            <a:ext cx="1611250" cy="1611251"/>
            <a:chOff x="-170624" y="-170624"/>
            <a:chExt cx="1611249" cy="1611249"/>
          </a:xfrm>
        </p:grpSpPr>
        <p:pic>
          <p:nvPicPr>
            <p:cNvPr id="804" name="Line Line" descr="Line Line"/>
            <p:cNvPicPr>
              <a:picLocks noChangeAspect="0"/>
            </p:cNvPicPr>
            <p:nvPr/>
          </p:nvPicPr>
          <p:blipFill>
            <a:blip r:embed="rId3">
              <a:extLst/>
            </a:blip>
            <a:stretch>
              <a:fillRect/>
            </a:stretch>
          </p:blipFill>
          <p:spPr>
            <a:xfrm rot="18900000">
              <a:off x="-383676" y="514350"/>
              <a:ext cx="2037352" cy="241301"/>
            </a:xfrm>
            <a:prstGeom prst="rect">
              <a:avLst/>
            </a:prstGeom>
            <a:effectLst/>
          </p:spPr>
        </p:pic>
        <p:pic>
          <p:nvPicPr>
            <p:cNvPr id="806" name="Line Line" descr="Line Line"/>
            <p:cNvPicPr>
              <a:picLocks noChangeAspect="0"/>
            </p:cNvPicPr>
            <p:nvPr/>
          </p:nvPicPr>
          <p:blipFill>
            <a:blip r:embed="rId4">
              <a:extLst/>
            </a:blip>
            <a:stretch>
              <a:fillRect/>
            </a:stretch>
          </p:blipFill>
          <p:spPr>
            <a:xfrm rot="14784146">
              <a:off x="47565" y="544185"/>
              <a:ext cx="1174025" cy="241301"/>
            </a:xfrm>
            <a:prstGeom prst="rect">
              <a:avLst/>
            </a:prstGeom>
            <a:effectLst/>
          </p:spPr>
        </p:pic>
      </p:grpSp>
      <p:pic>
        <p:nvPicPr>
          <p:cNvPr id="809" name="Line Line" descr="Line Line"/>
          <p:cNvPicPr>
            <a:picLocks noChangeAspect="0"/>
          </p:cNvPicPr>
          <p:nvPr/>
        </p:nvPicPr>
        <p:blipFill>
          <a:blip r:embed="rId5">
            <a:extLst/>
          </a:blip>
          <a:stretch>
            <a:fillRect/>
          </a:stretch>
        </p:blipFill>
        <p:spPr>
          <a:xfrm>
            <a:off x="9963150" y="2131483"/>
            <a:ext cx="4780051" cy="139701"/>
          </a:xfrm>
          <a:prstGeom prst="rect">
            <a:avLst/>
          </a:prstGeom>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12" name="Cable Properties of Axons"/>
          <p:cNvSpPr txBox="1"/>
          <p:nvPr>
            <p:ph type="title"/>
          </p:nvPr>
        </p:nvSpPr>
        <p:spPr>
          <a:xfrm>
            <a:off x="3869531" y="696515"/>
            <a:ext cx="11465719" cy="1303735"/>
          </a:xfrm>
          <a:prstGeom prst="rect">
            <a:avLst/>
          </a:prstGeom>
        </p:spPr>
        <p:txBody>
          <a:bodyPr/>
          <a:lstStyle>
            <a:lvl1pPr>
              <a:defRPr>
                <a:solidFill>
                  <a:srgbClr val="009193"/>
                </a:solidFill>
              </a:defRPr>
            </a:lvl1pPr>
          </a:lstStyle>
          <a:p>
            <a:pPr/>
            <a:r>
              <a:t>Cable Properties of Axons</a:t>
            </a:r>
          </a:p>
        </p:txBody>
      </p:sp>
      <p:sp>
        <p:nvSpPr>
          <p:cNvPr id="813" name="1. Wider diameter axons have lower resistance, so wave of depolarization spreads faster…"/>
          <p:cNvSpPr txBox="1"/>
          <p:nvPr/>
        </p:nvSpPr>
        <p:spPr>
          <a:xfrm>
            <a:off x="4710509" y="2667793"/>
            <a:ext cx="15251907" cy="938372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638492" marR="81280" indent="-638492" defTabSz="1821656">
              <a:spcBef>
                <a:spcPts val="2800"/>
              </a:spcBef>
              <a:buClr>
                <a:srgbClr val="000000"/>
              </a:buClr>
              <a:buFont typeface="Helvetica"/>
              <a:defRPr b="1" sz="4200">
                <a:uFill>
                  <a:solidFill>
                    <a:srgbClr val="000000"/>
                  </a:solidFill>
                </a:uFill>
              </a:defRPr>
            </a:pPr>
            <a:r>
              <a:t>1. Wider diameter axons have lower resistance, so wave of depolarization spreads faster</a:t>
            </a:r>
          </a:p>
          <a:p>
            <a:pPr marL="638492" marR="81280" indent="-119300" defTabSz="1821656">
              <a:spcBef>
                <a:spcPts val="2800"/>
              </a:spcBef>
              <a:buClr>
                <a:srgbClr val="000000"/>
              </a:buClr>
              <a:buFont typeface="Helvetica"/>
              <a:defRPr b="1" sz="4200">
                <a:uFill>
                  <a:solidFill>
                    <a:srgbClr val="000000"/>
                  </a:solidFill>
                </a:uFill>
              </a:defRPr>
            </a:pPr>
            <a:r>
              <a:t> </a:t>
            </a:r>
            <a:r>
              <a:rPr>
                <a:solidFill>
                  <a:srgbClr val="7A7A7A"/>
                </a:solidFill>
                <a:uFill>
                  <a:solidFill>
                    <a:srgbClr val="7A7A7A"/>
                  </a:solidFill>
                </a:uFill>
              </a:rPr>
              <a:t>Because ions flow more easily to next segment of membrane in wider axons, action potentials move faster down wider axons.</a:t>
            </a:r>
          </a:p>
          <a:p>
            <a:pPr defTabSz="821531">
              <a:defRPr b="1" sz="4200"/>
            </a:pPr>
          </a:p>
          <a:p>
            <a:pPr marL="638492" marR="81280" indent="-638492" defTabSz="1821656">
              <a:spcBef>
                <a:spcPts val="2800"/>
              </a:spcBef>
              <a:buClr>
                <a:srgbClr val="000000"/>
              </a:buClr>
              <a:buFont typeface="Helvetica"/>
              <a:defRPr b="1" sz="4200">
                <a:uFill>
                  <a:solidFill>
                    <a:srgbClr val="000000"/>
                  </a:solidFill>
                </a:uFill>
              </a:defRPr>
            </a:pPr>
            <a:r>
              <a:t>2. Insulated myelinated axons have higher capacitance, so current is not dissipated and travels further</a:t>
            </a:r>
          </a:p>
          <a:p>
            <a:pPr marL="638492" marR="81280" indent="-638492" defTabSz="1821656">
              <a:spcBef>
                <a:spcPts val="2800"/>
              </a:spcBef>
              <a:buClr>
                <a:srgbClr val="000000"/>
              </a:buClr>
              <a:buFont typeface="Helvetica"/>
              <a:defRPr b="1" sz="4200">
                <a:uFill>
                  <a:solidFill>
                    <a:srgbClr val="000000"/>
                  </a:solidFill>
                </a:uFill>
              </a:defRPr>
            </a:pPr>
          </a:p>
          <a:p>
            <a:pPr marL="702072" marR="81280" defTabSz="1821656">
              <a:tabLst>
                <a:tab pos="698500" algn="l"/>
              </a:tabLst>
              <a:defRPr b="1" sz="4200">
                <a:solidFill>
                  <a:srgbClr val="7A7A7A"/>
                </a:solidFill>
                <a:uFill>
                  <a:solidFill>
                    <a:srgbClr val="7A7A7A"/>
                  </a:solidFill>
                </a:uFill>
                <a:latin typeface="+mn-lt"/>
                <a:ea typeface="+mn-ea"/>
                <a:cs typeface="+mn-cs"/>
                <a:sym typeface="Arial"/>
              </a:defRPr>
            </a:pPr>
            <a:r>
              <a:t>With myelin sheath, charge is conducted to the next gap in the insulation;  action potential jumps from one node of Ranvier to the next node very quickly = </a:t>
            </a:r>
            <a:r>
              <a:rPr>
                <a:solidFill>
                  <a:srgbClr val="B92D5D"/>
                </a:solidFill>
                <a:uFill>
                  <a:solidFill>
                    <a:srgbClr val="B92D5D"/>
                  </a:solidFill>
                </a:uFill>
              </a:rPr>
              <a:t>saltatory</a:t>
            </a:r>
            <a:r>
              <a:t> (jumping) </a:t>
            </a:r>
            <a:r>
              <a:rPr>
                <a:solidFill>
                  <a:srgbClr val="B92D5D"/>
                </a:solidFill>
                <a:uFill>
                  <a:solidFill>
                    <a:srgbClr val="B92D5D"/>
                  </a:solidFill>
                </a:uFill>
              </a:rPr>
              <a:t>conduction</a:t>
            </a:r>
          </a:p>
        </p:txBody>
      </p:sp>
      <p:sp>
        <p:nvSpPr>
          <p:cNvPr id="814"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16" name="Cable Properties"/>
          <p:cNvSpPr txBox="1"/>
          <p:nvPr>
            <p:ph type="title"/>
          </p:nvPr>
        </p:nvSpPr>
        <p:spPr>
          <a:xfrm>
            <a:off x="3780234" y="500062"/>
            <a:ext cx="11644313" cy="910829"/>
          </a:xfrm>
          <a:prstGeom prst="rect">
            <a:avLst/>
          </a:prstGeom>
        </p:spPr>
        <p:txBody>
          <a:bodyPr/>
          <a:lstStyle>
            <a:lvl1pPr>
              <a:defRPr>
                <a:solidFill>
                  <a:srgbClr val="009193"/>
                </a:solidFill>
              </a:defRPr>
            </a:lvl1pPr>
          </a:lstStyle>
          <a:p>
            <a:pPr/>
            <a:r>
              <a:t>Cable Properties</a:t>
            </a:r>
          </a:p>
        </p:txBody>
      </p:sp>
      <p:pic>
        <p:nvPicPr>
          <p:cNvPr id="817" name="image.pdf" descr="image.pdf"/>
          <p:cNvPicPr>
            <a:picLocks noChangeAspect="0"/>
          </p:cNvPicPr>
          <p:nvPr/>
        </p:nvPicPr>
        <p:blipFill>
          <a:blip r:embed="rId2">
            <a:extLst/>
          </a:blip>
          <a:stretch>
            <a:fillRect/>
          </a:stretch>
        </p:blipFill>
        <p:spPr>
          <a:xfrm>
            <a:off x="4607326" y="3708082"/>
            <a:ext cx="5769821" cy="9415285"/>
          </a:xfrm>
          <a:prstGeom prst="rect">
            <a:avLst/>
          </a:prstGeom>
          <a:ln w="12700">
            <a:miter lim="400000"/>
          </a:ln>
        </p:spPr>
      </p:pic>
      <p:sp>
        <p:nvSpPr>
          <p:cNvPr id="818" name="Lord Kelvin"/>
          <p:cNvSpPr txBox="1"/>
          <p:nvPr/>
        </p:nvSpPr>
        <p:spPr>
          <a:xfrm>
            <a:off x="4588271" y="2313781"/>
            <a:ext cx="3750720"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434ED6"/>
              </a:buClr>
              <a:buFont typeface="Helvetica"/>
              <a:defRPr sz="4600">
                <a:uFill>
                  <a:solidFill>
                    <a:srgbClr val="000000"/>
                  </a:solidFill>
                </a:uFill>
                <a:latin typeface="Times Roman"/>
                <a:ea typeface="Times Roman"/>
                <a:cs typeface="Times Roman"/>
                <a:sym typeface="Times Roman"/>
              </a:defRPr>
            </a:pPr>
            <a:r>
              <a:rPr b="1">
                <a:solidFill>
                  <a:srgbClr val="434ED6"/>
                </a:solidFill>
                <a:uFill>
                  <a:solidFill>
                    <a:srgbClr val="434ED6"/>
                  </a:solidFill>
                </a:uFill>
                <a:latin typeface="+mj-lt"/>
                <a:ea typeface="+mj-ea"/>
                <a:cs typeface="+mj-cs"/>
                <a:sym typeface="Helvetica"/>
              </a:rPr>
              <a:t>Lord Kelvin</a:t>
            </a:r>
            <a:r>
              <a:rPr b="1">
                <a:latin typeface="+mj-lt"/>
                <a:ea typeface="+mj-ea"/>
                <a:cs typeface="+mj-cs"/>
                <a:sym typeface="Helvetica"/>
              </a:rPr>
              <a:t> </a:t>
            </a:r>
          </a:p>
        </p:txBody>
      </p:sp>
      <p:pic>
        <p:nvPicPr>
          <p:cNvPr id="819" name="image.pdf" descr="image.pdf"/>
          <p:cNvPicPr>
            <a:picLocks noChangeAspect="0"/>
          </p:cNvPicPr>
          <p:nvPr/>
        </p:nvPicPr>
        <p:blipFill>
          <a:blip r:embed="rId3">
            <a:extLst/>
          </a:blip>
          <a:stretch>
            <a:fillRect/>
          </a:stretch>
        </p:blipFill>
        <p:spPr>
          <a:xfrm>
            <a:off x="11511856" y="1900535"/>
            <a:ext cx="7414257" cy="11237562"/>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21" name="TransAtlantic Cable in 1850-60s"/>
          <p:cNvSpPr txBox="1"/>
          <p:nvPr>
            <p:ph type="title"/>
          </p:nvPr>
        </p:nvSpPr>
        <p:spPr>
          <a:xfrm>
            <a:off x="3571875" y="0"/>
            <a:ext cx="13251657" cy="1911351"/>
          </a:xfrm>
          <a:prstGeom prst="rect">
            <a:avLst/>
          </a:prstGeom>
        </p:spPr>
        <p:txBody>
          <a:bodyPr/>
          <a:lstStyle>
            <a:lvl1pPr>
              <a:defRPr sz="4400">
                <a:solidFill>
                  <a:srgbClr val="FF2600"/>
                </a:solidFill>
                <a:uFill>
                  <a:solidFill>
                    <a:srgbClr val="FF2600"/>
                  </a:solidFill>
                </a:uFill>
              </a:defRPr>
            </a:lvl1pPr>
          </a:lstStyle>
          <a:p>
            <a:pPr/>
            <a:r>
              <a:t>TransAtlantic Cable in 1850-60s</a:t>
            </a:r>
          </a:p>
        </p:txBody>
      </p:sp>
      <p:pic>
        <p:nvPicPr>
          <p:cNvPr id="822" name="image.pdf" descr="image.pdf"/>
          <p:cNvPicPr>
            <a:picLocks noChangeAspect="0"/>
          </p:cNvPicPr>
          <p:nvPr/>
        </p:nvPicPr>
        <p:blipFill>
          <a:blip r:embed="rId2">
            <a:extLst/>
          </a:blip>
          <a:stretch>
            <a:fillRect/>
          </a:stretch>
        </p:blipFill>
        <p:spPr>
          <a:xfrm>
            <a:off x="4389834" y="1650206"/>
            <a:ext cx="15591236" cy="11787188"/>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824" name="peripheral%20mech%20fig%202.tiff" descr="peripheral%20mech%20fig%202.tiff"/>
          <p:cNvPicPr>
            <a:picLocks noChangeAspect="1"/>
          </p:cNvPicPr>
          <p:nvPr/>
        </p:nvPicPr>
        <p:blipFill>
          <a:blip r:embed="rId2">
            <a:extLst/>
          </a:blip>
          <a:stretch>
            <a:fillRect/>
          </a:stretch>
        </p:blipFill>
        <p:spPr>
          <a:xfrm>
            <a:off x="6619875" y="2107406"/>
            <a:ext cx="11144250" cy="10715626"/>
          </a:xfrm>
          <a:prstGeom prst="rect">
            <a:avLst/>
          </a:prstGeom>
          <a:ln w="12700">
            <a:miter lim="400000"/>
          </a:ln>
        </p:spPr>
      </p:pic>
      <p:sp>
        <p:nvSpPr>
          <p:cNvPr id="825" name="http://alexandria.healthlibrary.ca/documents/notes/bom/unit_6/Lec%2024%20Peripheral%20mechanisms.xml"/>
          <p:cNvSpPr txBox="1"/>
          <p:nvPr/>
        </p:nvSpPr>
        <p:spPr>
          <a:xfrm>
            <a:off x="10048875" y="13054806"/>
            <a:ext cx="10894219" cy="393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lstStyle>
          <a:p>
            <a:pPr/>
            <a:r>
              <a:t>http://alexandria.healthlibrary.ca/documents/notes/bom/unit_6/Lec%2024%20Peripheral%20mechanisms.xml</a:t>
            </a:r>
          </a:p>
        </p:txBody>
      </p:sp>
      <p:sp>
        <p:nvSpPr>
          <p:cNvPr id="826" name="Nerves can have Axons of different diameters:…"/>
          <p:cNvSpPr txBox="1"/>
          <p:nvPr/>
        </p:nvSpPr>
        <p:spPr>
          <a:xfrm>
            <a:off x="1147519" y="364132"/>
            <a:ext cx="21532158" cy="15398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5000">
                <a:solidFill>
                  <a:srgbClr val="0056D6"/>
                </a:solidFill>
              </a:defRPr>
            </a:pPr>
            <a:r>
              <a:t>Nerves can have Axons of different diameters: </a:t>
            </a:r>
          </a:p>
          <a:p>
            <a:pPr defTabSz="821531">
              <a:defRPr b="1" sz="4200"/>
            </a:pPr>
            <a:r>
              <a:t>wider axons are faster, because ions flow more easily to next segment of membrane</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5E5E5E"/>
        </a:solidFill>
      </p:bgPr>
    </p:bg>
    <p:spTree>
      <p:nvGrpSpPr>
        <p:cNvPr id="1" name=""/>
        <p:cNvGrpSpPr/>
        <p:nvPr/>
      </p:nvGrpSpPr>
      <p:grpSpPr>
        <a:xfrm>
          <a:off x="0" y="0"/>
          <a:ext cx="0" cy="0"/>
          <a:chOff x="0" y="0"/>
          <a:chExt cx="0" cy="0"/>
        </a:xfrm>
      </p:grpSpPr>
      <p:pic>
        <p:nvPicPr>
          <p:cNvPr id="267" name="neurotrans.mov" descr="neurotrans.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3298031" y="1696640"/>
            <a:ext cx="17912954" cy="10076037"/>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68500" fill="hold"/>
                                        <p:tgtEl>
                                          <p:spTgt spid="267"/>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267"/>
                </p:tgtEl>
              </p:cMediaNode>
            </p:video>
            <p:seq concurrent="1" prevAc="none" nextAc="seek">
              <p:cTn id="8" evtFilter="cancelBubble" nodeType="interactiveSeq" restart="whenNotActive" fill="hold">
                <p:stCondLst>
                  <p:cond delay="0" evt="onClick">
                    <p:tgtEl>
                      <p:spTgt spid="267"/>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267"/>
                                        </p:tgtEl>
                                      </p:cBhvr>
                                    </p:cmd>
                                  </p:childTnLst>
                                </p:cTn>
                              </p:par>
                            </p:childTnLst>
                          </p:cTn>
                        </p:par>
                      </p:childTnLst>
                    </p:cTn>
                  </p:par>
                </p:childTnLst>
              </p:cTn>
              <p:nextCondLst>
                <p:cond delay="0" evt="onClick">
                  <p:tgtEl>
                    <p:spTgt spid="267"/>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28" name="Speed of Action Potentials"/>
          <p:cNvSpPr txBox="1"/>
          <p:nvPr>
            <p:ph type="title"/>
          </p:nvPr>
        </p:nvSpPr>
        <p:spPr>
          <a:xfrm>
            <a:off x="3262312" y="-214313"/>
            <a:ext cx="13019485" cy="1714501"/>
          </a:xfrm>
          <a:prstGeom prst="rect">
            <a:avLst/>
          </a:prstGeom>
        </p:spPr>
        <p:txBody>
          <a:bodyPr/>
          <a:lstStyle>
            <a:lvl1pPr>
              <a:defRPr>
                <a:solidFill>
                  <a:srgbClr val="0056D6"/>
                </a:solidFill>
                <a:uFill>
                  <a:solidFill>
                    <a:srgbClr val="0056D6"/>
                  </a:solidFill>
                </a:uFill>
              </a:defRPr>
            </a:lvl1pPr>
          </a:lstStyle>
          <a:p>
            <a:pPr/>
            <a:r>
              <a:t>Speed of Action Potentials</a:t>
            </a:r>
          </a:p>
        </p:txBody>
      </p:sp>
      <p:sp>
        <p:nvSpPr>
          <p:cNvPr id="829" name="redrawn from http://faculty.washington.edu/chudler/cv.html"/>
          <p:cNvSpPr txBox="1"/>
          <p:nvPr/>
        </p:nvSpPr>
        <p:spPr>
          <a:xfrm>
            <a:off x="14710171" y="12948046"/>
            <a:ext cx="6161486" cy="393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a:uFill>
                  <a:solidFill>
                    <a:srgbClr val="000000"/>
                  </a:solidFill>
                </a:uFill>
              </a:defRPr>
            </a:lvl1pPr>
          </a:lstStyle>
          <a:p>
            <a:pPr/>
            <a:r>
              <a:t>redrawn from http://faculty.washington.edu/chudler/cv.html</a:t>
            </a:r>
          </a:p>
        </p:txBody>
      </p:sp>
      <p:sp>
        <p:nvSpPr>
          <p:cNvPr id="830" name="C…"/>
          <p:cNvSpPr txBox="1"/>
          <p:nvPr/>
        </p:nvSpPr>
        <p:spPr>
          <a:xfrm>
            <a:off x="5751884" y="11273621"/>
            <a:ext cx="938636" cy="92868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defRPr b="1" sz="2400">
                <a:uFill>
                  <a:solidFill>
                    <a:srgbClr val="000000"/>
                  </a:solidFill>
                </a:uFill>
              </a:defRPr>
            </a:pPr>
            <a:r>
              <a:t>C</a:t>
            </a:r>
          </a:p>
          <a:p>
            <a:pPr marL="81280" marR="81280" algn="ctr" defTabSz="1821656">
              <a:defRPr b="1" sz="2400">
                <a:uFill>
                  <a:solidFill>
                    <a:srgbClr val="000000"/>
                  </a:solidFill>
                </a:uFill>
              </a:defRPr>
            </a:pPr>
            <a:r>
              <a:t>fiber</a:t>
            </a:r>
          </a:p>
        </p:txBody>
      </p:sp>
      <p:sp>
        <p:nvSpPr>
          <p:cNvPr id="831" name="walk"/>
          <p:cNvSpPr txBox="1"/>
          <p:nvPr/>
        </p:nvSpPr>
        <p:spPr>
          <a:xfrm>
            <a:off x="6787641" y="10469950"/>
            <a:ext cx="885110"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defRPr sz="2400">
                <a:uFill>
                  <a:solidFill>
                    <a:srgbClr val="000000"/>
                  </a:solidFill>
                </a:uFill>
              </a:defRPr>
            </a:lvl1pPr>
          </a:lstStyle>
          <a:p>
            <a:pPr/>
            <a:r>
              <a:t>walk</a:t>
            </a:r>
          </a:p>
        </p:txBody>
      </p:sp>
      <p:sp>
        <p:nvSpPr>
          <p:cNvPr id="832" name="mile"/>
          <p:cNvSpPr txBox="1"/>
          <p:nvPr/>
        </p:nvSpPr>
        <p:spPr>
          <a:xfrm>
            <a:off x="7734187" y="11273621"/>
            <a:ext cx="831428" cy="535783"/>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defRPr sz="2400">
                <a:uFill>
                  <a:solidFill>
                    <a:srgbClr val="000000"/>
                  </a:solidFill>
                </a:uFill>
              </a:defRPr>
            </a:lvl1pPr>
          </a:lstStyle>
          <a:p>
            <a:pPr/>
            <a:r>
              <a:t>mile</a:t>
            </a:r>
          </a:p>
        </p:txBody>
      </p:sp>
      <p:sp>
        <p:nvSpPr>
          <p:cNvPr id="833" name="sprint"/>
          <p:cNvSpPr txBox="1"/>
          <p:nvPr/>
        </p:nvSpPr>
        <p:spPr>
          <a:xfrm>
            <a:off x="8502140" y="10469950"/>
            <a:ext cx="1028107"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defRPr sz="2400">
                <a:uFill>
                  <a:solidFill>
                    <a:srgbClr val="000000"/>
                  </a:solidFill>
                </a:uFill>
              </a:defRPr>
            </a:lvl1pPr>
          </a:lstStyle>
          <a:p>
            <a:pPr/>
            <a:r>
              <a:t>sprint</a:t>
            </a:r>
          </a:p>
        </p:txBody>
      </p:sp>
      <p:sp>
        <p:nvSpPr>
          <p:cNvPr id="834" name="A-delta…"/>
          <p:cNvSpPr txBox="1"/>
          <p:nvPr/>
        </p:nvSpPr>
        <p:spPr>
          <a:xfrm>
            <a:off x="9234620" y="11273621"/>
            <a:ext cx="1331524" cy="92868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defRPr b="1" sz="2400">
                <a:uFill>
                  <a:solidFill>
                    <a:srgbClr val="000000"/>
                  </a:solidFill>
                </a:uFill>
              </a:defRPr>
            </a:pPr>
            <a:r>
              <a:t>A-delta</a:t>
            </a:r>
          </a:p>
          <a:p>
            <a:pPr marL="81280" marR="81280" algn="ctr" defTabSz="1821656">
              <a:defRPr b="1" sz="2400">
                <a:uFill>
                  <a:solidFill>
                    <a:srgbClr val="000000"/>
                  </a:solidFill>
                </a:uFill>
              </a:defRPr>
            </a:pPr>
            <a:r>
              <a:t>fiber</a:t>
            </a:r>
          </a:p>
        </p:txBody>
      </p:sp>
      <p:sp>
        <p:nvSpPr>
          <p:cNvPr id="835" name="bicycle"/>
          <p:cNvSpPr txBox="1"/>
          <p:nvPr/>
        </p:nvSpPr>
        <p:spPr>
          <a:xfrm>
            <a:off x="10198738" y="10469950"/>
            <a:ext cx="122462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defRPr sz="2400">
                <a:uFill>
                  <a:solidFill>
                    <a:srgbClr val="000000"/>
                  </a:solidFill>
                </a:uFill>
              </a:defRPr>
            </a:lvl1pPr>
          </a:lstStyle>
          <a:p>
            <a:pPr/>
            <a:r>
              <a:t>bicycle</a:t>
            </a:r>
          </a:p>
        </p:txBody>
      </p:sp>
      <p:sp>
        <p:nvSpPr>
          <p:cNvPr id="836" name="hound"/>
          <p:cNvSpPr txBox="1"/>
          <p:nvPr/>
        </p:nvSpPr>
        <p:spPr>
          <a:xfrm>
            <a:off x="11065013" y="11273621"/>
            <a:ext cx="1135943" cy="535783"/>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defRPr sz="2400">
                <a:uFill>
                  <a:solidFill>
                    <a:srgbClr val="000000"/>
                  </a:solidFill>
                </a:uFill>
              </a:defRPr>
            </a:lvl1pPr>
          </a:lstStyle>
          <a:p>
            <a:pPr/>
            <a:r>
              <a:t>hound</a:t>
            </a:r>
          </a:p>
        </p:txBody>
      </p:sp>
      <p:sp>
        <p:nvSpPr>
          <p:cNvPr id="837" name="car"/>
          <p:cNvSpPr txBox="1"/>
          <p:nvPr/>
        </p:nvSpPr>
        <p:spPr>
          <a:xfrm>
            <a:off x="12199023" y="10469950"/>
            <a:ext cx="688587"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defRPr sz="2400">
                <a:uFill>
                  <a:solidFill>
                    <a:srgbClr val="000000"/>
                  </a:solidFill>
                </a:uFill>
              </a:defRPr>
            </a:lvl1pPr>
          </a:lstStyle>
          <a:p>
            <a:pPr/>
            <a:r>
              <a:t>car</a:t>
            </a:r>
          </a:p>
        </p:txBody>
      </p:sp>
      <p:sp>
        <p:nvSpPr>
          <p:cNvPr id="838" name="cheetah"/>
          <p:cNvSpPr txBox="1"/>
          <p:nvPr/>
        </p:nvSpPr>
        <p:spPr>
          <a:xfrm>
            <a:off x="12752664" y="11273621"/>
            <a:ext cx="1385992" cy="535783"/>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defRPr sz="2400">
                <a:uFill>
                  <a:solidFill>
                    <a:srgbClr val="000000"/>
                  </a:solidFill>
                </a:uFill>
              </a:defRPr>
            </a:lvl1pPr>
          </a:lstStyle>
          <a:p>
            <a:pPr/>
            <a:r>
              <a:t>cheetah</a:t>
            </a:r>
          </a:p>
        </p:txBody>
      </p:sp>
      <p:sp>
        <p:nvSpPr>
          <p:cNvPr id="839" name="asian swift"/>
          <p:cNvSpPr txBox="1"/>
          <p:nvPr/>
        </p:nvSpPr>
        <p:spPr>
          <a:xfrm>
            <a:off x="13458127" y="10469950"/>
            <a:ext cx="1742778"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defRPr sz="2400">
                <a:uFill>
                  <a:solidFill>
                    <a:srgbClr val="000000"/>
                  </a:solidFill>
                </a:uFill>
              </a:defRPr>
            </a:lvl1pPr>
          </a:lstStyle>
          <a:p>
            <a:pPr/>
            <a:r>
              <a:t>asian swift</a:t>
            </a:r>
          </a:p>
        </p:txBody>
      </p:sp>
      <p:sp>
        <p:nvSpPr>
          <p:cNvPr id="840" name="A-beta…"/>
          <p:cNvSpPr txBox="1"/>
          <p:nvPr/>
        </p:nvSpPr>
        <p:spPr>
          <a:xfrm>
            <a:off x="14619239" y="11273621"/>
            <a:ext cx="1242210" cy="92868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defRPr sz="2400">
                <a:uFill>
                  <a:solidFill>
                    <a:srgbClr val="000000"/>
                  </a:solidFill>
                </a:uFill>
              </a:defRPr>
            </a:pPr>
            <a:r>
              <a:rPr b="1"/>
              <a:t>A-beta</a:t>
            </a:r>
            <a:endParaRPr b="1"/>
          </a:p>
          <a:p>
            <a:pPr marL="81280" marR="81280" algn="ctr" defTabSz="1821656">
              <a:defRPr b="1" sz="2400">
                <a:uFill>
                  <a:solidFill>
                    <a:srgbClr val="000000"/>
                  </a:solidFill>
                </a:uFill>
              </a:defRPr>
            </a:pPr>
            <a:r>
              <a:t>fiber</a:t>
            </a:r>
          </a:p>
        </p:txBody>
      </p:sp>
      <p:sp>
        <p:nvSpPr>
          <p:cNvPr id="841" name="airplane"/>
          <p:cNvSpPr txBox="1"/>
          <p:nvPr/>
        </p:nvSpPr>
        <p:spPr>
          <a:xfrm>
            <a:off x="16235207" y="11273621"/>
            <a:ext cx="1385835" cy="535783"/>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defRPr sz="2400">
                <a:uFill>
                  <a:solidFill>
                    <a:srgbClr val="000000"/>
                  </a:solidFill>
                </a:uFill>
              </a:defRPr>
            </a:lvl1pPr>
          </a:lstStyle>
          <a:p>
            <a:pPr/>
            <a:r>
              <a:t>airplane</a:t>
            </a:r>
          </a:p>
        </p:txBody>
      </p:sp>
      <p:sp>
        <p:nvSpPr>
          <p:cNvPr id="842" name="Rectangle"/>
          <p:cNvSpPr/>
          <p:nvPr/>
        </p:nvSpPr>
        <p:spPr>
          <a:xfrm>
            <a:off x="6055406" y="10237778"/>
            <a:ext cx="589361" cy="125016"/>
          </a:xfrm>
          <a:prstGeom prst="rect">
            <a:avLst/>
          </a:prstGeom>
          <a:solidFill>
            <a:srgbClr val="FFC677"/>
          </a:solidFill>
          <a:ln w="12700">
            <a:solidFill>
              <a:srgbClr val="000000"/>
            </a:solidFill>
          </a:ln>
        </p:spPr>
        <p:txBody>
          <a:bodyPr lIns="71437" tIns="71437" rIns="71437" bIns="71437" anchor="ctr"/>
          <a:lstStyle/>
          <a:p>
            <a:pPr marL="81280" marR="81280" defTabSz="1821656">
              <a:defRPr sz="4400">
                <a:uFill>
                  <a:solidFill>
                    <a:srgbClr val="000000"/>
                  </a:solidFill>
                </a:uFill>
                <a:latin typeface="Times Roman"/>
                <a:ea typeface="Times Roman"/>
                <a:cs typeface="Times Roman"/>
                <a:sym typeface="Times Roman"/>
              </a:defRPr>
            </a:pPr>
          </a:p>
        </p:txBody>
      </p:sp>
      <p:sp>
        <p:nvSpPr>
          <p:cNvPr id="843" name="Rectangle"/>
          <p:cNvSpPr/>
          <p:nvPr/>
        </p:nvSpPr>
        <p:spPr>
          <a:xfrm>
            <a:off x="6984093" y="10237778"/>
            <a:ext cx="589361" cy="125016"/>
          </a:xfrm>
          <a:prstGeom prst="rect">
            <a:avLst/>
          </a:prstGeom>
          <a:solidFill>
            <a:srgbClr val="AAAAAA"/>
          </a:solidFill>
          <a:ln w="12700">
            <a:solidFill>
              <a:srgbClr val="000000"/>
            </a:solidFill>
          </a:ln>
        </p:spPr>
        <p:txBody>
          <a:bodyPr lIns="71437" tIns="71437" rIns="71437" bIns="71437" anchor="ctr"/>
          <a:lstStyle/>
          <a:p>
            <a:pPr marL="81280" marR="81280" defTabSz="1821656">
              <a:defRPr sz="4400">
                <a:uFill>
                  <a:solidFill>
                    <a:srgbClr val="000000"/>
                  </a:solidFill>
                </a:uFill>
                <a:latin typeface="Times Roman"/>
                <a:ea typeface="Times Roman"/>
                <a:cs typeface="Times Roman"/>
                <a:sym typeface="Times Roman"/>
              </a:defRPr>
            </a:pPr>
          </a:p>
        </p:txBody>
      </p:sp>
      <p:sp>
        <p:nvSpPr>
          <p:cNvPr id="844" name="Rectangle"/>
          <p:cNvSpPr/>
          <p:nvPr/>
        </p:nvSpPr>
        <p:spPr>
          <a:xfrm>
            <a:off x="7877062" y="9987746"/>
            <a:ext cx="589360" cy="375048"/>
          </a:xfrm>
          <a:prstGeom prst="rect">
            <a:avLst/>
          </a:prstGeom>
          <a:solidFill>
            <a:srgbClr val="AAAAAA"/>
          </a:solidFill>
          <a:ln w="12700">
            <a:solidFill>
              <a:srgbClr val="000000"/>
            </a:solidFill>
          </a:ln>
        </p:spPr>
        <p:txBody>
          <a:bodyPr lIns="71437" tIns="71437" rIns="71437" bIns="71437" anchor="ctr"/>
          <a:lstStyle/>
          <a:p>
            <a:pPr marL="81280" marR="81280" defTabSz="1821656">
              <a:defRPr sz="4400">
                <a:uFill>
                  <a:solidFill>
                    <a:srgbClr val="000000"/>
                  </a:solidFill>
                </a:uFill>
                <a:latin typeface="Times Roman"/>
                <a:ea typeface="Times Roman"/>
                <a:cs typeface="Times Roman"/>
                <a:sym typeface="Times Roman"/>
              </a:defRPr>
            </a:pPr>
          </a:p>
        </p:txBody>
      </p:sp>
      <p:sp>
        <p:nvSpPr>
          <p:cNvPr id="845" name="Rectangle"/>
          <p:cNvSpPr/>
          <p:nvPr/>
        </p:nvSpPr>
        <p:spPr>
          <a:xfrm>
            <a:off x="8752171" y="9844871"/>
            <a:ext cx="589361" cy="517923"/>
          </a:xfrm>
          <a:prstGeom prst="rect">
            <a:avLst/>
          </a:prstGeom>
          <a:solidFill>
            <a:srgbClr val="AAAAAA"/>
          </a:solidFill>
          <a:ln w="12700">
            <a:solidFill>
              <a:srgbClr val="000000"/>
            </a:solidFill>
          </a:ln>
        </p:spPr>
        <p:txBody>
          <a:bodyPr lIns="71437" tIns="71437" rIns="71437" bIns="71437" anchor="ctr"/>
          <a:lstStyle/>
          <a:p>
            <a:pPr marL="81280" marR="81280" defTabSz="1821656">
              <a:defRPr sz="4400">
                <a:uFill>
                  <a:solidFill>
                    <a:srgbClr val="000000"/>
                  </a:solidFill>
                </a:uFill>
                <a:latin typeface="Times Roman"/>
                <a:ea typeface="Times Roman"/>
                <a:cs typeface="Times Roman"/>
                <a:sym typeface="Times Roman"/>
              </a:defRPr>
            </a:pPr>
          </a:p>
        </p:txBody>
      </p:sp>
      <p:sp>
        <p:nvSpPr>
          <p:cNvPr id="846" name="Rectangle"/>
          <p:cNvSpPr/>
          <p:nvPr/>
        </p:nvSpPr>
        <p:spPr>
          <a:xfrm>
            <a:off x="9627281" y="9844871"/>
            <a:ext cx="589360" cy="517923"/>
          </a:xfrm>
          <a:prstGeom prst="rect">
            <a:avLst/>
          </a:prstGeom>
          <a:solidFill>
            <a:srgbClr val="FF8647"/>
          </a:solidFill>
          <a:ln w="12700">
            <a:solidFill>
              <a:srgbClr val="000000"/>
            </a:solidFill>
          </a:ln>
        </p:spPr>
        <p:txBody>
          <a:bodyPr lIns="71437" tIns="71437" rIns="71437" bIns="71437" anchor="ctr"/>
          <a:lstStyle/>
          <a:p>
            <a:pPr marL="81280" marR="81280" defTabSz="1821656">
              <a:defRPr sz="4400">
                <a:uFill>
                  <a:solidFill>
                    <a:srgbClr val="000000"/>
                  </a:solidFill>
                </a:uFill>
                <a:latin typeface="Times Roman"/>
                <a:ea typeface="Times Roman"/>
                <a:cs typeface="Times Roman"/>
                <a:sym typeface="Times Roman"/>
              </a:defRPr>
            </a:pPr>
          </a:p>
        </p:txBody>
      </p:sp>
      <p:sp>
        <p:nvSpPr>
          <p:cNvPr id="847" name="Rectangle"/>
          <p:cNvSpPr/>
          <p:nvPr/>
        </p:nvSpPr>
        <p:spPr>
          <a:xfrm>
            <a:off x="10520250" y="9701996"/>
            <a:ext cx="589360" cy="660798"/>
          </a:xfrm>
          <a:prstGeom prst="rect">
            <a:avLst/>
          </a:prstGeom>
          <a:solidFill>
            <a:srgbClr val="AAAAAA"/>
          </a:solidFill>
          <a:ln w="12700">
            <a:solidFill>
              <a:srgbClr val="000000"/>
            </a:solidFill>
          </a:ln>
        </p:spPr>
        <p:txBody>
          <a:bodyPr lIns="71437" tIns="71437" rIns="71437" bIns="71437" anchor="ctr"/>
          <a:lstStyle/>
          <a:p>
            <a:pPr marL="81280" marR="81280" defTabSz="1821656">
              <a:defRPr sz="4400">
                <a:uFill>
                  <a:solidFill>
                    <a:srgbClr val="000000"/>
                  </a:solidFill>
                </a:uFill>
                <a:latin typeface="Times Roman"/>
                <a:ea typeface="Times Roman"/>
                <a:cs typeface="Times Roman"/>
                <a:sym typeface="Times Roman"/>
              </a:defRPr>
            </a:pPr>
          </a:p>
        </p:txBody>
      </p:sp>
      <p:sp>
        <p:nvSpPr>
          <p:cNvPr id="848" name="Rectangle"/>
          <p:cNvSpPr/>
          <p:nvPr/>
        </p:nvSpPr>
        <p:spPr>
          <a:xfrm>
            <a:off x="11413218" y="9487684"/>
            <a:ext cx="589361" cy="875110"/>
          </a:xfrm>
          <a:prstGeom prst="rect">
            <a:avLst/>
          </a:prstGeom>
          <a:solidFill>
            <a:srgbClr val="AAAAAA"/>
          </a:solidFill>
          <a:ln w="12700">
            <a:solidFill>
              <a:srgbClr val="000000"/>
            </a:solidFill>
          </a:ln>
        </p:spPr>
        <p:txBody>
          <a:bodyPr lIns="71437" tIns="71437" rIns="71437" bIns="71437" anchor="ctr"/>
          <a:lstStyle/>
          <a:p>
            <a:pPr marL="81280" marR="81280" defTabSz="1821656">
              <a:defRPr sz="4400">
                <a:uFill>
                  <a:solidFill>
                    <a:srgbClr val="000000"/>
                  </a:solidFill>
                </a:uFill>
                <a:latin typeface="Times Roman"/>
                <a:ea typeface="Times Roman"/>
                <a:cs typeface="Times Roman"/>
                <a:sym typeface="Times Roman"/>
              </a:defRPr>
            </a:pPr>
          </a:p>
        </p:txBody>
      </p:sp>
      <p:sp>
        <p:nvSpPr>
          <p:cNvPr id="849" name="Rectangle"/>
          <p:cNvSpPr/>
          <p:nvPr/>
        </p:nvSpPr>
        <p:spPr>
          <a:xfrm>
            <a:off x="12270468" y="9166215"/>
            <a:ext cx="589361" cy="1196579"/>
          </a:xfrm>
          <a:prstGeom prst="rect">
            <a:avLst/>
          </a:prstGeom>
          <a:solidFill>
            <a:srgbClr val="AAAAAA"/>
          </a:solidFill>
          <a:ln w="12700">
            <a:solidFill>
              <a:srgbClr val="000000"/>
            </a:solidFill>
          </a:ln>
        </p:spPr>
        <p:txBody>
          <a:bodyPr lIns="71437" tIns="71437" rIns="71437" bIns="71437" anchor="ctr"/>
          <a:lstStyle/>
          <a:p>
            <a:pPr marL="81280" marR="81280" defTabSz="1821656">
              <a:defRPr sz="4400">
                <a:uFill>
                  <a:solidFill>
                    <a:srgbClr val="000000"/>
                  </a:solidFill>
                </a:uFill>
                <a:latin typeface="Times Roman"/>
                <a:ea typeface="Times Roman"/>
                <a:cs typeface="Times Roman"/>
                <a:sym typeface="Times Roman"/>
              </a:defRPr>
            </a:pPr>
          </a:p>
        </p:txBody>
      </p:sp>
      <p:sp>
        <p:nvSpPr>
          <p:cNvPr id="850" name="Rectangle"/>
          <p:cNvSpPr/>
          <p:nvPr/>
        </p:nvSpPr>
        <p:spPr>
          <a:xfrm>
            <a:off x="13145579" y="9005481"/>
            <a:ext cx="589360" cy="1357313"/>
          </a:xfrm>
          <a:prstGeom prst="rect">
            <a:avLst/>
          </a:prstGeom>
          <a:solidFill>
            <a:srgbClr val="AAAAAA"/>
          </a:solidFill>
          <a:ln w="12700">
            <a:solidFill>
              <a:srgbClr val="000000"/>
            </a:solidFill>
          </a:ln>
        </p:spPr>
        <p:txBody>
          <a:bodyPr lIns="71437" tIns="71437" rIns="71437" bIns="71437" anchor="ctr"/>
          <a:lstStyle/>
          <a:p>
            <a:pPr marL="81280" marR="81280" defTabSz="1821656">
              <a:defRPr sz="4400">
                <a:uFill>
                  <a:solidFill>
                    <a:srgbClr val="000000"/>
                  </a:solidFill>
                </a:uFill>
                <a:latin typeface="Times Roman"/>
                <a:ea typeface="Times Roman"/>
                <a:cs typeface="Times Roman"/>
                <a:sym typeface="Times Roman"/>
              </a:defRPr>
            </a:pPr>
          </a:p>
        </p:txBody>
      </p:sp>
      <p:sp>
        <p:nvSpPr>
          <p:cNvPr id="851" name="Rectangle"/>
          <p:cNvSpPr/>
          <p:nvPr/>
        </p:nvSpPr>
        <p:spPr>
          <a:xfrm>
            <a:off x="14038547" y="8291106"/>
            <a:ext cx="589361" cy="2071688"/>
          </a:xfrm>
          <a:prstGeom prst="rect">
            <a:avLst/>
          </a:prstGeom>
          <a:solidFill>
            <a:srgbClr val="AAAAAA"/>
          </a:solidFill>
          <a:ln w="12700">
            <a:solidFill>
              <a:srgbClr val="000000"/>
            </a:solidFill>
          </a:ln>
        </p:spPr>
        <p:txBody>
          <a:bodyPr lIns="71437" tIns="71437" rIns="71437" bIns="71437" anchor="ctr"/>
          <a:lstStyle/>
          <a:p>
            <a:pPr marL="81280" marR="81280" defTabSz="1821656">
              <a:defRPr sz="4400">
                <a:uFill>
                  <a:solidFill>
                    <a:srgbClr val="000000"/>
                  </a:solidFill>
                </a:uFill>
                <a:latin typeface="Times Roman"/>
                <a:ea typeface="Times Roman"/>
                <a:cs typeface="Times Roman"/>
                <a:sym typeface="Times Roman"/>
              </a:defRPr>
            </a:pPr>
          </a:p>
        </p:txBody>
      </p:sp>
      <p:sp>
        <p:nvSpPr>
          <p:cNvPr id="852" name="Rectangle"/>
          <p:cNvSpPr/>
          <p:nvPr/>
        </p:nvSpPr>
        <p:spPr>
          <a:xfrm>
            <a:off x="14931516" y="5880090"/>
            <a:ext cx="589360" cy="4482704"/>
          </a:xfrm>
          <a:prstGeom prst="rect">
            <a:avLst/>
          </a:prstGeom>
          <a:solidFill>
            <a:srgbClr val="E32400"/>
          </a:solidFill>
          <a:ln w="12700">
            <a:solidFill>
              <a:srgbClr val="000000"/>
            </a:solidFill>
          </a:ln>
        </p:spPr>
        <p:txBody>
          <a:bodyPr lIns="71437" tIns="71437" rIns="71437" bIns="71437" anchor="ctr"/>
          <a:lstStyle/>
          <a:p>
            <a:pPr marL="81280" marR="81280" defTabSz="1821656">
              <a:defRPr sz="4400">
                <a:uFill>
                  <a:solidFill>
                    <a:srgbClr val="000000"/>
                  </a:solidFill>
                </a:uFill>
                <a:latin typeface="Times Roman"/>
                <a:ea typeface="Times Roman"/>
                <a:cs typeface="Times Roman"/>
                <a:sym typeface="Times Roman"/>
              </a:defRPr>
            </a:pPr>
          </a:p>
        </p:txBody>
      </p:sp>
      <p:sp>
        <p:nvSpPr>
          <p:cNvPr id="853" name="Rectangle"/>
          <p:cNvSpPr/>
          <p:nvPr/>
        </p:nvSpPr>
        <p:spPr>
          <a:xfrm>
            <a:off x="16610297" y="3183325"/>
            <a:ext cx="589361" cy="7179469"/>
          </a:xfrm>
          <a:prstGeom prst="rect">
            <a:avLst/>
          </a:prstGeom>
          <a:solidFill>
            <a:srgbClr val="AAAAAA"/>
          </a:solidFill>
          <a:ln w="12700">
            <a:solidFill>
              <a:srgbClr val="000000"/>
            </a:solidFill>
          </a:ln>
        </p:spPr>
        <p:txBody>
          <a:bodyPr lIns="71437" tIns="71437" rIns="71437" bIns="71437" anchor="ctr"/>
          <a:lstStyle/>
          <a:p>
            <a:pPr marL="81280" marR="81280" defTabSz="1821656">
              <a:defRPr sz="4400">
                <a:uFill>
                  <a:solidFill>
                    <a:srgbClr val="000000"/>
                  </a:solidFill>
                </a:uFill>
                <a:latin typeface="Times Roman"/>
                <a:ea typeface="Times Roman"/>
                <a:cs typeface="Times Roman"/>
                <a:sym typeface="Times Roman"/>
              </a:defRPr>
            </a:pPr>
          </a:p>
        </p:txBody>
      </p:sp>
      <p:sp>
        <p:nvSpPr>
          <p:cNvPr id="854" name="400"/>
          <p:cNvSpPr txBox="1"/>
          <p:nvPr/>
        </p:nvSpPr>
        <p:spPr>
          <a:xfrm>
            <a:off x="4262219" y="1968887"/>
            <a:ext cx="1214439" cy="535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r" defTabSz="1821656">
              <a:defRPr sz="2400">
                <a:uFill>
                  <a:solidFill>
                    <a:srgbClr val="000000"/>
                  </a:solidFill>
                </a:uFill>
              </a:defRPr>
            </a:lvl1pPr>
          </a:lstStyle>
          <a:p>
            <a:pPr/>
            <a:r>
              <a:t>400</a:t>
            </a:r>
          </a:p>
        </p:txBody>
      </p:sp>
      <p:sp>
        <p:nvSpPr>
          <p:cNvPr id="855" name="300"/>
          <p:cNvSpPr txBox="1"/>
          <p:nvPr/>
        </p:nvSpPr>
        <p:spPr>
          <a:xfrm>
            <a:off x="4262219" y="3969137"/>
            <a:ext cx="1214439" cy="535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r" defTabSz="1821656">
              <a:defRPr sz="2400">
                <a:uFill>
                  <a:solidFill>
                    <a:srgbClr val="000000"/>
                  </a:solidFill>
                </a:uFill>
              </a:defRPr>
            </a:lvl1pPr>
          </a:lstStyle>
          <a:p>
            <a:pPr/>
            <a:r>
              <a:t>300</a:t>
            </a:r>
          </a:p>
        </p:txBody>
      </p:sp>
      <p:sp>
        <p:nvSpPr>
          <p:cNvPr id="856" name="200"/>
          <p:cNvSpPr txBox="1"/>
          <p:nvPr/>
        </p:nvSpPr>
        <p:spPr>
          <a:xfrm>
            <a:off x="4698285" y="6005106"/>
            <a:ext cx="778373"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r" defTabSz="1821656">
              <a:defRPr sz="2400">
                <a:uFill>
                  <a:solidFill>
                    <a:srgbClr val="000000"/>
                  </a:solidFill>
                </a:uFill>
              </a:defRPr>
            </a:lvl1pPr>
          </a:lstStyle>
          <a:p>
            <a:pPr/>
            <a:r>
              <a:t>200</a:t>
            </a:r>
          </a:p>
        </p:txBody>
      </p:sp>
      <p:sp>
        <p:nvSpPr>
          <p:cNvPr id="857" name="100"/>
          <p:cNvSpPr txBox="1"/>
          <p:nvPr/>
        </p:nvSpPr>
        <p:spPr>
          <a:xfrm>
            <a:off x="4262219" y="7969637"/>
            <a:ext cx="1214439" cy="535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r" defTabSz="1821656">
              <a:defRPr sz="2400">
                <a:uFill>
                  <a:solidFill>
                    <a:srgbClr val="000000"/>
                  </a:solidFill>
                </a:uFill>
              </a:defRPr>
            </a:lvl1pPr>
          </a:lstStyle>
          <a:p>
            <a:pPr/>
            <a:r>
              <a:t>100</a:t>
            </a:r>
          </a:p>
        </p:txBody>
      </p:sp>
      <p:sp>
        <p:nvSpPr>
          <p:cNvPr id="858" name="0"/>
          <p:cNvSpPr txBox="1"/>
          <p:nvPr/>
        </p:nvSpPr>
        <p:spPr>
          <a:xfrm>
            <a:off x="5043439" y="9987746"/>
            <a:ext cx="420801" cy="535783"/>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r" defTabSz="1821656">
              <a:defRPr sz="2400">
                <a:uFill>
                  <a:solidFill>
                    <a:srgbClr val="000000"/>
                  </a:solidFill>
                </a:uFill>
              </a:defRPr>
            </a:lvl1pPr>
          </a:lstStyle>
          <a:p>
            <a:pPr/>
            <a:r>
              <a:t>0</a:t>
            </a:r>
          </a:p>
        </p:txBody>
      </p:sp>
      <p:sp>
        <p:nvSpPr>
          <p:cNvPr id="859" name="50"/>
          <p:cNvSpPr txBox="1"/>
          <p:nvPr/>
        </p:nvSpPr>
        <p:spPr>
          <a:xfrm>
            <a:off x="4870862" y="9023340"/>
            <a:ext cx="599587"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r" defTabSz="1821656">
              <a:defRPr sz="2400">
                <a:uFill>
                  <a:solidFill>
                    <a:srgbClr val="000000"/>
                  </a:solidFill>
                </a:uFill>
              </a:defRPr>
            </a:lvl1pPr>
          </a:lstStyle>
          <a:p>
            <a:pPr/>
            <a:r>
              <a:t>50</a:t>
            </a:r>
          </a:p>
        </p:txBody>
      </p:sp>
      <p:grpSp>
        <p:nvGrpSpPr>
          <p:cNvPr id="867" name="Group"/>
          <p:cNvGrpSpPr/>
          <p:nvPr/>
        </p:nvGrpSpPr>
        <p:grpSpPr>
          <a:xfrm>
            <a:off x="5483783" y="2272100"/>
            <a:ext cx="294918" cy="8054976"/>
            <a:chOff x="0" y="0"/>
            <a:chExt cx="294917" cy="8054975"/>
          </a:xfrm>
        </p:grpSpPr>
        <p:sp>
          <p:nvSpPr>
            <p:cNvPr id="860" name="Line"/>
            <p:cNvSpPr/>
            <p:nvPr/>
          </p:nvSpPr>
          <p:spPr>
            <a:xfrm flipH="1">
              <a:off x="276942" y="376"/>
              <a:ext cx="1" cy="8054398"/>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861" name="Line"/>
            <p:cNvSpPr/>
            <p:nvPr/>
          </p:nvSpPr>
          <p:spPr>
            <a:xfrm flipV="1">
              <a:off x="0" y="0"/>
              <a:ext cx="294795" cy="1"/>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862" name="Line"/>
            <p:cNvSpPr/>
            <p:nvPr/>
          </p:nvSpPr>
          <p:spPr>
            <a:xfrm flipV="1">
              <a:off x="123" y="2018505"/>
              <a:ext cx="294795" cy="2"/>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863" name="Line"/>
            <p:cNvSpPr/>
            <p:nvPr/>
          </p:nvSpPr>
          <p:spPr>
            <a:xfrm flipV="1">
              <a:off x="123" y="4036615"/>
              <a:ext cx="294795" cy="1"/>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864" name="Line"/>
            <p:cNvSpPr/>
            <p:nvPr/>
          </p:nvSpPr>
          <p:spPr>
            <a:xfrm flipV="1">
              <a:off x="123" y="6054725"/>
              <a:ext cx="294795" cy="1"/>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865" name="Line"/>
            <p:cNvSpPr/>
            <p:nvPr/>
          </p:nvSpPr>
          <p:spPr>
            <a:xfrm flipV="1">
              <a:off x="123" y="8054975"/>
              <a:ext cx="294795" cy="1"/>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866" name="Line"/>
            <p:cNvSpPr/>
            <p:nvPr/>
          </p:nvSpPr>
          <p:spPr>
            <a:xfrm flipV="1">
              <a:off x="123" y="7054850"/>
              <a:ext cx="294795" cy="1"/>
            </a:xfrm>
            <a:prstGeom prst="line">
              <a:avLst/>
            </a:prstGeom>
            <a:noFill/>
            <a:ln w="12700" cap="flat">
              <a:solidFill>
                <a:srgbClr val="000000"/>
              </a:solidFill>
              <a:prstDash val="solid"/>
              <a:round/>
            </a:ln>
            <a:effectLst/>
          </p:spPr>
          <p:txBody>
            <a:bodyPr wrap="square" lIns="0" tIns="0" rIns="0" bIns="0" numCol="1" anchor="t">
              <a:noAutofit/>
            </a:bodyPr>
            <a:lstStyle/>
            <a:p>
              <a:pPr/>
            </a:p>
          </p:txBody>
        </p:sp>
      </p:grpSp>
      <p:sp>
        <p:nvSpPr>
          <p:cNvPr id="868" name="Line"/>
          <p:cNvSpPr/>
          <p:nvPr/>
        </p:nvSpPr>
        <p:spPr>
          <a:xfrm>
            <a:off x="13439601" y="10348296"/>
            <a:ext cx="1" cy="925326"/>
          </a:xfrm>
          <a:prstGeom prst="line">
            <a:avLst/>
          </a:prstGeom>
          <a:ln w="12700">
            <a:solidFill>
              <a:srgbClr val="000000"/>
            </a:solidFill>
          </a:ln>
        </p:spPr>
        <p:txBody>
          <a:bodyPr lIns="0" tIns="0" rIns="0" bIns="0"/>
          <a:lstStyle/>
          <a:p>
            <a:pPr/>
          </a:p>
        </p:txBody>
      </p:sp>
      <p:sp>
        <p:nvSpPr>
          <p:cNvPr id="869" name="Line"/>
          <p:cNvSpPr/>
          <p:nvPr/>
        </p:nvSpPr>
        <p:spPr>
          <a:xfrm>
            <a:off x="11681109" y="10344934"/>
            <a:ext cx="1" cy="928688"/>
          </a:xfrm>
          <a:prstGeom prst="line">
            <a:avLst/>
          </a:prstGeom>
          <a:ln w="12700">
            <a:solidFill>
              <a:srgbClr val="000000"/>
            </a:solidFill>
          </a:ln>
        </p:spPr>
        <p:txBody>
          <a:bodyPr lIns="0" tIns="0" rIns="0" bIns="0"/>
          <a:lstStyle/>
          <a:p>
            <a:pPr/>
          </a:p>
        </p:txBody>
      </p:sp>
      <p:sp>
        <p:nvSpPr>
          <p:cNvPr id="870" name="Line"/>
          <p:cNvSpPr/>
          <p:nvPr/>
        </p:nvSpPr>
        <p:spPr>
          <a:xfrm>
            <a:off x="9895171" y="10344934"/>
            <a:ext cx="1" cy="928688"/>
          </a:xfrm>
          <a:prstGeom prst="line">
            <a:avLst/>
          </a:prstGeom>
          <a:ln w="12700">
            <a:solidFill>
              <a:srgbClr val="000000"/>
            </a:solidFill>
          </a:ln>
        </p:spPr>
        <p:txBody>
          <a:bodyPr lIns="0" tIns="0" rIns="0" bIns="0"/>
          <a:lstStyle/>
          <a:p>
            <a:pPr/>
          </a:p>
        </p:txBody>
      </p:sp>
      <p:sp>
        <p:nvSpPr>
          <p:cNvPr id="871" name="Line"/>
          <p:cNvSpPr/>
          <p:nvPr/>
        </p:nvSpPr>
        <p:spPr>
          <a:xfrm>
            <a:off x="8144953" y="10344934"/>
            <a:ext cx="1" cy="928688"/>
          </a:xfrm>
          <a:prstGeom prst="line">
            <a:avLst/>
          </a:prstGeom>
          <a:ln w="12700">
            <a:solidFill>
              <a:srgbClr val="000000"/>
            </a:solidFill>
          </a:ln>
        </p:spPr>
        <p:txBody>
          <a:bodyPr lIns="0" tIns="0" rIns="0" bIns="0"/>
          <a:lstStyle/>
          <a:p>
            <a:pPr/>
          </a:p>
        </p:txBody>
      </p:sp>
      <p:sp>
        <p:nvSpPr>
          <p:cNvPr id="872" name="Line"/>
          <p:cNvSpPr/>
          <p:nvPr/>
        </p:nvSpPr>
        <p:spPr>
          <a:xfrm>
            <a:off x="6323297" y="10344934"/>
            <a:ext cx="1" cy="928688"/>
          </a:xfrm>
          <a:prstGeom prst="line">
            <a:avLst/>
          </a:prstGeom>
          <a:ln w="12700">
            <a:solidFill>
              <a:srgbClr val="000000"/>
            </a:solidFill>
          </a:ln>
        </p:spPr>
        <p:txBody>
          <a:bodyPr lIns="0" tIns="0" rIns="0" bIns="0"/>
          <a:lstStyle/>
          <a:p>
            <a:pPr/>
          </a:p>
        </p:txBody>
      </p:sp>
      <p:sp>
        <p:nvSpPr>
          <p:cNvPr id="873" name="Line"/>
          <p:cNvSpPr/>
          <p:nvPr/>
        </p:nvSpPr>
        <p:spPr>
          <a:xfrm>
            <a:off x="15235125" y="10344934"/>
            <a:ext cx="1" cy="928688"/>
          </a:xfrm>
          <a:prstGeom prst="line">
            <a:avLst/>
          </a:prstGeom>
          <a:ln w="12700">
            <a:solidFill>
              <a:srgbClr val="000000"/>
            </a:solidFill>
          </a:ln>
        </p:spPr>
        <p:txBody>
          <a:bodyPr lIns="0" tIns="0" rIns="0" bIns="0"/>
          <a:lstStyle/>
          <a:p>
            <a:pPr/>
          </a:p>
        </p:txBody>
      </p:sp>
      <p:sp>
        <p:nvSpPr>
          <p:cNvPr id="874" name="Line"/>
          <p:cNvSpPr/>
          <p:nvPr/>
        </p:nvSpPr>
        <p:spPr>
          <a:xfrm>
            <a:off x="16913907" y="10344934"/>
            <a:ext cx="1" cy="928688"/>
          </a:xfrm>
          <a:prstGeom prst="line">
            <a:avLst/>
          </a:prstGeom>
          <a:ln w="12700">
            <a:solidFill>
              <a:srgbClr val="000000"/>
            </a:solidFill>
          </a:ln>
        </p:spPr>
        <p:txBody>
          <a:bodyPr lIns="0" tIns="0" rIns="0" bIns="0"/>
          <a:lstStyle/>
          <a:p>
            <a:pPr/>
          </a:p>
        </p:txBody>
      </p:sp>
      <p:sp>
        <p:nvSpPr>
          <p:cNvPr id="875" name="Rectangle"/>
          <p:cNvSpPr/>
          <p:nvPr/>
        </p:nvSpPr>
        <p:spPr>
          <a:xfrm>
            <a:off x="15735188" y="5022840"/>
            <a:ext cx="589360" cy="5304236"/>
          </a:xfrm>
          <a:prstGeom prst="rect">
            <a:avLst/>
          </a:prstGeom>
          <a:solidFill>
            <a:srgbClr val="E32400"/>
          </a:solidFill>
          <a:ln w="12700">
            <a:solidFill>
              <a:srgbClr val="000000"/>
            </a:solidFill>
          </a:ln>
        </p:spPr>
        <p:txBody>
          <a:bodyPr lIns="71437" tIns="71437" rIns="71437" bIns="71437" anchor="ctr"/>
          <a:lstStyle/>
          <a:p>
            <a:pPr marL="81280" marR="81280" defTabSz="1821656">
              <a:defRPr sz="4400">
                <a:uFill>
                  <a:solidFill>
                    <a:srgbClr val="000000"/>
                  </a:solidFill>
                </a:uFill>
                <a:latin typeface="Times Roman"/>
                <a:ea typeface="Times Roman"/>
                <a:cs typeface="Times Roman"/>
                <a:sym typeface="Times Roman"/>
              </a:defRPr>
            </a:pPr>
          </a:p>
        </p:txBody>
      </p:sp>
      <p:sp>
        <p:nvSpPr>
          <p:cNvPr id="876" name="A-alpha…"/>
          <p:cNvSpPr txBox="1"/>
          <p:nvPr/>
        </p:nvSpPr>
        <p:spPr>
          <a:xfrm>
            <a:off x="15288686" y="10416371"/>
            <a:ext cx="1420839" cy="92868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defRPr sz="2400">
                <a:uFill>
                  <a:solidFill>
                    <a:srgbClr val="000000"/>
                  </a:solidFill>
                </a:uFill>
              </a:defRPr>
            </a:pPr>
            <a:r>
              <a:rPr b="1"/>
              <a:t>A-alpha</a:t>
            </a:r>
            <a:endParaRPr b="1"/>
          </a:p>
          <a:p>
            <a:pPr marL="81280" marR="81280" algn="ctr" defTabSz="1821656">
              <a:defRPr sz="2400">
                <a:uFill>
                  <a:solidFill>
                    <a:srgbClr val="000000"/>
                  </a:solidFill>
                </a:uFill>
              </a:defRPr>
            </a:pPr>
            <a:r>
              <a:rPr b="1"/>
              <a:t>fiber</a:t>
            </a:r>
          </a:p>
        </p:txBody>
      </p:sp>
      <p:sp>
        <p:nvSpPr>
          <p:cNvPr id="877" name="miles /  hour"/>
          <p:cNvSpPr txBox="1"/>
          <p:nvPr/>
        </p:nvSpPr>
        <p:spPr>
          <a:xfrm>
            <a:off x="6025233" y="2361793"/>
            <a:ext cx="2576432"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r" defTabSz="1821656">
              <a:defRPr sz="3200">
                <a:uFill>
                  <a:solidFill>
                    <a:srgbClr val="000000"/>
                  </a:solidFill>
                </a:uFill>
              </a:defRPr>
            </a:lvl1pPr>
          </a:lstStyle>
          <a:p>
            <a:pPr/>
            <a:r>
              <a:t>miles /  hour</a:t>
            </a:r>
          </a:p>
        </p:txBody>
      </p:sp>
      <p:sp>
        <p:nvSpPr>
          <p:cNvPr id="878" name="Rectangle"/>
          <p:cNvSpPr/>
          <p:nvPr/>
        </p:nvSpPr>
        <p:spPr>
          <a:xfrm>
            <a:off x="18670077" y="-606211"/>
            <a:ext cx="589360" cy="10957099"/>
          </a:xfrm>
          <a:prstGeom prst="rect">
            <a:avLst/>
          </a:prstGeom>
          <a:solidFill>
            <a:schemeClr val="accent3">
              <a:satOff val="18648"/>
              <a:lumOff val="5971"/>
              <a:alpha val="39854"/>
            </a:schemeClr>
          </a:solidFill>
          <a:ln w="12700">
            <a:solidFill>
              <a:srgbClr val="000000">
                <a:alpha val="39854"/>
              </a:srgbClr>
            </a:solidFill>
          </a:ln>
        </p:spPr>
        <p:txBody>
          <a:bodyPr lIns="71437" tIns="71437" rIns="71437" bIns="71437" anchor="ctr"/>
          <a:lstStyle/>
          <a:p>
            <a:pPr marL="81280" marR="81280" defTabSz="1821656">
              <a:defRPr sz="4400">
                <a:uFill>
                  <a:solidFill>
                    <a:srgbClr val="000000"/>
                  </a:solidFill>
                </a:uFill>
                <a:latin typeface="Times Roman"/>
                <a:ea typeface="Times Roman"/>
                <a:cs typeface="Times Roman"/>
                <a:sym typeface="Times Roman"/>
              </a:defRPr>
            </a:pPr>
          </a:p>
        </p:txBody>
      </p:sp>
      <p:sp>
        <p:nvSpPr>
          <p:cNvPr id="879" name="copper wire:…"/>
          <p:cNvSpPr txBox="1"/>
          <p:nvPr/>
        </p:nvSpPr>
        <p:spPr>
          <a:xfrm>
            <a:off x="17413969" y="6094403"/>
            <a:ext cx="3211259" cy="1071563"/>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defRPr b="1" i="1" sz="3000">
                <a:solidFill>
                  <a:srgbClr val="D58400"/>
                </a:solidFill>
                <a:uFill>
                  <a:solidFill>
                    <a:srgbClr val="D58400"/>
                  </a:solidFill>
                </a:uFill>
              </a:defRPr>
            </a:pPr>
            <a:r>
              <a:t>copper wire:</a:t>
            </a:r>
          </a:p>
          <a:p>
            <a:pPr marL="81280" marR="81280" algn="ctr" defTabSz="1821656">
              <a:defRPr b="1" i="1" sz="3000">
                <a:solidFill>
                  <a:srgbClr val="D58400"/>
                </a:solidFill>
                <a:uFill>
                  <a:solidFill>
                    <a:srgbClr val="D58400"/>
                  </a:solidFill>
                </a:uFill>
              </a:defRPr>
            </a:pPr>
            <a:r>
              <a:t>350 million mph</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81" name="Fox Figure 7.18"/>
          <p:cNvSpPr txBox="1"/>
          <p:nvPr/>
        </p:nvSpPr>
        <p:spPr>
          <a:xfrm>
            <a:off x="18407062" y="12805171"/>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7.18</a:t>
            </a:r>
          </a:p>
        </p:txBody>
      </p:sp>
      <p:grpSp>
        <p:nvGrpSpPr>
          <p:cNvPr id="884" name="Group"/>
          <p:cNvGrpSpPr/>
          <p:nvPr/>
        </p:nvGrpSpPr>
        <p:grpSpPr>
          <a:xfrm>
            <a:off x="5632450" y="803671"/>
            <a:ext cx="13112750" cy="12001501"/>
            <a:chOff x="0" y="0"/>
            <a:chExt cx="13112750" cy="12001500"/>
          </a:xfrm>
        </p:grpSpPr>
        <p:pic>
          <p:nvPicPr>
            <p:cNvPr id="882" name="fox78119_0718.jpg" descr="fox78119_0718.jpg"/>
            <p:cNvPicPr>
              <a:picLocks noChangeAspect="0"/>
            </p:cNvPicPr>
            <p:nvPr/>
          </p:nvPicPr>
          <p:blipFill>
            <a:blip r:embed="rId2">
              <a:extLst/>
            </a:blip>
            <a:stretch>
              <a:fillRect/>
            </a:stretch>
          </p:blipFill>
          <p:spPr>
            <a:xfrm>
              <a:off x="0" y="107156"/>
              <a:ext cx="13112750" cy="11894344"/>
            </a:xfrm>
            <a:prstGeom prst="rect">
              <a:avLst/>
            </a:prstGeom>
            <a:ln w="12700" cap="flat">
              <a:noFill/>
              <a:miter lim="400000"/>
            </a:ln>
            <a:effectLst/>
          </p:spPr>
        </p:pic>
        <p:sp>
          <p:nvSpPr>
            <p:cNvPr id="883" name="Rectangle"/>
            <p:cNvSpPr/>
            <p:nvPr/>
          </p:nvSpPr>
          <p:spPr>
            <a:xfrm>
              <a:off x="1701799" y="0"/>
              <a:ext cx="10126267"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885" name="Without myelin sheath, current leaks out of axon &amp; signal dissapates quickly"/>
          <p:cNvSpPr txBox="1"/>
          <p:nvPr/>
        </p:nvSpPr>
        <p:spPr>
          <a:xfrm>
            <a:off x="3708796" y="303609"/>
            <a:ext cx="19676005" cy="73502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4200">
                <a:uFill>
                  <a:solidFill>
                    <a:srgbClr val="000000"/>
                  </a:solidFill>
                </a:uFill>
                <a:latin typeface="+mn-lt"/>
                <a:ea typeface="+mn-ea"/>
                <a:cs typeface="+mn-cs"/>
                <a:sym typeface="Arial"/>
              </a:defRPr>
            </a:pPr>
            <a:r>
              <a:rPr>
                <a:solidFill>
                  <a:schemeClr val="accent5"/>
                </a:solidFill>
              </a:rPr>
              <a:t>Without</a:t>
            </a:r>
            <a:r>
              <a:t> myelin sheath, current leaks out of axon &amp; signal dissapates quickly</a:t>
            </a: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87" name="Fox Figure 7.20"/>
          <p:cNvSpPr txBox="1"/>
          <p:nvPr/>
        </p:nvSpPr>
        <p:spPr>
          <a:xfrm>
            <a:off x="18121312" y="12733734"/>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7.20</a:t>
            </a:r>
          </a:p>
        </p:txBody>
      </p:sp>
      <p:grpSp>
        <p:nvGrpSpPr>
          <p:cNvPr id="890" name="Group"/>
          <p:cNvGrpSpPr/>
          <p:nvPr/>
        </p:nvGrpSpPr>
        <p:grpSpPr>
          <a:xfrm>
            <a:off x="4119562" y="2178843"/>
            <a:ext cx="17750465" cy="9999538"/>
            <a:chOff x="0" y="0"/>
            <a:chExt cx="17750463" cy="9999536"/>
          </a:xfrm>
        </p:grpSpPr>
        <p:pic>
          <p:nvPicPr>
            <p:cNvPr id="888" name="fox78119_0720.jpg" descr="fox78119_0720.jpg"/>
            <p:cNvPicPr>
              <a:picLocks noChangeAspect="0"/>
            </p:cNvPicPr>
            <p:nvPr/>
          </p:nvPicPr>
          <p:blipFill>
            <a:blip r:embed="rId2">
              <a:extLst/>
            </a:blip>
            <a:stretch>
              <a:fillRect/>
            </a:stretch>
          </p:blipFill>
          <p:spPr>
            <a:xfrm>
              <a:off x="0" y="278079"/>
              <a:ext cx="17750464" cy="9721458"/>
            </a:xfrm>
            <a:prstGeom prst="rect">
              <a:avLst/>
            </a:prstGeom>
            <a:ln w="12700" cap="flat">
              <a:noFill/>
              <a:miter lim="400000"/>
            </a:ln>
            <a:effectLst/>
          </p:spPr>
        </p:pic>
        <p:sp>
          <p:nvSpPr>
            <p:cNvPr id="889" name="Rectangle"/>
            <p:cNvSpPr/>
            <p:nvPr/>
          </p:nvSpPr>
          <p:spPr>
            <a:xfrm>
              <a:off x="3295113" y="0"/>
              <a:ext cx="11121010" cy="529572"/>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891" name="With myelin sheath, charge is conducted to the next gap in the insulation;…"/>
          <p:cNvSpPr txBox="1"/>
          <p:nvPr/>
        </p:nvSpPr>
        <p:spPr>
          <a:xfrm>
            <a:off x="2658203" y="553640"/>
            <a:ext cx="20005212" cy="195422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4200">
                <a:uFill>
                  <a:solidFill>
                    <a:srgbClr val="000000"/>
                  </a:solidFill>
                </a:uFill>
                <a:latin typeface="+mn-lt"/>
                <a:ea typeface="+mn-ea"/>
                <a:cs typeface="+mn-cs"/>
                <a:sym typeface="Arial"/>
              </a:defRPr>
            </a:pPr>
            <a:r>
              <a:t>With myelin sheath, charge is conducted to the next gap in the insulation;</a:t>
            </a:r>
          </a:p>
          <a:p>
            <a:pPr marL="81280" marR="81280" defTabSz="1821656">
              <a:defRPr b="1" sz="4200">
                <a:uFill>
                  <a:solidFill>
                    <a:srgbClr val="000000"/>
                  </a:solidFill>
                </a:uFill>
                <a:latin typeface="+mn-lt"/>
                <a:ea typeface="+mn-ea"/>
                <a:cs typeface="+mn-cs"/>
                <a:sym typeface="Arial"/>
              </a:defRPr>
            </a:pPr>
            <a:r>
              <a:t>action potential jumps from one node of Ranvier to the next node very quickly</a:t>
            </a:r>
          </a:p>
          <a:p>
            <a:pPr marL="81280" marR="81280" defTabSz="1821656">
              <a:defRPr b="1" i="1" sz="4200">
                <a:uFill>
                  <a:solidFill>
                    <a:srgbClr val="000000"/>
                  </a:solidFill>
                </a:uFill>
                <a:latin typeface="+mn-lt"/>
                <a:ea typeface="+mn-ea"/>
                <a:cs typeface="+mn-cs"/>
                <a:sym typeface="Arial"/>
              </a:defRPr>
            </a:pPr>
            <a:r>
              <a:t>= saltatory (jumping) conduction</a:t>
            </a:r>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93" name="Coding Information in Action Potentials…"/>
          <p:cNvSpPr txBox="1"/>
          <p:nvPr/>
        </p:nvSpPr>
        <p:spPr>
          <a:xfrm>
            <a:off x="3099779" y="318886"/>
            <a:ext cx="20862086" cy="13111957"/>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b="1" sz="5200">
                <a:solidFill>
                  <a:srgbClr val="0061FF"/>
                </a:solidFill>
              </a:defRPr>
            </a:pPr>
            <a:r>
              <a:t>Coding Information in Action Potentials</a:t>
            </a:r>
          </a:p>
          <a:p>
            <a:pPr defTabSz="821531">
              <a:defRPr sz="5200"/>
            </a:pPr>
          </a:p>
          <a:p>
            <a:pPr defTabSz="821531">
              <a:defRPr b="1" sz="4200"/>
            </a:pPr>
            <a:r>
              <a:t>Action Potential is all-or-nothing</a:t>
            </a:r>
          </a:p>
          <a:p>
            <a:pPr defTabSz="821531">
              <a:defRPr sz="4200"/>
            </a:pPr>
            <a:r>
              <a:t>Once V</a:t>
            </a:r>
            <a:r>
              <a:rPr baseline="-5999"/>
              <a:t>m</a:t>
            </a:r>
            <a:r>
              <a:t> reaches threshold for opening voltage-sensitive Na</a:t>
            </a:r>
            <a:r>
              <a:rPr baseline="31999"/>
              <a:t>+</a:t>
            </a:r>
            <a:r>
              <a:t> channels, then neuron fires an action potential</a:t>
            </a:r>
          </a:p>
          <a:p>
            <a:pPr defTabSz="821531">
              <a:defRPr sz="4200"/>
            </a:pPr>
          </a:p>
          <a:p>
            <a:pPr defTabSz="821531">
              <a:defRPr b="1" sz="4200"/>
            </a:pPr>
            <a:r>
              <a:t>Stimulation encoded as Rate of Firing </a:t>
            </a:r>
          </a:p>
          <a:p>
            <a:pPr defTabSz="821531">
              <a:defRPr sz="4200"/>
            </a:pPr>
            <a:r>
              <a:t>If V</a:t>
            </a:r>
            <a:r>
              <a:rPr baseline="-5999"/>
              <a:t>m</a:t>
            </a:r>
            <a:r>
              <a:t> is kept above threshold, then neuron fires multiple action potential (but each AP is the same size). So,</a:t>
            </a:r>
          </a:p>
          <a:p>
            <a:pPr defTabSz="821531">
              <a:defRPr sz="4200"/>
            </a:pPr>
          </a:p>
          <a:p>
            <a:pPr lvl="3" indent="800100" defTabSz="821531">
              <a:defRPr sz="4200"/>
            </a:pPr>
            <a:r>
              <a:t>duration of firing of APs = duration of stimulation</a:t>
            </a:r>
          </a:p>
          <a:p>
            <a:pPr defTabSz="821531">
              <a:defRPr sz="4200"/>
            </a:pPr>
          </a:p>
          <a:p>
            <a:pPr defTabSz="821531">
              <a:defRPr sz="4200"/>
            </a:pPr>
            <a:r>
              <a:t>The stronger the stimulation, the faster the neuron fires AP. So,</a:t>
            </a:r>
          </a:p>
          <a:p>
            <a:pPr defTabSz="821531">
              <a:defRPr sz="4200"/>
            </a:pPr>
          </a:p>
          <a:p>
            <a:pPr lvl="3" indent="800100" defTabSz="821531">
              <a:defRPr sz="4200"/>
            </a:pPr>
            <a:r>
              <a:t>frequency of APs = strength of stimulation</a:t>
            </a:r>
          </a:p>
          <a:p>
            <a:pPr defTabSz="821531">
              <a:defRPr sz="4200"/>
            </a:pPr>
          </a:p>
          <a:p>
            <a:pPr defTabSz="821531">
              <a:defRPr b="1" sz="4200"/>
            </a:pPr>
            <a:r>
              <a:t>Refractory Period</a:t>
            </a:r>
          </a:p>
          <a:p>
            <a:pPr defTabSz="821531">
              <a:defRPr sz="4200"/>
            </a:pPr>
            <a:r>
              <a:t>During refractory period, Na</a:t>
            </a:r>
            <a:r>
              <a:rPr baseline="31999"/>
              <a:t>+</a:t>
            </a:r>
            <a:r>
              <a:t> channels are inactivated and open K+ channels keep V</a:t>
            </a:r>
            <a:r>
              <a:rPr baseline="-5999"/>
              <a:t>m</a:t>
            </a:r>
            <a:r>
              <a:t> negative (keep neuron hyperpolarized). Neuron cannot fire another AP until Na</a:t>
            </a:r>
            <a:r>
              <a:rPr baseline="31999"/>
              <a:t>+</a:t>
            </a:r>
            <a:r>
              <a:t> channels become active and K</a:t>
            </a:r>
            <a:r>
              <a:rPr baseline="31999"/>
              <a:t>+</a:t>
            </a:r>
            <a:r>
              <a:t> channels close.</a:t>
            </a:r>
          </a:p>
        </p:txBody>
      </p:sp>
      <p:sp>
        <p:nvSpPr>
          <p:cNvPr id="894"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96" name="https://www.youtube.com/watch?v=F6ZXjO-ut7E"/>
          <p:cNvSpPr txBox="1"/>
          <p:nvPr/>
        </p:nvSpPr>
        <p:spPr>
          <a:xfrm>
            <a:off x="15116030" y="12540857"/>
            <a:ext cx="8885834"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https://www.youtube.com/watch?v=F6ZXjO-ut7E</a:t>
            </a:r>
          </a:p>
        </p:txBody>
      </p:sp>
      <p:pic>
        <p:nvPicPr>
          <p:cNvPr id="897" name="hockey.mp4" descr="hockey.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2227900" y="867712"/>
            <a:ext cx="20174073" cy="11347916"/>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2532" fill="hold"/>
                                        <p:tgtEl>
                                          <p:spTgt spid="897"/>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897"/>
                </p:tgtEl>
              </p:cMediaNode>
            </p:video>
            <p:seq concurrent="1" prevAc="none" nextAc="seek">
              <p:cTn id="8" evtFilter="cancelBubble" nodeType="interactiveSeq" restart="whenNotActive" fill="hold">
                <p:stCondLst>
                  <p:cond delay="0" evt="onClick">
                    <p:tgtEl>
                      <p:spTgt spid="897"/>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897"/>
                                        </p:tgtEl>
                                      </p:cBhvr>
                                    </p:cmd>
                                  </p:childTnLst>
                                </p:cTn>
                              </p:par>
                            </p:childTnLst>
                          </p:cTn>
                        </p:par>
                      </p:childTnLst>
                    </p:cTn>
                  </p:par>
                </p:childTnLst>
              </p:cTn>
              <p:nextCondLst>
                <p:cond delay="0" evt="onClick">
                  <p:tgtEl>
                    <p:spTgt spid="897"/>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99" name="Fox Figure 7.15"/>
          <p:cNvSpPr txBox="1"/>
          <p:nvPr/>
        </p:nvSpPr>
        <p:spPr>
          <a:xfrm>
            <a:off x="18282046" y="12626578"/>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7.15</a:t>
            </a:r>
          </a:p>
        </p:txBody>
      </p:sp>
      <p:grpSp>
        <p:nvGrpSpPr>
          <p:cNvPr id="902" name="Group"/>
          <p:cNvGrpSpPr/>
          <p:nvPr/>
        </p:nvGrpSpPr>
        <p:grpSpPr>
          <a:xfrm>
            <a:off x="6089650" y="1089421"/>
            <a:ext cx="12198350" cy="11286730"/>
            <a:chOff x="0" y="0"/>
            <a:chExt cx="12198350" cy="11286728"/>
          </a:xfrm>
        </p:grpSpPr>
        <p:pic>
          <p:nvPicPr>
            <p:cNvPr id="900" name="fox78119_0715.jpg" descr="fox78119_0715.jpg"/>
            <p:cNvPicPr>
              <a:picLocks noChangeAspect="0"/>
            </p:cNvPicPr>
            <p:nvPr/>
          </p:nvPicPr>
          <p:blipFill>
            <a:blip r:embed="rId2">
              <a:extLst/>
            </a:blip>
            <a:stretch>
              <a:fillRect/>
            </a:stretch>
          </p:blipFill>
          <p:spPr>
            <a:xfrm>
              <a:off x="0" y="250428"/>
              <a:ext cx="12198350" cy="11036301"/>
            </a:xfrm>
            <a:prstGeom prst="rect">
              <a:avLst/>
            </a:prstGeom>
            <a:ln w="12700" cap="flat">
              <a:noFill/>
              <a:miter lim="400000"/>
            </a:ln>
            <a:effectLst/>
          </p:spPr>
        </p:pic>
        <p:sp>
          <p:nvSpPr>
            <p:cNvPr id="901" name="Rectangle"/>
            <p:cNvSpPr/>
            <p:nvPr/>
          </p:nvSpPr>
          <p:spPr>
            <a:xfrm>
              <a:off x="1244600" y="0"/>
              <a:ext cx="10126266"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04" name="Fox Figure 7.16"/>
          <p:cNvSpPr txBox="1"/>
          <p:nvPr/>
        </p:nvSpPr>
        <p:spPr>
          <a:xfrm>
            <a:off x="18317765" y="12769453"/>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7.16</a:t>
            </a:r>
          </a:p>
        </p:txBody>
      </p:sp>
      <p:grpSp>
        <p:nvGrpSpPr>
          <p:cNvPr id="907" name="Group"/>
          <p:cNvGrpSpPr/>
          <p:nvPr/>
        </p:nvGrpSpPr>
        <p:grpSpPr>
          <a:xfrm>
            <a:off x="4565650" y="1393031"/>
            <a:ext cx="15246350" cy="10725945"/>
            <a:chOff x="0" y="0"/>
            <a:chExt cx="15246350" cy="10725944"/>
          </a:xfrm>
        </p:grpSpPr>
        <p:pic>
          <p:nvPicPr>
            <p:cNvPr id="905" name="fox78119_0716.jpg" descr="fox78119_0716.jpg"/>
            <p:cNvPicPr>
              <a:picLocks noChangeAspect="0"/>
            </p:cNvPicPr>
            <p:nvPr/>
          </p:nvPicPr>
          <p:blipFill>
            <a:blip r:embed="rId2">
              <a:extLst/>
            </a:blip>
            <a:stretch>
              <a:fillRect/>
            </a:stretch>
          </p:blipFill>
          <p:spPr>
            <a:xfrm>
              <a:off x="0" y="203993"/>
              <a:ext cx="15246350" cy="10521952"/>
            </a:xfrm>
            <a:prstGeom prst="rect">
              <a:avLst/>
            </a:prstGeom>
            <a:ln w="12700" cap="flat">
              <a:noFill/>
              <a:miter lim="400000"/>
            </a:ln>
            <a:effectLst/>
          </p:spPr>
        </p:pic>
        <p:sp>
          <p:nvSpPr>
            <p:cNvPr id="906" name="Rectangle"/>
            <p:cNvSpPr/>
            <p:nvPr/>
          </p:nvSpPr>
          <p:spPr>
            <a:xfrm>
              <a:off x="2732881" y="0"/>
              <a:ext cx="10126266"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09" name="Fox Figure 7.17"/>
          <p:cNvSpPr txBox="1"/>
          <p:nvPr/>
        </p:nvSpPr>
        <p:spPr>
          <a:xfrm>
            <a:off x="18353484" y="12912328"/>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7.17</a:t>
            </a:r>
          </a:p>
        </p:txBody>
      </p:sp>
      <p:grpSp>
        <p:nvGrpSpPr>
          <p:cNvPr id="912" name="Group"/>
          <p:cNvGrpSpPr/>
          <p:nvPr/>
        </p:nvGrpSpPr>
        <p:grpSpPr>
          <a:xfrm>
            <a:off x="5637609" y="803671"/>
            <a:ext cx="13108782" cy="11918555"/>
            <a:chOff x="0" y="0"/>
            <a:chExt cx="13108781" cy="11918553"/>
          </a:xfrm>
        </p:grpSpPr>
        <p:pic>
          <p:nvPicPr>
            <p:cNvPr id="910" name="fox78119_0717.jpg" descr="fox78119_0717.jpg"/>
            <p:cNvPicPr>
              <a:picLocks noChangeAspect="0"/>
            </p:cNvPicPr>
            <p:nvPr/>
          </p:nvPicPr>
          <p:blipFill>
            <a:blip r:embed="rId2">
              <a:extLst/>
            </a:blip>
            <a:stretch>
              <a:fillRect/>
            </a:stretch>
          </p:blipFill>
          <p:spPr>
            <a:xfrm>
              <a:off x="0" y="190103"/>
              <a:ext cx="13108782" cy="11728451"/>
            </a:xfrm>
            <a:prstGeom prst="rect">
              <a:avLst/>
            </a:prstGeom>
            <a:ln w="12700" cap="flat">
              <a:noFill/>
              <a:miter lim="400000"/>
            </a:ln>
            <a:effectLst/>
          </p:spPr>
        </p:pic>
        <p:sp>
          <p:nvSpPr>
            <p:cNvPr id="911" name="Rectangle"/>
            <p:cNvSpPr/>
            <p:nvPr/>
          </p:nvSpPr>
          <p:spPr>
            <a:xfrm>
              <a:off x="1696640" y="0"/>
              <a:ext cx="10126267"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Fox Figure 7.11"/>
          <p:cNvSpPr txBox="1"/>
          <p:nvPr/>
        </p:nvSpPr>
        <p:spPr>
          <a:xfrm>
            <a:off x="18460640" y="12608718"/>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7.11</a:t>
            </a:r>
          </a:p>
        </p:txBody>
      </p:sp>
      <p:grpSp>
        <p:nvGrpSpPr>
          <p:cNvPr id="272" name="Group"/>
          <p:cNvGrpSpPr/>
          <p:nvPr/>
        </p:nvGrpSpPr>
        <p:grpSpPr>
          <a:xfrm>
            <a:off x="6310312" y="23812"/>
            <a:ext cx="11804651" cy="12608720"/>
            <a:chOff x="0" y="0"/>
            <a:chExt cx="11804650" cy="12608718"/>
          </a:xfrm>
        </p:grpSpPr>
        <p:pic>
          <p:nvPicPr>
            <p:cNvPr id="270" name="fox78119_0711.jpg" descr="fox78119_0711.jpg"/>
            <p:cNvPicPr>
              <a:picLocks noChangeAspect="0"/>
            </p:cNvPicPr>
            <p:nvPr/>
          </p:nvPicPr>
          <p:blipFill>
            <a:blip r:embed="rId2">
              <a:extLst/>
            </a:blip>
            <a:stretch>
              <a:fillRect/>
            </a:stretch>
          </p:blipFill>
          <p:spPr>
            <a:xfrm>
              <a:off x="0" y="107156"/>
              <a:ext cx="11804650" cy="12501563"/>
            </a:xfrm>
            <a:prstGeom prst="rect">
              <a:avLst/>
            </a:prstGeom>
            <a:ln w="12700" cap="flat">
              <a:noFill/>
              <a:miter lim="400000"/>
            </a:ln>
            <a:effectLst/>
          </p:spPr>
        </p:pic>
        <p:sp>
          <p:nvSpPr>
            <p:cNvPr id="271" name="Rectangle"/>
            <p:cNvSpPr/>
            <p:nvPr/>
          </p:nvSpPr>
          <p:spPr>
            <a:xfrm>
              <a:off x="1047749" y="0"/>
              <a:ext cx="10126267"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273" name="Vm"/>
          <p:cNvSpPr txBox="1"/>
          <p:nvPr/>
        </p:nvSpPr>
        <p:spPr>
          <a:xfrm>
            <a:off x="5697140" y="9489281"/>
            <a:ext cx="1028107"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Vm</a:t>
            </a:r>
          </a:p>
        </p:txBody>
      </p:sp>
      <p:sp>
        <p:nvSpPr>
          <p:cNvPr id="274" name="Time"/>
          <p:cNvSpPr txBox="1"/>
          <p:nvPr/>
        </p:nvSpPr>
        <p:spPr>
          <a:xfrm>
            <a:off x="11328796" y="12692062"/>
            <a:ext cx="1124864"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Time</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Two ways to change the Membrane Potential:"/>
          <p:cNvSpPr txBox="1"/>
          <p:nvPr>
            <p:ph type="title"/>
          </p:nvPr>
        </p:nvSpPr>
        <p:spPr>
          <a:xfrm>
            <a:off x="3490515" y="321468"/>
            <a:ext cx="15216189" cy="1875236"/>
          </a:xfrm>
          <a:prstGeom prst="rect">
            <a:avLst/>
          </a:prstGeom>
        </p:spPr>
        <p:txBody>
          <a:bodyPr/>
          <a:lstStyle>
            <a:lvl1pPr>
              <a:defRPr>
                <a:solidFill>
                  <a:srgbClr val="941100"/>
                </a:solidFill>
                <a:uFill>
                  <a:solidFill>
                    <a:srgbClr val="941100"/>
                  </a:solidFill>
                </a:uFill>
              </a:defRPr>
            </a:lvl1pPr>
          </a:lstStyle>
          <a:p>
            <a:pPr/>
            <a:r>
              <a:t>Two ways to change the Membrane Potential:</a:t>
            </a:r>
          </a:p>
        </p:txBody>
      </p:sp>
      <p:sp>
        <p:nvSpPr>
          <p:cNvPr id="277" name="1. Change the concentrations of an ion, e.g. increase extracellular K+ concentration…"/>
          <p:cNvSpPr txBox="1"/>
          <p:nvPr/>
        </p:nvSpPr>
        <p:spPr>
          <a:xfrm>
            <a:off x="3923109" y="2607468"/>
            <a:ext cx="16519923" cy="6250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550068" marR="81280" indent="-548639" defTabSz="1821656">
              <a:defRPr b="1" sz="4400">
                <a:uFill>
                  <a:solidFill>
                    <a:srgbClr val="000000"/>
                  </a:solidFill>
                </a:uFill>
              </a:defRPr>
            </a:pPr>
            <a:r>
              <a:t>1. Change the concentrations of an ion, e.g. increase extracellular K+ concentration</a:t>
            </a:r>
          </a:p>
          <a:p>
            <a:pPr marL="550068" marR="81280" defTabSz="1821656">
              <a:defRPr b="1" sz="4400">
                <a:uFill>
                  <a:solidFill>
                    <a:srgbClr val="000000"/>
                  </a:solidFill>
                </a:uFill>
              </a:defRPr>
            </a:pPr>
            <a:r>
              <a:rPr i="1">
                <a:solidFill>
                  <a:srgbClr val="444444"/>
                </a:solidFill>
              </a:rPr>
              <a:t>Doesn’t happen under normal circumstances, because body and neurons maintain constant environment.</a:t>
            </a:r>
          </a:p>
          <a:p>
            <a:pPr marL="550068" marR="81280" indent="-548639" defTabSz="1821656">
              <a:defRPr b="1" sz="4400">
                <a:uFill>
                  <a:solidFill>
                    <a:srgbClr val="000000"/>
                  </a:solidFill>
                </a:uFill>
              </a:defRPr>
            </a:pPr>
          </a:p>
          <a:p>
            <a:pPr marL="550068" marR="81280" indent="-548639" defTabSz="1821656">
              <a:defRPr b="1" sz="4400">
                <a:uFill>
                  <a:solidFill>
                    <a:srgbClr val="000000"/>
                  </a:solidFill>
                </a:uFill>
              </a:defRPr>
            </a:pPr>
            <a:r>
              <a:t>2. Change the permeability of the membrane to an </a:t>
            </a:r>
            <a:r>
              <a:rPr>
                <a:solidFill>
                  <a:schemeClr val="accent5">
                    <a:hueOff val="-176146"/>
                    <a:satOff val="3665"/>
                    <a:lumOff val="-13986"/>
                  </a:schemeClr>
                </a:solidFill>
              </a:rPr>
              <a:t>ion</a:t>
            </a:r>
            <a:r>
              <a:t>, which causes the Vm to move closer to E</a:t>
            </a:r>
            <a:r>
              <a:rPr baseline="-5999">
                <a:solidFill>
                  <a:schemeClr val="accent5">
                    <a:hueOff val="-176146"/>
                    <a:satOff val="3665"/>
                    <a:lumOff val="-13986"/>
                  </a:schemeClr>
                </a:solidFill>
              </a:rPr>
              <a:t>ion</a:t>
            </a:r>
            <a:r>
              <a:t>.</a:t>
            </a:r>
          </a:p>
          <a:p>
            <a:pPr marL="550068" marR="81280" defTabSz="1821656">
              <a:defRPr b="1" i="1" sz="4400">
                <a:solidFill>
                  <a:srgbClr val="606060"/>
                </a:solidFill>
                <a:uFill>
                  <a:solidFill>
                    <a:srgbClr val="000000"/>
                  </a:solidFill>
                </a:uFill>
              </a:defRPr>
            </a:pPr>
            <a:r>
              <a:t>Neuron regulates opening and closing of gated ion channels</a:t>
            </a:r>
          </a:p>
        </p:txBody>
      </p:sp>
      <p:sp>
        <p:nvSpPr>
          <p:cNvPr id="278" name="Opening and Closing of Na+ and K+ channels…"/>
          <p:cNvSpPr txBox="1"/>
          <p:nvPr/>
        </p:nvSpPr>
        <p:spPr>
          <a:xfrm>
            <a:off x="3619500" y="10304859"/>
            <a:ext cx="18288000" cy="150018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550068" marR="81280" defTabSz="1821656">
              <a:defRPr b="1" sz="4400">
                <a:solidFill>
                  <a:srgbClr val="008F00"/>
                </a:solidFill>
                <a:uFill>
                  <a:solidFill>
                    <a:srgbClr val="000000"/>
                  </a:solidFill>
                </a:uFill>
              </a:defRPr>
            </a:pPr>
            <a:r>
              <a:t>Opening and Closing of Na+ and K+ channels</a:t>
            </a:r>
          </a:p>
          <a:p>
            <a:pPr marL="550068" marR="81280" defTabSz="1821656">
              <a:defRPr b="1" sz="4400">
                <a:solidFill>
                  <a:srgbClr val="008F00"/>
                </a:solidFill>
                <a:uFill>
                  <a:solidFill>
                    <a:srgbClr val="000000"/>
                  </a:solidFill>
                </a:uFill>
              </a:defRPr>
            </a:pPr>
            <a:r>
              <a:t>is basis of </a:t>
            </a:r>
            <a:r>
              <a:rPr>
                <a:solidFill>
                  <a:srgbClr val="FF9300"/>
                </a:solidFill>
              </a:rPr>
              <a:t>Action Potential</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Distribution of Ions in Mammalian Neurons"/>
          <p:cNvSpPr txBox="1"/>
          <p:nvPr>
            <p:ph type="title"/>
          </p:nvPr>
        </p:nvSpPr>
        <p:spPr>
          <a:xfrm>
            <a:off x="3794125" y="0"/>
            <a:ext cx="16373477" cy="3670301"/>
          </a:xfrm>
          <a:prstGeom prst="rect">
            <a:avLst/>
          </a:prstGeom>
        </p:spPr>
        <p:txBody>
          <a:bodyPr/>
          <a:lstStyle>
            <a:lvl1pPr>
              <a:defRPr>
                <a:solidFill>
                  <a:srgbClr val="941100"/>
                </a:solidFill>
                <a:uFill>
                  <a:solidFill>
                    <a:srgbClr val="941100"/>
                  </a:solidFill>
                </a:uFill>
              </a:defRPr>
            </a:lvl1pPr>
          </a:lstStyle>
          <a:p>
            <a:pPr/>
            <a:r>
              <a:t>Distribution of Ions in Mammalian Neurons</a:t>
            </a:r>
          </a:p>
        </p:txBody>
      </p:sp>
      <p:sp>
        <p:nvSpPr>
          <p:cNvPr id="281" name="Outside Inside (mM) Eion Permab.…"/>
          <p:cNvSpPr txBox="1"/>
          <p:nvPr/>
        </p:nvSpPr>
        <p:spPr>
          <a:xfrm>
            <a:off x="3892550" y="3508375"/>
            <a:ext cx="16984266" cy="48260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spcBef>
                <a:spcPts val="3300"/>
              </a:spcBef>
              <a:buClr>
                <a:srgbClr val="000000"/>
              </a:buClr>
              <a:buFont typeface="Helvetica"/>
              <a:tabLst>
                <a:tab pos="3263900" algn="l"/>
                <a:tab pos="6731000" algn="l"/>
                <a:tab pos="11493500" algn="l"/>
                <a:tab pos="13779500" algn="l"/>
                <a:tab pos="14693900" algn="l"/>
              </a:tabLst>
              <a:defRPr sz="4600">
                <a:uFill>
                  <a:solidFill>
                    <a:srgbClr val="000000"/>
                  </a:solidFill>
                </a:uFill>
                <a:latin typeface="Times Roman"/>
                <a:ea typeface="Times Roman"/>
                <a:cs typeface="Times Roman"/>
                <a:sym typeface="Times Roman"/>
              </a:defRPr>
            </a:pPr>
            <a:r>
              <a:rPr b="1" sz="5200">
                <a:latin typeface="+mj-lt"/>
                <a:ea typeface="+mj-ea"/>
                <a:cs typeface="+mj-cs"/>
                <a:sym typeface="Helvetica"/>
              </a:rPr>
              <a:t>	</a:t>
            </a:r>
            <a:r>
              <a:rPr b="1" sz="5200">
                <a:solidFill>
                  <a:srgbClr val="00A500"/>
                </a:solidFill>
                <a:uFill>
                  <a:solidFill>
                    <a:srgbClr val="00A500"/>
                  </a:solidFill>
                </a:uFill>
                <a:latin typeface="+mj-lt"/>
                <a:ea typeface="+mj-ea"/>
                <a:cs typeface="+mj-cs"/>
                <a:sym typeface="Helvetica"/>
              </a:rPr>
              <a:t>Outside	Inside (mM)	E</a:t>
            </a:r>
            <a:r>
              <a:rPr b="1" baseline="-16230" sz="5200">
                <a:solidFill>
                  <a:srgbClr val="00A500"/>
                </a:solidFill>
                <a:uFill>
                  <a:solidFill>
                    <a:srgbClr val="00A500"/>
                  </a:solidFill>
                </a:uFill>
                <a:latin typeface="+mj-lt"/>
                <a:ea typeface="+mj-ea"/>
                <a:cs typeface="+mj-cs"/>
                <a:sym typeface="Helvetica"/>
              </a:rPr>
              <a:t>ion	</a:t>
            </a:r>
            <a:r>
              <a:rPr b="1" sz="5200">
                <a:solidFill>
                  <a:srgbClr val="00A500"/>
                </a:solidFill>
                <a:uFill>
                  <a:solidFill>
                    <a:srgbClr val="00A500"/>
                  </a:solidFill>
                </a:uFill>
                <a:latin typeface="+mj-lt"/>
                <a:ea typeface="+mj-ea"/>
                <a:cs typeface="+mj-cs"/>
                <a:sym typeface="Helvetica"/>
              </a:rPr>
              <a:t>Permab.</a:t>
            </a:r>
            <a:endParaRPr b="1" sz="5200">
              <a:solidFill>
                <a:srgbClr val="00A500"/>
              </a:solidFill>
              <a:uFill>
                <a:solidFill>
                  <a:srgbClr val="00A500"/>
                </a:solidFill>
              </a:uFill>
              <a:latin typeface="+mj-lt"/>
              <a:ea typeface="+mj-ea"/>
              <a:cs typeface="+mj-cs"/>
              <a:sym typeface="Helvetica"/>
            </a:endParaRPr>
          </a:p>
          <a:p>
            <a:pPr marL="81280" marR="81280" defTabSz="1821656">
              <a:spcBef>
                <a:spcPts val="3300"/>
              </a:spcBef>
              <a:buClr>
                <a:srgbClr val="000000"/>
              </a:buClr>
              <a:buFont typeface="Helvetica"/>
              <a:tabLst>
                <a:tab pos="3263900" algn="l"/>
                <a:tab pos="6731000" algn="l"/>
                <a:tab pos="11493500" algn="l"/>
                <a:tab pos="13779500" algn="l"/>
                <a:tab pos="14693900" algn="l"/>
              </a:tabLst>
              <a:defRPr sz="4600">
                <a:uFill>
                  <a:solidFill>
                    <a:srgbClr val="000000"/>
                  </a:solidFill>
                </a:uFill>
                <a:latin typeface="Times Roman"/>
                <a:ea typeface="Times Roman"/>
                <a:cs typeface="Times Roman"/>
                <a:sym typeface="Times Roman"/>
              </a:defRPr>
            </a:pPr>
            <a:r>
              <a:rPr b="1" sz="5200">
                <a:latin typeface="+mj-lt"/>
                <a:ea typeface="+mj-ea"/>
                <a:cs typeface="+mj-cs"/>
                <a:sym typeface="Helvetica"/>
              </a:rPr>
              <a:t>K</a:t>
            </a:r>
            <a:r>
              <a:rPr b="1" baseline="30923" sz="5200">
                <a:latin typeface="+mj-lt"/>
                <a:ea typeface="+mj-ea"/>
                <a:cs typeface="+mj-cs"/>
                <a:sym typeface="Helvetica"/>
              </a:rPr>
              <a:t>+</a:t>
            </a:r>
            <a:r>
              <a:rPr b="1" sz="5200">
                <a:latin typeface="+mj-lt"/>
                <a:ea typeface="+mj-ea"/>
                <a:cs typeface="+mj-cs"/>
                <a:sym typeface="Helvetica"/>
              </a:rPr>
              <a:t>	5	150	-90	1.0</a:t>
            </a:r>
            <a:endParaRPr b="1" sz="5200">
              <a:latin typeface="+mj-lt"/>
              <a:ea typeface="+mj-ea"/>
              <a:cs typeface="+mj-cs"/>
              <a:sym typeface="Helvetica"/>
            </a:endParaRPr>
          </a:p>
          <a:p>
            <a:pPr marL="81280" marR="81280" defTabSz="1821656">
              <a:spcBef>
                <a:spcPts val="3300"/>
              </a:spcBef>
              <a:buClr>
                <a:srgbClr val="000000"/>
              </a:buClr>
              <a:buFont typeface="Helvetica"/>
              <a:tabLst>
                <a:tab pos="3263900" algn="l"/>
                <a:tab pos="6731000" algn="l"/>
                <a:tab pos="11493500" algn="l"/>
                <a:tab pos="13779500" algn="l"/>
                <a:tab pos="14693900" algn="l"/>
              </a:tabLst>
              <a:defRPr sz="4600">
                <a:uFill>
                  <a:solidFill>
                    <a:srgbClr val="000000"/>
                  </a:solidFill>
                </a:uFill>
                <a:latin typeface="Times Roman"/>
                <a:ea typeface="Times Roman"/>
                <a:cs typeface="Times Roman"/>
                <a:sym typeface="Times Roman"/>
              </a:defRPr>
            </a:pPr>
            <a:r>
              <a:rPr b="1" sz="5200">
                <a:latin typeface="+mj-lt"/>
                <a:ea typeface="+mj-ea"/>
                <a:cs typeface="+mj-cs"/>
                <a:sym typeface="Helvetica"/>
              </a:rPr>
              <a:t>Na</a:t>
            </a:r>
            <a:r>
              <a:rPr b="1" baseline="30923" sz="5200">
                <a:latin typeface="+mj-lt"/>
                <a:ea typeface="+mj-ea"/>
                <a:cs typeface="+mj-cs"/>
                <a:sym typeface="Helvetica"/>
              </a:rPr>
              <a:t>+</a:t>
            </a:r>
            <a:r>
              <a:rPr b="1" sz="5200">
                <a:latin typeface="+mj-lt"/>
                <a:ea typeface="+mj-ea"/>
                <a:cs typeface="+mj-cs"/>
                <a:sym typeface="Helvetica"/>
              </a:rPr>
              <a:t>	150	15	+62	0.04</a:t>
            </a:r>
            <a:endParaRPr b="1" sz="5200">
              <a:latin typeface="+mj-lt"/>
              <a:ea typeface="+mj-ea"/>
              <a:cs typeface="+mj-cs"/>
              <a:sym typeface="Helvetica"/>
            </a:endParaRPr>
          </a:p>
          <a:p>
            <a:pPr marL="81280" marR="81280" defTabSz="1821656">
              <a:spcBef>
                <a:spcPts val="3300"/>
              </a:spcBef>
              <a:buClr>
                <a:srgbClr val="000000"/>
              </a:buClr>
              <a:buFont typeface="Helvetica"/>
              <a:tabLst>
                <a:tab pos="3263900" algn="l"/>
                <a:tab pos="6731000" algn="l"/>
                <a:tab pos="11493500" algn="l"/>
                <a:tab pos="13779500" algn="l"/>
                <a:tab pos="14693900" algn="l"/>
              </a:tabLst>
              <a:defRPr sz="4600">
                <a:uFill>
                  <a:solidFill>
                    <a:srgbClr val="000000"/>
                  </a:solidFill>
                </a:uFill>
                <a:latin typeface="Times Roman"/>
                <a:ea typeface="Times Roman"/>
                <a:cs typeface="Times Roman"/>
                <a:sym typeface="Times Roman"/>
              </a:defRPr>
            </a:pPr>
            <a:r>
              <a:rPr b="1" sz="5200">
                <a:latin typeface="+mj-lt"/>
                <a:ea typeface="+mj-ea"/>
                <a:cs typeface="+mj-cs"/>
                <a:sym typeface="Helvetica"/>
              </a:rPr>
              <a:t>Cl</a:t>
            </a:r>
            <a:r>
              <a:rPr b="1" baseline="30923" sz="5200">
                <a:latin typeface="+mj-lt"/>
                <a:ea typeface="+mj-ea"/>
                <a:cs typeface="+mj-cs"/>
                <a:sym typeface="Helvetica"/>
              </a:rPr>
              <a:t>-</a:t>
            </a:r>
            <a:r>
              <a:rPr b="1" sz="5200">
                <a:latin typeface="+mj-lt"/>
                <a:ea typeface="+mj-ea"/>
                <a:cs typeface="+mj-cs"/>
                <a:sym typeface="Helvetica"/>
              </a:rPr>
              <a:t>	125	10	-62	0.045</a:t>
            </a:r>
          </a:p>
        </p:txBody>
      </p:sp>
      <p:sp>
        <p:nvSpPr>
          <p:cNvPr id="282" name="Vm= -70 mV"/>
          <p:cNvSpPr txBox="1"/>
          <p:nvPr/>
        </p:nvSpPr>
        <p:spPr>
          <a:xfrm>
            <a:off x="10013156" y="9937750"/>
            <a:ext cx="3907355" cy="1071563"/>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A500"/>
              </a:buClr>
              <a:buFont typeface="Helvetica"/>
              <a:defRPr sz="4600">
                <a:uFill>
                  <a:solidFill>
                    <a:srgbClr val="000000"/>
                  </a:solidFill>
                </a:uFill>
                <a:latin typeface="Times Roman"/>
                <a:ea typeface="Times Roman"/>
                <a:cs typeface="Times Roman"/>
                <a:sym typeface="Times Roman"/>
              </a:defRPr>
            </a:pPr>
            <a:r>
              <a:rPr b="1" sz="5200">
                <a:solidFill>
                  <a:srgbClr val="00A500"/>
                </a:solidFill>
                <a:uFill>
                  <a:solidFill>
                    <a:srgbClr val="00A500"/>
                  </a:solidFill>
                </a:uFill>
                <a:latin typeface="+mj-lt"/>
                <a:ea typeface="+mj-ea"/>
                <a:cs typeface="+mj-cs"/>
                <a:sym typeface="Helvetica"/>
              </a:rPr>
              <a:t>V</a:t>
            </a:r>
            <a:r>
              <a:rPr b="1" baseline="-16230" sz="5200">
                <a:solidFill>
                  <a:srgbClr val="00A500"/>
                </a:solidFill>
                <a:uFill>
                  <a:solidFill>
                    <a:srgbClr val="00A500"/>
                  </a:solidFill>
                </a:uFill>
                <a:latin typeface="+mj-lt"/>
                <a:ea typeface="+mj-ea"/>
                <a:cs typeface="+mj-cs"/>
                <a:sym typeface="Helvetica"/>
              </a:rPr>
              <a:t>m</a:t>
            </a:r>
            <a:r>
              <a:rPr b="1" sz="5200">
                <a:solidFill>
                  <a:srgbClr val="00A500"/>
                </a:solidFill>
                <a:uFill>
                  <a:solidFill>
                    <a:srgbClr val="00A500"/>
                  </a:solidFill>
                </a:uFill>
                <a:latin typeface="+mj-lt"/>
                <a:ea typeface="+mj-ea"/>
                <a:cs typeface="+mj-cs"/>
                <a:sym typeface="Helvetica"/>
              </a:rPr>
              <a:t>= -70 mV</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4" name="Change of Permeability leads to change of Vm"/>
          <p:cNvSpPr txBox="1"/>
          <p:nvPr>
            <p:ph type="title"/>
          </p:nvPr>
        </p:nvSpPr>
        <p:spPr>
          <a:xfrm>
            <a:off x="3794125" y="0"/>
            <a:ext cx="16373477" cy="3670301"/>
          </a:xfrm>
          <a:prstGeom prst="rect">
            <a:avLst/>
          </a:prstGeom>
        </p:spPr>
        <p:txBody>
          <a:bodyPr/>
          <a:lstStyle/>
          <a:p>
            <a:pPr/>
            <a:r>
              <a:rPr>
                <a:solidFill>
                  <a:srgbClr val="941100"/>
                </a:solidFill>
                <a:uFill>
                  <a:solidFill>
                    <a:srgbClr val="941100"/>
                  </a:solidFill>
                </a:uFill>
              </a:rPr>
              <a:t>Change of Permeability leads to change of V</a:t>
            </a:r>
            <a:r>
              <a:rPr baseline="-16230">
                <a:solidFill>
                  <a:srgbClr val="941100"/>
                </a:solidFill>
                <a:uFill>
                  <a:solidFill>
                    <a:srgbClr val="941100"/>
                  </a:solidFill>
                </a:uFill>
              </a:rPr>
              <a:t>m</a:t>
            </a:r>
            <a:r>
              <a:rPr>
                <a:solidFill>
                  <a:srgbClr val="941100"/>
                </a:solidFill>
                <a:uFill>
                  <a:solidFill>
                    <a:srgbClr val="941100"/>
                  </a:solidFill>
                </a:uFill>
              </a:rPr>
              <a:t> </a:t>
            </a:r>
          </a:p>
        </p:txBody>
      </p:sp>
      <p:sp>
        <p:nvSpPr>
          <p:cNvPr id="285" name="Outside Inside (mM) Eion Permab.…"/>
          <p:cNvSpPr txBox="1"/>
          <p:nvPr/>
        </p:nvSpPr>
        <p:spPr>
          <a:xfrm>
            <a:off x="3892550" y="3508375"/>
            <a:ext cx="16984266" cy="48260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spcBef>
                <a:spcPts val="3300"/>
              </a:spcBef>
              <a:buClr>
                <a:srgbClr val="000000"/>
              </a:buClr>
              <a:buFont typeface="Helvetica"/>
              <a:tabLst>
                <a:tab pos="3263900" algn="l"/>
                <a:tab pos="6731000" algn="l"/>
                <a:tab pos="11493500" algn="l"/>
                <a:tab pos="13779500" algn="l"/>
                <a:tab pos="14693900" algn="l"/>
              </a:tabLst>
              <a:defRPr sz="4600">
                <a:uFill>
                  <a:solidFill>
                    <a:srgbClr val="000000"/>
                  </a:solidFill>
                </a:uFill>
                <a:latin typeface="Times Roman"/>
                <a:ea typeface="Times Roman"/>
                <a:cs typeface="Times Roman"/>
                <a:sym typeface="Times Roman"/>
              </a:defRPr>
            </a:pPr>
            <a:r>
              <a:rPr b="1" sz="5200">
                <a:latin typeface="+mj-lt"/>
                <a:ea typeface="+mj-ea"/>
                <a:cs typeface="+mj-cs"/>
                <a:sym typeface="Helvetica"/>
              </a:rPr>
              <a:t>	</a:t>
            </a:r>
            <a:r>
              <a:rPr b="1" sz="5200">
                <a:solidFill>
                  <a:srgbClr val="00A500"/>
                </a:solidFill>
                <a:uFill>
                  <a:solidFill>
                    <a:srgbClr val="00A500"/>
                  </a:solidFill>
                </a:uFill>
                <a:latin typeface="+mj-lt"/>
                <a:ea typeface="+mj-ea"/>
                <a:cs typeface="+mj-cs"/>
                <a:sym typeface="Helvetica"/>
              </a:rPr>
              <a:t>Outside	Inside (mM)	E</a:t>
            </a:r>
            <a:r>
              <a:rPr b="1" baseline="-16230" sz="5200">
                <a:solidFill>
                  <a:srgbClr val="00A500"/>
                </a:solidFill>
                <a:uFill>
                  <a:solidFill>
                    <a:srgbClr val="00A500"/>
                  </a:solidFill>
                </a:uFill>
                <a:latin typeface="+mj-lt"/>
                <a:ea typeface="+mj-ea"/>
                <a:cs typeface="+mj-cs"/>
                <a:sym typeface="Helvetica"/>
              </a:rPr>
              <a:t>ion	</a:t>
            </a:r>
            <a:r>
              <a:rPr b="1" sz="5200">
                <a:solidFill>
                  <a:srgbClr val="00A500"/>
                </a:solidFill>
                <a:uFill>
                  <a:solidFill>
                    <a:srgbClr val="00A500"/>
                  </a:solidFill>
                </a:uFill>
                <a:latin typeface="+mj-lt"/>
                <a:ea typeface="+mj-ea"/>
                <a:cs typeface="+mj-cs"/>
                <a:sym typeface="Helvetica"/>
              </a:rPr>
              <a:t>Permab.</a:t>
            </a:r>
            <a:endParaRPr b="1" sz="5200">
              <a:solidFill>
                <a:srgbClr val="00A500"/>
              </a:solidFill>
              <a:uFill>
                <a:solidFill>
                  <a:srgbClr val="00A500"/>
                </a:solidFill>
              </a:uFill>
              <a:latin typeface="+mj-lt"/>
              <a:ea typeface="+mj-ea"/>
              <a:cs typeface="+mj-cs"/>
              <a:sym typeface="Helvetica"/>
            </a:endParaRPr>
          </a:p>
          <a:p>
            <a:pPr marL="81280" marR="81280" defTabSz="1821656">
              <a:spcBef>
                <a:spcPts val="3300"/>
              </a:spcBef>
              <a:buClr>
                <a:srgbClr val="000000"/>
              </a:buClr>
              <a:buFont typeface="Helvetica"/>
              <a:tabLst>
                <a:tab pos="3263900" algn="l"/>
                <a:tab pos="6731000" algn="l"/>
                <a:tab pos="11493500" algn="l"/>
                <a:tab pos="13779500" algn="l"/>
                <a:tab pos="14693900" algn="l"/>
              </a:tabLst>
              <a:defRPr sz="4600">
                <a:uFill>
                  <a:solidFill>
                    <a:srgbClr val="000000"/>
                  </a:solidFill>
                </a:uFill>
                <a:latin typeface="Times Roman"/>
                <a:ea typeface="Times Roman"/>
                <a:cs typeface="Times Roman"/>
                <a:sym typeface="Times Roman"/>
              </a:defRPr>
            </a:pPr>
            <a:r>
              <a:rPr b="1" sz="5200">
                <a:latin typeface="+mj-lt"/>
                <a:ea typeface="+mj-ea"/>
                <a:cs typeface="+mj-cs"/>
                <a:sym typeface="Helvetica"/>
              </a:rPr>
              <a:t>K</a:t>
            </a:r>
            <a:r>
              <a:rPr b="1" baseline="30923" sz="5200">
                <a:latin typeface="+mj-lt"/>
                <a:ea typeface="+mj-ea"/>
                <a:cs typeface="+mj-cs"/>
                <a:sym typeface="Helvetica"/>
              </a:rPr>
              <a:t>+</a:t>
            </a:r>
            <a:r>
              <a:rPr b="1" sz="5200">
                <a:latin typeface="+mj-lt"/>
                <a:ea typeface="+mj-ea"/>
                <a:cs typeface="+mj-cs"/>
                <a:sym typeface="Helvetica"/>
              </a:rPr>
              <a:t>	5	150	-90	1.0</a:t>
            </a:r>
            <a:endParaRPr b="1" sz="5200">
              <a:latin typeface="+mj-lt"/>
              <a:ea typeface="+mj-ea"/>
              <a:cs typeface="+mj-cs"/>
              <a:sym typeface="Helvetica"/>
            </a:endParaRPr>
          </a:p>
          <a:p>
            <a:pPr marL="81280" marR="81280" defTabSz="1821656">
              <a:spcBef>
                <a:spcPts val="3300"/>
              </a:spcBef>
              <a:buClr>
                <a:srgbClr val="000000"/>
              </a:buClr>
              <a:buFont typeface="Helvetica"/>
              <a:tabLst>
                <a:tab pos="3263900" algn="l"/>
                <a:tab pos="6731000" algn="l"/>
                <a:tab pos="11493500" algn="l"/>
                <a:tab pos="13779500" algn="l"/>
                <a:tab pos="14693900" algn="l"/>
              </a:tabLst>
              <a:defRPr sz="4600">
                <a:uFill>
                  <a:solidFill>
                    <a:srgbClr val="000000"/>
                  </a:solidFill>
                </a:uFill>
                <a:latin typeface="Times Roman"/>
                <a:ea typeface="Times Roman"/>
                <a:cs typeface="Times Roman"/>
                <a:sym typeface="Times Roman"/>
              </a:defRPr>
            </a:pPr>
            <a:r>
              <a:rPr b="1" sz="5200">
                <a:latin typeface="+mj-lt"/>
                <a:ea typeface="+mj-ea"/>
                <a:cs typeface="+mj-cs"/>
                <a:sym typeface="Helvetica"/>
              </a:rPr>
              <a:t>Na</a:t>
            </a:r>
            <a:r>
              <a:rPr b="1" baseline="30923" sz="5200">
                <a:latin typeface="+mj-lt"/>
                <a:ea typeface="+mj-ea"/>
                <a:cs typeface="+mj-cs"/>
                <a:sym typeface="Helvetica"/>
              </a:rPr>
              <a:t>+</a:t>
            </a:r>
            <a:r>
              <a:rPr b="1" sz="5200">
                <a:latin typeface="+mj-lt"/>
                <a:ea typeface="+mj-ea"/>
                <a:cs typeface="+mj-cs"/>
                <a:sym typeface="Helvetica"/>
              </a:rPr>
              <a:t>	150	15	+62	</a:t>
            </a:r>
            <a:r>
              <a:rPr b="1" sz="5200">
                <a:solidFill>
                  <a:srgbClr val="FF2600"/>
                </a:solidFill>
                <a:uFill>
                  <a:solidFill>
                    <a:srgbClr val="FF2600"/>
                  </a:solidFill>
                </a:uFill>
                <a:latin typeface="+mj-lt"/>
                <a:ea typeface="+mj-ea"/>
                <a:cs typeface="+mj-cs"/>
                <a:sym typeface="Helvetica"/>
              </a:rPr>
              <a:t>20</a:t>
            </a:r>
            <a:endParaRPr b="1" sz="5200">
              <a:solidFill>
                <a:srgbClr val="FF2600"/>
              </a:solidFill>
              <a:uFill>
                <a:solidFill>
                  <a:srgbClr val="FF2600"/>
                </a:solidFill>
              </a:uFill>
              <a:latin typeface="+mj-lt"/>
              <a:ea typeface="+mj-ea"/>
              <a:cs typeface="+mj-cs"/>
              <a:sym typeface="Helvetica"/>
            </a:endParaRPr>
          </a:p>
          <a:p>
            <a:pPr marL="81280" marR="81280" defTabSz="1821656">
              <a:spcBef>
                <a:spcPts val="3300"/>
              </a:spcBef>
              <a:buClr>
                <a:srgbClr val="000000"/>
              </a:buClr>
              <a:buFont typeface="Helvetica"/>
              <a:tabLst>
                <a:tab pos="3263900" algn="l"/>
                <a:tab pos="6731000" algn="l"/>
                <a:tab pos="11493500" algn="l"/>
                <a:tab pos="13779500" algn="l"/>
                <a:tab pos="14693900" algn="l"/>
              </a:tabLst>
              <a:defRPr sz="4600">
                <a:uFill>
                  <a:solidFill>
                    <a:srgbClr val="000000"/>
                  </a:solidFill>
                </a:uFill>
                <a:latin typeface="Times Roman"/>
                <a:ea typeface="Times Roman"/>
                <a:cs typeface="Times Roman"/>
                <a:sym typeface="Times Roman"/>
              </a:defRPr>
            </a:pPr>
            <a:r>
              <a:rPr b="1" sz="5200">
                <a:latin typeface="+mj-lt"/>
                <a:ea typeface="+mj-ea"/>
                <a:cs typeface="+mj-cs"/>
                <a:sym typeface="Helvetica"/>
              </a:rPr>
              <a:t>Cl</a:t>
            </a:r>
            <a:r>
              <a:rPr b="1" baseline="30923" sz="5200">
                <a:latin typeface="+mj-lt"/>
                <a:ea typeface="+mj-ea"/>
                <a:cs typeface="+mj-cs"/>
                <a:sym typeface="Helvetica"/>
              </a:rPr>
              <a:t>-</a:t>
            </a:r>
            <a:r>
              <a:rPr b="1" sz="5200">
                <a:latin typeface="+mj-lt"/>
                <a:ea typeface="+mj-ea"/>
                <a:cs typeface="+mj-cs"/>
                <a:sym typeface="Helvetica"/>
              </a:rPr>
              <a:t>	100	10	-62	0.045</a:t>
            </a:r>
          </a:p>
        </p:txBody>
      </p:sp>
      <p:sp>
        <p:nvSpPr>
          <p:cNvPr id="286" name="Vm = +50 mV"/>
          <p:cNvSpPr txBox="1"/>
          <p:nvPr/>
        </p:nvSpPr>
        <p:spPr>
          <a:xfrm>
            <a:off x="10013156" y="9937750"/>
            <a:ext cx="4203384" cy="1071563"/>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FF2600"/>
              </a:buClr>
              <a:buFont typeface="Helvetica"/>
              <a:defRPr sz="4600">
                <a:uFill>
                  <a:solidFill>
                    <a:srgbClr val="000000"/>
                  </a:solidFill>
                </a:uFill>
                <a:latin typeface="Times Roman"/>
                <a:ea typeface="Times Roman"/>
                <a:cs typeface="Times Roman"/>
                <a:sym typeface="Times Roman"/>
              </a:defRPr>
            </a:pPr>
            <a:r>
              <a:rPr b="1" sz="5200">
                <a:solidFill>
                  <a:srgbClr val="FF2600"/>
                </a:solidFill>
                <a:uFill>
                  <a:solidFill>
                    <a:srgbClr val="FF2600"/>
                  </a:solidFill>
                </a:uFill>
                <a:latin typeface="+mj-lt"/>
                <a:ea typeface="+mj-ea"/>
                <a:cs typeface="+mj-cs"/>
                <a:sym typeface="Helvetica"/>
              </a:rPr>
              <a:t>V</a:t>
            </a:r>
            <a:r>
              <a:rPr b="1" baseline="-16230" sz="5200">
                <a:solidFill>
                  <a:srgbClr val="FF2600"/>
                </a:solidFill>
                <a:uFill>
                  <a:solidFill>
                    <a:srgbClr val="FF2600"/>
                  </a:solidFill>
                </a:uFill>
                <a:latin typeface="+mj-lt"/>
                <a:ea typeface="+mj-ea"/>
                <a:cs typeface="+mj-cs"/>
                <a:sym typeface="Helvetica"/>
              </a:rPr>
              <a:t>m </a:t>
            </a:r>
            <a:r>
              <a:rPr b="1" sz="5200">
                <a:solidFill>
                  <a:srgbClr val="FF2600"/>
                </a:solidFill>
                <a:uFill>
                  <a:solidFill>
                    <a:srgbClr val="FF2600"/>
                  </a:solidFill>
                </a:uFill>
                <a:latin typeface="+mj-lt"/>
                <a:ea typeface="+mj-ea"/>
                <a:cs typeface="+mj-cs"/>
                <a:sym typeface="Helvetica"/>
              </a:rPr>
              <a:t>= +50 mV</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Shape"/>
          <p:cNvSpPr/>
          <p:nvPr/>
        </p:nvSpPr>
        <p:spPr>
          <a:xfrm>
            <a:off x="6657975" y="4083050"/>
            <a:ext cx="11595101" cy="25939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3312" y="3173"/>
                </a:lnTo>
                <a:lnTo>
                  <a:pt x="21600" y="3463"/>
                </a:lnTo>
                <a:lnTo>
                  <a:pt x="21565" y="21600"/>
                </a:lnTo>
                <a:lnTo>
                  <a:pt x="3448" y="21441"/>
                </a:lnTo>
                <a:lnTo>
                  <a:pt x="0" y="0"/>
                </a:lnTo>
                <a:close/>
              </a:path>
            </a:pathLst>
          </a:custGeom>
          <a:solidFill>
            <a:srgbClr val="D6D7FF"/>
          </a:solidFill>
          <a:ln w="12700">
            <a:solidFill>
              <a:srgbClr val="D6D7FF"/>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294" name="Group"/>
          <p:cNvGrpSpPr/>
          <p:nvPr/>
        </p:nvGrpSpPr>
        <p:grpSpPr>
          <a:xfrm>
            <a:off x="4173140" y="3206702"/>
            <a:ext cx="15069067" cy="5473023"/>
            <a:chOff x="0" y="0"/>
            <a:chExt cx="15069065" cy="5473022"/>
          </a:xfrm>
        </p:grpSpPr>
        <p:sp>
          <p:nvSpPr>
            <p:cNvPr id="289" name="Line"/>
            <p:cNvSpPr/>
            <p:nvPr/>
          </p:nvSpPr>
          <p:spPr>
            <a:xfrm>
              <a:off x="0" y="178944"/>
              <a:ext cx="4402169" cy="5294079"/>
            </a:xfrm>
            <a:custGeom>
              <a:avLst/>
              <a:gdLst/>
              <a:ahLst/>
              <a:cxnLst>
                <a:cxn ang="0">
                  <a:pos x="wd2" y="hd2"/>
                </a:cxn>
                <a:cxn ang="5400000">
                  <a:pos x="wd2" y="hd2"/>
                </a:cxn>
                <a:cxn ang="10800000">
                  <a:pos x="wd2" y="hd2"/>
                </a:cxn>
                <a:cxn ang="16200000">
                  <a:pos x="wd2" y="hd2"/>
                </a:cxn>
              </a:cxnLst>
              <a:rect l="0" t="0" r="r" b="b"/>
              <a:pathLst>
                <a:path w="21600" h="21286" fill="norm" stroke="1" extrusionOk="0">
                  <a:moveTo>
                    <a:pt x="12178" y="2565"/>
                  </a:moveTo>
                  <a:cubicBezTo>
                    <a:pt x="10278" y="945"/>
                    <a:pt x="8565" y="261"/>
                    <a:pt x="6343" y="9"/>
                  </a:cubicBezTo>
                  <a:cubicBezTo>
                    <a:pt x="5541" y="81"/>
                    <a:pt x="4684" y="-171"/>
                    <a:pt x="3961" y="261"/>
                  </a:cubicBezTo>
                  <a:cubicBezTo>
                    <a:pt x="3720" y="369"/>
                    <a:pt x="4122" y="873"/>
                    <a:pt x="4283" y="1161"/>
                  </a:cubicBezTo>
                  <a:cubicBezTo>
                    <a:pt x="5219" y="2745"/>
                    <a:pt x="5005" y="2457"/>
                    <a:pt x="6183" y="2781"/>
                  </a:cubicBezTo>
                  <a:cubicBezTo>
                    <a:pt x="6718" y="3321"/>
                    <a:pt x="6879" y="3573"/>
                    <a:pt x="7548" y="3933"/>
                  </a:cubicBezTo>
                  <a:cubicBezTo>
                    <a:pt x="8057" y="4185"/>
                    <a:pt x="9100" y="4617"/>
                    <a:pt x="9100" y="4617"/>
                  </a:cubicBezTo>
                  <a:cubicBezTo>
                    <a:pt x="9689" y="5193"/>
                    <a:pt x="9930" y="5913"/>
                    <a:pt x="10626" y="6237"/>
                  </a:cubicBezTo>
                  <a:cubicBezTo>
                    <a:pt x="2114" y="6705"/>
                    <a:pt x="5086" y="6021"/>
                    <a:pt x="1552" y="6921"/>
                  </a:cubicBezTo>
                  <a:cubicBezTo>
                    <a:pt x="696" y="7353"/>
                    <a:pt x="294" y="7569"/>
                    <a:pt x="0" y="8757"/>
                  </a:cubicBezTo>
                  <a:cubicBezTo>
                    <a:pt x="616" y="8829"/>
                    <a:pt x="1258" y="9009"/>
                    <a:pt x="1900" y="9009"/>
                  </a:cubicBezTo>
                  <a:cubicBezTo>
                    <a:pt x="3426" y="9009"/>
                    <a:pt x="5621" y="7029"/>
                    <a:pt x="6531" y="8757"/>
                  </a:cubicBezTo>
                  <a:cubicBezTo>
                    <a:pt x="7468" y="10593"/>
                    <a:pt x="5594" y="13077"/>
                    <a:pt x="5139" y="15237"/>
                  </a:cubicBezTo>
                  <a:cubicBezTo>
                    <a:pt x="5407" y="15453"/>
                    <a:pt x="5648" y="15849"/>
                    <a:pt x="5996" y="15921"/>
                  </a:cubicBezTo>
                  <a:cubicBezTo>
                    <a:pt x="6343" y="15957"/>
                    <a:pt x="7039" y="15453"/>
                    <a:pt x="7039" y="15453"/>
                  </a:cubicBezTo>
                  <a:cubicBezTo>
                    <a:pt x="7575" y="14913"/>
                    <a:pt x="8110" y="14553"/>
                    <a:pt x="8752" y="14301"/>
                  </a:cubicBezTo>
                  <a:cubicBezTo>
                    <a:pt x="9154" y="13473"/>
                    <a:pt x="9422" y="13437"/>
                    <a:pt x="10117" y="13149"/>
                  </a:cubicBezTo>
                  <a:cubicBezTo>
                    <a:pt x="10332" y="14841"/>
                    <a:pt x="10091" y="16533"/>
                    <a:pt x="9770" y="18225"/>
                  </a:cubicBezTo>
                  <a:cubicBezTo>
                    <a:pt x="9823" y="19197"/>
                    <a:pt x="9716" y="20241"/>
                    <a:pt x="9957" y="21213"/>
                  </a:cubicBezTo>
                  <a:cubicBezTo>
                    <a:pt x="10010" y="21429"/>
                    <a:pt x="10305" y="21105"/>
                    <a:pt x="10465" y="20997"/>
                  </a:cubicBezTo>
                  <a:cubicBezTo>
                    <a:pt x="11135" y="20349"/>
                    <a:pt x="11456" y="19125"/>
                    <a:pt x="11830" y="18225"/>
                  </a:cubicBezTo>
                  <a:cubicBezTo>
                    <a:pt x="11991" y="17001"/>
                    <a:pt x="12473" y="16389"/>
                    <a:pt x="12687" y="15237"/>
                  </a:cubicBezTo>
                  <a:cubicBezTo>
                    <a:pt x="13570" y="16965"/>
                    <a:pt x="13624" y="16857"/>
                    <a:pt x="15096" y="17541"/>
                  </a:cubicBezTo>
                  <a:cubicBezTo>
                    <a:pt x="18923" y="17325"/>
                    <a:pt x="21600" y="18837"/>
                    <a:pt x="21600" y="1336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290" name="Line"/>
            <p:cNvSpPr/>
            <p:nvPr/>
          </p:nvSpPr>
          <p:spPr>
            <a:xfrm>
              <a:off x="2500312" y="56763"/>
              <a:ext cx="1816509" cy="1154103"/>
            </a:xfrm>
            <a:custGeom>
              <a:avLst/>
              <a:gdLst/>
              <a:ahLst/>
              <a:cxnLst>
                <a:cxn ang="0">
                  <a:pos x="wd2" y="hd2"/>
                </a:cxn>
                <a:cxn ang="5400000">
                  <a:pos x="wd2" y="hd2"/>
                </a:cxn>
                <a:cxn ang="10800000">
                  <a:pos x="wd2" y="hd2"/>
                </a:cxn>
                <a:cxn ang="16200000">
                  <a:pos x="wd2" y="hd2"/>
                </a:cxn>
              </a:cxnLst>
              <a:rect l="0" t="0" r="r" b="b"/>
              <a:pathLst>
                <a:path w="21600" h="17847" fill="norm" stroke="1" extrusionOk="0">
                  <a:moveTo>
                    <a:pt x="0" y="12585"/>
                  </a:moveTo>
                  <a:cubicBezTo>
                    <a:pt x="1816" y="8570"/>
                    <a:pt x="3892" y="6078"/>
                    <a:pt x="6227" y="3724"/>
                  </a:cubicBezTo>
                  <a:cubicBezTo>
                    <a:pt x="7265" y="-3753"/>
                    <a:pt x="12259" y="2062"/>
                    <a:pt x="14919" y="3724"/>
                  </a:cubicBezTo>
                  <a:cubicBezTo>
                    <a:pt x="17903" y="7739"/>
                    <a:pt x="16735" y="5524"/>
                    <a:pt x="18681" y="9955"/>
                  </a:cubicBezTo>
                  <a:cubicBezTo>
                    <a:pt x="19135" y="13139"/>
                    <a:pt x="21600" y="17847"/>
                    <a:pt x="21600" y="17847"/>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291" name="Line"/>
            <p:cNvSpPr/>
            <p:nvPr/>
          </p:nvSpPr>
          <p:spPr>
            <a:xfrm>
              <a:off x="4252799" y="1273542"/>
              <a:ext cx="9846241"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292" name="Line"/>
            <p:cNvSpPr/>
            <p:nvPr/>
          </p:nvSpPr>
          <p:spPr>
            <a:xfrm>
              <a:off x="4323714" y="3503029"/>
              <a:ext cx="9846239"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293" name="Line"/>
            <p:cNvSpPr/>
            <p:nvPr/>
          </p:nvSpPr>
          <p:spPr>
            <a:xfrm>
              <a:off x="14099040" y="0"/>
              <a:ext cx="970026" cy="4711788"/>
            </a:xfrm>
            <a:custGeom>
              <a:avLst/>
              <a:gdLst/>
              <a:ahLst/>
              <a:cxnLst>
                <a:cxn ang="0">
                  <a:pos x="wd2" y="hd2"/>
                </a:cxn>
                <a:cxn ang="5400000">
                  <a:pos x="wd2" y="hd2"/>
                </a:cxn>
                <a:cxn ang="10800000">
                  <a:pos x="wd2" y="hd2"/>
                </a:cxn>
                <a:cxn ang="16200000">
                  <a:pos x="wd2" y="hd2"/>
                </a:cxn>
              </a:cxnLst>
              <a:rect l="0" t="0" r="r" b="b"/>
              <a:pathLst>
                <a:path w="17459" h="18100" fill="norm" stroke="1" extrusionOk="0">
                  <a:moveTo>
                    <a:pt x="0" y="5099"/>
                  </a:moveTo>
                  <a:cubicBezTo>
                    <a:pt x="2455" y="3792"/>
                    <a:pt x="5105" y="2932"/>
                    <a:pt x="8836" y="2038"/>
                  </a:cubicBezTo>
                  <a:cubicBezTo>
                    <a:pt x="10015" y="1728"/>
                    <a:pt x="12567" y="1143"/>
                    <a:pt x="12567" y="1143"/>
                  </a:cubicBezTo>
                  <a:cubicBezTo>
                    <a:pt x="21600" y="-3500"/>
                    <a:pt x="15415" y="7300"/>
                    <a:pt x="15120" y="10396"/>
                  </a:cubicBezTo>
                  <a:cubicBezTo>
                    <a:pt x="14825" y="12597"/>
                    <a:pt x="14433" y="14798"/>
                    <a:pt x="13844" y="16999"/>
                  </a:cubicBezTo>
                  <a:cubicBezTo>
                    <a:pt x="13549" y="17687"/>
                    <a:pt x="12764" y="17722"/>
                    <a:pt x="11291" y="18100"/>
                  </a:cubicBezTo>
                  <a:cubicBezTo>
                    <a:pt x="8935" y="17790"/>
                    <a:pt x="8247" y="17240"/>
                    <a:pt x="6284" y="16759"/>
                  </a:cubicBezTo>
                  <a:cubicBezTo>
                    <a:pt x="4713" y="15968"/>
                    <a:pt x="5105" y="15520"/>
                    <a:pt x="2553" y="15245"/>
                  </a:cubicBezTo>
                  <a:cubicBezTo>
                    <a:pt x="884" y="14385"/>
                    <a:pt x="1767" y="14729"/>
                    <a:pt x="0" y="1414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295" name="dendrites"/>
          <p:cNvSpPr txBox="1"/>
          <p:nvPr/>
        </p:nvSpPr>
        <p:spPr>
          <a:xfrm>
            <a:off x="3458765" y="7648575"/>
            <a:ext cx="168893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dendrites</a:t>
            </a:r>
          </a:p>
        </p:txBody>
      </p:sp>
      <p:sp>
        <p:nvSpPr>
          <p:cNvPr id="296" name="pre-synaptic terminal"/>
          <p:cNvSpPr txBox="1"/>
          <p:nvPr/>
        </p:nvSpPr>
        <p:spPr>
          <a:xfrm rot="16200000">
            <a:off x="17872799" y="5462518"/>
            <a:ext cx="3493433"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pre-synaptic terminal</a:t>
            </a:r>
          </a:p>
        </p:txBody>
      </p:sp>
      <p:sp>
        <p:nvSpPr>
          <p:cNvPr id="297" name="axon"/>
          <p:cNvSpPr txBox="1"/>
          <p:nvPr/>
        </p:nvSpPr>
        <p:spPr>
          <a:xfrm>
            <a:off x="10995421" y="5339953"/>
            <a:ext cx="99231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axon</a:t>
            </a:r>
          </a:p>
        </p:txBody>
      </p:sp>
      <p:sp>
        <p:nvSpPr>
          <p:cNvPr id="298" name="cell body"/>
          <p:cNvSpPr txBox="1"/>
          <p:nvPr/>
        </p:nvSpPr>
        <p:spPr>
          <a:xfrm>
            <a:off x="5708650" y="2587625"/>
            <a:ext cx="1635412"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cell body</a:t>
            </a:r>
          </a:p>
        </p:txBody>
      </p:sp>
      <p:sp>
        <p:nvSpPr>
          <p:cNvPr id="299" name="Oval"/>
          <p:cNvSpPr/>
          <p:nvPr/>
        </p:nvSpPr>
        <p:spPr>
          <a:xfrm>
            <a:off x="7070725" y="5730875"/>
            <a:ext cx="365125" cy="410766"/>
          </a:xfrm>
          <a:prstGeom prst="ellipse">
            <a:avLst/>
          </a:prstGeom>
          <a:solidFill>
            <a:srgbClr val="00D2A9"/>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300" name="Na+"/>
          <p:cNvSpPr txBox="1"/>
          <p:nvPr/>
        </p:nvSpPr>
        <p:spPr>
          <a:xfrm>
            <a:off x="12417425" y="3025775"/>
            <a:ext cx="1254640"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01" name="Na+"/>
          <p:cNvSpPr txBox="1"/>
          <p:nvPr/>
        </p:nvSpPr>
        <p:spPr>
          <a:xfrm>
            <a:off x="15017750" y="30289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02" name="Na+"/>
          <p:cNvSpPr txBox="1"/>
          <p:nvPr/>
        </p:nvSpPr>
        <p:spPr>
          <a:xfrm>
            <a:off x="16970376" y="30924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03" name="Na+"/>
          <p:cNvSpPr txBox="1"/>
          <p:nvPr/>
        </p:nvSpPr>
        <p:spPr>
          <a:xfrm>
            <a:off x="9588500" y="72707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04" name="Na+"/>
          <p:cNvSpPr txBox="1"/>
          <p:nvPr/>
        </p:nvSpPr>
        <p:spPr>
          <a:xfrm>
            <a:off x="11747500" y="7292975"/>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05" name="Na+"/>
          <p:cNvSpPr txBox="1"/>
          <p:nvPr/>
        </p:nvSpPr>
        <p:spPr>
          <a:xfrm>
            <a:off x="14347825" y="72961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06" name="Na+"/>
          <p:cNvSpPr txBox="1"/>
          <p:nvPr/>
        </p:nvSpPr>
        <p:spPr>
          <a:xfrm>
            <a:off x="16300450" y="73596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07" name="+ + + + + + + + + + + + + + + + + + + +"/>
          <p:cNvSpPr txBox="1"/>
          <p:nvPr/>
        </p:nvSpPr>
        <p:spPr>
          <a:xfrm>
            <a:off x="10344150" y="3876675"/>
            <a:ext cx="7510851"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3200">
                <a:uFill>
                  <a:solidFill>
                    <a:srgbClr val="000000"/>
                  </a:solidFill>
                </a:uFill>
              </a:defRPr>
            </a:lvl1pPr>
          </a:lstStyle>
          <a:p>
            <a:pPr/>
            <a:r>
              <a:t>+ + + + + + + + + + + + + + + + + + + +</a:t>
            </a:r>
          </a:p>
        </p:txBody>
      </p:sp>
      <p:sp>
        <p:nvSpPr>
          <p:cNvPr id="308" name="+ + + + + + + + + + + + + + + + + + + +"/>
          <p:cNvSpPr txBox="1"/>
          <p:nvPr/>
        </p:nvSpPr>
        <p:spPr>
          <a:xfrm>
            <a:off x="10140950" y="6619875"/>
            <a:ext cx="7510851"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3200">
                <a:uFill>
                  <a:solidFill>
                    <a:srgbClr val="000000"/>
                  </a:solidFill>
                </a:uFill>
              </a:defRPr>
            </a:lvl1pPr>
          </a:lstStyle>
          <a:p>
            <a:pPr/>
            <a:r>
              <a:t>+ + + + + + + + + + + + + + + + + + + +</a:t>
            </a:r>
          </a:p>
        </p:txBody>
      </p:sp>
      <p:sp>
        <p:nvSpPr>
          <p:cNvPr id="309" name="- - - - - - - - - - - - - - - - - - - - -"/>
          <p:cNvSpPr txBox="1"/>
          <p:nvPr/>
        </p:nvSpPr>
        <p:spPr>
          <a:xfrm>
            <a:off x="10220325" y="6057900"/>
            <a:ext cx="8031196"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4600">
                <a:uFill>
                  <a:solidFill>
                    <a:srgbClr val="000000"/>
                  </a:solidFill>
                </a:uFill>
              </a:defRPr>
            </a:lvl1pPr>
          </a:lstStyle>
          <a:p>
            <a:pPr/>
            <a:r>
              <a:t>- - - - - - - - - - - - - - - - - - - - - </a:t>
            </a:r>
          </a:p>
        </p:txBody>
      </p:sp>
      <p:sp>
        <p:nvSpPr>
          <p:cNvPr id="310" name="- - - - - - - - - - - - - - - - - - - - -"/>
          <p:cNvSpPr txBox="1"/>
          <p:nvPr/>
        </p:nvSpPr>
        <p:spPr>
          <a:xfrm>
            <a:off x="10321925" y="4257675"/>
            <a:ext cx="8031196"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4600">
                <a:uFill>
                  <a:solidFill>
                    <a:srgbClr val="000000"/>
                  </a:solidFill>
                </a:uFill>
              </a:defRPr>
            </a:lvl1pPr>
          </a:lstStyle>
          <a:p>
            <a:pPr/>
            <a:r>
              <a:t>- - - - - - - - - - - - - - - - - - - - - </a:t>
            </a:r>
          </a:p>
        </p:txBody>
      </p:sp>
      <p:sp>
        <p:nvSpPr>
          <p:cNvPr id="311" name="Membrane Potential of Neuron"/>
          <p:cNvSpPr txBox="1"/>
          <p:nvPr/>
        </p:nvSpPr>
        <p:spPr>
          <a:xfrm>
            <a:off x="4508500" y="666750"/>
            <a:ext cx="9047577"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Membrane Potential of Neuron</a:t>
            </a:r>
          </a:p>
        </p:txBody>
      </p:sp>
      <p:sp>
        <p:nvSpPr>
          <p:cNvPr id="312" name="Neurotransmitters cause Na+ channels to open and let Na+ into the neuron."/>
          <p:cNvSpPr txBox="1"/>
          <p:nvPr/>
        </p:nvSpPr>
        <p:spPr>
          <a:xfrm>
            <a:off x="4111625" y="9161859"/>
            <a:ext cx="16609219" cy="16129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Neurotransmitters cause Na</a:t>
            </a:r>
            <a:r>
              <a:rPr b="1" baseline="30956">
                <a:latin typeface="+mj-lt"/>
                <a:ea typeface="+mj-ea"/>
                <a:cs typeface="+mj-cs"/>
                <a:sym typeface="Helvetica"/>
              </a:rPr>
              <a:t>+</a:t>
            </a:r>
            <a:r>
              <a:rPr b="1">
                <a:latin typeface="+mj-lt"/>
                <a:ea typeface="+mj-ea"/>
                <a:cs typeface="+mj-cs"/>
                <a:sym typeface="Helvetica"/>
              </a:rPr>
              <a:t> channels to open and let Na</a:t>
            </a:r>
            <a:r>
              <a:rPr b="1" baseline="30956">
                <a:latin typeface="+mj-lt"/>
                <a:ea typeface="+mj-ea"/>
                <a:cs typeface="+mj-cs"/>
                <a:sym typeface="Helvetica"/>
              </a:rPr>
              <a:t>+</a:t>
            </a:r>
            <a:r>
              <a:rPr b="1">
                <a:latin typeface="+mj-lt"/>
                <a:ea typeface="+mj-ea"/>
                <a:cs typeface="+mj-cs"/>
                <a:sym typeface="Helvetica"/>
              </a:rPr>
              <a:t> into the neuron.</a:t>
            </a:r>
          </a:p>
        </p:txBody>
      </p:sp>
      <p:sp>
        <p:nvSpPr>
          <p:cNvPr id="313" name="Rounded Rectangle"/>
          <p:cNvSpPr/>
          <p:nvPr/>
        </p:nvSpPr>
        <p:spPr>
          <a:xfrm>
            <a:off x="7508875" y="7327900"/>
            <a:ext cx="234950" cy="688975"/>
          </a:xfrm>
          <a:prstGeom prst="roundRect">
            <a:avLst>
              <a:gd name="adj" fmla="val 11719"/>
            </a:avLst>
          </a:prstGeom>
          <a:solidFill>
            <a:srgbClr val="FF2600"/>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314" name="Rounded Rectangle"/>
          <p:cNvSpPr/>
          <p:nvPr/>
        </p:nvSpPr>
        <p:spPr>
          <a:xfrm>
            <a:off x="7762875" y="7324725"/>
            <a:ext cx="234950" cy="688975"/>
          </a:xfrm>
          <a:prstGeom prst="roundRect">
            <a:avLst>
              <a:gd name="adj" fmla="val 11719"/>
            </a:avLst>
          </a:prstGeom>
          <a:solidFill>
            <a:srgbClr val="FF2600"/>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315" name="Glu"/>
          <p:cNvSpPr txBox="1"/>
          <p:nvPr/>
        </p:nvSpPr>
        <p:spPr>
          <a:xfrm>
            <a:off x="7327900" y="7940675"/>
            <a:ext cx="956320"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Glu</a:t>
            </a:r>
          </a:p>
        </p:txBody>
      </p:sp>
      <p:grpSp>
        <p:nvGrpSpPr>
          <p:cNvPr id="321" name="Group"/>
          <p:cNvGrpSpPr/>
          <p:nvPr/>
        </p:nvGrpSpPr>
        <p:grpSpPr>
          <a:xfrm>
            <a:off x="7312025" y="3164284"/>
            <a:ext cx="2636838" cy="2767013"/>
            <a:chOff x="0" y="0"/>
            <a:chExt cx="2636837" cy="2767012"/>
          </a:xfrm>
        </p:grpSpPr>
        <p:grpSp>
          <p:nvGrpSpPr>
            <p:cNvPr id="319" name="Group"/>
            <p:cNvGrpSpPr/>
            <p:nvPr/>
          </p:nvGrpSpPr>
          <p:grpSpPr>
            <a:xfrm>
              <a:off x="1366837" y="-1"/>
              <a:ext cx="1270001" cy="2479277"/>
              <a:chOff x="0" y="0"/>
              <a:chExt cx="1270000" cy="2479275"/>
            </a:xfrm>
          </p:grpSpPr>
          <p:sp>
            <p:nvSpPr>
              <p:cNvPr id="316" name="Na+"/>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317" name="Rounded Rectangle"/>
              <p:cNvSpPr/>
              <p:nvPr/>
            </p:nvSpPr>
            <p:spPr>
              <a:xfrm>
                <a:off x="244871" y="1158874"/>
                <a:ext cx="466726" cy="974726"/>
              </a:xfrm>
              <a:prstGeom prst="roundRect">
                <a:avLst>
                  <a:gd name="adj" fmla="val 11719"/>
                </a:avLst>
              </a:prstGeom>
              <a:solidFill>
                <a:srgbClr val="00D2A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318" name="Line"/>
              <p:cNvSpPr/>
              <p:nvPr/>
            </p:nvSpPr>
            <p:spPr>
              <a:xfrm flipV="1">
                <a:off x="469899" y="746918"/>
                <a:ext cx="3186" cy="1732358"/>
              </a:xfrm>
              <a:prstGeom prst="line">
                <a:avLst/>
              </a:prstGeom>
              <a:noFill/>
              <a:ln w="25400" cap="flat">
                <a:solidFill>
                  <a:srgbClr val="000000"/>
                </a:solidFill>
                <a:prstDash val="solid"/>
                <a:round/>
                <a:tailEnd type="triangle" w="med" len="med"/>
              </a:ln>
              <a:effectLst/>
            </p:spPr>
            <p:txBody>
              <a:bodyPr wrap="square" lIns="0" tIns="0" rIns="0" bIns="0" numCol="1" anchor="t">
                <a:noAutofit/>
              </a:bodyPr>
              <a:lstStyle/>
              <a:p>
                <a:pPr/>
              </a:p>
            </p:txBody>
          </p:sp>
        </p:grpSp>
        <p:sp>
          <p:nvSpPr>
            <p:cNvPr id="320" name="Na pump"/>
            <p:cNvSpPr/>
            <p:nvPr/>
          </p:nvSpPr>
          <p:spPr>
            <a:xfrm>
              <a:off x="0" y="1497012"/>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000000"/>
                </a:buClr>
                <a:buFont typeface="Helvetica"/>
                <a:defRPr b="1" sz="2400">
                  <a:uFill>
                    <a:solidFill>
                      <a:srgbClr val="000000"/>
                    </a:solidFill>
                  </a:uFill>
                </a:defRPr>
              </a:lvl1pPr>
            </a:lstStyle>
            <a:p>
              <a:pPr/>
              <a:r>
                <a:t>Na pump</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315">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315">
                                            <p:txEl>
                                              <p:pRg st="0" end="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315" grpId="1"/>
    </p:bldLst>
  </p:timing>
</p:sld>
</file>

<file path=ppt/theme/_rels/theme1.xml.rels><?xml version="1.0" encoding="UTF-8"?>
<Relationships xmlns="http://schemas.openxmlformats.org/package/2006/relationships"><Relationship Id="rId1" Type="http://schemas.openxmlformats.org/officeDocument/2006/relationships/image" Target="../media/image1.png"/></Relationships>

</file>

<file path=ppt/theme/_rels/theme2.xml.rels><?xml version="1.0" encoding="UTF-8"?>
<Relationships xmlns="http://schemas.openxmlformats.org/package/2006/relationships"><Relationship Id="rId1" Type="http://schemas.openxmlformats.org/officeDocument/2006/relationships/image" Target="../media/image2.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25400" dir="5400000">
              <a:srgbClr val="000000">
                <a:alpha val="50000"/>
              </a:srgbClr>
            </a:outerShdw>
          </a:effectLst>
        </a:effectStyle>
        <a:effectStyle>
          <a:effectLst>
            <a:outerShdw sx="100000" sy="100000" kx="0" ky="0" algn="b" rotWithShape="0" blurRad="63500" dist="12700" dir="0">
              <a:srgbClr val="000000">
                <a:alpha val="50000"/>
              </a:srgbClr>
            </a:outerShdw>
          </a:effectLst>
        </a:effectStyle>
        <a:effectStyle>
          <a:effectLst>
            <a:outerShdw sx="100000" sy="100000" kx="0" ky="0" algn="b" rotWithShape="0" blurRad="508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25400" dir="5400000">
              <a:srgbClr val="000000">
                <a:alpha val="50000"/>
              </a:srgbClr>
            </a:outerShdw>
          </a:effectLst>
        </a:effectStyle>
        <a:effectStyle>
          <a:effectLst>
            <a:outerShdw sx="100000" sy="100000" kx="0" ky="0" algn="b" rotWithShape="0" blurRad="63500" dist="12700" dir="0">
              <a:srgbClr val="000000">
                <a:alpha val="50000"/>
              </a:srgbClr>
            </a:outerShdw>
          </a:effectLst>
        </a:effectStyle>
        <a:effectStyle>
          <a:effectLst>
            <a:outerShdw sx="100000" sy="100000" kx="0" ky="0" algn="b" rotWithShape="0" blurRad="508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