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media/image1.jpeg" ContentType="image/jpeg"/>
  <Override PartName="/ppt/charts/chart1.xml" ContentType="application/vnd.openxmlformats-officedocument.drawingml.chart+xml"/>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1pPr>
    <a:lvl2pPr marL="0" marR="0" indent="228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2pPr>
    <a:lvl3pPr marL="0" marR="0" indent="457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3pPr>
    <a:lvl4pPr marL="0" marR="0" indent="685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4pPr>
    <a:lvl5pPr marL="0" marR="0" indent="9144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5pPr>
    <a:lvl6pPr marL="0" marR="0" indent="11430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6pPr>
    <a:lvl7pPr marL="0" marR="0" indent="1371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7pPr>
    <a:lvl8pPr marL="0" marR="0" indent="1600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8pPr>
    <a:lvl9pPr marL="0" marR="0" indent="1828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4A9BC294-FFE2-49D5-8D69-9E1BD2C41BD5}" styleName="">
    <a:tblBg/>
    <a:wholeTbl>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
          <a:latin typeface="Times Roman"/>
          <a:ea typeface="Times Roman"/>
          <a:cs typeface="Times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BBFC77FB-9ED0-4EC9-95AA-A1379042E648}" styleName="">
    <a:tblBg/>
    <a:wholeTbl>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
          <a:latin typeface="Times Roman"/>
          <a:ea typeface="Times Roman"/>
          <a:cs typeface="Times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3DC5C2F9-1CAC-4260-A1DD-9FCDBB877499}" styleName="">
    <a:tblBg/>
    <a:wholeTbl>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6CBB8FF1-D9AA-43F3-AF6F-95CC898621D3}" styleName="">
    <a:tblBg/>
    <a:wholeTbl>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
          <a:latin typeface="Times Roman"/>
          <a:ea typeface="Times Roman"/>
          <a:cs typeface="Times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E7E3716E-5444-41B1-B805-EFCDFBD87AE1}"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FE9FD2EB-FC5D-44B3-9E97-FA5270D786FF}"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8043A446-8A51-4754-8C0B-05033D7C1FE8}"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 Id="rId98" Type="http://schemas.openxmlformats.org/officeDocument/2006/relationships/slide" Target="slides/slide91.xml"/><Relationship Id="rId99" Type="http://schemas.openxmlformats.org/officeDocument/2006/relationships/slide" Target="slides/slide92.xml"/><Relationship Id="rId100" Type="http://schemas.openxmlformats.org/officeDocument/2006/relationships/slide" Target="slides/slide93.xml"/></Relationships>

</file>

<file path=ppt/charts/_rels/chart1.xml.rels><?xml version="1.0" encoding="UTF-8"?>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roundedCorners val="0"/>
  <c:chart>
    <c:title>
      <c:tx>
        <c:rich>
          <a:bodyPr rot="0"/>
          <a:lstStyle/>
          <a:p>
            <a:pPr>
              <a:defRPr b="0" i="0" strike="noStrike" sz="3200" u="none">
                <a:solidFill>
                  <a:srgbClr val="000000"/>
                </a:solidFill>
                <a:latin typeface="Helvetica Neue"/>
              </a:defRPr>
            </a:pPr>
            <a:r>
              <a:rPr b="0" i="0" strike="noStrike" sz="3200" u="none">
                <a:solidFill>
                  <a:srgbClr val="000000"/>
                </a:solidFill>
                <a:latin typeface="Helvetica Neue"/>
              </a:rPr>
              <a:t>Final Letter Grades</a:t>
            </a:r>
          </a:p>
        </c:rich>
      </c:tx>
      <c:layout>
        <c:manualLayout>
          <c:xMode val="edge"/>
          <c:yMode val="edge"/>
          <c:x val="0.356237"/>
          <c:y val="0"/>
          <c:w val="0.287526"/>
          <c:h val="0.0960113"/>
        </c:manualLayout>
      </c:layout>
      <c:overlay val="1"/>
      <c:spPr>
        <a:noFill/>
        <a:effectLst/>
      </c:spPr>
    </c:title>
    <c:autoTitleDeleted val="1"/>
    <c:plotArea>
      <c:layout>
        <c:manualLayout>
          <c:layoutTarget val="inner"/>
          <c:xMode val="edge"/>
          <c:yMode val="edge"/>
          <c:x val="0.113022"/>
          <c:y val="0.0960113"/>
          <c:w val="0.881978"/>
          <c:h val="0.825917"/>
        </c:manualLayout>
      </c:layout>
      <c:barChart>
        <c:barDir val="col"/>
        <c:grouping val="clustered"/>
        <c:varyColors val="0"/>
        <c:ser>
          <c:idx val="0"/>
          <c:order val="0"/>
          <c:tx>
            <c:strRef>
              <c:f>Sheet1!$B$1</c:f>
              <c:strCache>
                <c:ptCount val="1"/>
                <c:pt idx="0">
                  <c:v>Number of Students</c:v>
                </c:pt>
              </c:strCache>
            </c:strRef>
          </c:tx>
          <c:spPr>
            <a:solidFill>
              <a:srgbClr val="00A2FF"/>
            </a:solidFill>
            <a:ln w="12700" cap="flat">
              <a:noFill/>
              <a:miter lim="400000"/>
            </a:ln>
            <a:effectLst/>
          </c:spPr>
          <c:invertIfNegative val="0"/>
          <c:dLbls>
            <c:numFmt formatCode="#,##0" sourceLinked="0"/>
            <c:txPr>
              <a:bodyPr/>
              <a:lstStyle/>
              <a:p>
                <a:pPr>
                  <a:defRPr b="0" i="0" strike="noStrike" sz="1600" u="none">
                    <a:solidFill>
                      <a:srgbClr val="FFFFFF"/>
                    </a:solidFill>
                    <a:latin typeface="Helvetica Neue"/>
                  </a:defRPr>
                </a:pPr>
              </a:p>
            </c:txPr>
            <c:dLblPos val="inEnd"/>
            <c:showLegendKey val="0"/>
            <c:showVal val="0"/>
            <c:showCatName val="0"/>
            <c:showSerName val="0"/>
            <c:showPercent val="0"/>
            <c:showBubbleSize val="0"/>
            <c:showLeaderLines val="0"/>
          </c:dLbls>
          <c:cat>
            <c:strRef>
              <c:f>Sheet1!$A$2:$A$13</c:f>
              <c:strCache>
                <c:ptCount val="12"/>
                <c:pt idx="0">
                  <c:v>F</c:v>
                </c:pt>
                <c:pt idx="1">
                  <c:v>D-</c:v>
                </c:pt>
                <c:pt idx="2">
                  <c:v>D</c:v>
                </c:pt>
                <c:pt idx="3">
                  <c:v>D+</c:v>
                </c:pt>
                <c:pt idx="4">
                  <c:v>C-</c:v>
                </c:pt>
                <c:pt idx="5">
                  <c:v>C</c:v>
                </c:pt>
                <c:pt idx="6">
                  <c:v>C+</c:v>
                </c:pt>
                <c:pt idx="7">
                  <c:v>B-</c:v>
                </c:pt>
                <c:pt idx="8">
                  <c:v>B</c:v>
                </c:pt>
                <c:pt idx="9">
                  <c:v>B+</c:v>
                </c:pt>
                <c:pt idx="10">
                  <c:v>A-</c:v>
                </c:pt>
                <c:pt idx="11">
                  <c:v>A</c:v>
                </c:pt>
              </c:strCache>
            </c:strRef>
          </c:cat>
          <c:val>
            <c:numRef>
              <c:f>Sheet1!$B$2:$B$13</c:f>
              <c:numCache>
                <c:ptCount val="12"/>
                <c:pt idx="0">
                  <c:v>1.000000</c:v>
                </c:pt>
                <c:pt idx="1">
                  <c:v>0.000000</c:v>
                </c:pt>
                <c:pt idx="2">
                  <c:v>1.000000</c:v>
                </c:pt>
                <c:pt idx="3">
                  <c:v>1.000000</c:v>
                </c:pt>
                <c:pt idx="4">
                  <c:v>3.000000</c:v>
                </c:pt>
                <c:pt idx="5">
                  <c:v>10.000000</c:v>
                </c:pt>
                <c:pt idx="6">
                  <c:v>22.000000</c:v>
                </c:pt>
                <c:pt idx="7">
                  <c:v>15.000000</c:v>
                </c:pt>
                <c:pt idx="8">
                  <c:v>19.000000</c:v>
                </c:pt>
                <c:pt idx="9">
                  <c:v>14.000000</c:v>
                </c:pt>
                <c:pt idx="10">
                  <c:v>9.000000</c:v>
                </c:pt>
                <c:pt idx="11">
                  <c:v>24.000000</c:v>
                </c:pt>
              </c:numCache>
            </c:numRef>
          </c:val>
        </c:ser>
        <c:gapWidth val="40"/>
        <c:overlap val="-1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b="0" i="0" strike="noStrike" sz="2800" u="none">
                <a:solidFill>
                  <a:srgbClr val="000000"/>
                </a:solidFill>
                <a:latin typeface="Helvetica Neue"/>
              </a:defRPr>
            </a:pPr>
          </a:p>
        </c:txPr>
        <c:crossAx val="2094734553"/>
        <c:crosses val="autoZero"/>
        <c:auto val="1"/>
        <c:lblAlgn val="ctr"/>
        <c:noMultiLvlLbl val="1"/>
      </c:catAx>
      <c:valAx>
        <c:axId val="2094734553"/>
        <c:scaling>
          <c:orientation val="minMax"/>
        </c:scaling>
        <c:delete val="0"/>
        <c:axPos val="l"/>
        <c:majorGridlines>
          <c:spPr>
            <a:ln w="6350" cap="flat">
              <a:solidFill>
                <a:srgbClr val="B8B8B8"/>
              </a:solidFill>
              <a:prstDash val="solid"/>
              <a:miter lim="400000"/>
            </a:ln>
          </c:spPr>
        </c:majorGridlines>
        <c:title>
          <c:tx>
            <c:rich>
              <a:bodyPr rot="-5400000"/>
              <a:lstStyle/>
              <a:p>
                <a:pPr>
                  <a:defRPr b="0" i="0" strike="noStrike" sz="3200" u="none">
                    <a:solidFill>
                      <a:srgbClr val="000000"/>
                    </a:solidFill>
                    <a:latin typeface="Helvetica Neue"/>
                  </a:defRPr>
                </a:pPr>
                <a:r>
                  <a:rPr b="0" i="0" strike="noStrike" sz="3200" u="none">
                    <a:solidFill>
                      <a:srgbClr val="000000"/>
                    </a:solidFill>
                    <a:latin typeface="Helvetica Neue"/>
                  </a:rPr>
                  <a:t>NUmber of Students</a:t>
                </a:r>
              </a:p>
            </c:rich>
          </c:tx>
          <c:layout/>
          <c:overlay val="1"/>
        </c:title>
        <c:numFmt formatCode="General" sourceLinked="0"/>
        <c:majorTickMark val="none"/>
        <c:minorTickMark val="none"/>
        <c:tickLblPos val="nextTo"/>
        <c:spPr>
          <a:ln w="12700" cap="flat">
            <a:noFill/>
            <a:prstDash val="solid"/>
            <a:miter lim="400000"/>
          </a:ln>
        </c:spPr>
        <c:txPr>
          <a:bodyPr rot="0"/>
          <a:lstStyle/>
          <a:p>
            <a:pPr>
              <a:defRPr b="0" i="0" strike="noStrike" sz="2800" u="none">
                <a:solidFill>
                  <a:srgbClr val="000000"/>
                </a:solidFill>
                <a:latin typeface="Helvetica Neue"/>
              </a:defRPr>
            </a:pPr>
          </a:p>
        </c:txPr>
        <c:crossAx val="2094734552"/>
        <c:crosses val="autoZero"/>
        <c:crossBetween val="between"/>
        <c:majorUnit val="5"/>
        <c:minorUnit val="2.5"/>
      </c:valAx>
      <c:spPr>
        <a:noFill/>
        <a:ln w="12700" cap="flat">
          <a:noFill/>
          <a:miter lim="400000"/>
        </a:ln>
        <a:effectLst/>
      </c:spPr>
    </c:plotArea>
    <c:plotVisOnly val="1"/>
    <c:dispBlanksAs val="gap"/>
  </c:chart>
  <c:spPr>
    <a:noFill/>
    <a:ln>
      <a:noFill/>
    </a:ln>
    <a:effectLst/>
  </c:sp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33" name="Shape 233"/>
          <p:cNvSpPr/>
          <p:nvPr>
            <p:ph type="sldImg"/>
          </p:nvPr>
        </p:nvSpPr>
        <p:spPr>
          <a:xfrm>
            <a:off x="1143000" y="685800"/>
            <a:ext cx="4572000" cy="3429000"/>
          </a:xfrm>
          <a:prstGeom prst="rect">
            <a:avLst/>
          </a:prstGeom>
        </p:spPr>
        <p:txBody>
          <a:bodyPr/>
          <a:lstStyle/>
          <a:p>
            <a:pPr/>
          </a:p>
        </p:txBody>
      </p:sp>
      <p:sp>
        <p:nvSpPr>
          <p:cNvPr id="234" name="Shape 23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1400">
        <a:latin typeface="Lucida Grande"/>
        <a:ea typeface="Lucida Grande"/>
        <a:cs typeface="Lucida Grande"/>
        <a:sym typeface="Lucida Grande"/>
      </a:defRPr>
    </a:lvl1pPr>
    <a:lvl2pPr indent="228600" defTabSz="584200" latinLnBrk="0">
      <a:defRPr sz="1400">
        <a:latin typeface="Lucida Grande"/>
        <a:ea typeface="Lucida Grande"/>
        <a:cs typeface="Lucida Grande"/>
        <a:sym typeface="Lucida Grande"/>
      </a:defRPr>
    </a:lvl2pPr>
    <a:lvl3pPr indent="457200" defTabSz="584200" latinLnBrk="0">
      <a:defRPr sz="1400">
        <a:latin typeface="Lucida Grande"/>
        <a:ea typeface="Lucida Grande"/>
        <a:cs typeface="Lucida Grande"/>
        <a:sym typeface="Lucida Grande"/>
      </a:defRPr>
    </a:lvl3pPr>
    <a:lvl4pPr indent="685800" defTabSz="584200" latinLnBrk="0">
      <a:defRPr sz="1400">
        <a:latin typeface="Lucida Grande"/>
        <a:ea typeface="Lucida Grande"/>
        <a:cs typeface="Lucida Grande"/>
        <a:sym typeface="Lucida Grande"/>
      </a:defRPr>
    </a:lvl4pPr>
    <a:lvl5pPr indent="914400" defTabSz="584200" latinLnBrk="0">
      <a:defRPr sz="1400">
        <a:latin typeface="Lucida Grande"/>
        <a:ea typeface="Lucida Grande"/>
        <a:cs typeface="Lucida Grande"/>
        <a:sym typeface="Lucida Grande"/>
      </a:defRPr>
    </a:lvl5pPr>
    <a:lvl6pPr indent="1143000" defTabSz="584200" latinLnBrk="0">
      <a:defRPr sz="1400">
        <a:latin typeface="Lucida Grande"/>
        <a:ea typeface="Lucida Grande"/>
        <a:cs typeface="Lucida Grande"/>
        <a:sym typeface="Lucida Grande"/>
      </a:defRPr>
    </a:lvl6pPr>
    <a:lvl7pPr indent="1371600" defTabSz="584200" latinLnBrk="0">
      <a:defRPr sz="1400">
        <a:latin typeface="Lucida Grande"/>
        <a:ea typeface="Lucida Grande"/>
        <a:cs typeface="Lucida Grande"/>
        <a:sym typeface="Lucida Grande"/>
      </a:defRPr>
    </a:lvl7pPr>
    <a:lvl8pPr indent="1600200" defTabSz="584200" latinLnBrk="0">
      <a:defRPr sz="1400">
        <a:latin typeface="Lucida Grande"/>
        <a:ea typeface="Lucida Grande"/>
        <a:cs typeface="Lucida Grande"/>
        <a:sym typeface="Lucida Grande"/>
      </a:defRPr>
    </a:lvl8pPr>
    <a:lvl9pPr indent="1828800" defTabSz="584200" latinLnBrk="0">
      <a:defRPr sz="14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1" name="Title Text"/>
          <p:cNvSpPr txBox="1"/>
          <p:nvPr>
            <p:ph type="title"/>
          </p:nvPr>
        </p:nvSpPr>
        <p:spPr>
          <a:prstGeom prst="rect">
            <a:avLst/>
          </a:prstGeom>
        </p:spPr>
        <p:txBody>
          <a:bodyPr/>
          <a:lstStyle/>
          <a:p>
            <a:pPr/>
            <a:r>
              <a:t>Title Text</a:t>
            </a:r>
          </a:p>
        </p:txBody>
      </p:sp>
      <p:sp>
        <p:nvSpPr>
          <p:cNvPr id="12"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Reflection">
    <p:spTree>
      <p:nvGrpSpPr>
        <p:cNvPr id="1" name=""/>
        <p:cNvGrpSpPr/>
        <p:nvPr/>
      </p:nvGrpSpPr>
      <p:grpSpPr>
        <a:xfrm>
          <a:off x="0" y="0"/>
          <a:ext cx="0" cy="0"/>
          <a:chOff x="0" y="0"/>
          <a:chExt cx="0" cy="0"/>
        </a:xfrm>
      </p:grpSpPr>
      <p:sp>
        <p:nvSpPr>
          <p:cNvPr id="87" name="Image"/>
          <p:cNvSpPr/>
          <p:nvPr>
            <p:ph type="pic" sz="half" idx="21"/>
          </p:nvPr>
        </p:nvSpPr>
        <p:spPr>
          <a:xfrm>
            <a:off x="6602015" y="2571750"/>
            <a:ext cx="11201401" cy="6948791"/>
          </a:xfrm>
          <a:prstGeom prst="rect">
            <a:avLst/>
          </a:prstGeom>
          <a:ln w="25400"/>
          <a:effectLst>
            <a:reflection blurRad="0" stA="50000" stPos="0" endA="0" endPos="40000" dist="0" dir="5400000" fadeDir="5400000" sx="100000" sy="-100000" kx="0" ky="0" algn="bl" rotWithShape="0"/>
          </a:effectLst>
        </p:spPr>
        <p:txBody>
          <a:bodyPr lIns="91439" tIns="45719" rIns="91439" bIns="45719"/>
          <a:lstStyle/>
          <a:p>
            <a:pPr/>
          </a:p>
        </p:txBody>
      </p:sp>
      <p:sp>
        <p:nvSpPr>
          <p:cNvPr id="88" name="Title Text"/>
          <p:cNvSpPr txBox="1"/>
          <p:nvPr>
            <p:ph type="title"/>
          </p:nvPr>
        </p:nvSpPr>
        <p:spPr>
          <a:xfrm>
            <a:off x="4833937" y="10358437"/>
            <a:ext cx="14733985" cy="2411017"/>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89"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96" name="Image"/>
          <p:cNvSpPr/>
          <p:nvPr>
            <p:ph type="pic" sz="quarter" idx="21"/>
          </p:nvPr>
        </p:nvSpPr>
        <p:spPr>
          <a:xfrm>
            <a:off x="12799218" y="1857375"/>
            <a:ext cx="6451602" cy="9683739"/>
          </a:xfrm>
          <a:prstGeom prst="rect">
            <a:avLst/>
          </a:prstGeom>
        </p:spPr>
        <p:txBody>
          <a:bodyPr lIns="91439" tIns="45719" rIns="91439" bIns="45719"/>
          <a:lstStyle/>
          <a:p>
            <a:pPr/>
          </a:p>
        </p:txBody>
      </p:sp>
      <p:sp>
        <p:nvSpPr>
          <p:cNvPr id="97" name="Title Text"/>
          <p:cNvSpPr txBox="1"/>
          <p:nvPr>
            <p:ph type="title"/>
          </p:nvPr>
        </p:nvSpPr>
        <p:spPr>
          <a:xfrm>
            <a:off x="3940968" y="1982390"/>
            <a:ext cx="8251032" cy="4643439"/>
          </a:xfrm>
          <a:prstGeom prst="rect">
            <a:avLst/>
          </a:prstGeom>
        </p:spPr>
        <p:txBody>
          <a:bodyPr lIns="53578" tIns="53578" rIns="53578" bIns="53578" anchor="b"/>
          <a:lstStyle>
            <a:lvl1pPr marL="0" marR="0" defTabSz="821531">
              <a:defRPr b="0" sz="9400">
                <a:uFillTx/>
                <a:latin typeface="+mj-lt"/>
                <a:ea typeface="+mj-ea"/>
                <a:cs typeface="+mj-cs"/>
                <a:sym typeface="Gill Sans"/>
              </a:defRPr>
            </a:lvl1pPr>
          </a:lstStyle>
          <a:p>
            <a:pPr/>
            <a:r>
              <a:t>Title Text</a:t>
            </a:r>
          </a:p>
        </p:txBody>
      </p:sp>
      <p:sp>
        <p:nvSpPr>
          <p:cNvPr id="98" name="Body Level One…"/>
          <p:cNvSpPr txBox="1"/>
          <p:nvPr>
            <p:ph type="body" sz="quarter" idx="1"/>
          </p:nvPr>
        </p:nvSpPr>
        <p:spPr>
          <a:xfrm>
            <a:off x="3940968" y="6750843"/>
            <a:ext cx="8251032" cy="4643439"/>
          </a:xfrm>
          <a:prstGeom prst="rect">
            <a:avLst/>
          </a:prstGeom>
        </p:spPr>
        <p:txBody>
          <a:bodyPr lIns="53578" tIns="53578" rIns="53578" bIns="53578"/>
          <a:lstStyle>
            <a:lvl1pPr marL="0" marR="0" indent="0" algn="ctr" defTabSz="821531">
              <a:spcBef>
                <a:spcPts val="0"/>
              </a:spcBef>
              <a:buSzTx/>
              <a:buNone/>
              <a:defRPr b="0" sz="4200">
                <a:uFillTx/>
                <a:latin typeface="+mj-lt"/>
                <a:ea typeface="+mj-ea"/>
                <a:cs typeface="+mj-cs"/>
                <a:sym typeface="Gill Sans"/>
              </a:defRPr>
            </a:lvl1pPr>
            <a:lvl2pPr marL="0" marR="0" indent="0" algn="ctr" defTabSz="821531">
              <a:spcBef>
                <a:spcPts val="0"/>
              </a:spcBef>
              <a:buSzTx/>
              <a:buNone/>
              <a:defRPr b="0" sz="4200">
                <a:uFillTx/>
                <a:latin typeface="+mj-lt"/>
                <a:ea typeface="+mj-ea"/>
                <a:cs typeface="+mj-cs"/>
                <a:sym typeface="Gill Sans"/>
              </a:defRPr>
            </a:lvl2pPr>
            <a:lvl3pPr marL="0" marR="0" indent="0" algn="ctr" defTabSz="821531">
              <a:spcBef>
                <a:spcPts val="0"/>
              </a:spcBef>
              <a:buSzTx/>
              <a:buNone/>
              <a:defRPr b="0" sz="4200">
                <a:uFillTx/>
                <a:latin typeface="+mj-lt"/>
                <a:ea typeface="+mj-ea"/>
                <a:cs typeface="+mj-cs"/>
                <a:sym typeface="Gill Sans"/>
              </a:defRPr>
            </a:lvl3pPr>
            <a:lvl4pPr marL="0" marR="0" indent="0" algn="ctr" defTabSz="821531">
              <a:spcBef>
                <a:spcPts val="0"/>
              </a:spcBef>
              <a:buSzTx/>
              <a:buNone/>
              <a:defRPr b="0" sz="4200">
                <a:uFillTx/>
                <a:latin typeface="+mj-lt"/>
                <a:ea typeface="+mj-ea"/>
                <a:cs typeface="+mj-cs"/>
                <a:sym typeface="Gill Sans"/>
              </a:defRPr>
            </a:lvl4pPr>
            <a:lvl5pPr marL="0" marR="0" indent="0" algn="ctr" defTabSz="821531">
              <a:spcBef>
                <a:spcPts val="0"/>
              </a:spcBef>
              <a:buSzTx/>
              <a:buNone/>
              <a:defRPr b="0" sz="420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99"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Reflection">
    <p:spTree>
      <p:nvGrpSpPr>
        <p:cNvPr id="1" name=""/>
        <p:cNvGrpSpPr/>
        <p:nvPr/>
      </p:nvGrpSpPr>
      <p:grpSpPr>
        <a:xfrm>
          <a:off x="0" y="0"/>
          <a:ext cx="0" cy="0"/>
          <a:chOff x="0" y="0"/>
          <a:chExt cx="0" cy="0"/>
        </a:xfrm>
      </p:grpSpPr>
      <p:sp>
        <p:nvSpPr>
          <p:cNvPr id="106" name="Image"/>
          <p:cNvSpPr/>
          <p:nvPr>
            <p:ph type="pic" sz="quarter" idx="21"/>
          </p:nvPr>
        </p:nvSpPr>
        <p:spPr>
          <a:xfrm>
            <a:off x="12799218" y="1857375"/>
            <a:ext cx="6451602" cy="9683739"/>
          </a:xfrm>
          <a:prstGeom prst="rect">
            <a:avLst/>
          </a:prstGeom>
          <a:ln w="25400"/>
          <a:effectLst>
            <a:reflection blurRad="0" stA="50000" stPos="0" endA="0" endPos="40000" dist="0" dir="5400000" fadeDir="5400000" sx="100000" sy="-100000" kx="0" ky="0" algn="bl" rotWithShape="0"/>
          </a:effectLst>
        </p:spPr>
        <p:txBody>
          <a:bodyPr lIns="91439" tIns="45719" rIns="91439" bIns="45719"/>
          <a:lstStyle/>
          <a:p>
            <a:pPr/>
          </a:p>
        </p:txBody>
      </p:sp>
      <p:sp>
        <p:nvSpPr>
          <p:cNvPr id="107" name="Title Text"/>
          <p:cNvSpPr txBox="1"/>
          <p:nvPr>
            <p:ph type="title"/>
          </p:nvPr>
        </p:nvSpPr>
        <p:spPr>
          <a:xfrm>
            <a:off x="3940968" y="1982390"/>
            <a:ext cx="8251032" cy="4643439"/>
          </a:xfrm>
          <a:prstGeom prst="rect">
            <a:avLst/>
          </a:prstGeom>
        </p:spPr>
        <p:txBody>
          <a:bodyPr lIns="53578" tIns="53578" rIns="53578" bIns="53578" anchor="b"/>
          <a:lstStyle>
            <a:lvl1pPr marL="0" marR="0" defTabSz="821531">
              <a:defRPr b="0" sz="9400">
                <a:uFillTx/>
                <a:latin typeface="+mj-lt"/>
                <a:ea typeface="+mj-ea"/>
                <a:cs typeface="+mj-cs"/>
                <a:sym typeface="Gill Sans"/>
              </a:defRPr>
            </a:lvl1pPr>
          </a:lstStyle>
          <a:p>
            <a:pPr/>
            <a:r>
              <a:t>Title Text</a:t>
            </a:r>
          </a:p>
        </p:txBody>
      </p:sp>
      <p:sp>
        <p:nvSpPr>
          <p:cNvPr id="108" name="Body Level One…"/>
          <p:cNvSpPr txBox="1"/>
          <p:nvPr>
            <p:ph type="body" sz="quarter" idx="1"/>
          </p:nvPr>
        </p:nvSpPr>
        <p:spPr>
          <a:xfrm>
            <a:off x="3940968" y="6750843"/>
            <a:ext cx="8251032" cy="4643439"/>
          </a:xfrm>
          <a:prstGeom prst="rect">
            <a:avLst/>
          </a:prstGeom>
        </p:spPr>
        <p:txBody>
          <a:bodyPr lIns="53578" tIns="53578" rIns="53578" bIns="53578"/>
          <a:lstStyle>
            <a:lvl1pPr marL="0" marR="0" indent="0" algn="ctr" defTabSz="821531">
              <a:spcBef>
                <a:spcPts val="0"/>
              </a:spcBef>
              <a:buSzTx/>
              <a:buNone/>
              <a:defRPr b="0" sz="4200">
                <a:uFillTx/>
                <a:latin typeface="+mj-lt"/>
                <a:ea typeface="+mj-ea"/>
                <a:cs typeface="+mj-cs"/>
                <a:sym typeface="Gill Sans"/>
              </a:defRPr>
            </a:lvl1pPr>
            <a:lvl2pPr marL="0" marR="0" indent="0" algn="ctr" defTabSz="821531">
              <a:spcBef>
                <a:spcPts val="0"/>
              </a:spcBef>
              <a:buSzTx/>
              <a:buNone/>
              <a:defRPr b="0" sz="4200">
                <a:uFillTx/>
                <a:latin typeface="+mj-lt"/>
                <a:ea typeface="+mj-ea"/>
                <a:cs typeface="+mj-cs"/>
                <a:sym typeface="Gill Sans"/>
              </a:defRPr>
            </a:lvl2pPr>
            <a:lvl3pPr marL="0" marR="0" indent="0" algn="ctr" defTabSz="821531">
              <a:spcBef>
                <a:spcPts val="0"/>
              </a:spcBef>
              <a:buSzTx/>
              <a:buNone/>
              <a:defRPr b="0" sz="4200">
                <a:uFillTx/>
                <a:latin typeface="+mj-lt"/>
                <a:ea typeface="+mj-ea"/>
                <a:cs typeface="+mj-cs"/>
                <a:sym typeface="Gill Sans"/>
              </a:defRPr>
            </a:lvl3pPr>
            <a:lvl4pPr marL="0" marR="0" indent="0" algn="ctr" defTabSz="821531">
              <a:spcBef>
                <a:spcPts val="0"/>
              </a:spcBef>
              <a:buSzTx/>
              <a:buNone/>
              <a:defRPr b="0" sz="4200">
                <a:uFillTx/>
                <a:latin typeface="+mj-lt"/>
                <a:ea typeface="+mj-ea"/>
                <a:cs typeface="+mj-cs"/>
                <a:sym typeface="Gill Sans"/>
              </a:defRPr>
            </a:lvl4pPr>
            <a:lvl5pPr marL="0" marR="0" indent="0" algn="ctr" defTabSz="821531">
              <a:spcBef>
                <a:spcPts val="0"/>
              </a:spcBef>
              <a:buSzTx/>
              <a:buNone/>
              <a:defRPr b="0" sz="420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09"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16" name="Image"/>
          <p:cNvSpPr/>
          <p:nvPr>
            <p:ph type="pic" sz="quarter" idx="21"/>
          </p:nvPr>
        </p:nvSpPr>
        <p:spPr>
          <a:xfrm>
            <a:off x="13156406" y="3589734"/>
            <a:ext cx="5768579" cy="8658535"/>
          </a:xfrm>
          <a:prstGeom prst="rect">
            <a:avLst/>
          </a:prstGeom>
        </p:spPr>
        <p:txBody>
          <a:bodyPr lIns="91439" tIns="45719" rIns="91439" bIns="45719"/>
          <a:lstStyle/>
          <a:p>
            <a:pPr/>
          </a:p>
        </p:txBody>
      </p:sp>
      <p:sp>
        <p:nvSpPr>
          <p:cNvPr id="117" name="Title Text"/>
          <p:cNvSpPr txBox="1"/>
          <p:nvPr>
            <p:ph type="title"/>
          </p:nvPr>
        </p:nvSpPr>
        <p:spPr>
          <a:xfrm>
            <a:off x="4833937" y="357187"/>
            <a:ext cx="14733985" cy="3429001"/>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118" name="Body Level One…"/>
          <p:cNvSpPr txBox="1"/>
          <p:nvPr>
            <p:ph type="body" sz="quarter" idx="1"/>
          </p:nvPr>
        </p:nvSpPr>
        <p:spPr>
          <a:xfrm>
            <a:off x="4833937" y="3893343"/>
            <a:ext cx="7090173" cy="8054579"/>
          </a:xfrm>
          <a:prstGeom prst="rect">
            <a:avLst/>
          </a:prstGeom>
        </p:spPr>
        <p:txBody>
          <a:bodyPr lIns="53578" tIns="53578" rIns="53578" bIns="53578" anchor="ctr"/>
          <a:lstStyle>
            <a:lvl1pPr marL="778430" marR="0" indent="-524430" defTabSz="821531">
              <a:spcBef>
                <a:spcPts val="5300"/>
              </a:spcBef>
              <a:buSzPct val="171000"/>
              <a:defRPr b="0" sz="3800">
                <a:uFillTx/>
                <a:latin typeface="+mj-lt"/>
                <a:ea typeface="+mj-ea"/>
                <a:cs typeface="+mj-cs"/>
                <a:sym typeface="Gill Sans"/>
              </a:defRPr>
            </a:lvl1pPr>
            <a:lvl2pPr marL="1121330" marR="0" indent="-524430" defTabSz="821531">
              <a:spcBef>
                <a:spcPts val="5300"/>
              </a:spcBef>
              <a:buSzPct val="171000"/>
              <a:buChar char="•"/>
              <a:defRPr b="0" sz="3800">
                <a:uFillTx/>
                <a:latin typeface="+mj-lt"/>
                <a:ea typeface="+mj-ea"/>
                <a:cs typeface="+mj-cs"/>
                <a:sym typeface="Gill Sans"/>
              </a:defRPr>
            </a:lvl2pPr>
            <a:lvl3pPr marL="1464230" marR="0" indent="-524430" defTabSz="821531">
              <a:spcBef>
                <a:spcPts val="5300"/>
              </a:spcBef>
              <a:buSzPct val="171000"/>
              <a:defRPr b="0" sz="3800">
                <a:uFillTx/>
                <a:latin typeface="+mj-lt"/>
                <a:ea typeface="+mj-ea"/>
                <a:cs typeface="+mj-cs"/>
                <a:sym typeface="Gill Sans"/>
              </a:defRPr>
            </a:lvl3pPr>
            <a:lvl4pPr marL="1819830" marR="0" indent="-524430" defTabSz="821531">
              <a:spcBef>
                <a:spcPts val="5300"/>
              </a:spcBef>
              <a:buSzPct val="171000"/>
              <a:buChar char="•"/>
              <a:defRPr b="0">
                <a:uFillTx/>
                <a:latin typeface="+mj-lt"/>
                <a:ea typeface="+mj-ea"/>
                <a:cs typeface="+mj-cs"/>
                <a:sym typeface="Gill Sans"/>
              </a:defRPr>
            </a:lvl4pPr>
            <a:lvl5pPr marL="2162730" marR="0" indent="-524430" defTabSz="821531">
              <a:spcBef>
                <a:spcPts val="5300"/>
              </a:spcBef>
              <a:buSzPct val="171000"/>
              <a:buChar char="•"/>
              <a:defRPr b="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19"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26" name="Title Text"/>
          <p:cNvSpPr txBox="1"/>
          <p:nvPr>
            <p:ph type="title"/>
          </p:nvPr>
        </p:nvSpPr>
        <p:spPr>
          <a:xfrm>
            <a:off x="4833937" y="357187"/>
            <a:ext cx="14733985" cy="3429001"/>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127" name="Body Level One…"/>
          <p:cNvSpPr txBox="1"/>
          <p:nvPr>
            <p:ph type="body" sz="quarter" idx="1"/>
          </p:nvPr>
        </p:nvSpPr>
        <p:spPr>
          <a:xfrm>
            <a:off x="4833937" y="3893343"/>
            <a:ext cx="7090173" cy="8054579"/>
          </a:xfrm>
          <a:prstGeom prst="rect">
            <a:avLst/>
          </a:prstGeom>
        </p:spPr>
        <p:txBody>
          <a:bodyPr lIns="53578" tIns="53578" rIns="53578" bIns="53578" anchor="ctr"/>
          <a:lstStyle>
            <a:lvl1pPr marL="778430" marR="0" indent="-524430" defTabSz="821531">
              <a:spcBef>
                <a:spcPts val="5300"/>
              </a:spcBef>
              <a:buSzPct val="171000"/>
              <a:defRPr b="0" sz="3800">
                <a:uFillTx/>
                <a:latin typeface="+mj-lt"/>
                <a:ea typeface="+mj-ea"/>
                <a:cs typeface="+mj-cs"/>
                <a:sym typeface="Gill Sans"/>
              </a:defRPr>
            </a:lvl1pPr>
            <a:lvl2pPr marL="1121330" marR="0" indent="-524430" defTabSz="821531">
              <a:spcBef>
                <a:spcPts val="5300"/>
              </a:spcBef>
              <a:buSzPct val="171000"/>
              <a:buChar char="•"/>
              <a:defRPr b="0" sz="3800">
                <a:uFillTx/>
                <a:latin typeface="+mj-lt"/>
                <a:ea typeface="+mj-ea"/>
                <a:cs typeface="+mj-cs"/>
                <a:sym typeface="Gill Sans"/>
              </a:defRPr>
            </a:lvl2pPr>
            <a:lvl3pPr marL="1464230" marR="0" indent="-524430" defTabSz="821531">
              <a:spcBef>
                <a:spcPts val="5300"/>
              </a:spcBef>
              <a:buSzPct val="171000"/>
              <a:defRPr b="0" sz="3800">
                <a:uFillTx/>
                <a:latin typeface="+mj-lt"/>
                <a:ea typeface="+mj-ea"/>
                <a:cs typeface="+mj-cs"/>
                <a:sym typeface="Gill Sans"/>
              </a:defRPr>
            </a:lvl3pPr>
            <a:lvl4pPr marL="1819830" marR="0" indent="-524430" defTabSz="821531">
              <a:spcBef>
                <a:spcPts val="5300"/>
              </a:spcBef>
              <a:buSzPct val="171000"/>
              <a:buChar char="•"/>
              <a:defRPr b="0">
                <a:uFillTx/>
                <a:latin typeface="+mj-lt"/>
                <a:ea typeface="+mj-ea"/>
                <a:cs typeface="+mj-cs"/>
                <a:sym typeface="Gill Sans"/>
              </a:defRPr>
            </a:lvl4pPr>
            <a:lvl5pPr marL="2162730" marR="0" indent="-524430" defTabSz="821531">
              <a:spcBef>
                <a:spcPts val="5300"/>
              </a:spcBef>
              <a:buSzPct val="171000"/>
              <a:buChar char="•"/>
              <a:defRPr b="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28"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35" name="Title Text"/>
          <p:cNvSpPr txBox="1"/>
          <p:nvPr>
            <p:ph type="title"/>
          </p:nvPr>
        </p:nvSpPr>
        <p:spPr>
          <a:xfrm>
            <a:off x="4833937" y="357187"/>
            <a:ext cx="14733985" cy="3429001"/>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136" name="Body Level One…"/>
          <p:cNvSpPr txBox="1"/>
          <p:nvPr>
            <p:ph type="body" sz="quarter" idx="1"/>
          </p:nvPr>
        </p:nvSpPr>
        <p:spPr>
          <a:xfrm>
            <a:off x="13977937" y="3893343"/>
            <a:ext cx="5589985" cy="8054579"/>
          </a:xfrm>
          <a:prstGeom prst="rect">
            <a:avLst/>
          </a:prstGeom>
        </p:spPr>
        <p:txBody>
          <a:bodyPr lIns="53578" tIns="53578" rIns="53578" bIns="53578" anchor="ctr"/>
          <a:lstStyle>
            <a:lvl1pPr marL="778430" marR="0" indent="-524430" defTabSz="821531">
              <a:spcBef>
                <a:spcPts val="5300"/>
              </a:spcBef>
              <a:buSzPct val="171000"/>
              <a:defRPr b="0" sz="3800">
                <a:uFillTx/>
                <a:latin typeface="+mj-lt"/>
                <a:ea typeface="+mj-ea"/>
                <a:cs typeface="+mj-cs"/>
                <a:sym typeface="Gill Sans"/>
              </a:defRPr>
            </a:lvl1pPr>
            <a:lvl2pPr marL="1121330" marR="0" indent="-524430" defTabSz="821531">
              <a:spcBef>
                <a:spcPts val="5300"/>
              </a:spcBef>
              <a:buSzPct val="171000"/>
              <a:buChar char="•"/>
              <a:defRPr b="0" sz="3800">
                <a:uFillTx/>
                <a:latin typeface="+mj-lt"/>
                <a:ea typeface="+mj-ea"/>
                <a:cs typeface="+mj-cs"/>
                <a:sym typeface="Gill Sans"/>
              </a:defRPr>
            </a:lvl2pPr>
            <a:lvl3pPr marL="1464230" marR="0" indent="-524430" defTabSz="821531">
              <a:spcBef>
                <a:spcPts val="5300"/>
              </a:spcBef>
              <a:buSzPct val="171000"/>
              <a:defRPr b="0" sz="3800">
                <a:uFillTx/>
                <a:latin typeface="+mj-lt"/>
                <a:ea typeface="+mj-ea"/>
                <a:cs typeface="+mj-cs"/>
                <a:sym typeface="Gill Sans"/>
              </a:defRPr>
            </a:lvl3pPr>
            <a:lvl4pPr marL="1819830" marR="0" indent="-524430" defTabSz="821531">
              <a:spcBef>
                <a:spcPts val="5300"/>
              </a:spcBef>
              <a:buSzPct val="171000"/>
              <a:buChar char="•"/>
              <a:defRPr b="0">
                <a:uFillTx/>
                <a:latin typeface="+mj-lt"/>
                <a:ea typeface="+mj-ea"/>
                <a:cs typeface="+mj-cs"/>
                <a:sym typeface="Gill Sans"/>
              </a:defRPr>
            </a:lvl4pPr>
            <a:lvl5pPr marL="2162730" marR="0" indent="-524430" defTabSz="821531">
              <a:spcBef>
                <a:spcPts val="5300"/>
              </a:spcBef>
              <a:buSzPct val="171000"/>
              <a:buChar char="•"/>
              <a:defRPr b="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37"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44" name="Title Text"/>
          <p:cNvSpPr txBox="1"/>
          <p:nvPr>
            <p:ph type="title"/>
          </p:nvPr>
        </p:nvSpPr>
        <p:spPr>
          <a:xfrm>
            <a:off x="4423171" y="767953"/>
            <a:ext cx="15537658" cy="3196829"/>
          </a:xfrm>
          <a:prstGeom prst="rect">
            <a:avLst/>
          </a:prstGeom>
        </p:spPr>
        <p:txBody>
          <a:bodyPr/>
          <a:lstStyle>
            <a:lvl1pPr>
              <a:defRPr b="0">
                <a:latin typeface="Times Roman"/>
                <a:ea typeface="Times Roman"/>
                <a:cs typeface="Times Roman"/>
                <a:sym typeface="Times Roman"/>
              </a:defRPr>
            </a:lvl1pPr>
          </a:lstStyle>
          <a:p>
            <a:pPr/>
            <a:r>
              <a:t>Title Text</a:t>
            </a:r>
          </a:p>
        </p:txBody>
      </p:sp>
      <p:sp>
        <p:nvSpPr>
          <p:cNvPr id="145" name="Body Level One…"/>
          <p:cNvSpPr txBox="1"/>
          <p:nvPr>
            <p:ph type="body" idx="1"/>
          </p:nvPr>
        </p:nvSpPr>
        <p:spPr>
          <a:xfrm>
            <a:off x="4423171" y="3964781"/>
            <a:ext cx="15537658" cy="9751219"/>
          </a:xfrm>
          <a:prstGeom prst="rect">
            <a:avLst/>
          </a:prstGeom>
        </p:spPr>
        <p:txBody>
          <a:bodyPr/>
          <a:lstStyle>
            <a:lvl1pPr>
              <a:spcBef>
                <a:spcPts val="1500"/>
              </a:spcBef>
              <a:defRPr b="0">
                <a:latin typeface="Times Roman"/>
                <a:ea typeface="Times Roman"/>
                <a:cs typeface="Times Roman"/>
                <a:sym typeface="Times Roman"/>
              </a:defRPr>
            </a:lvl1pPr>
            <a:lvl2pPr>
              <a:spcBef>
                <a:spcPts val="1300"/>
              </a:spcBef>
              <a:defRPr b="0">
                <a:latin typeface="Times Roman"/>
                <a:ea typeface="Times Roman"/>
                <a:cs typeface="Times Roman"/>
                <a:sym typeface="Times Roman"/>
              </a:defRPr>
            </a:lvl2pPr>
            <a:lvl3pPr>
              <a:defRPr b="0">
                <a:latin typeface="Times Roman"/>
                <a:ea typeface="Times Roman"/>
                <a:cs typeface="Times Roman"/>
                <a:sym typeface="Times Roman"/>
              </a:defRPr>
            </a:lvl3pPr>
            <a:lvl4pPr>
              <a:defRPr b="0">
                <a:latin typeface="Times Roman"/>
                <a:ea typeface="Times Roman"/>
                <a:cs typeface="Times Roman"/>
                <a:sym typeface="Times Roman"/>
              </a:defRPr>
            </a:lvl4pPr>
            <a:lvl5pPr>
              <a:defRPr b="0">
                <a:latin typeface="Times Roman"/>
                <a:ea typeface="Times Roman"/>
                <a:cs typeface="Times Roman"/>
                <a:sym typeface="Times Roman"/>
              </a:defRPr>
            </a:lvl5pPr>
          </a:lstStyle>
          <a:p>
            <a:pPr/>
            <a:r>
              <a:t>Body Level One</a:t>
            </a:r>
          </a:p>
          <a:p>
            <a:pPr lvl="1"/>
            <a:r>
              <a:t>Body Level Two</a:t>
            </a:r>
          </a:p>
          <a:p>
            <a:pPr lvl="2"/>
            <a:r>
              <a:t>Body Level Three</a:t>
            </a:r>
          </a:p>
          <a:p>
            <a:pPr lvl="3"/>
            <a:r>
              <a:t>Body Level Four</a:t>
            </a:r>
          </a:p>
          <a:p>
            <a:pPr lvl="4"/>
            <a:r>
              <a:t>Body Level Five</a:t>
            </a:r>
          </a:p>
        </p:txBody>
      </p:sp>
      <p:sp>
        <p:nvSpPr>
          <p:cNvPr id="146" name="Slide Number"/>
          <p:cNvSpPr txBox="1"/>
          <p:nvPr>
            <p:ph type="sldNum" sz="quarter" idx="2"/>
          </p:nvPr>
        </p:nvSpPr>
        <p:spPr>
          <a:xfrm>
            <a:off x="17831792" y="12501562"/>
            <a:ext cx="460376" cy="511176"/>
          </a:xfrm>
          <a:prstGeom prst="rect">
            <a:avLst/>
          </a:prstGeom>
        </p:spPr>
        <p:txBody>
          <a:bodyPr/>
          <a:lstStyle>
            <a:lvl1pPr>
              <a:defRPr b="0">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p:spTree>
      <p:nvGrpSpPr>
        <p:cNvPr id="1" name=""/>
        <p:cNvGrpSpPr/>
        <p:nvPr/>
      </p:nvGrpSpPr>
      <p:grpSpPr>
        <a:xfrm>
          <a:off x="0" y="0"/>
          <a:ext cx="0" cy="0"/>
          <a:chOff x="0" y="0"/>
          <a:chExt cx="0" cy="0"/>
        </a:xfrm>
      </p:grpSpPr>
      <p:sp>
        <p:nvSpPr>
          <p:cNvPr id="153" name="Slide Number"/>
          <p:cNvSpPr txBox="1"/>
          <p:nvPr>
            <p:ph type="sldNum" sz="quarter" idx="2"/>
          </p:nvPr>
        </p:nvSpPr>
        <p:spPr>
          <a:xfrm>
            <a:off x="11844337" y="12948046"/>
            <a:ext cx="688976" cy="803276"/>
          </a:xfrm>
          <a:prstGeom prst="rect">
            <a:avLst/>
          </a:prstGeom>
        </p:spPr>
        <p:txBody>
          <a:bodyPr/>
          <a:lstStyle>
            <a:lvl1pPr defTabSz="910828">
              <a:defRPr b="0" sz="4200">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60" name="Title Text"/>
          <p:cNvSpPr txBox="1"/>
          <p:nvPr>
            <p:ph type="title"/>
          </p:nvPr>
        </p:nvSpPr>
        <p:spPr>
          <a:prstGeom prst="rect">
            <a:avLst/>
          </a:prstGeom>
        </p:spPr>
        <p:txBody>
          <a:bodyPr/>
          <a:lstStyle>
            <a:lvl1pPr>
              <a:defRPr sz="8000"/>
            </a:lvl1pPr>
          </a:lstStyle>
          <a:p>
            <a:pPr/>
            <a:r>
              <a:t>Title Text</a:t>
            </a:r>
          </a:p>
        </p:txBody>
      </p:sp>
      <p:sp>
        <p:nvSpPr>
          <p:cNvPr id="161" name="Body Level One…"/>
          <p:cNvSpPr txBox="1"/>
          <p:nvPr>
            <p:ph type="body" idx="1"/>
          </p:nvPr>
        </p:nvSpPr>
        <p:spPr>
          <a:prstGeom prst="rect">
            <a:avLst/>
          </a:prstGeom>
        </p:spPr>
        <p:txBody>
          <a:bodyPr/>
          <a:lstStyle>
            <a:lvl1pPr marL="514168" indent="-473528">
              <a:defRPr sz="5800"/>
            </a:lvl1pPr>
            <a:lvl2pPr marL="894714" indent="-396874">
              <a:defRPr sz="5000"/>
            </a:lvl2pPr>
            <a:lvl3pPr marL="1275079" indent="-320039">
              <a:defRPr sz="4200"/>
            </a:lvl3pPr>
            <a:lvl4pPr marL="1717039" indent="-304800">
              <a:defRPr sz="3200"/>
            </a:lvl4pPr>
            <a:lvl5pPr marL="2174239" indent="-304800">
              <a:defRPr sz="3200"/>
            </a:lvl5pPr>
          </a:lstStyle>
          <a:p>
            <a:pPr/>
            <a:r>
              <a:t>Body Level One</a:t>
            </a:r>
          </a:p>
          <a:p>
            <a:pPr lvl="1"/>
            <a:r>
              <a:t>Body Level Two</a:t>
            </a:r>
          </a:p>
          <a:p>
            <a:pPr lvl="2"/>
            <a:r>
              <a:t>Body Level Three</a:t>
            </a:r>
          </a:p>
          <a:p>
            <a:pPr lvl="3"/>
            <a:r>
              <a:t>Body Level Four</a:t>
            </a:r>
          </a:p>
          <a:p>
            <a:pPr lvl="4"/>
            <a:r>
              <a:t>Body Level Five</a:t>
            </a:r>
          </a:p>
        </p:txBody>
      </p:sp>
      <p:sp>
        <p:nvSpPr>
          <p:cNvPr id="162" name="Slide Number"/>
          <p:cNvSpPr txBox="1"/>
          <p:nvPr>
            <p:ph type="sldNum" sz="quarter" idx="2"/>
          </p:nvPr>
        </p:nvSpPr>
        <p:spPr>
          <a:xfrm>
            <a:off x="20188425" y="13108781"/>
            <a:ext cx="466354" cy="463935"/>
          </a:xfrm>
          <a:prstGeom prst="rect">
            <a:avLst/>
          </a:prstGeom>
        </p:spPr>
        <p:txBody>
          <a:bodyPr/>
          <a:lstStyle>
            <a:lvl1pPr>
              <a:defRPr sz="2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p:spTree>
      <p:nvGrpSpPr>
        <p:cNvPr id="1" name=""/>
        <p:cNvGrpSpPr/>
        <p:nvPr/>
      </p:nvGrpSpPr>
      <p:grpSpPr>
        <a:xfrm>
          <a:off x="0" y="0"/>
          <a:ext cx="0" cy="0"/>
          <a:chOff x="0" y="0"/>
          <a:chExt cx="0" cy="0"/>
        </a:xfrm>
      </p:grpSpPr>
      <p:sp>
        <p:nvSpPr>
          <p:cNvPr id="169" name="Slide Number"/>
          <p:cNvSpPr txBox="1"/>
          <p:nvPr>
            <p:ph type="sldNum" sz="quarter" idx="2"/>
          </p:nvPr>
        </p:nvSpPr>
        <p:spPr>
          <a:xfrm>
            <a:off x="11822707" y="12948046"/>
            <a:ext cx="739776" cy="854076"/>
          </a:xfrm>
          <a:prstGeom prst="rect">
            <a:avLst/>
          </a:prstGeom>
        </p:spPr>
        <p:txBody>
          <a:bodyPr/>
          <a:lstStyle>
            <a:lvl1pPr defTabSz="910828">
              <a:defRPr b="0" sz="4600">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spTree>
      <p:nvGrpSpPr>
        <p:cNvPr id="1" name=""/>
        <p:cNvGrpSpPr/>
        <p:nvPr/>
      </p:nvGrpSpPr>
      <p:grpSpPr>
        <a:xfrm>
          <a:off x="0" y="0"/>
          <a:ext cx="0" cy="0"/>
          <a:chOff x="0" y="0"/>
          <a:chExt cx="0" cy="0"/>
        </a:xfrm>
      </p:grpSpPr>
      <p:sp>
        <p:nvSpPr>
          <p:cNvPr id="20" name="Title Text"/>
          <p:cNvSpPr txBox="1"/>
          <p:nvPr>
            <p:ph type="title"/>
          </p:nvPr>
        </p:nvSpPr>
        <p:spPr>
          <a:xfrm>
            <a:off x="4833937" y="2303859"/>
            <a:ext cx="14733985" cy="4643438"/>
          </a:xfrm>
          <a:prstGeom prst="rect">
            <a:avLst/>
          </a:prstGeom>
        </p:spPr>
        <p:txBody>
          <a:bodyPr lIns="53578" tIns="53578" rIns="53578" bIns="53578" anchor="b"/>
          <a:lstStyle>
            <a:lvl1pPr marL="0" marR="0" defTabSz="821531">
              <a:defRPr b="0" sz="10800">
                <a:uFillTx/>
                <a:latin typeface="+mj-lt"/>
                <a:ea typeface="+mj-ea"/>
                <a:cs typeface="+mj-cs"/>
                <a:sym typeface="Gill Sans"/>
              </a:defRPr>
            </a:lvl1pPr>
          </a:lstStyle>
          <a:p>
            <a:pPr/>
            <a:r>
              <a:t>Title Text</a:t>
            </a:r>
          </a:p>
        </p:txBody>
      </p:sp>
      <p:sp>
        <p:nvSpPr>
          <p:cNvPr id="21" name="Body Level One…"/>
          <p:cNvSpPr txBox="1"/>
          <p:nvPr>
            <p:ph type="body" sz="quarter" idx="1"/>
          </p:nvPr>
        </p:nvSpPr>
        <p:spPr>
          <a:xfrm>
            <a:off x="4833937" y="7054453"/>
            <a:ext cx="14733985" cy="1607344"/>
          </a:xfrm>
          <a:prstGeom prst="rect">
            <a:avLst/>
          </a:prstGeom>
        </p:spPr>
        <p:txBody>
          <a:bodyPr lIns="53578" tIns="53578" rIns="53578" bIns="53578"/>
          <a:lstStyle>
            <a:lvl1pPr marL="0" marR="0" indent="0" algn="ctr" defTabSz="821531">
              <a:spcBef>
                <a:spcPts val="0"/>
              </a:spcBef>
              <a:buSzTx/>
              <a:buNone/>
              <a:defRPr b="0" sz="4600">
                <a:uFillTx/>
                <a:latin typeface="+mj-lt"/>
                <a:ea typeface="+mj-ea"/>
                <a:cs typeface="+mj-cs"/>
                <a:sym typeface="Gill Sans"/>
              </a:defRPr>
            </a:lvl1pPr>
            <a:lvl2pPr marL="0" marR="0" indent="0" algn="ctr" defTabSz="821531">
              <a:spcBef>
                <a:spcPts val="0"/>
              </a:spcBef>
              <a:buSzTx/>
              <a:buNone/>
              <a:defRPr b="0" sz="4600">
                <a:uFillTx/>
                <a:latin typeface="+mj-lt"/>
                <a:ea typeface="+mj-ea"/>
                <a:cs typeface="+mj-cs"/>
                <a:sym typeface="Gill Sans"/>
              </a:defRPr>
            </a:lvl2pPr>
            <a:lvl3pPr marL="0" marR="0" indent="0" algn="ctr" defTabSz="821531">
              <a:spcBef>
                <a:spcPts val="0"/>
              </a:spcBef>
              <a:buSzTx/>
              <a:buNone/>
              <a:defRPr b="0">
                <a:uFillTx/>
                <a:latin typeface="+mj-lt"/>
                <a:ea typeface="+mj-ea"/>
                <a:cs typeface="+mj-cs"/>
                <a:sym typeface="Gill Sans"/>
              </a:defRPr>
            </a:lvl3pPr>
            <a:lvl4pPr marL="0" marR="0" indent="0" algn="ctr" defTabSz="821531">
              <a:spcBef>
                <a:spcPts val="0"/>
              </a:spcBef>
              <a:buSzTx/>
              <a:buNone/>
              <a:defRPr b="0" sz="4600">
                <a:uFillTx/>
                <a:latin typeface="+mj-lt"/>
                <a:ea typeface="+mj-ea"/>
                <a:cs typeface="+mj-cs"/>
                <a:sym typeface="Gill Sans"/>
              </a:defRPr>
            </a:lvl4pPr>
            <a:lvl5pPr marL="0" marR="0" indent="0" algn="ctr" defTabSz="821531">
              <a:spcBef>
                <a:spcPts val="0"/>
              </a:spcBef>
              <a:buSzTx/>
              <a:buNone/>
              <a:defRPr b="0" sz="460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76" name="Slide Number"/>
          <p:cNvSpPr txBox="1"/>
          <p:nvPr>
            <p:ph type="sldNum" sz="quarter" idx="2"/>
          </p:nvPr>
        </p:nvSpPr>
        <p:spPr>
          <a:xfrm>
            <a:off x="12017771" y="13162359"/>
            <a:ext cx="348458" cy="373857"/>
          </a:xfrm>
          <a:prstGeom prst="rect">
            <a:avLst/>
          </a:prstGeom>
        </p:spPr>
        <p:txBody>
          <a:bodyPr lIns="53578" tIns="53578" rIns="53578" bIns="53578"/>
          <a:lstStyle>
            <a:lvl1pPr defTabSz="821531">
              <a:defRPr b="0" sz="18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p:spTree>
      <p:nvGrpSpPr>
        <p:cNvPr id="1" name=""/>
        <p:cNvGrpSpPr/>
        <p:nvPr/>
      </p:nvGrpSpPr>
      <p:grpSpPr>
        <a:xfrm>
          <a:off x="0" y="0"/>
          <a:ext cx="0" cy="0"/>
          <a:chOff x="0" y="0"/>
          <a:chExt cx="0" cy="0"/>
        </a:xfrm>
      </p:grpSpPr>
      <p:sp>
        <p:nvSpPr>
          <p:cNvPr id="183" name="Slide Number"/>
          <p:cNvSpPr txBox="1"/>
          <p:nvPr>
            <p:ph type="sldNum" sz="quarter" idx="2"/>
          </p:nvPr>
        </p:nvSpPr>
        <p:spPr>
          <a:xfrm>
            <a:off x="12017771" y="13162359"/>
            <a:ext cx="348458" cy="373857"/>
          </a:xfrm>
          <a:prstGeom prst="rect">
            <a:avLst/>
          </a:prstGeom>
        </p:spPr>
        <p:txBody>
          <a:bodyPr lIns="53578" tIns="53578" rIns="53578" bIns="53578"/>
          <a:lstStyle>
            <a:lvl1pPr defTabSz="821531">
              <a:defRPr b="0" sz="18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1">
    <p:spTree>
      <p:nvGrpSpPr>
        <p:cNvPr id="1" name=""/>
        <p:cNvGrpSpPr/>
        <p:nvPr/>
      </p:nvGrpSpPr>
      <p:grpSpPr>
        <a:xfrm>
          <a:off x="0" y="0"/>
          <a:ext cx="0" cy="0"/>
          <a:chOff x="0" y="0"/>
          <a:chExt cx="0" cy="0"/>
        </a:xfrm>
      </p:grpSpPr>
      <p:sp>
        <p:nvSpPr>
          <p:cNvPr id="190"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97"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04" name="Slide Number"/>
          <p:cNvSpPr txBox="1"/>
          <p:nvPr>
            <p:ph type="sldNum" sz="quarter" idx="2"/>
          </p:nvPr>
        </p:nvSpPr>
        <p:spPr>
          <a:xfrm>
            <a:off x="12035632" y="13180218"/>
            <a:ext cx="323057" cy="348457"/>
          </a:xfrm>
          <a:prstGeom prst="rect">
            <a:avLst/>
          </a:prstGeom>
        </p:spPr>
        <p:txBody>
          <a:bodyPr lIns="53578" tIns="53578" rIns="53578" bIns="53578"/>
          <a:lstStyle>
            <a:lvl1pPr defTabSz="821531">
              <a:defRPr b="0" sz="16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copy">
    <p:spTree>
      <p:nvGrpSpPr>
        <p:cNvPr id="1" name=""/>
        <p:cNvGrpSpPr/>
        <p:nvPr/>
      </p:nvGrpSpPr>
      <p:grpSpPr>
        <a:xfrm>
          <a:off x="0" y="0"/>
          <a:ext cx="0" cy="0"/>
          <a:chOff x="0" y="0"/>
          <a:chExt cx="0" cy="0"/>
        </a:xfrm>
      </p:grpSpPr>
      <p:sp>
        <p:nvSpPr>
          <p:cNvPr id="211"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218" name="Title Text"/>
          <p:cNvSpPr txBox="1"/>
          <p:nvPr>
            <p:ph type="title"/>
          </p:nvPr>
        </p:nvSpPr>
        <p:spPr>
          <a:prstGeom prst="rect">
            <a:avLst/>
          </a:prstGeom>
        </p:spPr>
        <p:txBody>
          <a:bodyPr/>
          <a:lstStyle/>
          <a:p>
            <a:pPr/>
            <a:r>
              <a:t>Title Text</a:t>
            </a:r>
          </a:p>
        </p:txBody>
      </p:sp>
      <p:sp>
        <p:nvSpPr>
          <p:cNvPr id="219"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2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27" name="Slide Number"/>
          <p:cNvSpPr txBox="1"/>
          <p:nvPr>
            <p:ph type="sldNum" sz="quarter" idx="2"/>
          </p:nvPr>
        </p:nvSpPr>
        <p:spPr>
          <a:xfrm>
            <a:off x="11952882" y="13019484"/>
            <a:ext cx="460376" cy="498476"/>
          </a:xfrm>
          <a:prstGeom prst="rect">
            <a:avLst/>
          </a:prstGeom>
        </p:spPr>
        <p:txBody>
          <a:bodyPr/>
          <a:lstStyle>
            <a:lvl1pPr defTabSz="821531">
              <a:defRPr b="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9" name="Title Text"/>
          <p:cNvSpPr txBox="1"/>
          <p:nvPr>
            <p:ph type="title"/>
          </p:nvPr>
        </p:nvSpPr>
        <p:spPr>
          <a:xfrm>
            <a:off x="4833937" y="357187"/>
            <a:ext cx="14733985" cy="3429001"/>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30" name="Body Level One…"/>
          <p:cNvSpPr txBox="1"/>
          <p:nvPr>
            <p:ph type="body" sz="half" idx="1"/>
          </p:nvPr>
        </p:nvSpPr>
        <p:spPr>
          <a:xfrm>
            <a:off x="4833937" y="3893343"/>
            <a:ext cx="14733985" cy="8054579"/>
          </a:xfrm>
          <a:prstGeom prst="rect">
            <a:avLst/>
          </a:prstGeom>
        </p:spPr>
        <p:txBody>
          <a:bodyPr lIns="53578" tIns="53578" rIns="53578" bIns="53578" anchor="ctr"/>
          <a:lstStyle>
            <a:lvl1pPr marL="862263" marR="0" indent="-608263" defTabSz="821531">
              <a:spcBef>
                <a:spcPts val="3200"/>
              </a:spcBef>
              <a:buSzPct val="171000"/>
              <a:defRPr b="0" sz="5200">
                <a:uFillTx/>
                <a:latin typeface="+mj-lt"/>
                <a:ea typeface="+mj-ea"/>
                <a:cs typeface="+mj-cs"/>
                <a:sym typeface="Gill Sans"/>
              </a:defRPr>
            </a:lvl1pPr>
            <a:lvl2pPr marL="1205163" marR="0" indent="-608263" defTabSz="821531">
              <a:spcBef>
                <a:spcPts val="3200"/>
              </a:spcBef>
              <a:buSzPct val="171000"/>
              <a:buChar char="•"/>
              <a:defRPr b="0">
                <a:uFillTx/>
                <a:latin typeface="+mj-lt"/>
                <a:ea typeface="+mj-ea"/>
                <a:cs typeface="+mj-cs"/>
                <a:sym typeface="Gill Sans"/>
              </a:defRPr>
            </a:lvl2pPr>
            <a:lvl3pPr marL="1548063" marR="0" indent="-608263" defTabSz="821531">
              <a:spcBef>
                <a:spcPts val="3200"/>
              </a:spcBef>
              <a:buSzPct val="171000"/>
              <a:defRPr b="0" sz="5200">
                <a:uFillTx/>
                <a:latin typeface="+mj-lt"/>
                <a:ea typeface="+mj-ea"/>
                <a:cs typeface="+mj-cs"/>
                <a:sym typeface="Gill Sans"/>
              </a:defRPr>
            </a:lvl3pPr>
            <a:lvl4pPr marL="1903663" marR="0" indent="-608263" defTabSz="821531">
              <a:spcBef>
                <a:spcPts val="3200"/>
              </a:spcBef>
              <a:buSzPct val="171000"/>
              <a:buChar char="•"/>
              <a:defRPr b="0" sz="5200">
                <a:uFillTx/>
                <a:latin typeface="+mj-lt"/>
                <a:ea typeface="+mj-ea"/>
                <a:cs typeface="+mj-cs"/>
                <a:sym typeface="Gill Sans"/>
              </a:defRPr>
            </a:lvl4pPr>
            <a:lvl5pPr marL="2246563" marR="0" indent="-608263" defTabSz="821531">
              <a:spcBef>
                <a:spcPts val="3200"/>
              </a:spcBef>
              <a:buSzPct val="171000"/>
              <a:buChar char="•"/>
              <a:defRPr b="0" sz="520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38" name="Title Text"/>
          <p:cNvSpPr txBox="1"/>
          <p:nvPr>
            <p:ph type="title"/>
          </p:nvPr>
        </p:nvSpPr>
        <p:spPr>
          <a:xfrm>
            <a:off x="4833937" y="357187"/>
            <a:ext cx="14733985" cy="3429001"/>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39" name="Body Level One…"/>
          <p:cNvSpPr txBox="1"/>
          <p:nvPr>
            <p:ph type="body" sz="half" idx="1"/>
          </p:nvPr>
        </p:nvSpPr>
        <p:spPr>
          <a:xfrm>
            <a:off x="4833937" y="3893343"/>
            <a:ext cx="14733985" cy="8054579"/>
          </a:xfrm>
          <a:prstGeom prst="rect">
            <a:avLst/>
          </a:prstGeom>
        </p:spPr>
        <p:txBody>
          <a:bodyPr lIns="53578" tIns="53578" rIns="53578" bIns="53578" numCol="2" spcCol="736699"/>
          <a:lstStyle>
            <a:lvl1pPr marL="778430" marR="0" indent="-524430" defTabSz="821531">
              <a:spcBef>
                <a:spcPts val="5300"/>
              </a:spcBef>
              <a:buSzPct val="171000"/>
              <a:defRPr b="0" sz="3800">
                <a:uFillTx/>
                <a:latin typeface="+mj-lt"/>
                <a:ea typeface="+mj-ea"/>
                <a:cs typeface="+mj-cs"/>
                <a:sym typeface="Gill Sans"/>
              </a:defRPr>
            </a:lvl1pPr>
            <a:lvl2pPr marL="1121330" marR="0" indent="-524430" defTabSz="821531">
              <a:spcBef>
                <a:spcPts val="5300"/>
              </a:spcBef>
              <a:buSzPct val="171000"/>
              <a:buChar char="•"/>
              <a:defRPr b="0" sz="3800">
                <a:uFillTx/>
                <a:latin typeface="+mj-lt"/>
                <a:ea typeface="+mj-ea"/>
                <a:cs typeface="+mj-cs"/>
                <a:sym typeface="Gill Sans"/>
              </a:defRPr>
            </a:lvl2pPr>
            <a:lvl3pPr marL="1464230" marR="0" indent="-524430" defTabSz="821531">
              <a:spcBef>
                <a:spcPts val="5300"/>
              </a:spcBef>
              <a:buSzPct val="171000"/>
              <a:defRPr b="0" sz="3800">
                <a:uFillTx/>
                <a:latin typeface="+mj-lt"/>
                <a:ea typeface="+mj-ea"/>
                <a:cs typeface="+mj-cs"/>
                <a:sym typeface="Gill Sans"/>
              </a:defRPr>
            </a:lvl3pPr>
            <a:lvl4pPr marL="1819830" marR="0" indent="-524430" defTabSz="821531">
              <a:spcBef>
                <a:spcPts val="5300"/>
              </a:spcBef>
              <a:buSzPct val="171000"/>
              <a:buChar char="•"/>
              <a:defRPr b="0">
                <a:uFillTx/>
                <a:latin typeface="+mj-lt"/>
                <a:ea typeface="+mj-ea"/>
                <a:cs typeface="+mj-cs"/>
                <a:sym typeface="Gill Sans"/>
              </a:defRPr>
            </a:lvl4pPr>
            <a:lvl5pPr marL="2162730" marR="0" indent="-524430" defTabSz="821531">
              <a:spcBef>
                <a:spcPts val="5300"/>
              </a:spcBef>
              <a:buSzPct val="171000"/>
              <a:buChar char="•"/>
              <a:defRPr b="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47" name="Body Level One…"/>
          <p:cNvSpPr txBox="1"/>
          <p:nvPr>
            <p:ph type="body" idx="1"/>
          </p:nvPr>
        </p:nvSpPr>
        <p:spPr>
          <a:xfrm>
            <a:off x="4833937" y="1785937"/>
            <a:ext cx="14733985" cy="10161985"/>
          </a:xfrm>
          <a:prstGeom prst="rect">
            <a:avLst/>
          </a:prstGeom>
        </p:spPr>
        <p:txBody>
          <a:bodyPr lIns="53578" tIns="53578" rIns="53578" bIns="53578" anchor="ctr"/>
          <a:lstStyle>
            <a:lvl1pPr marL="862263" marR="0" indent="-608263" defTabSz="821531">
              <a:spcBef>
                <a:spcPts val="6600"/>
              </a:spcBef>
              <a:buSzPct val="171000"/>
              <a:defRPr b="0" sz="5200">
                <a:uFillTx/>
                <a:latin typeface="+mj-lt"/>
                <a:ea typeface="+mj-ea"/>
                <a:cs typeface="+mj-cs"/>
                <a:sym typeface="Gill Sans"/>
              </a:defRPr>
            </a:lvl1pPr>
            <a:lvl2pPr marL="1205163" marR="0" indent="-608263" defTabSz="821531">
              <a:spcBef>
                <a:spcPts val="6600"/>
              </a:spcBef>
              <a:buSzPct val="171000"/>
              <a:buChar char="•"/>
              <a:defRPr b="0">
                <a:uFillTx/>
                <a:latin typeface="+mj-lt"/>
                <a:ea typeface="+mj-ea"/>
                <a:cs typeface="+mj-cs"/>
                <a:sym typeface="Gill Sans"/>
              </a:defRPr>
            </a:lvl2pPr>
            <a:lvl3pPr marL="1548063" marR="0" indent="-608263" defTabSz="821531">
              <a:spcBef>
                <a:spcPts val="6600"/>
              </a:spcBef>
              <a:buSzPct val="171000"/>
              <a:defRPr b="0" sz="5200">
                <a:uFillTx/>
                <a:latin typeface="+mj-lt"/>
                <a:ea typeface="+mj-ea"/>
                <a:cs typeface="+mj-cs"/>
                <a:sym typeface="Gill Sans"/>
              </a:defRPr>
            </a:lvl3pPr>
            <a:lvl4pPr marL="1903663" marR="0" indent="-608263" defTabSz="821531">
              <a:spcBef>
                <a:spcPts val="6600"/>
              </a:spcBef>
              <a:buSzPct val="171000"/>
              <a:buChar char="•"/>
              <a:defRPr b="0" sz="5200">
                <a:uFillTx/>
                <a:latin typeface="+mj-lt"/>
                <a:ea typeface="+mj-ea"/>
                <a:cs typeface="+mj-cs"/>
                <a:sym typeface="Gill Sans"/>
              </a:defRPr>
            </a:lvl4pPr>
            <a:lvl5pPr marL="2246563" marR="0" indent="-608263" defTabSz="821531">
              <a:spcBef>
                <a:spcPts val="6600"/>
              </a:spcBef>
              <a:buSzPct val="171000"/>
              <a:buChar char="•"/>
              <a:defRPr b="0" sz="5200">
                <a:uFillTx/>
                <a:latin typeface="+mj-lt"/>
                <a:ea typeface="+mj-ea"/>
                <a:cs typeface="+mj-c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48"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55"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62" name="Title Text"/>
          <p:cNvSpPr txBox="1"/>
          <p:nvPr>
            <p:ph type="title"/>
          </p:nvPr>
        </p:nvSpPr>
        <p:spPr>
          <a:xfrm>
            <a:off x="4833937" y="357187"/>
            <a:ext cx="14733985" cy="3429001"/>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63"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70" name="Title Text"/>
          <p:cNvSpPr txBox="1"/>
          <p:nvPr>
            <p:ph type="title"/>
          </p:nvPr>
        </p:nvSpPr>
        <p:spPr>
          <a:xfrm>
            <a:off x="4833937" y="4196953"/>
            <a:ext cx="14733985" cy="5357813"/>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71"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78" name="Image"/>
          <p:cNvSpPr/>
          <p:nvPr>
            <p:ph type="pic" sz="half" idx="21"/>
          </p:nvPr>
        </p:nvSpPr>
        <p:spPr>
          <a:xfrm>
            <a:off x="6602015" y="2571750"/>
            <a:ext cx="11201401" cy="6948791"/>
          </a:xfrm>
          <a:prstGeom prst="rect">
            <a:avLst/>
          </a:prstGeom>
        </p:spPr>
        <p:txBody>
          <a:bodyPr lIns="91439" tIns="45719" rIns="91439" bIns="45719"/>
          <a:lstStyle/>
          <a:p>
            <a:pPr/>
          </a:p>
        </p:txBody>
      </p:sp>
      <p:sp>
        <p:nvSpPr>
          <p:cNvPr id="79" name="Title Text"/>
          <p:cNvSpPr txBox="1"/>
          <p:nvPr>
            <p:ph type="title"/>
          </p:nvPr>
        </p:nvSpPr>
        <p:spPr>
          <a:xfrm>
            <a:off x="4833937" y="10358437"/>
            <a:ext cx="14733985" cy="2411017"/>
          </a:xfrm>
          <a:prstGeom prst="rect">
            <a:avLst/>
          </a:prstGeom>
        </p:spPr>
        <p:txBody>
          <a:bodyPr lIns="53578" tIns="53578" rIns="53578" bIns="53578"/>
          <a:lstStyle>
            <a:lvl1pPr marL="0" marR="0" defTabSz="821531">
              <a:defRPr b="0" sz="10800">
                <a:uFillTx/>
                <a:latin typeface="+mj-lt"/>
                <a:ea typeface="+mj-ea"/>
                <a:cs typeface="+mj-cs"/>
                <a:sym typeface="Gill Sans"/>
              </a:defRPr>
            </a:lvl1pPr>
          </a:lstStyle>
          <a:p>
            <a:pPr/>
            <a:r>
              <a:t>Title Text</a:t>
            </a:r>
          </a:p>
        </p:txBody>
      </p:sp>
      <p:sp>
        <p:nvSpPr>
          <p:cNvPr id="80" name="Slide Number"/>
          <p:cNvSpPr txBox="1"/>
          <p:nvPr>
            <p:ph type="sldNum" sz="quarter" idx="2"/>
          </p:nvPr>
        </p:nvSpPr>
        <p:spPr>
          <a:xfrm>
            <a:off x="11983442" y="13108781"/>
            <a:ext cx="399257" cy="424657"/>
          </a:xfrm>
          <a:prstGeom prst="rect">
            <a:avLst/>
          </a:prstGeom>
        </p:spPr>
        <p:txBody>
          <a:bodyPr lIns="53578" tIns="53578" rIns="53578" bIns="53578"/>
          <a:lstStyle>
            <a:lvl1pPr defTabSz="821531">
              <a:defRPr b="0" sz="2200">
                <a:uFillTx/>
                <a:latin typeface="+mj-lt"/>
                <a:ea typeface="+mj-ea"/>
                <a:cs typeface="+mj-c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3958828" y="0"/>
            <a:ext cx="16466344" cy="338455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Title Text</a:t>
            </a:r>
          </a:p>
        </p:txBody>
      </p:sp>
      <p:sp>
        <p:nvSpPr>
          <p:cNvPr id="3" name="Body Level One…"/>
          <p:cNvSpPr txBox="1"/>
          <p:nvPr>
            <p:ph type="body" idx="1"/>
          </p:nvPr>
        </p:nvSpPr>
        <p:spPr>
          <a:xfrm>
            <a:off x="3958828" y="3196828"/>
            <a:ext cx="16466344" cy="1051917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lvl2pPr marL="888866" indent="-391026">
              <a:spcBef>
                <a:spcPts val="1200"/>
              </a:spcBef>
              <a:buChar char="–"/>
              <a:defRPr sz="5200"/>
            </a:lvl2pPr>
            <a:lvl3pPr marL="1264322" indent="-309282">
              <a:spcBef>
                <a:spcPts val="1100"/>
              </a:spcBef>
              <a:defRPr sz="4600"/>
            </a:lvl3pPr>
            <a:lvl4pPr marL="1722482" indent="-310242">
              <a:spcBef>
                <a:spcPts val="900"/>
              </a:spcBef>
              <a:buChar char="–"/>
              <a:defRPr sz="3800"/>
            </a:lvl4pPr>
            <a:lvl5pPr marL="2179682" indent="-310242">
              <a:spcBef>
                <a:spcPts val="900"/>
              </a:spcBef>
              <a:buChar char="»"/>
              <a:defRPr sz="3800"/>
            </a:lvl5p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20174298" y="13108781"/>
            <a:ext cx="494607" cy="488504"/>
          </a:xfrm>
          <a:prstGeom prst="rect">
            <a:avLst/>
          </a:prstGeom>
          <a:ln w="12700">
            <a:miter lim="400000"/>
          </a:ln>
        </p:spPr>
        <p:txBody>
          <a:bodyPr wrap="none" lIns="71437" tIns="71437" rIns="71437" bIns="71437">
            <a:spAutoFit/>
          </a:bodyPr>
          <a:lstStyle>
            <a:lvl1pPr algn="ctr" defTabSz="1160859">
              <a:defRPr b="1" sz="2400">
                <a:uFill>
                  <a:solidFill>
                    <a:srgbClr val="000000"/>
                  </a:solidFill>
                </a:uFill>
                <a:latin typeface="+mn-lt"/>
                <a:ea typeface="+mn-ea"/>
                <a:cs typeface="+mn-cs"/>
                <a:sym typeface="Aria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Lst>
  <p:transition xmlns:p14="http://schemas.microsoft.com/office/powerpoint/2010/main" spd="med" advClick="1"/>
  <p:txStyles>
    <p:titleStyle>
      <a:lvl1pPr marL="81280" marR="81280" indent="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1pPr>
      <a:lvl2pPr marL="81280" marR="81280" indent="2286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2pPr>
      <a:lvl3pPr marL="81280" marR="81280" indent="4572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3pPr>
      <a:lvl4pPr marL="81280" marR="81280" indent="6858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4pPr>
      <a:lvl5pPr marL="81280" marR="81280" indent="9144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5pPr>
      <a:lvl6pPr marL="81280" marR="81280" indent="11430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6pPr>
      <a:lvl7pPr marL="81280" marR="81280" indent="13716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7pPr>
      <a:lvl8pPr marL="81280" marR="81280" indent="1600199"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8pPr>
      <a:lvl9pPr marL="81280" marR="81280" indent="1828800" algn="ctr" defTabSz="1821656" rtl="0" latinLnBrk="0">
        <a:lnSpc>
          <a:spcPct val="100000"/>
        </a:lnSpc>
        <a:spcBef>
          <a:spcPts val="0"/>
        </a:spcBef>
        <a:spcAft>
          <a:spcPts val="0"/>
        </a:spcAft>
        <a:buClrTx/>
        <a:buSzTx/>
        <a:buFontTx/>
        <a:buNone/>
        <a:tabLst/>
        <a:defRPr b="1" baseline="0" cap="none" i="0" spc="0" strike="noStrike" sz="8600" u="none">
          <a:solidFill>
            <a:srgbClr val="000000"/>
          </a:solidFill>
          <a:uFill>
            <a:solidFill>
              <a:srgbClr val="000000"/>
            </a:solidFill>
          </a:uFill>
          <a:latin typeface="+mn-lt"/>
          <a:ea typeface="+mn-ea"/>
          <a:cs typeface="+mn-cs"/>
          <a:sym typeface="Arial"/>
        </a:defRPr>
      </a:lvl9pPr>
    </p:titleStyle>
    <p:bodyStyle>
      <a:lvl1pPr marL="508230" marR="81280" indent="-467590"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1pPr>
      <a:lvl2pPr marL="949024" marR="81280" indent="-451184"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2pPr>
      <a:lvl3pPr marL="1358451" marR="81280" indent="-403411"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3pPr>
      <a:lvl4pPr marL="19020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4pPr>
      <a:lvl5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5pPr>
      <a:lvl6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6pPr>
      <a:lvl7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7pPr>
      <a:lvl8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8pPr>
      <a:lvl9pPr marL="2359297" marR="81280" indent="-489857" algn="l" defTabSz="1821656" rtl="0" latinLnBrk="0">
        <a:lnSpc>
          <a:spcPct val="100000"/>
        </a:lnSpc>
        <a:spcBef>
          <a:spcPts val="1400"/>
        </a:spcBef>
        <a:spcAft>
          <a:spcPts val="0"/>
        </a:spcAft>
        <a:buClrTx/>
        <a:buSzPct val="100000"/>
        <a:buFontTx/>
        <a:buChar char="•"/>
        <a:tabLst/>
        <a:defRPr b="1" baseline="0" cap="none" i="0" spc="0" strike="noStrike" sz="6000" u="none">
          <a:solidFill>
            <a:srgbClr val="000000"/>
          </a:solidFill>
          <a:uFill>
            <a:solidFill>
              <a:srgbClr val="000000"/>
            </a:solidFill>
          </a:uFill>
          <a:latin typeface="+mn-lt"/>
          <a:ea typeface="+mn-ea"/>
          <a:cs typeface="+mn-cs"/>
          <a:sym typeface="Arial"/>
        </a:defRPr>
      </a:lvl9pPr>
    </p:bodyStyle>
    <p:otherStyle>
      <a:lvl1pPr marL="0" marR="0" indent="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1pPr>
      <a:lvl2pPr marL="0" marR="0" indent="2286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2pPr>
      <a:lvl3pPr marL="0" marR="0" indent="4572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3pPr>
      <a:lvl4pPr marL="0" marR="0" indent="6858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4pPr>
      <a:lvl5pPr marL="0" marR="0" indent="9144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5pPr>
      <a:lvl6pPr marL="0" marR="0" indent="11430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6pPr>
      <a:lvl7pPr marL="0" marR="0" indent="13716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7pPr>
      <a:lvl8pPr marL="0" marR="0" indent="16002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8pPr>
      <a:lvl9pPr marL="0" marR="0" indent="1828800" algn="ctr" defTabSz="1160859" latinLnBrk="0">
        <a:lnSpc>
          <a:spcPct val="100000"/>
        </a:lnSpc>
        <a:spcBef>
          <a:spcPts val="0"/>
        </a:spcBef>
        <a:spcAft>
          <a:spcPts val="0"/>
        </a:spcAft>
        <a:buClrTx/>
        <a:buSzTx/>
        <a:buFontTx/>
        <a:buNone/>
        <a:tabLst/>
        <a:defRPr b="1" baseline="0" cap="none" i="0" spc="0" strike="noStrike" sz="2400" u="none">
          <a:solidFill>
            <a:schemeClr val="tx1"/>
          </a:solidFill>
          <a:uFill>
            <a:solidFill>
              <a:srgbClr val="000000"/>
            </a:solidFill>
          </a:uFill>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tif"/></Relationships>

</file>

<file path=ppt/slides/_rels/slide1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chart" Target="../charts/chart1.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dsst.fsu.edu/vap" TargetMode="External"/><Relationship Id="rId3" Type="http://schemas.openxmlformats.org/officeDocument/2006/relationships/hyperlink" Target="https://counseling.fsu.edu/" TargetMode="External"/></Relationships>

</file>

<file path=ppt/slides/_rels/slide17.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7.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8.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8.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3.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tif"/><Relationship Id="rId3" Type="http://schemas.openxmlformats.org/officeDocument/2006/relationships/hyperlink" Target="http://physiology.io" TargetMode="External"/></Relationships>

</file>

<file path=ppt/slides/_rels/slide30.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0.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 Id="rId3" Type="http://schemas.openxmlformats.org/officeDocument/2006/relationships/image" Target="../media/image12.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tif"/></Relationships>

</file>

<file path=ppt/slides/_rels/slide4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56.xml.rels><?xml version="1.0" encoding="UTF-8"?>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eg"/></Relationships>

</file>

<file path=ppt/slides/_rels/slide58.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6.tif"/><Relationship Id="rId3" Type="http://schemas.openxmlformats.org/officeDocument/2006/relationships/image" Target="../media/image15.png"/></Relationships>

</file>

<file path=ppt/slides/_rels/slide59.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4.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tif"/><Relationship Id="rId3" Type="http://schemas.openxmlformats.org/officeDocument/2006/relationships/image" Target="../media/image4.png"/><Relationship Id="rId4" Type="http://schemas.openxmlformats.org/officeDocument/2006/relationships/image" Target="../media/image1.jpeg"/></Relationships>

</file>

<file path=ppt/slides/_rels/slide60.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6.png"/><Relationship Id="rId3" Type="http://schemas.openxmlformats.org/officeDocument/2006/relationships/image" Target="../media/image14.jpeg"/></Relationships>

</file>

<file path=ppt/slides/_rels/slide61.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62.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63.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64.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65.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66.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67.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68.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69.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houptlab.org/courses/humanphys" TargetMode="External"/></Relationships>

</file>

<file path=ppt/slides/_rels/slide7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71.xml.rels><?xml version="1.0" encoding="UTF-8"?>
<Relationships xmlns="http://schemas.openxmlformats.org/package/2006/relationships"><Relationship Id="rId1" Type="http://schemas.openxmlformats.org/officeDocument/2006/relationships/slideLayout" Target="../slideLayouts/slideLayout25.xml"/></Relationships>

</file>

<file path=ppt/slides/_rels/slide72.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7.png"/></Relationships>

</file>

<file path=ppt/slides/_rels/slide73.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5.jpeg"/></Relationships>

</file>

<file path=ppt/slides/_rels/slide74.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5.jpeg"/></Relationships>

</file>

<file path=ppt/slides/_rels/slide75.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5.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80.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6.jpeg"/></Relationships>

</file>

<file path=ppt/slides/_rels/slide81.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7.jpeg"/></Relationships>

</file>

<file path=ppt/slides/_rels/slide82.xml.rels><?xml version="1.0" encoding="UTF-8"?>
<Relationships xmlns="http://schemas.openxmlformats.org/package/2006/relationships"><Relationship Id="rId1" Type="http://schemas.openxmlformats.org/officeDocument/2006/relationships/slideLayout" Target="../slideLayouts/slideLayout27.xml"/></Relationships>

</file>

<file path=ppt/slides/_rels/slide83.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8.jpeg"/></Relationships>

</file>

<file path=ppt/slides/_rels/slide84.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19.jpeg"/></Relationships>

</file>

<file path=ppt/slides/_rels/slide85.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20.jpeg"/></Relationships>

</file>

<file path=ppt/slides/_rels/slide8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tif"/></Relationships>

</file>

<file path=ppt/slides/_rels/slide87.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20.jpeg"/></Relationships>

</file>

<file path=ppt/slides/_rels/slide88.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21.jpeg"/></Relationships>

</file>

<file path=ppt/slides/_rels/slide8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90.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22.jpeg"/></Relationships>

</file>

<file path=ppt/slides/_rels/slide93.xml.rels><?xml version="1.0" encoding="UTF-8"?>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6" name="Image" descr="Image"/>
          <p:cNvPicPr>
            <a:picLocks noChangeAspect="1"/>
          </p:cNvPicPr>
          <p:nvPr/>
        </p:nvPicPr>
        <p:blipFill>
          <a:blip r:embed="rId2">
            <a:extLst/>
          </a:blip>
          <a:stretch>
            <a:fillRect/>
          </a:stretch>
        </p:blipFill>
        <p:spPr>
          <a:xfrm>
            <a:off x="1085965" y="1160662"/>
            <a:ext cx="9004173" cy="10899788"/>
          </a:xfrm>
          <a:prstGeom prst="rect">
            <a:avLst/>
          </a:prstGeom>
          <a:ln w="12700">
            <a:miter lim="400000"/>
          </a:ln>
        </p:spPr>
      </p:pic>
      <p:sp>
        <p:nvSpPr>
          <p:cNvPr id="237" name="American Physiological Society"/>
          <p:cNvSpPr txBox="1"/>
          <p:nvPr/>
        </p:nvSpPr>
        <p:spPr>
          <a:xfrm>
            <a:off x="1139084" y="12211716"/>
            <a:ext cx="2979044" cy="3841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r>
              <a:t>American Physiological Society</a:t>
            </a:r>
          </a:p>
        </p:txBody>
      </p:sp>
      <p:sp>
        <p:nvSpPr>
          <p:cNvPr id="238" name="Physiology is the study of the function of the human body.…"/>
          <p:cNvSpPr txBox="1"/>
          <p:nvPr/>
        </p:nvSpPr>
        <p:spPr>
          <a:xfrm>
            <a:off x="11003588" y="2307695"/>
            <a:ext cx="11400275" cy="6492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457200">
              <a:defRPr sz="4200"/>
            </a:pPr>
          </a:p>
          <a:p>
            <a:pPr defTabSz="457200">
              <a:defRPr sz="4200"/>
            </a:pPr>
          </a:p>
          <a:p>
            <a:pPr marL="367953" indent="-327313" defTabSz="457200">
              <a:buSzPct val="100000"/>
              <a:buChar char="•"/>
              <a:defRPr sz="4200"/>
            </a:pPr>
            <a:r>
              <a:rPr b="1"/>
              <a:t>Physiology</a:t>
            </a:r>
            <a:r>
              <a:t> is the study of the function of the human body. </a:t>
            </a:r>
          </a:p>
          <a:p>
            <a:pPr marL="367953" indent="-327313" defTabSz="457200">
              <a:buSzPct val="100000"/>
              <a:buChar char="•"/>
              <a:defRPr sz="4200"/>
            </a:pPr>
          </a:p>
          <a:p>
            <a:pPr marL="367953" indent="-327313" defTabSz="457200">
              <a:buSzPct val="100000"/>
              <a:buChar char="•"/>
              <a:defRPr sz="4200"/>
            </a:pPr>
            <a:r>
              <a:t>We will go over most of the major organs and processes of the human body: the brain and nervous system, heart and lungs, hormones, and digestion.</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74" name="Group"/>
          <p:cNvGrpSpPr/>
          <p:nvPr/>
        </p:nvGrpSpPr>
        <p:grpSpPr>
          <a:xfrm>
            <a:off x="3435428" y="4325373"/>
            <a:ext cx="19269108" cy="6078494"/>
            <a:chOff x="0" y="0"/>
            <a:chExt cx="19269107" cy="6078492"/>
          </a:xfrm>
        </p:grpSpPr>
        <p:pic>
          <p:nvPicPr>
            <p:cNvPr id="265" name="Image" descr="Image"/>
            <p:cNvPicPr>
              <a:picLocks noChangeAspect="1"/>
            </p:cNvPicPr>
            <p:nvPr/>
          </p:nvPicPr>
          <p:blipFill>
            <a:blip r:embed="rId2">
              <a:extLst/>
            </a:blip>
            <a:stretch>
              <a:fillRect/>
            </a:stretch>
          </p:blipFill>
          <p:spPr>
            <a:xfrm>
              <a:off x="0" y="1241607"/>
              <a:ext cx="19269108" cy="4836886"/>
            </a:xfrm>
            <a:prstGeom prst="rect">
              <a:avLst/>
            </a:prstGeom>
            <a:ln w="12700" cap="flat">
              <a:noFill/>
              <a:miter lim="400000"/>
            </a:ln>
            <a:effectLst/>
          </p:spPr>
        </p:pic>
        <p:sp>
          <p:nvSpPr>
            <p:cNvPr id="266" name="Exam 1"/>
            <p:cNvSpPr txBox="1"/>
            <p:nvPr/>
          </p:nvSpPr>
          <p:spPr>
            <a:xfrm>
              <a:off x="3908462" y="0"/>
              <a:ext cx="1827062" cy="74529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lvl1pPr>
                <a:defRPr sz="3200"/>
              </a:lvl1pPr>
            </a:lstStyle>
            <a:p>
              <a:pPr/>
              <a:r>
                <a:t>Exam 1</a:t>
              </a:r>
            </a:p>
          </p:txBody>
        </p:sp>
        <p:sp>
          <p:nvSpPr>
            <p:cNvPr id="267" name="Exam 2"/>
            <p:cNvSpPr txBox="1"/>
            <p:nvPr/>
          </p:nvSpPr>
          <p:spPr>
            <a:xfrm>
              <a:off x="6958688" y="610044"/>
              <a:ext cx="1827063" cy="7452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lvl1pPr>
                <a:defRPr sz="3200"/>
              </a:lvl1pPr>
            </a:lstStyle>
            <a:p>
              <a:pPr/>
              <a:r>
                <a:t>Exam 2</a:t>
              </a:r>
            </a:p>
          </p:txBody>
        </p:sp>
        <p:sp>
          <p:nvSpPr>
            <p:cNvPr id="268" name="Exam 3"/>
            <p:cNvSpPr txBox="1"/>
            <p:nvPr/>
          </p:nvSpPr>
          <p:spPr>
            <a:xfrm>
              <a:off x="11484371" y="482360"/>
              <a:ext cx="1827063" cy="7452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lvl1pPr>
                <a:defRPr sz="3200"/>
              </a:lvl1pPr>
            </a:lstStyle>
            <a:p>
              <a:pPr/>
              <a:r>
                <a:t>Exam 3</a:t>
              </a:r>
            </a:p>
          </p:txBody>
        </p:sp>
        <p:sp>
          <p:nvSpPr>
            <p:cNvPr id="269" name="Exam 4"/>
            <p:cNvSpPr txBox="1"/>
            <p:nvPr/>
          </p:nvSpPr>
          <p:spPr>
            <a:xfrm>
              <a:off x="14307602" y="1205902"/>
              <a:ext cx="1827063" cy="74529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lvl1pPr>
                <a:defRPr sz="3200"/>
              </a:lvl1pPr>
            </a:lstStyle>
            <a:p>
              <a:pPr/>
              <a:r>
                <a:t>Exam 4</a:t>
              </a:r>
            </a:p>
          </p:txBody>
        </p:sp>
        <p:sp>
          <p:nvSpPr>
            <p:cNvPr id="270" name="Line"/>
            <p:cNvSpPr/>
            <p:nvPr/>
          </p:nvSpPr>
          <p:spPr>
            <a:xfrm flipH="1">
              <a:off x="4536324" y="812447"/>
              <a:ext cx="1" cy="3325558"/>
            </a:xfrm>
            <a:prstGeom prst="line">
              <a:avLst/>
            </a:prstGeom>
            <a:noFill/>
            <a:ln w="25400" cap="flat">
              <a:solidFill>
                <a:srgbClr val="000000"/>
              </a:solidFill>
              <a:prstDash val="solid"/>
              <a:miter lim="400000"/>
              <a:tailEnd type="arrow" w="med" len="med"/>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271" name="Line"/>
            <p:cNvSpPr/>
            <p:nvPr/>
          </p:nvSpPr>
          <p:spPr>
            <a:xfrm>
              <a:off x="7841918" y="1450867"/>
              <a:ext cx="1" cy="3325558"/>
            </a:xfrm>
            <a:prstGeom prst="line">
              <a:avLst/>
            </a:prstGeom>
            <a:noFill/>
            <a:ln w="25400" cap="flat">
              <a:solidFill>
                <a:srgbClr val="000000"/>
              </a:solidFill>
              <a:prstDash val="solid"/>
              <a:miter lim="400000"/>
              <a:tailEnd type="arrow" w="med" len="med"/>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272" name="Line"/>
            <p:cNvSpPr/>
            <p:nvPr/>
          </p:nvSpPr>
          <p:spPr>
            <a:xfrm>
              <a:off x="12083860" y="1399993"/>
              <a:ext cx="1" cy="2170528"/>
            </a:xfrm>
            <a:prstGeom prst="line">
              <a:avLst/>
            </a:prstGeom>
            <a:noFill/>
            <a:ln w="25400" cap="flat">
              <a:solidFill>
                <a:srgbClr val="000000"/>
              </a:solidFill>
              <a:prstDash val="solid"/>
              <a:miter lim="400000"/>
              <a:tailEnd type="arrow" w="med" len="med"/>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273" name="Line"/>
            <p:cNvSpPr/>
            <p:nvPr/>
          </p:nvSpPr>
          <p:spPr>
            <a:xfrm>
              <a:off x="15332705" y="2265406"/>
              <a:ext cx="1" cy="2170528"/>
            </a:xfrm>
            <a:prstGeom prst="line">
              <a:avLst/>
            </a:prstGeom>
            <a:noFill/>
            <a:ln w="25400" cap="flat">
              <a:solidFill>
                <a:srgbClr val="000000"/>
              </a:solidFill>
              <a:prstDash val="solid"/>
              <a:miter lim="400000"/>
              <a:tailEnd type="arrow" w="med" len="med"/>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275" name="Lecture recording downloads per day"/>
          <p:cNvSpPr txBox="1"/>
          <p:nvPr/>
        </p:nvSpPr>
        <p:spPr>
          <a:xfrm>
            <a:off x="2894257" y="1377438"/>
            <a:ext cx="13594835" cy="7270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nSpc>
                <a:spcPct val="130000"/>
              </a:lnSpc>
              <a:defRPr sz="3800"/>
            </a:lvl1pPr>
          </a:lstStyle>
          <a:p>
            <a:pPr/>
            <a:r>
              <a:t>Lecture recording downloads per day</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7" name="Grade Determination…"/>
          <p:cNvSpPr txBox="1"/>
          <p:nvPr/>
        </p:nvSpPr>
        <p:spPr>
          <a:xfrm>
            <a:off x="4060031" y="351829"/>
            <a:ext cx="16501807" cy="5043885"/>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910828">
              <a:defRPr b="1" sz="4600"/>
            </a:pPr>
            <a:r>
              <a:t>Grade Determination</a:t>
            </a:r>
          </a:p>
          <a:p>
            <a:pPr defTabSz="910828">
              <a:spcBef>
                <a:spcPts val="2300"/>
              </a:spcBef>
              <a:defRPr b="1" sz="3200"/>
            </a:pPr>
            <a:r>
              <a:t>TopHat participation (4% of final grade)</a:t>
            </a:r>
          </a:p>
          <a:p>
            <a:pPr>
              <a:tabLst>
                <a:tab pos="3213100" algn="l"/>
                <a:tab pos="6096000" algn="l"/>
              </a:tabLst>
              <a:defRPr sz="3200">
                <a:latin typeface="Times New Roman"/>
                <a:ea typeface="Times New Roman"/>
                <a:cs typeface="Times New Roman"/>
                <a:sym typeface="Times New Roman"/>
              </a:defRPr>
            </a:pPr>
            <a:r>
              <a:t>Beginning on the third day of class, periodic quizzes or discussion points will be raised in class using Top Hat. Because these in-class questions are designed to help track your understanding of the lecture, you won’t be graded on your correct/incorrect responses -- but you will get credit just for participating.  </a:t>
            </a:r>
            <a:r>
              <a:rPr b="1">
                <a:solidFill>
                  <a:schemeClr val="accent5"/>
                </a:solidFill>
              </a:rPr>
              <a:t>Wednesday Monday September 4</a:t>
            </a:r>
            <a:endParaRPr>
              <a:solidFill>
                <a:schemeClr val="accent5"/>
              </a:solidFill>
            </a:endParaRPr>
          </a:p>
          <a:p>
            <a:pPr defTabSz="910828">
              <a:spcBef>
                <a:spcPts val="2300"/>
              </a:spcBef>
              <a:defRPr b="1" sz="3200"/>
            </a:pPr>
            <a:r>
              <a:t>Weekly Quizzes/Problem Sets (12% of final grade)</a:t>
            </a:r>
          </a:p>
          <a:p>
            <a:pPr defTabSz="910828">
              <a:spcBef>
                <a:spcPts val="2300"/>
              </a:spcBef>
              <a:defRPr b="1" sz="3200"/>
            </a:pPr>
            <a:r>
              <a:t>Exams (84% of final grade)</a:t>
            </a:r>
          </a:p>
        </p:txBody>
      </p:sp>
      <p:graphicFrame>
        <p:nvGraphicFramePr>
          <p:cNvPr id="278" name="Table 1"/>
          <p:cNvGraphicFramePr/>
          <p:nvPr/>
        </p:nvGraphicFramePr>
        <p:xfrm>
          <a:off x="5595239" y="6709171"/>
          <a:ext cx="13193522" cy="5100806"/>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4890118"/>
                <a:gridCol w="3531129"/>
                <a:gridCol w="4772273"/>
              </a:tblGrid>
              <a:tr h="810229">
                <a:tc>
                  <a:txBody>
                    <a:bodyPr/>
                    <a:lstStyle/>
                    <a:p>
                      <a:pPr marL="482203" indent="-482203" defTabSz="642937">
                        <a:defRPr b="0" sz="1800">
                          <a:uFillTx/>
                        </a:defRPr>
                      </a:pPr>
                      <a:r>
                        <a:rPr b="1" sz="3200">
                          <a:latin typeface="Helvetica"/>
                          <a:ea typeface="Helvetica"/>
                          <a:cs typeface="Helvetica"/>
                          <a:sym typeface="Helvetica"/>
                        </a:rPr>
                        <a:t>Date</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b="1" sz="3200">
                          <a:latin typeface="Helvetica"/>
                          <a:ea typeface="Helvetica"/>
                          <a:cs typeface="Helvetica"/>
                          <a:sym typeface="Helvetica"/>
                        </a:rPr>
                        <a:t>% of Final Grade</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b="1" sz="3200">
                          <a:latin typeface="Helvetica"/>
                          <a:ea typeface="Helvetica"/>
                          <a:cs typeface="Helvetica"/>
                          <a:sym typeface="Helvetica"/>
                        </a:rPr>
                        <a:t>Material Covered</a:t>
                      </a:r>
                    </a:p>
                  </a:txBody>
                  <a:tcPr marL="0" marR="0" marT="0" marB="0" anchor="t" anchorCtr="0" horzOverflow="overflow">
                    <a:lnL w="3175">
                      <a:miter lim="400000"/>
                    </a:lnL>
                    <a:lnR w="3175">
                      <a:miter lim="400000"/>
                    </a:lnR>
                    <a:lnT w="3175">
                      <a:miter lim="400000"/>
                    </a:lnT>
                    <a:lnB w="3175">
                      <a:miter lim="400000"/>
                    </a:lnB>
                    <a:noFill/>
                  </a:tcPr>
                </a:tc>
              </a:tr>
              <a:tr h="1072643">
                <a:tc>
                  <a:txBody>
                    <a:bodyPr/>
                    <a:lstStyle/>
                    <a:p>
                      <a:pPr marL="482203" indent="-482203" defTabSz="642937">
                        <a:defRPr b="0" sz="1800">
                          <a:uFillTx/>
                        </a:defRPr>
                      </a:pPr>
                      <a:r>
                        <a:rPr sz="3200">
                          <a:latin typeface="Helvetica"/>
                          <a:ea typeface="Helvetica"/>
                          <a:cs typeface="Helvetica"/>
                          <a:sym typeface="Helvetica"/>
                        </a:rPr>
                        <a:t>23-Sep Monday
</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sz="3200">
                          <a:latin typeface="Helvetica"/>
                          <a:ea typeface="Helvetica"/>
                          <a:cs typeface="Helvetica"/>
                          <a:sym typeface="Helvetica"/>
                        </a:rPr>
                        <a:t>21%</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sz="3200">
                          <a:latin typeface="Helvetica"/>
                          <a:ea typeface="Helvetica"/>
                          <a:cs typeface="Helvetica"/>
                          <a:sym typeface="Helvetica"/>
                        </a:rPr>
                        <a:t>Lectures 1-7</a:t>
                      </a:r>
                    </a:p>
                  </a:txBody>
                  <a:tcPr marL="0" marR="0" marT="0" marB="0" anchor="t" anchorCtr="0" horzOverflow="overflow">
                    <a:lnL w="3175">
                      <a:miter lim="400000"/>
                    </a:lnL>
                    <a:lnR w="3175">
                      <a:miter lim="400000"/>
                    </a:lnR>
                    <a:lnT w="3175">
                      <a:miter lim="400000"/>
                    </a:lnT>
                    <a:lnB w="3175">
                      <a:miter lim="400000"/>
                    </a:lnB>
                    <a:noFill/>
                  </a:tcPr>
                </a:tc>
              </a:tr>
              <a:tr h="1072643">
                <a:tc>
                  <a:txBody>
                    <a:bodyPr/>
                    <a:lstStyle/>
                    <a:p>
                      <a:pPr marL="482203" indent="-482203" defTabSz="642937">
                        <a:defRPr b="0" sz="1800">
                          <a:uFillTx/>
                        </a:defRPr>
                      </a:pPr>
                      <a:r>
                        <a:rPr sz="3200">
                          <a:latin typeface="Helvetica"/>
                          <a:ea typeface="Helvetica"/>
                          <a:cs typeface="Helvetica"/>
                          <a:sym typeface="Helvetica"/>
                        </a:rPr>
                        <a:t>16-Oct Wednesday
</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sz="3200">
                          <a:latin typeface="Helvetica"/>
                          <a:ea typeface="Helvetica"/>
                          <a:cs typeface="Helvetica"/>
                          <a:sym typeface="Helvetica"/>
                        </a:rPr>
                        <a:t>21%</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sz="3200">
                          <a:latin typeface="Helvetica"/>
                          <a:ea typeface="Helvetica"/>
                          <a:cs typeface="Helvetica"/>
                          <a:sym typeface="Helvetica"/>
                        </a:rPr>
                        <a:t>Lectures 8-13
</a:t>
                      </a:r>
                    </a:p>
                  </a:txBody>
                  <a:tcPr marL="0" marR="0" marT="0" marB="0" anchor="t" anchorCtr="0" horzOverflow="overflow">
                    <a:lnL w="3175">
                      <a:miter lim="400000"/>
                    </a:lnL>
                    <a:lnR w="3175">
                      <a:miter lim="400000"/>
                    </a:lnR>
                    <a:lnT w="3175">
                      <a:miter lim="400000"/>
                    </a:lnT>
                    <a:lnB w="3175">
                      <a:miter lim="400000"/>
                    </a:lnB>
                    <a:noFill/>
                  </a:tcPr>
                </a:tc>
              </a:tr>
              <a:tr h="1072643">
                <a:tc>
                  <a:txBody>
                    <a:bodyPr/>
                    <a:lstStyle/>
                    <a:p>
                      <a:pPr marL="482203" indent="-482203" defTabSz="642937">
                        <a:defRPr b="0" sz="1800">
                          <a:uFillTx/>
                        </a:defRPr>
                      </a:pPr>
                      <a:r>
                        <a:rPr sz="3200">
                          <a:latin typeface="Helvetica"/>
                          <a:ea typeface="Helvetica"/>
                          <a:cs typeface="Helvetica"/>
                          <a:sym typeface="Helvetica"/>
                        </a:rPr>
                        <a:t>6-Nov Wednesday
</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sz="3200">
                          <a:latin typeface="Helvetica"/>
                          <a:ea typeface="Helvetica"/>
                          <a:cs typeface="Helvetica"/>
                          <a:sym typeface="Helvetica"/>
                        </a:rPr>
                        <a:t>21%</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sz="3200">
                          <a:latin typeface="Helvetica"/>
                          <a:ea typeface="Helvetica"/>
                          <a:cs typeface="Helvetica"/>
                          <a:sym typeface="Helvetica"/>
                        </a:rPr>
                        <a:t>Lectures 14-18</a:t>
                      </a:r>
                    </a:p>
                  </a:txBody>
                  <a:tcPr marL="0" marR="0" marT="0" marB="0" anchor="t" anchorCtr="0" horzOverflow="overflow">
                    <a:lnL w="3175">
                      <a:miter lim="400000"/>
                    </a:lnL>
                    <a:lnR w="3175">
                      <a:miter lim="400000"/>
                    </a:lnR>
                    <a:lnT w="3175">
                      <a:miter lim="400000"/>
                    </a:lnT>
                    <a:lnB w="3175">
                      <a:miter lim="400000"/>
                    </a:lnB>
                    <a:noFill/>
                  </a:tcPr>
                </a:tc>
              </a:tr>
              <a:tr h="1072643">
                <a:tc>
                  <a:txBody>
                    <a:bodyPr/>
                    <a:lstStyle/>
                    <a:p>
                      <a:pPr marL="482203" indent="-482203" defTabSz="642937">
                        <a:defRPr b="0" sz="1800">
                          <a:uFillTx/>
                        </a:defRPr>
                      </a:pPr>
                      <a:r>
                        <a:rPr sz="3200">
                          <a:latin typeface="Helvetica"/>
                          <a:ea typeface="Helvetica"/>
                          <a:cs typeface="Helvetica"/>
                          <a:sym typeface="Helvetica"/>
                        </a:rPr>
                        <a:t>12-Dec Thursday 3pm
</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sz="3200">
                          <a:latin typeface="Helvetica"/>
                          <a:ea typeface="Helvetica"/>
                          <a:cs typeface="Helvetica"/>
                          <a:sym typeface="Helvetica"/>
                        </a:rPr>
                        <a:t>21%</a:t>
                      </a:r>
                    </a:p>
                  </a:txBody>
                  <a:tcPr marL="0" marR="0" marT="0" marB="0" anchor="t" anchorCtr="0" horzOverflow="overflow">
                    <a:lnL w="3175">
                      <a:miter lim="400000"/>
                    </a:lnL>
                    <a:lnR w="3175">
                      <a:miter lim="400000"/>
                    </a:lnR>
                    <a:lnT w="3175">
                      <a:miter lim="400000"/>
                    </a:lnT>
                    <a:lnB w="3175">
                      <a:miter lim="400000"/>
                    </a:lnB>
                    <a:noFill/>
                  </a:tcPr>
                </a:tc>
                <a:tc>
                  <a:txBody>
                    <a:bodyPr/>
                    <a:lstStyle/>
                    <a:p>
                      <a:pPr marL="482203" indent="-482203" defTabSz="642937">
                        <a:defRPr b="0" sz="1800">
                          <a:uFillTx/>
                        </a:defRPr>
                      </a:pPr>
                      <a:r>
                        <a:rPr sz="3200">
                          <a:latin typeface="Helvetica"/>
                          <a:ea typeface="Helvetica"/>
                          <a:cs typeface="Helvetica"/>
                          <a:sym typeface="Helvetica"/>
                        </a:rPr>
                        <a:t>Lectures 19-24
</a:t>
                      </a:r>
                    </a:p>
                  </a:txBody>
                  <a:tcPr marL="0" marR="0" marT="0" marB="0" anchor="t" anchorCtr="0" horzOverflow="overflow">
                    <a:lnL w="3175">
                      <a:miter lim="400000"/>
                    </a:lnL>
                    <a:lnR w="3175">
                      <a:miter lim="400000"/>
                    </a:lnR>
                    <a:lnT w="3175">
                      <a:miter lim="400000"/>
                    </a:lnT>
                    <a:lnB w="3175">
                      <a:miter lim="400000"/>
                    </a:lnB>
                    <a:noFill/>
                  </a:tcPr>
                </a:tc>
              </a:tr>
            </a:tbl>
          </a:graphicData>
        </a:graphic>
      </p:graphicFrame>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Grade Assignment…"/>
          <p:cNvSpPr txBox="1"/>
          <p:nvPr/>
        </p:nvSpPr>
        <p:spPr>
          <a:xfrm>
            <a:off x="6244828" y="1695846"/>
            <a:ext cx="8501063" cy="76454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defTabSz="910828">
              <a:spcBef>
                <a:spcPts val="2300"/>
              </a:spcBef>
              <a:defRPr b="1" sz="3200"/>
            </a:pPr>
            <a:r>
              <a:t>Grade Assignment</a:t>
            </a:r>
          </a:p>
          <a:p>
            <a:pPr defTabSz="910828">
              <a:tabLst>
                <a:tab pos="5715000" algn="l"/>
                <a:tab pos="6616700" algn="l"/>
                <a:tab pos="7620000" algn="l"/>
                <a:tab pos="8369300" algn="l"/>
                <a:tab pos="9144000" algn="l"/>
                <a:tab pos="9906000" algn="l"/>
                <a:tab pos="10655300" algn="l"/>
                <a:tab pos="11430000" algn="l"/>
              </a:tabLst>
              <a:defRPr sz="3200"/>
            </a:pPr>
            <a:r>
              <a:t>Grades will be assigned as follows: 	</a:t>
            </a:r>
          </a:p>
          <a:p>
            <a:pPr lvl="3" indent="0" defTabSz="910828">
              <a:tabLst>
                <a:tab pos="5715000" algn="l"/>
                <a:tab pos="6616700" algn="l"/>
                <a:tab pos="7620000" algn="l"/>
                <a:tab pos="8369300" algn="l"/>
                <a:tab pos="9144000" algn="l"/>
                <a:tab pos="9906000" algn="l"/>
                <a:tab pos="10655300" algn="l"/>
                <a:tab pos="11430000" algn="l"/>
              </a:tabLst>
              <a:defRPr sz="3200"/>
            </a:pPr>
            <a:r>
              <a:t>	A    100-93</a:t>
            </a:r>
          </a:p>
          <a:p>
            <a:pPr marL="5715000" defTabSz="910828">
              <a:spcBef>
                <a:spcPts val="500"/>
              </a:spcBef>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A-	92-90</a:t>
            </a:r>
          </a:p>
          <a:p>
            <a:pPr marL="5715000" defTabSz="910828">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B+	89-87</a:t>
            </a:r>
          </a:p>
          <a:p>
            <a:pPr marL="5715000" defTabSz="910828">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B	86-83</a:t>
            </a:r>
          </a:p>
          <a:p>
            <a:pPr marL="5715000" defTabSz="910828">
              <a:spcBef>
                <a:spcPts val="500"/>
              </a:spcBef>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B-	82-80</a:t>
            </a:r>
          </a:p>
          <a:p>
            <a:pPr marL="5715000" defTabSz="910828">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C+	79-77</a:t>
            </a:r>
          </a:p>
          <a:p>
            <a:pPr marL="5715000" defTabSz="910828">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C	76-73</a:t>
            </a:r>
          </a:p>
          <a:p>
            <a:pPr marL="5715000" defTabSz="910828">
              <a:spcBef>
                <a:spcPts val="500"/>
              </a:spcBef>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C-	72-70</a:t>
            </a:r>
          </a:p>
          <a:p>
            <a:pPr marL="5715000" defTabSz="910828">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D+	69-67	</a:t>
            </a:r>
          </a:p>
          <a:p>
            <a:pPr marL="5715000" defTabSz="910828">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D	66-63 </a:t>
            </a:r>
          </a:p>
          <a:p>
            <a:pPr marL="5715000" defTabSz="910828">
              <a:spcBef>
                <a:spcPts val="500"/>
              </a:spcBef>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D-	62-60</a:t>
            </a:r>
          </a:p>
          <a:p>
            <a:pPr marL="5715000" defTabSz="910828">
              <a:tabLst>
                <a:tab pos="3048000" algn="l"/>
                <a:tab pos="3797300" algn="l"/>
                <a:tab pos="4572000" algn="l"/>
                <a:tab pos="5334000" algn="l"/>
                <a:tab pos="6616700" algn="l"/>
                <a:tab pos="7620000" algn="l"/>
                <a:tab pos="8369300" algn="l"/>
                <a:tab pos="9144000" algn="l"/>
                <a:tab pos="9906000" algn="l"/>
                <a:tab pos="10655300" algn="l"/>
                <a:tab pos="11430000" algn="l"/>
              </a:tabLst>
              <a:defRPr sz="3200"/>
            </a:pPr>
            <a:r>
              <a:t>F	59-0</a:t>
            </a:r>
          </a:p>
        </p:txBody>
      </p:sp>
      <p:sp>
        <p:nvSpPr>
          <p:cNvPr id="281" name="No curve, but I throw out bad questions on each exam."/>
          <p:cNvSpPr txBox="1"/>
          <p:nvPr/>
        </p:nvSpPr>
        <p:spPr>
          <a:xfrm>
            <a:off x="4706292" y="11609982"/>
            <a:ext cx="15762679" cy="9525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defTabSz="821531">
              <a:defRPr sz="4600">
                <a:latin typeface="Comic Sans MS"/>
                <a:ea typeface="Comic Sans MS"/>
                <a:cs typeface="Comic Sans MS"/>
                <a:sym typeface="Comic Sans MS"/>
              </a:defRPr>
            </a:lvl1pPr>
          </a:lstStyle>
          <a:p>
            <a:pPr/>
            <a:r>
              <a:t>No curve, but I throw out bad questions on each exam. </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Average = 84%"/>
          <p:cNvSpPr txBox="1"/>
          <p:nvPr/>
        </p:nvSpPr>
        <p:spPr>
          <a:xfrm>
            <a:off x="11817817" y="12236351"/>
            <a:ext cx="3112605" cy="6635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400"/>
            </a:lvl1pPr>
          </a:lstStyle>
          <a:p>
            <a:pPr/>
            <a:r>
              <a:t>Average = 84%</a:t>
            </a:r>
          </a:p>
        </p:txBody>
      </p:sp>
      <p:sp>
        <p:nvSpPr>
          <p:cNvPr id="284" name="Human Physiology"/>
          <p:cNvSpPr txBox="1"/>
          <p:nvPr/>
        </p:nvSpPr>
        <p:spPr>
          <a:xfrm>
            <a:off x="11301294" y="1066414"/>
            <a:ext cx="4042409" cy="6635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b="1" sz="3400"/>
            </a:lvl1pPr>
          </a:lstStyle>
          <a:p>
            <a:pPr/>
            <a:r>
              <a:t>Human Physiology</a:t>
            </a:r>
          </a:p>
        </p:txBody>
      </p:sp>
      <p:graphicFrame>
        <p:nvGraphicFramePr>
          <p:cNvPr id="285" name="Final Letter Grades"/>
          <p:cNvGraphicFramePr/>
          <p:nvPr/>
        </p:nvGraphicFramePr>
        <p:xfrm>
          <a:off x="6425187" y="2332342"/>
          <a:ext cx="12041073" cy="9301657"/>
        </p:xfrm>
        <a:graphic xmlns:a="http://schemas.openxmlformats.org/drawingml/2006/main">
          <a:graphicData uri="http://schemas.openxmlformats.org/drawingml/2006/chart">
            <c:chart xmlns:c="http://schemas.openxmlformats.org/drawingml/2006/chart" r:id="rId2"/>
          </a:graphicData>
        </a:graphic>
      </p:graphicFrame>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Make-Up Examinations…"/>
          <p:cNvSpPr txBox="1"/>
          <p:nvPr/>
        </p:nvSpPr>
        <p:spPr>
          <a:xfrm>
            <a:off x="3147328" y="2003821"/>
            <a:ext cx="18089343" cy="9708358"/>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910828">
              <a:spcBef>
                <a:spcPts val="2300"/>
              </a:spcBef>
              <a:defRPr b="1" sz="3600"/>
            </a:pPr>
            <a:r>
              <a:t>Make-Up Examinations</a:t>
            </a:r>
          </a:p>
          <a:p>
            <a:pPr defTabSz="1097280">
              <a:defRPr sz="3600">
                <a:latin typeface="Times New Roman"/>
                <a:ea typeface="Times New Roman"/>
                <a:cs typeface="Times New Roman"/>
                <a:sym typeface="Times New Roman"/>
              </a:defRPr>
            </a:pPr>
            <a:r>
              <a:rPr>
                <a:latin typeface="+mn-lt"/>
                <a:ea typeface="+mn-ea"/>
                <a:cs typeface="+mn-cs"/>
                <a:sym typeface="Arial"/>
              </a:rPr>
              <a:t>Any anticipated conflict with the hour examination (weddings, field trips, family obligations, etc.) must be discussed with the instructor </a:t>
            </a:r>
            <a:r>
              <a:rPr u="sng">
                <a:latin typeface="+mn-lt"/>
                <a:ea typeface="+mn-ea"/>
                <a:cs typeface="+mn-cs"/>
                <a:sym typeface="Arial"/>
              </a:rPr>
              <a:t>during the first week of classes</a:t>
            </a:r>
            <a:r>
              <a:rPr>
                <a:latin typeface="+mn-lt"/>
                <a:ea typeface="+mn-ea"/>
                <a:cs typeface="+mn-cs"/>
                <a:sym typeface="Arial"/>
              </a:rPr>
              <a:t>, so that alternate arrangements for taking the examination(s) can be made in advance.</a:t>
            </a:r>
            <a:r>
              <a:rPr b="1">
                <a:latin typeface="+mn-lt"/>
                <a:ea typeface="+mn-ea"/>
                <a:cs typeface="+mn-cs"/>
                <a:sym typeface="Arial"/>
              </a:rPr>
              <a:t> After the first week of classes, only legitimate emergencies will be accepted as valid excuses.</a:t>
            </a:r>
            <a:endParaRPr>
              <a:latin typeface="+mn-lt"/>
              <a:ea typeface="+mn-ea"/>
              <a:cs typeface="+mn-cs"/>
              <a:sym typeface="Arial"/>
            </a:endParaRPr>
          </a:p>
          <a:p>
            <a:pPr defTabSz="1097280">
              <a:defRPr sz="3600">
                <a:latin typeface="Times New Roman"/>
                <a:ea typeface="Times New Roman"/>
                <a:cs typeface="Times New Roman"/>
                <a:sym typeface="Times New Roman"/>
              </a:defRPr>
            </a:pPr>
            <a:endParaRPr>
              <a:latin typeface="+mn-lt"/>
              <a:ea typeface="+mn-ea"/>
              <a:cs typeface="+mn-cs"/>
              <a:sym typeface="Arial"/>
            </a:endParaRPr>
          </a:p>
          <a:p>
            <a:pPr defTabSz="1097280">
              <a:defRPr sz="3600">
                <a:latin typeface="Times New Roman"/>
                <a:ea typeface="Times New Roman"/>
                <a:cs typeface="Times New Roman"/>
                <a:sym typeface="Times New Roman"/>
              </a:defRPr>
            </a:pPr>
            <a:r>
              <a:rPr>
                <a:latin typeface="+mn-lt"/>
                <a:ea typeface="+mn-ea"/>
                <a:cs typeface="+mn-cs"/>
                <a:sym typeface="Arial"/>
              </a:rPr>
              <a:t> A make-up exam may be arranged if: (1) the student contacted the instructor </a:t>
            </a:r>
            <a:r>
              <a:rPr b="1" u="sng">
                <a:latin typeface="+mn-lt"/>
                <a:ea typeface="+mn-ea"/>
                <a:cs typeface="+mn-cs"/>
                <a:sym typeface="Arial"/>
              </a:rPr>
              <a:t>prior</a:t>
            </a:r>
            <a:r>
              <a:rPr>
                <a:latin typeface="+mn-lt"/>
                <a:ea typeface="+mn-ea"/>
                <a:cs typeface="+mn-cs"/>
                <a:sym typeface="Arial"/>
              </a:rPr>
              <a:t> to the examination (houpt@bio.fsu.edu) and the student documents the fact that a legitimate emergency will prevent her/him from taking the examination - -if the instructor cannot be reached, a message must be left with the departmental office at 644-3700; or (2) the student documents the fact that a legitimate emergency prevented her/him from taking the examination (for example, a written notice from the Health Center indicating the student could not take the exam on the scheduled date) and contacts the instructor within 2 days after the exam date (if the instructor cannot be reached, a message must be left with the departmental office at 644-3700). If the above conditions are not met, the student will receive a “0” for the missed examination.</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University Attendance Policy…"/>
          <p:cNvSpPr txBox="1"/>
          <p:nvPr/>
        </p:nvSpPr>
        <p:spPr>
          <a:xfrm>
            <a:off x="3280171" y="738385"/>
            <a:ext cx="17805798" cy="1189990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910828">
              <a:spcBef>
                <a:spcPts val="2300"/>
              </a:spcBef>
              <a:defRPr b="1" sz="3200"/>
            </a:pPr>
            <a:r>
              <a:t>University Attendance Policy</a:t>
            </a:r>
          </a:p>
          <a:p>
            <a:pPr defTabSz="910828">
              <a:tabLst>
                <a:tab pos="711200" algn="l"/>
                <a:tab pos="1422400" algn="l"/>
                <a:tab pos="2120900" algn="l"/>
                <a:tab pos="2832100" algn="l"/>
                <a:tab pos="3543300" algn="l"/>
                <a:tab pos="4267200" algn="l"/>
                <a:tab pos="4978400" algn="l"/>
                <a:tab pos="5689600" algn="l"/>
                <a:tab pos="6388100" algn="l"/>
                <a:tab pos="7099300" algn="l"/>
                <a:tab pos="7810500" algn="l"/>
                <a:tab pos="8534400" algn="l"/>
              </a:tabLst>
              <a:defRPr sz="3200"/>
            </a:pPr>
            <a:r>
              <a:t>Excused absences include documented illness, deaths in the family and other documented crises, call to active military duty or jury duty, religious holy days, and official University activities.Consideration will also be given to students whose dependent children experience serious illness.</a:t>
            </a:r>
          </a:p>
          <a:p>
            <a:pPr defTabSz="910828">
              <a:spcBef>
                <a:spcPts val="2300"/>
              </a:spcBef>
              <a:defRPr b="1" sz="3200"/>
            </a:pPr>
            <a:r>
              <a:t>Academic Honor Policy</a:t>
            </a:r>
          </a:p>
          <a:p>
            <a:pPr defTabSz="910828">
              <a:tabLst>
                <a:tab pos="711200" algn="l"/>
                <a:tab pos="1422400" algn="l"/>
                <a:tab pos="2120900" algn="l"/>
                <a:tab pos="2832100" algn="l"/>
                <a:tab pos="3543300" algn="l"/>
                <a:tab pos="4267200" algn="l"/>
                <a:tab pos="4978400" algn="l"/>
                <a:tab pos="5689600" algn="l"/>
                <a:tab pos="6388100" algn="l"/>
                <a:tab pos="7099300" algn="l"/>
                <a:tab pos="7810500" algn="l"/>
                <a:tab pos="8534400" algn="l"/>
              </a:tabLst>
              <a:defRPr sz="3200"/>
            </a:pPr>
            <a:r>
              <a:t>Students are responsible for reading the Academic Honor Policy and for living up to their pledge to “...be honest and truthful and...[to] strive for personal and institutional integrity at Florida State University.” (Florida State University Academic Honor Policy, found at </a:t>
            </a:r>
            <a:r>
              <a:rPr>
                <a:solidFill>
                  <a:srgbClr val="0433FF"/>
                </a:solidFill>
              </a:rPr>
              <a:t>http://dof.fsu.edu/honorpolicy.htm</a:t>
            </a:r>
            <a:r>
              <a:t>.)</a:t>
            </a:r>
          </a:p>
          <a:p>
            <a:pPr defTabSz="910828">
              <a:spcBef>
                <a:spcPts val="2300"/>
              </a:spcBef>
              <a:defRPr b="1" sz="3200"/>
            </a:pPr>
            <a:r>
              <a:t>Americans With Disabilities Act</a:t>
            </a:r>
          </a:p>
          <a:p>
            <a:pPr defTabSz="910828">
              <a:tabLst>
                <a:tab pos="711200" algn="l"/>
                <a:tab pos="1422400" algn="l"/>
                <a:tab pos="2120900" algn="l"/>
                <a:tab pos="2832100" algn="l"/>
                <a:tab pos="3543300" algn="l"/>
                <a:tab pos="4267200" algn="l"/>
                <a:tab pos="4978400" algn="l"/>
                <a:tab pos="5689600" algn="l"/>
                <a:tab pos="6388100" algn="l"/>
                <a:tab pos="7099300" algn="l"/>
                <a:tab pos="7810500" algn="l"/>
                <a:tab pos="8534400" algn="l"/>
              </a:tabLst>
              <a:defRPr sz="3200"/>
            </a:pPr>
            <a:r>
              <a:t>Students with disabilities needing academic accommodation should: (1) register with and provide documentation to the Student Disability Resource Center; and (2) bring a letter to the instructor indicating the need for accommodation and what type. This should be done during the first week of class.This syllabus and other class materials are available in alternative format upon request</a:t>
            </a:r>
            <a:endParaRPr>
              <a:solidFill>
                <a:srgbClr val="0433FF"/>
              </a:solidFill>
            </a:endParaRPr>
          </a:p>
          <a:p>
            <a:pPr defTabSz="910828">
              <a:spcBef>
                <a:spcPts val="2300"/>
              </a:spcBef>
              <a:defRPr b="1" sz="3200"/>
            </a:pPr>
            <a:r>
              <a:t>Free Tutoring from FSU</a:t>
            </a:r>
            <a:r>
              <a:rPr b="0"/>
              <a:t> </a:t>
            </a:r>
            <a:endParaRPr b="0"/>
          </a:p>
          <a:p>
            <a:pPr defTabSz="910828">
              <a:defRPr b="1" sz="3200"/>
            </a:pPr>
            <a:r>
              <a:rPr b="0"/>
              <a:t>On-campus tutoring and writing assistance is available for many courses at Florida State University. For more information, visit the Academic Center for Excellence (ACE) Tutoring Services’ comprehensive list of on-campus tutoring options at </a:t>
            </a:r>
            <a:r>
              <a:rPr b="0">
                <a:solidFill>
                  <a:srgbClr val="0433FF"/>
                </a:solidFill>
              </a:rPr>
              <a:t>https://ace.fsu.edu/tutoring </a:t>
            </a:r>
            <a:r>
              <a:rPr b="0"/>
              <a:t>or contact </a:t>
            </a:r>
            <a:r>
              <a:rPr b="0">
                <a:solidFill>
                  <a:srgbClr val="0433FF"/>
                </a:solidFill>
              </a:rPr>
              <a:t>tutor@fsu.edu</a:t>
            </a:r>
            <a:r>
              <a:rPr b="0"/>
              <a:t>.</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1" name="CONFIDENTIAL CAMPUS RESOURCES:…"/>
          <p:cNvSpPr txBox="1"/>
          <p:nvPr/>
        </p:nvSpPr>
        <p:spPr>
          <a:xfrm>
            <a:off x="2604052" y="1932907"/>
            <a:ext cx="19175897" cy="94265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457200">
              <a:spcBef>
                <a:spcPts val="1200"/>
              </a:spcBef>
              <a:defRPr b="1" sz="3600"/>
            </a:pPr>
            <a:r>
              <a:t>CONFIDENTIAL CAMPUS RESOURCES:</a:t>
            </a:r>
          </a:p>
          <a:p>
            <a:pPr defTabSz="457200">
              <a:defRPr sz="3600"/>
            </a:pPr>
            <a:r>
              <a:t>Various centers and programs are available to assist students with navigating stressors that might impact academic success. These include the following:</a:t>
            </a:r>
          </a:p>
          <a:p>
            <a:pPr defTabSz="457200">
              <a:defRPr sz="3600"/>
            </a:pPr>
          </a:p>
          <a:p>
            <a:pPr defTabSz="457200">
              <a:defRPr sz="3600"/>
            </a:pPr>
            <a:r>
              <a:t>Victim Advocate Program</a:t>
            </a:r>
            <a:br/>
            <a:r>
              <a:t>University Center A, Rm. 4100</a:t>
            </a:r>
            <a:br/>
            <a:r>
              <a:t>(850) 644-7161</a:t>
            </a:r>
            <a:br/>
            <a:r>
              <a:t>Available 24/7/365</a:t>
            </a:r>
            <a:br/>
            <a:r>
              <a:t>Office Hours: M-F 8-5</a:t>
            </a:r>
            <a:br/>
            <a:r>
              <a:rPr b="1">
                <a:solidFill>
                  <a:srgbClr val="782F40"/>
                </a:solidFill>
                <a:hlinkClick r:id="rId2" invalidUrl="" action="" tgtFrame="" tooltip="" history="1" highlightClick="0" endSnd="0"/>
              </a:rPr>
              <a:t>https://dsst.fsu.edu/vap</a:t>
            </a:r>
          </a:p>
          <a:p>
            <a:pPr defTabSz="457200">
              <a:defRPr sz="3600"/>
            </a:pPr>
          </a:p>
          <a:p>
            <a:pPr defTabSz="457200">
              <a:defRPr sz="3600"/>
            </a:pPr>
            <a:r>
              <a:t>Counseling and Psychological Services</a:t>
            </a:r>
            <a:br/>
            <a:r>
              <a:t>Askew Student Life Center, 2nd floor</a:t>
            </a:r>
            <a:br/>
            <a:r>
              <a:t>942 Learning Way</a:t>
            </a:r>
            <a:br/>
            <a:r>
              <a:t>(850) 644-8255</a:t>
            </a:r>
          </a:p>
          <a:p>
            <a:pPr defTabSz="457200">
              <a:defRPr sz="3600"/>
            </a:pPr>
            <a:r>
              <a:rPr b="1">
                <a:solidFill>
                  <a:srgbClr val="782F40"/>
                </a:solidFill>
                <a:hlinkClick r:id="rId3" invalidUrl="" action="" tgtFrame="" tooltip="" history="1" highlightClick="0" endSnd="0"/>
              </a:rPr>
              <a:t>https://counseling.fsu.edu/</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Human Physiology PCB 4701 Topics…"/>
          <p:cNvSpPr txBox="1"/>
          <p:nvPr/>
        </p:nvSpPr>
        <p:spPr>
          <a:xfrm>
            <a:off x="4044329" y="917773"/>
            <a:ext cx="13073064" cy="996950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b="1" sz="5200"/>
            </a:pPr>
            <a:r>
              <a:rPr sz="5000"/>
              <a:t>Human Physiology PCB 4701</a:t>
            </a:r>
            <a:r>
              <a:t> </a:t>
            </a:r>
            <a:r>
              <a:t>Topics</a:t>
            </a:r>
          </a:p>
          <a:p>
            <a:pPr defTabSz="821531">
              <a:defRPr sz="5200"/>
            </a:pPr>
          </a:p>
          <a:p>
            <a:pPr defTabSz="821531">
              <a:defRPr sz="5200"/>
            </a:pPr>
            <a:r>
              <a:t>Transport &amp; Cells </a:t>
            </a:r>
          </a:p>
          <a:p>
            <a:pPr defTabSz="821531">
              <a:defRPr sz="5200"/>
            </a:pPr>
            <a:r>
              <a:t>Neurons &amp; Synapses</a:t>
            </a:r>
          </a:p>
          <a:p>
            <a:pPr defTabSz="821531">
              <a:defRPr sz="5200"/>
            </a:pPr>
            <a:r>
              <a:t>Muscle</a:t>
            </a:r>
          </a:p>
          <a:p>
            <a:pPr defTabSz="821531">
              <a:defRPr sz="5200"/>
            </a:pPr>
            <a:r>
              <a:t>Nervous System</a:t>
            </a:r>
          </a:p>
          <a:p>
            <a:pPr defTabSz="821531">
              <a:defRPr sz="5200"/>
            </a:pPr>
            <a:r>
              <a:t>Sensory Physiology</a:t>
            </a:r>
          </a:p>
          <a:p>
            <a:pPr defTabSz="821531">
              <a:defRPr sz="5200"/>
            </a:pPr>
            <a:r>
              <a:t>Endocrinology</a:t>
            </a:r>
          </a:p>
          <a:p>
            <a:pPr defTabSz="821531">
              <a:defRPr sz="5200"/>
            </a:pPr>
            <a:r>
              <a:t>Blood, Heart, Circulation</a:t>
            </a:r>
          </a:p>
          <a:p>
            <a:pPr defTabSz="821531">
              <a:defRPr sz="5200"/>
            </a:pPr>
            <a:r>
              <a:t>Respiratory Physiology</a:t>
            </a:r>
          </a:p>
          <a:p>
            <a:pPr defTabSz="821531">
              <a:defRPr sz="5200"/>
            </a:pPr>
            <a:r>
              <a:t>Gastrointestinal Physiology</a:t>
            </a:r>
          </a:p>
          <a:p>
            <a:pPr defTabSz="821531">
              <a:defRPr sz="5200"/>
            </a:pPr>
            <a:r>
              <a:t>Renal Physiology</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Fluid Compartments of the Body…"/>
          <p:cNvSpPr txBox="1"/>
          <p:nvPr/>
        </p:nvSpPr>
        <p:spPr>
          <a:xfrm>
            <a:off x="4984129" y="3968948"/>
            <a:ext cx="13698142" cy="6340079"/>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lnSpc>
                <a:spcPct val="150000"/>
              </a:lnSpc>
              <a:defRPr sz="4600"/>
            </a:pPr>
            <a:r>
              <a:t>Fluid Compartments of the Body</a:t>
            </a:r>
          </a:p>
          <a:p>
            <a:pPr defTabSz="821531">
              <a:lnSpc>
                <a:spcPct val="150000"/>
              </a:lnSpc>
              <a:defRPr sz="4600"/>
            </a:pPr>
            <a:r>
              <a:t>Transport across the Plasma Membrane</a:t>
            </a:r>
          </a:p>
          <a:p>
            <a:pPr defTabSz="821531">
              <a:lnSpc>
                <a:spcPct val="150000"/>
              </a:lnSpc>
              <a:defRPr sz="4600"/>
            </a:pPr>
            <a:r>
              <a:t>Diffusion and Osmosis</a:t>
            </a:r>
          </a:p>
          <a:p>
            <a:pPr defTabSz="821531">
              <a:lnSpc>
                <a:spcPct val="150000"/>
              </a:lnSpc>
              <a:defRPr sz="4600"/>
            </a:pPr>
            <a:r>
              <a:t>Carrier Mediated Transport</a:t>
            </a:r>
          </a:p>
          <a:p>
            <a:pPr defTabSz="821531">
              <a:lnSpc>
                <a:spcPct val="150000"/>
              </a:lnSpc>
              <a:defRPr sz="4600"/>
            </a:pPr>
            <a:r>
              <a:t>Membrane Potential</a:t>
            </a:r>
          </a:p>
          <a:p>
            <a:pPr defTabSz="821531">
              <a:lnSpc>
                <a:spcPct val="150000"/>
              </a:lnSpc>
              <a:defRPr sz="4600"/>
            </a:pPr>
            <a:r>
              <a:t>Cell Signaling</a:t>
            </a:r>
          </a:p>
        </p:txBody>
      </p:sp>
      <p:sp>
        <p:nvSpPr>
          <p:cNvPr id="296" name="Cells and Transport across Membranes"/>
          <p:cNvSpPr txBox="1"/>
          <p:nvPr/>
        </p:nvSpPr>
        <p:spPr>
          <a:xfrm>
            <a:off x="3486150" y="2022475"/>
            <a:ext cx="16917160" cy="1219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7000">
                <a:solidFill>
                  <a:srgbClr val="0056D6"/>
                </a:solidFill>
                <a:uFill>
                  <a:solidFill>
                    <a:srgbClr val="0056D6"/>
                  </a:solidFill>
                </a:uFill>
              </a:defRPr>
            </a:lvl1pPr>
          </a:lstStyle>
          <a:p>
            <a:pPr/>
            <a:r>
              <a:t>Cells and Transport across Membranes</a:t>
            </a:r>
          </a:p>
        </p:txBody>
      </p:sp>
      <p:sp>
        <p:nvSpPr>
          <p:cNvPr id="297" name="Human Phys Lectures 01 &amp; 02"/>
          <p:cNvSpPr txBox="1"/>
          <p:nvPr/>
        </p:nvSpPr>
        <p:spPr>
          <a:xfrm>
            <a:off x="3458765" y="785812"/>
            <a:ext cx="17859376"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Helvetica"/>
              <a:defRPr b="1" sz="6600">
                <a:solidFill>
                  <a:srgbClr val="0056D6"/>
                </a:solidFill>
                <a:uFill>
                  <a:solidFill>
                    <a:srgbClr val="0056D6"/>
                  </a:solidFill>
                </a:uFill>
              </a:defRPr>
            </a:lvl1pPr>
          </a:lstStyle>
          <a:p>
            <a:pPr/>
            <a:r>
              <a:t>Human Phys Lectures 01 &amp; 02</a:t>
            </a:r>
          </a:p>
        </p:txBody>
      </p:sp>
      <p:sp>
        <p:nvSpPr>
          <p:cNvPr id="298"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0" name="Human Phys PCB4701…"/>
          <p:cNvSpPr txBox="1"/>
          <p:nvPr/>
        </p:nvSpPr>
        <p:spPr>
          <a:xfrm>
            <a:off x="4692065" y="1814710"/>
            <a:ext cx="13698142" cy="10036970"/>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5000"/>
            </a:pPr>
            <a:r>
              <a:t>Human Phys PCB4701</a:t>
            </a:r>
          </a:p>
          <a:p>
            <a:pPr defTabSz="821531">
              <a:defRPr sz="5000"/>
            </a:pPr>
          </a:p>
          <a:p>
            <a:pPr defTabSz="821531">
              <a:defRPr b="1" sz="8600"/>
            </a:pPr>
            <a:r>
              <a:t>Transport</a:t>
            </a:r>
          </a:p>
          <a:p>
            <a:pPr defTabSz="821531">
              <a:defRPr b="1" sz="8600"/>
            </a:pPr>
            <a:r>
              <a:t>Fox Chapter 6 pt 1</a:t>
            </a:r>
          </a:p>
          <a:p>
            <a:pPr defTabSz="821531">
              <a:defRPr b="1" sz="8600"/>
            </a:pPr>
          </a:p>
          <a:p>
            <a:pPr defTabSz="821531">
              <a:defRPr b="1" sz="8600"/>
            </a:pPr>
          </a:p>
          <a:p>
            <a:pPr defTabSz="821531">
              <a:defRPr b="1" sz="8600"/>
            </a:pPr>
          </a:p>
          <a:p>
            <a:pPr defTabSz="821531">
              <a:defRPr b="1" sz="8600"/>
            </a:pPr>
          </a:p>
          <a:p>
            <a:pPr defTabSz="821531">
              <a:defRPr sz="3000"/>
            </a:pPr>
            <a:r>
              <a:t>© T. Houpt, Ph.D.</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0" name="A key skill you will learn is how to analyze a pathway, from biological causes to bodily symptoms."/>
          <p:cNvSpPr txBox="1"/>
          <p:nvPr/>
        </p:nvSpPr>
        <p:spPr>
          <a:xfrm>
            <a:off x="1623809" y="4123795"/>
            <a:ext cx="10658380" cy="2047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marL="367953" indent="-327313" defTabSz="457200">
              <a:buSzPct val="100000"/>
              <a:buChar char="•"/>
              <a:defRPr sz="4200"/>
            </a:lvl1pPr>
          </a:lstStyle>
          <a:p>
            <a:pPr/>
            <a:r>
              <a:t>A key skill you will learn is how to analyze a pathway, from biological causes to bodily symptoms.</a:t>
            </a:r>
          </a:p>
        </p:txBody>
      </p:sp>
      <p:pic>
        <p:nvPicPr>
          <p:cNvPr id="241" name="pasted-movie.png" descr="pasted-movie.png"/>
          <p:cNvPicPr>
            <a:picLocks noChangeAspect="1"/>
          </p:cNvPicPr>
          <p:nvPr/>
        </p:nvPicPr>
        <p:blipFill>
          <a:blip r:embed="rId2">
            <a:extLst/>
          </a:blip>
          <a:stretch>
            <a:fillRect/>
          </a:stretch>
        </p:blipFill>
        <p:spPr>
          <a:xfrm>
            <a:off x="13267266" y="548216"/>
            <a:ext cx="10420467" cy="12265759"/>
          </a:xfrm>
          <a:prstGeom prst="rect">
            <a:avLst/>
          </a:prstGeom>
          <a:ln w="25400">
            <a:miter lim="400000"/>
          </a:ln>
          <a:effectLst>
            <a:outerShdw sx="100000" sy="100000" kx="0" ky="0" algn="b" rotWithShape="0" blurRad="355600" dist="177800" dir="5400000">
              <a:srgbClr val="000000">
                <a:alpha val="70000"/>
              </a:srgbClr>
            </a:outerShdw>
          </a:effectLst>
        </p:spPr>
      </p:pic>
      <p:sp>
        <p:nvSpPr>
          <p:cNvPr id="242" name="S. Sobrino-Cossío et al in Revista de Gastroenterología de México (English Edition), 2019"/>
          <p:cNvSpPr txBox="1"/>
          <p:nvPr/>
        </p:nvSpPr>
        <p:spPr>
          <a:xfrm>
            <a:off x="15335051" y="13193712"/>
            <a:ext cx="8242698" cy="3841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r>
              <a:t>S. Sobrino-Cossío et al in Revista de Gastroenterología de México (English Edition), 2019</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Compartments of the Body"/>
          <p:cNvSpPr txBox="1"/>
          <p:nvPr/>
        </p:nvSpPr>
        <p:spPr>
          <a:xfrm>
            <a:off x="3790950" y="615950"/>
            <a:ext cx="11243948"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600">
                <a:solidFill>
                  <a:srgbClr val="0433FF"/>
                </a:solidFill>
                <a:uFill>
                  <a:solidFill>
                    <a:srgbClr val="0433FF"/>
                  </a:solidFill>
                </a:uFill>
              </a:defRPr>
            </a:lvl1pPr>
          </a:lstStyle>
          <a:p>
            <a:pPr/>
            <a:r>
              <a:t>Compartments of the Body</a:t>
            </a:r>
          </a:p>
        </p:txBody>
      </p:sp>
      <p:sp>
        <p:nvSpPr>
          <p:cNvPr id="303" name="The body can be divided up into conceptual “compartments” :…"/>
          <p:cNvSpPr txBox="1"/>
          <p:nvPr/>
        </p:nvSpPr>
        <p:spPr>
          <a:xfrm>
            <a:off x="3997325" y="2571750"/>
            <a:ext cx="15876985" cy="985837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sz="3800">
                <a:uFill>
                  <a:solidFill>
                    <a:srgbClr val="000000"/>
                  </a:solidFill>
                </a:uFill>
              </a:defRPr>
            </a:pPr>
            <a:r>
              <a:t>The body can be divided up into conceptual “compartments” :</a:t>
            </a:r>
          </a:p>
          <a:p>
            <a:pPr lvl="1" marL="81280" marR="81280" indent="266700" defTabSz="1821656">
              <a:defRPr sz="3800">
                <a:uFill>
                  <a:solidFill>
                    <a:srgbClr val="000000"/>
                  </a:solidFill>
                </a:uFill>
              </a:defRPr>
            </a:pPr>
            <a:r>
              <a:t>extracellular vs. intracellular compartments</a:t>
            </a:r>
          </a:p>
          <a:p>
            <a:pPr lvl="1" marL="81280" marR="81280" indent="266700" defTabSz="1821656">
              <a:defRPr sz="3800">
                <a:uFill>
                  <a:solidFill>
                    <a:srgbClr val="000000"/>
                  </a:solidFill>
                </a:uFill>
              </a:defRPr>
            </a:pPr>
            <a:r>
              <a:t>interstitial fluid vs. blood plasma</a:t>
            </a:r>
          </a:p>
          <a:p>
            <a:pPr marL="81280" marR="81280" defTabSz="1821656">
              <a:buClr>
                <a:srgbClr val="000000"/>
              </a:buClr>
              <a:buFont typeface="Helvetica"/>
              <a:defRPr sz="3800">
                <a:uFill>
                  <a:solidFill>
                    <a:srgbClr val="000000"/>
                  </a:solidFill>
                </a:uFill>
              </a:defRPr>
            </a:pPr>
          </a:p>
          <a:p>
            <a:pPr marL="81280" marR="81280" defTabSz="1821656">
              <a:buClr>
                <a:srgbClr val="000000"/>
              </a:buClr>
              <a:buFont typeface="Helvetica"/>
              <a:defRPr sz="3800">
                <a:uFill>
                  <a:solidFill>
                    <a:srgbClr val="000000"/>
                  </a:solidFill>
                </a:uFill>
              </a:defRPr>
            </a:pPr>
            <a:r>
              <a:t>Compartments are separated by physical barriers (e.g. linings of blood vessels, lining of lungs, lining of GI tract, extracellular matrix)</a:t>
            </a:r>
          </a:p>
          <a:p>
            <a:pPr marL="81280" marR="81280" defTabSz="1821656">
              <a:buClr>
                <a:srgbClr val="000000"/>
              </a:buClr>
              <a:buFont typeface="Helvetica"/>
              <a:defRPr sz="3800">
                <a:uFill>
                  <a:solidFill>
                    <a:srgbClr val="000000"/>
                  </a:solidFill>
                </a:uFill>
              </a:defRPr>
            </a:pPr>
          </a:p>
          <a:p>
            <a:pPr marL="81280" marR="81280" defTabSz="1821656">
              <a:buClr>
                <a:srgbClr val="000000"/>
              </a:buClr>
              <a:buFont typeface="Helvetica"/>
              <a:defRPr sz="3800">
                <a:uFill>
                  <a:solidFill>
                    <a:srgbClr val="000000"/>
                  </a:solidFill>
                </a:uFill>
              </a:defRPr>
            </a:pPr>
            <a:r>
              <a:t>Circulatory system transports O</a:t>
            </a:r>
            <a:r>
              <a:rPr baseline="-5999"/>
              <a:t>2</a:t>
            </a:r>
            <a:r>
              <a:t> and water-soluble chemicals between compartments (e.g. from lungs to tissues, or from gut to tissues)</a:t>
            </a:r>
          </a:p>
          <a:p>
            <a:pPr marL="81280" marR="81280" defTabSz="1821656">
              <a:buClr>
                <a:srgbClr val="000000"/>
              </a:buClr>
              <a:buFont typeface="Helvetica"/>
              <a:defRPr sz="3800">
                <a:uFill>
                  <a:solidFill>
                    <a:srgbClr val="000000"/>
                  </a:solidFill>
                </a:uFill>
              </a:defRPr>
            </a:pPr>
          </a:p>
          <a:p>
            <a:pPr marL="81280" marR="81280" defTabSz="1821656">
              <a:buClr>
                <a:srgbClr val="000000"/>
              </a:buClr>
              <a:buFont typeface="Helvetica"/>
              <a:defRPr sz="3800">
                <a:uFill>
                  <a:solidFill>
                    <a:srgbClr val="000000"/>
                  </a:solidFill>
                </a:uFill>
              </a:defRPr>
            </a:pPr>
            <a:r>
              <a:t>Other compounds may take different routes (e.g. fats travel from gut to tissues and fat depots through lymphatic vessels). </a:t>
            </a:r>
          </a:p>
          <a:p>
            <a:pPr marL="81280" marR="81280" defTabSz="1821656">
              <a:buClr>
                <a:srgbClr val="000000"/>
              </a:buClr>
              <a:buFont typeface="Helvetica"/>
              <a:defRPr sz="3800">
                <a:uFill>
                  <a:solidFill>
                    <a:srgbClr val="000000"/>
                  </a:solidFill>
                </a:uFill>
              </a:defRPr>
            </a:pPr>
          </a:p>
          <a:p>
            <a:pPr marL="81280" marR="81280" defTabSz="1821656">
              <a:buClr>
                <a:srgbClr val="000000"/>
              </a:buClr>
              <a:buFont typeface="Helvetica"/>
              <a:defRPr sz="3800">
                <a:uFill>
                  <a:solidFill>
                    <a:srgbClr val="000000"/>
                  </a:solidFill>
                </a:uFill>
              </a:defRPr>
            </a:pPr>
            <a:r>
              <a:t>Different compartments have different permeabilities, so a compound or drug may be distributed unevenly through the body.</a:t>
            </a:r>
          </a:p>
        </p:txBody>
      </p:sp>
      <p:sp>
        <p:nvSpPr>
          <p:cNvPr id="304" name="Rectangle"/>
          <p:cNvSpPr/>
          <p:nvPr/>
        </p:nvSpPr>
        <p:spPr>
          <a:xfrm>
            <a:off x="3068485" y="8139182"/>
            <a:ext cx="17953398" cy="5018485"/>
          </a:xfrm>
          <a:prstGeom prst="rect">
            <a:avLst/>
          </a:prstGeom>
          <a:solidFill>
            <a:srgbClr val="FFFFFF"/>
          </a:solidFill>
          <a:ln w="12700"/>
        </p:spPr>
        <p:txBody>
          <a:bodyPr lIns="71437" tIns="71437" rIns="71437" bIns="71437" anchor="ctr"/>
          <a:lstStyle/>
          <a:p>
            <a:pPr marL="81280" marR="81280" defTabSz="1821656">
              <a:defRPr sz="4200">
                <a:uFill>
                  <a:solidFill>
                    <a:srgbClr val="000000"/>
                  </a:solidFill>
                </a:uFill>
                <a:latin typeface="Times Roman"/>
                <a:ea typeface="Times Roman"/>
                <a:cs typeface="Times Roman"/>
                <a:sym typeface="Times Roman"/>
              </a:defRPr>
            </a:pPr>
          </a:p>
        </p:txBody>
      </p:sp>
      <p:sp>
        <p:nvSpPr>
          <p:cNvPr id="305"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7" name="image.pdf" descr="image.pdf"/>
          <p:cNvPicPr>
            <a:picLocks noChangeAspect="0"/>
          </p:cNvPicPr>
          <p:nvPr/>
        </p:nvPicPr>
        <p:blipFill>
          <a:blip r:embed="rId2">
            <a:extLst/>
          </a:blip>
          <a:stretch>
            <a:fillRect/>
          </a:stretch>
        </p:blipFill>
        <p:spPr>
          <a:xfrm>
            <a:off x="4166243" y="294679"/>
            <a:ext cx="17198579" cy="13126642"/>
          </a:xfrm>
          <a:prstGeom prst="rect">
            <a:avLst/>
          </a:prstGeom>
          <a:ln w="12700">
            <a:miter lim="400000"/>
          </a:ln>
        </p:spPr>
      </p:pic>
      <p:grpSp>
        <p:nvGrpSpPr>
          <p:cNvPr id="312" name="Group"/>
          <p:cNvGrpSpPr/>
          <p:nvPr/>
        </p:nvGrpSpPr>
        <p:grpSpPr>
          <a:xfrm>
            <a:off x="17710546" y="464343"/>
            <a:ext cx="2643189" cy="2928528"/>
            <a:chOff x="0" y="0"/>
            <a:chExt cx="2643187" cy="2928526"/>
          </a:xfrm>
        </p:grpSpPr>
        <p:sp>
          <p:nvSpPr>
            <p:cNvPr id="308" name="Rectangle"/>
            <p:cNvSpPr/>
            <p:nvPr/>
          </p:nvSpPr>
          <p:spPr>
            <a:xfrm>
              <a:off x="0" y="178593"/>
              <a:ext cx="1125141" cy="2571751"/>
            </a:xfrm>
            <a:prstGeom prst="rect">
              <a:avLst/>
            </a:prstGeom>
            <a:solidFill>
              <a:srgbClr val="FFB5A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solidFill>
                    <a:srgbClr val="FF8647"/>
                  </a:solidFill>
                  <a:uFill>
                    <a:solidFill>
                      <a:srgbClr val="FF8647"/>
                    </a:solidFill>
                  </a:uFill>
                  <a:latin typeface="Times Roman"/>
                  <a:ea typeface="Times Roman"/>
                  <a:cs typeface="Times Roman"/>
                  <a:sym typeface="Times Roman"/>
                </a:defRPr>
              </a:pPr>
            </a:p>
          </p:txBody>
        </p:sp>
        <p:sp>
          <p:nvSpPr>
            <p:cNvPr id="309" name="Rectangle"/>
            <p:cNvSpPr/>
            <p:nvPr/>
          </p:nvSpPr>
          <p:spPr>
            <a:xfrm>
              <a:off x="1518046" y="160734"/>
              <a:ext cx="1125142" cy="2571751"/>
            </a:xfrm>
            <a:prstGeom prst="rect">
              <a:avLst/>
            </a:prstGeom>
            <a:solidFill>
              <a:srgbClr val="FFB5A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solidFill>
                    <a:srgbClr val="FF8647"/>
                  </a:solidFill>
                  <a:uFill>
                    <a:solidFill>
                      <a:srgbClr val="FF8647"/>
                    </a:solidFill>
                  </a:uFill>
                  <a:latin typeface="Times Roman"/>
                  <a:ea typeface="Times Roman"/>
                  <a:cs typeface="Times Roman"/>
                  <a:sym typeface="Times Roman"/>
                </a:defRPr>
              </a:pPr>
            </a:p>
          </p:txBody>
        </p:sp>
        <p:sp>
          <p:nvSpPr>
            <p:cNvPr id="310" name="Line"/>
            <p:cNvSpPr/>
            <p:nvPr/>
          </p:nvSpPr>
          <p:spPr>
            <a:xfrm flipH="1">
              <a:off x="1108764" y="6962"/>
              <a:ext cx="1" cy="2921565"/>
            </a:xfrm>
            <a:prstGeom prst="line">
              <a:avLst/>
            </a:prstGeom>
            <a:noFill/>
            <a:ln w="63500" cap="flat">
              <a:solidFill>
                <a:srgbClr val="000000"/>
              </a:solidFill>
              <a:prstDash val="solid"/>
              <a:round/>
            </a:ln>
            <a:effectLst/>
          </p:spPr>
          <p:txBody>
            <a:bodyPr wrap="square" lIns="71437" tIns="71437" rIns="71437" bIns="71437" numCol="1" anchor="ctr">
              <a:noAutofit/>
            </a:bodyPr>
            <a:lstStyle/>
            <a:p>
              <a:pPr/>
            </a:p>
          </p:txBody>
        </p:sp>
        <p:sp>
          <p:nvSpPr>
            <p:cNvPr id="311" name="Line"/>
            <p:cNvSpPr/>
            <p:nvPr/>
          </p:nvSpPr>
          <p:spPr>
            <a:xfrm flipH="1">
              <a:off x="1518046" y="0"/>
              <a:ext cx="1" cy="2921564"/>
            </a:xfrm>
            <a:prstGeom prst="line">
              <a:avLst/>
            </a:prstGeom>
            <a:noFill/>
            <a:ln w="63500" cap="flat">
              <a:solidFill>
                <a:srgbClr val="000000"/>
              </a:solidFill>
              <a:prstDash val="solid"/>
              <a:round/>
            </a:ln>
            <a:effectLst/>
          </p:spPr>
          <p:txBody>
            <a:bodyPr wrap="square" lIns="71437" tIns="71437" rIns="71437" bIns="71437" numCol="1" anchor="ctr">
              <a:noAutofit/>
            </a:bodyPr>
            <a:lstStyle/>
            <a:p>
              <a:pPr/>
            </a:p>
          </p:txBody>
        </p:sp>
      </p:grpSp>
      <p:sp>
        <p:nvSpPr>
          <p:cNvPr id="313" name="Line"/>
          <p:cNvSpPr/>
          <p:nvPr/>
        </p:nvSpPr>
        <p:spPr>
          <a:xfrm>
            <a:off x="18249487" y="305221"/>
            <a:ext cx="788522" cy="1609279"/>
          </a:xfrm>
          <a:custGeom>
            <a:avLst/>
            <a:gdLst/>
            <a:ahLst/>
            <a:cxnLst>
              <a:cxn ang="0">
                <a:pos x="wd2" y="hd2"/>
              </a:cxn>
              <a:cxn ang="5400000">
                <a:pos x="wd2" y="hd2"/>
              </a:cxn>
              <a:cxn ang="10800000">
                <a:pos x="wd2" y="hd2"/>
              </a:cxn>
              <a:cxn ang="16200000">
                <a:pos x="wd2" y="hd2"/>
              </a:cxn>
            </a:cxnLst>
            <a:rect l="0" t="0" r="r" b="b"/>
            <a:pathLst>
              <a:path w="20968" h="21598" fill="norm" stroke="1" extrusionOk="0">
                <a:moveTo>
                  <a:pt x="3292" y="0"/>
                </a:moveTo>
                <a:cubicBezTo>
                  <a:pt x="8289" y="329"/>
                  <a:pt x="16612" y="43"/>
                  <a:pt x="18434" y="997"/>
                </a:cubicBezTo>
                <a:cubicBezTo>
                  <a:pt x="20959" y="2318"/>
                  <a:pt x="20192" y="9285"/>
                  <a:pt x="20409" y="11630"/>
                </a:cubicBezTo>
                <a:cubicBezTo>
                  <a:pt x="20538" y="13015"/>
                  <a:pt x="21600" y="16900"/>
                  <a:pt x="20409" y="17943"/>
                </a:cubicBezTo>
                <a:cubicBezTo>
                  <a:pt x="19033" y="19147"/>
                  <a:pt x="10650" y="21600"/>
                  <a:pt x="7900" y="21598"/>
                </a:cubicBezTo>
                <a:cubicBezTo>
                  <a:pt x="6161" y="21596"/>
                  <a:pt x="2607" y="20039"/>
                  <a:pt x="0" y="19272"/>
                </a:cubicBezTo>
              </a:path>
            </a:pathLst>
          </a:custGeom>
          <a:ln w="50800">
            <a:solidFill>
              <a:srgbClr val="00C7FC"/>
            </a:solidFill>
            <a:tailEnd type="triangle"/>
          </a:ln>
        </p:spPr>
        <p:txBody>
          <a:bodyPr lIns="71437" tIns="71437" rIns="71437" bIns="71437"/>
          <a:lstStyle/>
          <a:p>
            <a:pPr marL="81280" marR="81280" defTabSz="1821656">
              <a:defRPr sz="4600">
                <a:uFill>
                  <a:solidFill>
                    <a:srgbClr val="000000"/>
                  </a:solidFill>
                </a:uFill>
                <a:latin typeface="Times Roman"/>
                <a:ea typeface="Times Roman"/>
                <a:cs typeface="Times Roman"/>
                <a:sym typeface="Times Roman"/>
              </a:defRPr>
            </a:pP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17" name="Group"/>
          <p:cNvGrpSpPr/>
          <p:nvPr/>
        </p:nvGrpSpPr>
        <p:grpSpPr>
          <a:xfrm>
            <a:off x="16803687" y="3146425"/>
            <a:ext cx="1678782" cy="6375797"/>
            <a:chOff x="0" y="0"/>
            <a:chExt cx="1678781" cy="6375796"/>
          </a:xfrm>
        </p:grpSpPr>
        <p:sp>
          <p:nvSpPr>
            <p:cNvPr id="315" name="Rectangle"/>
            <p:cNvSpPr/>
            <p:nvPr/>
          </p:nvSpPr>
          <p:spPr>
            <a:xfrm>
              <a:off x="0" y="0"/>
              <a:ext cx="1678782" cy="6375797"/>
            </a:xfrm>
            <a:prstGeom prst="rect">
              <a:avLst/>
            </a:prstGeom>
            <a:solidFill>
              <a:srgbClr val="FFFFFF"/>
            </a:solidFill>
            <a:ln w="25400" cap="flat">
              <a:solidFill>
                <a:srgbClr val="000000"/>
              </a:solidFill>
              <a:prstDash val="solid"/>
              <a:miter lim="400000"/>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16" name="lungs"/>
            <p:cNvSpPr txBox="1"/>
            <p:nvPr/>
          </p:nvSpPr>
          <p:spPr>
            <a:xfrm>
              <a:off x="79525" y="898568"/>
              <a:ext cx="1531908" cy="75935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200">
                  <a:uFill>
                    <a:solidFill>
                      <a:srgbClr val="000000"/>
                    </a:solidFill>
                  </a:uFill>
                </a:defRPr>
              </a:lvl1pPr>
            </a:lstStyle>
            <a:p>
              <a:pPr/>
              <a:r>
                <a:t>lungs</a:t>
              </a:r>
            </a:p>
          </p:txBody>
        </p:sp>
      </p:grpSp>
      <p:grpSp>
        <p:nvGrpSpPr>
          <p:cNvPr id="322" name="Group"/>
          <p:cNvGrpSpPr/>
          <p:nvPr/>
        </p:nvGrpSpPr>
        <p:grpSpPr>
          <a:xfrm>
            <a:off x="13376275" y="3143250"/>
            <a:ext cx="3429000" cy="6375797"/>
            <a:chOff x="0" y="0"/>
            <a:chExt cx="3429000" cy="6375796"/>
          </a:xfrm>
        </p:grpSpPr>
        <p:grpSp>
          <p:nvGrpSpPr>
            <p:cNvPr id="320" name="Group"/>
            <p:cNvGrpSpPr/>
            <p:nvPr/>
          </p:nvGrpSpPr>
          <p:grpSpPr>
            <a:xfrm>
              <a:off x="0" y="0"/>
              <a:ext cx="3429000" cy="6375797"/>
              <a:chOff x="0" y="0"/>
              <a:chExt cx="3429000" cy="6375796"/>
            </a:xfrm>
          </p:grpSpPr>
          <p:sp>
            <p:nvSpPr>
              <p:cNvPr id="318" name="Rectangle"/>
              <p:cNvSpPr/>
              <p:nvPr/>
            </p:nvSpPr>
            <p:spPr>
              <a:xfrm>
                <a:off x="0" y="0"/>
                <a:ext cx="3429000" cy="6375797"/>
              </a:xfrm>
              <a:prstGeom prst="rect">
                <a:avLst/>
              </a:prstGeom>
              <a:gradFill flip="none" rotWithShape="1">
                <a:gsLst>
                  <a:gs pos="0">
                    <a:srgbClr val="FF2600"/>
                  </a:gs>
                  <a:gs pos="100000">
                    <a:srgbClr val="942193"/>
                  </a:gs>
                </a:gsLst>
                <a:lin ang="10800000" scaled="0"/>
              </a:gradFill>
              <a:ln w="25400" cap="flat">
                <a:solidFill>
                  <a:srgbClr val="000000"/>
                </a:solidFill>
                <a:prstDash val="solid"/>
                <a:miter lim="400000"/>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19" name="Rectangle"/>
              <p:cNvSpPr txBox="1"/>
              <p:nvPr/>
            </p:nvSpPr>
            <p:spPr>
              <a:xfrm>
                <a:off x="0" y="0"/>
                <a:ext cx="3429000" cy="6375797"/>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buClr>
                    <a:srgbClr val="000000"/>
                  </a:buClr>
                  <a:buFont typeface="Helvetica"/>
                  <a:defRPr b="1" sz="4200">
                    <a:uFill>
                      <a:solidFill>
                        <a:srgbClr val="000000"/>
                      </a:solidFill>
                    </a:uFill>
                  </a:defRPr>
                </a:pPr>
              </a:p>
            </p:txBody>
          </p:sp>
        </p:grpSp>
        <p:sp>
          <p:nvSpPr>
            <p:cNvPr id="321" name="blood"/>
            <p:cNvSpPr txBox="1"/>
            <p:nvPr/>
          </p:nvSpPr>
          <p:spPr>
            <a:xfrm>
              <a:off x="1197629" y="879147"/>
              <a:ext cx="1821658" cy="7589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200">
                  <a:uFill>
                    <a:solidFill>
                      <a:srgbClr val="000000"/>
                    </a:solidFill>
                  </a:uFill>
                </a:defRPr>
              </a:lvl1pPr>
            </a:lstStyle>
            <a:p>
              <a:pPr/>
              <a:r>
                <a:t>blood</a:t>
              </a:r>
            </a:p>
          </p:txBody>
        </p:sp>
      </p:grpSp>
      <p:grpSp>
        <p:nvGrpSpPr>
          <p:cNvPr id="325" name="Group"/>
          <p:cNvGrpSpPr/>
          <p:nvPr/>
        </p:nvGrpSpPr>
        <p:grpSpPr>
          <a:xfrm>
            <a:off x="9318618" y="3136900"/>
            <a:ext cx="4071939" cy="6393657"/>
            <a:chOff x="0" y="0"/>
            <a:chExt cx="4071937" cy="6393656"/>
          </a:xfrm>
        </p:grpSpPr>
        <p:sp>
          <p:nvSpPr>
            <p:cNvPr id="323" name="Rectangle"/>
            <p:cNvSpPr/>
            <p:nvPr/>
          </p:nvSpPr>
          <p:spPr>
            <a:xfrm>
              <a:off x="0" y="0"/>
              <a:ext cx="4071938" cy="6393657"/>
            </a:xfrm>
            <a:prstGeom prst="rect">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24" name="interstitial fluid"/>
            <p:cNvSpPr txBox="1"/>
            <p:nvPr/>
          </p:nvSpPr>
          <p:spPr>
            <a:xfrm>
              <a:off x="657303" y="450594"/>
              <a:ext cx="2718306" cy="14280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algn="ctr" defTabSz="1821656">
                <a:buClr>
                  <a:srgbClr val="000000"/>
                </a:buClr>
                <a:buFont typeface="Helvetica"/>
                <a:defRPr b="1" sz="3200">
                  <a:uFill>
                    <a:solidFill>
                      <a:srgbClr val="000000"/>
                    </a:solidFill>
                  </a:uFill>
                </a:defRPr>
              </a:lvl1pPr>
            </a:lstStyle>
            <a:p>
              <a:pPr/>
              <a:r>
                <a:t>interstitial fluid</a:t>
              </a:r>
            </a:p>
          </p:txBody>
        </p:sp>
      </p:grpSp>
      <p:grpSp>
        <p:nvGrpSpPr>
          <p:cNvPr id="330" name="Group"/>
          <p:cNvGrpSpPr/>
          <p:nvPr/>
        </p:nvGrpSpPr>
        <p:grpSpPr>
          <a:xfrm>
            <a:off x="4244578" y="3125390"/>
            <a:ext cx="5125641" cy="6393657"/>
            <a:chOff x="0" y="0"/>
            <a:chExt cx="5125640" cy="6393656"/>
          </a:xfrm>
        </p:grpSpPr>
        <p:grpSp>
          <p:nvGrpSpPr>
            <p:cNvPr id="328" name="Group"/>
            <p:cNvGrpSpPr/>
            <p:nvPr/>
          </p:nvGrpSpPr>
          <p:grpSpPr>
            <a:xfrm>
              <a:off x="0" y="0"/>
              <a:ext cx="5125641" cy="6393657"/>
              <a:chOff x="0" y="0"/>
              <a:chExt cx="5125640" cy="6393656"/>
            </a:xfrm>
          </p:grpSpPr>
          <p:sp>
            <p:nvSpPr>
              <p:cNvPr id="326" name="Rectangle"/>
              <p:cNvSpPr/>
              <p:nvPr/>
            </p:nvSpPr>
            <p:spPr>
              <a:xfrm>
                <a:off x="0" y="0"/>
                <a:ext cx="5125641" cy="6393657"/>
              </a:xfrm>
              <a:prstGeom prst="rect">
                <a:avLst/>
              </a:prstGeom>
              <a:solidFill>
                <a:srgbClr val="FFD47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27" name="Rectangle"/>
              <p:cNvSpPr txBox="1"/>
              <p:nvPr/>
            </p:nvSpPr>
            <p:spPr>
              <a:xfrm>
                <a:off x="0" y="0"/>
                <a:ext cx="5125641" cy="6393657"/>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buClr>
                    <a:srgbClr val="000000"/>
                  </a:buClr>
                  <a:buFont typeface="Helvetica"/>
                  <a:defRPr b="1" sz="4200">
                    <a:uFill>
                      <a:solidFill>
                        <a:srgbClr val="000000"/>
                      </a:solidFill>
                    </a:uFill>
                  </a:defRPr>
                </a:pPr>
              </a:p>
            </p:txBody>
          </p:sp>
        </p:grpSp>
        <p:sp>
          <p:nvSpPr>
            <p:cNvPr id="329" name="cells…"/>
            <p:cNvSpPr txBox="1"/>
            <p:nvPr/>
          </p:nvSpPr>
          <p:spPr>
            <a:xfrm>
              <a:off x="401353" y="517046"/>
              <a:ext cx="4293241" cy="207542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algn="ctr" defTabSz="1821656">
                <a:buClr>
                  <a:srgbClr val="000000"/>
                </a:buClr>
                <a:buFont typeface="Helvetica"/>
                <a:defRPr b="1" sz="3200">
                  <a:uFill>
                    <a:solidFill>
                      <a:srgbClr val="000000"/>
                    </a:solidFill>
                  </a:uFill>
                </a:defRPr>
              </a:pPr>
              <a:r>
                <a:t>cells</a:t>
              </a:r>
            </a:p>
            <a:p>
              <a:pPr marL="81280" marR="81280" algn="ctr" defTabSz="1821656">
                <a:buClr>
                  <a:srgbClr val="000000"/>
                </a:buClr>
                <a:buFont typeface="Helvetica"/>
                <a:defRPr b="1" sz="2400">
                  <a:uFill>
                    <a:solidFill>
                      <a:srgbClr val="000000"/>
                    </a:solidFill>
                  </a:uFill>
                </a:defRPr>
              </a:pPr>
              <a:r>
                <a:t>of muscles, organs, </a:t>
              </a:r>
            </a:p>
            <a:p>
              <a:pPr marL="81280" marR="81280" algn="ctr" defTabSz="1821656">
                <a:buClr>
                  <a:srgbClr val="000000"/>
                </a:buClr>
                <a:buFont typeface="Helvetica"/>
                <a:defRPr b="1" sz="2400">
                  <a:uFill>
                    <a:solidFill>
                      <a:srgbClr val="000000"/>
                    </a:solidFill>
                  </a:uFill>
                </a:defRPr>
              </a:pPr>
              <a:r>
                <a:t>&amp; tissues</a:t>
              </a:r>
            </a:p>
          </p:txBody>
        </p:sp>
      </p:grpSp>
      <p:sp>
        <p:nvSpPr>
          <p:cNvPr id="331" name="“Compartments” of the Body"/>
          <p:cNvSpPr txBox="1"/>
          <p:nvPr/>
        </p:nvSpPr>
        <p:spPr>
          <a:xfrm>
            <a:off x="3765550" y="473075"/>
            <a:ext cx="12101198" cy="11811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6600">
                <a:solidFill>
                  <a:srgbClr val="0061FF"/>
                </a:solidFill>
                <a:uFill>
                  <a:solidFill>
                    <a:srgbClr val="0061FF"/>
                  </a:solidFill>
                </a:uFill>
              </a:defRPr>
            </a:lvl1pPr>
          </a:lstStyle>
          <a:p>
            <a:pPr/>
            <a:r>
              <a:t>“Compartments” of the Body</a:t>
            </a:r>
          </a:p>
        </p:txBody>
      </p:sp>
      <p:sp>
        <p:nvSpPr>
          <p:cNvPr id="332" name="Line"/>
          <p:cNvSpPr/>
          <p:nvPr/>
        </p:nvSpPr>
        <p:spPr>
          <a:xfrm flipH="1">
            <a:off x="17976850" y="6794500"/>
            <a:ext cx="1863725" cy="3176"/>
          </a:xfrm>
          <a:prstGeom prst="line">
            <a:avLst/>
          </a:prstGeom>
          <a:ln w="88900">
            <a:solidFill>
              <a:srgbClr val="0433FF"/>
            </a:solidFill>
            <a:tailEnd type="triangle"/>
          </a:ln>
        </p:spPr>
        <p:txBody>
          <a:bodyPr lIns="71437" tIns="71437" rIns="71437" bIns="71437" anchor="ctr"/>
          <a:lstStyle/>
          <a:p>
            <a:pPr/>
          </a:p>
        </p:txBody>
      </p:sp>
      <p:sp>
        <p:nvSpPr>
          <p:cNvPr id="333" name="Line"/>
          <p:cNvSpPr/>
          <p:nvPr/>
        </p:nvSpPr>
        <p:spPr>
          <a:xfrm flipH="1">
            <a:off x="15420976" y="6797675"/>
            <a:ext cx="1863726" cy="3176"/>
          </a:xfrm>
          <a:prstGeom prst="line">
            <a:avLst/>
          </a:prstGeom>
          <a:ln w="88900">
            <a:solidFill>
              <a:srgbClr val="0433FF"/>
            </a:solidFill>
            <a:tailEnd type="triangle"/>
          </a:ln>
        </p:spPr>
        <p:txBody>
          <a:bodyPr lIns="71437" tIns="71437" rIns="71437" bIns="71437" anchor="ctr"/>
          <a:lstStyle/>
          <a:p>
            <a:pPr/>
          </a:p>
        </p:txBody>
      </p:sp>
      <p:sp>
        <p:nvSpPr>
          <p:cNvPr id="334" name="Line"/>
          <p:cNvSpPr/>
          <p:nvPr/>
        </p:nvSpPr>
        <p:spPr>
          <a:xfrm flipH="1" flipV="1">
            <a:off x="6425862" y="6819780"/>
            <a:ext cx="8102939" cy="12821"/>
          </a:xfrm>
          <a:prstGeom prst="line">
            <a:avLst/>
          </a:prstGeom>
          <a:ln w="88900">
            <a:solidFill>
              <a:srgbClr val="0433FF"/>
            </a:solidFill>
            <a:tailEnd type="triangle"/>
          </a:ln>
        </p:spPr>
        <p:txBody>
          <a:bodyPr lIns="71437" tIns="71437" rIns="71437" bIns="71437" anchor="ctr"/>
          <a:lstStyle/>
          <a:p>
            <a:pPr/>
          </a:p>
        </p:txBody>
      </p:sp>
      <p:sp>
        <p:nvSpPr>
          <p:cNvPr id="335" name="Line"/>
          <p:cNvSpPr/>
          <p:nvPr/>
        </p:nvSpPr>
        <p:spPr>
          <a:xfrm flipH="1">
            <a:off x="18113376" y="7362825"/>
            <a:ext cx="1863726" cy="3176"/>
          </a:xfrm>
          <a:prstGeom prst="line">
            <a:avLst/>
          </a:prstGeom>
          <a:ln w="88900">
            <a:solidFill>
              <a:srgbClr val="00FDFF"/>
            </a:solidFill>
            <a:headEnd type="triangle"/>
          </a:ln>
        </p:spPr>
        <p:txBody>
          <a:bodyPr lIns="71437" tIns="71437" rIns="71437" bIns="71437" anchor="ctr"/>
          <a:lstStyle/>
          <a:p>
            <a:pPr/>
          </a:p>
        </p:txBody>
      </p:sp>
      <p:sp>
        <p:nvSpPr>
          <p:cNvPr id="336" name="Line"/>
          <p:cNvSpPr/>
          <p:nvPr/>
        </p:nvSpPr>
        <p:spPr>
          <a:xfrm flipH="1">
            <a:off x="15557500" y="7358062"/>
            <a:ext cx="1863725" cy="3176"/>
          </a:xfrm>
          <a:prstGeom prst="line">
            <a:avLst/>
          </a:prstGeom>
          <a:ln w="88900">
            <a:solidFill>
              <a:srgbClr val="00FDFF"/>
            </a:solidFill>
            <a:headEnd type="triangle"/>
          </a:ln>
        </p:spPr>
        <p:txBody>
          <a:bodyPr lIns="71437" tIns="71437" rIns="71437" bIns="71437" anchor="ctr"/>
          <a:lstStyle/>
          <a:p>
            <a:pPr/>
          </a:p>
        </p:txBody>
      </p:sp>
      <p:sp>
        <p:nvSpPr>
          <p:cNvPr id="337" name="Line"/>
          <p:cNvSpPr/>
          <p:nvPr/>
        </p:nvSpPr>
        <p:spPr>
          <a:xfrm flipH="1" flipV="1">
            <a:off x="6499684" y="7387412"/>
            <a:ext cx="8156116" cy="3989"/>
          </a:xfrm>
          <a:prstGeom prst="line">
            <a:avLst/>
          </a:prstGeom>
          <a:ln w="88900">
            <a:solidFill>
              <a:srgbClr val="00FDFF"/>
            </a:solidFill>
            <a:headEnd type="triangle"/>
          </a:ln>
        </p:spPr>
        <p:txBody>
          <a:bodyPr lIns="71437" tIns="71437" rIns="71437" bIns="71437" anchor="ctr"/>
          <a:lstStyle/>
          <a:p>
            <a:pPr/>
          </a:p>
        </p:txBody>
      </p:sp>
      <p:sp>
        <p:nvSpPr>
          <p:cNvPr id="338" name="O2"/>
          <p:cNvSpPr txBox="1"/>
          <p:nvPr/>
        </p:nvSpPr>
        <p:spPr>
          <a:xfrm>
            <a:off x="5566171" y="6483350"/>
            <a:ext cx="693308" cy="67865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200">
                <a:uFill>
                  <a:solidFill>
                    <a:srgbClr val="000000"/>
                  </a:solidFill>
                </a:uFill>
                <a:latin typeface="Times Roman"/>
                <a:ea typeface="Times Roman"/>
                <a:cs typeface="Times Roman"/>
                <a:sym typeface="Times Roman"/>
              </a:defRPr>
            </a:pPr>
            <a:r>
              <a:rPr b="1" sz="3000">
                <a:latin typeface="Helvetica"/>
                <a:ea typeface="Helvetica"/>
                <a:cs typeface="Helvetica"/>
                <a:sym typeface="Helvetica"/>
              </a:rPr>
              <a:t>O</a:t>
            </a:r>
            <a:r>
              <a:rPr b="1" baseline="-17399" sz="3000">
                <a:latin typeface="Helvetica"/>
                <a:ea typeface="Helvetica"/>
                <a:cs typeface="Helvetica"/>
                <a:sym typeface="Helvetica"/>
              </a:rPr>
              <a:t>2</a:t>
            </a:r>
          </a:p>
        </p:txBody>
      </p:sp>
      <p:sp>
        <p:nvSpPr>
          <p:cNvPr id="339" name="O2"/>
          <p:cNvSpPr txBox="1"/>
          <p:nvPr/>
        </p:nvSpPr>
        <p:spPr>
          <a:xfrm>
            <a:off x="19999325" y="6397625"/>
            <a:ext cx="693307" cy="67865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200">
                <a:uFill>
                  <a:solidFill>
                    <a:srgbClr val="000000"/>
                  </a:solidFill>
                </a:uFill>
                <a:latin typeface="Times Roman"/>
                <a:ea typeface="Times Roman"/>
                <a:cs typeface="Times Roman"/>
                <a:sym typeface="Times Roman"/>
              </a:defRPr>
            </a:pPr>
            <a:r>
              <a:rPr b="1" sz="3000">
                <a:latin typeface="Helvetica"/>
                <a:ea typeface="Helvetica"/>
                <a:cs typeface="Helvetica"/>
                <a:sym typeface="Helvetica"/>
              </a:rPr>
              <a:t>O</a:t>
            </a:r>
            <a:r>
              <a:rPr b="1" baseline="-17399" sz="3000">
                <a:latin typeface="Helvetica"/>
                <a:ea typeface="Helvetica"/>
                <a:cs typeface="Helvetica"/>
                <a:sym typeface="Helvetica"/>
              </a:rPr>
              <a:t>2</a:t>
            </a:r>
          </a:p>
        </p:txBody>
      </p:sp>
      <p:sp>
        <p:nvSpPr>
          <p:cNvPr id="340" name="CO2"/>
          <p:cNvSpPr txBox="1"/>
          <p:nvPr/>
        </p:nvSpPr>
        <p:spPr>
          <a:xfrm>
            <a:off x="5321300" y="7067550"/>
            <a:ext cx="977051" cy="67865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200">
                <a:uFill>
                  <a:solidFill>
                    <a:srgbClr val="000000"/>
                  </a:solidFill>
                </a:uFill>
                <a:latin typeface="Times Roman"/>
                <a:ea typeface="Times Roman"/>
                <a:cs typeface="Times Roman"/>
                <a:sym typeface="Times Roman"/>
              </a:defRPr>
            </a:pPr>
            <a:r>
              <a:rPr b="1" sz="3000">
                <a:latin typeface="Helvetica"/>
                <a:ea typeface="Helvetica"/>
                <a:cs typeface="Helvetica"/>
                <a:sym typeface="Helvetica"/>
              </a:rPr>
              <a:t>CO</a:t>
            </a:r>
            <a:r>
              <a:rPr b="1" baseline="-17399" sz="3000">
                <a:latin typeface="Helvetica"/>
                <a:ea typeface="Helvetica"/>
                <a:cs typeface="Helvetica"/>
                <a:sym typeface="Helvetica"/>
              </a:rPr>
              <a:t>2</a:t>
            </a:r>
          </a:p>
        </p:txBody>
      </p:sp>
      <p:sp>
        <p:nvSpPr>
          <p:cNvPr id="341" name="CO2"/>
          <p:cNvSpPr txBox="1"/>
          <p:nvPr/>
        </p:nvSpPr>
        <p:spPr>
          <a:xfrm>
            <a:off x="19923125" y="7092950"/>
            <a:ext cx="977051" cy="67865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200">
                <a:uFill>
                  <a:solidFill>
                    <a:srgbClr val="000000"/>
                  </a:solidFill>
                </a:uFill>
                <a:latin typeface="Times Roman"/>
                <a:ea typeface="Times Roman"/>
                <a:cs typeface="Times Roman"/>
                <a:sym typeface="Times Roman"/>
              </a:defRPr>
            </a:pPr>
            <a:r>
              <a:rPr b="1" sz="3000">
                <a:latin typeface="Helvetica"/>
                <a:ea typeface="Helvetica"/>
                <a:cs typeface="Helvetica"/>
                <a:sym typeface="Helvetica"/>
              </a:rPr>
              <a:t>CO</a:t>
            </a:r>
            <a:r>
              <a:rPr b="1" baseline="-17399" sz="3000">
                <a:latin typeface="Helvetica"/>
                <a:ea typeface="Helvetica"/>
                <a:cs typeface="Helvetica"/>
                <a:sym typeface="Helvetica"/>
              </a:rPr>
              <a:t>2</a:t>
            </a:r>
          </a:p>
        </p:txBody>
      </p:sp>
      <p:sp>
        <p:nvSpPr>
          <p:cNvPr id="342" name="intracellular…"/>
          <p:cNvSpPr txBox="1"/>
          <p:nvPr/>
        </p:nvSpPr>
        <p:spPr>
          <a:xfrm>
            <a:off x="4476750" y="10340578"/>
            <a:ext cx="4679157" cy="289321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p>
            <a:pPr marL="81280" marR="81280" algn="ctr" defTabSz="1821656">
              <a:buClr>
                <a:srgbClr val="000000"/>
              </a:buClr>
              <a:buFont typeface="Helvetica"/>
              <a:defRPr b="1" sz="3200">
                <a:uFill>
                  <a:solidFill>
                    <a:srgbClr val="000000"/>
                  </a:solidFill>
                </a:uFill>
              </a:defRPr>
            </a:pPr>
            <a:r>
              <a:t>intracellular</a:t>
            </a:r>
          </a:p>
          <a:p>
            <a:pPr marL="81280" marR="81280" algn="ctr" defTabSz="1821656">
              <a:buClr>
                <a:srgbClr val="000000"/>
              </a:buClr>
              <a:buFont typeface="Helvetica"/>
              <a:defRPr b="1" sz="3200">
                <a:uFill>
                  <a:solidFill>
                    <a:srgbClr val="000000"/>
                  </a:solidFill>
                </a:uFill>
              </a:defRPr>
            </a:pPr>
            <a:r>
              <a:t>compartment</a:t>
            </a:r>
          </a:p>
          <a:p>
            <a:pPr marL="81280" marR="81280" algn="ctr" defTabSz="1821656">
              <a:buClr>
                <a:srgbClr val="000000"/>
              </a:buClr>
              <a:buFont typeface="Helvetica"/>
              <a:defRPr b="1" sz="3200">
                <a:uFill>
                  <a:solidFill>
                    <a:srgbClr val="000000"/>
                  </a:solidFill>
                </a:uFill>
              </a:defRPr>
            </a:pPr>
            <a:r>
              <a:t>67% of body water</a:t>
            </a:r>
          </a:p>
        </p:txBody>
      </p:sp>
      <p:sp>
        <p:nvSpPr>
          <p:cNvPr id="343" name="extracellular compartment…"/>
          <p:cNvSpPr txBox="1"/>
          <p:nvPr/>
        </p:nvSpPr>
        <p:spPr>
          <a:xfrm>
            <a:off x="10548937" y="10358437"/>
            <a:ext cx="5161360" cy="22145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p>
            <a:pPr marL="81280" marR="81280" algn="ctr" defTabSz="1821656">
              <a:buClr>
                <a:srgbClr val="000000"/>
              </a:buClr>
              <a:buFont typeface="Helvetica"/>
              <a:defRPr b="1" sz="3200">
                <a:uFill>
                  <a:solidFill>
                    <a:srgbClr val="000000"/>
                  </a:solidFill>
                </a:uFill>
              </a:defRPr>
            </a:pPr>
            <a:r>
              <a:t>extracellular compartment</a:t>
            </a:r>
          </a:p>
          <a:p>
            <a:pPr marL="81280" marR="81280" algn="ctr" defTabSz="1821656">
              <a:buClr>
                <a:srgbClr val="000000"/>
              </a:buClr>
              <a:buFont typeface="Helvetica"/>
              <a:defRPr b="1" sz="3200">
                <a:uFill>
                  <a:solidFill>
                    <a:srgbClr val="000000"/>
                  </a:solidFill>
                </a:uFill>
              </a:defRPr>
            </a:pPr>
            <a:r>
              <a:t>33% of body water</a:t>
            </a:r>
          </a:p>
        </p:txBody>
      </p:sp>
      <p:grpSp>
        <p:nvGrpSpPr>
          <p:cNvPr id="347" name="Group"/>
          <p:cNvGrpSpPr/>
          <p:nvPr/>
        </p:nvGrpSpPr>
        <p:grpSpPr>
          <a:xfrm>
            <a:off x="4244578" y="9786937"/>
            <a:ext cx="5072063" cy="482204"/>
            <a:chOff x="0" y="0"/>
            <a:chExt cx="5072062" cy="482203"/>
          </a:xfrm>
        </p:grpSpPr>
        <p:sp>
          <p:nvSpPr>
            <p:cNvPr id="344" name="Line"/>
            <p:cNvSpPr/>
            <p:nvPr/>
          </p:nvSpPr>
          <p:spPr>
            <a:xfrm flipH="1">
              <a:off x="-1" y="0"/>
              <a:ext cx="2"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45" name="Line"/>
            <p:cNvSpPr/>
            <p:nvPr/>
          </p:nvSpPr>
          <p:spPr>
            <a:xfrm>
              <a:off x="5054203" y="0"/>
              <a:ext cx="1"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46" name="Line"/>
            <p:cNvSpPr/>
            <p:nvPr/>
          </p:nvSpPr>
          <p:spPr>
            <a:xfrm>
              <a:off x="0" y="482203"/>
              <a:ext cx="5072063"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grpSp>
        <p:nvGrpSpPr>
          <p:cNvPr id="351" name="Group"/>
          <p:cNvGrpSpPr/>
          <p:nvPr/>
        </p:nvGrpSpPr>
        <p:grpSpPr>
          <a:xfrm>
            <a:off x="9405937" y="9786937"/>
            <a:ext cx="7465220" cy="482204"/>
            <a:chOff x="0" y="0"/>
            <a:chExt cx="7465218" cy="482203"/>
          </a:xfrm>
        </p:grpSpPr>
        <p:sp>
          <p:nvSpPr>
            <p:cNvPr id="348" name="Line"/>
            <p:cNvSpPr/>
            <p:nvPr/>
          </p:nvSpPr>
          <p:spPr>
            <a:xfrm flipH="1">
              <a:off x="-1" y="0"/>
              <a:ext cx="2"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49" name="Line"/>
            <p:cNvSpPr/>
            <p:nvPr/>
          </p:nvSpPr>
          <p:spPr>
            <a:xfrm>
              <a:off x="7422236" y="0"/>
              <a:ext cx="1"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50" name="Line"/>
            <p:cNvSpPr/>
            <p:nvPr/>
          </p:nvSpPr>
          <p:spPr>
            <a:xfrm>
              <a:off x="0" y="482203"/>
              <a:ext cx="7465219"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55" name="Group"/>
          <p:cNvGrpSpPr/>
          <p:nvPr/>
        </p:nvGrpSpPr>
        <p:grpSpPr>
          <a:xfrm>
            <a:off x="16781859" y="2533650"/>
            <a:ext cx="1321595" cy="7590235"/>
            <a:chOff x="0" y="0"/>
            <a:chExt cx="1321593" cy="7590234"/>
          </a:xfrm>
        </p:grpSpPr>
        <p:sp>
          <p:nvSpPr>
            <p:cNvPr id="353" name="Rectangle"/>
            <p:cNvSpPr/>
            <p:nvPr/>
          </p:nvSpPr>
          <p:spPr>
            <a:xfrm>
              <a:off x="0" y="0"/>
              <a:ext cx="1321594" cy="7590235"/>
            </a:xfrm>
            <a:prstGeom prst="rect">
              <a:avLst/>
            </a:prstGeom>
            <a:solidFill>
              <a:srgbClr val="4F8F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54" name="alimentary canal"/>
            <p:cNvSpPr txBox="1"/>
            <p:nvPr/>
          </p:nvSpPr>
          <p:spPr>
            <a:xfrm rot="5400000">
              <a:off x="-1348031" y="3616058"/>
              <a:ext cx="4096251" cy="10685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000">
                  <a:uFill>
                    <a:solidFill>
                      <a:srgbClr val="000000"/>
                    </a:solidFill>
                  </a:uFill>
                </a:defRPr>
              </a:lvl1pPr>
            </a:lstStyle>
            <a:p>
              <a:pPr/>
              <a:r>
                <a:t>alimentary canal</a:t>
              </a:r>
            </a:p>
          </p:txBody>
        </p:sp>
      </p:grpSp>
      <p:grpSp>
        <p:nvGrpSpPr>
          <p:cNvPr id="360" name="Group"/>
          <p:cNvGrpSpPr/>
          <p:nvPr/>
        </p:nvGrpSpPr>
        <p:grpSpPr>
          <a:xfrm>
            <a:off x="13376275" y="3143250"/>
            <a:ext cx="3429000" cy="6375797"/>
            <a:chOff x="0" y="0"/>
            <a:chExt cx="3429000" cy="6375796"/>
          </a:xfrm>
        </p:grpSpPr>
        <p:grpSp>
          <p:nvGrpSpPr>
            <p:cNvPr id="358" name="Group"/>
            <p:cNvGrpSpPr/>
            <p:nvPr/>
          </p:nvGrpSpPr>
          <p:grpSpPr>
            <a:xfrm>
              <a:off x="0" y="0"/>
              <a:ext cx="3429000" cy="6375797"/>
              <a:chOff x="0" y="0"/>
              <a:chExt cx="3429000" cy="6375796"/>
            </a:xfrm>
          </p:grpSpPr>
          <p:sp>
            <p:nvSpPr>
              <p:cNvPr id="356" name="Rectangle"/>
              <p:cNvSpPr/>
              <p:nvPr/>
            </p:nvSpPr>
            <p:spPr>
              <a:xfrm>
                <a:off x="0" y="0"/>
                <a:ext cx="3429000" cy="6375797"/>
              </a:xfrm>
              <a:prstGeom prst="rect">
                <a:avLst/>
              </a:prstGeom>
              <a:gradFill flip="none" rotWithShape="1">
                <a:gsLst>
                  <a:gs pos="0">
                    <a:srgbClr val="FF2600"/>
                  </a:gs>
                  <a:gs pos="100000">
                    <a:srgbClr val="942193"/>
                  </a:gs>
                </a:gsLst>
                <a:lin ang="10800000" scaled="0"/>
              </a:gradFill>
              <a:ln w="25400" cap="flat">
                <a:solidFill>
                  <a:srgbClr val="000000"/>
                </a:solidFill>
                <a:prstDash val="solid"/>
                <a:miter lim="400000"/>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57" name="Rectangle"/>
              <p:cNvSpPr txBox="1"/>
              <p:nvPr/>
            </p:nvSpPr>
            <p:spPr>
              <a:xfrm>
                <a:off x="0" y="0"/>
                <a:ext cx="3429000" cy="6375797"/>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buClr>
                    <a:srgbClr val="000000"/>
                  </a:buClr>
                  <a:buFont typeface="Helvetica"/>
                  <a:defRPr b="1" sz="4200">
                    <a:uFill>
                      <a:solidFill>
                        <a:srgbClr val="000000"/>
                      </a:solidFill>
                    </a:uFill>
                  </a:defRPr>
                </a:pPr>
              </a:p>
            </p:txBody>
          </p:sp>
        </p:grpSp>
        <p:sp>
          <p:nvSpPr>
            <p:cNvPr id="359" name="blood"/>
            <p:cNvSpPr txBox="1"/>
            <p:nvPr/>
          </p:nvSpPr>
          <p:spPr>
            <a:xfrm>
              <a:off x="1197629" y="879147"/>
              <a:ext cx="1821658" cy="7589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200">
                  <a:uFill>
                    <a:solidFill>
                      <a:srgbClr val="000000"/>
                    </a:solidFill>
                  </a:uFill>
                </a:defRPr>
              </a:lvl1pPr>
            </a:lstStyle>
            <a:p>
              <a:pPr/>
              <a:r>
                <a:t>blood</a:t>
              </a:r>
            </a:p>
          </p:txBody>
        </p:sp>
      </p:grpSp>
      <p:grpSp>
        <p:nvGrpSpPr>
          <p:cNvPr id="363" name="Group"/>
          <p:cNvGrpSpPr/>
          <p:nvPr/>
        </p:nvGrpSpPr>
        <p:grpSpPr>
          <a:xfrm>
            <a:off x="9318618" y="3136900"/>
            <a:ext cx="4071939" cy="6393657"/>
            <a:chOff x="0" y="0"/>
            <a:chExt cx="4071937" cy="6393656"/>
          </a:xfrm>
        </p:grpSpPr>
        <p:sp>
          <p:nvSpPr>
            <p:cNvPr id="361" name="Rectangle"/>
            <p:cNvSpPr/>
            <p:nvPr/>
          </p:nvSpPr>
          <p:spPr>
            <a:xfrm>
              <a:off x="0" y="0"/>
              <a:ext cx="4071938" cy="6393657"/>
            </a:xfrm>
            <a:prstGeom prst="rect">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62" name="interstitial fluid"/>
            <p:cNvSpPr txBox="1"/>
            <p:nvPr/>
          </p:nvSpPr>
          <p:spPr>
            <a:xfrm>
              <a:off x="657303" y="450594"/>
              <a:ext cx="2718306" cy="14280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algn="ctr" defTabSz="1821656">
                <a:buClr>
                  <a:srgbClr val="000000"/>
                </a:buClr>
                <a:buFont typeface="Helvetica"/>
                <a:defRPr b="1" sz="3200">
                  <a:uFill>
                    <a:solidFill>
                      <a:srgbClr val="000000"/>
                    </a:solidFill>
                  </a:uFill>
                </a:defRPr>
              </a:lvl1pPr>
            </a:lstStyle>
            <a:p>
              <a:pPr/>
              <a:r>
                <a:t>interstitial fluid</a:t>
              </a:r>
            </a:p>
          </p:txBody>
        </p:sp>
      </p:grpSp>
      <p:grpSp>
        <p:nvGrpSpPr>
          <p:cNvPr id="368" name="Group"/>
          <p:cNvGrpSpPr/>
          <p:nvPr/>
        </p:nvGrpSpPr>
        <p:grpSpPr>
          <a:xfrm>
            <a:off x="4244578" y="3125390"/>
            <a:ext cx="5125641" cy="6393657"/>
            <a:chOff x="0" y="0"/>
            <a:chExt cx="5125640" cy="6393656"/>
          </a:xfrm>
        </p:grpSpPr>
        <p:grpSp>
          <p:nvGrpSpPr>
            <p:cNvPr id="366" name="Group"/>
            <p:cNvGrpSpPr/>
            <p:nvPr/>
          </p:nvGrpSpPr>
          <p:grpSpPr>
            <a:xfrm>
              <a:off x="0" y="0"/>
              <a:ext cx="5125641" cy="6393657"/>
              <a:chOff x="0" y="0"/>
              <a:chExt cx="5125640" cy="6393656"/>
            </a:xfrm>
          </p:grpSpPr>
          <p:sp>
            <p:nvSpPr>
              <p:cNvPr id="364" name="Rectangle"/>
              <p:cNvSpPr/>
              <p:nvPr/>
            </p:nvSpPr>
            <p:spPr>
              <a:xfrm>
                <a:off x="0" y="0"/>
                <a:ext cx="5125641" cy="6393657"/>
              </a:xfrm>
              <a:prstGeom prst="rect">
                <a:avLst/>
              </a:prstGeom>
              <a:solidFill>
                <a:srgbClr val="FFD47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65" name="Rectangle"/>
              <p:cNvSpPr txBox="1"/>
              <p:nvPr/>
            </p:nvSpPr>
            <p:spPr>
              <a:xfrm>
                <a:off x="0" y="0"/>
                <a:ext cx="5125641" cy="6393657"/>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buClr>
                    <a:srgbClr val="000000"/>
                  </a:buClr>
                  <a:buFont typeface="Helvetica"/>
                  <a:defRPr b="1" sz="4200">
                    <a:uFill>
                      <a:solidFill>
                        <a:srgbClr val="000000"/>
                      </a:solidFill>
                    </a:uFill>
                  </a:defRPr>
                </a:pPr>
              </a:p>
            </p:txBody>
          </p:sp>
        </p:grpSp>
        <p:sp>
          <p:nvSpPr>
            <p:cNvPr id="367" name="cells…"/>
            <p:cNvSpPr txBox="1"/>
            <p:nvPr/>
          </p:nvSpPr>
          <p:spPr>
            <a:xfrm>
              <a:off x="401353" y="517046"/>
              <a:ext cx="4293241" cy="207542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algn="ctr" defTabSz="1821656">
                <a:buClr>
                  <a:srgbClr val="000000"/>
                </a:buClr>
                <a:buFont typeface="Helvetica"/>
                <a:defRPr b="1" sz="3200">
                  <a:uFill>
                    <a:solidFill>
                      <a:srgbClr val="000000"/>
                    </a:solidFill>
                  </a:uFill>
                </a:defRPr>
              </a:pPr>
              <a:r>
                <a:t>cells</a:t>
              </a:r>
            </a:p>
            <a:p>
              <a:pPr marL="81280" marR="81280" algn="ctr" defTabSz="1821656">
                <a:buClr>
                  <a:srgbClr val="000000"/>
                </a:buClr>
                <a:buFont typeface="Helvetica"/>
                <a:defRPr b="1" sz="2400">
                  <a:uFill>
                    <a:solidFill>
                      <a:srgbClr val="000000"/>
                    </a:solidFill>
                  </a:uFill>
                </a:defRPr>
              </a:pPr>
              <a:r>
                <a:t>of muscles, organs, </a:t>
              </a:r>
            </a:p>
            <a:p>
              <a:pPr marL="81280" marR="81280" algn="ctr" defTabSz="1821656">
                <a:buClr>
                  <a:srgbClr val="000000"/>
                </a:buClr>
                <a:buFont typeface="Helvetica"/>
                <a:defRPr b="1" sz="2400">
                  <a:uFill>
                    <a:solidFill>
                      <a:srgbClr val="000000"/>
                    </a:solidFill>
                  </a:uFill>
                </a:defRPr>
              </a:pPr>
              <a:r>
                <a:t>&amp; tissues</a:t>
              </a:r>
            </a:p>
          </p:txBody>
        </p:sp>
      </p:grpSp>
      <p:sp>
        <p:nvSpPr>
          <p:cNvPr id="369" name="Line"/>
          <p:cNvSpPr/>
          <p:nvPr/>
        </p:nvSpPr>
        <p:spPr>
          <a:xfrm flipH="1">
            <a:off x="14960203" y="6797675"/>
            <a:ext cx="2324155" cy="0"/>
          </a:xfrm>
          <a:prstGeom prst="line">
            <a:avLst/>
          </a:prstGeom>
          <a:ln w="88900">
            <a:solidFill>
              <a:srgbClr val="0433FF"/>
            </a:solidFill>
            <a:tailEnd type="triangle"/>
          </a:ln>
        </p:spPr>
        <p:txBody>
          <a:bodyPr lIns="71437" tIns="71437" rIns="71437" bIns="71437" anchor="ctr"/>
          <a:lstStyle/>
          <a:p>
            <a:pPr/>
          </a:p>
        </p:txBody>
      </p:sp>
      <p:sp>
        <p:nvSpPr>
          <p:cNvPr id="370" name="Line"/>
          <p:cNvSpPr/>
          <p:nvPr/>
        </p:nvSpPr>
        <p:spPr>
          <a:xfrm flipH="1" flipV="1">
            <a:off x="6425862" y="6819780"/>
            <a:ext cx="8102939" cy="12821"/>
          </a:xfrm>
          <a:prstGeom prst="line">
            <a:avLst/>
          </a:prstGeom>
          <a:ln w="88900">
            <a:solidFill>
              <a:srgbClr val="0433FF"/>
            </a:solidFill>
            <a:tailEnd type="triangle"/>
          </a:ln>
        </p:spPr>
        <p:txBody>
          <a:bodyPr lIns="71437" tIns="71437" rIns="71437" bIns="71437" anchor="ctr"/>
          <a:lstStyle/>
          <a:p>
            <a:pPr/>
          </a:p>
        </p:txBody>
      </p:sp>
      <p:sp>
        <p:nvSpPr>
          <p:cNvPr id="371" name="glucose"/>
          <p:cNvSpPr txBox="1"/>
          <p:nvPr/>
        </p:nvSpPr>
        <p:spPr>
          <a:xfrm>
            <a:off x="4566046" y="6483350"/>
            <a:ext cx="1726733" cy="609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000">
                <a:uFill>
                  <a:solidFill>
                    <a:srgbClr val="000000"/>
                  </a:solidFill>
                </a:uFill>
              </a:defRPr>
            </a:lvl1pPr>
          </a:lstStyle>
          <a:p>
            <a:pPr>
              <a:defRPr b="0" sz="4200">
                <a:latin typeface="Times Roman"/>
                <a:ea typeface="Times Roman"/>
                <a:cs typeface="Times Roman"/>
                <a:sym typeface="Times Roman"/>
              </a:defRPr>
            </a:pPr>
            <a:r>
              <a:rPr b="1" sz="3000">
                <a:latin typeface="Helvetica"/>
                <a:ea typeface="Helvetica"/>
                <a:cs typeface="Helvetica"/>
                <a:sym typeface="Helvetica"/>
              </a:rPr>
              <a:t>glucose</a:t>
            </a:r>
          </a:p>
        </p:txBody>
      </p:sp>
      <p:sp>
        <p:nvSpPr>
          <p:cNvPr id="372" name="intracellular…"/>
          <p:cNvSpPr txBox="1"/>
          <p:nvPr/>
        </p:nvSpPr>
        <p:spPr>
          <a:xfrm>
            <a:off x="4476750" y="10340578"/>
            <a:ext cx="4679157" cy="289321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p>
            <a:pPr marL="81280" marR="81280" algn="ctr" defTabSz="1821656">
              <a:buClr>
                <a:srgbClr val="000000"/>
              </a:buClr>
              <a:buFont typeface="Helvetica"/>
              <a:defRPr b="1" sz="3200">
                <a:uFill>
                  <a:solidFill>
                    <a:srgbClr val="000000"/>
                  </a:solidFill>
                </a:uFill>
              </a:defRPr>
            </a:pPr>
            <a:r>
              <a:t>intracellular</a:t>
            </a:r>
          </a:p>
          <a:p>
            <a:pPr marL="81280" marR="81280" algn="ctr" defTabSz="1821656">
              <a:buClr>
                <a:srgbClr val="000000"/>
              </a:buClr>
              <a:buFont typeface="Helvetica"/>
              <a:defRPr b="1" sz="3200">
                <a:uFill>
                  <a:solidFill>
                    <a:srgbClr val="000000"/>
                  </a:solidFill>
                </a:uFill>
              </a:defRPr>
            </a:pPr>
            <a:r>
              <a:t>compartment</a:t>
            </a:r>
          </a:p>
          <a:p>
            <a:pPr marL="81280" marR="81280" algn="ctr" defTabSz="1821656">
              <a:buClr>
                <a:srgbClr val="000000"/>
              </a:buClr>
              <a:buFont typeface="Helvetica"/>
              <a:defRPr b="1" sz="3200">
                <a:uFill>
                  <a:solidFill>
                    <a:srgbClr val="000000"/>
                  </a:solidFill>
                </a:uFill>
              </a:defRPr>
            </a:pPr>
            <a:r>
              <a:t>67% of body water</a:t>
            </a:r>
          </a:p>
        </p:txBody>
      </p:sp>
      <p:sp>
        <p:nvSpPr>
          <p:cNvPr id="373" name="extracellular compartment…"/>
          <p:cNvSpPr txBox="1"/>
          <p:nvPr/>
        </p:nvSpPr>
        <p:spPr>
          <a:xfrm>
            <a:off x="10548937" y="10358437"/>
            <a:ext cx="5161360" cy="22145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p>
            <a:pPr marL="81280" marR="81280" algn="ctr" defTabSz="1821656">
              <a:buClr>
                <a:srgbClr val="000000"/>
              </a:buClr>
              <a:buFont typeface="Helvetica"/>
              <a:defRPr b="1" sz="3200">
                <a:uFill>
                  <a:solidFill>
                    <a:srgbClr val="000000"/>
                  </a:solidFill>
                </a:uFill>
              </a:defRPr>
            </a:pPr>
            <a:r>
              <a:t>extracellular compartment</a:t>
            </a:r>
          </a:p>
          <a:p>
            <a:pPr marL="81280" marR="81280" algn="ctr" defTabSz="1821656">
              <a:buClr>
                <a:srgbClr val="000000"/>
              </a:buClr>
              <a:buFont typeface="Helvetica"/>
              <a:defRPr b="1" sz="3200">
                <a:uFill>
                  <a:solidFill>
                    <a:srgbClr val="000000"/>
                  </a:solidFill>
                </a:uFill>
              </a:defRPr>
            </a:pPr>
            <a:r>
              <a:t>33% of body water</a:t>
            </a:r>
          </a:p>
        </p:txBody>
      </p:sp>
      <p:grpSp>
        <p:nvGrpSpPr>
          <p:cNvPr id="377" name="Group"/>
          <p:cNvGrpSpPr/>
          <p:nvPr/>
        </p:nvGrpSpPr>
        <p:grpSpPr>
          <a:xfrm>
            <a:off x="4244578" y="9786937"/>
            <a:ext cx="5072063" cy="482204"/>
            <a:chOff x="0" y="0"/>
            <a:chExt cx="5072062" cy="482203"/>
          </a:xfrm>
        </p:grpSpPr>
        <p:sp>
          <p:nvSpPr>
            <p:cNvPr id="374" name="Line"/>
            <p:cNvSpPr/>
            <p:nvPr/>
          </p:nvSpPr>
          <p:spPr>
            <a:xfrm flipH="1">
              <a:off x="-1" y="0"/>
              <a:ext cx="2"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75" name="Line"/>
            <p:cNvSpPr/>
            <p:nvPr/>
          </p:nvSpPr>
          <p:spPr>
            <a:xfrm>
              <a:off x="5054203" y="0"/>
              <a:ext cx="1"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76" name="Line"/>
            <p:cNvSpPr/>
            <p:nvPr/>
          </p:nvSpPr>
          <p:spPr>
            <a:xfrm>
              <a:off x="0" y="482203"/>
              <a:ext cx="5072063"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grpSp>
        <p:nvGrpSpPr>
          <p:cNvPr id="381" name="Group"/>
          <p:cNvGrpSpPr/>
          <p:nvPr/>
        </p:nvGrpSpPr>
        <p:grpSpPr>
          <a:xfrm>
            <a:off x="9405937" y="9786937"/>
            <a:ext cx="7268767" cy="482204"/>
            <a:chOff x="0" y="0"/>
            <a:chExt cx="7268765" cy="482203"/>
          </a:xfrm>
        </p:grpSpPr>
        <p:sp>
          <p:nvSpPr>
            <p:cNvPr id="378" name="Line"/>
            <p:cNvSpPr/>
            <p:nvPr/>
          </p:nvSpPr>
          <p:spPr>
            <a:xfrm flipH="1">
              <a:off x="-1" y="0"/>
              <a:ext cx="2"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79" name="Line"/>
            <p:cNvSpPr/>
            <p:nvPr/>
          </p:nvSpPr>
          <p:spPr>
            <a:xfrm>
              <a:off x="7220049" y="0"/>
              <a:ext cx="1"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380" name="Line"/>
            <p:cNvSpPr/>
            <p:nvPr/>
          </p:nvSpPr>
          <p:spPr>
            <a:xfrm>
              <a:off x="0" y="482203"/>
              <a:ext cx="7268766"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sp>
        <p:nvSpPr>
          <p:cNvPr id="382" name="Line"/>
          <p:cNvSpPr/>
          <p:nvPr/>
        </p:nvSpPr>
        <p:spPr>
          <a:xfrm flipH="1">
            <a:off x="17478375" y="2160984"/>
            <a:ext cx="3176" cy="1073151"/>
          </a:xfrm>
          <a:prstGeom prst="line">
            <a:avLst/>
          </a:prstGeom>
          <a:ln w="88900">
            <a:solidFill>
              <a:srgbClr val="0433FF"/>
            </a:solidFill>
            <a:tailEnd type="triangle"/>
          </a:ln>
        </p:spPr>
        <p:txBody>
          <a:bodyPr lIns="71437" tIns="71437" rIns="71437" bIns="71437" anchor="ctr"/>
          <a:lstStyle/>
          <a:p>
            <a:pPr/>
          </a:p>
        </p:txBody>
      </p:sp>
      <p:sp>
        <p:nvSpPr>
          <p:cNvPr id="383" name="glucose, H20"/>
          <p:cNvSpPr txBox="1"/>
          <p:nvPr/>
        </p:nvSpPr>
        <p:spPr>
          <a:xfrm>
            <a:off x="16103203" y="1501775"/>
            <a:ext cx="2592994" cy="67865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200">
                <a:uFill>
                  <a:solidFill>
                    <a:srgbClr val="000000"/>
                  </a:solidFill>
                </a:uFill>
                <a:latin typeface="Times Roman"/>
                <a:ea typeface="Times Roman"/>
                <a:cs typeface="Times Roman"/>
                <a:sym typeface="Times Roman"/>
              </a:defRPr>
            </a:pPr>
            <a:r>
              <a:rPr b="1" sz="3000">
                <a:latin typeface="Helvetica"/>
                <a:ea typeface="Helvetica"/>
                <a:cs typeface="Helvetica"/>
                <a:sym typeface="Helvetica"/>
              </a:rPr>
              <a:t>glucose, H</a:t>
            </a:r>
            <a:r>
              <a:rPr b="1" baseline="-17399" sz="3000">
                <a:latin typeface="Helvetica"/>
                <a:ea typeface="Helvetica"/>
                <a:cs typeface="Helvetica"/>
                <a:sym typeface="Helvetica"/>
              </a:rPr>
              <a:t>2</a:t>
            </a:r>
            <a:r>
              <a:rPr b="1" sz="3000">
                <a:latin typeface="Helvetica"/>
                <a:ea typeface="Helvetica"/>
                <a:cs typeface="Helvetica"/>
                <a:sym typeface="Helvetica"/>
              </a:rPr>
              <a:t>0</a:t>
            </a:r>
          </a:p>
        </p:txBody>
      </p:sp>
      <p:sp>
        <p:nvSpPr>
          <p:cNvPr id="384" name="“Compartments” of the Body"/>
          <p:cNvSpPr txBox="1"/>
          <p:nvPr/>
        </p:nvSpPr>
        <p:spPr>
          <a:xfrm>
            <a:off x="3765550" y="473075"/>
            <a:ext cx="12101198" cy="11811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6600">
                <a:solidFill>
                  <a:srgbClr val="0061FF"/>
                </a:solidFill>
                <a:uFill>
                  <a:solidFill>
                    <a:srgbClr val="0061FF"/>
                  </a:solidFill>
                </a:uFill>
              </a:defRPr>
            </a:lvl1pPr>
          </a:lstStyle>
          <a:p>
            <a:pPr/>
            <a:r>
              <a:t>“Compartments” of the Body</a:t>
            </a:r>
          </a:p>
        </p:txBody>
      </p:sp>
      <p:pic>
        <p:nvPicPr>
          <p:cNvPr id="385" name="droppedImage.png" descr="droppedImage.png"/>
          <p:cNvPicPr>
            <a:picLocks noChangeAspect="1"/>
          </p:cNvPicPr>
          <p:nvPr/>
        </p:nvPicPr>
        <p:blipFill>
          <a:blip r:embed="rId2">
            <a:extLst/>
          </a:blip>
          <a:stretch>
            <a:fillRect/>
          </a:stretch>
        </p:blipFill>
        <p:spPr>
          <a:xfrm>
            <a:off x="18264187" y="8554640"/>
            <a:ext cx="2928938" cy="5108068"/>
          </a:xfrm>
          <a:prstGeom prst="rect">
            <a:avLst/>
          </a:prstGeom>
          <a:ln w="12700"/>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89" name="Group"/>
          <p:cNvGrpSpPr/>
          <p:nvPr/>
        </p:nvGrpSpPr>
        <p:grpSpPr>
          <a:xfrm>
            <a:off x="16781859" y="2533650"/>
            <a:ext cx="1321595" cy="7590235"/>
            <a:chOff x="0" y="0"/>
            <a:chExt cx="1321593" cy="7590234"/>
          </a:xfrm>
        </p:grpSpPr>
        <p:sp>
          <p:nvSpPr>
            <p:cNvPr id="387" name="Rectangle"/>
            <p:cNvSpPr/>
            <p:nvPr/>
          </p:nvSpPr>
          <p:spPr>
            <a:xfrm>
              <a:off x="0" y="0"/>
              <a:ext cx="1321594" cy="7590235"/>
            </a:xfrm>
            <a:prstGeom prst="rect">
              <a:avLst/>
            </a:prstGeom>
            <a:solidFill>
              <a:srgbClr val="4F8F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88" name="alimentary canal"/>
            <p:cNvSpPr txBox="1"/>
            <p:nvPr/>
          </p:nvSpPr>
          <p:spPr>
            <a:xfrm rot="5400000">
              <a:off x="-1348031" y="3616058"/>
              <a:ext cx="4096251" cy="10685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000">
                  <a:uFill>
                    <a:solidFill>
                      <a:srgbClr val="000000"/>
                    </a:solidFill>
                  </a:uFill>
                </a:defRPr>
              </a:lvl1pPr>
            </a:lstStyle>
            <a:p>
              <a:pPr/>
              <a:r>
                <a:t>alimentary canal</a:t>
              </a:r>
            </a:p>
          </p:txBody>
        </p:sp>
      </p:grpSp>
      <p:grpSp>
        <p:nvGrpSpPr>
          <p:cNvPr id="394" name="Group"/>
          <p:cNvGrpSpPr/>
          <p:nvPr/>
        </p:nvGrpSpPr>
        <p:grpSpPr>
          <a:xfrm>
            <a:off x="13376275" y="3143250"/>
            <a:ext cx="3429000" cy="6375797"/>
            <a:chOff x="0" y="0"/>
            <a:chExt cx="3429000" cy="6375796"/>
          </a:xfrm>
        </p:grpSpPr>
        <p:grpSp>
          <p:nvGrpSpPr>
            <p:cNvPr id="392" name="Group"/>
            <p:cNvGrpSpPr/>
            <p:nvPr/>
          </p:nvGrpSpPr>
          <p:grpSpPr>
            <a:xfrm>
              <a:off x="0" y="0"/>
              <a:ext cx="3429000" cy="6375797"/>
              <a:chOff x="0" y="0"/>
              <a:chExt cx="3429000" cy="6375796"/>
            </a:xfrm>
          </p:grpSpPr>
          <p:sp>
            <p:nvSpPr>
              <p:cNvPr id="390" name="Rectangle"/>
              <p:cNvSpPr/>
              <p:nvPr/>
            </p:nvSpPr>
            <p:spPr>
              <a:xfrm>
                <a:off x="0" y="0"/>
                <a:ext cx="3429000" cy="6375797"/>
              </a:xfrm>
              <a:prstGeom prst="rect">
                <a:avLst/>
              </a:prstGeom>
              <a:gradFill flip="none" rotWithShape="1">
                <a:gsLst>
                  <a:gs pos="0">
                    <a:srgbClr val="FF2600"/>
                  </a:gs>
                  <a:gs pos="100000">
                    <a:srgbClr val="942193"/>
                  </a:gs>
                </a:gsLst>
                <a:lin ang="10800000" scaled="0"/>
              </a:gradFill>
              <a:ln w="25400" cap="flat">
                <a:solidFill>
                  <a:srgbClr val="000000"/>
                </a:solidFill>
                <a:prstDash val="solid"/>
                <a:miter lim="400000"/>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91" name="Rectangle"/>
              <p:cNvSpPr txBox="1"/>
              <p:nvPr/>
            </p:nvSpPr>
            <p:spPr>
              <a:xfrm>
                <a:off x="0" y="0"/>
                <a:ext cx="3429000" cy="6375797"/>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buClr>
                    <a:srgbClr val="000000"/>
                  </a:buClr>
                  <a:buFont typeface="Helvetica"/>
                  <a:defRPr b="1" sz="4200">
                    <a:uFill>
                      <a:solidFill>
                        <a:srgbClr val="000000"/>
                      </a:solidFill>
                    </a:uFill>
                  </a:defRPr>
                </a:pPr>
              </a:p>
            </p:txBody>
          </p:sp>
        </p:grpSp>
        <p:sp>
          <p:nvSpPr>
            <p:cNvPr id="393" name="blood"/>
            <p:cNvSpPr txBox="1"/>
            <p:nvPr/>
          </p:nvSpPr>
          <p:spPr>
            <a:xfrm>
              <a:off x="1197629" y="879147"/>
              <a:ext cx="1821658" cy="75897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200">
                  <a:uFill>
                    <a:solidFill>
                      <a:srgbClr val="000000"/>
                    </a:solidFill>
                  </a:uFill>
                </a:defRPr>
              </a:lvl1pPr>
            </a:lstStyle>
            <a:p>
              <a:pPr/>
              <a:r>
                <a:t>blood</a:t>
              </a:r>
            </a:p>
          </p:txBody>
        </p:sp>
      </p:grpSp>
      <p:grpSp>
        <p:nvGrpSpPr>
          <p:cNvPr id="397" name="Group"/>
          <p:cNvGrpSpPr/>
          <p:nvPr/>
        </p:nvGrpSpPr>
        <p:grpSpPr>
          <a:xfrm>
            <a:off x="9318618" y="3136900"/>
            <a:ext cx="4071939" cy="6393657"/>
            <a:chOff x="0" y="0"/>
            <a:chExt cx="4071937" cy="6393656"/>
          </a:xfrm>
        </p:grpSpPr>
        <p:sp>
          <p:nvSpPr>
            <p:cNvPr id="395" name="Rectangle"/>
            <p:cNvSpPr/>
            <p:nvPr/>
          </p:nvSpPr>
          <p:spPr>
            <a:xfrm>
              <a:off x="0" y="0"/>
              <a:ext cx="4071938" cy="6393657"/>
            </a:xfrm>
            <a:prstGeom prst="rect">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96" name="interstitial fluid"/>
            <p:cNvSpPr txBox="1"/>
            <p:nvPr/>
          </p:nvSpPr>
          <p:spPr>
            <a:xfrm>
              <a:off x="657303" y="450594"/>
              <a:ext cx="2718306" cy="14280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algn="ctr" defTabSz="1821656">
                <a:buClr>
                  <a:srgbClr val="000000"/>
                </a:buClr>
                <a:buFont typeface="Helvetica"/>
                <a:defRPr b="1" sz="3200">
                  <a:uFill>
                    <a:solidFill>
                      <a:srgbClr val="000000"/>
                    </a:solidFill>
                  </a:uFill>
                </a:defRPr>
              </a:lvl1pPr>
            </a:lstStyle>
            <a:p>
              <a:pPr/>
              <a:r>
                <a:t>interstitial fluid</a:t>
              </a:r>
            </a:p>
          </p:txBody>
        </p:sp>
      </p:grpSp>
      <p:grpSp>
        <p:nvGrpSpPr>
          <p:cNvPr id="402" name="Group"/>
          <p:cNvGrpSpPr/>
          <p:nvPr/>
        </p:nvGrpSpPr>
        <p:grpSpPr>
          <a:xfrm>
            <a:off x="4244578" y="3125390"/>
            <a:ext cx="5125641" cy="6393657"/>
            <a:chOff x="0" y="0"/>
            <a:chExt cx="5125640" cy="6393656"/>
          </a:xfrm>
        </p:grpSpPr>
        <p:grpSp>
          <p:nvGrpSpPr>
            <p:cNvPr id="400" name="Group"/>
            <p:cNvGrpSpPr/>
            <p:nvPr/>
          </p:nvGrpSpPr>
          <p:grpSpPr>
            <a:xfrm>
              <a:off x="0" y="0"/>
              <a:ext cx="5125641" cy="6393657"/>
              <a:chOff x="0" y="0"/>
              <a:chExt cx="5125640" cy="6393656"/>
            </a:xfrm>
          </p:grpSpPr>
          <p:sp>
            <p:nvSpPr>
              <p:cNvPr id="398" name="Rectangle"/>
              <p:cNvSpPr/>
              <p:nvPr/>
            </p:nvSpPr>
            <p:spPr>
              <a:xfrm>
                <a:off x="0" y="0"/>
                <a:ext cx="5125641" cy="6393657"/>
              </a:xfrm>
              <a:prstGeom prst="rect">
                <a:avLst/>
              </a:prstGeom>
              <a:solidFill>
                <a:srgbClr val="FFD47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399" name="Rectangle"/>
              <p:cNvSpPr txBox="1"/>
              <p:nvPr/>
            </p:nvSpPr>
            <p:spPr>
              <a:xfrm>
                <a:off x="0" y="0"/>
                <a:ext cx="5125641" cy="6393657"/>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buClr>
                    <a:srgbClr val="000000"/>
                  </a:buClr>
                  <a:buFont typeface="Helvetica"/>
                  <a:defRPr b="1" sz="4200">
                    <a:uFill>
                      <a:solidFill>
                        <a:srgbClr val="000000"/>
                      </a:solidFill>
                    </a:uFill>
                  </a:defRPr>
                </a:pPr>
              </a:p>
            </p:txBody>
          </p:sp>
        </p:grpSp>
        <p:sp>
          <p:nvSpPr>
            <p:cNvPr id="401" name="cells…"/>
            <p:cNvSpPr txBox="1"/>
            <p:nvPr/>
          </p:nvSpPr>
          <p:spPr>
            <a:xfrm>
              <a:off x="401353" y="517046"/>
              <a:ext cx="4293241" cy="207542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algn="ctr" defTabSz="1821656">
                <a:buClr>
                  <a:srgbClr val="000000"/>
                </a:buClr>
                <a:buFont typeface="Helvetica"/>
                <a:defRPr b="1" sz="3200">
                  <a:uFill>
                    <a:solidFill>
                      <a:srgbClr val="000000"/>
                    </a:solidFill>
                  </a:uFill>
                </a:defRPr>
              </a:pPr>
              <a:r>
                <a:t>cells</a:t>
              </a:r>
            </a:p>
            <a:p>
              <a:pPr marL="81280" marR="81280" algn="ctr" defTabSz="1821656">
                <a:buClr>
                  <a:srgbClr val="000000"/>
                </a:buClr>
                <a:buFont typeface="Helvetica"/>
                <a:defRPr b="1" sz="2400">
                  <a:uFill>
                    <a:solidFill>
                      <a:srgbClr val="000000"/>
                    </a:solidFill>
                  </a:uFill>
                </a:defRPr>
              </a:pPr>
              <a:r>
                <a:t>of muscles, organs, </a:t>
              </a:r>
            </a:p>
            <a:p>
              <a:pPr marL="81280" marR="81280" algn="ctr" defTabSz="1821656">
                <a:buClr>
                  <a:srgbClr val="000000"/>
                </a:buClr>
                <a:buFont typeface="Helvetica"/>
                <a:defRPr b="1" sz="2400">
                  <a:uFill>
                    <a:solidFill>
                      <a:srgbClr val="000000"/>
                    </a:solidFill>
                  </a:uFill>
                </a:defRPr>
              </a:pPr>
              <a:r>
                <a:t>&amp; tissues</a:t>
              </a:r>
            </a:p>
          </p:txBody>
        </p:sp>
      </p:grpSp>
      <p:sp>
        <p:nvSpPr>
          <p:cNvPr id="403" name="Line"/>
          <p:cNvSpPr/>
          <p:nvPr/>
        </p:nvSpPr>
        <p:spPr>
          <a:xfrm flipH="1">
            <a:off x="14960203" y="6797675"/>
            <a:ext cx="2324155" cy="0"/>
          </a:xfrm>
          <a:prstGeom prst="line">
            <a:avLst/>
          </a:prstGeom>
          <a:ln w="88900">
            <a:solidFill>
              <a:srgbClr val="0433FF"/>
            </a:solidFill>
            <a:tailEnd type="triangle"/>
          </a:ln>
        </p:spPr>
        <p:txBody>
          <a:bodyPr lIns="71437" tIns="71437" rIns="71437" bIns="71437" anchor="ctr"/>
          <a:lstStyle/>
          <a:p>
            <a:pPr/>
          </a:p>
        </p:txBody>
      </p:sp>
      <p:sp>
        <p:nvSpPr>
          <p:cNvPr id="404" name="Line"/>
          <p:cNvSpPr/>
          <p:nvPr/>
        </p:nvSpPr>
        <p:spPr>
          <a:xfrm flipH="1" flipV="1">
            <a:off x="6425862" y="6819780"/>
            <a:ext cx="8102939" cy="12821"/>
          </a:xfrm>
          <a:prstGeom prst="line">
            <a:avLst/>
          </a:prstGeom>
          <a:ln w="88900">
            <a:solidFill>
              <a:srgbClr val="0433FF"/>
            </a:solidFill>
            <a:tailEnd type="triangle"/>
          </a:ln>
        </p:spPr>
        <p:txBody>
          <a:bodyPr lIns="71437" tIns="71437" rIns="71437" bIns="71437" anchor="ctr"/>
          <a:lstStyle/>
          <a:p>
            <a:pPr/>
          </a:p>
        </p:txBody>
      </p:sp>
      <p:sp>
        <p:nvSpPr>
          <p:cNvPr id="405" name="glucose"/>
          <p:cNvSpPr txBox="1"/>
          <p:nvPr/>
        </p:nvSpPr>
        <p:spPr>
          <a:xfrm>
            <a:off x="4566046" y="6483350"/>
            <a:ext cx="1726733" cy="609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000">
                <a:uFill>
                  <a:solidFill>
                    <a:srgbClr val="000000"/>
                  </a:solidFill>
                </a:uFill>
              </a:defRPr>
            </a:lvl1pPr>
          </a:lstStyle>
          <a:p>
            <a:pPr>
              <a:defRPr b="0" sz="4200">
                <a:latin typeface="Times Roman"/>
                <a:ea typeface="Times Roman"/>
                <a:cs typeface="Times Roman"/>
                <a:sym typeface="Times Roman"/>
              </a:defRPr>
            </a:pPr>
            <a:r>
              <a:rPr b="1" sz="3000">
                <a:latin typeface="Helvetica"/>
                <a:ea typeface="Helvetica"/>
                <a:cs typeface="Helvetica"/>
                <a:sym typeface="Helvetica"/>
              </a:rPr>
              <a:t>glucose</a:t>
            </a:r>
          </a:p>
        </p:txBody>
      </p:sp>
      <p:sp>
        <p:nvSpPr>
          <p:cNvPr id="406" name="intracellular…"/>
          <p:cNvSpPr txBox="1"/>
          <p:nvPr/>
        </p:nvSpPr>
        <p:spPr>
          <a:xfrm>
            <a:off x="4476750" y="10340578"/>
            <a:ext cx="4679157" cy="289321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p>
            <a:pPr marL="81280" marR="81280" algn="ctr" defTabSz="1821656">
              <a:buClr>
                <a:srgbClr val="000000"/>
              </a:buClr>
              <a:buFont typeface="Helvetica"/>
              <a:defRPr b="1" sz="3200">
                <a:uFill>
                  <a:solidFill>
                    <a:srgbClr val="000000"/>
                  </a:solidFill>
                </a:uFill>
              </a:defRPr>
            </a:pPr>
            <a:r>
              <a:t>intracellular</a:t>
            </a:r>
          </a:p>
          <a:p>
            <a:pPr marL="81280" marR="81280" algn="ctr" defTabSz="1821656">
              <a:buClr>
                <a:srgbClr val="000000"/>
              </a:buClr>
              <a:buFont typeface="Helvetica"/>
              <a:defRPr b="1" sz="3200">
                <a:uFill>
                  <a:solidFill>
                    <a:srgbClr val="000000"/>
                  </a:solidFill>
                </a:uFill>
              </a:defRPr>
            </a:pPr>
            <a:r>
              <a:t>compartment</a:t>
            </a:r>
          </a:p>
          <a:p>
            <a:pPr marL="81280" marR="81280" algn="ctr" defTabSz="1821656">
              <a:buClr>
                <a:srgbClr val="000000"/>
              </a:buClr>
              <a:buFont typeface="Helvetica"/>
              <a:defRPr b="1" sz="3200">
                <a:uFill>
                  <a:solidFill>
                    <a:srgbClr val="000000"/>
                  </a:solidFill>
                </a:uFill>
              </a:defRPr>
            </a:pPr>
            <a:r>
              <a:t>67% of body water</a:t>
            </a:r>
          </a:p>
        </p:txBody>
      </p:sp>
      <p:sp>
        <p:nvSpPr>
          <p:cNvPr id="407" name="extracellular compartment…"/>
          <p:cNvSpPr txBox="1"/>
          <p:nvPr/>
        </p:nvSpPr>
        <p:spPr>
          <a:xfrm>
            <a:off x="10548937" y="10358437"/>
            <a:ext cx="5161360" cy="22145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p>
            <a:pPr marL="81280" marR="81280" algn="ctr" defTabSz="1821656">
              <a:buClr>
                <a:srgbClr val="000000"/>
              </a:buClr>
              <a:buFont typeface="Helvetica"/>
              <a:defRPr b="1" sz="3200">
                <a:uFill>
                  <a:solidFill>
                    <a:srgbClr val="000000"/>
                  </a:solidFill>
                </a:uFill>
              </a:defRPr>
            </a:pPr>
            <a:r>
              <a:t>extracellular compartment</a:t>
            </a:r>
          </a:p>
          <a:p>
            <a:pPr marL="81280" marR="81280" algn="ctr" defTabSz="1821656">
              <a:buClr>
                <a:srgbClr val="000000"/>
              </a:buClr>
              <a:buFont typeface="Helvetica"/>
              <a:defRPr b="1" sz="3200">
                <a:uFill>
                  <a:solidFill>
                    <a:srgbClr val="000000"/>
                  </a:solidFill>
                </a:uFill>
              </a:defRPr>
            </a:pPr>
            <a:r>
              <a:t>33% of body water</a:t>
            </a:r>
          </a:p>
        </p:txBody>
      </p:sp>
      <p:grpSp>
        <p:nvGrpSpPr>
          <p:cNvPr id="411" name="Group"/>
          <p:cNvGrpSpPr/>
          <p:nvPr/>
        </p:nvGrpSpPr>
        <p:grpSpPr>
          <a:xfrm>
            <a:off x="4244578" y="9786937"/>
            <a:ext cx="5072063" cy="482204"/>
            <a:chOff x="0" y="0"/>
            <a:chExt cx="5072062" cy="482203"/>
          </a:xfrm>
        </p:grpSpPr>
        <p:sp>
          <p:nvSpPr>
            <p:cNvPr id="408" name="Line"/>
            <p:cNvSpPr/>
            <p:nvPr/>
          </p:nvSpPr>
          <p:spPr>
            <a:xfrm flipH="1">
              <a:off x="-1" y="0"/>
              <a:ext cx="2"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09" name="Line"/>
            <p:cNvSpPr/>
            <p:nvPr/>
          </p:nvSpPr>
          <p:spPr>
            <a:xfrm>
              <a:off x="5054203" y="0"/>
              <a:ext cx="1"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10" name="Line"/>
            <p:cNvSpPr/>
            <p:nvPr/>
          </p:nvSpPr>
          <p:spPr>
            <a:xfrm>
              <a:off x="0" y="482203"/>
              <a:ext cx="5072063"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grpSp>
        <p:nvGrpSpPr>
          <p:cNvPr id="415" name="Group"/>
          <p:cNvGrpSpPr/>
          <p:nvPr/>
        </p:nvGrpSpPr>
        <p:grpSpPr>
          <a:xfrm>
            <a:off x="9405937" y="9786937"/>
            <a:ext cx="7268767" cy="482204"/>
            <a:chOff x="0" y="0"/>
            <a:chExt cx="7268765" cy="482203"/>
          </a:xfrm>
        </p:grpSpPr>
        <p:sp>
          <p:nvSpPr>
            <p:cNvPr id="412" name="Line"/>
            <p:cNvSpPr/>
            <p:nvPr/>
          </p:nvSpPr>
          <p:spPr>
            <a:xfrm flipH="1">
              <a:off x="-1" y="0"/>
              <a:ext cx="2"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13" name="Line"/>
            <p:cNvSpPr/>
            <p:nvPr/>
          </p:nvSpPr>
          <p:spPr>
            <a:xfrm>
              <a:off x="7220049" y="0"/>
              <a:ext cx="1" cy="482204"/>
            </a:xfrm>
            <a:prstGeom prst="line">
              <a:avLst/>
            </a:prstGeom>
            <a:noFill/>
            <a:ln w="12700" cap="flat">
              <a:solidFill>
                <a:srgbClr val="000000"/>
              </a:solidFill>
              <a:prstDash val="solid"/>
              <a:round/>
            </a:ln>
            <a:effectLst/>
          </p:spPr>
          <p:txBody>
            <a:bodyPr wrap="square" lIns="0" tIns="0" rIns="0" bIns="0" numCol="1" anchor="t">
              <a:noAutofit/>
            </a:bodyPr>
            <a:lstStyle/>
            <a:p>
              <a:pPr/>
            </a:p>
          </p:txBody>
        </p:sp>
        <p:sp>
          <p:nvSpPr>
            <p:cNvPr id="414" name="Line"/>
            <p:cNvSpPr/>
            <p:nvPr/>
          </p:nvSpPr>
          <p:spPr>
            <a:xfrm>
              <a:off x="0" y="482203"/>
              <a:ext cx="7268766" cy="1"/>
            </a:xfrm>
            <a:prstGeom prst="line">
              <a:avLst/>
            </a:prstGeom>
            <a:noFill/>
            <a:ln w="12700" cap="flat">
              <a:solidFill>
                <a:srgbClr val="000000"/>
              </a:solidFill>
              <a:prstDash val="solid"/>
              <a:round/>
            </a:ln>
            <a:effectLst/>
          </p:spPr>
          <p:txBody>
            <a:bodyPr wrap="square" lIns="0" tIns="0" rIns="0" bIns="0" numCol="1" anchor="t">
              <a:noAutofit/>
            </a:bodyPr>
            <a:lstStyle/>
            <a:p>
              <a:pPr/>
            </a:p>
          </p:txBody>
        </p:sp>
      </p:grpSp>
      <p:sp>
        <p:nvSpPr>
          <p:cNvPr id="416" name="Line"/>
          <p:cNvSpPr/>
          <p:nvPr/>
        </p:nvSpPr>
        <p:spPr>
          <a:xfrm flipH="1">
            <a:off x="17478375" y="2160984"/>
            <a:ext cx="3176" cy="1073151"/>
          </a:xfrm>
          <a:prstGeom prst="line">
            <a:avLst/>
          </a:prstGeom>
          <a:ln w="88900">
            <a:solidFill>
              <a:srgbClr val="0433FF"/>
            </a:solidFill>
            <a:tailEnd type="triangle"/>
          </a:ln>
        </p:spPr>
        <p:txBody>
          <a:bodyPr lIns="71437" tIns="71437" rIns="71437" bIns="71437" anchor="ctr"/>
          <a:lstStyle/>
          <a:p>
            <a:pPr/>
          </a:p>
        </p:txBody>
      </p:sp>
      <p:sp>
        <p:nvSpPr>
          <p:cNvPr id="417" name="glucose, H20"/>
          <p:cNvSpPr txBox="1"/>
          <p:nvPr/>
        </p:nvSpPr>
        <p:spPr>
          <a:xfrm>
            <a:off x="16103203" y="1501775"/>
            <a:ext cx="2592994" cy="67865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buClr>
                <a:srgbClr val="000000"/>
              </a:buClr>
              <a:buFont typeface="Helvetica"/>
              <a:defRPr sz="4200">
                <a:uFill>
                  <a:solidFill>
                    <a:srgbClr val="000000"/>
                  </a:solidFill>
                </a:uFill>
                <a:latin typeface="Times Roman"/>
                <a:ea typeface="Times Roman"/>
                <a:cs typeface="Times Roman"/>
                <a:sym typeface="Times Roman"/>
              </a:defRPr>
            </a:pPr>
            <a:r>
              <a:rPr b="1" sz="3000">
                <a:latin typeface="Helvetica"/>
                <a:ea typeface="Helvetica"/>
                <a:cs typeface="Helvetica"/>
                <a:sym typeface="Helvetica"/>
              </a:rPr>
              <a:t>glucose, H</a:t>
            </a:r>
            <a:r>
              <a:rPr b="1" baseline="-17399" sz="3000">
                <a:latin typeface="Helvetica"/>
                <a:ea typeface="Helvetica"/>
                <a:cs typeface="Helvetica"/>
                <a:sym typeface="Helvetica"/>
              </a:rPr>
              <a:t>2</a:t>
            </a:r>
            <a:r>
              <a:rPr b="1" sz="3000">
                <a:latin typeface="Helvetica"/>
                <a:ea typeface="Helvetica"/>
                <a:cs typeface="Helvetica"/>
                <a:sym typeface="Helvetica"/>
              </a:rPr>
              <a:t>0</a:t>
            </a:r>
          </a:p>
        </p:txBody>
      </p:sp>
      <p:sp>
        <p:nvSpPr>
          <p:cNvPr id="418" name="“Compartments” of the Body"/>
          <p:cNvSpPr txBox="1"/>
          <p:nvPr/>
        </p:nvSpPr>
        <p:spPr>
          <a:xfrm>
            <a:off x="3765550" y="473075"/>
            <a:ext cx="12101198" cy="11811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6600">
                <a:solidFill>
                  <a:srgbClr val="0061FF"/>
                </a:solidFill>
                <a:uFill>
                  <a:solidFill>
                    <a:srgbClr val="0061FF"/>
                  </a:solidFill>
                </a:uFill>
              </a:defRPr>
            </a:lvl1pPr>
          </a:lstStyle>
          <a:p>
            <a:pPr/>
            <a:r>
              <a:t>“Compartments” of the Body</a:t>
            </a:r>
          </a:p>
        </p:txBody>
      </p:sp>
      <p:pic>
        <p:nvPicPr>
          <p:cNvPr id="419" name="droppedImage.png" descr="droppedImage.png"/>
          <p:cNvPicPr>
            <a:picLocks noChangeAspect="1"/>
          </p:cNvPicPr>
          <p:nvPr/>
        </p:nvPicPr>
        <p:blipFill>
          <a:blip r:embed="rId2">
            <a:extLst/>
          </a:blip>
          <a:stretch>
            <a:fillRect/>
          </a:stretch>
        </p:blipFill>
        <p:spPr>
          <a:xfrm>
            <a:off x="18264187" y="8554640"/>
            <a:ext cx="2928938" cy="5108068"/>
          </a:xfrm>
          <a:prstGeom prst="rect">
            <a:avLst/>
          </a:prstGeom>
          <a:ln w="12700"/>
        </p:spPr>
      </p:pic>
      <p:grpSp>
        <p:nvGrpSpPr>
          <p:cNvPr id="444" name="Group"/>
          <p:cNvGrpSpPr/>
          <p:nvPr/>
        </p:nvGrpSpPr>
        <p:grpSpPr>
          <a:xfrm>
            <a:off x="13013531" y="3125390"/>
            <a:ext cx="714376" cy="6340079"/>
            <a:chOff x="0" y="0"/>
            <a:chExt cx="714375" cy="6340078"/>
          </a:xfrm>
        </p:grpSpPr>
        <p:grpSp>
          <p:nvGrpSpPr>
            <p:cNvPr id="422" name="Group"/>
            <p:cNvGrpSpPr/>
            <p:nvPr/>
          </p:nvGrpSpPr>
          <p:grpSpPr>
            <a:xfrm>
              <a:off x="0" y="0"/>
              <a:ext cx="714375" cy="714375"/>
              <a:chOff x="0" y="0"/>
              <a:chExt cx="714375" cy="714375"/>
            </a:xfrm>
          </p:grpSpPr>
          <p:sp>
            <p:nvSpPr>
              <p:cNvPr id="420"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21"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25" name="Group"/>
            <p:cNvGrpSpPr/>
            <p:nvPr/>
          </p:nvGrpSpPr>
          <p:grpSpPr>
            <a:xfrm>
              <a:off x="0" y="803671"/>
              <a:ext cx="714375" cy="714376"/>
              <a:chOff x="0" y="0"/>
              <a:chExt cx="714375" cy="714375"/>
            </a:xfrm>
          </p:grpSpPr>
          <p:sp>
            <p:nvSpPr>
              <p:cNvPr id="423"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24"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28" name="Group"/>
            <p:cNvGrpSpPr/>
            <p:nvPr/>
          </p:nvGrpSpPr>
          <p:grpSpPr>
            <a:xfrm>
              <a:off x="0" y="1607343"/>
              <a:ext cx="714375" cy="714376"/>
              <a:chOff x="0" y="0"/>
              <a:chExt cx="714375" cy="714375"/>
            </a:xfrm>
          </p:grpSpPr>
          <p:sp>
            <p:nvSpPr>
              <p:cNvPr id="426"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27"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31" name="Group"/>
            <p:cNvGrpSpPr/>
            <p:nvPr/>
          </p:nvGrpSpPr>
          <p:grpSpPr>
            <a:xfrm>
              <a:off x="0" y="2411015"/>
              <a:ext cx="714375" cy="714376"/>
              <a:chOff x="0" y="0"/>
              <a:chExt cx="714375" cy="714375"/>
            </a:xfrm>
          </p:grpSpPr>
          <p:sp>
            <p:nvSpPr>
              <p:cNvPr id="429"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30"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34" name="Group"/>
            <p:cNvGrpSpPr/>
            <p:nvPr/>
          </p:nvGrpSpPr>
          <p:grpSpPr>
            <a:xfrm>
              <a:off x="0" y="3214687"/>
              <a:ext cx="714375" cy="714376"/>
              <a:chOff x="0" y="0"/>
              <a:chExt cx="714375" cy="714375"/>
            </a:xfrm>
          </p:grpSpPr>
          <p:sp>
            <p:nvSpPr>
              <p:cNvPr id="432"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33"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37" name="Group"/>
            <p:cNvGrpSpPr/>
            <p:nvPr/>
          </p:nvGrpSpPr>
          <p:grpSpPr>
            <a:xfrm>
              <a:off x="0" y="4018359"/>
              <a:ext cx="714375" cy="714376"/>
              <a:chOff x="0" y="0"/>
              <a:chExt cx="714375" cy="714375"/>
            </a:xfrm>
          </p:grpSpPr>
          <p:sp>
            <p:nvSpPr>
              <p:cNvPr id="435"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36"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40" name="Group"/>
            <p:cNvGrpSpPr/>
            <p:nvPr/>
          </p:nvGrpSpPr>
          <p:grpSpPr>
            <a:xfrm>
              <a:off x="0" y="4822031"/>
              <a:ext cx="714375" cy="714376"/>
              <a:chOff x="0" y="0"/>
              <a:chExt cx="714375" cy="714375"/>
            </a:xfrm>
          </p:grpSpPr>
          <p:sp>
            <p:nvSpPr>
              <p:cNvPr id="438"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39"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43" name="Group"/>
            <p:cNvGrpSpPr/>
            <p:nvPr/>
          </p:nvGrpSpPr>
          <p:grpSpPr>
            <a:xfrm>
              <a:off x="0" y="5625703"/>
              <a:ext cx="714375" cy="714376"/>
              <a:chOff x="0" y="0"/>
              <a:chExt cx="714375" cy="714375"/>
            </a:xfrm>
          </p:grpSpPr>
          <p:sp>
            <p:nvSpPr>
              <p:cNvPr id="441"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42"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460" name="Group"/>
          <p:cNvGrpSpPr/>
          <p:nvPr/>
        </p:nvGrpSpPr>
        <p:grpSpPr>
          <a:xfrm>
            <a:off x="8120062" y="3125390"/>
            <a:ext cx="1250157" cy="6411515"/>
            <a:chOff x="0" y="0"/>
            <a:chExt cx="1250156" cy="6411513"/>
          </a:xfrm>
        </p:grpSpPr>
        <p:grpSp>
          <p:nvGrpSpPr>
            <p:cNvPr id="447" name="Group"/>
            <p:cNvGrpSpPr/>
            <p:nvPr/>
          </p:nvGrpSpPr>
          <p:grpSpPr>
            <a:xfrm>
              <a:off x="0" y="0"/>
              <a:ext cx="1250157" cy="1250155"/>
              <a:chOff x="0" y="0"/>
              <a:chExt cx="1250156" cy="1250154"/>
            </a:xfrm>
          </p:grpSpPr>
          <p:sp>
            <p:nvSpPr>
              <p:cNvPr id="445" name="Rounded Rectangle"/>
              <p:cNvSpPr/>
              <p:nvPr/>
            </p:nvSpPr>
            <p:spPr>
              <a:xfrm>
                <a:off x="0" y="0"/>
                <a:ext cx="1250157" cy="1250155"/>
              </a:xfrm>
              <a:prstGeom prst="roundRect">
                <a:avLst>
                  <a:gd name="adj" fmla="val 12874"/>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46" name="Rounded Rectangle"/>
              <p:cNvSpPr/>
              <p:nvPr/>
            </p:nvSpPr>
            <p:spPr>
              <a:xfrm>
                <a:off x="87510" y="100012"/>
                <a:ext cx="1075138" cy="1050131"/>
              </a:xfrm>
              <a:prstGeom prst="roundRect">
                <a:avLst>
                  <a:gd name="adj" fmla="val 1999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50" name="Group"/>
            <p:cNvGrpSpPr/>
            <p:nvPr/>
          </p:nvGrpSpPr>
          <p:grpSpPr>
            <a:xfrm>
              <a:off x="0" y="1321593"/>
              <a:ext cx="1250157" cy="1250156"/>
              <a:chOff x="0" y="0"/>
              <a:chExt cx="1250156" cy="1250154"/>
            </a:xfrm>
          </p:grpSpPr>
          <p:sp>
            <p:nvSpPr>
              <p:cNvPr id="448" name="Rounded Rectangle"/>
              <p:cNvSpPr/>
              <p:nvPr/>
            </p:nvSpPr>
            <p:spPr>
              <a:xfrm>
                <a:off x="0" y="0"/>
                <a:ext cx="1250157" cy="1250155"/>
              </a:xfrm>
              <a:prstGeom prst="roundRect">
                <a:avLst>
                  <a:gd name="adj" fmla="val 12874"/>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49" name="Rounded Rectangle"/>
              <p:cNvSpPr/>
              <p:nvPr/>
            </p:nvSpPr>
            <p:spPr>
              <a:xfrm>
                <a:off x="87510" y="100012"/>
                <a:ext cx="1075138" cy="1050131"/>
              </a:xfrm>
              <a:prstGeom prst="roundRect">
                <a:avLst>
                  <a:gd name="adj" fmla="val 1999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53" name="Group"/>
            <p:cNvGrpSpPr/>
            <p:nvPr/>
          </p:nvGrpSpPr>
          <p:grpSpPr>
            <a:xfrm>
              <a:off x="0" y="2625328"/>
              <a:ext cx="1250157" cy="1250155"/>
              <a:chOff x="0" y="0"/>
              <a:chExt cx="1250156" cy="1250154"/>
            </a:xfrm>
          </p:grpSpPr>
          <p:sp>
            <p:nvSpPr>
              <p:cNvPr id="451" name="Rounded Rectangle"/>
              <p:cNvSpPr/>
              <p:nvPr/>
            </p:nvSpPr>
            <p:spPr>
              <a:xfrm>
                <a:off x="0" y="0"/>
                <a:ext cx="1250157" cy="1250155"/>
              </a:xfrm>
              <a:prstGeom prst="roundRect">
                <a:avLst>
                  <a:gd name="adj" fmla="val 12874"/>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52" name="Rounded Rectangle"/>
              <p:cNvSpPr/>
              <p:nvPr/>
            </p:nvSpPr>
            <p:spPr>
              <a:xfrm>
                <a:off x="87510" y="100012"/>
                <a:ext cx="1075138" cy="1050131"/>
              </a:xfrm>
              <a:prstGeom prst="roundRect">
                <a:avLst>
                  <a:gd name="adj" fmla="val 1999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56" name="Group"/>
            <p:cNvGrpSpPr/>
            <p:nvPr/>
          </p:nvGrpSpPr>
          <p:grpSpPr>
            <a:xfrm>
              <a:off x="0" y="3893343"/>
              <a:ext cx="1250157" cy="1250156"/>
              <a:chOff x="0" y="0"/>
              <a:chExt cx="1250156" cy="1250154"/>
            </a:xfrm>
          </p:grpSpPr>
          <p:sp>
            <p:nvSpPr>
              <p:cNvPr id="454" name="Rounded Rectangle"/>
              <p:cNvSpPr/>
              <p:nvPr/>
            </p:nvSpPr>
            <p:spPr>
              <a:xfrm>
                <a:off x="0" y="0"/>
                <a:ext cx="1250157" cy="1250155"/>
              </a:xfrm>
              <a:prstGeom prst="roundRect">
                <a:avLst>
                  <a:gd name="adj" fmla="val 12874"/>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55" name="Rounded Rectangle"/>
              <p:cNvSpPr/>
              <p:nvPr/>
            </p:nvSpPr>
            <p:spPr>
              <a:xfrm>
                <a:off x="87510" y="100012"/>
                <a:ext cx="1075138" cy="1050131"/>
              </a:xfrm>
              <a:prstGeom prst="roundRect">
                <a:avLst>
                  <a:gd name="adj" fmla="val 1999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59" name="Group"/>
            <p:cNvGrpSpPr/>
            <p:nvPr/>
          </p:nvGrpSpPr>
          <p:grpSpPr>
            <a:xfrm>
              <a:off x="0" y="5161359"/>
              <a:ext cx="1250157" cy="1250155"/>
              <a:chOff x="0" y="0"/>
              <a:chExt cx="1250156" cy="1250154"/>
            </a:xfrm>
          </p:grpSpPr>
          <p:sp>
            <p:nvSpPr>
              <p:cNvPr id="457" name="Rounded Rectangle"/>
              <p:cNvSpPr/>
              <p:nvPr/>
            </p:nvSpPr>
            <p:spPr>
              <a:xfrm>
                <a:off x="0" y="0"/>
                <a:ext cx="1250157" cy="1250155"/>
              </a:xfrm>
              <a:prstGeom prst="roundRect">
                <a:avLst>
                  <a:gd name="adj" fmla="val 12874"/>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58" name="Rounded Rectangle"/>
              <p:cNvSpPr/>
              <p:nvPr/>
            </p:nvSpPr>
            <p:spPr>
              <a:xfrm>
                <a:off x="87510" y="100012"/>
                <a:ext cx="1075138" cy="1050131"/>
              </a:xfrm>
              <a:prstGeom prst="roundRect">
                <a:avLst>
                  <a:gd name="adj" fmla="val 1999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485" name="Group"/>
          <p:cNvGrpSpPr/>
          <p:nvPr/>
        </p:nvGrpSpPr>
        <p:grpSpPr>
          <a:xfrm>
            <a:off x="16031765" y="3125390"/>
            <a:ext cx="714376" cy="6340079"/>
            <a:chOff x="0" y="0"/>
            <a:chExt cx="714375" cy="6340078"/>
          </a:xfrm>
        </p:grpSpPr>
        <p:grpSp>
          <p:nvGrpSpPr>
            <p:cNvPr id="463" name="Group"/>
            <p:cNvGrpSpPr/>
            <p:nvPr/>
          </p:nvGrpSpPr>
          <p:grpSpPr>
            <a:xfrm>
              <a:off x="0" y="0"/>
              <a:ext cx="714375" cy="714375"/>
              <a:chOff x="0" y="0"/>
              <a:chExt cx="714375" cy="714375"/>
            </a:xfrm>
          </p:grpSpPr>
          <p:sp>
            <p:nvSpPr>
              <p:cNvPr id="461"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62"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66" name="Group"/>
            <p:cNvGrpSpPr/>
            <p:nvPr/>
          </p:nvGrpSpPr>
          <p:grpSpPr>
            <a:xfrm>
              <a:off x="0" y="803671"/>
              <a:ext cx="714375" cy="714376"/>
              <a:chOff x="0" y="0"/>
              <a:chExt cx="714375" cy="714375"/>
            </a:xfrm>
          </p:grpSpPr>
          <p:sp>
            <p:nvSpPr>
              <p:cNvPr id="464"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65"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69" name="Group"/>
            <p:cNvGrpSpPr/>
            <p:nvPr/>
          </p:nvGrpSpPr>
          <p:grpSpPr>
            <a:xfrm>
              <a:off x="0" y="1607343"/>
              <a:ext cx="714375" cy="714376"/>
              <a:chOff x="0" y="0"/>
              <a:chExt cx="714375" cy="714375"/>
            </a:xfrm>
          </p:grpSpPr>
          <p:sp>
            <p:nvSpPr>
              <p:cNvPr id="467"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68"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72" name="Group"/>
            <p:cNvGrpSpPr/>
            <p:nvPr/>
          </p:nvGrpSpPr>
          <p:grpSpPr>
            <a:xfrm>
              <a:off x="0" y="2411015"/>
              <a:ext cx="714375" cy="714376"/>
              <a:chOff x="0" y="0"/>
              <a:chExt cx="714375" cy="714375"/>
            </a:xfrm>
          </p:grpSpPr>
          <p:sp>
            <p:nvSpPr>
              <p:cNvPr id="470"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71"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75" name="Group"/>
            <p:cNvGrpSpPr/>
            <p:nvPr/>
          </p:nvGrpSpPr>
          <p:grpSpPr>
            <a:xfrm>
              <a:off x="0" y="3214687"/>
              <a:ext cx="714375" cy="714376"/>
              <a:chOff x="0" y="0"/>
              <a:chExt cx="714375" cy="714375"/>
            </a:xfrm>
          </p:grpSpPr>
          <p:sp>
            <p:nvSpPr>
              <p:cNvPr id="473"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74"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78" name="Group"/>
            <p:cNvGrpSpPr/>
            <p:nvPr/>
          </p:nvGrpSpPr>
          <p:grpSpPr>
            <a:xfrm>
              <a:off x="0" y="4018359"/>
              <a:ext cx="714375" cy="714376"/>
              <a:chOff x="0" y="0"/>
              <a:chExt cx="714375" cy="714375"/>
            </a:xfrm>
          </p:grpSpPr>
          <p:sp>
            <p:nvSpPr>
              <p:cNvPr id="476"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77"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81" name="Group"/>
            <p:cNvGrpSpPr/>
            <p:nvPr/>
          </p:nvGrpSpPr>
          <p:grpSpPr>
            <a:xfrm>
              <a:off x="0" y="4822031"/>
              <a:ext cx="714375" cy="714376"/>
              <a:chOff x="0" y="0"/>
              <a:chExt cx="714375" cy="714375"/>
            </a:xfrm>
          </p:grpSpPr>
          <p:sp>
            <p:nvSpPr>
              <p:cNvPr id="479"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80"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84" name="Group"/>
            <p:cNvGrpSpPr/>
            <p:nvPr/>
          </p:nvGrpSpPr>
          <p:grpSpPr>
            <a:xfrm>
              <a:off x="0" y="5625703"/>
              <a:ext cx="714375" cy="714376"/>
              <a:chOff x="0" y="0"/>
              <a:chExt cx="714375" cy="714375"/>
            </a:xfrm>
          </p:grpSpPr>
          <p:sp>
            <p:nvSpPr>
              <p:cNvPr id="482" name="Rounded Rectangle"/>
              <p:cNvSpPr/>
              <p:nvPr/>
            </p:nvSpPr>
            <p:spPr>
              <a:xfrm>
                <a:off x="0" y="0"/>
                <a:ext cx="714375" cy="714375"/>
              </a:xfrm>
              <a:prstGeom prst="roundRect">
                <a:avLst>
                  <a:gd name="adj" fmla="val 22529"/>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83" name="Rounded Rectangle"/>
              <p:cNvSpPr/>
              <p:nvPr/>
            </p:nvSpPr>
            <p:spPr>
              <a:xfrm>
                <a:off x="50006" y="57150"/>
                <a:ext cx="614363" cy="600076"/>
              </a:xfrm>
              <a:prstGeom prst="roundRect">
                <a:avLst>
                  <a:gd name="adj" fmla="val 34983"/>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525" name="Group"/>
          <p:cNvGrpSpPr/>
          <p:nvPr/>
        </p:nvGrpSpPr>
        <p:grpSpPr>
          <a:xfrm>
            <a:off x="16844367" y="3268265"/>
            <a:ext cx="687587" cy="6125767"/>
            <a:chOff x="0" y="0"/>
            <a:chExt cx="687586" cy="6125765"/>
          </a:xfrm>
        </p:grpSpPr>
        <p:grpSp>
          <p:nvGrpSpPr>
            <p:cNvPr id="488" name="Group"/>
            <p:cNvGrpSpPr/>
            <p:nvPr/>
          </p:nvGrpSpPr>
          <p:grpSpPr>
            <a:xfrm>
              <a:off x="0" y="0"/>
              <a:ext cx="678657" cy="446485"/>
              <a:chOff x="0" y="0"/>
              <a:chExt cx="678656" cy="446484"/>
            </a:xfrm>
          </p:grpSpPr>
          <p:sp>
            <p:nvSpPr>
              <p:cNvPr id="486"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87"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91" name="Group"/>
            <p:cNvGrpSpPr/>
            <p:nvPr/>
          </p:nvGrpSpPr>
          <p:grpSpPr>
            <a:xfrm>
              <a:off x="8929" y="482203"/>
              <a:ext cx="678658" cy="446485"/>
              <a:chOff x="0" y="0"/>
              <a:chExt cx="678656" cy="446484"/>
            </a:xfrm>
          </p:grpSpPr>
          <p:sp>
            <p:nvSpPr>
              <p:cNvPr id="489"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90"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94" name="Group"/>
            <p:cNvGrpSpPr/>
            <p:nvPr/>
          </p:nvGrpSpPr>
          <p:grpSpPr>
            <a:xfrm>
              <a:off x="8929" y="946546"/>
              <a:ext cx="678658" cy="446486"/>
              <a:chOff x="0" y="0"/>
              <a:chExt cx="678656" cy="446484"/>
            </a:xfrm>
          </p:grpSpPr>
          <p:sp>
            <p:nvSpPr>
              <p:cNvPr id="492"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93"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497" name="Group"/>
            <p:cNvGrpSpPr/>
            <p:nvPr/>
          </p:nvGrpSpPr>
          <p:grpSpPr>
            <a:xfrm>
              <a:off x="8929" y="1428750"/>
              <a:ext cx="678658" cy="446485"/>
              <a:chOff x="0" y="0"/>
              <a:chExt cx="678656" cy="446484"/>
            </a:xfrm>
          </p:grpSpPr>
          <p:sp>
            <p:nvSpPr>
              <p:cNvPr id="495"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96"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00" name="Group"/>
            <p:cNvGrpSpPr/>
            <p:nvPr/>
          </p:nvGrpSpPr>
          <p:grpSpPr>
            <a:xfrm>
              <a:off x="8929" y="1893093"/>
              <a:ext cx="678658" cy="446486"/>
              <a:chOff x="0" y="0"/>
              <a:chExt cx="678656" cy="446484"/>
            </a:xfrm>
          </p:grpSpPr>
          <p:sp>
            <p:nvSpPr>
              <p:cNvPr id="498"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499"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03" name="Group"/>
            <p:cNvGrpSpPr/>
            <p:nvPr/>
          </p:nvGrpSpPr>
          <p:grpSpPr>
            <a:xfrm>
              <a:off x="8929" y="2375296"/>
              <a:ext cx="678658" cy="446486"/>
              <a:chOff x="0" y="0"/>
              <a:chExt cx="678656" cy="446484"/>
            </a:xfrm>
          </p:grpSpPr>
          <p:sp>
            <p:nvSpPr>
              <p:cNvPr id="501"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02"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06" name="Group"/>
            <p:cNvGrpSpPr/>
            <p:nvPr/>
          </p:nvGrpSpPr>
          <p:grpSpPr>
            <a:xfrm>
              <a:off x="8929" y="2839640"/>
              <a:ext cx="678658" cy="446486"/>
              <a:chOff x="0" y="0"/>
              <a:chExt cx="678656" cy="446484"/>
            </a:xfrm>
          </p:grpSpPr>
          <p:sp>
            <p:nvSpPr>
              <p:cNvPr id="504"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05"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09" name="Group"/>
            <p:cNvGrpSpPr/>
            <p:nvPr/>
          </p:nvGrpSpPr>
          <p:grpSpPr>
            <a:xfrm>
              <a:off x="8929" y="3321843"/>
              <a:ext cx="678658" cy="446486"/>
              <a:chOff x="0" y="0"/>
              <a:chExt cx="678656" cy="446484"/>
            </a:xfrm>
          </p:grpSpPr>
          <p:sp>
            <p:nvSpPr>
              <p:cNvPr id="507"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08"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12" name="Group"/>
            <p:cNvGrpSpPr/>
            <p:nvPr/>
          </p:nvGrpSpPr>
          <p:grpSpPr>
            <a:xfrm>
              <a:off x="8929" y="3786187"/>
              <a:ext cx="678658" cy="446485"/>
              <a:chOff x="0" y="0"/>
              <a:chExt cx="678656" cy="446484"/>
            </a:xfrm>
          </p:grpSpPr>
          <p:sp>
            <p:nvSpPr>
              <p:cNvPr id="510"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11"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15" name="Group"/>
            <p:cNvGrpSpPr/>
            <p:nvPr/>
          </p:nvGrpSpPr>
          <p:grpSpPr>
            <a:xfrm>
              <a:off x="8929" y="4268390"/>
              <a:ext cx="678658" cy="446486"/>
              <a:chOff x="0" y="0"/>
              <a:chExt cx="678656" cy="446484"/>
            </a:xfrm>
          </p:grpSpPr>
          <p:sp>
            <p:nvSpPr>
              <p:cNvPr id="513"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14"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18" name="Group"/>
            <p:cNvGrpSpPr/>
            <p:nvPr/>
          </p:nvGrpSpPr>
          <p:grpSpPr>
            <a:xfrm>
              <a:off x="8929" y="4732734"/>
              <a:ext cx="678658" cy="446485"/>
              <a:chOff x="0" y="0"/>
              <a:chExt cx="678656" cy="446484"/>
            </a:xfrm>
          </p:grpSpPr>
          <p:sp>
            <p:nvSpPr>
              <p:cNvPr id="516"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17"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21" name="Group"/>
            <p:cNvGrpSpPr/>
            <p:nvPr/>
          </p:nvGrpSpPr>
          <p:grpSpPr>
            <a:xfrm>
              <a:off x="8929" y="5214937"/>
              <a:ext cx="678658" cy="446485"/>
              <a:chOff x="0" y="0"/>
              <a:chExt cx="678656" cy="446484"/>
            </a:xfrm>
          </p:grpSpPr>
          <p:sp>
            <p:nvSpPr>
              <p:cNvPr id="519"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20"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24" name="Group"/>
            <p:cNvGrpSpPr/>
            <p:nvPr/>
          </p:nvGrpSpPr>
          <p:grpSpPr>
            <a:xfrm>
              <a:off x="8929" y="5679281"/>
              <a:ext cx="678658" cy="446485"/>
              <a:chOff x="0" y="0"/>
              <a:chExt cx="678656" cy="446484"/>
            </a:xfrm>
          </p:grpSpPr>
          <p:sp>
            <p:nvSpPr>
              <p:cNvPr id="522" name="Rounded Rectangle"/>
              <p:cNvSpPr/>
              <p:nvPr/>
            </p:nvSpPr>
            <p:spPr>
              <a:xfrm>
                <a:off x="0" y="0"/>
                <a:ext cx="678657" cy="446485"/>
              </a:xfrm>
              <a:prstGeom prst="roundRect">
                <a:avLst>
                  <a:gd name="adj" fmla="val 36047"/>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23" name="Rounded Rectangle"/>
              <p:cNvSpPr/>
              <p:nvPr/>
            </p:nvSpPr>
            <p:spPr>
              <a:xfrm>
                <a:off x="47505" y="35718"/>
                <a:ext cx="583646" cy="375048"/>
              </a:xfrm>
              <a:prstGeom prst="roundRect">
                <a:avLst>
                  <a:gd name="adj" fmla="val 50000"/>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29" name="Group"/>
          <p:cNvGrpSpPr/>
          <p:nvPr/>
        </p:nvGrpSpPr>
        <p:grpSpPr>
          <a:xfrm>
            <a:off x="16781859" y="2730103"/>
            <a:ext cx="3768330" cy="11769882"/>
            <a:chOff x="0" y="0"/>
            <a:chExt cx="3768329" cy="11769880"/>
          </a:xfrm>
        </p:grpSpPr>
        <p:sp>
          <p:nvSpPr>
            <p:cNvPr id="527" name="Rectangle"/>
            <p:cNvSpPr/>
            <p:nvPr/>
          </p:nvSpPr>
          <p:spPr>
            <a:xfrm>
              <a:off x="0" y="0"/>
              <a:ext cx="3768330" cy="10126264"/>
            </a:xfrm>
            <a:prstGeom prst="rect">
              <a:avLst/>
            </a:prstGeom>
            <a:solidFill>
              <a:srgbClr val="4F8F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28" name="alimentary canal"/>
            <p:cNvSpPr txBox="1"/>
            <p:nvPr/>
          </p:nvSpPr>
          <p:spPr>
            <a:xfrm rot="5400000">
              <a:off x="-521914" y="7514088"/>
              <a:ext cx="5464880" cy="304670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000">
                  <a:uFill>
                    <a:solidFill>
                      <a:srgbClr val="000000"/>
                    </a:solidFill>
                  </a:uFill>
                </a:defRPr>
              </a:lvl1pPr>
            </a:lstStyle>
            <a:p>
              <a:pPr/>
              <a:r>
                <a:t>alimentary canal</a:t>
              </a:r>
            </a:p>
          </p:txBody>
        </p:sp>
      </p:grpSp>
      <p:grpSp>
        <p:nvGrpSpPr>
          <p:cNvPr id="534" name="Group"/>
          <p:cNvGrpSpPr/>
          <p:nvPr/>
        </p:nvGrpSpPr>
        <p:grpSpPr>
          <a:xfrm>
            <a:off x="13376275" y="3143250"/>
            <a:ext cx="3429000" cy="8947546"/>
            <a:chOff x="0" y="0"/>
            <a:chExt cx="3429000" cy="8947545"/>
          </a:xfrm>
        </p:grpSpPr>
        <p:grpSp>
          <p:nvGrpSpPr>
            <p:cNvPr id="532" name="Group"/>
            <p:cNvGrpSpPr/>
            <p:nvPr/>
          </p:nvGrpSpPr>
          <p:grpSpPr>
            <a:xfrm>
              <a:off x="0" y="0"/>
              <a:ext cx="3429000" cy="8947546"/>
              <a:chOff x="0" y="0"/>
              <a:chExt cx="3429000" cy="8947545"/>
            </a:xfrm>
          </p:grpSpPr>
          <p:sp>
            <p:nvSpPr>
              <p:cNvPr id="530" name="Rectangle"/>
              <p:cNvSpPr/>
              <p:nvPr/>
            </p:nvSpPr>
            <p:spPr>
              <a:xfrm>
                <a:off x="0" y="0"/>
                <a:ext cx="3429000" cy="8947546"/>
              </a:xfrm>
              <a:prstGeom prst="rect">
                <a:avLst/>
              </a:prstGeom>
              <a:gradFill flip="none" rotWithShape="1">
                <a:gsLst>
                  <a:gs pos="0">
                    <a:srgbClr val="FF2600"/>
                  </a:gs>
                  <a:gs pos="100000">
                    <a:srgbClr val="942193"/>
                  </a:gs>
                </a:gsLst>
                <a:lin ang="10800000" scaled="0"/>
              </a:gradFill>
              <a:ln w="25400" cap="flat">
                <a:solidFill>
                  <a:srgbClr val="000000"/>
                </a:solidFill>
                <a:prstDash val="solid"/>
                <a:miter lim="400000"/>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31" name="Rectangle"/>
              <p:cNvSpPr txBox="1"/>
              <p:nvPr/>
            </p:nvSpPr>
            <p:spPr>
              <a:xfrm>
                <a:off x="0" y="0"/>
                <a:ext cx="3429000" cy="8947546"/>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buClr>
                    <a:srgbClr val="000000"/>
                  </a:buClr>
                  <a:buFont typeface="Helvetica"/>
                  <a:defRPr b="1" sz="4200">
                    <a:uFill>
                      <a:solidFill>
                        <a:srgbClr val="000000"/>
                      </a:solidFill>
                    </a:uFill>
                  </a:defRPr>
                </a:pPr>
              </a:p>
            </p:txBody>
          </p:sp>
        </p:grpSp>
        <p:sp>
          <p:nvSpPr>
            <p:cNvPr id="533" name="blood"/>
            <p:cNvSpPr txBox="1"/>
            <p:nvPr/>
          </p:nvSpPr>
          <p:spPr>
            <a:xfrm>
              <a:off x="804723" y="1258824"/>
              <a:ext cx="1821657" cy="106511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defTabSz="1821656">
                <a:buClr>
                  <a:srgbClr val="000000"/>
                </a:buClr>
                <a:buFont typeface="Helvetica"/>
                <a:defRPr b="1" sz="3200">
                  <a:uFill>
                    <a:solidFill>
                      <a:srgbClr val="000000"/>
                    </a:solidFill>
                  </a:uFill>
                </a:defRPr>
              </a:lvl1pPr>
            </a:lstStyle>
            <a:p>
              <a:pPr/>
              <a:r>
                <a:t>blood</a:t>
              </a:r>
            </a:p>
          </p:txBody>
        </p:sp>
      </p:grpSp>
      <p:grpSp>
        <p:nvGrpSpPr>
          <p:cNvPr id="537" name="Group"/>
          <p:cNvGrpSpPr/>
          <p:nvPr/>
        </p:nvGrpSpPr>
        <p:grpSpPr>
          <a:xfrm>
            <a:off x="9318618" y="3136900"/>
            <a:ext cx="4071939" cy="8965402"/>
            <a:chOff x="0" y="0"/>
            <a:chExt cx="4071937" cy="8965400"/>
          </a:xfrm>
        </p:grpSpPr>
        <p:sp>
          <p:nvSpPr>
            <p:cNvPr id="535" name="Rectangle"/>
            <p:cNvSpPr/>
            <p:nvPr/>
          </p:nvSpPr>
          <p:spPr>
            <a:xfrm>
              <a:off x="0" y="0"/>
              <a:ext cx="4071938" cy="8965401"/>
            </a:xfrm>
            <a:prstGeom prst="rect">
              <a:avLst/>
            </a:prstGeom>
            <a:solidFill>
              <a:srgbClr val="00D2A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36" name="interstitial fluid"/>
            <p:cNvSpPr txBox="1"/>
            <p:nvPr/>
          </p:nvSpPr>
          <p:spPr>
            <a:xfrm>
              <a:off x="478709" y="732010"/>
              <a:ext cx="2718306" cy="200248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algn="ctr" defTabSz="1821656">
                <a:buClr>
                  <a:srgbClr val="000000"/>
                </a:buClr>
                <a:buFont typeface="Helvetica"/>
                <a:defRPr b="1" sz="3200">
                  <a:uFill>
                    <a:solidFill>
                      <a:srgbClr val="000000"/>
                    </a:solidFill>
                  </a:uFill>
                </a:defRPr>
              </a:lvl1pPr>
            </a:lstStyle>
            <a:p>
              <a:pPr/>
              <a:r>
                <a:t>interstitial fluid</a:t>
              </a:r>
            </a:p>
          </p:txBody>
        </p:sp>
      </p:grpSp>
      <p:grpSp>
        <p:nvGrpSpPr>
          <p:cNvPr id="542" name="Group"/>
          <p:cNvGrpSpPr/>
          <p:nvPr/>
        </p:nvGrpSpPr>
        <p:grpSpPr>
          <a:xfrm>
            <a:off x="4070208" y="3125390"/>
            <a:ext cx="5304235" cy="8965405"/>
            <a:chOff x="0" y="0"/>
            <a:chExt cx="5304234" cy="8965403"/>
          </a:xfrm>
        </p:grpSpPr>
        <p:grpSp>
          <p:nvGrpSpPr>
            <p:cNvPr id="540" name="Group"/>
            <p:cNvGrpSpPr/>
            <p:nvPr/>
          </p:nvGrpSpPr>
          <p:grpSpPr>
            <a:xfrm>
              <a:off x="170417" y="0"/>
              <a:ext cx="5133818" cy="8965404"/>
              <a:chOff x="0" y="0"/>
              <a:chExt cx="5133817" cy="8965403"/>
            </a:xfrm>
          </p:grpSpPr>
          <p:sp>
            <p:nvSpPr>
              <p:cNvPr id="538" name="Rectangle"/>
              <p:cNvSpPr/>
              <p:nvPr/>
            </p:nvSpPr>
            <p:spPr>
              <a:xfrm>
                <a:off x="0" y="0"/>
                <a:ext cx="5133818" cy="8965404"/>
              </a:xfrm>
              <a:prstGeom prst="rect">
                <a:avLst/>
              </a:prstGeom>
              <a:solidFill>
                <a:srgbClr val="FFD479"/>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39" name="Rectangle"/>
              <p:cNvSpPr txBox="1"/>
              <p:nvPr/>
            </p:nvSpPr>
            <p:spPr>
              <a:xfrm>
                <a:off x="0" y="0"/>
                <a:ext cx="5133818" cy="8965404"/>
              </a:xfrm>
              <a:prstGeom prst="rect">
                <a:avLst/>
              </a:prstGeom>
              <a:noFill/>
              <a:ln w="12700" cap="flat">
                <a:noFill/>
                <a:miter lim="400000"/>
              </a:ln>
              <a:effectLst/>
            </p:spPr>
            <p:txBody>
              <a:bodyPr wrap="square" lIns="71437" tIns="71437" rIns="71437" bIns="71437" numCol="1" anchor="ctr">
                <a:noAutofit/>
              </a:bodyPr>
              <a:lstStyle/>
              <a:p>
                <a:pPr marL="81280" marR="81280" algn="ctr" defTabSz="1821656">
                  <a:buClr>
                    <a:srgbClr val="000000"/>
                  </a:buClr>
                  <a:buFont typeface="Helvetica"/>
                  <a:defRPr b="1" sz="4200">
                    <a:uFill>
                      <a:solidFill>
                        <a:srgbClr val="000000"/>
                      </a:solidFill>
                    </a:uFill>
                  </a:defRPr>
                </a:pPr>
              </a:p>
            </p:txBody>
          </p:sp>
        </p:grpSp>
        <p:sp>
          <p:nvSpPr>
            <p:cNvPr id="541" name="cells…"/>
            <p:cNvSpPr txBox="1"/>
            <p:nvPr/>
          </p:nvSpPr>
          <p:spPr>
            <a:xfrm>
              <a:off x="0" y="850234"/>
              <a:ext cx="4300089" cy="2910234"/>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p>
              <a:pPr marL="81280" marR="81280" algn="ctr" defTabSz="1821656">
                <a:buClr>
                  <a:srgbClr val="000000"/>
                </a:buClr>
                <a:buFont typeface="Helvetica"/>
                <a:defRPr b="1" sz="3200">
                  <a:uFill>
                    <a:solidFill>
                      <a:srgbClr val="000000"/>
                    </a:solidFill>
                  </a:uFill>
                </a:defRPr>
              </a:pPr>
              <a:r>
                <a:t>cells</a:t>
              </a:r>
            </a:p>
            <a:p>
              <a:pPr marL="81280" marR="81280" algn="ctr" defTabSz="1821656">
                <a:buClr>
                  <a:srgbClr val="000000"/>
                </a:buClr>
                <a:buFont typeface="Helvetica"/>
                <a:defRPr b="1" sz="2400">
                  <a:uFill>
                    <a:solidFill>
                      <a:srgbClr val="000000"/>
                    </a:solidFill>
                  </a:uFill>
                </a:defRPr>
              </a:pPr>
              <a:r>
                <a:t>of muscles, organs, </a:t>
              </a:r>
            </a:p>
            <a:p>
              <a:pPr marL="81280" marR="81280" algn="ctr" defTabSz="1821656">
                <a:buClr>
                  <a:srgbClr val="000000"/>
                </a:buClr>
                <a:buFont typeface="Helvetica"/>
                <a:defRPr b="1" sz="2400">
                  <a:uFill>
                    <a:solidFill>
                      <a:srgbClr val="000000"/>
                    </a:solidFill>
                  </a:uFill>
                </a:defRPr>
              </a:pPr>
              <a:r>
                <a:t>&amp; tissues</a:t>
              </a:r>
            </a:p>
          </p:txBody>
        </p:sp>
      </p:grpSp>
      <p:sp>
        <p:nvSpPr>
          <p:cNvPr id="543" name="Line"/>
          <p:cNvSpPr/>
          <p:nvPr/>
        </p:nvSpPr>
        <p:spPr>
          <a:xfrm flipH="1" flipV="1">
            <a:off x="11372909" y="10356040"/>
            <a:ext cx="3106761" cy="5470"/>
          </a:xfrm>
          <a:prstGeom prst="line">
            <a:avLst/>
          </a:prstGeom>
          <a:ln w="139700">
            <a:solidFill>
              <a:srgbClr val="0433FF"/>
            </a:solidFill>
            <a:tailEnd type="triangle"/>
          </a:ln>
        </p:spPr>
        <p:txBody>
          <a:bodyPr lIns="71437" tIns="71437" rIns="71437" bIns="71437" anchor="ctr"/>
          <a:lstStyle/>
          <a:p>
            <a:pPr/>
          </a:p>
        </p:txBody>
      </p:sp>
      <p:sp>
        <p:nvSpPr>
          <p:cNvPr id="544" name="Line"/>
          <p:cNvSpPr/>
          <p:nvPr/>
        </p:nvSpPr>
        <p:spPr>
          <a:xfrm>
            <a:off x="19249629" y="2268140"/>
            <a:ext cx="1" cy="3813820"/>
          </a:xfrm>
          <a:prstGeom prst="line">
            <a:avLst/>
          </a:prstGeom>
          <a:ln w="139700">
            <a:solidFill>
              <a:srgbClr val="0433FF"/>
            </a:solidFill>
            <a:tailEnd type="triangle"/>
          </a:ln>
        </p:spPr>
        <p:txBody>
          <a:bodyPr lIns="71437" tIns="71437" rIns="71437" bIns="71437" anchor="ctr"/>
          <a:lstStyle/>
          <a:p>
            <a:pPr/>
          </a:p>
        </p:txBody>
      </p:sp>
      <p:sp>
        <p:nvSpPr>
          <p:cNvPr id="545" name="glucose"/>
          <p:cNvSpPr txBox="1"/>
          <p:nvPr/>
        </p:nvSpPr>
        <p:spPr>
          <a:xfrm>
            <a:off x="18210609" y="1644650"/>
            <a:ext cx="1726733" cy="609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000">
                <a:uFill>
                  <a:solidFill>
                    <a:srgbClr val="000000"/>
                  </a:solidFill>
                </a:uFill>
              </a:defRPr>
            </a:lvl1pPr>
          </a:lstStyle>
          <a:p>
            <a:pPr>
              <a:defRPr b="0" sz="4200">
                <a:latin typeface="Times Roman"/>
                <a:ea typeface="Times Roman"/>
                <a:cs typeface="Times Roman"/>
                <a:sym typeface="Times Roman"/>
              </a:defRPr>
            </a:pPr>
            <a:r>
              <a:rPr b="1" sz="3000">
                <a:latin typeface="Helvetica"/>
                <a:ea typeface="Helvetica"/>
                <a:cs typeface="Helvetica"/>
                <a:sym typeface="Helvetica"/>
              </a:rPr>
              <a:t>glucose</a:t>
            </a:r>
          </a:p>
        </p:txBody>
      </p:sp>
      <p:sp>
        <p:nvSpPr>
          <p:cNvPr id="546" name="Transport between compartments requires bulk transport, diffusion, and cell membrane transport…"/>
          <p:cNvSpPr txBox="1"/>
          <p:nvPr/>
        </p:nvSpPr>
        <p:spPr>
          <a:xfrm>
            <a:off x="3765550" y="276621"/>
            <a:ext cx="17573625" cy="20193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b="1" sz="4400">
                <a:solidFill>
                  <a:srgbClr val="0061FF"/>
                </a:solidFill>
                <a:uFill>
                  <a:solidFill>
                    <a:srgbClr val="0061FF"/>
                  </a:solidFill>
                </a:uFill>
              </a:defRPr>
            </a:pPr>
            <a:r>
              <a:t>Transport between compartments requires bulk transport, diffusion, and cell membrane transport</a:t>
            </a:r>
          </a:p>
          <a:p>
            <a:pPr marL="81280" marR="81280" defTabSz="1821656">
              <a:buClr>
                <a:srgbClr val="000000"/>
              </a:buClr>
              <a:buFont typeface="Helvetica"/>
              <a:defRPr b="1" sz="3200">
                <a:solidFill>
                  <a:srgbClr val="0061FF"/>
                </a:solidFill>
                <a:uFill>
                  <a:solidFill>
                    <a:srgbClr val="0061FF"/>
                  </a:solidFill>
                </a:uFill>
              </a:defRPr>
            </a:pPr>
            <a:r>
              <a:t>Large water soluble molecules can’t cross cell membranes.</a:t>
            </a:r>
          </a:p>
        </p:txBody>
      </p:sp>
      <p:grpSp>
        <p:nvGrpSpPr>
          <p:cNvPr id="571" name="Group"/>
          <p:cNvGrpSpPr/>
          <p:nvPr/>
        </p:nvGrpSpPr>
        <p:grpSpPr>
          <a:xfrm>
            <a:off x="12861726" y="2857499"/>
            <a:ext cx="1017986" cy="9874006"/>
            <a:chOff x="0" y="0"/>
            <a:chExt cx="1017984" cy="9874004"/>
          </a:xfrm>
        </p:grpSpPr>
        <p:grpSp>
          <p:nvGrpSpPr>
            <p:cNvPr id="549" name="Group"/>
            <p:cNvGrpSpPr/>
            <p:nvPr/>
          </p:nvGrpSpPr>
          <p:grpSpPr>
            <a:xfrm>
              <a:off x="0" y="0"/>
              <a:ext cx="1017985" cy="1017985"/>
              <a:chOff x="0" y="0"/>
              <a:chExt cx="1017984" cy="1017984"/>
            </a:xfrm>
          </p:grpSpPr>
          <p:sp>
            <p:nvSpPr>
              <p:cNvPr id="547"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48"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52" name="Group"/>
            <p:cNvGrpSpPr/>
            <p:nvPr/>
          </p:nvGrpSpPr>
          <p:grpSpPr>
            <a:xfrm>
              <a:off x="0" y="1234529"/>
              <a:ext cx="1017985" cy="1017986"/>
              <a:chOff x="0" y="0"/>
              <a:chExt cx="1017984" cy="1017984"/>
            </a:xfrm>
          </p:grpSpPr>
          <p:sp>
            <p:nvSpPr>
              <p:cNvPr id="550"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51"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55" name="Group"/>
            <p:cNvGrpSpPr/>
            <p:nvPr/>
          </p:nvGrpSpPr>
          <p:grpSpPr>
            <a:xfrm>
              <a:off x="0" y="2469059"/>
              <a:ext cx="1017985" cy="1017986"/>
              <a:chOff x="0" y="0"/>
              <a:chExt cx="1017984" cy="1017984"/>
            </a:xfrm>
          </p:grpSpPr>
          <p:sp>
            <p:nvSpPr>
              <p:cNvPr id="553"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54"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58" name="Group"/>
            <p:cNvGrpSpPr/>
            <p:nvPr/>
          </p:nvGrpSpPr>
          <p:grpSpPr>
            <a:xfrm>
              <a:off x="0" y="3792885"/>
              <a:ext cx="1017985" cy="1017986"/>
              <a:chOff x="0" y="0"/>
              <a:chExt cx="1017984" cy="1017984"/>
            </a:xfrm>
          </p:grpSpPr>
          <p:sp>
            <p:nvSpPr>
              <p:cNvPr id="556"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57"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61" name="Group"/>
            <p:cNvGrpSpPr/>
            <p:nvPr/>
          </p:nvGrpSpPr>
          <p:grpSpPr>
            <a:xfrm>
              <a:off x="0" y="5063133"/>
              <a:ext cx="1017985" cy="1017986"/>
              <a:chOff x="0" y="0"/>
              <a:chExt cx="1017984" cy="1017984"/>
            </a:xfrm>
          </p:grpSpPr>
          <p:sp>
            <p:nvSpPr>
              <p:cNvPr id="559"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60"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64" name="Group"/>
            <p:cNvGrpSpPr/>
            <p:nvPr/>
          </p:nvGrpSpPr>
          <p:grpSpPr>
            <a:xfrm>
              <a:off x="0" y="6351242"/>
              <a:ext cx="1017985" cy="1017986"/>
              <a:chOff x="0" y="0"/>
              <a:chExt cx="1017984" cy="1017984"/>
            </a:xfrm>
          </p:grpSpPr>
          <p:sp>
            <p:nvSpPr>
              <p:cNvPr id="562"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63"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67" name="Group"/>
            <p:cNvGrpSpPr/>
            <p:nvPr/>
          </p:nvGrpSpPr>
          <p:grpSpPr>
            <a:xfrm>
              <a:off x="0" y="7603631"/>
              <a:ext cx="1017985" cy="1017986"/>
              <a:chOff x="0" y="0"/>
              <a:chExt cx="1017984" cy="1017984"/>
            </a:xfrm>
          </p:grpSpPr>
          <p:sp>
            <p:nvSpPr>
              <p:cNvPr id="565"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66"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70" name="Group"/>
            <p:cNvGrpSpPr/>
            <p:nvPr/>
          </p:nvGrpSpPr>
          <p:grpSpPr>
            <a:xfrm>
              <a:off x="0" y="8856019"/>
              <a:ext cx="1017985" cy="1017986"/>
              <a:chOff x="0" y="0"/>
              <a:chExt cx="1017984" cy="1017984"/>
            </a:xfrm>
          </p:grpSpPr>
          <p:sp>
            <p:nvSpPr>
              <p:cNvPr id="568"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69"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587" name="Group"/>
          <p:cNvGrpSpPr/>
          <p:nvPr/>
        </p:nvGrpSpPr>
        <p:grpSpPr>
          <a:xfrm>
            <a:off x="7744318" y="3125390"/>
            <a:ext cx="1751616" cy="8983275"/>
            <a:chOff x="0" y="0"/>
            <a:chExt cx="1751615" cy="8983273"/>
          </a:xfrm>
        </p:grpSpPr>
        <p:grpSp>
          <p:nvGrpSpPr>
            <p:cNvPr id="574" name="Group"/>
            <p:cNvGrpSpPr/>
            <p:nvPr/>
          </p:nvGrpSpPr>
          <p:grpSpPr>
            <a:xfrm>
              <a:off x="0" y="0"/>
              <a:ext cx="1751616" cy="1751613"/>
              <a:chOff x="0" y="0"/>
              <a:chExt cx="1751615" cy="1751612"/>
            </a:xfrm>
          </p:grpSpPr>
          <p:sp>
            <p:nvSpPr>
              <p:cNvPr id="572" name="Rounded Rectangle"/>
              <p:cNvSpPr/>
              <p:nvPr/>
            </p:nvSpPr>
            <p:spPr>
              <a:xfrm>
                <a:off x="0" y="0"/>
                <a:ext cx="1751616" cy="1751613"/>
              </a:xfrm>
              <a:prstGeom prst="roundRect">
                <a:avLst>
                  <a:gd name="adj" fmla="val 9188"/>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73" name="Rounded Rectangle"/>
              <p:cNvSpPr/>
              <p:nvPr/>
            </p:nvSpPr>
            <p:spPr>
              <a:xfrm>
                <a:off x="122612" y="140128"/>
                <a:ext cx="1506393" cy="1471357"/>
              </a:xfrm>
              <a:prstGeom prst="roundRect">
                <a:avLst>
                  <a:gd name="adj" fmla="val 14267"/>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77" name="Group"/>
            <p:cNvGrpSpPr/>
            <p:nvPr/>
          </p:nvGrpSpPr>
          <p:grpSpPr>
            <a:xfrm>
              <a:off x="0" y="1851705"/>
              <a:ext cx="1751616" cy="1751613"/>
              <a:chOff x="0" y="0"/>
              <a:chExt cx="1751615" cy="1751612"/>
            </a:xfrm>
          </p:grpSpPr>
          <p:sp>
            <p:nvSpPr>
              <p:cNvPr id="575" name="Rounded Rectangle"/>
              <p:cNvSpPr/>
              <p:nvPr/>
            </p:nvSpPr>
            <p:spPr>
              <a:xfrm>
                <a:off x="0" y="0"/>
                <a:ext cx="1751616" cy="1751613"/>
              </a:xfrm>
              <a:prstGeom prst="roundRect">
                <a:avLst>
                  <a:gd name="adj" fmla="val 9188"/>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76" name="Rounded Rectangle"/>
              <p:cNvSpPr/>
              <p:nvPr/>
            </p:nvSpPr>
            <p:spPr>
              <a:xfrm>
                <a:off x="122612" y="140128"/>
                <a:ext cx="1506393" cy="1471357"/>
              </a:xfrm>
              <a:prstGeom prst="roundRect">
                <a:avLst>
                  <a:gd name="adj" fmla="val 14267"/>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80" name="Group"/>
            <p:cNvGrpSpPr/>
            <p:nvPr/>
          </p:nvGrpSpPr>
          <p:grpSpPr>
            <a:xfrm>
              <a:off x="0" y="3678384"/>
              <a:ext cx="1751616" cy="1751613"/>
              <a:chOff x="0" y="0"/>
              <a:chExt cx="1751615" cy="1751612"/>
            </a:xfrm>
          </p:grpSpPr>
          <p:sp>
            <p:nvSpPr>
              <p:cNvPr id="578" name="Rounded Rectangle"/>
              <p:cNvSpPr/>
              <p:nvPr/>
            </p:nvSpPr>
            <p:spPr>
              <a:xfrm>
                <a:off x="0" y="0"/>
                <a:ext cx="1751616" cy="1751613"/>
              </a:xfrm>
              <a:prstGeom prst="roundRect">
                <a:avLst>
                  <a:gd name="adj" fmla="val 9188"/>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79" name="Rounded Rectangle"/>
              <p:cNvSpPr/>
              <p:nvPr/>
            </p:nvSpPr>
            <p:spPr>
              <a:xfrm>
                <a:off x="122612" y="140128"/>
                <a:ext cx="1506393" cy="1471357"/>
              </a:xfrm>
              <a:prstGeom prst="roundRect">
                <a:avLst>
                  <a:gd name="adj" fmla="val 14267"/>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83" name="Group"/>
            <p:cNvGrpSpPr/>
            <p:nvPr/>
          </p:nvGrpSpPr>
          <p:grpSpPr>
            <a:xfrm>
              <a:off x="0" y="5455023"/>
              <a:ext cx="1751616" cy="1751613"/>
              <a:chOff x="0" y="0"/>
              <a:chExt cx="1751615" cy="1751612"/>
            </a:xfrm>
          </p:grpSpPr>
          <p:sp>
            <p:nvSpPr>
              <p:cNvPr id="581" name="Rounded Rectangle"/>
              <p:cNvSpPr/>
              <p:nvPr/>
            </p:nvSpPr>
            <p:spPr>
              <a:xfrm>
                <a:off x="0" y="0"/>
                <a:ext cx="1751616" cy="1751613"/>
              </a:xfrm>
              <a:prstGeom prst="roundRect">
                <a:avLst>
                  <a:gd name="adj" fmla="val 9188"/>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82" name="Rounded Rectangle"/>
              <p:cNvSpPr/>
              <p:nvPr/>
            </p:nvSpPr>
            <p:spPr>
              <a:xfrm>
                <a:off x="122612" y="140128"/>
                <a:ext cx="1506393" cy="1471357"/>
              </a:xfrm>
              <a:prstGeom prst="roundRect">
                <a:avLst>
                  <a:gd name="adj" fmla="val 14267"/>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86" name="Group"/>
            <p:cNvGrpSpPr/>
            <p:nvPr/>
          </p:nvGrpSpPr>
          <p:grpSpPr>
            <a:xfrm>
              <a:off x="0" y="7231661"/>
              <a:ext cx="1751616" cy="1751613"/>
              <a:chOff x="0" y="0"/>
              <a:chExt cx="1751615" cy="1751612"/>
            </a:xfrm>
          </p:grpSpPr>
          <p:sp>
            <p:nvSpPr>
              <p:cNvPr id="584" name="Rounded Rectangle"/>
              <p:cNvSpPr/>
              <p:nvPr/>
            </p:nvSpPr>
            <p:spPr>
              <a:xfrm>
                <a:off x="0" y="0"/>
                <a:ext cx="1751616" cy="1751613"/>
              </a:xfrm>
              <a:prstGeom prst="roundRect">
                <a:avLst>
                  <a:gd name="adj" fmla="val 9188"/>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85" name="Rounded Rectangle"/>
              <p:cNvSpPr/>
              <p:nvPr/>
            </p:nvSpPr>
            <p:spPr>
              <a:xfrm>
                <a:off x="122612" y="140128"/>
                <a:ext cx="1506393" cy="1471357"/>
              </a:xfrm>
              <a:prstGeom prst="roundRect">
                <a:avLst>
                  <a:gd name="adj" fmla="val 14267"/>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590" name="Group"/>
          <p:cNvGrpSpPr/>
          <p:nvPr/>
        </p:nvGrpSpPr>
        <p:grpSpPr>
          <a:xfrm>
            <a:off x="16875621" y="2750343"/>
            <a:ext cx="1163411" cy="710731"/>
            <a:chOff x="0" y="0"/>
            <a:chExt cx="1163410" cy="710730"/>
          </a:xfrm>
        </p:grpSpPr>
        <p:sp>
          <p:nvSpPr>
            <p:cNvPr id="588"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89"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93" name="Group"/>
          <p:cNvGrpSpPr/>
          <p:nvPr/>
        </p:nvGrpSpPr>
        <p:grpSpPr>
          <a:xfrm>
            <a:off x="16890928" y="3446494"/>
            <a:ext cx="1163412" cy="710731"/>
            <a:chOff x="0" y="0"/>
            <a:chExt cx="1163410" cy="710730"/>
          </a:xfrm>
        </p:grpSpPr>
        <p:sp>
          <p:nvSpPr>
            <p:cNvPr id="591"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92"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96" name="Group"/>
          <p:cNvGrpSpPr/>
          <p:nvPr/>
        </p:nvGrpSpPr>
        <p:grpSpPr>
          <a:xfrm>
            <a:off x="16890928" y="4149935"/>
            <a:ext cx="1163412" cy="710731"/>
            <a:chOff x="0" y="0"/>
            <a:chExt cx="1163410" cy="710730"/>
          </a:xfrm>
        </p:grpSpPr>
        <p:sp>
          <p:nvSpPr>
            <p:cNvPr id="594"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95"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599" name="Group"/>
          <p:cNvGrpSpPr/>
          <p:nvPr/>
        </p:nvGrpSpPr>
        <p:grpSpPr>
          <a:xfrm>
            <a:off x="16890928" y="4863945"/>
            <a:ext cx="1163412" cy="710731"/>
            <a:chOff x="0" y="0"/>
            <a:chExt cx="1163410" cy="710730"/>
          </a:xfrm>
        </p:grpSpPr>
        <p:sp>
          <p:nvSpPr>
            <p:cNvPr id="597"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598"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02" name="Group"/>
          <p:cNvGrpSpPr/>
          <p:nvPr/>
        </p:nvGrpSpPr>
        <p:grpSpPr>
          <a:xfrm>
            <a:off x="16890928" y="5567386"/>
            <a:ext cx="1163412" cy="710731"/>
            <a:chOff x="0" y="0"/>
            <a:chExt cx="1163410" cy="710730"/>
          </a:xfrm>
        </p:grpSpPr>
        <p:sp>
          <p:nvSpPr>
            <p:cNvPr id="600"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01"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05" name="Group"/>
          <p:cNvGrpSpPr/>
          <p:nvPr/>
        </p:nvGrpSpPr>
        <p:grpSpPr>
          <a:xfrm>
            <a:off x="16890928" y="6281396"/>
            <a:ext cx="1163412" cy="710731"/>
            <a:chOff x="0" y="0"/>
            <a:chExt cx="1163410" cy="710730"/>
          </a:xfrm>
        </p:grpSpPr>
        <p:sp>
          <p:nvSpPr>
            <p:cNvPr id="603"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04"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08" name="Group"/>
          <p:cNvGrpSpPr/>
          <p:nvPr/>
        </p:nvGrpSpPr>
        <p:grpSpPr>
          <a:xfrm>
            <a:off x="16890928" y="7002695"/>
            <a:ext cx="1163412" cy="710731"/>
            <a:chOff x="0" y="0"/>
            <a:chExt cx="1163410" cy="710730"/>
          </a:xfrm>
        </p:grpSpPr>
        <p:sp>
          <p:nvSpPr>
            <p:cNvPr id="606"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07"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11" name="Group"/>
          <p:cNvGrpSpPr/>
          <p:nvPr/>
        </p:nvGrpSpPr>
        <p:grpSpPr>
          <a:xfrm>
            <a:off x="16890928" y="7716708"/>
            <a:ext cx="1163412" cy="710731"/>
            <a:chOff x="0" y="0"/>
            <a:chExt cx="1163410" cy="710730"/>
          </a:xfrm>
        </p:grpSpPr>
        <p:sp>
          <p:nvSpPr>
            <p:cNvPr id="609"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10"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14" name="Group"/>
          <p:cNvGrpSpPr/>
          <p:nvPr/>
        </p:nvGrpSpPr>
        <p:grpSpPr>
          <a:xfrm>
            <a:off x="16890928" y="8402288"/>
            <a:ext cx="1163412" cy="710731"/>
            <a:chOff x="0" y="0"/>
            <a:chExt cx="1163410" cy="710730"/>
          </a:xfrm>
        </p:grpSpPr>
        <p:sp>
          <p:nvSpPr>
            <p:cNvPr id="612"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13"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17" name="Group"/>
          <p:cNvGrpSpPr/>
          <p:nvPr/>
        </p:nvGrpSpPr>
        <p:grpSpPr>
          <a:xfrm>
            <a:off x="16890928" y="9116297"/>
            <a:ext cx="1163412" cy="710731"/>
            <a:chOff x="0" y="0"/>
            <a:chExt cx="1163410" cy="710730"/>
          </a:xfrm>
        </p:grpSpPr>
        <p:sp>
          <p:nvSpPr>
            <p:cNvPr id="615"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16"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20" name="Group"/>
          <p:cNvGrpSpPr/>
          <p:nvPr/>
        </p:nvGrpSpPr>
        <p:grpSpPr>
          <a:xfrm>
            <a:off x="16890928" y="9819739"/>
            <a:ext cx="1163412" cy="710731"/>
            <a:chOff x="0" y="0"/>
            <a:chExt cx="1163410" cy="710730"/>
          </a:xfrm>
        </p:grpSpPr>
        <p:sp>
          <p:nvSpPr>
            <p:cNvPr id="618"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19"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23" name="Group"/>
          <p:cNvGrpSpPr/>
          <p:nvPr/>
        </p:nvGrpSpPr>
        <p:grpSpPr>
          <a:xfrm>
            <a:off x="16890928" y="10515888"/>
            <a:ext cx="1163412" cy="710731"/>
            <a:chOff x="0" y="0"/>
            <a:chExt cx="1163410" cy="710730"/>
          </a:xfrm>
        </p:grpSpPr>
        <p:sp>
          <p:nvSpPr>
            <p:cNvPr id="621"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22"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26" name="Group"/>
          <p:cNvGrpSpPr/>
          <p:nvPr/>
        </p:nvGrpSpPr>
        <p:grpSpPr>
          <a:xfrm>
            <a:off x="16890928" y="11237188"/>
            <a:ext cx="1163412" cy="710731"/>
            <a:chOff x="0" y="0"/>
            <a:chExt cx="1163410" cy="710730"/>
          </a:xfrm>
        </p:grpSpPr>
        <p:sp>
          <p:nvSpPr>
            <p:cNvPr id="624"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25"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sp>
        <p:nvSpPr>
          <p:cNvPr id="627" name="Line"/>
          <p:cNvSpPr/>
          <p:nvPr/>
        </p:nvSpPr>
        <p:spPr>
          <a:xfrm flipH="1" flipV="1">
            <a:off x="17424796" y="6639969"/>
            <a:ext cx="1292763" cy="30702"/>
          </a:xfrm>
          <a:prstGeom prst="line">
            <a:avLst/>
          </a:prstGeom>
          <a:ln w="139700">
            <a:solidFill>
              <a:srgbClr val="0433FF"/>
            </a:solidFill>
            <a:tailEnd type="triangle"/>
          </a:ln>
        </p:spPr>
        <p:txBody>
          <a:bodyPr lIns="71437" tIns="71437" rIns="71437" bIns="71437" anchor="ctr"/>
          <a:lstStyle/>
          <a:p>
            <a:pPr/>
          </a:p>
        </p:txBody>
      </p:sp>
      <p:sp>
        <p:nvSpPr>
          <p:cNvPr id="628" name="Line"/>
          <p:cNvSpPr/>
          <p:nvPr/>
        </p:nvSpPr>
        <p:spPr>
          <a:xfrm flipH="1">
            <a:off x="8763000" y="9822656"/>
            <a:ext cx="1201231" cy="1"/>
          </a:xfrm>
          <a:prstGeom prst="line">
            <a:avLst/>
          </a:prstGeom>
          <a:ln w="139700">
            <a:solidFill>
              <a:srgbClr val="0433FF"/>
            </a:solidFill>
            <a:tailEnd type="triangle"/>
          </a:ln>
        </p:spPr>
        <p:txBody>
          <a:bodyPr lIns="71437" tIns="71437" rIns="71437" bIns="71437" anchor="ctr"/>
          <a:lstStyle/>
          <a:p>
            <a:pPr/>
          </a:p>
        </p:txBody>
      </p:sp>
      <p:sp>
        <p:nvSpPr>
          <p:cNvPr id="629" name="glucose"/>
          <p:cNvSpPr txBox="1"/>
          <p:nvPr/>
        </p:nvSpPr>
        <p:spPr>
          <a:xfrm>
            <a:off x="13977937" y="9519443"/>
            <a:ext cx="1726733" cy="609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000">
                <a:uFill>
                  <a:solidFill>
                    <a:srgbClr val="000000"/>
                  </a:solidFill>
                </a:uFill>
              </a:defRPr>
            </a:lvl1pPr>
          </a:lstStyle>
          <a:p>
            <a:pPr>
              <a:defRPr b="0" sz="4200">
                <a:latin typeface="Times Roman"/>
                <a:ea typeface="Times Roman"/>
                <a:cs typeface="Times Roman"/>
                <a:sym typeface="Times Roman"/>
              </a:defRPr>
            </a:pPr>
            <a:r>
              <a:rPr b="1" sz="3000">
                <a:latin typeface="Helvetica"/>
                <a:ea typeface="Helvetica"/>
                <a:cs typeface="Helvetica"/>
                <a:sym typeface="Helvetica"/>
              </a:rPr>
              <a:t>glucose</a:t>
            </a:r>
          </a:p>
        </p:txBody>
      </p:sp>
      <p:sp>
        <p:nvSpPr>
          <p:cNvPr id="630" name="glucose"/>
          <p:cNvSpPr txBox="1"/>
          <p:nvPr/>
        </p:nvSpPr>
        <p:spPr>
          <a:xfrm>
            <a:off x="18746390" y="6340078"/>
            <a:ext cx="1726733" cy="609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000">
                <a:uFill>
                  <a:solidFill>
                    <a:srgbClr val="000000"/>
                  </a:solidFill>
                </a:uFill>
              </a:defRPr>
            </a:lvl1pPr>
          </a:lstStyle>
          <a:p>
            <a:pPr>
              <a:defRPr b="0" sz="4200">
                <a:latin typeface="Times Roman"/>
                <a:ea typeface="Times Roman"/>
                <a:cs typeface="Times Roman"/>
                <a:sym typeface="Times Roman"/>
              </a:defRPr>
            </a:pPr>
            <a:r>
              <a:rPr b="1" sz="3000">
                <a:latin typeface="Helvetica"/>
                <a:ea typeface="Helvetica"/>
                <a:cs typeface="Helvetica"/>
                <a:sym typeface="Helvetica"/>
              </a:rPr>
              <a:t>glucose</a:t>
            </a:r>
          </a:p>
        </p:txBody>
      </p:sp>
      <p:sp>
        <p:nvSpPr>
          <p:cNvPr id="631" name="transporter"/>
          <p:cNvSpPr txBox="1"/>
          <p:nvPr/>
        </p:nvSpPr>
        <p:spPr>
          <a:xfrm>
            <a:off x="8512968" y="8822531"/>
            <a:ext cx="2605523"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transporter</a:t>
            </a:r>
          </a:p>
        </p:txBody>
      </p:sp>
      <p:sp>
        <p:nvSpPr>
          <p:cNvPr id="632" name="transporter"/>
          <p:cNvSpPr txBox="1"/>
          <p:nvPr/>
        </p:nvSpPr>
        <p:spPr>
          <a:xfrm>
            <a:off x="18032015" y="7268765"/>
            <a:ext cx="2605523"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transporter</a:t>
            </a:r>
          </a:p>
        </p:txBody>
      </p:sp>
      <p:sp>
        <p:nvSpPr>
          <p:cNvPr id="633" name="Line"/>
          <p:cNvSpPr/>
          <p:nvPr/>
        </p:nvSpPr>
        <p:spPr>
          <a:xfrm flipH="1">
            <a:off x="14978062" y="6494065"/>
            <a:ext cx="2324155" cy="1"/>
          </a:xfrm>
          <a:prstGeom prst="line">
            <a:avLst/>
          </a:prstGeom>
          <a:ln w="88900">
            <a:solidFill>
              <a:srgbClr val="0433FF"/>
            </a:solidFill>
            <a:tailEnd type="triangle"/>
          </a:ln>
        </p:spPr>
        <p:txBody>
          <a:bodyPr lIns="71437" tIns="71437" rIns="71437" bIns="71437" anchor="ctr"/>
          <a:lstStyle/>
          <a:p>
            <a:pPr/>
          </a:p>
        </p:txBody>
      </p:sp>
      <p:grpSp>
        <p:nvGrpSpPr>
          <p:cNvPr id="658" name="Group"/>
          <p:cNvGrpSpPr/>
          <p:nvPr/>
        </p:nvGrpSpPr>
        <p:grpSpPr>
          <a:xfrm>
            <a:off x="15799593" y="2803921"/>
            <a:ext cx="1017986" cy="9874006"/>
            <a:chOff x="0" y="0"/>
            <a:chExt cx="1017984" cy="9874004"/>
          </a:xfrm>
        </p:grpSpPr>
        <p:grpSp>
          <p:nvGrpSpPr>
            <p:cNvPr id="636" name="Group"/>
            <p:cNvGrpSpPr/>
            <p:nvPr/>
          </p:nvGrpSpPr>
          <p:grpSpPr>
            <a:xfrm>
              <a:off x="0" y="0"/>
              <a:ext cx="1017985" cy="1017985"/>
              <a:chOff x="0" y="0"/>
              <a:chExt cx="1017984" cy="1017984"/>
            </a:xfrm>
          </p:grpSpPr>
          <p:sp>
            <p:nvSpPr>
              <p:cNvPr id="634"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35"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39" name="Group"/>
            <p:cNvGrpSpPr/>
            <p:nvPr/>
          </p:nvGrpSpPr>
          <p:grpSpPr>
            <a:xfrm>
              <a:off x="0" y="1234529"/>
              <a:ext cx="1017985" cy="1017986"/>
              <a:chOff x="0" y="0"/>
              <a:chExt cx="1017984" cy="1017984"/>
            </a:xfrm>
          </p:grpSpPr>
          <p:sp>
            <p:nvSpPr>
              <p:cNvPr id="637"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38"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42" name="Group"/>
            <p:cNvGrpSpPr/>
            <p:nvPr/>
          </p:nvGrpSpPr>
          <p:grpSpPr>
            <a:xfrm>
              <a:off x="0" y="2469059"/>
              <a:ext cx="1017985" cy="1017986"/>
              <a:chOff x="0" y="0"/>
              <a:chExt cx="1017984" cy="1017984"/>
            </a:xfrm>
          </p:grpSpPr>
          <p:sp>
            <p:nvSpPr>
              <p:cNvPr id="640"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41"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45" name="Group"/>
            <p:cNvGrpSpPr/>
            <p:nvPr/>
          </p:nvGrpSpPr>
          <p:grpSpPr>
            <a:xfrm>
              <a:off x="0" y="3792885"/>
              <a:ext cx="1017985" cy="1017986"/>
              <a:chOff x="0" y="0"/>
              <a:chExt cx="1017984" cy="1017984"/>
            </a:xfrm>
          </p:grpSpPr>
          <p:sp>
            <p:nvSpPr>
              <p:cNvPr id="643"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44"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48" name="Group"/>
            <p:cNvGrpSpPr/>
            <p:nvPr/>
          </p:nvGrpSpPr>
          <p:grpSpPr>
            <a:xfrm>
              <a:off x="0" y="5063133"/>
              <a:ext cx="1017985" cy="1017986"/>
              <a:chOff x="0" y="0"/>
              <a:chExt cx="1017984" cy="1017984"/>
            </a:xfrm>
          </p:grpSpPr>
          <p:sp>
            <p:nvSpPr>
              <p:cNvPr id="646"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47"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51" name="Group"/>
            <p:cNvGrpSpPr/>
            <p:nvPr/>
          </p:nvGrpSpPr>
          <p:grpSpPr>
            <a:xfrm>
              <a:off x="0" y="6351242"/>
              <a:ext cx="1017985" cy="1017986"/>
              <a:chOff x="0" y="0"/>
              <a:chExt cx="1017984" cy="1017984"/>
            </a:xfrm>
          </p:grpSpPr>
          <p:sp>
            <p:nvSpPr>
              <p:cNvPr id="649"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50"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54" name="Group"/>
            <p:cNvGrpSpPr/>
            <p:nvPr/>
          </p:nvGrpSpPr>
          <p:grpSpPr>
            <a:xfrm>
              <a:off x="0" y="7603631"/>
              <a:ext cx="1017985" cy="1017986"/>
              <a:chOff x="0" y="0"/>
              <a:chExt cx="1017984" cy="1017984"/>
            </a:xfrm>
          </p:grpSpPr>
          <p:sp>
            <p:nvSpPr>
              <p:cNvPr id="652"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53"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657" name="Group"/>
            <p:cNvGrpSpPr/>
            <p:nvPr/>
          </p:nvGrpSpPr>
          <p:grpSpPr>
            <a:xfrm>
              <a:off x="0" y="8856019"/>
              <a:ext cx="1017985" cy="1017986"/>
              <a:chOff x="0" y="0"/>
              <a:chExt cx="1017984" cy="1017984"/>
            </a:xfrm>
          </p:grpSpPr>
          <p:sp>
            <p:nvSpPr>
              <p:cNvPr id="655" name="Rounded Rectangle"/>
              <p:cNvSpPr/>
              <p:nvPr/>
            </p:nvSpPr>
            <p:spPr>
              <a:xfrm>
                <a:off x="0" y="0"/>
                <a:ext cx="1017985" cy="1017985"/>
              </a:xfrm>
              <a:prstGeom prst="roundRect">
                <a:avLst>
                  <a:gd name="adj" fmla="val 15810"/>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56" name="Rounded Rectangle"/>
              <p:cNvSpPr/>
              <p:nvPr/>
            </p:nvSpPr>
            <p:spPr>
              <a:xfrm>
                <a:off x="71258" y="81438"/>
                <a:ext cx="875469" cy="855109"/>
              </a:xfrm>
              <a:prstGeom prst="roundRect">
                <a:avLst>
                  <a:gd name="adj" fmla="val 24549"/>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661" name="Group"/>
          <p:cNvGrpSpPr/>
          <p:nvPr/>
        </p:nvGrpSpPr>
        <p:grpSpPr>
          <a:xfrm>
            <a:off x="16889015" y="11947921"/>
            <a:ext cx="1163412" cy="710732"/>
            <a:chOff x="0" y="0"/>
            <a:chExt cx="1163410" cy="710730"/>
          </a:xfrm>
        </p:grpSpPr>
        <p:sp>
          <p:nvSpPr>
            <p:cNvPr id="659" name="Rounded Rectangle"/>
            <p:cNvSpPr/>
            <p:nvPr/>
          </p:nvSpPr>
          <p:spPr>
            <a:xfrm>
              <a:off x="0" y="0"/>
              <a:ext cx="1163411" cy="710731"/>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660" name="Rounded Rectangle"/>
            <p:cNvSpPr/>
            <p:nvPr/>
          </p:nvSpPr>
          <p:spPr>
            <a:xfrm>
              <a:off x="81438" y="56858"/>
              <a:ext cx="1000535" cy="597014"/>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sp>
        <p:nvSpPr>
          <p:cNvPr id="662" name="diffusion"/>
          <p:cNvSpPr txBox="1"/>
          <p:nvPr/>
        </p:nvSpPr>
        <p:spPr>
          <a:xfrm>
            <a:off x="10709671" y="10483453"/>
            <a:ext cx="2051115"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diffusion</a:t>
            </a:r>
          </a:p>
        </p:txBody>
      </p:sp>
      <p:sp>
        <p:nvSpPr>
          <p:cNvPr id="663" name="Line"/>
          <p:cNvSpPr/>
          <p:nvPr/>
        </p:nvSpPr>
        <p:spPr>
          <a:xfrm>
            <a:off x="14835188" y="6822281"/>
            <a:ext cx="1" cy="2473845"/>
          </a:xfrm>
          <a:prstGeom prst="line">
            <a:avLst/>
          </a:prstGeom>
          <a:ln w="139700">
            <a:solidFill>
              <a:srgbClr val="0433FF"/>
            </a:solidFill>
            <a:tailEnd type="triangle"/>
          </a:ln>
        </p:spPr>
        <p:txBody>
          <a:bodyPr lIns="71437" tIns="71437" rIns="71437" bIns="71437" anchor="ctr"/>
          <a:lstStyle/>
          <a:p>
            <a:pPr/>
          </a:p>
        </p:txBody>
      </p:sp>
      <p:sp>
        <p:nvSpPr>
          <p:cNvPr id="664" name="bulk flow"/>
          <p:cNvSpPr txBox="1"/>
          <p:nvPr/>
        </p:nvSpPr>
        <p:spPr>
          <a:xfrm>
            <a:off x="13799343" y="7429500"/>
            <a:ext cx="2050068" cy="736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bulk flow</a:t>
            </a:r>
          </a:p>
        </p:txBody>
      </p:sp>
      <p:sp>
        <p:nvSpPr>
          <p:cNvPr id="665" name="bulk flow"/>
          <p:cNvSpPr txBox="1"/>
          <p:nvPr/>
        </p:nvSpPr>
        <p:spPr>
          <a:xfrm>
            <a:off x="18210609" y="3929062"/>
            <a:ext cx="2050068"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bulk flow</a:t>
            </a:r>
          </a:p>
        </p:txBody>
      </p:sp>
      <p:sp>
        <p:nvSpPr>
          <p:cNvPr id="666" name="endothelium"/>
          <p:cNvSpPr txBox="1"/>
          <p:nvPr/>
        </p:nvSpPr>
        <p:spPr>
          <a:xfrm>
            <a:off x="12031265" y="12573000"/>
            <a:ext cx="2656171" cy="7366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endothelium</a:t>
            </a:r>
          </a:p>
        </p:txBody>
      </p:sp>
      <p:sp>
        <p:nvSpPr>
          <p:cNvPr id="667" name="tight epithelium"/>
          <p:cNvSpPr txBox="1"/>
          <p:nvPr/>
        </p:nvSpPr>
        <p:spPr>
          <a:xfrm>
            <a:off x="17139046" y="12680156"/>
            <a:ext cx="3431170" cy="736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latin typeface="Comic Sans MS"/>
                <a:ea typeface="Comic Sans MS"/>
                <a:cs typeface="Comic Sans MS"/>
                <a:sym typeface="Comic Sans MS"/>
              </a:defRPr>
            </a:lvl1pPr>
          </a:lstStyle>
          <a:p>
            <a:pPr/>
            <a:r>
              <a:t>tight epithelium</a:t>
            </a:r>
          </a:p>
        </p:txBody>
      </p:sp>
      <p:sp>
        <p:nvSpPr>
          <p:cNvPr id="668" name="Line"/>
          <p:cNvSpPr/>
          <p:nvPr/>
        </p:nvSpPr>
        <p:spPr>
          <a:xfrm flipH="1" flipV="1">
            <a:off x="18121312" y="6786562"/>
            <a:ext cx="670014" cy="670014"/>
          </a:xfrm>
          <a:prstGeom prst="line">
            <a:avLst/>
          </a:prstGeom>
          <a:ln w="63500">
            <a:solidFill>
              <a:srgbClr val="000000"/>
            </a:solidFill>
            <a:tailEnd type="triangle"/>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0" name="Fox Figure 6.1"/>
          <p:cNvSpPr txBox="1"/>
          <p:nvPr/>
        </p:nvSpPr>
        <p:spPr>
          <a:xfrm>
            <a:off x="18407062" y="13055203"/>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a:t>
            </a:r>
          </a:p>
        </p:txBody>
      </p:sp>
      <p:grpSp>
        <p:nvGrpSpPr>
          <p:cNvPr id="673" name="Group"/>
          <p:cNvGrpSpPr/>
          <p:nvPr/>
        </p:nvGrpSpPr>
        <p:grpSpPr>
          <a:xfrm>
            <a:off x="2189559" y="2034381"/>
            <a:ext cx="20931188" cy="7012782"/>
            <a:chOff x="0" y="0"/>
            <a:chExt cx="20931187" cy="7012781"/>
          </a:xfrm>
        </p:grpSpPr>
        <p:pic>
          <p:nvPicPr>
            <p:cNvPr id="671" name="fox78119_0601.jpg" descr="fox78119_0601.jpg"/>
            <p:cNvPicPr>
              <a:picLocks noChangeAspect="0"/>
            </p:cNvPicPr>
            <p:nvPr/>
          </p:nvPicPr>
          <p:blipFill>
            <a:blip r:embed="rId2">
              <a:extLst/>
            </a:blip>
            <a:stretch>
              <a:fillRect/>
            </a:stretch>
          </p:blipFill>
          <p:spPr>
            <a:xfrm>
              <a:off x="0" y="83343"/>
              <a:ext cx="20931188" cy="6929439"/>
            </a:xfrm>
            <a:prstGeom prst="rect">
              <a:avLst/>
            </a:prstGeom>
            <a:ln w="12700" cap="flat">
              <a:noFill/>
              <a:miter lim="400000"/>
            </a:ln>
            <a:effectLst/>
          </p:spPr>
        </p:pic>
        <p:sp>
          <p:nvSpPr>
            <p:cNvPr id="672" name="Rectangle"/>
            <p:cNvSpPr/>
            <p:nvPr/>
          </p:nvSpPr>
          <p:spPr>
            <a:xfrm>
              <a:off x="4768453" y="0"/>
              <a:ext cx="10590610" cy="553641"/>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674" name="Blood"/>
          <p:cNvSpPr txBox="1"/>
          <p:nvPr/>
        </p:nvSpPr>
        <p:spPr>
          <a:xfrm>
            <a:off x="10922793" y="6059289"/>
            <a:ext cx="1926256" cy="839391"/>
          </a:xfrm>
          <a:prstGeom prst="rect">
            <a:avLst/>
          </a:prstGeom>
          <a:solidFill>
            <a:srgbClr val="FF4013"/>
          </a:solidFill>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marL="81280" marR="81280" defTabSz="1821656">
              <a:spcBef>
                <a:spcPts val="2800"/>
              </a:spcBef>
              <a:buClr>
                <a:srgbClr val="000000"/>
              </a:buClr>
              <a:buFont typeface="Helvetica"/>
              <a:defRPr b="1" sz="4600">
                <a:uFill>
                  <a:solidFill>
                    <a:srgbClr val="000000"/>
                  </a:solidFill>
                </a:uFill>
              </a:defRPr>
            </a:lvl1pPr>
          </a:lstStyle>
          <a:p>
            <a:pPr/>
            <a:r>
              <a:t>Blood</a:t>
            </a:r>
          </a:p>
        </p:txBody>
      </p:sp>
      <p:sp>
        <p:nvSpPr>
          <p:cNvPr id="675" name="Cells of Tissue or Organ"/>
          <p:cNvSpPr txBox="1"/>
          <p:nvPr/>
        </p:nvSpPr>
        <p:spPr>
          <a:xfrm>
            <a:off x="8993981" y="1882576"/>
            <a:ext cx="7213921"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marL="81280" marR="81280" defTabSz="1821656">
              <a:spcBef>
                <a:spcPts val="2800"/>
              </a:spcBef>
              <a:buClr>
                <a:srgbClr val="000000"/>
              </a:buClr>
              <a:buFont typeface="Helvetica"/>
              <a:defRPr b="1" sz="4600">
                <a:uFill>
                  <a:solidFill>
                    <a:srgbClr val="000000"/>
                  </a:solidFill>
                </a:uFill>
              </a:defRPr>
            </a:lvl1pPr>
          </a:lstStyle>
          <a:p>
            <a:pPr/>
            <a:r>
              <a:t>Cells of Tissue or Organ</a:t>
            </a:r>
          </a:p>
        </p:txBody>
      </p:sp>
      <p:grpSp>
        <p:nvGrpSpPr>
          <p:cNvPr id="679" name="Group"/>
          <p:cNvGrpSpPr/>
          <p:nvPr/>
        </p:nvGrpSpPr>
        <p:grpSpPr>
          <a:xfrm>
            <a:off x="7797403" y="3248818"/>
            <a:ext cx="1803798" cy="3380583"/>
            <a:chOff x="0" y="0"/>
            <a:chExt cx="1803796" cy="3380581"/>
          </a:xfrm>
        </p:grpSpPr>
        <p:sp>
          <p:nvSpPr>
            <p:cNvPr id="676" name="O2"/>
            <p:cNvSpPr txBox="1"/>
            <p:nvPr/>
          </p:nvSpPr>
          <p:spPr>
            <a:xfrm>
              <a:off x="0" y="1177131"/>
              <a:ext cx="907868" cy="88481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b="1">
                  <a:latin typeface="Helvetica"/>
                  <a:ea typeface="Helvetica"/>
                  <a:cs typeface="Helvetica"/>
                  <a:sym typeface="Helvetica"/>
                </a:rPr>
                <a:t>O</a:t>
              </a:r>
              <a:r>
                <a:rPr b="1" baseline="-13434">
                  <a:latin typeface="Helvetica"/>
                  <a:ea typeface="Helvetica"/>
                  <a:cs typeface="Helvetica"/>
                  <a:sym typeface="Helvetica"/>
                </a:rPr>
                <a:t>2</a:t>
              </a:r>
            </a:p>
          </p:txBody>
        </p:sp>
        <p:sp>
          <p:nvSpPr>
            <p:cNvPr id="677" name="Line"/>
            <p:cNvSpPr/>
            <p:nvPr/>
          </p:nvSpPr>
          <p:spPr>
            <a:xfrm>
              <a:off x="546432" y="2123216"/>
              <a:ext cx="1257365" cy="1257366"/>
            </a:xfrm>
            <a:prstGeom prst="line">
              <a:avLst/>
            </a:prstGeom>
            <a:noFill/>
            <a:ln w="101600" cap="flat">
              <a:solidFill>
                <a:srgbClr val="000000"/>
              </a:solidFill>
              <a:prstDash val="solid"/>
              <a:round/>
              <a:headEnd type="triangle" w="med" len="med"/>
            </a:ln>
            <a:effectLst/>
          </p:spPr>
          <p:txBody>
            <a:bodyPr wrap="square" lIns="71437" tIns="71437" rIns="71437" bIns="71437" numCol="1" anchor="ctr">
              <a:noAutofit/>
            </a:bodyPr>
            <a:lstStyle/>
            <a:p>
              <a:pPr/>
            </a:p>
          </p:txBody>
        </p:sp>
        <p:sp>
          <p:nvSpPr>
            <p:cNvPr id="678" name="Line"/>
            <p:cNvSpPr/>
            <p:nvPr/>
          </p:nvSpPr>
          <p:spPr>
            <a:xfrm flipH="1">
              <a:off x="642937" y="0"/>
              <a:ext cx="785813" cy="1393032"/>
            </a:xfrm>
            <a:prstGeom prst="line">
              <a:avLst/>
            </a:prstGeom>
            <a:noFill/>
            <a:ln w="101600" cap="flat">
              <a:solidFill>
                <a:srgbClr val="000000"/>
              </a:solidFill>
              <a:prstDash val="solid"/>
              <a:round/>
              <a:headEnd type="triangle" w="med" len="med"/>
            </a:ln>
            <a:effectLst/>
          </p:spPr>
          <p:txBody>
            <a:bodyPr wrap="square" lIns="71437" tIns="71437" rIns="71437" bIns="71437" numCol="1" anchor="ctr">
              <a:noAutofit/>
            </a:bodyPr>
            <a:lstStyle/>
            <a:p>
              <a:pPr/>
            </a:p>
          </p:txBody>
        </p:sp>
      </p:grpSp>
      <p:grpSp>
        <p:nvGrpSpPr>
          <p:cNvPr id="683" name="Group"/>
          <p:cNvGrpSpPr/>
          <p:nvPr/>
        </p:nvGrpSpPr>
        <p:grpSpPr>
          <a:xfrm>
            <a:off x="8868965" y="3248818"/>
            <a:ext cx="1779256" cy="3364772"/>
            <a:chOff x="0" y="0"/>
            <a:chExt cx="1779255" cy="3364770"/>
          </a:xfrm>
        </p:grpSpPr>
        <p:sp>
          <p:nvSpPr>
            <p:cNvPr id="680" name="glucose"/>
            <p:cNvSpPr/>
            <p:nvPr/>
          </p:nvSpPr>
          <p:spPr>
            <a:xfrm>
              <a:off x="0" y="1178718"/>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4600">
                  <a:uFill>
                    <a:solidFill>
                      <a:srgbClr val="000000"/>
                    </a:solidFill>
                  </a:uFill>
                </a:defRPr>
              </a:lvl1pPr>
            </a:lstStyle>
            <a:p>
              <a:pPr>
                <a:defRPr b="0">
                  <a:latin typeface="Times Roman"/>
                  <a:ea typeface="Times Roman"/>
                  <a:cs typeface="Times Roman"/>
                  <a:sym typeface="Times Roman"/>
                </a:defRPr>
              </a:pPr>
              <a:r>
                <a:rPr b="1">
                  <a:latin typeface="Helvetica"/>
                  <a:ea typeface="Helvetica"/>
                  <a:cs typeface="Helvetica"/>
                  <a:sym typeface="Helvetica"/>
                </a:rPr>
                <a:t>glucose</a:t>
              </a:r>
            </a:p>
          </p:txBody>
        </p:sp>
        <p:sp>
          <p:nvSpPr>
            <p:cNvPr id="681" name="Line"/>
            <p:cNvSpPr/>
            <p:nvPr/>
          </p:nvSpPr>
          <p:spPr>
            <a:xfrm>
              <a:off x="1410890" y="2107406"/>
              <a:ext cx="368366" cy="1257365"/>
            </a:xfrm>
            <a:prstGeom prst="line">
              <a:avLst/>
            </a:prstGeom>
            <a:noFill/>
            <a:ln w="101600" cap="flat">
              <a:solidFill>
                <a:srgbClr val="000000"/>
              </a:solidFill>
              <a:prstDash val="solid"/>
              <a:round/>
              <a:headEnd type="triangle" w="med" len="med"/>
            </a:ln>
            <a:effectLst/>
          </p:spPr>
          <p:txBody>
            <a:bodyPr wrap="square" lIns="71437" tIns="71437" rIns="71437" bIns="71437" numCol="1" anchor="ctr">
              <a:noAutofit/>
            </a:bodyPr>
            <a:lstStyle/>
            <a:p>
              <a:pPr/>
            </a:p>
          </p:txBody>
        </p:sp>
        <p:sp>
          <p:nvSpPr>
            <p:cNvPr id="682" name="Line"/>
            <p:cNvSpPr/>
            <p:nvPr/>
          </p:nvSpPr>
          <p:spPr>
            <a:xfrm flipH="1">
              <a:off x="1375171" y="0"/>
              <a:ext cx="53579" cy="1303735"/>
            </a:xfrm>
            <a:prstGeom prst="line">
              <a:avLst/>
            </a:prstGeom>
            <a:noFill/>
            <a:ln w="101600" cap="flat">
              <a:solidFill>
                <a:srgbClr val="000000"/>
              </a:solidFill>
              <a:prstDash val="solid"/>
              <a:round/>
              <a:headEnd type="triangle" w="med" len="med"/>
            </a:ln>
            <a:effectLst/>
          </p:spPr>
          <p:txBody>
            <a:bodyPr wrap="square" lIns="71437" tIns="71437" rIns="71437" bIns="71437" numCol="1" anchor="ctr">
              <a:noAutofit/>
            </a:bodyPr>
            <a:lstStyle/>
            <a:p>
              <a:pPr/>
            </a:p>
          </p:txBody>
        </p:sp>
      </p:grpSp>
      <p:sp>
        <p:nvSpPr>
          <p:cNvPr id="684" name="what prevents movement of chemicals?…"/>
          <p:cNvSpPr txBox="1"/>
          <p:nvPr/>
        </p:nvSpPr>
        <p:spPr>
          <a:xfrm>
            <a:off x="7100887" y="9767490"/>
            <a:ext cx="9523169" cy="132159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3200">
                <a:solidFill>
                  <a:srgbClr val="4F7A28"/>
                </a:solidFill>
                <a:uFill>
                  <a:solidFill>
                    <a:srgbClr val="4F7A28"/>
                  </a:solidFill>
                </a:uFill>
                <a:latin typeface="Comic Sans MS"/>
                <a:ea typeface="Comic Sans MS"/>
                <a:cs typeface="Comic Sans MS"/>
                <a:sym typeface="Comic Sans MS"/>
              </a:defRPr>
            </a:pPr>
            <a:r>
              <a:t>what prevents movement of chemicals?</a:t>
            </a:r>
          </a:p>
          <a:p>
            <a:pPr marL="81280" marR="81280" defTabSz="1821656">
              <a:defRPr b="1" sz="3200">
                <a:solidFill>
                  <a:srgbClr val="4F7A28"/>
                </a:solidFill>
                <a:uFill>
                  <a:solidFill>
                    <a:srgbClr val="4F7A28"/>
                  </a:solidFill>
                </a:uFill>
                <a:latin typeface="Comic Sans MS"/>
                <a:ea typeface="Comic Sans MS"/>
                <a:cs typeface="Comic Sans MS"/>
                <a:sym typeface="Comic Sans MS"/>
              </a:defRPr>
            </a:pPr>
            <a:r>
              <a:t>how do chemicals move from in/out of cells?</a:t>
            </a:r>
          </a:p>
        </p:txBody>
      </p:sp>
      <p:sp>
        <p:nvSpPr>
          <p:cNvPr id="685" name="H2O, ions, proteins"/>
          <p:cNvSpPr txBox="1"/>
          <p:nvPr/>
        </p:nvSpPr>
        <p:spPr>
          <a:xfrm>
            <a:off x="5451871" y="3866356"/>
            <a:ext cx="1977334" cy="96634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buClr>
                <a:srgbClr val="000000"/>
              </a:buClr>
              <a:buFont typeface="Helvetica"/>
              <a:defRPr b="1" sz="2400">
                <a:uFill>
                  <a:solidFill>
                    <a:srgbClr val="000000"/>
                  </a:solidFill>
                </a:uFill>
              </a:defRPr>
            </a:pPr>
            <a:r>
              <a:rPr baseline="-14249"/>
              <a:t>H</a:t>
            </a:r>
            <a:r>
              <a:rPr baseline="-20250"/>
              <a:t>2</a:t>
            </a:r>
            <a:r>
              <a:rPr baseline="-14249"/>
              <a:t>O, ions, proteins</a:t>
            </a:r>
          </a:p>
        </p:txBody>
      </p:sp>
      <p:sp>
        <p:nvSpPr>
          <p:cNvPr id="686" name="glyco- associated with glucose and/or polysaccharides…"/>
          <p:cNvSpPr txBox="1"/>
          <p:nvPr/>
        </p:nvSpPr>
        <p:spPr>
          <a:xfrm>
            <a:off x="-105966" y="12541646"/>
            <a:ext cx="16287751" cy="17526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lvl="2" marL="81280" marR="81280" indent="533400" defTabSz="1821656">
              <a:lnSpc>
                <a:spcPct val="150000"/>
              </a:lnSpc>
              <a:defRPr i="1" sz="2400">
                <a:uFill>
                  <a:solidFill>
                    <a:srgbClr val="000000"/>
                  </a:solidFill>
                </a:uFill>
              </a:defRPr>
            </a:pPr>
            <a:r>
              <a:rPr b="1"/>
              <a:t>glyco-</a:t>
            </a:r>
            <a:r>
              <a:t> associated with glucose and/or polysaccharides</a:t>
            </a:r>
          </a:p>
          <a:p>
            <a:pPr lvl="2" marL="81280" marR="81280" indent="533400" defTabSz="1821656">
              <a:lnSpc>
                <a:spcPct val="150000"/>
              </a:lnSpc>
              <a:defRPr b="1" sz="2400">
                <a:uFill>
                  <a:solidFill>
                    <a:srgbClr val="000000"/>
                  </a:solidFill>
                </a:uFill>
              </a:defRPr>
            </a:pPr>
            <a:r>
              <a:t>glycoproteins have polysaccharide side chains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85">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68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el" backwards="0">
                                    <p:tmAbs val="0"/>
                                  </p:iterate>
                                  <p:childTnLst>
                                    <p:set>
                                      <p:cBhvr>
                                        <p:cTn id="12" fill="hold"/>
                                        <p:tgtEl>
                                          <p:spTgt spid="67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3" fill="hold">
                                  <p:stCondLst>
                                    <p:cond delay="0"/>
                                  </p:stCondLst>
                                  <p:iterate type="el" backwards="0">
                                    <p:tmAbs val="0"/>
                                  </p:iterate>
                                  <p:childTnLst>
                                    <p:set>
                                      <p:cBhvr>
                                        <p:cTn id="16" fill="hold"/>
                                        <p:tgtEl>
                                          <p:spTgt spid="68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685" grpId="1"/>
      <p:bldP build="whole" bldLvl="1" animBg="1" rev="0" advAuto="0" spid="683" grpId="3"/>
      <p:bldP build="whole" bldLvl="1" animBg="1" rev="0" advAuto="0" spid="679" grpId="2"/>
    </p:bldLst>
  </p:timing>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8" name="Barrier to large, polar molecules, e.g. proteins, nucleic acids…"/>
          <p:cNvSpPr txBox="1"/>
          <p:nvPr/>
        </p:nvSpPr>
        <p:spPr>
          <a:xfrm>
            <a:off x="3510929" y="2928937"/>
            <a:ext cx="17377173" cy="10304860"/>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4600"/>
            </a:pPr>
            <a:r>
              <a:t>Barrier to large, polar molecules, e.g. proteins, nucleic acids</a:t>
            </a:r>
          </a:p>
          <a:p>
            <a:pPr defTabSz="821531">
              <a:defRPr sz="4600"/>
            </a:pPr>
          </a:p>
          <a:p>
            <a:pPr defTabSz="821531">
              <a:defRPr sz="4600"/>
            </a:pPr>
            <a:r>
              <a:t>Permeable to many smaller molecules</a:t>
            </a:r>
          </a:p>
          <a:p>
            <a:pPr defTabSz="821531">
              <a:defRPr sz="4600"/>
            </a:pPr>
          </a:p>
          <a:p>
            <a:pPr defTabSz="821531">
              <a:lnSpc>
                <a:spcPct val="150000"/>
              </a:lnSpc>
              <a:defRPr sz="4600"/>
            </a:pPr>
            <a:r>
              <a:t>Mechanisms of Transport across membrane:</a:t>
            </a:r>
          </a:p>
          <a:p>
            <a:pPr lvl="2" indent="533400" defTabSz="821531">
              <a:lnSpc>
                <a:spcPct val="150000"/>
              </a:lnSpc>
              <a:defRPr sz="4600"/>
            </a:pPr>
            <a:r>
              <a:t>Simple Diffusion</a:t>
            </a:r>
          </a:p>
          <a:p>
            <a:pPr lvl="3" indent="800100" defTabSz="821531">
              <a:defRPr sz="4600"/>
            </a:pPr>
            <a:r>
              <a:t>lipid-soluble molecules</a:t>
            </a:r>
          </a:p>
          <a:p>
            <a:pPr lvl="3" indent="800100" defTabSz="821531">
              <a:defRPr sz="4600"/>
            </a:pPr>
            <a:r>
              <a:t>ions through channel proteins</a:t>
            </a:r>
          </a:p>
          <a:p>
            <a:pPr lvl="3" indent="800100" defTabSz="821531">
              <a:spcBef>
                <a:spcPts val="2300"/>
              </a:spcBef>
              <a:defRPr sz="4600"/>
            </a:pPr>
            <a:r>
              <a:t>osmosis - diffusion of water through aquaporin channels</a:t>
            </a:r>
          </a:p>
          <a:p>
            <a:pPr lvl="2" indent="533400" defTabSz="821531">
              <a:lnSpc>
                <a:spcPct val="150000"/>
              </a:lnSpc>
              <a:defRPr sz="4600"/>
            </a:pPr>
            <a:r>
              <a:t>Carrier-Mediated Transport</a:t>
            </a:r>
          </a:p>
          <a:p>
            <a:pPr lvl="3" indent="800100" defTabSz="821531">
              <a:defRPr sz="4600"/>
            </a:pPr>
            <a:r>
              <a:t>facilitated diffusion</a:t>
            </a:r>
          </a:p>
          <a:p>
            <a:pPr lvl="3" indent="800100" defTabSz="821531">
              <a:defRPr sz="4600"/>
            </a:pPr>
            <a:r>
              <a:t>active transport</a:t>
            </a:r>
          </a:p>
        </p:txBody>
      </p:sp>
      <p:sp>
        <p:nvSpPr>
          <p:cNvPr id="689" name="Plasma Membrane of cells…"/>
          <p:cNvSpPr txBox="1"/>
          <p:nvPr/>
        </p:nvSpPr>
        <p:spPr>
          <a:xfrm>
            <a:off x="3512343" y="309364"/>
            <a:ext cx="17805798" cy="196850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b="1" sz="6600">
                <a:solidFill>
                  <a:srgbClr val="0056D6"/>
                </a:solidFill>
              </a:defRPr>
            </a:pPr>
            <a:r>
              <a:t>Plasma Membrane of cells</a:t>
            </a:r>
          </a:p>
          <a:p>
            <a:pPr defTabSz="821531">
              <a:defRPr b="1" sz="5200">
                <a:solidFill>
                  <a:srgbClr val="929292"/>
                </a:solidFill>
              </a:defRPr>
            </a:pPr>
            <a:r>
              <a:t>selectively permeable phospholipid bilayer </a:t>
            </a:r>
          </a:p>
        </p:txBody>
      </p:sp>
      <p:sp>
        <p:nvSpPr>
          <p:cNvPr id="690"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2" name="Fox Figure 3.2"/>
          <p:cNvSpPr txBox="1"/>
          <p:nvPr/>
        </p:nvSpPr>
        <p:spPr>
          <a:xfrm>
            <a:off x="18460640" y="13001625"/>
            <a:ext cx="2607470" cy="46393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200">
                <a:uFill>
                  <a:solidFill>
                    <a:srgbClr val="000000"/>
                  </a:solidFill>
                </a:uFill>
                <a:latin typeface="+mn-lt"/>
                <a:ea typeface="+mn-ea"/>
                <a:cs typeface="+mn-cs"/>
                <a:sym typeface="Arial"/>
              </a:defRPr>
            </a:lvl1pPr>
          </a:lstStyle>
          <a:p>
            <a:pPr/>
            <a:r>
              <a:t>Fox Figure 3.2</a:t>
            </a:r>
          </a:p>
        </p:txBody>
      </p:sp>
      <p:grpSp>
        <p:nvGrpSpPr>
          <p:cNvPr id="695" name="Group"/>
          <p:cNvGrpSpPr/>
          <p:nvPr/>
        </p:nvGrpSpPr>
        <p:grpSpPr>
          <a:xfrm>
            <a:off x="4191000" y="857250"/>
            <a:ext cx="16466344" cy="11991976"/>
            <a:chOff x="0" y="0"/>
            <a:chExt cx="16466343" cy="11991975"/>
          </a:xfrm>
        </p:grpSpPr>
        <p:pic>
          <p:nvPicPr>
            <p:cNvPr id="693" name="fox78119_0302.jpg" descr="fox78119_0302.jpg"/>
            <p:cNvPicPr>
              <a:picLocks noChangeAspect="0"/>
            </p:cNvPicPr>
            <p:nvPr/>
          </p:nvPicPr>
          <p:blipFill>
            <a:blip r:embed="rId2">
              <a:extLst/>
            </a:blip>
            <a:stretch>
              <a:fillRect/>
            </a:stretch>
          </p:blipFill>
          <p:spPr>
            <a:xfrm>
              <a:off x="0" y="60325"/>
              <a:ext cx="16466344" cy="11931651"/>
            </a:xfrm>
            <a:prstGeom prst="rect">
              <a:avLst/>
            </a:prstGeom>
            <a:ln w="12700" cap="flat">
              <a:noFill/>
              <a:miter lim="400000"/>
            </a:ln>
            <a:effectLst/>
          </p:spPr>
        </p:pic>
        <p:sp>
          <p:nvSpPr>
            <p:cNvPr id="694" name="Rectangle"/>
            <p:cNvSpPr/>
            <p:nvPr/>
          </p:nvSpPr>
          <p:spPr>
            <a:xfrm>
              <a:off x="3964781" y="0"/>
              <a:ext cx="8179594" cy="28575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000">
                  <a:uFill>
                    <a:solidFill>
                      <a:srgbClr val="000000"/>
                    </a:solidFill>
                  </a:uFill>
                  <a:latin typeface="+mn-lt"/>
                  <a:ea typeface="+mn-ea"/>
                  <a:cs typeface="+mn-cs"/>
                  <a:sym typeface="Arial"/>
                </a:defRPr>
              </a:pPr>
            </a:p>
          </p:txBody>
        </p:sp>
      </p:grpSp>
      <p:sp>
        <p:nvSpPr>
          <p:cNvPr id="696" name="Plasma Membrane"/>
          <p:cNvSpPr txBox="1"/>
          <p:nvPr/>
        </p:nvSpPr>
        <p:spPr>
          <a:xfrm>
            <a:off x="2851546" y="8929"/>
            <a:ext cx="9429751" cy="114300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algn="ctr" defTabSz="821531">
              <a:defRPr b="1" sz="6600">
                <a:solidFill>
                  <a:srgbClr val="0061FF"/>
                </a:solidFill>
              </a:defRPr>
            </a:lvl1pPr>
          </a:lstStyle>
          <a:p>
            <a:pPr/>
            <a:r>
              <a:t>Plasma Membrane</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8" name="Simple Diffusion across Membrane…"/>
          <p:cNvSpPr txBox="1"/>
          <p:nvPr/>
        </p:nvSpPr>
        <p:spPr>
          <a:xfrm>
            <a:off x="3351609" y="2661046"/>
            <a:ext cx="8858251" cy="687586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defRPr>
            </a:pPr>
            <a:r>
              <a:rPr b="1"/>
              <a:t>Simple Diffusion</a:t>
            </a:r>
            <a:r>
              <a:t> across Membrane</a:t>
            </a:r>
          </a:p>
          <a:p>
            <a:pPr marL="81280" marR="81280" defTabSz="1821656">
              <a:defRPr sz="3200">
                <a:uFill>
                  <a:solidFill>
                    <a:srgbClr val="000000"/>
                  </a:solidFill>
                </a:uFill>
              </a:defRPr>
            </a:pPr>
            <a:r>
              <a:t>(lipids, gases)</a:t>
            </a:r>
          </a:p>
          <a:p>
            <a:pPr marL="81280" marR="81280" defTabSz="1821656">
              <a:defRPr sz="3200">
                <a:uFill>
                  <a:solidFill>
                    <a:srgbClr val="000000"/>
                  </a:solidFill>
                </a:uFill>
              </a:defRPr>
            </a:pPr>
          </a:p>
          <a:p>
            <a:pPr marL="81280" marR="81280" defTabSz="1821656">
              <a:defRPr sz="3200">
                <a:uFill>
                  <a:solidFill>
                    <a:srgbClr val="000000"/>
                  </a:solidFill>
                </a:uFill>
              </a:defRPr>
            </a:pPr>
            <a:r>
              <a:t>Diffusion of ions through </a:t>
            </a:r>
            <a:r>
              <a:rPr b="1"/>
              <a:t>ion channel proteins</a:t>
            </a:r>
            <a:endParaRPr b="1"/>
          </a:p>
          <a:p>
            <a:pPr marL="81280" marR="81280" defTabSz="1821656">
              <a:defRPr sz="3200">
                <a:uFill>
                  <a:solidFill>
                    <a:srgbClr val="000000"/>
                  </a:solidFill>
                </a:uFill>
              </a:defRPr>
            </a:pPr>
          </a:p>
          <a:p>
            <a:pPr marL="81280" marR="81280" defTabSz="1821656">
              <a:defRPr sz="3200">
                <a:uFill>
                  <a:solidFill>
                    <a:srgbClr val="000000"/>
                  </a:solidFill>
                </a:uFill>
              </a:defRPr>
            </a:pPr>
            <a:r>
              <a:rPr b="1"/>
              <a:t>Osmosis</a:t>
            </a:r>
            <a:r>
              <a:t>: diffusion of water through</a:t>
            </a:r>
          </a:p>
          <a:p>
            <a:pPr marL="81280" marR="81280" defTabSz="1821656">
              <a:defRPr sz="3200">
                <a:uFill>
                  <a:solidFill>
                    <a:srgbClr val="000000"/>
                  </a:solidFill>
                </a:uFill>
              </a:defRPr>
            </a:pPr>
            <a:r>
              <a:t>aquaporin channels across membrane</a:t>
            </a:r>
          </a:p>
          <a:p>
            <a:pPr marL="81280" marR="81280" defTabSz="1821656">
              <a:defRPr sz="3200">
                <a:uFill>
                  <a:solidFill>
                    <a:srgbClr val="000000"/>
                  </a:solidFill>
                </a:uFill>
              </a:defRPr>
            </a:pPr>
          </a:p>
          <a:p>
            <a:pPr marL="81280" marR="81280" defTabSz="1821656">
              <a:defRPr i="1" sz="3200">
                <a:uFill>
                  <a:solidFill>
                    <a:srgbClr val="000000"/>
                  </a:solidFill>
                </a:uFill>
              </a:defRPr>
            </a:pPr>
            <a:r>
              <a:t>Note: because diffusion moves molecules down a concentration gradient, no extra energy is required to transport these molecule.</a:t>
            </a:r>
          </a:p>
        </p:txBody>
      </p:sp>
      <p:pic>
        <p:nvPicPr>
          <p:cNvPr id="699" name="droppedImage.png" descr="droppedImage.png"/>
          <p:cNvPicPr>
            <a:picLocks noChangeAspect="1"/>
          </p:cNvPicPr>
          <p:nvPr/>
        </p:nvPicPr>
        <p:blipFill>
          <a:blip r:embed="rId2">
            <a:extLst/>
          </a:blip>
          <a:stretch>
            <a:fillRect/>
          </a:stretch>
        </p:blipFill>
        <p:spPr>
          <a:xfrm>
            <a:off x="12692062" y="1312136"/>
            <a:ext cx="7983141" cy="12217058"/>
          </a:xfrm>
          <a:prstGeom prst="rect">
            <a:avLst/>
          </a:prstGeom>
          <a:ln w="12700"/>
        </p:spPr>
      </p:pic>
      <p:sp>
        <p:nvSpPr>
          <p:cNvPr id="700" name="Non-Carrier Mediated Transport"/>
          <p:cNvSpPr txBox="1"/>
          <p:nvPr/>
        </p:nvSpPr>
        <p:spPr>
          <a:xfrm>
            <a:off x="3048000" y="732234"/>
            <a:ext cx="9385875"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61FF"/>
                </a:solidFill>
                <a:uFill>
                  <a:solidFill>
                    <a:srgbClr val="0061FF"/>
                  </a:solidFill>
                </a:uFill>
              </a:defRPr>
            </a:lvl1pPr>
          </a:lstStyle>
          <a:p>
            <a:pPr/>
            <a:r>
              <a:t>Non-Carrier Mediated Transport</a:t>
            </a:r>
          </a:p>
        </p:txBody>
      </p:sp>
      <p:sp>
        <p:nvSpPr>
          <p:cNvPr id="701"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4" name="Image" descr="Image"/>
          <p:cNvPicPr>
            <a:picLocks noChangeAspect="1"/>
          </p:cNvPicPr>
          <p:nvPr/>
        </p:nvPicPr>
        <p:blipFill>
          <a:blip r:embed="rId2">
            <a:extLst/>
          </a:blip>
          <a:stretch>
            <a:fillRect/>
          </a:stretch>
        </p:blipFill>
        <p:spPr>
          <a:xfrm>
            <a:off x="-215548" y="1802558"/>
            <a:ext cx="24917463" cy="14238553"/>
          </a:xfrm>
          <a:prstGeom prst="rect">
            <a:avLst/>
          </a:prstGeom>
          <a:ln w="12700">
            <a:miter lim="400000"/>
          </a:ln>
        </p:spPr>
      </p:pic>
      <p:sp>
        <p:nvSpPr>
          <p:cNvPr id="245" name="physiology.io"/>
          <p:cNvSpPr txBox="1"/>
          <p:nvPr/>
        </p:nvSpPr>
        <p:spPr>
          <a:xfrm>
            <a:off x="783484" y="13007582"/>
            <a:ext cx="1315344" cy="3841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u="sng">
                <a:hlinkClick r:id="rId3" invalidUrl="" action="" tgtFrame="" tooltip="" history="1" highlightClick="0" endSnd="0"/>
              </a:defRPr>
            </a:lvl1pPr>
          </a:lstStyle>
          <a:p>
            <a:pPr>
              <a:defRPr u="none"/>
            </a:pPr>
            <a:r>
              <a:rPr u="sng">
                <a:hlinkClick r:id="rId3" invalidUrl="" action="" tgtFrame="" tooltip="" history="1" highlightClick="0" endSnd="0"/>
              </a:rPr>
              <a:t>physiology.io</a:t>
            </a:r>
          </a:p>
        </p:txBody>
      </p:sp>
      <p:sp>
        <p:nvSpPr>
          <p:cNvPr id="246" name="• Identifying cause and effect in the body is critical to diagnosing patient's diseases."/>
          <p:cNvSpPr txBox="1"/>
          <p:nvPr/>
        </p:nvSpPr>
        <p:spPr>
          <a:xfrm>
            <a:off x="2160132" y="588962"/>
            <a:ext cx="19767402" cy="1412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457200">
              <a:defRPr sz="4200"/>
            </a:lvl1pPr>
          </a:lstStyle>
          <a:p>
            <a:pPr/>
            <a:r>
              <a:t>• Identifying cause and effect in the body is critical to diagnosing patient's diseases.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3" name="Diffusion"/>
          <p:cNvSpPr txBox="1"/>
          <p:nvPr/>
        </p:nvSpPr>
        <p:spPr>
          <a:xfrm>
            <a:off x="3521796" y="344289"/>
            <a:ext cx="3839069" cy="11430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6600">
                <a:solidFill>
                  <a:srgbClr val="0061FF"/>
                </a:solidFill>
              </a:defRPr>
            </a:lvl1pPr>
          </a:lstStyle>
          <a:p>
            <a:pPr/>
            <a:r>
              <a:t>Diffusion</a:t>
            </a:r>
          </a:p>
        </p:txBody>
      </p:sp>
      <p:sp>
        <p:nvSpPr>
          <p:cNvPr id="704" name="Solution = solvent (water) and solute (dissolved molecules)…"/>
          <p:cNvSpPr txBox="1"/>
          <p:nvPr/>
        </p:nvSpPr>
        <p:spPr>
          <a:xfrm>
            <a:off x="3605981" y="1881187"/>
            <a:ext cx="17305735" cy="10465595"/>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3200"/>
            </a:pPr>
            <a:r>
              <a:t>Solution = solvent (water) and solute (dissolved molecules)</a:t>
            </a:r>
          </a:p>
          <a:p>
            <a:pPr defTabSz="821531">
              <a:defRPr sz="3200"/>
            </a:pPr>
          </a:p>
          <a:p>
            <a:pPr defTabSz="821531">
              <a:defRPr sz="3200"/>
            </a:pPr>
            <a:r>
              <a:t>Due to random movement (thermal energy), solute molecules will show </a:t>
            </a:r>
            <a:r>
              <a:rPr b="1"/>
              <a:t>net</a:t>
            </a:r>
            <a:r>
              <a:t> movement from region of high concentration to region of low concentration; solute </a:t>
            </a:r>
            <a:r>
              <a:rPr b="1"/>
              <a:t>moves down concentration gradient</a:t>
            </a:r>
            <a:r>
              <a:t>.</a:t>
            </a:r>
          </a:p>
          <a:p>
            <a:pPr defTabSz="821531">
              <a:defRPr sz="3200"/>
            </a:pPr>
          </a:p>
          <a:p>
            <a:pPr defTabSz="821531">
              <a:defRPr b="1" sz="3200"/>
            </a:pPr>
            <a:r>
              <a:t>Rate of Diffusion:</a:t>
            </a:r>
          </a:p>
          <a:p>
            <a:pPr lvl="1" marL="588433" indent="-321733" defTabSz="821531">
              <a:buSzPct val="125000"/>
              <a:buChar char="•"/>
              <a:defRPr sz="3200"/>
            </a:pPr>
            <a:r>
              <a:t>increases with temperature</a:t>
            </a:r>
          </a:p>
          <a:p>
            <a:pPr lvl="1" marL="588433" indent="-321733" defTabSz="821531">
              <a:buSzPct val="125000"/>
              <a:buChar char="•"/>
              <a:defRPr sz="3200"/>
            </a:pPr>
            <a:r>
              <a:t>increases with concentration gradient</a:t>
            </a:r>
          </a:p>
          <a:p>
            <a:pPr lvl="1" marL="588433" indent="-321733" defTabSz="821531">
              <a:buSzPct val="125000"/>
              <a:buChar char="•"/>
              <a:defRPr sz="3200"/>
            </a:pPr>
            <a:r>
              <a:t>increases with surface area of membrane</a:t>
            </a:r>
          </a:p>
          <a:p>
            <a:pPr lvl="1" marL="588433" indent="-321733" defTabSz="821531">
              <a:buSzPct val="125000"/>
              <a:buChar char="•"/>
              <a:defRPr sz="3200"/>
            </a:pPr>
            <a:r>
              <a:t>decreases with distance</a:t>
            </a:r>
          </a:p>
          <a:p>
            <a:pPr defTabSz="821531">
              <a:defRPr sz="3200"/>
            </a:pPr>
          </a:p>
          <a:p>
            <a:pPr defTabSz="821531">
              <a:defRPr sz="3200"/>
            </a:pPr>
            <a:r>
              <a:t>Diffusion is only efficient at 100 µm or less, so all tissues of body within 100 µm of blood capillary.</a:t>
            </a:r>
          </a:p>
          <a:p>
            <a:pPr defTabSz="821531">
              <a:defRPr sz="3200"/>
            </a:pPr>
          </a:p>
          <a:p>
            <a:pPr defTabSz="821531">
              <a:defRPr sz="3200"/>
            </a:pPr>
            <a:r>
              <a:rPr b="1"/>
              <a:t>if the solute molecules can penetrate the membrane</a:t>
            </a:r>
          </a:p>
          <a:p>
            <a:pPr defTabSz="821531">
              <a:defRPr sz="3200"/>
            </a:pPr>
            <a:r>
              <a:t>then diffusion can occur across the membrane, e.g.</a:t>
            </a:r>
          </a:p>
          <a:p>
            <a:pPr lvl="1" marL="622300" indent="-355600" defTabSz="821531">
              <a:buSzPct val="125000"/>
              <a:buChar char="•"/>
              <a:defRPr sz="3200"/>
            </a:pPr>
            <a:r>
              <a:t>lipids</a:t>
            </a:r>
          </a:p>
          <a:p>
            <a:pPr lvl="1" marL="622300" indent="-355600" defTabSz="821531">
              <a:buSzPct val="125000"/>
              <a:buChar char="•"/>
              <a:defRPr sz="3200"/>
            </a:pPr>
            <a:r>
              <a:t>small gas molecules (O</a:t>
            </a:r>
            <a:r>
              <a:rPr baseline="-5999"/>
              <a:t>2</a:t>
            </a:r>
            <a:r>
              <a:t>, CO</a:t>
            </a:r>
            <a:r>
              <a:rPr baseline="-5999"/>
              <a:t>2</a:t>
            </a:r>
            <a:r>
              <a:t>)</a:t>
            </a:r>
          </a:p>
          <a:p>
            <a:pPr lvl="1" marL="622300" indent="-355600" defTabSz="821531">
              <a:buSzPct val="125000"/>
              <a:buChar char="•"/>
              <a:defRPr sz="3200"/>
            </a:pPr>
            <a:r>
              <a:t>ions through protein channels in the membrane.</a:t>
            </a:r>
          </a:p>
        </p:txBody>
      </p:sp>
      <p:sp>
        <p:nvSpPr>
          <p:cNvPr id="705"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7" name="D (diffusion coefficient) is proportional to the squared velocity of the diffusing particles, which depends on the temperature, viscosity of the fluid and the size of the particles according to the Stokes-Einstein relation."/>
          <p:cNvSpPr txBox="1"/>
          <p:nvPr/>
        </p:nvSpPr>
        <p:spPr>
          <a:xfrm>
            <a:off x="3090360" y="6470448"/>
            <a:ext cx="20110973" cy="23526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defRPr sz="4800"/>
            </a:pPr>
            <a:r>
              <a:rPr i="1"/>
              <a:t>D</a:t>
            </a:r>
            <a:r>
              <a:t> (diffusion coefficient) is proportional to the squared velocity of the diffusing particles, which depends on the temperature, viscosity of the fluid and the size of the particles according to the Stokes-Einstein relation.</a:t>
            </a:r>
          </a:p>
        </p:txBody>
      </p:sp>
      <p:sp>
        <p:nvSpPr>
          <p:cNvPr id="708" name="Φ = concentration of the solute, so dΦ/dx is the concentration gradient."/>
          <p:cNvSpPr txBox="1"/>
          <p:nvPr/>
        </p:nvSpPr>
        <p:spPr>
          <a:xfrm>
            <a:off x="3360424" y="10187527"/>
            <a:ext cx="19147235" cy="89168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4800">
                <a:latin typeface="Times Roman"/>
                <a:ea typeface="Times Roman"/>
                <a:cs typeface="Times Roman"/>
                <a:sym typeface="Times Roman"/>
              </a:defRPr>
            </a:pPr>
            <a:r>
              <a:rPr i="1"/>
              <a:t>Φ</a:t>
            </a:r>
            <a:r>
              <a:rPr>
                <a:latin typeface="Helvetica"/>
                <a:ea typeface="Helvetica"/>
                <a:cs typeface="Helvetica"/>
                <a:sym typeface="Helvetica"/>
              </a:rPr>
              <a:t> = concentration of the solute, so</a:t>
            </a:r>
            <a:r>
              <a:t> </a:t>
            </a:r>
            <a:r>
              <a:rPr i="1"/>
              <a:t>dΦ/dx</a:t>
            </a:r>
            <a:r>
              <a:rPr>
                <a:latin typeface="Helvetica"/>
                <a:ea typeface="Helvetica"/>
                <a:cs typeface="Helvetica"/>
                <a:sym typeface="Helvetica"/>
              </a:rPr>
              <a:t> is the concentration gradient.</a:t>
            </a:r>
          </a:p>
        </p:txBody>
      </p:sp>
      <p:grpSp>
        <p:nvGrpSpPr>
          <p:cNvPr id="712" name="Group"/>
          <p:cNvGrpSpPr/>
          <p:nvPr/>
        </p:nvGrpSpPr>
        <p:grpSpPr>
          <a:xfrm>
            <a:off x="7134265" y="3550443"/>
            <a:ext cx="8150698" cy="1971676"/>
            <a:chOff x="-1100080" y="-146446"/>
            <a:chExt cx="8150696" cy="1971675"/>
          </a:xfrm>
        </p:grpSpPr>
        <p:sp>
          <p:nvSpPr>
            <p:cNvPr id="709" name="dΦ…"/>
            <p:cNvSpPr txBox="1"/>
            <p:nvPr/>
          </p:nvSpPr>
          <p:spPr>
            <a:xfrm>
              <a:off x="5750719" y="-146447"/>
              <a:ext cx="1299898" cy="19716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p>
              <a:pPr>
                <a:defRPr sz="6000">
                  <a:latin typeface="Times Roman"/>
                  <a:ea typeface="Times Roman"/>
                  <a:cs typeface="Times Roman"/>
                  <a:sym typeface="Times Roman"/>
                </a:defRPr>
              </a:pPr>
              <a:r>
                <a:rPr i="1"/>
                <a:t>dΦ</a:t>
              </a:r>
              <a:endParaRPr i="1"/>
            </a:p>
            <a:p>
              <a:pPr>
                <a:defRPr sz="6000">
                  <a:latin typeface="Times Roman"/>
                  <a:ea typeface="Times Roman"/>
                  <a:cs typeface="Times Roman"/>
                  <a:sym typeface="Times Roman"/>
                </a:defRPr>
              </a:pPr>
              <a:r>
                <a:rPr i="1"/>
                <a:t>dx</a:t>
              </a:r>
            </a:p>
          </p:txBody>
        </p:sp>
        <p:sp>
          <p:nvSpPr>
            <p:cNvPr id="710" name="Diffusion Flux = – D"/>
            <p:cNvSpPr txBox="1"/>
            <p:nvPr/>
          </p:nvSpPr>
          <p:spPr>
            <a:xfrm>
              <a:off x="-1100081" y="298847"/>
              <a:ext cx="7071879" cy="10572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lvl1pPr>
                <a:defRPr i="1" sz="6000">
                  <a:latin typeface="Times Roman"/>
                  <a:ea typeface="Times Roman"/>
                  <a:cs typeface="Times Roman"/>
                  <a:sym typeface="Times Roman"/>
                </a:defRPr>
              </a:lvl1pPr>
            </a:lstStyle>
            <a:p>
              <a:pPr>
                <a:defRPr i="0"/>
              </a:pPr>
              <a:r>
                <a:rPr i="1"/>
                <a:t>Diffusion Flux = – D</a:t>
              </a:r>
            </a:p>
          </p:txBody>
        </p:sp>
        <p:sp>
          <p:nvSpPr>
            <p:cNvPr id="711" name="Line"/>
            <p:cNvSpPr/>
            <p:nvPr/>
          </p:nvSpPr>
          <p:spPr>
            <a:xfrm>
              <a:off x="5612622" y="863203"/>
              <a:ext cx="1119919"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716" name="Group"/>
          <p:cNvGrpSpPr/>
          <p:nvPr/>
        </p:nvGrpSpPr>
        <p:grpSpPr>
          <a:xfrm>
            <a:off x="4108450" y="1303734"/>
            <a:ext cx="16160750" cy="8141098"/>
            <a:chOff x="0" y="0"/>
            <a:chExt cx="16160750" cy="8141096"/>
          </a:xfrm>
        </p:grpSpPr>
        <p:pic>
          <p:nvPicPr>
            <p:cNvPr id="714" name="fox78119_0603.jpg" descr="fox78119_0603.jpg"/>
            <p:cNvPicPr>
              <a:picLocks noChangeAspect="0"/>
            </p:cNvPicPr>
            <p:nvPr/>
          </p:nvPicPr>
          <p:blipFill>
            <a:blip r:embed="rId2">
              <a:extLst/>
            </a:blip>
            <a:stretch>
              <a:fillRect/>
            </a:stretch>
          </p:blipFill>
          <p:spPr>
            <a:xfrm>
              <a:off x="0" y="318690"/>
              <a:ext cx="16160750" cy="7822407"/>
            </a:xfrm>
            <a:prstGeom prst="rect">
              <a:avLst/>
            </a:prstGeom>
            <a:ln w="12700" cap="flat">
              <a:noFill/>
              <a:miter lim="400000"/>
            </a:ln>
            <a:effectLst/>
          </p:spPr>
        </p:pic>
        <p:sp>
          <p:nvSpPr>
            <p:cNvPr id="715" name="Rectangle"/>
            <p:cNvSpPr/>
            <p:nvPr/>
          </p:nvSpPr>
          <p:spPr>
            <a:xfrm>
              <a:off x="2922190" y="0"/>
              <a:ext cx="10894220" cy="58936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717" name="Fox Figure 6.3"/>
          <p:cNvSpPr txBox="1"/>
          <p:nvPr/>
        </p:nvSpPr>
        <p:spPr>
          <a:xfrm>
            <a:off x="18549937" y="12930187"/>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6.3</a:t>
            </a:r>
          </a:p>
        </p:txBody>
      </p:sp>
      <p:sp>
        <p:nvSpPr>
          <p:cNvPr id="718" name="Rate of Diffusion:…"/>
          <p:cNvSpPr txBox="1"/>
          <p:nvPr/>
        </p:nvSpPr>
        <p:spPr>
          <a:xfrm>
            <a:off x="8340328" y="9929812"/>
            <a:ext cx="8736863" cy="27324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defTabSz="821531">
              <a:defRPr b="1" sz="3200"/>
            </a:pPr>
            <a:r>
              <a:t>Rate of Diffusion:</a:t>
            </a:r>
          </a:p>
          <a:p>
            <a:pPr lvl="1" marL="588433" indent="-321733" defTabSz="821531">
              <a:buSzPct val="125000"/>
              <a:buChar char="•"/>
              <a:defRPr sz="3200"/>
            </a:pPr>
            <a:r>
              <a:t>increases with temperature</a:t>
            </a:r>
          </a:p>
          <a:p>
            <a:pPr lvl="1" marL="588433" indent="-321733" defTabSz="821531">
              <a:buSzPct val="125000"/>
              <a:buChar char="•"/>
              <a:defRPr sz="3200"/>
            </a:pPr>
            <a:r>
              <a:t>increases with concentration gradient</a:t>
            </a:r>
          </a:p>
          <a:p>
            <a:pPr lvl="1" marL="588433" indent="-321733" defTabSz="821531">
              <a:buSzPct val="125000"/>
              <a:buChar char="•"/>
              <a:defRPr sz="3200"/>
            </a:pPr>
            <a:r>
              <a:t>increases with surface area of membrane</a:t>
            </a:r>
          </a:p>
          <a:p>
            <a:pPr lvl="1" marL="588433" indent="-321733" defTabSz="821531">
              <a:buSzPct val="125000"/>
              <a:buChar char="•"/>
              <a:defRPr sz="3200"/>
            </a:pPr>
            <a:r>
              <a:t>decreases with distance</a:t>
            </a:r>
          </a:p>
        </p:txBody>
      </p:sp>
      <p:sp>
        <p:nvSpPr>
          <p:cNvPr id="719" name="Line"/>
          <p:cNvSpPr/>
          <p:nvPr/>
        </p:nvSpPr>
        <p:spPr>
          <a:xfrm flipH="1" flipV="1">
            <a:off x="6459140" y="1553765"/>
            <a:ext cx="2714626" cy="982267"/>
          </a:xfrm>
          <a:prstGeom prst="line">
            <a:avLst/>
          </a:prstGeom>
          <a:ln w="101600">
            <a:solidFill>
              <a:srgbClr val="000000"/>
            </a:solidFill>
            <a:headEnd type="triangle"/>
          </a:ln>
        </p:spPr>
        <p:txBody>
          <a:bodyPr lIns="71437" tIns="71437" rIns="71437" bIns="71437" anchor="ctr"/>
          <a:lstStyle/>
          <a:p>
            <a:pPr/>
          </a:p>
        </p:txBody>
      </p:sp>
      <p:sp>
        <p:nvSpPr>
          <p:cNvPr id="720" name="moves down conc. gradient"/>
          <p:cNvSpPr txBox="1"/>
          <p:nvPr/>
        </p:nvSpPr>
        <p:spPr>
          <a:xfrm>
            <a:off x="4807942" y="730703"/>
            <a:ext cx="6393657" cy="62508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uFill>
                  <a:solidFill>
                    <a:srgbClr val="000000"/>
                  </a:solidFill>
                </a:uFill>
                <a:latin typeface="+mn-lt"/>
                <a:ea typeface="+mn-ea"/>
                <a:cs typeface="+mn-cs"/>
                <a:sym typeface="Arial"/>
              </a:defRPr>
            </a:lvl1pPr>
          </a:lstStyle>
          <a:p>
            <a:pPr/>
            <a:r>
              <a:t>moves down conc. gradient</a:t>
            </a:r>
          </a:p>
        </p:txBody>
      </p:sp>
      <p:sp>
        <p:nvSpPr>
          <p:cNvPr id="721" name="constant in mammals -&gt;"/>
          <p:cNvSpPr txBox="1"/>
          <p:nvPr/>
        </p:nvSpPr>
        <p:spPr>
          <a:xfrm>
            <a:off x="3747422" y="10436224"/>
            <a:ext cx="4479727" cy="701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2"/>
                </a:solidFill>
                <a:latin typeface="Comic Sans MS"/>
                <a:ea typeface="Comic Sans MS"/>
                <a:cs typeface="Comic Sans MS"/>
                <a:sym typeface="Comic Sans MS"/>
              </a:defRPr>
            </a:lvl1pPr>
          </a:lstStyle>
          <a:p>
            <a:pPr/>
            <a:r>
              <a:t>constant in mammals -&gt;</a:t>
            </a:r>
          </a:p>
        </p:txBody>
      </p:sp>
      <p:sp>
        <p:nvSpPr>
          <p:cNvPr id="722" name="keep within 100 µm -&gt;"/>
          <p:cNvSpPr txBox="1"/>
          <p:nvPr/>
        </p:nvSpPr>
        <p:spPr>
          <a:xfrm>
            <a:off x="4045078" y="11995943"/>
            <a:ext cx="4319986" cy="701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2"/>
                </a:solidFill>
                <a:latin typeface="Comic Sans MS"/>
                <a:ea typeface="Comic Sans MS"/>
                <a:cs typeface="Comic Sans MS"/>
                <a:sym typeface="Comic Sans MS"/>
              </a:defRPr>
            </a:lvl1pPr>
          </a:lstStyle>
          <a:p>
            <a:pPr/>
            <a:r>
              <a:t>keep within 100 µm -&gt; </a:t>
            </a:r>
          </a:p>
        </p:txBody>
      </p:sp>
      <p:sp>
        <p:nvSpPr>
          <p:cNvPr id="723" name="&lt;- exploit or overcome"/>
          <p:cNvSpPr txBox="1"/>
          <p:nvPr/>
        </p:nvSpPr>
        <p:spPr>
          <a:xfrm>
            <a:off x="16663322" y="11002962"/>
            <a:ext cx="4353521" cy="701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solidFill>
                  <a:schemeClr val="accent5"/>
                </a:solidFill>
                <a:latin typeface="Comic Sans MS"/>
                <a:ea typeface="Comic Sans MS"/>
                <a:cs typeface="Comic Sans MS"/>
                <a:sym typeface="Comic Sans MS"/>
              </a:defRPr>
            </a:lvl1pPr>
          </a:lstStyle>
          <a:p>
            <a:pPr/>
            <a:r>
              <a:t>&lt;- exploit or overcome</a:t>
            </a:r>
          </a:p>
        </p:txBody>
      </p:sp>
      <p:sp>
        <p:nvSpPr>
          <p:cNvPr id="724" name="Line"/>
          <p:cNvSpPr/>
          <p:nvPr/>
        </p:nvSpPr>
        <p:spPr>
          <a:xfrm>
            <a:off x="8893968" y="12055078"/>
            <a:ext cx="8167253" cy="1"/>
          </a:xfrm>
          <a:prstGeom prst="line">
            <a:avLst/>
          </a:prstGeom>
          <a:ln w="25400">
            <a:solidFill>
              <a:schemeClr val="accent5"/>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7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7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72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24" grpId="4"/>
      <p:bldP build="whole" bldLvl="1" animBg="1" rev="0" advAuto="0" spid="723" grpId="3"/>
      <p:bldP build="whole" bldLvl="1" animBg="1" rev="0" advAuto="0" spid="722" grpId="2"/>
      <p:bldP build="whole" bldLvl="1" animBg="1" rev="0" advAuto="0" spid="721" grpId="1"/>
    </p:bldLst>
  </p:timing>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pic>
        <p:nvPicPr>
          <p:cNvPr id="726" name="pasted-movie.png" descr="pasted-movie.png"/>
          <p:cNvPicPr>
            <a:picLocks noChangeAspect="1"/>
          </p:cNvPicPr>
          <p:nvPr/>
        </p:nvPicPr>
        <p:blipFill>
          <a:blip r:embed="rId2">
            <a:extLst/>
          </a:blip>
          <a:stretch>
            <a:fillRect/>
          </a:stretch>
        </p:blipFill>
        <p:spPr>
          <a:xfrm>
            <a:off x="197108" y="265042"/>
            <a:ext cx="23506577" cy="13119379"/>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731" name="Group"/>
          <p:cNvGrpSpPr/>
          <p:nvPr/>
        </p:nvGrpSpPr>
        <p:grpSpPr>
          <a:xfrm>
            <a:off x="6988968" y="5577485"/>
            <a:ext cx="2297641" cy="2997438"/>
            <a:chOff x="0" y="0"/>
            <a:chExt cx="2297639" cy="2997436"/>
          </a:xfrm>
        </p:grpSpPr>
        <p:sp>
          <p:nvSpPr>
            <p:cNvPr id="728" name="Line"/>
            <p:cNvSpPr/>
            <p:nvPr/>
          </p:nvSpPr>
          <p:spPr>
            <a:xfrm>
              <a:off x="0" y="2961004"/>
              <a:ext cx="2297640"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29" name="Line"/>
            <p:cNvSpPr/>
            <p:nvPr/>
          </p:nvSpPr>
          <p:spPr>
            <a:xfrm flipV="1">
              <a:off x="18215" y="0"/>
              <a:ext cx="906247" cy="297922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30" name="Line"/>
            <p:cNvSpPr/>
            <p:nvPr/>
          </p:nvSpPr>
          <p:spPr>
            <a:xfrm flipH="1" flipV="1">
              <a:off x="1338305" y="19781"/>
              <a:ext cx="920478" cy="2977656"/>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735" name="Group"/>
          <p:cNvGrpSpPr/>
          <p:nvPr/>
        </p:nvGrpSpPr>
        <p:grpSpPr>
          <a:xfrm>
            <a:off x="13601855" y="5276067"/>
            <a:ext cx="4463970" cy="1361929"/>
            <a:chOff x="0" y="0"/>
            <a:chExt cx="4463969" cy="1361928"/>
          </a:xfrm>
        </p:grpSpPr>
        <p:sp>
          <p:nvSpPr>
            <p:cNvPr id="732" name="Line"/>
            <p:cNvSpPr/>
            <p:nvPr/>
          </p:nvSpPr>
          <p:spPr>
            <a:xfrm>
              <a:off x="0" y="1322375"/>
              <a:ext cx="4463970"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33" name="Line"/>
            <p:cNvSpPr/>
            <p:nvPr/>
          </p:nvSpPr>
          <p:spPr>
            <a:xfrm flipV="1">
              <a:off x="11608" y="-1"/>
              <a:ext cx="1" cy="1263048"/>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34" name="Line"/>
            <p:cNvSpPr/>
            <p:nvPr/>
          </p:nvSpPr>
          <p:spPr>
            <a:xfrm flipV="1">
              <a:off x="4421783" y="27978"/>
              <a:ext cx="1" cy="133395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36" name="Circle"/>
          <p:cNvSpPr/>
          <p:nvPr/>
        </p:nvSpPr>
        <p:spPr>
          <a:xfrm>
            <a:off x="7989093" y="5869781"/>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37" name="Circle"/>
          <p:cNvSpPr/>
          <p:nvPr/>
        </p:nvSpPr>
        <p:spPr>
          <a:xfrm>
            <a:off x="7905750" y="4810124"/>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38" name="Circle"/>
          <p:cNvSpPr/>
          <p:nvPr/>
        </p:nvSpPr>
        <p:spPr>
          <a:xfrm>
            <a:off x="8608219" y="4488655"/>
            <a:ext cx="319330" cy="319331"/>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39" name="Circle"/>
          <p:cNvSpPr/>
          <p:nvPr/>
        </p:nvSpPr>
        <p:spPr>
          <a:xfrm>
            <a:off x="7810500" y="6905625"/>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40" name="Circle"/>
          <p:cNvSpPr/>
          <p:nvPr/>
        </p:nvSpPr>
        <p:spPr>
          <a:xfrm>
            <a:off x="8274844" y="7060406"/>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41" name="Circle"/>
          <p:cNvSpPr/>
          <p:nvPr/>
        </p:nvSpPr>
        <p:spPr>
          <a:xfrm>
            <a:off x="8072438" y="6429375"/>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747" name="Group"/>
          <p:cNvGrpSpPr/>
          <p:nvPr/>
        </p:nvGrpSpPr>
        <p:grpSpPr>
          <a:xfrm>
            <a:off x="7393782" y="7393781"/>
            <a:ext cx="1438517" cy="986080"/>
            <a:chOff x="0" y="0"/>
            <a:chExt cx="1438516" cy="986079"/>
          </a:xfrm>
        </p:grpSpPr>
        <p:sp>
          <p:nvSpPr>
            <p:cNvPr id="742" name="Circle"/>
            <p:cNvSpPr/>
            <p:nvPr/>
          </p:nvSpPr>
          <p:spPr>
            <a:xfrm>
              <a:off x="83343" y="297656"/>
              <a:ext cx="319331" cy="319330"/>
            </a:xfrm>
            <a:prstGeom prst="ellipse">
              <a:avLst/>
            </a:prstGeom>
            <a:solidFill>
              <a:schemeClr val="accent1">
                <a:satOff val="-3355"/>
                <a:lumOff val="26614"/>
              </a:schemeClr>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43" name="Circle"/>
            <p:cNvSpPr/>
            <p:nvPr/>
          </p:nvSpPr>
          <p:spPr>
            <a:xfrm>
              <a:off x="1119187" y="571500"/>
              <a:ext cx="319330" cy="319330"/>
            </a:xfrm>
            <a:prstGeom prst="ellipse">
              <a:avLst/>
            </a:prstGeom>
            <a:solidFill>
              <a:schemeClr val="accent1">
                <a:satOff val="-3355"/>
                <a:lumOff val="26614"/>
              </a:schemeClr>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44" name="Circle"/>
            <p:cNvSpPr/>
            <p:nvPr/>
          </p:nvSpPr>
          <p:spPr>
            <a:xfrm>
              <a:off x="559593" y="464343"/>
              <a:ext cx="319330" cy="319330"/>
            </a:xfrm>
            <a:prstGeom prst="ellipse">
              <a:avLst/>
            </a:prstGeom>
            <a:solidFill>
              <a:schemeClr val="accent1">
                <a:satOff val="-3355"/>
                <a:lumOff val="26614"/>
              </a:schemeClr>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45" name="Circle"/>
            <p:cNvSpPr/>
            <p:nvPr/>
          </p:nvSpPr>
          <p:spPr>
            <a:xfrm>
              <a:off x="619124" y="0"/>
              <a:ext cx="319331" cy="319330"/>
            </a:xfrm>
            <a:prstGeom prst="ellipse">
              <a:avLst/>
            </a:prstGeom>
            <a:solidFill>
              <a:schemeClr val="accent1">
                <a:satOff val="-3355"/>
                <a:lumOff val="26614"/>
              </a:schemeClr>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46" name="Circle"/>
            <p:cNvSpPr/>
            <p:nvPr/>
          </p:nvSpPr>
          <p:spPr>
            <a:xfrm>
              <a:off x="0" y="666750"/>
              <a:ext cx="319330" cy="319330"/>
            </a:xfrm>
            <a:prstGeom prst="ellipse">
              <a:avLst/>
            </a:prstGeom>
            <a:solidFill>
              <a:schemeClr val="accent1">
                <a:satOff val="-3355"/>
                <a:lumOff val="26614"/>
              </a:schemeClr>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48" name="Circle"/>
          <p:cNvSpPr/>
          <p:nvPr/>
        </p:nvSpPr>
        <p:spPr>
          <a:xfrm>
            <a:off x="13989843" y="5536406"/>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49" name="Circle"/>
          <p:cNvSpPr/>
          <p:nvPr/>
        </p:nvSpPr>
        <p:spPr>
          <a:xfrm>
            <a:off x="15549562" y="5214937"/>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0" name="Circle"/>
          <p:cNvSpPr/>
          <p:nvPr/>
        </p:nvSpPr>
        <p:spPr>
          <a:xfrm>
            <a:off x="14728031" y="5822156"/>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1" name="Circle"/>
          <p:cNvSpPr/>
          <p:nvPr/>
        </p:nvSpPr>
        <p:spPr>
          <a:xfrm>
            <a:off x="13882687" y="4548187"/>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2" name="Circle"/>
          <p:cNvSpPr/>
          <p:nvPr/>
        </p:nvSpPr>
        <p:spPr>
          <a:xfrm>
            <a:off x="13930312" y="6048375"/>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3" name="Circle"/>
          <p:cNvSpPr/>
          <p:nvPr/>
        </p:nvSpPr>
        <p:spPr>
          <a:xfrm>
            <a:off x="16168689" y="5691187"/>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4" name="Circle"/>
          <p:cNvSpPr/>
          <p:nvPr/>
        </p:nvSpPr>
        <p:spPr>
          <a:xfrm>
            <a:off x="17323593" y="5988843"/>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5" name="Circle"/>
          <p:cNvSpPr/>
          <p:nvPr/>
        </p:nvSpPr>
        <p:spPr>
          <a:xfrm>
            <a:off x="16644937" y="4976812"/>
            <a:ext cx="319330" cy="319331"/>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6" name="Circle"/>
          <p:cNvSpPr/>
          <p:nvPr/>
        </p:nvSpPr>
        <p:spPr>
          <a:xfrm>
            <a:off x="17490282" y="4369593"/>
            <a:ext cx="319331"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7" name="Circle"/>
          <p:cNvSpPr/>
          <p:nvPr/>
        </p:nvSpPr>
        <p:spPr>
          <a:xfrm>
            <a:off x="15585282" y="6036469"/>
            <a:ext cx="319331"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8" name="Circle"/>
          <p:cNvSpPr/>
          <p:nvPr/>
        </p:nvSpPr>
        <p:spPr>
          <a:xfrm>
            <a:off x="14156532" y="3821905"/>
            <a:ext cx="319331" cy="319331"/>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59" name="Circle"/>
          <p:cNvSpPr/>
          <p:nvPr/>
        </p:nvSpPr>
        <p:spPr>
          <a:xfrm>
            <a:off x="16597312" y="3500437"/>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0" name="Circle"/>
          <p:cNvSpPr/>
          <p:nvPr/>
        </p:nvSpPr>
        <p:spPr>
          <a:xfrm>
            <a:off x="15847218" y="4226718"/>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1" name="Circle"/>
          <p:cNvSpPr/>
          <p:nvPr/>
        </p:nvSpPr>
        <p:spPr>
          <a:xfrm>
            <a:off x="15192375" y="3667125"/>
            <a:ext cx="319330" cy="319330"/>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2" name="Circle"/>
          <p:cNvSpPr/>
          <p:nvPr/>
        </p:nvSpPr>
        <p:spPr>
          <a:xfrm>
            <a:off x="14811375" y="4833937"/>
            <a:ext cx="319330" cy="319331"/>
          </a:xfrm>
          <a:prstGeom prst="ellipse">
            <a:avLst/>
          </a:prstGeom>
          <a:solidFill>
            <a:schemeClr val="accent1">
              <a:satOff val="-3355"/>
              <a:lumOff val="26614"/>
            </a:schemeClr>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3" name="Rate of Diffusion increases with surface area of membrane that solute is diffusing across"/>
          <p:cNvSpPr txBox="1"/>
          <p:nvPr/>
        </p:nvSpPr>
        <p:spPr>
          <a:xfrm>
            <a:off x="5345027" y="764623"/>
            <a:ext cx="15356833" cy="1412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lvl="1" marL="588433" indent="-321733" defTabSz="821531">
              <a:buSzPct val="125000"/>
              <a:buChar char="•"/>
              <a:defRPr sz="4200"/>
            </a:pPr>
            <a:r>
              <a:t>Rate of Diffusion increases with surface area of membrane that solute is diffusing across</a:t>
            </a:r>
          </a:p>
        </p:txBody>
      </p:sp>
      <p:grpSp>
        <p:nvGrpSpPr>
          <p:cNvPr id="768" name="Group"/>
          <p:cNvGrpSpPr/>
          <p:nvPr/>
        </p:nvGrpSpPr>
        <p:grpSpPr>
          <a:xfrm>
            <a:off x="7223841" y="5213914"/>
            <a:ext cx="1849835" cy="5941450"/>
            <a:chOff x="0" y="0"/>
            <a:chExt cx="1849834" cy="5941448"/>
          </a:xfrm>
        </p:grpSpPr>
        <p:sp>
          <p:nvSpPr>
            <p:cNvPr id="764" name="Line"/>
            <p:cNvSpPr/>
            <p:nvPr/>
          </p:nvSpPr>
          <p:spPr>
            <a:xfrm flipV="1">
              <a:off x="656049" y="59531"/>
              <a:ext cx="1" cy="5229875"/>
            </a:xfrm>
            <a:prstGeom prst="line">
              <a:avLst/>
            </a:prstGeom>
            <a:noFill/>
            <a:ln w="25400" cap="flat">
              <a:solidFill>
                <a:schemeClr val="accent5">
                  <a:hueOff val="-444211"/>
                  <a:satOff val="-14915"/>
                  <a:lumOff val="22857"/>
                </a:schemeClr>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5" name="Line"/>
            <p:cNvSpPr/>
            <p:nvPr/>
          </p:nvSpPr>
          <p:spPr>
            <a:xfrm flipV="1">
              <a:off x="1144206" y="0"/>
              <a:ext cx="1" cy="5229875"/>
            </a:xfrm>
            <a:prstGeom prst="line">
              <a:avLst/>
            </a:prstGeom>
            <a:noFill/>
            <a:ln w="25400" cap="flat">
              <a:solidFill>
                <a:schemeClr val="accent5">
                  <a:hueOff val="-444211"/>
                  <a:satOff val="-14915"/>
                  <a:lumOff val="22857"/>
                </a:schemeClr>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6" name="Circle"/>
            <p:cNvSpPr/>
            <p:nvPr/>
          </p:nvSpPr>
          <p:spPr>
            <a:xfrm>
              <a:off x="658096" y="4430148"/>
              <a:ext cx="462531" cy="462531"/>
            </a:xfrm>
            <a:prstGeom prst="ellipse">
              <a:avLst/>
            </a:prstGeom>
            <a:solidFill>
              <a:srgbClr val="DCDEE0"/>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67" name="surface area"/>
            <p:cNvSpPr txBox="1"/>
            <p:nvPr/>
          </p:nvSpPr>
          <p:spPr>
            <a:xfrm>
              <a:off x="0" y="5430273"/>
              <a:ext cx="1849835" cy="5111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2400"/>
              </a:lvl1pPr>
            </a:lstStyle>
            <a:p>
              <a:pPr/>
              <a:r>
                <a:t>surface area</a:t>
              </a:r>
            </a:p>
          </p:txBody>
        </p:sp>
      </p:grpSp>
      <p:grpSp>
        <p:nvGrpSpPr>
          <p:cNvPr id="773" name="Group"/>
          <p:cNvGrpSpPr/>
          <p:nvPr/>
        </p:nvGrpSpPr>
        <p:grpSpPr>
          <a:xfrm>
            <a:off x="13654422" y="3808976"/>
            <a:ext cx="4393406" cy="8252055"/>
            <a:chOff x="0" y="0"/>
            <a:chExt cx="4393405" cy="8252054"/>
          </a:xfrm>
        </p:grpSpPr>
        <p:sp>
          <p:nvSpPr>
            <p:cNvPr id="769" name="Line"/>
            <p:cNvSpPr/>
            <p:nvPr/>
          </p:nvSpPr>
          <p:spPr>
            <a:xfrm flipV="1">
              <a:off x="-1" y="0"/>
              <a:ext cx="2" cy="5229875"/>
            </a:xfrm>
            <a:prstGeom prst="line">
              <a:avLst/>
            </a:prstGeom>
            <a:noFill/>
            <a:ln w="25400" cap="flat">
              <a:solidFill>
                <a:schemeClr val="accent5">
                  <a:hueOff val="-444211"/>
                  <a:satOff val="-14915"/>
                  <a:lumOff val="22857"/>
                </a:schemeClr>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70" name="Line"/>
            <p:cNvSpPr/>
            <p:nvPr/>
          </p:nvSpPr>
          <p:spPr>
            <a:xfrm flipV="1">
              <a:off x="4393405" y="154781"/>
              <a:ext cx="1" cy="5229876"/>
            </a:xfrm>
            <a:prstGeom prst="line">
              <a:avLst/>
            </a:prstGeom>
            <a:noFill/>
            <a:ln w="25400" cap="flat">
              <a:solidFill>
                <a:schemeClr val="accent5">
                  <a:hueOff val="-444211"/>
                  <a:satOff val="-14915"/>
                  <a:lumOff val="22857"/>
                </a:schemeClr>
              </a:solidFill>
              <a:custDash>
                <a:ds d="200000" sp="200000"/>
              </a:custDash>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71" name="Circle"/>
            <p:cNvSpPr/>
            <p:nvPr/>
          </p:nvSpPr>
          <p:spPr>
            <a:xfrm>
              <a:off x="73483" y="3084742"/>
              <a:ext cx="4276996" cy="4276996"/>
            </a:xfrm>
            <a:prstGeom prst="ellipse">
              <a:avLst/>
            </a:prstGeom>
            <a:solidFill>
              <a:srgbClr val="DCDEE0"/>
            </a:solidFill>
            <a:ln w="25400" cap="flat">
              <a:solidFill>
                <a:srgbClr val="DCDEE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72" name="surface area"/>
            <p:cNvSpPr txBox="1"/>
            <p:nvPr/>
          </p:nvSpPr>
          <p:spPr>
            <a:xfrm>
              <a:off x="272843" y="7347179"/>
              <a:ext cx="3685283"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5000"/>
              </a:lvl1pPr>
            </a:lstStyle>
            <a:p>
              <a:pPr/>
              <a:r>
                <a:t>surface area</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4" presetID="2" grpId="1" fill="hold">
                                  <p:stCondLst>
                                    <p:cond delay="0"/>
                                  </p:stCondLst>
                                  <p:iterate type="el" backwards="0">
                                    <p:tmAbs val="0"/>
                                  </p:iterate>
                                  <p:childTnLst>
                                    <p:set>
                                      <p:cBhvr>
                                        <p:cTn id="6" fill="hold"/>
                                        <p:tgtEl>
                                          <p:spTgt spid="768"/>
                                        </p:tgtEl>
                                        <p:attrNameLst>
                                          <p:attrName>style.visibility</p:attrName>
                                        </p:attrNameLst>
                                      </p:cBhvr>
                                      <p:to>
                                        <p:strVal val="visible"/>
                                      </p:to>
                                    </p:set>
                                    <p:anim calcmode="lin" valueType="num">
                                      <p:cBhvr>
                                        <p:cTn id="7" dur="1000" fill="hold"/>
                                        <p:tgtEl>
                                          <p:spTgt spid="768"/>
                                        </p:tgtEl>
                                        <p:attrNameLst>
                                          <p:attrName>ppt_x</p:attrName>
                                        </p:attrNameLst>
                                      </p:cBhvr>
                                      <p:tavLst>
                                        <p:tav tm="0">
                                          <p:val>
                                            <p:strVal val="#ppt_x"/>
                                          </p:val>
                                        </p:tav>
                                        <p:tav tm="100000">
                                          <p:val>
                                            <p:strVal val="#ppt_x"/>
                                          </p:val>
                                        </p:tav>
                                      </p:tavLst>
                                    </p:anim>
                                    <p:anim calcmode="lin" valueType="num">
                                      <p:cBhvr>
                                        <p:cTn id="8" dur="1000" fill="hold"/>
                                        <p:tgtEl>
                                          <p:spTgt spid="7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4" presetID="2" grpId="2" fill="hold">
                                  <p:stCondLst>
                                    <p:cond delay="0"/>
                                  </p:stCondLst>
                                  <p:iterate type="el" backwards="0">
                                    <p:tmAbs val="0"/>
                                  </p:iterate>
                                  <p:childTnLst>
                                    <p:set>
                                      <p:cBhvr>
                                        <p:cTn id="12" fill="hold"/>
                                        <p:tgtEl>
                                          <p:spTgt spid="773"/>
                                        </p:tgtEl>
                                        <p:attrNameLst>
                                          <p:attrName>style.visibility</p:attrName>
                                        </p:attrNameLst>
                                      </p:cBhvr>
                                      <p:to>
                                        <p:strVal val="visible"/>
                                      </p:to>
                                    </p:set>
                                    <p:anim calcmode="lin" valueType="num">
                                      <p:cBhvr>
                                        <p:cTn id="13" dur="1000" fill="hold"/>
                                        <p:tgtEl>
                                          <p:spTgt spid="773"/>
                                        </p:tgtEl>
                                        <p:attrNameLst>
                                          <p:attrName>ppt_x</p:attrName>
                                        </p:attrNameLst>
                                      </p:cBhvr>
                                      <p:tavLst>
                                        <p:tav tm="0">
                                          <p:val>
                                            <p:strVal val="#ppt_x"/>
                                          </p:val>
                                        </p:tav>
                                        <p:tav tm="100000">
                                          <p:val>
                                            <p:strVal val="#ppt_x"/>
                                          </p:val>
                                        </p:tav>
                                      </p:tavLst>
                                    </p:anim>
                                    <p:anim calcmode="lin" valueType="num">
                                      <p:cBhvr>
                                        <p:cTn id="14" dur="1000" fill="hold"/>
                                        <p:tgtEl>
                                          <p:spTgt spid="7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73" grpId="2"/>
      <p:bldP build="whole" bldLvl="1" animBg="1" rev="0" advAuto="0" spid="768" grpId="1"/>
    </p:bldLst>
  </p:timing>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5" name="Figure 6.4"/>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6.4</a:t>
            </a:r>
          </a:p>
        </p:txBody>
      </p:sp>
      <p:sp>
        <p:nvSpPr>
          <p:cNvPr id="776" name="Diffusion can occur across a semipermeable membrane…"/>
          <p:cNvSpPr txBox="1"/>
          <p:nvPr/>
        </p:nvSpPr>
        <p:spPr>
          <a:xfrm>
            <a:off x="3458343" y="1857375"/>
            <a:ext cx="8376048" cy="3036094"/>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4600"/>
            </a:pPr>
            <a:r>
              <a:t>Diffusion can occur across a semipermeable membrane</a:t>
            </a:r>
          </a:p>
          <a:p>
            <a:pPr defTabSz="821531">
              <a:defRPr b="1" i="1" sz="4600"/>
            </a:pPr>
            <a:r>
              <a:t>if the solute molecules can penetrate the membrane</a:t>
            </a:r>
          </a:p>
        </p:txBody>
      </p:sp>
      <p:pic>
        <p:nvPicPr>
          <p:cNvPr id="777" name="fox78119_0604.jpg" descr="fox78119_0604.jpg"/>
          <p:cNvPicPr>
            <a:picLocks noChangeAspect="0"/>
          </p:cNvPicPr>
          <p:nvPr/>
        </p:nvPicPr>
        <p:blipFill>
          <a:blip r:embed="rId2">
            <a:extLst/>
          </a:blip>
          <a:stretch>
            <a:fillRect/>
          </a:stretch>
        </p:blipFill>
        <p:spPr>
          <a:xfrm>
            <a:off x="11781234" y="821531"/>
            <a:ext cx="8731251" cy="12501563"/>
          </a:xfrm>
          <a:prstGeom prst="rect">
            <a:avLst/>
          </a:prstGeom>
          <a:ln w="12700">
            <a:miter lim="400000"/>
          </a:ln>
        </p:spPr>
      </p:pic>
      <p:sp>
        <p:nvSpPr>
          <p:cNvPr id="778" name="Rectangle"/>
          <p:cNvSpPr/>
          <p:nvPr/>
        </p:nvSpPr>
        <p:spPr>
          <a:xfrm>
            <a:off x="11299031" y="714375"/>
            <a:ext cx="9215438" cy="321469"/>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80" name="droppedImage.png" descr="droppedImage.png"/>
          <p:cNvPicPr>
            <a:picLocks noChangeAspect="1"/>
          </p:cNvPicPr>
          <p:nvPr/>
        </p:nvPicPr>
        <p:blipFill>
          <a:blip r:embed="rId2">
            <a:extLst/>
          </a:blip>
          <a:stretch>
            <a:fillRect/>
          </a:stretch>
        </p:blipFill>
        <p:spPr>
          <a:xfrm>
            <a:off x="3244453" y="3250406"/>
            <a:ext cx="12447985" cy="8916822"/>
          </a:xfrm>
          <a:prstGeom prst="rect">
            <a:avLst/>
          </a:prstGeom>
          <a:ln w="12700">
            <a:miter lim="400000"/>
          </a:ln>
        </p:spPr>
      </p:pic>
      <p:sp>
        <p:nvSpPr>
          <p:cNvPr id="781" name="Nonpolar molecules (e.g. lipids, steroids) can diffuse through phospholipid bilayer"/>
          <p:cNvSpPr txBox="1"/>
          <p:nvPr/>
        </p:nvSpPr>
        <p:spPr>
          <a:xfrm>
            <a:off x="3119437" y="839390"/>
            <a:ext cx="18127267" cy="16129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defTabSz="821531">
              <a:defRPr sz="4600"/>
            </a:lvl1pPr>
          </a:lstStyle>
          <a:p>
            <a:pPr/>
            <a:r>
              <a:t>Nonpolar molecules (e.g. lipids, steroids) can diffuse through phospholipid bilayer</a:t>
            </a:r>
          </a:p>
        </p:txBody>
      </p:sp>
      <p:pic>
        <p:nvPicPr>
          <p:cNvPr id="782" name="boosting-cortisol-levels-benefits-cfs-and-fibromyalgia-patients.png" descr="boosting-cortisol-levels-benefits-cfs-and-fibromyalgia-patients.png"/>
          <p:cNvPicPr>
            <a:picLocks noChangeAspect="1"/>
          </p:cNvPicPr>
          <p:nvPr/>
        </p:nvPicPr>
        <p:blipFill>
          <a:blip r:embed="rId3">
            <a:extLst/>
          </a:blip>
          <a:stretch>
            <a:fillRect/>
          </a:stretch>
        </p:blipFill>
        <p:spPr>
          <a:xfrm>
            <a:off x="15921981" y="5715000"/>
            <a:ext cx="4470427" cy="3361761"/>
          </a:xfrm>
          <a:prstGeom prst="rect">
            <a:avLst/>
          </a:prstGeom>
          <a:ln w="12700">
            <a:miter lim="400000"/>
          </a:ln>
        </p:spPr>
      </p:pic>
      <p:sp>
        <p:nvSpPr>
          <p:cNvPr id="783" name="e.g. cortisol"/>
          <p:cNvSpPr txBox="1"/>
          <p:nvPr/>
        </p:nvSpPr>
        <p:spPr>
          <a:xfrm>
            <a:off x="16270391" y="9965531"/>
            <a:ext cx="3284678" cy="892969"/>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5200">
                <a:latin typeface="+mj-lt"/>
                <a:ea typeface="+mj-ea"/>
                <a:cs typeface="+mj-cs"/>
                <a:sym typeface="Gill Sans"/>
              </a:defRPr>
            </a:lvl1pPr>
          </a:lstStyle>
          <a:p>
            <a:pPr/>
            <a:r>
              <a:t>e.g. cortisol</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5" name="Fox Figure 6.5"/>
          <p:cNvSpPr txBox="1"/>
          <p:nvPr/>
        </p:nvSpPr>
        <p:spPr>
          <a:xfrm>
            <a:off x="17603390" y="12823031"/>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6.5</a:t>
            </a:r>
          </a:p>
        </p:txBody>
      </p:sp>
      <p:pic>
        <p:nvPicPr>
          <p:cNvPr id="786" name="fox78119_0605.jpg" descr="fox78119_0605.jpg"/>
          <p:cNvPicPr>
            <a:picLocks noChangeAspect="0"/>
          </p:cNvPicPr>
          <p:nvPr/>
        </p:nvPicPr>
        <p:blipFill>
          <a:blip r:embed="rId2">
            <a:extLst/>
          </a:blip>
          <a:stretch>
            <a:fillRect/>
          </a:stretch>
        </p:blipFill>
        <p:spPr>
          <a:xfrm>
            <a:off x="4870450" y="1750218"/>
            <a:ext cx="14216063" cy="10787064"/>
          </a:xfrm>
          <a:prstGeom prst="rect">
            <a:avLst/>
          </a:prstGeom>
          <a:ln w="12700">
            <a:miter lim="400000"/>
          </a:ln>
        </p:spPr>
      </p:pic>
      <p:sp>
        <p:nvSpPr>
          <p:cNvPr id="787" name="Small gas molecules (O2, CO2) can diffuse across cell membrane:…"/>
          <p:cNvSpPr txBox="1"/>
          <p:nvPr/>
        </p:nvSpPr>
        <p:spPr>
          <a:xfrm>
            <a:off x="3333750" y="642937"/>
            <a:ext cx="18127266" cy="13970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defTabSz="821531">
              <a:defRPr sz="4600"/>
            </a:pPr>
            <a:r>
              <a:t>Small gas molecules (O</a:t>
            </a:r>
            <a:r>
              <a:rPr baseline="-5999"/>
              <a:t>2</a:t>
            </a:r>
            <a:r>
              <a:t>, CO</a:t>
            </a:r>
            <a:r>
              <a:rPr baseline="-5999"/>
              <a:t>2</a:t>
            </a:r>
            <a:r>
              <a:t>) can diffuse across cell membrane:</a:t>
            </a:r>
          </a:p>
          <a:p>
            <a:pPr defTabSz="821531">
              <a:defRPr sz="3200"/>
            </a:pPr>
            <a:r>
              <a:t>O</a:t>
            </a:r>
            <a:r>
              <a:rPr baseline="-5999"/>
              <a:t>2</a:t>
            </a:r>
            <a:r>
              <a:t> from outside to inside cell; CO</a:t>
            </a:r>
            <a:r>
              <a:rPr baseline="-5999"/>
              <a:t>2</a:t>
            </a:r>
            <a:r>
              <a:t> from inside to outside of cell</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9" name="Fox Figure 6.6"/>
          <p:cNvSpPr txBox="1"/>
          <p:nvPr/>
        </p:nvSpPr>
        <p:spPr>
          <a:xfrm>
            <a:off x="15335250" y="12858750"/>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6.6</a:t>
            </a:r>
          </a:p>
        </p:txBody>
      </p:sp>
      <p:sp>
        <p:nvSpPr>
          <p:cNvPr id="790" name="Ions can move down concentration gradient through protein channels in the membrane (if the channels are open)."/>
          <p:cNvSpPr txBox="1"/>
          <p:nvPr/>
        </p:nvSpPr>
        <p:spPr>
          <a:xfrm>
            <a:off x="3244453" y="464343"/>
            <a:ext cx="17877235" cy="16129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defTabSz="821531">
              <a:defRPr sz="4600"/>
            </a:lvl1pPr>
          </a:lstStyle>
          <a:p>
            <a:pPr/>
            <a:r>
              <a:t>Ions can move down concentration gradient through protein channels in the membrane (if the channels are open).</a:t>
            </a:r>
          </a:p>
        </p:txBody>
      </p:sp>
      <p:grpSp>
        <p:nvGrpSpPr>
          <p:cNvPr id="793" name="Group"/>
          <p:cNvGrpSpPr/>
          <p:nvPr/>
        </p:nvGrpSpPr>
        <p:grpSpPr>
          <a:xfrm>
            <a:off x="6673850" y="2286000"/>
            <a:ext cx="11001375" cy="10061179"/>
            <a:chOff x="0" y="0"/>
            <a:chExt cx="11001375" cy="10061178"/>
          </a:xfrm>
        </p:grpSpPr>
        <p:pic>
          <p:nvPicPr>
            <p:cNvPr id="791" name="fox78119_0606.jpg" descr="fox78119_0606.jpg"/>
            <p:cNvPicPr>
              <a:picLocks noChangeAspect="0"/>
            </p:cNvPicPr>
            <p:nvPr/>
          </p:nvPicPr>
          <p:blipFill>
            <a:blip r:embed="rId2">
              <a:extLst/>
            </a:blip>
            <a:stretch>
              <a:fillRect/>
            </a:stretch>
          </p:blipFill>
          <p:spPr>
            <a:xfrm>
              <a:off x="0" y="6350"/>
              <a:ext cx="11001375" cy="10054829"/>
            </a:xfrm>
            <a:prstGeom prst="rect">
              <a:avLst/>
            </a:prstGeom>
            <a:ln w="12700" cap="flat">
              <a:noFill/>
              <a:miter lim="400000"/>
            </a:ln>
            <a:effectLst/>
          </p:spPr>
        </p:pic>
        <p:sp>
          <p:nvSpPr>
            <p:cNvPr id="792" name="Rectangle"/>
            <p:cNvSpPr/>
            <p:nvPr/>
          </p:nvSpPr>
          <p:spPr>
            <a:xfrm>
              <a:off x="1178321" y="0"/>
              <a:ext cx="8233173" cy="32146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5" name="Osmosis"/>
          <p:cNvSpPr txBox="1"/>
          <p:nvPr/>
        </p:nvSpPr>
        <p:spPr>
          <a:xfrm>
            <a:off x="3568258" y="344289"/>
            <a:ext cx="3746144" cy="11430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6600">
                <a:solidFill>
                  <a:srgbClr val="0061FF"/>
                </a:solidFill>
              </a:defRPr>
            </a:lvl1pPr>
          </a:lstStyle>
          <a:p>
            <a:pPr/>
            <a:r>
              <a:t>Osmosis</a:t>
            </a:r>
          </a:p>
        </p:txBody>
      </p:sp>
      <p:sp>
        <p:nvSpPr>
          <p:cNvPr id="796" name="Diffusion of water across a semipermeable membrane, e.g. through aquaporin channels in plasma membrane.…"/>
          <p:cNvSpPr txBox="1"/>
          <p:nvPr/>
        </p:nvSpPr>
        <p:spPr>
          <a:xfrm>
            <a:off x="3585343" y="2178446"/>
            <a:ext cx="15876986" cy="839470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3200"/>
            </a:pPr>
            <a:r>
              <a:t>Diffusion of water across a semipermeable membrane, e.g. through </a:t>
            </a:r>
            <a:r>
              <a:rPr b="1"/>
              <a:t>aquaporin</a:t>
            </a:r>
            <a:r>
              <a:t> </a:t>
            </a:r>
            <a:r>
              <a:rPr b="1"/>
              <a:t>channels</a:t>
            </a:r>
            <a:r>
              <a:t> in plasma membrane.</a:t>
            </a:r>
          </a:p>
          <a:p>
            <a:pPr defTabSz="821531">
              <a:defRPr sz="3200"/>
            </a:pPr>
          </a:p>
          <a:p>
            <a:pPr defTabSz="821531">
              <a:defRPr sz="3200"/>
            </a:pPr>
            <a:r>
              <a:t>Water moves from low solute concentration solution to high solute concentration solution (i.e. water diffuses from high water concentration to low water concentration)</a:t>
            </a:r>
          </a:p>
          <a:p>
            <a:pPr defTabSz="821531">
              <a:defRPr sz="3200"/>
            </a:pPr>
          </a:p>
          <a:p>
            <a:pPr defTabSz="821531">
              <a:defRPr sz="3200"/>
            </a:pPr>
            <a:r>
              <a:t>Water will diffuse by osmosis across the membrane until solute concentration is the same on both sides of the membrane (or until physical pressure stops the flow)</a:t>
            </a:r>
          </a:p>
          <a:p>
            <a:pPr defTabSz="821531">
              <a:defRPr sz="3200"/>
            </a:pPr>
          </a:p>
          <a:p>
            <a:pPr defTabSz="821531">
              <a:defRPr sz="3200"/>
            </a:pPr>
            <a:r>
              <a:rPr b="1"/>
              <a:t>Osmotic Pressure</a:t>
            </a:r>
            <a:r>
              <a:t> is how strongly a concentrated solution pulls water by osmosis across the membrane.</a:t>
            </a:r>
          </a:p>
          <a:p>
            <a:pPr lvl="1" indent="266700" defTabSz="821531">
              <a:defRPr sz="3200"/>
            </a:pPr>
            <a:r>
              <a:t>Pure Water: osmotic pressure = 0</a:t>
            </a:r>
          </a:p>
          <a:p>
            <a:pPr lvl="1" indent="266700" defTabSz="821531">
              <a:defRPr sz="3200"/>
            </a:pPr>
            <a:r>
              <a:t>Equal osmotic concentration on each side: </a:t>
            </a:r>
            <a:r>
              <a:rPr b="1"/>
              <a:t>isotonic</a:t>
            </a:r>
          </a:p>
          <a:p>
            <a:pPr lvl="1" indent="266700" defTabSz="821531">
              <a:defRPr sz="3200"/>
            </a:pPr>
            <a:r>
              <a:t>less concentrated solution: lower osmotic pressure = </a:t>
            </a:r>
            <a:r>
              <a:rPr b="1"/>
              <a:t>hypotonic</a:t>
            </a:r>
          </a:p>
          <a:p>
            <a:pPr lvl="1" indent="266700" defTabSz="821531">
              <a:defRPr sz="3200"/>
            </a:pPr>
            <a:r>
              <a:t>More concentrated solution: higher osmotic pressure = </a:t>
            </a:r>
            <a:r>
              <a:rPr b="1"/>
              <a:t>hypertonic</a:t>
            </a:r>
          </a:p>
        </p:txBody>
      </p:sp>
      <p:sp>
        <p:nvSpPr>
          <p:cNvPr id="797" name="Osmo- to push.…"/>
          <p:cNvSpPr txBox="1"/>
          <p:nvPr/>
        </p:nvSpPr>
        <p:spPr>
          <a:xfrm>
            <a:off x="3994546" y="11956851"/>
            <a:ext cx="16305611" cy="11430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3200"/>
            </a:pPr>
            <a:r>
              <a:rPr b="1"/>
              <a:t>Osmo</a:t>
            </a:r>
            <a:r>
              <a:t>- to push.</a:t>
            </a:r>
          </a:p>
          <a:p>
            <a:pPr defTabSz="821531">
              <a:defRPr sz="3200"/>
            </a:pPr>
            <a:r>
              <a:rPr b="1"/>
              <a:t>iso- </a:t>
            </a:r>
            <a:r>
              <a:t>same, </a:t>
            </a:r>
            <a:r>
              <a:rPr b="1"/>
              <a:t>hypo-</a:t>
            </a:r>
            <a:r>
              <a:t> under/less than, </a:t>
            </a:r>
            <a:r>
              <a:rPr b="1"/>
              <a:t>hyper-</a:t>
            </a:r>
            <a:r>
              <a:t> above/more than, </a:t>
            </a:r>
            <a:r>
              <a:rPr b="1"/>
              <a:t>-tonic</a:t>
            </a:r>
            <a:r>
              <a:t> pressure</a:t>
            </a:r>
          </a:p>
        </p:txBody>
      </p:sp>
      <p:sp>
        <p:nvSpPr>
          <p:cNvPr id="798" name="cells cannot pump H20 directly!"/>
          <p:cNvSpPr txBox="1"/>
          <p:nvPr/>
        </p:nvSpPr>
        <p:spPr>
          <a:xfrm>
            <a:off x="13299447" y="758031"/>
            <a:ext cx="6395331" cy="6985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sz="3200">
                <a:solidFill>
                  <a:srgbClr val="E32400"/>
                </a:solidFill>
                <a:latin typeface="Comic Sans MS"/>
                <a:ea typeface="Comic Sans MS"/>
                <a:cs typeface="Comic Sans MS"/>
                <a:sym typeface="Comic Sans MS"/>
              </a:defRPr>
            </a:lvl1pPr>
          </a:lstStyle>
          <a:p>
            <a:pPr/>
            <a:r>
              <a:t>cells cannot pump H20 directly!</a:t>
            </a:r>
          </a:p>
        </p:txBody>
      </p:sp>
      <p:sp>
        <p:nvSpPr>
          <p:cNvPr id="799"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This is NOT a biochemistry course, although we'll draw on what you've learned in your earlier chemistry courses about concentrations, pH, and some basic chemicals.…"/>
          <p:cNvSpPr txBox="1"/>
          <p:nvPr/>
        </p:nvSpPr>
        <p:spPr>
          <a:xfrm>
            <a:off x="10002997" y="3230562"/>
            <a:ext cx="12083796" cy="6492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457200">
              <a:defRPr sz="4200"/>
            </a:pPr>
          </a:p>
          <a:p>
            <a:pPr marL="367953" indent="-327313" defTabSz="457200">
              <a:buSzPct val="100000"/>
              <a:buChar char="•"/>
              <a:defRPr sz="4200"/>
            </a:pPr>
            <a:r>
              <a:t>This is NOT a biochemistry course, although we'll draw on what you've learned in your earlier chemistry courses about concentrations, pH, and some basic chemicals.</a:t>
            </a:r>
          </a:p>
          <a:p>
            <a:pPr marL="367953" indent="-327313" defTabSz="457200">
              <a:buSzPct val="100000"/>
              <a:buChar char="•"/>
              <a:defRPr sz="4200"/>
            </a:pPr>
          </a:p>
          <a:p>
            <a:pPr marL="367953" indent="-327313" defTabSz="457200">
              <a:buSzPct val="100000"/>
              <a:buChar char="•"/>
              <a:defRPr sz="4200"/>
            </a:pPr>
            <a:r>
              <a:t>This is NOT an anatomy course, but there will be some body parts and tissues that we have to know to understand how organs function. I will provide very explicit guides </a:t>
            </a:r>
          </a:p>
        </p:txBody>
      </p:sp>
      <p:pic>
        <p:nvPicPr>
          <p:cNvPr id="249" name="Image" descr="Image"/>
          <p:cNvPicPr>
            <a:picLocks noChangeAspect="1"/>
          </p:cNvPicPr>
          <p:nvPr/>
        </p:nvPicPr>
        <p:blipFill>
          <a:blip r:embed="rId2">
            <a:extLst/>
          </a:blip>
          <a:stretch>
            <a:fillRect/>
          </a:stretch>
        </p:blipFill>
        <p:spPr>
          <a:xfrm flipH="1" rot="16200000">
            <a:off x="-3147134" y="2141481"/>
            <a:ext cx="15673215" cy="9329294"/>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03" name="Group"/>
          <p:cNvGrpSpPr/>
          <p:nvPr/>
        </p:nvGrpSpPr>
        <p:grpSpPr>
          <a:xfrm>
            <a:off x="11031140" y="357187"/>
            <a:ext cx="9696451" cy="12912329"/>
            <a:chOff x="0" y="0"/>
            <a:chExt cx="9696450" cy="12912328"/>
          </a:xfrm>
        </p:grpSpPr>
        <p:pic>
          <p:nvPicPr>
            <p:cNvPr id="801" name="fox78119_0607.jpg" descr="fox78119_0607.jpg"/>
            <p:cNvPicPr>
              <a:picLocks noChangeAspect="0"/>
            </p:cNvPicPr>
            <p:nvPr/>
          </p:nvPicPr>
          <p:blipFill>
            <a:blip r:embed="rId2">
              <a:extLst/>
            </a:blip>
            <a:stretch>
              <a:fillRect/>
            </a:stretch>
          </p:blipFill>
          <p:spPr>
            <a:xfrm>
              <a:off x="0" y="107156"/>
              <a:ext cx="9696450" cy="12805173"/>
            </a:xfrm>
            <a:prstGeom prst="rect">
              <a:avLst/>
            </a:prstGeom>
            <a:ln w="12700" cap="flat">
              <a:noFill/>
              <a:miter lim="400000"/>
            </a:ln>
            <a:effectLst/>
          </p:spPr>
        </p:pic>
        <p:sp>
          <p:nvSpPr>
            <p:cNvPr id="802" name="Rectangle"/>
            <p:cNvSpPr/>
            <p:nvPr/>
          </p:nvSpPr>
          <p:spPr>
            <a:xfrm>
              <a:off x="732234" y="0"/>
              <a:ext cx="8233173" cy="32146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804" name="Fox Figure 6.7"/>
          <p:cNvSpPr txBox="1"/>
          <p:nvPr/>
        </p:nvSpPr>
        <p:spPr>
          <a:xfrm>
            <a:off x="3333750" y="13108781"/>
            <a:ext cx="2607469"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6.7</a:t>
            </a:r>
          </a:p>
        </p:txBody>
      </p:sp>
      <p:sp>
        <p:nvSpPr>
          <p:cNvPr id="805" name="Osmosis…"/>
          <p:cNvSpPr txBox="1"/>
          <p:nvPr/>
        </p:nvSpPr>
        <p:spPr>
          <a:xfrm>
            <a:off x="3726656" y="2339578"/>
            <a:ext cx="6858001" cy="6250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defTabSz="821531">
              <a:defRPr b="1" sz="6600"/>
            </a:pPr>
            <a:r>
              <a:t>Osmosis</a:t>
            </a:r>
          </a:p>
          <a:p>
            <a:pPr defTabSz="821531">
              <a:defRPr sz="4600"/>
            </a:pPr>
            <a:r>
              <a:t>Diffusion of </a:t>
            </a:r>
            <a:r>
              <a:rPr b="1"/>
              <a:t>water</a:t>
            </a:r>
            <a:r>
              <a:t> across a semipermeable membrane from </a:t>
            </a:r>
            <a:r>
              <a:rPr b="1"/>
              <a:t>less</a:t>
            </a:r>
            <a:r>
              <a:t> concentrated solution to </a:t>
            </a:r>
            <a:r>
              <a:rPr b="1"/>
              <a:t>more</a:t>
            </a:r>
            <a:r>
              <a:t> concentrated solution</a:t>
            </a:r>
          </a:p>
        </p:txBody>
      </p:sp>
      <p:sp>
        <p:nvSpPr>
          <p:cNvPr id="806" name="Membrane permeable to small H20 molecules, but not large solute molecules"/>
          <p:cNvSpPr txBox="1"/>
          <p:nvPr/>
        </p:nvSpPr>
        <p:spPr>
          <a:xfrm>
            <a:off x="3940968" y="10340578"/>
            <a:ext cx="7590236" cy="1625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r" defTabSz="1821656">
              <a:defRPr sz="3200">
                <a:uFill>
                  <a:solidFill>
                    <a:srgbClr val="000000"/>
                  </a:solidFill>
                </a:uFill>
                <a:latin typeface="+mn-lt"/>
                <a:ea typeface="+mn-ea"/>
                <a:cs typeface="+mn-cs"/>
                <a:sym typeface="Arial"/>
              </a:defRPr>
            </a:pPr>
            <a:r>
              <a:t>Membrane permeable to small H</a:t>
            </a:r>
            <a:r>
              <a:rPr baseline="-5999"/>
              <a:t>2</a:t>
            </a:r>
            <a:r>
              <a:t>0 molecules, but not large solute molecules</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08" name="Fox Figure 6.8"/>
          <p:cNvSpPr txBox="1"/>
          <p:nvPr/>
        </p:nvSpPr>
        <p:spPr>
          <a:xfrm>
            <a:off x="18407062" y="12894468"/>
            <a:ext cx="2607470"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6.8</a:t>
            </a:r>
          </a:p>
        </p:txBody>
      </p:sp>
      <p:grpSp>
        <p:nvGrpSpPr>
          <p:cNvPr id="811" name="Group"/>
          <p:cNvGrpSpPr/>
          <p:nvPr/>
        </p:nvGrpSpPr>
        <p:grpSpPr>
          <a:xfrm>
            <a:off x="9048750" y="678656"/>
            <a:ext cx="11144251" cy="12287251"/>
            <a:chOff x="0" y="0"/>
            <a:chExt cx="11144250" cy="12287250"/>
          </a:xfrm>
        </p:grpSpPr>
        <p:pic>
          <p:nvPicPr>
            <p:cNvPr id="809" name="fox78119_0608.jpg" descr="fox78119_0608.jpg"/>
            <p:cNvPicPr>
              <a:picLocks noChangeAspect="0"/>
            </p:cNvPicPr>
            <p:nvPr/>
          </p:nvPicPr>
          <p:blipFill>
            <a:blip r:embed="rId2">
              <a:extLst/>
            </a:blip>
            <a:stretch>
              <a:fillRect/>
            </a:stretch>
          </p:blipFill>
          <p:spPr>
            <a:xfrm>
              <a:off x="774700" y="89296"/>
              <a:ext cx="10369551" cy="12197954"/>
            </a:xfrm>
            <a:prstGeom prst="rect">
              <a:avLst/>
            </a:prstGeom>
            <a:ln w="12700" cap="flat">
              <a:noFill/>
              <a:miter lim="400000"/>
            </a:ln>
            <a:effectLst/>
          </p:spPr>
        </p:pic>
        <p:sp>
          <p:nvSpPr>
            <p:cNvPr id="810" name="Rectangle"/>
            <p:cNvSpPr/>
            <p:nvPr/>
          </p:nvSpPr>
          <p:spPr>
            <a:xfrm>
              <a:off x="0" y="0"/>
              <a:ext cx="10358438" cy="321469"/>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812" name="Osmosis will cause semipermeable membrane sac to expand as water moves from less concentrated to more concentrated solution"/>
          <p:cNvSpPr txBox="1"/>
          <p:nvPr/>
        </p:nvSpPr>
        <p:spPr>
          <a:xfrm>
            <a:off x="3423046" y="4768453"/>
            <a:ext cx="6858001" cy="269676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defTabSz="821531">
              <a:defRPr sz="3200"/>
            </a:lvl1pPr>
          </a:lstStyle>
          <a:p>
            <a:pPr/>
            <a:r>
              <a:t>Osmosis will cause semipermeable membrane sac to expand as water moves from less concentrated to more concentrated solution</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14" name="droppedImage.tiff" descr="droppedImage.tiff"/>
          <p:cNvPicPr>
            <a:picLocks noChangeAspect="1"/>
          </p:cNvPicPr>
          <p:nvPr/>
        </p:nvPicPr>
        <p:blipFill>
          <a:blip r:embed="rId2">
            <a:extLst/>
          </a:blip>
          <a:stretch>
            <a:fillRect/>
          </a:stretch>
        </p:blipFill>
        <p:spPr>
          <a:xfrm>
            <a:off x="5101828" y="1482328"/>
            <a:ext cx="14287501" cy="10707976"/>
          </a:xfrm>
          <a:prstGeom prst="rect">
            <a:avLst/>
          </a:prstGeom>
          <a:ln w="12700"/>
        </p:spPr>
      </p:pic>
      <p:sp>
        <p:nvSpPr>
          <p:cNvPr id="815" name="Osmosis in a U-Tube"/>
          <p:cNvSpPr txBox="1"/>
          <p:nvPr/>
        </p:nvSpPr>
        <p:spPr>
          <a:xfrm>
            <a:off x="3690937" y="321468"/>
            <a:ext cx="658914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5000">
                <a:uFill>
                  <a:solidFill>
                    <a:srgbClr val="000000"/>
                  </a:solidFill>
                </a:uFill>
                <a:latin typeface="+mn-lt"/>
                <a:ea typeface="+mn-ea"/>
                <a:cs typeface="+mn-cs"/>
                <a:sym typeface="Arial"/>
              </a:defRPr>
            </a:lvl1pPr>
          </a:lstStyle>
          <a:p>
            <a:pPr/>
            <a:r>
              <a:t>Osmosis in a U-Tube</a:t>
            </a:r>
          </a:p>
        </p:txBody>
      </p:sp>
      <p:sp>
        <p:nvSpPr>
          <p:cNvPr id="816" name="Sucrose solution…"/>
          <p:cNvSpPr txBox="1"/>
          <p:nvPr/>
        </p:nvSpPr>
        <p:spPr>
          <a:xfrm>
            <a:off x="3405187" y="12090796"/>
            <a:ext cx="5457720" cy="1625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algn="ctr" defTabSz="1821656">
              <a:defRPr b="1" sz="5000">
                <a:solidFill>
                  <a:srgbClr val="B51A00"/>
                </a:solidFill>
                <a:uFill>
                  <a:solidFill>
                    <a:srgbClr val="B51A00"/>
                  </a:solidFill>
                </a:uFill>
                <a:latin typeface="+mn-lt"/>
                <a:ea typeface="+mn-ea"/>
                <a:cs typeface="+mn-cs"/>
                <a:sym typeface="Arial"/>
              </a:defRPr>
            </a:pPr>
            <a:r>
              <a:t>Sucrose solution</a:t>
            </a:r>
          </a:p>
          <a:p>
            <a:pPr marL="81280" marR="81280" algn="ctr" defTabSz="1821656">
              <a:defRPr b="1" sz="5000">
                <a:solidFill>
                  <a:srgbClr val="B51A00"/>
                </a:solidFill>
                <a:uFill>
                  <a:solidFill>
                    <a:srgbClr val="B51A00"/>
                  </a:solidFill>
                </a:uFill>
                <a:latin typeface="+mn-lt"/>
                <a:ea typeface="+mn-ea"/>
                <a:cs typeface="+mn-cs"/>
                <a:sym typeface="Arial"/>
              </a:defRPr>
            </a:pPr>
            <a:r>
              <a:t>(2 M)</a:t>
            </a:r>
          </a:p>
        </p:txBody>
      </p:sp>
      <p:sp>
        <p:nvSpPr>
          <p:cNvPr id="817" name="water…"/>
          <p:cNvSpPr txBox="1"/>
          <p:nvPr/>
        </p:nvSpPr>
        <p:spPr>
          <a:xfrm>
            <a:off x="18067734" y="12090796"/>
            <a:ext cx="1921564" cy="1625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5000">
                <a:solidFill>
                  <a:srgbClr val="0056D6"/>
                </a:solidFill>
                <a:uFill>
                  <a:solidFill>
                    <a:srgbClr val="0056D6"/>
                  </a:solidFill>
                </a:uFill>
                <a:latin typeface="+mn-lt"/>
                <a:ea typeface="+mn-ea"/>
                <a:cs typeface="+mn-cs"/>
                <a:sym typeface="Arial"/>
              </a:defRPr>
            </a:pPr>
            <a:r>
              <a:t>water</a:t>
            </a:r>
          </a:p>
          <a:p>
            <a:pPr marL="81280" marR="81280" defTabSz="1821656">
              <a:defRPr b="1" sz="5000">
                <a:solidFill>
                  <a:srgbClr val="0056D6"/>
                </a:solidFill>
                <a:uFill>
                  <a:solidFill>
                    <a:srgbClr val="0056D6"/>
                  </a:solidFill>
                </a:uFill>
                <a:latin typeface="+mn-lt"/>
                <a:ea typeface="+mn-ea"/>
                <a:cs typeface="+mn-cs"/>
                <a:sym typeface="Arial"/>
              </a:defRPr>
            </a:pPr>
            <a:r>
              <a:t>(O M)</a:t>
            </a:r>
          </a:p>
        </p:txBody>
      </p:sp>
      <p:sp>
        <p:nvSpPr>
          <p:cNvPr id="818" name="http://www.youtube.com/watch?v=GbudKs-49jo"/>
          <p:cNvSpPr txBox="1"/>
          <p:nvPr/>
        </p:nvSpPr>
        <p:spPr>
          <a:xfrm>
            <a:off x="15603140" y="339328"/>
            <a:ext cx="5407363" cy="4464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a:defRPr sz="1800">
                <a:uFill>
                  <a:solidFill>
                    <a:srgbClr val="000000"/>
                  </a:solidFill>
                </a:uFill>
              </a:defRPr>
            </a:lvl1pPr>
          </a:lstStyle>
          <a:p>
            <a:pPr>
              <a:defRPr u="sng"/>
            </a:pPr>
            <a:r>
              <a:rPr u="none"/>
              <a:t>http://www.youtube.com/watch?v=GbudKs-49jo</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0" name="Fox Figure 6.9a"/>
          <p:cNvSpPr txBox="1"/>
          <p:nvPr/>
        </p:nvSpPr>
        <p:spPr>
          <a:xfrm>
            <a:off x="17424796" y="12501562"/>
            <a:ext cx="3107533"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6.9a</a:t>
            </a:r>
          </a:p>
        </p:txBody>
      </p:sp>
      <p:pic>
        <p:nvPicPr>
          <p:cNvPr id="821" name="fox78119_0609a.jpg" descr="fox78119_0609a.jpg"/>
          <p:cNvPicPr>
            <a:picLocks noChangeAspect="0"/>
          </p:cNvPicPr>
          <p:nvPr/>
        </p:nvPicPr>
        <p:blipFill>
          <a:blip r:embed="rId2">
            <a:extLst/>
          </a:blip>
          <a:stretch>
            <a:fillRect/>
          </a:stretch>
        </p:blipFill>
        <p:spPr>
          <a:xfrm>
            <a:off x="4413250" y="2661046"/>
            <a:ext cx="15551150" cy="9304736"/>
          </a:xfrm>
          <a:prstGeom prst="rect">
            <a:avLst/>
          </a:prstGeom>
          <a:ln w="12700">
            <a:miter lim="400000"/>
          </a:ln>
        </p:spPr>
      </p:pic>
      <p:sp>
        <p:nvSpPr>
          <p:cNvPr id="822" name="Higher concentration solution exerts greater osmotic pressure (draws in more water, faster)"/>
          <p:cNvSpPr txBox="1"/>
          <p:nvPr/>
        </p:nvSpPr>
        <p:spPr>
          <a:xfrm>
            <a:off x="4548187" y="1303734"/>
            <a:ext cx="15287626" cy="16129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defTabSz="821531">
              <a:defRPr sz="4600"/>
            </a:lvl1pPr>
          </a:lstStyle>
          <a:p>
            <a:pPr/>
            <a:r>
              <a:t>Higher concentration solution exerts greater osmotic pressure (draws in more water, faster)</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24" name="Fox Figure 6.9b"/>
          <p:cNvSpPr txBox="1"/>
          <p:nvPr/>
        </p:nvSpPr>
        <p:spPr>
          <a:xfrm>
            <a:off x="18085593" y="12823031"/>
            <a:ext cx="3125392"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6.9b</a:t>
            </a:r>
          </a:p>
        </p:txBody>
      </p:sp>
      <p:sp>
        <p:nvSpPr>
          <p:cNvPr id="825" name="After cell swells to maximum possible size, can measure osmotic pressure exterted by movement of water into the cell: higher concentration exerts a greater drawing power on water"/>
          <p:cNvSpPr txBox="1"/>
          <p:nvPr/>
        </p:nvSpPr>
        <p:spPr>
          <a:xfrm>
            <a:off x="3458765" y="535781"/>
            <a:ext cx="17448610" cy="1625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latin typeface="+mn-lt"/>
                <a:ea typeface="+mn-ea"/>
                <a:cs typeface="+mn-cs"/>
                <a:sym typeface="Arial"/>
              </a:defRPr>
            </a:pPr>
            <a:r>
              <a:t>After cell swells to maximum possible size, can measure </a:t>
            </a:r>
            <a:r>
              <a:rPr b="1"/>
              <a:t>osmotic pressure</a:t>
            </a:r>
            <a:r>
              <a:t> exterted by movement of water into the cell: higher concentration exerts a greater drawing power on water</a:t>
            </a:r>
          </a:p>
        </p:txBody>
      </p:sp>
      <p:grpSp>
        <p:nvGrpSpPr>
          <p:cNvPr id="828" name="Group"/>
          <p:cNvGrpSpPr/>
          <p:nvPr/>
        </p:nvGrpSpPr>
        <p:grpSpPr>
          <a:xfrm>
            <a:off x="6038850" y="2730500"/>
            <a:ext cx="12287250" cy="9896079"/>
            <a:chOff x="0" y="0"/>
            <a:chExt cx="12287250" cy="9896078"/>
          </a:xfrm>
        </p:grpSpPr>
        <p:pic>
          <p:nvPicPr>
            <p:cNvPr id="826" name="fox78119_0609b.jpg" descr="fox78119_0609b.jpg"/>
            <p:cNvPicPr>
              <a:picLocks noChangeAspect="0"/>
            </p:cNvPicPr>
            <p:nvPr/>
          </p:nvPicPr>
          <p:blipFill>
            <a:blip r:embed="rId2">
              <a:extLst/>
            </a:blip>
            <a:stretch>
              <a:fillRect/>
            </a:stretch>
          </p:blipFill>
          <p:spPr>
            <a:xfrm>
              <a:off x="0" y="37703"/>
              <a:ext cx="12287250" cy="9858376"/>
            </a:xfrm>
            <a:prstGeom prst="rect">
              <a:avLst/>
            </a:prstGeom>
            <a:ln w="12700" cap="flat">
              <a:noFill/>
              <a:miter lim="400000"/>
            </a:ln>
            <a:effectLst/>
          </p:spPr>
        </p:pic>
        <p:sp>
          <p:nvSpPr>
            <p:cNvPr id="827" name="Rectangle"/>
            <p:cNvSpPr/>
            <p:nvPr/>
          </p:nvSpPr>
          <p:spPr>
            <a:xfrm>
              <a:off x="1170384" y="0"/>
              <a:ext cx="9965532" cy="410766"/>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829" name="∏ = csolutes RT"/>
          <p:cNvSpPr txBox="1"/>
          <p:nvPr/>
        </p:nvSpPr>
        <p:spPr>
          <a:xfrm>
            <a:off x="10295859" y="2136774"/>
            <a:ext cx="3744091" cy="9175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latin typeface="Times Roman"/>
                <a:ea typeface="Times Roman"/>
                <a:cs typeface="Times Roman"/>
                <a:sym typeface="Times Roman"/>
              </a:defRPr>
            </a:pPr>
            <a:r>
              <a:t>∏ = c</a:t>
            </a:r>
            <a:r>
              <a:rPr baseline="-5999" i="1"/>
              <a:t>solutes</a:t>
            </a:r>
            <a:r>
              <a:t> RT</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31" name="Osmolarity vs Molarity"/>
          <p:cNvSpPr txBox="1"/>
          <p:nvPr/>
        </p:nvSpPr>
        <p:spPr>
          <a:xfrm>
            <a:off x="3548062" y="590550"/>
            <a:ext cx="8495733"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vs Molarity</a:t>
            </a:r>
          </a:p>
        </p:txBody>
      </p:sp>
      <p:sp>
        <p:nvSpPr>
          <p:cNvPr id="832" name="Remember: Particles Suck!"/>
          <p:cNvSpPr txBox="1"/>
          <p:nvPr/>
        </p:nvSpPr>
        <p:spPr>
          <a:xfrm>
            <a:off x="3815953" y="11706820"/>
            <a:ext cx="16305610" cy="625079"/>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defTabSz="821531">
              <a:defRPr b="1" i="1" sz="3200"/>
            </a:lvl1pPr>
          </a:lstStyle>
          <a:p>
            <a:pPr>
              <a:defRPr b="0"/>
            </a:pPr>
            <a:r>
              <a:rPr b="1"/>
              <a:t>Remember: Particles Suck!</a:t>
            </a:r>
          </a:p>
        </p:txBody>
      </p:sp>
      <p:sp>
        <p:nvSpPr>
          <p:cNvPr id="833" name="Osmotic concentration of a solution is determined by number of particles, not concentration of compound.…"/>
          <p:cNvSpPr txBox="1"/>
          <p:nvPr/>
        </p:nvSpPr>
        <p:spPr>
          <a:xfrm>
            <a:off x="3673078" y="1893093"/>
            <a:ext cx="15805547" cy="8893970"/>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4600"/>
            </a:pPr>
            <a:r>
              <a:t>Osmotic concentration of a solution is determined by number of </a:t>
            </a:r>
            <a:r>
              <a:rPr b="1"/>
              <a:t>particles</a:t>
            </a:r>
            <a:r>
              <a:t>, not concentration of compound.</a:t>
            </a:r>
          </a:p>
          <a:p>
            <a:pPr defTabSz="821531">
              <a:defRPr sz="4600"/>
            </a:pPr>
          </a:p>
          <a:p>
            <a:pPr defTabSz="821531">
              <a:defRPr sz="4600"/>
            </a:pPr>
            <a:r>
              <a:t>NaCl in solution dissociates into 2 particles (Na &amp; Cl),</a:t>
            </a:r>
          </a:p>
          <a:p>
            <a:pPr defTabSz="821531">
              <a:defRPr sz="4600"/>
            </a:pPr>
            <a:r>
              <a:t>so 1 M NaCl solution has </a:t>
            </a:r>
            <a:r>
              <a:rPr b="1"/>
              <a:t>2x</a:t>
            </a:r>
            <a:r>
              <a:t> the osmotic concentration as 1 M glucose.</a:t>
            </a:r>
          </a:p>
          <a:p>
            <a:pPr defTabSz="821531">
              <a:defRPr sz="4600"/>
            </a:pPr>
          </a:p>
          <a:p>
            <a:pPr defTabSz="821531">
              <a:defRPr sz="4600"/>
            </a:pPr>
            <a:r>
              <a:t>Osmotic concentration is measured in </a:t>
            </a:r>
            <a:r>
              <a:rPr b="1"/>
              <a:t>Osmolarity (Osm)</a:t>
            </a:r>
            <a:r>
              <a:t>.</a:t>
            </a:r>
          </a:p>
          <a:p>
            <a:pPr defTabSz="821531">
              <a:defRPr i="1" sz="4600"/>
            </a:pPr>
            <a:r>
              <a:t>(number of particles in moles / liter solution)</a:t>
            </a:r>
          </a:p>
          <a:p>
            <a:pPr defTabSz="821531">
              <a:defRPr i="1" sz="4600"/>
            </a:pPr>
          </a:p>
          <a:p>
            <a:pPr defTabSz="821531">
              <a:defRPr sz="4600"/>
            </a:pPr>
            <a:r>
              <a:t>Osmosis is diffusion of water from:</a:t>
            </a:r>
          </a:p>
          <a:p>
            <a:pPr lvl="4" indent="1066800" defTabSz="821531">
              <a:defRPr sz="4600"/>
            </a:pPr>
            <a:r>
              <a:t> </a:t>
            </a:r>
            <a:r>
              <a:rPr b="1"/>
              <a:t>low</a:t>
            </a:r>
            <a:r>
              <a:t> Osmolarity to </a:t>
            </a:r>
            <a:r>
              <a:rPr b="1"/>
              <a:t>high</a:t>
            </a:r>
            <a:r>
              <a:t> osmolarity.</a:t>
            </a:r>
          </a:p>
        </p:txBody>
      </p:sp>
      <p:sp>
        <p:nvSpPr>
          <p:cNvPr id="834"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36" name="Osmolarity vs Molarity"/>
          <p:cNvSpPr txBox="1"/>
          <p:nvPr/>
        </p:nvSpPr>
        <p:spPr>
          <a:xfrm>
            <a:off x="3530203" y="285750"/>
            <a:ext cx="8495732"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vs Molarity</a:t>
            </a:r>
          </a:p>
        </p:txBody>
      </p:sp>
      <p:sp>
        <p:nvSpPr>
          <p:cNvPr id="837" name="Molarity (m):…"/>
          <p:cNvSpPr txBox="1"/>
          <p:nvPr/>
        </p:nvSpPr>
        <p:spPr>
          <a:xfrm>
            <a:off x="3655218" y="1562893"/>
            <a:ext cx="17037845" cy="4876801"/>
          </a:xfrm>
          <a:prstGeom prst="rect">
            <a:avLst/>
          </a:prstGeom>
          <a:solidFill>
            <a:srgbClr val="FFECD5"/>
          </a:solidFill>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marL="81280" marR="81280" defTabSz="1821656">
              <a:spcBef>
                <a:spcPts val="2800"/>
              </a:spcBef>
              <a:buClr>
                <a:srgbClr val="000000"/>
              </a:buClr>
              <a:buFont typeface="Helvetica"/>
              <a:defRPr b="1" sz="4600">
                <a:solidFill>
                  <a:srgbClr val="4F7A28"/>
                </a:solidFill>
                <a:uFill>
                  <a:solidFill>
                    <a:srgbClr val="4F7A28"/>
                  </a:solidFill>
                </a:uFill>
              </a:defRPr>
            </a:pPr>
            <a:r>
              <a:t>Molarity (m):</a:t>
            </a:r>
          </a:p>
          <a:p>
            <a:pPr marL="81280" marR="81280" defTabSz="1821656">
              <a:spcBef>
                <a:spcPts val="2800"/>
              </a:spcBef>
              <a:buClr>
                <a:srgbClr val="000000"/>
              </a:buClr>
              <a:buFont typeface="Helvetica"/>
              <a:defRPr b="1" sz="4600">
                <a:uFill>
                  <a:solidFill>
                    <a:srgbClr val="000000"/>
                  </a:solidFill>
                </a:uFill>
              </a:defRPr>
            </a:pPr>
            <a:r>
              <a:t>number of </a:t>
            </a:r>
            <a:r>
              <a:rPr u="sng"/>
              <a:t>compound molecules</a:t>
            </a:r>
            <a:r>
              <a:t> per liter of solution</a:t>
            </a:r>
          </a:p>
          <a:p>
            <a:pPr marL="81280" marR="81280" defTabSz="1821656">
              <a:spcBef>
                <a:spcPts val="2800"/>
              </a:spcBef>
              <a:buClr>
                <a:srgbClr val="000000"/>
              </a:buClr>
              <a:buFont typeface="Helvetica"/>
              <a:defRPr b="1" sz="3800">
                <a:uFill>
                  <a:solidFill>
                    <a:srgbClr val="000000"/>
                  </a:solidFill>
                </a:uFill>
              </a:defRPr>
            </a:pPr>
            <a:r>
              <a:t>1 M glucose = 1 mole (6 x 10</a:t>
            </a:r>
            <a:r>
              <a:rPr baseline="31999"/>
              <a:t>23</a:t>
            </a:r>
            <a:r>
              <a:t>) glucose molecules / liter</a:t>
            </a:r>
          </a:p>
          <a:p>
            <a:pPr marL="81280" marR="81280" defTabSz="1821656">
              <a:spcBef>
                <a:spcPts val="2800"/>
              </a:spcBef>
              <a:buClr>
                <a:srgbClr val="000000"/>
              </a:buClr>
              <a:buFont typeface="Helvetica"/>
              <a:defRPr b="1" sz="3800">
                <a:uFill>
                  <a:solidFill>
                    <a:srgbClr val="000000"/>
                  </a:solidFill>
                </a:uFill>
              </a:defRPr>
            </a:pPr>
            <a:r>
              <a:t>1 M NaCl = 1 mole (6 x 10</a:t>
            </a:r>
            <a:r>
              <a:rPr baseline="31999"/>
              <a:t>23</a:t>
            </a:r>
            <a:r>
              <a:t>) NaCl molecules / liter</a:t>
            </a:r>
          </a:p>
        </p:txBody>
      </p:sp>
      <p:sp>
        <p:nvSpPr>
          <p:cNvPr id="838" name="Osmolarity (Osm):…"/>
          <p:cNvSpPr txBox="1"/>
          <p:nvPr/>
        </p:nvSpPr>
        <p:spPr>
          <a:xfrm>
            <a:off x="3655218" y="6948289"/>
            <a:ext cx="17037845" cy="5857876"/>
          </a:xfrm>
          <a:prstGeom prst="rect">
            <a:avLst/>
          </a:prstGeom>
          <a:solidFill>
            <a:srgbClr val="D4E3FE"/>
          </a:solidFill>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marL="81280" marR="81280" defTabSz="1821656">
              <a:spcBef>
                <a:spcPts val="2800"/>
              </a:spcBef>
              <a:buClr>
                <a:srgbClr val="000000"/>
              </a:buClr>
              <a:buFont typeface="Helvetica"/>
              <a:defRPr b="1" sz="4600">
                <a:solidFill>
                  <a:srgbClr val="E32400"/>
                </a:solidFill>
                <a:uFill>
                  <a:solidFill>
                    <a:srgbClr val="E32400"/>
                  </a:solidFill>
                </a:uFill>
              </a:defRPr>
            </a:pPr>
            <a:r>
              <a:t>Osmolarity (Osm):</a:t>
            </a:r>
          </a:p>
          <a:p>
            <a:pPr marL="81280" marR="81280" defTabSz="1821656">
              <a:spcBef>
                <a:spcPts val="2800"/>
              </a:spcBef>
              <a:buClr>
                <a:srgbClr val="000000"/>
              </a:buClr>
              <a:buFont typeface="Helvetica"/>
              <a:defRPr b="1" sz="4600">
                <a:uFill>
                  <a:solidFill>
                    <a:srgbClr val="000000"/>
                  </a:solidFill>
                </a:uFill>
              </a:defRPr>
            </a:pPr>
            <a:r>
              <a:t>number of </a:t>
            </a:r>
            <a:r>
              <a:rPr u="sng"/>
              <a:t>solute</a:t>
            </a:r>
            <a:r>
              <a:t> </a:t>
            </a:r>
            <a:r>
              <a:rPr u="sng"/>
              <a:t>particles</a:t>
            </a:r>
            <a:r>
              <a:t> per liter</a:t>
            </a:r>
          </a:p>
          <a:p>
            <a:pPr marL="81280" marR="81280" defTabSz="1821656">
              <a:spcBef>
                <a:spcPts val="2800"/>
              </a:spcBef>
              <a:buClr>
                <a:srgbClr val="000000"/>
              </a:buClr>
              <a:buFont typeface="Helvetica"/>
              <a:defRPr b="1" sz="3800">
                <a:uFill>
                  <a:solidFill>
                    <a:srgbClr val="000000"/>
                  </a:solidFill>
                </a:uFill>
              </a:defRPr>
            </a:pPr>
            <a:r>
              <a:t>1 M glucose = 1 mole glucose / liter = 1 osmole /liter = 1 Osm </a:t>
            </a:r>
          </a:p>
          <a:p>
            <a:pPr marL="81280" marR="81280" defTabSz="1821656">
              <a:spcBef>
                <a:spcPts val="2800"/>
              </a:spcBef>
              <a:buClr>
                <a:srgbClr val="000000"/>
              </a:buClr>
              <a:buFont typeface="Helvetica"/>
              <a:defRPr b="1" sz="3800">
                <a:uFill>
                  <a:solidFill>
                    <a:srgbClr val="000000"/>
                  </a:solidFill>
                </a:uFill>
              </a:defRPr>
            </a:pPr>
            <a:r>
              <a:t>1 M NaCl =  1 mole Na &amp; 1 mole Cl / liter = 2 osmoles /liter = 2 Osm</a:t>
            </a:r>
          </a:p>
          <a:p>
            <a:pPr marL="81280" marR="81280" defTabSz="1821656">
              <a:spcBef>
                <a:spcPts val="2800"/>
              </a:spcBef>
              <a:buClr>
                <a:srgbClr val="000000"/>
              </a:buClr>
              <a:buFont typeface="Helvetica"/>
              <a:defRPr b="1" sz="3800">
                <a:uFill>
                  <a:solidFill>
                    <a:srgbClr val="000000"/>
                  </a:solidFill>
                </a:uFill>
              </a:defRPr>
            </a:pPr>
            <a:r>
              <a:t>1 M glucose, 1 M fructose = 1 mole fructose &amp; 1 mole glucose / liter</a:t>
            </a:r>
          </a:p>
          <a:p>
            <a:pPr lvl="2" marL="81280" marR="81280" indent="533400" defTabSz="1821656">
              <a:spcBef>
                <a:spcPts val="2800"/>
              </a:spcBef>
              <a:buClr>
                <a:srgbClr val="000000"/>
              </a:buClr>
              <a:buFont typeface="Helvetica"/>
              <a:defRPr b="1" sz="3800">
                <a:uFill>
                  <a:solidFill>
                    <a:srgbClr val="000000"/>
                  </a:solidFill>
                </a:uFill>
              </a:defRPr>
            </a:pPr>
            <a:r>
              <a:t>= 2 osmoles/liter = 2 Osm</a:t>
            </a:r>
          </a:p>
        </p:txBody>
      </p:sp>
      <p:sp>
        <p:nvSpPr>
          <p:cNvPr id="839"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1" name="Figure 6.11"/>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6.11</a:t>
            </a:r>
          </a:p>
        </p:txBody>
      </p:sp>
      <p:pic>
        <p:nvPicPr>
          <p:cNvPr id="842" name="fox78119_0611.jpg" descr="fox78119_0611.jpg"/>
          <p:cNvPicPr>
            <a:picLocks noChangeAspect="0"/>
          </p:cNvPicPr>
          <p:nvPr/>
        </p:nvPicPr>
        <p:blipFill>
          <a:blip r:embed="rId2">
            <a:extLst/>
          </a:blip>
          <a:stretch>
            <a:fillRect/>
          </a:stretch>
        </p:blipFill>
        <p:spPr>
          <a:xfrm>
            <a:off x="7042150" y="464343"/>
            <a:ext cx="11874502" cy="12805173"/>
          </a:xfrm>
          <a:prstGeom prst="rect">
            <a:avLst/>
          </a:prstGeom>
          <a:ln w="12700">
            <a:miter lim="400000"/>
          </a:ln>
        </p:spPr>
      </p:pic>
      <p:sp>
        <p:nvSpPr>
          <p:cNvPr id="843" name="Rectangle"/>
          <p:cNvSpPr/>
          <p:nvPr/>
        </p:nvSpPr>
        <p:spPr>
          <a:xfrm>
            <a:off x="8084343" y="410765"/>
            <a:ext cx="9751220" cy="375048"/>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844"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46" name="Homeostasis: Osmotic Regulation"/>
          <p:cNvSpPr txBox="1"/>
          <p:nvPr/>
        </p:nvSpPr>
        <p:spPr>
          <a:xfrm>
            <a:off x="3476625" y="615950"/>
            <a:ext cx="13035640" cy="10922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Homeostasis: Osmotic Regulation</a:t>
            </a:r>
          </a:p>
        </p:txBody>
      </p:sp>
      <p:sp>
        <p:nvSpPr>
          <p:cNvPr id="847" name="Body tries to maintain constant osmotic concentration of 0.3 Osm for both intracellular and extracellular fluids…"/>
          <p:cNvSpPr txBox="1"/>
          <p:nvPr/>
        </p:nvSpPr>
        <p:spPr>
          <a:xfrm>
            <a:off x="3764929" y="2205632"/>
            <a:ext cx="15216189" cy="742950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4600"/>
            </a:pPr>
            <a:r>
              <a:t>Body tries to maintain constant osmotic concentration of 0.3 Osm for both intracellular and extracellular fluids</a:t>
            </a:r>
          </a:p>
          <a:p>
            <a:pPr defTabSz="821531">
              <a:defRPr sz="4600"/>
            </a:pPr>
          </a:p>
          <a:p>
            <a:pPr defTabSz="821531">
              <a:defRPr sz="4600"/>
            </a:pPr>
            <a:r>
              <a:t>(solute molecules may be different in different compartments, but osmotic concentration, the number of particles/liter, is kept constant)</a:t>
            </a:r>
          </a:p>
          <a:p>
            <a:pPr defTabSz="821531">
              <a:defRPr sz="4600"/>
            </a:pPr>
          </a:p>
          <a:p>
            <a:pPr defTabSz="821531">
              <a:defRPr sz="4600"/>
            </a:pPr>
            <a:r>
              <a:rPr u="sng"/>
              <a:t>intra</a:t>
            </a:r>
            <a:r>
              <a:t>cellular potassium [K] &amp; anions = 0.3 Osm</a:t>
            </a:r>
          </a:p>
          <a:p>
            <a:pPr defTabSz="821531">
              <a:defRPr sz="4600"/>
            </a:pPr>
          </a:p>
          <a:p>
            <a:pPr defTabSz="821531">
              <a:defRPr sz="4600"/>
            </a:pPr>
            <a:r>
              <a:rPr u="sng"/>
              <a:t>extra</a:t>
            </a:r>
            <a:r>
              <a:t>cellular sodium [Na] &amp; anions = 0.3 Osm</a:t>
            </a:r>
          </a:p>
        </p:txBody>
      </p:sp>
      <p:sp>
        <p:nvSpPr>
          <p:cNvPr id="848" name="homeo- the body…"/>
          <p:cNvSpPr txBox="1"/>
          <p:nvPr/>
        </p:nvSpPr>
        <p:spPr>
          <a:xfrm>
            <a:off x="3655218" y="10876359"/>
            <a:ext cx="16287751" cy="17526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lvl="2" marL="81280" marR="81280" indent="533400" defTabSz="1821656">
              <a:lnSpc>
                <a:spcPct val="150000"/>
              </a:lnSpc>
              <a:defRPr i="1" sz="4200">
                <a:uFill>
                  <a:solidFill>
                    <a:srgbClr val="000000"/>
                  </a:solidFill>
                </a:uFill>
              </a:defRPr>
            </a:pPr>
            <a:r>
              <a:rPr b="1"/>
              <a:t>homeo-</a:t>
            </a:r>
            <a:r>
              <a:t> the body</a:t>
            </a:r>
          </a:p>
          <a:p>
            <a:pPr lvl="2" marL="81280" marR="81280" indent="533400" defTabSz="1821656">
              <a:lnSpc>
                <a:spcPct val="150000"/>
              </a:lnSpc>
              <a:defRPr i="1" sz="4200">
                <a:uFill>
                  <a:solidFill>
                    <a:srgbClr val="000000"/>
                  </a:solidFill>
                </a:uFill>
              </a:defRPr>
            </a:pPr>
            <a:r>
              <a:rPr b="1"/>
              <a:t>stasis-</a:t>
            </a:r>
            <a:r>
              <a:t> to keep constant</a:t>
            </a:r>
          </a:p>
        </p:txBody>
      </p:sp>
      <p:sp>
        <p:nvSpPr>
          <p:cNvPr id="849"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51" name="Ion  Concentration (1 mM = 0.001 M)…"/>
          <p:cNvSpPr txBox="1"/>
          <p:nvPr/>
        </p:nvSpPr>
        <p:spPr>
          <a:xfrm>
            <a:off x="5111750" y="1785937"/>
            <a:ext cx="16002000" cy="6108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00000"/>
              </a:buClr>
              <a:buFont typeface="Helvetica"/>
              <a:defRPr b="1" sz="4600">
                <a:uFill>
                  <a:solidFill>
                    <a:srgbClr val="000000"/>
                  </a:solidFill>
                </a:uFill>
              </a:defRPr>
            </a:pPr>
            <a:r>
              <a:t>Ion		Concentration (1 mM = 0.001 M)	</a:t>
            </a: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Helvetica"/>
                <a:ea typeface="Helvetica"/>
                <a:cs typeface="Helvetica"/>
                <a:sym typeface="Helvetica"/>
              </a:rPr>
              <a:t>Na +		150 mM	</a:t>
            </a:r>
            <a:endParaRPr>
              <a:latin typeface="Helvetica"/>
              <a:ea typeface="Helvetica"/>
              <a:cs typeface="Helvetica"/>
              <a:sym typeface="Helvetica"/>
            </a:endParaRP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Helvetica"/>
                <a:ea typeface="Helvetica"/>
                <a:cs typeface="Helvetica"/>
                <a:sym typeface="Helvetica"/>
              </a:rPr>
              <a:t>K+		5 mM	</a:t>
            </a:r>
            <a:endParaRPr>
              <a:latin typeface="Helvetica"/>
              <a:ea typeface="Helvetica"/>
              <a:cs typeface="Helvetica"/>
              <a:sym typeface="Helvetica"/>
            </a:endParaRP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Helvetica"/>
                <a:ea typeface="Helvetica"/>
                <a:cs typeface="Helvetica"/>
                <a:sym typeface="Helvetica"/>
              </a:rPr>
              <a:t>Ca++		5 mM</a:t>
            </a:r>
            <a:endParaRPr>
              <a:latin typeface="Helvetica"/>
              <a:ea typeface="Helvetica"/>
              <a:cs typeface="Helvetica"/>
              <a:sym typeface="Helvetica"/>
            </a:endParaRP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Helvetica"/>
                <a:ea typeface="Helvetica"/>
                <a:cs typeface="Helvetica"/>
                <a:sym typeface="Helvetica"/>
              </a:rPr>
              <a:t>Cl -		105 mM	</a:t>
            </a:r>
            <a:endParaRPr>
              <a:latin typeface="Helvetica"/>
              <a:ea typeface="Helvetica"/>
              <a:cs typeface="Helvetica"/>
              <a:sym typeface="Helvetica"/>
            </a:endParaRPr>
          </a:p>
          <a:p>
            <a:pPr marL="81280" marR="81280" defTabSz="1821656">
              <a:buClr>
                <a:srgbClr val="000000"/>
              </a:buClr>
              <a:buFont typeface="Helvetica"/>
              <a:defRPr sz="4600">
                <a:uFill>
                  <a:solidFill>
                    <a:srgbClr val="000000"/>
                  </a:solidFill>
                </a:uFill>
                <a:latin typeface="Times Roman"/>
                <a:ea typeface="Times Roman"/>
                <a:cs typeface="Times Roman"/>
                <a:sym typeface="Times Roman"/>
              </a:defRPr>
            </a:pPr>
            <a:r>
              <a:rPr>
                <a:latin typeface="Helvetica"/>
                <a:ea typeface="Helvetica"/>
                <a:cs typeface="Helvetica"/>
                <a:sym typeface="Helvetica"/>
              </a:rPr>
              <a:t>HC0</a:t>
            </a:r>
            <a:r>
              <a:rPr baseline="-15913">
                <a:latin typeface="Helvetica"/>
                <a:ea typeface="Helvetica"/>
                <a:cs typeface="Helvetica"/>
                <a:sym typeface="Helvetica"/>
              </a:rPr>
              <a:t>3</a:t>
            </a:r>
            <a:r>
              <a:rPr>
                <a:latin typeface="Helvetica"/>
                <a:ea typeface="Helvetica"/>
                <a:cs typeface="Helvetica"/>
                <a:sym typeface="Helvetica"/>
              </a:rPr>
              <a:t> -	25 mM	</a:t>
            </a:r>
            <a:endParaRPr>
              <a:latin typeface="Helvetica"/>
              <a:ea typeface="Helvetica"/>
              <a:cs typeface="Helvetica"/>
              <a:sym typeface="Helvetica"/>
            </a:endParaRPr>
          </a:p>
          <a:p>
            <a:pPr marL="81280" marR="81280" defTabSz="1821656">
              <a:buClr>
                <a:srgbClr val="000000"/>
              </a:buClr>
              <a:buFont typeface="Helvetica"/>
              <a:defRPr sz="4600">
                <a:uFill>
                  <a:solidFill>
                    <a:srgbClr val="000000"/>
                  </a:solidFill>
                </a:uFill>
              </a:defRPr>
            </a:pPr>
            <a:r>
              <a:t>Proteins (-)	35 mM</a:t>
            </a:r>
          </a:p>
        </p:txBody>
      </p:sp>
      <p:sp>
        <p:nvSpPr>
          <p:cNvPr id="852" name="Concentration of Blood Plasma"/>
          <p:cNvSpPr txBox="1"/>
          <p:nvPr/>
        </p:nvSpPr>
        <p:spPr>
          <a:xfrm>
            <a:off x="3489325" y="384175"/>
            <a:ext cx="11942870" cy="10922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Concentration of Blood Plasma</a:t>
            </a:r>
          </a:p>
        </p:txBody>
      </p:sp>
      <p:sp>
        <p:nvSpPr>
          <p:cNvPr id="853" name="Osmolarity of blood = ~ 0.3 Osm…"/>
          <p:cNvSpPr txBox="1"/>
          <p:nvPr/>
        </p:nvSpPr>
        <p:spPr>
          <a:xfrm>
            <a:off x="3530203" y="8822531"/>
            <a:ext cx="16716376" cy="4572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Helvetica"/>
              <a:defRPr sz="4600">
                <a:uFill>
                  <a:solidFill>
                    <a:srgbClr val="000000"/>
                  </a:solidFill>
                </a:uFill>
              </a:defRPr>
            </a:pPr>
            <a:r>
              <a:t>Osmolarity of blood = ~ 0.3 Osm</a:t>
            </a:r>
          </a:p>
          <a:p>
            <a:pPr marL="81280" marR="81280" defTabSz="1821656">
              <a:spcBef>
                <a:spcPts val="2800"/>
              </a:spcBef>
              <a:buClr>
                <a:srgbClr val="000000"/>
              </a:buClr>
              <a:buFont typeface="Helvetica"/>
              <a:defRPr sz="4600">
                <a:uFill>
                  <a:solidFill>
                    <a:srgbClr val="000000"/>
                  </a:solidFill>
                </a:uFill>
              </a:defRPr>
            </a:pPr>
            <a:r>
              <a:t>Body tries to maintain this osmotic concentration of blood.</a:t>
            </a:r>
          </a:p>
          <a:p>
            <a:pPr marL="81280" marR="81280" defTabSz="1821656">
              <a:spcBef>
                <a:spcPts val="2800"/>
              </a:spcBef>
              <a:buClr>
                <a:srgbClr val="000000"/>
              </a:buClr>
              <a:buFont typeface="Helvetica"/>
              <a:defRPr sz="4600">
                <a:uFill>
                  <a:solidFill>
                    <a:srgbClr val="000000"/>
                  </a:solidFill>
                </a:uFill>
              </a:defRPr>
            </a:pPr>
            <a:r>
              <a:t>if [NaCl] is too high, then animal will try to dilute blood with water.</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1" name="Human Physiology PCB 4701…"/>
          <p:cNvSpPr txBox="1"/>
          <p:nvPr/>
        </p:nvSpPr>
        <p:spPr>
          <a:xfrm>
            <a:off x="2758966" y="1236535"/>
            <a:ext cx="18585767" cy="11242930"/>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910828">
              <a:defRPr b="1" sz="6600"/>
            </a:pPr>
            <a:r>
              <a:rPr sz="5000"/>
              <a:t>Human Physiology PCB 4701</a:t>
            </a:r>
            <a:endParaRPr sz="5000"/>
          </a:p>
          <a:p>
            <a:pPr defTabSz="910828">
              <a:defRPr b="1" sz="6600"/>
            </a:pPr>
          </a:p>
          <a:p>
            <a:pPr defTabSz="1097280">
              <a:defRPr sz="3500"/>
            </a:pPr>
            <a:r>
              <a:t>Course credit: 3 hours</a:t>
            </a:r>
          </a:p>
          <a:p>
            <a:pPr defTabSz="1097280">
              <a:defRPr sz="3500"/>
            </a:pPr>
            <a:r>
              <a:t>Lecture: MW 3:05pm to 4:20 pm</a:t>
            </a:r>
          </a:p>
          <a:p>
            <a:pPr defTabSz="1097280">
              <a:defRPr sz="3500"/>
            </a:pPr>
            <a:r>
              <a:t>Meeting place: HCB 0102</a:t>
            </a:r>
          </a:p>
          <a:p>
            <a:pPr defTabSz="1097280">
              <a:defRPr sz="3500"/>
            </a:pPr>
          </a:p>
          <a:p>
            <a:pPr>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b="1" sz="3500"/>
            </a:pPr>
            <a:r>
              <a:t>Professor: Dr. Tom Houpt</a:t>
            </a:r>
          </a:p>
          <a:p>
            <a:pPr>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3500" u="sng">
                <a:solidFill>
                  <a:srgbClr val="021EAA"/>
                </a:solidFill>
                <a:uFill>
                  <a:solidFill>
                    <a:srgbClr val="021EAA"/>
                  </a:solidFill>
                </a:uFill>
              </a:defRPr>
            </a:pPr>
            <a:r>
              <a:rPr u="none">
                <a:solidFill>
                  <a:srgbClr val="000000"/>
                </a:solidFill>
              </a:rPr>
              <a:t>Email: </a:t>
            </a:r>
            <a:r>
              <a:t>houpt@bio.fsu.edu</a:t>
            </a:r>
            <a:endParaRPr u="none">
              <a:solidFill>
                <a:srgbClr val="000000"/>
              </a:solidFill>
            </a:endParaRPr>
          </a:p>
          <a:p>
            <a:pPr>
              <a:spcBef>
                <a:spcPts val="1600"/>
              </a:spcBef>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3500"/>
            </a:pPr>
            <a:r>
              <a:t>Office Hours:  2067 King Building, Thurs, noon to 2pm </a:t>
            </a:r>
            <a:r>
              <a:rPr>
                <a:latin typeface="+mn-lt"/>
                <a:ea typeface="+mn-ea"/>
                <a:cs typeface="+mn-cs"/>
                <a:sym typeface="Arial"/>
              </a:rPr>
              <a:t>(or by appointment)</a:t>
            </a:r>
          </a:p>
          <a:p>
            <a:pPr>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b="1" sz="3500"/>
            </a:pPr>
            <a:r>
              <a:t>Teaching Assistant: Marena Bass</a:t>
            </a:r>
          </a:p>
          <a:p>
            <a:pPr>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3500" u="sng">
                <a:solidFill>
                  <a:srgbClr val="021EAA"/>
                </a:solidFill>
                <a:uFill>
                  <a:solidFill>
                    <a:srgbClr val="021EAA"/>
                  </a:solidFill>
                </a:uFill>
              </a:defRPr>
            </a:pPr>
            <a:r>
              <a:rPr u="none">
                <a:solidFill>
                  <a:srgbClr val="000000"/>
                </a:solidFill>
              </a:rPr>
              <a:t>Email: mnb11d@bio.fsu.edu</a:t>
            </a:r>
            <a:endParaRPr u="none">
              <a:solidFill>
                <a:srgbClr val="000000"/>
              </a:solidFill>
            </a:endParaRPr>
          </a:p>
          <a:p>
            <a:pPr>
              <a:tabLst>
                <a:tab pos="495300" algn="l"/>
                <a:tab pos="990600" algn="l"/>
                <a:tab pos="1498600" algn="l"/>
                <a:tab pos="1993900" algn="l"/>
                <a:tab pos="2489200" algn="l"/>
                <a:tab pos="2997200" algn="l"/>
                <a:tab pos="3492500" algn="l"/>
                <a:tab pos="4000500" algn="l"/>
                <a:tab pos="4495800" algn="l"/>
                <a:tab pos="4991100" algn="l"/>
                <a:tab pos="5499100" algn="l"/>
                <a:tab pos="5994400" algn="l"/>
              </a:tabLst>
              <a:defRPr sz="3500">
                <a:uFill>
                  <a:solidFill>
                    <a:srgbClr val="021EAA"/>
                  </a:solidFill>
                </a:uFill>
              </a:defRPr>
            </a:pPr>
            <a:r>
              <a:t>Office Hours: 3022 King Building, </a:t>
            </a:r>
            <a:r>
              <a:t>Friday,  3-4pm</a:t>
            </a:r>
            <a:r>
              <a:t> (or by appointment)</a:t>
            </a:r>
          </a:p>
          <a:p>
            <a:pPr defTabSz="910828">
              <a:spcBef>
                <a:spcPts val="2300"/>
              </a:spcBef>
              <a:defRPr i="1" sz="3500"/>
            </a:pPr>
            <a:r>
              <a:t>Email using your FSU-issued account! Other accounts (hotmail, google) get filtered to spam!</a:t>
            </a:r>
          </a:p>
          <a:p>
            <a:pPr defTabSz="1097280">
              <a:defRPr sz="3500"/>
            </a:pPr>
          </a:p>
          <a:p>
            <a:pPr defTabSz="1097280">
              <a:defRPr sz="3500"/>
            </a:pPr>
            <a:r>
              <a:rPr b="1"/>
              <a:t>Textbook</a:t>
            </a:r>
            <a:endParaRPr b="1"/>
          </a:p>
          <a:p>
            <a:pPr defTabSz="1097280">
              <a:defRPr sz="3500"/>
            </a:pPr>
            <a:r>
              <a:rPr i="1"/>
              <a:t>Human Physiology</a:t>
            </a:r>
            <a:r>
              <a:t>, 13</a:t>
            </a:r>
            <a:r>
              <a:rPr baseline="31999"/>
              <a:t>th</a:t>
            </a:r>
            <a:r>
              <a:t> - 16th edition, by Stuart Ira Fox</a:t>
            </a:r>
          </a:p>
          <a:p>
            <a:pPr defTabSz="910828">
              <a:spcBef>
                <a:spcPts val="2300"/>
              </a:spcBef>
              <a:defRPr b="1" sz="3500"/>
            </a:pPr>
            <a:r>
              <a:t>FSU course-website</a:t>
            </a:r>
          </a:p>
          <a:p>
            <a:pPr defTabSz="910828">
              <a:defRPr sz="3500"/>
            </a:pPr>
            <a:r>
              <a:t>Assignments, lecture outlines, handouts, and practice exams will be posted on Canvas.</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55" name="Isotonic Saline"/>
          <p:cNvSpPr txBox="1"/>
          <p:nvPr/>
        </p:nvSpPr>
        <p:spPr>
          <a:xfrm>
            <a:off x="3905250" y="482203"/>
            <a:ext cx="9036844" cy="12192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spcBef>
                <a:spcPts val="4300"/>
              </a:spcBef>
              <a:buClr>
                <a:srgbClr val="0433FF"/>
              </a:buClr>
              <a:buFont typeface="Helvetica"/>
              <a:defRPr b="1" sz="7000">
                <a:solidFill>
                  <a:srgbClr val="0433FF"/>
                </a:solidFill>
                <a:uFill>
                  <a:solidFill>
                    <a:srgbClr val="0433FF"/>
                  </a:solidFill>
                </a:uFill>
              </a:defRPr>
            </a:lvl1pPr>
          </a:lstStyle>
          <a:p>
            <a:pPr/>
            <a:r>
              <a:t>Isotonic Saline</a:t>
            </a:r>
          </a:p>
        </p:txBody>
      </p:sp>
      <p:sp>
        <p:nvSpPr>
          <p:cNvPr id="856" name="0.15 M NaCl…"/>
          <p:cNvSpPr txBox="1"/>
          <p:nvPr/>
        </p:nvSpPr>
        <p:spPr>
          <a:xfrm>
            <a:off x="4032250" y="2130425"/>
            <a:ext cx="16769954" cy="10414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Helvetica"/>
              <a:defRPr sz="4600">
                <a:uFill>
                  <a:solidFill>
                    <a:srgbClr val="000000"/>
                  </a:solidFill>
                </a:uFill>
              </a:defRPr>
            </a:pPr>
            <a:r>
              <a:t>0.15 M NaCl</a:t>
            </a:r>
          </a:p>
          <a:p>
            <a:pPr marL="81280" marR="81280" defTabSz="1821656">
              <a:spcBef>
                <a:spcPts val="2800"/>
              </a:spcBef>
              <a:buClr>
                <a:srgbClr val="000000"/>
              </a:buClr>
              <a:buFont typeface="Helvetica"/>
              <a:defRPr sz="4600">
                <a:uFill>
                  <a:solidFill>
                    <a:srgbClr val="000000"/>
                  </a:solidFill>
                </a:uFill>
              </a:defRPr>
            </a:pPr>
            <a:r>
              <a:t>= 0.9% NaCl</a:t>
            </a:r>
          </a:p>
          <a:p>
            <a:pPr marL="81280" marR="81280" defTabSz="1821656">
              <a:spcBef>
                <a:spcPts val="2800"/>
              </a:spcBef>
              <a:buClr>
                <a:srgbClr val="000000"/>
              </a:buClr>
              <a:buFont typeface="Helvetica"/>
              <a:defRPr sz="4600">
                <a:uFill>
                  <a:solidFill>
                    <a:srgbClr val="000000"/>
                  </a:solidFill>
                </a:uFill>
              </a:defRPr>
            </a:pPr>
            <a:r>
              <a:t>= Physiological saline</a:t>
            </a:r>
          </a:p>
          <a:p>
            <a:pPr marL="81280" marR="81280" defTabSz="1821656">
              <a:spcBef>
                <a:spcPts val="2800"/>
              </a:spcBef>
              <a:buClr>
                <a:srgbClr val="000000"/>
              </a:buClr>
              <a:buFont typeface="Helvetica"/>
              <a:defRPr sz="4600">
                <a:uFill>
                  <a:solidFill>
                    <a:srgbClr val="000000"/>
                  </a:solidFill>
                </a:uFill>
              </a:defRPr>
            </a:pPr>
            <a:r>
              <a:t>= Concentration of NaCl in mammalian blood</a:t>
            </a:r>
          </a:p>
          <a:p>
            <a:pPr marL="81280" marR="81280" defTabSz="1821656">
              <a:spcBef>
                <a:spcPts val="2800"/>
              </a:spcBef>
              <a:buClr>
                <a:srgbClr val="000000"/>
              </a:buClr>
              <a:buFont typeface="Helvetica"/>
              <a:defRPr sz="4600">
                <a:uFill>
                  <a:solidFill>
                    <a:srgbClr val="000000"/>
                  </a:solidFill>
                </a:uFill>
              </a:defRPr>
            </a:pPr>
          </a:p>
          <a:p>
            <a:pPr marL="81280" marR="81280" defTabSz="1821656">
              <a:spcBef>
                <a:spcPts val="2800"/>
              </a:spcBef>
              <a:buClr>
                <a:srgbClr val="000000"/>
              </a:buClr>
              <a:buFont typeface="Helvetica"/>
              <a:defRPr sz="4600">
                <a:uFill>
                  <a:solidFill>
                    <a:srgbClr val="000000"/>
                  </a:solidFill>
                </a:uFill>
              </a:defRPr>
            </a:pPr>
            <a:r>
              <a:t>Animals tries to maintain this concentration of NaCl.</a:t>
            </a:r>
          </a:p>
          <a:p>
            <a:pPr marL="81280" marR="81280" defTabSz="1821656">
              <a:spcBef>
                <a:spcPts val="2800"/>
              </a:spcBef>
              <a:buClr>
                <a:srgbClr val="000000"/>
              </a:buClr>
              <a:buFont typeface="Helvetica"/>
              <a:defRPr sz="4600">
                <a:uFill>
                  <a:solidFill>
                    <a:srgbClr val="000000"/>
                  </a:solidFill>
                </a:uFill>
              </a:defRPr>
            </a:pPr>
            <a:r>
              <a:t>if [NaCl] is too high, then animal will try to dilute blood with water.</a:t>
            </a:r>
          </a:p>
          <a:p>
            <a:pPr marL="81280" marR="81280" defTabSz="1821656">
              <a:spcBef>
                <a:spcPts val="2800"/>
              </a:spcBef>
              <a:buClr>
                <a:srgbClr val="000000"/>
              </a:buClr>
              <a:buFont typeface="Helvetica"/>
              <a:defRPr sz="4600">
                <a:uFill>
                  <a:solidFill>
                    <a:srgbClr val="000000"/>
                  </a:solidFill>
                </a:uFill>
              </a:defRPr>
            </a:pPr>
          </a:p>
          <a:p>
            <a:pPr marL="81280" marR="81280" defTabSz="1821656">
              <a:spcBef>
                <a:spcPts val="2800"/>
              </a:spcBef>
              <a:buClr>
                <a:srgbClr val="000000"/>
              </a:buClr>
              <a:buFont typeface="Helvetica"/>
              <a:defRPr sz="4600">
                <a:uFill>
                  <a:solidFill>
                    <a:srgbClr val="000000"/>
                  </a:solidFill>
                </a:uFill>
              </a:defRPr>
            </a:pPr>
            <a:r>
              <a:t>Also important, because water is toxic to tissues!</a:t>
            </a:r>
          </a:p>
        </p:txBody>
      </p:sp>
      <p:sp>
        <p:nvSpPr>
          <p:cNvPr id="857"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859" name="image.png" descr="image.png"/>
          <p:cNvPicPr>
            <a:picLocks noChangeAspect="0"/>
          </p:cNvPicPr>
          <p:nvPr/>
        </p:nvPicPr>
        <p:blipFill>
          <a:blip r:embed="rId2">
            <a:extLst/>
          </a:blip>
          <a:stretch>
            <a:fillRect/>
          </a:stretch>
        </p:blipFill>
        <p:spPr>
          <a:xfrm>
            <a:off x="3815953" y="3196828"/>
            <a:ext cx="16305610" cy="10350501"/>
          </a:xfrm>
          <a:prstGeom prst="rect">
            <a:avLst/>
          </a:prstGeom>
          <a:ln w="12700">
            <a:miter lim="400000"/>
          </a:ln>
        </p:spPr>
      </p:pic>
      <p:sp>
        <p:nvSpPr>
          <p:cNvPr id="860" name="Elevated [NaCl] in blood above 0.15 M causes drinking in pigs"/>
          <p:cNvSpPr txBox="1"/>
          <p:nvPr/>
        </p:nvSpPr>
        <p:spPr>
          <a:xfrm>
            <a:off x="3498850" y="375046"/>
            <a:ext cx="17805797" cy="203597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Elevated [NaCl] in blood above 0.15 M causes drinking in pigs</a:t>
            </a:r>
          </a:p>
        </p:txBody>
      </p:sp>
      <p:sp>
        <p:nvSpPr>
          <p:cNvPr id="861" name="Drinking H20"/>
          <p:cNvSpPr txBox="1"/>
          <p:nvPr/>
        </p:nvSpPr>
        <p:spPr>
          <a:xfrm>
            <a:off x="12231567" y="9367242"/>
            <a:ext cx="2523126" cy="625079"/>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3200"/>
            </a:pPr>
            <a:r>
              <a:t>Drinking H</a:t>
            </a:r>
            <a:r>
              <a:rPr baseline="-5999"/>
              <a:t>2</a:t>
            </a:r>
            <a:r>
              <a:t>0</a:t>
            </a:r>
          </a:p>
        </p:txBody>
      </p:sp>
      <p:sp>
        <p:nvSpPr>
          <p:cNvPr id="862" name="Drinking H20"/>
          <p:cNvSpPr txBox="1"/>
          <p:nvPr/>
        </p:nvSpPr>
        <p:spPr>
          <a:xfrm>
            <a:off x="12226891" y="9367242"/>
            <a:ext cx="2523126" cy="625079"/>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3200"/>
            </a:pPr>
            <a:r>
              <a:t>Drinking H</a:t>
            </a:r>
            <a:r>
              <a:rPr baseline="-5999"/>
              <a:t>2</a:t>
            </a:r>
            <a:r>
              <a:t>0</a:t>
            </a:r>
          </a:p>
        </p:txBody>
      </p:sp>
      <p:sp>
        <p:nvSpPr>
          <p:cNvPr id="863" name="25% NaCl infusion"/>
          <p:cNvSpPr txBox="1"/>
          <p:nvPr/>
        </p:nvSpPr>
        <p:spPr>
          <a:xfrm>
            <a:off x="8542399" y="10322718"/>
            <a:ext cx="4589860" cy="750095"/>
          </a:xfrm>
          <a:prstGeom prst="rect">
            <a:avLst/>
          </a:prstGeom>
          <a:solidFill>
            <a:srgbClr val="FFFFFF"/>
          </a:solidFill>
          <a:ln w="12700">
            <a:solidFill>
              <a:srgbClr val="000000"/>
            </a:solidFill>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algn="ctr" defTabSz="821531">
              <a:defRPr sz="3800"/>
            </a:lvl1pPr>
          </a:lstStyle>
          <a:p>
            <a:pPr/>
            <a:r>
              <a:t>25% NaCl infusion</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65" name="Osmolarity of Intravenous Fluids…"/>
          <p:cNvSpPr txBox="1"/>
          <p:nvPr/>
        </p:nvSpPr>
        <p:spPr>
          <a:xfrm>
            <a:off x="3548062" y="6350"/>
            <a:ext cx="17787938" cy="212526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buClr>
                <a:srgbClr val="0433FF"/>
              </a:buClr>
              <a:buFont typeface="Helvetica"/>
              <a:defRPr b="1" sz="6000">
                <a:solidFill>
                  <a:srgbClr val="0433FF"/>
                </a:solidFill>
                <a:uFill>
                  <a:solidFill>
                    <a:srgbClr val="0433FF"/>
                  </a:solidFill>
                </a:uFill>
              </a:defRPr>
            </a:pPr>
            <a:r>
              <a:t>Osmolarity of Intravenous Fluids</a:t>
            </a:r>
          </a:p>
          <a:p>
            <a:pPr marL="81280" marR="81280" defTabSz="1821656">
              <a:buClr>
                <a:srgbClr val="0433FF"/>
              </a:buClr>
              <a:buFont typeface="Helvetica"/>
              <a:defRPr b="1" sz="3200">
                <a:solidFill>
                  <a:srgbClr val="7A7A7A"/>
                </a:solidFill>
                <a:uFill>
                  <a:solidFill>
                    <a:srgbClr val="7A7A7A"/>
                  </a:solidFill>
                </a:uFill>
              </a:defRPr>
            </a:pPr>
            <a:r>
              <a:t>IV fluids must be same osmotic concentration as blood; </a:t>
            </a:r>
          </a:p>
          <a:p>
            <a:pPr marL="81280" marR="81280" defTabSz="1821656">
              <a:buClr>
                <a:srgbClr val="0433FF"/>
              </a:buClr>
              <a:buFont typeface="Helvetica"/>
              <a:defRPr b="1" sz="3200">
                <a:solidFill>
                  <a:srgbClr val="7A7A7A"/>
                </a:solidFill>
                <a:uFill>
                  <a:solidFill>
                    <a:srgbClr val="7A7A7A"/>
                  </a:solidFill>
                </a:uFill>
              </a:defRPr>
            </a:pPr>
            <a:r>
              <a:t>pure water is toxic to tissues!</a:t>
            </a:r>
          </a:p>
        </p:txBody>
      </p:sp>
      <p:sp>
        <p:nvSpPr>
          <p:cNvPr id="866" name="0.9% NaCl…"/>
          <p:cNvSpPr txBox="1"/>
          <p:nvPr/>
        </p:nvSpPr>
        <p:spPr>
          <a:xfrm>
            <a:off x="3887390" y="3839368"/>
            <a:ext cx="7310282" cy="8559801"/>
          </a:xfrm>
          <a:prstGeom prst="rect">
            <a:avLst/>
          </a:prstGeom>
          <a:solidFill>
            <a:srgbClr val="FFECD5"/>
          </a:solidFill>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marL="81280" marR="81280" defTabSz="1821656">
              <a:spcBef>
                <a:spcPts val="2800"/>
              </a:spcBef>
              <a:buClr>
                <a:srgbClr val="000000"/>
              </a:buClr>
              <a:buFont typeface="Helvetica"/>
              <a:defRPr b="1" sz="4600">
                <a:solidFill>
                  <a:srgbClr val="669C35"/>
                </a:solidFill>
                <a:uFill>
                  <a:solidFill>
                    <a:srgbClr val="669C35"/>
                  </a:solidFill>
                </a:uFill>
              </a:defRPr>
            </a:pPr>
            <a:r>
              <a:t>0.9% NaCl</a:t>
            </a:r>
          </a:p>
          <a:p>
            <a:pPr marL="81280" marR="81280" defTabSz="1821656">
              <a:spcBef>
                <a:spcPts val="2800"/>
              </a:spcBef>
              <a:buClr>
                <a:srgbClr val="000000"/>
              </a:buClr>
              <a:buFont typeface="Helvetica"/>
              <a:defRPr b="1" sz="4600">
                <a:uFill>
                  <a:solidFill>
                    <a:srgbClr val="000000"/>
                  </a:solidFill>
                </a:uFill>
              </a:defRPr>
            </a:pPr>
            <a:r>
              <a:t>= 0.9 g NaCl / 100 ml H</a:t>
            </a:r>
            <a:r>
              <a:rPr baseline="-5999"/>
              <a:t>2</a:t>
            </a:r>
            <a:r>
              <a:t>0</a:t>
            </a:r>
          </a:p>
          <a:p>
            <a:pPr marL="81280" marR="81280" defTabSz="1821656">
              <a:spcBef>
                <a:spcPts val="2800"/>
              </a:spcBef>
              <a:buClr>
                <a:srgbClr val="000000"/>
              </a:buClr>
              <a:buFont typeface="Helvetica"/>
              <a:defRPr b="1" sz="4600">
                <a:uFill>
                  <a:solidFill>
                    <a:srgbClr val="000000"/>
                  </a:solidFill>
                </a:uFill>
              </a:defRPr>
            </a:pPr>
            <a:r>
              <a:t>= 0.15 M NaCl</a:t>
            </a:r>
          </a:p>
          <a:p>
            <a:pPr marL="81280" marR="81280" defTabSz="1821656">
              <a:spcBef>
                <a:spcPts val="2800"/>
              </a:spcBef>
              <a:buClr>
                <a:srgbClr val="000000"/>
              </a:buClr>
              <a:buFont typeface="Helvetica"/>
              <a:defRPr b="1" sz="4600">
                <a:uFill>
                  <a:solidFill>
                    <a:srgbClr val="000000"/>
                  </a:solidFill>
                </a:uFill>
              </a:defRPr>
            </a:pPr>
            <a:r>
              <a:t>= 0.15 M Na</a:t>
            </a:r>
            <a:r>
              <a:rPr baseline="31999"/>
              <a:t>+</a:t>
            </a:r>
            <a:r>
              <a:t> &amp; 0.15 M Cl</a:t>
            </a:r>
            <a:r>
              <a:rPr baseline="31999"/>
              <a:t>-</a:t>
            </a:r>
            <a:endParaRPr baseline="31999"/>
          </a:p>
          <a:p>
            <a:pPr marL="81280" marR="81280" defTabSz="1821656">
              <a:spcBef>
                <a:spcPts val="2800"/>
              </a:spcBef>
              <a:buClr>
                <a:srgbClr val="000000"/>
              </a:buClr>
              <a:buFont typeface="Helvetica"/>
              <a:defRPr b="1" sz="4600">
                <a:uFill>
                  <a:solidFill>
                    <a:srgbClr val="000000"/>
                  </a:solidFill>
                </a:uFill>
              </a:defRPr>
            </a:pPr>
            <a:r>
              <a:t>= 0.3 M particles </a:t>
            </a:r>
          </a:p>
          <a:p>
            <a:pPr marL="81280" marR="81280" defTabSz="1821656">
              <a:spcBef>
                <a:spcPts val="2800"/>
              </a:spcBef>
              <a:buClr>
                <a:srgbClr val="000000"/>
              </a:buClr>
              <a:buFont typeface="Helvetica"/>
              <a:defRPr b="1" sz="4600">
                <a:uFill>
                  <a:solidFill>
                    <a:srgbClr val="000000"/>
                  </a:solidFill>
                </a:uFill>
              </a:defRPr>
            </a:pPr>
            <a:r>
              <a:t>= 0.3 Osmoles</a:t>
            </a:r>
          </a:p>
          <a:p>
            <a:pPr marL="81280" marR="81280" defTabSz="1821656">
              <a:spcBef>
                <a:spcPts val="2800"/>
              </a:spcBef>
              <a:buClr>
                <a:srgbClr val="000000"/>
              </a:buClr>
              <a:buFont typeface="Helvetica"/>
              <a:defRPr b="1" sz="4600">
                <a:uFill>
                  <a:solidFill>
                    <a:srgbClr val="000000"/>
                  </a:solidFill>
                </a:uFill>
              </a:defRPr>
            </a:pPr>
            <a:r>
              <a:t>= 0.3 Osm</a:t>
            </a:r>
          </a:p>
          <a:p>
            <a:pPr marL="81280" marR="81280" defTabSz="1821656">
              <a:spcBef>
                <a:spcPts val="2800"/>
              </a:spcBef>
              <a:buClr>
                <a:srgbClr val="000000"/>
              </a:buClr>
              <a:buFont typeface="Helvetica"/>
              <a:defRPr b="1" sz="4600">
                <a:uFill>
                  <a:solidFill>
                    <a:srgbClr val="000000"/>
                  </a:solidFill>
                </a:uFill>
              </a:defRPr>
            </a:pPr>
            <a:r>
              <a:t> </a:t>
            </a:r>
          </a:p>
        </p:txBody>
      </p:sp>
      <p:sp>
        <p:nvSpPr>
          <p:cNvPr id="867" name="5% glucose…"/>
          <p:cNvSpPr txBox="1"/>
          <p:nvPr/>
        </p:nvSpPr>
        <p:spPr>
          <a:xfrm>
            <a:off x="12549187" y="3792537"/>
            <a:ext cx="8001001" cy="8559801"/>
          </a:xfrm>
          <a:prstGeom prst="rect">
            <a:avLst/>
          </a:prstGeom>
          <a:solidFill>
            <a:srgbClr val="D4E3FE"/>
          </a:solidFill>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marL="81280" marR="81280" defTabSz="1821656">
              <a:spcBef>
                <a:spcPts val="2800"/>
              </a:spcBef>
              <a:buClr>
                <a:srgbClr val="000000"/>
              </a:buClr>
              <a:buFont typeface="Helvetica"/>
              <a:defRPr b="1" sz="4600">
                <a:solidFill>
                  <a:srgbClr val="E32400"/>
                </a:solidFill>
                <a:uFill>
                  <a:solidFill>
                    <a:srgbClr val="E32400"/>
                  </a:solidFill>
                </a:uFill>
              </a:defRPr>
            </a:pPr>
            <a:r>
              <a:t>5% glucose</a:t>
            </a:r>
          </a:p>
          <a:p>
            <a:pPr marL="81280" marR="81280" defTabSz="1821656">
              <a:spcBef>
                <a:spcPts val="2800"/>
              </a:spcBef>
              <a:buClr>
                <a:srgbClr val="000000"/>
              </a:buClr>
              <a:buFont typeface="Helvetica"/>
              <a:defRPr b="1" sz="4600">
                <a:uFill>
                  <a:solidFill>
                    <a:srgbClr val="000000"/>
                  </a:solidFill>
                </a:uFill>
              </a:defRPr>
            </a:pPr>
            <a:r>
              <a:t>= 5 g glucose / 100 ml H</a:t>
            </a:r>
            <a:r>
              <a:rPr baseline="-5999"/>
              <a:t>2</a:t>
            </a:r>
            <a:r>
              <a:t>0</a:t>
            </a:r>
          </a:p>
          <a:p>
            <a:pPr marL="81280" marR="81280" defTabSz="1821656">
              <a:spcBef>
                <a:spcPts val="2800"/>
              </a:spcBef>
              <a:buClr>
                <a:srgbClr val="000000"/>
              </a:buClr>
              <a:buFont typeface="Helvetica"/>
              <a:defRPr b="1" sz="4600">
                <a:uFill>
                  <a:solidFill>
                    <a:srgbClr val="000000"/>
                  </a:solidFill>
                </a:uFill>
              </a:defRPr>
            </a:pPr>
            <a:r>
              <a:t>= 0.3 M glucose</a:t>
            </a:r>
            <a:endParaRPr baseline="31999"/>
          </a:p>
          <a:p>
            <a:pPr marL="81280" marR="81280" defTabSz="1821656">
              <a:spcBef>
                <a:spcPts val="2800"/>
              </a:spcBef>
              <a:buClr>
                <a:srgbClr val="000000"/>
              </a:buClr>
              <a:buFont typeface="Helvetica"/>
              <a:defRPr b="1" sz="4600">
                <a:uFill>
                  <a:solidFill>
                    <a:srgbClr val="000000"/>
                  </a:solidFill>
                </a:uFill>
              </a:defRPr>
            </a:pPr>
            <a:endParaRPr baseline="31999"/>
          </a:p>
          <a:p>
            <a:pPr marL="81280" marR="81280" defTabSz="1821656">
              <a:spcBef>
                <a:spcPts val="2800"/>
              </a:spcBef>
              <a:buClr>
                <a:srgbClr val="000000"/>
              </a:buClr>
              <a:buFont typeface="Helvetica"/>
              <a:defRPr b="1" sz="4600">
                <a:uFill>
                  <a:solidFill>
                    <a:srgbClr val="000000"/>
                  </a:solidFill>
                </a:uFill>
              </a:defRPr>
            </a:pPr>
            <a:r>
              <a:t>= 0.3 M particles </a:t>
            </a:r>
          </a:p>
          <a:p>
            <a:pPr marL="81280" marR="81280" defTabSz="1821656">
              <a:spcBef>
                <a:spcPts val="2800"/>
              </a:spcBef>
              <a:buClr>
                <a:srgbClr val="000000"/>
              </a:buClr>
              <a:buFont typeface="Helvetica"/>
              <a:defRPr b="1" sz="4600">
                <a:uFill>
                  <a:solidFill>
                    <a:srgbClr val="000000"/>
                  </a:solidFill>
                </a:uFill>
              </a:defRPr>
            </a:pPr>
            <a:r>
              <a:t>= 0.3 Osmoles</a:t>
            </a:r>
          </a:p>
          <a:p>
            <a:pPr marL="81280" marR="81280" defTabSz="1821656">
              <a:spcBef>
                <a:spcPts val="2800"/>
              </a:spcBef>
              <a:buClr>
                <a:srgbClr val="000000"/>
              </a:buClr>
              <a:buFont typeface="Helvetica"/>
              <a:defRPr b="1" sz="4600">
                <a:uFill>
                  <a:solidFill>
                    <a:srgbClr val="000000"/>
                  </a:solidFill>
                </a:uFill>
              </a:defRPr>
            </a:pPr>
            <a:r>
              <a:t>= 0.3 Osm </a:t>
            </a:r>
          </a:p>
        </p:txBody>
      </p:sp>
      <p:sp>
        <p:nvSpPr>
          <p:cNvPr id="868" name="Isotonic Saline"/>
          <p:cNvSpPr txBox="1"/>
          <p:nvPr/>
        </p:nvSpPr>
        <p:spPr>
          <a:xfrm>
            <a:off x="3833812" y="2960489"/>
            <a:ext cx="4491518"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marL="81280" marR="81280" defTabSz="1821656">
              <a:spcBef>
                <a:spcPts val="2800"/>
              </a:spcBef>
              <a:buClr>
                <a:srgbClr val="000000"/>
              </a:buClr>
              <a:buFont typeface="Helvetica"/>
              <a:defRPr b="1" sz="4600">
                <a:uFill>
                  <a:solidFill>
                    <a:srgbClr val="000000"/>
                  </a:solidFill>
                </a:uFill>
              </a:defRPr>
            </a:lvl1pPr>
          </a:lstStyle>
          <a:p>
            <a:pPr/>
            <a:r>
              <a:t>Isotonic Saline</a:t>
            </a:r>
          </a:p>
        </p:txBody>
      </p:sp>
      <p:sp>
        <p:nvSpPr>
          <p:cNvPr id="869" name="5% Dextrose"/>
          <p:cNvSpPr txBox="1"/>
          <p:nvPr/>
        </p:nvSpPr>
        <p:spPr>
          <a:xfrm>
            <a:off x="12549187" y="2955726"/>
            <a:ext cx="3851388"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marL="81280" marR="81280" defTabSz="1821656">
              <a:spcBef>
                <a:spcPts val="2800"/>
              </a:spcBef>
              <a:buClr>
                <a:srgbClr val="000000"/>
              </a:buClr>
              <a:buFont typeface="Helvetica"/>
              <a:defRPr b="1" sz="4600">
                <a:uFill>
                  <a:solidFill>
                    <a:srgbClr val="000000"/>
                  </a:solidFill>
                </a:uFill>
              </a:defRPr>
            </a:lvl1pPr>
          </a:lstStyle>
          <a:p>
            <a:pPr/>
            <a:r>
              <a:t>5% Dextrose</a:t>
            </a:r>
          </a:p>
        </p:txBody>
      </p:sp>
      <p:sp>
        <p:nvSpPr>
          <p:cNvPr id="870"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74" name="Group"/>
          <p:cNvGrpSpPr/>
          <p:nvPr/>
        </p:nvGrpSpPr>
        <p:grpSpPr>
          <a:xfrm>
            <a:off x="4655343" y="4214812"/>
            <a:ext cx="6911579" cy="7929563"/>
            <a:chOff x="0" y="0"/>
            <a:chExt cx="6911578" cy="7929562"/>
          </a:xfrm>
        </p:grpSpPr>
        <p:sp>
          <p:nvSpPr>
            <p:cNvPr id="872" name="Rectangle"/>
            <p:cNvSpPr/>
            <p:nvPr/>
          </p:nvSpPr>
          <p:spPr>
            <a:xfrm>
              <a:off x="0" y="0"/>
              <a:ext cx="6911579" cy="7929563"/>
            </a:xfrm>
            <a:prstGeom prst="rect">
              <a:avLst/>
            </a:prstGeom>
            <a:solidFill>
              <a:srgbClr val="D6D7FF"/>
            </a:solidFill>
            <a:ln w="38100" cap="flat">
              <a:solidFill>
                <a:srgbClr val="0000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873" name="plasma"/>
            <p:cNvSpPr txBox="1"/>
            <p:nvPr/>
          </p:nvSpPr>
          <p:spPr>
            <a:xfrm>
              <a:off x="1172407" y="6408873"/>
              <a:ext cx="3398233" cy="10397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algn="ctr" defTabSz="1821656">
                <a:spcBef>
                  <a:spcPts val="2800"/>
                </a:spcBef>
                <a:buClr>
                  <a:srgbClr val="000000"/>
                </a:buClr>
                <a:buFont typeface="Helvetica"/>
                <a:defRPr sz="4600">
                  <a:uFill>
                    <a:solidFill>
                      <a:srgbClr val="000000"/>
                    </a:solidFill>
                  </a:uFill>
                </a:defRPr>
              </a:lvl1pPr>
            </a:lstStyle>
            <a:p>
              <a:pPr/>
              <a:r>
                <a:t>plasma</a:t>
              </a:r>
            </a:p>
          </p:txBody>
        </p:sp>
      </p:grpSp>
      <p:sp>
        <p:nvSpPr>
          <p:cNvPr id="875" name="Water moves across membrane from less concentrated to more concentrated solutions"/>
          <p:cNvSpPr txBox="1"/>
          <p:nvPr/>
        </p:nvSpPr>
        <p:spPr>
          <a:xfrm>
            <a:off x="3905250" y="1785937"/>
            <a:ext cx="13412391" cy="1612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Times Roman"/>
              <a:defRPr sz="4600">
                <a:uFill>
                  <a:solidFill>
                    <a:srgbClr val="000000"/>
                  </a:solidFill>
                </a:uFill>
              </a:defRPr>
            </a:pPr>
            <a:r>
              <a:t>Water moves across membrane from </a:t>
            </a:r>
            <a:r>
              <a:rPr b="1" i="1"/>
              <a:t>less</a:t>
            </a:r>
            <a:r>
              <a:t> concentrated to </a:t>
            </a:r>
            <a:r>
              <a:rPr b="1" i="1"/>
              <a:t>more</a:t>
            </a:r>
            <a:r>
              <a:t> concentrated solutions</a:t>
            </a:r>
          </a:p>
        </p:txBody>
      </p:sp>
      <p:sp>
        <p:nvSpPr>
          <p:cNvPr id="876" name="0.15 M NaCl"/>
          <p:cNvSpPr txBox="1"/>
          <p:nvPr/>
        </p:nvSpPr>
        <p:spPr>
          <a:xfrm>
            <a:off x="5637609" y="9501187"/>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0.15 M NaCl</a:t>
            </a:r>
          </a:p>
        </p:txBody>
      </p:sp>
      <p:grpSp>
        <p:nvGrpSpPr>
          <p:cNvPr id="881" name="Group"/>
          <p:cNvGrpSpPr/>
          <p:nvPr/>
        </p:nvGrpSpPr>
        <p:grpSpPr>
          <a:xfrm>
            <a:off x="5494734" y="4625578"/>
            <a:ext cx="4375548" cy="4375547"/>
            <a:chOff x="0" y="0"/>
            <a:chExt cx="4375546" cy="4375546"/>
          </a:xfrm>
        </p:grpSpPr>
        <p:grpSp>
          <p:nvGrpSpPr>
            <p:cNvPr id="879" name="Group"/>
            <p:cNvGrpSpPr/>
            <p:nvPr/>
          </p:nvGrpSpPr>
          <p:grpSpPr>
            <a:xfrm>
              <a:off x="0" y="0"/>
              <a:ext cx="4375547" cy="4375547"/>
              <a:chOff x="0" y="0"/>
              <a:chExt cx="4375546" cy="4375546"/>
            </a:xfrm>
          </p:grpSpPr>
          <p:sp>
            <p:nvSpPr>
              <p:cNvPr id="877" name="Circle"/>
              <p:cNvSpPr/>
              <p:nvPr/>
            </p:nvSpPr>
            <p:spPr>
              <a:xfrm>
                <a:off x="0" y="0"/>
                <a:ext cx="4375547" cy="4375547"/>
              </a:xfrm>
              <a:prstGeom prst="ellipse">
                <a:avLst/>
              </a:prstGeom>
              <a:solidFill>
                <a:srgbClr val="D6D7FF"/>
              </a:solidFill>
              <a:ln w="254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878" name="Oval"/>
              <p:cNvSpPr/>
              <p:nvPr/>
            </p:nvSpPr>
            <p:spPr>
              <a:xfrm>
                <a:off x="181613" y="179255"/>
                <a:ext cx="3988906" cy="4004735"/>
              </a:xfrm>
              <a:prstGeom prst="ellipse">
                <a:avLst/>
              </a:prstGeom>
              <a:solidFill>
                <a:srgbClr val="D6D7FF"/>
              </a:solidFill>
              <a:ln w="254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880" name="Human cell"/>
            <p:cNvSpPr txBox="1"/>
            <p:nvPr/>
          </p:nvSpPr>
          <p:spPr>
            <a:xfrm>
              <a:off x="159696" y="1173436"/>
              <a:ext cx="4060743" cy="84015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noAutofit/>
            </a:bodyPr>
            <a:lstStyle>
              <a:lvl1pPr marL="81280" marR="81280" algn="ctr" defTabSz="1821656">
                <a:spcBef>
                  <a:spcPts val="2200"/>
                </a:spcBef>
                <a:buClr>
                  <a:srgbClr val="000000"/>
                </a:buClr>
                <a:buFont typeface="Helvetica"/>
                <a:defRPr sz="3200">
                  <a:uFill>
                    <a:solidFill>
                      <a:srgbClr val="000000"/>
                    </a:solidFill>
                  </a:uFill>
                </a:defRPr>
              </a:lvl1pPr>
            </a:lstStyle>
            <a:p>
              <a:pPr/>
              <a:r>
                <a:t>Human cell</a:t>
              </a:r>
            </a:p>
          </p:txBody>
        </p:sp>
      </p:grpSp>
      <p:sp>
        <p:nvSpPr>
          <p:cNvPr id="882" name="0.15 M K &amp; Anions"/>
          <p:cNvSpPr txBox="1"/>
          <p:nvPr/>
        </p:nvSpPr>
        <p:spPr>
          <a:xfrm>
            <a:off x="5887640" y="6447234"/>
            <a:ext cx="3536157"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0.15 M K &amp; Anions</a:t>
            </a:r>
          </a:p>
        </p:txBody>
      </p:sp>
      <p:grpSp>
        <p:nvGrpSpPr>
          <p:cNvPr id="887" name="Group"/>
          <p:cNvGrpSpPr/>
          <p:nvPr/>
        </p:nvGrpSpPr>
        <p:grpSpPr>
          <a:xfrm>
            <a:off x="9191625" y="6732984"/>
            <a:ext cx="7660969" cy="2893220"/>
            <a:chOff x="0" y="0"/>
            <a:chExt cx="7660968" cy="2893218"/>
          </a:xfrm>
        </p:grpSpPr>
        <p:grpSp>
          <p:nvGrpSpPr>
            <p:cNvPr id="885" name="Group"/>
            <p:cNvGrpSpPr/>
            <p:nvPr/>
          </p:nvGrpSpPr>
          <p:grpSpPr>
            <a:xfrm>
              <a:off x="0" y="303609"/>
              <a:ext cx="2750344" cy="2589610"/>
              <a:chOff x="0" y="0"/>
              <a:chExt cx="2750343" cy="2589609"/>
            </a:xfrm>
          </p:grpSpPr>
          <p:sp>
            <p:nvSpPr>
              <p:cNvPr id="883" name="Line"/>
              <p:cNvSpPr/>
              <p:nvPr/>
            </p:nvSpPr>
            <p:spPr>
              <a:xfrm flipH="1" flipV="1">
                <a:off x="0" y="0"/>
                <a:ext cx="2750344" cy="767954"/>
              </a:xfrm>
              <a:prstGeom prst="line">
                <a:avLst/>
              </a:prstGeom>
              <a:noFill/>
              <a:ln w="381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884" name="Line"/>
              <p:cNvSpPr/>
              <p:nvPr/>
            </p:nvSpPr>
            <p:spPr>
              <a:xfrm flipH="1">
                <a:off x="0" y="1071562"/>
                <a:ext cx="2750344" cy="1518048"/>
              </a:xfrm>
              <a:prstGeom prst="line">
                <a:avLst/>
              </a:prstGeom>
              <a:noFill/>
              <a:ln w="38100" cap="flat">
                <a:solidFill>
                  <a:srgbClr val="000000"/>
                </a:solidFill>
                <a:prstDash val="solid"/>
                <a:round/>
                <a:tailEnd type="triangle" w="med" len="med"/>
              </a:ln>
              <a:effectLst/>
            </p:spPr>
            <p:txBody>
              <a:bodyPr wrap="square" lIns="71437" tIns="71437" rIns="71437" bIns="71437" numCol="1" anchor="ctr">
                <a:noAutofit/>
              </a:bodyPr>
              <a:lstStyle/>
              <a:p>
                <a:pPr/>
              </a:p>
            </p:txBody>
          </p:sp>
        </p:grpSp>
        <p:sp>
          <p:nvSpPr>
            <p:cNvPr id="886" name="same concentration…"/>
            <p:cNvSpPr/>
            <p:nvPr/>
          </p:nvSpPr>
          <p:spPr>
            <a:xfrm>
              <a:off x="6390968"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a:solidFill>
                    <a:srgbClr val="FF2600"/>
                  </a:solidFill>
                  <a:uFill>
                    <a:solidFill>
                      <a:srgbClr val="FF2600"/>
                    </a:solidFill>
                  </a:uFill>
                  <a:latin typeface="Helvetica"/>
                  <a:ea typeface="Helvetica"/>
                  <a:cs typeface="Helvetica"/>
                  <a:sym typeface="Helvetica"/>
                </a:rPr>
                <a:t> same concentration</a:t>
              </a:r>
              <a:endParaRPr>
                <a:solidFill>
                  <a:srgbClr val="FF2600"/>
                </a:solidFill>
                <a:uFill>
                  <a:solidFill>
                    <a:srgbClr val="FF2600"/>
                  </a:solidFill>
                </a:uFill>
                <a:latin typeface="Helvetica"/>
                <a:ea typeface="Helvetica"/>
                <a:cs typeface="Helvetica"/>
                <a:sym typeface="Helvetica"/>
              </a:endParaRPr>
            </a:p>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a:solidFill>
                    <a:srgbClr val="FF2600"/>
                  </a:solidFill>
                  <a:uFill>
                    <a:solidFill>
                      <a:srgbClr val="FF2600"/>
                    </a:solidFill>
                  </a:uFill>
                  <a:latin typeface="Helvetica"/>
                  <a:ea typeface="Helvetica"/>
                  <a:cs typeface="Helvetica"/>
                  <a:sym typeface="Helvetica"/>
                </a:rPr>
                <a:t>inside cell as outside cell,</a:t>
              </a:r>
              <a:endParaRPr>
                <a:solidFill>
                  <a:srgbClr val="FF2600"/>
                </a:solidFill>
                <a:uFill>
                  <a:solidFill>
                    <a:srgbClr val="FF2600"/>
                  </a:solidFill>
                </a:uFill>
                <a:latin typeface="Helvetica"/>
                <a:ea typeface="Helvetica"/>
                <a:cs typeface="Helvetica"/>
                <a:sym typeface="Helvetica"/>
              </a:endParaRPr>
            </a:p>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a:solidFill>
                    <a:srgbClr val="FF2600"/>
                  </a:solidFill>
                  <a:uFill>
                    <a:solidFill>
                      <a:srgbClr val="FF2600"/>
                    </a:solidFill>
                  </a:uFill>
                  <a:latin typeface="Helvetica"/>
                  <a:ea typeface="Helvetica"/>
                  <a:cs typeface="Helvetica"/>
                  <a:sym typeface="Helvetica"/>
                </a:rPr>
                <a:t>so no movement of H</a:t>
              </a:r>
              <a:r>
                <a:rPr baseline="-15913">
                  <a:solidFill>
                    <a:srgbClr val="FF2600"/>
                  </a:solidFill>
                  <a:uFill>
                    <a:solidFill>
                      <a:srgbClr val="FF2600"/>
                    </a:solidFill>
                  </a:uFill>
                  <a:latin typeface="Helvetica"/>
                  <a:ea typeface="Helvetica"/>
                  <a:cs typeface="Helvetica"/>
                  <a:sym typeface="Helvetica"/>
                </a:rPr>
                <a:t>2</a:t>
              </a:r>
              <a:r>
                <a:rPr>
                  <a:solidFill>
                    <a:srgbClr val="FF2600"/>
                  </a:solidFill>
                  <a:uFill>
                    <a:solidFill>
                      <a:srgbClr val="FF2600"/>
                    </a:solidFill>
                  </a:uFill>
                  <a:latin typeface="Helvetica"/>
                  <a:ea typeface="Helvetica"/>
                  <a:cs typeface="Helvetica"/>
                  <a:sym typeface="Helvetica"/>
                </a:rPr>
                <a:t>0</a:t>
              </a:r>
            </a:p>
          </p:txBody>
        </p:sp>
      </p:grpSp>
      <p:sp>
        <p:nvSpPr>
          <p:cNvPr id="888" name="Osmosis"/>
          <p:cNvSpPr txBox="1"/>
          <p:nvPr/>
        </p:nvSpPr>
        <p:spPr>
          <a:xfrm>
            <a:off x="3815953" y="438150"/>
            <a:ext cx="3561382" cy="10922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Osmosis</a:t>
            </a:r>
          </a:p>
        </p:txBody>
      </p:sp>
      <p:sp>
        <p:nvSpPr>
          <p:cNvPr id="889" name="= 0.3 Osm"/>
          <p:cNvSpPr txBox="1"/>
          <p:nvPr/>
        </p:nvSpPr>
        <p:spPr>
          <a:xfrm>
            <a:off x="5637609" y="10090546"/>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 = 0.3 Osm</a:t>
            </a:r>
          </a:p>
        </p:txBody>
      </p:sp>
      <p:sp>
        <p:nvSpPr>
          <p:cNvPr id="890" name="= 0.3 Osm"/>
          <p:cNvSpPr txBox="1"/>
          <p:nvPr/>
        </p:nvSpPr>
        <p:spPr>
          <a:xfrm>
            <a:off x="5637609" y="7590234"/>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 = 0.3 Osm</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87" grpId="1"/>
    </p:bldLst>
  </p:timing>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894" name="Group"/>
          <p:cNvGrpSpPr/>
          <p:nvPr/>
        </p:nvGrpSpPr>
        <p:grpSpPr>
          <a:xfrm>
            <a:off x="4726781" y="4732734"/>
            <a:ext cx="6250782" cy="7161610"/>
            <a:chOff x="0" y="0"/>
            <a:chExt cx="6250781" cy="7161609"/>
          </a:xfrm>
        </p:grpSpPr>
        <p:sp>
          <p:nvSpPr>
            <p:cNvPr id="892" name="Rectangle"/>
            <p:cNvSpPr/>
            <p:nvPr/>
          </p:nvSpPr>
          <p:spPr>
            <a:xfrm>
              <a:off x="0" y="0"/>
              <a:ext cx="6250782" cy="7161610"/>
            </a:xfrm>
            <a:prstGeom prst="rect">
              <a:avLst/>
            </a:prstGeom>
            <a:solidFill>
              <a:srgbClr val="FFFFFF"/>
            </a:solidFill>
            <a:ln w="38100" cap="flat">
              <a:solidFill>
                <a:srgbClr val="0000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893" name="water"/>
            <p:cNvSpPr txBox="1"/>
            <p:nvPr/>
          </p:nvSpPr>
          <p:spPr>
            <a:xfrm>
              <a:off x="1071562" y="5786437"/>
              <a:ext cx="3071813" cy="841376"/>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800"/>
                </a:spcBef>
                <a:buClr>
                  <a:srgbClr val="000000"/>
                </a:buClr>
                <a:buFont typeface="Helvetica"/>
                <a:defRPr sz="4600">
                  <a:uFill>
                    <a:solidFill>
                      <a:srgbClr val="000000"/>
                    </a:solidFill>
                  </a:uFill>
                </a:defRPr>
              </a:lvl1pPr>
            </a:lstStyle>
            <a:p>
              <a:pPr/>
              <a:r>
                <a:t>water</a:t>
              </a:r>
            </a:p>
          </p:txBody>
        </p:sp>
      </p:grpSp>
      <p:sp>
        <p:nvSpPr>
          <p:cNvPr id="895" name="0 Osm"/>
          <p:cNvSpPr txBox="1"/>
          <p:nvPr/>
        </p:nvSpPr>
        <p:spPr>
          <a:xfrm>
            <a:off x="5637609" y="9751218"/>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 Osm</a:t>
            </a:r>
          </a:p>
        </p:txBody>
      </p:sp>
      <p:grpSp>
        <p:nvGrpSpPr>
          <p:cNvPr id="900" name="Group"/>
          <p:cNvGrpSpPr/>
          <p:nvPr/>
        </p:nvGrpSpPr>
        <p:grpSpPr>
          <a:xfrm>
            <a:off x="5494734" y="5036343"/>
            <a:ext cx="3964782" cy="3964782"/>
            <a:chOff x="0" y="0"/>
            <a:chExt cx="3964781" cy="3964781"/>
          </a:xfrm>
        </p:grpSpPr>
        <p:grpSp>
          <p:nvGrpSpPr>
            <p:cNvPr id="898" name="Group"/>
            <p:cNvGrpSpPr/>
            <p:nvPr/>
          </p:nvGrpSpPr>
          <p:grpSpPr>
            <a:xfrm>
              <a:off x="0" y="0"/>
              <a:ext cx="3964782" cy="3964782"/>
              <a:chOff x="0" y="0"/>
              <a:chExt cx="3964781" cy="3964781"/>
            </a:xfrm>
          </p:grpSpPr>
          <p:sp>
            <p:nvSpPr>
              <p:cNvPr id="896" name="Circle"/>
              <p:cNvSpPr/>
              <p:nvPr/>
            </p:nvSpPr>
            <p:spPr>
              <a:xfrm>
                <a:off x="0" y="0"/>
                <a:ext cx="3964782" cy="3964782"/>
              </a:xfrm>
              <a:prstGeom prst="ellipse">
                <a:avLst/>
              </a:prstGeom>
              <a:solidFill>
                <a:srgbClr val="D6D7FF"/>
              </a:solidFill>
              <a:ln w="254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897" name="Circle"/>
              <p:cNvSpPr/>
              <p:nvPr/>
            </p:nvSpPr>
            <p:spPr>
              <a:xfrm>
                <a:off x="163944" y="157956"/>
                <a:ext cx="3617844" cy="3625454"/>
              </a:xfrm>
              <a:prstGeom prst="ellipse">
                <a:avLst/>
              </a:prstGeom>
              <a:solidFill>
                <a:srgbClr val="D6D7FF"/>
              </a:solidFill>
              <a:ln w="254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899" name="Human cell"/>
            <p:cNvSpPr txBox="1"/>
            <p:nvPr/>
          </p:nvSpPr>
          <p:spPr>
            <a:xfrm>
              <a:off x="142875" y="1053703"/>
              <a:ext cx="3679032"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200"/>
                </a:spcBef>
                <a:buClr>
                  <a:srgbClr val="000000"/>
                </a:buClr>
                <a:buFont typeface="Helvetica"/>
                <a:defRPr sz="3200">
                  <a:uFill>
                    <a:solidFill>
                      <a:srgbClr val="000000"/>
                    </a:solidFill>
                  </a:uFill>
                </a:defRPr>
              </a:lvl1pPr>
            </a:lstStyle>
            <a:p>
              <a:pPr/>
              <a:r>
                <a:t>Human cell</a:t>
              </a:r>
            </a:p>
          </p:txBody>
        </p:sp>
      </p:grpSp>
      <p:grpSp>
        <p:nvGrpSpPr>
          <p:cNvPr id="905" name="Group"/>
          <p:cNvGrpSpPr/>
          <p:nvPr/>
        </p:nvGrpSpPr>
        <p:grpSpPr>
          <a:xfrm>
            <a:off x="8834437" y="7322343"/>
            <a:ext cx="7226301" cy="2571751"/>
            <a:chOff x="0" y="0"/>
            <a:chExt cx="7226300" cy="2571750"/>
          </a:xfrm>
        </p:grpSpPr>
        <p:grpSp>
          <p:nvGrpSpPr>
            <p:cNvPr id="903" name="Group"/>
            <p:cNvGrpSpPr/>
            <p:nvPr/>
          </p:nvGrpSpPr>
          <p:grpSpPr>
            <a:xfrm>
              <a:off x="0" y="0"/>
              <a:ext cx="2750344" cy="2571750"/>
              <a:chOff x="0" y="0"/>
              <a:chExt cx="2750343" cy="2571750"/>
            </a:xfrm>
          </p:grpSpPr>
          <p:sp>
            <p:nvSpPr>
              <p:cNvPr id="901" name="Line"/>
              <p:cNvSpPr/>
              <p:nvPr/>
            </p:nvSpPr>
            <p:spPr>
              <a:xfrm flipH="1" flipV="1">
                <a:off x="0" y="0"/>
                <a:ext cx="2750344" cy="767954"/>
              </a:xfrm>
              <a:prstGeom prst="line">
                <a:avLst/>
              </a:prstGeom>
              <a:noFill/>
              <a:ln w="381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02" name="Line"/>
              <p:cNvSpPr/>
              <p:nvPr/>
            </p:nvSpPr>
            <p:spPr>
              <a:xfrm flipH="1">
                <a:off x="0" y="1053703"/>
                <a:ext cx="2750344" cy="1518047"/>
              </a:xfrm>
              <a:prstGeom prst="line">
                <a:avLst/>
              </a:prstGeom>
              <a:noFill/>
              <a:ln w="38100" cap="flat">
                <a:solidFill>
                  <a:srgbClr val="000000"/>
                </a:solidFill>
                <a:prstDash val="solid"/>
                <a:round/>
                <a:tailEnd type="triangle" w="med" len="med"/>
              </a:ln>
              <a:effectLst/>
            </p:spPr>
            <p:txBody>
              <a:bodyPr wrap="square" lIns="71437" tIns="71437" rIns="71437" bIns="71437" numCol="1" anchor="ctr">
                <a:noAutofit/>
              </a:bodyPr>
              <a:lstStyle/>
              <a:p>
                <a:pPr/>
              </a:p>
            </p:txBody>
          </p:sp>
        </p:grpSp>
        <p:sp>
          <p:nvSpPr>
            <p:cNvPr id="904" name="more concentrated…"/>
            <p:cNvSpPr/>
            <p:nvPr/>
          </p:nvSpPr>
          <p:spPr>
            <a:xfrm>
              <a:off x="5956300"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a:solidFill>
                    <a:srgbClr val="FF2600"/>
                  </a:solidFill>
                  <a:uFill>
                    <a:solidFill>
                      <a:srgbClr val="FF2600"/>
                    </a:solidFill>
                  </a:uFill>
                  <a:latin typeface="Helvetica"/>
                  <a:ea typeface="Helvetica"/>
                  <a:cs typeface="Helvetica"/>
                  <a:sym typeface="Helvetica"/>
                </a:rPr>
                <a:t> </a:t>
              </a:r>
              <a:r>
                <a:rPr i="1">
                  <a:solidFill>
                    <a:srgbClr val="FF2600"/>
                  </a:solidFill>
                  <a:uFill>
                    <a:solidFill>
                      <a:srgbClr val="FF2600"/>
                    </a:solidFill>
                  </a:uFill>
                  <a:latin typeface="Helvetica"/>
                  <a:ea typeface="Helvetica"/>
                  <a:cs typeface="Helvetica"/>
                  <a:sym typeface="Helvetica"/>
                </a:rPr>
                <a:t>more</a:t>
              </a:r>
              <a:r>
                <a:rPr>
                  <a:solidFill>
                    <a:srgbClr val="FF2600"/>
                  </a:solidFill>
                  <a:uFill>
                    <a:solidFill>
                      <a:srgbClr val="FF2600"/>
                    </a:solidFill>
                  </a:uFill>
                  <a:latin typeface="Helvetica"/>
                  <a:ea typeface="Helvetica"/>
                  <a:cs typeface="Helvetica"/>
                  <a:sym typeface="Helvetica"/>
                </a:rPr>
                <a:t> concentrated</a:t>
              </a:r>
              <a:endParaRPr>
                <a:solidFill>
                  <a:srgbClr val="FF2600"/>
                </a:solidFill>
                <a:uFill>
                  <a:solidFill>
                    <a:srgbClr val="FF2600"/>
                  </a:solidFill>
                </a:uFill>
                <a:latin typeface="Helvetica"/>
                <a:ea typeface="Helvetica"/>
                <a:cs typeface="Helvetica"/>
                <a:sym typeface="Helvetica"/>
              </a:endParaRPr>
            </a:p>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i="1">
                  <a:solidFill>
                    <a:srgbClr val="FF2600"/>
                  </a:solidFill>
                  <a:uFill>
                    <a:solidFill>
                      <a:srgbClr val="FF2600"/>
                    </a:solidFill>
                  </a:uFill>
                  <a:latin typeface="Helvetica"/>
                  <a:ea typeface="Helvetica"/>
                  <a:cs typeface="Helvetica"/>
                  <a:sym typeface="Helvetica"/>
                </a:rPr>
                <a:t>inside</a:t>
              </a:r>
              <a:r>
                <a:rPr>
                  <a:solidFill>
                    <a:srgbClr val="FF2600"/>
                  </a:solidFill>
                  <a:uFill>
                    <a:solidFill>
                      <a:srgbClr val="FF2600"/>
                    </a:solidFill>
                  </a:uFill>
                  <a:latin typeface="Helvetica"/>
                  <a:ea typeface="Helvetica"/>
                  <a:cs typeface="Helvetica"/>
                  <a:sym typeface="Helvetica"/>
                </a:rPr>
                <a:t> cell,</a:t>
              </a:r>
              <a:endParaRPr>
                <a:solidFill>
                  <a:srgbClr val="FF2600"/>
                </a:solidFill>
                <a:uFill>
                  <a:solidFill>
                    <a:srgbClr val="FF2600"/>
                  </a:solidFill>
                </a:uFill>
                <a:latin typeface="Helvetica"/>
                <a:ea typeface="Helvetica"/>
                <a:cs typeface="Helvetica"/>
                <a:sym typeface="Helvetica"/>
              </a:endParaRPr>
            </a:p>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a:solidFill>
                    <a:srgbClr val="FF2600"/>
                  </a:solidFill>
                  <a:uFill>
                    <a:solidFill>
                      <a:srgbClr val="FF2600"/>
                    </a:solidFill>
                  </a:uFill>
                  <a:latin typeface="Helvetica"/>
                  <a:ea typeface="Helvetica"/>
                  <a:cs typeface="Helvetica"/>
                  <a:sym typeface="Helvetica"/>
                </a:rPr>
                <a:t>so H</a:t>
              </a:r>
              <a:r>
                <a:rPr baseline="-15913">
                  <a:solidFill>
                    <a:srgbClr val="FF2600"/>
                  </a:solidFill>
                  <a:uFill>
                    <a:solidFill>
                      <a:srgbClr val="FF2600"/>
                    </a:solidFill>
                  </a:uFill>
                  <a:latin typeface="Helvetica"/>
                  <a:ea typeface="Helvetica"/>
                  <a:cs typeface="Helvetica"/>
                  <a:sym typeface="Helvetica"/>
                </a:rPr>
                <a:t>2</a:t>
              </a:r>
              <a:r>
                <a:rPr>
                  <a:solidFill>
                    <a:srgbClr val="FF2600"/>
                  </a:solidFill>
                  <a:uFill>
                    <a:solidFill>
                      <a:srgbClr val="FF2600"/>
                    </a:solidFill>
                  </a:uFill>
                  <a:latin typeface="Helvetica"/>
                  <a:ea typeface="Helvetica"/>
                  <a:cs typeface="Helvetica"/>
                  <a:sym typeface="Helvetica"/>
                </a:rPr>
                <a:t>0 moves into cell</a:t>
              </a:r>
            </a:p>
          </p:txBody>
        </p:sp>
      </p:grpSp>
      <p:sp>
        <p:nvSpPr>
          <p:cNvPr id="906" name="Osmosis"/>
          <p:cNvSpPr txBox="1"/>
          <p:nvPr/>
        </p:nvSpPr>
        <p:spPr>
          <a:xfrm>
            <a:off x="4191000" y="844550"/>
            <a:ext cx="3561382"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Osmosis</a:t>
            </a:r>
          </a:p>
        </p:txBody>
      </p:sp>
      <p:sp>
        <p:nvSpPr>
          <p:cNvPr id="907" name="0.3 Osm"/>
          <p:cNvSpPr txBox="1"/>
          <p:nvPr/>
        </p:nvSpPr>
        <p:spPr>
          <a:xfrm>
            <a:off x="5691187" y="7268765"/>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0.3 Osm</a:t>
            </a:r>
          </a:p>
        </p:txBody>
      </p:sp>
      <p:sp>
        <p:nvSpPr>
          <p:cNvPr id="908" name="Water moves across membrane from less concentrated to more concentrated solutions"/>
          <p:cNvSpPr txBox="1"/>
          <p:nvPr/>
        </p:nvSpPr>
        <p:spPr>
          <a:xfrm>
            <a:off x="4208859" y="2286000"/>
            <a:ext cx="13412391" cy="16129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Times Roman"/>
              <a:defRPr sz="4600">
                <a:uFill>
                  <a:solidFill>
                    <a:srgbClr val="000000"/>
                  </a:solidFill>
                </a:uFill>
              </a:defRPr>
            </a:pPr>
            <a:r>
              <a:t>Water moves across membrane from </a:t>
            </a:r>
            <a:r>
              <a:rPr b="1" i="1"/>
              <a:t>less</a:t>
            </a:r>
            <a:r>
              <a:t> concentrated to </a:t>
            </a:r>
            <a:r>
              <a:rPr b="1" i="1"/>
              <a:t>more</a:t>
            </a:r>
            <a:r>
              <a:t> concentrated solutions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0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905" grpId="1"/>
    </p:bldLst>
  </p:timing>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912" name="Group"/>
          <p:cNvGrpSpPr/>
          <p:nvPr/>
        </p:nvGrpSpPr>
        <p:grpSpPr>
          <a:xfrm>
            <a:off x="4726781" y="4732734"/>
            <a:ext cx="6250782" cy="7161610"/>
            <a:chOff x="0" y="0"/>
            <a:chExt cx="6250781" cy="7161609"/>
          </a:xfrm>
        </p:grpSpPr>
        <p:sp>
          <p:nvSpPr>
            <p:cNvPr id="910" name="Rectangle"/>
            <p:cNvSpPr/>
            <p:nvPr/>
          </p:nvSpPr>
          <p:spPr>
            <a:xfrm>
              <a:off x="0" y="0"/>
              <a:ext cx="6250782" cy="7161610"/>
            </a:xfrm>
            <a:prstGeom prst="rect">
              <a:avLst/>
            </a:prstGeom>
            <a:solidFill>
              <a:srgbClr val="FFFFFF"/>
            </a:solidFill>
            <a:ln w="38100" cap="flat">
              <a:solidFill>
                <a:srgbClr val="0000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11" name="water"/>
            <p:cNvSpPr txBox="1"/>
            <p:nvPr/>
          </p:nvSpPr>
          <p:spPr>
            <a:xfrm>
              <a:off x="1071562" y="5786437"/>
              <a:ext cx="3071813" cy="841376"/>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800"/>
                </a:spcBef>
                <a:buClr>
                  <a:srgbClr val="000000"/>
                </a:buClr>
                <a:buFont typeface="Helvetica"/>
                <a:defRPr sz="4600">
                  <a:uFill>
                    <a:solidFill>
                      <a:srgbClr val="000000"/>
                    </a:solidFill>
                  </a:uFill>
                </a:defRPr>
              </a:lvl1pPr>
            </a:lstStyle>
            <a:p>
              <a:pPr/>
              <a:r>
                <a:t>water</a:t>
              </a:r>
            </a:p>
          </p:txBody>
        </p:sp>
      </p:grpSp>
      <p:grpSp>
        <p:nvGrpSpPr>
          <p:cNvPr id="917" name="Group"/>
          <p:cNvGrpSpPr/>
          <p:nvPr/>
        </p:nvGrpSpPr>
        <p:grpSpPr>
          <a:xfrm>
            <a:off x="5494734" y="5036343"/>
            <a:ext cx="3964782" cy="3964782"/>
            <a:chOff x="0" y="0"/>
            <a:chExt cx="3964781" cy="3964781"/>
          </a:xfrm>
        </p:grpSpPr>
        <p:grpSp>
          <p:nvGrpSpPr>
            <p:cNvPr id="915" name="Group"/>
            <p:cNvGrpSpPr/>
            <p:nvPr/>
          </p:nvGrpSpPr>
          <p:grpSpPr>
            <a:xfrm>
              <a:off x="0" y="0"/>
              <a:ext cx="3964782" cy="3964782"/>
              <a:chOff x="0" y="0"/>
              <a:chExt cx="3964781" cy="3964781"/>
            </a:xfrm>
          </p:grpSpPr>
          <p:sp>
            <p:nvSpPr>
              <p:cNvPr id="913" name="Circle"/>
              <p:cNvSpPr/>
              <p:nvPr/>
            </p:nvSpPr>
            <p:spPr>
              <a:xfrm>
                <a:off x="0" y="0"/>
                <a:ext cx="3964782" cy="3964782"/>
              </a:xfrm>
              <a:prstGeom prst="ellipse">
                <a:avLst/>
              </a:prstGeom>
              <a:solidFill>
                <a:srgbClr val="D6D7FF"/>
              </a:solidFill>
              <a:ln w="254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14" name="Circle"/>
              <p:cNvSpPr/>
              <p:nvPr/>
            </p:nvSpPr>
            <p:spPr>
              <a:xfrm>
                <a:off x="163944" y="157956"/>
                <a:ext cx="3617844" cy="3625454"/>
              </a:xfrm>
              <a:prstGeom prst="ellipse">
                <a:avLst/>
              </a:prstGeom>
              <a:solidFill>
                <a:srgbClr val="D6D7FF"/>
              </a:solidFill>
              <a:ln w="254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916" name="Human cell"/>
            <p:cNvSpPr txBox="1"/>
            <p:nvPr/>
          </p:nvSpPr>
          <p:spPr>
            <a:xfrm>
              <a:off x="142875" y="1053703"/>
              <a:ext cx="3679032" cy="625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200"/>
                </a:spcBef>
                <a:buClr>
                  <a:srgbClr val="000000"/>
                </a:buClr>
                <a:buFont typeface="Helvetica"/>
                <a:defRPr sz="3200">
                  <a:uFill>
                    <a:solidFill>
                      <a:srgbClr val="000000"/>
                    </a:solidFill>
                  </a:uFill>
                </a:defRPr>
              </a:lvl1pPr>
            </a:lstStyle>
            <a:p>
              <a:pPr/>
              <a:r>
                <a:t>Human cell</a:t>
              </a:r>
            </a:p>
          </p:txBody>
        </p:sp>
      </p:grpSp>
      <p:grpSp>
        <p:nvGrpSpPr>
          <p:cNvPr id="926" name="Group"/>
          <p:cNvGrpSpPr/>
          <p:nvPr/>
        </p:nvGrpSpPr>
        <p:grpSpPr>
          <a:xfrm>
            <a:off x="5030390" y="4732734"/>
            <a:ext cx="4732735" cy="4857751"/>
            <a:chOff x="0" y="0"/>
            <a:chExt cx="4732734" cy="4857750"/>
          </a:xfrm>
        </p:grpSpPr>
        <p:sp>
          <p:nvSpPr>
            <p:cNvPr id="918" name="Line"/>
            <p:cNvSpPr/>
            <p:nvPr/>
          </p:nvSpPr>
          <p:spPr>
            <a:xfrm flipV="1">
              <a:off x="607218" y="3339703"/>
              <a:ext cx="910829" cy="767954"/>
            </a:xfrm>
            <a:prstGeom prst="line">
              <a:avLst/>
            </a:prstGeom>
            <a:noFill/>
            <a:ln w="76200" cap="flat">
              <a:solidFill>
                <a:srgbClr val="434ED6"/>
              </a:solidFill>
              <a:prstDash val="solid"/>
              <a:round/>
              <a:tailEnd type="triangle" w="med" len="med"/>
            </a:ln>
            <a:effectLst/>
          </p:spPr>
          <p:txBody>
            <a:bodyPr wrap="square" lIns="71437" tIns="71437" rIns="71437" bIns="71437" numCol="1" anchor="ctr">
              <a:noAutofit/>
            </a:bodyPr>
            <a:lstStyle/>
            <a:p>
              <a:pPr/>
            </a:p>
          </p:txBody>
        </p:sp>
        <p:sp>
          <p:nvSpPr>
            <p:cNvPr id="919" name="Line"/>
            <p:cNvSpPr/>
            <p:nvPr/>
          </p:nvSpPr>
          <p:spPr>
            <a:xfrm flipV="1">
              <a:off x="2428875" y="3643312"/>
              <a:ext cx="3176" cy="1214438"/>
            </a:xfrm>
            <a:prstGeom prst="line">
              <a:avLst/>
            </a:prstGeom>
            <a:noFill/>
            <a:ln w="76200" cap="flat">
              <a:solidFill>
                <a:srgbClr val="434ED6"/>
              </a:solidFill>
              <a:prstDash val="solid"/>
              <a:round/>
              <a:tailEnd type="triangle" w="med" len="med"/>
            </a:ln>
            <a:effectLst/>
          </p:spPr>
          <p:txBody>
            <a:bodyPr wrap="square" lIns="71437" tIns="71437" rIns="71437" bIns="71437" numCol="1" anchor="ctr">
              <a:noAutofit/>
            </a:bodyPr>
            <a:lstStyle/>
            <a:p>
              <a:pPr/>
            </a:p>
          </p:txBody>
        </p:sp>
        <p:sp>
          <p:nvSpPr>
            <p:cNvPr id="920" name="Line"/>
            <p:cNvSpPr/>
            <p:nvPr/>
          </p:nvSpPr>
          <p:spPr>
            <a:xfrm flipH="1" flipV="1">
              <a:off x="3500437" y="3500437"/>
              <a:ext cx="910829" cy="767954"/>
            </a:xfrm>
            <a:prstGeom prst="line">
              <a:avLst/>
            </a:prstGeom>
            <a:noFill/>
            <a:ln w="76200" cap="flat">
              <a:solidFill>
                <a:srgbClr val="434ED6"/>
              </a:solidFill>
              <a:prstDash val="solid"/>
              <a:round/>
              <a:tailEnd type="triangle" w="med" len="med"/>
            </a:ln>
            <a:effectLst/>
          </p:spPr>
          <p:txBody>
            <a:bodyPr wrap="square" lIns="71437" tIns="71437" rIns="71437" bIns="71437" numCol="1" anchor="ctr">
              <a:noAutofit/>
            </a:bodyPr>
            <a:lstStyle/>
            <a:p>
              <a:pPr/>
            </a:p>
          </p:txBody>
        </p:sp>
        <p:sp>
          <p:nvSpPr>
            <p:cNvPr id="921" name="Line"/>
            <p:cNvSpPr/>
            <p:nvPr/>
          </p:nvSpPr>
          <p:spPr>
            <a:xfrm flipH="1">
              <a:off x="3964781" y="1053703"/>
              <a:ext cx="767954" cy="910829"/>
            </a:xfrm>
            <a:prstGeom prst="line">
              <a:avLst/>
            </a:prstGeom>
            <a:noFill/>
            <a:ln w="76200" cap="flat">
              <a:solidFill>
                <a:srgbClr val="434ED6"/>
              </a:solidFill>
              <a:prstDash val="solid"/>
              <a:round/>
              <a:tailEnd type="triangle" w="med" len="med"/>
            </a:ln>
            <a:effectLst/>
          </p:spPr>
          <p:txBody>
            <a:bodyPr wrap="square" lIns="71437" tIns="71437" rIns="71437" bIns="71437" numCol="1" anchor="ctr">
              <a:noAutofit/>
            </a:bodyPr>
            <a:lstStyle/>
            <a:p>
              <a:pPr/>
            </a:p>
          </p:txBody>
        </p:sp>
        <p:sp>
          <p:nvSpPr>
            <p:cNvPr id="922" name="Line"/>
            <p:cNvSpPr/>
            <p:nvPr/>
          </p:nvSpPr>
          <p:spPr>
            <a:xfrm>
              <a:off x="767953" y="446484"/>
              <a:ext cx="767954" cy="767954"/>
            </a:xfrm>
            <a:prstGeom prst="line">
              <a:avLst/>
            </a:prstGeom>
            <a:noFill/>
            <a:ln w="76200" cap="flat">
              <a:solidFill>
                <a:srgbClr val="434ED6"/>
              </a:solidFill>
              <a:prstDash val="solid"/>
              <a:round/>
              <a:tailEnd type="triangle" w="med" len="med"/>
            </a:ln>
            <a:effectLst/>
          </p:spPr>
          <p:txBody>
            <a:bodyPr wrap="square" lIns="71437" tIns="71437" rIns="71437" bIns="71437" numCol="1" anchor="ctr">
              <a:noAutofit/>
            </a:bodyPr>
            <a:lstStyle/>
            <a:p>
              <a:pPr/>
            </a:p>
          </p:txBody>
        </p:sp>
        <p:sp>
          <p:nvSpPr>
            <p:cNvPr id="923" name="Line"/>
            <p:cNvSpPr/>
            <p:nvPr/>
          </p:nvSpPr>
          <p:spPr>
            <a:xfrm>
              <a:off x="0" y="2428875"/>
              <a:ext cx="910829" cy="3176"/>
            </a:xfrm>
            <a:prstGeom prst="line">
              <a:avLst/>
            </a:prstGeom>
            <a:noFill/>
            <a:ln w="76200" cap="flat">
              <a:solidFill>
                <a:srgbClr val="434ED6"/>
              </a:solidFill>
              <a:prstDash val="solid"/>
              <a:round/>
              <a:tailEnd type="triangle" w="med" len="med"/>
            </a:ln>
            <a:effectLst/>
          </p:spPr>
          <p:txBody>
            <a:bodyPr wrap="square" lIns="71437" tIns="71437" rIns="71437" bIns="71437" numCol="1" anchor="ctr">
              <a:noAutofit/>
            </a:bodyPr>
            <a:lstStyle/>
            <a:p>
              <a:pPr/>
            </a:p>
          </p:txBody>
        </p:sp>
        <p:sp>
          <p:nvSpPr>
            <p:cNvPr id="924" name="Line"/>
            <p:cNvSpPr/>
            <p:nvPr/>
          </p:nvSpPr>
          <p:spPr>
            <a:xfrm>
              <a:off x="2589609" y="0"/>
              <a:ext cx="3176" cy="767954"/>
            </a:xfrm>
            <a:prstGeom prst="line">
              <a:avLst/>
            </a:prstGeom>
            <a:noFill/>
            <a:ln w="76200" cap="flat">
              <a:solidFill>
                <a:srgbClr val="434ED6"/>
              </a:solidFill>
              <a:prstDash val="solid"/>
              <a:round/>
              <a:tailEnd type="triangle" w="med" len="med"/>
            </a:ln>
            <a:effectLst/>
          </p:spPr>
          <p:txBody>
            <a:bodyPr wrap="square" lIns="71437" tIns="71437" rIns="71437" bIns="71437" numCol="1" anchor="ctr">
              <a:noAutofit/>
            </a:bodyPr>
            <a:lstStyle/>
            <a:p>
              <a:pPr/>
            </a:p>
          </p:txBody>
        </p:sp>
        <p:sp>
          <p:nvSpPr>
            <p:cNvPr id="925" name="Line"/>
            <p:cNvSpPr/>
            <p:nvPr/>
          </p:nvSpPr>
          <p:spPr>
            <a:xfrm flipH="1">
              <a:off x="3196828" y="303609"/>
              <a:ext cx="910829" cy="767954"/>
            </a:xfrm>
            <a:prstGeom prst="line">
              <a:avLst/>
            </a:prstGeom>
            <a:noFill/>
            <a:ln w="76200" cap="flat">
              <a:solidFill>
                <a:srgbClr val="434ED6"/>
              </a:solidFill>
              <a:prstDash val="solid"/>
              <a:round/>
              <a:tailEnd type="triangle" w="med" len="med"/>
            </a:ln>
            <a:effectLst/>
          </p:spPr>
          <p:txBody>
            <a:bodyPr wrap="square" lIns="71437" tIns="71437" rIns="71437" bIns="71437" numCol="1" anchor="ctr">
              <a:noAutofit/>
            </a:bodyPr>
            <a:lstStyle/>
            <a:p>
              <a:pPr/>
            </a:p>
          </p:txBody>
        </p:sp>
      </p:grpSp>
      <p:sp>
        <p:nvSpPr>
          <p:cNvPr id="927" name="0 Osm"/>
          <p:cNvSpPr txBox="1"/>
          <p:nvPr/>
        </p:nvSpPr>
        <p:spPr>
          <a:xfrm>
            <a:off x="5637609" y="9751218"/>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 Osm</a:t>
            </a:r>
          </a:p>
        </p:txBody>
      </p:sp>
      <p:sp>
        <p:nvSpPr>
          <p:cNvPr id="928" name="0.3 Osm"/>
          <p:cNvSpPr txBox="1"/>
          <p:nvPr/>
        </p:nvSpPr>
        <p:spPr>
          <a:xfrm>
            <a:off x="5691187" y="7268765"/>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0.3 Osm</a:t>
            </a:r>
          </a:p>
        </p:txBody>
      </p:sp>
      <p:sp>
        <p:nvSpPr>
          <p:cNvPr id="929" name="Osmosis"/>
          <p:cNvSpPr txBox="1"/>
          <p:nvPr/>
        </p:nvSpPr>
        <p:spPr>
          <a:xfrm>
            <a:off x="4191000" y="844550"/>
            <a:ext cx="3561382"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Osmosis</a:t>
            </a:r>
          </a:p>
        </p:txBody>
      </p:sp>
      <p:sp>
        <p:nvSpPr>
          <p:cNvPr id="930" name="Water moves across membrane from less concentrated to more concentrated solutions"/>
          <p:cNvSpPr txBox="1"/>
          <p:nvPr/>
        </p:nvSpPr>
        <p:spPr>
          <a:xfrm>
            <a:off x="4208859" y="2286000"/>
            <a:ext cx="13412391" cy="16129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Times Roman"/>
              <a:defRPr sz="4600">
                <a:uFill>
                  <a:solidFill>
                    <a:srgbClr val="000000"/>
                  </a:solidFill>
                </a:uFill>
              </a:defRPr>
            </a:pPr>
            <a:r>
              <a:t>Water moves across membrane from </a:t>
            </a:r>
            <a:r>
              <a:rPr b="1" i="1"/>
              <a:t>less</a:t>
            </a:r>
            <a:r>
              <a:t> concentrated to </a:t>
            </a:r>
            <a:r>
              <a:rPr b="1" i="1"/>
              <a:t>more</a:t>
            </a:r>
            <a:r>
              <a:t> concentrated solutions</a:t>
            </a:r>
          </a:p>
        </p:txBody>
      </p:sp>
      <p:grpSp>
        <p:nvGrpSpPr>
          <p:cNvPr id="935" name="Group"/>
          <p:cNvGrpSpPr/>
          <p:nvPr/>
        </p:nvGrpSpPr>
        <p:grpSpPr>
          <a:xfrm>
            <a:off x="8834437" y="7322343"/>
            <a:ext cx="7226301" cy="2571751"/>
            <a:chOff x="0" y="0"/>
            <a:chExt cx="7226300" cy="2571750"/>
          </a:xfrm>
        </p:grpSpPr>
        <p:grpSp>
          <p:nvGrpSpPr>
            <p:cNvPr id="933" name="Group"/>
            <p:cNvGrpSpPr/>
            <p:nvPr/>
          </p:nvGrpSpPr>
          <p:grpSpPr>
            <a:xfrm>
              <a:off x="0" y="0"/>
              <a:ext cx="2750344" cy="2571750"/>
              <a:chOff x="0" y="0"/>
              <a:chExt cx="2750343" cy="2571750"/>
            </a:xfrm>
          </p:grpSpPr>
          <p:sp>
            <p:nvSpPr>
              <p:cNvPr id="931" name="Line"/>
              <p:cNvSpPr/>
              <p:nvPr/>
            </p:nvSpPr>
            <p:spPr>
              <a:xfrm flipH="1" flipV="1">
                <a:off x="0" y="0"/>
                <a:ext cx="2750344" cy="767954"/>
              </a:xfrm>
              <a:prstGeom prst="line">
                <a:avLst/>
              </a:prstGeom>
              <a:noFill/>
              <a:ln w="381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932" name="Line"/>
              <p:cNvSpPr/>
              <p:nvPr/>
            </p:nvSpPr>
            <p:spPr>
              <a:xfrm flipH="1">
                <a:off x="0" y="1053703"/>
                <a:ext cx="2750344" cy="1518047"/>
              </a:xfrm>
              <a:prstGeom prst="line">
                <a:avLst/>
              </a:prstGeom>
              <a:noFill/>
              <a:ln w="38100" cap="flat">
                <a:solidFill>
                  <a:srgbClr val="000000"/>
                </a:solidFill>
                <a:prstDash val="solid"/>
                <a:round/>
                <a:tailEnd type="triangle" w="med" len="med"/>
              </a:ln>
              <a:effectLst/>
            </p:spPr>
            <p:txBody>
              <a:bodyPr wrap="square" lIns="71437" tIns="71437" rIns="71437" bIns="71437" numCol="1" anchor="ctr">
                <a:noAutofit/>
              </a:bodyPr>
              <a:lstStyle/>
              <a:p>
                <a:pPr/>
              </a:p>
            </p:txBody>
          </p:sp>
        </p:grpSp>
        <p:sp>
          <p:nvSpPr>
            <p:cNvPr id="934" name="more concentrated…"/>
            <p:cNvSpPr/>
            <p:nvPr/>
          </p:nvSpPr>
          <p:spPr>
            <a:xfrm>
              <a:off x="5956300"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a:solidFill>
                    <a:srgbClr val="FF2600"/>
                  </a:solidFill>
                  <a:uFill>
                    <a:solidFill>
                      <a:srgbClr val="FF2600"/>
                    </a:solidFill>
                  </a:uFill>
                  <a:latin typeface="Helvetica"/>
                  <a:ea typeface="Helvetica"/>
                  <a:cs typeface="Helvetica"/>
                  <a:sym typeface="Helvetica"/>
                </a:rPr>
                <a:t> </a:t>
              </a:r>
              <a:r>
                <a:rPr i="1">
                  <a:solidFill>
                    <a:srgbClr val="FF2600"/>
                  </a:solidFill>
                  <a:uFill>
                    <a:solidFill>
                      <a:srgbClr val="FF2600"/>
                    </a:solidFill>
                  </a:uFill>
                  <a:latin typeface="Helvetica"/>
                  <a:ea typeface="Helvetica"/>
                  <a:cs typeface="Helvetica"/>
                  <a:sym typeface="Helvetica"/>
                </a:rPr>
                <a:t>more</a:t>
              </a:r>
              <a:r>
                <a:rPr>
                  <a:solidFill>
                    <a:srgbClr val="FF2600"/>
                  </a:solidFill>
                  <a:uFill>
                    <a:solidFill>
                      <a:srgbClr val="FF2600"/>
                    </a:solidFill>
                  </a:uFill>
                  <a:latin typeface="Helvetica"/>
                  <a:ea typeface="Helvetica"/>
                  <a:cs typeface="Helvetica"/>
                  <a:sym typeface="Helvetica"/>
                </a:rPr>
                <a:t> concentrated</a:t>
              </a:r>
              <a:endParaRPr>
                <a:solidFill>
                  <a:srgbClr val="FF2600"/>
                </a:solidFill>
                <a:uFill>
                  <a:solidFill>
                    <a:srgbClr val="FF2600"/>
                  </a:solidFill>
                </a:uFill>
                <a:latin typeface="Helvetica"/>
                <a:ea typeface="Helvetica"/>
                <a:cs typeface="Helvetica"/>
                <a:sym typeface="Helvetica"/>
              </a:endParaRPr>
            </a:p>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i="1">
                  <a:solidFill>
                    <a:srgbClr val="FF2600"/>
                  </a:solidFill>
                  <a:uFill>
                    <a:solidFill>
                      <a:srgbClr val="FF2600"/>
                    </a:solidFill>
                  </a:uFill>
                  <a:latin typeface="Helvetica"/>
                  <a:ea typeface="Helvetica"/>
                  <a:cs typeface="Helvetica"/>
                  <a:sym typeface="Helvetica"/>
                </a:rPr>
                <a:t>inside</a:t>
              </a:r>
              <a:r>
                <a:rPr>
                  <a:solidFill>
                    <a:srgbClr val="FF2600"/>
                  </a:solidFill>
                  <a:uFill>
                    <a:solidFill>
                      <a:srgbClr val="FF2600"/>
                    </a:solidFill>
                  </a:uFill>
                  <a:latin typeface="Helvetica"/>
                  <a:ea typeface="Helvetica"/>
                  <a:cs typeface="Helvetica"/>
                  <a:sym typeface="Helvetica"/>
                </a:rPr>
                <a:t> cell,</a:t>
              </a:r>
              <a:endParaRPr>
                <a:solidFill>
                  <a:srgbClr val="FF2600"/>
                </a:solidFill>
                <a:uFill>
                  <a:solidFill>
                    <a:srgbClr val="FF2600"/>
                  </a:solidFill>
                </a:uFill>
                <a:latin typeface="Helvetica"/>
                <a:ea typeface="Helvetica"/>
                <a:cs typeface="Helvetica"/>
                <a:sym typeface="Helvetica"/>
              </a:endParaRPr>
            </a:p>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a:solidFill>
                    <a:srgbClr val="FF2600"/>
                  </a:solidFill>
                  <a:uFill>
                    <a:solidFill>
                      <a:srgbClr val="FF2600"/>
                    </a:solidFill>
                  </a:uFill>
                  <a:latin typeface="Helvetica"/>
                  <a:ea typeface="Helvetica"/>
                  <a:cs typeface="Helvetica"/>
                  <a:sym typeface="Helvetica"/>
                </a:rPr>
                <a:t>so H</a:t>
              </a:r>
              <a:r>
                <a:rPr baseline="-15913">
                  <a:solidFill>
                    <a:srgbClr val="FF2600"/>
                  </a:solidFill>
                  <a:uFill>
                    <a:solidFill>
                      <a:srgbClr val="FF2600"/>
                    </a:solidFill>
                  </a:uFill>
                  <a:latin typeface="Helvetica"/>
                  <a:ea typeface="Helvetica"/>
                  <a:cs typeface="Helvetica"/>
                  <a:sym typeface="Helvetica"/>
                </a:rPr>
                <a:t>2</a:t>
              </a:r>
              <a:r>
                <a:rPr>
                  <a:solidFill>
                    <a:srgbClr val="FF2600"/>
                  </a:solidFill>
                  <a:uFill>
                    <a:solidFill>
                      <a:srgbClr val="FF2600"/>
                    </a:solidFill>
                  </a:uFill>
                  <a:latin typeface="Helvetica"/>
                  <a:ea typeface="Helvetica"/>
                  <a:cs typeface="Helvetica"/>
                  <a:sym typeface="Helvetica"/>
                </a:rPr>
                <a:t>0 moves into cell</a:t>
              </a:r>
            </a:p>
          </p:txBody>
        </p:sp>
      </p:gr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939" name="Group"/>
          <p:cNvGrpSpPr/>
          <p:nvPr/>
        </p:nvGrpSpPr>
        <p:grpSpPr>
          <a:xfrm>
            <a:off x="4726781" y="4732734"/>
            <a:ext cx="6250782" cy="7161610"/>
            <a:chOff x="0" y="0"/>
            <a:chExt cx="6250781" cy="7161609"/>
          </a:xfrm>
        </p:grpSpPr>
        <p:sp>
          <p:nvSpPr>
            <p:cNvPr id="937" name="Rectangle"/>
            <p:cNvSpPr/>
            <p:nvPr/>
          </p:nvSpPr>
          <p:spPr>
            <a:xfrm>
              <a:off x="0" y="0"/>
              <a:ext cx="6250782" cy="7161610"/>
            </a:xfrm>
            <a:prstGeom prst="rect">
              <a:avLst/>
            </a:prstGeom>
            <a:solidFill>
              <a:srgbClr val="FFFFFF"/>
            </a:solidFill>
            <a:ln w="38100" cap="flat">
              <a:solidFill>
                <a:srgbClr val="0000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38" name="water"/>
            <p:cNvSpPr txBox="1"/>
            <p:nvPr/>
          </p:nvSpPr>
          <p:spPr>
            <a:xfrm>
              <a:off x="1071562" y="5786437"/>
              <a:ext cx="3071813" cy="841376"/>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800"/>
                </a:spcBef>
                <a:buClr>
                  <a:srgbClr val="000000"/>
                </a:buClr>
                <a:buFont typeface="Helvetica"/>
                <a:defRPr sz="4600">
                  <a:uFill>
                    <a:solidFill>
                      <a:srgbClr val="000000"/>
                    </a:solidFill>
                  </a:uFill>
                </a:defRPr>
              </a:lvl1pPr>
            </a:lstStyle>
            <a:p>
              <a:pPr/>
              <a:r>
                <a:t>water</a:t>
              </a:r>
            </a:p>
          </p:txBody>
        </p:sp>
      </p:grpSp>
      <p:sp>
        <p:nvSpPr>
          <p:cNvPr id="940" name="0 Osm"/>
          <p:cNvSpPr txBox="1"/>
          <p:nvPr/>
        </p:nvSpPr>
        <p:spPr>
          <a:xfrm>
            <a:off x="5637609" y="9751218"/>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 Osm</a:t>
            </a:r>
          </a:p>
        </p:txBody>
      </p:sp>
      <p:sp>
        <p:nvSpPr>
          <p:cNvPr id="941" name="Shape"/>
          <p:cNvSpPr/>
          <p:nvPr/>
        </p:nvSpPr>
        <p:spPr>
          <a:xfrm>
            <a:off x="6709171" y="8983265"/>
            <a:ext cx="1518048" cy="3036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5400" y="15635"/>
                  <a:pt x="7818" y="10800"/>
                  <a:pt x="10800" y="10800"/>
                </a:cubicBezTo>
                <a:cubicBezTo>
                  <a:pt x="13782" y="10800"/>
                  <a:pt x="16200" y="15635"/>
                  <a:pt x="16200" y="21600"/>
                </a:cubicBezTo>
                <a:lnTo>
                  <a:pt x="21600" y="21600"/>
                </a:lnTo>
                <a:cubicBezTo>
                  <a:pt x="21600" y="9671"/>
                  <a:pt x="16765" y="0"/>
                  <a:pt x="10800" y="0"/>
                </a:cubicBezTo>
                <a:cubicBezTo>
                  <a:pt x="4835" y="0"/>
                  <a:pt x="0" y="9671"/>
                  <a:pt x="0" y="21600"/>
                </a:cubicBezTo>
                <a:close/>
              </a:path>
            </a:pathLst>
          </a:custGeom>
          <a:solidFill>
            <a:srgbClr val="D6D7FF"/>
          </a:solidFill>
          <a:ln w="12700">
            <a:solidFill>
              <a:srgbClr val="000000"/>
            </a:solidFill>
          </a:ln>
        </p:spPr>
        <p:txBody>
          <a:bodyPr lIns="71437" tIns="71437" rIns="71437" bIns="71437" anchor="ctr"/>
          <a:lstStyle/>
          <a:p>
            <a:pPr marL="81280" marR="81280" defTabSz="1821656">
              <a:defRPr sz="4600">
                <a:uFill>
                  <a:solidFill>
                    <a:srgbClr val="000000"/>
                  </a:solidFill>
                </a:uFill>
                <a:latin typeface="Times Roman"/>
                <a:ea typeface="Times Roman"/>
                <a:cs typeface="Times Roman"/>
                <a:sym typeface="Times Roman"/>
              </a:defRPr>
            </a:pPr>
          </a:p>
        </p:txBody>
      </p:sp>
      <p:grpSp>
        <p:nvGrpSpPr>
          <p:cNvPr id="952" name="Group"/>
          <p:cNvGrpSpPr/>
          <p:nvPr/>
        </p:nvGrpSpPr>
        <p:grpSpPr>
          <a:xfrm>
            <a:off x="5173265" y="4732734"/>
            <a:ext cx="4572001" cy="4396782"/>
            <a:chOff x="0" y="0"/>
            <a:chExt cx="4572000" cy="4396781"/>
          </a:xfrm>
        </p:grpSpPr>
        <p:grpSp>
          <p:nvGrpSpPr>
            <p:cNvPr id="944" name="Group"/>
            <p:cNvGrpSpPr/>
            <p:nvPr/>
          </p:nvGrpSpPr>
          <p:grpSpPr>
            <a:xfrm>
              <a:off x="321468" y="303609"/>
              <a:ext cx="3964782" cy="3964782"/>
              <a:chOff x="0" y="0"/>
              <a:chExt cx="3964781" cy="3964781"/>
            </a:xfrm>
          </p:grpSpPr>
          <p:sp>
            <p:nvSpPr>
              <p:cNvPr id="942" name="Circle"/>
              <p:cNvSpPr/>
              <p:nvPr/>
            </p:nvSpPr>
            <p:spPr>
              <a:xfrm>
                <a:off x="0" y="0"/>
                <a:ext cx="3964782" cy="3964782"/>
              </a:xfrm>
              <a:prstGeom prst="ellipse">
                <a:avLst/>
              </a:prstGeom>
              <a:solidFill>
                <a:srgbClr val="D6D7FF"/>
              </a:solidFill>
              <a:ln w="25400" cap="flat">
                <a:solidFill>
                  <a:srgbClr val="D6D7FF"/>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43" name="Circle"/>
              <p:cNvSpPr/>
              <p:nvPr/>
            </p:nvSpPr>
            <p:spPr>
              <a:xfrm>
                <a:off x="163115" y="157956"/>
                <a:ext cx="3619501" cy="3625454"/>
              </a:xfrm>
              <a:prstGeom prst="ellipse">
                <a:avLst/>
              </a:prstGeom>
              <a:solidFill>
                <a:srgbClr val="D6D7FF"/>
              </a:solidFill>
              <a:ln w="25400" cap="flat">
                <a:solidFill>
                  <a:srgbClr val="D6D7FF"/>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945" name="Shape"/>
            <p:cNvSpPr/>
            <p:nvPr/>
          </p:nvSpPr>
          <p:spPr>
            <a:xfrm rot="16200000">
              <a:off x="3661171" y="2125265"/>
              <a:ext cx="1518048" cy="3036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5400" y="15635"/>
                    <a:pt x="7818" y="10800"/>
                    <a:pt x="10800" y="10800"/>
                  </a:cubicBezTo>
                  <a:cubicBezTo>
                    <a:pt x="13782" y="10800"/>
                    <a:pt x="16200" y="15635"/>
                    <a:pt x="16200" y="21600"/>
                  </a:cubicBezTo>
                  <a:lnTo>
                    <a:pt x="21600" y="21600"/>
                  </a:lnTo>
                  <a:cubicBezTo>
                    <a:pt x="21600" y="9671"/>
                    <a:pt x="16765" y="0"/>
                    <a:pt x="10800" y="0"/>
                  </a:cubicBezTo>
                  <a:cubicBezTo>
                    <a:pt x="4835" y="0"/>
                    <a:pt x="0" y="9671"/>
                    <a:pt x="0" y="21600"/>
                  </a:cubicBezTo>
                  <a:close/>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46" name="Shape"/>
            <p:cNvSpPr/>
            <p:nvPr/>
          </p:nvSpPr>
          <p:spPr>
            <a:xfrm rot="5400000">
              <a:off x="-607219" y="2268140"/>
              <a:ext cx="1518048" cy="3036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5400" y="15635"/>
                    <a:pt x="7818" y="10800"/>
                    <a:pt x="10800" y="10800"/>
                  </a:cubicBezTo>
                  <a:cubicBezTo>
                    <a:pt x="13782" y="10800"/>
                    <a:pt x="16200" y="15635"/>
                    <a:pt x="16200" y="21600"/>
                  </a:cubicBezTo>
                  <a:lnTo>
                    <a:pt x="21600" y="21600"/>
                  </a:lnTo>
                  <a:cubicBezTo>
                    <a:pt x="21600" y="9671"/>
                    <a:pt x="16765" y="0"/>
                    <a:pt x="10800" y="0"/>
                  </a:cubicBezTo>
                  <a:cubicBezTo>
                    <a:pt x="4835" y="0"/>
                    <a:pt x="0" y="9671"/>
                    <a:pt x="0" y="21600"/>
                  </a:cubicBezTo>
                  <a:close/>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47" name="Shape"/>
            <p:cNvSpPr/>
            <p:nvPr/>
          </p:nvSpPr>
          <p:spPr>
            <a:xfrm flipH="1" rot="10800000">
              <a:off x="1535906" y="0"/>
              <a:ext cx="1518048" cy="30361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5400" y="15635"/>
                    <a:pt x="7818" y="10800"/>
                    <a:pt x="10800" y="10800"/>
                  </a:cubicBezTo>
                  <a:cubicBezTo>
                    <a:pt x="13782" y="10800"/>
                    <a:pt x="16200" y="15635"/>
                    <a:pt x="16200" y="21600"/>
                  </a:cubicBezTo>
                  <a:lnTo>
                    <a:pt x="21600" y="21600"/>
                  </a:lnTo>
                  <a:cubicBezTo>
                    <a:pt x="21600" y="9671"/>
                    <a:pt x="16765" y="0"/>
                    <a:pt x="10800" y="0"/>
                  </a:cubicBezTo>
                  <a:cubicBezTo>
                    <a:pt x="4835" y="0"/>
                    <a:pt x="0" y="9671"/>
                    <a:pt x="0" y="21600"/>
                  </a:cubicBezTo>
                  <a:close/>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48" name="Shape"/>
            <p:cNvSpPr/>
            <p:nvPr/>
          </p:nvSpPr>
          <p:spPr>
            <a:xfrm rot="13920000">
              <a:off x="3089181" y="693129"/>
              <a:ext cx="1518048" cy="3036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5400" y="15635"/>
                    <a:pt x="7818" y="10800"/>
                    <a:pt x="10800" y="10800"/>
                  </a:cubicBezTo>
                  <a:cubicBezTo>
                    <a:pt x="13782" y="10800"/>
                    <a:pt x="16200" y="15635"/>
                    <a:pt x="16200" y="21600"/>
                  </a:cubicBezTo>
                  <a:lnTo>
                    <a:pt x="21600" y="21600"/>
                  </a:lnTo>
                  <a:cubicBezTo>
                    <a:pt x="21600" y="9671"/>
                    <a:pt x="16765" y="0"/>
                    <a:pt x="10800" y="0"/>
                  </a:cubicBezTo>
                  <a:cubicBezTo>
                    <a:pt x="4835" y="0"/>
                    <a:pt x="0" y="9671"/>
                    <a:pt x="0" y="21600"/>
                  </a:cubicBezTo>
                  <a:close/>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49" name="Shape"/>
            <p:cNvSpPr/>
            <p:nvPr/>
          </p:nvSpPr>
          <p:spPr>
            <a:xfrm flipH="1" rot="18480000">
              <a:off x="3089181" y="3553397"/>
              <a:ext cx="1518048" cy="3036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5400" y="15635"/>
                    <a:pt x="7818" y="10800"/>
                    <a:pt x="10800" y="10800"/>
                  </a:cubicBezTo>
                  <a:cubicBezTo>
                    <a:pt x="13782" y="10800"/>
                    <a:pt x="16200" y="15635"/>
                    <a:pt x="16200" y="21600"/>
                  </a:cubicBezTo>
                  <a:lnTo>
                    <a:pt x="21600" y="21600"/>
                  </a:lnTo>
                  <a:cubicBezTo>
                    <a:pt x="21600" y="9671"/>
                    <a:pt x="16765" y="0"/>
                    <a:pt x="10800" y="0"/>
                  </a:cubicBezTo>
                  <a:cubicBezTo>
                    <a:pt x="4835" y="0"/>
                    <a:pt x="0" y="9671"/>
                    <a:pt x="0" y="21600"/>
                  </a:cubicBezTo>
                  <a:close/>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50" name="Shape"/>
            <p:cNvSpPr/>
            <p:nvPr/>
          </p:nvSpPr>
          <p:spPr>
            <a:xfrm rot="3120000">
              <a:off x="-23494" y="3553397"/>
              <a:ext cx="1518047" cy="3036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5400" y="15635"/>
                    <a:pt x="7818" y="10800"/>
                    <a:pt x="10800" y="10800"/>
                  </a:cubicBezTo>
                  <a:cubicBezTo>
                    <a:pt x="13782" y="10800"/>
                    <a:pt x="16200" y="15635"/>
                    <a:pt x="16200" y="21600"/>
                  </a:cubicBezTo>
                  <a:lnTo>
                    <a:pt x="21600" y="21600"/>
                  </a:lnTo>
                  <a:cubicBezTo>
                    <a:pt x="21600" y="9671"/>
                    <a:pt x="16765" y="0"/>
                    <a:pt x="10800" y="0"/>
                  </a:cubicBezTo>
                  <a:cubicBezTo>
                    <a:pt x="4835" y="0"/>
                    <a:pt x="0" y="9671"/>
                    <a:pt x="0" y="21600"/>
                  </a:cubicBezTo>
                  <a:close/>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51" name="Shape"/>
            <p:cNvSpPr/>
            <p:nvPr/>
          </p:nvSpPr>
          <p:spPr>
            <a:xfrm flipH="1" rot="7680000">
              <a:off x="-23494" y="693128"/>
              <a:ext cx="1518047" cy="30361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5400" y="21600"/>
                  </a:moveTo>
                  <a:cubicBezTo>
                    <a:pt x="5400" y="15635"/>
                    <a:pt x="7818" y="10800"/>
                    <a:pt x="10800" y="10800"/>
                  </a:cubicBezTo>
                  <a:cubicBezTo>
                    <a:pt x="13782" y="10800"/>
                    <a:pt x="16200" y="15635"/>
                    <a:pt x="16200" y="21600"/>
                  </a:cubicBezTo>
                  <a:lnTo>
                    <a:pt x="21600" y="21600"/>
                  </a:lnTo>
                  <a:cubicBezTo>
                    <a:pt x="21600" y="9671"/>
                    <a:pt x="16765" y="0"/>
                    <a:pt x="10800" y="0"/>
                  </a:cubicBezTo>
                  <a:cubicBezTo>
                    <a:pt x="4835" y="0"/>
                    <a:pt x="0" y="9671"/>
                    <a:pt x="0" y="21600"/>
                  </a:cubicBezTo>
                  <a:close/>
                </a:path>
              </a:pathLst>
            </a:custGeom>
            <a:solidFill>
              <a:srgbClr val="D6D7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953" name="Osmosis"/>
          <p:cNvSpPr txBox="1"/>
          <p:nvPr/>
        </p:nvSpPr>
        <p:spPr>
          <a:xfrm>
            <a:off x="4191000" y="844550"/>
            <a:ext cx="3561382"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Osmosis</a:t>
            </a:r>
          </a:p>
        </p:txBody>
      </p:sp>
      <p:sp>
        <p:nvSpPr>
          <p:cNvPr id="954" name="Water moves across membrane from less concentrated to more concentrated solutions"/>
          <p:cNvSpPr txBox="1"/>
          <p:nvPr/>
        </p:nvSpPr>
        <p:spPr>
          <a:xfrm>
            <a:off x="4208859" y="2286000"/>
            <a:ext cx="13412391" cy="16129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spcBef>
                <a:spcPts val="2800"/>
              </a:spcBef>
              <a:buClr>
                <a:srgbClr val="000000"/>
              </a:buClr>
              <a:buFont typeface="Times Roman"/>
              <a:defRPr sz="4600">
                <a:uFill>
                  <a:solidFill>
                    <a:srgbClr val="000000"/>
                  </a:solidFill>
                </a:uFill>
              </a:defRPr>
            </a:pPr>
            <a:r>
              <a:t>Water moves across membrane from </a:t>
            </a:r>
            <a:r>
              <a:rPr b="1" i="1"/>
              <a:t>less</a:t>
            </a:r>
            <a:r>
              <a:t> concentrated to </a:t>
            </a:r>
            <a:r>
              <a:rPr b="1" i="1"/>
              <a:t>more</a:t>
            </a:r>
            <a:r>
              <a:t> concentrated solutions</a:t>
            </a:r>
          </a:p>
        </p:txBody>
      </p:sp>
      <p:sp>
        <p:nvSpPr>
          <p:cNvPr id="955" name="H20 moves into cell, causing cell to swell and burst (lyse)"/>
          <p:cNvSpPr txBox="1"/>
          <p:nvPr/>
        </p:nvSpPr>
        <p:spPr>
          <a:xfrm>
            <a:off x="12568237" y="6536531"/>
            <a:ext cx="5072063" cy="31623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algn="ctr" defTabSz="1821656">
              <a:buClr>
                <a:srgbClr val="FF2600"/>
              </a:buClr>
              <a:buFont typeface="Helvetica"/>
              <a:defRPr sz="4600">
                <a:uFill>
                  <a:solidFill>
                    <a:srgbClr val="000000"/>
                  </a:solidFill>
                </a:uFill>
                <a:latin typeface="Times Roman"/>
                <a:ea typeface="Times Roman"/>
                <a:cs typeface="Times Roman"/>
                <a:sym typeface="Times Roman"/>
              </a:defRPr>
            </a:pPr>
            <a:r>
              <a:rPr>
                <a:solidFill>
                  <a:srgbClr val="FF2600"/>
                </a:solidFill>
                <a:uFill>
                  <a:solidFill>
                    <a:srgbClr val="FF2600"/>
                  </a:solidFill>
                </a:uFill>
                <a:latin typeface="Helvetica"/>
                <a:ea typeface="Helvetica"/>
                <a:cs typeface="Helvetica"/>
                <a:sym typeface="Helvetica"/>
              </a:rPr>
              <a:t>H</a:t>
            </a:r>
            <a:r>
              <a:rPr baseline="-15913">
                <a:solidFill>
                  <a:srgbClr val="FF2600"/>
                </a:solidFill>
                <a:uFill>
                  <a:solidFill>
                    <a:srgbClr val="FF2600"/>
                  </a:solidFill>
                </a:uFill>
                <a:latin typeface="Helvetica"/>
                <a:ea typeface="Helvetica"/>
                <a:cs typeface="Helvetica"/>
                <a:sym typeface="Helvetica"/>
              </a:rPr>
              <a:t>2</a:t>
            </a:r>
            <a:r>
              <a:rPr>
                <a:solidFill>
                  <a:srgbClr val="FF2600"/>
                </a:solidFill>
                <a:uFill>
                  <a:solidFill>
                    <a:srgbClr val="FF2600"/>
                  </a:solidFill>
                </a:uFill>
                <a:latin typeface="Helvetica"/>
                <a:ea typeface="Helvetica"/>
                <a:cs typeface="Helvetica"/>
                <a:sym typeface="Helvetica"/>
              </a:rPr>
              <a:t>0 moves into cell, causing cell to swell and burst (lyse)</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959" name="Group"/>
          <p:cNvGrpSpPr/>
          <p:nvPr/>
        </p:nvGrpSpPr>
        <p:grpSpPr>
          <a:xfrm>
            <a:off x="6173390" y="678656"/>
            <a:ext cx="12037220" cy="12287251"/>
            <a:chOff x="0" y="0"/>
            <a:chExt cx="12037218" cy="12287250"/>
          </a:xfrm>
        </p:grpSpPr>
        <p:pic>
          <p:nvPicPr>
            <p:cNvPr id="957" name="fox78119_0613.jpg" descr="fox78119_0613.jpg"/>
            <p:cNvPicPr>
              <a:picLocks noChangeAspect="0"/>
            </p:cNvPicPr>
            <p:nvPr/>
          </p:nvPicPr>
          <p:blipFill>
            <a:blip r:embed="rId2">
              <a:extLst/>
            </a:blip>
            <a:stretch>
              <a:fillRect/>
            </a:stretch>
          </p:blipFill>
          <p:spPr>
            <a:xfrm>
              <a:off x="0" y="89296"/>
              <a:ext cx="12037219" cy="12197954"/>
            </a:xfrm>
            <a:prstGeom prst="rect">
              <a:avLst/>
            </a:prstGeom>
            <a:ln w="12700" cap="flat">
              <a:noFill/>
              <a:miter lim="400000"/>
            </a:ln>
            <a:effectLst/>
          </p:spPr>
        </p:pic>
        <p:sp>
          <p:nvSpPr>
            <p:cNvPr id="958" name="Rectangle"/>
            <p:cNvSpPr/>
            <p:nvPr/>
          </p:nvSpPr>
          <p:spPr>
            <a:xfrm>
              <a:off x="839390" y="0"/>
              <a:ext cx="10090548" cy="375047"/>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960" name="Fox Figure 6.13"/>
          <p:cNvSpPr txBox="1"/>
          <p:nvPr/>
        </p:nvSpPr>
        <p:spPr>
          <a:xfrm>
            <a:off x="18335625" y="12823031"/>
            <a:ext cx="2786063"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6.13</a:t>
            </a:r>
          </a:p>
        </p:txBody>
      </p:sp>
      <p:sp>
        <p:nvSpPr>
          <p:cNvPr id="961" name="0.3 Osm"/>
          <p:cNvSpPr txBox="1"/>
          <p:nvPr/>
        </p:nvSpPr>
        <p:spPr>
          <a:xfrm>
            <a:off x="10852546" y="3303984"/>
            <a:ext cx="3536158"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0.3 Osm</a:t>
            </a:r>
          </a:p>
        </p:txBody>
      </p:sp>
      <p:sp>
        <p:nvSpPr>
          <p:cNvPr id="962" name="0.3 Osm"/>
          <p:cNvSpPr txBox="1"/>
          <p:nvPr/>
        </p:nvSpPr>
        <p:spPr>
          <a:xfrm>
            <a:off x="7423546" y="3303984"/>
            <a:ext cx="3536158"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0.3 Osm</a:t>
            </a:r>
          </a:p>
        </p:txBody>
      </p:sp>
      <p:sp>
        <p:nvSpPr>
          <p:cNvPr id="963" name="0.3 Osm"/>
          <p:cNvSpPr txBox="1"/>
          <p:nvPr/>
        </p:nvSpPr>
        <p:spPr>
          <a:xfrm>
            <a:off x="7423546" y="9394031"/>
            <a:ext cx="3536158"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0.3 Osm</a:t>
            </a:r>
          </a:p>
        </p:txBody>
      </p:sp>
      <p:sp>
        <p:nvSpPr>
          <p:cNvPr id="964" name="0.1 Osm"/>
          <p:cNvSpPr txBox="1"/>
          <p:nvPr/>
        </p:nvSpPr>
        <p:spPr>
          <a:xfrm>
            <a:off x="3583781" y="9394031"/>
            <a:ext cx="2786063"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0.1 Osm</a:t>
            </a:r>
          </a:p>
        </p:txBody>
      </p:sp>
      <p:sp>
        <p:nvSpPr>
          <p:cNvPr id="965" name="1.2 Osm"/>
          <p:cNvSpPr txBox="1"/>
          <p:nvPr/>
        </p:nvSpPr>
        <p:spPr>
          <a:xfrm>
            <a:off x="17710546" y="8965406"/>
            <a:ext cx="2786064"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1.2 Osm</a:t>
            </a:r>
          </a:p>
        </p:txBody>
      </p:sp>
      <p:sp>
        <p:nvSpPr>
          <p:cNvPr id="966" name="0.3 Osm"/>
          <p:cNvSpPr txBox="1"/>
          <p:nvPr/>
        </p:nvSpPr>
        <p:spPr>
          <a:xfrm>
            <a:off x="14049375" y="8965406"/>
            <a:ext cx="3536157" cy="660798"/>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0.3 Osm</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962">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962">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el" backwards="0">
                                    <p:tmAbs val="0"/>
                                  </p:iterate>
                                  <p:childTnLst>
                                    <p:set>
                                      <p:cBhvr>
                                        <p:cTn id="12" fill="hold"/>
                                        <p:tgtEl>
                                          <p:spTgt spid="964">
                                            <p:bg/>
                                          </p:spTgt>
                                        </p:tgtEl>
                                        <p:attrNameLst>
                                          <p:attrName>style.visibility</p:attrName>
                                        </p:attrNameLst>
                                      </p:cBhvr>
                                      <p:to>
                                        <p:strVal val="visible"/>
                                      </p:to>
                                    </p:set>
                                  </p:childTnLst>
                                </p:cTn>
                              </p:par>
                              <p:par>
                                <p:cTn id="13" presetClass="entr" nodeType="withEffect" presetSubtype="0" presetID="1" grpId="2" fill="hold">
                                  <p:stCondLst>
                                    <p:cond delay="0"/>
                                  </p:stCondLst>
                                  <p:iterate type="el" backwards="0">
                                    <p:tmAbs val="0"/>
                                  </p:iterate>
                                  <p:childTnLst>
                                    <p:set>
                                      <p:cBhvr>
                                        <p:cTn id="14" fill="hold"/>
                                        <p:tgtEl>
                                          <p:spTgt spid="96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3" fill="hold">
                                  <p:stCondLst>
                                    <p:cond delay="0"/>
                                  </p:stCondLst>
                                  <p:iterate type="el" backwards="0">
                                    <p:tmAbs val="0"/>
                                  </p:iterate>
                                  <p:childTnLst>
                                    <p:set>
                                      <p:cBhvr>
                                        <p:cTn id="18" fill="hold"/>
                                        <p:tgtEl>
                                          <p:spTgt spid="965">
                                            <p:bg/>
                                          </p:spTgt>
                                        </p:tgtEl>
                                        <p:attrNameLst>
                                          <p:attrName>style.visibility</p:attrName>
                                        </p:attrNameLst>
                                      </p:cBhvr>
                                      <p:to>
                                        <p:strVal val="visible"/>
                                      </p:to>
                                    </p:set>
                                  </p:childTnLst>
                                </p:cTn>
                              </p:par>
                              <p:par>
                                <p:cTn id="19" presetClass="entr" nodeType="withEffect" presetSubtype="0" presetID="1" grpId="3" fill="hold">
                                  <p:stCondLst>
                                    <p:cond delay="0"/>
                                  </p:stCondLst>
                                  <p:iterate type="el" backwards="0">
                                    <p:tmAbs val="0"/>
                                  </p:iterate>
                                  <p:childTnLst>
                                    <p:set>
                                      <p:cBhvr>
                                        <p:cTn id="20" fill="hold"/>
                                        <p:tgtEl>
                                          <p:spTgt spid="965">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964" grpId="2"/>
      <p:bldP build="p" bldLvl="5" animBg="1" rev="0" advAuto="0" spid="962" grpId="1"/>
      <p:bldP build="p" bldLvl="5" animBg="1" rev="0" advAuto="0" spid="965" grpId="3"/>
    </p:bldLst>
  </p:timing>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68" name="NrMmbr22.tiff" descr="NrMmbr22.tiff"/>
          <p:cNvPicPr>
            <a:picLocks noChangeAspect="1"/>
          </p:cNvPicPr>
          <p:nvPr/>
        </p:nvPicPr>
        <p:blipFill>
          <a:blip r:embed="rId2">
            <a:extLst/>
          </a:blip>
          <a:stretch>
            <a:fillRect/>
          </a:stretch>
        </p:blipFill>
        <p:spPr>
          <a:xfrm>
            <a:off x="5208984" y="8136584"/>
            <a:ext cx="13948173" cy="6560988"/>
          </a:xfrm>
          <a:prstGeom prst="rect">
            <a:avLst/>
          </a:prstGeom>
          <a:ln w="12700"/>
        </p:spPr>
      </p:pic>
      <p:pic>
        <p:nvPicPr>
          <p:cNvPr id="969" name="nrmmbr23.png" descr="nrmmbr23.png"/>
          <p:cNvPicPr>
            <a:picLocks noChangeAspect="1"/>
          </p:cNvPicPr>
          <p:nvPr/>
        </p:nvPicPr>
        <p:blipFill>
          <a:blip r:embed="rId3">
            <a:extLst/>
          </a:blip>
          <a:stretch>
            <a:fillRect/>
          </a:stretch>
        </p:blipFill>
        <p:spPr>
          <a:xfrm>
            <a:off x="7798593" y="250031"/>
            <a:ext cx="8378942" cy="7750969"/>
          </a:xfrm>
          <a:prstGeom prst="rect">
            <a:avLst/>
          </a:prstGeom>
          <a:ln w="12700"/>
        </p:spPr>
      </p:pic>
      <p:sp>
        <p:nvSpPr>
          <p:cNvPr id="970" name="biconcave"/>
          <p:cNvSpPr txBox="1"/>
          <p:nvPr/>
        </p:nvSpPr>
        <p:spPr>
          <a:xfrm>
            <a:off x="10905783" y="12465843"/>
            <a:ext cx="2803458" cy="787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4200">
                <a:solidFill>
                  <a:srgbClr val="F5EC00"/>
                </a:solidFill>
                <a:uFill>
                  <a:solidFill>
                    <a:srgbClr val="F5EC00"/>
                  </a:solidFill>
                </a:uFill>
              </a:defRPr>
            </a:lvl1pPr>
          </a:lstStyle>
          <a:p>
            <a:pPr/>
            <a:r>
              <a:t>biconcave </a:t>
            </a:r>
          </a:p>
        </p:txBody>
      </p:sp>
      <p:sp>
        <p:nvSpPr>
          <p:cNvPr id="971" name="spherical"/>
          <p:cNvSpPr txBox="1"/>
          <p:nvPr/>
        </p:nvSpPr>
        <p:spPr>
          <a:xfrm>
            <a:off x="6368192" y="12519421"/>
            <a:ext cx="2386186" cy="787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4200">
                <a:solidFill>
                  <a:srgbClr val="F5EC00"/>
                </a:solidFill>
                <a:uFill>
                  <a:solidFill>
                    <a:srgbClr val="F5EC00"/>
                  </a:solidFill>
                </a:uFill>
              </a:defRPr>
            </a:lvl1pPr>
          </a:lstStyle>
          <a:p>
            <a:pPr/>
            <a:r>
              <a:t>spherical</a:t>
            </a:r>
          </a:p>
        </p:txBody>
      </p:sp>
      <p:sp>
        <p:nvSpPr>
          <p:cNvPr id="972" name="crenated"/>
          <p:cNvSpPr txBox="1"/>
          <p:nvPr/>
        </p:nvSpPr>
        <p:spPr>
          <a:xfrm>
            <a:off x="15645126" y="12465843"/>
            <a:ext cx="2475920" cy="787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defRPr sz="4200">
                <a:solidFill>
                  <a:srgbClr val="F5EC00"/>
                </a:solidFill>
                <a:uFill>
                  <a:solidFill>
                    <a:srgbClr val="F5EC00"/>
                  </a:solidFill>
                </a:uFill>
              </a:defRPr>
            </a:lvl1pPr>
          </a:lstStyle>
          <a:p>
            <a:pPr/>
            <a:r>
              <a:t>crenated </a:t>
            </a:r>
          </a:p>
        </p:txBody>
      </p:sp>
      <p:sp>
        <p:nvSpPr>
          <p:cNvPr id="973" name="http://www.acbrown.com/neuro/Lectures/Mmbr/NrMmbrWatr.htm"/>
          <p:cNvSpPr txBox="1"/>
          <p:nvPr/>
        </p:nvSpPr>
        <p:spPr>
          <a:xfrm rot="16200000">
            <a:off x="16686417" y="6526421"/>
            <a:ext cx="8377938" cy="4826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2200">
                <a:uFill>
                  <a:solidFill>
                    <a:srgbClr val="000000"/>
                  </a:solidFill>
                </a:uFill>
              </a:defRPr>
            </a:lvl1pPr>
          </a:lstStyle>
          <a:p>
            <a:pPr/>
            <a:r>
              <a:t>http://www.acbrown.com/neuro/Lectures/Mmbr/NrMmbrWatr.htm</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975" name="example"/>
          <p:cNvSpPr txBox="1"/>
          <p:nvPr/>
        </p:nvSpPr>
        <p:spPr>
          <a:xfrm>
            <a:off x="17116253" y="12501562"/>
            <a:ext cx="2537172"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spcBef>
                <a:spcPts val="2800"/>
              </a:spcBef>
              <a:buClr>
                <a:srgbClr val="FF2600"/>
              </a:buClr>
              <a:buFont typeface="Helvetica"/>
              <a:defRPr i="1" sz="4600">
                <a:solidFill>
                  <a:srgbClr val="FF2600"/>
                </a:solidFill>
                <a:uFill>
                  <a:solidFill>
                    <a:srgbClr val="FF2600"/>
                  </a:solidFill>
                </a:uFill>
              </a:defRPr>
            </a:lvl1pPr>
          </a:lstStyle>
          <a:p>
            <a:pPr/>
            <a:r>
              <a:t>example</a:t>
            </a:r>
          </a:p>
        </p:txBody>
      </p:sp>
      <p:pic>
        <p:nvPicPr>
          <p:cNvPr id="976" name="hemolysis.jpg" descr="hemolysis.jpg"/>
          <p:cNvPicPr>
            <a:picLocks noChangeAspect="0"/>
          </p:cNvPicPr>
          <p:nvPr/>
        </p:nvPicPr>
        <p:blipFill>
          <a:blip r:embed="rId2">
            <a:extLst/>
          </a:blip>
          <a:stretch>
            <a:fillRect/>
          </a:stretch>
        </p:blipFill>
        <p:spPr>
          <a:xfrm>
            <a:off x="7459265" y="1678781"/>
            <a:ext cx="10054829" cy="9867901"/>
          </a:xfrm>
          <a:prstGeom prst="rect">
            <a:avLst/>
          </a:prstGeom>
          <a:ln w="12700">
            <a:miter lim="400000"/>
          </a:ln>
        </p:spPr>
      </p:pic>
      <p:sp>
        <p:nvSpPr>
          <p:cNvPr id="977" name="Blood diluted with:"/>
          <p:cNvSpPr txBox="1"/>
          <p:nvPr/>
        </p:nvSpPr>
        <p:spPr>
          <a:xfrm>
            <a:off x="8724516" y="365125"/>
            <a:ext cx="7312793"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buClr>
                <a:srgbClr val="FFFFFF"/>
              </a:buClr>
              <a:buFont typeface="Helvetica"/>
              <a:defRPr b="1" sz="6000">
                <a:solidFill>
                  <a:srgbClr val="FFFFFF"/>
                </a:solidFill>
                <a:uFill>
                  <a:solidFill>
                    <a:srgbClr val="FFFFFF"/>
                  </a:solidFill>
                </a:uFill>
              </a:defRPr>
            </a:lvl1pPr>
          </a:lstStyle>
          <a:p>
            <a:pPr/>
            <a:r>
              <a:t>Blood diluted with:</a:t>
            </a:r>
          </a:p>
        </p:txBody>
      </p:sp>
      <p:sp>
        <p:nvSpPr>
          <p:cNvPr id="978" name="H20"/>
          <p:cNvSpPr txBox="1"/>
          <p:nvPr/>
        </p:nvSpPr>
        <p:spPr>
          <a:xfrm>
            <a:off x="8308867" y="11733609"/>
            <a:ext cx="1355941"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buClr>
                <a:srgbClr val="FFFFFF"/>
              </a:buClr>
              <a:buFont typeface="Helvetica"/>
              <a:defRPr b="1" sz="4600">
                <a:solidFill>
                  <a:srgbClr val="FFFFFF"/>
                </a:solidFill>
                <a:uFill>
                  <a:solidFill>
                    <a:srgbClr val="FFFFFF"/>
                  </a:solidFill>
                </a:uFill>
              </a:defRPr>
            </a:lvl1pPr>
          </a:lstStyle>
          <a:p>
            <a:pPr/>
            <a:r>
              <a:t>H20</a:t>
            </a:r>
          </a:p>
        </p:txBody>
      </p:sp>
      <p:sp>
        <p:nvSpPr>
          <p:cNvPr id="979" name="0.15M NaCl"/>
          <p:cNvSpPr txBox="1"/>
          <p:nvPr/>
        </p:nvSpPr>
        <p:spPr>
          <a:xfrm>
            <a:off x="13659438" y="11733609"/>
            <a:ext cx="348180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buClr>
                <a:srgbClr val="FFFFFF"/>
              </a:buClr>
              <a:buFont typeface="Helvetica"/>
              <a:defRPr b="1" sz="4600">
                <a:solidFill>
                  <a:srgbClr val="FFFFFF"/>
                </a:solidFill>
                <a:uFill>
                  <a:solidFill>
                    <a:srgbClr val="FFFFFF"/>
                  </a:solidFill>
                </a:uFill>
              </a:defRPr>
            </a:lvl1pPr>
          </a:lstStyle>
          <a:p>
            <a:pPr/>
            <a:r>
              <a:t>0.15M NaCl</a:t>
            </a:r>
          </a:p>
        </p:txBody>
      </p:sp>
      <p:sp>
        <p:nvSpPr>
          <p:cNvPr id="980" name="13g"/>
          <p:cNvSpPr txBox="1"/>
          <p:nvPr/>
        </p:nvSpPr>
        <p:spPr>
          <a:xfrm>
            <a:off x="19551650" y="12671425"/>
            <a:ext cx="1375172" cy="535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r" defTabSz="1821656">
              <a:buClr>
                <a:srgbClr val="FF2600"/>
              </a:buClr>
              <a:buFont typeface="Helvetica"/>
              <a:defRPr b="1" sz="2400">
                <a:solidFill>
                  <a:srgbClr val="FF2600"/>
                </a:solidFill>
                <a:uFill>
                  <a:solidFill>
                    <a:srgbClr val="FF2600"/>
                  </a:solidFill>
                </a:uFill>
              </a:defRPr>
            </a:lvl1pPr>
          </a:lstStyle>
          <a:p>
            <a:pPr/>
            <a:r>
              <a:t>13g</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3" name="Image" descr="Image"/>
          <p:cNvPicPr>
            <a:picLocks noChangeAspect="1"/>
          </p:cNvPicPr>
          <p:nvPr/>
        </p:nvPicPr>
        <p:blipFill>
          <a:blip r:embed="rId2">
            <a:extLst/>
          </a:blip>
          <a:stretch>
            <a:fillRect/>
          </a:stretch>
        </p:blipFill>
        <p:spPr>
          <a:xfrm>
            <a:off x="3917156" y="1094537"/>
            <a:ext cx="5133365" cy="6436053"/>
          </a:xfrm>
          <a:prstGeom prst="rect">
            <a:avLst/>
          </a:prstGeom>
          <a:ln w="12700">
            <a:miter lim="400000"/>
          </a:ln>
        </p:spPr>
      </p:pic>
      <p:pic>
        <p:nvPicPr>
          <p:cNvPr id="254" name="Image" descr="Image"/>
          <p:cNvPicPr>
            <a:picLocks noChangeAspect="1"/>
          </p:cNvPicPr>
          <p:nvPr/>
        </p:nvPicPr>
        <p:blipFill>
          <a:blip r:embed="rId3">
            <a:extLst/>
          </a:blip>
          <a:stretch>
            <a:fillRect/>
          </a:stretch>
        </p:blipFill>
        <p:spPr>
          <a:xfrm>
            <a:off x="14094023" y="3122414"/>
            <a:ext cx="5200749" cy="5924331"/>
          </a:xfrm>
          <a:prstGeom prst="rect">
            <a:avLst/>
          </a:prstGeom>
          <a:ln w="12700">
            <a:solidFill>
              <a:srgbClr val="A6AAA9"/>
            </a:solidFill>
            <a:miter lim="400000"/>
          </a:ln>
        </p:spPr>
      </p:pic>
      <p:pic>
        <p:nvPicPr>
          <p:cNvPr id="255" name="1260720462.jpeg" descr="1260720462.jpeg"/>
          <p:cNvPicPr>
            <a:picLocks noChangeAspect="1"/>
          </p:cNvPicPr>
          <p:nvPr/>
        </p:nvPicPr>
        <p:blipFill>
          <a:blip r:embed="rId4">
            <a:extLst/>
          </a:blip>
          <a:stretch>
            <a:fillRect/>
          </a:stretch>
        </p:blipFill>
        <p:spPr>
          <a:xfrm>
            <a:off x="5387727" y="3357408"/>
            <a:ext cx="7129108" cy="8615236"/>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006" name="Group"/>
          <p:cNvGrpSpPr/>
          <p:nvPr/>
        </p:nvGrpSpPr>
        <p:grpSpPr>
          <a:xfrm>
            <a:off x="18213827" y="1354177"/>
            <a:ext cx="5965033" cy="7768829"/>
            <a:chOff x="0" y="0"/>
            <a:chExt cx="5965031" cy="7768828"/>
          </a:xfrm>
        </p:grpSpPr>
        <p:grpSp>
          <p:nvGrpSpPr>
            <p:cNvPr id="1003" name="Group"/>
            <p:cNvGrpSpPr/>
            <p:nvPr/>
          </p:nvGrpSpPr>
          <p:grpSpPr>
            <a:xfrm>
              <a:off x="457199" y="1071562"/>
              <a:ext cx="5054204" cy="6250782"/>
              <a:chOff x="0" y="0"/>
              <a:chExt cx="5054203" cy="6250781"/>
            </a:xfrm>
          </p:grpSpPr>
          <p:sp>
            <p:nvSpPr>
              <p:cNvPr id="982" name="Rectangle"/>
              <p:cNvSpPr/>
              <p:nvPr/>
            </p:nvSpPr>
            <p:spPr>
              <a:xfrm>
                <a:off x="0" y="0"/>
                <a:ext cx="5054204" cy="6250782"/>
              </a:xfrm>
              <a:prstGeom prst="rect">
                <a:avLst/>
              </a:prstGeom>
              <a:noFill/>
              <a:ln w="38100" cap="flat">
                <a:solidFill>
                  <a:srgbClr val="0000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83" name="Circle"/>
              <p:cNvSpPr/>
              <p:nvPr/>
            </p:nvSpPr>
            <p:spPr>
              <a:xfrm>
                <a:off x="2590799" y="3661171"/>
                <a:ext cx="464345"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84" name="Circle"/>
              <p:cNvSpPr/>
              <p:nvPr/>
            </p:nvSpPr>
            <p:spPr>
              <a:xfrm>
                <a:off x="1828800" y="4268390"/>
                <a:ext cx="464345"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85" name="Circle"/>
              <p:cNvSpPr/>
              <p:nvPr/>
            </p:nvSpPr>
            <p:spPr>
              <a:xfrm>
                <a:off x="914400" y="3661171"/>
                <a:ext cx="464344"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86" name="Circle"/>
              <p:cNvSpPr/>
              <p:nvPr/>
            </p:nvSpPr>
            <p:spPr>
              <a:xfrm>
                <a:off x="609599" y="2732484"/>
                <a:ext cx="464345"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87" name="Circle"/>
              <p:cNvSpPr/>
              <p:nvPr/>
            </p:nvSpPr>
            <p:spPr>
              <a:xfrm>
                <a:off x="1371599" y="1982390"/>
                <a:ext cx="464345"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88" name="Circle"/>
              <p:cNvSpPr/>
              <p:nvPr/>
            </p:nvSpPr>
            <p:spPr>
              <a:xfrm>
                <a:off x="2133600" y="1214437"/>
                <a:ext cx="464344"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89" name="Circle"/>
              <p:cNvSpPr/>
              <p:nvPr/>
            </p:nvSpPr>
            <p:spPr>
              <a:xfrm>
                <a:off x="2286000" y="2286000"/>
                <a:ext cx="464344" cy="464344"/>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0" name="Circle"/>
              <p:cNvSpPr/>
              <p:nvPr/>
            </p:nvSpPr>
            <p:spPr>
              <a:xfrm>
                <a:off x="3505200" y="2732484"/>
                <a:ext cx="464344"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1" name="Circle"/>
              <p:cNvSpPr/>
              <p:nvPr/>
            </p:nvSpPr>
            <p:spPr>
              <a:xfrm>
                <a:off x="3505200" y="3804046"/>
                <a:ext cx="464344"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2" name="Circle"/>
              <p:cNvSpPr/>
              <p:nvPr/>
            </p:nvSpPr>
            <p:spPr>
              <a:xfrm>
                <a:off x="2286000" y="5018484"/>
                <a:ext cx="464344"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3" name="Circle"/>
              <p:cNvSpPr/>
              <p:nvPr/>
            </p:nvSpPr>
            <p:spPr>
              <a:xfrm>
                <a:off x="1676399" y="3196828"/>
                <a:ext cx="464345" cy="464344"/>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4" name="Circle"/>
              <p:cNvSpPr/>
              <p:nvPr/>
            </p:nvSpPr>
            <p:spPr>
              <a:xfrm>
                <a:off x="3352800" y="1678781"/>
                <a:ext cx="464344" cy="464344"/>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5" name="Circle"/>
              <p:cNvSpPr/>
              <p:nvPr/>
            </p:nvSpPr>
            <p:spPr>
              <a:xfrm>
                <a:off x="4114800" y="1678781"/>
                <a:ext cx="464345" cy="464344"/>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6" name="Circle"/>
              <p:cNvSpPr/>
              <p:nvPr/>
            </p:nvSpPr>
            <p:spPr>
              <a:xfrm flipH="1">
                <a:off x="4114800" y="3196828"/>
                <a:ext cx="464345" cy="464344"/>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7" name="Circle"/>
              <p:cNvSpPr/>
              <p:nvPr/>
            </p:nvSpPr>
            <p:spPr>
              <a:xfrm flipH="1">
                <a:off x="4114800" y="4714875"/>
                <a:ext cx="464345" cy="464344"/>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8" name="Circle"/>
              <p:cNvSpPr/>
              <p:nvPr/>
            </p:nvSpPr>
            <p:spPr>
              <a:xfrm flipH="1">
                <a:off x="3048000" y="4572000"/>
                <a:ext cx="464345" cy="464344"/>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999" name="Circle"/>
              <p:cNvSpPr/>
              <p:nvPr/>
            </p:nvSpPr>
            <p:spPr>
              <a:xfrm flipH="1">
                <a:off x="762000" y="4875609"/>
                <a:ext cx="464345"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1000" name="Circle"/>
              <p:cNvSpPr/>
              <p:nvPr/>
            </p:nvSpPr>
            <p:spPr>
              <a:xfrm flipH="1">
                <a:off x="2590799" y="2893218"/>
                <a:ext cx="464345"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1001" name="Circle"/>
              <p:cNvSpPr/>
              <p:nvPr/>
            </p:nvSpPr>
            <p:spPr>
              <a:xfrm flipH="1">
                <a:off x="609599" y="1518046"/>
                <a:ext cx="464345" cy="464345"/>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1002" name="Circle"/>
              <p:cNvSpPr/>
              <p:nvPr/>
            </p:nvSpPr>
            <p:spPr>
              <a:xfrm flipH="1">
                <a:off x="4267200" y="2428875"/>
                <a:ext cx="464345" cy="464344"/>
              </a:xfrm>
              <a:prstGeom prst="ellipse">
                <a:avLst/>
              </a:prstGeom>
              <a:solidFill>
                <a:srgbClr val="FF2600"/>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grpSp>
        <p:sp>
          <p:nvSpPr>
            <p:cNvPr id="1004" name="Intact red blood cells scatter light, so looks milky red"/>
            <p:cNvSpPr/>
            <p:nvPr/>
          </p:nvSpPr>
          <p:spPr>
            <a:xfrm>
              <a:off x="0" y="7768828"/>
              <a:ext cx="5965032"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buClr>
                  <a:srgbClr val="FF2600"/>
                </a:buClr>
                <a:buFont typeface="Helvetica"/>
                <a:defRPr b="1" sz="4600">
                  <a:solidFill>
                    <a:srgbClr val="FF2600"/>
                  </a:solidFill>
                  <a:uFill>
                    <a:solidFill>
                      <a:srgbClr val="FF2600"/>
                    </a:solidFill>
                  </a:uFill>
                </a:defRPr>
              </a:lvl1pPr>
            </a:lstStyle>
            <a:p>
              <a:pPr/>
              <a:r>
                <a:t>Intact red blood cells scatter light, so looks milky red</a:t>
              </a:r>
            </a:p>
          </p:txBody>
        </p:sp>
        <p:sp>
          <p:nvSpPr>
            <p:cNvPr id="1005" name="Blood + Saline"/>
            <p:cNvSpPr/>
            <p:nvPr/>
          </p:nvSpPr>
          <p:spPr>
            <a:xfrm>
              <a:off x="3088242"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buClr>
                  <a:srgbClr val="FF2600"/>
                </a:buClr>
                <a:buFont typeface="Helvetica"/>
                <a:defRPr b="1" sz="4600">
                  <a:solidFill>
                    <a:srgbClr val="FF2600"/>
                  </a:solidFill>
                  <a:uFill>
                    <a:solidFill>
                      <a:srgbClr val="FF2600"/>
                    </a:solidFill>
                  </a:uFill>
                </a:defRPr>
              </a:lvl1pPr>
            </a:lstStyle>
            <a:p>
              <a:pPr/>
              <a:r>
                <a:t>Blood + Saline</a:t>
              </a:r>
            </a:p>
          </p:txBody>
        </p:sp>
      </p:grpSp>
      <p:grpSp>
        <p:nvGrpSpPr>
          <p:cNvPr id="1010" name="Group"/>
          <p:cNvGrpSpPr/>
          <p:nvPr/>
        </p:nvGrpSpPr>
        <p:grpSpPr>
          <a:xfrm>
            <a:off x="943409" y="749101"/>
            <a:ext cx="6858001" cy="7750970"/>
            <a:chOff x="0" y="0"/>
            <a:chExt cx="6858000" cy="7750968"/>
          </a:xfrm>
        </p:grpSpPr>
        <p:sp>
          <p:nvSpPr>
            <p:cNvPr id="1007" name="Rectangle"/>
            <p:cNvSpPr/>
            <p:nvPr/>
          </p:nvSpPr>
          <p:spPr>
            <a:xfrm>
              <a:off x="939800" y="1071562"/>
              <a:ext cx="5054204" cy="6250782"/>
            </a:xfrm>
            <a:prstGeom prst="rect">
              <a:avLst/>
            </a:prstGeom>
            <a:blipFill rotWithShape="1">
              <a:blip r:embed="rId2"/>
              <a:srcRect l="0" t="0" r="0" b="0"/>
              <a:tile tx="0" ty="0" sx="100000" sy="100000" flip="none" algn="tl"/>
            </a:blipFill>
            <a:ln w="38100" cap="flat">
              <a:solidFill>
                <a:srgbClr val="000000"/>
              </a:solidFill>
              <a:prstDash val="solid"/>
              <a:miter lim="400000"/>
            </a:ln>
            <a:effectLst/>
          </p:spPr>
          <p:txBody>
            <a:bodyPr wrap="square" lIns="71437" tIns="71437" rIns="71437" bIns="71437" numCol="1" anchor="ctr">
              <a:noAutofit/>
            </a:bodyPr>
            <a:lstStyle/>
            <a:p>
              <a:pPr marL="81280" marR="81280" defTabSz="1821656">
                <a:defRPr sz="4600">
                  <a:uFill>
                    <a:solidFill>
                      <a:srgbClr val="000000"/>
                    </a:solidFill>
                  </a:uFill>
                  <a:latin typeface="Times Roman"/>
                  <a:ea typeface="Times Roman"/>
                  <a:cs typeface="Times Roman"/>
                  <a:sym typeface="Times Roman"/>
                </a:defRPr>
              </a:pPr>
            </a:p>
          </p:txBody>
        </p:sp>
        <p:sp>
          <p:nvSpPr>
            <p:cNvPr id="1008" name="No intact cells to scatter light, but hemoglobin in the water still looks pink."/>
            <p:cNvSpPr/>
            <p:nvPr/>
          </p:nvSpPr>
          <p:spPr>
            <a:xfrm>
              <a:off x="0" y="7750968"/>
              <a:ext cx="685800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spcBef>
                  <a:spcPts val="2800"/>
                </a:spcBef>
                <a:buClr>
                  <a:srgbClr val="FF2600"/>
                </a:buClr>
                <a:buFont typeface="Helvetica"/>
                <a:defRPr b="1" sz="4600">
                  <a:solidFill>
                    <a:srgbClr val="FF2600"/>
                  </a:solidFill>
                  <a:uFill>
                    <a:solidFill>
                      <a:srgbClr val="FF2600"/>
                    </a:solidFill>
                  </a:uFill>
                </a:defRPr>
              </a:lvl1pPr>
            </a:lstStyle>
            <a:p>
              <a:pPr/>
              <a:r>
                <a:t>No intact cells to scatter light, but hemoglobin in the water still looks pink.</a:t>
              </a:r>
            </a:p>
          </p:txBody>
        </p:sp>
        <p:sp>
          <p:nvSpPr>
            <p:cNvPr id="1009" name="Blood + Water"/>
            <p:cNvSpPr/>
            <p:nvPr/>
          </p:nvSpPr>
          <p:spPr>
            <a:xfrm>
              <a:off x="3554412"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algn="ctr" defTabSz="1821656">
                <a:buClr>
                  <a:srgbClr val="FF2600"/>
                </a:buClr>
                <a:buFont typeface="Helvetica"/>
                <a:defRPr b="1" sz="4600">
                  <a:solidFill>
                    <a:srgbClr val="FF2600"/>
                  </a:solidFill>
                  <a:uFill>
                    <a:solidFill>
                      <a:srgbClr val="FF2600"/>
                    </a:solidFill>
                  </a:uFill>
                </a:defRPr>
              </a:lvl1pPr>
            </a:lstStyle>
            <a:p>
              <a:pPr/>
              <a:r>
                <a:t>Blood + Water</a:t>
              </a:r>
            </a:p>
          </p:txBody>
        </p:sp>
      </p:grpSp>
      <p:pic>
        <p:nvPicPr>
          <p:cNvPr id="1011" name="hemolysis.jpg" descr="hemolysis.jpg"/>
          <p:cNvPicPr>
            <a:picLocks noChangeAspect="0"/>
          </p:cNvPicPr>
          <p:nvPr/>
        </p:nvPicPr>
        <p:blipFill>
          <a:blip r:embed="rId3">
            <a:extLst/>
          </a:blip>
          <a:stretch>
            <a:fillRect/>
          </a:stretch>
        </p:blipFill>
        <p:spPr>
          <a:xfrm>
            <a:off x="7459265" y="1678781"/>
            <a:ext cx="10054829" cy="9867901"/>
          </a:xfrm>
          <a:prstGeom prst="rect">
            <a:avLst/>
          </a:prstGeom>
          <a:ln w="12700">
            <a:miter lim="400000"/>
          </a:ln>
        </p:spPr>
      </p:pic>
      <p:sp>
        <p:nvSpPr>
          <p:cNvPr id="1012" name="H20"/>
          <p:cNvSpPr txBox="1"/>
          <p:nvPr/>
        </p:nvSpPr>
        <p:spPr>
          <a:xfrm>
            <a:off x="8308867" y="11733609"/>
            <a:ext cx="1355941"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buClr>
                <a:srgbClr val="FFFFFF"/>
              </a:buClr>
              <a:buFont typeface="Helvetica"/>
              <a:defRPr b="1" sz="4600">
                <a:solidFill>
                  <a:schemeClr val="accent1">
                    <a:satOff val="-3355"/>
                    <a:lumOff val="26614"/>
                  </a:schemeClr>
                </a:solidFill>
                <a:uFill>
                  <a:solidFill>
                    <a:srgbClr val="FFFFFF"/>
                  </a:solidFill>
                </a:uFill>
              </a:defRPr>
            </a:lvl1pPr>
          </a:lstStyle>
          <a:p>
            <a:pPr/>
            <a:r>
              <a:t>H20</a:t>
            </a:r>
          </a:p>
        </p:txBody>
      </p:sp>
      <p:sp>
        <p:nvSpPr>
          <p:cNvPr id="1013" name="0.15M NaCl"/>
          <p:cNvSpPr txBox="1"/>
          <p:nvPr/>
        </p:nvSpPr>
        <p:spPr>
          <a:xfrm>
            <a:off x="13659438" y="11733609"/>
            <a:ext cx="3481800"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algn="ctr" defTabSz="1821656">
              <a:buClr>
                <a:srgbClr val="FFFFFF"/>
              </a:buClr>
              <a:buFont typeface="Helvetica"/>
              <a:defRPr b="1" sz="4600">
                <a:solidFill>
                  <a:schemeClr val="accent1">
                    <a:hueOff val="47394"/>
                    <a:satOff val="-25753"/>
                    <a:lumOff val="-7544"/>
                  </a:schemeClr>
                </a:solidFill>
                <a:uFill>
                  <a:solidFill>
                    <a:srgbClr val="FFFFFF"/>
                  </a:solidFill>
                </a:uFill>
              </a:defRPr>
            </a:lvl1pPr>
          </a:lstStyle>
          <a:p>
            <a:pPr/>
            <a:r>
              <a:t>0.15M NaCl</a:t>
            </a:r>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15" name="Osmolarity vs Molarity"/>
          <p:cNvSpPr txBox="1"/>
          <p:nvPr/>
        </p:nvSpPr>
        <p:spPr>
          <a:xfrm>
            <a:off x="3548062" y="590550"/>
            <a:ext cx="8495733"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vs Molarity</a:t>
            </a:r>
          </a:p>
        </p:txBody>
      </p:sp>
      <p:sp>
        <p:nvSpPr>
          <p:cNvPr id="1016" name="Osmotic concentration of a solution is determined by number of particles, not concentration of compound.…"/>
          <p:cNvSpPr txBox="1"/>
          <p:nvPr/>
        </p:nvSpPr>
        <p:spPr>
          <a:xfrm>
            <a:off x="3553395" y="2250281"/>
            <a:ext cx="15805548" cy="8893970"/>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sz="4600"/>
            </a:pPr>
            <a:r>
              <a:t>Osmotic concentration of a solution is determined by number of </a:t>
            </a:r>
            <a:r>
              <a:rPr b="1"/>
              <a:t>particles</a:t>
            </a:r>
            <a:r>
              <a:t>, not concentration of compound.</a:t>
            </a:r>
          </a:p>
          <a:p>
            <a:pPr defTabSz="821531">
              <a:defRPr sz="4600"/>
            </a:pPr>
          </a:p>
          <a:p>
            <a:pPr defTabSz="821531">
              <a:defRPr sz="4600"/>
            </a:pPr>
            <a:r>
              <a:t>NaCl in solution dissociates into 2 particles (Na &amp; Cl),</a:t>
            </a:r>
          </a:p>
          <a:p>
            <a:pPr defTabSz="821531">
              <a:defRPr sz="4600"/>
            </a:pPr>
            <a:r>
              <a:t>so 1 M NaCl solution has </a:t>
            </a:r>
            <a:r>
              <a:rPr b="1"/>
              <a:t>2x</a:t>
            </a:r>
            <a:r>
              <a:t> the osmotic concentration as 1 M glucose.</a:t>
            </a:r>
          </a:p>
          <a:p>
            <a:pPr defTabSz="821531">
              <a:defRPr sz="4600"/>
            </a:pPr>
          </a:p>
          <a:p>
            <a:pPr defTabSz="821531">
              <a:defRPr sz="4600"/>
            </a:pPr>
            <a:r>
              <a:t>Osmotic concentration is measured in </a:t>
            </a:r>
            <a:r>
              <a:rPr b="1"/>
              <a:t>Osmolarity (Osm)</a:t>
            </a:r>
            <a:r>
              <a:t>.</a:t>
            </a:r>
          </a:p>
          <a:p>
            <a:pPr defTabSz="821531">
              <a:defRPr i="1" sz="4600"/>
            </a:pPr>
            <a:r>
              <a:t>(number of particles in moles / liter water)</a:t>
            </a:r>
          </a:p>
          <a:p>
            <a:pPr defTabSz="821531">
              <a:defRPr i="1" sz="4600"/>
            </a:pPr>
          </a:p>
          <a:p>
            <a:pPr defTabSz="821531">
              <a:defRPr sz="4600"/>
            </a:pPr>
            <a:r>
              <a:t>Osmosis is diffusion of water from:</a:t>
            </a:r>
          </a:p>
          <a:p>
            <a:pPr lvl="4" indent="1066800" defTabSz="821531">
              <a:defRPr sz="4600"/>
            </a:pPr>
            <a:r>
              <a:t> </a:t>
            </a:r>
            <a:r>
              <a:rPr b="1"/>
              <a:t>low</a:t>
            </a:r>
            <a:r>
              <a:t> Osmolarity to </a:t>
            </a:r>
            <a:r>
              <a:rPr b="1"/>
              <a:t>high</a:t>
            </a:r>
            <a:r>
              <a:t> Osmolarity.</a:t>
            </a:r>
          </a:p>
        </p:txBody>
      </p:sp>
      <p:sp>
        <p:nvSpPr>
          <p:cNvPr id="1017" name="Remember: Particles Suck!"/>
          <p:cNvSpPr txBox="1"/>
          <p:nvPr/>
        </p:nvSpPr>
        <p:spPr>
          <a:xfrm>
            <a:off x="3815953" y="11706820"/>
            <a:ext cx="16305610" cy="625079"/>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defTabSz="821531">
              <a:defRPr b="1" i="1" sz="3200"/>
            </a:lvl1pPr>
          </a:lstStyle>
          <a:p>
            <a:pPr>
              <a:defRPr b="0"/>
            </a:pPr>
            <a:r>
              <a:rPr b="1"/>
              <a:t>Remember: Particles Suck!</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19" name="Osmolarity Examples"/>
          <p:cNvSpPr txBox="1"/>
          <p:nvPr/>
        </p:nvSpPr>
        <p:spPr>
          <a:xfrm>
            <a:off x="3548062" y="590550"/>
            <a:ext cx="8147335"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Examples</a:t>
            </a:r>
          </a:p>
        </p:txBody>
      </p:sp>
      <p:sp>
        <p:nvSpPr>
          <p:cNvPr id="1020" name="Rectangle"/>
          <p:cNvSpPr/>
          <p:nvPr/>
        </p:nvSpPr>
        <p:spPr>
          <a:xfrm>
            <a:off x="4583906" y="3446859"/>
            <a:ext cx="14555391" cy="8465345"/>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21" name="Line"/>
          <p:cNvSpPr/>
          <p:nvPr/>
        </p:nvSpPr>
        <p:spPr>
          <a:xfrm flipH="1">
            <a:off x="12049124" y="3462818"/>
            <a:ext cx="1" cy="8395807"/>
          </a:xfrm>
          <a:prstGeom prst="line">
            <a:avLst/>
          </a:prstGeom>
          <a:ln w="50800">
            <a:solidFill>
              <a:srgbClr val="000000"/>
            </a:solidFill>
            <a:custDash>
              <a:ds d="200000" sp="200000"/>
            </a:custDash>
            <a:miter lim="400000"/>
          </a:ln>
        </p:spPr>
        <p:txBody>
          <a:bodyPr lIns="71437" tIns="71437" rIns="71437" bIns="71437" anchor="ctr"/>
          <a:lstStyle/>
          <a:p>
            <a:pPr/>
          </a:p>
        </p:txBody>
      </p:sp>
      <p:sp>
        <p:nvSpPr>
          <p:cNvPr id="1022" name="water…"/>
          <p:cNvSpPr txBox="1"/>
          <p:nvPr/>
        </p:nvSpPr>
        <p:spPr>
          <a:xfrm>
            <a:off x="6623982" y="6481762"/>
            <a:ext cx="2708417"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water</a:t>
            </a:r>
          </a:p>
          <a:p>
            <a:pPr algn="ctr" defTabSz="821531">
              <a:defRPr sz="5200"/>
            </a:pPr>
            <a:r>
              <a:t>= 0 Osm</a:t>
            </a:r>
          </a:p>
        </p:txBody>
      </p:sp>
      <p:sp>
        <p:nvSpPr>
          <p:cNvPr id="1023" name="water…"/>
          <p:cNvSpPr txBox="1"/>
          <p:nvPr/>
        </p:nvSpPr>
        <p:spPr>
          <a:xfrm>
            <a:off x="14317266" y="6481762"/>
            <a:ext cx="2708417"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water</a:t>
            </a:r>
          </a:p>
          <a:p>
            <a:pPr algn="ctr" defTabSz="821531">
              <a:defRPr sz="5200"/>
            </a:pPr>
            <a:r>
              <a:t>= 0 Osm</a:t>
            </a:r>
          </a:p>
        </p:txBody>
      </p:sp>
      <p:grpSp>
        <p:nvGrpSpPr>
          <p:cNvPr id="1027" name="Group"/>
          <p:cNvGrpSpPr/>
          <p:nvPr/>
        </p:nvGrpSpPr>
        <p:grpSpPr>
          <a:xfrm>
            <a:off x="10048874" y="9804796"/>
            <a:ext cx="3911856" cy="1270001"/>
            <a:chOff x="0" y="447278"/>
            <a:chExt cx="3911855" cy="1270000"/>
          </a:xfrm>
        </p:grpSpPr>
        <p:sp>
          <p:nvSpPr>
            <p:cNvPr id="1024" name="Line"/>
            <p:cNvSpPr/>
            <p:nvPr/>
          </p:nvSpPr>
          <p:spPr>
            <a:xfrm flipH="1">
              <a:off x="0" y="1090217"/>
              <a:ext cx="3911855" cy="2"/>
            </a:xfrm>
            <a:prstGeom prst="line">
              <a:avLst/>
            </a:prstGeom>
            <a:noFill/>
            <a:ln w="50800" cap="flat">
              <a:solidFill>
                <a:srgbClr val="000000"/>
              </a:solidFill>
              <a:prstDash val="solid"/>
              <a:miter lim="400000"/>
              <a:headEnd type="triangle" w="med" len="med"/>
            </a:ln>
            <a:effectLst/>
          </p:spPr>
          <p:txBody>
            <a:bodyPr wrap="square" lIns="0" tIns="0" rIns="0" bIns="0" numCol="1" anchor="t">
              <a:noAutofit/>
            </a:bodyPr>
            <a:lstStyle/>
            <a:p>
              <a:pPr/>
            </a:p>
          </p:txBody>
        </p:sp>
        <p:sp>
          <p:nvSpPr>
            <p:cNvPr id="1025" name="Line"/>
            <p:cNvSpPr/>
            <p:nvPr/>
          </p:nvSpPr>
          <p:spPr>
            <a:xfrm flipH="1">
              <a:off x="0" y="1518841"/>
              <a:ext cx="3822282" cy="2"/>
            </a:xfrm>
            <a:prstGeom prst="line">
              <a:avLst/>
            </a:prstGeom>
            <a:noFill/>
            <a:ln w="50800" cap="flat">
              <a:solidFill>
                <a:srgbClr val="000000"/>
              </a:solidFill>
              <a:prstDash val="solid"/>
              <a:miter lim="400000"/>
              <a:tailEnd type="triangle" w="med" len="med"/>
            </a:ln>
            <a:effectLst/>
          </p:spPr>
          <p:txBody>
            <a:bodyPr wrap="square" lIns="0" tIns="0" rIns="0" bIns="0" numCol="1" anchor="t">
              <a:noAutofit/>
            </a:bodyPr>
            <a:lstStyle/>
            <a:p>
              <a:pPr/>
            </a:p>
          </p:txBody>
        </p:sp>
        <p:sp>
          <p:nvSpPr>
            <p:cNvPr id="1026" name="no osmosis"/>
            <p:cNvSpPr/>
            <p:nvPr/>
          </p:nvSpPr>
          <p:spPr>
            <a:xfrm>
              <a:off x="1911955" y="447278"/>
              <a:ext cx="1270001" cy="1270001"/>
            </a:xfrm>
            <a:prstGeom prst="line">
              <a:avLst/>
            </a:prstGeom>
            <a:solidFill>
              <a:srgbClr val="94E3FE"/>
            </a:solid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200"/>
              </a:lvl1pPr>
            </a:lstStyle>
            <a:p>
              <a:pPr/>
              <a:r>
                <a:t>no osmosis</a:t>
              </a:r>
            </a:p>
          </p:txBody>
        </p:sp>
      </p:grpSp>
      <p:sp>
        <p:nvSpPr>
          <p:cNvPr id="1028" name="semipermeable membrane…"/>
          <p:cNvSpPr txBox="1"/>
          <p:nvPr/>
        </p:nvSpPr>
        <p:spPr>
          <a:xfrm>
            <a:off x="9879386" y="2464592"/>
            <a:ext cx="3948580"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2400"/>
            </a:pPr>
            <a:r>
              <a:t>semipermeable membrane</a:t>
            </a:r>
          </a:p>
          <a:p>
            <a:pPr algn="ctr" defTabSz="821531">
              <a:defRPr sz="2400"/>
            </a:pPr>
            <a:r>
              <a:t>(only H20 can diffuse)  </a:t>
            </a:r>
          </a:p>
        </p:txBody>
      </p:sp>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30" name="Rectangle"/>
          <p:cNvSpPr/>
          <p:nvPr/>
        </p:nvSpPr>
        <p:spPr>
          <a:xfrm>
            <a:off x="12102703" y="3429000"/>
            <a:ext cx="7429501" cy="8465344"/>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31" name="Rectangle"/>
          <p:cNvSpPr/>
          <p:nvPr/>
        </p:nvSpPr>
        <p:spPr>
          <a:xfrm>
            <a:off x="4583906" y="5161359"/>
            <a:ext cx="7429501" cy="6750845"/>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32" name="Osmolarity Examples"/>
          <p:cNvSpPr txBox="1"/>
          <p:nvPr/>
        </p:nvSpPr>
        <p:spPr>
          <a:xfrm>
            <a:off x="3548062" y="590550"/>
            <a:ext cx="8147335"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Examples</a:t>
            </a:r>
          </a:p>
        </p:txBody>
      </p:sp>
      <p:sp>
        <p:nvSpPr>
          <p:cNvPr id="1033" name="Line"/>
          <p:cNvSpPr/>
          <p:nvPr/>
        </p:nvSpPr>
        <p:spPr>
          <a:xfrm flipH="1">
            <a:off x="12049124" y="3462818"/>
            <a:ext cx="1" cy="8395807"/>
          </a:xfrm>
          <a:prstGeom prst="line">
            <a:avLst/>
          </a:prstGeom>
          <a:ln w="50800">
            <a:solidFill>
              <a:srgbClr val="000000"/>
            </a:solidFill>
            <a:custDash>
              <a:ds d="200000" sp="200000"/>
            </a:custDash>
            <a:miter lim="400000"/>
          </a:ln>
        </p:spPr>
        <p:txBody>
          <a:bodyPr lIns="71437" tIns="71437" rIns="71437" bIns="71437" anchor="ctr"/>
          <a:lstStyle/>
          <a:p>
            <a:pPr/>
          </a:p>
        </p:txBody>
      </p:sp>
      <p:sp>
        <p:nvSpPr>
          <p:cNvPr id="1034" name="water…"/>
          <p:cNvSpPr txBox="1"/>
          <p:nvPr/>
        </p:nvSpPr>
        <p:spPr>
          <a:xfrm>
            <a:off x="6623982" y="6481762"/>
            <a:ext cx="2708417"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water</a:t>
            </a:r>
          </a:p>
          <a:p>
            <a:pPr algn="ctr" defTabSz="821531">
              <a:defRPr sz="5200"/>
            </a:pPr>
            <a:r>
              <a:t>= 0 Osm</a:t>
            </a:r>
          </a:p>
        </p:txBody>
      </p:sp>
      <p:sp>
        <p:nvSpPr>
          <p:cNvPr id="1035" name="0.3 m glucose…"/>
          <p:cNvSpPr txBox="1"/>
          <p:nvPr/>
        </p:nvSpPr>
        <p:spPr>
          <a:xfrm>
            <a:off x="13496450" y="6481762"/>
            <a:ext cx="4350049"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0.3 m glucose</a:t>
            </a:r>
          </a:p>
          <a:p>
            <a:pPr algn="ctr" defTabSz="821531">
              <a:defRPr sz="5200"/>
            </a:pPr>
            <a:r>
              <a:t>= 0.3 Osm</a:t>
            </a:r>
          </a:p>
        </p:txBody>
      </p:sp>
      <p:grpSp>
        <p:nvGrpSpPr>
          <p:cNvPr id="1039" name="Group"/>
          <p:cNvGrpSpPr/>
          <p:nvPr/>
        </p:nvGrpSpPr>
        <p:grpSpPr>
          <a:xfrm>
            <a:off x="10048874" y="9804796"/>
            <a:ext cx="3911856" cy="1270001"/>
            <a:chOff x="0" y="447278"/>
            <a:chExt cx="3911855" cy="1270000"/>
          </a:xfrm>
        </p:grpSpPr>
        <p:sp>
          <p:nvSpPr>
            <p:cNvPr id="1036" name="Line"/>
            <p:cNvSpPr/>
            <p:nvPr/>
          </p:nvSpPr>
          <p:spPr>
            <a:xfrm flipH="1">
              <a:off x="0" y="1090217"/>
              <a:ext cx="3911855" cy="2"/>
            </a:xfrm>
            <a:prstGeom prst="line">
              <a:avLst/>
            </a:prstGeom>
            <a:noFill/>
            <a:ln w="177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037" name="Line"/>
            <p:cNvSpPr/>
            <p:nvPr/>
          </p:nvSpPr>
          <p:spPr>
            <a:xfrm flipH="1">
              <a:off x="0" y="1518841"/>
              <a:ext cx="3822282" cy="2"/>
            </a:xfrm>
            <a:prstGeom prst="line">
              <a:avLst/>
            </a:prstGeom>
            <a:noFill/>
            <a:ln w="50800" cap="flat">
              <a:solidFill>
                <a:srgbClr val="000000"/>
              </a:solidFill>
              <a:prstDash val="solid"/>
              <a:miter lim="400000"/>
              <a:tailEnd type="triangle" w="med" len="med"/>
            </a:ln>
            <a:effectLst/>
          </p:spPr>
          <p:txBody>
            <a:bodyPr wrap="square" lIns="0" tIns="0" rIns="0" bIns="0" numCol="1" anchor="t">
              <a:noAutofit/>
            </a:bodyPr>
            <a:lstStyle/>
            <a:p>
              <a:pPr/>
            </a:p>
          </p:txBody>
        </p:sp>
        <p:sp>
          <p:nvSpPr>
            <p:cNvPr id="1038" name="osmosis"/>
            <p:cNvSpPr/>
            <p:nvPr/>
          </p:nvSpPr>
          <p:spPr>
            <a:xfrm>
              <a:off x="1911955" y="447278"/>
              <a:ext cx="1270001" cy="1270001"/>
            </a:xfrm>
            <a:prstGeom prst="line">
              <a:avLst/>
            </a:prstGeom>
            <a:solidFill>
              <a:srgbClr val="94E3FE"/>
            </a:solid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200"/>
              </a:lvl1pPr>
            </a:lstStyle>
            <a:p>
              <a:pPr/>
              <a:r>
                <a:t>osmosis</a:t>
              </a:r>
            </a:p>
          </p:txBody>
        </p:sp>
      </p:grpSp>
      <p:sp>
        <p:nvSpPr>
          <p:cNvPr id="1040" name="semipermeable membrane…"/>
          <p:cNvSpPr txBox="1"/>
          <p:nvPr/>
        </p:nvSpPr>
        <p:spPr>
          <a:xfrm>
            <a:off x="9879386" y="2464592"/>
            <a:ext cx="3948580"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2400"/>
            </a:pPr>
            <a:r>
              <a:t>semipermeable membrane</a:t>
            </a:r>
          </a:p>
          <a:p>
            <a:pPr algn="ctr" defTabSz="821531">
              <a:defRPr sz="2400"/>
            </a:pPr>
            <a:r>
              <a:t>(only H20 can diffuse)  </a:t>
            </a:r>
          </a:p>
        </p:txBody>
      </p:sp>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42" name="Rectangle"/>
          <p:cNvSpPr/>
          <p:nvPr/>
        </p:nvSpPr>
        <p:spPr>
          <a:xfrm>
            <a:off x="12102703" y="3429000"/>
            <a:ext cx="7429501" cy="8465344"/>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43" name="Rectangle"/>
          <p:cNvSpPr/>
          <p:nvPr/>
        </p:nvSpPr>
        <p:spPr>
          <a:xfrm>
            <a:off x="4583906" y="5161359"/>
            <a:ext cx="7429501" cy="6750845"/>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44" name="Osmolarity Examples"/>
          <p:cNvSpPr txBox="1"/>
          <p:nvPr/>
        </p:nvSpPr>
        <p:spPr>
          <a:xfrm>
            <a:off x="3548062" y="590550"/>
            <a:ext cx="8147335"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Examples</a:t>
            </a:r>
          </a:p>
        </p:txBody>
      </p:sp>
      <p:sp>
        <p:nvSpPr>
          <p:cNvPr id="1045" name="Line"/>
          <p:cNvSpPr/>
          <p:nvPr/>
        </p:nvSpPr>
        <p:spPr>
          <a:xfrm flipH="1">
            <a:off x="12049124" y="3462818"/>
            <a:ext cx="1" cy="8395807"/>
          </a:xfrm>
          <a:prstGeom prst="line">
            <a:avLst/>
          </a:prstGeom>
          <a:ln w="50800">
            <a:solidFill>
              <a:srgbClr val="000000"/>
            </a:solidFill>
            <a:custDash>
              <a:ds d="200000" sp="200000"/>
            </a:custDash>
            <a:miter lim="400000"/>
          </a:ln>
        </p:spPr>
        <p:txBody>
          <a:bodyPr lIns="71437" tIns="71437" rIns="71437" bIns="71437" anchor="ctr"/>
          <a:lstStyle/>
          <a:p>
            <a:pPr/>
          </a:p>
        </p:txBody>
      </p:sp>
      <p:sp>
        <p:nvSpPr>
          <p:cNvPr id="1046" name="0.6 m glucose…"/>
          <p:cNvSpPr txBox="1"/>
          <p:nvPr/>
        </p:nvSpPr>
        <p:spPr>
          <a:xfrm>
            <a:off x="13496450" y="6481762"/>
            <a:ext cx="4350049"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0.6 m glucose</a:t>
            </a:r>
          </a:p>
          <a:p>
            <a:pPr algn="ctr" defTabSz="821531">
              <a:defRPr sz="5200"/>
            </a:pPr>
            <a:r>
              <a:t>= 0.6 Osm</a:t>
            </a:r>
          </a:p>
        </p:txBody>
      </p:sp>
      <p:sp>
        <p:nvSpPr>
          <p:cNvPr id="1047" name="0.3 m glucose…"/>
          <p:cNvSpPr txBox="1"/>
          <p:nvPr/>
        </p:nvSpPr>
        <p:spPr>
          <a:xfrm>
            <a:off x="6602015" y="6481762"/>
            <a:ext cx="4350049"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0.3 m glucose</a:t>
            </a:r>
          </a:p>
          <a:p>
            <a:pPr algn="ctr" defTabSz="821531">
              <a:defRPr sz="5200"/>
            </a:pPr>
            <a:r>
              <a:t>= 0.3 Osm</a:t>
            </a:r>
          </a:p>
        </p:txBody>
      </p:sp>
      <p:sp>
        <p:nvSpPr>
          <p:cNvPr id="1048" name="semipermeable membrane…"/>
          <p:cNvSpPr txBox="1"/>
          <p:nvPr/>
        </p:nvSpPr>
        <p:spPr>
          <a:xfrm>
            <a:off x="9879386" y="2464592"/>
            <a:ext cx="3948580"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2400"/>
            </a:pPr>
            <a:r>
              <a:t>semipermeable membrane</a:t>
            </a:r>
          </a:p>
          <a:p>
            <a:pPr algn="ctr" defTabSz="821531">
              <a:defRPr sz="2400"/>
            </a:pPr>
            <a:r>
              <a:t>(only H20 can diffuse)  </a:t>
            </a:r>
          </a:p>
        </p:txBody>
      </p:sp>
      <p:grpSp>
        <p:nvGrpSpPr>
          <p:cNvPr id="1052" name="Group"/>
          <p:cNvGrpSpPr/>
          <p:nvPr/>
        </p:nvGrpSpPr>
        <p:grpSpPr>
          <a:xfrm>
            <a:off x="10048874" y="9804796"/>
            <a:ext cx="3911856" cy="1270001"/>
            <a:chOff x="0" y="447278"/>
            <a:chExt cx="3911855" cy="1270000"/>
          </a:xfrm>
        </p:grpSpPr>
        <p:sp>
          <p:nvSpPr>
            <p:cNvPr id="1049" name="Line"/>
            <p:cNvSpPr/>
            <p:nvPr/>
          </p:nvSpPr>
          <p:spPr>
            <a:xfrm flipH="1">
              <a:off x="0" y="1090217"/>
              <a:ext cx="3911855" cy="2"/>
            </a:xfrm>
            <a:prstGeom prst="line">
              <a:avLst/>
            </a:prstGeom>
            <a:noFill/>
            <a:ln w="177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050" name="Line"/>
            <p:cNvSpPr/>
            <p:nvPr/>
          </p:nvSpPr>
          <p:spPr>
            <a:xfrm flipH="1">
              <a:off x="0" y="1518841"/>
              <a:ext cx="3822282" cy="2"/>
            </a:xfrm>
            <a:prstGeom prst="line">
              <a:avLst/>
            </a:prstGeom>
            <a:noFill/>
            <a:ln w="50800" cap="flat">
              <a:solidFill>
                <a:srgbClr val="000000"/>
              </a:solidFill>
              <a:prstDash val="solid"/>
              <a:miter lim="400000"/>
              <a:tailEnd type="triangle" w="med" len="med"/>
            </a:ln>
            <a:effectLst/>
          </p:spPr>
          <p:txBody>
            <a:bodyPr wrap="square" lIns="0" tIns="0" rIns="0" bIns="0" numCol="1" anchor="t">
              <a:noAutofit/>
            </a:bodyPr>
            <a:lstStyle/>
            <a:p>
              <a:pPr/>
            </a:p>
          </p:txBody>
        </p:sp>
        <p:sp>
          <p:nvSpPr>
            <p:cNvPr id="1051" name="osmosis"/>
            <p:cNvSpPr/>
            <p:nvPr/>
          </p:nvSpPr>
          <p:spPr>
            <a:xfrm>
              <a:off x="1911955" y="447278"/>
              <a:ext cx="1270001" cy="1270001"/>
            </a:xfrm>
            <a:prstGeom prst="line">
              <a:avLst/>
            </a:prstGeom>
            <a:solidFill>
              <a:srgbClr val="94E3FE"/>
            </a:solid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200"/>
              </a:lvl1pPr>
            </a:lstStyle>
            <a:p>
              <a:pPr/>
              <a:r>
                <a:t>osmosis</a:t>
              </a:r>
            </a:p>
          </p:txBody>
        </p:sp>
      </p:grpSp>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54" name="Rectangle"/>
          <p:cNvSpPr/>
          <p:nvPr/>
        </p:nvSpPr>
        <p:spPr>
          <a:xfrm>
            <a:off x="12102703" y="3429000"/>
            <a:ext cx="7429501" cy="8465344"/>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55" name="Rectangle"/>
          <p:cNvSpPr/>
          <p:nvPr/>
        </p:nvSpPr>
        <p:spPr>
          <a:xfrm>
            <a:off x="4583906" y="5161359"/>
            <a:ext cx="7429501" cy="6750845"/>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56" name="Osmolarity Examples"/>
          <p:cNvSpPr txBox="1"/>
          <p:nvPr/>
        </p:nvSpPr>
        <p:spPr>
          <a:xfrm>
            <a:off x="3548062" y="590550"/>
            <a:ext cx="8147335"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Examples</a:t>
            </a:r>
          </a:p>
        </p:txBody>
      </p:sp>
      <p:sp>
        <p:nvSpPr>
          <p:cNvPr id="1057" name="Line"/>
          <p:cNvSpPr/>
          <p:nvPr/>
        </p:nvSpPr>
        <p:spPr>
          <a:xfrm flipH="1">
            <a:off x="12049124" y="3462818"/>
            <a:ext cx="1" cy="8395807"/>
          </a:xfrm>
          <a:prstGeom prst="line">
            <a:avLst/>
          </a:prstGeom>
          <a:ln w="50800">
            <a:solidFill>
              <a:srgbClr val="000000"/>
            </a:solidFill>
            <a:custDash>
              <a:ds d="200000" sp="200000"/>
            </a:custDash>
            <a:miter lim="400000"/>
          </a:ln>
        </p:spPr>
        <p:txBody>
          <a:bodyPr lIns="71437" tIns="71437" rIns="71437" bIns="71437" anchor="ctr"/>
          <a:lstStyle/>
          <a:p>
            <a:pPr/>
          </a:p>
        </p:txBody>
      </p:sp>
      <p:sp>
        <p:nvSpPr>
          <p:cNvPr id="1058" name="water…"/>
          <p:cNvSpPr txBox="1"/>
          <p:nvPr/>
        </p:nvSpPr>
        <p:spPr>
          <a:xfrm>
            <a:off x="6623982" y="6481762"/>
            <a:ext cx="2708417"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water</a:t>
            </a:r>
          </a:p>
          <a:p>
            <a:pPr algn="ctr" defTabSz="821531">
              <a:defRPr sz="5200"/>
            </a:pPr>
            <a:r>
              <a:t>= 0 Osm</a:t>
            </a:r>
          </a:p>
        </p:txBody>
      </p:sp>
      <p:sp>
        <p:nvSpPr>
          <p:cNvPr id="1059" name="0.15 m NaCl…"/>
          <p:cNvSpPr txBox="1"/>
          <p:nvPr/>
        </p:nvSpPr>
        <p:spPr>
          <a:xfrm>
            <a:off x="13256447" y="6221412"/>
            <a:ext cx="4830055" cy="22733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0.15 m NaCl</a:t>
            </a:r>
          </a:p>
          <a:p>
            <a:pPr algn="ctr" defTabSz="821531">
              <a:defRPr sz="3200"/>
            </a:pPr>
            <a:r>
              <a:t>= 0.15 m Na &amp; 0.15 m Cl</a:t>
            </a:r>
          </a:p>
          <a:p>
            <a:pPr algn="ctr" defTabSz="821531">
              <a:defRPr sz="5200"/>
            </a:pPr>
            <a:r>
              <a:t>= 0.3 Osm</a:t>
            </a:r>
          </a:p>
        </p:txBody>
      </p:sp>
      <p:grpSp>
        <p:nvGrpSpPr>
          <p:cNvPr id="1063" name="Group"/>
          <p:cNvGrpSpPr/>
          <p:nvPr/>
        </p:nvGrpSpPr>
        <p:grpSpPr>
          <a:xfrm>
            <a:off x="10048874" y="9804796"/>
            <a:ext cx="3911856" cy="1270001"/>
            <a:chOff x="0" y="447278"/>
            <a:chExt cx="3911855" cy="1270000"/>
          </a:xfrm>
        </p:grpSpPr>
        <p:sp>
          <p:nvSpPr>
            <p:cNvPr id="1060" name="Line"/>
            <p:cNvSpPr/>
            <p:nvPr/>
          </p:nvSpPr>
          <p:spPr>
            <a:xfrm flipH="1">
              <a:off x="0" y="1090217"/>
              <a:ext cx="3911855" cy="2"/>
            </a:xfrm>
            <a:prstGeom prst="line">
              <a:avLst/>
            </a:prstGeom>
            <a:noFill/>
            <a:ln w="177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061" name="Line"/>
            <p:cNvSpPr/>
            <p:nvPr/>
          </p:nvSpPr>
          <p:spPr>
            <a:xfrm flipH="1">
              <a:off x="0" y="1518841"/>
              <a:ext cx="3822282" cy="2"/>
            </a:xfrm>
            <a:prstGeom prst="line">
              <a:avLst/>
            </a:prstGeom>
            <a:noFill/>
            <a:ln w="50800" cap="flat">
              <a:solidFill>
                <a:srgbClr val="000000"/>
              </a:solidFill>
              <a:prstDash val="solid"/>
              <a:miter lim="400000"/>
              <a:tailEnd type="triangle" w="med" len="med"/>
            </a:ln>
            <a:effectLst/>
          </p:spPr>
          <p:txBody>
            <a:bodyPr wrap="square" lIns="0" tIns="0" rIns="0" bIns="0" numCol="1" anchor="t">
              <a:noAutofit/>
            </a:bodyPr>
            <a:lstStyle/>
            <a:p>
              <a:pPr/>
            </a:p>
          </p:txBody>
        </p:sp>
        <p:sp>
          <p:nvSpPr>
            <p:cNvPr id="1062" name="osmosis"/>
            <p:cNvSpPr/>
            <p:nvPr/>
          </p:nvSpPr>
          <p:spPr>
            <a:xfrm>
              <a:off x="1911955" y="447278"/>
              <a:ext cx="1270001" cy="1270001"/>
            </a:xfrm>
            <a:prstGeom prst="line">
              <a:avLst/>
            </a:prstGeom>
            <a:solidFill>
              <a:srgbClr val="94E3FE"/>
            </a:solid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200"/>
              </a:lvl1pPr>
            </a:lstStyle>
            <a:p>
              <a:pPr/>
              <a:r>
                <a:t>osmosis</a:t>
              </a:r>
            </a:p>
          </p:txBody>
        </p:sp>
      </p:grpSp>
      <p:sp>
        <p:nvSpPr>
          <p:cNvPr id="1064" name="semipermeable membrane…"/>
          <p:cNvSpPr txBox="1"/>
          <p:nvPr/>
        </p:nvSpPr>
        <p:spPr>
          <a:xfrm>
            <a:off x="9879386" y="2464592"/>
            <a:ext cx="3948580"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2400"/>
            </a:pPr>
            <a:r>
              <a:t>semipermeable membrane</a:t>
            </a:r>
          </a:p>
          <a:p>
            <a:pPr algn="ctr" defTabSz="821531">
              <a:defRPr sz="2400"/>
            </a:pPr>
            <a:r>
              <a:t>(only H20 can diffuse)  </a:t>
            </a:r>
          </a:p>
        </p:txBody>
      </p:sp>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66" name="Osmolarity Examples"/>
          <p:cNvSpPr txBox="1"/>
          <p:nvPr/>
        </p:nvSpPr>
        <p:spPr>
          <a:xfrm>
            <a:off x="3548062" y="590550"/>
            <a:ext cx="8147335"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Examples</a:t>
            </a:r>
          </a:p>
        </p:txBody>
      </p:sp>
      <p:sp>
        <p:nvSpPr>
          <p:cNvPr id="1067" name="Rectangle"/>
          <p:cNvSpPr/>
          <p:nvPr/>
        </p:nvSpPr>
        <p:spPr>
          <a:xfrm>
            <a:off x="4583906" y="3446859"/>
            <a:ext cx="14555391" cy="8465345"/>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68" name="Line"/>
          <p:cNvSpPr/>
          <p:nvPr/>
        </p:nvSpPr>
        <p:spPr>
          <a:xfrm flipH="1">
            <a:off x="12049124" y="3462818"/>
            <a:ext cx="1" cy="8395807"/>
          </a:xfrm>
          <a:prstGeom prst="line">
            <a:avLst/>
          </a:prstGeom>
          <a:ln w="50800">
            <a:solidFill>
              <a:srgbClr val="000000"/>
            </a:solidFill>
            <a:custDash>
              <a:ds d="200000" sp="200000"/>
            </a:custDash>
            <a:miter lim="400000"/>
          </a:ln>
        </p:spPr>
        <p:txBody>
          <a:bodyPr lIns="71437" tIns="71437" rIns="71437" bIns="71437" anchor="ctr"/>
          <a:lstStyle/>
          <a:p>
            <a:pPr/>
          </a:p>
        </p:txBody>
      </p:sp>
      <p:sp>
        <p:nvSpPr>
          <p:cNvPr id="1069" name="0.3 m glucose…"/>
          <p:cNvSpPr txBox="1"/>
          <p:nvPr/>
        </p:nvSpPr>
        <p:spPr>
          <a:xfrm>
            <a:off x="13496450" y="6481762"/>
            <a:ext cx="4350049"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0.3 m glucose</a:t>
            </a:r>
          </a:p>
          <a:p>
            <a:pPr algn="ctr" defTabSz="821531">
              <a:defRPr sz="5200"/>
            </a:pPr>
            <a:r>
              <a:t>= 0.3 Osm</a:t>
            </a:r>
          </a:p>
        </p:txBody>
      </p:sp>
      <p:grpSp>
        <p:nvGrpSpPr>
          <p:cNvPr id="1073" name="Group"/>
          <p:cNvGrpSpPr/>
          <p:nvPr/>
        </p:nvGrpSpPr>
        <p:grpSpPr>
          <a:xfrm>
            <a:off x="10102453" y="9983390"/>
            <a:ext cx="3911856" cy="1270001"/>
            <a:chOff x="0" y="447278"/>
            <a:chExt cx="3911855" cy="1270000"/>
          </a:xfrm>
        </p:grpSpPr>
        <p:sp>
          <p:nvSpPr>
            <p:cNvPr id="1070" name="Line"/>
            <p:cNvSpPr/>
            <p:nvPr/>
          </p:nvSpPr>
          <p:spPr>
            <a:xfrm flipH="1">
              <a:off x="0" y="1090217"/>
              <a:ext cx="3911855" cy="2"/>
            </a:xfrm>
            <a:prstGeom prst="line">
              <a:avLst/>
            </a:prstGeom>
            <a:noFill/>
            <a:ln w="50800" cap="flat">
              <a:solidFill>
                <a:srgbClr val="000000"/>
              </a:solidFill>
              <a:prstDash val="solid"/>
              <a:miter lim="400000"/>
              <a:headEnd type="triangle" w="med" len="med"/>
            </a:ln>
            <a:effectLst/>
          </p:spPr>
          <p:txBody>
            <a:bodyPr wrap="square" lIns="0" tIns="0" rIns="0" bIns="0" numCol="1" anchor="t">
              <a:noAutofit/>
            </a:bodyPr>
            <a:lstStyle/>
            <a:p>
              <a:pPr/>
            </a:p>
          </p:txBody>
        </p:sp>
        <p:sp>
          <p:nvSpPr>
            <p:cNvPr id="1071" name="Line"/>
            <p:cNvSpPr/>
            <p:nvPr/>
          </p:nvSpPr>
          <p:spPr>
            <a:xfrm flipH="1">
              <a:off x="0" y="1518841"/>
              <a:ext cx="3822282" cy="2"/>
            </a:xfrm>
            <a:prstGeom prst="line">
              <a:avLst/>
            </a:prstGeom>
            <a:noFill/>
            <a:ln w="50800" cap="flat">
              <a:solidFill>
                <a:srgbClr val="000000"/>
              </a:solidFill>
              <a:prstDash val="solid"/>
              <a:miter lim="400000"/>
              <a:tailEnd type="triangle" w="med" len="med"/>
            </a:ln>
            <a:effectLst/>
          </p:spPr>
          <p:txBody>
            <a:bodyPr wrap="square" lIns="0" tIns="0" rIns="0" bIns="0" numCol="1" anchor="t">
              <a:noAutofit/>
            </a:bodyPr>
            <a:lstStyle/>
            <a:p>
              <a:pPr/>
            </a:p>
          </p:txBody>
        </p:sp>
        <p:sp>
          <p:nvSpPr>
            <p:cNvPr id="1072" name="no osmosis"/>
            <p:cNvSpPr/>
            <p:nvPr/>
          </p:nvSpPr>
          <p:spPr>
            <a:xfrm>
              <a:off x="1911955" y="447278"/>
              <a:ext cx="1270001" cy="1270001"/>
            </a:xfrm>
            <a:prstGeom prst="line">
              <a:avLst/>
            </a:prstGeom>
            <a:solidFill>
              <a:srgbClr val="94E3FE"/>
            </a:solid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200"/>
              </a:lvl1pPr>
            </a:lstStyle>
            <a:p>
              <a:pPr/>
              <a:r>
                <a:t>no osmosis</a:t>
              </a:r>
            </a:p>
          </p:txBody>
        </p:sp>
      </p:grpSp>
      <p:sp>
        <p:nvSpPr>
          <p:cNvPr id="1074" name="0.3 m glucose…"/>
          <p:cNvSpPr txBox="1"/>
          <p:nvPr/>
        </p:nvSpPr>
        <p:spPr>
          <a:xfrm>
            <a:off x="6602015" y="6481762"/>
            <a:ext cx="4350049"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0.3 m glucose</a:t>
            </a:r>
          </a:p>
          <a:p>
            <a:pPr algn="ctr" defTabSz="821531">
              <a:defRPr sz="5200"/>
            </a:pPr>
            <a:r>
              <a:t>= 0.3 Osm</a:t>
            </a:r>
          </a:p>
        </p:txBody>
      </p:sp>
      <p:sp>
        <p:nvSpPr>
          <p:cNvPr id="1075" name="semipermeable membrane…"/>
          <p:cNvSpPr txBox="1"/>
          <p:nvPr/>
        </p:nvSpPr>
        <p:spPr>
          <a:xfrm>
            <a:off x="9879386" y="2464592"/>
            <a:ext cx="3948580"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2400"/>
            </a:pPr>
            <a:r>
              <a:t>semipermeable membrane</a:t>
            </a:r>
          </a:p>
          <a:p>
            <a:pPr algn="ctr" defTabSz="821531">
              <a:defRPr sz="2400"/>
            </a:pPr>
            <a:r>
              <a:t>(only H20 can diffuse)  </a:t>
            </a:r>
          </a:p>
        </p:txBody>
      </p:sp>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77" name="Osmolarity Examples"/>
          <p:cNvSpPr txBox="1"/>
          <p:nvPr/>
        </p:nvSpPr>
        <p:spPr>
          <a:xfrm>
            <a:off x="3548062" y="590550"/>
            <a:ext cx="8147335"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Examples</a:t>
            </a:r>
          </a:p>
        </p:txBody>
      </p:sp>
      <p:sp>
        <p:nvSpPr>
          <p:cNvPr id="1078" name="Rectangle"/>
          <p:cNvSpPr/>
          <p:nvPr/>
        </p:nvSpPr>
        <p:spPr>
          <a:xfrm>
            <a:off x="4583906" y="3446859"/>
            <a:ext cx="14555391" cy="8465345"/>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79" name="Line"/>
          <p:cNvSpPr/>
          <p:nvPr/>
        </p:nvSpPr>
        <p:spPr>
          <a:xfrm flipH="1">
            <a:off x="12049124" y="3462818"/>
            <a:ext cx="1" cy="8395807"/>
          </a:xfrm>
          <a:prstGeom prst="line">
            <a:avLst/>
          </a:prstGeom>
          <a:ln w="50800">
            <a:solidFill>
              <a:srgbClr val="000000"/>
            </a:solidFill>
            <a:custDash>
              <a:ds d="200000" sp="200000"/>
            </a:custDash>
            <a:miter lim="400000"/>
          </a:ln>
        </p:spPr>
        <p:txBody>
          <a:bodyPr lIns="71437" tIns="71437" rIns="71437" bIns="71437" anchor="ctr"/>
          <a:lstStyle/>
          <a:p>
            <a:pPr/>
          </a:p>
        </p:txBody>
      </p:sp>
      <p:sp>
        <p:nvSpPr>
          <p:cNvPr id="1080" name="0.3 m glucose…"/>
          <p:cNvSpPr txBox="1"/>
          <p:nvPr/>
        </p:nvSpPr>
        <p:spPr>
          <a:xfrm>
            <a:off x="13496450" y="6481762"/>
            <a:ext cx="4350049"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0.3 m glucose</a:t>
            </a:r>
          </a:p>
          <a:p>
            <a:pPr algn="ctr" defTabSz="821531">
              <a:defRPr sz="5200"/>
            </a:pPr>
            <a:r>
              <a:t>= 0.3 Osm</a:t>
            </a:r>
          </a:p>
        </p:txBody>
      </p:sp>
      <p:grpSp>
        <p:nvGrpSpPr>
          <p:cNvPr id="1084" name="Group"/>
          <p:cNvGrpSpPr/>
          <p:nvPr/>
        </p:nvGrpSpPr>
        <p:grpSpPr>
          <a:xfrm>
            <a:off x="9905999" y="10001250"/>
            <a:ext cx="3911856" cy="1270000"/>
            <a:chOff x="0" y="447278"/>
            <a:chExt cx="3911855" cy="1270000"/>
          </a:xfrm>
        </p:grpSpPr>
        <p:sp>
          <p:nvSpPr>
            <p:cNvPr id="1081" name="Line"/>
            <p:cNvSpPr/>
            <p:nvPr/>
          </p:nvSpPr>
          <p:spPr>
            <a:xfrm flipH="1">
              <a:off x="0" y="1090217"/>
              <a:ext cx="3911855" cy="2"/>
            </a:xfrm>
            <a:prstGeom prst="line">
              <a:avLst/>
            </a:prstGeom>
            <a:noFill/>
            <a:ln w="50800" cap="flat">
              <a:solidFill>
                <a:srgbClr val="000000"/>
              </a:solidFill>
              <a:prstDash val="solid"/>
              <a:miter lim="400000"/>
              <a:headEnd type="triangle" w="med" len="med"/>
            </a:ln>
            <a:effectLst/>
          </p:spPr>
          <p:txBody>
            <a:bodyPr wrap="square" lIns="0" tIns="0" rIns="0" bIns="0" numCol="1" anchor="t">
              <a:noAutofit/>
            </a:bodyPr>
            <a:lstStyle/>
            <a:p>
              <a:pPr/>
            </a:p>
          </p:txBody>
        </p:sp>
        <p:sp>
          <p:nvSpPr>
            <p:cNvPr id="1082" name="Line"/>
            <p:cNvSpPr/>
            <p:nvPr/>
          </p:nvSpPr>
          <p:spPr>
            <a:xfrm flipH="1">
              <a:off x="0" y="1518841"/>
              <a:ext cx="3822282" cy="2"/>
            </a:xfrm>
            <a:prstGeom prst="line">
              <a:avLst/>
            </a:prstGeom>
            <a:noFill/>
            <a:ln w="50800" cap="flat">
              <a:solidFill>
                <a:srgbClr val="000000"/>
              </a:solidFill>
              <a:prstDash val="solid"/>
              <a:miter lim="400000"/>
              <a:tailEnd type="triangle" w="med" len="med"/>
            </a:ln>
            <a:effectLst/>
          </p:spPr>
          <p:txBody>
            <a:bodyPr wrap="square" lIns="0" tIns="0" rIns="0" bIns="0" numCol="1" anchor="t">
              <a:noAutofit/>
            </a:bodyPr>
            <a:lstStyle/>
            <a:p>
              <a:pPr/>
            </a:p>
          </p:txBody>
        </p:sp>
        <p:sp>
          <p:nvSpPr>
            <p:cNvPr id="1083" name="no osmosis"/>
            <p:cNvSpPr/>
            <p:nvPr/>
          </p:nvSpPr>
          <p:spPr>
            <a:xfrm>
              <a:off x="1911955" y="447278"/>
              <a:ext cx="1270001" cy="1270001"/>
            </a:xfrm>
            <a:prstGeom prst="line">
              <a:avLst/>
            </a:prstGeom>
            <a:solidFill>
              <a:srgbClr val="94E3FE"/>
            </a:solid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200"/>
              </a:lvl1pPr>
            </a:lstStyle>
            <a:p>
              <a:pPr/>
              <a:r>
                <a:t>no osmosis</a:t>
              </a:r>
            </a:p>
          </p:txBody>
        </p:sp>
      </p:grpSp>
      <p:sp>
        <p:nvSpPr>
          <p:cNvPr id="1085" name="0.3 m fructose…"/>
          <p:cNvSpPr txBox="1"/>
          <p:nvPr/>
        </p:nvSpPr>
        <p:spPr>
          <a:xfrm>
            <a:off x="6564569" y="6481762"/>
            <a:ext cx="4424941"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0.3 m fructose</a:t>
            </a:r>
          </a:p>
          <a:p>
            <a:pPr algn="ctr" defTabSz="821531">
              <a:defRPr sz="5200"/>
            </a:pPr>
            <a:r>
              <a:t>= 0.3 Osm</a:t>
            </a:r>
          </a:p>
        </p:txBody>
      </p:sp>
      <p:sp>
        <p:nvSpPr>
          <p:cNvPr id="1086" name="semipermeable membrane…"/>
          <p:cNvSpPr txBox="1"/>
          <p:nvPr/>
        </p:nvSpPr>
        <p:spPr>
          <a:xfrm>
            <a:off x="9879386" y="2464592"/>
            <a:ext cx="3948580"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2400"/>
            </a:pPr>
            <a:r>
              <a:t>semipermeable membrane</a:t>
            </a:r>
          </a:p>
          <a:p>
            <a:pPr algn="ctr" defTabSz="821531">
              <a:defRPr sz="2400"/>
            </a:pPr>
            <a:r>
              <a:t>(only H20 can diffuse)  </a:t>
            </a:r>
          </a:p>
        </p:txBody>
      </p:sp>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88" name="Osmolarity Examples"/>
          <p:cNvSpPr txBox="1"/>
          <p:nvPr/>
        </p:nvSpPr>
        <p:spPr>
          <a:xfrm>
            <a:off x="3548062" y="590550"/>
            <a:ext cx="8147335"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Examples</a:t>
            </a:r>
          </a:p>
        </p:txBody>
      </p:sp>
      <p:sp>
        <p:nvSpPr>
          <p:cNvPr id="1089" name="Rectangle"/>
          <p:cNvSpPr/>
          <p:nvPr/>
        </p:nvSpPr>
        <p:spPr>
          <a:xfrm>
            <a:off x="4583906" y="3446859"/>
            <a:ext cx="14555391" cy="8465345"/>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090" name="Line"/>
          <p:cNvSpPr/>
          <p:nvPr/>
        </p:nvSpPr>
        <p:spPr>
          <a:xfrm flipH="1">
            <a:off x="12049124" y="3462818"/>
            <a:ext cx="1" cy="8395807"/>
          </a:xfrm>
          <a:prstGeom prst="line">
            <a:avLst/>
          </a:prstGeom>
          <a:ln w="50800">
            <a:solidFill>
              <a:srgbClr val="000000"/>
            </a:solidFill>
            <a:custDash>
              <a:ds d="200000" sp="200000"/>
            </a:custDash>
            <a:miter lim="400000"/>
          </a:ln>
        </p:spPr>
        <p:txBody>
          <a:bodyPr lIns="71437" tIns="71437" rIns="71437" bIns="71437" anchor="ctr"/>
          <a:lstStyle/>
          <a:p>
            <a:pPr/>
          </a:p>
        </p:txBody>
      </p:sp>
      <p:sp>
        <p:nvSpPr>
          <p:cNvPr id="1091" name="0.3 m glucose…"/>
          <p:cNvSpPr txBox="1"/>
          <p:nvPr/>
        </p:nvSpPr>
        <p:spPr>
          <a:xfrm>
            <a:off x="13496450" y="6481762"/>
            <a:ext cx="4350049"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0.3 m glucose</a:t>
            </a:r>
          </a:p>
          <a:p>
            <a:pPr algn="ctr" defTabSz="821531">
              <a:defRPr sz="5200"/>
            </a:pPr>
            <a:r>
              <a:t>= 0.3 Osm</a:t>
            </a:r>
          </a:p>
        </p:txBody>
      </p:sp>
      <p:grpSp>
        <p:nvGrpSpPr>
          <p:cNvPr id="1095" name="Group"/>
          <p:cNvGrpSpPr/>
          <p:nvPr/>
        </p:nvGrpSpPr>
        <p:grpSpPr>
          <a:xfrm>
            <a:off x="9905999" y="10001250"/>
            <a:ext cx="3911856" cy="1270000"/>
            <a:chOff x="0" y="447278"/>
            <a:chExt cx="3911855" cy="1270000"/>
          </a:xfrm>
        </p:grpSpPr>
        <p:sp>
          <p:nvSpPr>
            <p:cNvPr id="1092" name="Line"/>
            <p:cNvSpPr/>
            <p:nvPr/>
          </p:nvSpPr>
          <p:spPr>
            <a:xfrm flipH="1">
              <a:off x="0" y="1090217"/>
              <a:ext cx="3911855" cy="2"/>
            </a:xfrm>
            <a:prstGeom prst="line">
              <a:avLst/>
            </a:prstGeom>
            <a:noFill/>
            <a:ln w="50800" cap="flat">
              <a:solidFill>
                <a:srgbClr val="000000"/>
              </a:solidFill>
              <a:prstDash val="solid"/>
              <a:miter lim="400000"/>
              <a:headEnd type="triangle" w="med" len="med"/>
            </a:ln>
            <a:effectLst/>
          </p:spPr>
          <p:txBody>
            <a:bodyPr wrap="square" lIns="0" tIns="0" rIns="0" bIns="0" numCol="1" anchor="t">
              <a:noAutofit/>
            </a:bodyPr>
            <a:lstStyle/>
            <a:p>
              <a:pPr/>
            </a:p>
          </p:txBody>
        </p:sp>
        <p:sp>
          <p:nvSpPr>
            <p:cNvPr id="1093" name="Line"/>
            <p:cNvSpPr/>
            <p:nvPr/>
          </p:nvSpPr>
          <p:spPr>
            <a:xfrm flipH="1">
              <a:off x="0" y="1518841"/>
              <a:ext cx="3822282" cy="2"/>
            </a:xfrm>
            <a:prstGeom prst="line">
              <a:avLst/>
            </a:prstGeom>
            <a:noFill/>
            <a:ln w="50800" cap="flat">
              <a:solidFill>
                <a:srgbClr val="000000"/>
              </a:solidFill>
              <a:prstDash val="solid"/>
              <a:miter lim="400000"/>
              <a:tailEnd type="triangle" w="med" len="med"/>
            </a:ln>
            <a:effectLst/>
          </p:spPr>
          <p:txBody>
            <a:bodyPr wrap="square" lIns="0" tIns="0" rIns="0" bIns="0" numCol="1" anchor="t">
              <a:noAutofit/>
            </a:bodyPr>
            <a:lstStyle/>
            <a:p>
              <a:pPr/>
            </a:p>
          </p:txBody>
        </p:sp>
        <p:sp>
          <p:nvSpPr>
            <p:cNvPr id="1094" name="no osmosis"/>
            <p:cNvSpPr/>
            <p:nvPr/>
          </p:nvSpPr>
          <p:spPr>
            <a:xfrm>
              <a:off x="1911955" y="447278"/>
              <a:ext cx="1270001" cy="1270001"/>
            </a:xfrm>
            <a:prstGeom prst="line">
              <a:avLst/>
            </a:prstGeom>
            <a:solidFill>
              <a:srgbClr val="94E3FE"/>
            </a:solid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200"/>
              </a:lvl1pPr>
            </a:lstStyle>
            <a:p>
              <a:pPr/>
              <a:r>
                <a:t>no osmosis</a:t>
              </a:r>
            </a:p>
          </p:txBody>
        </p:sp>
      </p:grpSp>
      <p:sp>
        <p:nvSpPr>
          <p:cNvPr id="1096" name="semipermeable membrane…"/>
          <p:cNvSpPr txBox="1"/>
          <p:nvPr/>
        </p:nvSpPr>
        <p:spPr>
          <a:xfrm>
            <a:off x="9879386" y="2464592"/>
            <a:ext cx="3948580"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2400"/>
            </a:pPr>
            <a:r>
              <a:t>semipermeable membrane</a:t>
            </a:r>
          </a:p>
          <a:p>
            <a:pPr algn="ctr" defTabSz="821531">
              <a:defRPr sz="2400"/>
            </a:pPr>
            <a:r>
              <a:t>(only H20 can diffuse)  </a:t>
            </a:r>
          </a:p>
        </p:txBody>
      </p:sp>
      <p:sp>
        <p:nvSpPr>
          <p:cNvPr id="1097" name="0.15 m NaCl…"/>
          <p:cNvSpPr txBox="1"/>
          <p:nvPr/>
        </p:nvSpPr>
        <p:spPr>
          <a:xfrm>
            <a:off x="6309149" y="6471443"/>
            <a:ext cx="4830055" cy="22733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0.15 m NaCl</a:t>
            </a:r>
          </a:p>
          <a:p>
            <a:pPr algn="ctr" defTabSz="821531">
              <a:defRPr sz="3200"/>
            </a:pPr>
            <a:r>
              <a:t>= 0.15 m Na &amp; 0.15 m Cl</a:t>
            </a:r>
          </a:p>
          <a:p>
            <a:pPr algn="ctr" defTabSz="821531">
              <a:defRPr sz="5200"/>
            </a:pPr>
            <a:r>
              <a:t>= 0.3 Osm</a:t>
            </a:r>
          </a:p>
        </p:txBody>
      </p:sp>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99" name="Rectangle"/>
          <p:cNvSpPr/>
          <p:nvPr/>
        </p:nvSpPr>
        <p:spPr>
          <a:xfrm>
            <a:off x="12102703" y="3429000"/>
            <a:ext cx="7429501" cy="8465344"/>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00" name="Rectangle"/>
          <p:cNvSpPr/>
          <p:nvPr/>
        </p:nvSpPr>
        <p:spPr>
          <a:xfrm>
            <a:off x="4583906" y="5161359"/>
            <a:ext cx="7429501" cy="6750845"/>
          </a:xfrm>
          <a:prstGeom prst="rect">
            <a:avLst/>
          </a:prstGeom>
          <a:solidFill>
            <a:srgbClr val="94E3FE"/>
          </a:solidFill>
          <a:ln w="25400">
            <a:solidFill>
              <a:srgbClr val="000000"/>
            </a:solidFill>
            <a:miter lim="400000"/>
          </a:ln>
        </p:spPr>
        <p:txBody>
          <a:bodyPr lIns="53578" tIns="53578" rIns="53578" bIns="53578"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01" name="Osmolarity Examples"/>
          <p:cNvSpPr txBox="1"/>
          <p:nvPr/>
        </p:nvSpPr>
        <p:spPr>
          <a:xfrm>
            <a:off x="3548062" y="590550"/>
            <a:ext cx="8147335"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433FF"/>
              </a:buClr>
              <a:buFont typeface="Helvetica"/>
              <a:defRPr b="1" sz="6000">
                <a:solidFill>
                  <a:srgbClr val="0433FF"/>
                </a:solidFill>
                <a:uFill>
                  <a:solidFill>
                    <a:srgbClr val="0433FF"/>
                  </a:solidFill>
                </a:uFill>
              </a:defRPr>
            </a:lvl1pPr>
          </a:lstStyle>
          <a:p>
            <a:pPr/>
            <a:r>
              <a:t>Osmolarity Examples</a:t>
            </a:r>
          </a:p>
        </p:txBody>
      </p:sp>
      <p:sp>
        <p:nvSpPr>
          <p:cNvPr id="1102" name="Line"/>
          <p:cNvSpPr/>
          <p:nvPr/>
        </p:nvSpPr>
        <p:spPr>
          <a:xfrm flipH="1">
            <a:off x="12049124" y="3462818"/>
            <a:ext cx="1" cy="8395807"/>
          </a:xfrm>
          <a:prstGeom prst="line">
            <a:avLst/>
          </a:prstGeom>
          <a:ln w="50800">
            <a:solidFill>
              <a:srgbClr val="000000"/>
            </a:solidFill>
            <a:custDash>
              <a:ds d="200000" sp="200000"/>
            </a:custDash>
            <a:miter lim="400000"/>
          </a:ln>
        </p:spPr>
        <p:txBody>
          <a:bodyPr lIns="71437" tIns="71437" rIns="71437" bIns="71437" anchor="ctr"/>
          <a:lstStyle/>
          <a:p>
            <a:pPr/>
          </a:p>
        </p:txBody>
      </p:sp>
      <p:sp>
        <p:nvSpPr>
          <p:cNvPr id="1103" name="0.3 m glucose…"/>
          <p:cNvSpPr txBox="1"/>
          <p:nvPr/>
        </p:nvSpPr>
        <p:spPr>
          <a:xfrm>
            <a:off x="6531293" y="6499621"/>
            <a:ext cx="4350049" cy="1752601"/>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0.3 m glucose</a:t>
            </a:r>
          </a:p>
          <a:p>
            <a:pPr algn="ctr" defTabSz="821531">
              <a:defRPr sz="5200"/>
            </a:pPr>
            <a:r>
              <a:t>= 0.3 Osm</a:t>
            </a:r>
          </a:p>
        </p:txBody>
      </p:sp>
      <p:sp>
        <p:nvSpPr>
          <p:cNvPr id="1104" name="semipermeable membrane…"/>
          <p:cNvSpPr txBox="1"/>
          <p:nvPr/>
        </p:nvSpPr>
        <p:spPr>
          <a:xfrm>
            <a:off x="9879386" y="2464592"/>
            <a:ext cx="3948580" cy="892970"/>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2400"/>
            </a:pPr>
            <a:r>
              <a:t>semipermeable membrane</a:t>
            </a:r>
          </a:p>
          <a:p>
            <a:pPr algn="ctr" defTabSz="821531">
              <a:defRPr sz="2400"/>
            </a:pPr>
            <a:r>
              <a:t>(only H20 can diffuse)  </a:t>
            </a:r>
          </a:p>
        </p:txBody>
      </p:sp>
      <p:sp>
        <p:nvSpPr>
          <p:cNvPr id="1105" name="0.15 m MgCl2…"/>
          <p:cNvSpPr txBox="1"/>
          <p:nvPr/>
        </p:nvSpPr>
        <p:spPr>
          <a:xfrm>
            <a:off x="13048134" y="5697140"/>
            <a:ext cx="5068087" cy="2786064"/>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p>
            <a:pPr algn="ctr" defTabSz="821531">
              <a:defRPr sz="5200"/>
            </a:pPr>
            <a:r>
              <a:t>0.15 m MgCl</a:t>
            </a:r>
            <a:r>
              <a:rPr baseline="-5999"/>
              <a:t>2</a:t>
            </a:r>
          </a:p>
          <a:p>
            <a:pPr algn="ctr" defTabSz="821531">
              <a:defRPr sz="3200"/>
            </a:pPr>
            <a:r>
              <a:t>= 0.15 m Mg</a:t>
            </a:r>
            <a:r>
              <a:rPr baseline="31999"/>
              <a:t>++</a:t>
            </a:r>
            <a:r>
              <a:t> &amp; 0.3 m Cl</a:t>
            </a:r>
            <a:r>
              <a:rPr baseline="31999"/>
              <a:t>-</a:t>
            </a:r>
            <a:endParaRPr baseline="31999"/>
          </a:p>
          <a:p>
            <a:pPr algn="ctr" defTabSz="821531">
              <a:defRPr sz="3200"/>
            </a:pPr>
            <a:endParaRPr baseline="31999"/>
          </a:p>
          <a:p>
            <a:pPr algn="ctr" defTabSz="821531">
              <a:defRPr sz="5200"/>
            </a:pPr>
            <a:r>
              <a:t>= 0.45 Osm</a:t>
            </a:r>
          </a:p>
        </p:txBody>
      </p:sp>
      <p:grpSp>
        <p:nvGrpSpPr>
          <p:cNvPr id="1109" name="Group"/>
          <p:cNvGrpSpPr/>
          <p:nvPr/>
        </p:nvGrpSpPr>
        <p:grpSpPr>
          <a:xfrm>
            <a:off x="10048874" y="9804796"/>
            <a:ext cx="3911856" cy="1270001"/>
            <a:chOff x="0" y="447278"/>
            <a:chExt cx="3911855" cy="1270000"/>
          </a:xfrm>
        </p:grpSpPr>
        <p:sp>
          <p:nvSpPr>
            <p:cNvPr id="1106" name="Line"/>
            <p:cNvSpPr/>
            <p:nvPr/>
          </p:nvSpPr>
          <p:spPr>
            <a:xfrm flipH="1">
              <a:off x="0" y="1090217"/>
              <a:ext cx="3911855" cy="2"/>
            </a:xfrm>
            <a:prstGeom prst="line">
              <a:avLst/>
            </a:prstGeom>
            <a:noFill/>
            <a:ln w="177800" cap="flat">
              <a:solidFill>
                <a:srgbClr val="000000"/>
              </a:solidFill>
              <a:prstDash val="solid"/>
              <a:miter lim="400000"/>
              <a:headEnd type="triangle" w="med" len="med"/>
            </a:ln>
            <a:effectLst/>
          </p:spPr>
          <p:txBody>
            <a:bodyPr wrap="square" lIns="71437" tIns="71437" rIns="71437" bIns="71437" numCol="1" anchor="ctr">
              <a:noAutofit/>
            </a:bodyPr>
            <a:lstStyle/>
            <a:p>
              <a:pPr/>
            </a:p>
          </p:txBody>
        </p:sp>
        <p:sp>
          <p:nvSpPr>
            <p:cNvPr id="1107" name="Line"/>
            <p:cNvSpPr/>
            <p:nvPr/>
          </p:nvSpPr>
          <p:spPr>
            <a:xfrm flipH="1">
              <a:off x="0" y="1518841"/>
              <a:ext cx="3822282" cy="2"/>
            </a:xfrm>
            <a:prstGeom prst="line">
              <a:avLst/>
            </a:prstGeom>
            <a:noFill/>
            <a:ln w="50800" cap="flat">
              <a:solidFill>
                <a:srgbClr val="000000"/>
              </a:solidFill>
              <a:prstDash val="solid"/>
              <a:miter lim="400000"/>
              <a:tailEnd type="triangle" w="med" len="med"/>
            </a:ln>
            <a:effectLst/>
          </p:spPr>
          <p:txBody>
            <a:bodyPr wrap="square" lIns="0" tIns="0" rIns="0" bIns="0" numCol="1" anchor="t">
              <a:noAutofit/>
            </a:bodyPr>
            <a:lstStyle/>
            <a:p>
              <a:pPr/>
            </a:p>
          </p:txBody>
        </p:sp>
        <p:sp>
          <p:nvSpPr>
            <p:cNvPr id="1108" name="osmosis"/>
            <p:cNvSpPr/>
            <p:nvPr/>
          </p:nvSpPr>
          <p:spPr>
            <a:xfrm>
              <a:off x="1911955" y="447278"/>
              <a:ext cx="1270001" cy="1270001"/>
            </a:xfrm>
            <a:prstGeom prst="line">
              <a:avLst/>
            </a:prstGeom>
            <a:solidFill>
              <a:srgbClr val="94E3FE"/>
            </a:solidFill>
            <a:ln w="12700" cap="flat">
              <a:noFill/>
              <a:miter lim="400000"/>
            </a:ln>
            <a:effectLst/>
            <a:extLst>
              <a:ext uri="{C572A759-6A51-4108-AA02-DFA0A04FC94B}">
                <ma14:wrappingTextBoxFlag xmlns:ma14="http://schemas.microsoft.com/office/mac/drawingml/2011/main" val="1"/>
              </a:ext>
            </a:extLst>
          </p:spPr>
          <p:txBody>
            <a:bodyPr wrap="none" lIns="53578" tIns="53578" rIns="53578" bIns="53578" numCol="1" anchor="ctr">
              <a:spAutoFit/>
            </a:bodyPr>
            <a:lstStyle>
              <a:lvl1pPr algn="ctr" defTabSz="821531">
                <a:defRPr sz="5200"/>
              </a:lvl1pPr>
            </a:lstStyle>
            <a:p>
              <a:pPr/>
              <a:r>
                <a:t>osmosis</a:t>
              </a:r>
            </a:p>
          </p:txBody>
        </p:sp>
      </p:gr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Canvas…"/>
          <p:cNvSpPr txBox="1"/>
          <p:nvPr/>
        </p:nvSpPr>
        <p:spPr>
          <a:xfrm>
            <a:off x="3672596" y="981471"/>
            <a:ext cx="15948423" cy="11753058"/>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p>
            <a:pPr defTabSz="821531">
              <a:defRPr b="1" sz="5200"/>
            </a:pPr>
            <a:r>
              <a:t>Canvas  </a:t>
            </a:r>
          </a:p>
          <a:p>
            <a:pPr defTabSz="821531">
              <a:defRPr b="1" sz="5200"/>
            </a:pPr>
            <a:r>
              <a:t>&amp; </a:t>
            </a:r>
            <a:r>
              <a:rPr u="sng">
                <a:hlinkClick r:id="rId2" invalidUrl="" action="" tgtFrame="" tooltip="" history="1" highlightClick="0" endSnd="0"/>
              </a:rPr>
              <a:t>http://houptlab.org/courses/humanphys</a:t>
            </a:r>
          </a:p>
          <a:p>
            <a:pPr defTabSz="821531">
              <a:defRPr b="1" sz="5200"/>
            </a:pPr>
          </a:p>
          <a:p>
            <a:pPr defTabSz="910828">
              <a:defRPr sz="3600"/>
            </a:pPr>
            <a:r>
              <a:t>Assignments, lecture outlines, handouts, and practice exams will be posted on Canvas.</a:t>
            </a:r>
          </a:p>
          <a:p>
            <a:pPr defTabSz="910828">
              <a:defRPr sz="3600"/>
            </a:pPr>
          </a:p>
          <a:p>
            <a:pPr defTabSz="910828">
              <a:defRPr b="1" sz="3600"/>
            </a:pPr>
            <a:r>
              <a:t>Syllabus</a:t>
            </a:r>
          </a:p>
          <a:p>
            <a:pPr defTabSz="910828">
              <a:defRPr sz="3600"/>
            </a:pPr>
            <a:r>
              <a:t>Syllabus and course descripton</a:t>
            </a:r>
          </a:p>
          <a:p>
            <a:pPr defTabSz="910828">
              <a:defRPr sz="3600"/>
            </a:pPr>
          </a:p>
          <a:p>
            <a:pPr defTabSz="910828">
              <a:defRPr b="1" sz="3600"/>
            </a:pPr>
            <a:r>
              <a:t>Course Library</a:t>
            </a:r>
          </a:p>
          <a:p>
            <a:pPr defTabSz="910828">
              <a:defRPr sz="3600"/>
            </a:pPr>
            <a:r>
              <a:t>Powerpoint/PDF of Lecture Slides will be posted on Canvas 1-2 days in advance</a:t>
            </a:r>
          </a:p>
          <a:p>
            <a:pPr defTabSz="910828">
              <a:defRPr sz="3600"/>
            </a:pPr>
          </a:p>
          <a:p>
            <a:pPr defTabSz="910828">
              <a:defRPr b="1" sz="3600"/>
            </a:pPr>
            <a:r>
              <a:t>Assignments</a:t>
            </a:r>
          </a:p>
          <a:p>
            <a:pPr defTabSz="910828">
              <a:defRPr sz="3600"/>
            </a:pPr>
            <a:r>
              <a:t>Quizzes (1 / chapter) will be posted under Assignments, and will be completed as “on-line” quizzes.  Due before each exam.</a:t>
            </a:r>
          </a:p>
          <a:p>
            <a:pPr defTabSz="910828">
              <a:defRPr sz="3600"/>
            </a:pPr>
          </a:p>
          <a:p>
            <a:pPr defTabSz="910828">
              <a:defRPr b="1" sz="3600"/>
            </a:pPr>
            <a:r>
              <a:t>Grade Center</a:t>
            </a:r>
          </a:p>
          <a:p>
            <a:pPr defTabSz="910828">
              <a:defRPr sz="3600"/>
            </a:pPr>
            <a:r>
              <a:t>Grades will be posted in the Canvas grade center, although the professor has the master spreadsheet of grades.</a:t>
            </a:r>
          </a:p>
        </p:txBody>
      </p:sp>
      <p:sp>
        <p:nvSpPr>
          <p:cNvPr id="258" name="Download lectures in advance!"/>
          <p:cNvSpPr txBox="1"/>
          <p:nvPr/>
        </p:nvSpPr>
        <p:spPr>
          <a:xfrm>
            <a:off x="14965312" y="2699750"/>
            <a:ext cx="7358064" cy="698501"/>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ctr">
            <a:spAutoFit/>
          </a:bodyPr>
          <a:lstStyle>
            <a:lvl1pPr defTabSz="821531">
              <a:defRPr sz="3200">
                <a:solidFill>
                  <a:srgbClr val="E32400"/>
                </a:solidFill>
                <a:latin typeface="Comic Sans MS"/>
                <a:ea typeface="Comic Sans MS"/>
                <a:cs typeface="Comic Sans MS"/>
                <a:sym typeface="Comic Sans MS"/>
              </a:defRPr>
            </a:lvl1pPr>
          </a:lstStyle>
          <a:p>
            <a:pPr/>
            <a:r>
              <a:t>Download lectures in advance!</a:t>
            </a:r>
          </a:p>
        </p:txBody>
      </p:sp>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11" name="Simple Diffusion across Membrane…"/>
          <p:cNvSpPr txBox="1"/>
          <p:nvPr/>
        </p:nvSpPr>
        <p:spPr>
          <a:xfrm>
            <a:off x="1551270" y="2243826"/>
            <a:ext cx="10305720" cy="8397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4200">
                <a:uFill>
                  <a:solidFill>
                    <a:srgbClr val="000000"/>
                  </a:solidFill>
                </a:uFill>
              </a:defRPr>
            </a:pPr>
            <a:r>
              <a:rPr b="1"/>
              <a:t>Simple Diffusion</a:t>
            </a:r>
            <a:r>
              <a:t> across Membrane</a:t>
            </a:r>
          </a:p>
          <a:p>
            <a:pPr marL="81280" marR="81280" defTabSz="1821656">
              <a:defRPr sz="4200">
                <a:uFill>
                  <a:solidFill>
                    <a:srgbClr val="000000"/>
                  </a:solidFill>
                </a:uFill>
              </a:defRPr>
            </a:pPr>
            <a:r>
              <a:t>(lipids, gases)</a:t>
            </a:r>
          </a:p>
          <a:p>
            <a:pPr marL="81280" marR="81280" defTabSz="1821656">
              <a:defRPr sz="4200">
                <a:uFill>
                  <a:solidFill>
                    <a:srgbClr val="000000"/>
                  </a:solidFill>
                </a:uFill>
              </a:defRPr>
            </a:pPr>
          </a:p>
          <a:p>
            <a:pPr marL="81280" marR="81280" defTabSz="1821656">
              <a:defRPr sz="4200">
                <a:uFill>
                  <a:solidFill>
                    <a:srgbClr val="000000"/>
                  </a:solidFill>
                </a:uFill>
              </a:defRPr>
            </a:pPr>
            <a:r>
              <a:t>Diffusion of ions through </a:t>
            </a:r>
            <a:r>
              <a:rPr b="1"/>
              <a:t>ion channel proteins</a:t>
            </a:r>
            <a:endParaRPr b="1"/>
          </a:p>
          <a:p>
            <a:pPr marL="81280" marR="81280" defTabSz="1821656">
              <a:defRPr sz="4200">
                <a:uFill>
                  <a:solidFill>
                    <a:srgbClr val="000000"/>
                  </a:solidFill>
                </a:uFill>
              </a:defRPr>
            </a:pPr>
          </a:p>
          <a:p>
            <a:pPr marL="81280" marR="81280" defTabSz="1821656">
              <a:defRPr sz="4200">
                <a:uFill>
                  <a:solidFill>
                    <a:srgbClr val="000000"/>
                  </a:solidFill>
                </a:uFill>
              </a:defRPr>
            </a:pPr>
            <a:r>
              <a:rPr b="1"/>
              <a:t>Osmosis</a:t>
            </a:r>
            <a:r>
              <a:t>: diffusion of water through</a:t>
            </a:r>
          </a:p>
          <a:p>
            <a:pPr marL="81280" marR="81280" defTabSz="1821656">
              <a:defRPr sz="4200">
                <a:uFill>
                  <a:solidFill>
                    <a:srgbClr val="000000"/>
                  </a:solidFill>
                </a:uFill>
              </a:defRPr>
            </a:pPr>
            <a:r>
              <a:t>aquaporin channels across membrane</a:t>
            </a:r>
          </a:p>
          <a:p>
            <a:pPr marL="81280" marR="81280" defTabSz="1821656">
              <a:defRPr sz="4200">
                <a:uFill>
                  <a:solidFill>
                    <a:srgbClr val="000000"/>
                  </a:solidFill>
                </a:uFill>
              </a:defRPr>
            </a:pPr>
          </a:p>
          <a:p>
            <a:pPr marL="81280" marR="81280" defTabSz="1821656">
              <a:defRPr i="1" sz="4200">
                <a:uFill>
                  <a:solidFill>
                    <a:srgbClr val="000000"/>
                  </a:solidFill>
                </a:uFill>
              </a:defRPr>
            </a:pPr>
            <a:r>
              <a:t>Note: because diffusion moves molecules down a concentration gradient, no extra energy is required to transport these molecule.</a:t>
            </a:r>
          </a:p>
        </p:txBody>
      </p:sp>
      <p:pic>
        <p:nvPicPr>
          <p:cNvPr id="1112" name="droppedImage.png" descr="droppedImage.png"/>
          <p:cNvPicPr>
            <a:picLocks noChangeAspect="1"/>
          </p:cNvPicPr>
          <p:nvPr/>
        </p:nvPicPr>
        <p:blipFill>
          <a:blip r:embed="rId2">
            <a:extLst/>
          </a:blip>
          <a:stretch>
            <a:fillRect/>
          </a:stretch>
        </p:blipFill>
        <p:spPr>
          <a:xfrm>
            <a:off x="12692062" y="1286736"/>
            <a:ext cx="7983141" cy="12217058"/>
          </a:xfrm>
          <a:prstGeom prst="rect">
            <a:avLst/>
          </a:prstGeom>
          <a:ln w="12700"/>
        </p:spPr>
      </p:pic>
      <p:sp>
        <p:nvSpPr>
          <p:cNvPr id="1113" name="Non-Carrier Mediated Transport"/>
          <p:cNvSpPr txBox="1"/>
          <p:nvPr/>
        </p:nvSpPr>
        <p:spPr>
          <a:xfrm>
            <a:off x="3048000" y="732234"/>
            <a:ext cx="9385875"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61FF"/>
                </a:solidFill>
                <a:uFill>
                  <a:solidFill>
                    <a:srgbClr val="0061FF"/>
                  </a:solidFill>
                </a:uFill>
              </a:defRPr>
            </a:lvl1pPr>
          </a:lstStyle>
          <a:p>
            <a:pPr/>
            <a:r>
              <a:t>Non-Carrier Mediated Transport</a:t>
            </a:r>
          </a:p>
        </p:txBody>
      </p:sp>
      <p:sp>
        <p:nvSpPr>
          <p:cNvPr id="1114" name="Circle"/>
          <p:cNvSpPr/>
          <p:nvPr/>
        </p:nvSpPr>
        <p:spPr>
          <a:xfrm>
            <a:off x="3393281"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16" name="Carrier-Mediated Transport"/>
          <p:cNvSpPr txBox="1"/>
          <p:nvPr/>
        </p:nvSpPr>
        <p:spPr>
          <a:xfrm>
            <a:off x="3443698" y="348257"/>
            <a:ext cx="7919832" cy="839392"/>
          </a:xfrm>
          <a:prstGeom prst="rect">
            <a:avLst/>
          </a:prstGeom>
          <a:ln w="12700">
            <a:miter lim="400000"/>
          </a:ln>
          <a:extLst>
            <a:ext uri="{C572A759-6A51-4108-AA02-DFA0A04FC94B}">
              <ma14:wrappingTextBoxFlag xmlns:ma14="http://schemas.microsoft.com/office/mac/drawingml/2011/main" val="1"/>
            </a:ext>
          </a:extLst>
        </p:spPr>
        <p:txBody>
          <a:bodyPr wrap="none" lIns="53578" tIns="53578" rIns="53578" bIns="53578" anchor="ctr">
            <a:spAutoFit/>
          </a:bodyPr>
          <a:lstStyle>
            <a:lvl1pPr algn="ctr" defTabSz="821531">
              <a:defRPr b="1" sz="4600">
                <a:solidFill>
                  <a:srgbClr val="0061FF"/>
                </a:solidFill>
                <a:uFill>
                  <a:solidFill>
                    <a:srgbClr val="0061FF"/>
                  </a:solidFill>
                </a:uFill>
              </a:defRPr>
            </a:lvl1pPr>
          </a:lstStyle>
          <a:p>
            <a:pPr/>
            <a:r>
              <a:t>Carrier-Mediated Transport</a:t>
            </a:r>
          </a:p>
        </p:txBody>
      </p:sp>
      <p:sp>
        <p:nvSpPr>
          <p:cNvPr id="1117" name="Mediated by carrier proteins that span the plasma membrane.…"/>
          <p:cNvSpPr txBox="1"/>
          <p:nvPr/>
        </p:nvSpPr>
        <p:spPr>
          <a:xfrm>
            <a:off x="3449522" y="1287755"/>
            <a:ext cx="17900732" cy="121570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600">
                <a:uFill>
                  <a:solidFill>
                    <a:srgbClr val="000000"/>
                  </a:solidFill>
                </a:uFill>
              </a:defRPr>
            </a:pPr>
            <a:r>
              <a:t>Mediated by </a:t>
            </a:r>
            <a:r>
              <a:rPr b="1"/>
              <a:t>carrier proteins</a:t>
            </a:r>
            <a:r>
              <a:t> that span the plasma membrane.</a:t>
            </a:r>
          </a:p>
          <a:p>
            <a:pPr marL="81280" marR="81280" defTabSz="1821656">
              <a:defRPr sz="3600">
                <a:uFill>
                  <a:solidFill>
                    <a:srgbClr val="000000"/>
                  </a:solidFill>
                </a:uFill>
              </a:defRPr>
            </a:pPr>
          </a:p>
          <a:p>
            <a:pPr marL="81280" marR="81280" defTabSz="1821656">
              <a:defRPr b="1" sz="3600">
                <a:uFill>
                  <a:solidFill>
                    <a:srgbClr val="000000"/>
                  </a:solidFill>
                </a:uFill>
              </a:defRPr>
            </a:pPr>
            <a:r>
              <a:t>Properties of Carrier Mediated Transport</a:t>
            </a:r>
          </a:p>
          <a:p>
            <a:pPr marL="81280" marR="81280" defTabSz="1821656">
              <a:defRPr sz="3600">
                <a:uFill>
                  <a:solidFill>
                    <a:srgbClr val="000000"/>
                  </a:solidFill>
                </a:uFill>
              </a:defRPr>
            </a:pPr>
            <a:r>
              <a:t>1. </a:t>
            </a:r>
            <a:r>
              <a:rPr b="1"/>
              <a:t>specificity</a:t>
            </a:r>
            <a:r>
              <a:t> for a specific molecule</a:t>
            </a:r>
          </a:p>
          <a:p>
            <a:pPr marL="81280" marR="81280" defTabSz="1821656">
              <a:defRPr sz="3600">
                <a:uFill>
                  <a:solidFill>
                    <a:srgbClr val="000000"/>
                  </a:solidFill>
                </a:uFill>
              </a:defRPr>
            </a:pPr>
            <a:r>
              <a:t>2. limited number of transporters can be </a:t>
            </a:r>
            <a:r>
              <a:rPr b="1"/>
              <a:t>saturated</a:t>
            </a:r>
            <a:r>
              <a:t>, with a max transport rate (</a:t>
            </a:r>
            <a:r>
              <a:rPr b="1"/>
              <a:t>Tm</a:t>
            </a:r>
            <a:r>
              <a:t>)</a:t>
            </a:r>
          </a:p>
          <a:p>
            <a:pPr marL="81280" marR="81280" defTabSz="1821656">
              <a:defRPr sz="3600">
                <a:uFill>
                  <a:solidFill>
                    <a:srgbClr val="000000"/>
                  </a:solidFill>
                </a:uFill>
              </a:defRPr>
            </a:pPr>
            <a:r>
              <a:t>3. Closely related molecules can </a:t>
            </a:r>
            <a:r>
              <a:rPr b="1"/>
              <a:t>compete</a:t>
            </a:r>
            <a:r>
              <a:t> for transporters on the cell surface</a:t>
            </a:r>
          </a:p>
          <a:p>
            <a:pPr marL="81280" marR="81280" defTabSz="1821656">
              <a:defRPr i="1" sz="3600">
                <a:uFill>
                  <a:solidFill>
                    <a:srgbClr val="000000"/>
                  </a:solidFill>
                </a:uFill>
              </a:defRPr>
            </a:pPr>
            <a:r>
              <a:t>(different cell types express different transporters)</a:t>
            </a:r>
          </a:p>
          <a:p>
            <a:pPr marL="81280" marR="81280" defTabSz="1821656">
              <a:defRPr i="1" sz="3600">
                <a:uFill>
                  <a:solidFill>
                    <a:srgbClr val="000000"/>
                  </a:solidFill>
                </a:uFill>
              </a:defRPr>
            </a:pPr>
          </a:p>
          <a:p>
            <a:pPr marL="81280" marR="81280" defTabSz="1821656">
              <a:defRPr b="1" sz="3600">
                <a:uFill>
                  <a:solidFill>
                    <a:srgbClr val="000000"/>
                  </a:solidFill>
                </a:uFill>
              </a:defRPr>
            </a:pPr>
            <a:r>
              <a:t>Facilitated Diffusion</a:t>
            </a:r>
          </a:p>
          <a:p>
            <a:pPr marL="81280" marR="81280" defTabSz="1821656">
              <a:defRPr sz="3600">
                <a:uFill>
                  <a:solidFill>
                    <a:srgbClr val="000000"/>
                  </a:solidFill>
                </a:uFill>
              </a:defRPr>
            </a:pPr>
            <a:r>
              <a:t>Transported molecule is moved down its concentration gradient.</a:t>
            </a:r>
          </a:p>
          <a:p>
            <a:pPr marL="81280" marR="81280" defTabSz="1821656">
              <a:defRPr sz="3600">
                <a:uFill>
                  <a:solidFill>
                    <a:srgbClr val="000000"/>
                  </a:solidFill>
                </a:uFill>
              </a:defRPr>
            </a:pPr>
            <a:r>
              <a:t>Does not require extra energy from the cell (uses potential energy of concentration gradient).</a:t>
            </a:r>
          </a:p>
          <a:p>
            <a:pPr marL="81280" marR="81280" defTabSz="1821656">
              <a:defRPr sz="3600">
                <a:uFill>
                  <a:solidFill>
                    <a:srgbClr val="000000"/>
                  </a:solidFill>
                </a:uFill>
              </a:defRPr>
            </a:pPr>
          </a:p>
          <a:p>
            <a:pPr marL="81280" marR="81280" defTabSz="1821656">
              <a:defRPr b="1" sz="3600">
                <a:uFill>
                  <a:solidFill>
                    <a:srgbClr val="000000"/>
                  </a:solidFill>
                </a:uFill>
              </a:defRPr>
            </a:pPr>
            <a:r>
              <a:t>Primary Active Transport</a:t>
            </a:r>
          </a:p>
          <a:p>
            <a:pPr marL="81280" marR="81280" defTabSz="1821656">
              <a:defRPr sz="3600">
                <a:uFill>
                  <a:solidFill>
                    <a:srgbClr val="000000"/>
                  </a:solidFill>
                </a:uFill>
              </a:defRPr>
            </a:pPr>
            <a:r>
              <a:t>Membrane carrier protein is an </a:t>
            </a:r>
            <a:r>
              <a:rPr b="1"/>
              <a:t>ATPase </a:t>
            </a:r>
            <a:r>
              <a:t>that breaks down ATP to release energy. Energy is used to transport molecule </a:t>
            </a:r>
            <a:r>
              <a:rPr b="1"/>
              <a:t>against</a:t>
            </a:r>
            <a:r>
              <a:t> its concentration gradient (up the gradient, requires energy). </a:t>
            </a:r>
          </a:p>
          <a:p>
            <a:pPr marL="81280" marR="81280" defTabSz="1821656">
              <a:defRPr sz="3600">
                <a:uFill>
                  <a:solidFill>
                    <a:srgbClr val="000000"/>
                  </a:solidFill>
                </a:uFill>
              </a:defRPr>
            </a:pPr>
          </a:p>
          <a:p>
            <a:pPr marL="81280" marR="81280" defTabSz="1821656">
              <a:defRPr b="1" sz="3600">
                <a:uFill>
                  <a:solidFill>
                    <a:srgbClr val="000000"/>
                  </a:solidFill>
                </a:uFill>
              </a:defRPr>
            </a:pPr>
            <a:r>
              <a:t>Coupled Active Transport</a:t>
            </a:r>
          </a:p>
          <a:p>
            <a:pPr marL="81280" marR="81280" defTabSz="1821656">
              <a:defRPr sz="3600">
                <a:uFill>
                  <a:solidFill>
                    <a:srgbClr val="000000"/>
                  </a:solidFill>
                </a:uFill>
              </a:defRPr>
            </a:pPr>
            <a:r>
              <a:t>Cell uses energy to establish steep concentration gradient for molecule 1.</a:t>
            </a:r>
          </a:p>
          <a:p>
            <a:pPr marL="81280" marR="81280" defTabSz="1821656">
              <a:defRPr sz="3600">
                <a:uFill>
                  <a:solidFill>
                    <a:srgbClr val="000000"/>
                  </a:solidFill>
                </a:uFill>
              </a:defRPr>
            </a:pPr>
            <a:r>
              <a:t>Co-transporter allows molecule 1 to move </a:t>
            </a:r>
            <a:r>
              <a:rPr b="1"/>
              <a:t>down</a:t>
            </a:r>
            <a:r>
              <a:t> concentration gradient.</a:t>
            </a:r>
          </a:p>
          <a:p>
            <a:pPr marL="81280" marR="81280" defTabSz="1821656">
              <a:defRPr sz="3600">
                <a:uFill>
                  <a:solidFill>
                    <a:srgbClr val="000000"/>
                  </a:solidFill>
                </a:uFill>
              </a:defRPr>
            </a:pPr>
            <a:r>
              <a:t>Couples energy of first molecule to co-transport molecule 2 </a:t>
            </a:r>
            <a:r>
              <a:rPr b="1"/>
              <a:t>up</a:t>
            </a:r>
            <a:r>
              <a:t> its gradient.</a:t>
            </a:r>
          </a:p>
        </p:txBody>
      </p:sp>
      <p:sp>
        <p:nvSpPr>
          <p:cNvPr id="1118" name="Circle"/>
          <p:cNvSpPr/>
          <p:nvPr/>
        </p:nvSpPr>
        <p:spPr>
          <a:xfrm>
            <a:off x="2466636" y="13061156"/>
            <a:ext cx="303982" cy="303982"/>
          </a:xfrm>
          <a:prstGeom prst="ellipse">
            <a:avLst/>
          </a:prstGeom>
          <a:solidFill>
            <a:srgbClr val="FFFFFF"/>
          </a:solidFill>
          <a:ln w="12700">
            <a:solidFill>
              <a:schemeClr val="accent2">
                <a:hueOff val="-2473792"/>
                <a:satOff val="-50209"/>
                <a:lumOff val="23543"/>
              </a:schemeClr>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20" name="Fox Figure 6.2"/>
          <p:cNvSpPr txBox="1"/>
          <p:nvPr/>
        </p:nvSpPr>
        <p:spPr>
          <a:xfrm>
            <a:off x="17960578" y="12555140"/>
            <a:ext cx="2607469"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6.2</a:t>
            </a:r>
          </a:p>
        </p:txBody>
      </p:sp>
      <p:pic>
        <p:nvPicPr>
          <p:cNvPr id="1121" name="droppedImage.png" descr="droppedImage.png"/>
          <p:cNvPicPr>
            <a:picLocks noChangeAspect="1"/>
          </p:cNvPicPr>
          <p:nvPr/>
        </p:nvPicPr>
        <p:blipFill>
          <a:blip r:embed="rId2">
            <a:extLst/>
          </a:blip>
          <a:stretch>
            <a:fillRect/>
          </a:stretch>
        </p:blipFill>
        <p:spPr>
          <a:xfrm>
            <a:off x="10977562" y="2446734"/>
            <a:ext cx="10015258" cy="7697391"/>
          </a:xfrm>
          <a:prstGeom prst="rect">
            <a:avLst/>
          </a:prstGeom>
          <a:ln w="12700"/>
        </p:spPr>
      </p:pic>
      <p:sp>
        <p:nvSpPr>
          <p:cNvPr id="1122" name="Carrier Mediated Transport"/>
          <p:cNvSpPr txBox="1"/>
          <p:nvPr/>
        </p:nvSpPr>
        <p:spPr>
          <a:xfrm>
            <a:off x="3298031" y="660796"/>
            <a:ext cx="800332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61FF"/>
                </a:solidFill>
                <a:uFill>
                  <a:solidFill>
                    <a:srgbClr val="0061FF"/>
                  </a:solidFill>
                </a:uFill>
              </a:defRPr>
            </a:lvl1pPr>
          </a:lstStyle>
          <a:p>
            <a:pPr/>
            <a:r>
              <a:t>Carrier Mediated Transport</a:t>
            </a:r>
          </a:p>
        </p:txBody>
      </p:sp>
      <p:sp>
        <p:nvSpPr>
          <p:cNvPr id="1123" name="Mediated by carrier proteins that span the plasma membrane.…"/>
          <p:cNvSpPr txBox="1"/>
          <p:nvPr/>
        </p:nvSpPr>
        <p:spPr>
          <a:xfrm>
            <a:off x="2761157" y="2247971"/>
            <a:ext cx="7259543" cy="28733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600">
                <a:uFill>
                  <a:solidFill>
                    <a:srgbClr val="000000"/>
                  </a:solidFill>
                </a:uFill>
              </a:defRPr>
            </a:pPr>
            <a:r>
              <a:t>Mediated by </a:t>
            </a:r>
            <a:r>
              <a:rPr b="1"/>
              <a:t>carrier proteins</a:t>
            </a:r>
            <a:r>
              <a:t> that span the plasma membrane.</a:t>
            </a:r>
          </a:p>
          <a:p>
            <a:pPr marL="81280" marR="81280" defTabSz="1821656">
              <a:defRPr sz="3600">
                <a:uFill>
                  <a:solidFill>
                    <a:srgbClr val="000000"/>
                  </a:solidFill>
                </a:uFill>
              </a:defRPr>
            </a:pPr>
          </a:p>
          <a:p>
            <a:pPr marL="81280" marR="81280" defTabSz="1821656">
              <a:defRPr sz="3600">
                <a:uFill>
                  <a:solidFill>
                    <a:srgbClr val="000000"/>
                  </a:solidFill>
                </a:uFill>
              </a:defRPr>
            </a:pPr>
            <a:r>
              <a:t>Multiple types of transporters on every cell, depending on cell type.</a:t>
            </a:r>
          </a:p>
        </p:txBody>
      </p:sp>
      <p:grpSp>
        <p:nvGrpSpPr>
          <p:cNvPr id="1140" name="Group"/>
          <p:cNvGrpSpPr/>
          <p:nvPr/>
        </p:nvGrpSpPr>
        <p:grpSpPr>
          <a:xfrm>
            <a:off x="4298156" y="6500812"/>
            <a:ext cx="5428855" cy="6286501"/>
            <a:chOff x="0" y="0"/>
            <a:chExt cx="5428854" cy="6286500"/>
          </a:xfrm>
        </p:grpSpPr>
        <p:sp>
          <p:nvSpPr>
            <p:cNvPr id="1124" name="Oval"/>
            <p:cNvSpPr/>
            <p:nvPr/>
          </p:nvSpPr>
          <p:spPr>
            <a:xfrm>
              <a:off x="946546" y="1982390"/>
              <a:ext cx="4161236" cy="4071939"/>
            </a:xfrm>
            <a:prstGeom prst="ellipse">
              <a:avLst/>
            </a:prstGeom>
            <a:solidFill>
              <a:srgbClr val="FFA57D"/>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25" name="Oval"/>
            <p:cNvSpPr/>
            <p:nvPr/>
          </p:nvSpPr>
          <p:spPr>
            <a:xfrm>
              <a:off x="1071562" y="2107406"/>
              <a:ext cx="3893345" cy="3804048"/>
            </a:xfrm>
            <a:prstGeom prst="ellipse">
              <a:avLst/>
            </a:prstGeom>
            <a:solidFill>
              <a:srgbClr val="FFF2D5"/>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26" name="Oval"/>
            <p:cNvSpPr/>
            <p:nvPr/>
          </p:nvSpPr>
          <p:spPr>
            <a:xfrm>
              <a:off x="2482453" y="1821656"/>
              <a:ext cx="392907" cy="696516"/>
            </a:xfrm>
            <a:prstGeom prst="ellipse">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27" name="Oval"/>
            <p:cNvSpPr/>
            <p:nvPr/>
          </p:nvSpPr>
          <p:spPr>
            <a:xfrm rot="678596">
              <a:off x="3286125" y="1821655"/>
              <a:ext cx="392907" cy="696516"/>
            </a:xfrm>
            <a:prstGeom prst="ellipse">
              <a:avLst/>
            </a:prstGeom>
            <a:solidFill>
              <a:srgbClr val="B18CFE"/>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28" name="Oval"/>
            <p:cNvSpPr/>
            <p:nvPr/>
          </p:nvSpPr>
          <p:spPr>
            <a:xfrm rot="4057194">
              <a:off x="4286249" y="2303859"/>
              <a:ext cx="392907" cy="696516"/>
            </a:xfrm>
            <a:prstGeom prst="ellipse">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29" name="Oval"/>
            <p:cNvSpPr/>
            <p:nvPr/>
          </p:nvSpPr>
          <p:spPr>
            <a:xfrm rot="17306096">
              <a:off x="4839890" y="3661172"/>
              <a:ext cx="392907" cy="696516"/>
            </a:xfrm>
            <a:prstGeom prst="ellipse">
              <a:avLst/>
            </a:prstGeom>
            <a:solidFill>
              <a:srgbClr val="B18CFE"/>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0" name="Oval"/>
            <p:cNvSpPr/>
            <p:nvPr/>
          </p:nvSpPr>
          <p:spPr>
            <a:xfrm rot="18262820">
              <a:off x="4286249" y="4947046"/>
              <a:ext cx="392907" cy="696517"/>
            </a:xfrm>
            <a:prstGeom prst="ellipse">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1" name="Oval"/>
            <p:cNvSpPr/>
            <p:nvPr/>
          </p:nvSpPr>
          <p:spPr>
            <a:xfrm>
              <a:off x="3071812" y="5589984"/>
              <a:ext cx="392907" cy="696516"/>
            </a:xfrm>
            <a:prstGeom prst="ellipse">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2" name="Oval"/>
            <p:cNvSpPr/>
            <p:nvPr/>
          </p:nvSpPr>
          <p:spPr>
            <a:xfrm rot="1658758">
              <a:off x="1857375" y="5393530"/>
              <a:ext cx="392907" cy="696517"/>
            </a:xfrm>
            <a:prstGeom prst="ellipse">
              <a:avLst/>
            </a:prstGeom>
            <a:solidFill>
              <a:srgbClr val="B18CFE"/>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3" name="Oval"/>
            <p:cNvSpPr/>
            <p:nvPr/>
          </p:nvSpPr>
          <p:spPr>
            <a:xfrm rot="2700000">
              <a:off x="1071562" y="4554140"/>
              <a:ext cx="392907" cy="696516"/>
            </a:xfrm>
            <a:prstGeom prst="ellipse">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4" name="Oval"/>
            <p:cNvSpPr/>
            <p:nvPr/>
          </p:nvSpPr>
          <p:spPr>
            <a:xfrm rot="16918568">
              <a:off x="803671" y="3286124"/>
              <a:ext cx="392908" cy="696517"/>
            </a:xfrm>
            <a:prstGeom prst="ellipse">
              <a:avLst/>
            </a:prstGeom>
            <a:solidFill>
              <a:srgbClr val="B18CFE"/>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5" name="Oval"/>
            <p:cNvSpPr/>
            <p:nvPr/>
          </p:nvSpPr>
          <p:spPr>
            <a:xfrm rot="19856724">
              <a:off x="1321593" y="2303859"/>
              <a:ext cx="392907" cy="696517"/>
            </a:xfrm>
            <a:prstGeom prst="ellipse">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6" name="Oval"/>
            <p:cNvSpPr/>
            <p:nvPr/>
          </p:nvSpPr>
          <p:spPr>
            <a:xfrm>
              <a:off x="71437" y="0"/>
              <a:ext cx="392907" cy="696516"/>
            </a:xfrm>
            <a:prstGeom prst="ellipse">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7" name="= glucose transporter"/>
            <p:cNvSpPr txBox="1"/>
            <p:nvPr/>
          </p:nvSpPr>
          <p:spPr>
            <a:xfrm>
              <a:off x="535781" y="35718"/>
              <a:ext cx="4065906" cy="59948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uFill>
                    <a:solidFill>
                      <a:srgbClr val="000000"/>
                    </a:solidFill>
                  </a:uFill>
                  <a:latin typeface="+mn-lt"/>
                  <a:ea typeface="+mn-ea"/>
                  <a:cs typeface="+mn-cs"/>
                  <a:sym typeface="Arial"/>
                </a:defRPr>
              </a:lvl1pPr>
            </a:lstStyle>
            <a:p>
              <a:pPr/>
              <a:r>
                <a:t>= glucose transporter</a:t>
              </a:r>
            </a:p>
          </p:txBody>
        </p:sp>
        <p:sp>
          <p:nvSpPr>
            <p:cNvPr id="1138" name="Oval"/>
            <p:cNvSpPr/>
            <p:nvPr/>
          </p:nvSpPr>
          <p:spPr>
            <a:xfrm rot="678596">
              <a:off x="64484" y="853295"/>
              <a:ext cx="392907" cy="696517"/>
            </a:xfrm>
            <a:prstGeom prst="ellipse">
              <a:avLst/>
            </a:prstGeom>
            <a:solidFill>
              <a:srgbClr val="B18CFE"/>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sp>
          <p:nvSpPr>
            <p:cNvPr id="1139" name="= Na+/K+ pump"/>
            <p:cNvSpPr txBox="1"/>
            <p:nvPr/>
          </p:nvSpPr>
          <p:spPr>
            <a:xfrm>
              <a:off x="535781" y="857250"/>
              <a:ext cx="3094753" cy="59948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uFill>
                    <a:solidFill>
                      <a:srgbClr val="000000"/>
                    </a:solidFill>
                  </a:uFill>
                  <a:latin typeface="+mn-lt"/>
                  <a:ea typeface="+mn-ea"/>
                  <a:cs typeface="+mn-cs"/>
                  <a:sym typeface="Arial"/>
                </a:defRPr>
              </a:lvl1pPr>
            </a:lstStyle>
            <a:p>
              <a:pPr/>
              <a:r>
                <a:t>= Na+/K+ pump</a:t>
              </a:r>
            </a:p>
          </p:txBody>
        </p:sp>
      </p:grpSp>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144" name="Group"/>
          <p:cNvGrpSpPr/>
          <p:nvPr/>
        </p:nvGrpSpPr>
        <p:grpSpPr>
          <a:xfrm>
            <a:off x="3473450" y="1910953"/>
            <a:ext cx="9751219" cy="8358188"/>
            <a:chOff x="0" y="0"/>
            <a:chExt cx="9751218" cy="8358187"/>
          </a:xfrm>
        </p:grpSpPr>
        <p:pic>
          <p:nvPicPr>
            <p:cNvPr id="1142" name="fox78119_0615.jpg" descr="fox78119_0615.jpg"/>
            <p:cNvPicPr>
              <a:picLocks noChangeAspect="0"/>
            </p:cNvPicPr>
            <p:nvPr/>
          </p:nvPicPr>
          <p:blipFill>
            <a:blip r:embed="rId2">
              <a:extLst/>
            </a:blip>
            <a:stretch>
              <a:fillRect/>
            </a:stretch>
          </p:blipFill>
          <p:spPr>
            <a:xfrm>
              <a:off x="0" y="125015"/>
              <a:ext cx="9751219" cy="8233173"/>
            </a:xfrm>
            <a:prstGeom prst="rect">
              <a:avLst/>
            </a:prstGeom>
            <a:ln w="12700" cap="flat">
              <a:noFill/>
              <a:miter lim="400000"/>
            </a:ln>
            <a:effectLst/>
          </p:spPr>
        </p:pic>
        <p:sp>
          <p:nvSpPr>
            <p:cNvPr id="1143" name="Rectangle"/>
            <p:cNvSpPr/>
            <p:nvPr/>
          </p:nvSpPr>
          <p:spPr>
            <a:xfrm>
              <a:off x="788987" y="0"/>
              <a:ext cx="8161735" cy="30361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145" name="Rectangle"/>
          <p:cNvSpPr/>
          <p:nvPr/>
        </p:nvSpPr>
        <p:spPr>
          <a:xfrm>
            <a:off x="4012406" y="2428875"/>
            <a:ext cx="9143024" cy="7317600"/>
          </a:xfrm>
          <a:prstGeom prst="rect">
            <a:avLst/>
          </a:prstGeom>
          <a:solidFill>
            <a:srgbClr val="FEF0B6"/>
          </a:solidFill>
          <a:ln w="12700">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46" name="Fox Figure 6.15"/>
          <p:cNvSpPr txBox="1"/>
          <p:nvPr/>
        </p:nvSpPr>
        <p:spPr>
          <a:xfrm>
            <a:off x="17603390" y="12555140"/>
            <a:ext cx="3303985"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6.15</a:t>
            </a:r>
          </a:p>
        </p:txBody>
      </p:sp>
      <p:sp>
        <p:nvSpPr>
          <p:cNvPr id="1147" name="Properties of Carrier Mediated Transport"/>
          <p:cNvSpPr txBox="1"/>
          <p:nvPr/>
        </p:nvSpPr>
        <p:spPr>
          <a:xfrm>
            <a:off x="3280171" y="410765"/>
            <a:ext cx="1191733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Properties of Carrier Mediated Transport</a:t>
            </a:r>
          </a:p>
        </p:txBody>
      </p:sp>
      <p:sp>
        <p:nvSpPr>
          <p:cNvPr id="1148" name="1. Each type of carrier protein has specificity for a specific molecule: e.g. glucose transporters transport glucose, but not fructose.…"/>
          <p:cNvSpPr txBox="1"/>
          <p:nvPr/>
        </p:nvSpPr>
        <p:spPr>
          <a:xfrm>
            <a:off x="14029007" y="2144712"/>
            <a:ext cx="9452322" cy="94265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600">
                <a:uFill>
                  <a:solidFill>
                    <a:srgbClr val="000000"/>
                  </a:solidFill>
                </a:uFill>
              </a:defRPr>
            </a:pPr>
          </a:p>
          <a:p>
            <a:pPr marL="81280" marR="81280" defTabSz="1821656">
              <a:defRPr sz="3600">
                <a:uFill>
                  <a:solidFill>
                    <a:srgbClr val="000000"/>
                  </a:solidFill>
                </a:uFill>
              </a:defRPr>
            </a:pPr>
            <a:r>
              <a:t>1. Each type of carrier protein has </a:t>
            </a:r>
            <a:r>
              <a:rPr b="1"/>
              <a:t>specificity</a:t>
            </a:r>
            <a:r>
              <a:t> for a specific molecule: e.g. glucose transporters transport glucose, but not fructose.</a:t>
            </a:r>
          </a:p>
          <a:p>
            <a:pPr marL="81280" marR="81280" defTabSz="1821656">
              <a:defRPr sz="3600">
                <a:uFill>
                  <a:solidFill>
                    <a:srgbClr val="000000"/>
                  </a:solidFill>
                </a:uFill>
              </a:defRPr>
            </a:pPr>
          </a:p>
          <a:p>
            <a:pPr marL="81280" marR="81280" defTabSz="1821656">
              <a:defRPr sz="3600">
                <a:uFill>
                  <a:solidFill>
                    <a:srgbClr val="000000"/>
                  </a:solidFill>
                </a:uFill>
              </a:defRPr>
            </a:pPr>
            <a:r>
              <a:t>2. Because there is a limited number of carrier proteins on the cell surface, carrier transport can be </a:t>
            </a:r>
            <a:r>
              <a:rPr b="1"/>
              <a:t>saturated</a:t>
            </a:r>
            <a:r>
              <a:t>, with a maximum rate of transport (</a:t>
            </a:r>
            <a:r>
              <a:rPr b="1"/>
              <a:t>Tm</a:t>
            </a:r>
            <a:r>
              <a:t>) at high concentrations of the transported molecules</a:t>
            </a:r>
            <a:r>
              <a:rPr b="1"/>
              <a:t>.</a:t>
            </a:r>
          </a:p>
          <a:p>
            <a:pPr marL="81280" marR="81280" defTabSz="1821656">
              <a:defRPr sz="3600">
                <a:uFill>
                  <a:solidFill>
                    <a:srgbClr val="000000"/>
                  </a:solidFill>
                </a:uFill>
              </a:defRPr>
            </a:pPr>
          </a:p>
          <a:p>
            <a:pPr marL="81280" marR="81280" defTabSz="1821656">
              <a:defRPr sz="3600">
                <a:uFill>
                  <a:solidFill>
                    <a:srgbClr val="000000"/>
                  </a:solidFill>
                </a:uFill>
              </a:defRPr>
            </a:pPr>
            <a:r>
              <a:t>3. Closely related molecules can </a:t>
            </a:r>
            <a:r>
              <a:rPr b="1"/>
              <a:t>compete</a:t>
            </a:r>
            <a:r>
              <a:t> for the carrier proteins on the cell surface</a:t>
            </a:r>
          </a:p>
          <a:p>
            <a:pPr marL="81280" marR="81280" defTabSz="1821656">
              <a:defRPr sz="3600">
                <a:uFill>
                  <a:solidFill>
                    <a:srgbClr val="000000"/>
                  </a:solidFill>
                </a:uFill>
              </a:defRPr>
            </a:pPr>
          </a:p>
          <a:p>
            <a:pPr marL="81280" marR="81280" defTabSz="1821656">
              <a:defRPr i="1" sz="3600">
                <a:uFill>
                  <a:solidFill>
                    <a:srgbClr val="000000"/>
                  </a:solidFill>
                </a:uFill>
              </a:defRPr>
            </a:pPr>
            <a:r>
              <a:t>(different cell types express different transporters)</a:t>
            </a:r>
          </a:p>
        </p:txBody>
      </p:sp>
      <p:grpSp>
        <p:nvGrpSpPr>
          <p:cNvPr id="1151" name="Group"/>
          <p:cNvGrpSpPr/>
          <p:nvPr/>
        </p:nvGrpSpPr>
        <p:grpSpPr>
          <a:xfrm>
            <a:off x="3905250" y="1625203"/>
            <a:ext cx="7496208" cy="8280798"/>
            <a:chOff x="0" y="0"/>
            <a:chExt cx="7496207" cy="8280796"/>
          </a:xfrm>
        </p:grpSpPr>
        <p:sp>
          <p:nvSpPr>
            <p:cNvPr id="1149" name="Line"/>
            <p:cNvSpPr/>
            <p:nvPr/>
          </p:nvSpPr>
          <p:spPr>
            <a:xfrm flipV="1">
              <a:off x="0" y="875341"/>
              <a:ext cx="7496208" cy="7405456"/>
            </a:xfrm>
            <a:prstGeom prst="line">
              <a:avLst/>
            </a:prstGeom>
            <a:noFill/>
            <a:ln w="63500" cap="rnd">
              <a:solidFill>
                <a:srgbClr val="E32400"/>
              </a:solidFill>
              <a:custDash>
                <a:ds d="100000" sp="200000"/>
              </a:custDash>
              <a:round/>
            </a:ln>
            <a:effectLst/>
          </p:spPr>
          <p:txBody>
            <a:bodyPr wrap="square" lIns="71437" tIns="71437" rIns="71437" bIns="71437" numCol="1" anchor="ctr">
              <a:noAutofit/>
            </a:bodyPr>
            <a:lstStyle/>
            <a:p>
              <a:pPr/>
            </a:p>
          </p:txBody>
        </p:sp>
        <p:sp>
          <p:nvSpPr>
            <p:cNvPr id="1150" name="Non-saturable transport = simple diffusion"/>
            <p:cNvSpPr/>
            <p:nvPr/>
          </p:nvSpPr>
          <p:spPr>
            <a:xfrm>
              <a:off x="2696765"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Non-saturable transport = simple diffusion</a:t>
              </a:r>
            </a:p>
          </p:txBody>
        </p:sp>
      </p:grpSp>
      <p:sp>
        <p:nvSpPr>
          <p:cNvPr id="1152" name="(molecules X and Y compete for same transporter,…"/>
          <p:cNvSpPr txBox="1"/>
          <p:nvPr/>
        </p:nvSpPr>
        <p:spPr>
          <a:xfrm>
            <a:off x="4441031" y="11626453"/>
            <a:ext cx="10294610" cy="13215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solidFill>
                  <a:srgbClr val="A96800"/>
                </a:solidFill>
                <a:uFill>
                  <a:solidFill>
                    <a:srgbClr val="A96800"/>
                  </a:solidFill>
                </a:uFill>
                <a:latin typeface="Comic Sans MS"/>
                <a:ea typeface="Comic Sans MS"/>
                <a:cs typeface="Comic Sans MS"/>
                <a:sym typeface="Comic Sans MS"/>
              </a:defRPr>
            </a:pPr>
            <a:r>
              <a:t>(molecules X and Y compete for same transporter,</a:t>
            </a:r>
          </a:p>
          <a:p>
            <a:pPr marL="81280" marR="81280" defTabSz="1821656">
              <a:defRPr sz="3200">
                <a:solidFill>
                  <a:srgbClr val="A96800"/>
                </a:solidFill>
                <a:uFill>
                  <a:solidFill>
                    <a:srgbClr val="A96800"/>
                  </a:solidFill>
                </a:uFill>
                <a:latin typeface="Comic Sans MS"/>
                <a:ea typeface="Comic Sans MS"/>
                <a:cs typeface="Comic Sans MS"/>
                <a:sym typeface="Comic Sans MS"/>
              </a:defRPr>
            </a:pPr>
            <a:r>
              <a:t>so less X transported if Y is also present)</a:t>
            </a:r>
          </a:p>
        </p:txBody>
      </p:sp>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156" name="Group"/>
          <p:cNvGrpSpPr/>
          <p:nvPr/>
        </p:nvGrpSpPr>
        <p:grpSpPr>
          <a:xfrm>
            <a:off x="3473450" y="1910953"/>
            <a:ext cx="9751219" cy="8358188"/>
            <a:chOff x="0" y="0"/>
            <a:chExt cx="9751218" cy="8358187"/>
          </a:xfrm>
        </p:grpSpPr>
        <p:pic>
          <p:nvPicPr>
            <p:cNvPr id="1154" name="fox78119_0615.jpg" descr="fox78119_0615.jpg"/>
            <p:cNvPicPr>
              <a:picLocks noChangeAspect="0"/>
            </p:cNvPicPr>
            <p:nvPr/>
          </p:nvPicPr>
          <p:blipFill>
            <a:blip r:embed="rId2">
              <a:extLst/>
            </a:blip>
            <a:stretch>
              <a:fillRect/>
            </a:stretch>
          </p:blipFill>
          <p:spPr>
            <a:xfrm>
              <a:off x="0" y="125015"/>
              <a:ext cx="9751219" cy="8233173"/>
            </a:xfrm>
            <a:prstGeom prst="rect">
              <a:avLst/>
            </a:prstGeom>
            <a:ln w="12700" cap="flat">
              <a:noFill/>
              <a:miter lim="400000"/>
            </a:ln>
            <a:effectLst/>
          </p:spPr>
        </p:pic>
        <p:sp>
          <p:nvSpPr>
            <p:cNvPr id="1155" name="Rectangle"/>
            <p:cNvSpPr/>
            <p:nvPr/>
          </p:nvSpPr>
          <p:spPr>
            <a:xfrm>
              <a:off x="788987" y="0"/>
              <a:ext cx="8161735" cy="30361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157" name="Fox Figure 6.15"/>
          <p:cNvSpPr txBox="1"/>
          <p:nvPr/>
        </p:nvSpPr>
        <p:spPr>
          <a:xfrm>
            <a:off x="17603390" y="12555140"/>
            <a:ext cx="3303985"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6.15</a:t>
            </a:r>
          </a:p>
        </p:txBody>
      </p:sp>
      <p:sp>
        <p:nvSpPr>
          <p:cNvPr id="1158" name="Properties of Carrier Mediated Transport"/>
          <p:cNvSpPr txBox="1"/>
          <p:nvPr/>
        </p:nvSpPr>
        <p:spPr>
          <a:xfrm>
            <a:off x="3280171" y="410765"/>
            <a:ext cx="1191733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Properties of Carrier Mediated Transport</a:t>
            </a:r>
          </a:p>
        </p:txBody>
      </p:sp>
      <p:sp>
        <p:nvSpPr>
          <p:cNvPr id="1159" name="1. Each type of carrier protein has specificity for a specific molecule: e.g. glucose transporters transport glucose, but not fructose.…"/>
          <p:cNvSpPr txBox="1"/>
          <p:nvPr/>
        </p:nvSpPr>
        <p:spPr>
          <a:xfrm>
            <a:off x="13817203" y="2160984"/>
            <a:ext cx="9424605" cy="94265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600">
                <a:uFill>
                  <a:solidFill>
                    <a:srgbClr val="000000"/>
                  </a:solidFill>
                </a:uFill>
              </a:defRPr>
            </a:pPr>
          </a:p>
          <a:p>
            <a:pPr marL="81280" marR="81280" defTabSz="1821656">
              <a:defRPr sz="3600">
                <a:uFill>
                  <a:solidFill>
                    <a:srgbClr val="000000"/>
                  </a:solidFill>
                </a:uFill>
              </a:defRPr>
            </a:pPr>
            <a:r>
              <a:t>1. Each type of carrier protein has </a:t>
            </a:r>
            <a:r>
              <a:rPr b="1"/>
              <a:t>specificity</a:t>
            </a:r>
            <a:r>
              <a:t> for a specific molecule: e.g. glucose transporters transport glucose, but not fructose.</a:t>
            </a:r>
          </a:p>
          <a:p>
            <a:pPr marL="81280" marR="81280" defTabSz="1821656">
              <a:defRPr sz="3600">
                <a:uFill>
                  <a:solidFill>
                    <a:srgbClr val="000000"/>
                  </a:solidFill>
                </a:uFill>
              </a:defRPr>
            </a:pPr>
          </a:p>
          <a:p>
            <a:pPr marL="81280" marR="81280" defTabSz="1821656">
              <a:defRPr sz="3600">
                <a:uFill>
                  <a:solidFill>
                    <a:srgbClr val="000000"/>
                  </a:solidFill>
                </a:uFill>
              </a:defRPr>
            </a:pPr>
            <a:r>
              <a:t>2. Because there is a limited number of carrier proteins on the cell surface, carrier transport can be </a:t>
            </a:r>
            <a:r>
              <a:rPr b="1"/>
              <a:t>saturated</a:t>
            </a:r>
            <a:r>
              <a:t>, with a maximum rate of transport (</a:t>
            </a:r>
            <a:r>
              <a:rPr b="1"/>
              <a:t>Tm</a:t>
            </a:r>
            <a:r>
              <a:t>) at high concentrations of the transported molecules</a:t>
            </a:r>
            <a:r>
              <a:rPr b="1"/>
              <a:t>.</a:t>
            </a:r>
          </a:p>
          <a:p>
            <a:pPr marL="81280" marR="81280" defTabSz="1821656">
              <a:defRPr sz="3600">
                <a:uFill>
                  <a:solidFill>
                    <a:srgbClr val="000000"/>
                  </a:solidFill>
                </a:uFill>
              </a:defRPr>
            </a:pPr>
          </a:p>
          <a:p>
            <a:pPr marL="81280" marR="81280" defTabSz="1821656">
              <a:defRPr sz="3600">
                <a:uFill>
                  <a:solidFill>
                    <a:srgbClr val="000000"/>
                  </a:solidFill>
                </a:uFill>
              </a:defRPr>
            </a:pPr>
            <a:r>
              <a:t>3. Closely related molecules can </a:t>
            </a:r>
            <a:r>
              <a:rPr b="1"/>
              <a:t>compete</a:t>
            </a:r>
            <a:r>
              <a:t> for the carrier proteins on the cell surface</a:t>
            </a:r>
          </a:p>
          <a:p>
            <a:pPr marL="81280" marR="81280" defTabSz="1821656">
              <a:defRPr sz="3600">
                <a:uFill>
                  <a:solidFill>
                    <a:srgbClr val="000000"/>
                  </a:solidFill>
                </a:uFill>
              </a:defRPr>
            </a:pPr>
          </a:p>
          <a:p>
            <a:pPr marL="81280" marR="81280" defTabSz="1821656">
              <a:defRPr i="1" sz="3600">
                <a:uFill>
                  <a:solidFill>
                    <a:srgbClr val="000000"/>
                  </a:solidFill>
                </a:uFill>
              </a:defRPr>
            </a:pPr>
            <a:r>
              <a:t>(different cell types express different transporters)</a:t>
            </a:r>
          </a:p>
        </p:txBody>
      </p:sp>
      <p:grpSp>
        <p:nvGrpSpPr>
          <p:cNvPr id="1162" name="Group"/>
          <p:cNvGrpSpPr/>
          <p:nvPr/>
        </p:nvGrpSpPr>
        <p:grpSpPr>
          <a:xfrm>
            <a:off x="4103796" y="6455117"/>
            <a:ext cx="9140931" cy="3287382"/>
            <a:chOff x="0" y="0"/>
            <a:chExt cx="9140930" cy="3287380"/>
          </a:xfrm>
        </p:grpSpPr>
        <p:sp>
          <p:nvSpPr>
            <p:cNvPr id="1160" name="Rectangle"/>
            <p:cNvSpPr/>
            <p:nvPr/>
          </p:nvSpPr>
          <p:spPr>
            <a:xfrm>
              <a:off x="1583624" y="0"/>
              <a:ext cx="7557307" cy="3287381"/>
            </a:xfrm>
            <a:prstGeom prst="rect">
              <a:avLst/>
            </a:prstGeom>
            <a:solidFill>
              <a:srgbClr val="FEF0B6"/>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61" name="Triangle"/>
            <p:cNvSpPr/>
            <p:nvPr/>
          </p:nvSpPr>
          <p:spPr>
            <a:xfrm flipH="1">
              <a:off x="-1" y="1322640"/>
              <a:ext cx="1712409" cy="17859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close/>
                </a:path>
              </a:pathLst>
            </a:custGeom>
            <a:solidFill>
              <a:srgbClr val="FEF0B6"/>
            </a:solidFill>
            <a:ln w="12700" cap="flat">
              <a:noFill/>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165" name="Group"/>
          <p:cNvGrpSpPr/>
          <p:nvPr/>
        </p:nvGrpSpPr>
        <p:grpSpPr>
          <a:xfrm>
            <a:off x="3905250" y="1625203"/>
            <a:ext cx="7496208" cy="8280798"/>
            <a:chOff x="0" y="0"/>
            <a:chExt cx="7496207" cy="8280796"/>
          </a:xfrm>
        </p:grpSpPr>
        <p:sp>
          <p:nvSpPr>
            <p:cNvPr id="1163" name="Line"/>
            <p:cNvSpPr/>
            <p:nvPr/>
          </p:nvSpPr>
          <p:spPr>
            <a:xfrm flipV="1">
              <a:off x="0" y="875341"/>
              <a:ext cx="7496208" cy="7405456"/>
            </a:xfrm>
            <a:prstGeom prst="line">
              <a:avLst/>
            </a:prstGeom>
            <a:noFill/>
            <a:ln w="63500" cap="rnd">
              <a:solidFill>
                <a:srgbClr val="E32400"/>
              </a:solidFill>
              <a:custDash>
                <a:ds d="100000" sp="200000"/>
              </a:custDash>
              <a:round/>
            </a:ln>
            <a:effectLst/>
          </p:spPr>
          <p:txBody>
            <a:bodyPr wrap="square" lIns="71437" tIns="71437" rIns="71437" bIns="71437" numCol="1" anchor="ctr">
              <a:noAutofit/>
            </a:bodyPr>
            <a:lstStyle/>
            <a:p>
              <a:pPr/>
            </a:p>
          </p:txBody>
        </p:sp>
        <p:sp>
          <p:nvSpPr>
            <p:cNvPr id="1164" name="Non-saturable transport = simple diffusion"/>
            <p:cNvSpPr/>
            <p:nvPr/>
          </p:nvSpPr>
          <p:spPr>
            <a:xfrm>
              <a:off x="2696765"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Non-saturable transport = simple diffusion</a:t>
              </a:r>
            </a:p>
          </p:txBody>
        </p:sp>
      </p:grpSp>
      <p:sp>
        <p:nvSpPr>
          <p:cNvPr id="1166" name="Line"/>
          <p:cNvSpPr/>
          <p:nvPr/>
        </p:nvSpPr>
        <p:spPr>
          <a:xfrm flipV="1">
            <a:off x="8352234" y="6362270"/>
            <a:ext cx="1" cy="3390135"/>
          </a:xfrm>
          <a:prstGeom prst="line">
            <a:avLst/>
          </a:prstGeom>
          <a:ln w="50800">
            <a:solidFill>
              <a:srgbClr val="27B0E7"/>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68" name="Rectangle"/>
          <p:cNvSpPr/>
          <p:nvPr/>
        </p:nvSpPr>
        <p:spPr>
          <a:xfrm>
            <a:off x="8965406" y="1190625"/>
            <a:ext cx="2987167" cy="6349101"/>
          </a:xfrm>
          <a:prstGeom prst="rect">
            <a:avLst/>
          </a:prstGeom>
          <a:solidFill>
            <a:srgbClr val="A6AAA9"/>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69" name="Rectangle"/>
          <p:cNvSpPr/>
          <p:nvPr/>
        </p:nvSpPr>
        <p:spPr>
          <a:xfrm>
            <a:off x="9280921" y="6542484"/>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70" name="Line"/>
          <p:cNvSpPr/>
          <p:nvPr/>
        </p:nvSpPr>
        <p:spPr>
          <a:xfrm flipV="1">
            <a:off x="9441656" y="1743092"/>
            <a:ext cx="1" cy="4543409"/>
          </a:xfrm>
          <a:prstGeom prst="line">
            <a:avLst/>
          </a:prstGeom>
          <a:ln w="254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1176" name="Group"/>
          <p:cNvGrpSpPr/>
          <p:nvPr/>
        </p:nvGrpSpPr>
        <p:grpSpPr>
          <a:xfrm>
            <a:off x="9346406" y="6637734"/>
            <a:ext cx="387724" cy="684313"/>
            <a:chOff x="0" y="0"/>
            <a:chExt cx="387722" cy="684312"/>
          </a:xfrm>
        </p:grpSpPr>
        <p:sp>
          <p:nvSpPr>
            <p:cNvPr id="1171"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72"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73"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74"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75"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177" name="Rectangle"/>
          <p:cNvSpPr/>
          <p:nvPr/>
        </p:nvSpPr>
        <p:spPr>
          <a:xfrm>
            <a:off x="9900046" y="6542484"/>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78" name="Rectangle"/>
          <p:cNvSpPr/>
          <p:nvPr/>
        </p:nvSpPr>
        <p:spPr>
          <a:xfrm>
            <a:off x="10525125" y="6542484"/>
            <a:ext cx="527131"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79" name="Rectangle"/>
          <p:cNvSpPr/>
          <p:nvPr/>
        </p:nvSpPr>
        <p:spPr>
          <a:xfrm>
            <a:off x="11132343" y="6542484"/>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80" name="Rectangle"/>
          <p:cNvSpPr/>
          <p:nvPr/>
        </p:nvSpPr>
        <p:spPr>
          <a:xfrm>
            <a:off x="15621000" y="1202531"/>
            <a:ext cx="2987167" cy="6349101"/>
          </a:xfrm>
          <a:prstGeom prst="rect">
            <a:avLst/>
          </a:prstGeom>
          <a:solidFill>
            <a:srgbClr val="A6AAA9"/>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81" name="Rectangle"/>
          <p:cNvSpPr/>
          <p:nvPr/>
        </p:nvSpPr>
        <p:spPr>
          <a:xfrm>
            <a:off x="15936515" y="6554390"/>
            <a:ext cx="527132"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82" name="Line"/>
          <p:cNvSpPr/>
          <p:nvPr/>
        </p:nvSpPr>
        <p:spPr>
          <a:xfrm flipV="1">
            <a:off x="16097250" y="1754998"/>
            <a:ext cx="1" cy="4543409"/>
          </a:xfrm>
          <a:prstGeom prst="line">
            <a:avLst/>
          </a:prstGeom>
          <a:ln w="254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1188" name="Group"/>
          <p:cNvGrpSpPr/>
          <p:nvPr/>
        </p:nvGrpSpPr>
        <p:grpSpPr>
          <a:xfrm>
            <a:off x="15930562" y="339327"/>
            <a:ext cx="387724" cy="684313"/>
            <a:chOff x="0" y="0"/>
            <a:chExt cx="387722" cy="684312"/>
          </a:xfrm>
        </p:grpSpPr>
        <p:sp>
          <p:nvSpPr>
            <p:cNvPr id="1183"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84"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85"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86"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87"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189" name="Rectangle"/>
          <p:cNvSpPr/>
          <p:nvPr/>
        </p:nvSpPr>
        <p:spPr>
          <a:xfrm>
            <a:off x="16555640" y="6554390"/>
            <a:ext cx="527132"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90" name="Rectangle"/>
          <p:cNvSpPr/>
          <p:nvPr/>
        </p:nvSpPr>
        <p:spPr>
          <a:xfrm>
            <a:off x="17180718" y="6554390"/>
            <a:ext cx="527132"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91" name="Rectangle"/>
          <p:cNvSpPr/>
          <p:nvPr/>
        </p:nvSpPr>
        <p:spPr>
          <a:xfrm>
            <a:off x="17787937" y="6554390"/>
            <a:ext cx="527132"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92" name="Arrow"/>
          <p:cNvSpPr/>
          <p:nvPr/>
        </p:nvSpPr>
        <p:spPr>
          <a:xfrm>
            <a:off x="13037343" y="3893343"/>
            <a:ext cx="1785939" cy="1250157"/>
          </a:xfrm>
          <a:prstGeom prst="rightArrow">
            <a:avLst>
              <a:gd name="adj1" fmla="val 50780"/>
              <a:gd name="adj2" fmla="val 79643"/>
            </a:avLst>
          </a:prstGeom>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93" name="Line"/>
          <p:cNvSpPr/>
          <p:nvPr/>
        </p:nvSpPr>
        <p:spPr>
          <a:xfrm>
            <a:off x="10179843" y="11430000"/>
            <a:ext cx="6222937" cy="0"/>
          </a:xfrm>
          <a:prstGeom prst="line">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94" name="Line"/>
          <p:cNvSpPr/>
          <p:nvPr/>
        </p:nvSpPr>
        <p:spPr>
          <a:xfrm flipV="1">
            <a:off x="10239374" y="8197917"/>
            <a:ext cx="1" cy="3156182"/>
          </a:xfrm>
          <a:prstGeom prst="line">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195" name="# People…"/>
          <p:cNvSpPr txBox="1"/>
          <p:nvPr/>
        </p:nvSpPr>
        <p:spPr>
          <a:xfrm>
            <a:off x="11660902" y="12173743"/>
            <a:ext cx="2956521" cy="11080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3200"/>
            </a:pPr>
            <a:r>
              <a:t># People</a:t>
            </a:r>
          </a:p>
          <a:p>
            <a:pPr algn="ctr">
              <a:defRPr sz="3200"/>
            </a:pPr>
            <a:r>
              <a:t>(Concentration)</a:t>
            </a:r>
          </a:p>
        </p:txBody>
      </p:sp>
      <p:sp>
        <p:nvSpPr>
          <p:cNvPr id="1196" name="People transported…"/>
          <p:cNvSpPr txBox="1"/>
          <p:nvPr/>
        </p:nvSpPr>
        <p:spPr>
          <a:xfrm>
            <a:off x="5465684" y="8777287"/>
            <a:ext cx="3702646" cy="1590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3200"/>
            </a:pPr>
            <a:r>
              <a:t>People transported </a:t>
            </a:r>
          </a:p>
          <a:p>
            <a:pPr algn="ctr">
              <a:defRPr sz="3200"/>
            </a:pPr>
            <a:r>
              <a:t>per minute</a:t>
            </a:r>
          </a:p>
          <a:p>
            <a:pPr algn="ctr">
              <a:defRPr sz="3200"/>
            </a:pPr>
            <a:r>
              <a:t>(Rate)</a:t>
            </a:r>
          </a:p>
        </p:txBody>
      </p:sp>
      <p:sp>
        <p:nvSpPr>
          <p:cNvPr id="1197" name="1"/>
          <p:cNvSpPr txBox="1"/>
          <p:nvPr/>
        </p:nvSpPr>
        <p:spPr>
          <a:xfrm>
            <a:off x="9700547" y="10593387"/>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1</a:t>
            </a:r>
          </a:p>
        </p:txBody>
      </p:sp>
      <p:sp>
        <p:nvSpPr>
          <p:cNvPr id="1198" name="2"/>
          <p:cNvSpPr txBox="1"/>
          <p:nvPr/>
        </p:nvSpPr>
        <p:spPr>
          <a:xfrm>
            <a:off x="9664828" y="9819482"/>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2</a:t>
            </a:r>
          </a:p>
        </p:txBody>
      </p:sp>
      <p:sp>
        <p:nvSpPr>
          <p:cNvPr id="1199" name="3"/>
          <p:cNvSpPr txBox="1"/>
          <p:nvPr/>
        </p:nvSpPr>
        <p:spPr>
          <a:xfrm>
            <a:off x="9676734" y="9236074"/>
            <a:ext cx="381597"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3</a:t>
            </a:r>
          </a:p>
        </p:txBody>
      </p:sp>
      <p:sp>
        <p:nvSpPr>
          <p:cNvPr id="1200" name="4"/>
          <p:cNvSpPr txBox="1"/>
          <p:nvPr/>
        </p:nvSpPr>
        <p:spPr>
          <a:xfrm>
            <a:off x="9688641" y="8628856"/>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4</a:t>
            </a:r>
          </a:p>
        </p:txBody>
      </p:sp>
      <p:sp>
        <p:nvSpPr>
          <p:cNvPr id="1201" name="1"/>
          <p:cNvSpPr txBox="1"/>
          <p:nvPr/>
        </p:nvSpPr>
        <p:spPr>
          <a:xfrm>
            <a:off x="10879266"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1</a:t>
            </a:r>
          </a:p>
        </p:txBody>
      </p:sp>
      <p:sp>
        <p:nvSpPr>
          <p:cNvPr id="1202" name="2"/>
          <p:cNvSpPr txBox="1"/>
          <p:nvPr/>
        </p:nvSpPr>
        <p:spPr>
          <a:xfrm>
            <a:off x="11653172"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2</a:t>
            </a:r>
          </a:p>
        </p:txBody>
      </p:sp>
      <p:sp>
        <p:nvSpPr>
          <p:cNvPr id="1203" name="3"/>
          <p:cNvSpPr txBox="1"/>
          <p:nvPr/>
        </p:nvSpPr>
        <p:spPr>
          <a:xfrm>
            <a:off x="12284203"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3</a:t>
            </a:r>
          </a:p>
        </p:txBody>
      </p:sp>
      <p:sp>
        <p:nvSpPr>
          <p:cNvPr id="1204" name="4"/>
          <p:cNvSpPr txBox="1"/>
          <p:nvPr/>
        </p:nvSpPr>
        <p:spPr>
          <a:xfrm>
            <a:off x="13123850" y="11414918"/>
            <a:ext cx="342329"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4</a:t>
            </a:r>
          </a:p>
        </p:txBody>
      </p:sp>
      <p:sp>
        <p:nvSpPr>
          <p:cNvPr id="1205" name="5"/>
          <p:cNvSpPr txBox="1"/>
          <p:nvPr/>
        </p:nvSpPr>
        <p:spPr>
          <a:xfrm>
            <a:off x="13683443" y="11414918"/>
            <a:ext cx="518877"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5</a:t>
            </a:r>
          </a:p>
        </p:txBody>
      </p:sp>
      <p:sp>
        <p:nvSpPr>
          <p:cNvPr id="1206" name="6"/>
          <p:cNvSpPr txBox="1"/>
          <p:nvPr/>
        </p:nvSpPr>
        <p:spPr>
          <a:xfrm>
            <a:off x="14338287" y="11414918"/>
            <a:ext cx="51887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6</a:t>
            </a:r>
          </a:p>
        </p:txBody>
      </p:sp>
      <p:sp>
        <p:nvSpPr>
          <p:cNvPr id="1207" name="7"/>
          <p:cNvSpPr txBox="1"/>
          <p:nvPr/>
        </p:nvSpPr>
        <p:spPr>
          <a:xfrm>
            <a:off x="14969318" y="11414918"/>
            <a:ext cx="518877"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7</a:t>
            </a:r>
          </a:p>
        </p:txBody>
      </p:sp>
      <p:sp>
        <p:nvSpPr>
          <p:cNvPr id="1208" name="8"/>
          <p:cNvSpPr txBox="1"/>
          <p:nvPr/>
        </p:nvSpPr>
        <p:spPr>
          <a:xfrm>
            <a:off x="15505100" y="11414918"/>
            <a:ext cx="51887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8</a:t>
            </a:r>
          </a:p>
        </p:txBody>
      </p:sp>
      <p:sp>
        <p:nvSpPr>
          <p:cNvPr id="1209" name="Circle"/>
          <p:cNvSpPr/>
          <p:nvPr/>
        </p:nvSpPr>
        <p:spPr>
          <a:xfrm>
            <a:off x="10941843" y="10703718"/>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10" name="5"/>
          <p:cNvSpPr txBox="1"/>
          <p:nvPr/>
        </p:nvSpPr>
        <p:spPr>
          <a:xfrm>
            <a:off x="9676734" y="8093074"/>
            <a:ext cx="381597"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5</a:t>
            </a:r>
          </a:p>
        </p:txBody>
      </p:sp>
      <p:sp>
        <p:nvSpPr>
          <p:cNvPr id="1211" name="4 elevators,…"/>
          <p:cNvSpPr txBox="1"/>
          <p:nvPr/>
        </p:nvSpPr>
        <p:spPr>
          <a:xfrm>
            <a:off x="5461375" y="3693318"/>
            <a:ext cx="3287196" cy="15906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lgn="ctr">
              <a:defRPr sz="3200"/>
            </a:pPr>
            <a:r>
              <a:t>4 elevators,</a:t>
            </a:r>
          </a:p>
          <a:p>
            <a:pPr algn="ctr">
              <a:defRPr sz="3200"/>
            </a:pPr>
            <a:r>
              <a:t>1 person per elevator</a:t>
            </a:r>
          </a:p>
        </p:txBody>
      </p:sp>
      <p:sp>
        <p:nvSpPr>
          <p:cNvPr id="1212" name="1 minute to top"/>
          <p:cNvSpPr txBox="1"/>
          <p:nvPr/>
        </p:nvSpPr>
        <p:spPr>
          <a:xfrm>
            <a:off x="12093157" y="2925762"/>
            <a:ext cx="3287195"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a:defRPr sz="3200"/>
            </a:lvl1pPr>
          </a:lstStyle>
          <a:p>
            <a:pPr/>
            <a:r>
              <a:t>1 minute to top</a:t>
            </a:r>
          </a:p>
        </p:txBody>
      </p:sp>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14" name="Rectangle"/>
          <p:cNvSpPr/>
          <p:nvPr/>
        </p:nvSpPr>
        <p:spPr>
          <a:xfrm>
            <a:off x="9036843" y="1190625"/>
            <a:ext cx="2987168" cy="6349101"/>
          </a:xfrm>
          <a:prstGeom prst="rect">
            <a:avLst/>
          </a:prstGeom>
          <a:solidFill>
            <a:srgbClr val="A6AAA9"/>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15" name="Rectangle"/>
          <p:cNvSpPr/>
          <p:nvPr/>
        </p:nvSpPr>
        <p:spPr>
          <a:xfrm>
            <a:off x="9352359" y="6542484"/>
            <a:ext cx="527131"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16" name="Line"/>
          <p:cNvSpPr/>
          <p:nvPr/>
        </p:nvSpPr>
        <p:spPr>
          <a:xfrm flipV="1">
            <a:off x="9513093" y="1743092"/>
            <a:ext cx="1" cy="4543409"/>
          </a:xfrm>
          <a:prstGeom prst="line">
            <a:avLst/>
          </a:prstGeom>
          <a:ln w="254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1222" name="Group"/>
          <p:cNvGrpSpPr/>
          <p:nvPr/>
        </p:nvGrpSpPr>
        <p:grpSpPr>
          <a:xfrm>
            <a:off x="9417843" y="6637734"/>
            <a:ext cx="387724" cy="684313"/>
            <a:chOff x="0" y="0"/>
            <a:chExt cx="387722" cy="684312"/>
          </a:xfrm>
        </p:grpSpPr>
        <p:sp>
          <p:nvSpPr>
            <p:cNvPr id="1217"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18"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19"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20"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21"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223" name="Rectangle"/>
          <p:cNvSpPr/>
          <p:nvPr/>
        </p:nvSpPr>
        <p:spPr>
          <a:xfrm>
            <a:off x="9971484" y="6542484"/>
            <a:ext cx="527131"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24" name="Rectangle"/>
          <p:cNvSpPr/>
          <p:nvPr/>
        </p:nvSpPr>
        <p:spPr>
          <a:xfrm>
            <a:off x="10596562" y="6542484"/>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25" name="Rectangle"/>
          <p:cNvSpPr/>
          <p:nvPr/>
        </p:nvSpPr>
        <p:spPr>
          <a:xfrm>
            <a:off x="11203781" y="6542484"/>
            <a:ext cx="527131"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26" name="Rectangle"/>
          <p:cNvSpPr/>
          <p:nvPr/>
        </p:nvSpPr>
        <p:spPr>
          <a:xfrm>
            <a:off x="15692437" y="1202531"/>
            <a:ext cx="2987167" cy="6349101"/>
          </a:xfrm>
          <a:prstGeom prst="rect">
            <a:avLst/>
          </a:prstGeom>
          <a:solidFill>
            <a:srgbClr val="A6AAA9"/>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27" name="Rectangle"/>
          <p:cNvSpPr/>
          <p:nvPr/>
        </p:nvSpPr>
        <p:spPr>
          <a:xfrm>
            <a:off x="16007953" y="6554390"/>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28" name="Line"/>
          <p:cNvSpPr/>
          <p:nvPr/>
        </p:nvSpPr>
        <p:spPr>
          <a:xfrm flipV="1">
            <a:off x="16168688" y="1754998"/>
            <a:ext cx="1" cy="4543409"/>
          </a:xfrm>
          <a:prstGeom prst="line">
            <a:avLst/>
          </a:prstGeom>
          <a:ln w="254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1234" name="Group"/>
          <p:cNvGrpSpPr/>
          <p:nvPr/>
        </p:nvGrpSpPr>
        <p:grpSpPr>
          <a:xfrm>
            <a:off x="16002000" y="327421"/>
            <a:ext cx="387723" cy="684313"/>
            <a:chOff x="0" y="0"/>
            <a:chExt cx="387722" cy="684312"/>
          </a:xfrm>
        </p:grpSpPr>
        <p:sp>
          <p:nvSpPr>
            <p:cNvPr id="1229"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30"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31"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32"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33"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235" name="Rectangle"/>
          <p:cNvSpPr/>
          <p:nvPr/>
        </p:nvSpPr>
        <p:spPr>
          <a:xfrm>
            <a:off x="16627078" y="6554390"/>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36" name="Rectangle"/>
          <p:cNvSpPr/>
          <p:nvPr/>
        </p:nvSpPr>
        <p:spPr>
          <a:xfrm>
            <a:off x="17252156" y="6554390"/>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37" name="Rectangle"/>
          <p:cNvSpPr/>
          <p:nvPr/>
        </p:nvSpPr>
        <p:spPr>
          <a:xfrm>
            <a:off x="17859375" y="6554390"/>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38" name="Arrow"/>
          <p:cNvSpPr/>
          <p:nvPr/>
        </p:nvSpPr>
        <p:spPr>
          <a:xfrm>
            <a:off x="13108781" y="3893343"/>
            <a:ext cx="1785938" cy="1250157"/>
          </a:xfrm>
          <a:prstGeom prst="rightArrow">
            <a:avLst>
              <a:gd name="adj1" fmla="val 50780"/>
              <a:gd name="adj2" fmla="val 79643"/>
            </a:avLst>
          </a:prstGeom>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39" name="Line"/>
          <p:cNvSpPr/>
          <p:nvPr/>
        </p:nvSpPr>
        <p:spPr>
          <a:xfrm>
            <a:off x="10179843" y="11430000"/>
            <a:ext cx="6222937" cy="0"/>
          </a:xfrm>
          <a:prstGeom prst="line">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40" name="Line"/>
          <p:cNvSpPr/>
          <p:nvPr/>
        </p:nvSpPr>
        <p:spPr>
          <a:xfrm flipV="1">
            <a:off x="10239374" y="8197917"/>
            <a:ext cx="1" cy="3156182"/>
          </a:xfrm>
          <a:prstGeom prst="line">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41" name="# People…"/>
          <p:cNvSpPr txBox="1"/>
          <p:nvPr/>
        </p:nvSpPr>
        <p:spPr>
          <a:xfrm>
            <a:off x="11660902" y="12173743"/>
            <a:ext cx="2956521" cy="11080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3200"/>
            </a:pPr>
            <a:r>
              <a:t># People</a:t>
            </a:r>
          </a:p>
          <a:p>
            <a:pPr algn="ctr">
              <a:defRPr sz="3200"/>
            </a:pPr>
            <a:r>
              <a:t>(Concentration)</a:t>
            </a:r>
          </a:p>
        </p:txBody>
      </p:sp>
      <p:sp>
        <p:nvSpPr>
          <p:cNvPr id="1242" name="People transported…"/>
          <p:cNvSpPr txBox="1"/>
          <p:nvPr/>
        </p:nvSpPr>
        <p:spPr>
          <a:xfrm>
            <a:off x="5465684" y="8777287"/>
            <a:ext cx="3702646" cy="1590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3200"/>
            </a:pPr>
            <a:r>
              <a:t>People transported </a:t>
            </a:r>
          </a:p>
          <a:p>
            <a:pPr algn="ctr">
              <a:defRPr sz="3200"/>
            </a:pPr>
            <a:r>
              <a:t>per minute</a:t>
            </a:r>
          </a:p>
          <a:p>
            <a:pPr algn="ctr">
              <a:defRPr sz="3200"/>
            </a:pPr>
            <a:r>
              <a:t>(Rate)</a:t>
            </a:r>
          </a:p>
        </p:txBody>
      </p:sp>
      <p:sp>
        <p:nvSpPr>
          <p:cNvPr id="1243" name="1"/>
          <p:cNvSpPr txBox="1"/>
          <p:nvPr/>
        </p:nvSpPr>
        <p:spPr>
          <a:xfrm>
            <a:off x="9700547" y="10593387"/>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1</a:t>
            </a:r>
          </a:p>
        </p:txBody>
      </p:sp>
      <p:sp>
        <p:nvSpPr>
          <p:cNvPr id="1244" name="2"/>
          <p:cNvSpPr txBox="1"/>
          <p:nvPr/>
        </p:nvSpPr>
        <p:spPr>
          <a:xfrm>
            <a:off x="9664828" y="9819482"/>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2</a:t>
            </a:r>
          </a:p>
        </p:txBody>
      </p:sp>
      <p:sp>
        <p:nvSpPr>
          <p:cNvPr id="1245" name="3"/>
          <p:cNvSpPr txBox="1"/>
          <p:nvPr/>
        </p:nvSpPr>
        <p:spPr>
          <a:xfrm>
            <a:off x="9676734" y="9236074"/>
            <a:ext cx="381597"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3</a:t>
            </a:r>
          </a:p>
        </p:txBody>
      </p:sp>
      <p:sp>
        <p:nvSpPr>
          <p:cNvPr id="1246" name="4"/>
          <p:cNvSpPr txBox="1"/>
          <p:nvPr/>
        </p:nvSpPr>
        <p:spPr>
          <a:xfrm>
            <a:off x="9688641" y="8628856"/>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4</a:t>
            </a:r>
          </a:p>
        </p:txBody>
      </p:sp>
      <p:sp>
        <p:nvSpPr>
          <p:cNvPr id="1247" name="1"/>
          <p:cNvSpPr txBox="1"/>
          <p:nvPr/>
        </p:nvSpPr>
        <p:spPr>
          <a:xfrm>
            <a:off x="10879266"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1</a:t>
            </a:r>
          </a:p>
        </p:txBody>
      </p:sp>
      <p:sp>
        <p:nvSpPr>
          <p:cNvPr id="1248" name="2"/>
          <p:cNvSpPr txBox="1"/>
          <p:nvPr/>
        </p:nvSpPr>
        <p:spPr>
          <a:xfrm>
            <a:off x="11653172"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2</a:t>
            </a:r>
          </a:p>
        </p:txBody>
      </p:sp>
      <p:sp>
        <p:nvSpPr>
          <p:cNvPr id="1249" name="3"/>
          <p:cNvSpPr txBox="1"/>
          <p:nvPr/>
        </p:nvSpPr>
        <p:spPr>
          <a:xfrm>
            <a:off x="12284203"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3</a:t>
            </a:r>
          </a:p>
        </p:txBody>
      </p:sp>
      <p:sp>
        <p:nvSpPr>
          <p:cNvPr id="1250" name="4"/>
          <p:cNvSpPr txBox="1"/>
          <p:nvPr/>
        </p:nvSpPr>
        <p:spPr>
          <a:xfrm>
            <a:off x="13123850" y="11414918"/>
            <a:ext cx="342329"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4</a:t>
            </a:r>
          </a:p>
        </p:txBody>
      </p:sp>
      <p:sp>
        <p:nvSpPr>
          <p:cNvPr id="1251" name="5"/>
          <p:cNvSpPr txBox="1"/>
          <p:nvPr/>
        </p:nvSpPr>
        <p:spPr>
          <a:xfrm>
            <a:off x="13683443" y="11414918"/>
            <a:ext cx="518877"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5</a:t>
            </a:r>
          </a:p>
        </p:txBody>
      </p:sp>
      <p:sp>
        <p:nvSpPr>
          <p:cNvPr id="1252" name="6"/>
          <p:cNvSpPr txBox="1"/>
          <p:nvPr/>
        </p:nvSpPr>
        <p:spPr>
          <a:xfrm>
            <a:off x="14338287" y="11414918"/>
            <a:ext cx="51887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6</a:t>
            </a:r>
          </a:p>
        </p:txBody>
      </p:sp>
      <p:sp>
        <p:nvSpPr>
          <p:cNvPr id="1253" name="7"/>
          <p:cNvSpPr txBox="1"/>
          <p:nvPr/>
        </p:nvSpPr>
        <p:spPr>
          <a:xfrm>
            <a:off x="14969318" y="11414918"/>
            <a:ext cx="518877"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7</a:t>
            </a:r>
          </a:p>
        </p:txBody>
      </p:sp>
      <p:sp>
        <p:nvSpPr>
          <p:cNvPr id="1254" name="8"/>
          <p:cNvSpPr txBox="1"/>
          <p:nvPr/>
        </p:nvSpPr>
        <p:spPr>
          <a:xfrm>
            <a:off x="15505100" y="11414918"/>
            <a:ext cx="51887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8</a:t>
            </a:r>
          </a:p>
        </p:txBody>
      </p:sp>
      <p:sp>
        <p:nvSpPr>
          <p:cNvPr id="1255" name="Circle"/>
          <p:cNvSpPr/>
          <p:nvPr/>
        </p:nvSpPr>
        <p:spPr>
          <a:xfrm>
            <a:off x="10941843" y="10703718"/>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56" name="Circle"/>
          <p:cNvSpPr/>
          <p:nvPr/>
        </p:nvSpPr>
        <p:spPr>
          <a:xfrm>
            <a:off x="11715750" y="10191749"/>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57" name="5"/>
          <p:cNvSpPr txBox="1"/>
          <p:nvPr/>
        </p:nvSpPr>
        <p:spPr>
          <a:xfrm>
            <a:off x="9676734" y="8093074"/>
            <a:ext cx="381597"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5</a:t>
            </a:r>
          </a:p>
        </p:txBody>
      </p:sp>
      <p:sp>
        <p:nvSpPr>
          <p:cNvPr id="1258" name="4 elevators,…"/>
          <p:cNvSpPr txBox="1"/>
          <p:nvPr/>
        </p:nvSpPr>
        <p:spPr>
          <a:xfrm>
            <a:off x="5532813" y="3693318"/>
            <a:ext cx="3287195" cy="15906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lgn="ctr">
              <a:defRPr sz="3200"/>
            </a:pPr>
            <a:r>
              <a:t>4 elevators,</a:t>
            </a:r>
          </a:p>
          <a:p>
            <a:pPr algn="ctr">
              <a:defRPr sz="3200"/>
            </a:pPr>
            <a:r>
              <a:t>1 person per elevator</a:t>
            </a:r>
          </a:p>
        </p:txBody>
      </p:sp>
      <p:sp>
        <p:nvSpPr>
          <p:cNvPr id="1259" name="1 minute to top"/>
          <p:cNvSpPr txBox="1"/>
          <p:nvPr/>
        </p:nvSpPr>
        <p:spPr>
          <a:xfrm>
            <a:off x="12164594" y="2925762"/>
            <a:ext cx="328719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a:defRPr sz="3200"/>
            </a:lvl1pPr>
          </a:lstStyle>
          <a:p>
            <a:pPr/>
            <a:r>
              <a:t>1 minute to top</a:t>
            </a:r>
          </a:p>
        </p:txBody>
      </p:sp>
      <p:grpSp>
        <p:nvGrpSpPr>
          <p:cNvPr id="1265" name="Group"/>
          <p:cNvGrpSpPr/>
          <p:nvPr/>
        </p:nvGrpSpPr>
        <p:grpSpPr>
          <a:xfrm>
            <a:off x="16793765" y="327421"/>
            <a:ext cx="387724" cy="684313"/>
            <a:chOff x="0" y="0"/>
            <a:chExt cx="387722" cy="684312"/>
          </a:xfrm>
        </p:grpSpPr>
        <p:sp>
          <p:nvSpPr>
            <p:cNvPr id="1260"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61"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62"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63"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64"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271" name="Group"/>
          <p:cNvGrpSpPr/>
          <p:nvPr/>
        </p:nvGrpSpPr>
        <p:grpSpPr>
          <a:xfrm>
            <a:off x="10066734" y="6602015"/>
            <a:ext cx="387724" cy="684313"/>
            <a:chOff x="0" y="0"/>
            <a:chExt cx="387722" cy="684312"/>
          </a:xfrm>
        </p:grpSpPr>
        <p:sp>
          <p:nvSpPr>
            <p:cNvPr id="1266"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67"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68"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69"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70"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73" name="Rectangle"/>
          <p:cNvSpPr/>
          <p:nvPr/>
        </p:nvSpPr>
        <p:spPr>
          <a:xfrm>
            <a:off x="8989218" y="1190625"/>
            <a:ext cx="2987168" cy="6349101"/>
          </a:xfrm>
          <a:prstGeom prst="rect">
            <a:avLst/>
          </a:prstGeom>
          <a:solidFill>
            <a:srgbClr val="A6AAA9"/>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74" name="Rectangle"/>
          <p:cNvSpPr/>
          <p:nvPr/>
        </p:nvSpPr>
        <p:spPr>
          <a:xfrm>
            <a:off x="9304734" y="6542484"/>
            <a:ext cx="527131"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75" name="Line"/>
          <p:cNvSpPr/>
          <p:nvPr/>
        </p:nvSpPr>
        <p:spPr>
          <a:xfrm flipV="1">
            <a:off x="9465468" y="1743092"/>
            <a:ext cx="1" cy="4543409"/>
          </a:xfrm>
          <a:prstGeom prst="line">
            <a:avLst/>
          </a:prstGeom>
          <a:ln w="254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1281" name="Group"/>
          <p:cNvGrpSpPr/>
          <p:nvPr/>
        </p:nvGrpSpPr>
        <p:grpSpPr>
          <a:xfrm>
            <a:off x="9370218" y="6637734"/>
            <a:ext cx="387724" cy="684313"/>
            <a:chOff x="0" y="0"/>
            <a:chExt cx="387722" cy="684312"/>
          </a:xfrm>
        </p:grpSpPr>
        <p:sp>
          <p:nvSpPr>
            <p:cNvPr id="1276"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77"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78"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79"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80"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282" name="Rectangle"/>
          <p:cNvSpPr/>
          <p:nvPr/>
        </p:nvSpPr>
        <p:spPr>
          <a:xfrm>
            <a:off x="9923859" y="6542484"/>
            <a:ext cx="527131"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83" name="Rectangle"/>
          <p:cNvSpPr/>
          <p:nvPr/>
        </p:nvSpPr>
        <p:spPr>
          <a:xfrm>
            <a:off x="10548937" y="6542484"/>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84" name="Rectangle"/>
          <p:cNvSpPr/>
          <p:nvPr/>
        </p:nvSpPr>
        <p:spPr>
          <a:xfrm>
            <a:off x="11156156" y="6542484"/>
            <a:ext cx="527131"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85" name="Rectangle"/>
          <p:cNvSpPr/>
          <p:nvPr/>
        </p:nvSpPr>
        <p:spPr>
          <a:xfrm>
            <a:off x="15644812" y="1202531"/>
            <a:ext cx="2987167" cy="6349101"/>
          </a:xfrm>
          <a:prstGeom prst="rect">
            <a:avLst/>
          </a:prstGeom>
          <a:solidFill>
            <a:srgbClr val="A6AAA9"/>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86" name="Rectangle"/>
          <p:cNvSpPr/>
          <p:nvPr/>
        </p:nvSpPr>
        <p:spPr>
          <a:xfrm>
            <a:off x="15960328" y="6554390"/>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87" name="Line"/>
          <p:cNvSpPr/>
          <p:nvPr/>
        </p:nvSpPr>
        <p:spPr>
          <a:xfrm flipV="1">
            <a:off x="16121061" y="1754998"/>
            <a:ext cx="1" cy="4543409"/>
          </a:xfrm>
          <a:prstGeom prst="line">
            <a:avLst/>
          </a:prstGeom>
          <a:ln w="254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1293" name="Group"/>
          <p:cNvGrpSpPr/>
          <p:nvPr/>
        </p:nvGrpSpPr>
        <p:grpSpPr>
          <a:xfrm>
            <a:off x="15954375" y="327421"/>
            <a:ext cx="387723" cy="684313"/>
            <a:chOff x="0" y="0"/>
            <a:chExt cx="387722" cy="684312"/>
          </a:xfrm>
        </p:grpSpPr>
        <p:sp>
          <p:nvSpPr>
            <p:cNvPr id="1288"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89"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90"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91"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92"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294" name="Rectangle"/>
          <p:cNvSpPr/>
          <p:nvPr/>
        </p:nvSpPr>
        <p:spPr>
          <a:xfrm>
            <a:off x="16579453" y="6554390"/>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95" name="Rectangle"/>
          <p:cNvSpPr/>
          <p:nvPr/>
        </p:nvSpPr>
        <p:spPr>
          <a:xfrm>
            <a:off x="17204531" y="6554390"/>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96" name="Rectangle"/>
          <p:cNvSpPr/>
          <p:nvPr/>
        </p:nvSpPr>
        <p:spPr>
          <a:xfrm>
            <a:off x="17811750" y="6554390"/>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97" name="Arrow"/>
          <p:cNvSpPr/>
          <p:nvPr/>
        </p:nvSpPr>
        <p:spPr>
          <a:xfrm>
            <a:off x="13061156" y="3893343"/>
            <a:ext cx="1785938" cy="1250157"/>
          </a:xfrm>
          <a:prstGeom prst="rightArrow">
            <a:avLst>
              <a:gd name="adj1" fmla="val 50780"/>
              <a:gd name="adj2" fmla="val 79643"/>
            </a:avLst>
          </a:prstGeom>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98" name="Line"/>
          <p:cNvSpPr/>
          <p:nvPr/>
        </p:nvSpPr>
        <p:spPr>
          <a:xfrm>
            <a:off x="10179843" y="11430000"/>
            <a:ext cx="6222937" cy="0"/>
          </a:xfrm>
          <a:prstGeom prst="line">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299" name="Line"/>
          <p:cNvSpPr/>
          <p:nvPr/>
        </p:nvSpPr>
        <p:spPr>
          <a:xfrm flipV="1">
            <a:off x="10239374" y="8197917"/>
            <a:ext cx="1" cy="3156182"/>
          </a:xfrm>
          <a:prstGeom prst="line">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00" name="# People…"/>
          <p:cNvSpPr txBox="1"/>
          <p:nvPr/>
        </p:nvSpPr>
        <p:spPr>
          <a:xfrm>
            <a:off x="11660902" y="12173743"/>
            <a:ext cx="2956521" cy="11080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3200"/>
            </a:pPr>
            <a:r>
              <a:t># People</a:t>
            </a:r>
          </a:p>
          <a:p>
            <a:pPr algn="ctr">
              <a:defRPr sz="3200"/>
            </a:pPr>
            <a:r>
              <a:t>(Concentration)</a:t>
            </a:r>
          </a:p>
        </p:txBody>
      </p:sp>
      <p:sp>
        <p:nvSpPr>
          <p:cNvPr id="1301" name="People transported…"/>
          <p:cNvSpPr txBox="1"/>
          <p:nvPr/>
        </p:nvSpPr>
        <p:spPr>
          <a:xfrm>
            <a:off x="5465684" y="8777287"/>
            <a:ext cx="3702646" cy="1590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3200"/>
            </a:pPr>
            <a:r>
              <a:t>People transported </a:t>
            </a:r>
          </a:p>
          <a:p>
            <a:pPr algn="ctr">
              <a:defRPr sz="3200"/>
            </a:pPr>
            <a:r>
              <a:t>per minute</a:t>
            </a:r>
          </a:p>
          <a:p>
            <a:pPr algn="ctr">
              <a:defRPr sz="3200"/>
            </a:pPr>
            <a:r>
              <a:t>(Rate)</a:t>
            </a:r>
          </a:p>
        </p:txBody>
      </p:sp>
      <p:sp>
        <p:nvSpPr>
          <p:cNvPr id="1302" name="1"/>
          <p:cNvSpPr txBox="1"/>
          <p:nvPr/>
        </p:nvSpPr>
        <p:spPr>
          <a:xfrm>
            <a:off x="9700547" y="10593387"/>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1</a:t>
            </a:r>
          </a:p>
        </p:txBody>
      </p:sp>
      <p:sp>
        <p:nvSpPr>
          <p:cNvPr id="1303" name="2"/>
          <p:cNvSpPr txBox="1"/>
          <p:nvPr/>
        </p:nvSpPr>
        <p:spPr>
          <a:xfrm>
            <a:off x="9664828" y="9819482"/>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2</a:t>
            </a:r>
          </a:p>
        </p:txBody>
      </p:sp>
      <p:sp>
        <p:nvSpPr>
          <p:cNvPr id="1304" name="3"/>
          <p:cNvSpPr txBox="1"/>
          <p:nvPr/>
        </p:nvSpPr>
        <p:spPr>
          <a:xfrm>
            <a:off x="9676734" y="9236074"/>
            <a:ext cx="381597"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3</a:t>
            </a:r>
          </a:p>
        </p:txBody>
      </p:sp>
      <p:sp>
        <p:nvSpPr>
          <p:cNvPr id="1305" name="4"/>
          <p:cNvSpPr txBox="1"/>
          <p:nvPr/>
        </p:nvSpPr>
        <p:spPr>
          <a:xfrm>
            <a:off x="9688641" y="8628856"/>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4</a:t>
            </a:r>
          </a:p>
        </p:txBody>
      </p:sp>
      <p:sp>
        <p:nvSpPr>
          <p:cNvPr id="1306" name="1"/>
          <p:cNvSpPr txBox="1"/>
          <p:nvPr/>
        </p:nvSpPr>
        <p:spPr>
          <a:xfrm>
            <a:off x="10879266"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1</a:t>
            </a:r>
          </a:p>
        </p:txBody>
      </p:sp>
      <p:sp>
        <p:nvSpPr>
          <p:cNvPr id="1307" name="2"/>
          <p:cNvSpPr txBox="1"/>
          <p:nvPr/>
        </p:nvSpPr>
        <p:spPr>
          <a:xfrm>
            <a:off x="11653172"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2</a:t>
            </a:r>
          </a:p>
        </p:txBody>
      </p:sp>
      <p:sp>
        <p:nvSpPr>
          <p:cNvPr id="1308" name="3"/>
          <p:cNvSpPr txBox="1"/>
          <p:nvPr/>
        </p:nvSpPr>
        <p:spPr>
          <a:xfrm>
            <a:off x="12284203"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3</a:t>
            </a:r>
          </a:p>
        </p:txBody>
      </p:sp>
      <p:sp>
        <p:nvSpPr>
          <p:cNvPr id="1309" name="4"/>
          <p:cNvSpPr txBox="1"/>
          <p:nvPr/>
        </p:nvSpPr>
        <p:spPr>
          <a:xfrm>
            <a:off x="13123850" y="11414918"/>
            <a:ext cx="342329"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4</a:t>
            </a:r>
          </a:p>
        </p:txBody>
      </p:sp>
      <p:sp>
        <p:nvSpPr>
          <p:cNvPr id="1310" name="5"/>
          <p:cNvSpPr txBox="1"/>
          <p:nvPr/>
        </p:nvSpPr>
        <p:spPr>
          <a:xfrm>
            <a:off x="13683443" y="11414918"/>
            <a:ext cx="518877"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5</a:t>
            </a:r>
          </a:p>
        </p:txBody>
      </p:sp>
      <p:sp>
        <p:nvSpPr>
          <p:cNvPr id="1311" name="6"/>
          <p:cNvSpPr txBox="1"/>
          <p:nvPr/>
        </p:nvSpPr>
        <p:spPr>
          <a:xfrm>
            <a:off x="14338287" y="11414918"/>
            <a:ext cx="51887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6</a:t>
            </a:r>
          </a:p>
        </p:txBody>
      </p:sp>
      <p:sp>
        <p:nvSpPr>
          <p:cNvPr id="1312" name="7"/>
          <p:cNvSpPr txBox="1"/>
          <p:nvPr/>
        </p:nvSpPr>
        <p:spPr>
          <a:xfrm>
            <a:off x="14969318" y="11414918"/>
            <a:ext cx="518877"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7</a:t>
            </a:r>
          </a:p>
        </p:txBody>
      </p:sp>
      <p:sp>
        <p:nvSpPr>
          <p:cNvPr id="1313" name="8"/>
          <p:cNvSpPr txBox="1"/>
          <p:nvPr/>
        </p:nvSpPr>
        <p:spPr>
          <a:xfrm>
            <a:off x="15505100" y="11414918"/>
            <a:ext cx="51887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8</a:t>
            </a:r>
          </a:p>
        </p:txBody>
      </p:sp>
      <p:sp>
        <p:nvSpPr>
          <p:cNvPr id="1314" name="Circle"/>
          <p:cNvSpPr/>
          <p:nvPr/>
        </p:nvSpPr>
        <p:spPr>
          <a:xfrm>
            <a:off x="10941843" y="10703718"/>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15" name="Circle"/>
          <p:cNvSpPr/>
          <p:nvPr/>
        </p:nvSpPr>
        <p:spPr>
          <a:xfrm>
            <a:off x="11715750" y="10191749"/>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16" name="Circle"/>
          <p:cNvSpPr/>
          <p:nvPr/>
        </p:nvSpPr>
        <p:spPr>
          <a:xfrm>
            <a:off x="12394407" y="9655967"/>
            <a:ext cx="249660" cy="249661"/>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17" name="Circle"/>
          <p:cNvSpPr/>
          <p:nvPr/>
        </p:nvSpPr>
        <p:spPr>
          <a:xfrm>
            <a:off x="13073062" y="9108280"/>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18" name="5"/>
          <p:cNvSpPr txBox="1"/>
          <p:nvPr/>
        </p:nvSpPr>
        <p:spPr>
          <a:xfrm>
            <a:off x="9676734" y="8093074"/>
            <a:ext cx="381597"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5</a:t>
            </a:r>
          </a:p>
        </p:txBody>
      </p:sp>
      <p:sp>
        <p:nvSpPr>
          <p:cNvPr id="1319" name="4 elevators,…"/>
          <p:cNvSpPr txBox="1"/>
          <p:nvPr/>
        </p:nvSpPr>
        <p:spPr>
          <a:xfrm>
            <a:off x="5485188" y="3693318"/>
            <a:ext cx="3287196" cy="15906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lgn="ctr">
              <a:defRPr sz="3200"/>
            </a:pPr>
            <a:r>
              <a:t>4 elevators,</a:t>
            </a:r>
          </a:p>
          <a:p>
            <a:pPr algn="ctr">
              <a:defRPr sz="3200"/>
            </a:pPr>
            <a:r>
              <a:t>1 person per elevator</a:t>
            </a:r>
          </a:p>
        </p:txBody>
      </p:sp>
      <p:sp>
        <p:nvSpPr>
          <p:cNvPr id="1320" name="1 minute to top"/>
          <p:cNvSpPr txBox="1"/>
          <p:nvPr/>
        </p:nvSpPr>
        <p:spPr>
          <a:xfrm>
            <a:off x="12116969" y="2925762"/>
            <a:ext cx="328719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a:defRPr sz="3200"/>
            </a:lvl1pPr>
          </a:lstStyle>
          <a:p>
            <a:pPr/>
            <a:r>
              <a:t>1 minute to top</a:t>
            </a:r>
          </a:p>
        </p:txBody>
      </p:sp>
      <p:grpSp>
        <p:nvGrpSpPr>
          <p:cNvPr id="1326" name="Group"/>
          <p:cNvGrpSpPr/>
          <p:nvPr/>
        </p:nvGrpSpPr>
        <p:grpSpPr>
          <a:xfrm>
            <a:off x="17371218" y="327421"/>
            <a:ext cx="387724" cy="684313"/>
            <a:chOff x="0" y="0"/>
            <a:chExt cx="387722" cy="684312"/>
          </a:xfrm>
        </p:grpSpPr>
        <p:sp>
          <p:nvSpPr>
            <p:cNvPr id="1321"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22"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23"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24"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25"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332" name="Group"/>
          <p:cNvGrpSpPr/>
          <p:nvPr/>
        </p:nvGrpSpPr>
        <p:grpSpPr>
          <a:xfrm>
            <a:off x="16746140" y="327421"/>
            <a:ext cx="387724" cy="684313"/>
            <a:chOff x="0" y="0"/>
            <a:chExt cx="387722" cy="684312"/>
          </a:xfrm>
        </p:grpSpPr>
        <p:sp>
          <p:nvSpPr>
            <p:cNvPr id="1327"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28"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29"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30"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31"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338" name="Group"/>
          <p:cNvGrpSpPr/>
          <p:nvPr/>
        </p:nvGrpSpPr>
        <p:grpSpPr>
          <a:xfrm>
            <a:off x="18026062" y="327421"/>
            <a:ext cx="387724" cy="684313"/>
            <a:chOff x="0" y="0"/>
            <a:chExt cx="387722" cy="684312"/>
          </a:xfrm>
        </p:grpSpPr>
        <p:sp>
          <p:nvSpPr>
            <p:cNvPr id="1333"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34"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35"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36"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37"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344" name="Group"/>
          <p:cNvGrpSpPr/>
          <p:nvPr/>
        </p:nvGrpSpPr>
        <p:grpSpPr>
          <a:xfrm>
            <a:off x="10019109" y="6602015"/>
            <a:ext cx="387724" cy="684313"/>
            <a:chOff x="0" y="0"/>
            <a:chExt cx="387722" cy="684312"/>
          </a:xfrm>
        </p:grpSpPr>
        <p:sp>
          <p:nvSpPr>
            <p:cNvPr id="1339"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40"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41"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42"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43"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350" name="Group"/>
          <p:cNvGrpSpPr/>
          <p:nvPr/>
        </p:nvGrpSpPr>
        <p:grpSpPr>
          <a:xfrm>
            <a:off x="10578703" y="6590109"/>
            <a:ext cx="387724" cy="684313"/>
            <a:chOff x="0" y="0"/>
            <a:chExt cx="387722" cy="684312"/>
          </a:xfrm>
        </p:grpSpPr>
        <p:sp>
          <p:nvSpPr>
            <p:cNvPr id="1345"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46"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47"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48"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49"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356" name="Group"/>
          <p:cNvGrpSpPr/>
          <p:nvPr/>
        </p:nvGrpSpPr>
        <p:grpSpPr>
          <a:xfrm>
            <a:off x="11233546" y="6625828"/>
            <a:ext cx="387724" cy="684313"/>
            <a:chOff x="0" y="0"/>
            <a:chExt cx="387722" cy="684312"/>
          </a:xfrm>
        </p:grpSpPr>
        <p:sp>
          <p:nvSpPr>
            <p:cNvPr id="1351"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52"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53"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54"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55"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8" name="Rectangle"/>
          <p:cNvSpPr/>
          <p:nvPr/>
        </p:nvSpPr>
        <p:spPr>
          <a:xfrm>
            <a:off x="8917781" y="1214437"/>
            <a:ext cx="2987167" cy="6349102"/>
          </a:xfrm>
          <a:prstGeom prst="rect">
            <a:avLst/>
          </a:prstGeom>
          <a:solidFill>
            <a:srgbClr val="A6AAA9"/>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59" name="Rectangle"/>
          <p:cNvSpPr/>
          <p:nvPr/>
        </p:nvSpPr>
        <p:spPr>
          <a:xfrm>
            <a:off x="9233296" y="6566296"/>
            <a:ext cx="527132"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60" name="Line"/>
          <p:cNvSpPr/>
          <p:nvPr/>
        </p:nvSpPr>
        <p:spPr>
          <a:xfrm flipV="1">
            <a:off x="9394031" y="1766904"/>
            <a:ext cx="1" cy="4543409"/>
          </a:xfrm>
          <a:prstGeom prst="line">
            <a:avLst/>
          </a:prstGeom>
          <a:ln w="254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1366" name="Group"/>
          <p:cNvGrpSpPr/>
          <p:nvPr/>
        </p:nvGrpSpPr>
        <p:grpSpPr>
          <a:xfrm>
            <a:off x="9298781" y="6661546"/>
            <a:ext cx="387724" cy="684314"/>
            <a:chOff x="0" y="0"/>
            <a:chExt cx="387722" cy="684312"/>
          </a:xfrm>
        </p:grpSpPr>
        <p:sp>
          <p:nvSpPr>
            <p:cNvPr id="1361"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62"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63"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64"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65"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367" name="Rectangle"/>
          <p:cNvSpPr/>
          <p:nvPr/>
        </p:nvSpPr>
        <p:spPr>
          <a:xfrm>
            <a:off x="9852421" y="6566296"/>
            <a:ext cx="527132"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68" name="Rectangle"/>
          <p:cNvSpPr/>
          <p:nvPr/>
        </p:nvSpPr>
        <p:spPr>
          <a:xfrm>
            <a:off x="10477500" y="6566296"/>
            <a:ext cx="527131"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69" name="Rectangle"/>
          <p:cNvSpPr/>
          <p:nvPr/>
        </p:nvSpPr>
        <p:spPr>
          <a:xfrm>
            <a:off x="11084718" y="6566296"/>
            <a:ext cx="527132" cy="752979"/>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70" name="Rectangle"/>
          <p:cNvSpPr/>
          <p:nvPr/>
        </p:nvSpPr>
        <p:spPr>
          <a:xfrm>
            <a:off x="15573375" y="1226343"/>
            <a:ext cx="2987167" cy="6349102"/>
          </a:xfrm>
          <a:prstGeom prst="rect">
            <a:avLst/>
          </a:prstGeom>
          <a:solidFill>
            <a:srgbClr val="A6AAA9"/>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71" name="Rectangle"/>
          <p:cNvSpPr/>
          <p:nvPr/>
        </p:nvSpPr>
        <p:spPr>
          <a:xfrm>
            <a:off x="15888890" y="6578203"/>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72" name="Line"/>
          <p:cNvSpPr/>
          <p:nvPr/>
        </p:nvSpPr>
        <p:spPr>
          <a:xfrm flipV="1">
            <a:off x="16049624" y="1778811"/>
            <a:ext cx="1" cy="4543408"/>
          </a:xfrm>
          <a:prstGeom prst="line">
            <a:avLst/>
          </a:prstGeom>
          <a:ln w="254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1378" name="Group"/>
          <p:cNvGrpSpPr/>
          <p:nvPr/>
        </p:nvGrpSpPr>
        <p:grpSpPr>
          <a:xfrm>
            <a:off x="15882937" y="351234"/>
            <a:ext cx="387724" cy="684313"/>
            <a:chOff x="0" y="0"/>
            <a:chExt cx="387722" cy="684312"/>
          </a:xfrm>
        </p:grpSpPr>
        <p:sp>
          <p:nvSpPr>
            <p:cNvPr id="1373"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74"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75"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76"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77"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1379" name="Rectangle"/>
          <p:cNvSpPr/>
          <p:nvPr/>
        </p:nvSpPr>
        <p:spPr>
          <a:xfrm>
            <a:off x="16508015" y="6578203"/>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80" name="Rectangle"/>
          <p:cNvSpPr/>
          <p:nvPr/>
        </p:nvSpPr>
        <p:spPr>
          <a:xfrm>
            <a:off x="17133093" y="6578203"/>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81" name="Rectangle"/>
          <p:cNvSpPr/>
          <p:nvPr/>
        </p:nvSpPr>
        <p:spPr>
          <a:xfrm>
            <a:off x="17740312" y="6578203"/>
            <a:ext cx="527132" cy="752978"/>
          </a:xfrm>
          <a:prstGeom prst="rect">
            <a:avLst/>
          </a:prstGeom>
          <a:solidFill>
            <a:srgbClr val="FFFFFF"/>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82" name="Arrow"/>
          <p:cNvSpPr/>
          <p:nvPr/>
        </p:nvSpPr>
        <p:spPr>
          <a:xfrm>
            <a:off x="12989717" y="3917156"/>
            <a:ext cx="1785939" cy="1250157"/>
          </a:xfrm>
          <a:prstGeom prst="rightArrow">
            <a:avLst>
              <a:gd name="adj1" fmla="val 50780"/>
              <a:gd name="adj2" fmla="val 79643"/>
            </a:avLst>
          </a:prstGeom>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83" name="Line"/>
          <p:cNvSpPr/>
          <p:nvPr/>
        </p:nvSpPr>
        <p:spPr>
          <a:xfrm>
            <a:off x="10179843" y="11430000"/>
            <a:ext cx="6222937" cy="0"/>
          </a:xfrm>
          <a:prstGeom prst="line">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84" name="Line"/>
          <p:cNvSpPr/>
          <p:nvPr/>
        </p:nvSpPr>
        <p:spPr>
          <a:xfrm flipV="1">
            <a:off x="10239374" y="8197917"/>
            <a:ext cx="1" cy="3156182"/>
          </a:xfrm>
          <a:prstGeom prst="line">
            <a:avLst/>
          </a:prstGeom>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385" name="# People…"/>
          <p:cNvSpPr txBox="1"/>
          <p:nvPr/>
        </p:nvSpPr>
        <p:spPr>
          <a:xfrm>
            <a:off x="11660902" y="12173743"/>
            <a:ext cx="2956521" cy="11080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3200"/>
            </a:pPr>
            <a:r>
              <a:t># People</a:t>
            </a:r>
          </a:p>
          <a:p>
            <a:pPr algn="ctr">
              <a:defRPr sz="3200"/>
            </a:pPr>
            <a:r>
              <a:t>(Concentration)</a:t>
            </a:r>
          </a:p>
        </p:txBody>
      </p:sp>
      <p:sp>
        <p:nvSpPr>
          <p:cNvPr id="1386" name="People transported…"/>
          <p:cNvSpPr txBox="1"/>
          <p:nvPr/>
        </p:nvSpPr>
        <p:spPr>
          <a:xfrm>
            <a:off x="5465684" y="8777287"/>
            <a:ext cx="3702646" cy="1590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a:defRPr sz="3200"/>
            </a:pPr>
            <a:r>
              <a:t>People transported </a:t>
            </a:r>
          </a:p>
          <a:p>
            <a:pPr algn="ctr">
              <a:defRPr sz="3200"/>
            </a:pPr>
            <a:r>
              <a:t>per minute</a:t>
            </a:r>
          </a:p>
          <a:p>
            <a:pPr algn="ctr">
              <a:defRPr sz="3200"/>
            </a:pPr>
            <a:r>
              <a:t>(Rate)</a:t>
            </a:r>
          </a:p>
        </p:txBody>
      </p:sp>
      <p:sp>
        <p:nvSpPr>
          <p:cNvPr id="1387" name="1"/>
          <p:cNvSpPr txBox="1"/>
          <p:nvPr/>
        </p:nvSpPr>
        <p:spPr>
          <a:xfrm>
            <a:off x="9700547" y="10593387"/>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1</a:t>
            </a:r>
          </a:p>
        </p:txBody>
      </p:sp>
      <p:sp>
        <p:nvSpPr>
          <p:cNvPr id="1388" name="2"/>
          <p:cNvSpPr txBox="1"/>
          <p:nvPr/>
        </p:nvSpPr>
        <p:spPr>
          <a:xfrm>
            <a:off x="9664828" y="9819482"/>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2</a:t>
            </a:r>
          </a:p>
        </p:txBody>
      </p:sp>
      <p:sp>
        <p:nvSpPr>
          <p:cNvPr id="1389" name="3"/>
          <p:cNvSpPr txBox="1"/>
          <p:nvPr/>
        </p:nvSpPr>
        <p:spPr>
          <a:xfrm>
            <a:off x="9676734" y="9236074"/>
            <a:ext cx="381597"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3</a:t>
            </a:r>
          </a:p>
        </p:txBody>
      </p:sp>
      <p:sp>
        <p:nvSpPr>
          <p:cNvPr id="1390" name="4"/>
          <p:cNvSpPr txBox="1"/>
          <p:nvPr/>
        </p:nvSpPr>
        <p:spPr>
          <a:xfrm>
            <a:off x="9688641" y="8628856"/>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4</a:t>
            </a:r>
          </a:p>
        </p:txBody>
      </p:sp>
      <p:sp>
        <p:nvSpPr>
          <p:cNvPr id="1391" name="1"/>
          <p:cNvSpPr txBox="1"/>
          <p:nvPr/>
        </p:nvSpPr>
        <p:spPr>
          <a:xfrm>
            <a:off x="10879266"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1</a:t>
            </a:r>
          </a:p>
        </p:txBody>
      </p:sp>
      <p:sp>
        <p:nvSpPr>
          <p:cNvPr id="1392" name="2"/>
          <p:cNvSpPr txBox="1"/>
          <p:nvPr/>
        </p:nvSpPr>
        <p:spPr>
          <a:xfrm>
            <a:off x="11653172"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2</a:t>
            </a:r>
          </a:p>
        </p:txBody>
      </p:sp>
      <p:sp>
        <p:nvSpPr>
          <p:cNvPr id="1393" name="3"/>
          <p:cNvSpPr txBox="1"/>
          <p:nvPr/>
        </p:nvSpPr>
        <p:spPr>
          <a:xfrm>
            <a:off x="12284203" y="11414918"/>
            <a:ext cx="38159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3</a:t>
            </a:r>
          </a:p>
        </p:txBody>
      </p:sp>
      <p:sp>
        <p:nvSpPr>
          <p:cNvPr id="1394" name="4"/>
          <p:cNvSpPr txBox="1"/>
          <p:nvPr/>
        </p:nvSpPr>
        <p:spPr>
          <a:xfrm>
            <a:off x="13123850" y="11414918"/>
            <a:ext cx="342329"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4</a:t>
            </a:r>
          </a:p>
        </p:txBody>
      </p:sp>
      <p:sp>
        <p:nvSpPr>
          <p:cNvPr id="1395" name="5"/>
          <p:cNvSpPr txBox="1"/>
          <p:nvPr/>
        </p:nvSpPr>
        <p:spPr>
          <a:xfrm>
            <a:off x="13683443" y="11414918"/>
            <a:ext cx="518877"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5</a:t>
            </a:r>
          </a:p>
        </p:txBody>
      </p:sp>
      <p:sp>
        <p:nvSpPr>
          <p:cNvPr id="1396" name="6"/>
          <p:cNvSpPr txBox="1"/>
          <p:nvPr/>
        </p:nvSpPr>
        <p:spPr>
          <a:xfrm>
            <a:off x="14338287" y="11414918"/>
            <a:ext cx="51887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6</a:t>
            </a:r>
          </a:p>
        </p:txBody>
      </p:sp>
      <p:sp>
        <p:nvSpPr>
          <p:cNvPr id="1397" name="7"/>
          <p:cNvSpPr txBox="1"/>
          <p:nvPr/>
        </p:nvSpPr>
        <p:spPr>
          <a:xfrm>
            <a:off x="14969318" y="11414918"/>
            <a:ext cx="518877"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7</a:t>
            </a:r>
          </a:p>
        </p:txBody>
      </p:sp>
      <p:sp>
        <p:nvSpPr>
          <p:cNvPr id="1398" name="8"/>
          <p:cNvSpPr txBox="1"/>
          <p:nvPr/>
        </p:nvSpPr>
        <p:spPr>
          <a:xfrm>
            <a:off x="15505100" y="11414918"/>
            <a:ext cx="518876"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vl1pPr>
          </a:lstStyle>
          <a:p>
            <a:pPr/>
            <a:r>
              <a:t>8</a:t>
            </a:r>
          </a:p>
        </p:txBody>
      </p:sp>
      <p:sp>
        <p:nvSpPr>
          <p:cNvPr id="1399" name="Circle"/>
          <p:cNvSpPr/>
          <p:nvPr/>
        </p:nvSpPr>
        <p:spPr>
          <a:xfrm>
            <a:off x="10941843" y="10703718"/>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00" name="Circle"/>
          <p:cNvSpPr/>
          <p:nvPr/>
        </p:nvSpPr>
        <p:spPr>
          <a:xfrm>
            <a:off x="11715750" y="10191749"/>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01" name="Circle"/>
          <p:cNvSpPr/>
          <p:nvPr/>
        </p:nvSpPr>
        <p:spPr>
          <a:xfrm>
            <a:off x="12394407" y="9655967"/>
            <a:ext cx="249660" cy="249661"/>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02" name="Circle"/>
          <p:cNvSpPr/>
          <p:nvPr/>
        </p:nvSpPr>
        <p:spPr>
          <a:xfrm>
            <a:off x="13073062" y="9108280"/>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03" name="5"/>
          <p:cNvSpPr txBox="1"/>
          <p:nvPr/>
        </p:nvSpPr>
        <p:spPr>
          <a:xfrm>
            <a:off x="9676734" y="8093074"/>
            <a:ext cx="381597"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5</a:t>
            </a:r>
          </a:p>
        </p:txBody>
      </p:sp>
      <p:sp>
        <p:nvSpPr>
          <p:cNvPr id="1404" name="Circle"/>
          <p:cNvSpPr/>
          <p:nvPr/>
        </p:nvSpPr>
        <p:spPr>
          <a:xfrm>
            <a:off x="13775531" y="9060656"/>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05" name="Circle"/>
          <p:cNvSpPr/>
          <p:nvPr/>
        </p:nvSpPr>
        <p:spPr>
          <a:xfrm>
            <a:off x="14382750" y="9048750"/>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06" name="Circle"/>
          <p:cNvSpPr/>
          <p:nvPr/>
        </p:nvSpPr>
        <p:spPr>
          <a:xfrm>
            <a:off x="14954250" y="9084468"/>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07" name="Circle"/>
          <p:cNvSpPr/>
          <p:nvPr/>
        </p:nvSpPr>
        <p:spPr>
          <a:xfrm>
            <a:off x="15573375" y="9084468"/>
            <a:ext cx="249660" cy="249660"/>
          </a:xfrm>
          <a:prstGeom prst="ellipse">
            <a:avLst/>
          </a:prstGeom>
          <a:solidFill>
            <a:schemeClr val="accent2"/>
          </a:solidFill>
          <a:ln w="25400">
            <a:solidFill>
              <a:srgbClr val="85888D"/>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08" name="4 elevators,…"/>
          <p:cNvSpPr txBox="1"/>
          <p:nvPr/>
        </p:nvSpPr>
        <p:spPr>
          <a:xfrm>
            <a:off x="5413750" y="3717131"/>
            <a:ext cx="3287196" cy="15906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lgn="ctr">
              <a:defRPr sz="3200"/>
            </a:pPr>
            <a:r>
              <a:t>4 elevators,</a:t>
            </a:r>
          </a:p>
          <a:p>
            <a:pPr algn="ctr">
              <a:defRPr sz="3200"/>
            </a:pPr>
            <a:r>
              <a:t>1 person per elevator</a:t>
            </a:r>
          </a:p>
        </p:txBody>
      </p:sp>
      <p:sp>
        <p:nvSpPr>
          <p:cNvPr id="1409" name="1 minute to top"/>
          <p:cNvSpPr txBox="1"/>
          <p:nvPr/>
        </p:nvSpPr>
        <p:spPr>
          <a:xfrm>
            <a:off x="12045532" y="2949574"/>
            <a:ext cx="3287195" cy="625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a:defRPr sz="3200"/>
            </a:lvl1pPr>
          </a:lstStyle>
          <a:p>
            <a:pPr/>
            <a:r>
              <a:t>1 minute to top</a:t>
            </a:r>
          </a:p>
        </p:txBody>
      </p:sp>
      <p:grpSp>
        <p:nvGrpSpPr>
          <p:cNvPr id="1415" name="Group"/>
          <p:cNvGrpSpPr/>
          <p:nvPr/>
        </p:nvGrpSpPr>
        <p:grpSpPr>
          <a:xfrm>
            <a:off x="17299781" y="351234"/>
            <a:ext cx="387724" cy="684313"/>
            <a:chOff x="0" y="0"/>
            <a:chExt cx="387722" cy="684312"/>
          </a:xfrm>
        </p:grpSpPr>
        <p:sp>
          <p:nvSpPr>
            <p:cNvPr id="1410"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11"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12"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13"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14"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21" name="Group"/>
          <p:cNvGrpSpPr/>
          <p:nvPr/>
        </p:nvGrpSpPr>
        <p:grpSpPr>
          <a:xfrm>
            <a:off x="16674703" y="351234"/>
            <a:ext cx="387724" cy="684313"/>
            <a:chOff x="0" y="0"/>
            <a:chExt cx="387722" cy="684312"/>
          </a:xfrm>
        </p:grpSpPr>
        <p:sp>
          <p:nvSpPr>
            <p:cNvPr id="1416"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17"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18"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19"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20"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27" name="Group"/>
          <p:cNvGrpSpPr/>
          <p:nvPr/>
        </p:nvGrpSpPr>
        <p:grpSpPr>
          <a:xfrm>
            <a:off x="17954625" y="351234"/>
            <a:ext cx="387723" cy="684313"/>
            <a:chOff x="0" y="0"/>
            <a:chExt cx="387722" cy="684312"/>
          </a:xfrm>
        </p:grpSpPr>
        <p:sp>
          <p:nvSpPr>
            <p:cNvPr id="1422"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23"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24"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25"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26"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33" name="Group"/>
          <p:cNvGrpSpPr/>
          <p:nvPr/>
        </p:nvGrpSpPr>
        <p:grpSpPr>
          <a:xfrm>
            <a:off x="9947671" y="6625828"/>
            <a:ext cx="387724" cy="684313"/>
            <a:chOff x="0" y="0"/>
            <a:chExt cx="387722" cy="684312"/>
          </a:xfrm>
        </p:grpSpPr>
        <p:sp>
          <p:nvSpPr>
            <p:cNvPr id="1428"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29"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30"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31"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32"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39" name="Group"/>
          <p:cNvGrpSpPr/>
          <p:nvPr/>
        </p:nvGrpSpPr>
        <p:grpSpPr>
          <a:xfrm>
            <a:off x="10507265" y="6613921"/>
            <a:ext cx="387724" cy="684314"/>
            <a:chOff x="0" y="0"/>
            <a:chExt cx="387722" cy="684312"/>
          </a:xfrm>
        </p:grpSpPr>
        <p:sp>
          <p:nvSpPr>
            <p:cNvPr id="1434"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35"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36"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37"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38"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45" name="Group"/>
          <p:cNvGrpSpPr/>
          <p:nvPr/>
        </p:nvGrpSpPr>
        <p:grpSpPr>
          <a:xfrm>
            <a:off x="11162109" y="6649640"/>
            <a:ext cx="387724" cy="684313"/>
            <a:chOff x="0" y="0"/>
            <a:chExt cx="387722" cy="684312"/>
          </a:xfrm>
        </p:grpSpPr>
        <p:sp>
          <p:nvSpPr>
            <p:cNvPr id="1440"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41"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42"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43"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44"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51" name="Group"/>
          <p:cNvGrpSpPr/>
          <p:nvPr/>
        </p:nvGrpSpPr>
        <p:grpSpPr>
          <a:xfrm>
            <a:off x="5941219" y="6863953"/>
            <a:ext cx="387724" cy="684313"/>
            <a:chOff x="0" y="0"/>
            <a:chExt cx="387722" cy="684312"/>
          </a:xfrm>
        </p:grpSpPr>
        <p:sp>
          <p:nvSpPr>
            <p:cNvPr id="1446"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47"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48"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49"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50"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57" name="Group"/>
          <p:cNvGrpSpPr/>
          <p:nvPr/>
        </p:nvGrpSpPr>
        <p:grpSpPr>
          <a:xfrm>
            <a:off x="7358062" y="6863953"/>
            <a:ext cx="387724" cy="684313"/>
            <a:chOff x="0" y="0"/>
            <a:chExt cx="387722" cy="684312"/>
          </a:xfrm>
        </p:grpSpPr>
        <p:sp>
          <p:nvSpPr>
            <p:cNvPr id="1452"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53"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54"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55"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56"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63" name="Group"/>
          <p:cNvGrpSpPr/>
          <p:nvPr/>
        </p:nvGrpSpPr>
        <p:grpSpPr>
          <a:xfrm>
            <a:off x="6732984" y="6863953"/>
            <a:ext cx="387724" cy="684313"/>
            <a:chOff x="0" y="0"/>
            <a:chExt cx="387722" cy="684312"/>
          </a:xfrm>
        </p:grpSpPr>
        <p:sp>
          <p:nvSpPr>
            <p:cNvPr id="1458"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59"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60"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61"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62"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1469" name="Group"/>
          <p:cNvGrpSpPr/>
          <p:nvPr/>
        </p:nvGrpSpPr>
        <p:grpSpPr>
          <a:xfrm>
            <a:off x="8012907" y="6863953"/>
            <a:ext cx="387723" cy="684313"/>
            <a:chOff x="0" y="0"/>
            <a:chExt cx="387722" cy="684312"/>
          </a:xfrm>
        </p:grpSpPr>
        <p:sp>
          <p:nvSpPr>
            <p:cNvPr id="1464" name="Line"/>
            <p:cNvSpPr/>
            <p:nvPr/>
          </p:nvSpPr>
          <p:spPr>
            <a:xfrm flipV="1">
              <a:off x="-1" y="483841"/>
              <a:ext cx="198211" cy="198210"/>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65" name="Line"/>
            <p:cNvSpPr/>
            <p:nvPr/>
          </p:nvSpPr>
          <p:spPr>
            <a:xfrm flipH="1" flipV="1">
              <a:off x="192730" y="489319"/>
              <a:ext cx="194993" cy="194994"/>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66" name="Line"/>
            <p:cNvSpPr/>
            <p:nvPr/>
          </p:nvSpPr>
          <p:spPr>
            <a:xfrm flipH="1">
              <a:off x="187252" y="168552"/>
              <a:ext cx="1" cy="304333"/>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67" name="Circle"/>
            <p:cNvSpPr/>
            <p:nvPr/>
          </p:nvSpPr>
          <p:spPr>
            <a:xfrm>
              <a:off x="98609" y="0"/>
              <a:ext cx="185173" cy="185172"/>
            </a:xfrm>
            <a:prstGeom prst="ellipse">
              <a:avLst/>
            </a:prstGeom>
            <a:solidFill>
              <a:srgbClr val="A6AAA9"/>
            </a:solidFill>
            <a:ln w="25400" cap="flat">
              <a:solidFill>
                <a:srgbClr val="85888D"/>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468" name="Line"/>
            <p:cNvSpPr/>
            <p:nvPr/>
          </p:nvSpPr>
          <p:spPr>
            <a:xfrm flipH="1" flipV="1">
              <a:off x="33859" y="297578"/>
              <a:ext cx="312153" cy="1"/>
            </a:xfrm>
            <a:prstGeom prst="line">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1" name="Fox Figure 6.15"/>
          <p:cNvSpPr txBox="1"/>
          <p:nvPr/>
        </p:nvSpPr>
        <p:spPr>
          <a:xfrm>
            <a:off x="17603390" y="12555140"/>
            <a:ext cx="3303985" cy="500064"/>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6.15</a:t>
            </a:r>
          </a:p>
        </p:txBody>
      </p:sp>
      <p:grpSp>
        <p:nvGrpSpPr>
          <p:cNvPr id="1474" name="Group"/>
          <p:cNvGrpSpPr/>
          <p:nvPr/>
        </p:nvGrpSpPr>
        <p:grpSpPr>
          <a:xfrm>
            <a:off x="3473450" y="1910953"/>
            <a:ext cx="9751219" cy="8358188"/>
            <a:chOff x="0" y="0"/>
            <a:chExt cx="9751218" cy="8358187"/>
          </a:xfrm>
        </p:grpSpPr>
        <p:pic>
          <p:nvPicPr>
            <p:cNvPr id="1472" name="fox78119_0615.jpg" descr="fox78119_0615.jpg"/>
            <p:cNvPicPr>
              <a:picLocks noChangeAspect="0"/>
            </p:cNvPicPr>
            <p:nvPr/>
          </p:nvPicPr>
          <p:blipFill>
            <a:blip r:embed="rId2">
              <a:extLst/>
            </a:blip>
            <a:stretch>
              <a:fillRect/>
            </a:stretch>
          </p:blipFill>
          <p:spPr>
            <a:xfrm>
              <a:off x="0" y="125015"/>
              <a:ext cx="9751219" cy="8233173"/>
            </a:xfrm>
            <a:prstGeom prst="rect">
              <a:avLst/>
            </a:prstGeom>
            <a:ln w="12700" cap="flat">
              <a:noFill/>
              <a:miter lim="400000"/>
            </a:ln>
            <a:effectLst/>
          </p:spPr>
        </p:pic>
        <p:sp>
          <p:nvSpPr>
            <p:cNvPr id="1473" name="Rectangle"/>
            <p:cNvSpPr/>
            <p:nvPr/>
          </p:nvSpPr>
          <p:spPr>
            <a:xfrm>
              <a:off x="788987" y="0"/>
              <a:ext cx="8161735" cy="303610"/>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475" name="Properties of Carrier Mediated Transport"/>
          <p:cNvSpPr txBox="1"/>
          <p:nvPr/>
        </p:nvSpPr>
        <p:spPr>
          <a:xfrm>
            <a:off x="3280171" y="410765"/>
            <a:ext cx="1191733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Properties of Carrier Mediated Transport</a:t>
            </a:r>
          </a:p>
        </p:txBody>
      </p:sp>
      <p:sp>
        <p:nvSpPr>
          <p:cNvPr id="1476" name="1. Each type of carrier protein has specificity for a specific molecule: e.g. glucose transporters transport glucose, but not fructose.…"/>
          <p:cNvSpPr txBox="1"/>
          <p:nvPr/>
        </p:nvSpPr>
        <p:spPr>
          <a:xfrm>
            <a:off x="13817203" y="2160984"/>
            <a:ext cx="7358063" cy="89662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000">
                <a:uFill>
                  <a:solidFill>
                    <a:srgbClr val="000000"/>
                  </a:solidFill>
                </a:uFill>
              </a:defRPr>
            </a:pPr>
          </a:p>
          <a:p>
            <a:pPr marL="81280" marR="81280" defTabSz="1821656">
              <a:defRPr sz="3000">
                <a:uFill>
                  <a:solidFill>
                    <a:srgbClr val="000000"/>
                  </a:solidFill>
                </a:uFill>
              </a:defRPr>
            </a:pPr>
            <a:r>
              <a:t>1. Each type of carrier protein has </a:t>
            </a:r>
            <a:r>
              <a:rPr b="1"/>
              <a:t>specificity</a:t>
            </a:r>
            <a:r>
              <a:t> for a specific molecule: e.g. glucose transporters transport glucose, but not fructose.</a:t>
            </a:r>
          </a:p>
          <a:p>
            <a:pPr marL="81280" marR="81280" defTabSz="1821656">
              <a:defRPr sz="3000">
                <a:uFill>
                  <a:solidFill>
                    <a:srgbClr val="000000"/>
                  </a:solidFill>
                </a:uFill>
              </a:defRPr>
            </a:pPr>
          </a:p>
          <a:p>
            <a:pPr marL="81280" marR="81280" defTabSz="1821656">
              <a:defRPr sz="3000">
                <a:uFill>
                  <a:solidFill>
                    <a:srgbClr val="000000"/>
                  </a:solidFill>
                </a:uFill>
              </a:defRPr>
            </a:pPr>
            <a:r>
              <a:t>2. Because there is a limited number of carrier proteins on the cell surface, carrier transport can be </a:t>
            </a:r>
            <a:r>
              <a:rPr b="1"/>
              <a:t>saturated</a:t>
            </a:r>
            <a:r>
              <a:t>, with a maximum rate of transport (</a:t>
            </a:r>
            <a:r>
              <a:rPr b="1"/>
              <a:t>Tm</a:t>
            </a:r>
            <a:r>
              <a:t>) at high concentrations of the transported molecules</a:t>
            </a:r>
            <a:r>
              <a:rPr b="1"/>
              <a:t>.</a:t>
            </a:r>
          </a:p>
          <a:p>
            <a:pPr marL="81280" marR="81280" defTabSz="1821656">
              <a:defRPr sz="3000">
                <a:uFill>
                  <a:solidFill>
                    <a:srgbClr val="000000"/>
                  </a:solidFill>
                </a:uFill>
              </a:defRPr>
            </a:pPr>
          </a:p>
          <a:p>
            <a:pPr marL="81280" marR="81280" defTabSz="1821656">
              <a:defRPr sz="3000">
                <a:uFill>
                  <a:solidFill>
                    <a:srgbClr val="000000"/>
                  </a:solidFill>
                </a:uFill>
              </a:defRPr>
            </a:pPr>
            <a:r>
              <a:t>3. Closely related molecules can </a:t>
            </a:r>
            <a:r>
              <a:rPr b="1"/>
              <a:t>compete</a:t>
            </a:r>
            <a:r>
              <a:t> for the carrier proteins on the cell surface</a:t>
            </a:r>
          </a:p>
          <a:p>
            <a:pPr marL="81280" marR="81280" defTabSz="1821656">
              <a:defRPr sz="3000">
                <a:uFill>
                  <a:solidFill>
                    <a:srgbClr val="000000"/>
                  </a:solidFill>
                </a:uFill>
              </a:defRPr>
            </a:pPr>
          </a:p>
          <a:p>
            <a:pPr marL="81280" marR="81280" defTabSz="1821656">
              <a:defRPr i="1" sz="3000">
                <a:uFill>
                  <a:solidFill>
                    <a:srgbClr val="000000"/>
                  </a:solidFill>
                </a:uFill>
              </a:defRPr>
            </a:pPr>
            <a:r>
              <a:t>(different cell types express different transporters)</a:t>
            </a:r>
          </a:p>
        </p:txBody>
      </p:sp>
      <p:grpSp>
        <p:nvGrpSpPr>
          <p:cNvPr id="1479" name="Group"/>
          <p:cNvGrpSpPr/>
          <p:nvPr/>
        </p:nvGrpSpPr>
        <p:grpSpPr>
          <a:xfrm>
            <a:off x="3905250" y="1625203"/>
            <a:ext cx="7496208" cy="8280798"/>
            <a:chOff x="0" y="0"/>
            <a:chExt cx="7496207" cy="8280796"/>
          </a:xfrm>
        </p:grpSpPr>
        <p:sp>
          <p:nvSpPr>
            <p:cNvPr id="1477" name="Line"/>
            <p:cNvSpPr/>
            <p:nvPr/>
          </p:nvSpPr>
          <p:spPr>
            <a:xfrm flipV="1">
              <a:off x="0" y="875341"/>
              <a:ext cx="7496208" cy="7405456"/>
            </a:xfrm>
            <a:prstGeom prst="line">
              <a:avLst/>
            </a:prstGeom>
            <a:noFill/>
            <a:ln w="63500" cap="rnd">
              <a:solidFill>
                <a:srgbClr val="E32400"/>
              </a:solidFill>
              <a:custDash>
                <a:ds d="100000" sp="200000"/>
              </a:custDash>
              <a:round/>
            </a:ln>
            <a:effectLst/>
          </p:spPr>
          <p:txBody>
            <a:bodyPr wrap="square" lIns="71437" tIns="71437" rIns="71437" bIns="71437" numCol="1" anchor="ctr">
              <a:noAutofit/>
            </a:bodyPr>
            <a:lstStyle/>
            <a:p>
              <a:pPr/>
            </a:p>
          </p:txBody>
        </p:sp>
        <p:sp>
          <p:nvSpPr>
            <p:cNvPr id="1478" name="Non-saturable transport = simple diffusion"/>
            <p:cNvSpPr/>
            <p:nvPr/>
          </p:nvSpPr>
          <p:spPr>
            <a:xfrm>
              <a:off x="2696765" y="0"/>
              <a:ext cx="1270001"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defRPr sz="3200">
                  <a:solidFill>
                    <a:srgbClr val="E32400"/>
                  </a:solidFill>
                  <a:uFill>
                    <a:solidFill>
                      <a:srgbClr val="E32400"/>
                    </a:solidFill>
                  </a:uFill>
                  <a:latin typeface="Comic Sans MS"/>
                  <a:ea typeface="Comic Sans MS"/>
                  <a:cs typeface="Comic Sans MS"/>
                  <a:sym typeface="Comic Sans MS"/>
                </a:defRPr>
              </a:lvl1pPr>
            </a:lstStyle>
            <a:p>
              <a:pPr/>
              <a:r>
                <a:t>Non-saturable transport = simple diffusion</a:t>
              </a:r>
            </a:p>
          </p:txBody>
        </p:sp>
      </p:grpSp>
      <p:sp>
        <p:nvSpPr>
          <p:cNvPr id="1480" name="(molecules X and Y compete for same transporter,…"/>
          <p:cNvSpPr txBox="1"/>
          <p:nvPr/>
        </p:nvSpPr>
        <p:spPr>
          <a:xfrm>
            <a:off x="4441031" y="11626453"/>
            <a:ext cx="10294610" cy="1321594"/>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solidFill>
                  <a:srgbClr val="A96800"/>
                </a:solidFill>
                <a:uFill>
                  <a:solidFill>
                    <a:srgbClr val="A96800"/>
                  </a:solidFill>
                </a:uFill>
                <a:latin typeface="Comic Sans MS"/>
                <a:ea typeface="Comic Sans MS"/>
                <a:cs typeface="Comic Sans MS"/>
                <a:sym typeface="Comic Sans MS"/>
              </a:defRPr>
            </a:pPr>
            <a:r>
              <a:t>(molecules X and Y compete for same transporter,</a:t>
            </a:r>
          </a:p>
          <a:p>
            <a:pPr marL="81280" marR="81280" defTabSz="1821656">
              <a:defRPr sz="3200">
                <a:solidFill>
                  <a:srgbClr val="A96800"/>
                </a:solidFill>
                <a:uFill>
                  <a:solidFill>
                    <a:srgbClr val="A96800"/>
                  </a:solidFill>
                </a:uFill>
                <a:latin typeface="Comic Sans MS"/>
                <a:ea typeface="Comic Sans MS"/>
                <a:cs typeface="Comic Sans MS"/>
                <a:sym typeface="Comic Sans MS"/>
              </a:defRPr>
            </a:pPr>
            <a:r>
              <a:t>so less X transported if Y is also present)</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0" name="pasted-movie.png" descr="pasted-movie.png"/>
          <p:cNvPicPr>
            <a:picLocks noChangeAspect="1"/>
          </p:cNvPicPr>
          <p:nvPr/>
        </p:nvPicPr>
        <p:blipFill>
          <a:blip r:embed="rId2">
            <a:extLst/>
          </a:blip>
          <a:stretch>
            <a:fillRect/>
          </a:stretch>
        </p:blipFill>
        <p:spPr>
          <a:xfrm>
            <a:off x="3238500" y="1694283"/>
            <a:ext cx="17245238" cy="10327434"/>
          </a:xfrm>
          <a:prstGeom prst="rect">
            <a:avLst/>
          </a:prstGeom>
          <a:ln w="12700">
            <a:miter lim="400000"/>
          </a:ln>
        </p:spPr>
      </p:pic>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82" name="Fox Figure 6.16"/>
          <p:cNvSpPr txBox="1"/>
          <p:nvPr/>
        </p:nvSpPr>
        <p:spPr>
          <a:xfrm>
            <a:off x="17799843" y="12733734"/>
            <a:ext cx="2696767"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6.16</a:t>
            </a:r>
          </a:p>
        </p:txBody>
      </p:sp>
      <p:pic>
        <p:nvPicPr>
          <p:cNvPr id="1483" name="fox78119_0616.jpg" descr="fox78119_0616.jpg"/>
          <p:cNvPicPr>
            <a:picLocks noChangeAspect="0"/>
          </p:cNvPicPr>
          <p:nvPr/>
        </p:nvPicPr>
        <p:blipFill>
          <a:blip r:embed="rId2">
            <a:extLst/>
          </a:blip>
          <a:stretch>
            <a:fillRect/>
          </a:stretch>
        </p:blipFill>
        <p:spPr>
          <a:xfrm>
            <a:off x="9664700" y="285750"/>
            <a:ext cx="10788651" cy="12197954"/>
          </a:xfrm>
          <a:prstGeom prst="rect">
            <a:avLst/>
          </a:prstGeom>
          <a:ln w="12700">
            <a:miter lim="400000"/>
          </a:ln>
        </p:spPr>
      </p:pic>
      <p:sp>
        <p:nvSpPr>
          <p:cNvPr id="1484" name="Rectangle"/>
          <p:cNvSpPr/>
          <p:nvPr/>
        </p:nvSpPr>
        <p:spPr>
          <a:xfrm>
            <a:off x="9888140" y="160734"/>
            <a:ext cx="10126267" cy="410766"/>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1485" name="Facilitated Diffusion"/>
          <p:cNvSpPr txBox="1"/>
          <p:nvPr/>
        </p:nvSpPr>
        <p:spPr>
          <a:xfrm>
            <a:off x="3280171" y="410765"/>
            <a:ext cx="6044691"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Facilitated Diffusion</a:t>
            </a:r>
          </a:p>
        </p:txBody>
      </p:sp>
      <p:sp>
        <p:nvSpPr>
          <p:cNvPr id="1486" name="Transported molecule is moved down its concentration gradient.…"/>
          <p:cNvSpPr txBox="1"/>
          <p:nvPr/>
        </p:nvSpPr>
        <p:spPr>
          <a:xfrm>
            <a:off x="3065859" y="2303859"/>
            <a:ext cx="6536532" cy="37719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defRPr>
            </a:pPr>
            <a:r>
              <a:t>Transported molecule is moved down its concentration gradient.</a:t>
            </a:r>
          </a:p>
          <a:p>
            <a:pPr marL="81280" marR="81280" defTabSz="1821656">
              <a:defRPr sz="3200">
                <a:uFill>
                  <a:solidFill>
                    <a:srgbClr val="000000"/>
                  </a:solidFill>
                </a:uFill>
              </a:defRPr>
            </a:pPr>
          </a:p>
          <a:p>
            <a:pPr marL="81280" marR="81280" defTabSz="1821656">
              <a:defRPr sz="3200">
                <a:uFill>
                  <a:solidFill>
                    <a:srgbClr val="000000"/>
                  </a:solidFill>
                </a:uFill>
              </a:defRPr>
            </a:pPr>
            <a:r>
              <a:t>Does not require extra energy from the cell (uses potential energy of concentration gradient).</a:t>
            </a:r>
          </a:p>
        </p:txBody>
      </p:sp>
      <p:sp>
        <p:nvSpPr>
          <p:cNvPr id="1487" name="GLUT - glucose transporter"/>
          <p:cNvSpPr txBox="1"/>
          <p:nvPr/>
        </p:nvSpPr>
        <p:spPr>
          <a:xfrm>
            <a:off x="3280171" y="11626453"/>
            <a:ext cx="6143626" cy="660797"/>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lnSpc>
                <a:spcPct val="150000"/>
              </a:lnSpc>
              <a:defRPr i="1" sz="3200">
                <a:uFill>
                  <a:solidFill>
                    <a:srgbClr val="000000"/>
                  </a:solidFill>
                </a:uFill>
              </a:defRPr>
            </a:pPr>
            <a:r>
              <a:rPr b="1"/>
              <a:t>GLUT </a:t>
            </a:r>
            <a:r>
              <a:t>- glucose transporter</a:t>
            </a:r>
          </a:p>
        </p:txBody>
      </p:sp>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89" name="Fox Figure 6.17"/>
          <p:cNvSpPr txBox="1"/>
          <p:nvPr/>
        </p:nvSpPr>
        <p:spPr>
          <a:xfrm>
            <a:off x="18282046" y="12930187"/>
            <a:ext cx="2946798"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6.17</a:t>
            </a:r>
          </a:p>
        </p:txBody>
      </p:sp>
      <p:pic>
        <p:nvPicPr>
          <p:cNvPr id="1490" name="fox78119_0617.jpg" descr="fox78119_0617.jpg"/>
          <p:cNvPicPr>
            <a:picLocks noChangeAspect="0"/>
          </p:cNvPicPr>
          <p:nvPr/>
        </p:nvPicPr>
        <p:blipFill>
          <a:blip r:embed="rId2">
            <a:extLst/>
          </a:blip>
          <a:stretch>
            <a:fillRect/>
          </a:stretch>
        </p:blipFill>
        <p:spPr>
          <a:xfrm>
            <a:off x="11372850" y="464343"/>
            <a:ext cx="8547100" cy="12501564"/>
          </a:xfrm>
          <a:prstGeom prst="rect">
            <a:avLst/>
          </a:prstGeom>
          <a:ln w="12700">
            <a:miter lim="400000"/>
          </a:ln>
        </p:spPr>
      </p:pic>
      <p:sp>
        <p:nvSpPr>
          <p:cNvPr id="1491" name="Rectangle"/>
          <p:cNvSpPr/>
          <p:nvPr/>
        </p:nvSpPr>
        <p:spPr>
          <a:xfrm>
            <a:off x="11870531" y="250031"/>
            <a:ext cx="7840266" cy="410766"/>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1492" name="Facilitated Diffusion"/>
          <p:cNvSpPr txBox="1"/>
          <p:nvPr/>
        </p:nvSpPr>
        <p:spPr>
          <a:xfrm>
            <a:off x="3280171" y="410765"/>
            <a:ext cx="6044691"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Facilitated Diffusion</a:t>
            </a:r>
          </a:p>
        </p:txBody>
      </p:sp>
      <p:sp>
        <p:nvSpPr>
          <p:cNvPr id="1493" name="Because facilitated diffusion requires using a limited number of transporters, transport can be regulated by increasing or decreasing the number of transporters.…"/>
          <p:cNvSpPr txBox="1"/>
          <p:nvPr/>
        </p:nvSpPr>
        <p:spPr>
          <a:xfrm>
            <a:off x="3548062" y="1410890"/>
            <a:ext cx="6536532" cy="7393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defRPr>
            </a:pPr>
            <a:r>
              <a:t>Because facilitated diffusion requires using a limited number of transporters, transport can be </a:t>
            </a:r>
            <a:r>
              <a:rPr b="1"/>
              <a:t>regulated</a:t>
            </a:r>
            <a:r>
              <a:t> by increasing or decreasing the number of transporters. </a:t>
            </a:r>
          </a:p>
          <a:p>
            <a:pPr marL="81280" marR="81280" defTabSz="1821656">
              <a:defRPr sz="3200">
                <a:uFill>
                  <a:solidFill>
                    <a:srgbClr val="000000"/>
                  </a:solidFill>
                </a:uFill>
              </a:defRPr>
            </a:pPr>
          </a:p>
          <a:p>
            <a:pPr marL="81280" marR="81280" defTabSz="1821656">
              <a:defRPr sz="3200">
                <a:uFill>
                  <a:solidFill>
                    <a:srgbClr val="000000"/>
                  </a:solidFill>
                </a:uFill>
              </a:defRPr>
            </a:pPr>
          </a:p>
          <a:p>
            <a:pPr marL="81280" marR="81280" defTabSz="1821656">
              <a:defRPr sz="3200">
                <a:uFill>
                  <a:solidFill>
                    <a:srgbClr val="000000"/>
                  </a:solidFill>
                </a:uFill>
              </a:defRPr>
            </a:pPr>
            <a:r>
              <a:t>Example: the hormone insulin causes a drop in blood glucose by increasing GLUTs on the surface of muscle, liver, and fat cells; causing these cells to take up more glucose. </a:t>
            </a:r>
          </a:p>
        </p:txBody>
      </p:sp>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497" name="Group"/>
          <p:cNvGrpSpPr/>
          <p:nvPr/>
        </p:nvGrpSpPr>
        <p:grpSpPr>
          <a:xfrm>
            <a:off x="8334375" y="4982552"/>
            <a:ext cx="7487413" cy="4666978"/>
            <a:chOff x="0" y="0"/>
            <a:chExt cx="7487411" cy="4666977"/>
          </a:xfrm>
        </p:grpSpPr>
        <p:sp>
          <p:nvSpPr>
            <p:cNvPr id="1495" name="Line"/>
            <p:cNvSpPr/>
            <p:nvPr/>
          </p:nvSpPr>
          <p:spPr>
            <a:xfrm flipH="1">
              <a:off x="17859" y="0"/>
              <a:ext cx="1" cy="4666978"/>
            </a:xfrm>
            <a:prstGeom prst="line">
              <a:avLst/>
            </a:prstGeom>
            <a:noFill/>
            <a:ln w="50800" cap="flat">
              <a:solidFill>
                <a:srgbClr val="000000"/>
              </a:solidFill>
              <a:prstDash val="solid"/>
              <a:miter lim="400000"/>
            </a:ln>
            <a:effectLst/>
          </p:spPr>
          <p:txBody>
            <a:bodyPr wrap="square" lIns="0" tIns="0" rIns="0" bIns="0" numCol="1" anchor="t">
              <a:noAutofit/>
            </a:bodyPr>
            <a:lstStyle/>
            <a:p>
              <a:pPr/>
            </a:p>
          </p:txBody>
        </p:sp>
        <p:sp>
          <p:nvSpPr>
            <p:cNvPr id="1496" name="Line"/>
            <p:cNvSpPr/>
            <p:nvPr/>
          </p:nvSpPr>
          <p:spPr>
            <a:xfrm flipH="1">
              <a:off x="0" y="4631258"/>
              <a:ext cx="7487413" cy="3"/>
            </a:xfrm>
            <a:prstGeom prst="line">
              <a:avLst/>
            </a:prstGeom>
            <a:noFill/>
            <a:ln w="50800" cap="flat">
              <a:solidFill>
                <a:srgbClr val="000000"/>
              </a:solidFill>
              <a:prstDash val="solid"/>
              <a:miter lim="400000"/>
            </a:ln>
            <a:effectLst/>
          </p:spPr>
          <p:txBody>
            <a:bodyPr wrap="square" lIns="0" tIns="0" rIns="0" bIns="0" numCol="1" anchor="t">
              <a:noAutofit/>
            </a:bodyPr>
            <a:lstStyle/>
            <a:p>
              <a:pPr/>
            </a:p>
          </p:txBody>
        </p:sp>
      </p:grpSp>
      <p:sp>
        <p:nvSpPr>
          <p:cNvPr id="1498" name="extracellular glucose concentration"/>
          <p:cNvSpPr txBox="1"/>
          <p:nvPr/>
        </p:nvSpPr>
        <p:spPr>
          <a:xfrm>
            <a:off x="9522223" y="10349507"/>
            <a:ext cx="5110538" cy="535783"/>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extracellular glucose concentration</a:t>
            </a:r>
          </a:p>
        </p:txBody>
      </p:sp>
      <p:sp>
        <p:nvSpPr>
          <p:cNvPr id="1499" name="rate of glucose…"/>
          <p:cNvSpPr txBox="1"/>
          <p:nvPr/>
        </p:nvSpPr>
        <p:spPr>
          <a:xfrm>
            <a:off x="4825155" y="6036468"/>
            <a:ext cx="2269433" cy="17145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r" defTabSz="821531">
              <a:defRPr sz="2400"/>
            </a:pPr>
            <a:r>
              <a:t>rate of glucose</a:t>
            </a:r>
          </a:p>
          <a:p>
            <a:pPr algn="r" defTabSz="821531">
              <a:defRPr sz="2400"/>
            </a:pPr>
            <a:r>
              <a:t>transport</a:t>
            </a:r>
          </a:p>
          <a:p>
            <a:pPr algn="r" defTabSz="821531">
              <a:defRPr sz="2400"/>
            </a:pPr>
            <a:r>
              <a:t>into </a:t>
            </a:r>
          </a:p>
          <a:p>
            <a:pPr algn="r" defTabSz="821531">
              <a:defRPr sz="2400"/>
            </a:pPr>
            <a:r>
              <a:t>liver cell</a:t>
            </a:r>
          </a:p>
        </p:txBody>
      </p:sp>
      <p:sp>
        <p:nvSpPr>
          <p:cNvPr id="1500" name="Line"/>
          <p:cNvSpPr/>
          <p:nvPr/>
        </p:nvSpPr>
        <p:spPr>
          <a:xfrm>
            <a:off x="8387953" y="5554265"/>
            <a:ext cx="6947297" cy="4036220"/>
          </a:xfrm>
          <a:custGeom>
            <a:avLst/>
            <a:gdLst/>
            <a:ahLst/>
            <a:cxnLst>
              <a:cxn ang="0">
                <a:pos x="wd2" y="hd2"/>
              </a:cxn>
              <a:cxn ang="5400000">
                <a:pos x="wd2" y="hd2"/>
              </a:cxn>
              <a:cxn ang="10800000">
                <a:pos x="wd2" y="hd2"/>
              </a:cxn>
              <a:cxn ang="16200000">
                <a:pos x="wd2" y="hd2"/>
              </a:cxn>
            </a:cxnLst>
            <a:rect l="0" t="0" r="r" b="b"/>
            <a:pathLst>
              <a:path w="21600" h="21490" fill="norm" stroke="1" extrusionOk="0">
                <a:moveTo>
                  <a:pt x="0" y="21490"/>
                </a:moveTo>
                <a:cubicBezTo>
                  <a:pt x="843" y="19041"/>
                  <a:pt x="1910" y="15559"/>
                  <a:pt x="2554" y="14068"/>
                </a:cubicBezTo>
                <a:cubicBezTo>
                  <a:pt x="3334" y="12263"/>
                  <a:pt x="5588" y="8045"/>
                  <a:pt x="6552" y="6645"/>
                </a:cubicBezTo>
                <a:cubicBezTo>
                  <a:pt x="7540" y="5212"/>
                  <a:pt x="10290" y="1950"/>
                  <a:pt x="11439" y="1217"/>
                </a:cubicBezTo>
                <a:cubicBezTo>
                  <a:pt x="12472" y="558"/>
                  <a:pt x="15334" y="159"/>
                  <a:pt x="16436" y="109"/>
                </a:cubicBezTo>
                <a:cubicBezTo>
                  <a:pt x="17558" y="58"/>
                  <a:pt x="19914" y="-110"/>
                  <a:pt x="21600" y="109"/>
                </a:cubicBezTo>
              </a:path>
            </a:pathLst>
          </a:custGeom>
          <a:ln w="50800">
            <a:solidFill>
              <a:srgbClr val="7B219F"/>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1501" name="low"/>
          <p:cNvSpPr txBox="1"/>
          <p:nvPr/>
        </p:nvSpPr>
        <p:spPr>
          <a:xfrm>
            <a:off x="9004895" y="9644062"/>
            <a:ext cx="643095"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low</a:t>
            </a:r>
          </a:p>
        </p:txBody>
      </p:sp>
      <p:sp>
        <p:nvSpPr>
          <p:cNvPr id="1502" name="high"/>
          <p:cNvSpPr txBox="1"/>
          <p:nvPr/>
        </p:nvSpPr>
        <p:spPr>
          <a:xfrm>
            <a:off x="14593885" y="9644062"/>
            <a:ext cx="76851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high</a:t>
            </a:r>
          </a:p>
        </p:txBody>
      </p:sp>
      <p:sp>
        <p:nvSpPr>
          <p:cNvPr id="1503" name="slow"/>
          <p:cNvSpPr txBox="1"/>
          <p:nvPr/>
        </p:nvSpPr>
        <p:spPr>
          <a:xfrm>
            <a:off x="7325320" y="8876109"/>
            <a:ext cx="80382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slow</a:t>
            </a:r>
          </a:p>
        </p:txBody>
      </p:sp>
      <p:sp>
        <p:nvSpPr>
          <p:cNvPr id="1504" name="fast"/>
          <p:cNvSpPr txBox="1"/>
          <p:nvPr/>
        </p:nvSpPr>
        <p:spPr>
          <a:xfrm>
            <a:off x="7396722" y="4982765"/>
            <a:ext cx="678884"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fast</a:t>
            </a:r>
          </a:p>
        </p:txBody>
      </p:sp>
      <p:sp>
        <p:nvSpPr>
          <p:cNvPr id="1505" name="Line"/>
          <p:cNvSpPr/>
          <p:nvPr/>
        </p:nvSpPr>
        <p:spPr>
          <a:xfrm flipH="1" flipV="1">
            <a:off x="11549062" y="9894096"/>
            <a:ext cx="1053704" cy="17858"/>
          </a:xfrm>
          <a:prstGeom prst="line">
            <a:avLst/>
          </a:prstGeom>
          <a:ln w="50800">
            <a:solidFill>
              <a:srgbClr val="000000"/>
            </a:solidFill>
            <a:miter lim="400000"/>
            <a:headEnd type="stealth"/>
          </a:ln>
        </p:spPr>
        <p:txBody>
          <a:bodyPr lIns="0" tIns="0" rIns="0" bIns="0"/>
          <a:lstStyle/>
          <a:p>
            <a:pPr/>
          </a:p>
        </p:txBody>
      </p:sp>
      <p:sp>
        <p:nvSpPr>
          <p:cNvPr id="1506" name="Line"/>
          <p:cNvSpPr/>
          <p:nvPr/>
        </p:nvSpPr>
        <p:spPr>
          <a:xfrm flipH="1">
            <a:off x="7727156" y="6393656"/>
            <a:ext cx="8564" cy="1446610"/>
          </a:xfrm>
          <a:prstGeom prst="line">
            <a:avLst/>
          </a:prstGeom>
          <a:ln w="50800">
            <a:solidFill>
              <a:srgbClr val="000000"/>
            </a:solidFill>
            <a:miter lim="400000"/>
            <a:headEnd type="stealth"/>
          </a:ln>
        </p:spPr>
        <p:txBody>
          <a:bodyPr lIns="0" tIns="0" rIns="0" bIns="0"/>
          <a:lstStyle/>
          <a:p>
            <a:pPr/>
          </a:p>
        </p:txBody>
      </p:sp>
      <p:sp>
        <p:nvSpPr>
          <p:cNvPr id="1507" name="Line"/>
          <p:cNvSpPr/>
          <p:nvPr/>
        </p:nvSpPr>
        <p:spPr>
          <a:xfrm>
            <a:off x="8387953" y="7179315"/>
            <a:ext cx="6947297" cy="2446735"/>
          </a:xfrm>
          <a:custGeom>
            <a:avLst/>
            <a:gdLst/>
            <a:ahLst/>
            <a:cxnLst>
              <a:cxn ang="0">
                <a:pos x="wd2" y="hd2"/>
              </a:cxn>
              <a:cxn ang="5400000">
                <a:pos x="wd2" y="hd2"/>
              </a:cxn>
              <a:cxn ang="10800000">
                <a:pos x="wd2" y="hd2"/>
              </a:cxn>
              <a:cxn ang="16200000">
                <a:pos x="wd2" y="hd2"/>
              </a:cxn>
            </a:cxnLst>
            <a:rect l="0" t="0" r="r" b="b"/>
            <a:pathLst>
              <a:path w="21600" h="21490" fill="norm" stroke="1" extrusionOk="0">
                <a:moveTo>
                  <a:pt x="0" y="21490"/>
                </a:moveTo>
                <a:cubicBezTo>
                  <a:pt x="843" y="19041"/>
                  <a:pt x="1910" y="15559"/>
                  <a:pt x="2554" y="14068"/>
                </a:cubicBezTo>
                <a:cubicBezTo>
                  <a:pt x="3334" y="12263"/>
                  <a:pt x="5588" y="8045"/>
                  <a:pt x="6552" y="6645"/>
                </a:cubicBezTo>
                <a:cubicBezTo>
                  <a:pt x="7540" y="5212"/>
                  <a:pt x="10290" y="1950"/>
                  <a:pt x="11439" y="1217"/>
                </a:cubicBezTo>
                <a:cubicBezTo>
                  <a:pt x="12472" y="558"/>
                  <a:pt x="15334" y="159"/>
                  <a:pt x="16436" y="109"/>
                </a:cubicBezTo>
                <a:cubicBezTo>
                  <a:pt x="17558" y="58"/>
                  <a:pt x="19914" y="-110"/>
                  <a:pt x="21600" y="109"/>
                </a:cubicBezTo>
              </a:path>
            </a:pathLst>
          </a:custGeom>
          <a:ln w="50800">
            <a:solidFill>
              <a:srgbClr val="3A88FE"/>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1508" name="after insulin injection"/>
          <p:cNvSpPr txBox="1"/>
          <p:nvPr/>
        </p:nvSpPr>
        <p:spPr>
          <a:xfrm>
            <a:off x="15484586" y="5250656"/>
            <a:ext cx="4044312"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solidFill>
                  <a:srgbClr val="61177C"/>
                </a:solidFill>
              </a:defRPr>
            </a:lvl1pPr>
          </a:lstStyle>
          <a:p>
            <a:pPr/>
            <a:r>
              <a:t>after insulin injection</a:t>
            </a:r>
          </a:p>
        </p:txBody>
      </p:sp>
      <p:sp>
        <p:nvSpPr>
          <p:cNvPr id="1509" name="baseline"/>
          <p:cNvSpPr txBox="1"/>
          <p:nvPr/>
        </p:nvSpPr>
        <p:spPr>
          <a:xfrm>
            <a:off x="15597620" y="6768703"/>
            <a:ext cx="1757406"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solidFill>
                  <a:srgbClr val="0061FF"/>
                </a:solidFill>
              </a:defRPr>
            </a:lvl1pPr>
          </a:lstStyle>
          <a:p>
            <a:pPr/>
            <a:r>
              <a:t>baseline</a:t>
            </a:r>
          </a:p>
        </p:txBody>
      </p:sp>
      <p:sp>
        <p:nvSpPr>
          <p:cNvPr id="1510" name="Glucose transport is still saturated (because a finite number of trasporters), but with more transporters insulin-stimulated tissue can take up more glucose."/>
          <p:cNvSpPr txBox="1"/>
          <p:nvPr/>
        </p:nvSpPr>
        <p:spPr>
          <a:xfrm>
            <a:off x="5459015" y="11215687"/>
            <a:ext cx="12108657" cy="17018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uFill>
                  <a:solidFill>
                    <a:srgbClr val="000000"/>
                  </a:solidFill>
                </a:uFill>
              </a:defRPr>
            </a:lvl1pPr>
          </a:lstStyle>
          <a:p>
            <a:pPr/>
            <a:r>
              <a:t>Glucose transport is still saturated (because a finite number of trasporters), but with more transporters insulin-stimulated tissue can take up more glucose. </a:t>
            </a:r>
          </a:p>
        </p:txBody>
      </p:sp>
      <p:sp>
        <p:nvSpPr>
          <p:cNvPr id="1511" name="Example: the hormone insulin causes a drop in blood glucose by increasing GLUTs on the surface of muscle, liver, and fat cells; causing these cells to take up more glucose."/>
          <p:cNvSpPr txBox="1"/>
          <p:nvPr/>
        </p:nvSpPr>
        <p:spPr>
          <a:xfrm>
            <a:off x="3726656" y="470693"/>
            <a:ext cx="16609219" cy="17018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marL="81280" marR="81280" defTabSz="1821656">
              <a:defRPr sz="3200">
                <a:uFill>
                  <a:solidFill>
                    <a:srgbClr val="000000"/>
                  </a:solidFill>
                </a:uFill>
              </a:defRPr>
            </a:lvl1pPr>
          </a:lstStyle>
          <a:p>
            <a:pPr/>
            <a:r>
              <a:t>Example: the hormone insulin causes a drop in blood glucose by increasing GLUTs on the surface of muscle, liver, and fat cells; causing these cells to take up more glucose. </a:t>
            </a:r>
          </a:p>
        </p:txBody>
      </p:sp>
      <p:grpSp>
        <p:nvGrpSpPr>
          <p:cNvPr id="1520" name="Group"/>
          <p:cNvGrpSpPr/>
          <p:nvPr/>
        </p:nvGrpSpPr>
        <p:grpSpPr>
          <a:xfrm>
            <a:off x="9995715" y="1875234"/>
            <a:ext cx="3964346" cy="3948907"/>
            <a:chOff x="1206152" y="255587"/>
            <a:chExt cx="3964345" cy="3948906"/>
          </a:xfrm>
        </p:grpSpPr>
        <p:sp>
          <p:nvSpPr>
            <p:cNvPr id="1512" name="Line"/>
            <p:cNvSpPr/>
            <p:nvPr/>
          </p:nvSpPr>
          <p:spPr>
            <a:xfrm flipH="1">
              <a:off x="1241453" y="937902"/>
              <a:ext cx="1" cy="1746561"/>
            </a:xfrm>
            <a:prstGeom prst="line">
              <a:avLst/>
            </a:prstGeom>
            <a:noFill/>
            <a:ln w="50800" cap="flat">
              <a:solidFill>
                <a:srgbClr val="000000"/>
              </a:solidFill>
              <a:prstDash val="solid"/>
              <a:miter lim="400000"/>
            </a:ln>
            <a:effectLst/>
          </p:spPr>
          <p:txBody>
            <a:bodyPr wrap="square" lIns="0" tIns="0" rIns="0" bIns="0" numCol="1" anchor="t">
              <a:noAutofit/>
            </a:bodyPr>
            <a:lstStyle/>
            <a:p>
              <a:pPr/>
            </a:p>
          </p:txBody>
        </p:sp>
        <p:sp>
          <p:nvSpPr>
            <p:cNvPr id="1513" name="Line"/>
            <p:cNvSpPr/>
            <p:nvPr/>
          </p:nvSpPr>
          <p:spPr>
            <a:xfrm flipH="1">
              <a:off x="1223593" y="2699241"/>
              <a:ext cx="3946906" cy="2"/>
            </a:xfrm>
            <a:prstGeom prst="line">
              <a:avLst/>
            </a:prstGeom>
            <a:noFill/>
            <a:ln w="50800" cap="flat">
              <a:solidFill>
                <a:srgbClr val="000000"/>
              </a:solidFill>
              <a:prstDash val="solid"/>
              <a:miter lim="400000"/>
            </a:ln>
            <a:effectLst/>
          </p:spPr>
          <p:txBody>
            <a:bodyPr wrap="square" lIns="0" tIns="0" rIns="0" bIns="0" numCol="1" anchor="t">
              <a:noAutofit/>
            </a:bodyPr>
            <a:lstStyle/>
            <a:p>
              <a:pPr/>
            </a:p>
          </p:txBody>
        </p:sp>
        <p:sp>
          <p:nvSpPr>
            <p:cNvPr id="1514" name="time"/>
            <p:cNvSpPr/>
            <p:nvPr/>
          </p:nvSpPr>
          <p:spPr>
            <a:xfrm>
              <a:off x="2929442" y="293449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time</a:t>
              </a:r>
            </a:p>
          </p:txBody>
        </p:sp>
        <p:sp>
          <p:nvSpPr>
            <p:cNvPr id="1515" name="blood…"/>
            <p:cNvSpPr/>
            <p:nvPr/>
          </p:nvSpPr>
          <p:spPr>
            <a:xfrm>
              <a:off x="1206152" y="1505743"/>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r" defTabSz="821531">
                <a:defRPr sz="2400"/>
              </a:pPr>
              <a:r>
                <a:t>blood </a:t>
              </a:r>
            </a:p>
            <a:p>
              <a:pPr algn="r" defTabSz="821531">
                <a:defRPr sz="2400"/>
              </a:pPr>
              <a:r>
                <a:t>glucose</a:t>
              </a:r>
            </a:p>
          </p:txBody>
        </p:sp>
        <p:sp>
          <p:nvSpPr>
            <p:cNvPr id="1516" name="Line"/>
            <p:cNvSpPr/>
            <p:nvPr/>
          </p:nvSpPr>
          <p:spPr>
            <a:xfrm>
              <a:off x="1225939" y="1453811"/>
              <a:ext cx="3554016" cy="875111"/>
            </a:xfrm>
            <a:custGeom>
              <a:avLst/>
              <a:gdLst/>
              <a:ahLst/>
              <a:cxnLst>
                <a:cxn ang="0">
                  <a:pos x="wd2" y="hd2"/>
                </a:cxn>
                <a:cxn ang="5400000">
                  <a:pos x="wd2" y="hd2"/>
                </a:cxn>
                <a:cxn ang="10800000">
                  <a:pos x="wd2" y="hd2"/>
                </a:cxn>
                <a:cxn ang="16200000">
                  <a:pos x="wd2" y="hd2"/>
                </a:cxn>
              </a:cxnLst>
              <a:rect l="0" t="0" r="r" b="b"/>
              <a:pathLst>
                <a:path w="21600" h="21193" fill="norm" stroke="1" extrusionOk="0">
                  <a:moveTo>
                    <a:pt x="0" y="1470"/>
                  </a:moveTo>
                  <a:cubicBezTo>
                    <a:pt x="1308" y="1703"/>
                    <a:pt x="3090" y="2097"/>
                    <a:pt x="3962" y="2174"/>
                  </a:cubicBezTo>
                  <a:cubicBezTo>
                    <a:pt x="4524" y="2224"/>
                    <a:pt x="5959" y="2404"/>
                    <a:pt x="6518" y="2174"/>
                  </a:cubicBezTo>
                  <a:cubicBezTo>
                    <a:pt x="7084" y="1942"/>
                    <a:pt x="8539" y="-407"/>
                    <a:pt x="9075" y="61"/>
                  </a:cubicBezTo>
                  <a:cubicBezTo>
                    <a:pt x="9311" y="268"/>
                    <a:pt x="9877" y="2209"/>
                    <a:pt x="10097" y="2879"/>
                  </a:cubicBezTo>
                  <a:cubicBezTo>
                    <a:pt x="10903" y="5331"/>
                    <a:pt x="12837" y="12882"/>
                    <a:pt x="13676" y="14853"/>
                  </a:cubicBezTo>
                  <a:cubicBezTo>
                    <a:pt x="14073" y="15788"/>
                    <a:pt x="15166" y="17183"/>
                    <a:pt x="15593" y="17671"/>
                  </a:cubicBezTo>
                  <a:cubicBezTo>
                    <a:pt x="16149" y="18307"/>
                    <a:pt x="17584" y="19436"/>
                    <a:pt x="18149" y="19784"/>
                  </a:cubicBezTo>
                  <a:cubicBezTo>
                    <a:pt x="18905" y="20250"/>
                    <a:pt x="20461" y="20728"/>
                    <a:pt x="21600" y="21193"/>
                  </a:cubicBezTo>
                </a:path>
              </a:pathLst>
            </a:custGeom>
            <a:noFill/>
            <a:ln w="50800" cap="flat">
              <a:solidFill>
                <a:srgbClr val="4D22B3"/>
              </a:solidFill>
              <a:prstDash val="solid"/>
              <a:miter lim="400000"/>
            </a:ln>
            <a:effectLst/>
          </p:spPr>
          <p:txBody>
            <a:bodyPr wrap="square" lIns="71437" tIns="71437" rIns="71437" bIns="71437" numCol="1" anchor="ctr">
              <a:noAutofit/>
            </a:bodyPr>
            <a:lstStyle/>
            <a:p>
              <a:pPr algn="ctr" defTabSz="821531">
                <a:defRPr sz="5800">
                  <a:latin typeface="+mj-lt"/>
                  <a:ea typeface="+mj-ea"/>
                  <a:cs typeface="+mj-cs"/>
                  <a:sym typeface="Gill Sans"/>
                </a:defRPr>
              </a:pPr>
            </a:p>
          </p:txBody>
        </p:sp>
        <p:sp>
          <p:nvSpPr>
            <p:cNvPr id="1517" name="insulin injection"/>
            <p:cNvSpPr/>
            <p:nvPr/>
          </p:nvSpPr>
          <p:spPr>
            <a:xfrm>
              <a:off x="3464988" y="25558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2400"/>
              </a:lvl1pPr>
            </a:lstStyle>
            <a:p>
              <a:pPr/>
              <a:r>
                <a:t>insulin injection</a:t>
              </a:r>
            </a:p>
          </p:txBody>
        </p:sp>
        <p:sp>
          <p:nvSpPr>
            <p:cNvPr id="1518" name="Line"/>
            <p:cNvSpPr/>
            <p:nvPr/>
          </p:nvSpPr>
          <p:spPr>
            <a:xfrm flipV="1">
              <a:off x="2741640" y="594915"/>
              <a:ext cx="1" cy="765095"/>
            </a:xfrm>
            <a:prstGeom prst="line">
              <a:avLst/>
            </a:prstGeom>
            <a:noFill/>
            <a:ln w="50800" cap="flat">
              <a:solidFill>
                <a:srgbClr val="000000"/>
              </a:solidFill>
              <a:prstDash val="solid"/>
              <a:miter lim="400000"/>
              <a:headEnd type="stealth" w="med" len="med"/>
            </a:ln>
            <a:effectLst/>
          </p:spPr>
          <p:txBody>
            <a:bodyPr wrap="square" lIns="0" tIns="0" rIns="0" bIns="0" numCol="1" anchor="t">
              <a:noAutofit/>
            </a:bodyPr>
            <a:lstStyle/>
            <a:p>
              <a:pPr/>
            </a:p>
          </p:txBody>
        </p:sp>
        <p:sp>
          <p:nvSpPr>
            <p:cNvPr id="1519" name="Line"/>
            <p:cNvSpPr/>
            <p:nvPr/>
          </p:nvSpPr>
          <p:spPr>
            <a:xfrm flipH="1">
              <a:off x="3295281" y="2970212"/>
              <a:ext cx="640248" cy="1"/>
            </a:xfrm>
            <a:prstGeom prst="line">
              <a:avLst/>
            </a:prstGeom>
            <a:noFill/>
            <a:ln w="50800" cap="flat">
              <a:solidFill>
                <a:srgbClr val="000000"/>
              </a:solidFill>
              <a:prstDash val="solid"/>
              <a:miter lim="400000"/>
              <a:headEnd type="stealth" w="med" len="med"/>
            </a:ln>
            <a:effectLst/>
          </p:spPr>
          <p:txBody>
            <a:bodyPr wrap="square" lIns="0" tIns="0" rIns="0" bIns="0" numCol="1" anchor="t">
              <a:noAutofit/>
            </a:bodyPr>
            <a:lstStyle/>
            <a:p>
              <a:pPr/>
            </a:p>
          </p:txBody>
        </p:sp>
      </p:grpSp>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22" name="Fox Figure 6.18"/>
          <p:cNvSpPr txBox="1"/>
          <p:nvPr/>
        </p:nvSpPr>
        <p:spPr>
          <a:xfrm>
            <a:off x="18371343" y="12876609"/>
            <a:ext cx="289322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6.18</a:t>
            </a:r>
          </a:p>
        </p:txBody>
      </p:sp>
      <p:pic>
        <p:nvPicPr>
          <p:cNvPr id="1523" name="fox78119_0618.jpg" descr="fox78119_0618.jpg"/>
          <p:cNvPicPr>
            <a:picLocks noChangeAspect="0"/>
          </p:cNvPicPr>
          <p:nvPr/>
        </p:nvPicPr>
        <p:blipFill>
          <a:blip r:embed="rId2">
            <a:extLst/>
          </a:blip>
          <a:stretch>
            <a:fillRect/>
          </a:stretch>
        </p:blipFill>
        <p:spPr>
          <a:xfrm>
            <a:off x="11174015" y="405688"/>
            <a:ext cx="8922132" cy="11672015"/>
          </a:xfrm>
          <a:prstGeom prst="rect">
            <a:avLst/>
          </a:prstGeom>
          <a:ln w="12700">
            <a:miter lim="400000"/>
          </a:ln>
        </p:spPr>
      </p:pic>
      <p:sp>
        <p:nvSpPr>
          <p:cNvPr id="1524" name="Rectangle"/>
          <p:cNvSpPr/>
          <p:nvPr/>
        </p:nvSpPr>
        <p:spPr>
          <a:xfrm>
            <a:off x="11174015" y="215900"/>
            <a:ext cx="9465470" cy="379578"/>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1525" name="Primary Active Transport"/>
          <p:cNvSpPr txBox="1"/>
          <p:nvPr/>
        </p:nvSpPr>
        <p:spPr>
          <a:xfrm>
            <a:off x="3280171" y="410765"/>
            <a:ext cx="7442065"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Primary Active Transport</a:t>
            </a:r>
          </a:p>
        </p:txBody>
      </p:sp>
      <p:sp>
        <p:nvSpPr>
          <p:cNvPr id="1526" name="Membrane carrier protein is an ATPase that breaks down ATP to release energy.…"/>
          <p:cNvSpPr txBox="1"/>
          <p:nvPr/>
        </p:nvSpPr>
        <p:spPr>
          <a:xfrm>
            <a:off x="3476625" y="1446609"/>
            <a:ext cx="6536532" cy="42926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defRPr>
            </a:pPr>
            <a:r>
              <a:t>Membrane carrier protein is an </a:t>
            </a:r>
            <a:r>
              <a:rPr b="1"/>
              <a:t>ATPase </a:t>
            </a:r>
            <a:r>
              <a:t>that breaks down ATP to release energy.</a:t>
            </a:r>
          </a:p>
          <a:p>
            <a:pPr marL="81280" marR="81280" defTabSz="1821656">
              <a:defRPr sz="3200">
                <a:uFill>
                  <a:solidFill>
                    <a:srgbClr val="000000"/>
                  </a:solidFill>
                </a:uFill>
              </a:defRPr>
            </a:pPr>
          </a:p>
          <a:p>
            <a:pPr marL="81280" marR="81280" defTabSz="1821656">
              <a:defRPr sz="3200">
                <a:uFill>
                  <a:solidFill>
                    <a:srgbClr val="000000"/>
                  </a:solidFill>
                </a:uFill>
              </a:defRPr>
            </a:pPr>
            <a:r>
              <a:t>Energy is used to transport molecule </a:t>
            </a:r>
            <a:r>
              <a:rPr b="1"/>
              <a:t>against</a:t>
            </a:r>
            <a:r>
              <a:t> its concentration gradient (up the gradient, requires energy).</a:t>
            </a:r>
          </a:p>
        </p:txBody>
      </p:sp>
      <p:sp>
        <p:nvSpPr>
          <p:cNvPr id="1527" name="Hi [Ca2+]"/>
          <p:cNvSpPr txBox="1"/>
          <p:nvPr/>
        </p:nvSpPr>
        <p:spPr>
          <a:xfrm>
            <a:off x="16924734" y="10537031"/>
            <a:ext cx="2660117"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600">
                <a:uFill>
                  <a:solidFill>
                    <a:srgbClr val="000000"/>
                  </a:solidFill>
                </a:uFill>
              </a:defRPr>
            </a:pPr>
            <a:r>
              <a:t>Hi [Ca</a:t>
            </a:r>
            <a:r>
              <a:rPr baseline="31999"/>
              <a:t>2+</a:t>
            </a:r>
            <a:r>
              <a:t>]</a:t>
            </a:r>
          </a:p>
        </p:txBody>
      </p:sp>
      <p:sp>
        <p:nvSpPr>
          <p:cNvPr id="1528" name="Lo [Ca2+]"/>
          <p:cNvSpPr txBox="1"/>
          <p:nvPr/>
        </p:nvSpPr>
        <p:spPr>
          <a:xfrm>
            <a:off x="11531203" y="10697765"/>
            <a:ext cx="1522815"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2400">
                <a:uFill>
                  <a:solidFill>
                    <a:srgbClr val="000000"/>
                  </a:solidFill>
                </a:uFill>
              </a:defRPr>
            </a:pPr>
            <a:r>
              <a:t>Lo [Ca</a:t>
            </a:r>
            <a:r>
              <a:rPr baseline="31999"/>
              <a:t>2+</a:t>
            </a:r>
            <a:r>
              <a:t>]</a:t>
            </a:r>
          </a:p>
        </p:txBody>
      </p:sp>
      <p:sp>
        <p:nvSpPr>
          <p:cNvPr id="1529" name="Hi [Ca2+]"/>
          <p:cNvSpPr txBox="1"/>
          <p:nvPr/>
        </p:nvSpPr>
        <p:spPr>
          <a:xfrm>
            <a:off x="16924734" y="1143000"/>
            <a:ext cx="2660117" cy="876300"/>
          </a:xfrm>
          <a:prstGeom prst="rect">
            <a:avLst/>
          </a:prstGeom>
          <a:solidFill>
            <a:srgbClr val="53D5FD"/>
          </a:solidFill>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600">
                <a:uFill>
                  <a:solidFill>
                    <a:srgbClr val="000000"/>
                  </a:solidFill>
                </a:uFill>
              </a:defRPr>
            </a:pPr>
            <a:r>
              <a:t>Hi [Ca</a:t>
            </a:r>
            <a:r>
              <a:rPr baseline="31999"/>
              <a:t>2+</a:t>
            </a:r>
            <a:r>
              <a:t>]</a:t>
            </a:r>
          </a:p>
        </p:txBody>
      </p:sp>
      <p:sp>
        <p:nvSpPr>
          <p:cNvPr id="1530" name="Lo [Ca2+]"/>
          <p:cNvSpPr txBox="1"/>
          <p:nvPr/>
        </p:nvSpPr>
        <p:spPr>
          <a:xfrm>
            <a:off x="11531203" y="1303734"/>
            <a:ext cx="1522815" cy="535782"/>
          </a:xfrm>
          <a:prstGeom prst="rect">
            <a:avLst/>
          </a:prstGeom>
          <a:solidFill>
            <a:srgbClr val="FDF3D2"/>
          </a:solidFill>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2400">
                <a:uFill>
                  <a:solidFill>
                    <a:srgbClr val="000000"/>
                  </a:solidFill>
                </a:uFill>
              </a:defRPr>
            </a:pPr>
            <a:r>
              <a:t>Lo [Ca</a:t>
            </a:r>
            <a:r>
              <a:rPr baseline="31999"/>
              <a:t>2+</a:t>
            </a:r>
            <a:r>
              <a:t>]</a:t>
            </a:r>
          </a:p>
        </p:txBody>
      </p:sp>
      <p:sp>
        <p:nvSpPr>
          <p:cNvPr id="1531" name="Ca2+ ATPase Pump:…"/>
          <p:cNvSpPr txBox="1"/>
          <p:nvPr/>
        </p:nvSpPr>
        <p:spPr>
          <a:xfrm>
            <a:off x="3351609" y="9465468"/>
            <a:ext cx="6804423" cy="2732486"/>
          </a:xfrm>
          <a:prstGeom prst="rect">
            <a:avLst/>
          </a:prstGeom>
          <a:solidFill>
            <a:srgbClr val="BDE6FA"/>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defRPr>
            </a:pPr>
            <a:r>
              <a:rPr b="1"/>
              <a:t>Ca</a:t>
            </a:r>
            <a:r>
              <a:rPr b="1" baseline="31999"/>
              <a:t>2+ </a:t>
            </a:r>
            <a:r>
              <a:rPr b="1"/>
              <a:t>ATPase Pump:</a:t>
            </a:r>
            <a:endParaRPr b="1"/>
          </a:p>
          <a:p>
            <a:pPr marL="81280" marR="81280" defTabSz="1821656">
              <a:defRPr sz="3200">
                <a:uFill>
                  <a:solidFill>
                    <a:srgbClr val="000000"/>
                  </a:solidFill>
                </a:uFill>
              </a:defRPr>
            </a:pPr>
            <a:r>
              <a:t>Hydrolysis of ATP and release of ADP causes conformational change in transporter, releasing Ca</a:t>
            </a:r>
            <a:r>
              <a:rPr baseline="31999"/>
              <a:t>2+</a:t>
            </a:r>
            <a:r>
              <a:t> outside the cell.</a:t>
            </a:r>
          </a:p>
        </p:txBody>
      </p:sp>
    </p:spTree>
  </p:cSld>
  <p:clrMapOvr>
    <a:masterClrMapping/>
  </p:clrMapOvr>
  <p:transition xmlns:p14="http://schemas.microsoft.com/office/powerpoint/2010/main" spd="med" advClick="1"/>
</p:sld>
</file>

<file path=ppt/slides/slide8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33" name="Fox Figure 6.19"/>
          <p:cNvSpPr txBox="1"/>
          <p:nvPr/>
        </p:nvSpPr>
        <p:spPr>
          <a:xfrm>
            <a:off x="17853421" y="12800012"/>
            <a:ext cx="2964658"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6.19</a:t>
            </a:r>
          </a:p>
        </p:txBody>
      </p:sp>
      <p:grpSp>
        <p:nvGrpSpPr>
          <p:cNvPr id="1536" name="Group"/>
          <p:cNvGrpSpPr/>
          <p:nvPr/>
        </p:nvGrpSpPr>
        <p:grpSpPr>
          <a:xfrm>
            <a:off x="10782300" y="2197099"/>
            <a:ext cx="9876235" cy="10540998"/>
            <a:chOff x="0" y="0"/>
            <a:chExt cx="9876234" cy="10540996"/>
          </a:xfrm>
        </p:grpSpPr>
        <p:pic>
          <p:nvPicPr>
            <p:cNvPr id="1534" name="fox78119_0619.jpg" descr="fox78119_0619.jpg"/>
            <p:cNvPicPr>
              <a:picLocks noChangeAspect="0"/>
            </p:cNvPicPr>
            <p:nvPr/>
          </p:nvPicPr>
          <p:blipFill>
            <a:blip r:embed="rId2">
              <a:extLst/>
            </a:blip>
            <a:stretch>
              <a:fillRect/>
            </a:stretch>
          </p:blipFill>
          <p:spPr>
            <a:xfrm>
              <a:off x="0" y="65471"/>
              <a:ext cx="9876235" cy="10475526"/>
            </a:xfrm>
            <a:prstGeom prst="rect">
              <a:avLst/>
            </a:prstGeom>
            <a:ln w="12700" cap="flat">
              <a:noFill/>
              <a:miter lim="400000"/>
            </a:ln>
            <a:effectLst/>
          </p:spPr>
        </p:pic>
        <p:sp>
          <p:nvSpPr>
            <p:cNvPr id="1535" name="Rectangle"/>
            <p:cNvSpPr/>
            <p:nvPr/>
          </p:nvSpPr>
          <p:spPr>
            <a:xfrm>
              <a:off x="207209" y="0"/>
              <a:ext cx="8702780" cy="349185"/>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537" name="Primary Active Transport"/>
          <p:cNvSpPr txBox="1"/>
          <p:nvPr/>
        </p:nvSpPr>
        <p:spPr>
          <a:xfrm>
            <a:off x="3530203" y="410765"/>
            <a:ext cx="7442064"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Primary Active Transport</a:t>
            </a:r>
          </a:p>
        </p:txBody>
      </p:sp>
      <p:sp>
        <p:nvSpPr>
          <p:cNvPr id="1538" name="Hi [Na+]"/>
          <p:cNvSpPr txBox="1"/>
          <p:nvPr/>
        </p:nvSpPr>
        <p:spPr>
          <a:xfrm>
            <a:off x="17549812" y="11144250"/>
            <a:ext cx="2434980"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600">
                <a:uFill>
                  <a:solidFill>
                    <a:srgbClr val="000000"/>
                  </a:solidFill>
                </a:uFill>
              </a:defRPr>
            </a:pPr>
            <a:r>
              <a:t>Hi [Na</a:t>
            </a:r>
            <a:r>
              <a:rPr baseline="31999"/>
              <a:t>+</a:t>
            </a:r>
            <a:r>
              <a:t>]</a:t>
            </a:r>
          </a:p>
        </p:txBody>
      </p:sp>
      <p:sp>
        <p:nvSpPr>
          <p:cNvPr id="1539" name="Lo [Na+]"/>
          <p:cNvSpPr txBox="1"/>
          <p:nvPr/>
        </p:nvSpPr>
        <p:spPr>
          <a:xfrm>
            <a:off x="11584781" y="11304984"/>
            <a:ext cx="1403624"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2400">
                <a:uFill>
                  <a:solidFill>
                    <a:srgbClr val="000000"/>
                  </a:solidFill>
                </a:uFill>
              </a:defRPr>
            </a:pPr>
            <a:r>
              <a:t>Lo [Na</a:t>
            </a:r>
            <a:r>
              <a:rPr baseline="31999"/>
              <a:t>+</a:t>
            </a:r>
            <a:r>
              <a:t>]</a:t>
            </a:r>
          </a:p>
        </p:txBody>
      </p:sp>
      <p:sp>
        <p:nvSpPr>
          <p:cNvPr id="1540" name="Hi [K+]"/>
          <p:cNvSpPr txBox="1"/>
          <p:nvPr/>
        </p:nvSpPr>
        <p:spPr>
          <a:xfrm>
            <a:off x="11102578" y="4161234"/>
            <a:ext cx="2097274"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b="1" sz="4600">
                <a:uFill>
                  <a:solidFill>
                    <a:srgbClr val="000000"/>
                  </a:solidFill>
                </a:uFill>
              </a:defRPr>
            </a:pPr>
            <a:r>
              <a:t>Hi [K</a:t>
            </a:r>
            <a:r>
              <a:rPr baseline="31999"/>
              <a:t>+</a:t>
            </a:r>
            <a:r>
              <a:t>]</a:t>
            </a:r>
          </a:p>
        </p:txBody>
      </p:sp>
      <p:sp>
        <p:nvSpPr>
          <p:cNvPr id="1541" name="Lo [K+]"/>
          <p:cNvSpPr txBox="1"/>
          <p:nvPr/>
        </p:nvSpPr>
        <p:spPr>
          <a:xfrm>
            <a:off x="18674953" y="4321968"/>
            <a:ext cx="1207101"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2400">
                <a:uFill>
                  <a:solidFill>
                    <a:srgbClr val="000000"/>
                  </a:solidFill>
                </a:uFill>
              </a:defRPr>
            </a:pPr>
            <a:r>
              <a:t>Lo [K</a:t>
            </a:r>
            <a:r>
              <a:rPr baseline="31999"/>
              <a:t>+</a:t>
            </a:r>
            <a:r>
              <a:t>]</a:t>
            </a:r>
          </a:p>
        </p:txBody>
      </p:sp>
      <p:sp>
        <p:nvSpPr>
          <p:cNvPr id="1542" name="Na+/K+  ATPase Pump:…"/>
          <p:cNvSpPr txBox="1"/>
          <p:nvPr/>
        </p:nvSpPr>
        <p:spPr>
          <a:xfrm>
            <a:off x="3655218" y="4214812"/>
            <a:ext cx="6804423" cy="7912101"/>
          </a:xfrm>
          <a:prstGeom prst="rect">
            <a:avLst/>
          </a:prstGeom>
          <a:solidFill>
            <a:srgbClr val="BDE6FA"/>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defRPr>
            </a:pPr>
            <a:r>
              <a:rPr b="1"/>
              <a:t>Na</a:t>
            </a:r>
            <a:r>
              <a:rPr b="1" baseline="31999"/>
              <a:t>+</a:t>
            </a:r>
            <a:r>
              <a:rPr b="1"/>
              <a:t>/K</a:t>
            </a:r>
            <a:r>
              <a:rPr b="1" baseline="31999"/>
              <a:t>+</a:t>
            </a:r>
            <a:r>
              <a:rPr b="1"/>
              <a:t> </a:t>
            </a:r>
            <a:r>
              <a:rPr b="1" baseline="31999"/>
              <a:t> </a:t>
            </a:r>
            <a:r>
              <a:rPr b="1"/>
              <a:t>ATPase Pump:</a:t>
            </a:r>
            <a:endParaRPr b="1"/>
          </a:p>
          <a:p>
            <a:pPr marL="81280" marR="81280" defTabSz="1821656">
              <a:defRPr sz="3200">
                <a:uFill>
                  <a:solidFill>
                    <a:srgbClr val="000000"/>
                  </a:solidFill>
                </a:uFill>
              </a:defRPr>
            </a:pPr>
            <a:endParaRPr b="1"/>
          </a:p>
          <a:p>
            <a:pPr marL="81280" marR="81280" defTabSz="1821656">
              <a:defRPr sz="3200">
                <a:uFill>
                  <a:solidFill>
                    <a:srgbClr val="000000"/>
                  </a:solidFill>
                </a:uFill>
              </a:defRPr>
            </a:pPr>
            <a:r>
              <a:t>3 Na</a:t>
            </a:r>
            <a:r>
              <a:rPr baseline="31999"/>
              <a:t>+ </a:t>
            </a:r>
            <a:r>
              <a:t>ions bind to inside of carrier protein</a:t>
            </a:r>
          </a:p>
          <a:p>
            <a:pPr marL="81280" marR="81280" defTabSz="1821656">
              <a:defRPr sz="3200">
                <a:uFill>
                  <a:solidFill>
                    <a:srgbClr val="000000"/>
                  </a:solidFill>
                </a:uFill>
              </a:defRPr>
            </a:pPr>
          </a:p>
          <a:p>
            <a:pPr marL="81280" marR="81280" defTabSz="1821656">
              <a:defRPr sz="3200">
                <a:uFill>
                  <a:solidFill>
                    <a:srgbClr val="000000"/>
                  </a:solidFill>
                </a:uFill>
              </a:defRPr>
            </a:pPr>
            <a:r>
              <a:t>ATP is hydrolyzed.</a:t>
            </a:r>
          </a:p>
          <a:p>
            <a:pPr marL="81280" marR="81280" defTabSz="1821656">
              <a:defRPr sz="3200">
                <a:uFill>
                  <a:solidFill>
                    <a:srgbClr val="000000"/>
                  </a:solidFill>
                </a:uFill>
              </a:defRPr>
            </a:pPr>
          </a:p>
          <a:p>
            <a:pPr marL="81280" marR="81280" defTabSz="1821656">
              <a:defRPr sz="3200">
                <a:uFill>
                  <a:solidFill>
                    <a:srgbClr val="000000"/>
                  </a:solidFill>
                </a:uFill>
              </a:defRPr>
            </a:pPr>
            <a:r>
              <a:t>Release of ADP moves 3 Na</a:t>
            </a:r>
            <a:r>
              <a:rPr baseline="31999"/>
              <a:t>+</a:t>
            </a:r>
            <a:r>
              <a:t> to outside of cell.</a:t>
            </a:r>
          </a:p>
          <a:p>
            <a:pPr marL="81280" marR="81280" defTabSz="1821656">
              <a:defRPr sz="3200">
                <a:uFill>
                  <a:solidFill>
                    <a:srgbClr val="000000"/>
                  </a:solidFill>
                </a:uFill>
              </a:defRPr>
            </a:pPr>
          </a:p>
          <a:p>
            <a:pPr marL="81280" marR="81280" defTabSz="1821656">
              <a:defRPr sz="3200">
                <a:uFill>
                  <a:solidFill>
                    <a:srgbClr val="000000"/>
                  </a:solidFill>
                </a:uFill>
              </a:defRPr>
            </a:pPr>
            <a:r>
              <a:t>Release of P</a:t>
            </a:r>
            <a:r>
              <a:rPr baseline="-5999"/>
              <a:t>i</a:t>
            </a:r>
            <a:r>
              <a:t> moves 2 K</a:t>
            </a:r>
            <a:r>
              <a:rPr baseline="31999"/>
              <a:t>+</a:t>
            </a:r>
            <a:r>
              <a:t> to inside of cell.</a:t>
            </a:r>
          </a:p>
          <a:p>
            <a:pPr marL="81280" marR="81280" defTabSz="1821656">
              <a:defRPr sz="3200">
                <a:uFill>
                  <a:solidFill>
                    <a:srgbClr val="000000"/>
                  </a:solidFill>
                </a:uFill>
              </a:defRPr>
            </a:pPr>
          </a:p>
          <a:p>
            <a:pPr marL="81280" marR="81280" defTabSz="1821656">
              <a:defRPr sz="3200">
                <a:uFill>
                  <a:solidFill>
                    <a:srgbClr val="000000"/>
                  </a:solidFill>
                </a:uFill>
              </a:defRPr>
            </a:pPr>
            <a:r>
              <a:rPr b="1"/>
              <a:t>Summary:</a:t>
            </a:r>
            <a:r>
              <a:t> 3 Na</a:t>
            </a:r>
            <a:r>
              <a:rPr baseline="31999"/>
              <a:t>+</a:t>
            </a:r>
            <a:r>
              <a:t> out, 2 K</a:t>
            </a:r>
            <a:r>
              <a:rPr baseline="31999"/>
              <a:t>+</a:t>
            </a:r>
            <a:r>
              <a:t> in for every 1 ATP molecule.</a:t>
            </a:r>
          </a:p>
        </p:txBody>
      </p:sp>
      <p:sp>
        <p:nvSpPr>
          <p:cNvPr id="1543" name="Most cells maintain a steep Na+ and K+ gradient across their membranes."/>
          <p:cNvSpPr txBox="1"/>
          <p:nvPr/>
        </p:nvSpPr>
        <p:spPr>
          <a:xfrm>
            <a:off x="3476625" y="1446609"/>
            <a:ext cx="6804422" cy="17018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sz="3200">
                <a:uFill>
                  <a:solidFill>
                    <a:srgbClr val="000000"/>
                  </a:solidFill>
                </a:uFill>
              </a:defRPr>
            </a:lvl1pPr>
          </a:lstStyle>
          <a:p>
            <a:pPr/>
            <a:r>
              <a:t>Most cells maintain a steep Na+ and K+ gradient across their membranes.</a:t>
            </a:r>
          </a:p>
        </p:txBody>
      </p:sp>
    </p:spTree>
  </p:cSld>
  <p:clrMapOvr>
    <a:masterClrMapping/>
  </p:clrMapOvr>
  <p:transition xmlns:p14="http://schemas.microsoft.com/office/powerpoint/2010/main" spd="med" advClick="1"/>
</p:sld>
</file>

<file path=ppt/slides/slide8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5" name="Fox Figure 6.20"/>
          <p:cNvSpPr txBox="1"/>
          <p:nvPr/>
        </p:nvSpPr>
        <p:spPr>
          <a:xfrm>
            <a:off x="18157031" y="10818812"/>
            <a:ext cx="2946798"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6.20</a:t>
            </a:r>
          </a:p>
        </p:txBody>
      </p:sp>
      <p:grpSp>
        <p:nvGrpSpPr>
          <p:cNvPr id="1548" name="Group"/>
          <p:cNvGrpSpPr/>
          <p:nvPr/>
        </p:nvGrpSpPr>
        <p:grpSpPr>
          <a:xfrm>
            <a:off x="3655218" y="5875734"/>
            <a:ext cx="17073564" cy="4865292"/>
            <a:chOff x="0" y="0"/>
            <a:chExt cx="17073562" cy="4865291"/>
          </a:xfrm>
        </p:grpSpPr>
        <p:pic>
          <p:nvPicPr>
            <p:cNvPr id="1546" name="fox78119_0620.jpg" descr="fox78119_0620.jpg"/>
            <p:cNvPicPr>
              <a:picLocks noChangeAspect="0"/>
            </p:cNvPicPr>
            <p:nvPr/>
          </p:nvPicPr>
          <p:blipFill>
            <a:blip r:embed="rId2">
              <a:extLst/>
            </a:blip>
            <a:stretch>
              <a:fillRect/>
            </a:stretch>
          </p:blipFill>
          <p:spPr>
            <a:xfrm>
              <a:off x="0" y="147240"/>
              <a:ext cx="17073563" cy="4718052"/>
            </a:xfrm>
            <a:prstGeom prst="rect">
              <a:avLst/>
            </a:prstGeom>
            <a:ln w="12700" cap="flat">
              <a:noFill/>
              <a:miter lim="400000"/>
            </a:ln>
            <a:effectLst/>
          </p:spPr>
        </p:pic>
        <p:sp>
          <p:nvSpPr>
            <p:cNvPr id="1547" name="Rectangle"/>
            <p:cNvSpPr/>
            <p:nvPr/>
          </p:nvSpPr>
          <p:spPr>
            <a:xfrm>
              <a:off x="2893218" y="0"/>
              <a:ext cx="10126267" cy="410766"/>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549" name="Cell uses energy to establish steep concentration gradient for molecule 1.…"/>
          <p:cNvSpPr txBox="1"/>
          <p:nvPr/>
        </p:nvSpPr>
        <p:spPr>
          <a:xfrm>
            <a:off x="3405187" y="1553765"/>
            <a:ext cx="14416778" cy="37719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defRPr>
            </a:pPr>
            <a:r>
              <a:t>Cell uses energy to establish steep concentration gradient for molecule 1.</a:t>
            </a:r>
          </a:p>
          <a:p>
            <a:pPr lvl="1" marL="81280" marR="81280" indent="342900" defTabSz="1821656">
              <a:defRPr i="1" sz="3200">
                <a:uFill>
                  <a:solidFill>
                    <a:srgbClr val="000000"/>
                  </a:solidFill>
                </a:uFill>
              </a:defRPr>
            </a:pPr>
            <a:r>
              <a:t>e.g. use NA</a:t>
            </a:r>
            <a:r>
              <a:rPr baseline="31999"/>
              <a:t>+</a:t>
            </a:r>
            <a:r>
              <a:t>/K</a:t>
            </a:r>
            <a:r>
              <a:rPr baseline="31999"/>
              <a:t>+</a:t>
            </a:r>
            <a:r>
              <a:t> ATPase pump to set high Na+ outside of cell</a:t>
            </a:r>
          </a:p>
          <a:p>
            <a:pPr lvl="1" marL="81280" marR="81280" indent="342900" defTabSz="1821656">
              <a:defRPr i="1" sz="3200">
                <a:uFill>
                  <a:solidFill>
                    <a:srgbClr val="000000"/>
                  </a:solidFill>
                </a:uFill>
              </a:defRPr>
            </a:pPr>
          </a:p>
          <a:p>
            <a:pPr marL="81280" marR="81280" defTabSz="1821656">
              <a:defRPr sz="3200">
                <a:uFill>
                  <a:solidFill>
                    <a:srgbClr val="000000"/>
                  </a:solidFill>
                </a:uFill>
              </a:defRPr>
            </a:pPr>
            <a:r>
              <a:t>Co-transporter allows molecule 1 to move </a:t>
            </a:r>
            <a:r>
              <a:rPr b="1"/>
              <a:t>down</a:t>
            </a:r>
            <a:r>
              <a:t> concentration gradient.</a:t>
            </a:r>
          </a:p>
          <a:p>
            <a:pPr marL="81280" marR="81280" defTabSz="1821656">
              <a:defRPr sz="3200">
                <a:uFill>
                  <a:solidFill>
                    <a:srgbClr val="000000"/>
                  </a:solidFill>
                </a:uFill>
              </a:defRPr>
            </a:pPr>
          </a:p>
          <a:p>
            <a:pPr marL="81280" marR="81280" defTabSz="1821656">
              <a:defRPr sz="3200">
                <a:uFill>
                  <a:solidFill>
                    <a:srgbClr val="000000"/>
                  </a:solidFill>
                </a:uFill>
              </a:defRPr>
            </a:pPr>
            <a:r>
              <a:t>Couples energy of first molecule to co-transport molecule 2 </a:t>
            </a:r>
            <a:r>
              <a:rPr b="1"/>
              <a:t>up</a:t>
            </a:r>
            <a:r>
              <a:t> its gradient.</a:t>
            </a:r>
          </a:p>
          <a:p>
            <a:pPr lvl="1" marL="81280" marR="81280" indent="342900" defTabSz="1821656">
              <a:defRPr i="1" sz="3200">
                <a:uFill>
                  <a:solidFill>
                    <a:srgbClr val="000000"/>
                  </a:solidFill>
                </a:uFill>
              </a:defRPr>
            </a:pPr>
            <a:r>
              <a:t>e.g. concentrate glucose inside cell</a:t>
            </a:r>
          </a:p>
        </p:txBody>
      </p:sp>
      <p:sp>
        <p:nvSpPr>
          <p:cNvPr id="1550" name="Secondary Active Transport (Coupled Transport)"/>
          <p:cNvSpPr txBox="1"/>
          <p:nvPr/>
        </p:nvSpPr>
        <p:spPr>
          <a:xfrm>
            <a:off x="3280171" y="410765"/>
            <a:ext cx="14256375"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Secondary Active Transport (Coupled Transport)</a:t>
            </a:r>
          </a:p>
        </p:txBody>
      </p:sp>
      <p:sp>
        <p:nvSpPr>
          <p:cNvPr id="1551" name="Cotransport or symport: both molecules move in same direction…"/>
          <p:cNvSpPr txBox="1"/>
          <p:nvPr/>
        </p:nvSpPr>
        <p:spPr>
          <a:xfrm>
            <a:off x="3726656" y="11304984"/>
            <a:ext cx="13465969" cy="16256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2400">
                <a:uFill>
                  <a:solidFill>
                    <a:srgbClr val="000000"/>
                  </a:solidFill>
                </a:uFill>
                <a:latin typeface="+mn-lt"/>
                <a:ea typeface="+mn-ea"/>
                <a:cs typeface="+mn-cs"/>
                <a:sym typeface="Arial"/>
              </a:defRPr>
            </a:pPr>
            <a:r>
              <a:rPr b="1"/>
              <a:t>Cotransport</a:t>
            </a:r>
            <a:r>
              <a:t> or </a:t>
            </a:r>
            <a:r>
              <a:rPr b="1"/>
              <a:t>symport</a:t>
            </a:r>
            <a:r>
              <a:t>: both molecules move in same direction </a:t>
            </a:r>
          </a:p>
          <a:p>
            <a:pPr lvl="1" marL="81280" marR="81280" indent="342900" defTabSz="1821656">
              <a:defRPr i="1" sz="2400">
                <a:uFill>
                  <a:solidFill>
                    <a:srgbClr val="000000"/>
                  </a:solidFill>
                </a:uFill>
                <a:latin typeface="+mn-lt"/>
                <a:ea typeface="+mn-ea"/>
                <a:cs typeface="+mn-cs"/>
                <a:sym typeface="Arial"/>
              </a:defRPr>
            </a:pPr>
            <a:r>
              <a:t>(e.g. Na</a:t>
            </a:r>
            <a:r>
              <a:rPr baseline="31999"/>
              <a:t>+</a:t>
            </a:r>
            <a:r>
              <a:t> &amp; glucose move into cell.)</a:t>
            </a:r>
          </a:p>
          <a:p>
            <a:pPr marL="81280" marR="81280" defTabSz="1821656">
              <a:defRPr sz="2400">
                <a:uFill>
                  <a:solidFill>
                    <a:srgbClr val="000000"/>
                  </a:solidFill>
                </a:uFill>
                <a:latin typeface="+mn-lt"/>
                <a:ea typeface="+mn-ea"/>
                <a:cs typeface="+mn-cs"/>
                <a:sym typeface="Arial"/>
              </a:defRPr>
            </a:pPr>
            <a:r>
              <a:rPr b="1"/>
              <a:t>Countertransport</a:t>
            </a:r>
            <a:r>
              <a:t> or </a:t>
            </a:r>
            <a:r>
              <a:rPr b="1"/>
              <a:t>antiport</a:t>
            </a:r>
            <a:r>
              <a:t>: molecules move in opposite directions </a:t>
            </a:r>
          </a:p>
          <a:p>
            <a:pPr lvl="1" marL="81280" marR="81280" indent="342900" defTabSz="1821656">
              <a:defRPr i="1" sz="2400">
                <a:uFill>
                  <a:solidFill>
                    <a:srgbClr val="000000"/>
                  </a:solidFill>
                </a:uFill>
                <a:latin typeface="+mn-lt"/>
                <a:ea typeface="+mn-ea"/>
                <a:cs typeface="+mn-cs"/>
                <a:sym typeface="Arial"/>
              </a:defRPr>
            </a:pPr>
            <a:r>
              <a:t>(e.g. one moves into cell, other moves out of cell.)</a:t>
            </a:r>
          </a:p>
        </p:txBody>
      </p:sp>
    </p:spTree>
  </p:cSld>
  <p:clrMapOvr>
    <a:masterClrMapping/>
  </p:clrMapOvr>
  <p:transition xmlns:p14="http://schemas.microsoft.com/office/powerpoint/2010/main" spd="med" advClick="1"/>
</p:sld>
</file>

<file path=ppt/slides/slide8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53" name="Image" descr="Image"/>
          <p:cNvPicPr>
            <a:picLocks noChangeAspect="1"/>
          </p:cNvPicPr>
          <p:nvPr/>
        </p:nvPicPr>
        <p:blipFill>
          <a:blip r:embed="rId2">
            <a:extLst/>
          </a:blip>
          <a:stretch>
            <a:fillRect/>
          </a:stretch>
        </p:blipFill>
        <p:spPr>
          <a:xfrm>
            <a:off x="3048000" y="631540"/>
            <a:ext cx="18288000" cy="12452919"/>
          </a:xfrm>
          <a:prstGeom prst="rect">
            <a:avLst/>
          </a:prstGeom>
          <a:ln w="12700">
            <a:miter lim="400000"/>
          </a:ln>
        </p:spPr>
      </p:pic>
    </p:spTree>
  </p:cSld>
  <p:clrMapOvr>
    <a:masterClrMapping/>
  </p:clrMapOvr>
  <p:transition xmlns:p14="http://schemas.microsoft.com/office/powerpoint/2010/main" spd="med" advClick="1"/>
</p:sld>
</file>

<file path=ppt/slides/slide8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5" name="Fox Figure 6.20"/>
          <p:cNvSpPr txBox="1"/>
          <p:nvPr/>
        </p:nvSpPr>
        <p:spPr>
          <a:xfrm>
            <a:off x="18157031" y="10818812"/>
            <a:ext cx="2946798"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6.20</a:t>
            </a:r>
          </a:p>
        </p:txBody>
      </p:sp>
      <p:grpSp>
        <p:nvGrpSpPr>
          <p:cNvPr id="1558" name="Group"/>
          <p:cNvGrpSpPr/>
          <p:nvPr/>
        </p:nvGrpSpPr>
        <p:grpSpPr>
          <a:xfrm>
            <a:off x="3655218" y="5875734"/>
            <a:ext cx="17073564" cy="4865292"/>
            <a:chOff x="0" y="0"/>
            <a:chExt cx="17073562" cy="4865291"/>
          </a:xfrm>
        </p:grpSpPr>
        <p:pic>
          <p:nvPicPr>
            <p:cNvPr id="1556" name="fox78119_0620.jpg" descr="fox78119_0620.jpg"/>
            <p:cNvPicPr>
              <a:picLocks noChangeAspect="0"/>
            </p:cNvPicPr>
            <p:nvPr/>
          </p:nvPicPr>
          <p:blipFill>
            <a:blip r:embed="rId2">
              <a:extLst/>
            </a:blip>
            <a:stretch>
              <a:fillRect/>
            </a:stretch>
          </p:blipFill>
          <p:spPr>
            <a:xfrm>
              <a:off x="0" y="147240"/>
              <a:ext cx="17073563" cy="4718052"/>
            </a:xfrm>
            <a:prstGeom prst="rect">
              <a:avLst/>
            </a:prstGeom>
            <a:ln w="12700" cap="flat">
              <a:noFill/>
              <a:miter lim="400000"/>
            </a:ln>
            <a:effectLst/>
          </p:spPr>
        </p:pic>
        <p:sp>
          <p:nvSpPr>
            <p:cNvPr id="1557" name="Rectangle"/>
            <p:cNvSpPr/>
            <p:nvPr/>
          </p:nvSpPr>
          <p:spPr>
            <a:xfrm>
              <a:off x="2893218" y="0"/>
              <a:ext cx="10126267" cy="410766"/>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559" name="Cell uses energy to establish steep concentration gradient for molecule 1.…"/>
          <p:cNvSpPr txBox="1"/>
          <p:nvPr/>
        </p:nvSpPr>
        <p:spPr>
          <a:xfrm>
            <a:off x="3405187" y="1553765"/>
            <a:ext cx="14416778" cy="37719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defRPr>
            </a:pPr>
            <a:r>
              <a:t>Cell uses energy to establish steep concentration gradient for molecule 1.</a:t>
            </a:r>
          </a:p>
          <a:p>
            <a:pPr lvl="1" marL="81280" marR="81280" indent="342900" defTabSz="1821656">
              <a:defRPr i="1" sz="3200">
                <a:uFill>
                  <a:solidFill>
                    <a:srgbClr val="000000"/>
                  </a:solidFill>
                </a:uFill>
              </a:defRPr>
            </a:pPr>
            <a:r>
              <a:t>e.g. use NA</a:t>
            </a:r>
            <a:r>
              <a:rPr baseline="31999"/>
              <a:t>+</a:t>
            </a:r>
            <a:r>
              <a:t>/K</a:t>
            </a:r>
            <a:r>
              <a:rPr baseline="31999"/>
              <a:t>+</a:t>
            </a:r>
            <a:r>
              <a:t> ATPase pump to set high Na+ outside of cell</a:t>
            </a:r>
          </a:p>
          <a:p>
            <a:pPr lvl="1" marL="81280" marR="81280" indent="342900" defTabSz="1821656">
              <a:defRPr i="1" sz="3200">
                <a:uFill>
                  <a:solidFill>
                    <a:srgbClr val="000000"/>
                  </a:solidFill>
                </a:uFill>
              </a:defRPr>
            </a:pPr>
          </a:p>
          <a:p>
            <a:pPr marL="81280" marR="81280" defTabSz="1821656">
              <a:defRPr sz="3200">
                <a:uFill>
                  <a:solidFill>
                    <a:srgbClr val="000000"/>
                  </a:solidFill>
                </a:uFill>
              </a:defRPr>
            </a:pPr>
            <a:r>
              <a:t>Co-transporter allows molecule 1 to move </a:t>
            </a:r>
            <a:r>
              <a:rPr b="1"/>
              <a:t>down</a:t>
            </a:r>
            <a:r>
              <a:t> concentration gradient.</a:t>
            </a:r>
          </a:p>
          <a:p>
            <a:pPr marL="81280" marR="81280" defTabSz="1821656">
              <a:defRPr sz="3200">
                <a:uFill>
                  <a:solidFill>
                    <a:srgbClr val="000000"/>
                  </a:solidFill>
                </a:uFill>
              </a:defRPr>
            </a:pPr>
          </a:p>
          <a:p>
            <a:pPr marL="81280" marR="81280" defTabSz="1821656">
              <a:defRPr sz="3200">
                <a:uFill>
                  <a:solidFill>
                    <a:srgbClr val="000000"/>
                  </a:solidFill>
                </a:uFill>
              </a:defRPr>
            </a:pPr>
            <a:r>
              <a:t>Couples energy of first molecule to co-transport molecule 2 </a:t>
            </a:r>
            <a:r>
              <a:rPr b="1"/>
              <a:t>up</a:t>
            </a:r>
            <a:r>
              <a:t> its gradient.</a:t>
            </a:r>
          </a:p>
          <a:p>
            <a:pPr lvl="1" marL="81280" marR="81280" indent="342900" defTabSz="1821656">
              <a:defRPr i="1" sz="3200">
                <a:uFill>
                  <a:solidFill>
                    <a:srgbClr val="000000"/>
                  </a:solidFill>
                </a:uFill>
              </a:defRPr>
            </a:pPr>
            <a:r>
              <a:t>e.g. concentrate glucose inside cell</a:t>
            </a:r>
          </a:p>
        </p:txBody>
      </p:sp>
      <p:sp>
        <p:nvSpPr>
          <p:cNvPr id="1560" name="Secondary Active Transport (Coupled Transport)"/>
          <p:cNvSpPr txBox="1"/>
          <p:nvPr/>
        </p:nvSpPr>
        <p:spPr>
          <a:xfrm>
            <a:off x="3280171" y="410765"/>
            <a:ext cx="14256375"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Secondary Active Transport (Coupled Transport)</a:t>
            </a:r>
          </a:p>
        </p:txBody>
      </p:sp>
      <p:sp>
        <p:nvSpPr>
          <p:cNvPr id="1561" name="Cotransport or symport: both molecules move in same direction…"/>
          <p:cNvSpPr txBox="1"/>
          <p:nvPr/>
        </p:nvSpPr>
        <p:spPr>
          <a:xfrm>
            <a:off x="3726656" y="11304984"/>
            <a:ext cx="13465969" cy="16256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2400">
                <a:uFill>
                  <a:solidFill>
                    <a:srgbClr val="000000"/>
                  </a:solidFill>
                </a:uFill>
                <a:latin typeface="+mn-lt"/>
                <a:ea typeface="+mn-ea"/>
                <a:cs typeface="+mn-cs"/>
                <a:sym typeface="Arial"/>
              </a:defRPr>
            </a:pPr>
            <a:r>
              <a:rPr b="1"/>
              <a:t>Cotransport</a:t>
            </a:r>
            <a:r>
              <a:t> or </a:t>
            </a:r>
            <a:r>
              <a:rPr b="1"/>
              <a:t>symport</a:t>
            </a:r>
            <a:r>
              <a:t>: both molecules move in same direction </a:t>
            </a:r>
          </a:p>
          <a:p>
            <a:pPr lvl="1" marL="81280" marR="81280" indent="342900" defTabSz="1821656">
              <a:defRPr i="1" sz="2400">
                <a:uFill>
                  <a:solidFill>
                    <a:srgbClr val="000000"/>
                  </a:solidFill>
                </a:uFill>
                <a:latin typeface="+mn-lt"/>
                <a:ea typeface="+mn-ea"/>
                <a:cs typeface="+mn-cs"/>
                <a:sym typeface="Arial"/>
              </a:defRPr>
            </a:pPr>
            <a:r>
              <a:t>(e.g. Na</a:t>
            </a:r>
            <a:r>
              <a:rPr baseline="31999"/>
              <a:t>+</a:t>
            </a:r>
            <a:r>
              <a:t> &amp; glucose move into cell.)</a:t>
            </a:r>
          </a:p>
          <a:p>
            <a:pPr marL="81280" marR="81280" defTabSz="1821656">
              <a:defRPr sz="2400">
                <a:uFill>
                  <a:solidFill>
                    <a:srgbClr val="000000"/>
                  </a:solidFill>
                </a:uFill>
                <a:latin typeface="+mn-lt"/>
                <a:ea typeface="+mn-ea"/>
                <a:cs typeface="+mn-cs"/>
                <a:sym typeface="Arial"/>
              </a:defRPr>
            </a:pPr>
            <a:r>
              <a:rPr b="1"/>
              <a:t>Countertransport</a:t>
            </a:r>
            <a:r>
              <a:t> or </a:t>
            </a:r>
            <a:r>
              <a:rPr b="1"/>
              <a:t>antiport</a:t>
            </a:r>
            <a:r>
              <a:t>: molecules move in opposite directions </a:t>
            </a:r>
          </a:p>
          <a:p>
            <a:pPr lvl="1" marL="81280" marR="81280" indent="342900" defTabSz="1821656">
              <a:defRPr i="1" sz="2400">
                <a:uFill>
                  <a:solidFill>
                    <a:srgbClr val="000000"/>
                  </a:solidFill>
                </a:uFill>
                <a:latin typeface="+mn-lt"/>
                <a:ea typeface="+mn-ea"/>
                <a:cs typeface="+mn-cs"/>
                <a:sym typeface="Arial"/>
              </a:defRPr>
            </a:pPr>
            <a:r>
              <a:t>(e.g. one moves into cell, other moves out of cell.)</a:t>
            </a:r>
          </a:p>
        </p:txBody>
      </p:sp>
    </p:spTree>
  </p:cSld>
  <p:clrMapOvr>
    <a:masterClrMapping/>
  </p:clrMapOvr>
  <p:transition xmlns:p14="http://schemas.microsoft.com/office/powerpoint/2010/main" spd="med" advClick="1"/>
</p:sld>
</file>

<file path=ppt/slides/slide8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63" name="Fox Figure 6.21"/>
          <p:cNvSpPr txBox="1"/>
          <p:nvPr/>
        </p:nvSpPr>
        <p:spPr>
          <a:xfrm>
            <a:off x="18032015" y="12825413"/>
            <a:ext cx="3071814"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6.21</a:t>
            </a:r>
          </a:p>
        </p:txBody>
      </p:sp>
      <p:pic>
        <p:nvPicPr>
          <p:cNvPr id="1564" name="fox78119_0621.jpg" descr="fox78119_0621.jpg"/>
          <p:cNvPicPr>
            <a:picLocks noChangeAspect="0"/>
          </p:cNvPicPr>
          <p:nvPr/>
        </p:nvPicPr>
        <p:blipFill>
          <a:blip r:embed="rId2">
            <a:extLst/>
          </a:blip>
          <a:stretch>
            <a:fillRect/>
          </a:stretch>
        </p:blipFill>
        <p:spPr>
          <a:xfrm>
            <a:off x="6902450" y="767953"/>
            <a:ext cx="10572750" cy="12197953"/>
          </a:xfrm>
          <a:prstGeom prst="rect">
            <a:avLst/>
          </a:prstGeom>
          <a:ln w="12700">
            <a:miter lim="400000"/>
          </a:ln>
        </p:spPr>
      </p:pic>
      <p:sp>
        <p:nvSpPr>
          <p:cNvPr id="1565" name="Rectangle"/>
          <p:cNvSpPr/>
          <p:nvPr/>
        </p:nvSpPr>
        <p:spPr>
          <a:xfrm>
            <a:off x="6673453" y="767953"/>
            <a:ext cx="10126266" cy="410766"/>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sp>
        <p:nvSpPr>
          <p:cNvPr id="1566" name="Putting mechanisms together:"/>
          <p:cNvSpPr txBox="1"/>
          <p:nvPr/>
        </p:nvSpPr>
        <p:spPr>
          <a:xfrm>
            <a:off x="3244453" y="160734"/>
            <a:ext cx="914897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Putting mechanisms together: </a:t>
            </a:r>
          </a:p>
        </p:txBody>
      </p:sp>
      <p:sp>
        <p:nvSpPr>
          <p:cNvPr id="1567" name="Na+, glucose"/>
          <p:cNvSpPr txBox="1"/>
          <p:nvPr/>
        </p:nvSpPr>
        <p:spPr>
          <a:xfrm>
            <a:off x="3905250" y="1464468"/>
            <a:ext cx="2052823" cy="698501"/>
          </a:xfrm>
          <a:prstGeom prst="rect">
            <a:avLst/>
          </a:prstGeom>
          <a:ln w="12700">
            <a:solidFill>
              <a:srgbClr val="000000"/>
            </a:solidFill>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defRPr>
            </a:pPr>
            <a:r>
              <a:t>Na+, </a:t>
            </a:r>
            <a:r>
              <a:rPr sz="1600"/>
              <a:t>glucose</a:t>
            </a:r>
          </a:p>
        </p:txBody>
      </p:sp>
      <p:sp>
        <p:nvSpPr>
          <p:cNvPr id="1568" name="Line"/>
          <p:cNvSpPr/>
          <p:nvPr/>
        </p:nvSpPr>
        <p:spPr>
          <a:xfrm flipV="1">
            <a:off x="5066108" y="2232422"/>
            <a:ext cx="1" cy="8218908"/>
          </a:xfrm>
          <a:prstGeom prst="line">
            <a:avLst/>
          </a:prstGeom>
          <a:ln w="50800">
            <a:solidFill>
              <a:srgbClr val="000000"/>
            </a:solidFill>
            <a:headEnd type="stealth"/>
          </a:ln>
        </p:spPr>
        <p:txBody>
          <a:bodyPr lIns="71437" tIns="71437" rIns="71437" bIns="71437" anchor="ctr"/>
          <a:lstStyle/>
          <a:p>
            <a:pPr/>
          </a:p>
        </p:txBody>
      </p:sp>
      <p:sp>
        <p:nvSpPr>
          <p:cNvPr id="1569" name="across epithelial cells"/>
          <p:cNvSpPr txBox="1"/>
          <p:nvPr/>
        </p:nvSpPr>
        <p:spPr>
          <a:xfrm>
            <a:off x="3369468" y="5741789"/>
            <a:ext cx="3232548" cy="11811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defRPr sz="3200">
                <a:uFill>
                  <a:solidFill>
                    <a:srgbClr val="000000"/>
                  </a:solidFill>
                </a:uFill>
              </a:defRPr>
            </a:lvl1pPr>
          </a:lstStyle>
          <a:p>
            <a:pPr/>
            <a:r>
              <a:t>across epithelial cells</a:t>
            </a:r>
          </a:p>
        </p:txBody>
      </p:sp>
      <p:sp>
        <p:nvSpPr>
          <p:cNvPr id="1570" name="blood"/>
          <p:cNvSpPr txBox="1"/>
          <p:nvPr/>
        </p:nvSpPr>
        <p:spPr>
          <a:xfrm>
            <a:off x="4298156" y="10572750"/>
            <a:ext cx="1290765"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sz="3200">
                <a:uFill>
                  <a:solidFill>
                    <a:srgbClr val="000000"/>
                  </a:solidFill>
                </a:uFill>
              </a:defRPr>
            </a:lvl1pPr>
          </a:lstStyle>
          <a:p>
            <a:pPr/>
            <a:r>
              <a:t>blood</a:t>
            </a:r>
          </a:p>
        </p:txBody>
      </p:sp>
      <p:sp>
        <p:nvSpPr>
          <p:cNvPr id="1571" name="Na+, glucose"/>
          <p:cNvSpPr txBox="1"/>
          <p:nvPr/>
        </p:nvSpPr>
        <p:spPr>
          <a:xfrm>
            <a:off x="3976687" y="7036593"/>
            <a:ext cx="2392396" cy="698501"/>
          </a:xfrm>
          <a:prstGeom prst="rect">
            <a:avLst/>
          </a:prstGeom>
          <a:solidFill>
            <a:srgbClr val="FFFFFF"/>
          </a:solidFill>
          <a:ln w="12700">
            <a:solidFill>
              <a:srgbClr val="000000"/>
            </a:solidFill>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defRPr>
            </a:pPr>
            <a:r>
              <a:rPr sz="1600"/>
              <a:t>Na+</a:t>
            </a:r>
            <a:r>
              <a:t>, glucose</a:t>
            </a:r>
          </a:p>
        </p:txBody>
      </p:sp>
      <p:sp>
        <p:nvSpPr>
          <p:cNvPr id="1572" name="Na+, glucose"/>
          <p:cNvSpPr txBox="1"/>
          <p:nvPr/>
        </p:nvSpPr>
        <p:spPr>
          <a:xfrm>
            <a:off x="3976687" y="11483578"/>
            <a:ext cx="2175938" cy="698501"/>
          </a:xfrm>
          <a:prstGeom prst="rect">
            <a:avLst/>
          </a:prstGeom>
          <a:solidFill>
            <a:srgbClr val="FFFFFF"/>
          </a:solidFill>
          <a:ln w="12700">
            <a:solidFill>
              <a:srgbClr val="000000"/>
            </a:solidFill>
            <a:miter lim="400000"/>
          </a:ln>
          <a:extLst>
            <a:ext uri="{C572A759-6A51-4108-AA02-DFA0A04FC94B}">
              <ma14:wrappingTextBoxFlag xmlns:ma14="http://schemas.microsoft.com/office/mac/drawingml/2011/main" val="1"/>
            </a:ext>
          </a:extLst>
        </p:spPr>
        <p:txBody>
          <a:bodyPr wrap="none" lIns="71437" tIns="71437" rIns="71437" bIns="71437">
            <a:spAutoFit/>
          </a:bodyPr>
          <a:lstStyle/>
          <a:p>
            <a:pPr marL="81280" marR="81280" defTabSz="1821656">
              <a:defRPr sz="3200">
                <a:uFill>
                  <a:solidFill>
                    <a:srgbClr val="000000"/>
                  </a:solidFill>
                </a:uFill>
              </a:defRPr>
            </a:pPr>
            <a:r>
              <a:t>Na+, </a:t>
            </a:r>
            <a:r>
              <a:rPr sz="1800"/>
              <a:t>glucose</a:t>
            </a:r>
          </a:p>
        </p:txBody>
      </p:sp>
    </p:spTree>
  </p:cSld>
  <p:clrMapOvr>
    <a:masterClrMapping/>
  </p:clrMapOvr>
  <p:transition xmlns:p14="http://schemas.microsoft.com/office/powerpoint/2010/main" spd="med" advClick="1"/>
</p:sld>
</file>

<file path=ppt/slides/slide8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74" name="Image" descr="Image"/>
          <p:cNvPicPr>
            <a:picLocks noChangeAspect="1"/>
          </p:cNvPicPr>
          <p:nvPr/>
        </p:nvPicPr>
        <p:blipFill>
          <a:blip r:embed="rId2">
            <a:extLst/>
          </a:blip>
          <a:stretch>
            <a:fillRect/>
          </a:stretch>
        </p:blipFill>
        <p:spPr>
          <a:xfrm>
            <a:off x="4959035" y="1865978"/>
            <a:ext cx="14337468" cy="10764337"/>
          </a:xfrm>
          <a:prstGeom prst="rect">
            <a:avLst/>
          </a:prstGeom>
          <a:ln w="12700">
            <a:miter lim="400000"/>
          </a:ln>
        </p:spPr>
      </p:pic>
      <p:sp>
        <p:nvSpPr>
          <p:cNvPr id="1575" name="Cholera : disease of membrane transport"/>
          <p:cNvSpPr txBox="1"/>
          <p:nvPr/>
        </p:nvSpPr>
        <p:spPr>
          <a:xfrm>
            <a:off x="4433192" y="380264"/>
            <a:ext cx="15390516" cy="11461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6600"/>
            </a:lvl1pPr>
          </a:lstStyle>
          <a:p>
            <a:pPr/>
            <a:r>
              <a:t>Cholera : disease of membrane transport</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http://houptlab.org/courses/humanphys/"/>
          <p:cNvSpPr txBox="1"/>
          <p:nvPr/>
        </p:nvSpPr>
        <p:spPr>
          <a:xfrm>
            <a:off x="4414172" y="465137"/>
            <a:ext cx="13594835" cy="6889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600"/>
            </a:lvl1pPr>
          </a:lstStyle>
          <a:p>
            <a:pPr/>
            <a:r>
              <a:t>http://houptlab.org/courses/humanphys/</a:t>
            </a:r>
          </a:p>
        </p:txBody>
      </p:sp>
      <p:pic>
        <p:nvPicPr>
          <p:cNvPr id="263" name="Image" descr="Image"/>
          <p:cNvPicPr>
            <a:picLocks noChangeAspect="1"/>
          </p:cNvPicPr>
          <p:nvPr/>
        </p:nvPicPr>
        <p:blipFill>
          <a:blip r:embed="rId2">
            <a:extLst/>
          </a:blip>
          <a:stretch>
            <a:fillRect/>
          </a:stretch>
        </p:blipFill>
        <p:spPr>
          <a:xfrm>
            <a:off x="5596096" y="1642473"/>
            <a:ext cx="13880173" cy="11191182"/>
          </a:xfrm>
          <a:prstGeom prst="rect">
            <a:avLst/>
          </a:prstGeom>
          <a:ln w="12700">
            <a:solidFill>
              <a:srgbClr val="A6AAA9"/>
            </a:solidFill>
            <a:miter lim="400000"/>
          </a:ln>
          <a:effectLst>
            <a:outerShdw sx="100000" sy="100000" kx="0" ky="0" algn="b" rotWithShape="0" blurRad="355600" dist="177800" dir="3508847">
              <a:srgbClr val="000000">
                <a:alpha val="70000"/>
              </a:srgbClr>
            </a:outerShdw>
          </a:effectLst>
        </p:spPr>
      </p:pic>
    </p:spTree>
  </p:cSld>
  <p:clrMapOvr>
    <a:masterClrMapping/>
  </p:clrMapOvr>
  <p:transition xmlns:p14="http://schemas.microsoft.com/office/powerpoint/2010/main" spd="med" advClick="1"/>
</p:sld>
</file>

<file path=ppt/slides/slide9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579" name="Group"/>
          <p:cNvGrpSpPr/>
          <p:nvPr/>
        </p:nvGrpSpPr>
        <p:grpSpPr>
          <a:xfrm>
            <a:off x="6295951" y="7082662"/>
            <a:ext cx="8451457" cy="5163013"/>
            <a:chOff x="0" y="0"/>
            <a:chExt cx="8451456" cy="5163011"/>
          </a:xfrm>
        </p:grpSpPr>
        <p:sp>
          <p:nvSpPr>
            <p:cNvPr id="1577" name="Rounded Rectangle"/>
            <p:cNvSpPr/>
            <p:nvPr/>
          </p:nvSpPr>
          <p:spPr>
            <a:xfrm>
              <a:off x="0" y="0"/>
              <a:ext cx="8451457" cy="5163012"/>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578" name="Rounded Rectangle"/>
            <p:cNvSpPr/>
            <p:nvPr/>
          </p:nvSpPr>
          <p:spPr>
            <a:xfrm>
              <a:off x="591601" y="413040"/>
              <a:ext cx="7268255" cy="4336932"/>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582" name="Group"/>
          <p:cNvGrpSpPr/>
          <p:nvPr/>
        </p:nvGrpSpPr>
        <p:grpSpPr>
          <a:xfrm>
            <a:off x="15329916" y="6876089"/>
            <a:ext cx="8451458" cy="5163013"/>
            <a:chOff x="0" y="0"/>
            <a:chExt cx="8451456" cy="5163011"/>
          </a:xfrm>
        </p:grpSpPr>
        <p:sp>
          <p:nvSpPr>
            <p:cNvPr id="1580" name="Rounded Rectangle"/>
            <p:cNvSpPr/>
            <p:nvPr/>
          </p:nvSpPr>
          <p:spPr>
            <a:xfrm>
              <a:off x="0" y="0"/>
              <a:ext cx="8451457" cy="5163012"/>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581" name="Rounded Rectangle"/>
            <p:cNvSpPr/>
            <p:nvPr/>
          </p:nvSpPr>
          <p:spPr>
            <a:xfrm>
              <a:off x="591601" y="413040"/>
              <a:ext cx="7268255" cy="4336932"/>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64" name="Group"/>
          <p:cNvGrpSpPr/>
          <p:nvPr/>
        </p:nvGrpSpPr>
        <p:grpSpPr>
          <a:xfrm>
            <a:off x="4229887" y="1143157"/>
            <a:ext cx="16183691" cy="3230858"/>
            <a:chOff x="0" y="0"/>
            <a:chExt cx="16183689" cy="3230857"/>
          </a:xfrm>
        </p:grpSpPr>
        <p:grpSp>
          <p:nvGrpSpPr>
            <p:cNvPr id="1609" name="Group"/>
            <p:cNvGrpSpPr/>
            <p:nvPr/>
          </p:nvGrpSpPr>
          <p:grpSpPr>
            <a:xfrm>
              <a:off x="-1" y="98210"/>
              <a:ext cx="5357814" cy="3132648"/>
              <a:chOff x="0" y="0"/>
              <a:chExt cx="5357812" cy="3132646"/>
            </a:xfrm>
          </p:grpSpPr>
          <p:grpSp>
            <p:nvGrpSpPr>
              <p:cNvPr id="1595" name="Group"/>
              <p:cNvGrpSpPr/>
              <p:nvPr/>
            </p:nvGrpSpPr>
            <p:grpSpPr>
              <a:xfrm>
                <a:off x="67063" y="2330233"/>
                <a:ext cx="5290750" cy="802414"/>
                <a:chOff x="0" y="0"/>
                <a:chExt cx="5290748" cy="802412"/>
              </a:xfrm>
            </p:grpSpPr>
            <p:grpSp>
              <p:nvGrpSpPr>
                <p:cNvPr id="1585" name="Group"/>
                <p:cNvGrpSpPr/>
                <p:nvPr/>
              </p:nvGrpSpPr>
              <p:grpSpPr>
                <a:xfrm>
                  <a:off x="0" y="42240"/>
                  <a:ext cx="1244344" cy="760173"/>
                  <a:chOff x="0" y="0"/>
                  <a:chExt cx="1244343" cy="760172"/>
                </a:xfrm>
              </p:grpSpPr>
              <p:sp>
                <p:nvSpPr>
                  <p:cNvPr id="158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58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588" name="Group"/>
                <p:cNvGrpSpPr/>
                <p:nvPr/>
              </p:nvGrpSpPr>
              <p:grpSpPr>
                <a:xfrm>
                  <a:off x="1346482" y="32429"/>
                  <a:ext cx="1244344" cy="760173"/>
                  <a:chOff x="0" y="0"/>
                  <a:chExt cx="1244343" cy="760172"/>
                </a:xfrm>
              </p:grpSpPr>
              <p:sp>
                <p:nvSpPr>
                  <p:cNvPr id="158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58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591" name="Group"/>
                <p:cNvGrpSpPr/>
                <p:nvPr/>
              </p:nvGrpSpPr>
              <p:grpSpPr>
                <a:xfrm>
                  <a:off x="2716295" y="30414"/>
                  <a:ext cx="1244345" cy="760173"/>
                  <a:chOff x="0" y="0"/>
                  <a:chExt cx="1244343" cy="760172"/>
                </a:xfrm>
              </p:grpSpPr>
              <p:sp>
                <p:nvSpPr>
                  <p:cNvPr id="1589"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590"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594" name="Group"/>
                <p:cNvGrpSpPr/>
                <p:nvPr/>
              </p:nvGrpSpPr>
              <p:grpSpPr>
                <a:xfrm>
                  <a:off x="4046404" y="0"/>
                  <a:ext cx="1244345" cy="760173"/>
                  <a:chOff x="0" y="0"/>
                  <a:chExt cx="1244343" cy="760172"/>
                </a:xfrm>
              </p:grpSpPr>
              <p:sp>
                <p:nvSpPr>
                  <p:cNvPr id="1592"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593"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1608" name="Group"/>
              <p:cNvGrpSpPr/>
              <p:nvPr/>
            </p:nvGrpSpPr>
            <p:grpSpPr>
              <a:xfrm>
                <a:off x="-1" y="-1"/>
                <a:ext cx="5290750" cy="802414"/>
                <a:chOff x="0" y="0"/>
                <a:chExt cx="5290748" cy="802412"/>
              </a:xfrm>
            </p:grpSpPr>
            <p:grpSp>
              <p:nvGrpSpPr>
                <p:cNvPr id="1598" name="Group"/>
                <p:cNvGrpSpPr/>
                <p:nvPr/>
              </p:nvGrpSpPr>
              <p:grpSpPr>
                <a:xfrm>
                  <a:off x="0" y="42240"/>
                  <a:ext cx="1244344" cy="760173"/>
                  <a:chOff x="0" y="0"/>
                  <a:chExt cx="1244343" cy="760172"/>
                </a:xfrm>
              </p:grpSpPr>
              <p:sp>
                <p:nvSpPr>
                  <p:cNvPr id="159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59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01" name="Group"/>
                <p:cNvGrpSpPr/>
                <p:nvPr/>
              </p:nvGrpSpPr>
              <p:grpSpPr>
                <a:xfrm>
                  <a:off x="1346482" y="32429"/>
                  <a:ext cx="1244344" cy="760173"/>
                  <a:chOff x="0" y="0"/>
                  <a:chExt cx="1244343" cy="760172"/>
                </a:xfrm>
              </p:grpSpPr>
              <p:sp>
                <p:nvSpPr>
                  <p:cNvPr id="1599"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00"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04" name="Group"/>
                <p:cNvGrpSpPr/>
                <p:nvPr/>
              </p:nvGrpSpPr>
              <p:grpSpPr>
                <a:xfrm>
                  <a:off x="2716295" y="30414"/>
                  <a:ext cx="1244345" cy="760173"/>
                  <a:chOff x="0" y="0"/>
                  <a:chExt cx="1244343" cy="760172"/>
                </a:xfrm>
              </p:grpSpPr>
              <p:sp>
                <p:nvSpPr>
                  <p:cNvPr id="1602"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03"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07" name="Group"/>
                <p:cNvGrpSpPr/>
                <p:nvPr/>
              </p:nvGrpSpPr>
              <p:grpSpPr>
                <a:xfrm>
                  <a:off x="4046404" y="0"/>
                  <a:ext cx="1244345" cy="760173"/>
                  <a:chOff x="0" y="0"/>
                  <a:chExt cx="1244343" cy="760172"/>
                </a:xfrm>
              </p:grpSpPr>
              <p:sp>
                <p:nvSpPr>
                  <p:cNvPr id="1605"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06"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grpSp>
          <p:nvGrpSpPr>
            <p:cNvPr id="1636" name="Group"/>
            <p:cNvGrpSpPr/>
            <p:nvPr/>
          </p:nvGrpSpPr>
          <p:grpSpPr>
            <a:xfrm>
              <a:off x="5391989" y="50135"/>
              <a:ext cx="5357814" cy="3132647"/>
              <a:chOff x="0" y="0"/>
              <a:chExt cx="5357812" cy="3132646"/>
            </a:xfrm>
          </p:grpSpPr>
          <p:grpSp>
            <p:nvGrpSpPr>
              <p:cNvPr id="1622" name="Group"/>
              <p:cNvGrpSpPr/>
              <p:nvPr/>
            </p:nvGrpSpPr>
            <p:grpSpPr>
              <a:xfrm>
                <a:off x="67063" y="2330233"/>
                <a:ext cx="5290750" cy="802414"/>
                <a:chOff x="0" y="0"/>
                <a:chExt cx="5290748" cy="802412"/>
              </a:xfrm>
            </p:grpSpPr>
            <p:grpSp>
              <p:nvGrpSpPr>
                <p:cNvPr id="1612" name="Group"/>
                <p:cNvGrpSpPr/>
                <p:nvPr/>
              </p:nvGrpSpPr>
              <p:grpSpPr>
                <a:xfrm>
                  <a:off x="0" y="42240"/>
                  <a:ext cx="1244344" cy="760173"/>
                  <a:chOff x="0" y="0"/>
                  <a:chExt cx="1244343" cy="760172"/>
                </a:xfrm>
              </p:grpSpPr>
              <p:sp>
                <p:nvSpPr>
                  <p:cNvPr id="161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1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15" name="Group"/>
                <p:cNvGrpSpPr/>
                <p:nvPr/>
              </p:nvGrpSpPr>
              <p:grpSpPr>
                <a:xfrm>
                  <a:off x="1346482" y="32429"/>
                  <a:ext cx="1244344" cy="760173"/>
                  <a:chOff x="0" y="0"/>
                  <a:chExt cx="1244343" cy="760172"/>
                </a:xfrm>
              </p:grpSpPr>
              <p:sp>
                <p:nvSpPr>
                  <p:cNvPr id="161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1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18" name="Group"/>
                <p:cNvGrpSpPr/>
                <p:nvPr/>
              </p:nvGrpSpPr>
              <p:grpSpPr>
                <a:xfrm>
                  <a:off x="2716295" y="30414"/>
                  <a:ext cx="1244345" cy="760173"/>
                  <a:chOff x="0" y="0"/>
                  <a:chExt cx="1244343" cy="760172"/>
                </a:xfrm>
              </p:grpSpPr>
              <p:sp>
                <p:nvSpPr>
                  <p:cNvPr id="161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1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21" name="Group"/>
                <p:cNvGrpSpPr/>
                <p:nvPr/>
              </p:nvGrpSpPr>
              <p:grpSpPr>
                <a:xfrm>
                  <a:off x="4046404" y="0"/>
                  <a:ext cx="1244345" cy="760173"/>
                  <a:chOff x="0" y="0"/>
                  <a:chExt cx="1244343" cy="760172"/>
                </a:xfrm>
              </p:grpSpPr>
              <p:sp>
                <p:nvSpPr>
                  <p:cNvPr id="1619"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20"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1635" name="Group"/>
              <p:cNvGrpSpPr/>
              <p:nvPr/>
            </p:nvGrpSpPr>
            <p:grpSpPr>
              <a:xfrm>
                <a:off x="-1" y="-1"/>
                <a:ext cx="5290750" cy="802414"/>
                <a:chOff x="0" y="0"/>
                <a:chExt cx="5290748" cy="802412"/>
              </a:xfrm>
            </p:grpSpPr>
            <p:grpSp>
              <p:nvGrpSpPr>
                <p:cNvPr id="1625" name="Group"/>
                <p:cNvGrpSpPr/>
                <p:nvPr/>
              </p:nvGrpSpPr>
              <p:grpSpPr>
                <a:xfrm>
                  <a:off x="0" y="42240"/>
                  <a:ext cx="1244344" cy="760173"/>
                  <a:chOff x="0" y="0"/>
                  <a:chExt cx="1244343" cy="760172"/>
                </a:xfrm>
              </p:grpSpPr>
              <p:sp>
                <p:nvSpPr>
                  <p:cNvPr id="162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2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28" name="Group"/>
                <p:cNvGrpSpPr/>
                <p:nvPr/>
              </p:nvGrpSpPr>
              <p:grpSpPr>
                <a:xfrm>
                  <a:off x="1346482" y="32429"/>
                  <a:ext cx="1244344" cy="760173"/>
                  <a:chOff x="0" y="0"/>
                  <a:chExt cx="1244343" cy="760172"/>
                </a:xfrm>
              </p:grpSpPr>
              <p:sp>
                <p:nvSpPr>
                  <p:cNvPr id="162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2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31" name="Group"/>
                <p:cNvGrpSpPr/>
                <p:nvPr/>
              </p:nvGrpSpPr>
              <p:grpSpPr>
                <a:xfrm>
                  <a:off x="2716295" y="30414"/>
                  <a:ext cx="1244345" cy="760173"/>
                  <a:chOff x="0" y="0"/>
                  <a:chExt cx="1244343" cy="760172"/>
                </a:xfrm>
              </p:grpSpPr>
              <p:sp>
                <p:nvSpPr>
                  <p:cNvPr id="1629"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30"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34" name="Group"/>
                <p:cNvGrpSpPr/>
                <p:nvPr/>
              </p:nvGrpSpPr>
              <p:grpSpPr>
                <a:xfrm>
                  <a:off x="4046404" y="0"/>
                  <a:ext cx="1244345" cy="760173"/>
                  <a:chOff x="0" y="0"/>
                  <a:chExt cx="1244343" cy="760172"/>
                </a:xfrm>
              </p:grpSpPr>
              <p:sp>
                <p:nvSpPr>
                  <p:cNvPr id="1632"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33"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grpSp>
          <p:nvGrpSpPr>
            <p:cNvPr id="1663" name="Group"/>
            <p:cNvGrpSpPr/>
            <p:nvPr/>
          </p:nvGrpSpPr>
          <p:grpSpPr>
            <a:xfrm>
              <a:off x="10825877" y="-1"/>
              <a:ext cx="5357813" cy="3132648"/>
              <a:chOff x="0" y="0"/>
              <a:chExt cx="5357812" cy="3132646"/>
            </a:xfrm>
          </p:grpSpPr>
          <p:grpSp>
            <p:nvGrpSpPr>
              <p:cNvPr id="1649" name="Group"/>
              <p:cNvGrpSpPr/>
              <p:nvPr/>
            </p:nvGrpSpPr>
            <p:grpSpPr>
              <a:xfrm>
                <a:off x="67063" y="2330233"/>
                <a:ext cx="5290750" cy="802414"/>
                <a:chOff x="0" y="0"/>
                <a:chExt cx="5290748" cy="802412"/>
              </a:xfrm>
            </p:grpSpPr>
            <p:grpSp>
              <p:nvGrpSpPr>
                <p:cNvPr id="1639" name="Group"/>
                <p:cNvGrpSpPr/>
                <p:nvPr/>
              </p:nvGrpSpPr>
              <p:grpSpPr>
                <a:xfrm>
                  <a:off x="0" y="42240"/>
                  <a:ext cx="1244344" cy="760173"/>
                  <a:chOff x="0" y="0"/>
                  <a:chExt cx="1244343" cy="760172"/>
                </a:xfrm>
              </p:grpSpPr>
              <p:sp>
                <p:nvSpPr>
                  <p:cNvPr id="163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3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42" name="Group"/>
                <p:cNvGrpSpPr/>
                <p:nvPr/>
              </p:nvGrpSpPr>
              <p:grpSpPr>
                <a:xfrm>
                  <a:off x="1346482" y="32429"/>
                  <a:ext cx="1244344" cy="760173"/>
                  <a:chOff x="0" y="0"/>
                  <a:chExt cx="1244343" cy="760172"/>
                </a:xfrm>
              </p:grpSpPr>
              <p:sp>
                <p:nvSpPr>
                  <p:cNvPr id="164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4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45" name="Group"/>
                <p:cNvGrpSpPr/>
                <p:nvPr/>
              </p:nvGrpSpPr>
              <p:grpSpPr>
                <a:xfrm>
                  <a:off x="2716295" y="30414"/>
                  <a:ext cx="1244345" cy="760173"/>
                  <a:chOff x="0" y="0"/>
                  <a:chExt cx="1244343" cy="760172"/>
                </a:xfrm>
              </p:grpSpPr>
              <p:sp>
                <p:nvSpPr>
                  <p:cNvPr id="164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4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48" name="Group"/>
                <p:cNvGrpSpPr/>
                <p:nvPr/>
              </p:nvGrpSpPr>
              <p:grpSpPr>
                <a:xfrm>
                  <a:off x="4046404" y="0"/>
                  <a:ext cx="1244345" cy="760173"/>
                  <a:chOff x="0" y="0"/>
                  <a:chExt cx="1244343" cy="760172"/>
                </a:xfrm>
              </p:grpSpPr>
              <p:sp>
                <p:nvSpPr>
                  <p:cNvPr id="164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4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1662" name="Group"/>
              <p:cNvGrpSpPr/>
              <p:nvPr/>
            </p:nvGrpSpPr>
            <p:grpSpPr>
              <a:xfrm>
                <a:off x="-1" y="-1"/>
                <a:ext cx="5290750" cy="802414"/>
                <a:chOff x="0" y="0"/>
                <a:chExt cx="5290748" cy="802412"/>
              </a:xfrm>
            </p:grpSpPr>
            <p:grpSp>
              <p:nvGrpSpPr>
                <p:cNvPr id="1652" name="Group"/>
                <p:cNvGrpSpPr/>
                <p:nvPr/>
              </p:nvGrpSpPr>
              <p:grpSpPr>
                <a:xfrm>
                  <a:off x="0" y="42240"/>
                  <a:ext cx="1244344" cy="760173"/>
                  <a:chOff x="0" y="0"/>
                  <a:chExt cx="1244343" cy="760172"/>
                </a:xfrm>
              </p:grpSpPr>
              <p:sp>
                <p:nvSpPr>
                  <p:cNvPr id="165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5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55" name="Group"/>
                <p:cNvGrpSpPr/>
                <p:nvPr/>
              </p:nvGrpSpPr>
              <p:grpSpPr>
                <a:xfrm>
                  <a:off x="1346482" y="32429"/>
                  <a:ext cx="1244344" cy="760173"/>
                  <a:chOff x="0" y="0"/>
                  <a:chExt cx="1244343" cy="760172"/>
                </a:xfrm>
              </p:grpSpPr>
              <p:sp>
                <p:nvSpPr>
                  <p:cNvPr id="165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5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58" name="Group"/>
                <p:cNvGrpSpPr/>
                <p:nvPr/>
              </p:nvGrpSpPr>
              <p:grpSpPr>
                <a:xfrm>
                  <a:off x="2716295" y="30414"/>
                  <a:ext cx="1244345" cy="760173"/>
                  <a:chOff x="0" y="0"/>
                  <a:chExt cx="1244343" cy="760172"/>
                </a:xfrm>
              </p:grpSpPr>
              <p:sp>
                <p:nvSpPr>
                  <p:cNvPr id="165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5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61" name="Group"/>
                <p:cNvGrpSpPr/>
                <p:nvPr/>
              </p:nvGrpSpPr>
              <p:grpSpPr>
                <a:xfrm>
                  <a:off x="4046404" y="0"/>
                  <a:ext cx="1244345" cy="760173"/>
                  <a:chOff x="0" y="0"/>
                  <a:chExt cx="1244343" cy="760172"/>
                </a:xfrm>
              </p:grpSpPr>
              <p:sp>
                <p:nvSpPr>
                  <p:cNvPr id="1659"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60"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grpSp>
      <p:sp>
        <p:nvSpPr>
          <p:cNvPr id="1665" name="Rounded Rectangle"/>
          <p:cNvSpPr/>
          <p:nvPr/>
        </p:nvSpPr>
        <p:spPr>
          <a:xfrm>
            <a:off x="10203462" y="6569482"/>
            <a:ext cx="1312530" cy="2060421"/>
          </a:xfrm>
          <a:prstGeom prst="roundRect">
            <a:avLst>
              <a:gd name="adj" fmla="val 20410"/>
            </a:avLst>
          </a:prstGeom>
          <a:solidFill>
            <a:schemeClr val="accent2">
              <a:hueOff val="-2473792"/>
              <a:satOff val="-50209"/>
              <a:lumOff val="23543"/>
            </a:schemeClr>
          </a:solidFill>
          <a:ln w="25400">
            <a:solidFill>
              <a:srgbClr val="000000"/>
            </a:solidFill>
            <a:miter lim="400000"/>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66" name="Line"/>
          <p:cNvSpPr/>
          <p:nvPr/>
        </p:nvSpPr>
        <p:spPr>
          <a:xfrm flipV="1">
            <a:off x="10893830" y="5776139"/>
            <a:ext cx="1" cy="3360311"/>
          </a:xfrm>
          <a:prstGeom prst="line">
            <a:avLst/>
          </a:prstGeom>
          <a:ln w="1016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67" name="Cl–"/>
          <p:cNvSpPr txBox="1"/>
          <p:nvPr/>
        </p:nvSpPr>
        <p:spPr>
          <a:xfrm>
            <a:off x="10441758" y="4667763"/>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1668" name="Circle"/>
          <p:cNvSpPr/>
          <p:nvPr/>
        </p:nvSpPr>
        <p:spPr>
          <a:xfrm>
            <a:off x="7294538" y="6493926"/>
            <a:ext cx="816617" cy="816617"/>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69" name="Oval"/>
          <p:cNvSpPr/>
          <p:nvPr/>
        </p:nvSpPr>
        <p:spPr>
          <a:xfrm>
            <a:off x="7699801" y="7088081"/>
            <a:ext cx="764377" cy="1207238"/>
          </a:xfrm>
          <a:prstGeom prst="ellipse">
            <a:avLst/>
          </a:prstGeom>
          <a:solidFill>
            <a:schemeClr val="accent1"/>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70" name="Cholera Toxin"/>
          <p:cNvSpPr txBox="1"/>
          <p:nvPr/>
        </p:nvSpPr>
        <p:spPr>
          <a:xfrm>
            <a:off x="3404709" y="5715256"/>
            <a:ext cx="4026968"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5000"/>
            </a:lvl1pPr>
          </a:lstStyle>
          <a:p>
            <a:pPr/>
            <a:r>
              <a:t>Cholera Toxin</a:t>
            </a:r>
          </a:p>
        </p:txBody>
      </p:sp>
      <p:sp>
        <p:nvSpPr>
          <p:cNvPr id="1671" name="Line"/>
          <p:cNvSpPr/>
          <p:nvPr/>
        </p:nvSpPr>
        <p:spPr>
          <a:xfrm flipV="1">
            <a:off x="7936768" y="8936998"/>
            <a:ext cx="1795019" cy="702883"/>
          </a:xfrm>
          <a:prstGeom prst="line">
            <a:avLst/>
          </a:prstGeom>
          <a:ln w="1016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72" name="Oval"/>
          <p:cNvSpPr/>
          <p:nvPr/>
        </p:nvSpPr>
        <p:spPr>
          <a:xfrm>
            <a:off x="6820604" y="8588913"/>
            <a:ext cx="764377" cy="1207238"/>
          </a:xfrm>
          <a:prstGeom prst="ellipse">
            <a:avLst/>
          </a:prstGeom>
          <a:solidFill>
            <a:schemeClr val="accent1"/>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73" name="cAMP"/>
          <p:cNvSpPr txBox="1"/>
          <p:nvPr/>
        </p:nvSpPr>
        <p:spPr>
          <a:xfrm>
            <a:off x="8391436" y="9644192"/>
            <a:ext cx="1849116"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5000"/>
            </a:lvl1pPr>
          </a:lstStyle>
          <a:p>
            <a:pPr/>
            <a:r>
              <a:t>cAMP</a:t>
            </a:r>
          </a:p>
        </p:txBody>
      </p:sp>
      <p:sp>
        <p:nvSpPr>
          <p:cNvPr id="1674" name="intestine"/>
          <p:cNvSpPr txBox="1"/>
          <p:nvPr/>
        </p:nvSpPr>
        <p:spPr>
          <a:xfrm>
            <a:off x="10290645" y="2091528"/>
            <a:ext cx="3277544" cy="11461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6600"/>
            </a:lvl1pPr>
          </a:lstStyle>
          <a:p>
            <a:pPr/>
            <a:r>
              <a:t>intestine</a:t>
            </a:r>
          </a:p>
        </p:txBody>
      </p:sp>
      <p:sp>
        <p:nvSpPr>
          <p:cNvPr id="1675" name="V. Cholerae"/>
          <p:cNvSpPr txBox="1"/>
          <p:nvPr/>
        </p:nvSpPr>
        <p:spPr>
          <a:xfrm>
            <a:off x="4565537" y="2002692"/>
            <a:ext cx="3450569"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5000"/>
            </a:lvl1pPr>
          </a:lstStyle>
          <a:p>
            <a:pPr/>
            <a:r>
              <a:t>V. Cholerae</a:t>
            </a:r>
          </a:p>
        </p:txBody>
      </p:sp>
      <p:sp>
        <p:nvSpPr>
          <p:cNvPr id="1676" name="Oval"/>
          <p:cNvSpPr/>
          <p:nvPr/>
        </p:nvSpPr>
        <p:spPr>
          <a:xfrm>
            <a:off x="5573923" y="2922178"/>
            <a:ext cx="1981544" cy="530476"/>
          </a:xfrm>
          <a:prstGeom prst="ellipse">
            <a:avLst/>
          </a:prstGeom>
          <a:solidFill>
            <a:schemeClr val="accent5">
              <a:hueOff val="-444211"/>
              <a:satOff val="-14915"/>
              <a:lumOff val="22857"/>
            </a:schemeClr>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77" name="Circle"/>
          <p:cNvSpPr/>
          <p:nvPr/>
        </p:nvSpPr>
        <p:spPr>
          <a:xfrm>
            <a:off x="8455366" y="2139132"/>
            <a:ext cx="363425" cy="363425"/>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78" name="Circle"/>
          <p:cNvSpPr/>
          <p:nvPr/>
        </p:nvSpPr>
        <p:spPr>
          <a:xfrm>
            <a:off x="9125077" y="2317725"/>
            <a:ext cx="363425" cy="363426"/>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79" name="Circle"/>
          <p:cNvSpPr/>
          <p:nvPr/>
        </p:nvSpPr>
        <p:spPr>
          <a:xfrm>
            <a:off x="8585884" y="2836323"/>
            <a:ext cx="363426" cy="363426"/>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80" name="Circle"/>
          <p:cNvSpPr/>
          <p:nvPr/>
        </p:nvSpPr>
        <p:spPr>
          <a:xfrm>
            <a:off x="9368929" y="2939361"/>
            <a:ext cx="363426" cy="363425"/>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81" name="Cl–"/>
          <p:cNvSpPr txBox="1"/>
          <p:nvPr/>
        </p:nvSpPr>
        <p:spPr>
          <a:xfrm>
            <a:off x="11489251" y="5073026"/>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1682" name="Cl–"/>
          <p:cNvSpPr txBox="1"/>
          <p:nvPr/>
        </p:nvSpPr>
        <p:spPr>
          <a:xfrm>
            <a:off x="13330088" y="5327177"/>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1683" name="CFTR"/>
          <p:cNvSpPr txBox="1"/>
          <p:nvPr/>
        </p:nvSpPr>
        <p:spPr>
          <a:xfrm>
            <a:off x="10912281" y="9105000"/>
            <a:ext cx="1848496"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5000"/>
            </a:lvl1pPr>
          </a:lstStyle>
          <a:p>
            <a:pPr/>
            <a:r>
              <a:t>CFTR</a:t>
            </a:r>
          </a:p>
        </p:txBody>
      </p:sp>
      <p:sp>
        <p:nvSpPr>
          <p:cNvPr id="1684" name="CFTR = cystic fibrosis chloride transporter"/>
          <p:cNvSpPr txBox="1"/>
          <p:nvPr/>
        </p:nvSpPr>
        <p:spPr>
          <a:xfrm>
            <a:off x="3477530" y="12747778"/>
            <a:ext cx="784542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 CFTR = cystic fibrosis chloride transporter</a:t>
            </a:r>
          </a:p>
        </p:txBody>
      </p:sp>
      <p:sp>
        <p:nvSpPr>
          <p:cNvPr id="1685" name="Line"/>
          <p:cNvSpPr/>
          <p:nvPr/>
        </p:nvSpPr>
        <p:spPr>
          <a:xfrm flipV="1">
            <a:off x="15001361" y="5452401"/>
            <a:ext cx="1" cy="6739003"/>
          </a:xfrm>
          <a:prstGeom prst="line">
            <a:avLst/>
          </a:prstGeom>
          <a:ln w="101600">
            <a:solidFill>
              <a:srgbClr val="000000"/>
            </a:solidFill>
            <a:miter lim="400000"/>
            <a:tailEnd type="triangle"/>
          </a:ln>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686" name="Na+"/>
          <p:cNvSpPr txBox="1"/>
          <p:nvPr/>
        </p:nvSpPr>
        <p:spPr>
          <a:xfrm>
            <a:off x="14276733" y="12237928"/>
            <a:ext cx="1214529"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Na</a:t>
            </a:r>
            <a:r>
              <a:rPr baseline="31999"/>
              <a:t>+</a:t>
            </a:r>
          </a:p>
        </p:txBody>
      </p:sp>
      <p:sp>
        <p:nvSpPr>
          <p:cNvPr id="1687" name="Cl–"/>
          <p:cNvSpPr txBox="1"/>
          <p:nvPr/>
        </p:nvSpPr>
        <p:spPr>
          <a:xfrm>
            <a:off x="12186442" y="4561315"/>
            <a:ext cx="990668"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grpSp>
        <p:nvGrpSpPr>
          <p:cNvPr id="1690" name="Group"/>
          <p:cNvGrpSpPr/>
          <p:nvPr/>
        </p:nvGrpSpPr>
        <p:grpSpPr>
          <a:xfrm>
            <a:off x="-2436151" y="7130239"/>
            <a:ext cx="8451457" cy="5163013"/>
            <a:chOff x="0" y="0"/>
            <a:chExt cx="8451456" cy="5163011"/>
          </a:xfrm>
        </p:grpSpPr>
        <p:sp>
          <p:nvSpPr>
            <p:cNvPr id="1688" name="Rounded Rectangle"/>
            <p:cNvSpPr/>
            <p:nvPr/>
          </p:nvSpPr>
          <p:spPr>
            <a:xfrm>
              <a:off x="0" y="0"/>
              <a:ext cx="8451457" cy="5163012"/>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89" name="Rounded Rectangle"/>
            <p:cNvSpPr/>
            <p:nvPr/>
          </p:nvSpPr>
          <p:spPr>
            <a:xfrm>
              <a:off x="591601" y="413040"/>
              <a:ext cx="7268255" cy="4336932"/>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93" name="Group"/>
          <p:cNvGrpSpPr/>
          <p:nvPr/>
        </p:nvGrpSpPr>
        <p:grpSpPr>
          <a:xfrm>
            <a:off x="2857833" y="3630664"/>
            <a:ext cx="1244344" cy="760173"/>
            <a:chOff x="0" y="0"/>
            <a:chExt cx="1244343" cy="760172"/>
          </a:xfrm>
        </p:grpSpPr>
        <p:sp>
          <p:nvSpPr>
            <p:cNvPr id="1691"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92"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96" name="Group"/>
          <p:cNvGrpSpPr/>
          <p:nvPr/>
        </p:nvGrpSpPr>
        <p:grpSpPr>
          <a:xfrm>
            <a:off x="2874655" y="1220919"/>
            <a:ext cx="1244345" cy="760174"/>
            <a:chOff x="0" y="0"/>
            <a:chExt cx="1244343" cy="760172"/>
          </a:xfrm>
        </p:grpSpPr>
        <p:sp>
          <p:nvSpPr>
            <p:cNvPr id="169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9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699" name="Group"/>
          <p:cNvGrpSpPr/>
          <p:nvPr/>
        </p:nvGrpSpPr>
        <p:grpSpPr>
          <a:xfrm>
            <a:off x="20524536" y="1116414"/>
            <a:ext cx="1244345" cy="760173"/>
            <a:chOff x="0" y="0"/>
            <a:chExt cx="1244343" cy="760172"/>
          </a:xfrm>
        </p:grpSpPr>
        <p:sp>
          <p:nvSpPr>
            <p:cNvPr id="169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69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02" name="Group"/>
          <p:cNvGrpSpPr/>
          <p:nvPr/>
        </p:nvGrpSpPr>
        <p:grpSpPr>
          <a:xfrm>
            <a:off x="20581802" y="3478918"/>
            <a:ext cx="1244345" cy="760173"/>
            <a:chOff x="0" y="0"/>
            <a:chExt cx="1244343" cy="760172"/>
          </a:xfrm>
        </p:grpSpPr>
        <p:sp>
          <p:nvSpPr>
            <p:cNvPr id="170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0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spTree>
  </p:cSld>
  <p:clrMapOvr>
    <a:masterClrMapping/>
  </p:clrMapOvr>
  <p:transition xmlns:p14="http://schemas.microsoft.com/office/powerpoint/2010/main" spd="med" advClick="1"/>
</p:sld>
</file>

<file path=ppt/slides/slide9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785" name="Group"/>
          <p:cNvGrpSpPr/>
          <p:nvPr/>
        </p:nvGrpSpPr>
        <p:grpSpPr>
          <a:xfrm>
            <a:off x="4229887" y="1143157"/>
            <a:ext cx="16183691" cy="3230858"/>
            <a:chOff x="0" y="0"/>
            <a:chExt cx="16183689" cy="3230857"/>
          </a:xfrm>
        </p:grpSpPr>
        <p:grpSp>
          <p:nvGrpSpPr>
            <p:cNvPr id="1730" name="Group"/>
            <p:cNvGrpSpPr/>
            <p:nvPr/>
          </p:nvGrpSpPr>
          <p:grpSpPr>
            <a:xfrm>
              <a:off x="-1" y="98210"/>
              <a:ext cx="5357814" cy="3132648"/>
              <a:chOff x="0" y="0"/>
              <a:chExt cx="5357812" cy="3132646"/>
            </a:xfrm>
          </p:grpSpPr>
          <p:grpSp>
            <p:nvGrpSpPr>
              <p:cNvPr id="1716" name="Group"/>
              <p:cNvGrpSpPr/>
              <p:nvPr/>
            </p:nvGrpSpPr>
            <p:grpSpPr>
              <a:xfrm>
                <a:off x="67063" y="2330233"/>
                <a:ext cx="5290750" cy="802414"/>
                <a:chOff x="0" y="0"/>
                <a:chExt cx="5290748" cy="802412"/>
              </a:xfrm>
            </p:grpSpPr>
            <p:grpSp>
              <p:nvGrpSpPr>
                <p:cNvPr id="1706" name="Group"/>
                <p:cNvGrpSpPr/>
                <p:nvPr/>
              </p:nvGrpSpPr>
              <p:grpSpPr>
                <a:xfrm>
                  <a:off x="0" y="42240"/>
                  <a:ext cx="1244344" cy="760173"/>
                  <a:chOff x="0" y="0"/>
                  <a:chExt cx="1244343" cy="760172"/>
                </a:xfrm>
              </p:grpSpPr>
              <p:sp>
                <p:nvSpPr>
                  <p:cNvPr id="170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0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09" name="Group"/>
                <p:cNvGrpSpPr/>
                <p:nvPr/>
              </p:nvGrpSpPr>
              <p:grpSpPr>
                <a:xfrm>
                  <a:off x="1346482" y="32429"/>
                  <a:ext cx="1244344" cy="760173"/>
                  <a:chOff x="0" y="0"/>
                  <a:chExt cx="1244343" cy="760172"/>
                </a:xfrm>
              </p:grpSpPr>
              <p:sp>
                <p:nvSpPr>
                  <p:cNvPr id="170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0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12" name="Group"/>
                <p:cNvGrpSpPr/>
                <p:nvPr/>
              </p:nvGrpSpPr>
              <p:grpSpPr>
                <a:xfrm>
                  <a:off x="2716295" y="30414"/>
                  <a:ext cx="1244345" cy="760173"/>
                  <a:chOff x="0" y="0"/>
                  <a:chExt cx="1244343" cy="760172"/>
                </a:xfrm>
              </p:grpSpPr>
              <p:sp>
                <p:nvSpPr>
                  <p:cNvPr id="171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1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15" name="Group"/>
                <p:cNvGrpSpPr/>
                <p:nvPr/>
              </p:nvGrpSpPr>
              <p:grpSpPr>
                <a:xfrm>
                  <a:off x="4046404" y="0"/>
                  <a:ext cx="1244345" cy="760173"/>
                  <a:chOff x="0" y="0"/>
                  <a:chExt cx="1244343" cy="760172"/>
                </a:xfrm>
              </p:grpSpPr>
              <p:sp>
                <p:nvSpPr>
                  <p:cNvPr id="171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1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1729" name="Group"/>
              <p:cNvGrpSpPr/>
              <p:nvPr/>
            </p:nvGrpSpPr>
            <p:grpSpPr>
              <a:xfrm>
                <a:off x="-1" y="-1"/>
                <a:ext cx="5290750" cy="802414"/>
                <a:chOff x="0" y="0"/>
                <a:chExt cx="5290748" cy="802412"/>
              </a:xfrm>
            </p:grpSpPr>
            <p:grpSp>
              <p:nvGrpSpPr>
                <p:cNvPr id="1719" name="Group"/>
                <p:cNvGrpSpPr/>
                <p:nvPr/>
              </p:nvGrpSpPr>
              <p:grpSpPr>
                <a:xfrm>
                  <a:off x="0" y="42240"/>
                  <a:ext cx="1244344" cy="760173"/>
                  <a:chOff x="0" y="0"/>
                  <a:chExt cx="1244343" cy="760172"/>
                </a:xfrm>
              </p:grpSpPr>
              <p:sp>
                <p:nvSpPr>
                  <p:cNvPr id="171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1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22" name="Group"/>
                <p:cNvGrpSpPr/>
                <p:nvPr/>
              </p:nvGrpSpPr>
              <p:grpSpPr>
                <a:xfrm>
                  <a:off x="1346482" y="32429"/>
                  <a:ext cx="1244344" cy="760173"/>
                  <a:chOff x="0" y="0"/>
                  <a:chExt cx="1244343" cy="760172"/>
                </a:xfrm>
              </p:grpSpPr>
              <p:sp>
                <p:nvSpPr>
                  <p:cNvPr id="172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2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25" name="Group"/>
                <p:cNvGrpSpPr/>
                <p:nvPr/>
              </p:nvGrpSpPr>
              <p:grpSpPr>
                <a:xfrm>
                  <a:off x="2716295" y="30414"/>
                  <a:ext cx="1244345" cy="760173"/>
                  <a:chOff x="0" y="0"/>
                  <a:chExt cx="1244343" cy="760172"/>
                </a:xfrm>
              </p:grpSpPr>
              <p:sp>
                <p:nvSpPr>
                  <p:cNvPr id="172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2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28" name="Group"/>
                <p:cNvGrpSpPr/>
                <p:nvPr/>
              </p:nvGrpSpPr>
              <p:grpSpPr>
                <a:xfrm>
                  <a:off x="4046404" y="0"/>
                  <a:ext cx="1244345" cy="760173"/>
                  <a:chOff x="0" y="0"/>
                  <a:chExt cx="1244343" cy="760172"/>
                </a:xfrm>
              </p:grpSpPr>
              <p:sp>
                <p:nvSpPr>
                  <p:cNvPr id="172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2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grpSp>
          <p:nvGrpSpPr>
            <p:cNvPr id="1757" name="Group"/>
            <p:cNvGrpSpPr/>
            <p:nvPr/>
          </p:nvGrpSpPr>
          <p:grpSpPr>
            <a:xfrm>
              <a:off x="5391989" y="50135"/>
              <a:ext cx="5357814" cy="3132647"/>
              <a:chOff x="0" y="0"/>
              <a:chExt cx="5357812" cy="3132646"/>
            </a:xfrm>
          </p:grpSpPr>
          <p:grpSp>
            <p:nvGrpSpPr>
              <p:cNvPr id="1743" name="Group"/>
              <p:cNvGrpSpPr/>
              <p:nvPr/>
            </p:nvGrpSpPr>
            <p:grpSpPr>
              <a:xfrm>
                <a:off x="67063" y="2330233"/>
                <a:ext cx="5290750" cy="802414"/>
                <a:chOff x="0" y="0"/>
                <a:chExt cx="5290748" cy="802412"/>
              </a:xfrm>
            </p:grpSpPr>
            <p:grpSp>
              <p:nvGrpSpPr>
                <p:cNvPr id="1733" name="Group"/>
                <p:cNvGrpSpPr/>
                <p:nvPr/>
              </p:nvGrpSpPr>
              <p:grpSpPr>
                <a:xfrm>
                  <a:off x="0" y="42240"/>
                  <a:ext cx="1244344" cy="760173"/>
                  <a:chOff x="0" y="0"/>
                  <a:chExt cx="1244343" cy="760172"/>
                </a:xfrm>
              </p:grpSpPr>
              <p:sp>
                <p:nvSpPr>
                  <p:cNvPr id="1731"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32"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36" name="Group"/>
                <p:cNvGrpSpPr/>
                <p:nvPr/>
              </p:nvGrpSpPr>
              <p:grpSpPr>
                <a:xfrm>
                  <a:off x="1346482" y="32429"/>
                  <a:ext cx="1244344" cy="760173"/>
                  <a:chOff x="0" y="0"/>
                  <a:chExt cx="1244343" cy="760172"/>
                </a:xfrm>
              </p:grpSpPr>
              <p:sp>
                <p:nvSpPr>
                  <p:cNvPr id="173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3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39" name="Group"/>
                <p:cNvGrpSpPr/>
                <p:nvPr/>
              </p:nvGrpSpPr>
              <p:grpSpPr>
                <a:xfrm>
                  <a:off x="2716295" y="30414"/>
                  <a:ext cx="1244345" cy="760173"/>
                  <a:chOff x="0" y="0"/>
                  <a:chExt cx="1244343" cy="760172"/>
                </a:xfrm>
              </p:grpSpPr>
              <p:sp>
                <p:nvSpPr>
                  <p:cNvPr id="173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3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42" name="Group"/>
                <p:cNvGrpSpPr/>
                <p:nvPr/>
              </p:nvGrpSpPr>
              <p:grpSpPr>
                <a:xfrm>
                  <a:off x="4046404" y="0"/>
                  <a:ext cx="1244345" cy="760173"/>
                  <a:chOff x="0" y="0"/>
                  <a:chExt cx="1244343" cy="760172"/>
                </a:xfrm>
              </p:grpSpPr>
              <p:sp>
                <p:nvSpPr>
                  <p:cNvPr id="174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4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1756" name="Group"/>
              <p:cNvGrpSpPr/>
              <p:nvPr/>
            </p:nvGrpSpPr>
            <p:grpSpPr>
              <a:xfrm>
                <a:off x="-1" y="-1"/>
                <a:ext cx="5290750" cy="802414"/>
                <a:chOff x="0" y="0"/>
                <a:chExt cx="5290748" cy="802412"/>
              </a:xfrm>
            </p:grpSpPr>
            <p:grpSp>
              <p:nvGrpSpPr>
                <p:cNvPr id="1746" name="Group"/>
                <p:cNvGrpSpPr/>
                <p:nvPr/>
              </p:nvGrpSpPr>
              <p:grpSpPr>
                <a:xfrm>
                  <a:off x="0" y="42240"/>
                  <a:ext cx="1244344" cy="760173"/>
                  <a:chOff x="0" y="0"/>
                  <a:chExt cx="1244343" cy="760172"/>
                </a:xfrm>
              </p:grpSpPr>
              <p:sp>
                <p:nvSpPr>
                  <p:cNvPr id="174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4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49" name="Group"/>
                <p:cNvGrpSpPr/>
                <p:nvPr/>
              </p:nvGrpSpPr>
              <p:grpSpPr>
                <a:xfrm>
                  <a:off x="1346482" y="32429"/>
                  <a:ext cx="1244344" cy="760173"/>
                  <a:chOff x="0" y="0"/>
                  <a:chExt cx="1244343" cy="760172"/>
                </a:xfrm>
              </p:grpSpPr>
              <p:sp>
                <p:nvSpPr>
                  <p:cNvPr id="174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4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52" name="Group"/>
                <p:cNvGrpSpPr/>
                <p:nvPr/>
              </p:nvGrpSpPr>
              <p:grpSpPr>
                <a:xfrm>
                  <a:off x="2716295" y="30414"/>
                  <a:ext cx="1244345" cy="760173"/>
                  <a:chOff x="0" y="0"/>
                  <a:chExt cx="1244343" cy="760172"/>
                </a:xfrm>
              </p:grpSpPr>
              <p:sp>
                <p:nvSpPr>
                  <p:cNvPr id="175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5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55" name="Group"/>
                <p:cNvGrpSpPr/>
                <p:nvPr/>
              </p:nvGrpSpPr>
              <p:grpSpPr>
                <a:xfrm>
                  <a:off x="4046404" y="0"/>
                  <a:ext cx="1244345" cy="760173"/>
                  <a:chOff x="0" y="0"/>
                  <a:chExt cx="1244343" cy="760172"/>
                </a:xfrm>
              </p:grpSpPr>
              <p:sp>
                <p:nvSpPr>
                  <p:cNvPr id="175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5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grpSp>
          <p:nvGrpSpPr>
            <p:cNvPr id="1784" name="Group"/>
            <p:cNvGrpSpPr/>
            <p:nvPr/>
          </p:nvGrpSpPr>
          <p:grpSpPr>
            <a:xfrm>
              <a:off x="10825877" y="-1"/>
              <a:ext cx="5357813" cy="3132648"/>
              <a:chOff x="0" y="0"/>
              <a:chExt cx="5357812" cy="3132646"/>
            </a:xfrm>
          </p:grpSpPr>
          <p:grpSp>
            <p:nvGrpSpPr>
              <p:cNvPr id="1770" name="Group"/>
              <p:cNvGrpSpPr/>
              <p:nvPr/>
            </p:nvGrpSpPr>
            <p:grpSpPr>
              <a:xfrm>
                <a:off x="67063" y="2330233"/>
                <a:ext cx="5290750" cy="802414"/>
                <a:chOff x="0" y="0"/>
                <a:chExt cx="5290748" cy="802412"/>
              </a:xfrm>
            </p:grpSpPr>
            <p:grpSp>
              <p:nvGrpSpPr>
                <p:cNvPr id="1760" name="Group"/>
                <p:cNvGrpSpPr/>
                <p:nvPr/>
              </p:nvGrpSpPr>
              <p:grpSpPr>
                <a:xfrm>
                  <a:off x="0" y="42240"/>
                  <a:ext cx="1244344" cy="760173"/>
                  <a:chOff x="0" y="0"/>
                  <a:chExt cx="1244343" cy="760172"/>
                </a:xfrm>
              </p:grpSpPr>
              <p:sp>
                <p:nvSpPr>
                  <p:cNvPr id="1758"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59"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63" name="Group"/>
                <p:cNvGrpSpPr/>
                <p:nvPr/>
              </p:nvGrpSpPr>
              <p:grpSpPr>
                <a:xfrm>
                  <a:off x="1346482" y="32429"/>
                  <a:ext cx="1244344" cy="760173"/>
                  <a:chOff x="0" y="0"/>
                  <a:chExt cx="1244343" cy="760172"/>
                </a:xfrm>
              </p:grpSpPr>
              <p:sp>
                <p:nvSpPr>
                  <p:cNvPr id="1761"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62"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66" name="Group"/>
                <p:cNvGrpSpPr/>
                <p:nvPr/>
              </p:nvGrpSpPr>
              <p:grpSpPr>
                <a:xfrm>
                  <a:off x="2716295" y="30414"/>
                  <a:ext cx="1244345" cy="760173"/>
                  <a:chOff x="0" y="0"/>
                  <a:chExt cx="1244343" cy="760172"/>
                </a:xfrm>
              </p:grpSpPr>
              <p:sp>
                <p:nvSpPr>
                  <p:cNvPr id="176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6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69" name="Group"/>
                <p:cNvGrpSpPr/>
                <p:nvPr/>
              </p:nvGrpSpPr>
              <p:grpSpPr>
                <a:xfrm>
                  <a:off x="4046404" y="0"/>
                  <a:ext cx="1244345" cy="760173"/>
                  <a:chOff x="0" y="0"/>
                  <a:chExt cx="1244343" cy="760172"/>
                </a:xfrm>
              </p:grpSpPr>
              <p:sp>
                <p:nvSpPr>
                  <p:cNvPr id="176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6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1783" name="Group"/>
              <p:cNvGrpSpPr/>
              <p:nvPr/>
            </p:nvGrpSpPr>
            <p:grpSpPr>
              <a:xfrm>
                <a:off x="-1" y="-1"/>
                <a:ext cx="5290750" cy="802414"/>
                <a:chOff x="0" y="0"/>
                <a:chExt cx="5290748" cy="802412"/>
              </a:xfrm>
            </p:grpSpPr>
            <p:grpSp>
              <p:nvGrpSpPr>
                <p:cNvPr id="1773" name="Group"/>
                <p:cNvGrpSpPr/>
                <p:nvPr/>
              </p:nvGrpSpPr>
              <p:grpSpPr>
                <a:xfrm>
                  <a:off x="0" y="42240"/>
                  <a:ext cx="1244344" cy="760173"/>
                  <a:chOff x="0" y="0"/>
                  <a:chExt cx="1244343" cy="760172"/>
                </a:xfrm>
              </p:grpSpPr>
              <p:sp>
                <p:nvSpPr>
                  <p:cNvPr id="1771"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72"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76" name="Group"/>
                <p:cNvGrpSpPr/>
                <p:nvPr/>
              </p:nvGrpSpPr>
              <p:grpSpPr>
                <a:xfrm>
                  <a:off x="1346482" y="32429"/>
                  <a:ext cx="1244344" cy="760173"/>
                  <a:chOff x="0" y="0"/>
                  <a:chExt cx="1244343" cy="760172"/>
                </a:xfrm>
              </p:grpSpPr>
              <p:sp>
                <p:nvSpPr>
                  <p:cNvPr id="177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7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79" name="Group"/>
                <p:cNvGrpSpPr/>
                <p:nvPr/>
              </p:nvGrpSpPr>
              <p:grpSpPr>
                <a:xfrm>
                  <a:off x="2716295" y="30414"/>
                  <a:ext cx="1244345" cy="760173"/>
                  <a:chOff x="0" y="0"/>
                  <a:chExt cx="1244343" cy="760172"/>
                </a:xfrm>
              </p:grpSpPr>
              <p:sp>
                <p:nvSpPr>
                  <p:cNvPr id="177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7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782" name="Group"/>
                <p:cNvGrpSpPr/>
                <p:nvPr/>
              </p:nvGrpSpPr>
              <p:grpSpPr>
                <a:xfrm>
                  <a:off x="4046404" y="0"/>
                  <a:ext cx="1244345" cy="760173"/>
                  <a:chOff x="0" y="0"/>
                  <a:chExt cx="1244343" cy="760172"/>
                </a:xfrm>
              </p:grpSpPr>
              <p:sp>
                <p:nvSpPr>
                  <p:cNvPr id="178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78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grpSp>
      <p:sp>
        <p:nvSpPr>
          <p:cNvPr id="1786" name="V. Cholerae"/>
          <p:cNvSpPr txBox="1"/>
          <p:nvPr/>
        </p:nvSpPr>
        <p:spPr>
          <a:xfrm>
            <a:off x="4565537" y="2002692"/>
            <a:ext cx="3450569"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5000"/>
            </a:lvl1pPr>
          </a:lstStyle>
          <a:p>
            <a:pPr/>
            <a:r>
              <a:t>V. Cholerae</a:t>
            </a:r>
          </a:p>
        </p:txBody>
      </p:sp>
      <p:sp>
        <p:nvSpPr>
          <p:cNvPr id="1787" name="Oval"/>
          <p:cNvSpPr/>
          <p:nvPr/>
        </p:nvSpPr>
        <p:spPr>
          <a:xfrm>
            <a:off x="5573923" y="2922178"/>
            <a:ext cx="1981544" cy="530476"/>
          </a:xfrm>
          <a:prstGeom prst="ellipse">
            <a:avLst/>
          </a:prstGeom>
          <a:solidFill>
            <a:schemeClr val="accent5">
              <a:hueOff val="-444211"/>
              <a:satOff val="-14915"/>
              <a:lumOff val="22857"/>
            </a:schemeClr>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788" name="Circle"/>
          <p:cNvSpPr/>
          <p:nvPr/>
        </p:nvSpPr>
        <p:spPr>
          <a:xfrm>
            <a:off x="8455366" y="2139132"/>
            <a:ext cx="363425" cy="363425"/>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789" name="Circle"/>
          <p:cNvSpPr/>
          <p:nvPr/>
        </p:nvSpPr>
        <p:spPr>
          <a:xfrm>
            <a:off x="9125077" y="2317725"/>
            <a:ext cx="363425" cy="363426"/>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790" name="Circle"/>
          <p:cNvSpPr/>
          <p:nvPr/>
        </p:nvSpPr>
        <p:spPr>
          <a:xfrm>
            <a:off x="8585884" y="2836323"/>
            <a:ext cx="363426" cy="363426"/>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791" name="Circle"/>
          <p:cNvSpPr/>
          <p:nvPr/>
        </p:nvSpPr>
        <p:spPr>
          <a:xfrm>
            <a:off x="9368929" y="2939361"/>
            <a:ext cx="363426" cy="363425"/>
          </a:xfrm>
          <a:prstGeom prst="ellipse">
            <a:avLst/>
          </a:prstGeom>
          <a:solidFill>
            <a:schemeClr val="accent5"/>
          </a:solidFill>
          <a:ln w="12700">
            <a:miter lim="400000"/>
          </a:ln>
          <a:effectLst>
            <a:outerShdw sx="100000" sy="100000" kx="0" ky="0" algn="b" rotWithShape="0" blurRad="50800" dist="25400" dir="5400000">
              <a:srgbClr val="000000">
                <a:alpha val="50000"/>
              </a:srgbClr>
            </a:outerShdw>
          </a:effectLst>
        </p:spPr>
        <p:txBody>
          <a:bodyPr lIns="71437" tIns="71437" rIns="71437" bIns="71437" anchor="ct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792" name="CFTR = cystic fibrosis chloride transporter"/>
          <p:cNvSpPr txBox="1"/>
          <p:nvPr/>
        </p:nvSpPr>
        <p:spPr>
          <a:xfrm>
            <a:off x="3477530" y="12747778"/>
            <a:ext cx="7845426" cy="625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3200"/>
            </a:lvl1pPr>
          </a:lstStyle>
          <a:p>
            <a:pPr/>
            <a:r>
              <a:t> CFTR = cystic fibrosis chloride transporter</a:t>
            </a:r>
          </a:p>
        </p:txBody>
      </p:sp>
      <p:sp>
        <p:nvSpPr>
          <p:cNvPr id="1793" name="Cl–"/>
          <p:cNvSpPr txBox="1"/>
          <p:nvPr/>
        </p:nvSpPr>
        <p:spPr>
          <a:xfrm>
            <a:off x="14020393" y="2050768"/>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1794" name="Cl–"/>
          <p:cNvSpPr txBox="1"/>
          <p:nvPr/>
        </p:nvSpPr>
        <p:spPr>
          <a:xfrm>
            <a:off x="15067886" y="2456031"/>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1795" name="Cl–"/>
          <p:cNvSpPr txBox="1"/>
          <p:nvPr/>
        </p:nvSpPr>
        <p:spPr>
          <a:xfrm>
            <a:off x="16908722" y="2710181"/>
            <a:ext cx="990668"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1796" name="Cl–"/>
          <p:cNvSpPr txBox="1"/>
          <p:nvPr/>
        </p:nvSpPr>
        <p:spPr>
          <a:xfrm>
            <a:off x="15765078" y="1944319"/>
            <a:ext cx="990667"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Cl</a:t>
            </a:r>
            <a:r>
              <a:rPr baseline="31999"/>
              <a:t>–</a:t>
            </a:r>
          </a:p>
        </p:txBody>
      </p:sp>
      <p:sp>
        <p:nvSpPr>
          <p:cNvPr id="1797" name="Na+"/>
          <p:cNvSpPr txBox="1"/>
          <p:nvPr/>
        </p:nvSpPr>
        <p:spPr>
          <a:xfrm>
            <a:off x="17657833" y="2023287"/>
            <a:ext cx="1214530"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Na</a:t>
            </a:r>
            <a:r>
              <a:rPr baseline="31999"/>
              <a:t>+</a:t>
            </a:r>
          </a:p>
        </p:txBody>
      </p:sp>
      <p:sp>
        <p:nvSpPr>
          <p:cNvPr id="1798" name="Na+"/>
          <p:cNvSpPr txBox="1"/>
          <p:nvPr/>
        </p:nvSpPr>
        <p:spPr>
          <a:xfrm>
            <a:off x="13869711" y="2806332"/>
            <a:ext cx="1214530"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Na</a:t>
            </a:r>
            <a:r>
              <a:rPr baseline="31999"/>
              <a:t>+</a:t>
            </a:r>
          </a:p>
        </p:txBody>
      </p:sp>
      <p:sp>
        <p:nvSpPr>
          <p:cNvPr id="1799" name="Na+"/>
          <p:cNvSpPr txBox="1"/>
          <p:nvPr/>
        </p:nvSpPr>
        <p:spPr>
          <a:xfrm>
            <a:off x="12839402" y="1851579"/>
            <a:ext cx="1214529"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Na</a:t>
            </a:r>
            <a:r>
              <a:rPr baseline="31999"/>
              <a:t>+</a:t>
            </a:r>
          </a:p>
        </p:txBody>
      </p:sp>
      <p:sp>
        <p:nvSpPr>
          <p:cNvPr id="1800" name="Na+"/>
          <p:cNvSpPr txBox="1"/>
          <p:nvPr/>
        </p:nvSpPr>
        <p:spPr>
          <a:xfrm>
            <a:off x="11506866" y="2521290"/>
            <a:ext cx="1214530" cy="9048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5000"/>
            </a:pPr>
            <a:r>
              <a:t>Na</a:t>
            </a:r>
            <a:r>
              <a:rPr baseline="31999"/>
              <a:t>+</a:t>
            </a:r>
          </a:p>
        </p:txBody>
      </p:sp>
      <p:grpSp>
        <p:nvGrpSpPr>
          <p:cNvPr id="1804" name="Group"/>
          <p:cNvGrpSpPr/>
          <p:nvPr/>
        </p:nvGrpSpPr>
        <p:grpSpPr>
          <a:xfrm>
            <a:off x="10798946" y="4571563"/>
            <a:ext cx="3866402" cy="1901081"/>
            <a:chOff x="0" y="0"/>
            <a:chExt cx="3866401" cy="1901080"/>
          </a:xfrm>
        </p:grpSpPr>
        <p:sp>
          <p:nvSpPr>
            <p:cNvPr id="1801" name="Line"/>
            <p:cNvSpPr/>
            <p:nvPr/>
          </p:nvSpPr>
          <p:spPr>
            <a:xfrm flipH="1">
              <a:off x="2275724" y="0"/>
              <a:ext cx="1" cy="1701889"/>
            </a:xfrm>
            <a:prstGeom prst="line">
              <a:avLst/>
            </a:prstGeom>
            <a:noFill/>
            <a:ln w="101600" cap="flat">
              <a:solidFill>
                <a:srgbClr val="000000"/>
              </a:solidFill>
              <a:prstDash val="solid"/>
              <a:miter lim="400000"/>
              <a:tailEnd type="triangle" w="med" len="med"/>
            </a:ln>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802" name="H2O"/>
            <p:cNvSpPr/>
            <p:nvPr/>
          </p:nvSpPr>
          <p:spPr>
            <a:xfrm>
              <a:off x="0" y="603600"/>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6600"/>
              </a:pPr>
              <a:r>
                <a:t>H</a:t>
              </a:r>
              <a:r>
                <a:rPr baseline="-5999"/>
                <a:t>2</a:t>
              </a:r>
              <a:r>
                <a:t>O</a:t>
              </a:r>
            </a:p>
          </p:txBody>
        </p:sp>
        <p:sp>
          <p:nvSpPr>
            <p:cNvPr id="1803" name="osmosis"/>
            <p:cNvSpPr/>
            <p:nvPr/>
          </p:nvSpPr>
          <p:spPr>
            <a:xfrm>
              <a:off x="2596401" y="631080"/>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6600"/>
              </a:lvl1pPr>
            </a:lstStyle>
            <a:p>
              <a:pPr/>
              <a:r>
                <a:t>osmosis</a:t>
              </a:r>
            </a:p>
          </p:txBody>
        </p:sp>
      </p:grpSp>
      <p:grpSp>
        <p:nvGrpSpPr>
          <p:cNvPr id="1807" name="Group"/>
          <p:cNvGrpSpPr/>
          <p:nvPr/>
        </p:nvGrpSpPr>
        <p:grpSpPr>
          <a:xfrm flipH="1" rot="10800000">
            <a:off x="20599564" y="3452683"/>
            <a:ext cx="1244345" cy="760173"/>
            <a:chOff x="0" y="0"/>
            <a:chExt cx="1244343" cy="760172"/>
          </a:xfrm>
        </p:grpSpPr>
        <p:sp>
          <p:nvSpPr>
            <p:cNvPr id="1805"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06"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10" name="Group"/>
          <p:cNvGrpSpPr/>
          <p:nvPr/>
        </p:nvGrpSpPr>
        <p:grpSpPr>
          <a:xfrm flipH="1" rot="10800000">
            <a:off x="20495057" y="1123823"/>
            <a:ext cx="1244345" cy="760173"/>
            <a:chOff x="0" y="0"/>
            <a:chExt cx="1244343" cy="760172"/>
          </a:xfrm>
        </p:grpSpPr>
        <p:sp>
          <p:nvSpPr>
            <p:cNvPr id="1808"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09"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13" name="Group"/>
          <p:cNvGrpSpPr/>
          <p:nvPr/>
        </p:nvGrpSpPr>
        <p:grpSpPr>
          <a:xfrm flipH="1" rot="10800000">
            <a:off x="2919265" y="1266698"/>
            <a:ext cx="1244345" cy="760173"/>
            <a:chOff x="0" y="0"/>
            <a:chExt cx="1244343" cy="760172"/>
          </a:xfrm>
        </p:grpSpPr>
        <p:sp>
          <p:nvSpPr>
            <p:cNvPr id="1811"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12"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16" name="Group"/>
          <p:cNvGrpSpPr/>
          <p:nvPr/>
        </p:nvGrpSpPr>
        <p:grpSpPr>
          <a:xfrm flipH="1" rot="10800000">
            <a:off x="2936088" y="3588760"/>
            <a:ext cx="1244344" cy="760173"/>
            <a:chOff x="0" y="0"/>
            <a:chExt cx="1244343" cy="760172"/>
          </a:xfrm>
        </p:grpSpPr>
        <p:sp>
          <p:nvSpPr>
            <p:cNvPr id="181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1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920" name="Group"/>
          <p:cNvGrpSpPr/>
          <p:nvPr/>
        </p:nvGrpSpPr>
        <p:grpSpPr>
          <a:xfrm>
            <a:off x="2855663" y="6529651"/>
            <a:ext cx="19254525" cy="5697252"/>
            <a:chOff x="0" y="0"/>
            <a:chExt cx="19254523" cy="5697251"/>
          </a:xfrm>
        </p:grpSpPr>
        <p:grpSp>
          <p:nvGrpSpPr>
            <p:cNvPr id="1907" name="Group"/>
            <p:cNvGrpSpPr/>
            <p:nvPr/>
          </p:nvGrpSpPr>
          <p:grpSpPr>
            <a:xfrm>
              <a:off x="1326148" y="-1"/>
              <a:ext cx="16561472" cy="5697252"/>
              <a:chOff x="0" y="0"/>
              <a:chExt cx="16561471" cy="5697251"/>
            </a:xfrm>
          </p:grpSpPr>
          <p:grpSp>
            <p:nvGrpSpPr>
              <p:cNvPr id="1829" name="Group"/>
              <p:cNvGrpSpPr/>
              <p:nvPr/>
            </p:nvGrpSpPr>
            <p:grpSpPr>
              <a:xfrm>
                <a:off x="67063" y="3756177"/>
                <a:ext cx="5290750" cy="802414"/>
                <a:chOff x="0" y="0"/>
                <a:chExt cx="5290748" cy="802412"/>
              </a:xfrm>
            </p:grpSpPr>
            <p:grpSp>
              <p:nvGrpSpPr>
                <p:cNvPr id="1819" name="Group"/>
                <p:cNvGrpSpPr/>
                <p:nvPr/>
              </p:nvGrpSpPr>
              <p:grpSpPr>
                <a:xfrm>
                  <a:off x="0" y="42240"/>
                  <a:ext cx="1244344" cy="760173"/>
                  <a:chOff x="0" y="0"/>
                  <a:chExt cx="1244343" cy="760172"/>
                </a:xfrm>
              </p:grpSpPr>
              <p:sp>
                <p:nvSpPr>
                  <p:cNvPr id="181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1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22" name="Group"/>
                <p:cNvGrpSpPr/>
                <p:nvPr/>
              </p:nvGrpSpPr>
              <p:grpSpPr>
                <a:xfrm>
                  <a:off x="1346482" y="32429"/>
                  <a:ext cx="1244344" cy="760173"/>
                  <a:chOff x="0" y="0"/>
                  <a:chExt cx="1244343" cy="760172"/>
                </a:xfrm>
              </p:grpSpPr>
              <p:sp>
                <p:nvSpPr>
                  <p:cNvPr id="182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2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25" name="Group"/>
                <p:cNvGrpSpPr/>
                <p:nvPr/>
              </p:nvGrpSpPr>
              <p:grpSpPr>
                <a:xfrm>
                  <a:off x="2716295" y="30414"/>
                  <a:ext cx="1244345" cy="760173"/>
                  <a:chOff x="0" y="0"/>
                  <a:chExt cx="1244343" cy="760172"/>
                </a:xfrm>
              </p:grpSpPr>
              <p:sp>
                <p:nvSpPr>
                  <p:cNvPr id="182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2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28" name="Group"/>
                <p:cNvGrpSpPr/>
                <p:nvPr/>
              </p:nvGrpSpPr>
              <p:grpSpPr>
                <a:xfrm>
                  <a:off x="4046404" y="0"/>
                  <a:ext cx="1244345" cy="760173"/>
                  <a:chOff x="0" y="0"/>
                  <a:chExt cx="1244343" cy="760172"/>
                </a:xfrm>
              </p:grpSpPr>
              <p:sp>
                <p:nvSpPr>
                  <p:cNvPr id="182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2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1842" name="Group"/>
              <p:cNvGrpSpPr/>
              <p:nvPr/>
            </p:nvGrpSpPr>
            <p:grpSpPr>
              <a:xfrm>
                <a:off x="-1" y="1425943"/>
                <a:ext cx="5290750" cy="802414"/>
                <a:chOff x="0" y="0"/>
                <a:chExt cx="5290748" cy="802412"/>
              </a:xfrm>
            </p:grpSpPr>
            <p:grpSp>
              <p:nvGrpSpPr>
                <p:cNvPr id="1832" name="Group"/>
                <p:cNvGrpSpPr/>
                <p:nvPr/>
              </p:nvGrpSpPr>
              <p:grpSpPr>
                <a:xfrm>
                  <a:off x="0" y="42240"/>
                  <a:ext cx="1244344" cy="760173"/>
                  <a:chOff x="0" y="0"/>
                  <a:chExt cx="1244343" cy="760172"/>
                </a:xfrm>
              </p:grpSpPr>
              <p:sp>
                <p:nvSpPr>
                  <p:cNvPr id="183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3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35" name="Group"/>
                <p:cNvGrpSpPr/>
                <p:nvPr/>
              </p:nvGrpSpPr>
              <p:grpSpPr>
                <a:xfrm>
                  <a:off x="1346482" y="32429"/>
                  <a:ext cx="1244344" cy="760173"/>
                  <a:chOff x="0" y="0"/>
                  <a:chExt cx="1244343" cy="760172"/>
                </a:xfrm>
              </p:grpSpPr>
              <p:sp>
                <p:nvSpPr>
                  <p:cNvPr id="183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3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38" name="Group"/>
                <p:cNvGrpSpPr/>
                <p:nvPr/>
              </p:nvGrpSpPr>
              <p:grpSpPr>
                <a:xfrm>
                  <a:off x="2716295" y="30414"/>
                  <a:ext cx="1244345" cy="760173"/>
                  <a:chOff x="0" y="0"/>
                  <a:chExt cx="1244343" cy="760172"/>
                </a:xfrm>
              </p:grpSpPr>
              <p:sp>
                <p:nvSpPr>
                  <p:cNvPr id="183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3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41" name="Group"/>
                <p:cNvGrpSpPr/>
                <p:nvPr/>
              </p:nvGrpSpPr>
              <p:grpSpPr>
                <a:xfrm>
                  <a:off x="4046404" y="0"/>
                  <a:ext cx="1244345" cy="760173"/>
                  <a:chOff x="0" y="0"/>
                  <a:chExt cx="1244343" cy="760172"/>
                </a:xfrm>
              </p:grpSpPr>
              <p:sp>
                <p:nvSpPr>
                  <p:cNvPr id="1839"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40"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nvGrpSpPr>
              <p:cNvPr id="1867" name="Group"/>
              <p:cNvGrpSpPr/>
              <p:nvPr/>
            </p:nvGrpSpPr>
            <p:grpSpPr>
              <a:xfrm>
                <a:off x="5459053" y="3825899"/>
                <a:ext cx="11102419" cy="1871352"/>
                <a:chOff x="0" y="0"/>
                <a:chExt cx="11102417" cy="1871351"/>
              </a:xfrm>
            </p:grpSpPr>
            <p:grpSp>
              <p:nvGrpSpPr>
                <p:cNvPr id="1845" name="Group"/>
                <p:cNvGrpSpPr/>
                <p:nvPr/>
              </p:nvGrpSpPr>
              <p:grpSpPr>
                <a:xfrm>
                  <a:off x="0" y="0"/>
                  <a:ext cx="1244344" cy="760173"/>
                  <a:chOff x="0" y="0"/>
                  <a:chExt cx="1244343" cy="760172"/>
                </a:xfrm>
              </p:grpSpPr>
              <p:sp>
                <p:nvSpPr>
                  <p:cNvPr id="184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4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48" name="Group"/>
                <p:cNvGrpSpPr/>
                <p:nvPr/>
              </p:nvGrpSpPr>
              <p:grpSpPr>
                <a:xfrm>
                  <a:off x="1346482" y="405749"/>
                  <a:ext cx="1244345" cy="760173"/>
                  <a:chOff x="0" y="0"/>
                  <a:chExt cx="1244343" cy="760172"/>
                </a:xfrm>
              </p:grpSpPr>
              <p:sp>
                <p:nvSpPr>
                  <p:cNvPr id="1846"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47"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51" name="Group"/>
                <p:cNvGrpSpPr/>
                <p:nvPr/>
              </p:nvGrpSpPr>
              <p:grpSpPr>
                <a:xfrm>
                  <a:off x="2791851" y="894852"/>
                  <a:ext cx="1244345" cy="760173"/>
                  <a:chOff x="0" y="0"/>
                  <a:chExt cx="1244343" cy="760172"/>
                </a:xfrm>
              </p:grpSpPr>
              <p:sp>
                <p:nvSpPr>
                  <p:cNvPr id="1849"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50"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54" name="Group"/>
                <p:cNvGrpSpPr/>
                <p:nvPr/>
              </p:nvGrpSpPr>
              <p:grpSpPr>
                <a:xfrm>
                  <a:off x="4235295" y="1053328"/>
                  <a:ext cx="1244345" cy="760173"/>
                  <a:chOff x="0" y="0"/>
                  <a:chExt cx="1244343" cy="760172"/>
                </a:xfrm>
              </p:grpSpPr>
              <p:sp>
                <p:nvSpPr>
                  <p:cNvPr id="1852"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53"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57" name="Group"/>
                <p:cNvGrpSpPr/>
                <p:nvPr/>
              </p:nvGrpSpPr>
              <p:grpSpPr>
                <a:xfrm>
                  <a:off x="5584999" y="856542"/>
                  <a:ext cx="1244345" cy="760173"/>
                  <a:chOff x="0" y="0"/>
                  <a:chExt cx="1244343" cy="760172"/>
                </a:xfrm>
              </p:grpSpPr>
              <p:sp>
                <p:nvSpPr>
                  <p:cNvPr id="1855"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56"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60" name="Group"/>
                <p:cNvGrpSpPr/>
                <p:nvPr/>
              </p:nvGrpSpPr>
              <p:grpSpPr>
                <a:xfrm>
                  <a:off x="7007038" y="1111179"/>
                  <a:ext cx="1244344" cy="760173"/>
                  <a:chOff x="0" y="0"/>
                  <a:chExt cx="1244343" cy="760172"/>
                </a:xfrm>
              </p:grpSpPr>
              <p:sp>
                <p:nvSpPr>
                  <p:cNvPr id="1858"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59"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63" name="Group"/>
                <p:cNvGrpSpPr/>
                <p:nvPr/>
              </p:nvGrpSpPr>
              <p:grpSpPr>
                <a:xfrm>
                  <a:off x="8339073" y="844716"/>
                  <a:ext cx="1244344" cy="760173"/>
                  <a:chOff x="0" y="0"/>
                  <a:chExt cx="1244343" cy="760172"/>
                </a:xfrm>
              </p:grpSpPr>
              <p:sp>
                <p:nvSpPr>
                  <p:cNvPr id="1861"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62"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66" name="Group"/>
                <p:cNvGrpSpPr/>
                <p:nvPr/>
              </p:nvGrpSpPr>
              <p:grpSpPr>
                <a:xfrm>
                  <a:off x="9858074" y="625410"/>
                  <a:ext cx="1244344" cy="760173"/>
                  <a:chOff x="0" y="0"/>
                  <a:chExt cx="1244343" cy="760172"/>
                </a:xfrm>
              </p:grpSpPr>
              <p:sp>
                <p:nvSpPr>
                  <p:cNvPr id="186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6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sp>
            <p:nvSpPr>
              <p:cNvPr id="1868" name="V. Cholerae"/>
              <p:cNvSpPr txBox="1"/>
              <p:nvPr/>
            </p:nvSpPr>
            <p:spPr>
              <a:xfrm>
                <a:off x="335650" y="2187269"/>
                <a:ext cx="3450568"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defRPr sz="5000"/>
                </a:lvl1pPr>
              </a:lstStyle>
              <a:p>
                <a:pPr/>
                <a:r>
                  <a:t>V. Cholerae</a:t>
                </a:r>
              </a:p>
            </p:txBody>
          </p:sp>
          <p:sp>
            <p:nvSpPr>
              <p:cNvPr id="1869" name="Oval"/>
              <p:cNvSpPr/>
              <p:nvPr/>
            </p:nvSpPr>
            <p:spPr>
              <a:xfrm>
                <a:off x="1344035" y="3106753"/>
                <a:ext cx="1981544" cy="530477"/>
              </a:xfrm>
              <a:prstGeom prst="ellipse">
                <a:avLst/>
              </a:prstGeom>
              <a:solidFill>
                <a:schemeClr val="accent5">
                  <a:hueOff val="-444211"/>
                  <a:satOff val="-14915"/>
                  <a:lumOff val="22857"/>
                </a:schemeClr>
              </a:solid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870" name="Circle"/>
              <p:cNvSpPr/>
              <p:nvPr/>
            </p:nvSpPr>
            <p:spPr>
              <a:xfrm>
                <a:off x="4225478" y="2323708"/>
                <a:ext cx="363426" cy="363425"/>
              </a:xfrm>
              <a:prstGeom prst="ellipse">
                <a:avLst/>
              </a:prstGeom>
              <a:solidFill>
                <a:schemeClr val="accent5"/>
              </a:solid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871" name="Circle"/>
              <p:cNvSpPr/>
              <p:nvPr/>
            </p:nvSpPr>
            <p:spPr>
              <a:xfrm>
                <a:off x="4895189" y="2502301"/>
                <a:ext cx="363426" cy="363426"/>
              </a:xfrm>
              <a:prstGeom prst="ellipse">
                <a:avLst/>
              </a:prstGeom>
              <a:solidFill>
                <a:schemeClr val="accent5"/>
              </a:solid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872" name="Circle"/>
              <p:cNvSpPr/>
              <p:nvPr/>
            </p:nvSpPr>
            <p:spPr>
              <a:xfrm>
                <a:off x="4355996" y="3020900"/>
                <a:ext cx="363426" cy="363425"/>
              </a:xfrm>
              <a:prstGeom prst="ellipse">
                <a:avLst/>
              </a:prstGeom>
              <a:solidFill>
                <a:schemeClr val="accent5"/>
              </a:solid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873" name="Circle"/>
              <p:cNvSpPr/>
              <p:nvPr/>
            </p:nvSpPr>
            <p:spPr>
              <a:xfrm>
                <a:off x="5139042" y="3123937"/>
                <a:ext cx="363425" cy="363425"/>
              </a:xfrm>
              <a:prstGeom prst="ellipse">
                <a:avLst/>
              </a:prstGeom>
              <a:solidFill>
                <a:schemeClr val="accent5"/>
              </a:solidFill>
              <a:ln w="12700" cap="flat">
                <a:noFill/>
                <a:miter lim="400000"/>
              </a:ln>
              <a:effectLst>
                <a:outerShdw sx="100000" sy="100000" kx="0" ky="0" algn="b" rotWithShape="0" blurRad="50800" dist="25400" dir="5400000">
                  <a:srgbClr val="000000">
                    <a:alpha val="50000"/>
                  </a:srgbClr>
                </a:outerShdw>
              </a:effectLst>
            </p:spPr>
            <p:txBody>
              <a:bodyPr wrap="square" lIns="71437" tIns="71437" rIns="71437" bIns="71437" numCol="1" anchor="ctr">
                <a:noAutofit/>
              </a:bodyPr>
              <a:lstStyle/>
              <a:p>
                <a:pPr algn="ctr" defTabSz="821531">
                  <a:defRPr sz="50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1874" name="Cl–"/>
              <p:cNvSpPr txBox="1"/>
              <p:nvPr/>
            </p:nvSpPr>
            <p:spPr>
              <a:xfrm>
                <a:off x="9790506" y="2235344"/>
                <a:ext cx="990667"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5000"/>
                </a:pPr>
                <a:r>
                  <a:t>Cl</a:t>
                </a:r>
                <a:r>
                  <a:rPr baseline="31999"/>
                  <a:t>–</a:t>
                </a:r>
              </a:p>
            </p:txBody>
          </p:sp>
          <p:sp>
            <p:nvSpPr>
              <p:cNvPr id="1875" name="Cl–"/>
              <p:cNvSpPr txBox="1"/>
              <p:nvPr/>
            </p:nvSpPr>
            <p:spPr>
              <a:xfrm>
                <a:off x="10837998" y="2640607"/>
                <a:ext cx="990667"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5000"/>
                </a:pPr>
                <a:r>
                  <a:t>Cl</a:t>
                </a:r>
                <a:r>
                  <a:rPr baseline="31999"/>
                  <a:t>–</a:t>
                </a:r>
              </a:p>
            </p:txBody>
          </p:sp>
          <p:sp>
            <p:nvSpPr>
              <p:cNvPr id="1876" name="Cl–"/>
              <p:cNvSpPr txBox="1"/>
              <p:nvPr/>
            </p:nvSpPr>
            <p:spPr>
              <a:xfrm>
                <a:off x="12678835" y="2894758"/>
                <a:ext cx="990667"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5000"/>
                </a:pPr>
                <a:r>
                  <a:t>Cl</a:t>
                </a:r>
                <a:r>
                  <a:rPr baseline="31999"/>
                  <a:t>–</a:t>
                </a:r>
              </a:p>
            </p:txBody>
          </p:sp>
          <p:sp>
            <p:nvSpPr>
              <p:cNvPr id="1877" name="Cl–"/>
              <p:cNvSpPr txBox="1"/>
              <p:nvPr/>
            </p:nvSpPr>
            <p:spPr>
              <a:xfrm>
                <a:off x="11535189" y="2128895"/>
                <a:ext cx="990667"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5000"/>
                </a:pPr>
                <a:r>
                  <a:t>Cl</a:t>
                </a:r>
                <a:r>
                  <a:rPr baseline="31999"/>
                  <a:t>–</a:t>
                </a:r>
              </a:p>
            </p:txBody>
          </p:sp>
          <p:sp>
            <p:nvSpPr>
              <p:cNvPr id="1878" name="Na+"/>
              <p:cNvSpPr txBox="1"/>
              <p:nvPr/>
            </p:nvSpPr>
            <p:spPr>
              <a:xfrm>
                <a:off x="13427946" y="2207863"/>
                <a:ext cx="1214529"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5000"/>
                </a:pPr>
                <a:r>
                  <a:t>Na</a:t>
                </a:r>
                <a:r>
                  <a:rPr baseline="31999"/>
                  <a:t>+</a:t>
                </a:r>
              </a:p>
            </p:txBody>
          </p:sp>
          <p:sp>
            <p:nvSpPr>
              <p:cNvPr id="1879" name="Na+"/>
              <p:cNvSpPr txBox="1"/>
              <p:nvPr/>
            </p:nvSpPr>
            <p:spPr>
              <a:xfrm>
                <a:off x="9639823" y="2990908"/>
                <a:ext cx="1214530"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5000"/>
                </a:pPr>
                <a:r>
                  <a:t>Na</a:t>
                </a:r>
                <a:r>
                  <a:rPr baseline="31999"/>
                  <a:t>+</a:t>
                </a:r>
              </a:p>
            </p:txBody>
          </p:sp>
          <p:sp>
            <p:nvSpPr>
              <p:cNvPr id="1880" name="Na+"/>
              <p:cNvSpPr txBox="1"/>
              <p:nvPr/>
            </p:nvSpPr>
            <p:spPr>
              <a:xfrm>
                <a:off x="8609515" y="2036155"/>
                <a:ext cx="1214530"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5000"/>
                </a:pPr>
                <a:r>
                  <a:t>Na</a:t>
                </a:r>
                <a:r>
                  <a:rPr baseline="31999"/>
                  <a:t>+</a:t>
                </a:r>
              </a:p>
            </p:txBody>
          </p:sp>
          <p:sp>
            <p:nvSpPr>
              <p:cNvPr id="1881" name="Na+"/>
              <p:cNvSpPr txBox="1"/>
              <p:nvPr/>
            </p:nvSpPr>
            <p:spPr>
              <a:xfrm>
                <a:off x="7276979" y="2705866"/>
                <a:ext cx="1214529" cy="9048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defRPr sz="5000"/>
                </a:pPr>
                <a:r>
                  <a:t>Na</a:t>
                </a:r>
                <a:r>
                  <a:rPr baseline="31999"/>
                  <a:t>+</a:t>
                </a:r>
              </a:p>
            </p:txBody>
          </p:sp>
          <p:grpSp>
            <p:nvGrpSpPr>
              <p:cNvPr id="1906" name="Group"/>
              <p:cNvGrpSpPr/>
              <p:nvPr/>
            </p:nvGrpSpPr>
            <p:grpSpPr>
              <a:xfrm flipH="1" rot="10800000">
                <a:off x="5297643" y="-1"/>
                <a:ext cx="11102419" cy="1871353"/>
                <a:chOff x="0" y="0"/>
                <a:chExt cx="11102417" cy="1871351"/>
              </a:xfrm>
            </p:grpSpPr>
            <p:grpSp>
              <p:nvGrpSpPr>
                <p:cNvPr id="1884" name="Group"/>
                <p:cNvGrpSpPr/>
                <p:nvPr/>
              </p:nvGrpSpPr>
              <p:grpSpPr>
                <a:xfrm>
                  <a:off x="0" y="0"/>
                  <a:ext cx="1244344" cy="760173"/>
                  <a:chOff x="0" y="0"/>
                  <a:chExt cx="1244343" cy="760172"/>
                </a:xfrm>
              </p:grpSpPr>
              <p:sp>
                <p:nvSpPr>
                  <p:cNvPr id="1882"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83"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87" name="Group"/>
                <p:cNvGrpSpPr/>
                <p:nvPr/>
              </p:nvGrpSpPr>
              <p:grpSpPr>
                <a:xfrm>
                  <a:off x="1346482" y="405749"/>
                  <a:ext cx="1244345" cy="760173"/>
                  <a:chOff x="0" y="0"/>
                  <a:chExt cx="1244343" cy="760172"/>
                </a:xfrm>
              </p:grpSpPr>
              <p:sp>
                <p:nvSpPr>
                  <p:cNvPr id="1885"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86"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90" name="Group"/>
                <p:cNvGrpSpPr/>
                <p:nvPr/>
              </p:nvGrpSpPr>
              <p:grpSpPr>
                <a:xfrm>
                  <a:off x="2791851" y="894852"/>
                  <a:ext cx="1244345" cy="760173"/>
                  <a:chOff x="0" y="0"/>
                  <a:chExt cx="1244343" cy="760172"/>
                </a:xfrm>
              </p:grpSpPr>
              <p:sp>
                <p:nvSpPr>
                  <p:cNvPr id="1888"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89"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93" name="Group"/>
                <p:cNvGrpSpPr/>
                <p:nvPr/>
              </p:nvGrpSpPr>
              <p:grpSpPr>
                <a:xfrm>
                  <a:off x="4235295" y="1053328"/>
                  <a:ext cx="1244345" cy="760173"/>
                  <a:chOff x="0" y="0"/>
                  <a:chExt cx="1244343" cy="760172"/>
                </a:xfrm>
              </p:grpSpPr>
              <p:sp>
                <p:nvSpPr>
                  <p:cNvPr id="1891"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92"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96" name="Group"/>
                <p:cNvGrpSpPr/>
                <p:nvPr/>
              </p:nvGrpSpPr>
              <p:grpSpPr>
                <a:xfrm>
                  <a:off x="5584999" y="856542"/>
                  <a:ext cx="1244345" cy="760173"/>
                  <a:chOff x="0" y="0"/>
                  <a:chExt cx="1244343" cy="760172"/>
                </a:xfrm>
              </p:grpSpPr>
              <p:sp>
                <p:nvSpPr>
                  <p:cNvPr id="189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9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899" name="Group"/>
                <p:cNvGrpSpPr/>
                <p:nvPr/>
              </p:nvGrpSpPr>
              <p:grpSpPr>
                <a:xfrm>
                  <a:off x="7007038" y="1111179"/>
                  <a:ext cx="1244344" cy="760173"/>
                  <a:chOff x="0" y="0"/>
                  <a:chExt cx="1244343" cy="760172"/>
                </a:xfrm>
              </p:grpSpPr>
              <p:sp>
                <p:nvSpPr>
                  <p:cNvPr id="189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89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902" name="Group"/>
                <p:cNvGrpSpPr/>
                <p:nvPr/>
              </p:nvGrpSpPr>
              <p:grpSpPr>
                <a:xfrm>
                  <a:off x="8339073" y="844716"/>
                  <a:ext cx="1244344" cy="760173"/>
                  <a:chOff x="0" y="0"/>
                  <a:chExt cx="1244343" cy="760172"/>
                </a:xfrm>
              </p:grpSpPr>
              <p:sp>
                <p:nvSpPr>
                  <p:cNvPr id="1900"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901"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905" name="Group"/>
                <p:cNvGrpSpPr/>
                <p:nvPr/>
              </p:nvGrpSpPr>
              <p:grpSpPr>
                <a:xfrm>
                  <a:off x="9858074" y="625410"/>
                  <a:ext cx="1244344" cy="760173"/>
                  <a:chOff x="0" y="0"/>
                  <a:chExt cx="1244343" cy="760172"/>
                </a:xfrm>
              </p:grpSpPr>
              <p:sp>
                <p:nvSpPr>
                  <p:cNvPr id="1903"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904"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grpSp>
        <p:grpSp>
          <p:nvGrpSpPr>
            <p:cNvPr id="1910" name="Group"/>
            <p:cNvGrpSpPr/>
            <p:nvPr/>
          </p:nvGrpSpPr>
          <p:grpSpPr>
            <a:xfrm flipH="1" rot="10800000">
              <a:off x="17872028" y="488794"/>
              <a:ext cx="1244345" cy="760173"/>
              <a:chOff x="0" y="0"/>
              <a:chExt cx="1244343" cy="760172"/>
            </a:xfrm>
          </p:grpSpPr>
          <p:sp>
            <p:nvSpPr>
              <p:cNvPr id="1908"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909"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913" name="Group"/>
            <p:cNvGrpSpPr/>
            <p:nvPr/>
          </p:nvGrpSpPr>
          <p:grpSpPr>
            <a:xfrm flipH="1" rot="10800000">
              <a:off x="18010179" y="4630782"/>
              <a:ext cx="1244345" cy="760173"/>
              <a:chOff x="0" y="0"/>
              <a:chExt cx="1244343" cy="760172"/>
            </a:xfrm>
          </p:grpSpPr>
          <p:sp>
            <p:nvSpPr>
              <p:cNvPr id="1911"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912"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916" name="Group"/>
            <p:cNvGrpSpPr/>
            <p:nvPr/>
          </p:nvGrpSpPr>
          <p:grpSpPr>
            <a:xfrm flipH="1" rot="10800000">
              <a:off x="0" y="1390634"/>
              <a:ext cx="1244344" cy="760173"/>
              <a:chOff x="0" y="0"/>
              <a:chExt cx="1244343" cy="760172"/>
            </a:xfrm>
          </p:grpSpPr>
          <p:sp>
            <p:nvSpPr>
              <p:cNvPr id="1914"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915"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nvGrpSpPr>
            <p:cNvPr id="1919" name="Group"/>
            <p:cNvGrpSpPr/>
            <p:nvPr/>
          </p:nvGrpSpPr>
          <p:grpSpPr>
            <a:xfrm flipH="1" rot="10800000">
              <a:off x="16822" y="3793581"/>
              <a:ext cx="1244345" cy="760173"/>
              <a:chOff x="0" y="0"/>
              <a:chExt cx="1244343" cy="760172"/>
            </a:xfrm>
          </p:grpSpPr>
          <p:sp>
            <p:nvSpPr>
              <p:cNvPr id="1917" name="Rounded Rectangle"/>
              <p:cNvSpPr/>
              <p:nvPr/>
            </p:nvSpPr>
            <p:spPr>
              <a:xfrm>
                <a:off x="0" y="0"/>
                <a:ext cx="1244344" cy="760173"/>
              </a:xfrm>
              <a:prstGeom prst="roundRect">
                <a:avLst>
                  <a:gd name="adj" fmla="val 22645"/>
                </a:avLst>
              </a:prstGeom>
              <a:solidFill>
                <a:srgbClr val="FFFC41"/>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sp>
            <p:nvSpPr>
              <p:cNvPr id="1918" name="Rounded Rectangle"/>
              <p:cNvSpPr/>
              <p:nvPr/>
            </p:nvSpPr>
            <p:spPr>
              <a:xfrm>
                <a:off x="87104" y="60813"/>
                <a:ext cx="1070136" cy="638546"/>
              </a:xfrm>
              <a:prstGeom prst="roundRect">
                <a:avLst>
                  <a:gd name="adj" fmla="val 35162"/>
                </a:avLst>
              </a:prstGeom>
              <a:solidFill>
                <a:srgbClr val="FFFFFF"/>
              </a:solidFill>
              <a:ln w="12700" cap="flat">
                <a:solidFill>
                  <a:srgbClr val="000000"/>
                </a:solidFill>
                <a:prstDash val="solid"/>
                <a:round/>
              </a:ln>
              <a:effectLst/>
            </p:spPr>
            <p:txBody>
              <a:bodyPr wrap="square" lIns="71437" tIns="71437" rIns="71437" bIns="71437" numCol="1" anchor="ctr">
                <a:noAutofit/>
              </a:bodyPr>
              <a:lstStyle/>
              <a:p>
                <a:pPr marL="81280" marR="81280" defTabSz="1821656">
                  <a:defRPr sz="4200">
                    <a:uFill>
                      <a:solidFill>
                        <a:srgbClr val="000000"/>
                      </a:solidFill>
                    </a:uFill>
                    <a:latin typeface="Times Roman"/>
                    <a:ea typeface="Times Roman"/>
                    <a:cs typeface="Times Roman"/>
                    <a:sym typeface="Times Roman"/>
                  </a:defRPr>
                </a:pPr>
              </a:p>
            </p:txBody>
          </p:sp>
        </p:gr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8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92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20" grpId="2"/>
      <p:bldP build="whole" bldLvl="1" animBg="1" rev="0" advAuto="0" spid="1804" grpId="1"/>
    </p:bldLst>
  </p:timing>
</p:sld>
</file>

<file path=ppt/slides/slide9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2" name="Fox Figure 6.23"/>
          <p:cNvSpPr txBox="1"/>
          <p:nvPr/>
        </p:nvSpPr>
        <p:spPr>
          <a:xfrm>
            <a:off x="18371343" y="12825413"/>
            <a:ext cx="3053954"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Fox Figure 6.23</a:t>
            </a:r>
          </a:p>
        </p:txBody>
      </p:sp>
      <p:grpSp>
        <p:nvGrpSpPr>
          <p:cNvPr id="1925" name="Group"/>
          <p:cNvGrpSpPr/>
          <p:nvPr/>
        </p:nvGrpSpPr>
        <p:grpSpPr>
          <a:xfrm>
            <a:off x="5334000" y="821531"/>
            <a:ext cx="13716000" cy="11930063"/>
            <a:chOff x="0" y="0"/>
            <a:chExt cx="13716000" cy="11930062"/>
          </a:xfrm>
        </p:grpSpPr>
        <p:pic>
          <p:nvPicPr>
            <p:cNvPr id="1923" name="fox78119_0623.jpg" descr="fox78119_0623.jpg"/>
            <p:cNvPicPr>
              <a:picLocks noChangeAspect="0"/>
            </p:cNvPicPr>
            <p:nvPr/>
          </p:nvPicPr>
          <p:blipFill>
            <a:blip r:embed="rId2">
              <a:extLst/>
            </a:blip>
            <a:stretch>
              <a:fillRect/>
            </a:stretch>
          </p:blipFill>
          <p:spPr>
            <a:xfrm>
              <a:off x="0" y="142875"/>
              <a:ext cx="13716000" cy="11787188"/>
            </a:xfrm>
            <a:prstGeom prst="rect">
              <a:avLst/>
            </a:prstGeom>
            <a:ln w="12700" cap="flat">
              <a:noFill/>
              <a:miter lim="400000"/>
            </a:ln>
            <a:effectLst/>
          </p:spPr>
        </p:pic>
        <p:sp>
          <p:nvSpPr>
            <p:cNvPr id="1924" name="Rectangle"/>
            <p:cNvSpPr/>
            <p:nvPr/>
          </p:nvSpPr>
          <p:spPr>
            <a:xfrm>
              <a:off x="1428750" y="0"/>
              <a:ext cx="10126266" cy="410766"/>
            </a:xfrm>
            <a:prstGeom prst="rect">
              <a:avLst/>
            </a:prstGeom>
            <a:solidFill>
              <a:srgbClr val="FFFFFF"/>
            </a:solidFill>
            <a:ln w="12700" cap="flat">
              <a:noFill/>
              <a:round/>
            </a:ln>
            <a:effectLst/>
          </p:spPr>
          <p:txBody>
            <a:bodyPr wrap="square" lIns="71437" tIns="71437" rIns="71437" bIns="71437" numCol="1" anchor="ctr">
              <a:noAutofit/>
            </a:bodyPr>
            <a:lstStyle/>
            <a:p>
              <a:pPr marL="81280" marR="81280" defTabSz="1821656">
                <a:defRPr sz="3200">
                  <a:uFill>
                    <a:solidFill>
                      <a:srgbClr val="000000"/>
                    </a:solidFill>
                  </a:uFill>
                  <a:latin typeface="+mn-lt"/>
                  <a:ea typeface="+mn-ea"/>
                  <a:cs typeface="+mn-cs"/>
                  <a:sym typeface="Arial"/>
                </a:defRPr>
              </a:pPr>
            </a:p>
          </p:txBody>
        </p:sp>
      </p:grpSp>
      <p:sp>
        <p:nvSpPr>
          <p:cNvPr id="1926" name="Bulk Transport"/>
          <p:cNvSpPr txBox="1"/>
          <p:nvPr/>
        </p:nvSpPr>
        <p:spPr>
          <a:xfrm>
            <a:off x="3298031" y="0"/>
            <a:ext cx="6291320" cy="10922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6600">
                <a:solidFill>
                  <a:srgbClr val="0061FF"/>
                </a:solidFill>
                <a:uFill>
                  <a:solidFill>
                    <a:srgbClr val="0061FF"/>
                  </a:solidFill>
                </a:uFill>
                <a:latin typeface="+mn-lt"/>
                <a:ea typeface="+mn-ea"/>
                <a:cs typeface="+mn-cs"/>
                <a:sym typeface="Arial"/>
              </a:defRPr>
            </a:lvl1pPr>
          </a:lstStyle>
          <a:p>
            <a:pPr/>
            <a:r>
              <a:t>Bulk Transport</a:t>
            </a:r>
          </a:p>
        </p:txBody>
      </p:sp>
    </p:spTree>
  </p:cSld>
  <p:clrMapOvr>
    <a:masterClrMapping/>
  </p:clrMapOvr>
  <p:transition xmlns:p14="http://schemas.microsoft.com/office/powerpoint/2010/main" spd="med" advClick="1"/>
</p:sld>
</file>

<file path=ppt/slides/slide9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8" name="Summary of Transport"/>
          <p:cNvSpPr txBox="1"/>
          <p:nvPr/>
        </p:nvSpPr>
        <p:spPr>
          <a:xfrm>
            <a:off x="3315890" y="196453"/>
            <a:ext cx="6720696"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solidFill>
                  <a:srgbClr val="0056D6"/>
                </a:solidFill>
                <a:uFill>
                  <a:solidFill>
                    <a:srgbClr val="0056D6"/>
                  </a:solidFill>
                </a:uFill>
              </a:defRPr>
            </a:lvl1pPr>
          </a:lstStyle>
          <a:p>
            <a:pPr/>
            <a:r>
              <a:t>Summary of Transport</a:t>
            </a:r>
          </a:p>
        </p:txBody>
      </p:sp>
      <p:sp>
        <p:nvSpPr>
          <p:cNvPr id="1929" name="Non-Carrier Mediated Transport…"/>
          <p:cNvSpPr txBox="1"/>
          <p:nvPr/>
        </p:nvSpPr>
        <p:spPr>
          <a:xfrm>
            <a:off x="3369468" y="1017984"/>
            <a:ext cx="17073564" cy="4196954"/>
          </a:xfrm>
          <a:prstGeom prst="rect">
            <a:avLst/>
          </a:prstGeom>
          <a:solidFill>
            <a:srgbClr val="FFF2D5"/>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solidFill>
                  <a:srgbClr val="77BB41"/>
                </a:solidFill>
                <a:uFill>
                  <a:solidFill>
                    <a:srgbClr val="77BB41"/>
                  </a:solidFill>
                </a:uFill>
              </a:defRPr>
            </a:pPr>
            <a:r>
              <a:rPr b="1"/>
              <a:t>Non-Carrier Mediated Transport</a:t>
            </a:r>
            <a:endParaRPr b="1"/>
          </a:p>
          <a:p>
            <a:pPr marL="81280" marR="81280" defTabSz="1821656">
              <a:defRPr sz="2400">
                <a:uFill>
                  <a:solidFill>
                    <a:srgbClr val="000000"/>
                  </a:solidFill>
                </a:uFill>
              </a:defRPr>
            </a:pPr>
            <a:endParaRPr b="1"/>
          </a:p>
          <a:p>
            <a:pPr marL="81280" marR="81280" defTabSz="1821656">
              <a:defRPr sz="2400">
                <a:uFill>
                  <a:solidFill>
                    <a:srgbClr val="000000"/>
                  </a:solidFill>
                </a:uFill>
              </a:defRPr>
            </a:pPr>
            <a:r>
              <a:t>1.</a:t>
            </a:r>
            <a:r>
              <a:rPr b="1"/>
              <a:t> Simple Diffusion</a:t>
            </a:r>
            <a:r>
              <a:t> across Membrane (lipids, gases)</a:t>
            </a:r>
          </a:p>
          <a:p>
            <a:pPr marL="81280" marR="81280" defTabSz="1821656">
              <a:defRPr sz="2400">
                <a:uFill>
                  <a:solidFill>
                    <a:srgbClr val="000000"/>
                  </a:solidFill>
                </a:uFill>
              </a:defRPr>
            </a:pPr>
          </a:p>
          <a:p>
            <a:pPr marL="81280" marR="81280" defTabSz="1821656">
              <a:defRPr sz="2400">
                <a:uFill>
                  <a:solidFill>
                    <a:srgbClr val="000000"/>
                  </a:solidFill>
                </a:uFill>
              </a:defRPr>
            </a:pPr>
            <a:r>
              <a:t>2. Diffusion of ions through </a:t>
            </a:r>
            <a:r>
              <a:rPr b="1"/>
              <a:t>ion channel proteins</a:t>
            </a:r>
            <a:endParaRPr b="1"/>
          </a:p>
          <a:p>
            <a:pPr marL="81280" marR="81280" defTabSz="1821656">
              <a:defRPr sz="2400">
                <a:uFill>
                  <a:solidFill>
                    <a:srgbClr val="000000"/>
                  </a:solidFill>
                </a:uFill>
              </a:defRPr>
            </a:pPr>
          </a:p>
          <a:p>
            <a:pPr marL="81280" marR="81280" defTabSz="1821656">
              <a:defRPr sz="2400">
                <a:uFill>
                  <a:solidFill>
                    <a:srgbClr val="000000"/>
                  </a:solidFill>
                </a:uFill>
              </a:defRPr>
            </a:pPr>
            <a:r>
              <a:t>3. </a:t>
            </a:r>
            <a:r>
              <a:rPr b="1"/>
              <a:t>Osmosis</a:t>
            </a:r>
            <a:r>
              <a:t>: diffusion of water through aquaporin channels across membrane</a:t>
            </a:r>
          </a:p>
          <a:p>
            <a:pPr marL="81280" marR="81280" defTabSz="1821656">
              <a:defRPr sz="2400">
                <a:uFill>
                  <a:solidFill>
                    <a:srgbClr val="000000"/>
                  </a:solidFill>
                </a:uFill>
              </a:defRPr>
            </a:pPr>
          </a:p>
          <a:p>
            <a:pPr marL="81280" marR="81280" defTabSz="1821656">
              <a:defRPr i="1" sz="2400">
                <a:uFill>
                  <a:solidFill>
                    <a:srgbClr val="000000"/>
                  </a:solidFill>
                </a:uFill>
              </a:defRPr>
            </a:pPr>
            <a:r>
              <a:t>Note: because diffusion moves molecules down a concentration gradient, no extra energy is required to transport these molecules.</a:t>
            </a:r>
          </a:p>
        </p:txBody>
      </p:sp>
      <p:sp>
        <p:nvSpPr>
          <p:cNvPr id="1930" name="Carrier Protein Mediated Transport…"/>
          <p:cNvSpPr txBox="1"/>
          <p:nvPr/>
        </p:nvSpPr>
        <p:spPr>
          <a:xfrm>
            <a:off x="3369468" y="5536406"/>
            <a:ext cx="17073564" cy="4589860"/>
          </a:xfrm>
          <a:prstGeom prst="rect">
            <a:avLst/>
          </a:prstGeom>
          <a:solidFill>
            <a:srgbClr val="CAF0FE"/>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3200">
                <a:solidFill>
                  <a:srgbClr val="FF4013"/>
                </a:solidFill>
                <a:uFill>
                  <a:solidFill>
                    <a:srgbClr val="FF4013"/>
                  </a:solidFill>
                </a:uFill>
              </a:defRPr>
            </a:pPr>
            <a:r>
              <a:t>Carrier Protein Mediated Transport</a:t>
            </a:r>
          </a:p>
          <a:p>
            <a:pPr marL="81280" marR="81280" defTabSz="1821656">
              <a:defRPr i="1" sz="2400">
                <a:uFill>
                  <a:solidFill>
                    <a:srgbClr val="000000"/>
                  </a:solidFill>
                </a:uFill>
              </a:defRPr>
            </a:pPr>
            <a:endParaRPr b="1"/>
          </a:p>
          <a:p>
            <a:pPr marL="81280" marR="81280" defTabSz="1821656">
              <a:defRPr sz="2400">
                <a:uFill>
                  <a:solidFill>
                    <a:srgbClr val="000000"/>
                  </a:solidFill>
                </a:uFill>
              </a:defRPr>
            </a:pPr>
            <a:r>
              <a:t>1.</a:t>
            </a:r>
            <a:r>
              <a:rPr b="1"/>
              <a:t> Facilitated Diffusion</a:t>
            </a:r>
            <a:r>
              <a:t>: Transported molecule carried by transporter moves down its concentration gradient.</a:t>
            </a:r>
          </a:p>
          <a:p>
            <a:pPr marL="81280" marR="81280" defTabSz="1821656">
              <a:defRPr sz="2400">
                <a:uFill>
                  <a:solidFill>
                    <a:srgbClr val="000000"/>
                  </a:solidFill>
                </a:uFill>
              </a:defRPr>
            </a:pPr>
          </a:p>
          <a:p>
            <a:pPr marL="81280" marR="81280" defTabSz="1821656">
              <a:defRPr sz="2400">
                <a:uFill>
                  <a:solidFill>
                    <a:srgbClr val="000000"/>
                  </a:solidFill>
                </a:uFill>
              </a:defRPr>
            </a:pPr>
            <a:r>
              <a:t>2. </a:t>
            </a:r>
            <a:r>
              <a:rPr b="1"/>
              <a:t>Primary Active Transport</a:t>
            </a:r>
            <a:r>
              <a:t>: Membrane carrier protein transports molecule against its concentration gradient</a:t>
            </a:r>
          </a:p>
          <a:p>
            <a:pPr marL="81280" marR="81280" defTabSz="1821656">
              <a:defRPr sz="2400">
                <a:uFill>
                  <a:solidFill>
                    <a:srgbClr val="000000"/>
                  </a:solidFill>
                </a:uFill>
              </a:defRPr>
            </a:pPr>
          </a:p>
          <a:p>
            <a:pPr marL="81280" marR="81280" defTabSz="1821656">
              <a:defRPr sz="2400">
                <a:uFill>
                  <a:solidFill>
                    <a:srgbClr val="000000"/>
                  </a:solidFill>
                </a:uFill>
              </a:defRPr>
            </a:pPr>
            <a:r>
              <a:t>3.</a:t>
            </a:r>
            <a:r>
              <a:rPr b="1"/>
              <a:t> Coupled Active Transport</a:t>
            </a:r>
            <a:r>
              <a:t>: Couples energy of first molecule moving down concentration  gradient to co-transport molecule 2 up its concentration gradient.</a:t>
            </a:r>
          </a:p>
          <a:p>
            <a:pPr marL="81280" marR="81280" defTabSz="1821656">
              <a:defRPr sz="2400">
                <a:uFill>
                  <a:solidFill>
                    <a:srgbClr val="000000"/>
                  </a:solidFill>
                </a:uFill>
              </a:defRPr>
            </a:pPr>
          </a:p>
          <a:p>
            <a:pPr marL="81280" marR="81280" defTabSz="1821656">
              <a:defRPr i="1" sz="2400">
                <a:uFill>
                  <a:solidFill>
                    <a:srgbClr val="000000"/>
                  </a:solidFill>
                </a:uFill>
              </a:defRPr>
            </a:pPr>
            <a:r>
              <a:t>Note: Specific, saturable, competition. </a:t>
            </a:r>
            <a:r>
              <a:rPr b="1"/>
              <a:t>Active Transport </a:t>
            </a:r>
            <a:r>
              <a:t>requires energy, using up ATP directly (primary) or indirectly (coupled) to transport against a concentration gradient.</a:t>
            </a:r>
          </a:p>
        </p:txBody>
      </p:sp>
      <p:sp>
        <p:nvSpPr>
          <p:cNvPr id="1931" name="Bulk Transport…"/>
          <p:cNvSpPr txBox="1"/>
          <p:nvPr/>
        </p:nvSpPr>
        <p:spPr>
          <a:xfrm>
            <a:off x="3369468" y="10304859"/>
            <a:ext cx="17073564" cy="3268266"/>
          </a:xfrm>
          <a:prstGeom prst="rect">
            <a:avLst/>
          </a:prstGeom>
          <a:solidFill>
            <a:srgbClr val="FFDAD8"/>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b="1" sz="3200">
                <a:solidFill>
                  <a:srgbClr val="3A88FE"/>
                </a:solidFill>
                <a:uFill>
                  <a:solidFill>
                    <a:srgbClr val="3A88FE"/>
                  </a:solidFill>
                </a:uFill>
              </a:defRPr>
            </a:pPr>
            <a:r>
              <a:t>Bulk Transport</a:t>
            </a:r>
          </a:p>
          <a:p>
            <a:pPr marL="81280" marR="81280" defTabSz="1821656">
              <a:defRPr i="1">
                <a:uFill>
                  <a:solidFill>
                    <a:srgbClr val="000000"/>
                  </a:solidFill>
                </a:uFill>
              </a:defRPr>
            </a:pPr>
            <a:endParaRPr b="1"/>
          </a:p>
          <a:p>
            <a:pPr marL="81280" marR="81280" defTabSz="1821656">
              <a:defRPr sz="2400">
                <a:uFill>
                  <a:solidFill>
                    <a:srgbClr val="000000"/>
                  </a:solidFill>
                </a:uFill>
              </a:defRPr>
            </a:pPr>
            <a:r>
              <a:t>1.</a:t>
            </a:r>
            <a:r>
              <a:rPr b="1"/>
              <a:t> Endocytosis</a:t>
            </a:r>
            <a:endParaRPr b="1"/>
          </a:p>
          <a:p>
            <a:pPr marL="81280" marR="81280" defTabSz="1821656">
              <a:defRPr sz="2400">
                <a:uFill>
                  <a:solidFill>
                    <a:srgbClr val="000000"/>
                  </a:solidFill>
                </a:uFill>
              </a:defRPr>
            </a:pPr>
          </a:p>
          <a:p>
            <a:pPr marL="81280" marR="81280" defTabSz="1821656">
              <a:defRPr sz="2400">
                <a:uFill>
                  <a:solidFill>
                    <a:srgbClr val="000000"/>
                  </a:solidFill>
                </a:uFill>
              </a:defRPr>
            </a:pPr>
            <a:r>
              <a:t>2. </a:t>
            </a:r>
            <a:r>
              <a:rPr b="1"/>
              <a:t>Exocytosis</a:t>
            </a:r>
          </a:p>
          <a:p>
            <a:pPr marL="81280" marR="81280" defTabSz="1821656">
              <a:defRPr sz="2400">
                <a:uFill>
                  <a:solidFill>
                    <a:srgbClr val="000000"/>
                  </a:solidFill>
                </a:uFill>
              </a:defRPr>
            </a:pPr>
          </a:p>
          <a:p>
            <a:pPr marL="81280" marR="81280" defTabSz="1821656">
              <a:defRPr i="1" sz="2400">
                <a:uFill>
                  <a:solidFill>
                    <a:srgbClr val="000000"/>
                  </a:solidFill>
                </a:uFill>
              </a:defRPr>
            </a:pPr>
            <a:r>
              <a:t>Note: Vesicles with phospholipid bilayers fuse with plasma membrane, or pinch off of plasma membrane, to move contents of vesicle in or out of the cell.</a:t>
            </a:r>
          </a:p>
        </p:txBody>
      </p:sp>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