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  <Override PartName="/ppt/media/image19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6429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1pPr>
    <a:lvl2pPr marL="0" marR="0" indent="228600" algn="l" defTabSz="6429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2pPr>
    <a:lvl3pPr marL="0" marR="0" indent="457200" algn="l" defTabSz="6429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3pPr>
    <a:lvl4pPr marL="0" marR="0" indent="685800" algn="l" defTabSz="6429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4pPr>
    <a:lvl5pPr marL="0" marR="0" indent="914400" algn="l" defTabSz="6429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5pPr>
    <a:lvl6pPr marL="0" marR="0" indent="1143000" algn="l" defTabSz="6429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6pPr>
    <a:lvl7pPr marL="0" marR="0" indent="1371600" algn="l" defTabSz="6429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7pPr>
    <a:lvl8pPr marL="0" marR="0" indent="1600200" algn="l" defTabSz="6429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8pPr>
    <a:lvl9pPr marL="0" marR="0" indent="1828800" algn="l" defTabSz="6429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8F44A2F1-9E1F-4B54-A3A2-5F16C0AD49E2}" styleName="">
    <a:tblBg/>
    <a:wholeTb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381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  <a:tblStyle styleId="{D51ADE6A-740E-44AE-83CC-AE7238B6C88D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4A9BC294-FFE2-49D5-8D69-9E1BD2C41BD5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BBFC77FB-9ED0-4EC9-95AA-A1379042E64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FF1F3"/>
          </a:solidFill>
        </a:fill>
      </a:tcStyle>
    </a:band2H>
    <a:firstCol>
      <a:tcTxStyle b="off" i="off">
        <a:fontRef idx="minor">
          <a:srgbClr val="000000"/>
        </a:fontRef>
        <a:srgbClr val="000000"/>
      </a:tcTxStyle>
      <a:tcStyle>
        <a:tcBdr>
          <a:left>
            <a:ln w="381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  <a:tblStyle styleId="{3DC5C2F9-1CAC-4260-A1DD-9FCDBB87749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FF1F3"/>
          </a:solidFill>
        </a:fill>
      </a:tcStyle>
    </a:band2H>
    <a:firstCol>
      <a:tcTxStyle b="off" i="off">
        <a:fontRef idx="minor">
          <a:srgbClr val="000000"/>
        </a:fontRef>
        <a:srgbClr val="000000"/>
      </a:tcTxStyle>
      <a:tcStyle>
        <a:tcBdr>
          <a:left>
            <a:ln w="381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  <a:tblStyle styleId="{6CBB8FF1-D9AA-43F3-AF6F-95CC898621D3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FF1F3"/>
          </a:solidFill>
        </a:fill>
      </a:tcStyle>
    </a:band2H>
    <a:firstCol>
      <a:tcTxStyle b="off" i="off">
        <a:fontRef idx="minor">
          <a:srgbClr val="000000"/>
        </a:fontRef>
        <a:srgbClr val="000000"/>
      </a:tcTxStyle>
      <a:tcStyle>
        <a:tcBdr>
          <a:left>
            <a:ln w="381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Relationship Id="rId48" Type="http://schemas.openxmlformats.org/officeDocument/2006/relationships/slide" Target="slides/slide41.xml"/><Relationship Id="rId49" Type="http://schemas.openxmlformats.org/officeDocument/2006/relationships/slide" Target="slides/slide42.xml"/><Relationship Id="rId50" Type="http://schemas.openxmlformats.org/officeDocument/2006/relationships/slide" Target="slides/slide43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0" name="Shape 160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584200" latinLnBrk="0">
      <a:defRPr sz="900">
        <a:latin typeface="Lucida Grande"/>
        <a:ea typeface="Lucida Grande"/>
        <a:cs typeface="Lucida Grande"/>
        <a:sym typeface="Lucida Grande"/>
      </a:defRPr>
    </a:lvl1pPr>
    <a:lvl2pPr indent="228600" defTabSz="584200" latinLnBrk="0">
      <a:defRPr sz="900">
        <a:latin typeface="Lucida Grande"/>
        <a:ea typeface="Lucida Grande"/>
        <a:cs typeface="Lucida Grande"/>
        <a:sym typeface="Lucida Grande"/>
      </a:defRPr>
    </a:lvl2pPr>
    <a:lvl3pPr indent="457200" defTabSz="584200" latinLnBrk="0">
      <a:defRPr sz="900">
        <a:latin typeface="Lucida Grande"/>
        <a:ea typeface="Lucida Grande"/>
        <a:cs typeface="Lucida Grande"/>
        <a:sym typeface="Lucida Grande"/>
      </a:defRPr>
    </a:lvl3pPr>
    <a:lvl4pPr indent="685800" defTabSz="584200" latinLnBrk="0">
      <a:defRPr sz="900">
        <a:latin typeface="Lucida Grande"/>
        <a:ea typeface="Lucida Grande"/>
        <a:cs typeface="Lucida Grande"/>
        <a:sym typeface="Lucida Grande"/>
      </a:defRPr>
    </a:lvl4pPr>
    <a:lvl5pPr indent="914400" defTabSz="584200" latinLnBrk="0">
      <a:defRPr sz="900">
        <a:latin typeface="Lucida Grande"/>
        <a:ea typeface="Lucida Grande"/>
        <a:cs typeface="Lucida Grande"/>
        <a:sym typeface="Lucida Grande"/>
      </a:defRPr>
    </a:lvl5pPr>
    <a:lvl6pPr indent="1143000" defTabSz="584200" latinLnBrk="0">
      <a:defRPr sz="900">
        <a:latin typeface="Lucida Grande"/>
        <a:ea typeface="Lucida Grande"/>
        <a:cs typeface="Lucida Grande"/>
        <a:sym typeface="Lucida Grande"/>
      </a:defRPr>
    </a:lvl6pPr>
    <a:lvl7pPr indent="1371600" defTabSz="584200" latinLnBrk="0">
      <a:defRPr sz="900">
        <a:latin typeface="Lucida Grande"/>
        <a:ea typeface="Lucida Grande"/>
        <a:cs typeface="Lucida Grande"/>
        <a:sym typeface="Lucida Grande"/>
      </a:defRPr>
    </a:lvl7pPr>
    <a:lvl8pPr indent="1600200" defTabSz="584200" latinLnBrk="0">
      <a:defRPr sz="900">
        <a:latin typeface="Lucida Grande"/>
        <a:ea typeface="Lucida Grande"/>
        <a:cs typeface="Lucida Grande"/>
        <a:sym typeface="Lucida Grande"/>
      </a:defRPr>
    </a:lvl8pPr>
    <a:lvl9pPr indent="1828800" defTabSz="584200" latinLnBrk="0">
      <a:defRPr sz="9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resentation1d.temp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lide Number"/>
          <p:cNvSpPr txBox="1"/>
          <p:nvPr>
            <p:ph type="sldNum" sz="quarter" idx="2"/>
          </p:nvPr>
        </p:nvSpPr>
        <p:spPr>
          <a:xfrm>
            <a:off x="11844337" y="12948046"/>
            <a:ext cx="688976" cy="803276"/>
          </a:xfrm>
          <a:prstGeom prst="rect">
            <a:avLst/>
          </a:prstGeom>
        </p:spPr>
        <p:txBody>
          <a:bodyPr/>
          <a:lstStyle>
            <a:lvl1pPr defTabSz="910828">
              <a:defRPr b="0" sz="4200">
                <a:latin typeface="+mn-lt"/>
                <a:ea typeface="+mn-ea"/>
                <a:cs typeface="+mn-cs"/>
                <a:sym typeface="Times Roma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resentation1d.temp cop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lide Number"/>
          <p:cNvSpPr txBox="1"/>
          <p:nvPr>
            <p:ph type="sldNum" sz="quarter" idx="2"/>
          </p:nvPr>
        </p:nvSpPr>
        <p:spPr>
          <a:xfrm>
            <a:off x="11844337" y="12948046"/>
            <a:ext cx="688976" cy="803276"/>
          </a:xfrm>
          <a:prstGeom prst="rect">
            <a:avLst/>
          </a:prstGeom>
        </p:spPr>
        <p:txBody>
          <a:bodyPr/>
          <a:lstStyle>
            <a:lvl1pPr defTabSz="910828">
              <a:defRPr b="0" sz="4200">
                <a:latin typeface="+mn-lt"/>
                <a:ea typeface="+mn-ea"/>
                <a:cs typeface="+mn-cs"/>
                <a:sym typeface="Times Roma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resentation1d.temp copy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lide Number"/>
          <p:cNvSpPr txBox="1"/>
          <p:nvPr>
            <p:ph type="sldNum" sz="quarter" idx="2"/>
          </p:nvPr>
        </p:nvSpPr>
        <p:spPr>
          <a:xfrm>
            <a:off x="11844337" y="12948046"/>
            <a:ext cx="688976" cy="803276"/>
          </a:xfrm>
          <a:prstGeom prst="rect">
            <a:avLst/>
          </a:prstGeom>
        </p:spPr>
        <p:txBody>
          <a:bodyPr/>
          <a:lstStyle>
            <a:lvl1pPr defTabSz="910828">
              <a:defRPr b="0" sz="4200">
                <a:latin typeface="+mn-lt"/>
                <a:ea typeface="+mn-ea"/>
                <a:cs typeface="+mn-cs"/>
                <a:sym typeface="Times Roma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resentation1d.temp copy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lide Number"/>
          <p:cNvSpPr txBox="1"/>
          <p:nvPr>
            <p:ph type="sldNum" sz="quarter" idx="2"/>
          </p:nvPr>
        </p:nvSpPr>
        <p:spPr>
          <a:xfrm>
            <a:off x="11844337" y="12948046"/>
            <a:ext cx="688976" cy="803276"/>
          </a:xfrm>
          <a:prstGeom prst="rect">
            <a:avLst/>
          </a:prstGeom>
        </p:spPr>
        <p:txBody>
          <a:bodyPr/>
          <a:lstStyle>
            <a:lvl1pPr defTabSz="910828">
              <a:defRPr b="0" sz="4200">
                <a:latin typeface="+mn-lt"/>
                <a:ea typeface="+mn-ea"/>
                <a:cs typeface="+mn-cs"/>
                <a:sym typeface="Times Roma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resentation1d.temp copy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/>
          <p:nvPr>
            <p:ph type="sldNum" sz="quarter" idx="2"/>
          </p:nvPr>
        </p:nvSpPr>
        <p:spPr>
          <a:xfrm>
            <a:off x="11844337" y="12948046"/>
            <a:ext cx="688976" cy="803276"/>
          </a:xfrm>
          <a:prstGeom prst="rect">
            <a:avLst/>
          </a:prstGeom>
        </p:spPr>
        <p:txBody>
          <a:bodyPr/>
          <a:lstStyle>
            <a:lvl1pPr defTabSz="910828">
              <a:defRPr b="0" sz="4200">
                <a:latin typeface="+mn-lt"/>
                <a:ea typeface="+mn-ea"/>
                <a:cs typeface="+mn-cs"/>
                <a:sym typeface="Times Roma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lide Number"/>
          <p:cNvSpPr txBox="1"/>
          <p:nvPr>
            <p:ph type="sldNum" sz="quarter" idx="2"/>
          </p:nvPr>
        </p:nvSpPr>
        <p:spPr>
          <a:xfrm>
            <a:off x="11844337" y="12948046"/>
            <a:ext cx="688976" cy="803276"/>
          </a:xfrm>
          <a:prstGeom prst="rect">
            <a:avLst/>
          </a:prstGeom>
        </p:spPr>
        <p:txBody>
          <a:bodyPr/>
          <a:lstStyle>
            <a:lvl1pPr defTabSz="910828">
              <a:defRPr b="0" sz="4200">
                <a:latin typeface="+mn-lt"/>
                <a:ea typeface="+mn-ea"/>
                <a:cs typeface="+mn-cs"/>
                <a:sym typeface="Times Roma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itle Text"/>
          <p:cNvSpPr txBox="1"/>
          <p:nvPr>
            <p:ph type="title"/>
          </p:nvPr>
        </p:nvSpPr>
        <p:spPr>
          <a:xfrm>
            <a:off x="4390080" y="748878"/>
            <a:ext cx="15612482" cy="3071814"/>
          </a:xfrm>
          <a:prstGeom prst="rect">
            <a:avLst/>
          </a:prstGeom>
        </p:spPr>
        <p:txBody>
          <a:bodyPr lIns="0" tIns="0" rIns="0" bIns="0"/>
          <a:lstStyle>
            <a:lvl1pPr marL="0" marR="0" defTabSz="821531">
              <a:lnSpc>
                <a:spcPct val="93000"/>
              </a:lnSpc>
              <a:defRPr sz="50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25" name="Body Level One…"/>
          <p:cNvSpPr txBox="1"/>
          <p:nvPr>
            <p:ph type="body" idx="1"/>
          </p:nvPr>
        </p:nvSpPr>
        <p:spPr>
          <a:xfrm>
            <a:off x="4390080" y="3813520"/>
            <a:ext cx="15612482" cy="9902480"/>
          </a:xfrm>
          <a:prstGeom prst="rect">
            <a:avLst/>
          </a:prstGeom>
        </p:spPr>
        <p:txBody>
          <a:bodyPr lIns="0" tIns="0" rIns="0" bIns="0"/>
          <a:lstStyle>
            <a:lvl1pPr marL="539750" marR="0" indent="-431800" defTabSz="821531">
              <a:lnSpc>
                <a:spcPct val="93000"/>
              </a:lnSpc>
              <a:spcBef>
                <a:spcPts val="1600"/>
              </a:spcBef>
              <a:buClr>
                <a:srgbClr val="000000"/>
              </a:buClr>
              <a:buFont typeface="Arial"/>
              <a:defRPr b="0" sz="3200"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971351" marR="0" indent="-395089" defTabSz="821531">
              <a:lnSpc>
                <a:spcPct val="93000"/>
              </a:lnSpc>
              <a:spcBef>
                <a:spcPts val="2000"/>
              </a:spcBef>
              <a:buClr>
                <a:srgbClr val="000000"/>
              </a:buClr>
              <a:buSzPct val="75000"/>
              <a:buFont typeface="Symbol"/>
              <a:buChar char="-"/>
              <a:defRPr b="0" sz="4400"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1381760" marR="0" indent="-302260" defTabSz="821531">
              <a:lnSpc>
                <a:spcPct val="93000"/>
              </a:lnSpc>
              <a:spcBef>
                <a:spcPts val="1500"/>
              </a:spcBef>
              <a:buClr>
                <a:srgbClr val="000000"/>
              </a:buClr>
              <a:buSzPct val="45000"/>
              <a:buChar char=""/>
              <a:defRPr b="0" sz="4200"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799166" marR="0" indent="-287866" defTabSz="821531">
              <a:lnSpc>
                <a:spcPct val="93000"/>
              </a:lnSpc>
              <a:spcBef>
                <a:spcPts val="1000"/>
              </a:spcBef>
              <a:buClr>
                <a:srgbClr val="000000"/>
              </a:buClr>
              <a:buSzPct val="75000"/>
              <a:buFont typeface="Symbol"/>
              <a:buChar char="-"/>
              <a:defRPr b="0" sz="3200"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2230966" marR="0" indent="-287866" defTabSz="821531">
              <a:lnSpc>
                <a:spcPct val="93000"/>
              </a:lnSpc>
              <a:spcBef>
                <a:spcPts val="500"/>
              </a:spcBef>
              <a:buClr>
                <a:srgbClr val="000000"/>
              </a:buClr>
              <a:buSzPct val="45000"/>
              <a:buChar char=""/>
              <a:defRPr b="0" sz="3200">
                <a:latin typeface="Times New Roman"/>
                <a:ea typeface="Times New Roman"/>
                <a:cs typeface="Times New Roman"/>
                <a:sym typeface="Times New Roman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6" name="Slide Number"/>
          <p:cNvSpPr txBox="1"/>
          <p:nvPr>
            <p:ph type="sldNum" sz="quarter" idx="2"/>
          </p:nvPr>
        </p:nvSpPr>
        <p:spPr>
          <a:xfrm>
            <a:off x="11851330" y="12863430"/>
            <a:ext cx="688976" cy="729817"/>
          </a:xfrm>
          <a:prstGeom prst="rect">
            <a:avLst/>
          </a:prstGeom>
        </p:spPr>
        <p:txBody>
          <a:bodyPr/>
          <a:lstStyle>
            <a:lvl1pPr defTabSz="1053703">
              <a:defRPr b="0" sz="42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itle Text"/>
          <p:cNvSpPr txBox="1"/>
          <p:nvPr>
            <p:ph type="title"/>
          </p:nvPr>
        </p:nvSpPr>
        <p:spPr>
          <a:xfrm>
            <a:off x="4423171" y="767953"/>
            <a:ext cx="15537658" cy="3196829"/>
          </a:xfrm>
          <a:prstGeom prst="rect">
            <a:avLst/>
          </a:prstGeom>
        </p:spPr>
        <p:txBody>
          <a:bodyPr/>
          <a:lstStyle>
            <a:lvl1pPr>
              <a:defRPr b="0">
                <a:latin typeface="+mn-lt"/>
                <a:ea typeface="+mn-ea"/>
                <a:cs typeface="+mn-cs"/>
                <a:sym typeface="Times Roman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34" name="Body Level One…"/>
          <p:cNvSpPr txBox="1"/>
          <p:nvPr>
            <p:ph type="body" idx="1"/>
          </p:nvPr>
        </p:nvSpPr>
        <p:spPr>
          <a:xfrm>
            <a:off x="4423171" y="3964781"/>
            <a:ext cx="15537658" cy="9751219"/>
          </a:xfrm>
          <a:prstGeom prst="rect">
            <a:avLst/>
          </a:prstGeom>
        </p:spPr>
        <p:txBody>
          <a:bodyPr/>
          <a:lstStyle>
            <a:lvl1pPr marL="767080" indent="-685800">
              <a:spcBef>
                <a:spcPts val="1500"/>
              </a:spcBef>
              <a:buSzTx/>
              <a:buNone/>
              <a:defRPr b="0">
                <a:latin typeface="+mn-lt"/>
                <a:ea typeface="+mn-ea"/>
                <a:cs typeface="+mn-cs"/>
                <a:sym typeface="Times Roman"/>
              </a:defRPr>
            </a:lvl1pPr>
            <a:lvl2pPr>
              <a:spcBef>
                <a:spcPts val="1300"/>
              </a:spcBef>
              <a:defRPr b="0">
                <a:latin typeface="+mn-lt"/>
                <a:ea typeface="+mn-ea"/>
                <a:cs typeface="+mn-cs"/>
                <a:sym typeface="Times Roman"/>
              </a:defRPr>
            </a:lvl2pPr>
            <a:lvl3pPr>
              <a:defRPr b="0">
                <a:latin typeface="+mn-lt"/>
                <a:ea typeface="+mn-ea"/>
                <a:cs typeface="+mn-cs"/>
                <a:sym typeface="Times Roman"/>
              </a:defRPr>
            </a:lvl3pPr>
            <a:lvl4pPr>
              <a:defRPr b="0">
                <a:latin typeface="+mn-lt"/>
                <a:ea typeface="+mn-ea"/>
                <a:cs typeface="+mn-cs"/>
                <a:sym typeface="Times Roman"/>
              </a:defRPr>
            </a:lvl4pPr>
            <a:lvl5pPr>
              <a:defRPr b="0">
                <a:latin typeface="+mn-lt"/>
                <a:ea typeface="+mn-ea"/>
                <a:cs typeface="+mn-cs"/>
                <a:sym typeface="Times Roman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5" name="Slide Number"/>
          <p:cNvSpPr txBox="1"/>
          <p:nvPr>
            <p:ph type="sldNum" sz="quarter" idx="2"/>
          </p:nvPr>
        </p:nvSpPr>
        <p:spPr>
          <a:xfrm>
            <a:off x="17831792" y="12501562"/>
            <a:ext cx="460376" cy="511176"/>
          </a:xfrm>
          <a:prstGeom prst="rect">
            <a:avLst/>
          </a:prstGeom>
        </p:spPr>
        <p:txBody>
          <a:bodyPr/>
          <a:lstStyle>
            <a:lvl1pPr defTabSz="910828">
              <a:defRPr b="0">
                <a:latin typeface="+mn-lt"/>
                <a:ea typeface="+mn-ea"/>
                <a:cs typeface="+mn-cs"/>
                <a:sym typeface="Times Roma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43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Title Text"/>
          <p:cNvSpPr txBox="1"/>
          <p:nvPr>
            <p:ph type="title"/>
          </p:nvPr>
        </p:nvSpPr>
        <p:spPr>
          <a:xfrm>
            <a:off x="3958828" y="0"/>
            <a:ext cx="14626829" cy="2750344"/>
          </a:xfrm>
          <a:prstGeom prst="rect">
            <a:avLst/>
          </a:prstGeom>
        </p:spPr>
        <p:txBody>
          <a:bodyPr/>
          <a:lstStyle>
            <a:lvl1pPr algn="l">
              <a:defRPr sz="5200">
                <a:solidFill>
                  <a:srgbClr val="7B1142"/>
                </a:solidFill>
                <a:uFill>
                  <a:solidFill>
                    <a:srgbClr val="7B1142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52" name="Body Level One…"/>
          <p:cNvSpPr txBox="1"/>
          <p:nvPr>
            <p:ph type="body" idx="1"/>
          </p:nvPr>
        </p:nvSpPr>
        <p:spPr>
          <a:xfrm>
            <a:off x="4423171" y="3964781"/>
            <a:ext cx="15537658" cy="9751219"/>
          </a:xfrm>
          <a:prstGeom prst="rect">
            <a:avLst/>
          </a:prstGeom>
        </p:spPr>
        <p:txBody>
          <a:bodyPr/>
          <a:lstStyle>
            <a:lvl1pPr marL="497840" indent="-457200">
              <a:spcBef>
                <a:spcPts val="800"/>
              </a:spcBef>
              <a:defRPr b="0" sz="3200">
                <a:latin typeface="Helvetica"/>
                <a:ea typeface="Helvetica"/>
                <a:cs typeface="Helvetica"/>
                <a:sym typeface="Helvetica"/>
              </a:defRPr>
            </a:lvl1pPr>
            <a:lvl2pPr marL="878839" indent="-380999">
              <a:spcBef>
                <a:spcPts val="800"/>
              </a:spcBef>
              <a:defRPr b="0" sz="3200">
                <a:latin typeface="Helvetica"/>
                <a:ea typeface="Helvetica"/>
                <a:cs typeface="Helvetica"/>
                <a:sym typeface="Helvetica"/>
              </a:defRPr>
            </a:lvl2pPr>
            <a:lvl3pPr marL="1259839" indent="-304800">
              <a:spcBef>
                <a:spcPts val="800"/>
              </a:spcBef>
              <a:defRPr b="0" sz="3200">
                <a:latin typeface="Helvetica"/>
                <a:ea typeface="Helvetica"/>
                <a:cs typeface="Helvetica"/>
                <a:sym typeface="Helvetica"/>
              </a:defRPr>
            </a:lvl3pPr>
            <a:lvl4pPr marL="1717039" indent="-304800">
              <a:spcBef>
                <a:spcPts val="800"/>
              </a:spcBef>
              <a:defRPr b="0" sz="3200">
                <a:latin typeface="Helvetica"/>
                <a:ea typeface="Helvetica"/>
                <a:cs typeface="Helvetica"/>
                <a:sym typeface="Helvetica"/>
              </a:defRPr>
            </a:lvl4pPr>
            <a:lvl5pPr marL="2174239" indent="-304800">
              <a:spcBef>
                <a:spcPts val="800"/>
              </a:spcBef>
              <a:defRPr b="0" sz="3200">
                <a:latin typeface="Helvetica"/>
                <a:ea typeface="Helvetica"/>
                <a:cs typeface="Helvetica"/>
                <a:sym typeface="Helvetica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3" name="Slide Number"/>
          <p:cNvSpPr txBox="1"/>
          <p:nvPr>
            <p:ph type="sldNum" sz="quarter" idx="2"/>
          </p:nvPr>
        </p:nvSpPr>
        <p:spPr>
          <a:xfrm>
            <a:off x="17831792" y="12501562"/>
            <a:ext cx="460376" cy="511176"/>
          </a:xfrm>
          <a:prstGeom prst="rect">
            <a:avLst/>
          </a:prstGeom>
        </p:spPr>
        <p:txBody>
          <a:bodyPr/>
          <a:lstStyle>
            <a:lvl1pPr>
              <a:defRPr b="0">
                <a:latin typeface="+mn-lt"/>
                <a:ea typeface="+mn-ea"/>
                <a:cs typeface="+mn-cs"/>
                <a:sym typeface="Times Roma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/>
          <p:nvPr>
            <p:ph type="sldNum" sz="quarter" idx="2"/>
          </p:nvPr>
        </p:nvSpPr>
        <p:spPr>
          <a:xfrm>
            <a:off x="11983442" y="13108781"/>
            <a:ext cx="384176" cy="409576"/>
          </a:xfrm>
          <a:prstGeom prst="rect">
            <a:avLst/>
          </a:prstGeom>
        </p:spPr>
        <p:txBody>
          <a:bodyPr/>
          <a:lstStyle>
            <a:lvl1pPr defTabSz="821531">
              <a:defRPr b="0" sz="1800">
                <a:uFillTx/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lide Number"/>
          <p:cNvSpPr txBox="1"/>
          <p:nvPr>
            <p:ph type="sldNum" sz="quarter" idx="2"/>
          </p:nvPr>
        </p:nvSpPr>
        <p:spPr>
          <a:xfrm>
            <a:off x="11983442" y="13108781"/>
            <a:ext cx="384176" cy="409576"/>
          </a:xfrm>
          <a:prstGeom prst="rect">
            <a:avLst/>
          </a:prstGeom>
        </p:spPr>
        <p:txBody>
          <a:bodyPr/>
          <a:lstStyle>
            <a:lvl1pPr defTabSz="821531">
              <a:defRPr b="0" sz="1800">
                <a:uFillTx/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lide Number"/>
          <p:cNvSpPr txBox="1"/>
          <p:nvPr>
            <p:ph type="sldNum" sz="quarter" idx="2"/>
          </p:nvPr>
        </p:nvSpPr>
        <p:spPr>
          <a:xfrm>
            <a:off x="11983442" y="13108781"/>
            <a:ext cx="384176" cy="409576"/>
          </a:xfrm>
          <a:prstGeom prst="rect">
            <a:avLst/>
          </a:prstGeom>
        </p:spPr>
        <p:txBody>
          <a:bodyPr/>
          <a:lstStyle>
            <a:lvl1pPr defTabSz="821531">
              <a:defRPr b="0" sz="1800">
                <a:uFillTx/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lide Number"/>
          <p:cNvSpPr txBox="1"/>
          <p:nvPr>
            <p:ph type="sldNum" sz="quarter" idx="2"/>
          </p:nvPr>
        </p:nvSpPr>
        <p:spPr>
          <a:xfrm>
            <a:off x="11956653" y="13055203"/>
            <a:ext cx="434976" cy="460376"/>
          </a:xfrm>
          <a:prstGeom prst="rect">
            <a:avLst/>
          </a:prstGeom>
        </p:spPr>
        <p:txBody>
          <a:bodyPr/>
          <a:lstStyle>
            <a:lvl1pPr defTabSz="821531">
              <a:defRPr b="0" sz="2200">
                <a:uFillTx/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/>
          <p:nvPr>
            <p:ph type="title"/>
          </p:nvPr>
        </p:nvSpPr>
        <p:spPr>
          <a:xfrm>
            <a:off x="4423171" y="767953"/>
            <a:ext cx="15537658" cy="3196829"/>
          </a:xfrm>
          <a:prstGeom prst="rect">
            <a:avLst/>
          </a:prstGeom>
        </p:spPr>
        <p:txBody>
          <a:bodyPr/>
          <a:lstStyle>
            <a:lvl1pPr>
              <a:defRPr b="0" sz="8000">
                <a:latin typeface="+mn-lt"/>
                <a:ea typeface="+mn-ea"/>
                <a:cs typeface="+mn-cs"/>
                <a:sym typeface="Times Roman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49" name="Body Level One…"/>
          <p:cNvSpPr txBox="1"/>
          <p:nvPr>
            <p:ph type="body" idx="1"/>
          </p:nvPr>
        </p:nvSpPr>
        <p:spPr>
          <a:xfrm>
            <a:off x="4423171" y="3964781"/>
            <a:ext cx="15537658" cy="9751219"/>
          </a:xfrm>
          <a:prstGeom prst="rect">
            <a:avLst/>
          </a:prstGeom>
        </p:spPr>
        <p:txBody>
          <a:bodyPr/>
          <a:lstStyle>
            <a:lvl1pPr marL="514168" indent="-473528">
              <a:spcBef>
                <a:spcPts val="1500"/>
              </a:spcBef>
              <a:defRPr b="0" sz="5800">
                <a:latin typeface="+mn-lt"/>
                <a:ea typeface="+mn-ea"/>
                <a:cs typeface="+mn-cs"/>
                <a:sym typeface="Times Roman"/>
              </a:defRPr>
            </a:lvl1pPr>
            <a:lvl2pPr marL="894714" indent="-396874">
              <a:spcBef>
                <a:spcPts val="1300"/>
              </a:spcBef>
              <a:defRPr b="0" sz="5000">
                <a:latin typeface="+mn-lt"/>
                <a:ea typeface="+mn-ea"/>
                <a:cs typeface="+mn-cs"/>
                <a:sym typeface="Times Roman"/>
              </a:defRPr>
            </a:lvl2pPr>
            <a:lvl3pPr marL="1275079" indent="-320039">
              <a:defRPr b="0" sz="4200">
                <a:latin typeface="+mn-lt"/>
                <a:ea typeface="+mn-ea"/>
                <a:cs typeface="+mn-cs"/>
                <a:sym typeface="Times Roman"/>
              </a:defRPr>
            </a:lvl3pPr>
            <a:lvl4pPr marL="1717039" indent="-304800">
              <a:defRPr b="0" sz="3200">
                <a:latin typeface="+mn-lt"/>
                <a:ea typeface="+mn-ea"/>
                <a:cs typeface="+mn-cs"/>
                <a:sym typeface="Times Roman"/>
              </a:defRPr>
            </a:lvl4pPr>
            <a:lvl5pPr marL="2174239" indent="-304800">
              <a:defRPr b="0" sz="3200">
                <a:latin typeface="+mn-lt"/>
                <a:ea typeface="+mn-ea"/>
                <a:cs typeface="+mn-cs"/>
                <a:sym typeface="Times Roman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0" name="Slide Number"/>
          <p:cNvSpPr txBox="1"/>
          <p:nvPr>
            <p:ph type="sldNum" sz="quarter" idx="2"/>
          </p:nvPr>
        </p:nvSpPr>
        <p:spPr>
          <a:xfrm>
            <a:off x="17845881" y="12501562"/>
            <a:ext cx="434976" cy="498476"/>
          </a:xfrm>
          <a:prstGeom prst="rect">
            <a:avLst/>
          </a:prstGeom>
        </p:spPr>
        <p:txBody>
          <a:bodyPr/>
          <a:lstStyle>
            <a:lvl1pPr defTabSz="910828">
              <a:defRPr b="0" sz="2200">
                <a:latin typeface="+mn-lt"/>
                <a:ea typeface="+mn-ea"/>
                <a:cs typeface="+mn-cs"/>
                <a:sym typeface="Times Roma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/>
          <p:nvPr>
            <p:ph type="title"/>
          </p:nvPr>
        </p:nvSpPr>
        <p:spPr>
          <a:xfrm>
            <a:off x="4423171" y="767953"/>
            <a:ext cx="15537658" cy="3196829"/>
          </a:xfrm>
          <a:prstGeom prst="rect">
            <a:avLst/>
          </a:prstGeom>
        </p:spPr>
        <p:txBody>
          <a:bodyPr/>
          <a:lstStyle>
            <a:lvl1pPr>
              <a:defRPr b="0" sz="8000">
                <a:latin typeface="+mn-lt"/>
                <a:ea typeface="+mn-ea"/>
                <a:cs typeface="+mn-cs"/>
                <a:sym typeface="Times Roman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58" name="Body Level One…"/>
          <p:cNvSpPr txBox="1"/>
          <p:nvPr>
            <p:ph type="body" idx="1"/>
          </p:nvPr>
        </p:nvSpPr>
        <p:spPr>
          <a:xfrm>
            <a:off x="4423171" y="3964781"/>
            <a:ext cx="15537658" cy="9751219"/>
          </a:xfrm>
          <a:prstGeom prst="rect">
            <a:avLst/>
          </a:prstGeom>
        </p:spPr>
        <p:txBody>
          <a:bodyPr/>
          <a:lstStyle>
            <a:lvl1pPr marL="514168" indent="-473528">
              <a:spcBef>
                <a:spcPts val="1500"/>
              </a:spcBef>
              <a:defRPr b="0" sz="5800">
                <a:latin typeface="+mn-lt"/>
                <a:ea typeface="+mn-ea"/>
                <a:cs typeface="+mn-cs"/>
                <a:sym typeface="Times Roman"/>
              </a:defRPr>
            </a:lvl1pPr>
            <a:lvl2pPr marL="894714" indent="-396874">
              <a:spcBef>
                <a:spcPts val="1300"/>
              </a:spcBef>
              <a:defRPr b="0" sz="5000">
                <a:latin typeface="+mn-lt"/>
                <a:ea typeface="+mn-ea"/>
                <a:cs typeface="+mn-cs"/>
                <a:sym typeface="Times Roman"/>
              </a:defRPr>
            </a:lvl2pPr>
            <a:lvl3pPr marL="1275079" indent="-320039">
              <a:defRPr b="0" sz="4200">
                <a:latin typeface="+mn-lt"/>
                <a:ea typeface="+mn-ea"/>
                <a:cs typeface="+mn-cs"/>
                <a:sym typeface="Times Roman"/>
              </a:defRPr>
            </a:lvl3pPr>
            <a:lvl4pPr marL="1717039" indent="-304800">
              <a:defRPr b="0" sz="3200">
                <a:latin typeface="+mn-lt"/>
                <a:ea typeface="+mn-ea"/>
                <a:cs typeface="+mn-cs"/>
                <a:sym typeface="Times Roman"/>
              </a:defRPr>
            </a:lvl4pPr>
            <a:lvl5pPr marL="2174239" indent="-304800">
              <a:defRPr b="0" sz="3200">
                <a:latin typeface="+mn-lt"/>
                <a:ea typeface="+mn-ea"/>
                <a:cs typeface="+mn-cs"/>
                <a:sym typeface="Times Roman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9" name="Slide Number"/>
          <p:cNvSpPr txBox="1"/>
          <p:nvPr>
            <p:ph type="sldNum" sz="quarter" idx="2"/>
          </p:nvPr>
        </p:nvSpPr>
        <p:spPr>
          <a:xfrm>
            <a:off x="17845881" y="12501562"/>
            <a:ext cx="434976" cy="498476"/>
          </a:xfrm>
          <a:prstGeom prst="rect">
            <a:avLst/>
          </a:prstGeom>
        </p:spPr>
        <p:txBody>
          <a:bodyPr/>
          <a:lstStyle>
            <a:lvl1pPr defTabSz="910828">
              <a:defRPr b="0" sz="2200">
                <a:latin typeface="+mn-lt"/>
                <a:ea typeface="+mn-ea"/>
                <a:cs typeface="+mn-cs"/>
                <a:sym typeface="Times Roma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resentation1d.tem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lide Number"/>
          <p:cNvSpPr txBox="1"/>
          <p:nvPr>
            <p:ph type="sldNum" sz="quarter" idx="2"/>
          </p:nvPr>
        </p:nvSpPr>
        <p:spPr>
          <a:xfrm>
            <a:off x="11822707" y="12948046"/>
            <a:ext cx="739776" cy="854076"/>
          </a:xfrm>
          <a:prstGeom prst="rect">
            <a:avLst/>
          </a:prstGeom>
        </p:spPr>
        <p:txBody>
          <a:bodyPr/>
          <a:lstStyle>
            <a:lvl1pPr defTabSz="910828">
              <a:defRPr b="0" sz="4600">
                <a:latin typeface="+mn-lt"/>
                <a:ea typeface="+mn-ea"/>
                <a:cs typeface="+mn-cs"/>
                <a:sym typeface="Times Roma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74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Relationship Id="rId19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19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3958828" y="0"/>
            <a:ext cx="16466344" cy="3384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/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3958828" y="3196828"/>
            <a:ext cx="16466344" cy="105191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/>
          <a:lstStyle>
            <a:lvl2pPr marL="888866" indent="-391026">
              <a:spcBef>
                <a:spcPts val="1200"/>
              </a:spcBef>
              <a:buChar char="–"/>
              <a:defRPr sz="5200"/>
            </a:lvl2pPr>
            <a:lvl3pPr marL="1264322" indent="-309282">
              <a:spcBef>
                <a:spcPts val="1100"/>
              </a:spcBef>
              <a:defRPr sz="4600"/>
            </a:lvl3pPr>
            <a:lvl4pPr marL="1722482" indent="-310242">
              <a:spcBef>
                <a:spcPts val="900"/>
              </a:spcBef>
              <a:buChar char="–"/>
              <a:defRPr sz="3800"/>
            </a:lvl4pPr>
            <a:lvl5pPr marL="2179682" indent="-310242">
              <a:spcBef>
                <a:spcPts val="900"/>
              </a:spcBef>
              <a:buChar char="»"/>
              <a:defRPr sz="3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20174298" y="13108781"/>
            <a:ext cx="494607" cy="488504"/>
          </a:xfrm>
          <a:prstGeom prst="rect">
            <a:avLst/>
          </a:prstGeom>
          <a:ln w="12700">
            <a:miter lim="400000"/>
          </a:ln>
        </p:spPr>
        <p:txBody>
          <a:bodyPr wrap="none" lIns="71437" tIns="71437" rIns="71437" bIns="71437">
            <a:spAutoFit/>
          </a:bodyPr>
          <a:lstStyle>
            <a:lvl1pPr algn="ctr" defTabSz="1160859">
              <a:defRPr b="1"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</p:sldLayoutIdLst>
  <p:transition xmlns:p14="http://schemas.microsoft.com/office/powerpoint/2010/main" spd="med" advClick="1"/>
  <p:txStyles>
    <p:titleStyle>
      <a:lvl1pPr marL="81280" marR="81280" indent="0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1pPr>
      <a:lvl2pPr marL="81280" marR="81280" indent="228600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2pPr>
      <a:lvl3pPr marL="81280" marR="81280" indent="457200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3pPr>
      <a:lvl4pPr marL="81280" marR="81280" indent="685800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4pPr>
      <a:lvl5pPr marL="81280" marR="81280" indent="914400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5pPr>
      <a:lvl6pPr marL="81280" marR="81280" indent="1143000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6pPr>
      <a:lvl7pPr marL="81280" marR="81280" indent="1371600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7pPr>
      <a:lvl8pPr marL="81280" marR="81280" indent="1600199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8pPr>
      <a:lvl9pPr marL="81280" marR="81280" indent="1828800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9pPr>
    </p:titleStyle>
    <p:bodyStyle>
      <a:lvl1pPr marL="508230" marR="81280" indent="-467590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1pPr>
      <a:lvl2pPr marL="949024" marR="81280" indent="-451184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2pPr>
      <a:lvl3pPr marL="1358451" marR="81280" indent="-403411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3pPr>
      <a:lvl4pPr marL="1902097" marR="81280" indent="-489857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4pPr>
      <a:lvl5pPr marL="2359297" marR="81280" indent="-489857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5pPr>
      <a:lvl6pPr marL="2359297" marR="81280" indent="-489857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6pPr>
      <a:lvl7pPr marL="2359297" marR="81280" indent="-489857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7pPr>
      <a:lvl8pPr marL="2359297" marR="81280" indent="-489857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8pPr>
      <a:lvl9pPr marL="2359297" marR="81280" indent="-489857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9pPr>
    </p:bodyStyle>
    <p:otherStyle>
      <a:lvl1pPr marL="0" marR="0" indent="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1pPr>
      <a:lvl2pPr marL="0" marR="0" indent="22860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2pPr>
      <a:lvl3pPr marL="0" marR="0" indent="45720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3pPr>
      <a:lvl4pPr marL="0" marR="0" indent="68580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4pPr>
      <a:lvl5pPr marL="0" marR="0" indent="91440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5pPr>
      <a:lvl6pPr marL="0" marR="0" indent="114300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6pPr>
      <a:lvl7pPr marL="0" marR="0" indent="137160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7pPr>
      <a:lvl8pPr marL="0" marR="0" indent="160020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8pPr>
      <a:lvl9pPr marL="0" marR="0" indent="182880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3" Type="http://schemas.openxmlformats.org/officeDocument/2006/relationships/image" Target="../media/image6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e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3" Type="http://schemas.openxmlformats.org/officeDocument/2006/relationships/hyperlink" Target="https://www.sciencedirect.com/book/9780444521538/an-introduction-to-biological-membranes" TargetMode="Externa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e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e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9.xml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9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3" Type="http://schemas.openxmlformats.org/officeDocument/2006/relationships/image" Target="../media/image3.png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eg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eg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eg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eg"/></Relationships>
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eg"/></Relationships>

</file>

<file path=ppt/slides/_rels/slide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eg"/></Relationships>

</file>

<file path=ppt/slides/_rels/slide3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Relationship Id="rId4" Type="http://schemas.openxmlformats.org/officeDocument/2006/relationships/image" Target="../media/image12.png"/></Relationships>

</file>

<file path=ppt/slides/_rels/slide3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eg"/></Relationships>

</file>

<file path=ppt/slides/_rels/slide3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4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jpeg"/></Relationships>

</file>

<file path=ppt/slides/_rels/slide4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jpeg"/></Relationships>

</file>

<file path=ppt/slides/_rels/slide4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4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3" Type="http://schemas.openxmlformats.org/officeDocument/2006/relationships/image" Target="../media/image4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3" Type="http://schemas.openxmlformats.org/officeDocument/2006/relationships/image" Target="../media/image5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Figure 17.21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17.21</a:t>
            </a:r>
          </a:p>
        </p:txBody>
      </p:sp>
      <p:pic>
        <p:nvPicPr>
          <p:cNvPr id="163" name="fox78119_1721.jpg" descr="fox78119_1721.jp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958828" y="3965575"/>
            <a:ext cx="16466343" cy="5784851"/>
          </a:xfrm>
          <a:prstGeom prst="rect">
            <a:avLst/>
          </a:prstGeom>
          <a:ln w="12700">
            <a:miter lim="400000"/>
          </a:ln>
        </p:spPr>
      </p:pic>
      <p:sp>
        <p:nvSpPr>
          <p:cNvPr id="164" name="Rectangle"/>
          <p:cNvSpPr/>
          <p:nvPr/>
        </p:nvSpPr>
        <p:spPr>
          <a:xfrm>
            <a:off x="5566171" y="3661171"/>
            <a:ext cx="13340954" cy="660798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</a:p>
        </p:txBody>
      </p:sp>
      <p:sp>
        <p:nvSpPr>
          <p:cNvPr id="165" name="1. Filter plasma and water soluble chemicals from blood into urine…"/>
          <p:cNvSpPr txBox="1"/>
          <p:nvPr/>
        </p:nvSpPr>
        <p:spPr>
          <a:xfrm>
            <a:off x="5798343" y="875109"/>
            <a:ext cx="14626829" cy="31253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1. Filter plasma and water soluble chemicals </a:t>
            </a:r>
            <a:r>
              <a:rPr b="1"/>
              <a:t>from</a:t>
            </a:r>
            <a:r>
              <a:t> blood into urine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2. Reabsorb and return needed chemicals from urine and back to blood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3. Secrete additional chemicals into the urine</a:t>
            </a:r>
          </a:p>
        </p:txBody>
      </p:sp>
      <p:sp>
        <p:nvSpPr>
          <p:cNvPr id="166" name="30% of plasma filtered out with each pass…"/>
          <p:cNvSpPr txBox="1"/>
          <p:nvPr/>
        </p:nvSpPr>
        <p:spPr>
          <a:xfrm>
            <a:off x="11566921" y="10501312"/>
            <a:ext cx="8447486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algn="r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30% of plasma filtered out with each pass</a:t>
            </a:r>
          </a:p>
          <a:p>
            <a:pPr marL="81280" marR="81280" algn="r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all blood filtered within 40 min</a:t>
            </a:r>
          </a:p>
          <a:p>
            <a:pPr marL="81280" marR="81280" algn="r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180L filtered out every day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Figure 17.16"/>
          <p:cNvSpPr txBox="1"/>
          <p:nvPr/>
        </p:nvSpPr>
        <p:spPr>
          <a:xfrm>
            <a:off x="16894968" y="13799343"/>
            <a:ext cx="2607470" cy="5000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17.16</a:t>
            </a:r>
          </a:p>
        </p:txBody>
      </p:sp>
      <p:grpSp>
        <p:nvGrpSpPr>
          <p:cNvPr id="245" name="Group"/>
          <p:cNvGrpSpPr/>
          <p:nvPr/>
        </p:nvGrpSpPr>
        <p:grpSpPr>
          <a:xfrm>
            <a:off x="7846218" y="839390"/>
            <a:ext cx="13340954" cy="12537282"/>
            <a:chOff x="0" y="0"/>
            <a:chExt cx="13340953" cy="12537281"/>
          </a:xfrm>
        </p:grpSpPr>
        <p:pic>
          <p:nvPicPr>
            <p:cNvPr id="243" name="fox78119_1716.jpg" descr="fox78119_1716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937940" y="339328"/>
              <a:ext cx="10090548" cy="1219795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44" name="Rectangle"/>
            <p:cNvSpPr/>
            <p:nvPr/>
          </p:nvSpPr>
          <p:spPr>
            <a:xfrm>
              <a:off x="0" y="0"/>
              <a:ext cx="13340954" cy="660797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  <p:sp>
        <p:nvSpPr>
          <p:cNvPr id="246" name="NaCl"/>
          <p:cNvSpPr txBox="1"/>
          <p:nvPr/>
        </p:nvSpPr>
        <p:spPr>
          <a:xfrm>
            <a:off x="14097000" y="4375546"/>
            <a:ext cx="1194701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NaCl</a:t>
            </a:r>
          </a:p>
        </p:txBody>
      </p:sp>
      <p:sp>
        <p:nvSpPr>
          <p:cNvPr id="247" name="Line"/>
          <p:cNvSpPr/>
          <p:nvPr/>
        </p:nvSpPr>
        <p:spPr>
          <a:xfrm>
            <a:off x="12619667" y="9614296"/>
            <a:ext cx="3821748" cy="1"/>
          </a:xfrm>
          <a:prstGeom prst="line">
            <a:avLst/>
          </a:prstGeom>
          <a:ln w="101600">
            <a:solidFill>
              <a:srgbClr val="000000"/>
            </a:solidFill>
            <a:headEnd type="stealth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248" name="NaCl"/>
          <p:cNvSpPr txBox="1"/>
          <p:nvPr/>
        </p:nvSpPr>
        <p:spPr>
          <a:xfrm>
            <a:off x="13942218" y="9602390"/>
            <a:ext cx="1194702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NaCl</a:t>
            </a:r>
          </a:p>
        </p:txBody>
      </p:sp>
      <p:sp>
        <p:nvSpPr>
          <p:cNvPr id="249" name="400"/>
          <p:cNvSpPr txBox="1"/>
          <p:nvPr/>
        </p:nvSpPr>
        <p:spPr>
          <a:xfrm>
            <a:off x="16942593" y="3911203"/>
            <a:ext cx="1194702" cy="6613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6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400</a:t>
            </a:r>
          </a:p>
        </p:txBody>
      </p:sp>
      <p:sp>
        <p:nvSpPr>
          <p:cNvPr id="250" name="300"/>
          <p:cNvSpPr txBox="1"/>
          <p:nvPr/>
        </p:nvSpPr>
        <p:spPr>
          <a:xfrm>
            <a:off x="11520785" y="3851671"/>
            <a:ext cx="1260557" cy="6613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defRPr b="1" sz="36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300</a:t>
            </a:r>
          </a:p>
        </p:txBody>
      </p:sp>
      <p:sp>
        <p:nvSpPr>
          <p:cNvPr id="251" name="Line"/>
          <p:cNvSpPr/>
          <p:nvPr/>
        </p:nvSpPr>
        <p:spPr>
          <a:xfrm>
            <a:off x="12464887" y="4196953"/>
            <a:ext cx="4436035" cy="1"/>
          </a:xfrm>
          <a:prstGeom prst="line">
            <a:avLst/>
          </a:prstGeom>
          <a:ln w="101600">
            <a:solidFill>
              <a:srgbClr val="000000"/>
            </a:solidFill>
            <a:headEnd type="stealth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252" name="1000"/>
          <p:cNvSpPr txBox="1"/>
          <p:nvPr/>
        </p:nvSpPr>
        <p:spPr>
          <a:xfrm>
            <a:off x="16591359" y="9304734"/>
            <a:ext cx="1253947" cy="6613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6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1000</a:t>
            </a:r>
          </a:p>
        </p:txBody>
      </p:sp>
      <p:sp>
        <p:nvSpPr>
          <p:cNvPr id="253" name="900"/>
          <p:cNvSpPr txBox="1"/>
          <p:nvPr/>
        </p:nvSpPr>
        <p:spPr>
          <a:xfrm>
            <a:off x="11507390" y="9173765"/>
            <a:ext cx="1195539" cy="6613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6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900</a:t>
            </a:r>
          </a:p>
        </p:txBody>
      </p:sp>
      <p:sp>
        <p:nvSpPr>
          <p:cNvPr id="254" name="Concentration in venous side always higher than concentration in arterial side, so NaCl always diffuses out of venous side into medulla/ arterial side"/>
          <p:cNvSpPr txBox="1"/>
          <p:nvPr/>
        </p:nvSpPr>
        <p:spPr>
          <a:xfrm>
            <a:off x="4418195" y="1865610"/>
            <a:ext cx="4398802" cy="44602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 marL="13572" indent="-13572" defTabSz="821531">
              <a:defRPr b="1" sz="3200"/>
            </a:lvl1pPr>
          </a:lstStyle>
          <a:p>
            <a:pPr/>
            <a:r>
              <a:t>Concentration in venous side always higher than concentration in arterial side, so NaCl always diffuses out of venous side into medulla/ arterial side</a:t>
            </a:r>
          </a:p>
        </p:txBody>
      </p:sp>
      <p:sp>
        <p:nvSpPr>
          <p:cNvPr id="255" name="medulla fluid: 1400"/>
          <p:cNvSpPr txBox="1"/>
          <p:nvPr/>
        </p:nvSpPr>
        <p:spPr>
          <a:xfrm>
            <a:off x="11638359" y="12066984"/>
            <a:ext cx="3648393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medulla fluid: 1400</a:t>
            </a:r>
          </a:p>
        </p:txBody>
      </p:sp>
      <p:sp>
        <p:nvSpPr>
          <p:cNvPr id="256" name="300 mOsm"/>
          <p:cNvSpPr txBox="1"/>
          <p:nvPr/>
        </p:nvSpPr>
        <p:spPr>
          <a:xfrm>
            <a:off x="13501687" y="2541984"/>
            <a:ext cx="2338050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300 mOsm</a:t>
            </a:r>
          </a:p>
        </p:txBody>
      </p:sp>
      <p:sp>
        <p:nvSpPr>
          <p:cNvPr id="257" name="Countercurrent in Vasa Recta (Peritubular capillaries):"/>
          <p:cNvSpPr txBox="1"/>
          <p:nvPr/>
        </p:nvSpPr>
        <p:spPr>
          <a:xfrm>
            <a:off x="3583781" y="303609"/>
            <a:ext cx="10612438" cy="1143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13572" indent="-13572" defTabSz="821531">
              <a:defRPr b="1" sz="3200"/>
            </a:lvl1pPr>
          </a:lstStyle>
          <a:p>
            <a:pPr/>
            <a:r>
              <a:t>Countercurrent in Vasa Recta (Peritubular capillaries):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Figure 17.5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17.5</a:t>
            </a:r>
          </a:p>
        </p:txBody>
      </p:sp>
      <p:pic>
        <p:nvPicPr>
          <p:cNvPr id="260" name="fox78119_1705.jpg" descr="fox78119_1705.jp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423171" y="2228850"/>
            <a:ext cx="15537658" cy="9258301"/>
          </a:xfrm>
          <a:prstGeom prst="rect">
            <a:avLst/>
          </a:prstGeom>
          <a:ln w="12700">
            <a:miter lim="400000"/>
          </a:ln>
        </p:spPr>
      </p:pic>
      <p:sp>
        <p:nvSpPr>
          <p:cNvPr id="261" name="Rectangle"/>
          <p:cNvSpPr/>
          <p:nvPr/>
        </p:nvSpPr>
        <p:spPr>
          <a:xfrm>
            <a:off x="5709046" y="1821656"/>
            <a:ext cx="13340954" cy="660798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</a:p>
        </p:txBody>
      </p:sp>
      <p:pic>
        <p:nvPicPr>
          <p:cNvPr id="262" name="Shape Shape" descr="Shape Shape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flipH="1">
            <a:off x="14972456" y="3131682"/>
            <a:ext cx="4707672" cy="8504656"/>
          </a:xfrm>
          <a:prstGeom prst="rect">
            <a:avLst/>
          </a:prstGeom>
        </p:spPr>
      </p:pic>
      <p:sp>
        <p:nvSpPr>
          <p:cNvPr id="264" name="water reabsorption from Collecting Ducts"/>
          <p:cNvSpPr txBox="1"/>
          <p:nvPr/>
        </p:nvSpPr>
        <p:spPr>
          <a:xfrm>
            <a:off x="7423546" y="571500"/>
            <a:ext cx="12912329" cy="1143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13572" indent="-13572" defTabSz="821531">
              <a:defRPr sz="3200"/>
            </a:pPr>
            <a:r>
              <a:t>water reabsorption from </a:t>
            </a:r>
            <a:r>
              <a:rPr b="1"/>
              <a:t>Collecting Ducts</a:t>
            </a:r>
            <a:endParaRPr b="1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Water Reabsorption from Collecting Ducts"/>
          <p:cNvSpPr txBox="1"/>
          <p:nvPr/>
        </p:nvSpPr>
        <p:spPr>
          <a:xfrm>
            <a:off x="4421361" y="892968"/>
            <a:ext cx="13430251" cy="9286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>
            <a:spAutoFit/>
          </a:bodyPr>
          <a:lstStyle>
            <a:lvl1pPr defTabSz="821531">
              <a:defRPr sz="5200"/>
            </a:lvl1pPr>
          </a:lstStyle>
          <a:p>
            <a:pPr/>
            <a:r>
              <a:t>Water Reabsorption from Collecting Ducts</a:t>
            </a:r>
          </a:p>
        </p:txBody>
      </p:sp>
      <p:sp>
        <p:nvSpPr>
          <p:cNvPr id="267" name="Collecting Ducts receive hypotonic urine from ascending loop of Henle &amp; distal tubule.…"/>
          <p:cNvSpPr txBox="1"/>
          <p:nvPr/>
        </p:nvSpPr>
        <p:spPr>
          <a:xfrm>
            <a:off x="4648869" y="2321718"/>
            <a:ext cx="15376923" cy="73580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>
            <a:spAutoFit/>
          </a:bodyPr>
          <a:lstStyle/>
          <a:p>
            <a:pPr marL="13572" indent="-13572" defTabSz="821531">
              <a:defRPr sz="3200"/>
            </a:pPr>
            <a:r>
              <a:t>Collecting Ducts receive hypotonic urine from ascending loop of Henle &amp; distal tubule.</a:t>
            </a:r>
          </a:p>
          <a:p>
            <a:pPr marL="13572" indent="-13572" defTabSz="821531">
              <a:defRPr sz="3200"/>
            </a:pPr>
          </a:p>
          <a:p>
            <a:pPr marL="13572" indent="-13572" defTabSz="821531">
              <a:defRPr sz="3200"/>
            </a:pPr>
            <a:r>
              <a:t>Collecting Ducts travel back through medulla towards calyces &amp; pelveis.</a:t>
            </a:r>
          </a:p>
          <a:p>
            <a:pPr marL="13572" indent="-13572" defTabSz="821531">
              <a:defRPr sz="3200"/>
            </a:pPr>
          </a:p>
          <a:p>
            <a:pPr marL="13572" indent="-13572" defTabSz="821531">
              <a:defRPr sz="3200"/>
            </a:pPr>
            <a:r>
              <a:t>Interstitial fluid of </a:t>
            </a:r>
            <a:r>
              <a:rPr b="1"/>
              <a:t>Medulla</a:t>
            </a:r>
            <a:r>
              <a:t> is very </a:t>
            </a:r>
            <a:r>
              <a:rPr b="1"/>
              <a:t>hypertonic, </a:t>
            </a:r>
            <a:r>
              <a:t>so water can be reabsorbed from collecting duct by osmosis.</a:t>
            </a:r>
          </a:p>
          <a:p>
            <a:pPr marL="13572" indent="-13572" defTabSz="821531">
              <a:defRPr sz="3200"/>
            </a:pPr>
          </a:p>
          <a:p>
            <a:pPr marL="13572" indent="-13572" defTabSz="821531">
              <a:defRPr sz="3200"/>
            </a:pPr>
            <a:r>
              <a:t>Collecting duct epithelium is water permeable.</a:t>
            </a:r>
          </a:p>
          <a:p>
            <a:pPr marL="13572" indent="-13572" defTabSz="821531">
              <a:defRPr sz="3200"/>
            </a:pPr>
          </a:p>
          <a:p>
            <a:pPr marL="13572" indent="-13572" defTabSz="821531">
              <a:defRPr sz="3200"/>
            </a:pPr>
            <a:r>
              <a:rPr b="1"/>
              <a:t>Aquaporin channels</a:t>
            </a:r>
            <a:r>
              <a:t> in collecting duct epithelium enhance osmosis.</a:t>
            </a:r>
          </a:p>
          <a:p>
            <a:pPr marL="13572" indent="-13572" defTabSz="821531">
              <a:defRPr sz="3200"/>
            </a:pPr>
          </a:p>
          <a:p>
            <a:pPr marL="13572" indent="-13572" defTabSz="821531">
              <a:defRPr sz="3200"/>
            </a:pPr>
            <a:r>
              <a:t>Antidiuretic Hormone (ADH) produced by hypothalamus/pituitary in response to dehydration increase the number of aquaporin channels in collecting ducts.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Figure 17.18"/>
          <p:cNvSpPr txBox="1"/>
          <p:nvPr/>
        </p:nvSpPr>
        <p:spPr>
          <a:xfrm>
            <a:off x="18282046" y="12715875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17.18</a:t>
            </a:r>
          </a:p>
        </p:txBody>
      </p:sp>
      <p:pic>
        <p:nvPicPr>
          <p:cNvPr id="270" name="fox78119_1718.jpg" descr="fox78119_1718.jp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216128" y="203199"/>
            <a:ext cx="11626454" cy="13662423"/>
          </a:xfrm>
          <a:prstGeom prst="rect">
            <a:avLst/>
          </a:prstGeom>
          <a:ln w="12700">
            <a:miter lim="400000"/>
          </a:ln>
        </p:spPr>
      </p:pic>
      <p:sp>
        <p:nvSpPr>
          <p:cNvPr id="271" name="Rectangle"/>
          <p:cNvSpPr/>
          <p:nvPr/>
        </p:nvSpPr>
        <p:spPr>
          <a:xfrm>
            <a:off x="4101703" y="0"/>
            <a:ext cx="13340954" cy="660797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</a:p>
        </p:txBody>
      </p:sp>
      <p:sp>
        <p:nvSpPr>
          <p:cNvPr id="272" name="H20 leaves collecting duct…"/>
          <p:cNvSpPr txBox="1"/>
          <p:nvPr/>
        </p:nvSpPr>
        <p:spPr>
          <a:xfrm>
            <a:off x="15924609" y="4679156"/>
            <a:ext cx="5261267" cy="1130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H</a:t>
            </a:r>
            <a:r>
              <a:rPr baseline="-5999"/>
              <a:t>2</a:t>
            </a:r>
            <a:r>
              <a:t>0 leaves collecting duct 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-&gt; hypertonic medulla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Figure 11.13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11.13</a:t>
            </a:r>
          </a:p>
        </p:txBody>
      </p:sp>
      <p:grpSp>
        <p:nvGrpSpPr>
          <p:cNvPr id="277" name="Group"/>
          <p:cNvGrpSpPr/>
          <p:nvPr/>
        </p:nvGrpSpPr>
        <p:grpSpPr>
          <a:xfrm>
            <a:off x="5637609" y="553640"/>
            <a:ext cx="13108782" cy="11947923"/>
            <a:chOff x="0" y="0"/>
            <a:chExt cx="13108781" cy="11947921"/>
          </a:xfrm>
        </p:grpSpPr>
        <p:pic>
          <p:nvPicPr>
            <p:cNvPr id="275" name="fox78119_1113.jpg" descr="fox78119_1113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2220515" y="53578"/>
              <a:ext cx="8667751" cy="1189434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76" name="Rectangle"/>
            <p:cNvSpPr/>
            <p:nvPr/>
          </p:nvSpPr>
          <p:spPr>
            <a:xfrm>
              <a:off x="0" y="0"/>
              <a:ext cx="13108782" cy="58936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  <p:sp>
        <p:nvSpPr>
          <p:cNvPr id="278" name="Paraventricular Nucleus"/>
          <p:cNvSpPr txBox="1"/>
          <p:nvPr/>
        </p:nvSpPr>
        <p:spPr>
          <a:xfrm>
            <a:off x="13960078" y="1607343"/>
            <a:ext cx="4792179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Paraventricular Nucleus</a:t>
            </a:r>
          </a:p>
        </p:txBody>
      </p:sp>
      <p:sp>
        <p:nvSpPr>
          <p:cNvPr id="279" name="Supraoptic Nucleus"/>
          <p:cNvSpPr txBox="1"/>
          <p:nvPr/>
        </p:nvSpPr>
        <p:spPr>
          <a:xfrm>
            <a:off x="6030515" y="3196828"/>
            <a:ext cx="3958789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Supraoptic Nucleus</a:t>
            </a:r>
          </a:p>
        </p:txBody>
      </p:sp>
      <p:sp>
        <p:nvSpPr>
          <p:cNvPr id="280" name="Antidiuretic Hormone…"/>
          <p:cNvSpPr txBox="1"/>
          <p:nvPr/>
        </p:nvSpPr>
        <p:spPr>
          <a:xfrm>
            <a:off x="14156531" y="10036968"/>
            <a:ext cx="6590110" cy="1130301"/>
          </a:xfrm>
          <a:prstGeom prst="rect">
            <a:avLst/>
          </a:prstGeom>
          <a:solidFill>
            <a:srgbClr val="FFF995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defRPr b="1"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Antidiuretic Hormone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released into circulation</a:t>
            </a:r>
          </a:p>
        </p:txBody>
      </p:sp>
      <p:sp>
        <p:nvSpPr>
          <p:cNvPr id="281" name="Antidiuretic Hormone…"/>
          <p:cNvSpPr txBox="1"/>
          <p:nvPr/>
        </p:nvSpPr>
        <p:spPr>
          <a:xfrm>
            <a:off x="14478000" y="2571750"/>
            <a:ext cx="6590110" cy="12501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Antidiuretic Hormone</a:t>
            </a:r>
          </a:p>
          <a:p>
            <a:pPr marL="81280" marR="81280" defTabSz="1821656"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&amp; Oxytocin synthesized</a:t>
            </a:r>
          </a:p>
          <a:p>
            <a:pPr marL="81280" marR="81280" defTabSz="1821656"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in hypothalamus</a:t>
            </a:r>
          </a:p>
        </p:txBody>
      </p:sp>
      <p:sp>
        <p:nvSpPr>
          <p:cNvPr id="282" name="Anterior Pituitary"/>
          <p:cNvSpPr txBox="1"/>
          <p:nvPr/>
        </p:nvSpPr>
        <p:spPr>
          <a:xfrm>
            <a:off x="3458765" y="10322718"/>
            <a:ext cx="3410241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Anterior Pituitary</a:t>
            </a:r>
          </a:p>
        </p:txBody>
      </p:sp>
      <p:sp>
        <p:nvSpPr>
          <p:cNvPr id="283" name="Posterior Pituitary"/>
          <p:cNvSpPr txBox="1"/>
          <p:nvPr/>
        </p:nvSpPr>
        <p:spPr>
          <a:xfrm>
            <a:off x="14156531" y="7518796"/>
            <a:ext cx="3624553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Posterior Pituitary</a:t>
            </a:r>
          </a:p>
        </p:txBody>
      </p:sp>
      <p:sp>
        <p:nvSpPr>
          <p:cNvPr id="284" name="Line"/>
          <p:cNvSpPr/>
          <p:nvPr/>
        </p:nvSpPr>
        <p:spPr>
          <a:xfrm flipV="1">
            <a:off x="12888515" y="7840266"/>
            <a:ext cx="1268017" cy="910828"/>
          </a:xfrm>
          <a:prstGeom prst="line">
            <a:avLst/>
          </a:prstGeom>
          <a:ln w="12700">
            <a:solidFill>
              <a:srgbClr val="000000"/>
            </a:solidFill>
          </a:ln>
        </p:spPr>
        <p:txBody>
          <a:bodyPr lIns="0" tIns="0" rIns="0" bIns="0"/>
          <a:lstStyle/>
          <a:p>
            <a:pPr/>
          </a:p>
        </p:txBody>
      </p:sp>
      <p:sp>
        <p:nvSpPr>
          <p:cNvPr id="285" name="Line"/>
          <p:cNvSpPr/>
          <p:nvPr/>
        </p:nvSpPr>
        <p:spPr>
          <a:xfrm flipV="1">
            <a:off x="7227093" y="10322718"/>
            <a:ext cx="1571626" cy="321469"/>
          </a:xfrm>
          <a:prstGeom prst="line">
            <a:avLst/>
          </a:prstGeom>
          <a:ln w="12700">
            <a:solidFill>
              <a:srgbClr val="000000"/>
            </a:solidFill>
          </a:ln>
        </p:spPr>
        <p:txBody>
          <a:bodyPr lIns="0" tIns="0" rIns="0" bIns="0"/>
          <a:lstStyle/>
          <a:p>
            <a:pPr/>
          </a:p>
        </p:txBody>
      </p:sp>
      <p:sp>
        <p:nvSpPr>
          <p:cNvPr id="286" name="hypothalamo-hypophyseal tract…"/>
          <p:cNvSpPr txBox="1"/>
          <p:nvPr/>
        </p:nvSpPr>
        <p:spPr>
          <a:xfrm>
            <a:off x="14156531" y="6036468"/>
            <a:ext cx="6317691" cy="1003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hypothalamo-hypophyseal tract </a:t>
            </a:r>
          </a:p>
          <a:p>
            <a:pPr marL="81280" marR="81280" defTabSz="1821656"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(long axons from hypothalamus)</a:t>
            </a:r>
          </a:p>
        </p:txBody>
      </p:sp>
      <p:sp>
        <p:nvSpPr>
          <p:cNvPr id="287" name="Oval"/>
          <p:cNvSpPr/>
          <p:nvPr/>
        </p:nvSpPr>
        <p:spPr>
          <a:xfrm>
            <a:off x="11299031" y="6607968"/>
            <a:ext cx="1250157" cy="910829"/>
          </a:xfrm>
          <a:prstGeom prst="ellipse">
            <a:avLst/>
          </a:prstGeom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</a:p>
        </p:txBody>
      </p:sp>
      <p:sp>
        <p:nvSpPr>
          <p:cNvPr id="288" name="Line"/>
          <p:cNvSpPr/>
          <p:nvPr/>
        </p:nvSpPr>
        <p:spPr>
          <a:xfrm flipV="1">
            <a:off x="12549187" y="6614410"/>
            <a:ext cx="1605508" cy="457903"/>
          </a:xfrm>
          <a:prstGeom prst="line">
            <a:avLst/>
          </a:prstGeom>
          <a:ln w="12700">
            <a:solidFill>
              <a:srgbClr val="000000"/>
            </a:solidFill>
          </a:ln>
        </p:spPr>
        <p:txBody>
          <a:bodyPr lIns="0" tIns="0" rIns="0" bIns="0"/>
          <a:lstStyle/>
          <a:p>
            <a:pPr/>
          </a:p>
        </p:txBody>
      </p:sp>
      <p:sp>
        <p:nvSpPr>
          <p:cNvPr id="289" name="Hypothalamus"/>
          <p:cNvSpPr txBox="1"/>
          <p:nvPr/>
        </p:nvSpPr>
        <p:spPr>
          <a:xfrm>
            <a:off x="7423546" y="1303734"/>
            <a:ext cx="2981825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Hypothalamus</a:t>
            </a:r>
          </a:p>
        </p:txBody>
      </p:sp>
      <p:sp>
        <p:nvSpPr>
          <p:cNvPr id="290" name="optic chiasm"/>
          <p:cNvSpPr txBox="1"/>
          <p:nvPr/>
        </p:nvSpPr>
        <p:spPr>
          <a:xfrm>
            <a:off x="7423546" y="5536406"/>
            <a:ext cx="2028616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optic chiasm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Antidiuretic Hormone causes aquaporin channels to be inserted into plasma membrane -&gt; retention of water in collecting ducts"/>
          <p:cNvSpPr txBox="1"/>
          <p:nvPr/>
        </p:nvSpPr>
        <p:spPr>
          <a:xfrm>
            <a:off x="3512343" y="267890"/>
            <a:ext cx="16537782" cy="1130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Antidiuretic Hormone causes </a:t>
            </a:r>
            <a:r>
              <a:rPr b="1"/>
              <a:t>aquaporin</a:t>
            </a:r>
            <a:r>
              <a:t> channels to be inserted into plasma membrane -&gt; retention of water in collecting ducts</a:t>
            </a:r>
          </a:p>
        </p:txBody>
      </p:sp>
      <p:sp>
        <p:nvSpPr>
          <p:cNvPr id="293" name="if aquaporin channels are present, at least 10x greater movement of water across the cell membrane"/>
          <p:cNvSpPr txBox="1"/>
          <p:nvPr/>
        </p:nvSpPr>
        <p:spPr>
          <a:xfrm>
            <a:off x="3741901" y="12014888"/>
            <a:ext cx="18227279" cy="625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3200"/>
            </a:lvl1pPr>
          </a:lstStyle>
          <a:p>
            <a:pPr/>
            <a:r>
              <a:t>if aquaporin channels are present, at least 10x greater movement of water across the cell membrane</a:t>
            </a:r>
          </a:p>
        </p:txBody>
      </p:sp>
      <p:pic>
        <p:nvPicPr>
          <p:cNvPr id="294" name="3-s2.0-B9780444521538000143-f14-12-9780444521538.jpg" descr="3-s2.0-B9780444521538000143-f14-12-9780444521538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351241" y="1953300"/>
            <a:ext cx="10094659" cy="9509829"/>
          </a:xfrm>
          <a:prstGeom prst="rect">
            <a:avLst/>
          </a:prstGeom>
          <a:ln w="12700">
            <a:miter lim="400000"/>
          </a:ln>
        </p:spPr>
      </p:pic>
      <p:sp>
        <p:nvSpPr>
          <p:cNvPr id="295" name="William Stillwell, in An Introduction to Biological Membranes, 2013"/>
          <p:cNvSpPr txBox="1"/>
          <p:nvPr/>
        </p:nvSpPr>
        <p:spPr>
          <a:xfrm>
            <a:off x="15383101" y="13019095"/>
            <a:ext cx="5334001" cy="3587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>
              <a:spcBef>
                <a:spcPts val="1100"/>
              </a:spcBef>
              <a:defRPr sz="1400">
                <a:solidFill>
                  <a:srgbClr val="0C7DBB"/>
                </a:solidFill>
              </a:defRPr>
            </a:pPr>
            <a:r>
              <a:rPr>
                <a:solidFill>
                  <a:srgbClr val="2E2E2E"/>
                </a:solidFill>
              </a:rPr>
              <a:t>William Stillwell, in </a:t>
            </a:r>
            <a:r>
              <a:rPr u="sng">
                <a:hlinkClick r:id="rId3" invalidUrl="" action="" tgtFrame="" tooltip="" history="1" highlightClick="0" endSnd="0"/>
              </a:rPr>
              <a:t>An Introduction to Biological Membranes</a:t>
            </a:r>
            <a:r>
              <a:rPr>
                <a:solidFill>
                  <a:srgbClr val="2E2E2E"/>
                </a:solidFill>
              </a:rPr>
              <a:t>, 2013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9" name="Group"/>
          <p:cNvGrpSpPr/>
          <p:nvPr/>
        </p:nvGrpSpPr>
        <p:grpSpPr>
          <a:xfrm>
            <a:off x="8066484" y="928687"/>
            <a:ext cx="13340954" cy="12269392"/>
            <a:chOff x="0" y="0"/>
            <a:chExt cx="13340953" cy="12269390"/>
          </a:xfrm>
        </p:grpSpPr>
        <p:pic>
          <p:nvPicPr>
            <p:cNvPr id="297" name="fox78119_1719.jpg" descr="fox78119_1719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2695178" y="375046"/>
              <a:ext cx="8718551" cy="1189434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98" name="Rectangle"/>
            <p:cNvSpPr/>
            <p:nvPr/>
          </p:nvSpPr>
          <p:spPr>
            <a:xfrm>
              <a:off x="0" y="0"/>
              <a:ext cx="13340954" cy="660797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  <p:sp>
        <p:nvSpPr>
          <p:cNvPr id="300" name="Antidiuretic Hormone causes aquaporin channels to be inserted into plasma membrane -&gt; retention of water in collecting ducts"/>
          <p:cNvSpPr txBox="1"/>
          <p:nvPr/>
        </p:nvSpPr>
        <p:spPr>
          <a:xfrm>
            <a:off x="3512343" y="267890"/>
            <a:ext cx="16537782" cy="1130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Antidiuretic Hormone causes </a:t>
            </a:r>
            <a:r>
              <a:rPr b="1"/>
              <a:t>aquaporin</a:t>
            </a:r>
            <a:r>
              <a:t> channels to be inserted into plasma membrane -&gt; retention of water in collecting ducts</a:t>
            </a:r>
          </a:p>
        </p:txBody>
      </p:sp>
      <p:sp>
        <p:nvSpPr>
          <p:cNvPr id="301" name="Figure 17.19"/>
          <p:cNvSpPr txBox="1"/>
          <p:nvPr/>
        </p:nvSpPr>
        <p:spPr>
          <a:xfrm>
            <a:off x="18639234" y="12840890"/>
            <a:ext cx="2607470" cy="5000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17.19</a:t>
            </a:r>
          </a:p>
        </p:txBody>
      </p:sp>
      <p:sp>
        <p:nvSpPr>
          <p:cNvPr id="302" name="Rectangle"/>
          <p:cNvSpPr/>
          <p:nvPr/>
        </p:nvSpPr>
        <p:spPr>
          <a:xfrm>
            <a:off x="3690937" y="4791669"/>
            <a:ext cx="6215063" cy="3375423"/>
          </a:xfrm>
          <a:prstGeom prst="rect">
            <a:avLst/>
          </a:prstGeom>
          <a:solidFill>
            <a:srgbClr val="FFFBB9"/>
          </a:solidFill>
          <a:ln w="12700"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03" name="Rectangle"/>
          <p:cNvSpPr/>
          <p:nvPr/>
        </p:nvSpPr>
        <p:spPr>
          <a:xfrm>
            <a:off x="3756639" y="8170664"/>
            <a:ext cx="1782202" cy="2521530"/>
          </a:xfrm>
          <a:prstGeom prst="rect">
            <a:avLst/>
          </a:prstGeom>
          <a:solidFill>
            <a:srgbClr val="D29D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04" name="Rectangle"/>
          <p:cNvSpPr/>
          <p:nvPr/>
        </p:nvSpPr>
        <p:spPr>
          <a:xfrm>
            <a:off x="5651398" y="8175707"/>
            <a:ext cx="1782202" cy="2521530"/>
          </a:xfrm>
          <a:prstGeom prst="rect">
            <a:avLst/>
          </a:prstGeom>
          <a:solidFill>
            <a:srgbClr val="D29D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05" name="Rectangle"/>
          <p:cNvSpPr/>
          <p:nvPr/>
        </p:nvSpPr>
        <p:spPr>
          <a:xfrm>
            <a:off x="7562218" y="8175707"/>
            <a:ext cx="1782202" cy="2521530"/>
          </a:xfrm>
          <a:prstGeom prst="rect">
            <a:avLst/>
          </a:prstGeom>
          <a:solidFill>
            <a:srgbClr val="D29D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06" name="lumen of collecting duct…"/>
          <p:cNvSpPr txBox="1"/>
          <p:nvPr/>
        </p:nvSpPr>
        <p:spPr>
          <a:xfrm>
            <a:off x="4191000" y="5161359"/>
            <a:ext cx="4721230" cy="1130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algn="ctr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lumen of collecting duct</a:t>
            </a:r>
          </a:p>
          <a:p>
            <a:pPr marL="81280" marR="81280" algn="ctr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(hypotonic)</a:t>
            </a:r>
          </a:p>
        </p:txBody>
      </p:sp>
      <p:sp>
        <p:nvSpPr>
          <p:cNvPr id="307" name="Arrow"/>
          <p:cNvSpPr/>
          <p:nvPr/>
        </p:nvSpPr>
        <p:spPr>
          <a:xfrm rot="16200000">
            <a:off x="4088681" y="8679331"/>
            <a:ext cx="4929188" cy="15001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4009" y="16642"/>
                </a:moveTo>
                <a:lnTo>
                  <a:pt x="4009" y="21600"/>
                </a:lnTo>
                <a:lnTo>
                  <a:pt x="0" y="10800"/>
                </a:lnTo>
                <a:lnTo>
                  <a:pt x="4009" y="0"/>
                </a:lnTo>
                <a:lnTo>
                  <a:pt x="4009" y="4958"/>
                </a:lnTo>
                <a:lnTo>
                  <a:pt x="21600" y="4958"/>
                </a:lnTo>
                <a:lnTo>
                  <a:pt x="21600" y="16642"/>
                </a:lnTo>
                <a:close/>
              </a:path>
            </a:pathLst>
          </a:custGeom>
          <a:solidFill>
            <a:srgbClr val="94E3FE"/>
          </a:solidFill>
          <a:ln w="12700">
            <a:miter lim="400000"/>
          </a:ln>
        </p:spPr>
        <p:txBody>
          <a:bodyPr lIns="53578" tIns="53578" rIns="53578" bIns="53578" anchor="ctr"/>
          <a:lstStyle/>
          <a:p>
            <a:pPr algn="ctr" defTabSz="821531">
              <a:defRPr sz="5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08" name="interstitial fluid of medulla…"/>
          <p:cNvSpPr txBox="1"/>
          <p:nvPr/>
        </p:nvSpPr>
        <p:spPr>
          <a:xfrm>
            <a:off x="4262437" y="11930062"/>
            <a:ext cx="5054419" cy="1130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algn="ctr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interstitial fluid of medulla</a:t>
            </a:r>
          </a:p>
          <a:p>
            <a:pPr marL="81280" marR="81280" algn="ctr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(hypertonic)</a:t>
            </a:r>
          </a:p>
        </p:txBody>
      </p:sp>
      <p:sp>
        <p:nvSpPr>
          <p:cNvPr id="309" name="H20"/>
          <p:cNvSpPr txBox="1"/>
          <p:nvPr/>
        </p:nvSpPr>
        <p:spPr>
          <a:xfrm>
            <a:off x="5947544" y="6643687"/>
            <a:ext cx="1185306" cy="8929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/>
          <a:p>
            <a:pPr algn="ctr" defTabSz="821531">
              <a:defRPr sz="5200">
                <a:latin typeface="Gill Sans"/>
                <a:ea typeface="Gill Sans"/>
                <a:cs typeface="Gill Sans"/>
                <a:sym typeface="Gill Sans"/>
              </a:defRPr>
            </a:pPr>
            <a:r>
              <a:t>H</a:t>
            </a:r>
            <a:r>
              <a:rPr baseline="-5999"/>
              <a:t>2</a:t>
            </a:r>
            <a:r>
              <a:t>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Figure 17.18"/>
          <p:cNvSpPr txBox="1"/>
          <p:nvPr/>
        </p:nvSpPr>
        <p:spPr>
          <a:xfrm>
            <a:off x="18282046" y="12715875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17.18</a:t>
            </a:r>
          </a:p>
        </p:txBody>
      </p:sp>
      <p:pic>
        <p:nvPicPr>
          <p:cNvPr id="312" name="fox78119_1718.jpg" descr="fox78119_1718.jp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216128" y="203199"/>
            <a:ext cx="11626454" cy="13662423"/>
          </a:xfrm>
          <a:prstGeom prst="rect">
            <a:avLst/>
          </a:prstGeom>
          <a:ln w="12700">
            <a:miter lim="400000"/>
          </a:ln>
        </p:spPr>
      </p:pic>
      <p:sp>
        <p:nvSpPr>
          <p:cNvPr id="313" name="Rectangle"/>
          <p:cNvSpPr/>
          <p:nvPr/>
        </p:nvSpPr>
        <p:spPr>
          <a:xfrm>
            <a:off x="4101703" y="0"/>
            <a:ext cx="13340954" cy="660797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</a:p>
        </p:txBody>
      </p:sp>
      <p:sp>
        <p:nvSpPr>
          <p:cNvPr id="314" name="H20 leaves collecting duct…"/>
          <p:cNvSpPr txBox="1"/>
          <p:nvPr/>
        </p:nvSpPr>
        <p:spPr>
          <a:xfrm>
            <a:off x="15924609" y="4679156"/>
            <a:ext cx="5261267" cy="1130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H</a:t>
            </a:r>
            <a:r>
              <a:rPr baseline="-5999"/>
              <a:t>2</a:t>
            </a:r>
            <a:r>
              <a:t>0 leaves collecting duct 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-&gt; hypertonic medulla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Rectangle"/>
          <p:cNvSpPr/>
          <p:nvPr/>
        </p:nvSpPr>
        <p:spPr>
          <a:xfrm>
            <a:off x="7150100" y="3661171"/>
            <a:ext cx="10090547" cy="6482954"/>
          </a:xfrm>
          <a:prstGeom prst="rect">
            <a:avLst/>
          </a:prstGeom>
          <a:solidFill>
            <a:srgbClr val="D6D7FF"/>
          </a:solidFill>
          <a:ln w="50800">
            <a:solidFill>
              <a:srgbClr val="7B1142"/>
            </a:solidFill>
            <a:miter lim="400000"/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Times Roman"/>
              </a:defRPr>
            </a:pPr>
          </a:p>
        </p:txBody>
      </p:sp>
      <p:sp>
        <p:nvSpPr>
          <p:cNvPr id="317" name="Rectangle"/>
          <p:cNvSpPr/>
          <p:nvPr/>
        </p:nvSpPr>
        <p:spPr>
          <a:xfrm>
            <a:off x="9316640" y="5357812"/>
            <a:ext cx="5732860" cy="3071813"/>
          </a:xfrm>
          <a:prstGeom prst="rect">
            <a:avLst/>
          </a:prstGeom>
          <a:solidFill>
            <a:srgbClr val="FFFFFF"/>
          </a:solidFill>
          <a:ln w="50800">
            <a:solidFill>
              <a:srgbClr val="7B1142"/>
            </a:solidFill>
            <a:miter lim="400000"/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Times Roman"/>
              </a:defRPr>
            </a:pPr>
          </a:p>
        </p:txBody>
      </p:sp>
      <p:sp>
        <p:nvSpPr>
          <p:cNvPr id="318" name="pressure…"/>
          <p:cNvSpPr txBox="1"/>
          <p:nvPr/>
        </p:nvSpPr>
        <p:spPr>
          <a:xfrm>
            <a:off x="17335500" y="5911453"/>
            <a:ext cx="3679032" cy="1612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algn="ctr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t>pressure</a:t>
            </a:r>
          </a:p>
          <a:p>
            <a:pPr marL="81280" marR="81280" algn="ctr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t> (volume)</a:t>
            </a:r>
          </a:p>
        </p:txBody>
      </p:sp>
      <p:grpSp>
        <p:nvGrpSpPr>
          <p:cNvPr id="323" name="Group"/>
          <p:cNvGrpSpPr/>
          <p:nvPr/>
        </p:nvGrpSpPr>
        <p:grpSpPr>
          <a:xfrm>
            <a:off x="5075237" y="5416550"/>
            <a:ext cx="2805511" cy="3098801"/>
            <a:chOff x="1135833" y="0"/>
            <a:chExt cx="2805509" cy="3098799"/>
          </a:xfrm>
        </p:grpSpPr>
        <p:sp>
          <p:nvSpPr>
            <p:cNvPr id="319" name="Line"/>
            <p:cNvSpPr/>
            <p:nvPr/>
          </p:nvSpPr>
          <p:spPr>
            <a:xfrm>
              <a:off x="2321695" y="530621"/>
              <a:ext cx="1518048" cy="3176"/>
            </a:xfrm>
            <a:prstGeom prst="line">
              <a:avLst/>
            </a:prstGeom>
            <a:noFill/>
            <a:ln w="101600" cap="flat">
              <a:solidFill>
                <a:srgbClr val="929292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320" name="H20…"/>
            <p:cNvSpPr/>
            <p:nvPr/>
          </p:nvSpPr>
          <p:spPr>
            <a:xfrm>
              <a:off x="1494608" y="0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/>
            <a:p>
              <a:pPr marL="81280" marR="81280" algn="ctr" defTabSz="1821656">
                <a:buClr>
                  <a:srgbClr val="000000"/>
                </a:buClr>
                <a:buFont typeface="Helvetica"/>
                <a:defRPr sz="46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Times Roman"/>
                </a:defRPr>
              </a:pPr>
              <a:r>
                <a:rPr b="1">
                  <a:latin typeface="Helvetica"/>
                  <a:ea typeface="Helvetica"/>
                  <a:cs typeface="Helvetica"/>
                  <a:sym typeface="Helvetica"/>
                </a:rPr>
                <a:t>H</a:t>
              </a:r>
              <a:r>
                <a:rPr b="1" baseline="-15913">
                  <a:latin typeface="Helvetica"/>
                  <a:ea typeface="Helvetica"/>
                  <a:cs typeface="Helvetica"/>
                  <a:sym typeface="Helvetica"/>
                </a:rPr>
                <a:t>2</a:t>
              </a:r>
              <a:r>
                <a:rPr b="1">
                  <a:latin typeface="Helvetica"/>
                  <a:ea typeface="Helvetica"/>
                  <a:cs typeface="Helvetica"/>
                  <a:sym typeface="Helvetica"/>
                </a:rPr>
                <a:t>0</a:t>
              </a:r>
              <a:endParaRPr b="1">
                <a:latin typeface="Helvetica"/>
                <a:ea typeface="Helvetica"/>
                <a:cs typeface="Helvetica"/>
                <a:sym typeface="Helvetica"/>
              </a:endParaRPr>
            </a:p>
            <a:p>
              <a:pPr marL="81280" marR="81280" algn="ctr" defTabSz="1821656">
                <a:buClr>
                  <a:srgbClr val="000000"/>
                </a:buClr>
                <a:buFont typeface="Helvetica"/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  <a:r>
                <a:t>(metabolic)</a:t>
              </a:r>
            </a:p>
          </p:txBody>
        </p:sp>
        <p:sp>
          <p:nvSpPr>
            <p:cNvPr id="321" name="Line"/>
            <p:cNvSpPr/>
            <p:nvPr/>
          </p:nvSpPr>
          <p:spPr>
            <a:xfrm>
              <a:off x="2423295" y="2280840"/>
              <a:ext cx="1518048" cy="3176"/>
            </a:xfrm>
            <a:prstGeom prst="line">
              <a:avLst/>
            </a:prstGeom>
            <a:noFill/>
            <a:ln w="101600" cap="flat">
              <a:solidFill>
                <a:srgbClr val="929292"/>
              </a:solidFill>
              <a:prstDash val="solid"/>
              <a:round/>
              <a:head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322" name="H20, Na…"/>
            <p:cNvSpPr/>
            <p:nvPr/>
          </p:nvSpPr>
          <p:spPr>
            <a:xfrm>
              <a:off x="1135833" y="1828799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/>
            <a:p>
              <a:pPr marL="81280" marR="81280" algn="ctr" defTabSz="1821656">
                <a:buClr>
                  <a:srgbClr val="000000"/>
                </a:buClr>
                <a:buFont typeface="Helvetica"/>
                <a:defRPr sz="46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Times Roman"/>
                </a:defRPr>
              </a:pPr>
              <a:r>
                <a:rPr b="1">
                  <a:latin typeface="Helvetica"/>
                  <a:ea typeface="Helvetica"/>
                  <a:cs typeface="Helvetica"/>
                  <a:sym typeface="Helvetica"/>
                </a:rPr>
                <a:t>H</a:t>
              </a:r>
              <a:r>
                <a:rPr b="1" baseline="-15913">
                  <a:latin typeface="Helvetica"/>
                  <a:ea typeface="Helvetica"/>
                  <a:cs typeface="Helvetica"/>
                  <a:sym typeface="Helvetica"/>
                </a:rPr>
                <a:t>2</a:t>
              </a:r>
              <a:r>
                <a:rPr b="1">
                  <a:latin typeface="Helvetica"/>
                  <a:ea typeface="Helvetica"/>
                  <a:cs typeface="Helvetica"/>
                  <a:sym typeface="Helvetica"/>
                </a:rPr>
                <a:t>0, Na</a:t>
              </a:r>
              <a:endParaRPr b="1">
                <a:latin typeface="Helvetica"/>
                <a:ea typeface="Helvetica"/>
                <a:cs typeface="Helvetica"/>
                <a:sym typeface="Helvetica"/>
              </a:endParaRPr>
            </a:p>
            <a:p>
              <a:pPr marL="81280" marR="81280" algn="ctr" defTabSz="1821656">
                <a:buClr>
                  <a:srgbClr val="000000"/>
                </a:buClr>
                <a:buFont typeface="Helvetica"/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  <a:r>
                <a:t>(sweat)</a:t>
              </a:r>
            </a:p>
          </p:txBody>
        </p:sp>
      </p:grpSp>
      <p:grpSp>
        <p:nvGrpSpPr>
          <p:cNvPr id="329" name="Group"/>
          <p:cNvGrpSpPr/>
          <p:nvPr/>
        </p:nvGrpSpPr>
        <p:grpSpPr>
          <a:xfrm>
            <a:off x="10674350" y="821531"/>
            <a:ext cx="3556001" cy="3571876"/>
            <a:chOff x="0" y="0"/>
            <a:chExt cx="3555999" cy="3571875"/>
          </a:xfrm>
        </p:grpSpPr>
        <p:sp>
          <p:nvSpPr>
            <p:cNvPr id="324" name="Line"/>
            <p:cNvSpPr/>
            <p:nvPr/>
          </p:nvSpPr>
          <p:spPr>
            <a:xfrm>
              <a:off x="2952750" y="1714500"/>
              <a:ext cx="3176" cy="1857375"/>
            </a:xfrm>
            <a:prstGeom prst="line">
              <a:avLst/>
            </a:prstGeom>
            <a:noFill/>
            <a:ln w="101600" cap="flat">
              <a:solidFill>
                <a:srgbClr val="929292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325" name="H20"/>
            <p:cNvSpPr/>
            <p:nvPr/>
          </p:nvSpPr>
          <p:spPr>
            <a:xfrm>
              <a:off x="2285999" y="759618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/>
            <a:p>
              <a:pPr marL="81280" marR="81280" defTabSz="1821656">
                <a:buClr>
                  <a:srgbClr val="000000"/>
                </a:buClr>
                <a:buFont typeface="Helvetica"/>
                <a:defRPr sz="46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Times Roman"/>
                </a:defRPr>
              </a:pPr>
              <a:r>
                <a:rPr b="1">
                  <a:latin typeface="Helvetica"/>
                  <a:ea typeface="Helvetica"/>
                  <a:cs typeface="Helvetica"/>
                  <a:sym typeface="Helvetica"/>
                </a:rPr>
                <a:t>H</a:t>
              </a:r>
              <a:r>
                <a:rPr b="1" baseline="-15913">
                  <a:latin typeface="Helvetica"/>
                  <a:ea typeface="Helvetica"/>
                  <a:cs typeface="Helvetica"/>
                  <a:sym typeface="Helvetica"/>
                </a:rPr>
                <a:t>2</a:t>
              </a:r>
              <a:r>
                <a:rPr b="1">
                  <a:latin typeface="Helvetica"/>
                  <a:ea typeface="Helvetica"/>
                  <a:cs typeface="Helvetica"/>
                  <a:sym typeface="Helvetica"/>
                </a:rPr>
                <a:t>0</a:t>
              </a:r>
            </a:p>
          </p:txBody>
        </p:sp>
        <p:sp>
          <p:nvSpPr>
            <p:cNvPr id="326" name="Na"/>
            <p:cNvSpPr/>
            <p:nvPr/>
          </p:nvSpPr>
          <p:spPr>
            <a:xfrm>
              <a:off x="0" y="791368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46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Na</a:t>
              </a:r>
            </a:p>
          </p:txBody>
        </p:sp>
        <p:sp>
          <p:nvSpPr>
            <p:cNvPr id="327" name="Intake"/>
            <p:cNvSpPr/>
            <p:nvPr/>
          </p:nvSpPr>
          <p:spPr>
            <a:xfrm>
              <a:off x="761999" y="0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46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Intake</a:t>
              </a:r>
            </a:p>
          </p:txBody>
        </p:sp>
        <p:sp>
          <p:nvSpPr>
            <p:cNvPr id="328" name="Line"/>
            <p:cNvSpPr/>
            <p:nvPr/>
          </p:nvSpPr>
          <p:spPr>
            <a:xfrm>
              <a:off x="717549" y="1589484"/>
              <a:ext cx="3176" cy="1857376"/>
            </a:xfrm>
            <a:prstGeom prst="line">
              <a:avLst/>
            </a:prstGeom>
            <a:noFill/>
            <a:ln w="101600" cap="flat">
              <a:solidFill>
                <a:srgbClr val="929292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335" name="Group"/>
          <p:cNvGrpSpPr/>
          <p:nvPr/>
        </p:nvGrpSpPr>
        <p:grpSpPr>
          <a:xfrm>
            <a:off x="10801349" y="9572625"/>
            <a:ext cx="3581401" cy="4073525"/>
            <a:chOff x="0" y="0"/>
            <a:chExt cx="3581399" cy="4073525"/>
          </a:xfrm>
        </p:grpSpPr>
        <p:sp>
          <p:nvSpPr>
            <p:cNvPr id="330" name="Line"/>
            <p:cNvSpPr/>
            <p:nvPr/>
          </p:nvSpPr>
          <p:spPr>
            <a:xfrm>
              <a:off x="590550" y="0"/>
              <a:ext cx="3176" cy="1857375"/>
            </a:xfrm>
            <a:prstGeom prst="line">
              <a:avLst/>
            </a:prstGeom>
            <a:noFill/>
            <a:ln w="101600" cap="flat">
              <a:solidFill>
                <a:srgbClr val="929292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331" name="Line"/>
            <p:cNvSpPr/>
            <p:nvPr/>
          </p:nvSpPr>
          <p:spPr>
            <a:xfrm>
              <a:off x="2978150" y="0"/>
              <a:ext cx="3176" cy="1857375"/>
            </a:xfrm>
            <a:prstGeom prst="line">
              <a:avLst/>
            </a:prstGeom>
            <a:noFill/>
            <a:ln w="101600" cap="flat">
              <a:solidFill>
                <a:srgbClr val="929292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332" name="H20"/>
            <p:cNvSpPr/>
            <p:nvPr/>
          </p:nvSpPr>
          <p:spPr>
            <a:xfrm>
              <a:off x="2311399" y="1838325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/>
            <a:p>
              <a:pPr marL="81280" marR="81280" defTabSz="1821656">
                <a:buClr>
                  <a:srgbClr val="000000"/>
                </a:buClr>
                <a:buFont typeface="Helvetica"/>
                <a:defRPr sz="46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Times Roman"/>
                </a:defRPr>
              </a:pPr>
              <a:r>
                <a:rPr b="1">
                  <a:latin typeface="Helvetica"/>
                  <a:ea typeface="Helvetica"/>
                  <a:cs typeface="Helvetica"/>
                  <a:sym typeface="Helvetica"/>
                </a:rPr>
                <a:t>H</a:t>
              </a:r>
              <a:r>
                <a:rPr b="1" baseline="-15913">
                  <a:latin typeface="Helvetica"/>
                  <a:ea typeface="Helvetica"/>
                  <a:cs typeface="Helvetica"/>
                  <a:sym typeface="Helvetica"/>
                </a:rPr>
                <a:t>2</a:t>
              </a:r>
              <a:r>
                <a:rPr b="1">
                  <a:latin typeface="Helvetica"/>
                  <a:ea typeface="Helvetica"/>
                  <a:cs typeface="Helvetica"/>
                  <a:sym typeface="Helvetica"/>
                </a:rPr>
                <a:t>0</a:t>
              </a:r>
            </a:p>
          </p:txBody>
        </p:sp>
        <p:sp>
          <p:nvSpPr>
            <p:cNvPr id="333" name="Na"/>
            <p:cNvSpPr/>
            <p:nvPr/>
          </p:nvSpPr>
          <p:spPr>
            <a:xfrm>
              <a:off x="0" y="1895475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46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Na</a:t>
              </a:r>
            </a:p>
          </p:txBody>
        </p:sp>
        <p:sp>
          <p:nvSpPr>
            <p:cNvPr id="334" name="Urine"/>
            <p:cNvSpPr/>
            <p:nvPr/>
          </p:nvSpPr>
          <p:spPr>
            <a:xfrm>
              <a:off x="901700" y="2803525"/>
              <a:ext cx="1270000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46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Urine</a:t>
              </a:r>
            </a:p>
          </p:txBody>
        </p:sp>
      </p:grpSp>
      <p:sp>
        <p:nvSpPr>
          <p:cNvPr id="336" name="[Na]"/>
          <p:cNvSpPr txBox="1"/>
          <p:nvPr/>
        </p:nvSpPr>
        <p:spPr>
          <a:xfrm>
            <a:off x="15067359" y="6179343"/>
            <a:ext cx="2286001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ctr" defTabSz="1821656">
              <a:spcBef>
                <a:spcPts val="2800"/>
              </a:spcBef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[Na]</a:t>
            </a:r>
          </a:p>
        </p:txBody>
      </p:sp>
      <p:sp>
        <p:nvSpPr>
          <p:cNvPr id="337" name="Homeostasis: Maintain constant blood volume, osmolality, &amp; pressure"/>
          <p:cNvSpPr txBox="1"/>
          <p:nvPr/>
        </p:nvSpPr>
        <p:spPr>
          <a:xfrm>
            <a:off x="3994546" y="357187"/>
            <a:ext cx="17162861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Homeostasis: Maintain constant blood volume, osmolality, &amp; pressure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23" grpId="3"/>
      <p:bldP build="whole" bldLvl="1" animBg="1" rev="0" advAuto="0" spid="329" grpId="1"/>
      <p:bldP build="whole" bldLvl="1" animBg="1" rev="0" advAuto="0" spid="335" grpId="2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Rectangle"/>
          <p:cNvSpPr/>
          <p:nvPr/>
        </p:nvSpPr>
        <p:spPr>
          <a:xfrm>
            <a:off x="7150100" y="3661171"/>
            <a:ext cx="10090547" cy="6482954"/>
          </a:xfrm>
          <a:prstGeom prst="rect">
            <a:avLst/>
          </a:prstGeom>
          <a:solidFill>
            <a:srgbClr val="D6D7FF"/>
          </a:solidFill>
          <a:ln w="50800">
            <a:solidFill>
              <a:srgbClr val="7B1142"/>
            </a:solidFill>
            <a:miter lim="400000"/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Times Roman"/>
              </a:defRPr>
            </a:pPr>
          </a:p>
        </p:txBody>
      </p:sp>
      <p:sp>
        <p:nvSpPr>
          <p:cNvPr id="340" name="Rectangle"/>
          <p:cNvSpPr/>
          <p:nvPr/>
        </p:nvSpPr>
        <p:spPr>
          <a:xfrm>
            <a:off x="9316640" y="5357812"/>
            <a:ext cx="5732860" cy="3071813"/>
          </a:xfrm>
          <a:prstGeom prst="rect">
            <a:avLst/>
          </a:prstGeom>
          <a:solidFill>
            <a:srgbClr val="FFFFFF"/>
          </a:solidFill>
          <a:ln w="50800">
            <a:solidFill>
              <a:srgbClr val="7B1142"/>
            </a:solidFill>
            <a:miter lim="400000"/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Times Roman"/>
              </a:defRPr>
            </a:pPr>
          </a:p>
        </p:txBody>
      </p:sp>
      <p:sp>
        <p:nvSpPr>
          <p:cNvPr id="341" name="Line"/>
          <p:cNvSpPr/>
          <p:nvPr/>
        </p:nvSpPr>
        <p:spPr>
          <a:xfrm>
            <a:off x="13627100" y="2536031"/>
            <a:ext cx="3176" cy="1857376"/>
          </a:xfrm>
          <a:prstGeom prst="line">
            <a:avLst/>
          </a:prstGeom>
          <a:ln w="101600">
            <a:solidFill>
              <a:srgbClr val="929292"/>
            </a:solidFill>
            <a:tail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342" name="Line"/>
          <p:cNvSpPr/>
          <p:nvPr/>
        </p:nvSpPr>
        <p:spPr>
          <a:xfrm>
            <a:off x="11391900" y="9572625"/>
            <a:ext cx="3176" cy="1857375"/>
          </a:xfrm>
          <a:prstGeom prst="line">
            <a:avLst/>
          </a:prstGeom>
          <a:ln w="101600">
            <a:solidFill>
              <a:srgbClr val="929292"/>
            </a:solidFill>
            <a:tail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343" name="Line"/>
          <p:cNvSpPr/>
          <p:nvPr/>
        </p:nvSpPr>
        <p:spPr>
          <a:xfrm>
            <a:off x="13779500" y="9572625"/>
            <a:ext cx="3176" cy="1857375"/>
          </a:xfrm>
          <a:prstGeom prst="line">
            <a:avLst/>
          </a:prstGeom>
          <a:ln w="101600">
            <a:solidFill>
              <a:srgbClr val="929292"/>
            </a:solidFill>
            <a:tail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344" name="pressure…"/>
          <p:cNvSpPr txBox="1"/>
          <p:nvPr/>
        </p:nvSpPr>
        <p:spPr>
          <a:xfrm>
            <a:off x="17335500" y="5911453"/>
            <a:ext cx="3679032" cy="1612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algn="ctr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t>pressure</a:t>
            </a:r>
          </a:p>
          <a:p>
            <a:pPr marL="81280" marR="81280" algn="ctr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t> (volume)</a:t>
            </a:r>
          </a:p>
        </p:txBody>
      </p:sp>
      <p:sp>
        <p:nvSpPr>
          <p:cNvPr id="345" name="H20"/>
          <p:cNvSpPr txBox="1"/>
          <p:nvPr/>
        </p:nvSpPr>
        <p:spPr>
          <a:xfrm>
            <a:off x="12630150" y="1403350"/>
            <a:ext cx="1744782" cy="1292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buClr>
                <a:srgbClr val="000000"/>
              </a:buClr>
              <a:buFont typeface="Helvetica"/>
              <a:defRPr sz="7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Times Roman"/>
              </a:defRPr>
            </a:pPr>
            <a:r>
              <a:rPr b="1">
                <a:latin typeface="Helvetica"/>
                <a:ea typeface="Helvetica"/>
                <a:cs typeface="Helvetica"/>
                <a:sym typeface="Helvetica"/>
              </a:rPr>
              <a:t>H</a:t>
            </a:r>
            <a:r>
              <a:rPr b="1" baseline="-12333">
                <a:latin typeface="Helvetica"/>
                <a:ea typeface="Helvetica"/>
                <a:cs typeface="Helvetica"/>
                <a:sym typeface="Helvetica"/>
              </a:rPr>
              <a:t>2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0</a:t>
            </a:r>
          </a:p>
        </p:txBody>
      </p:sp>
      <p:sp>
        <p:nvSpPr>
          <p:cNvPr id="346" name="H20"/>
          <p:cNvSpPr txBox="1"/>
          <p:nvPr/>
        </p:nvSpPr>
        <p:spPr>
          <a:xfrm>
            <a:off x="13392150" y="11487150"/>
            <a:ext cx="1243372" cy="965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buClr>
                <a:srgbClr val="000000"/>
              </a:buClr>
              <a:buFont typeface="Helvetica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Times Roman"/>
              </a:defRPr>
            </a:pPr>
            <a:r>
              <a:rPr b="1">
                <a:latin typeface="Helvetica"/>
                <a:ea typeface="Helvetica"/>
                <a:cs typeface="Helvetica"/>
                <a:sym typeface="Helvetica"/>
              </a:rPr>
              <a:t>H</a:t>
            </a:r>
            <a:r>
              <a:rPr b="1" baseline="-25000">
                <a:latin typeface="Helvetica"/>
                <a:ea typeface="Helvetica"/>
                <a:cs typeface="Helvetica"/>
                <a:sym typeface="Helvetica"/>
              </a:rPr>
              <a:t>2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0</a:t>
            </a:r>
          </a:p>
        </p:txBody>
      </p:sp>
      <p:sp>
        <p:nvSpPr>
          <p:cNvPr id="347" name="Na"/>
          <p:cNvSpPr txBox="1"/>
          <p:nvPr/>
        </p:nvSpPr>
        <p:spPr>
          <a:xfrm>
            <a:off x="10674350" y="1612900"/>
            <a:ext cx="1018236" cy="876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Na</a:t>
            </a:r>
          </a:p>
        </p:txBody>
      </p:sp>
      <p:sp>
        <p:nvSpPr>
          <p:cNvPr id="348" name="Na"/>
          <p:cNvSpPr txBox="1"/>
          <p:nvPr/>
        </p:nvSpPr>
        <p:spPr>
          <a:xfrm>
            <a:off x="10801350" y="11468100"/>
            <a:ext cx="1018235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Na</a:t>
            </a:r>
          </a:p>
        </p:txBody>
      </p:sp>
      <p:sp>
        <p:nvSpPr>
          <p:cNvPr id="349" name="Intake"/>
          <p:cNvSpPr txBox="1"/>
          <p:nvPr/>
        </p:nvSpPr>
        <p:spPr>
          <a:xfrm>
            <a:off x="11436350" y="821531"/>
            <a:ext cx="1996960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Intake</a:t>
            </a:r>
          </a:p>
        </p:txBody>
      </p:sp>
      <p:sp>
        <p:nvSpPr>
          <p:cNvPr id="350" name="Line"/>
          <p:cNvSpPr/>
          <p:nvPr/>
        </p:nvSpPr>
        <p:spPr>
          <a:xfrm>
            <a:off x="11391900" y="2411015"/>
            <a:ext cx="3176" cy="1857376"/>
          </a:xfrm>
          <a:prstGeom prst="line">
            <a:avLst/>
          </a:prstGeom>
          <a:ln w="101600">
            <a:solidFill>
              <a:srgbClr val="929292"/>
            </a:solidFill>
            <a:tail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351" name="Urine"/>
          <p:cNvSpPr txBox="1"/>
          <p:nvPr/>
        </p:nvSpPr>
        <p:spPr>
          <a:xfrm>
            <a:off x="11703050" y="12376150"/>
            <a:ext cx="1794158" cy="876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Urine</a:t>
            </a:r>
          </a:p>
        </p:txBody>
      </p:sp>
      <p:sp>
        <p:nvSpPr>
          <p:cNvPr id="352" name="[Na]"/>
          <p:cNvSpPr txBox="1"/>
          <p:nvPr/>
        </p:nvSpPr>
        <p:spPr>
          <a:xfrm>
            <a:off x="15031640" y="6018609"/>
            <a:ext cx="2286001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ctr" defTabSz="1821656">
              <a:spcBef>
                <a:spcPts val="4300"/>
              </a:spcBef>
              <a:buClr>
                <a:srgbClr val="000000"/>
              </a:buClr>
              <a:buFont typeface="Helvetica"/>
              <a:defRPr b="1" sz="70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[Na]</a:t>
            </a:r>
          </a:p>
        </p:txBody>
      </p:sp>
      <p:sp>
        <p:nvSpPr>
          <p:cNvPr id="353" name="Osmotic Challenge:…"/>
          <p:cNvSpPr txBox="1"/>
          <p:nvPr/>
        </p:nvSpPr>
        <p:spPr>
          <a:xfrm>
            <a:off x="1473993" y="528240"/>
            <a:ext cx="6458229" cy="2835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buClr>
                <a:srgbClr val="000000"/>
              </a:buClr>
              <a:buFont typeface="Helvetica"/>
              <a:defRPr b="1" sz="5000">
                <a:solidFill>
                  <a:srgbClr val="E32400"/>
                </a:solidFill>
                <a:uFill>
                  <a:solidFill>
                    <a:srgbClr val="E32400"/>
                  </a:solidFill>
                </a:uFill>
              </a:defRPr>
            </a:pPr>
            <a:r>
              <a:t>Osmotic Challenge: </a:t>
            </a:r>
          </a:p>
          <a:p>
            <a:pPr marL="81280" marR="81280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t>blood too concentrated</a:t>
            </a:r>
          </a:p>
          <a:p>
            <a:pPr marL="81280" marR="81280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pPr>
          </a:p>
          <a:p>
            <a:pPr marL="81280" marR="81280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t>increase thirst</a:t>
            </a:r>
          </a:p>
          <a:p>
            <a:pPr marL="81280" marR="81280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t>reabsorb more H</a:t>
            </a:r>
            <a:r>
              <a:rPr baseline="-5999"/>
              <a:t>2</a:t>
            </a:r>
            <a:r>
              <a:t>O from urine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Figure 17.5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17.5</a:t>
            </a:r>
          </a:p>
        </p:txBody>
      </p:sp>
      <p:pic>
        <p:nvPicPr>
          <p:cNvPr id="169" name="fox78119_1705.jpg" descr="fox78119_1705.jp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423171" y="2228850"/>
            <a:ext cx="15537658" cy="9258301"/>
          </a:xfrm>
          <a:prstGeom prst="rect">
            <a:avLst/>
          </a:prstGeom>
          <a:ln w="12700">
            <a:miter lim="400000"/>
          </a:ln>
        </p:spPr>
      </p:pic>
      <p:sp>
        <p:nvSpPr>
          <p:cNvPr id="170" name="Rectangle"/>
          <p:cNvSpPr/>
          <p:nvPr/>
        </p:nvSpPr>
        <p:spPr>
          <a:xfrm>
            <a:off x="5709046" y="1821656"/>
            <a:ext cx="13340954" cy="660798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</a:p>
        </p:txBody>
      </p:sp>
      <p:pic>
        <p:nvPicPr>
          <p:cNvPr id="171" name="Shape Shape" descr="Shape Shape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922535" y="3367481"/>
            <a:ext cx="2709614" cy="3875666"/>
          </a:xfrm>
          <a:prstGeom prst="rect">
            <a:avLst/>
          </a:prstGeom>
        </p:spPr>
      </p:pic>
      <p:sp>
        <p:nvSpPr>
          <p:cNvPr id="173" name="85% of filtered water and NaCl is reabsorbed in…"/>
          <p:cNvSpPr txBox="1"/>
          <p:nvPr/>
        </p:nvSpPr>
        <p:spPr>
          <a:xfrm>
            <a:off x="7423546" y="571500"/>
            <a:ext cx="12912329" cy="19109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13572" indent="-13572" defTabSz="821531">
              <a:defRPr sz="3200"/>
            </a:pPr>
            <a:r>
              <a:rPr b="1"/>
              <a:t>85% </a:t>
            </a:r>
            <a:r>
              <a:t>of filtered water and NaCl is reabsorbed in </a:t>
            </a:r>
          </a:p>
          <a:p>
            <a:pPr marL="13572" indent="-13572" defTabSz="821531">
              <a:defRPr sz="5000"/>
            </a:pPr>
            <a:r>
              <a:rPr b="1"/>
              <a:t>proximal tubule</a:t>
            </a:r>
            <a:r>
              <a:t>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Osmoreceptors"/>
          <p:cNvSpPr txBox="1"/>
          <p:nvPr>
            <p:ph type="title" idx="4294967295"/>
          </p:nvPr>
        </p:nvSpPr>
        <p:spPr>
          <a:xfrm>
            <a:off x="5155406" y="857250"/>
            <a:ext cx="10287001" cy="1928813"/>
          </a:xfrm>
          <a:prstGeom prst="rect">
            <a:avLst/>
          </a:prstGeom>
        </p:spPr>
        <p:txBody>
          <a:bodyPr/>
          <a:lstStyle>
            <a:lvl1pPr marL="57149" marR="57149" algn="l" defTabSz="1285875">
              <a:defRPr sz="3800">
                <a:solidFill>
                  <a:srgbClr val="7B1142"/>
                </a:solidFill>
                <a:uFill>
                  <a:solidFill>
                    <a:srgbClr val="7B1142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Osmoreceptors</a:t>
            </a:r>
          </a:p>
        </p:txBody>
      </p:sp>
      <p:sp>
        <p:nvSpPr>
          <p:cNvPr id="356" name="Cells that respond to changes in plasma osmolality."/>
          <p:cNvSpPr txBox="1"/>
          <p:nvPr/>
        </p:nvSpPr>
        <p:spPr>
          <a:xfrm>
            <a:off x="5296048" y="2160984"/>
            <a:ext cx="10761475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57149" marR="57149" defTabSz="1285875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Cells that respond to changes in plasma osmolality.</a:t>
            </a:r>
          </a:p>
        </p:txBody>
      </p:sp>
      <p:grpSp>
        <p:nvGrpSpPr>
          <p:cNvPr id="361" name="Group"/>
          <p:cNvGrpSpPr/>
          <p:nvPr/>
        </p:nvGrpSpPr>
        <p:grpSpPr>
          <a:xfrm>
            <a:off x="5686722" y="3643312"/>
            <a:ext cx="1986857" cy="3867538"/>
            <a:chOff x="0" y="0"/>
            <a:chExt cx="1986855" cy="3867536"/>
          </a:xfrm>
        </p:grpSpPr>
        <p:grpSp>
          <p:nvGrpSpPr>
            <p:cNvPr id="359" name="Group"/>
            <p:cNvGrpSpPr/>
            <p:nvPr/>
          </p:nvGrpSpPr>
          <p:grpSpPr>
            <a:xfrm>
              <a:off x="379511" y="602753"/>
              <a:ext cx="1607345" cy="3264784"/>
              <a:chOff x="0" y="0"/>
              <a:chExt cx="1607343" cy="3264782"/>
            </a:xfrm>
          </p:grpSpPr>
          <p:sp>
            <p:nvSpPr>
              <p:cNvPr id="357" name="Oval"/>
              <p:cNvSpPr/>
              <p:nvPr/>
            </p:nvSpPr>
            <p:spPr>
              <a:xfrm>
                <a:off x="0" y="0"/>
                <a:ext cx="1607344" cy="1660922"/>
              </a:xfrm>
              <a:prstGeom prst="ellipse">
                <a:avLst/>
              </a:prstGeom>
              <a:solidFill>
                <a:srgbClr val="D81E00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57149" marR="57149" defTabSz="1285875">
                  <a:defRPr sz="3200">
                    <a:uFill>
                      <a:solidFill>
                        <a:srgbClr val="000000"/>
                      </a:solidFill>
                    </a:uFill>
                    <a:latin typeface="+mn-lt"/>
                    <a:ea typeface="+mn-ea"/>
                    <a:cs typeface="+mn-cs"/>
                    <a:sym typeface="Times Roman"/>
                  </a:defRPr>
                </a:pPr>
              </a:p>
            </p:txBody>
          </p:sp>
          <p:sp>
            <p:nvSpPr>
              <p:cNvPr id="358" name="Line"/>
              <p:cNvSpPr/>
              <p:nvPr/>
            </p:nvSpPr>
            <p:spPr>
              <a:xfrm>
                <a:off x="803671" y="1678781"/>
                <a:ext cx="2390" cy="1586002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</p:grpSp>
        <p:sp>
          <p:nvSpPr>
            <p:cNvPr id="360" name="285 mOsm"/>
            <p:cNvSpPr/>
            <p:nvPr/>
          </p:nvSpPr>
          <p:spPr>
            <a:xfrm>
              <a:off x="0" y="0"/>
              <a:ext cx="1270000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57149" marR="57149" defTabSz="1285875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285 mOsm</a:t>
              </a:r>
            </a:p>
          </p:txBody>
        </p:sp>
      </p:grpSp>
      <p:grpSp>
        <p:nvGrpSpPr>
          <p:cNvPr id="367" name="Group"/>
          <p:cNvGrpSpPr/>
          <p:nvPr/>
        </p:nvGrpSpPr>
        <p:grpSpPr>
          <a:xfrm>
            <a:off x="8102203" y="3607593"/>
            <a:ext cx="3303985" cy="4010413"/>
            <a:chOff x="0" y="0"/>
            <a:chExt cx="3303984" cy="4010411"/>
          </a:xfrm>
        </p:grpSpPr>
        <p:sp>
          <p:nvSpPr>
            <p:cNvPr id="362" name="Line"/>
            <p:cNvSpPr/>
            <p:nvPr/>
          </p:nvSpPr>
          <p:spPr>
            <a:xfrm>
              <a:off x="0" y="1549300"/>
              <a:ext cx="1357313" cy="2234"/>
            </a:xfrm>
            <a:prstGeom prst="line">
              <a:avLst/>
            </a:prstGeom>
            <a:noFill/>
            <a:ln w="76200" cap="flat">
              <a:solidFill>
                <a:srgbClr val="BFBFBF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363" name="290 mOsm"/>
            <p:cNvSpPr/>
            <p:nvPr/>
          </p:nvSpPr>
          <p:spPr>
            <a:xfrm>
              <a:off x="1017984" y="0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57149" marR="57149" defTabSz="1285875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290 mOsm</a:t>
              </a:r>
            </a:p>
          </p:txBody>
        </p:sp>
        <p:grpSp>
          <p:nvGrpSpPr>
            <p:cNvPr id="366" name="Group"/>
            <p:cNvGrpSpPr/>
            <p:nvPr/>
          </p:nvGrpSpPr>
          <p:grpSpPr>
            <a:xfrm>
              <a:off x="1696640" y="745628"/>
              <a:ext cx="1607345" cy="3264784"/>
              <a:chOff x="0" y="0"/>
              <a:chExt cx="1607343" cy="3264782"/>
            </a:xfrm>
          </p:grpSpPr>
          <p:sp>
            <p:nvSpPr>
              <p:cNvPr id="364" name="Oval"/>
              <p:cNvSpPr/>
              <p:nvPr/>
            </p:nvSpPr>
            <p:spPr>
              <a:xfrm>
                <a:off x="0" y="0"/>
                <a:ext cx="1607344" cy="1660922"/>
              </a:xfrm>
              <a:prstGeom prst="ellipse">
                <a:avLst/>
              </a:prstGeom>
              <a:solidFill>
                <a:srgbClr val="D81E00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57149" marR="57149" defTabSz="1285875">
                  <a:defRPr sz="3200">
                    <a:uFill>
                      <a:solidFill>
                        <a:srgbClr val="000000"/>
                      </a:solidFill>
                    </a:uFill>
                    <a:latin typeface="+mn-lt"/>
                    <a:ea typeface="+mn-ea"/>
                    <a:cs typeface="+mn-cs"/>
                    <a:sym typeface="Times Roman"/>
                  </a:defRPr>
                </a:pPr>
              </a:p>
            </p:txBody>
          </p:sp>
          <p:sp>
            <p:nvSpPr>
              <p:cNvPr id="365" name="Line"/>
              <p:cNvSpPr/>
              <p:nvPr/>
            </p:nvSpPr>
            <p:spPr>
              <a:xfrm>
                <a:off x="803671" y="1678781"/>
                <a:ext cx="2390" cy="1586002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</p:grpSp>
      </p:grpSp>
      <p:grpSp>
        <p:nvGrpSpPr>
          <p:cNvPr id="373" name="Group"/>
          <p:cNvGrpSpPr/>
          <p:nvPr/>
        </p:nvGrpSpPr>
        <p:grpSpPr>
          <a:xfrm>
            <a:off x="11941968" y="3643312"/>
            <a:ext cx="2625329" cy="3938975"/>
            <a:chOff x="0" y="0"/>
            <a:chExt cx="2625328" cy="3938974"/>
          </a:xfrm>
        </p:grpSpPr>
        <p:grpSp>
          <p:nvGrpSpPr>
            <p:cNvPr id="370" name="Group"/>
            <p:cNvGrpSpPr/>
            <p:nvPr/>
          </p:nvGrpSpPr>
          <p:grpSpPr>
            <a:xfrm>
              <a:off x="1821656" y="1245691"/>
              <a:ext cx="803673" cy="2693284"/>
              <a:chOff x="0" y="0"/>
              <a:chExt cx="803671" cy="2693282"/>
            </a:xfrm>
          </p:grpSpPr>
          <p:sp>
            <p:nvSpPr>
              <p:cNvPr id="368" name="Oval"/>
              <p:cNvSpPr/>
              <p:nvPr/>
            </p:nvSpPr>
            <p:spPr>
              <a:xfrm>
                <a:off x="0" y="0"/>
                <a:ext cx="803672" cy="732235"/>
              </a:xfrm>
              <a:prstGeom prst="ellipse">
                <a:avLst/>
              </a:prstGeom>
              <a:solidFill>
                <a:srgbClr val="D81E00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57149" marR="57149" defTabSz="1285875">
                  <a:defRPr sz="3200">
                    <a:uFill>
                      <a:solidFill>
                        <a:srgbClr val="000000"/>
                      </a:solidFill>
                    </a:uFill>
                    <a:latin typeface="+mn-lt"/>
                    <a:ea typeface="+mn-ea"/>
                    <a:cs typeface="+mn-cs"/>
                    <a:sym typeface="Times Roman"/>
                  </a:defRPr>
                </a:pPr>
              </a:p>
            </p:txBody>
          </p:sp>
          <p:sp>
            <p:nvSpPr>
              <p:cNvPr id="369" name="Line"/>
              <p:cNvSpPr/>
              <p:nvPr/>
            </p:nvSpPr>
            <p:spPr>
              <a:xfrm>
                <a:off x="375046" y="660796"/>
                <a:ext cx="2354" cy="2032487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</p:grpSp>
        <p:sp>
          <p:nvSpPr>
            <p:cNvPr id="371" name="Line"/>
            <p:cNvSpPr/>
            <p:nvPr/>
          </p:nvSpPr>
          <p:spPr>
            <a:xfrm>
              <a:off x="0" y="1531441"/>
              <a:ext cx="1357313" cy="2233"/>
            </a:xfrm>
            <a:prstGeom prst="line">
              <a:avLst/>
            </a:prstGeom>
            <a:noFill/>
            <a:ln w="76200" cap="flat">
              <a:solidFill>
                <a:srgbClr val="BFBFBF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372" name="290 mOsm"/>
            <p:cNvSpPr/>
            <p:nvPr/>
          </p:nvSpPr>
          <p:spPr>
            <a:xfrm>
              <a:off x="964406" y="0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57149" marR="57149" defTabSz="1285875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290 mOsm</a:t>
              </a:r>
            </a:p>
          </p:txBody>
        </p:sp>
      </p:grpSp>
      <p:grpSp>
        <p:nvGrpSpPr>
          <p:cNvPr id="378" name="Group"/>
          <p:cNvGrpSpPr/>
          <p:nvPr/>
        </p:nvGrpSpPr>
        <p:grpSpPr>
          <a:xfrm>
            <a:off x="9673828" y="4478238"/>
            <a:ext cx="2303860" cy="1678782"/>
            <a:chOff x="0" y="0"/>
            <a:chExt cx="2303859" cy="1678781"/>
          </a:xfrm>
        </p:grpSpPr>
        <p:sp>
          <p:nvSpPr>
            <p:cNvPr id="374" name="Line"/>
            <p:cNvSpPr/>
            <p:nvPr/>
          </p:nvSpPr>
          <p:spPr>
            <a:xfrm>
              <a:off x="1393031" y="964406"/>
              <a:ext cx="642938" cy="714376"/>
            </a:xfrm>
            <a:prstGeom prst="line">
              <a:avLst/>
            </a:prstGeom>
            <a:noFill/>
            <a:ln w="50800" cap="flat">
              <a:solidFill>
                <a:srgbClr val="434ED6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375" name="Line"/>
            <p:cNvSpPr/>
            <p:nvPr/>
          </p:nvSpPr>
          <p:spPr>
            <a:xfrm flipV="1">
              <a:off x="1321593" y="321468"/>
              <a:ext cx="982267" cy="267892"/>
            </a:xfrm>
            <a:prstGeom prst="line">
              <a:avLst/>
            </a:prstGeom>
            <a:noFill/>
            <a:ln w="50800" cap="flat">
              <a:solidFill>
                <a:srgbClr val="434ED6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376" name="Line"/>
            <p:cNvSpPr/>
            <p:nvPr/>
          </p:nvSpPr>
          <p:spPr>
            <a:xfrm flipH="1">
              <a:off x="0" y="1017984"/>
              <a:ext cx="642938" cy="642938"/>
            </a:xfrm>
            <a:prstGeom prst="line">
              <a:avLst/>
            </a:prstGeom>
            <a:noFill/>
            <a:ln w="50800" cap="flat">
              <a:solidFill>
                <a:srgbClr val="434ED6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377" name="Line"/>
            <p:cNvSpPr/>
            <p:nvPr/>
          </p:nvSpPr>
          <p:spPr>
            <a:xfrm flipH="1" flipV="1">
              <a:off x="17859" y="0"/>
              <a:ext cx="696516" cy="553641"/>
            </a:xfrm>
            <a:prstGeom prst="line">
              <a:avLst/>
            </a:prstGeom>
            <a:noFill/>
            <a:ln w="50800" cap="flat">
              <a:solidFill>
                <a:srgbClr val="434ED6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</p:grpSp>
      <p:sp>
        <p:nvSpPr>
          <p:cNvPr id="379" name="Shape"/>
          <p:cNvSpPr/>
          <p:nvPr/>
        </p:nvSpPr>
        <p:spPr>
          <a:xfrm>
            <a:off x="14245828" y="6692800"/>
            <a:ext cx="500063" cy="10179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8472" y="0"/>
                </a:moveTo>
                <a:lnTo>
                  <a:pt x="0" y="3890"/>
                </a:lnTo>
                <a:lnTo>
                  <a:pt x="7602" y="8382"/>
                </a:lnTo>
                <a:lnTo>
                  <a:pt x="5022" y="9705"/>
                </a:lnTo>
                <a:lnTo>
                  <a:pt x="12222" y="13897"/>
                </a:lnTo>
                <a:lnTo>
                  <a:pt x="10012" y="14915"/>
                </a:lnTo>
                <a:lnTo>
                  <a:pt x="21600" y="21600"/>
                </a:lnTo>
                <a:lnTo>
                  <a:pt x="14767" y="12877"/>
                </a:lnTo>
                <a:lnTo>
                  <a:pt x="16577" y="12007"/>
                </a:lnTo>
                <a:lnTo>
                  <a:pt x="11050" y="6797"/>
                </a:lnTo>
                <a:lnTo>
                  <a:pt x="12860" y="6080"/>
                </a:lnTo>
                <a:close/>
              </a:path>
            </a:pathLst>
          </a:custGeom>
          <a:solidFill>
            <a:srgbClr val="FFFB00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57149" marR="57149" defTabSz="1285875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Times Roman"/>
              </a:defRPr>
            </a:pPr>
          </a:p>
        </p:txBody>
      </p:sp>
      <p:sp>
        <p:nvSpPr>
          <p:cNvPr id="380" name="isotonic…"/>
          <p:cNvSpPr txBox="1"/>
          <p:nvPr/>
        </p:nvSpPr>
        <p:spPr>
          <a:xfrm>
            <a:off x="5878727" y="7688460"/>
            <a:ext cx="1706967" cy="13215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algn="ctr" defTabSz="821531">
              <a:defRPr sz="3200"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isotonic</a:t>
            </a:r>
          </a:p>
          <a:p>
            <a:pPr algn="ctr" defTabSz="821531">
              <a:defRPr sz="3200"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plasma</a:t>
            </a:r>
          </a:p>
        </p:txBody>
      </p:sp>
      <p:sp>
        <p:nvSpPr>
          <p:cNvPr id="381" name="hypertonic…"/>
          <p:cNvSpPr txBox="1"/>
          <p:nvPr/>
        </p:nvSpPr>
        <p:spPr>
          <a:xfrm>
            <a:off x="9528319" y="7688460"/>
            <a:ext cx="2293396" cy="13215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algn="ctr" defTabSz="821531">
              <a:defRPr sz="3200"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hypertonic</a:t>
            </a:r>
          </a:p>
          <a:p>
            <a:pPr algn="ctr" defTabSz="821531">
              <a:defRPr sz="3200"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plasma</a:t>
            </a:r>
          </a:p>
        </p:txBody>
      </p:sp>
      <p:sp>
        <p:nvSpPr>
          <p:cNvPr id="382" name="neuron shrinks,…"/>
          <p:cNvSpPr txBox="1"/>
          <p:nvPr/>
        </p:nvSpPr>
        <p:spPr>
          <a:xfrm>
            <a:off x="13250167" y="7938492"/>
            <a:ext cx="3192086" cy="13215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algn="ctr" defTabSz="821531">
              <a:defRPr sz="3200"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neuron shrinks,</a:t>
            </a:r>
          </a:p>
          <a:p>
            <a:pPr algn="ctr" defTabSz="821531">
              <a:defRPr sz="3200"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fires APs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nodeType="click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79" grpId="4"/>
      <p:bldP build="whole" bldLvl="1" animBg="1" rev="0" advAuto="0" spid="367" grpId="1"/>
      <p:bldP build="whole" bldLvl="1" animBg="1" rev="0" advAuto="0" spid="378" grpId="2"/>
      <p:bldP build="whole" bldLvl="1" animBg="1" rev="0" advAuto="0" spid="373" grpId="3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Figure 17.20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17.20</a:t>
            </a:r>
          </a:p>
        </p:txBody>
      </p:sp>
      <p:pic>
        <p:nvPicPr>
          <p:cNvPr id="385" name="fox78119_1720.jpg" descr="fox78119_1720.jp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286625" y="910828"/>
            <a:ext cx="9804797" cy="11894344"/>
          </a:xfrm>
          <a:prstGeom prst="rect">
            <a:avLst/>
          </a:prstGeom>
          <a:ln w="12700">
            <a:miter lim="400000"/>
          </a:ln>
        </p:spPr>
      </p:pic>
      <p:sp>
        <p:nvSpPr>
          <p:cNvPr id="386" name="Rectangle"/>
          <p:cNvSpPr/>
          <p:nvPr/>
        </p:nvSpPr>
        <p:spPr>
          <a:xfrm>
            <a:off x="5798343" y="482203"/>
            <a:ext cx="13340954" cy="660797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8" name="image.png" descr="image.pn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815953" y="3196828"/>
            <a:ext cx="16305610" cy="10350501"/>
          </a:xfrm>
          <a:prstGeom prst="rect">
            <a:avLst/>
          </a:prstGeom>
          <a:ln w="12700">
            <a:miter lim="400000"/>
          </a:ln>
        </p:spPr>
      </p:pic>
      <p:sp>
        <p:nvSpPr>
          <p:cNvPr id="389" name="Elevated [NaCl] in blood above 0.15 M…"/>
          <p:cNvSpPr txBox="1"/>
          <p:nvPr/>
        </p:nvSpPr>
        <p:spPr>
          <a:xfrm>
            <a:off x="3498850" y="375046"/>
            <a:ext cx="17805797" cy="16787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buClr>
                <a:srgbClr val="0433FF"/>
              </a:buClr>
              <a:buFont typeface="Helvetica"/>
              <a:defRPr b="1" sz="5000">
                <a:solidFill>
                  <a:srgbClr val="0433FF"/>
                </a:solidFill>
                <a:uFill>
                  <a:solidFill>
                    <a:srgbClr val="0433FF"/>
                  </a:solidFill>
                </a:uFill>
              </a:defRPr>
            </a:pPr>
            <a:r>
              <a:t>Elevated [NaCl] in blood above 0.15 M</a:t>
            </a:r>
          </a:p>
          <a:p>
            <a:pPr marL="81280" marR="81280" defTabSz="1821656">
              <a:buClr>
                <a:srgbClr val="0433FF"/>
              </a:buClr>
              <a:buFont typeface="Helvetica"/>
              <a:defRPr b="1" sz="5000">
                <a:solidFill>
                  <a:srgbClr val="0433FF"/>
                </a:solidFill>
                <a:uFill>
                  <a:solidFill>
                    <a:srgbClr val="0433FF"/>
                  </a:solidFill>
                </a:uFill>
              </a:defRPr>
            </a:pPr>
            <a:r>
              <a:t>causes drinking in pigs</a:t>
            </a:r>
          </a:p>
        </p:txBody>
      </p:sp>
      <p:sp>
        <p:nvSpPr>
          <p:cNvPr id="390" name="Drinking H20"/>
          <p:cNvSpPr txBox="1"/>
          <p:nvPr/>
        </p:nvSpPr>
        <p:spPr>
          <a:xfrm>
            <a:off x="12231567" y="9367242"/>
            <a:ext cx="2523126" cy="62507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/>
          <a:p>
            <a:pPr algn="ctr" defTabSz="821531">
              <a:defRPr sz="3200"/>
            </a:pPr>
            <a:r>
              <a:t>Drinking H</a:t>
            </a:r>
            <a:r>
              <a:rPr baseline="-5999"/>
              <a:t>2</a:t>
            </a:r>
            <a:r>
              <a:t>0</a:t>
            </a:r>
          </a:p>
        </p:txBody>
      </p:sp>
      <p:sp>
        <p:nvSpPr>
          <p:cNvPr id="391" name="Drinking H20"/>
          <p:cNvSpPr txBox="1"/>
          <p:nvPr/>
        </p:nvSpPr>
        <p:spPr>
          <a:xfrm>
            <a:off x="12226891" y="9367242"/>
            <a:ext cx="2523126" cy="62507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/>
          <a:p>
            <a:pPr algn="ctr" defTabSz="821531">
              <a:defRPr sz="3200"/>
            </a:pPr>
            <a:r>
              <a:t>Drinking H</a:t>
            </a:r>
            <a:r>
              <a:rPr baseline="-5999"/>
              <a:t>2</a:t>
            </a:r>
            <a:r>
              <a:t>0</a:t>
            </a:r>
          </a:p>
        </p:txBody>
      </p:sp>
      <p:sp>
        <p:nvSpPr>
          <p:cNvPr id="392" name="25% NaCl infusion"/>
          <p:cNvSpPr txBox="1"/>
          <p:nvPr/>
        </p:nvSpPr>
        <p:spPr>
          <a:xfrm>
            <a:off x="8542399" y="10322718"/>
            <a:ext cx="4589860" cy="750095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>
            <a:lvl1pPr algn="ctr" defTabSz="821531">
              <a:defRPr sz="3800"/>
            </a:lvl1pPr>
          </a:lstStyle>
          <a:p>
            <a:pPr/>
            <a:r>
              <a:t>25% NaCl infusion</a:t>
            </a:r>
          </a:p>
        </p:txBody>
      </p:sp>
      <p:sp>
        <p:nvSpPr>
          <p:cNvPr id="393" name="0.9% ="/>
          <p:cNvSpPr txBox="1"/>
          <p:nvPr/>
        </p:nvSpPr>
        <p:spPr>
          <a:xfrm>
            <a:off x="4968397" y="8956476"/>
            <a:ext cx="1590462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>
            <a:lvl1pPr algn="ctr" defTabSz="821531">
              <a:defRPr sz="3200"/>
            </a:lvl1pPr>
          </a:lstStyle>
          <a:p>
            <a:pPr/>
            <a:r>
              <a:t>0.9% = </a:t>
            </a:r>
          </a:p>
        </p:txBody>
      </p:sp>
      <p:sp>
        <p:nvSpPr>
          <p:cNvPr id="394" name="Line"/>
          <p:cNvSpPr/>
          <p:nvPr/>
        </p:nvSpPr>
        <p:spPr>
          <a:xfrm flipV="1">
            <a:off x="13192125" y="4207115"/>
            <a:ext cx="1054257" cy="1054257"/>
          </a:xfrm>
          <a:prstGeom prst="line">
            <a:avLst/>
          </a:prstGeom>
          <a:ln w="50800">
            <a:solidFill>
              <a:srgbClr val="0433FF"/>
            </a:solidFill>
            <a:miter lim="400000"/>
            <a:head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395" name="osmoreceptors in hypothalamus…"/>
          <p:cNvSpPr txBox="1"/>
          <p:nvPr/>
        </p:nvSpPr>
        <p:spPr>
          <a:xfrm>
            <a:off x="13675331" y="3427412"/>
            <a:ext cx="5554266" cy="1003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/>
          <a:p>
            <a:pPr algn="ctr" defTabSz="821531">
              <a:defRPr sz="2400">
                <a:solidFill>
                  <a:srgbClr val="0433FF"/>
                </a:solid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osmoreceptors in hypothalamus</a:t>
            </a:r>
          </a:p>
          <a:p>
            <a:pPr algn="ctr" defTabSz="821531">
              <a:defRPr sz="2400">
                <a:solidFill>
                  <a:srgbClr val="0433FF"/>
                </a:solid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detect elevated osmolality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Diabetes Insipidus"/>
          <p:cNvSpPr txBox="1"/>
          <p:nvPr/>
        </p:nvSpPr>
        <p:spPr>
          <a:xfrm>
            <a:off x="4352737" y="794146"/>
            <a:ext cx="9501188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>
            <a:lvl1pPr defTabSz="821531">
              <a:defRPr b="1" sz="5000"/>
            </a:lvl1pPr>
          </a:lstStyle>
          <a:p>
            <a:pPr/>
            <a:r>
              <a:t>Diabetes Insipidus</a:t>
            </a:r>
          </a:p>
        </p:txBody>
      </p:sp>
      <p:sp>
        <p:nvSpPr>
          <p:cNvPr id="398" name="Overproduction of very dilute (insipid) urine…"/>
          <p:cNvSpPr txBox="1"/>
          <p:nvPr/>
        </p:nvSpPr>
        <p:spPr>
          <a:xfrm>
            <a:off x="4476750" y="1625401"/>
            <a:ext cx="16073438" cy="104830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/>
          <a:p>
            <a:pPr defTabSz="821531">
              <a:defRPr sz="3600"/>
            </a:pPr>
            <a:r>
              <a:t>Overproduction of very dilute (</a:t>
            </a:r>
            <a:r>
              <a:rPr i="1"/>
              <a:t>insipid</a:t>
            </a:r>
            <a:r>
              <a:t>) urine</a:t>
            </a:r>
          </a:p>
          <a:p>
            <a:pPr defTabSz="821531">
              <a:defRPr sz="3600"/>
            </a:pPr>
          </a:p>
          <a:p>
            <a:pPr defTabSz="821531">
              <a:defRPr sz="3600"/>
            </a:pPr>
            <a:r>
              <a:t>Caused by loss of ADH function, so no water reabsorbed in the collecting ducts.</a:t>
            </a:r>
          </a:p>
          <a:p>
            <a:pPr defTabSz="821531">
              <a:defRPr sz="3600"/>
            </a:pPr>
          </a:p>
          <a:p>
            <a:pPr defTabSz="821531">
              <a:defRPr sz="3600"/>
            </a:pPr>
            <a:r>
              <a:t>Excrete 25 L of urine /day (</a:t>
            </a:r>
            <a:r>
              <a:rPr b="1"/>
              <a:t>polyuria</a:t>
            </a:r>
            <a:r>
              <a:t>, frequent urination)</a:t>
            </a:r>
          </a:p>
          <a:p>
            <a:pPr defTabSz="821531">
              <a:defRPr sz="3600"/>
            </a:pPr>
          </a:p>
          <a:p>
            <a:pPr defTabSz="821531">
              <a:defRPr sz="3600"/>
            </a:pPr>
            <a:r>
              <a:t>Osmoreceptors in hypothalamus still generate thirst (</a:t>
            </a:r>
            <a:r>
              <a:rPr b="1"/>
              <a:t>polydipsia</a:t>
            </a:r>
            <a:r>
              <a:t>, frequent drinking)</a:t>
            </a:r>
          </a:p>
          <a:p>
            <a:pPr defTabSz="821531">
              <a:defRPr sz="3600"/>
            </a:pPr>
          </a:p>
          <a:p>
            <a:pPr defTabSz="821531">
              <a:defRPr b="1" sz="3600"/>
            </a:pPr>
            <a:r>
              <a:t>Central Diabetes Insipidus:</a:t>
            </a:r>
          </a:p>
          <a:p>
            <a:pPr defTabSz="821531">
              <a:defRPr sz="3600"/>
            </a:pPr>
            <a:r>
              <a:t>caused by damage to cells or fibers in posterior pituitary that produce ADH</a:t>
            </a:r>
            <a:br/>
            <a:r>
              <a:t>(e.g. tumors, autoimmune diseases). </a:t>
            </a:r>
          </a:p>
          <a:p>
            <a:pPr defTabSz="821531">
              <a:defRPr sz="3600"/>
            </a:pPr>
          </a:p>
          <a:p>
            <a:pPr defTabSz="821531">
              <a:defRPr b="1" sz="3600"/>
            </a:pPr>
            <a:r>
              <a:t>Nephrogenic Diabetes Insipidus:</a:t>
            </a:r>
          </a:p>
          <a:p>
            <a:pPr defTabSz="821531">
              <a:defRPr sz="3600"/>
            </a:pPr>
            <a:r>
              <a:t>caused by lack of ADH receptors on the collecting ducts of the kidney.</a:t>
            </a:r>
          </a:p>
          <a:p>
            <a:pPr defTabSz="821531">
              <a:defRPr sz="3600"/>
            </a:pPr>
          </a:p>
          <a:p>
            <a:pPr defTabSz="821531">
              <a:defRPr b="1" sz="3600"/>
            </a:pPr>
            <a:r>
              <a:t>Treatment: </a:t>
            </a:r>
          </a:p>
          <a:p>
            <a:pPr defTabSz="821531">
              <a:defRPr sz="3600"/>
            </a:pPr>
            <a:r>
              <a:t>Replacement with synthetic ADH.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5" name="Group"/>
          <p:cNvGrpSpPr/>
          <p:nvPr/>
        </p:nvGrpSpPr>
        <p:grpSpPr>
          <a:xfrm>
            <a:off x="6923484" y="910828"/>
            <a:ext cx="10519173" cy="12305110"/>
            <a:chOff x="0" y="0"/>
            <a:chExt cx="10519171" cy="12305109"/>
          </a:xfrm>
        </p:grpSpPr>
        <p:grpSp>
          <p:nvGrpSpPr>
            <p:cNvPr id="402" name="Group"/>
            <p:cNvGrpSpPr/>
            <p:nvPr/>
          </p:nvGrpSpPr>
          <p:grpSpPr>
            <a:xfrm>
              <a:off x="0" y="0"/>
              <a:ext cx="10167938" cy="11894344"/>
              <a:chOff x="0" y="0"/>
              <a:chExt cx="10167937" cy="11894343"/>
            </a:xfrm>
          </p:grpSpPr>
          <p:pic>
            <p:nvPicPr>
              <p:cNvPr id="400" name="fox78119_1720.jpg" descr="fox78119_1720.jpg"/>
              <p:cNvPicPr>
                <a:picLocks noChangeAspect="0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363140" y="0"/>
                <a:ext cx="9804798" cy="11894344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401" name="Rectangle"/>
              <p:cNvSpPr/>
              <p:nvPr/>
            </p:nvSpPr>
            <p:spPr>
              <a:xfrm>
                <a:off x="0" y="4714875"/>
                <a:ext cx="3250407" cy="1785938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3200">
                    <a:uFill>
                      <a:solidFill>
                        <a:srgbClr val="000000"/>
                      </a:solidFill>
                    </a:uFill>
                    <a:latin typeface="+mj-lt"/>
                    <a:ea typeface="+mj-ea"/>
                    <a:cs typeface="+mj-cs"/>
                    <a:sym typeface="Arial"/>
                  </a:defRPr>
                </a:pPr>
              </a:p>
            </p:txBody>
          </p:sp>
        </p:grpSp>
        <p:sp>
          <p:nvSpPr>
            <p:cNvPr id="403" name="Square"/>
            <p:cNvSpPr/>
            <p:nvPr/>
          </p:nvSpPr>
          <p:spPr>
            <a:xfrm>
              <a:off x="142875" y="10501312"/>
              <a:ext cx="1785938" cy="178593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  <p:sp>
          <p:nvSpPr>
            <p:cNvPr id="404" name="Square"/>
            <p:cNvSpPr/>
            <p:nvPr/>
          </p:nvSpPr>
          <p:spPr>
            <a:xfrm>
              <a:off x="8733234" y="10519171"/>
              <a:ext cx="1785938" cy="1785939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  <p:sp>
        <p:nvSpPr>
          <p:cNvPr id="406" name="Rectangle"/>
          <p:cNvSpPr/>
          <p:nvPr/>
        </p:nvSpPr>
        <p:spPr>
          <a:xfrm>
            <a:off x="5798343" y="482203"/>
            <a:ext cx="13340954" cy="660797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</a:p>
        </p:txBody>
      </p:sp>
      <p:grpSp>
        <p:nvGrpSpPr>
          <p:cNvPr id="409" name="Group"/>
          <p:cNvGrpSpPr/>
          <p:nvPr/>
        </p:nvGrpSpPr>
        <p:grpSpPr>
          <a:xfrm>
            <a:off x="10584656" y="6893718"/>
            <a:ext cx="803672" cy="785814"/>
            <a:chOff x="0" y="0"/>
            <a:chExt cx="803671" cy="785812"/>
          </a:xfrm>
        </p:grpSpPr>
        <p:sp>
          <p:nvSpPr>
            <p:cNvPr id="407" name="Line"/>
            <p:cNvSpPr/>
            <p:nvPr/>
          </p:nvSpPr>
          <p:spPr>
            <a:xfrm>
              <a:off x="15758" y="0"/>
              <a:ext cx="787914" cy="778033"/>
            </a:xfrm>
            <a:prstGeom prst="line">
              <a:avLst/>
            </a:prstGeom>
            <a:noFill/>
            <a:ln w="101600" cap="flat">
              <a:solidFill>
                <a:srgbClr val="B51A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408" name="Line"/>
            <p:cNvSpPr/>
            <p:nvPr/>
          </p:nvSpPr>
          <p:spPr>
            <a:xfrm flipH="1">
              <a:off x="0" y="90770"/>
              <a:ext cx="472748" cy="695043"/>
            </a:xfrm>
            <a:prstGeom prst="line">
              <a:avLst/>
            </a:prstGeom>
            <a:noFill/>
            <a:ln w="101600" cap="flat">
              <a:solidFill>
                <a:srgbClr val="B51A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412" name="Group"/>
          <p:cNvGrpSpPr/>
          <p:nvPr/>
        </p:nvGrpSpPr>
        <p:grpSpPr>
          <a:xfrm>
            <a:off x="10709671" y="8608218"/>
            <a:ext cx="785814" cy="767954"/>
            <a:chOff x="0" y="0"/>
            <a:chExt cx="785812" cy="767953"/>
          </a:xfrm>
        </p:grpSpPr>
        <p:sp>
          <p:nvSpPr>
            <p:cNvPr id="410" name="Line"/>
            <p:cNvSpPr/>
            <p:nvPr/>
          </p:nvSpPr>
          <p:spPr>
            <a:xfrm>
              <a:off x="15408" y="0"/>
              <a:ext cx="770405" cy="760350"/>
            </a:xfrm>
            <a:prstGeom prst="line">
              <a:avLst/>
            </a:prstGeom>
            <a:noFill/>
            <a:ln w="101600" cap="flat">
              <a:solidFill>
                <a:srgbClr val="B51A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411" name="Line"/>
            <p:cNvSpPr/>
            <p:nvPr/>
          </p:nvSpPr>
          <p:spPr>
            <a:xfrm flipH="1">
              <a:off x="0" y="88707"/>
              <a:ext cx="462243" cy="679247"/>
            </a:xfrm>
            <a:prstGeom prst="line">
              <a:avLst/>
            </a:prstGeom>
            <a:noFill/>
            <a:ln w="101600" cap="flat">
              <a:solidFill>
                <a:srgbClr val="B51A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</p:grpSp>
      <p:sp>
        <p:nvSpPr>
          <p:cNvPr id="413" name="Line"/>
          <p:cNvSpPr/>
          <p:nvPr/>
        </p:nvSpPr>
        <p:spPr>
          <a:xfrm flipH="1" flipV="1">
            <a:off x="11727656" y="9733359"/>
            <a:ext cx="1416844" cy="1696641"/>
          </a:xfrm>
          <a:prstGeom prst="line">
            <a:avLst/>
          </a:prstGeom>
          <a:ln w="101600">
            <a:solidFill>
              <a:srgbClr val="B51A00"/>
            </a:solidFill>
            <a:head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414" name="Diabetes Insipidus: lack of ADH or its receptors"/>
          <p:cNvSpPr txBox="1"/>
          <p:nvPr/>
        </p:nvSpPr>
        <p:spPr>
          <a:xfrm>
            <a:off x="4441031" y="375046"/>
            <a:ext cx="9175540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Diabetes Insipidus: lack of ADH or its receptors</a:t>
            </a:r>
          </a:p>
        </p:txBody>
      </p:sp>
      <p:sp>
        <p:nvSpPr>
          <p:cNvPr id="415" name="central DI"/>
          <p:cNvSpPr txBox="1"/>
          <p:nvPr/>
        </p:nvSpPr>
        <p:spPr>
          <a:xfrm>
            <a:off x="8066484" y="6465093"/>
            <a:ext cx="2419045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solidFill>
                  <a:srgbClr val="A96800"/>
                </a:solidFill>
                <a:uFill>
                  <a:solidFill>
                    <a:srgbClr val="A968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central DI</a:t>
            </a:r>
          </a:p>
        </p:txBody>
      </p:sp>
      <p:sp>
        <p:nvSpPr>
          <p:cNvPr id="416" name="nephrogenic DI"/>
          <p:cNvSpPr txBox="1"/>
          <p:nvPr/>
        </p:nvSpPr>
        <p:spPr>
          <a:xfrm>
            <a:off x="6405562" y="8608218"/>
            <a:ext cx="3375289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solidFill>
                  <a:srgbClr val="A96800"/>
                </a:solidFill>
                <a:uFill>
                  <a:solidFill>
                    <a:srgbClr val="A968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nephrogenic DI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Figure 17.21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17.21</a:t>
            </a:r>
          </a:p>
        </p:txBody>
      </p:sp>
      <p:pic>
        <p:nvPicPr>
          <p:cNvPr id="419" name="fox78119_1721.jpg" descr="fox78119_1721.jp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958828" y="3965575"/>
            <a:ext cx="16466343" cy="5784851"/>
          </a:xfrm>
          <a:prstGeom prst="rect">
            <a:avLst/>
          </a:prstGeom>
          <a:ln w="12700">
            <a:miter lim="400000"/>
          </a:ln>
        </p:spPr>
      </p:pic>
      <p:sp>
        <p:nvSpPr>
          <p:cNvPr id="420" name="Rectangle"/>
          <p:cNvSpPr/>
          <p:nvPr/>
        </p:nvSpPr>
        <p:spPr>
          <a:xfrm>
            <a:off x="5566171" y="3661171"/>
            <a:ext cx="13340954" cy="660798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</a:p>
        </p:txBody>
      </p:sp>
      <p:sp>
        <p:nvSpPr>
          <p:cNvPr id="421" name="1. Filter plasma and water soluble chemicals from blood into urine…"/>
          <p:cNvSpPr txBox="1"/>
          <p:nvPr/>
        </p:nvSpPr>
        <p:spPr>
          <a:xfrm>
            <a:off x="5798343" y="875109"/>
            <a:ext cx="14626829" cy="31253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1. Filter plasma and water soluble chemicals </a:t>
            </a:r>
            <a:r>
              <a:rPr b="1"/>
              <a:t>from</a:t>
            </a:r>
            <a:r>
              <a:t> blood into urine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2. Reabsorb and return needed chemicals from urine and back to blood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3. Secrete additional chemicals into the urine</a:t>
            </a:r>
          </a:p>
        </p:txBody>
      </p:sp>
      <p:sp>
        <p:nvSpPr>
          <p:cNvPr id="422" name="30% of plasma filtered out with each pass…"/>
          <p:cNvSpPr txBox="1"/>
          <p:nvPr/>
        </p:nvSpPr>
        <p:spPr>
          <a:xfrm>
            <a:off x="11566921" y="10501312"/>
            <a:ext cx="8447486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algn="r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30% of plasma filtered out with each pass</a:t>
            </a:r>
          </a:p>
          <a:p>
            <a:pPr marL="81280" marR="81280" algn="r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all blood filtered within 40 min</a:t>
            </a:r>
          </a:p>
          <a:p>
            <a:pPr marL="81280" marR="81280" algn="r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180L filtered out every day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Figure 17.5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17.5</a:t>
            </a:r>
          </a:p>
        </p:txBody>
      </p:sp>
      <p:pic>
        <p:nvPicPr>
          <p:cNvPr id="425" name="fox78119_1705.jpg" descr="fox78119_1705.jp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423171" y="2228850"/>
            <a:ext cx="13215939" cy="7875985"/>
          </a:xfrm>
          <a:prstGeom prst="rect">
            <a:avLst/>
          </a:prstGeom>
          <a:ln w="12700">
            <a:miter lim="400000"/>
          </a:ln>
        </p:spPr>
      </p:pic>
      <p:sp>
        <p:nvSpPr>
          <p:cNvPr id="426" name="Rectangle"/>
          <p:cNvSpPr/>
          <p:nvPr/>
        </p:nvSpPr>
        <p:spPr>
          <a:xfrm>
            <a:off x="5709046" y="1821656"/>
            <a:ext cx="13340954" cy="660798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</a:p>
        </p:txBody>
      </p:sp>
      <p:sp>
        <p:nvSpPr>
          <p:cNvPr id="427" name="85% reabsorbed from…"/>
          <p:cNvSpPr txBox="1"/>
          <p:nvPr/>
        </p:nvSpPr>
        <p:spPr>
          <a:xfrm>
            <a:off x="10941843" y="803671"/>
            <a:ext cx="4286251" cy="166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13572" indent="-13572" defTabSz="821531">
              <a:defRPr sz="3200"/>
            </a:pPr>
            <a:r>
              <a:rPr b="1"/>
              <a:t>85% </a:t>
            </a:r>
            <a:r>
              <a:t>reabsorbed from </a:t>
            </a:r>
          </a:p>
          <a:p>
            <a:pPr marL="13572" indent="-13572" defTabSz="821531">
              <a:defRPr sz="3200"/>
            </a:pPr>
            <a:r>
              <a:rPr b="1"/>
              <a:t>proximal tubule</a:t>
            </a:r>
            <a:r>
              <a:t>.</a:t>
            </a:r>
          </a:p>
        </p:txBody>
      </p:sp>
      <p:sp>
        <p:nvSpPr>
          <p:cNvPr id="428" name="plasma filtered by glomerulus = 100% filtrate"/>
          <p:cNvSpPr txBox="1"/>
          <p:nvPr/>
        </p:nvSpPr>
        <p:spPr>
          <a:xfrm>
            <a:off x="5387578" y="785812"/>
            <a:ext cx="3875485" cy="170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13572" indent="-13572" algn="r" defTabSz="821531">
              <a:defRPr b="1" sz="3200"/>
            </a:lvl1pPr>
          </a:lstStyle>
          <a:p>
            <a:pPr>
              <a:defRPr b="0"/>
            </a:pPr>
            <a:r>
              <a:rPr b="1"/>
              <a:t>plasma filtered by glomerulus = 100% filtrate</a:t>
            </a:r>
          </a:p>
        </p:txBody>
      </p:sp>
      <p:sp>
        <p:nvSpPr>
          <p:cNvPr id="429" name="2% reabsorbed from…"/>
          <p:cNvSpPr txBox="1"/>
          <p:nvPr/>
        </p:nvSpPr>
        <p:spPr>
          <a:xfrm>
            <a:off x="16906875" y="4304109"/>
            <a:ext cx="4196954" cy="166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13572" indent="-13572" defTabSz="821531">
              <a:defRPr sz="3200"/>
            </a:pPr>
            <a:r>
              <a:rPr b="1"/>
              <a:t>2% </a:t>
            </a:r>
            <a:r>
              <a:t>reabsorbed from </a:t>
            </a:r>
          </a:p>
          <a:p>
            <a:pPr marL="13572" indent="-13572" defTabSz="821531">
              <a:defRPr sz="3200"/>
            </a:pPr>
            <a:r>
              <a:rPr b="1"/>
              <a:t>collecting duct</a:t>
            </a:r>
          </a:p>
        </p:txBody>
      </p:sp>
      <p:sp>
        <p:nvSpPr>
          <p:cNvPr id="430" name="12% reabsorbed from…"/>
          <p:cNvSpPr txBox="1"/>
          <p:nvPr/>
        </p:nvSpPr>
        <p:spPr>
          <a:xfrm>
            <a:off x="9316640" y="10287000"/>
            <a:ext cx="4286251" cy="1663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13572" indent="-13572" defTabSz="821531">
              <a:defRPr sz="3200"/>
            </a:pPr>
            <a:r>
              <a:rPr b="1"/>
              <a:t>12% </a:t>
            </a:r>
            <a:r>
              <a:t>reabsorbed from </a:t>
            </a:r>
          </a:p>
          <a:p>
            <a:pPr marL="13572" indent="-13572" defTabSz="821531">
              <a:defRPr sz="3200"/>
            </a:pPr>
            <a:r>
              <a:rPr b="1"/>
              <a:t>loop of Henle</a:t>
            </a:r>
          </a:p>
        </p:txBody>
      </p:sp>
      <p:sp>
        <p:nvSpPr>
          <p:cNvPr id="431" name="1% excreted as urine"/>
          <p:cNvSpPr txBox="1"/>
          <p:nvPr/>
        </p:nvSpPr>
        <p:spPr>
          <a:xfrm>
            <a:off x="16013906" y="10287000"/>
            <a:ext cx="4196954" cy="6607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13572" indent="-13572" defTabSz="821531">
              <a:defRPr sz="3200"/>
            </a:pPr>
            <a:r>
              <a:rPr b="1"/>
              <a:t>1% </a:t>
            </a:r>
            <a:r>
              <a:t>excreted as urine</a:t>
            </a:r>
          </a:p>
        </p:txBody>
      </p:sp>
      <p:sp>
        <p:nvSpPr>
          <p:cNvPr id="432" name="180L"/>
          <p:cNvSpPr txBox="1"/>
          <p:nvPr/>
        </p:nvSpPr>
        <p:spPr>
          <a:xfrm>
            <a:off x="7102078" y="2482453"/>
            <a:ext cx="1195538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180L</a:t>
            </a:r>
          </a:p>
        </p:txBody>
      </p:sp>
      <p:sp>
        <p:nvSpPr>
          <p:cNvPr id="433" name="~1.5L"/>
          <p:cNvSpPr txBox="1"/>
          <p:nvPr/>
        </p:nvSpPr>
        <p:spPr>
          <a:xfrm>
            <a:off x="17460515" y="10965656"/>
            <a:ext cx="1326554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~1.5L</a:t>
            </a:r>
          </a:p>
        </p:txBody>
      </p:sp>
      <p:sp>
        <p:nvSpPr>
          <p:cNvPr id="434" name="dehydration: 3%…"/>
          <p:cNvSpPr txBox="1"/>
          <p:nvPr/>
        </p:nvSpPr>
        <p:spPr>
          <a:xfrm>
            <a:off x="16228218" y="6286500"/>
            <a:ext cx="4750595" cy="1130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dehydration: 3%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diabetes insipidus: 0%</a:t>
            </a:r>
          </a:p>
        </p:txBody>
      </p:sp>
      <p:sp>
        <p:nvSpPr>
          <p:cNvPr id="435" name="dehydration: 0.4 L…"/>
          <p:cNvSpPr txBox="1"/>
          <p:nvPr/>
        </p:nvSpPr>
        <p:spPr>
          <a:xfrm>
            <a:off x="15228093" y="12144375"/>
            <a:ext cx="4750595" cy="1130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dehydration: 0.4 L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diabetes insipidus: 10L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Table 17.2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Table 17.2</a:t>
            </a:r>
          </a:p>
        </p:txBody>
      </p:sp>
      <p:grpSp>
        <p:nvGrpSpPr>
          <p:cNvPr id="440" name="Group"/>
          <p:cNvGrpSpPr/>
          <p:nvPr/>
        </p:nvGrpSpPr>
        <p:grpSpPr>
          <a:xfrm>
            <a:off x="2384028" y="2409428"/>
            <a:ext cx="19556016" cy="8210947"/>
            <a:chOff x="0" y="0"/>
            <a:chExt cx="19556015" cy="8210946"/>
          </a:xfrm>
        </p:grpSpPr>
        <p:pic>
          <p:nvPicPr>
            <p:cNvPr id="438" name="fox78119_tb1702.jpg" descr="fox78119_tb1702.jpg"/>
            <p:cNvPicPr>
              <a:picLocks noChangeAspect="0"/>
            </p:cNvPicPr>
            <p:nvPr/>
          </p:nvPicPr>
          <p:blipFill>
            <a:blip r:embed="rId2">
              <a:extLst/>
            </a:blip>
            <a:srcRect l="0" t="0" r="0" b="0"/>
            <a:stretch>
              <a:fillRect/>
            </a:stretch>
          </p:blipFill>
          <p:spPr>
            <a:xfrm>
              <a:off x="0" y="352821"/>
              <a:ext cx="19556016" cy="78581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39" name="Rectangle"/>
            <p:cNvSpPr/>
            <p:nvPr/>
          </p:nvSpPr>
          <p:spPr>
            <a:xfrm>
              <a:off x="1732359" y="0"/>
              <a:ext cx="13340954" cy="660797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Figure 17.14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17.14</a:t>
            </a:r>
          </a:p>
        </p:txBody>
      </p:sp>
      <p:pic>
        <p:nvPicPr>
          <p:cNvPr id="443" name="fox78119_1714.jpg" descr="fox78119_1714.jp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565900" y="767953"/>
            <a:ext cx="11251407" cy="12197954"/>
          </a:xfrm>
          <a:prstGeom prst="rect">
            <a:avLst/>
          </a:prstGeom>
          <a:ln w="12700">
            <a:miter lim="400000"/>
          </a:ln>
        </p:spPr>
      </p:pic>
      <p:sp>
        <p:nvSpPr>
          <p:cNvPr id="444" name="Rectangle"/>
          <p:cNvSpPr/>
          <p:nvPr/>
        </p:nvSpPr>
        <p:spPr>
          <a:xfrm>
            <a:off x="5798343" y="428625"/>
            <a:ext cx="13340954" cy="660797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</a:p>
        </p:txBody>
      </p:sp>
      <p:sp>
        <p:nvSpPr>
          <p:cNvPr id="445" name="water permeable"/>
          <p:cNvSpPr txBox="1"/>
          <p:nvPr/>
        </p:nvSpPr>
        <p:spPr>
          <a:xfrm>
            <a:off x="7923609" y="607218"/>
            <a:ext cx="3624971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solidFill>
                  <a:srgbClr val="4F7A28"/>
                </a:solidFill>
                <a:uFill>
                  <a:solidFill>
                    <a:srgbClr val="4F7A28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water permeable</a:t>
            </a:r>
          </a:p>
        </p:txBody>
      </p:sp>
      <p:sp>
        <p:nvSpPr>
          <p:cNvPr id="446" name="NaCl transporting"/>
          <p:cNvSpPr txBox="1"/>
          <p:nvPr/>
        </p:nvSpPr>
        <p:spPr>
          <a:xfrm>
            <a:off x="13317140" y="607218"/>
            <a:ext cx="3861678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solidFill>
                  <a:srgbClr val="4F7A28"/>
                </a:solidFill>
                <a:uFill>
                  <a:solidFill>
                    <a:srgbClr val="4F7A28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NaCl transporting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Diabetes Insipidus"/>
          <p:cNvSpPr txBox="1"/>
          <p:nvPr/>
        </p:nvSpPr>
        <p:spPr>
          <a:xfrm>
            <a:off x="4352737" y="794146"/>
            <a:ext cx="9501188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>
            <a:lvl1pPr defTabSz="821531">
              <a:defRPr b="1" sz="5000"/>
            </a:lvl1pPr>
          </a:lstStyle>
          <a:p>
            <a:pPr/>
            <a:r>
              <a:t>Diabetes Insipidus</a:t>
            </a:r>
          </a:p>
        </p:txBody>
      </p:sp>
      <p:sp>
        <p:nvSpPr>
          <p:cNvPr id="449" name="Overproduction of very dilute (insipid) urine…"/>
          <p:cNvSpPr txBox="1"/>
          <p:nvPr/>
        </p:nvSpPr>
        <p:spPr>
          <a:xfrm>
            <a:off x="4476750" y="1625401"/>
            <a:ext cx="16073438" cy="104830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/>
          <a:p>
            <a:pPr defTabSz="821531">
              <a:defRPr sz="3600"/>
            </a:pPr>
            <a:r>
              <a:t>Overproduction of very dilute (</a:t>
            </a:r>
            <a:r>
              <a:rPr i="1"/>
              <a:t>insipid</a:t>
            </a:r>
            <a:r>
              <a:t>) urine</a:t>
            </a:r>
          </a:p>
          <a:p>
            <a:pPr defTabSz="821531">
              <a:defRPr sz="3600"/>
            </a:pPr>
          </a:p>
          <a:p>
            <a:pPr defTabSz="821531">
              <a:defRPr sz="3600"/>
            </a:pPr>
            <a:r>
              <a:t>Caused by loss of ADH function, so no water reabsorbed in the collecting ducts.</a:t>
            </a:r>
          </a:p>
          <a:p>
            <a:pPr defTabSz="821531">
              <a:defRPr sz="3600"/>
            </a:pPr>
          </a:p>
          <a:p>
            <a:pPr defTabSz="821531">
              <a:defRPr sz="3600"/>
            </a:pPr>
            <a:r>
              <a:t>Excrete 25 L of urine /day (</a:t>
            </a:r>
            <a:r>
              <a:rPr b="1"/>
              <a:t>polyuria</a:t>
            </a:r>
            <a:r>
              <a:t>, frequent urination)</a:t>
            </a:r>
          </a:p>
          <a:p>
            <a:pPr defTabSz="821531">
              <a:defRPr sz="3600"/>
            </a:pPr>
          </a:p>
          <a:p>
            <a:pPr defTabSz="821531">
              <a:defRPr sz="3600"/>
            </a:pPr>
            <a:r>
              <a:t>Osmoreceptors in hypothalamus still generate thirst (</a:t>
            </a:r>
            <a:r>
              <a:rPr b="1"/>
              <a:t>polydipsia</a:t>
            </a:r>
            <a:r>
              <a:t>, frequent drinking)</a:t>
            </a:r>
          </a:p>
          <a:p>
            <a:pPr defTabSz="821531">
              <a:defRPr sz="3600"/>
            </a:pPr>
          </a:p>
          <a:p>
            <a:pPr defTabSz="821531">
              <a:defRPr b="1" sz="3600"/>
            </a:pPr>
            <a:r>
              <a:t>Central Diabetes Insipidus:</a:t>
            </a:r>
          </a:p>
          <a:p>
            <a:pPr defTabSz="821531">
              <a:defRPr sz="3600"/>
            </a:pPr>
            <a:r>
              <a:t>caused by damage to cells or fibers in posterior pituitary that produce ADH</a:t>
            </a:r>
            <a:br/>
            <a:r>
              <a:t>(e.g. tumors, autoimmune diseases). </a:t>
            </a:r>
          </a:p>
          <a:p>
            <a:pPr defTabSz="821531">
              <a:defRPr sz="3600"/>
            </a:pPr>
          </a:p>
          <a:p>
            <a:pPr defTabSz="821531">
              <a:defRPr b="1" sz="3600"/>
            </a:pPr>
            <a:r>
              <a:t>Nephrogenic Diabetes Insipidus:</a:t>
            </a:r>
          </a:p>
          <a:p>
            <a:pPr defTabSz="821531">
              <a:defRPr sz="3600"/>
            </a:pPr>
            <a:r>
              <a:t>caused by lack of ADH receptors on the collecting ducts of the kidney.</a:t>
            </a:r>
          </a:p>
          <a:p>
            <a:pPr defTabSz="821531">
              <a:defRPr sz="3600"/>
            </a:pPr>
          </a:p>
          <a:p>
            <a:pPr defTabSz="821531">
              <a:defRPr b="1" sz="3600"/>
            </a:pPr>
            <a:r>
              <a:t>Treatment: </a:t>
            </a:r>
          </a:p>
          <a:p>
            <a:pPr defTabSz="821531">
              <a:defRPr sz="3600"/>
            </a:pPr>
            <a:r>
              <a:t>Replacement with synthetic ADH.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Figure 17.5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17.5</a:t>
            </a:r>
          </a:p>
        </p:txBody>
      </p:sp>
      <p:pic>
        <p:nvPicPr>
          <p:cNvPr id="176" name="fox78119_1705.jpg" descr="fox78119_1705.jp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423171" y="2228850"/>
            <a:ext cx="13215939" cy="7875985"/>
          </a:xfrm>
          <a:prstGeom prst="rect">
            <a:avLst/>
          </a:prstGeom>
          <a:ln w="12700">
            <a:miter lim="400000"/>
          </a:ln>
        </p:spPr>
      </p:pic>
      <p:sp>
        <p:nvSpPr>
          <p:cNvPr id="177" name="Rectangle"/>
          <p:cNvSpPr/>
          <p:nvPr/>
        </p:nvSpPr>
        <p:spPr>
          <a:xfrm>
            <a:off x="5709046" y="1821656"/>
            <a:ext cx="13340954" cy="660798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</a:p>
        </p:txBody>
      </p:sp>
      <p:sp>
        <p:nvSpPr>
          <p:cNvPr id="178" name="85% reabsorbed from…"/>
          <p:cNvSpPr txBox="1"/>
          <p:nvPr/>
        </p:nvSpPr>
        <p:spPr>
          <a:xfrm>
            <a:off x="10941843" y="803671"/>
            <a:ext cx="4286251" cy="166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13572" indent="-13572" defTabSz="821531">
              <a:defRPr sz="3200"/>
            </a:pPr>
            <a:r>
              <a:rPr b="1"/>
              <a:t>85% </a:t>
            </a:r>
            <a:r>
              <a:t>reabsorbed from </a:t>
            </a:r>
          </a:p>
          <a:p>
            <a:pPr marL="13572" indent="-13572" defTabSz="821531">
              <a:defRPr sz="3200"/>
            </a:pPr>
            <a:r>
              <a:rPr b="1"/>
              <a:t>proximal tubule</a:t>
            </a:r>
            <a:r>
              <a:t>.</a:t>
            </a:r>
          </a:p>
        </p:txBody>
      </p:sp>
      <p:sp>
        <p:nvSpPr>
          <p:cNvPr id="179" name="plasma filtered by glomerulus = 100% filtrate"/>
          <p:cNvSpPr txBox="1"/>
          <p:nvPr/>
        </p:nvSpPr>
        <p:spPr>
          <a:xfrm>
            <a:off x="5387578" y="785812"/>
            <a:ext cx="3875485" cy="170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13572" indent="-13572" algn="r" defTabSz="821531">
              <a:defRPr b="1" sz="3200"/>
            </a:lvl1pPr>
          </a:lstStyle>
          <a:p>
            <a:pPr>
              <a:defRPr b="0"/>
            </a:pPr>
            <a:r>
              <a:rPr b="1"/>
              <a:t>plasma filtered by glomerulus = 100% filtrate</a:t>
            </a:r>
          </a:p>
        </p:txBody>
      </p:sp>
      <p:sp>
        <p:nvSpPr>
          <p:cNvPr id="180" name="2% reabsorbed from…"/>
          <p:cNvSpPr txBox="1"/>
          <p:nvPr/>
        </p:nvSpPr>
        <p:spPr>
          <a:xfrm>
            <a:off x="16906875" y="4304109"/>
            <a:ext cx="4196954" cy="166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13572" indent="-13572" defTabSz="821531">
              <a:defRPr sz="3200"/>
            </a:pPr>
            <a:r>
              <a:rPr b="1"/>
              <a:t>2% </a:t>
            </a:r>
            <a:r>
              <a:t>reabsorbed from </a:t>
            </a:r>
          </a:p>
          <a:p>
            <a:pPr marL="13572" indent="-13572" defTabSz="821531">
              <a:defRPr sz="3200"/>
            </a:pPr>
            <a:r>
              <a:rPr b="1"/>
              <a:t>collecting duct</a:t>
            </a:r>
          </a:p>
        </p:txBody>
      </p:sp>
      <p:sp>
        <p:nvSpPr>
          <p:cNvPr id="181" name="12% reabsorbed from…"/>
          <p:cNvSpPr txBox="1"/>
          <p:nvPr/>
        </p:nvSpPr>
        <p:spPr>
          <a:xfrm>
            <a:off x="9316640" y="10287000"/>
            <a:ext cx="4286251" cy="1663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13572" indent="-13572" defTabSz="821531">
              <a:defRPr sz="3200"/>
            </a:pPr>
            <a:r>
              <a:rPr b="1"/>
              <a:t>12% </a:t>
            </a:r>
            <a:r>
              <a:t>reabsorbed from </a:t>
            </a:r>
          </a:p>
          <a:p>
            <a:pPr marL="13572" indent="-13572" defTabSz="821531">
              <a:defRPr sz="3200"/>
            </a:pPr>
            <a:r>
              <a:rPr b="1"/>
              <a:t>loop of Henle</a:t>
            </a:r>
          </a:p>
        </p:txBody>
      </p:sp>
      <p:sp>
        <p:nvSpPr>
          <p:cNvPr id="182" name="1% excreted as urine"/>
          <p:cNvSpPr txBox="1"/>
          <p:nvPr/>
        </p:nvSpPr>
        <p:spPr>
          <a:xfrm>
            <a:off x="16013906" y="10287000"/>
            <a:ext cx="4196954" cy="6607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13572" indent="-13572" defTabSz="821531">
              <a:defRPr sz="3200"/>
            </a:pPr>
            <a:r>
              <a:rPr b="1"/>
              <a:t>1% </a:t>
            </a:r>
            <a:r>
              <a:t>excreted as urine</a:t>
            </a:r>
          </a:p>
        </p:txBody>
      </p:sp>
      <p:sp>
        <p:nvSpPr>
          <p:cNvPr id="183" name="180L"/>
          <p:cNvSpPr txBox="1"/>
          <p:nvPr/>
        </p:nvSpPr>
        <p:spPr>
          <a:xfrm>
            <a:off x="7102078" y="2482453"/>
            <a:ext cx="1195538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180L</a:t>
            </a:r>
          </a:p>
        </p:txBody>
      </p:sp>
      <p:sp>
        <p:nvSpPr>
          <p:cNvPr id="184" name="~1.5L"/>
          <p:cNvSpPr txBox="1"/>
          <p:nvPr/>
        </p:nvSpPr>
        <p:spPr>
          <a:xfrm>
            <a:off x="17460515" y="10965656"/>
            <a:ext cx="1326554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~1.5L</a:t>
            </a:r>
          </a:p>
        </p:txBody>
      </p:sp>
      <p:sp>
        <p:nvSpPr>
          <p:cNvPr id="185" name="dehydration: 3%…"/>
          <p:cNvSpPr txBox="1"/>
          <p:nvPr/>
        </p:nvSpPr>
        <p:spPr>
          <a:xfrm>
            <a:off x="16228218" y="6286500"/>
            <a:ext cx="4750595" cy="1130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dehydration: 3%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diabetes insipidus: 0%</a:t>
            </a:r>
          </a:p>
        </p:txBody>
      </p:sp>
      <p:sp>
        <p:nvSpPr>
          <p:cNvPr id="186" name="dehydration: 0.4 L…"/>
          <p:cNvSpPr txBox="1"/>
          <p:nvPr/>
        </p:nvSpPr>
        <p:spPr>
          <a:xfrm>
            <a:off x="15228093" y="12144375"/>
            <a:ext cx="4750595" cy="1130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dehydration: 0.4 L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diabetes insipidus: 10L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Reabsorption of Sodium: Role of Aldosterone"/>
          <p:cNvSpPr txBox="1"/>
          <p:nvPr/>
        </p:nvSpPr>
        <p:spPr>
          <a:xfrm>
            <a:off x="3816380" y="678060"/>
            <a:ext cx="16734235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>
            <a:lvl1pPr defTabSz="821531">
              <a:defRPr sz="5000"/>
            </a:lvl1pPr>
          </a:lstStyle>
          <a:p>
            <a:pPr/>
            <a:r>
              <a:t>Reabsorption of Sodium: Role of Aldosterone</a:t>
            </a:r>
          </a:p>
        </p:txBody>
      </p:sp>
      <p:sp>
        <p:nvSpPr>
          <p:cNvPr id="452" name="90% of Na+ is reabsorbed by proximal tubule and ascending loop of Henle…"/>
          <p:cNvSpPr txBox="1"/>
          <p:nvPr/>
        </p:nvSpPr>
        <p:spPr>
          <a:xfrm>
            <a:off x="4227006" y="1714500"/>
            <a:ext cx="16305610" cy="99476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>
            <a:spAutoFit/>
          </a:bodyPr>
          <a:lstStyle/>
          <a:p>
            <a:pPr defTabSz="821531">
              <a:defRPr sz="3200"/>
            </a:pPr>
            <a:r>
              <a:t>90% of Na+ is reabsorbed by proximal tubule and ascending loop of Henle</a:t>
            </a:r>
          </a:p>
          <a:p>
            <a:pPr defTabSz="821531">
              <a:defRPr sz="3200"/>
            </a:pPr>
            <a:r>
              <a:t>(constant rate).</a:t>
            </a:r>
          </a:p>
          <a:p>
            <a:pPr defTabSz="821531">
              <a:defRPr sz="3200"/>
            </a:pPr>
          </a:p>
          <a:p>
            <a:pPr defTabSz="821531">
              <a:defRPr sz="3200"/>
            </a:pPr>
            <a:r>
              <a:t>Distal convoluted tubule and collecting duct can reabsorb variable amount of Na+.</a:t>
            </a:r>
          </a:p>
          <a:p>
            <a:pPr defTabSz="821531">
              <a:defRPr sz="3200"/>
            </a:pPr>
            <a:r>
              <a:t>Regulated by the steroid hormone </a:t>
            </a:r>
            <a:r>
              <a:rPr b="1"/>
              <a:t>aldosterone</a:t>
            </a:r>
            <a:r>
              <a:t>, from the adrenal cortex.</a:t>
            </a:r>
          </a:p>
          <a:p>
            <a:pPr defTabSz="821531">
              <a:defRPr sz="3200"/>
            </a:pPr>
          </a:p>
          <a:p>
            <a:pPr defTabSz="821531">
              <a:defRPr sz="3200"/>
            </a:pPr>
            <a:r>
              <a:t>Average Na+ intake: 3.4 g/day </a:t>
            </a:r>
          </a:p>
          <a:p>
            <a:pPr defTabSz="821531">
              <a:defRPr sz="3200"/>
            </a:pPr>
            <a:r>
              <a:t>Normal range of Na+ excretion: 1 - 5 g/day</a:t>
            </a:r>
          </a:p>
          <a:p>
            <a:pPr defTabSz="821531">
              <a:defRPr sz="3200"/>
            </a:pPr>
          </a:p>
          <a:p>
            <a:pPr defTabSz="821531">
              <a:defRPr b="1" sz="3200">
                <a:solidFill>
                  <a:srgbClr val="4F7A28"/>
                </a:solidFill>
              </a:defRPr>
            </a:pPr>
            <a:r>
              <a:t>Without Aldosterone:</a:t>
            </a:r>
          </a:p>
          <a:p>
            <a:pPr defTabSz="821531">
              <a:defRPr sz="3200"/>
            </a:pPr>
            <a:r>
              <a:t>80% (of remaining 90%) Na+ absorbed by distal convoluted tubule. </a:t>
            </a:r>
          </a:p>
          <a:p>
            <a:pPr defTabSz="821531">
              <a:defRPr sz="3200"/>
            </a:pPr>
            <a:r>
              <a:t>So only 2% of filtered Na+ excreted into urine —&gt;</a:t>
            </a:r>
            <a:r>
              <a:rPr b="1">
                <a:solidFill>
                  <a:schemeClr val="accent5"/>
                </a:solidFill>
              </a:rPr>
              <a:t> 30g</a:t>
            </a:r>
            <a:r>
              <a:t> of Na+ excreted per day.</a:t>
            </a:r>
          </a:p>
          <a:p>
            <a:pPr defTabSz="821531">
              <a:defRPr sz="3200"/>
            </a:pPr>
          </a:p>
          <a:p>
            <a:pPr defTabSz="821531">
              <a:defRPr b="1" sz="3200">
                <a:solidFill>
                  <a:srgbClr val="FF4013"/>
                </a:solidFill>
              </a:defRPr>
            </a:pPr>
            <a:r>
              <a:t>With Maximal Aldosterone:</a:t>
            </a:r>
          </a:p>
          <a:p>
            <a:pPr defTabSz="821531">
              <a:defRPr sz="3200"/>
            </a:pPr>
            <a:r>
              <a:rPr b="1"/>
              <a:t>All</a:t>
            </a:r>
            <a:r>
              <a:t> remaining Na+ reabsorbed in collecting duct —&gt; </a:t>
            </a:r>
            <a:r>
              <a:rPr b="1">
                <a:solidFill>
                  <a:schemeClr val="accent5"/>
                </a:solidFill>
              </a:rPr>
              <a:t>0g</a:t>
            </a:r>
            <a:r>
              <a:t> Na+ in the urine.</a:t>
            </a:r>
          </a:p>
          <a:p>
            <a:pPr defTabSz="821531">
              <a:defRPr sz="3200"/>
            </a:pPr>
          </a:p>
          <a:p>
            <a:pPr defTabSz="821531">
              <a:defRPr sz="3200"/>
            </a:pPr>
          </a:p>
          <a:p>
            <a:pPr defTabSz="821531">
              <a:defRPr sz="3200"/>
            </a:pPr>
            <a:r>
              <a:t>Aldosterone also stimulates </a:t>
            </a:r>
            <a:r>
              <a:rPr b="1"/>
              <a:t>K+ secretion</a:t>
            </a:r>
            <a:r>
              <a:t> into collecting duct, so that plasma K+ remains constant.</a:t>
            </a:r>
          </a:p>
        </p:txBody>
      </p:sp>
      <p:sp>
        <p:nvSpPr>
          <p:cNvPr id="453" name="complete loss of aldosterone -&gt; hyponatremia and hyperkalemia"/>
          <p:cNvSpPr txBox="1"/>
          <p:nvPr/>
        </p:nvSpPr>
        <p:spPr>
          <a:xfrm>
            <a:off x="4353338" y="12584906"/>
            <a:ext cx="15805548" cy="625079"/>
          </a:xfrm>
          <a:prstGeom prst="rect">
            <a:avLst/>
          </a:prstGeom>
          <a:solidFill>
            <a:srgbClr val="FFE2D6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>
            <a:spAutoFit/>
          </a:bodyPr>
          <a:lstStyle>
            <a:lvl1pPr defTabSz="821531">
              <a:defRPr i="1" sz="3200"/>
            </a:lvl1pPr>
          </a:lstStyle>
          <a:p>
            <a:pPr/>
            <a:r>
              <a:t>complete loss of aldosterone -&gt; hyponatremia and hyperkalemia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5" name="med-9780199204854-graphic02101007.png" descr="med-9780199204854-graphic02101007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155531" y="3232546"/>
            <a:ext cx="13037531" cy="9036845"/>
          </a:xfrm>
          <a:prstGeom prst="rect">
            <a:avLst/>
          </a:prstGeom>
          <a:ln w="12700">
            <a:miter lim="400000"/>
          </a:ln>
        </p:spPr>
      </p:pic>
      <p:sp>
        <p:nvSpPr>
          <p:cNvPr id="456" name="Oxford Textbook of Medicine Online"/>
          <p:cNvSpPr txBox="1"/>
          <p:nvPr/>
        </p:nvSpPr>
        <p:spPr>
          <a:xfrm>
            <a:off x="16031765" y="13117915"/>
            <a:ext cx="5009556" cy="4282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>
            <a:lvl1pPr>
              <a:defRPr b="1" sz="2200">
                <a:solidFill>
                  <a:srgbClr val="323333"/>
                </a:solid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Oxford Textbook of Medicine Online</a:t>
            </a:r>
          </a:p>
        </p:txBody>
      </p:sp>
      <p:sp>
        <p:nvSpPr>
          <p:cNvPr id="457" name="collecting duct…"/>
          <p:cNvSpPr txBox="1"/>
          <p:nvPr/>
        </p:nvSpPr>
        <p:spPr>
          <a:xfrm>
            <a:off x="5424299" y="6215062"/>
            <a:ext cx="4500564" cy="12858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/>
          <a:p>
            <a:pPr algn="ctr" defTabSz="821531">
              <a:defRPr sz="3200">
                <a:solidFill>
                  <a:srgbClr val="9929BD"/>
                </a:solid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collecting duct</a:t>
            </a:r>
          </a:p>
          <a:p>
            <a:pPr algn="ctr" defTabSz="821531">
              <a:defRPr sz="3200">
                <a:solidFill>
                  <a:srgbClr val="9929BD"/>
                </a:solid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epithelium</a:t>
            </a:r>
          </a:p>
        </p:txBody>
      </p:sp>
      <p:sp>
        <p:nvSpPr>
          <p:cNvPr id="458" name="interstital fluid…"/>
          <p:cNvSpPr txBox="1"/>
          <p:nvPr/>
        </p:nvSpPr>
        <p:spPr>
          <a:xfrm>
            <a:off x="4637484" y="11447859"/>
            <a:ext cx="4500563" cy="12858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/>
          <a:p>
            <a:pPr algn="ctr" defTabSz="821531">
              <a:defRPr sz="3200">
                <a:solidFill>
                  <a:srgbClr val="E32400"/>
                </a:solid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interstital fluid</a:t>
            </a:r>
          </a:p>
          <a:p>
            <a:pPr algn="ctr" defTabSz="821531">
              <a:defRPr sz="3200">
                <a:solidFill>
                  <a:srgbClr val="E32400"/>
                </a:solid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&amp; blood</a:t>
            </a:r>
          </a:p>
        </p:txBody>
      </p:sp>
      <p:sp>
        <p:nvSpPr>
          <p:cNvPr id="459" name="lumen of collecting duct"/>
          <p:cNvSpPr txBox="1"/>
          <p:nvPr/>
        </p:nvSpPr>
        <p:spPr>
          <a:xfrm>
            <a:off x="9495234" y="1874242"/>
            <a:ext cx="5393532" cy="698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>
            <a:lvl1pPr algn="ctr" defTabSz="821531">
              <a:defRPr b="1" sz="3200">
                <a:solidFill>
                  <a:srgbClr val="FEC7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lumen of collecting duct</a:t>
            </a:r>
          </a:p>
        </p:txBody>
      </p:sp>
      <p:sp>
        <p:nvSpPr>
          <p:cNvPr id="460" name="Aldosterone induces synthesis of Na+ and K+ channels in collecting duct epithelium"/>
          <p:cNvSpPr txBox="1"/>
          <p:nvPr/>
        </p:nvSpPr>
        <p:spPr>
          <a:xfrm>
            <a:off x="4013409" y="383976"/>
            <a:ext cx="16359188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>
            <a:lvl1pPr defTabSz="821531">
              <a:defRPr sz="3200"/>
            </a:lvl1pPr>
          </a:lstStyle>
          <a:p>
            <a:pPr/>
            <a:r>
              <a:t>Aldosterone induces synthesis of Na+ and K+ channels in collecting duct epithelium</a:t>
            </a:r>
          </a:p>
        </p:txBody>
      </p:sp>
      <p:sp>
        <p:nvSpPr>
          <p:cNvPr id="461" name="Epithelial Na channel (ENaC)…"/>
          <p:cNvSpPr txBox="1"/>
          <p:nvPr/>
        </p:nvSpPr>
        <p:spPr>
          <a:xfrm>
            <a:off x="14978062" y="7249318"/>
            <a:ext cx="6179345" cy="1003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/>
          <a:p>
            <a:pPr>
              <a:spcBef>
                <a:spcPts val="800"/>
              </a:spcBef>
              <a:defRPr sz="2400"/>
            </a:pPr>
            <a:r>
              <a:t>Epithelial Na channel (ENaC)</a:t>
            </a:r>
          </a:p>
          <a:p>
            <a:pPr>
              <a:spcBef>
                <a:spcPts val="800"/>
              </a:spcBef>
              <a:defRPr sz="2400"/>
            </a:pPr>
            <a:r>
              <a:t>Renal outer medullary K channel (ROMK)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Figure 17.25"/>
          <p:cNvSpPr txBox="1"/>
          <p:nvPr/>
        </p:nvSpPr>
        <p:spPr>
          <a:xfrm>
            <a:off x="18282046" y="12715875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17.25</a:t>
            </a:r>
          </a:p>
        </p:txBody>
      </p:sp>
      <p:grpSp>
        <p:nvGrpSpPr>
          <p:cNvPr id="469" name="Group"/>
          <p:cNvGrpSpPr/>
          <p:nvPr/>
        </p:nvGrpSpPr>
        <p:grpSpPr>
          <a:xfrm>
            <a:off x="4816078" y="1509116"/>
            <a:ext cx="16377046" cy="14198203"/>
            <a:chOff x="0" y="0"/>
            <a:chExt cx="16377045" cy="14198201"/>
          </a:xfrm>
        </p:grpSpPr>
        <p:grpSp>
          <p:nvGrpSpPr>
            <p:cNvPr id="467" name="Group"/>
            <p:cNvGrpSpPr/>
            <p:nvPr/>
          </p:nvGrpSpPr>
          <p:grpSpPr>
            <a:xfrm>
              <a:off x="1145394" y="372483"/>
              <a:ext cx="13636580" cy="13825719"/>
              <a:chOff x="0" y="0"/>
              <a:chExt cx="13636578" cy="13825717"/>
            </a:xfrm>
          </p:grpSpPr>
          <p:pic>
            <p:nvPicPr>
              <p:cNvPr id="464" name="fox78119_1725.jpg" descr="fox78119_1725.jpg"/>
              <p:cNvPicPr>
                <a:picLocks noChangeAspect="0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0" y="0"/>
                <a:ext cx="13636579" cy="13825718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465" name="Line"/>
              <p:cNvSpPr/>
              <p:nvPr/>
            </p:nvSpPr>
            <p:spPr>
              <a:xfrm flipH="1">
                <a:off x="10013796" y="2066918"/>
                <a:ext cx="657714" cy="1000595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round/>
                <a:headEnd type="stealth" w="med" len="med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  <p:sp>
            <p:nvSpPr>
              <p:cNvPr id="466" name="Na+"/>
              <p:cNvSpPr txBox="1"/>
              <p:nvPr/>
            </p:nvSpPr>
            <p:spPr>
              <a:xfrm>
                <a:off x="10649589" y="1358469"/>
                <a:ext cx="1276981" cy="76687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71437" tIns="71437" rIns="71437" bIns="71437" numCol="1" anchor="t">
                <a:noAutofit/>
              </a:bodyPr>
              <a:lstStyle>
                <a:lvl1pPr marL="81280" marR="81280" defTabSz="1821656">
                  <a:defRPr sz="3200">
                    <a:uFill>
                      <a:solidFill>
                        <a:srgbClr val="000000"/>
                      </a:solidFill>
                    </a:uFill>
                    <a:latin typeface="+mj-lt"/>
                    <a:ea typeface="+mj-ea"/>
                    <a:cs typeface="+mj-cs"/>
                    <a:sym typeface="Arial"/>
                  </a:defRPr>
                </a:lvl1pPr>
              </a:lstStyle>
              <a:p>
                <a:pPr/>
                <a:r>
                  <a:t>Na+</a:t>
                </a:r>
              </a:p>
            </p:txBody>
          </p:sp>
        </p:grpSp>
        <p:sp>
          <p:nvSpPr>
            <p:cNvPr id="468" name="Rectangle"/>
            <p:cNvSpPr/>
            <p:nvPr/>
          </p:nvSpPr>
          <p:spPr>
            <a:xfrm>
              <a:off x="0" y="0"/>
              <a:ext cx="16377046" cy="81070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Reabsorption of Sodium: Role of Aldosterone"/>
          <p:cNvSpPr txBox="1"/>
          <p:nvPr/>
        </p:nvSpPr>
        <p:spPr>
          <a:xfrm>
            <a:off x="3816380" y="678060"/>
            <a:ext cx="16734235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>
            <a:lvl1pPr defTabSz="821531">
              <a:defRPr sz="5000"/>
            </a:lvl1pPr>
          </a:lstStyle>
          <a:p>
            <a:pPr/>
            <a:r>
              <a:t>Reabsorption of Sodium: Role of Aldosterone</a:t>
            </a:r>
          </a:p>
        </p:txBody>
      </p:sp>
      <p:sp>
        <p:nvSpPr>
          <p:cNvPr id="472" name="Low blood pressure…"/>
          <p:cNvSpPr txBox="1"/>
          <p:nvPr/>
        </p:nvSpPr>
        <p:spPr>
          <a:xfrm>
            <a:off x="4227006" y="2134195"/>
            <a:ext cx="16305610" cy="99476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>
            <a:spAutoFit/>
          </a:bodyPr>
          <a:lstStyle/>
          <a:p>
            <a:pPr defTabSz="821531">
              <a:defRPr sz="3700"/>
            </a:pPr>
          </a:p>
          <a:p>
            <a:pPr defTabSz="821531">
              <a:lnSpc>
                <a:spcPct val="140000"/>
              </a:lnSpc>
              <a:defRPr sz="3700"/>
            </a:pPr>
            <a:r>
              <a:t>Low blood pressure </a:t>
            </a:r>
          </a:p>
          <a:p>
            <a:pPr defTabSz="821531">
              <a:lnSpc>
                <a:spcPct val="140000"/>
              </a:lnSpc>
              <a:defRPr sz="3700"/>
            </a:pPr>
            <a:r>
              <a:t>-&gt; activation of baroreceptors in </a:t>
            </a:r>
            <a:r>
              <a:rPr b="1"/>
              <a:t>juxtaglomerular apparatus</a:t>
            </a:r>
            <a:r>
              <a:t> </a:t>
            </a:r>
          </a:p>
          <a:p>
            <a:pPr defTabSz="821531">
              <a:lnSpc>
                <a:spcPct val="140000"/>
              </a:lnSpc>
              <a:defRPr sz="3700"/>
            </a:pPr>
            <a:r>
              <a:t>-&gt; secretion of renin </a:t>
            </a:r>
          </a:p>
          <a:p>
            <a:pPr defTabSz="821531">
              <a:lnSpc>
                <a:spcPct val="140000"/>
              </a:lnSpc>
              <a:defRPr sz="3700"/>
            </a:pPr>
            <a:r>
              <a:t>-&gt; angiotensin I -&gt; angiotesin II (via ACE: angiotensin-converting enzyme )</a:t>
            </a:r>
          </a:p>
          <a:p>
            <a:pPr defTabSz="821531">
              <a:lnSpc>
                <a:spcPct val="140000"/>
              </a:lnSpc>
              <a:defRPr sz="3700"/>
            </a:pPr>
            <a:r>
              <a:t>-&gt; aldostereone secretion by adrenal cortex </a:t>
            </a:r>
          </a:p>
          <a:p>
            <a:pPr defTabSz="821531">
              <a:lnSpc>
                <a:spcPct val="140000"/>
              </a:lnSpc>
              <a:defRPr sz="3700"/>
            </a:pPr>
            <a:r>
              <a:t>-&gt; more sodium channels in collecting duct</a:t>
            </a:r>
          </a:p>
          <a:p>
            <a:pPr defTabSz="821531">
              <a:lnSpc>
                <a:spcPct val="140000"/>
              </a:lnSpc>
              <a:defRPr sz="3700"/>
            </a:pPr>
            <a:r>
              <a:t>-&gt; more sodium retention</a:t>
            </a:r>
          </a:p>
          <a:p>
            <a:pPr defTabSz="821531">
              <a:lnSpc>
                <a:spcPct val="140000"/>
              </a:lnSpc>
              <a:defRPr sz="3700"/>
            </a:pPr>
            <a:r>
              <a:t>-&gt; higher blood pressure</a:t>
            </a:r>
          </a:p>
          <a:p>
            <a:pPr defTabSz="821531">
              <a:defRPr sz="3700"/>
            </a:pPr>
          </a:p>
        </p:txBody>
      </p:sp>
      <p:sp>
        <p:nvSpPr>
          <p:cNvPr id="473" name="complete loss of aldosterone -&gt; hyponatremia and hyperkalemia"/>
          <p:cNvSpPr txBox="1"/>
          <p:nvPr/>
        </p:nvSpPr>
        <p:spPr>
          <a:xfrm>
            <a:off x="4281901" y="11822906"/>
            <a:ext cx="15805548" cy="625079"/>
          </a:xfrm>
          <a:prstGeom prst="rect">
            <a:avLst/>
          </a:prstGeom>
          <a:solidFill>
            <a:srgbClr val="FFE2D6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>
            <a:spAutoFit/>
          </a:bodyPr>
          <a:lstStyle>
            <a:lvl1pPr defTabSz="821531">
              <a:defRPr i="1" sz="3200"/>
            </a:lvl1pPr>
          </a:lstStyle>
          <a:p>
            <a:pPr/>
            <a:r>
              <a:t>complete loss of aldosterone -&gt; hyponatremia and hyperkalemia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Figure 17.26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17.26</a:t>
            </a:r>
          </a:p>
        </p:txBody>
      </p:sp>
      <p:grpSp>
        <p:nvGrpSpPr>
          <p:cNvPr id="478" name="Group"/>
          <p:cNvGrpSpPr/>
          <p:nvPr/>
        </p:nvGrpSpPr>
        <p:grpSpPr>
          <a:xfrm>
            <a:off x="2790428" y="1678844"/>
            <a:ext cx="19929624" cy="10916382"/>
            <a:chOff x="0" y="0"/>
            <a:chExt cx="19929623" cy="10916381"/>
          </a:xfrm>
        </p:grpSpPr>
        <p:pic>
          <p:nvPicPr>
            <p:cNvPr id="476" name="fox78119_1726.jpg" descr="fox78119_1726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410216"/>
              <a:ext cx="19929624" cy="105061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77" name="Rectangle"/>
            <p:cNvSpPr/>
            <p:nvPr/>
          </p:nvSpPr>
          <p:spPr>
            <a:xfrm>
              <a:off x="2161564" y="0"/>
              <a:ext cx="16146887" cy="799779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Figure 14.12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14.12</a:t>
            </a:r>
          </a:p>
        </p:txBody>
      </p:sp>
      <p:grpSp>
        <p:nvGrpSpPr>
          <p:cNvPr id="483" name="Group"/>
          <p:cNvGrpSpPr/>
          <p:nvPr/>
        </p:nvGrpSpPr>
        <p:grpSpPr>
          <a:xfrm>
            <a:off x="7092553" y="-328613"/>
            <a:ext cx="11630191" cy="13932812"/>
            <a:chOff x="0" y="0"/>
            <a:chExt cx="11630190" cy="13932811"/>
          </a:xfrm>
        </p:grpSpPr>
        <p:pic>
          <p:nvPicPr>
            <p:cNvPr id="481" name="fox78119_1412.jpg" descr="fox78119_1412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978722" y="273192"/>
              <a:ext cx="8859240" cy="136596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82" name="Rectangle"/>
            <p:cNvSpPr/>
            <p:nvPr/>
          </p:nvSpPr>
          <p:spPr>
            <a:xfrm>
              <a:off x="0" y="0"/>
              <a:ext cx="11630191" cy="604927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  <p:sp>
        <p:nvSpPr>
          <p:cNvPr id="484" name="in lungs"/>
          <p:cNvSpPr txBox="1"/>
          <p:nvPr/>
        </p:nvSpPr>
        <p:spPr>
          <a:xfrm>
            <a:off x="14863762" y="6202759"/>
            <a:ext cx="1226932" cy="4639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2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in lungs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8" name="Group"/>
          <p:cNvGrpSpPr/>
          <p:nvPr/>
        </p:nvGrpSpPr>
        <p:grpSpPr>
          <a:xfrm>
            <a:off x="3280171" y="544864"/>
            <a:ext cx="17493417" cy="11941013"/>
            <a:chOff x="0" y="0"/>
            <a:chExt cx="17493415" cy="11941012"/>
          </a:xfrm>
        </p:grpSpPr>
        <p:pic>
          <p:nvPicPr>
            <p:cNvPr id="486" name="Image" descr="Image"/>
            <p:cNvPicPr>
              <a:picLocks noChangeAspect="1"/>
            </p:cNvPicPr>
            <p:nvPr/>
          </p:nvPicPr>
          <p:blipFill>
            <a:blip r:embed="rId2">
              <a:extLst/>
            </a:blip>
            <a:srcRect l="0" t="0" r="0" b="0"/>
            <a:stretch>
              <a:fillRect/>
            </a:stretch>
          </p:blipFill>
          <p:spPr>
            <a:xfrm>
              <a:off x="0" y="0"/>
              <a:ext cx="17493416" cy="1194101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87" name="Rectangle"/>
            <p:cNvSpPr/>
            <p:nvPr/>
          </p:nvSpPr>
          <p:spPr>
            <a:xfrm>
              <a:off x="3250406" y="6134541"/>
              <a:ext cx="2560868" cy="414255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 defTabSz="821531">
                <a:defRPr sz="50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4" name="Group"/>
          <p:cNvGrpSpPr/>
          <p:nvPr/>
        </p:nvGrpSpPr>
        <p:grpSpPr>
          <a:xfrm>
            <a:off x="3048000" y="780814"/>
            <a:ext cx="18288000" cy="12154372"/>
            <a:chOff x="0" y="0"/>
            <a:chExt cx="18288000" cy="12154370"/>
          </a:xfrm>
        </p:grpSpPr>
        <p:pic>
          <p:nvPicPr>
            <p:cNvPr id="490" name="Image" descr="Image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18288000" cy="1215437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91" name="Image" descr="Image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8992195" y="2371364"/>
              <a:ext cx="2482454" cy="24467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92" name="Image" descr="Image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5546585" y="2532099"/>
              <a:ext cx="2482455" cy="244673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93" name="Image" descr="Image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6073437" y="4676102"/>
              <a:ext cx="1823611" cy="22306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95" name="Kidney International (2020) 97, 1091–1096"/>
          <p:cNvSpPr txBox="1"/>
          <p:nvPr/>
        </p:nvSpPr>
        <p:spPr>
          <a:xfrm>
            <a:off x="16598731" y="13059568"/>
            <a:ext cx="4008041" cy="3841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/>
            <a:r>
              <a:t>Kidney International (2020) 97, 1091–1096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Table 17.6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Table 17.6</a:t>
            </a:r>
          </a:p>
        </p:txBody>
      </p:sp>
      <p:pic>
        <p:nvPicPr>
          <p:cNvPr id="498" name="fox78119_tb1706.jpg" descr="fox78119_tb1706.jp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01018" y="3248025"/>
            <a:ext cx="21381550" cy="7133149"/>
          </a:xfrm>
          <a:prstGeom prst="rect">
            <a:avLst/>
          </a:prstGeom>
          <a:ln w="12700">
            <a:miter lim="400000"/>
          </a:ln>
        </p:spPr>
      </p:pic>
      <p:sp>
        <p:nvSpPr>
          <p:cNvPr id="499" name="Rectangle"/>
          <p:cNvSpPr/>
          <p:nvPr/>
        </p:nvSpPr>
        <p:spPr>
          <a:xfrm>
            <a:off x="5743971" y="3072209"/>
            <a:ext cx="13340954" cy="660798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Figure 17.27"/>
          <p:cNvSpPr txBox="1"/>
          <p:nvPr/>
        </p:nvSpPr>
        <p:spPr>
          <a:xfrm>
            <a:off x="18049875" y="12608718"/>
            <a:ext cx="2607469" cy="5000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17.27</a:t>
            </a:r>
          </a:p>
        </p:txBody>
      </p:sp>
      <p:pic>
        <p:nvPicPr>
          <p:cNvPr id="502" name="fox78119_1727.jpg" descr="fox78119_1727.jp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030640" y="910828"/>
            <a:ext cx="10304860" cy="11894344"/>
          </a:xfrm>
          <a:prstGeom prst="rect">
            <a:avLst/>
          </a:prstGeom>
          <a:ln w="12700">
            <a:miter lim="400000"/>
          </a:ln>
        </p:spPr>
      </p:pic>
      <p:sp>
        <p:nvSpPr>
          <p:cNvPr id="503" name="Rectangle"/>
          <p:cNvSpPr/>
          <p:nvPr/>
        </p:nvSpPr>
        <p:spPr>
          <a:xfrm>
            <a:off x="5744765" y="464343"/>
            <a:ext cx="13340954" cy="660798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</a:p>
        </p:txBody>
      </p:sp>
      <p:sp>
        <p:nvSpPr>
          <p:cNvPr id="504" name="Integrated action of ADH &amp; Aldosterone to increase plasma [Na+]"/>
          <p:cNvSpPr txBox="1"/>
          <p:nvPr/>
        </p:nvSpPr>
        <p:spPr>
          <a:xfrm>
            <a:off x="3601640" y="303609"/>
            <a:ext cx="12572100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Integrated action of ADH &amp; Aldosterone to increase plasma [Na+]</a:t>
            </a:r>
          </a:p>
        </p:txBody>
      </p:sp>
      <p:sp>
        <p:nvSpPr>
          <p:cNvPr id="505" name="increase [Na+]…"/>
          <p:cNvSpPr txBox="1"/>
          <p:nvPr/>
        </p:nvSpPr>
        <p:spPr>
          <a:xfrm>
            <a:off x="4762500" y="7536656"/>
            <a:ext cx="3127909" cy="13215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sz="3200">
                <a:solidFill>
                  <a:srgbClr val="0042AA"/>
                </a:solidFill>
                <a:uFill>
                  <a:solidFill>
                    <a:srgbClr val="0042AA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increase [Na+]</a:t>
            </a:r>
          </a:p>
          <a:p>
            <a:pPr marL="81280" marR="81280" defTabSz="1821656">
              <a:defRPr sz="3200">
                <a:solidFill>
                  <a:srgbClr val="0042AA"/>
                </a:solidFill>
                <a:uFill>
                  <a:solidFill>
                    <a:srgbClr val="0042AA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 by losing H</a:t>
            </a:r>
            <a:r>
              <a:rPr baseline="-5999"/>
              <a:t>2</a:t>
            </a:r>
            <a:r>
              <a:t>0</a:t>
            </a:r>
          </a:p>
        </p:txBody>
      </p:sp>
      <p:sp>
        <p:nvSpPr>
          <p:cNvPr id="506" name="increase [Na+]…"/>
          <p:cNvSpPr txBox="1"/>
          <p:nvPr/>
        </p:nvSpPr>
        <p:spPr>
          <a:xfrm>
            <a:off x="17371218" y="7393781"/>
            <a:ext cx="3500439" cy="19109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algn="ctr" defTabSz="1821656">
              <a:defRPr sz="3200">
                <a:solidFill>
                  <a:srgbClr val="B51A00"/>
                </a:solidFill>
                <a:uFill>
                  <a:solidFill>
                    <a:srgbClr val="B51A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increase [Na+]</a:t>
            </a:r>
          </a:p>
          <a:p>
            <a:pPr marL="81280" marR="81280" algn="ctr" defTabSz="1821656">
              <a:defRPr sz="3200">
                <a:solidFill>
                  <a:srgbClr val="B51A00"/>
                </a:solidFill>
                <a:uFill>
                  <a:solidFill>
                    <a:srgbClr val="B51A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 by reabsorbing more Na+</a:t>
            </a:r>
          </a:p>
        </p:txBody>
      </p:sp>
      <p:sp>
        <p:nvSpPr>
          <p:cNvPr id="507" name="Text"/>
          <p:cNvSpPr txBox="1"/>
          <p:nvPr/>
        </p:nvSpPr>
        <p:spPr>
          <a:xfrm>
            <a:off x="11915109" y="6665912"/>
            <a:ext cx="528242" cy="384176"/>
          </a:xfrm>
          <a:prstGeom prst="rect">
            <a:avLst/>
          </a:prstGeom>
          <a:ln w="12700">
            <a:miter lim="400000"/>
          </a:ln>
        </p:spPr>
        <p:txBody>
          <a:bodyPr wrap="none" lIns="71437" tIns="71437" rIns="71437" bIns="71437" anchor="ctr">
            <a:spAutoFit/>
          </a:bodyPr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CounterCurrent Multiplier of Loop of Henle"/>
          <p:cNvSpPr txBox="1"/>
          <p:nvPr/>
        </p:nvSpPr>
        <p:spPr>
          <a:xfrm>
            <a:off x="4457079" y="464343"/>
            <a:ext cx="13430251" cy="9286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>
            <a:spAutoFit/>
          </a:bodyPr>
          <a:lstStyle>
            <a:lvl1pPr defTabSz="821531">
              <a:defRPr sz="5200"/>
            </a:lvl1pPr>
          </a:lstStyle>
          <a:p>
            <a:pPr/>
            <a:r>
              <a:t>CounterCurrent Multiplier of Loop of Henle</a:t>
            </a:r>
          </a:p>
        </p:txBody>
      </p:sp>
      <p:sp>
        <p:nvSpPr>
          <p:cNvPr id="189" name="Interstitial fluid of Medulla is very hypertonic, so water can be reabsorbed from descending loop of Henle by osmosis .…"/>
          <p:cNvSpPr txBox="1"/>
          <p:nvPr/>
        </p:nvSpPr>
        <p:spPr>
          <a:xfrm>
            <a:off x="4488135" y="2732484"/>
            <a:ext cx="15376923" cy="88447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>
            <a:spAutoFit/>
          </a:bodyPr>
          <a:lstStyle/>
          <a:p>
            <a:pPr marL="13572" indent="-13572" defTabSz="821531">
              <a:defRPr sz="3600"/>
            </a:pPr>
            <a:r>
              <a:t>Interstitial fluid of </a:t>
            </a:r>
            <a:r>
              <a:rPr b="1"/>
              <a:t>Medulla</a:t>
            </a:r>
            <a:r>
              <a:t> is very </a:t>
            </a:r>
            <a:r>
              <a:rPr b="1"/>
              <a:t>hypertonic, </a:t>
            </a:r>
            <a:r>
              <a:t>so water can be reabsorbed from descending loop of Henle by osmosis .</a:t>
            </a:r>
          </a:p>
          <a:p>
            <a:pPr marL="13572" indent="-13572" defTabSz="821531">
              <a:defRPr sz="3600"/>
            </a:pPr>
            <a:br>
              <a:rPr b="1"/>
            </a:br>
            <a:r>
              <a:t>Hypertonicity is maintained by </a:t>
            </a:r>
            <a:r>
              <a:rPr b="1"/>
              <a:t>ascending loop of Henle</a:t>
            </a:r>
            <a:r>
              <a:t>. which </a:t>
            </a:r>
            <a:r>
              <a:rPr b="1"/>
              <a:t>pumps NaCl</a:t>
            </a:r>
            <a:r>
              <a:t> into interstitial fluid. </a:t>
            </a:r>
          </a:p>
          <a:p>
            <a:pPr marL="13572" indent="-13572" defTabSz="821531">
              <a:defRPr sz="3600"/>
            </a:pPr>
          </a:p>
          <a:p>
            <a:pPr marL="13572" indent="-13572" defTabSz="821531">
              <a:defRPr sz="3600"/>
            </a:pPr>
          </a:p>
          <a:p>
            <a:pPr marL="13572" indent="-13572" defTabSz="821531">
              <a:defRPr sz="3600"/>
            </a:pPr>
            <a:r>
              <a:t>Water (but not NaCl)  can be reabsorbed from descending loop by osmosis.</a:t>
            </a:r>
          </a:p>
          <a:p>
            <a:pPr marL="13572" indent="-13572" defTabSz="821531">
              <a:defRPr sz="3600"/>
            </a:pPr>
          </a:p>
          <a:p>
            <a:pPr marL="13572" indent="-13572" defTabSz="821531">
              <a:defRPr sz="3600"/>
            </a:pPr>
            <a:r>
              <a:t>NaCl (but not water) is reabsorbed from ascending loop by active transport.</a:t>
            </a:r>
          </a:p>
          <a:p>
            <a:pPr marL="13572" indent="-13572" defTabSz="821531">
              <a:defRPr sz="3600"/>
            </a:pPr>
          </a:p>
          <a:p>
            <a:pPr marL="13572" indent="-13572" defTabSz="821531">
              <a:defRPr b="1" sz="3600"/>
            </a:pPr>
            <a:r>
              <a:t>Countercurrent in Vasa Recta:</a:t>
            </a:r>
          </a:p>
          <a:p>
            <a:pPr marL="13572" indent="-13572" defTabSz="821531">
              <a:defRPr sz="3600"/>
            </a:pPr>
            <a:r>
              <a:t>Solute concentration is always higher in ascending vessels than descending vessels, so water tends to move into ascending vessels for removal from medulla.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Figure 14.12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14.12</a:t>
            </a:r>
          </a:p>
        </p:txBody>
      </p:sp>
      <p:grpSp>
        <p:nvGrpSpPr>
          <p:cNvPr id="512" name="Group"/>
          <p:cNvGrpSpPr/>
          <p:nvPr/>
        </p:nvGrpSpPr>
        <p:grpSpPr>
          <a:xfrm>
            <a:off x="7244953" y="357187"/>
            <a:ext cx="10644188" cy="12751595"/>
            <a:chOff x="0" y="0"/>
            <a:chExt cx="10644187" cy="12751593"/>
          </a:xfrm>
        </p:grpSpPr>
        <p:pic>
          <p:nvPicPr>
            <p:cNvPr id="510" name="fox78119_1412.jpg" descr="fox78119_1412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895746" y="250031"/>
              <a:ext cx="8108158" cy="125015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511" name="Rectangle"/>
            <p:cNvSpPr/>
            <p:nvPr/>
          </p:nvSpPr>
          <p:spPr>
            <a:xfrm>
              <a:off x="0" y="0"/>
              <a:ext cx="10644188" cy="55364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  <p:sp>
        <p:nvSpPr>
          <p:cNvPr id="513" name="in lungs"/>
          <p:cNvSpPr txBox="1"/>
          <p:nvPr/>
        </p:nvSpPr>
        <p:spPr>
          <a:xfrm>
            <a:off x="14406562" y="6304359"/>
            <a:ext cx="1226932" cy="4639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2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in lungs</a:t>
            </a:r>
          </a:p>
        </p:txBody>
      </p:sp>
      <p:grpSp>
        <p:nvGrpSpPr>
          <p:cNvPr id="516" name="Group"/>
          <p:cNvGrpSpPr/>
          <p:nvPr/>
        </p:nvGrpSpPr>
        <p:grpSpPr>
          <a:xfrm>
            <a:off x="4655343" y="6143625"/>
            <a:ext cx="9381585" cy="1734344"/>
            <a:chOff x="0" y="0"/>
            <a:chExt cx="9381583" cy="1734343"/>
          </a:xfrm>
        </p:grpSpPr>
        <p:sp>
          <p:nvSpPr>
            <p:cNvPr id="514" name="ACE inhibitors"/>
            <p:cNvSpPr/>
            <p:nvPr/>
          </p:nvSpPr>
          <p:spPr>
            <a:xfrm>
              <a:off x="0" y="464343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sz="3200">
                  <a:solidFill>
                    <a:srgbClr val="E32400"/>
                  </a:solidFill>
                  <a:uFill>
                    <a:solidFill>
                      <a:srgbClr val="E32400"/>
                    </a:solidFill>
                  </a:uFill>
                  <a:latin typeface="Comic Sans MS"/>
                  <a:ea typeface="Comic Sans MS"/>
                  <a:cs typeface="Comic Sans MS"/>
                  <a:sym typeface="Comic Sans MS"/>
                </a:defRPr>
              </a:lvl1pPr>
            </a:lstStyle>
            <a:p>
              <a:pPr/>
              <a:r>
                <a:t>ACE inhibitors</a:t>
              </a:r>
            </a:p>
          </p:txBody>
        </p:sp>
        <p:sp>
          <p:nvSpPr>
            <p:cNvPr id="515" name="Line"/>
            <p:cNvSpPr/>
            <p:nvPr/>
          </p:nvSpPr>
          <p:spPr>
            <a:xfrm flipH="1">
              <a:off x="7928022" y="0"/>
              <a:ext cx="1453562" cy="762841"/>
            </a:xfrm>
            <a:prstGeom prst="line">
              <a:avLst/>
            </a:prstGeom>
            <a:noFill/>
            <a:ln w="50800" cap="flat">
              <a:solidFill>
                <a:srgbClr val="B51A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519" name="Group"/>
          <p:cNvGrpSpPr/>
          <p:nvPr/>
        </p:nvGrpSpPr>
        <p:grpSpPr>
          <a:xfrm>
            <a:off x="4316015" y="7483042"/>
            <a:ext cx="2071689" cy="1984412"/>
            <a:chOff x="0" y="0"/>
            <a:chExt cx="2071687" cy="1984410"/>
          </a:xfrm>
        </p:grpSpPr>
        <p:sp>
          <p:nvSpPr>
            <p:cNvPr id="517" name="Line"/>
            <p:cNvSpPr/>
            <p:nvPr/>
          </p:nvSpPr>
          <p:spPr>
            <a:xfrm flipV="1">
              <a:off x="2071687" y="0"/>
              <a:ext cx="1" cy="705834"/>
            </a:xfrm>
            <a:prstGeom prst="line">
              <a:avLst/>
            </a:prstGeom>
            <a:noFill/>
            <a:ln w="50800" cap="flat">
              <a:solidFill>
                <a:srgbClr val="E32400"/>
              </a:solidFill>
              <a:prstDash val="solid"/>
              <a:round/>
              <a:head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518" name="lower blood pressure"/>
            <p:cNvSpPr/>
            <p:nvPr/>
          </p:nvSpPr>
          <p:spPr>
            <a:xfrm>
              <a:off x="0" y="714410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sz="3200">
                  <a:solidFill>
                    <a:srgbClr val="E32400"/>
                  </a:solidFill>
                  <a:uFill>
                    <a:solidFill>
                      <a:srgbClr val="E32400"/>
                    </a:solidFill>
                  </a:uFill>
                  <a:latin typeface="Comic Sans MS"/>
                  <a:ea typeface="Comic Sans MS"/>
                  <a:cs typeface="Comic Sans MS"/>
                  <a:sym typeface="Comic Sans MS"/>
                </a:defRPr>
              </a:lvl1pPr>
            </a:lstStyle>
            <a:p>
              <a:pPr/>
              <a:r>
                <a:t>lower blood pressure</a:t>
              </a:r>
            </a:p>
          </p:txBody>
        </p:sp>
      </p:grpSp>
      <p:sp>
        <p:nvSpPr>
          <p:cNvPr id="520" name="angiotensin…"/>
          <p:cNvSpPr txBox="1"/>
          <p:nvPr/>
        </p:nvSpPr>
        <p:spPr>
          <a:xfrm>
            <a:off x="16460390" y="5607843"/>
            <a:ext cx="2473042" cy="2501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angiotensin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converting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enzyme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(ACE)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516" grpId="1"/>
      <p:bldP build="whole" bldLvl="1" animBg="1" rev="0" advAuto="0" spid="519" grpId="2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Figure 14.11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14.11</a:t>
            </a:r>
          </a:p>
        </p:txBody>
      </p:sp>
      <p:grpSp>
        <p:nvGrpSpPr>
          <p:cNvPr id="525" name="Group"/>
          <p:cNvGrpSpPr/>
          <p:nvPr/>
        </p:nvGrpSpPr>
        <p:grpSpPr>
          <a:xfrm>
            <a:off x="7191375" y="482203"/>
            <a:ext cx="10644188" cy="12626579"/>
            <a:chOff x="0" y="0"/>
            <a:chExt cx="10644187" cy="12626578"/>
          </a:xfrm>
        </p:grpSpPr>
        <p:pic>
          <p:nvPicPr>
            <p:cNvPr id="523" name="fox78119_1411.jpg" descr="fox78119_1411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96850" y="125015"/>
              <a:ext cx="9608344" cy="125015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524" name="Rectangle"/>
            <p:cNvSpPr/>
            <p:nvPr/>
          </p:nvSpPr>
          <p:spPr>
            <a:xfrm>
              <a:off x="0" y="0"/>
              <a:ext cx="10644188" cy="55364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  <p:grpSp>
        <p:nvGrpSpPr>
          <p:cNvPr id="528" name="Group"/>
          <p:cNvGrpSpPr/>
          <p:nvPr/>
        </p:nvGrpSpPr>
        <p:grpSpPr>
          <a:xfrm>
            <a:off x="5155406" y="9197578"/>
            <a:ext cx="6518673" cy="1352200"/>
            <a:chOff x="0" y="0"/>
            <a:chExt cx="6518672" cy="1352199"/>
          </a:xfrm>
        </p:grpSpPr>
        <p:sp>
          <p:nvSpPr>
            <p:cNvPr id="526" name="diuretics"/>
            <p:cNvSpPr txBox="1"/>
            <p:nvPr/>
          </p:nvSpPr>
          <p:spPr>
            <a:xfrm>
              <a:off x="0" y="0"/>
              <a:ext cx="1930718" cy="7016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sz="3200">
                  <a:solidFill>
                    <a:srgbClr val="E32400"/>
                  </a:solidFill>
                  <a:uFill>
                    <a:solidFill>
                      <a:srgbClr val="E32400"/>
                    </a:solidFill>
                  </a:uFill>
                  <a:latin typeface="Comic Sans MS"/>
                  <a:ea typeface="Comic Sans MS"/>
                  <a:cs typeface="Comic Sans MS"/>
                  <a:sym typeface="Comic Sans MS"/>
                </a:defRPr>
              </a:lvl1pPr>
            </a:lstStyle>
            <a:p>
              <a:pPr/>
              <a:r>
                <a:t>diuretics</a:t>
              </a:r>
            </a:p>
          </p:txBody>
        </p:sp>
        <p:sp>
          <p:nvSpPr>
            <p:cNvPr id="527" name="Line"/>
            <p:cNvSpPr/>
            <p:nvPr/>
          </p:nvSpPr>
          <p:spPr>
            <a:xfrm flipH="1">
              <a:off x="5642022" y="83343"/>
              <a:ext cx="876651" cy="1268857"/>
            </a:xfrm>
            <a:prstGeom prst="line">
              <a:avLst/>
            </a:prstGeom>
            <a:noFill/>
            <a:ln w="50800" cap="flat">
              <a:solidFill>
                <a:srgbClr val="B51A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531" name="Group"/>
          <p:cNvGrpSpPr/>
          <p:nvPr/>
        </p:nvGrpSpPr>
        <p:grpSpPr>
          <a:xfrm>
            <a:off x="4173140" y="10090511"/>
            <a:ext cx="2071689" cy="1984412"/>
            <a:chOff x="0" y="0"/>
            <a:chExt cx="2071687" cy="1984410"/>
          </a:xfrm>
        </p:grpSpPr>
        <p:sp>
          <p:nvSpPr>
            <p:cNvPr id="529" name="Line"/>
            <p:cNvSpPr/>
            <p:nvPr/>
          </p:nvSpPr>
          <p:spPr>
            <a:xfrm flipV="1">
              <a:off x="2071687" y="0"/>
              <a:ext cx="1" cy="705834"/>
            </a:xfrm>
            <a:prstGeom prst="line">
              <a:avLst/>
            </a:prstGeom>
            <a:noFill/>
            <a:ln w="50800" cap="flat">
              <a:solidFill>
                <a:srgbClr val="E32400"/>
              </a:solidFill>
              <a:prstDash val="solid"/>
              <a:round/>
              <a:head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530" name="lower blood pressure"/>
            <p:cNvSpPr/>
            <p:nvPr/>
          </p:nvSpPr>
          <p:spPr>
            <a:xfrm>
              <a:off x="0" y="714410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sz="3200">
                  <a:solidFill>
                    <a:srgbClr val="E32400"/>
                  </a:solidFill>
                  <a:uFill>
                    <a:solidFill>
                      <a:srgbClr val="E32400"/>
                    </a:solidFill>
                  </a:uFill>
                  <a:latin typeface="Comic Sans MS"/>
                  <a:ea typeface="Comic Sans MS"/>
                  <a:cs typeface="Comic Sans MS"/>
                  <a:sym typeface="Comic Sans MS"/>
                </a:defRPr>
              </a:lvl1pPr>
            </a:lstStyle>
            <a:p>
              <a:pPr/>
              <a:r>
                <a:t>lower blood pressure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531" grpId="2"/>
      <p:bldP build="whole" bldLvl="1" animBg="1" rev="0" advAuto="0" spid="528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Diuretics"/>
          <p:cNvSpPr txBox="1"/>
          <p:nvPr/>
        </p:nvSpPr>
        <p:spPr>
          <a:xfrm>
            <a:off x="3816380" y="678060"/>
            <a:ext cx="16734235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>
            <a:lvl1pPr defTabSz="821531">
              <a:defRPr sz="5000"/>
            </a:lvl1pPr>
          </a:lstStyle>
          <a:p>
            <a:pPr/>
            <a:r>
              <a:t>Diuretics</a:t>
            </a:r>
          </a:p>
        </p:txBody>
      </p:sp>
      <p:sp>
        <p:nvSpPr>
          <p:cNvPr id="534" name="Drugs that increase urine volume…"/>
          <p:cNvSpPr txBox="1"/>
          <p:nvPr/>
        </p:nvSpPr>
        <p:spPr>
          <a:xfrm>
            <a:off x="4214762" y="2035968"/>
            <a:ext cx="15968236" cy="10985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>
            <a:spAutoFit/>
          </a:bodyPr>
          <a:lstStyle/>
          <a:p>
            <a:pPr defTabSz="821531">
              <a:defRPr sz="3200"/>
            </a:pPr>
            <a:r>
              <a:t>Drugs that increase urine volume</a:t>
            </a:r>
          </a:p>
          <a:p>
            <a:pPr defTabSz="821531">
              <a:defRPr sz="3200"/>
            </a:pPr>
          </a:p>
          <a:p>
            <a:pPr defTabSz="821531">
              <a:defRPr sz="3200"/>
            </a:pPr>
            <a:r>
              <a:t>indirectly lower blood pressure &amp; decrease edema</a:t>
            </a:r>
          </a:p>
          <a:p>
            <a:pPr defTabSz="821531">
              <a:defRPr sz="3200"/>
            </a:pPr>
          </a:p>
          <a:p>
            <a:pPr defTabSz="821531">
              <a:defRPr sz="3200"/>
            </a:pPr>
            <a:r>
              <a:t>Increase urine volume by increasing proportion of glomerular filtrate that is excreted</a:t>
            </a:r>
          </a:p>
          <a:p>
            <a:pPr defTabSz="821531">
              <a:defRPr sz="3200"/>
            </a:pPr>
            <a:r>
              <a:t>(i.e. GFR stays the same, but less water is reabsorbed along the nephron)</a:t>
            </a:r>
          </a:p>
          <a:p>
            <a:pPr defTabSz="821531">
              <a:defRPr sz="3200"/>
            </a:pPr>
          </a:p>
          <a:p>
            <a:pPr defTabSz="821531">
              <a:defRPr b="1" sz="3200"/>
            </a:pPr>
            <a:r>
              <a:t>Loop Diuretics (e.g. Lasix)</a:t>
            </a:r>
          </a:p>
          <a:p>
            <a:pPr defTabSz="821531">
              <a:defRPr sz="3200"/>
            </a:pPr>
            <a:r>
              <a:t>block salt &amp; water reabsorption out of the ascending loop of Henle</a:t>
            </a:r>
          </a:p>
          <a:p>
            <a:pPr defTabSz="821531">
              <a:defRPr sz="3200"/>
            </a:pPr>
          </a:p>
          <a:p>
            <a:pPr defTabSz="821531">
              <a:defRPr b="1" sz="3200"/>
            </a:pPr>
            <a:r>
              <a:t>thiazide diuretics</a:t>
            </a:r>
          </a:p>
          <a:p>
            <a:pPr defTabSz="821531">
              <a:defRPr sz="3200"/>
            </a:pPr>
            <a:r>
              <a:t>inhibit salt &amp; water reabsorption in distal convoluted tubule</a:t>
            </a:r>
          </a:p>
          <a:p>
            <a:pPr defTabSz="821531">
              <a:defRPr sz="3200"/>
            </a:pPr>
          </a:p>
          <a:p>
            <a:pPr defTabSz="821531">
              <a:defRPr b="1" sz="3200"/>
            </a:pPr>
            <a:r>
              <a:t>Carbonic Anhydrase Inhibitors:</a:t>
            </a:r>
          </a:p>
          <a:p>
            <a:pPr defTabSz="821531">
              <a:defRPr sz="3200"/>
            </a:pPr>
            <a:r>
              <a:t>block bicarbonate &amp; water reabsorption in proximal tubule</a:t>
            </a:r>
          </a:p>
          <a:p>
            <a:pPr defTabSz="821531">
              <a:defRPr sz="3200"/>
            </a:pPr>
          </a:p>
          <a:p>
            <a:pPr defTabSz="821531">
              <a:defRPr b="1" sz="3200"/>
            </a:pPr>
            <a:r>
              <a:t>Osmotic diuretics (e.g. the sugar mannitol)</a:t>
            </a:r>
          </a:p>
          <a:p>
            <a:pPr defTabSz="821531">
              <a:defRPr sz="3200"/>
            </a:pPr>
            <a:r>
              <a:t>filtered by glomerulus but not reabsorbed, so draw more water into tubule</a:t>
            </a:r>
          </a:p>
          <a:p>
            <a:pPr defTabSz="821531">
              <a:defRPr sz="3200"/>
            </a:pPr>
          </a:p>
          <a:p>
            <a:pPr defTabSz="821531">
              <a:defRPr b="1" sz="3200"/>
            </a:pPr>
            <a:r>
              <a:t>Potassium Sparing Diuretics</a:t>
            </a:r>
          </a:p>
          <a:p>
            <a:pPr defTabSz="821531">
              <a:defRPr sz="3200"/>
            </a:pPr>
            <a:r>
              <a:t>Block aldosterone action, so Na+ excreted but K+ retained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Figure 17.30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17.30</a:t>
            </a:r>
          </a:p>
        </p:txBody>
      </p:sp>
      <p:pic>
        <p:nvPicPr>
          <p:cNvPr id="537" name="fox78119_1730.jpg" descr="fox78119_1730.jp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494734" y="911225"/>
            <a:ext cx="13412391" cy="11893550"/>
          </a:xfrm>
          <a:prstGeom prst="rect">
            <a:avLst/>
          </a:prstGeom>
          <a:ln w="12700">
            <a:miter lim="400000"/>
          </a:ln>
        </p:spPr>
      </p:pic>
      <p:sp>
        <p:nvSpPr>
          <p:cNvPr id="538" name="Rectangle"/>
          <p:cNvSpPr/>
          <p:nvPr/>
        </p:nvSpPr>
        <p:spPr>
          <a:xfrm>
            <a:off x="5798343" y="589359"/>
            <a:ext cx="13340954" cy="660798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Figure 17.5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17.5</a:t>
            </a:r>
          </a:p>
        </p:txBody>
      </p:sp>
      <p:grpSp>
        <p:nvGrpSpPr>
          <p:cNvPr id="196" name="Group"/>
          <p:cNvGrpSpPr/>
          <p:nvPr/>
        </p:nvGrpSpPr>
        <p:grpSpPr>
          <a:xfrm>
            <a:off x="2441971" y="1415256"/>
            <a:ext cx="18356292" cy="11424275"/>
            <a:chOff x="0" y="0"/>
            <a:chExt cx="18356290" cy="11424274"/>
          </a:xfrm>
        </p:grpSpPr>
        <p:pic>
          <p:nvPicPr>
            <p:cNvPr id="192" name="fox78119_1705.jpg" descr="fox78119_1705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481061"/>
              <a:ext cx="18356291" cy="1093781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93" name="Rectangle"/>
            <p:cNvSpPr/>
            <p:nvPr/>
          </p:nvSpPr>
          <p:spPr>
            <a:xfrm>
              <a:off x="1519141" y="0"/>
              <a:ext cx="15761091" cy="78067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  <p:pic>
          <p:nvPicPr>
            <p:cNvPr id="194" name="Shape Shape" descr="Shape Shape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8702368" y="6167708"/>
              <a:ext cx="1743985" cy="5256567"/>
            </a:xfrm>
            <a:prstGeom prst="rect">
              <a:avLst/>
            </a:prstGeom>
            <a:effectLst/>
          </p:spPr>
        </p:pic>
      </p:grpSp>
      <p:sp>
        <p:nvSpPr>
          <p:cNvPr id="197" name="Na is reabsorbed in Ascending Loop of Henle"/>
          <p:cNvSpPr txBox="1"/>
          <p:nvPr/>
        </p:nvSpPr>
        <p:spPr>
          <a:xfrm>
            <a:off x="7423546" y="571500"/>
            <a:ext cx="12912329" cy="1143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13572" indent="-13572" defTabSz="821531">
              <a:defRPr sz="3200"/>
            </a:pPr>
            <a:r>
              <a:t>Na is reabsorbed in</a:t>
            </a:r>
            <a:r>
              <a:rPr b="1"/>
              <a:t> Ascending Loop of Henle</a:t>
            </a:r>
            <a:endParaRPr b="1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Figure 17.15"/>
          <p:cNvSpPr txBox="1"/>
          <p:nvPr/>
        </p:nvSpPr>
        <p:spPr>
          <a:xfrm>
            <a:off x="17335500" y="12912328"/>
            <a:ext cx="2607469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17.15</a:t>
            </a:r>
          </a:p>
        </p:txBody>
      </p:sp>
      <p:grpSp>
        <p:nvGrpSpPr>
          <p:cNvPr id="202" name="Group"/>
          <p:cNvGrpSpPr/>
          <p:nvPr/>
        </p:nvGrpSpPr>
        <p:grpSpPr>
          <a:xfrm>
            <a:off x="4782343" y="910828"/>
            <a:ext cx="14027151" cy="11537157"/>
            <a:chOff x="0" y="0"/>
            <a:chExt cx="14027150" cy="11537156"/>
          </a:xfrm>
        </p:grpSpPr>
        <p:pic>
          <p:nvPicPr>
            <p:cNvPr id="200" name="fox78119_1715.jpg" descr="fox78119_1715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357187"/>
              <a:ext cx="14027150" cy="1117997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01" name="Rectangle"/>
            <p:cNvSpPr/>
            <p:nvPr/>
          </p:nvSpPr>
          <p:spPr>
            <a:xfrm>
              <a:off x="515937" y="0"/>
              <a:ext cx="13340954" cy="660797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  <p:sp>
        <p:nvSpPr>
          <p:cNvPr id="203" name="Na+"/>
          <p:cNvSpPr txBox="1"/>
          <p:nvPr/>
        </p:nvSpPr>
        <p:spPr>
          <a:xfrm>
            <a:off x="18621375" y="6143625"/>
            <a:ext cx="2370629" cy="1428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90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Na+</a:t>
            </a:r>
          </a:p>
        </p:txBody>
      </p:sp>
      <p:sp>
        <p:nvSpPr>
          <p:cNvPr id="204" name="Cl-"/>
          <p:cNvSpPr txBox="1"/>
          <p:nvPr/>
        </p:nvSpPr>
        <p:spPr>
          <a:xfrm>
            <a:off x="18782109" y="7465218"/>
            <a:ext cx="1765643" cy="14287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90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Cl-</a:t>
            </a:r>
          </a:p>
        </p:txBody>
      </p:sp>
      <p:sp>
        <p:nvSpPr>
          <p:cNvPr id="205" name="HYPERTONIC"/>
          <p:cNvSpPr txBox="1"/>
          <p:nvPr/>
        </p:nvSpPr>
        <p:spPr>
          <a:xfrm>
            <a:off x="16388953" y="2196703"/>
            <a:ext cx="4714876" cy="1041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defRPr b="1" sz="5000">
                <a:solidFill>
                  <a:srgbClr val="E32400"/>
                </a:solidFill>
                <a:uFill>
                  <a:solidFill>
                    <a:srgbClr val="E324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HYPERTONIC</a:t>
            </a:r>
          </a:p>
        </p:txBody>
      </p:sp>
      <p:sp>
        <p:nvSpPr>
          <p:cNvPr id="206" name="HYPOTONIC"/>
          <p:cNvSpPr txBox="1"/>
          <p:nvPr/>
        </p:nvSpPr>
        <p:spPr>
          <a:xfrm>
            <a:off x="3369468" y="1946671"/>
            <a:ext cx="4232435" cy="1041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5000">
                <a:solidFill>
                  <a:srgbClr val="FF8C82"/>
                </a:solidFill>
                <a:uFill>
                  <a:solidFill>
                    <a:srgbClr val="FF8C82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HYPOTONIC</a:t>
            </a:r>
          </a:p>
        </p:txBody>
      </p:sp>
      <p:sp>
        <p:nvSpPr>
          <p:cNvPr id="207" name="Ascending Limb removes NaCl, making urine hypotonic &amp; medulla hypertonic"/>
          <p:cNvSpPr txBox="1"/>
          <p:nvPr/>
        </p:nvSpPr>
        <p:spPr>
          <a:xfrm>
            <a:off x="4101703" y="285750"/>
            <a:ext cx="15320281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Ascending Limb removes NaCl, making urine </a:t>
            </a:r>
            <a:r>
              <a:rPr b="1"/>
              <a:t>hypotonic</a:t>
            </a:r>
            <a:r>
              <a:t> &amp; medulla </a:t>
            </a:r>
            <a:r>
              <a:rPr b="1"/>
              <a:t>hypertonic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Figure 17.5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17.5</a:t>
            </a:r>
          </a:p>
        </p:txBody>
      </p:sp>
      <p:grpSp>
        <p:nvGrpSpPr>
          <p:cNvPr id="214" name="Group"/>
          <p:cNvGrpSpPr/>
          <p:nvPr/>
        </p:nvGrpSpPr>
        <p:grpSpPr>
          <a:xfrm>
            <a:off x="2594371" y="1618456"/>
            <a:ext cx="18107398" cy="11561963"/>
            <a:chOff x="0" y="0"/>
            <a:chExt cx="18107397" cy="11561962"/>
          </a:xfrm>
        </p:grpSpPr>
        <p:pic>
          <p:nvPicPr>
            <p:cNvPr id="210" name="fox78119_1705.jpg" descr="fox78119_1705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474538"/>
              <a:ext cx="18107398" cy="1078951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11" name="Rectangle"/>
            <p:cNvSpPr/>
            <p:nvPr/>
          </p:nvSpPr>
          <p:spPr>
            <a:xfrm>
              <a:off x="1498543" y="0"/>
              <a:ext cx="15547387" cy="770085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  <p:pic>
          <p:nvPicPr>
            <p:cNvPr id="212" name="Shape Shape" descr="Shape Shape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 flipH="1">
              <a:off x="7729829" y="6374258"/>
              <a:ext cx="1722749" cy="5187705"/>
            </a:xfrm>
            <a:prstGeom prst="rect">
              <a:avLst/>
            </a:prstGeom>
            <a:effectLst/>
          </p:spPr>
        </p:pic>
      </p:grpSp>
      <p:sp>
        <p:nvSpPr>
          <p:cNvPr id="215" name="water is reabsorbed in Descending Loop of Henle"/>
          <p:cNvSpPr txBox="1"/>
          <p:nvPr/>
        </p:nvSpPr>
        <p:spPr>
          <a:xfrm>
            <a:off x="7423546" y="571500"/>
            <a:ext cx="12912329" cy="1143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13572" indent="-13572" defTabSz="821531">
              <a:defRPr sz="3200"/>
            </a:pPr>
            <a:r>
              <a:t>water is reabsorbed in</a:t>
            </a:r>
            <a:r>
              <a:rPr b="1"/>
              <a:t> Descending Loop of Henle</a:t>
            </a:r>
            <a:endParaRPr b="1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Figure 17.14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17.14</a:t>
            </a:r>
          </a:p>
        </p:txBody>
      </p:sp>
      <p:pic>
        <p:nvPicPr>
          <p:cNvPr id="218" name="fox78119_1714.jpg" descr="fox78119_1714.jp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565900" y="767953"/>
            <a:ext cx="11251407" cy="12197954"/>
          </a:xfrm>
          <a:prstGeom prst="rect">
            <a:avLst/>
          </a:prstGeom>
          <a:ln w="12700">
            <a:miter lim="400000"/>
          </a:ln>
        </p:spPr>
      </p:pic>
      <p:sp>
        <p:nvSpPr>
          <p:cNvPr id="219" name="Rectangle"/>
          <p:cNvSpPr/>
          <p:nvPr/>
        </p:nvSpPr>
        <p:spPr>
          <a:xfrm>
            <a:off x="5798343" y="428625"/>
            <a:ext cx="13340954" cy="660797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</a:p>
        </p:txBody>
      </p:sp>
      <p:sp>
        <p:nvSpPr>
          <p:cNvPr id="220" name="water permeable"/>
          <p:cNvSpPr txBox="1"/>
          <p:nvPr/>
        </p:nvSpPr>
        <p:spPr>
          <a:xfrm>
            <a:off x="7923609" y="607218"/>
            <a:ext cx="3624971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solidFill>
                  <a:srgbClr val="4F7A28"/>
                </a:solidFill>
                <a:uFill>
                  <a:solidFill>
                    <a:srgbClr val="4F7A28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water permeable</a:t>
            </a:r>
          </a:p>
        </p:txBody>
      </p:sp>
      <p:sp>
        <p:nvSpPr>
          <p:cNvPr id="221" name="NaCl transporting"/>
          <p:cNvSpPr txBox="1"/>
          <p:nvPr/>
        </p:nvSpPr>
        <p:spPr>
          <a:xfrm>
            <a:off x="13317140" y="607218"/>
            <a:ext cx="3861678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solidFill>
                  <a:srgbClr val="4F7A28"/>
                </a:solidFill>
                <a:uFill>
                  <a:solidFill>
                    <a:srgbClr val="4F7A28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NaCl transporting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Figure 17.16"/>
          <p:cNvSpPr txBox="1"/>
          <p:nvPr/>
        </p:nvSpPr>
        <p:spPr>
          <a:xfrm>
            <a:off x="14513718" y="13751718"/>
            <a:ext cx="2607470" cy="5000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17.16</a:t>
            </a:r>
          </a:p>
        </p:txBody>
      </p:sp>
      <p:grpSp>
        <p:nvGrpSpPr>
          <p:cNvPr id="226" name="Group"/>
          <p:cNvGrpSpPr/>
          <p:nvPr/>
        </p:nvGrpSpPr>
        <p:grpSpPr>
          <a:xfrm>
            <a:off x="3583781" y="625078"/>
            <a:ext cx="13340954" cy="12537282"/>
            <a:chOff x="0" y="0"/>
            <a:chExt cx="13340953" cy="12537281"/>
          </a:xfrm>
        </p:grpSpPr>
        <p:pic>
          <p:nvPicPr>
            <p:cNvPr id="224" name="fox78119_1716.jpg" descr="fox78119_1716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937940" y="339328"/>
              <a:ext cx="10090548" cy="1219795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25" name="Rectangle"/>
            <p:cNvSpPr/>
            <p:nvPr/>
          </p:nvSpPr>
          <p:spPr>
            <a:xfrm>
              <a:off x="0" y="0"/>
              <a:ext cx="13340954" cy="660797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  <p:sp>
        <p:nvSpPr>
          <p:cNvPr id="227" name="Countercurrent in Vasa Recta (Peritubular capillaries):"/>
          <p:cNvSpPr txBox="1"/>
          <p:nvPr/>
        </p:nvSpPr>
        <p:spPr>
          <a:xfrm>
            <a:off x="3583781" y="303609"/>
            <a:ext cx="10612438" cy="1143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13572" indent="-13572" defTabSz="821531">
              <a:defRPr b="1" sz="3200"/>
            </a:lvl1pPr>
          </a:lstStyle>
          <a:p>
            <a:pPr/>
            <a:r>
              <a:t>Countercurrent in Vasa Recta (Peritubular capillaries):</a:t>
            </a:r>
          </a:p>
        </p:txBody>
      </p:sp>
      <p:sp>
        <p:nvSpPr>
          <p:cNvPr id="228" name="Line"/>
          <p:cNvSpPr/>
          <p:nvPr/>
        </p:nvSpPr>
        <p:spPr>
          <a:xfrm>
            <a:off x="16055578" y="958453"/>
            <a:ext cx="4071938" cy="111689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56" fill="norm" stroke="1" extrusionOk="0">
                <a:moveTo>
                  <a:pt x="0" y="0"/>
                </a:moveTo>
                <a:cubicBezTo>
                  <a:pt x="1584" y="364"/>
                  <a:pt x="4135" y="760"/>
                  <a:pt x="4800" y="1103"/>
                </a:cubicBezTo>
                <a:cubicBezTo>
                  <a:pt x="5679" y="1557"/>
                  <a:pt x="6261" y="3175"/>
                  <a:pt x="6442" y="3769"/>
                </a:cubicBezTo>
                <a:cubicBezTo>
                  <a:pt x="6722" y="4688"/>
                  <a:pt x="6418" y="7067"/>
                  <a:pt x="6442" y="7997"/>
                </a:cubicBezTo>
                <a:cubicBezTo>
                  <a:pt x="6470" y="9048"/>
                  <a:pt x="6610" y="11725"/>
                  <a:pt x="6695" y="12776"/>
                </a:cubicBezTo>
                <a:cubicBezTo>
                  <a:pt x="6778" y="13808"/>
                  <a:pt x="7053" y="16434"/>
                  <a:pt x="7200" y="17464"/>
                </a:cubicBezTo>
                <a:cubicBezTo>
                  <a:pt x="7289" y="18092"/>
                  <a:pt x="6924" y="19830"/>
                  <a:pt x="7705" y="20314"/>
                </a:cubicBezTo>
                <a:cubicBezTo>
                  <a:pt x="8334" y="20702"/>
                  <a:pt x="11946" y="21600"/>
                  <a:pt x="13011" y="21555"/>
                </a:cubicBezTo>
                <a:cubicBezTo>
                  <a:pt x="13779" y="21522"/>
                  <a:pt x="15781" y="20673"/>
                  <a:pt x="16168" y="20360"/>
                </a:cubicBezTo>
                <a:cubicBezTo>
                  <a:pt x="16837" y="19820"/>
                  <a:pt x="16731" y="18138"/>
                  <a:pt x="16800" y="17510"/>
                </a:cubicBezTo>
                <a:cubicBezTo>
                  <a:pt x="16867" y="16905"/>
                  <a:pt x="16800" y="15359"/>
                  <a:pt x="16800" y="14753"/>
                </a:cubicBezTo>
                <a:cubicBezTo>
                  <a:pt x="16800" y="13984"/>
                  <a:pt x="16852" y="12028"/>
                  <a:pt x="16800" y="11260"/>
                </a:cubicBezTo>
                <a:cubicBezTo>
                  <a:pt x="16744" y="10440"/>
                  <a:pt x="16455" y="8355"/>
                  <a:pt x="16295" y="7537"/>
                </a:cubicBezTo>
                <a:cubicBezTo>
                  <a:pt x="16146" y="6778"/>
                  <a:pt x="15491" y="4850"/>
                  <a:pt x="15411" y="4090"/>
                </a:cubicBezTo>
                <a:cubicBezTo>
                  <a:pt x="15343" y="3455"/>
                  <a:pt x="14858" y="1721"/>
                  <a:pt x="15537" y="1195"/>
                </a:cubicBezTo>
                <a:cubicBezTo>
                  <a:pt x="15934" y="887"/>
                  <a:pt x="18201" y="152"/>
                  <a:pt x="19074" y="92"/>
                </a:cubicBezTo>
                <a:cubicBezTo>
                  <a:pt x="19575" y="58"/>
                  <a:pt x="20766" y="307"/>
                  <a:pt x="21600" y="414"/>
                </a:cubicBezTo>
              </a:path>
            </a:pathLst>
          </a:custGeom>
          <a:ln w="177800">
            <a:solidFill>
              <a:srgbClr val="FEC700"/>
            </a:solidFill>
          </a:ln>
        </p:spPr>
        <p:txBody>
          <a:bodyPr lIns="71437" tIns="71437" rIns="71437" bIns="71437" anchor="ctr"/>
          <a:lstStyle/>
          <a:p>
            <a:pPr algn="ctr" defTabSz="1160859">
              <a:defRPr sz="8000"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229" name="Line"/>
          <p:cNvSpPr/>
          <p:nvPr/>
        </p:nvSpPr>
        <p:spPr>
          <a:xfrm>
            <a:off x="18304450" y="5982890"/>
            <a:ext cx="906284" cy="1"/>
          </a:xfrm>
          <a:prstGeom prst="line">
            <a:avLst/>
          </a:prstGeom>
          <a:ln w="50800">
            <a:solidFill>
              <a:srgbClr val="000000"/>
            </a:solidFill>
            <a:headEnd type="stealth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230" name="Line"/>
          <p:cNvSpPr/>
          <p:nvPr/>
        </p:nvSpPr>
        <p:spPr>
          <a:xfrm flipH="1">
            <a:off x="17277377" y="6858000"/>
            <a:ext cx="802297" cy="1"/>
          </a:xfrm>
          <a:prstGeom prst="line">
            <a:avLst/>
          </a:prstGeom>
          <a:ln w="50800">
            <a:solidFill>
              <a:srgbClr val="000000"/>
            </a:solidFill>
            <a:headEnd type="stealth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231" name="NaCl"/>
          <p:cNvSpPr txBox="1"/>
          <p:nvPr/>
        </p:nvSpPr>
        <p:spPr>
          <a:xfrm>
            <a:off x="17692687" y="5232796"/>
            <a:ext cx="1194701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NaCl</a:t>
            </a:r>
          </a:p>
        </p:txBody>
      </p:sp>
      <p:sp>
        <p:nvSpPr>
          <p:cNvPr id="232" name="H20"/>
          <p:cNvSpPr txBox="1"/>
          <p:nvPr/>
        </p:nvSpPr>
        <p:spPr>
          <a:xfrm>
            <a:off x="17478375" y="6983015"/>
            <a:ext cx="948855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H</a:t>
            </a:r>
            <a:r>
              <a:rPr baseline="-5999"/>
              <a:t>2</a:t>
            </a:r>
            <a:r>
              <a:t>0</a:t>
            </a:r>
          </a:p>
        </p:txBody>
      </p:sp>
      <p:sp>
        <p:nvSpPr>
          <p:cNvPr id="233" name="1400"/>
          <p:cNvSpPr txBox="1"/>
          <p:nvPr/>
        </p:nvSpPr>
        <p:spPr>
          <a:xfrm>
            <a:off x="17817703" y="12358687"/>
            <a:ext cx="1195538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1400</a:t>
            </a:r>
          </a:p>
        </p:txBody>
      </p:sp>
      <p:sp>
        <p:nvSpPr>
          <p:cNvPr id="234" name="300 mOsm"/>
          <p:cNvSpPr txBox="1"/>
          <p:nvPr/>
        </p:nvSpPr>
        <p:spPr>
          <a:xfrm>
            <a:off x="16781859" y="625078"/>
            <a:ext cx="2338050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300 mOsm</a:t>
            </a:r>
          </a:p>
        </p:txBody>
      </p:sp>
      <p:sp>
        <p:nvSpPr>
          <p:cNvPr id="235" name="descending"/>
          <p:cNvSpPr txBox="1"/>
          <p:nvPr/>
        </p:nvSpPr>
        <p:spPr>
          <a:xfrm rot="5307111">
            <a:off x="15567422" y="4446984"/>
            <a:ext cx="2434533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descending</a:t>
            </a:r>
          </a:p>
        </p:txBody>
      </p:sp>
      <p:sp>
        <p:nvSpPr>
          <p:cNvPr id="236" name="ascending"/>
          <p:cNvSpPr txBox="1"/>
          <p:nvPr/>
        </p:nvSpPr>
        <p:spPr>
          <a:xfrm rot="16200000">
            <a:off x="18475830" y="4443057"/>
            <a:ext cx="2196152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ascending</a:t>
            </a:r>
          </a:p>
        </p:txBody>
      </p:sp>
      <p:sp>
        <p:nvSpPr>
          <p:cNvPr id="237" name="Line"/>
          <p:cNvSpPr/>
          <p:nvPr/>
        </p:nvSpPr>
        <p:spPr>
          <a:xfrm>
            <a:off x="16002000" y="1357312"/>
            <a:ext cx="714375" cy="11668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0"/>
                </a:moveTo>
                <a:lnTo>
                  <a:pt x="10800" y="3086"/>
                </a:lnTo>
                <a:lnTo>
                  <a:pt x="18000" y="10580"/>
                </a:lnTo>
                <a:lnTo>
                  <a:pt x="21600" y="21600"/>
                </a:lnTo>
              </a:path>
            </a:pathLst>
          </a:custGeom>
          <a:ln w="50800">
            <a:solidFill>
              <a:srgbClr val="FEC700"/>
            </a:solidFill>
            <a:tailEnd type="arrow"/>
          </a:ln>
        </p:spPr>
        <p:txBody>
          <a:bodyPr lIns="71437" tIns="71437" rIns="71437" bIns="71437" anchor="ctr"/>
          <a:lstStyle/>
          <a:p>
            <a:pPr algn="ctr" defTabSz="1160859">
              <a:defRPr sz="8000"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238" name="Line"/>
          <p:cNvSpPr/>
          <p:nvPr/>
        </p:nvSpPr>
        <p:spPr>
          <a:xfrm flipH="1">
            <a:off x="19228593" y="1464468"/>
            <a:ext cx="714376" cy="11668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0"/>
                </a:moveTo>
                <a:lnTo>
                  <a:pt x="10800" y="3086"/>
                </a:lnTo>
                <a:lnTo>
                  <a:pt x="18000" y="10580"/>
                </a:lnTo>
                <a:lnTo>
                  <a:pt x="21600" y="21600"/>
                </a:lnTo>
              </a:path>
            </a:pathLst>
          </a:custGeom>
          <a:ln w="50800">
            <a:solidFill>
              <a:srgbClr val="FEC700"/>
            </a:solidFill>
            <a:headEnd type="arrow"/>
          </a:ln>
        </p:spPr>
        <p:txBody>
          <a:bodyPr lIns="71437" tIns="71437" rIns="71437" bIns="71437" anchor="ctr"/>
          <a:lstStyle/>
          <a:p>
            <a:pPr algn="ctr" defTabSz="1160859">
              <a:defRPr sz="8000"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239" name="300 mOsm"/>
          <p:cNvSpPr txBox="1"/>
          <p:nvPr/>
        </p:nvSpPr>
        <p:spPr>
          <a:xfrm>
            <a:off x="9620250" y="3303984"/>
            <a:ext cx="2338050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300 mOsm</a:t>
            </a:r>
          </a:p>
        </p:txBody>
      </p:sp>
      <p:sp>
        <p:nvSpPr>
          <p:cNvPr id="240" name="medulla fluid: 1400"/>
          <p:cNvSpPr txBox="1"/>
          <p:nvPr/>
        </p:nvSpPr>
        <p:spPr>
          <a:xfrm>
            <a:off x="7518796" y="11876484"/>
            <a:ext cx="3648394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medulla fluid: 1400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2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Arial"/>
        <a:ea typeface="Arial"/>
        <a:cs typeface="Arial"/>
      </a:majorFont>
      <a:minorFont>
        <a:latin typeface="Times Roman"/>
        <a:ea typeface="Times Roman"/>
        <a:cs typeface="Times Roman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508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635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508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0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38100" dist="12700" dir="540000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l" defTabSz="6429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Arial"/>
        <a:ea typeface="Arial"/>
        <a:cs typeface="Arial"/>
      </a:majorFont>
      <a:minorFont>
        <a:latin typeface="Times Roman"/>
        <a:ea typeface="Times Roman"/>
        <a:cs typeface="Times Roman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508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635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508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0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38100" dist="12700" dir="540000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l" defTabSz="6429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