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D51ADE6A-740E-44AE-83CC-AE7238B6C88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A9BC294-FFE2-49D5-8D69-9E1BD2C41BD5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BBFC77FB-9ED0-4EC9-95AA-A1379042E64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3DC5C2F9-1CAC-4260-A1DD-9FCDBB87749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CBB8FF1-D9AA-43F3-AF6F-95CC898621D3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1" name="Shape 15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9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9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9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9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9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9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9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9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9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/>
          <p:nvPr>
            <p:ph type="title"/>
          </p:nvPr>
        </p:nvSpPr>
        <p:spPr>
          <a:xfrm>
            <a:off x="4390080" y="748878"/>
            <a:ext cx="15612482" cy="3071814"/>
          </a:xfrm>
          <a:prstGeom prst="rect">
            <a:avLst/>
          </a:prstGeom>
        </p:spPr>
        <p:txBody>
          <a:bodyPr lIns="0" tIns="0" rIns="0" bIns="0"/>
          <a:lstStyle>
            <a:lvl1pPr marL="0" marR="0" defTabSz="821531">
              <a:lnSpc>
                <a:spcPct val="93000"/>
              </a:lnSpc>
              <a:defRPr sz="5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5" name="Body Level One…"/>
          <p:cNvSpPr txBox="1"/>
          <p:nvPr>
            <p:ph type="body" idx="1"/>
          </p:nvPr>
        </p:nvSpPr>
        <p:spPr>
          <a:xfrm>
            <a:off x="4390080" y="3813520"/>
            <a:ext cx="15612482" cy="9902480"/>
          </a:xfrm>
          <a:prstGeom prst="rect">
            <a:avLst/>
          </a:prstGeom>
        </p:spPr>
        <p:txBody>
          <a:bodyPr lIns="0" tIns="0" rIns="0" bIns="0"/>
          <a:lstStyle>
            <a:lvl1pPr marL="539750" marR="0" indent="-431800" defTabSz="821531">
              <a:lnSpc>
                <a:spcPct val="93000"/>
              </a:lnSpc>
              <a:spcBef>
                <a:spcPts val="1600"/>
              </a:spcBef>
              <a:buClr>
                <a:srgbClr val="000000"/>
              </a:buClr>
              <a:buFont typeface="Arial"/>
              <a:defRPr b="0"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71351" marR="0" indent="-395089" defTabSz="821531">
              <a:lnSpc>
                <a:spcPct val="93000"/>
              </a:lnSpc>
              <a:spcBef>
                <a:spcPts val="2000"/>
              </a:spcBef>
              <a:buClr>
                <a:srgbClr val="000000"/>
              </a:buClr>
              <a:buSzPct val="75000"/>
              <a:buFont typeface="Symbol"/>
              <a:buChar char="-"/>
              <a:defRPr b="0" sz="4400"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81760" marR="0" indent="-302260" defTabSz="821531">
              <a:lnSpc>
                <a:spcPct val="93000"/>
              </a:lnSpc>
              <a:spcBef>
                <a:spcPts val="1500"/>
              </a:spcBef>
              <a:buClr>
                <a:srgbClr val="000000"/>
              </a:buClr>
              <a:buSzPct val="45000"/>
              <a:buChar char=""/>
              <a:defRPr b="0" sz="4200"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799166" marR="0" indent="-287866" defTabSz="821531">
              <a:lnSpc>
                <a:spcPct val="93000"/>
              </a:lnSpc>
              <a:spcBef>
                <a:spcPts val="1000"/>
              </a:spcBef>
              <a:buClr>
                <a:srgbClr val="000000"/>
              </a:buClr>
              <a:buSzPct val="75000"/>
              <a:buFont typeface="Symbol"/>
              <a:buChar char="-"/>
              <a:defRPr b="0" sz="3200"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30966" marR="0" indent="-287866" defTabSz="821531">
              <a:lnSpc>
                <a:spcPct val="93000"/>
              </a:lnSpc>
              <a:spcBef>
                <a:spcPts val="500"/>
              </a:spcBef>
              <a:buClr>
                <a:srgbClr val="000000"/>
              </a:buClr>
              <a:buSzPct val="45000"/>
              <a:buChar char=""/>
              <a:defRPr b="0" sz="3200">
                <a:latin typeface="Times New Roman"/>
                <a:ea typeface="Times New Roman"/>
                <a:cs typeface="Times New Roman"/>
                <a:sym typeface="Times New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/>
          <p:nvPr>
            <p:ph type="sldNum" sz="quarter" idx="2"/>
          </p:nvPr>
        </p:nvSpPr>
        <p:spPr>
          <a:xfrm>
            <a:off x="11851330" y="12863430"/>
            <a:ext cx="688976" cy="729817"/>
          </a:xfrm>
          <a:prstGeom prst="rect">
            <a:avLst/>
          </a:prstGeom>
        </p:spPr>
        <p:txBody>
          <a:bodyPr/>
          <a:lstStyle>
            <a:lvl1pPr defTabSz="1053703">
              <a:defRPr b="0" sz="4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/>
          <p:nvPr>
            <p:ph type="title"/>
          </p:nvPr>
        </p:nvSpPr>
        <p:spPr>
          <a:xfrm>
            <a:off x="4423171" y="767953"/>
            <a:ext cx="15537658" cy="3196829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767080" indent="-685800">
              <a:spcBef>
                <a:spcPts val="1500"/>
              </a:spcBef>
              <a:buSzTx/>
              <a:buNone/>
              <a:defRPr b="0">
                <a:latin typeface="+mn-lt"/>
                <a:ea typeface="+mn-ea"/>
                <a:cs typeface="+mn-cs"/>
                <a:sym typeface="Times Roman"/>
              </a:defRPr>
            </a:lvl1pPr>
            <a:lvl2pPr>
              <a:spcBef>
                <a:spcPts val="1300"/>
              </a:spcBef>
              <a:defRPr b="0">
                <a:latin typeface="+mn-lt"/>
                <a:ea typeface="+mn-ea"/>
                <a:cs typeface="+mn-cs"/>
                <a:sym typeface="Times Roman"/>
              </a:defRPr>
            </a:lvl2pPr>
            <a:lvl3pPr>
              <a:defRPr b="0">
                <a:latin typeface="+mn-lt"/>
                <a:ea typeface="+mn-ea"/>
                <a:cs typeface="+mn-cs"/>
                <a:sym typeface="Times Roman"/>
              </a:defRPr>
            </a:lvl3pPr>
            <a:lvl4pPr>
              <a:defRPr b="0">
                <a:latin typeface="+mn-lt"/>
                <a:ea typeface="+mn-ea"/>
                <a:cs typeface="+mn-cs"/>
                <a:sym typeface="Times Roman"/>
              </a:defRPr>
            </a:lvl4pPr>
            <a:lvl5pPr>
              <a:defRPr b="0">
                <a:latin typeface="+mn-lt"/>
                <a:ea typeface="+mn-ea"/>
                <a:cs typeface="+mn-cs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3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/>
          <p:nvPr>
            <p:ph type="sldNum" sz="quarter" idx="2"/>
          </p:nvPr>
        </p:nvSpPr>
        <p:spPr>
          <a:xfrm>
            <a:off x="11983442" y="13108781"/>
            <a:ext cx="384176" cy="409576"/>
          </a:xfrm>
          <a:prstGeom prst="rect">
            <a:avLst/>
          </a:prstGeom>
        </p:spPr>
        <p:txBody>
          <a:bodyPr/>
          <a:lstStyle>
            <a:lvl1pPr defTabSz="821531">
              <a:defRPr b="0" sz="18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/>
          <p:nvPr>
            <p:ph type="sldNum" sz="quarter" idx="2"/>
          </p:nvPr>
        </p:nvSpPr>
        <p:spPr>
          <a:xfrm>
            <a:off x="11983442" y="13108781"/>
            <a:ext cx="384176" cy="409576"/>
          </a:xfrm>
          <a:prstGeom prst="rect">
            <a:avLst/>
          </a:prstGeom>
        </p:spPr>
        <p:txBody>
          <a:bodyPr/>
          <a:lstStyle>
            <a:lvl1pPr defTabSz="821531">
              <a:defRPr b="0" sz="18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>
            <p:ph type="sldNum" sz="quarter" idx="2"/>
          </p:nvPr>
        </p:nvSpPr>
        <p:spPr>
          <a:xfrm>
            <a:off x="11983442" y="13108781"/>
            <a:ext cx="384176" cy="409576"/>
          </a:xfrm>
          <a:prstGeom prst="rect">
            <a:avLst/>
          </a:prstGeom>
        </p:spPr>
        <p:txBody>
          <a:bodyPr/>
          <a:lstStyle>
            <a:lvl1pPr defTabSz="821531">
              <a:defRPr b="0" sz="18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xfrm>
            <a:off x="4423171" y="767953"/>
            <a:ext cx="15537658" cy="3196829"/>
          </a:xfrm>
          <a:prstGeom prst="rect">
            <a:avLst/>
          </a:prstGeom>
        </p:spPr>
        <p:txBody>
          <a:bodyPr/>
          <a:lstStyle>
            <a:lvl1pPr>
              <a:defRPr b="0" sz="80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9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514168" indent="-473528">
              <a:spcBef>
                <a:spcPts val="1500"/>
              </a:spcBef>
              <a:defRPr b="0" sz="5800">
                <a:latin typeface="+mn-lt"/>
                <a:ea typeface="+mn-ea"/>
                <a:cs typeface="+mn-cs"/>
                <a:sym typeface="Times Roman"/>
              </a:defRPr>
            </a:lvl1pPr>
            <a:lvl2pPr marL="894714" indent="-396874">
              <a:spcBef>
                <a:spcPts val="1300"/>
              </a:spcBef>
              <a:defRPr b="0" sz="5000">
                <a:latin typeface="+mn-lt"/>
                <a:ea typeface="+mn-ea"/>
                <a:cs typeface="+mn-cs"/>
                <a:sym typeface="Times Roman"/>
              </a:defRPr>
            </a:lvl2pPr>
            <a:lvl3pPr marL="1275079" indent="-320039">
              <a:defRPr b="0" sz="4200">
                <a:latin typeface="+mn-lt"/>
                <a:ea typeface="+mn-ea"/>
                <a:cs typeface="+mn-cs"/>
                <a:sym typeface="Times Roman"/>
              </a:defRPr>
            </a:lvl3pPr>
            <a:lvl4pPr marL="17170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4pPr>
            <a:lvl5pPr marL="21742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xfrm>
            <a:off x="17845881" y="12501562"/>
            <a:ext cx="434976" cy="4984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xfrm>
            <a:off x="4423171" y="767953"/>
            <a:ext cx="15537658" cy="3196829"/>
          </a:xfrm>
          <a:prstGeom prst="rect">
            <a:avLst/>
          </a:prstGeom>
        </p:spPr>
        <p:txBody>
          <a:bodyPr/>
          <a:lstStyle>
            <a:lvl1pPr>
              <a:defRPr b="0" sz="80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8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514168" indent="-473528">
              <a:spcBef>
                <a:spcPts val="1500"/>
              </a:spcBef>
              <a:defRPr b="0" sz="5800">
                <a:latin typeface="+mn-lt"/>
                <a:ea typeface="+mn-ea"/>
                <a:cs typeface="+mn-cs"/>
                <a:sym typeface="Times Roman"/>
              </a:defRPr>
            </a:lvl1pPr>
            <a:lvl2pPr marL="894714" indent="-396874">
              <a:spcBef>
                <a:spcPts val="1300"/>
              </a:spcBef>
              <a:defRPr b="0" sz="5000">
                <a:latin typeface="+mn-lt"/>
                <a:ea typeface="+mn-ea"/>
                <a:cs typeface="+mn-cs"/>
                <a:sym typeface="Times Roman"/>
              </a:defRPr>
            </a:lvl2pPr>
            <a:lvl3pPr marL="1275079" indent="-320039">
              <a:defRPr b="0" sz="4200">
                <a:latin typeface="+mn-lt"/>
                <a:ea typeface="+mn-ea"/>
                <a:cs typeface="+mn-cs"/>
                <a:sym typeface="Times Roman"/>
              </a:defRPr>
            </a:lvl3pPr>
            <a:lvl4pPr marL="17170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4pPr>
            <a:lvl5pPr marL="21742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xfrm>
            <a:off x="17845881" y="12501562"/>
            <a:ext cx="434976" cy="4984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b="0" sz="46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2pPr marL="888866" indent="-391026">
              <a:spcBef>
                <a:spcPts val="1200"/>
              </a:spcBef>
              <a:buChar char="–"/>
              <a:defRPr sz="5200"/>
            </a:lvl2pPr>
            <a:lvl3pPr marL="1264322" indent="-309282">
              <a:spcBef>
                <a:spcPts val="1100"/>
              </a:spcBef>
              <a:defRPr sz="4600"/>
            </a:lvl3pPr>
            <a:lvl4pPr marL="1722482" indent="-310242">
              <a:spcBef>
                <a:spcPts val="900"/>
              </a:spcBef>
              <a:buChar char="–"/>
              <a:defRPr sz="3800"/>
            </a:lvl4pPr>
            <a:lvl5pPr marL="2179682" indent="-310242">
              <a:spcBef>
                <a:spcPts val="900"/>
              </a:spcBef>
              <a:buChar char="»"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algn="ctr" defTabSz="1160859">
              <a:defRPr b="1"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transition xmlns:p14="http://schemas.microsoft.com/office/powerpoint/2010/main" spd="med" advClick="1"/>
  <p:txStyles>
    <p:titleStyle>
      <a:lvl1pPr marL="81280" marR="81280" indent="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81280" marR="81280" indent="228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81280" marR="81280" indent="4572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81280" marR="81280" indent="685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81280" marR="81280" indent="9144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81280" marR="81280" indent="11430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81280" marR="81280" indent="1371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81280" marR="81280" indent="1600199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81280" marR="81280" indent="1828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titleStyle>
    <p:bodyStyle>
      <a:lvl1pPr marL="508230" marR="81280" indent="-467590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949024" marR="81280" indent="-451184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1358451" marR="81280" indent="-403411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19020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bodyStyle>
    <p:otherStyle>
      <a:lvl1pPr marL="0" marR="0" indent="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0" marR="0" indent="228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0" marR="0" indent="457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0" marR="0" indent="685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0" marR="0" indent="9144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0" marR="0" indent="11430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0" marR="0" indent="1371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0" marR="0" indent="1600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0" marR="0" indent="1828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12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10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6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hyperlink" Target="https://en.wikipedia.org/wiki/Milliliter" TargetMode="External"/><Relationship Id="rId4" Type="http://schemas.openxmlformats.org/officeDocument/2006/relationships/hyperlink" Target="https://en.wikipedia.org/wiki/Deciliter" TargetMode="Externa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Human Phys PCB4701…"/>
          <p:cNvSpPr txBox="1"/>
          <p:nvPr/>
        </p:nvSpPr>
        <p:spPr>
          <a:xfrm>
            <a:off x="4692065" y="2878335"/>
            <a:ext cx="15894845" cy="791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4600"/>
            </a:pPr>
            <a:r>
              <a:t>Human Phys PCB4701</a:t>
            </a:r>
          </a:p>
          <a:p>
            <a:pPr defTabSz="821531">
              <a:defRPr sz="4600"/>
            </a:pPr>
          </a:p>
          <a:p>
            <a:pPr defTabSz="821531">
              <a:defRPr b="1" sz="8000"/>
            </a:pPr>
            <a:r>
              <a:t>Kidney 1</a:t>
            </a:r>
          </a:p>
          <a:p>
            <a:pPr defTabSz="821531">
              <a:defRPr b="1" sz="6000"/>
            </a:pPr>
          </a:p>
          <a:p>
            <a:pPr defTabSz="821531">
              <a:defRPr b="1" sz="8000"/>
            </a:pPr>
          </a:p>
          <a:p>
            <a:pPr defTabSz="821531">
              <a:defRPr b="1" sz="80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Figure 17.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17.3</a:t>
            </a:r>
          </a:p>
        </p:txBody>
      </p:sp>
      <p:pic>
        <p:nvPicPr>
          <p:cNvPr id="210" name="fox78119_1703.jpg" descr="fox78119_1703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99350" y="910828"/>
            <a:ext cx="9385300" cy="11894344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Rectangle"/>
          <p:cNvSpPr/>
          <p:nvPr/>
        </p:nvSpPr>
        <p:spPr>
          <a:xfrm>
            <a:off x="5762625" y="607218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Nephron…"/>
          <p:cNvSpPr txBox="1"/>
          <p:nvPr/>
        </p:nvSpPr>
        <p:spPr>
          <a:xfrm>
            <a:off x="5363145" y="2375296"/>
            <a:ext cx="14821228" cy="7206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defTabSz="821531">
              <a:defRPr b="1" sz="3600"/>
            </a:pPr>
            <a:r>
              <a:t>Nephron</a:t>
            </a:r>
          </a:p>
          <a:p>
            <a:pPr defTabSz="821531">
              <a:defRPr sz="3600"/>
            </a:pPr>
            <a:r>
              <a:t>functional unit of the kidney: filters small molecules from blood, reabsorbs and secretes chemicals to produce urine.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rPr b="1"/>
              <a:t>glomerular (Bowman’s) capsule</a:t>
            </a:r>
            <a:r>
              <a:t> - filters blood in cortex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rPr b="1"/>
              <a:t>proximal convoluted tubule</a:t>
            </a:r>
            <a:r>
              <a:t> (closer to glomerulus) starts in cortex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rPr b="1"/>
              <a:t>loop of Henle</a:t>
            </a:r>
            <a:r>
              <a:t> dives into medulla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rPr b="1"/>
              <a:t>distal convoluted tubule</a:t>
            </a:r>
            <a:r>
              <a:t> (further from glomerulus) back to cortex</a:t>
            </a:r>
          </a:p>
          <a:p>
            <a:pPr defTabSz="821531">
              <a:defRPr sz="3600"/>
            </a:pPr>
          </a:p>
          <a:p>
            <a:pPr defTabSz="821531">
              <a:defRPr b="1" sz="3600"/>
            </a:pPr>
            <a:r>
              <a:t>collecting duct </a:t>
            </a:r>
            <a:r>
              <a:rPr b="0"/>
              <a:t>final fluid </a:t>
            </a:r>
            <a:r>
              <a:t>(</a:t>
            </a:r>
            <a:r>
              <a:rPr b="0"/>
              <a:t>urine) drains into calyces &amp; pelvis</a:t>
            </a:r>
          </a:p>
        </p:txBody>
      </p:sp>
      <p:sp>
        <p:nvSpPr>
          <p:cNvPr id="214" name="ren- Latin for kidney…"/>
          <p:cNvSpPr txBox="1"/>
          <p:nvPr/>
        </p:nvSpPr>
        <p:spPr>
          <a:xfrm>
            <a:off x="15763997" y="650478"/>
            <a:ext cx="5176962" cy="1199357"/>
          </a:xfrm>
          <a:prstGeom prst="rect">
            <a:avLst/>
          </a:prstGeom>
          <a:solidFill>
            <a:srgbClr val="E0EDD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defTabSz="821531">
              <a:defRPr sz="3600"/>
            </a:pPr>
            <a:r>
              <a:rPr i="1"/>
              <a:t>ren</a:t>
            </a:r>
            <a:r>
              <a:t>- Latin for kidney</a:t>
            </a:r>
          </a:p>
          <a:p>
            <a:pPr defTabSz="821531">
              <a:defRPr sz="3600"/>
            </a:pPr>
            <a:r>
              <a:rPr i="1"/>
              <a:t>nephro</a:t>
            </a:r>
            <a:r>
              <a:t>- Greek for kidney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igure 17.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</a:t>
            </a:r>
          </a:p>
        </p:txBody>
      </p:sp>
      <p:pic>
        <p:nvPicPr>
          <p:cNvPr id="217" name="fox78119_1702.jpg" descr="fox78119_1702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27700" y="409575"/>
            <a:ext cx="12930188" cy="12900026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Rectangle"/>
          <p:cNvSpPr/>
          <p:nvPr/>
        </p:nvSpPr>
        <p:spPr>
          <a:xfrm>
            <a:off x="6066234" y="0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Kidney Vasculature (blood supply)…"/>
          <p:cNvSpPr txBox="1"/>
          <p:nvPr/>
        </p:nvSpPr>
        <p:spPr>
          <a:xfrm>
            <a:off x="2368171" y="4143314"/>
            <a:ext cx="19655309" cy="4374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defTabSz="821531">
              <a:defRPr b="1" sz="4800"/>
            </a:pPr>
            <a:r>
              <a:t>Kidney Vasculature (blood supply)</a:t>
            </a:r>
          </a:p>
          <a:p>
            <a:pPr defTabSz="821531">
              <a:defRPr b="1" sz="3200"/>
            </a:pPr>
          </a:p>
          <a:p>
            <a:pPr defTabSz="821531">
              <a:defRPr b="1" sz="3200"/>
            </a:pPr>
          </a:p>
          <a:p>
            <a:pPr defTabSz="821531">
              <a:defRPr b="1" sz="3600">
                <a:solidFill>
                  <a:srgbClr val="E32400"/>
                </a:solidFill>
              </a:defRPr>
            </a:pPr>
            <a:r>
              <a:t>renal artery -&gt; interlobar arteries -&gt; arcuate arteries -&gt; interlobular arteries -&gt; arterioles </a:t>
            </a:r>
          </a:p>
          <a:p>
            <a:pPr defTabSz="821531">
              <a:defRPr b="1" sz="2400"/>
            </a:pPr>
          </a:p>
          <a:p>
            <a:pPr defTabSz="821531">
              <a:defRPr b="1" sz="4800"/>
            </a:pPr>
            <a:r>
              <a:t>-&gt; glomeruli -&gt; peritubular capillaries -&gt;</a:t>
            </a:r>
          </a:p>
          <a:p>
            <a:pPr defTabSz="821531">
              <a:defRPr b="1" sz="2400">
                <a:solidFill>
                  <a:srgbClr val="0061FF"/>
                </a:solidFill>
              </a:defRPr>
            </a:pPr>
          </a:p>
          <a:p>
            <a:pPr defTabSz="821531">
              <a:defRPr b="1" sz="3600">
                <a:solidFill>
                  <a:srgbClr val="0061FF"/>
                </a:solidFill>
              </a:defRPr>
            </a:pPr>
            <a:r>
              <a:t>interlobular veins -&gt; arcuate veins -&gt; interlobar veins -&gt; renal vein</a:t>
            </a:r>
          </a:p>
        </p:txBody>
      </p:sp>
      <p:grpSp>
        <p:nvGrpSpPr>
          <p:cNvPr id="223" name="Group"/>
          <p:cNvGrpSpPr/>
          <p:nvPr/>
        </p:nvGrpSpPr>
        <p:grpSpPr>
          <a:xfrm>
            <a:off x="14405691" y="6825493"/>
            <a:ext cx="8308342" cy="1224757"/>
            <a:chOff x="0" y="0"/>
            <a:chExt cx="8308340" cy="1224756"/>
          </a:xfrm>
        </p:grpSpPr>
        <p:sp>
          <p:nvSpPr>
            <p:cNvPr id="221" name="capillary beds for exchange &amp; transport"/>
            <p:cNvSpPr txBox="1"/>
            <p:nvPr/>
          </p:nvSpPr>
          <p:spPr>
            <a:xfrm>
              <a:off x="3504169" y="0"/>
              <a:ext cx="4804172" cy="12247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3578" tIns="53578" rIns="53578" bIns="53578" numCol="1" anchor="ctr">
              <a:spAutoFit/>
            </a:bodyPr>
            <a:lstStyle>
              <a:lvl1pPr defTabSz="821531">
                <a:defRPr b="1" sz="3200">
                  <a:solidFill>
                    <a:srgbClr val="9929BD"/>
                  </a:solid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capillary beds for exchange &amp; transport</a:t>
              </a:r>
            </a:p>
          </p:txBody>
        </p:sp>
        <p:sp>
          <p:nvSpPr>
            <p:cNvPr id="222" name="Line"/>
            <p:cNvSpPr/>
            <p:nvPr/>
          </p:nvSpPr>
          <p:spPr>
            <a:xfrm>
              <a:off x="0" y="460573"/>
              <a:ext cx="3625454" cy="160736"/>
            </a:xfrm>
            <a:prstGeom prst="line">
              <a:avLst/>
            </a:prstGeom>
            <a:noFill/>
            <a:ln w="50800" cap="flat">
              <a:solidFill>
                <a:srgbClr val="9929BD"/>
              </a:solidFill>
              <a:prstDash val="solid"/>
              <a:miter lim="400000"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Figure 17.4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17.4</a:t>
            </a:r>
          </a:p>
        </p:txBody>
      </p:sp>
      <p:pic>
        <p:nvPicPr>
          <p:cNvPr id="226" name="fox78119_1704.jpg" descr="fox78119_1704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41218" y="917575"/>
            <a:ext cx="12501564" cy="11880851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Rectangle"/>
          <p:cNvSpPr/>
          <p:nvPr/>
        </p:nvSpPr>
        <p:spPr>
          <a:xfrm>
            <a:off x="5762625" y="642937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grpSp>
        <p:nvGrpSpPr>
          <p:cNvPr id="232" name="Group"/>
          <p:cNvGrpSpPr/>
          <p:nvPr/>
        </p:nvGrpSpPr>
        <p:grpSpPr>
          <a:xfrm>
            <a:off x="3352132" y="946974"/>
            <a:ext cx="18634535" cy="11591967"/>
            <a:chOff x="0" y="0"/>
            <a:chExt cx="18634533" cy="11591966"/>
          </a:xfrm>
        </p:grpSpPr>
        <p:pic>
          <p:nvPicPr>
            <p:cNvPr id="230" name="fox78119_1705.jpg" descr="fox78119_17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488353"/>
              <a:ext cx="18634534" cy="111036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1" name="Rectangle"/>
            <p:cNvSpPr/>
            <p:nvPr/>
          </p:nvSpPr>
          <p:spPr>
            <a:xfrm>
              <a:off x="1542168" y="0"/>
              <a:ext cx="15999998" cy="7925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roup"/>
          <p:cNvGrpSpPr/>
          <p:nvPr/>
        </p:nvGrpSpPr>
        <p:grpSpPr>
          <a:xfrm>
            <a:off x="9638109" y="4243478"/>
            <a:ext cx="6459142" cy="3453913"/>
            <a:chOff x="0" y="0"/>
            <a:chExt cx="6459140" cy="3453911"/>
          </a:xfrm>
        </p:grpSpPr>
        <p:sp>
          <p:nvSpPr>
            <p:cNvPr id="234" name="Line"/>
            <p:cNvSpPr/>
            <p:nvPr/>
          </p:nvSpPr>
          <p:spPr>
            <a:xfrm>
              <a:off x="0" y="0"/>
              <a:ext cx="1930304" cy="2791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5" h="21164" fill="norm" stroke="1" extrusionOk="0">
                  <a:moveTo>
                    <a:pt x="0" y="8494"/>
                  </a:moveTo>
                  <a:cubicBezTo>
                    <a:pt x="3061" y="5694"/>
                    <a:pt x="6868" y="263"/>
                    <a:pt x="9276" y="9"/>
                  </a:cubicBezTo>
                  <a:cubicBezTo>
                    <a:pt x="11249" y="-200"/>
                    <a:pt x="18270" y="3565"/>
                    <a:pt x="19613" y="5064"/>
                  </a:cubicBezTo>
                  <a:cubicBezTo>
                    <a:pt x="20942" y="6548"/>
                    <a:pt x="21600" y="11701"/>
                    <a:pt x="21468" y="13550"/>
                  </a:cubicBezTo>
                  <a:cubicBezTo>
                    <a:pt x="21399" y="14512"/>
                    <a:pt x="20646" y="17126"/>
                    <a:pt x="19878" y="17883"/>
                  </a:cubicBezTo>
                  <a:cubicBezTo>
                    <a:pt x="18896" y="18849"/>
                    <a:pt x="14639" y="20927"/>
                    <a:pt x="12987" y="21133"/>
                  </a:cubicBezTo>
                  <a:cubicBezTo>
                    <a:pt x="10832" y="21400"/>
                    <a:pt x="5884" y="19923"/>
                    <a:pt x="2385" y="19327"/>
                  </a:cubicBezTo>
                </a:path>
              </a:pathLst>
            </a:custGeom>
            <a:noFill/>
            <a:ln w="177800" cap="flat">
              <a:solidFill>
                <a:srgbClr val="FECB3E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35" name="Line"/>
            <p:cNvSpPr/>
            <p:nvPr/>
          </p:nvSpPr>
          <p:spPr>
            <a:xfrm>
              <a:off x="4101703" y="1099"/>
              <a:ext cx="2357439" cy="3452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7" fill="norm" stroke="1" extrusionOk="0">
                  <a:moveTo>
                    <a:pt x="0" y="0"/>
                  </a:moveTo>
                  <a:cubicBezTo>
                    <a:pt x="1224" y="195"/>
                    <a:pt x="3282" y="243"/>
                    <a:pt x="3709" y="591"/>
                  </a:cubicBezTo>
                  <a:cubicBezTo>
                    <a:pt x="6425" y="2809"/>
                    <a:pt x="3993" y="13444"/>
                    <a:pt x="4800" y="16994"/>
                  </a:cubicBezTo>
                  <a:cubicBezTo>
                    <a:pt x="5026" y="17986"/>
                    <a:pt x="5732" y="21218"/>
                    <a:pt x="6545" y="21427"/>
                  </a:cubicBezTo>
                  <a:cubicBezTo>
                    <a:pt x="5849" y="21248"/>
                    <a:pt x="8695" y="18117"/>
                    <a:pt x="8945" y="17142"/>
                  </a:cubicBezTo>
                  <a:cubicBezTo>
                    <a:pt x="9834" y="13682"/>
                    <a:pt x="5926" y="2823"/>
                    <a:pt x="8509" y="887"/>
                  </a:cubicBezTo>
                  <a:cubicBezTo>
                    <a:pt x="9923" y="-173"/>
                    <a:pt x="17280" y="392"/>
                    <a:pt x="21600" y="148"/>
                  </a:cubicBezTo>
                </a:path>
              </a:pathLst>
            </a:custGeom>
            <a:noFill/>
            <a:ln w="177800" cap="flat">
              <a:solidFill>
                <a:srgbClr val="FEC7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36" name="Line"/>
            <p:cNvSpPr/>
            <p:nvPr/>
          </p:nvSpPr>
          <p:spPr>
            <a:xfrm flipV="1">
              <a:off x="1601390" y="5753"/>
              <a:ext cx="2619376" cy="447785"/>
            </a:xfrm>
            <a:prstGeom prst="line">
              <a:avLst/>
            </a:prstGeom>
            <a:noFill/>
            <a:ln w="177800" cap="flat">
              <a:solidFill>
                <a:srgbClr val="FEC7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238" name="Line"/>
          <p:cNvSpPr/>
          <p:nvPr/>
        </p:nvSpPr>
        <p:spPr>
          <a:xfrm flipV="1">
            <a:off x="7565039" y="5732853"/>
            <a:ext cx="2358821" cy="5"/>
          </a:xfrm>
          <a:prstGeom prst="line">
            <a:avLst/>
          </a:prstGeom>
          <a:ln w="177800">
            <a:solidFill>
              <a:srgbClr val="E324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9" name="Line"/>
          <p:cNvSpPr/>
          <p:nvPr/>
        </p:nvSpPr>
        <p:spPr>
          <a:xfrm flipV="1">
            <a:off x="11370468" y="5732859"/>
            <a:ext cx="2358821" cy="5"/>
          </a:xfrm>
          <a:prstGeom prst="line">
            <a:avLst/>
          </a:prstGeom>
          <a:ln w="177800">
            <a:solidFill>
              <a:srgbClr val="E32400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40" name="Line"/>
          <p:cNvSpPr/>
          <p:nvPr/>
        </p:nvSpPr>
        <p:spPr>
          <a:xfrm flipV="1">
            <a:off x="15031640" y="5732859"/>
            <a:ext cx="2358821" cy="5"/>
          </a:xfrm>
          <a:prstGeom prst="line">
            <a:avLst/>
          </a:prstGeom>
          <a:ln w="177800">
            <a:solidFill>
              <a:srgbClr val="61177C"/>
            </a:solidFill>
            <a:miter lim="400000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249" name="Group"/>
          <p:cNvGrpSpPr/>
          <p:nvPr/>
        </p:nvGrpSpPr>
        <p:grpSpPr>
          <a:xfrm>
            <a:off x="13745765" y="4679156"/>
            <a:ext cx="1357314" cy="2143126"/>
            <a:chOff x="0" y="0"/>
            <a:chExt cx="1357312" cy="2143125"/>
          </a:xfrm>
        </p:grpSpPr>
        <p:sp>
          <p:nvSpPr>
            <p:cNvPr id="241" name="Line"/>
            <p:cNvSpPr/>
            <p:nvPr/>
          </p:nvSpPr>
          <p:spPr>
            <a:xfrm flipH="1" rot="10800000">
              <a:off x="0" y="982265"/>
              <a:ext cx="1357313" cy="89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2" name="Line"/>
            <p:cNvSpPr/>
            <p:nvPr/>
          </p:nvSpPr>
          <p:spPr>
            <a:xfrm flipH="1" rot="10800000">
              <a:off x="0" y="1035843"/>
              <a:ext cx="1357313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3" name="Line"/>
            <p:cNvSpPr/>
            <p:nvPr/>
          </p:nvSpPr>
          <p:spPr>
            <a:xfrm flipH="1" rot="10800000">
              <a:off x="0" y="1071562"/>
              <a:ext cx="1357313" cy="1071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4" name="Line"/>
            <p:cNvSpPr/>
            <p:nvPr/>
          </p:nvSpPr>
          <p:spPr>
            <a:xfrm flipH="1" rot="10800000">
              <a:off x="0" y="1089421"/>
              <a:ext cx="1357313" cy="517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5" name="Line"/>
            <p:cNvSpPr/>
            <p:nvPr/>
          </p:nvSpPr>
          <p:spPr>
            <a:xfrm>
              <a:off x="0" y="267890"/>
              <a:ext cx="1357313" cy="89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6" name="Line"/>
            <p:cNvSpPr/>
            <p:nvPr/>
          </p:nvSpPr>
          <p:spPr>
            <a:xfrm>
              <a:off x="0" y="821531"/>
              <a:ext cx="1357313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7" name="Line"/>
            <p:cNvSpPr/>
            <p:nvPr/>
          </p:nvSpPr>
          <p:spPr>
            <a:xfrm>
              <a:off x="0" y="-1"/>
              <a:ext cx="1357313" cy="1071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8" name="Line"/>
            <p:cNvSpPr/>
            <p:nvPr/>
          </p:nvSpPr>
          <p:spPr>
            <a:xfrm>
              <a:off x="0" y="535781"/>
              <a:ext cx="1357313" cy="517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grpSp>
        <p:nvGrpSpPr>
          <p:cNvPr id="258" name="Group"/>
          <p:cNvGrpSpPr/>
          <p:nvPr/>
        </p:nvGrpSpPr>
        <p:grpSpPr>
          <a:xfrm>
            <a:off x="9977437" y="4732734"/>
            <a:ext cx="1357314" cy="2143126"/>
            <a:chOff x="0" y="0"/>
            <a:chExt cx="1357312" cy="2143125"/>
          </a:xfrm>
        </p:grpSpPr>
        <p:sp>
          <p:nvSpPr>
            <p:cNvPr id="250" name="Line"/>
            <p:cNvSpPr/>
            <p:nvPr/>
          </p:nvSpPr>
          <p:spPr>
            <a:xfrm flipH="1" rot="10800000">
              <a:off x="0" y="982265"/>
              <a:ext cx="1357313" cy="89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1" name="Line"/>
            <p:cNvSpPr/>
            <p:nvPr/>
          </p:nvSpPr>
          <p:spPr>
            <a:xfrm flipH="1" rot="10800000">
              <a:off x="0" y="1035843"/>
              <a:ext cx="1357313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2" name="Line"/>
            <p:cNvSpPr/>
            <p:nvPr/>
          </p:nvSpPr>
          <p:spPr>
            <a:xfrm flipH="1" rot="10800000">
              <a:off x="0" y="1071562"/>
              <a:ext cx="1357313" cy="1071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3" name="Line"/>
            <p:cNvSpPr/>
            <p:nvPr/>
          </p:nvSpPr>
          <p:spPr>
            <a:xfrm flipH="1" rot="10800000">
              <a:off x="0" y="1089421"/>
              <a:ext cx="1357313" cy="517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4" name="Line"/>
            <p:cNvSpPr/>
            <p:nvPr/>
          </p:nvSpPr>
          <p:spPr>
            <a:xfrm>
              <a:off x="0" y="267890"/>
              <a:ext cx="1357313" cy="89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5" name="Line"/>
            <p:cNvSpPr/>
            <p:nvPr/>
          </p:nvSpPr>
          <p:spPr>
            <a:xfrm>
              <a:off x="0" y="821531"/>
              <a:ext cx="1357313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6" name="Line"/>
            <p:cNvSpPr/>
            <p:nvPr/>
          </p:nvSpPr>
          <p:spPr>
            <a:xfrm>
              <a:off x="0" y="-1"/>
              <a:ext cx="1357313" cy="1071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7" name="Line"/>
            <p:cNvSpPr/>
            <p:nvPr/>
          </p:nvSpPr>
          <p:spPr>
            <a:xfrm>
              <a:off x="0" y="535781"/>
              <a:ext cx="1357313" cy="517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2" fill="norm" stroke="1" extrusionOk="0">
                  <a:moveTo>
                    <a:pt x="0" y="21312"/>
                  </a:moveTo>
                  <a:cubicBezTo>
                    <a:pt x="2501" y="14555"/>
                    <a:pt x="5242" y="3089"/>
                    <a:pt x="7579" y="836"/>
                  </a:cubicBezTo>
                  <a:cubicBezTo>
                    <a:pt x="8745" y="-288"/>
                    <a:pt x="13218" y="-269"/>
                    <a:pt x="14400" y="836"/>
                  </a:cubicBezTo>
                  <a:cubicBezTo>
                    <a:pt x="16568" y="2864"/>
                    <a:pt x="19224" y="13183"/>
                    <a:pt x="21600" y="19264"/>
                  </a:cubicBezTo>
                </a:path>
              </a:pathLst>
            </a:custGeom>
            <a:noFill/>
            <a:ln w="50800" cap="flat">
              <a:solidFill>
                <a:srgbClr val="B51A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259" name="interlobular…"/>
          <p:cNvSpPr txBox="1"/>
          <p:nvPr/>
        </p:nvSpPr>
        <p:spPr>
          <a:xfrm>
            <a:off x="5381744" y="5089921"/>
            <a:ext cx="2156799" cy="1107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interlobular</a:t>
            </a:r>
          </a:p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artery</a:t>
            </a:r>
          </a:p>
        </p:txBody>
      </p:sp>
      <p:sp>
        <p:nvSpPr>
          <p:cNvPr id="260" name="interlobular…"/>
          <p:cNvSpPr txBox="1"/>
          <p:nvPr/>
        </p:nvSpPr>
        <p:spPr>
          <a:xfrm>
            <a:off x="17838805" y="5089921"/>
            <a:ext cx="2156800" cy="1107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interlobular</a:t>
            </a:r>
          </a:p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vein</a:t>
            </a:r>
          </a:p>
        </p:txBody>
      </p:sp>
      <p:sp>
        <p:nvSpPr>
          <p:cNvPr id="261" name="glomerular…"/>
          <p:cNvSpPr txBox="1"/>
          <p:nvPr/>
        </p:nvSpPr>
        <p:spPr>
          <a:xfrm>
            <a:off x="9663747" y="7518796"/>
            <a:ext cx="2004855" cy="1107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glomerular</a:t>
            </a:r>
          </a:p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capillaries</a:t>
            </a:r>
          </a:p>
        </p:txBody>
      </p:sp>
      <p:sp>
        <p:nvSpPr>
          <p:cNvPr id="262" name="peritubular…"/>
          <p:cNvSpPr txBox="1"/>
          <p:nvPr/>
        </p:nvSpPr>
        <p:spPr>
          <a:xfrm>
            <a:off x="13651079" y="7733109"/>
            <a:ext cx="2040644" cy="1107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peritubular</a:t>
            </a:r>
          </a:p>
          <a:p>
            <a: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pPr>
            <a:r>
              <a:t>capillaries</a:t>
            </a:r>
          </a:p>
        </p:txBody>
      </p:sp>
      <p:sp>
        <p:nvSpPr>
          <p:cNvPr id="263" name="nephron"/>
          <p:cNvSpPr txBox="1"/>
          <p:nvPr/>
        </p:nvSpPr>
        <p:spPr>
          <a:xfrm>
            <a:off x="11938550" y="3552824"/>
            <a:ext cx="1583137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nephron</a:t>
            </a:r>
          </a:p>
        </p:txBody>
      </p:sp>
      <p:sp>
        <p:nvSpPr>
          <p:cNvPr id="264" name="2 capillary beds in Renal Circulation"/>
          <p:cNvSpPr txBox="1"/>
          <p:nvPr/>
        </p:nvSpPr>
        <p:spPr>
          <a:xfrm>
            <a:off x="4442034" y="964406"/>
            <a:ext cx="10947798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2 capillary beds in Renal Circulation</a:t>
            </a:r>
          </a:p>
        </p:txBody>
      </p:sp>
      <p:sp>
        <p:nvSpPr>
          <p:cNvPr id="265" name="Line"/>
          <p:cNvSpPr/>
          <p:nvPr/>
        </p:nvSpPr>
        <p:spPr>
          <a:xfrm>
            <a:off x="5798343" y="6512718"/>
            <a:ext cx="1272615" cy="1"/>
          </a:xfrm>
          <a:prstGeom prst="line">
            <a:avLst/>
          </a:prstGeom>
          <a:ln w="88900">
            <a:solidFill>
              <a:schemeClr val="accent5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66" name="Line"/>
          <p:cNvSpPr/>
          <p:nvPr/>
        </p:nvSpPr>
        <p:spPr>
          <a:xfrm>
            <a:off x="18264187" y="6357937"/>
            <a:ext cx="1272615" cy="1"/>
          </a:xfrm>
          <a:prstGeom prst="line">
            <a:avLst/>
          </a:prstGeom>
          <a:ln w="88900">
            <a:solidFill>
              <a:schemeClr val="accent5">
                <a:hueOff val="-176146"/>
                <a:satOff val="3665"/>
                <a:lumOff val="-13986"/>
              </a:schemeClr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67" name="Line"/>
          <p:cNvSpPr/>
          <p:nvPr/>
        </p:nvSpPr>
        <p:spPr>
          <a:xfrm>
            <a:off x="15632906" y="3798093"/>
            <a:ext cx="1272615" cy="1"/>
          </a:xfrm>
          <a:prstGeom prst="line">
            <a:avLst/>
          </a:prstGeom>
          <a:ln w="88900">
            <a:solidFill>
              <a:schemeClr val="accent3">
                <a:satOff val="18648"/>
                <a:lumOff val="5971"/>
              </a:schemeClr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68" name="urine"/>
          <p:cNvSpPr txBox="1"/>
          <p:nvPr/>
        </p:nvSpPr>
        <p:spPr>
          <a:xfrm>
            <a:off x="15427080" y="2945606"/>
            <a:ext cx="1583137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urine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Figure 17.2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17.21</a:t>
            </a:r>
          </a:p>
        </p:txBody>
      </p:sp>
      <p:pic>
        <p:nvPicPr>
          <p:cNvPr id="271" name="fox78119_1721.jpg" descr="fox78119_172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58828" y="3965575"/>
            <a:ext cx="16466343" cy="5784851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Rectangle"/>
          <p:cNvSpPr/>
          <p:nvPr/>
        </p:nvSpPr>
        <p:spPr>
          <a:xfrm>
            <a:off x="5566171" y="3661171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73" name="1. Filter plasma and water soluble chemicals from blood into urine…"/>
          <p:cNvSpPr txBox="1"/>
          <p:nvPr/>
        </p:nvSpPr>
        <p:spPr>
          <a:xfrm>
            <a:off x="5798343" y="875109"/>
            <a:ext cx="14626829" cy="3125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1. Filter plasma and water soluble chemicals </a:t>
            </a:r>
            <a:r>
              <a:rPr b="1"/>
              <a:t>from</a:t>
            </a:r>
            <a:r>
              <a:t> blood into urine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2. Reabsorb and return needed chemicals from urine and back to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3. Secrete additional chemicals into the urine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lomerular Filtration"/>
          <p:cNvSpPr txBox="1"/>
          <p:nvPr/>
        </p:nvSpPr>
        <p:spPr>
          <a:xfrm>
            <a:off x="4689251" y="464343"/>
            <a:ext cx="1343025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5200"/>
            </a:lvl1pPr>
          </a:lstStyle>
          <a:p>
            <a:pPr/>
            <a:r>
              <a:t>Glomerular Filtration</a:t>
            </a:r>
          </a:p>
        </p:txBody>
      </p:sp>
      <p:sp>
        <p:nvSpPr>
          <p:cNvPr id="276" name="3 Layers of Filtration:…"/>
          <p:cNvSpPr txBox="1"/>
          <p:nvPr/>
        </p:nvSpPr>
        <p:spPr>
          <a:xfrm>
            <a:off x="4988197" y="3821906"/>
            <a:ext cx="12960792" cy="8311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227340" indent="-1227340" defTabSz="821531">
              <a:defRPr b="1" sz="3200"/>
            </a:pPr>
            <a:r>
              <a:t>3 Layers of Filtration:</a:t>
            </a:r>
          </a:p>
          <a:p>
            <a:pPr marL="1227340" indent="-1227340" defTabSz="821531">
              <a:defRPr b="1" sz="3200"/>
            </a:pPr>
          </a:p>
          <a:p>
            <a:pPr marL="1227340" indent="-1227340" defTabSz="821531">
              <a:defRPr sz="3200"/>
            </a:pPr>
            <a:r>
              <a:rPr b="1"/>
              <a:t>Fenestra of glomerular capillaries</a:t>
            </a:r>
            <a:r>
              <a:t> allows plasma but not platelets, blood cells to enter filtrate.</a:t>
            </a:r>
          </a:p>
          <a:p>
            <a:pPr marL="1227340" indent="-1227340" defTabSz="821531">
              <a:defRPr sz="3200"/>
            </a:pPr>
          </a:p>
          <a:p>
            <a:pPr marL="1227340" indent="-1227340" defTabSz="821531">
              <a:defRPr sz="3200"/>
            </a:pPr>
            <a:r>
              <a:rPr b="1"/>
              <a:t>Basement Membrane</a:t>
            </a:r>
            <a:r>
              <a:t> layer of collagen and proetoglycans restricts flow into glomerular lumen.</a:t>
            </a:r>
          </a:p>
          <a:p>
            <a:pPr marL="1227340" indent="-1227340" defTabSz="821531">
              <a:defRPr sz="3200"/>
            </a:pPr>
          </a:p>
          <a:p>
            <a:pPr marL="1227340" indent="-1227340" defTabSz="821531">
              <a:defRPr b="1" sz="3200"/>
            </a:pPr>
            <a:r>
              <a:t>Slit Diaphragm</a:t>
            </a:r>
            <a:r>
              <a:rPr b="0"/>
              <a:t> of the</a:t>
            </a:r>
            <a:r>
              <a:t> </a:t>
            </a:r>
            <a:r>
              <a:rPr b="0"/>
              <a:t>inner layer of glomerular capsule made of </a:t>
            </a:r>
            <a:r>
              <a:t>podocytes</a:t>
            </a:r>
            <a:r>
              <a:rPr b="0"/>
              <a:t>, which have interdigitated </a:t>
            </a:r>
            <a:r>
              <a:t>pedicels</a:t>
            </a:r>
            <a:r>
              <a:rPr b="0"/>
              <a:t> (foot processes) that wrap around glomerular capillaries. Blocks proteins from entering filtrate.</a:t>
            </a:r>
            <a:endParaRPr b="0"/>
          </a:p>
          <a:p>
            <a:pPr marL="1227340" indent="-1227340" defTabSz="821531">
              <a:defRPr b="1" sz="3200"/>
            </a:pPr>
            <a:endParaRPr b="0"/>
          </a:p>
          <a:p>
            <a:pPr marL="1227340" indent="-1227340" defTabSz="821531">
              <a:defRPr b="1" sz="3200"/>
            </a:pPr>
            <a:r>
              <a:t>Net pressure for filtration =</a:t>
            </a:r>
            <a:r>
              <a:rPr b="0"/>
              <a:t> </a:t>
            </a:r>
            <a:endParaRPr b="0"/>
          </a:p>
          <a:p>
            <a:pPr marL="1227340" indent="-1227340" defTabSz="821531">
              <a:defRPr b="1" sz="3200"/>
            </a:pPr>
            <a:r>
              <a:rPr b="0"/>
              <a:t>hydrostatic pressure of blood (pushing fluid out of capillaries)</a:t>
            </a:r>
            <a:endParaRPr b="0"/>
          </a:p>
          <a:p>
            <a:pPr marL="1227340" indent="-1227340" defTabSz="821531">
              <a:defRPr b="1" sz="3200"/>
            </a:pPr>
            <a:r>
              <a:rPr b="0"/>
              <a:t>– osmotic pressure of proteins (pulling fluid back into capillaries)</a:t>
            </a:r>
            <a:endParaRPr b="0"/>
          </a:p>
          <a:p>
            <a:pPr marL="1227340" indent="-1227340" defTabSz="821531">
              <a:defRPr b="1" sz="3200"/>
            </a:pPr>
            <a:r>
              <a:rPr b="0"/>
              <a:t>= 10 mmHg</a:t>
            </a:r>
          </a:p>
        </p:txBody>
      </p:sp>
      <p:sp>
        <p:nvSpPr>
          <p:cNvPr id="277" name="Plasma is filtered. Under blood pressure, fluid moves from capillaries to glomerular lumen as filtrate."/>
          <p:cNvSpPr txBox="1"/>
          <p:nvPr/>
        </p:nvSpPr>
        <p:spPr>
          <a:xfrm>
            <a:off x="4726781" y="1893093"/>
            <a:ext cx="12805173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227340" indent="-1227340" defTabSz="821531">
              <a:defRPr sz="3200"/>
            </a:pPr>
            <a:r>
              <a:t>Plasma is filtered. Under blood pressure, fluid moves from capillaries to glomerular lumen as </a:t>
            </a:r>
            <a:r>
              <a:rPr b="1"/>
              <a:t>filtrate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Figure 17.10"/>
          <p:cNvSpPr txBox="1"/>
          <p:nvPr/>
        </p:nvSpPr>
        <p:spPr>
          <a:xfrm>
            <a:off x="18889265" y="12823031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17.10</a:t>
            </a:r>
          </a:p>
        </p:txBody>
      </p:sp>
      <p:pic>
        <p:nvPicPr>
          <p:cNvPr id="280" name="fox78119_1710.jpg" descr="fox78119_1710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59871" y="2144712"/>
            <a:ext cx="13573126" cy="10197704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Rectangle"/>
          <p:cNvSpPr/>
          <p:nvPr/>
        </p:nvSpPr>
        <p:spPr>
          <a:xfrm>
            <a:off x="5673328" y="1893093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82" name="Glomerular Capsule filters small molecules (not proteins) from blood into nephron."/>
          <p:cNvSpPr txBox="1"/>
          <p:nvPr/>
        </p:nvSpPr>
        <p:spPr>
          <a:xfrm>
            <a:off x="4923234" y="482203"/>
            <a:ext cx="1577464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Glomerular Capsule filters small molecules (not proteins) from blood into nephron.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Kidney Function"/>
          <p:cNvSpPr txBox="1"/>
          <p:nvPr/>
        </p:nvSpPr>
        <p:spPr>
          <a:xfrm>
            <a:off x="4403501" y="839390"/>
            <a:ext cx="1343025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5200"/>
            </a:lvl1pPr>
          </a:lstStyle>
          <a:p>
            <a:pPr/>
            <a:r>
              <a:t>Kidney Function</a:t>
            </a:r>
          </a:p>
        </p:txBody>
      </p:sp>
      <p:sp>
        <p:nvSpPr>
          <p:cNvPr id="156" name="Remove waste chemicals, while reabsorbing nutrients…"/>
          <p:cNvSpPr txBox="1"/>
          <p:nvPr/>
        </p:nvSpPr>
        <p:spPr>
          <a:xfrm>
            <a:off x="4869656" y="2821781"/>
            <a:ext cx="16131252" cy="6660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227340" indent="-1227340" defTabSz="821531">
              <a:defRPr b="1" sz="3600"/>
            </a:pPr>
            <a:r>
              <a:t>Remove waste chemicals, while reabsorbing nutrients</a:t>
            </a:r>
          </a:p>
          <a:p>
            <a:pPr marL="74295" indent="-55765" defTabSz="821531">
              <a:defRPr sz="3600"/>
            </a:pPr>
          </a:p>
          <a:p>
            <a:pPr marL="74295" indent="-55765" defTabSz="821531">
              <a:defRPr sz="3600"/>
            </a:pPr>
            <a:r>
              <a:t>1. Filter plasma from blood (including water &amp; water-soluble nutrients)</a:t>
            </a:r>
          </a:p>
          <a:p>
            <a:pPr marL="74295" indent="-55765" defTabSz="821531">
              <a:defRPr sz="3600"/>
            </a:pPr>
          </a:p>
          <a:p>
            <a:pPr marL="74295" indent="-55765" defTabSz="821531">
              <a:defRPr sz="3600"/>
            </a:pPr>
            <a:r>
              <a:t>2. Reabsorb Na+ : essential to maintain high extracellular [Na+]</a:t>
            </a:r>
          </a:p>
          <a:p>
            <a:pPr marL="74295" indent="-55765" defTabSz="821531">
              <a:defRPr sz="3600"/>
            </a:pPr>
          </a:p>
          <a:p>
            <a:pPr marL="74295" indent="-55765" defTabSz="821531">
              <a:defRPr sz="3600"/>
            </a:pPr>
            <a:r>
              <a:t>3. Reabsorb H</a:t>
            </a:r>
            <a:r>
              <a:rPr baseline="-5999"/>
              <a:t>2</a:t>
            </a:r>
            <a:r>
              <a:t>0 : essential to maintain body fluid volume</a:t>
            </a:r>
          </a:p>
          <a:p>
            <a:pPr marL="74295" indent="-55765" defTabSz="821531">
              <a:defRPr sz="3600"/>
            </a:pPr>
          </a:p>
          <a:p>
            <a:pPr marL="74295" indent="-55765" defTabSz="821531">
              <a:defRPr sz="3600"/>
            </a:pPr>
            <a:r>
              <a:t>4. Reabsorb glucose and other nutrients</a:t>
            </a:r>
          </a:p>
          <a:p>
            <a:pPr marL="74295" indent="-55765" defTabSz="821531">
              <a:defRPr sz="3600"/>
            </a:pPr>
          </a:p>
          <a:p>
            <a:pPr marL="74295" indent="-55765" defTabSz="821531">
              <a:defRPr sz="3600"/>
            </a:pPr>
            <a:r>
              <a:t>5. Reabsorb HCO</a:t>
            </a:r>
            <a:r>
              <a:rPr baseline="-5999"/>
              <a:t>3</a:t>
            </a:r>
            <a:r>
              <a:t> / secrete H+ to maintain pH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Rectangle"/>
          <p:cNvSpPr/>
          <p:nvPr/>
        </p:nvSpPr>
        <p:spPr>
          <a:xfrm flipH="1" rot="10800000">
            <a:off x="6905625" y="7911703"/>
            <a:ext cx="9036844" cy="5411391"/>
          </a:xfrm>
          <a:prstGeom prst="rect">
            <a:avLst/>
          </a:prstGeom>
          <a:gradFill>
            <a:gsLst>
              <a:gs pos="0">
                <a:srgbClr val="FFFB00">
                  <a:alpha val="50000"/>
                </a:srgbClr>
              </a:gs>
              <a:gs pos="100000">
                <a:srgbClr val="FF7E79">
                  <a:alpha val="50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5" name="Rectangle"/>
          <p:cNvSpPr/>
          <p:nvPr/>
        </p:nvSpPr>
        <p:spPr>
          <a:xfrm>
            <a:off x="6923484" y="767953"/>
            <a:ext cx="9036845" cy="5411391"/>
          </a:xfrm>
          <a:prstGeom prst="rect">
            <a:avLst/>
          </a:prstGeom>
          <a:gradFill>
            <a:gsLst>
              <a:gs pos="0">
                <a:srgbClr val="FFFB00">
                  <a:alpha val="50000"/>
                </a:srgbClr>
              </a:gs>
              <a:gs pos="100000">
                <a:srgbClr val="FF7E79">
                  <a:alpha val="50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grpSp>
        <p:nvGrpSpPr>
          <p:cNvPr id="294" name="Group"/>
          <p:cNvGrpSpPr/>
          <p:nvPr/>
        </p:nvGrpSpPr>
        <p:grpSpPr>
          <a:xfrm>
            <a:off x="6923484" y="4572000"/>
            <a:ext cx="9029012" cy="4714875"/>
            <a:chOff x="0" y="0"/>
            <a:chExt cx="9029011" cy="4714875"/>
          </a:xfrm>
        </p:grpSpPr>
        <p:grpSp>
          <p:nvGrpSpPr>
            <p:cNvPr id="289" name="Group"/>
            <p:cNvGrpSpPr/>
            <p:nvPr/>
          </p:nvGrpSpPr>
          <p:grpSpPr>
            <a:xfrm>
              <a:off x="-1" y="3679031"/>
              <a:ext cx="9026362" cy="1035844"/>
              <a:chOff x="0" y="0"/>
              <a:chExt cx="9026360" cy="1035843"/>
            </a:xfrm>
          </p:grpSpPr>
          <p:pic>
            <p:nvPicPr>
              <p:cNvPr id="286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3012934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87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2997724" y="0"/>
                <a:ext cx="3012935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88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018490" y="870"/>
                <a:ext cx="3007871" cy="103410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293" name="Group"/>
            <p:cNvGrpSpPr/>
            <p:nvPr/>
          </p:nvGrpSpPr>
          <p:grpSpPr>
            <a:xfrm>
              <a:off x="2650" y="0"/>
              <a:ext cx="9026361" cy="1035844"/>
              <a:chOff x="0" y="0"/>
              <a:chExt cx="9026360" cy="1035843"/>
            </a:xfrm>
          </p:grpSpPr>
          <p:pic>
            <p:nvPicPr>
              <p:cNvPr id="290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3012934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91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2997724" y="0"/>
                <a:ext cx="3012935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92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018490" y="870"/>
                <a:ext cx="3007871" cy="103410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grpSp>
        <p:nvGrpSpPr>
          <p:cNvPr id="316" name="Group"/>
          <p:cNvGrpSpPr/>
          <p:nvPr/>
        </p:nvGrpSpPr>
        <p:grpSpPr>
          <a:xfrm>
            <a:off x="3923109" y="6090019"/>
            <a:ext cx="15931049" cy="1839582"/>
            <a:chOff x="0" y="0"/>
            <a:chExt cx="15931047" cy="1839581"/>
          </a:xfrm>
        </p:grpSpPr>
        <p:sp>
          <p:nvSpPr>
            <p:cNvPr id="295" name="Rectangle"/>
            <p:cNvSpPr/>
            <p:nvPr/>
          </p:nvSpPr>
          <p:spPr>
            <a:xfrm>
              <a:off x="0" y="35746"/>
              <a:ext cx="15930563" cy="1785939"/>
            </a:xfrm>
            <a:prstGeom prst="rect">
              <a:avLst/>
            </a:prstGeom>
            <a:solidFill>
              <a:srgbClr val="FF8C82"/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grpSp>
          <p:nvGrpSpPr>
            <p:cNvPr id="303" name="Group"/>
            <p:cNvGrpSpPr/>
            <p:nvPr/>
          </p:nvGrpSpPr>
          <p:grpSpPr>
            <a:xfrm>
              <a:off x="2071687" y="0"/>
              <a:ext cx="11805533" cy="38"/>
              <a:chOff x="0" y="0"/>
              <a:chExt cx="11805531" cy="37"/>
            </a:xfrm>
          </p:grpSpPr>
          <p:sp>
            <p:nvSpPr>
              <p:cNvPr id="296" name="Line"/>
              <p:cNvSpPr/>
              <p:nvPr/>
            </p:nvSpPr>
            <p:spPr>
              <a:xfrm flipV="1">
                <a:off x="0" y="17"/>
                <a:ext cx="2044316" cy="8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297" name="Line"/>
              <p:cNvSpPr/>
              <p:nvPr/>
            </p:nvSpPr>
            <p:spPr>
              <a:xfrm flipV="1">
                <a:off x="2268140" y="23"/>
                <a:ext cx="1078441" cy="12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298" name="Line"/>
              <p:cNvSpPr/>
              <p:nvPr/>
            </p:nvSpPr>
            <p:spPr>
              <a:xfrm flipV="1">
                <a:off x="3732609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299" name="Line"/>
              <p:cNvSpPr/>
              <p:nvPr/>
            </p:nvSpPr>
            <p:spPr>
              <a:xfrm flipV="1">
                <a:off x="5197078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0" name="Line"/>
              <p:cNvSpPr/>
              <p:nvPr/>
            </p:nvSpPr>
            <p:spPr>
              <a:xfrm flipV="1">
                <a:off x="6661546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1" name="Line"/>
              <p:cNvSpPr/>
              <p:nvPr/>
            </p:nvSpPr>
            <p:spPr>
              <a:xfrm flipV="1">
                <a:off x="8286750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2" name="Line"/>
              <p:cNvSpPr/>
              <p:nvPr/>
            </p:nvSpPr>
            <p:spPr>
              <a:xfrm flipV="1">
                <a:off x="9751218" y="0"/>
                <a:ext cx="2054314" cy="30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311" name="Group"/>
            <p:cNvGrpSpPr/>
            <p:nvPr/>
          </p:nvGrpSpPr>
          <p:grpSpPr>
            <a:xfrm>
              <a:off x="2053828" y="1839543"/>
              <a:ext cx="11805533" cy="39"/>
              <a:chOff x="0" y="0"/>
              <a:chExt cx="11805531" cy="37"/>
            </a:xfrm>
          </p:grpSpPr>
          <p:sp>
            <p:nvSpPr>
              <p:cNvPr id="304" name="Line"/>
              <p:cNvSpPr/>
              <p:nvPr/>
            </p:nvSpPr>
            <p:spPr>
              <a:xfrm flipV="1">
                <a:off x="0" y="17"/>
                <a:ext cx="2044316" cy="8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5" name="Line"/>
              <p:cNvSpPr/>
              <p:nvPr/>
            </p:nvSpPr>
            <p:spPr>
              <a:xfrm flipV="1">
                <a:off x="2268140" y="23"/>
                <a:ext cx="1078441" cy="12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6" name="Line"/>
              <p:cNvSpPr/>
              <p:nvPr/>
            </p:nvSpPr>
            <p:spPr>
              <a:xfrm flipV="1">
                <a:off x="3732609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7" name="Line"/>
              <p:cNvSpPr/>
              <p:nvPr/>
            </p:nvSpPr>
            <p:spPr>
              <a:xfrm flipV="1">
                <a:off x="5197078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8" name="Line"/>
              <p:cNvSpPr/>
              <p:nvPr/>
            </p:nvSpPr>
            <p:spPr>
              <a:xfrm flipV="1">
                <a:off x="6661546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09" name="Line"/>
              <p:cNvSpPr/>
              <p:nvPr/>
            </p:nvSpPr>
            <p:spPr>
              <a:xfrm flipV="1">
                <a:off x="8286750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310" name="Line"/>
              <p:cNvSpPr/>
              <p:nvPr/>
            </p:nvSpPr>
            <p:spPr>
              <a:xfrm flipV="1">
                <a:off x="9751218" y="0"/>
                <a:ext cx="2054314" cy="30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</p:grpSp>
        <p:sp>
          <p:nvSpPr>
            <p:cNvPr id="312" name="Line"/>
            <p:cNvSpPr/>
            <p:nvPr/>
          </p:nvSpPr>
          <p:spPr>
            <a:xfrm flipV="1">
              <a:off x="13858875" y="17887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313" name="Line"/>
            <p:cNvSpPr/>
            <p:nvPr/>
          </p:nvSpPr>
          <p:spPr>
            <a:xfrm flipV="1">
              <a:off x="13876734" y="1839543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314" name="Line"/>
            <p:cNvSpPr/>
            <p:nvPr/>
          </p:nvSpPr>
          <p:spPr>
            <a:xfrm flipV="1">
              <a:off x="0" y="1839543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315" name="Line"/>
            <p:cNvSpPr/>
            <p:nvPr/>
          </p:nvSpPr>
          <p:spPr>
            <a:xfrm flipV="1">
              <a:off x="17859" y="17887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321" name="Group"/>
          <p:cNvGrpSpPr/>
          <p:nvPr/>
        </p:nvGrpSpPr>
        <p:grpSpPr>
          <a:xfrm>
            <a:off x="8137921" y="5403386"/>
            <a:ext cx="5786439" cy="3373636"/>
            <a:chOff x="0" y="0"/>
            <a:chExt cx="5786437" cy="3373634"/>
          </a:xfrm>
        </p:grpSpPr>
        <p:sp>
          <p:nvSpPr>
            <p:cNvPr id="317" name="Line"/>
            <p:cNvSpPr/>
            <p:nvPr/>
          </p:nvSpPr>
          <p:spPr>
            <a:xfrm>
              <a:off x="4304109" y="115159"/>
              <a:ext cx="1" cy="1079633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18" name="Line"/>
            <p:cNvSpPr/>
            <p:nvPr/>
          </p:nvSpPr>
          <p:spPr>
            <a:xfrm flipV="1">
              <a:off x="2821781" y="2294003"/>
              <a:ext cx="1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19" name="Line"/>
            <p:cNvSpPr/>
            <p:nvPr/>
          </p:nvSpPr>
          <p:spPr>
            <a:xfrm flipV="1">
              <a:off x="5786437" y="2294003"/>
              <a:ext cx="1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20" name="Line"/>
            <p:cNvSpPr/>
            <p:nvPr/>
          </p:nvSpPr>
          <p:spPr>
            <a:xfrm flipH="1">
              <a:off x="-1" y="0"/>
              <a:ext cx="2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32" name="Group"/>
          <p:cNvGrpSpPr/>
          <p:nvPr/>
        </p:nvGrpSpPr>
        <p:grpSpPr>
          <a:xfrm>
            <a:off x="6727031" y="3228325"/>
            <a:ext cx="10186398" cy="7071672"/>
            <a:chOff x="0" y="0"/>
            <a:chExt cx="10186397" cy="7071671"/>
          </a:xfrm>
        </p:grpSpPr>
        <p:grpSp>
          <p:nvGrpSpPr>
            <p:cNvPr id="326" name="Group"/>
            <p:cNvGrpSpPr/>
            <p:nvPr/>
          </p:nvGrpSpPr>
          <p:grpSpPr>
            <a:xfrm>
              <a:off x="16892" y="-1"/>
              <a:ext cx="10169506" cy="995263"/>
              <a:chOff x="0" y="0"/>
              <a:chExt cx="10169505" cy="995261"/>
            </a:xfrm>
          </p:grpSpPr>
          <p:sp>
            <p:nvSpPr>
              <p:cNvPr id="322" name="Shape"/>
              <p:cNvSpPr/>
              <p:nvPr/>
            </p:nvSpPr>
            <p:spPr>
              <a:xfrm>
                <a:off x="0" y="156215"/>
                <a:ext cx="3430293" cy="669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23" name="Shape"/>
              <p:cNvSpPr/>
              <p:nvPr/>
            </p:nvSpPr>
            <p:spPr>
              <a:xfrm>
                <a:off x="2447701" y="0"/>
                <a:ext cx="3500439" cy="742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01" fill="norm" stroke="1" extrusionOk="0">
                    <a:moveTo>
                      <a:pt x="0" y="9078"/>
                    </a:moveTo>
                    <a:cubicBezTo>
                      <a:pt x="129" y="7107"/>
                      <a:pt x="3077" y="13652"/>
                      <a:pt x="3967" y="14388"/>
                    </a:cubicBezTo>
                    <a:cubicBezTo>
                      <a:pt x="4823" y="15096"/>
                      <a:pt x="7068" y="15212"/>
                      <a:pt x="7935" y="15716"/>
                    </a:cubicBezTo>
                    <a:cubicBezTo>
                      <a:pt x="9172" y="16435"/>
                      <a:pt x="12280" y="19851"/>
                      <a:pt x="13518" y="20362"/>
                    </a:cubicBezTo>
                    <a:cubicBezTo>
                      <a:pt x="14095" y="20600"/>
                      <a:pt x="15616" y="20987"/>
                      <a:pt x="16163" y="20362"/>
                    </a:cubicBezTo>
                    <a:cubicBezTo>
                      <a:pt x="17441" y="18902"/>
                      <a:pt x="20998" y="11618"/>
                      <a:pt x="21600" y="7087"/>
                    </a:cubicBezTo>
                    <a:cubicBezTo>
                      <a:pt x="21455" y="8182"/>
                      <a:pt x="19921" y="1799"/>
                      <a:pt x="19396" y="1113"/>
                    </a:cubicBezTo>
                    <a:cubicBezTo>
                      <a:pt x="18075" y="-613"/>
                      <a:pt x="14347" y="92"/>
                      <a:pt x="12931" y="450"/>
                    </a:cubicBezTo>
                    <a:cubicBezTo>
                      <a:pt x="11729" y="753"/>
                      <a:pt x="8688" y="2981"/>
                      <a:pt x="7494" y="3768"/>
                    </a:cubicBezTo>
                    <a:cubicBezTo>
                      <a:pt x="5843" y="4857"/>
                      <a:pt x="237" y="5464"/>
                      <a:pt x="0" y="9078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24" name="Shape"/>
              <p:cNvSpPr/>
              <p:nvPr/>
            </p:nvSpPr>
            <p:spPr>
              <a:xfrm flipH="1">
                <a:off x="4715842" y="325690"/>
                <a:ext cx="3430293" cy="669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25" name="Shape"/>
              <p:cNvSpPr/>
              <p:nvPr/>
            </p:nvSpPr>
            <p:spPr>
              <a:xfrm>
                <a:off x="7597755" y="150421"/>
                <a:ext cx="2571751" cy="8036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1" h="18398" fill="norm" stroke="1" extrusionOk="0">
                    <a:moveTo>
                      <a:pt x="9" y="16523"/>
                    </a:moveTo>
                    <a:cubicBezTo>
                      <a:pt x="-222" y="14881"/>
                      <a:pt x="4208" y="15970"/>
                      <a:pt x="7568" y="10439"/>
                    </a:cubicBezTo>
                    <a:cubicBezTo>
                      <a:pt x="8146" y="9487"/>
                      <a:pt x="286" y="5220"/>
                      <a:pt x="219" y="3249"/>
                    </a:cubicBezTo>
                    <a:cubicBezTo>
                      <a:pt x="103" y="-158"/>
                      <a:pt x="9482" y="-507"/>
                      <a:pt x="11977" y="484"/>
                    </a:cubicBezTo>
                    <a:cubicBezTo>
                      <a:pt x="14087" y="1322"/>
                      <a:pt x="20764" y="6862"/>
                      <a:pt x="21216" y="10439"/>
                    </a:cubicBezTo>
                    <a:cubicBezTo>
                      <a:pt x="21378" y="11717"/>
                      <a:pt x="17803" y="13818"/>
                      <a:pt x="16807" y="14311"/>
                    </a:cubicBezTo>
                    <a:cubicBezTo>
                      <a:pt x="13204" y="16095"/>
                      <a:pt x="652" y="21093"/>
                      <a:pt x="9" y="1652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grpSp>
          <p:nvGrpSpPr>
            <p:cNvPr id="331" name="Group"/>
            <p:cNvGrpSpPr/>
            <p:nvPr/>
          </p:nvGrpSpPr>
          <p:grpSpPr>
            <a:xfrm>
              <a:off x="-1" y="6076409"/>
              <a:ext cx="10169507" cy="995263"/>
              <a:chOff x="0" y="0"/>
              <a:chExt cx="10169505" cy="995262"/>
            </a:xfrm>
          </p:grpSpPr>
          <p:sp>
            <p:nvSpPr>
              <p:cNvPr id="327" name="Shape"/>
              <p:cNvSpPr/>
              <p:nvPr/>
            </p:nvSpPr>
            <p:spPr>
              <a:xfrm flipH="1" rot="10800000">
                <a:off x="0" y="169474"/>
                <a:ext cx="3430293" cy="669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28" name="Shape"/>
              <p:cNvSpPr/>
              <p:nvPr/>
            </p:nvSpPr>
            <p:spPr>
              <a:xfrm flipH="1" rot="10800000">
                <a:off x="2447701" y="252613"/>
                <a:ext cx="3500438" cy="742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01" fill="norm" stroke="1" extrusionOk="0">
                    <a:moveTo>
                      <a:pt x="0" y="9078"/>
                    </a:moveTo>
                    <a:cubicBezTo>
                      <a:pt x="129" y="7107"/>
                      <a:pt x="3077" y="13652"/>
                      <a:pt x="3967" y="14388"/>
                    </a:cubicBezTo>
                    <a:cubicBezTo>
                      <a:pt x="4823" y="15096"/>
                      <a:pt x="7068" y="15212"/>
                      <a:pt x="7935" y="15716"/>
                    </a:cubicBezTo>
                    <a:cubicBezTo>
                      <a:pt x="9172" y="16435"/>
                      <a:pt x="12280" y="19851"/>
                      <a:pt x="13518" y="20362"/>
                    </a:cubicBezTo>
                    <a:cubicBezTo>
                      <a:pt x="14095" y="20600"/>
                      <a:pt x="15616" y="20987"/>
                      <a:pt x="16163" y="20362"/>
                    </a:cubicBezTo>
                    <a:cubicBezTo>
                      <a:pt x="17441" y="18902"/>
                      <a:pt x="20998" y="11618"/>
                      <a:pt x="21600" y="7087"/>
                    </a:cubicBezTo>
                    <a:cubicBezTo>
                      <a:pt x="21455" y="8182"/>
                      <a:pt x="19921" y="1799"/>
                      <a:pt x="19396" y="1113"/>
                    </a:cubicBezTo>
                    <a:cubicBezTo>
                      <a:pt x="18075" y="-613"/>
                      <a:pt x="14347" y="92"/>
                      <a:pt x="12931" y="450"/>
                    </a:cubicBezTo>
                    <a:cubicBezTo>
                      <a:pt x="11729" y="753"/>
                      <a:pt x="8688" y="2981"/>
                      <a:pt x="7494" y="3768"/>
                    </a:cubicBezTo>
                    <a:cubicBezTo>
                      <a:pt x="5843" y="4857"/>
                      <a:pt x="237" y="5464"/>
                      <a:pt x="0" y="9078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29" name="Shape"/>
              <p:cNvSpPr/>
              <p:nvPr/>
            </p:nvSpPr>
            <p:spPr>
              <a:xfrm rot="10800000">
                <a:off x="4715842" y="-1"/>
                <a:ext cx="3430293" cy="669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330" name="Shape"/>
              <p:cNvSpPr/>
              <p:nvPr/>
            </p:nvSpPr>
            <p:spPr>
              <a:xfrm flipH="1" rot="10800000">
                <a:off x="7597755" y="41169"/>
                <a:ext cx="2571751" cy="8036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1" h="18398" fill="norm" stroke="1" extrusionOk="0">
                    <a:moveTo>
                      <a:pt x="9" y="16523"/>
                    </a:moveTo>
                    <a:cubicBezTo>
                      <a:pt x="-222" y="14881"/>
                      <a:pt x="4208" y="15970"/>
                      <a:pt x="7568" y="10439"/>
                    </a:cubicBezTo>
                    <a:cubicBezTo>
                      <a:pt x="8146" y="9487"/>
                      <a:pt x="286" y="5220"/>
                      <a:pt x="219" y="3249"/>
                    </a:cubicBezTo>
                    <a:cubicBezTo>
                      <a:pt x="103" y="-158"/>
                      <a:pt x="9482" y="-507"/>
                      <a:pt x="11977" y="484"/>
                    </a:cubicBezTo>
                    <a:cubicBezTo>
                      <a:pt x="14087" y="1322"/>
                      <a:pt x="20764" y="6862"/>
                      <a:pt x="21216" y="10439"/>
                    </a:cubicBezTo>
                    <a:cubicBezTo>
                      <a:pt x="21378" y="11717"/>
                      <a:pt x="17803" y="13818"/>
                      <a:pt x="16807" y="14311"/>
                    </a:cubicBezTo>
                    <a:cubicBezTo>
                      <a:pt x="13204" y="16095"/>
                      <a:pt x="652" y="21093"/>
                      <a:pt x="9" y="1652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</p:grpSp>
      <p:sp>
        <p:nvSpPr>
          <p:cNvPr id="333" name="Oval"/>
          <p:cNvSpPr/>
          <p:nvPr/>
        </p:nvSpPr>
        <p:spPr>
          <a:xfrm>
            <a:off x="6941343" y="6357937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4" name="Oval"/>
          <p:cNvSpPr/>
          <p:nvPr/>
        </p:nvSpPr>
        <p:spPr>
          <a:xfrm>
            <a:off x="9245203" y="6768703"/>
            <a:ext cx="714376" cy="803672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5" name="Oval"/>
          <p:cNvSpPr/>
          <p:nvPr/>
        </p:nvSpPr>
        <p:spPr>
          <a:xfrm>
            <a:off x="11459765" y="6518671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6" name="Oval"/>
          <p:cNvSpPr/>
          <p:nvPr/>
        </p:nvSpPr>
        <p:spPr>
          <a:xfrm>
            <a:off x="14120812" y="6518671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7" name="Oval"/>
          <p:cNvSpPr/>
          <p:nvPr/>
        </p:nvSpPr>
        <p:spPr>
          <a:xfrm>
            <a:off x="16424671" y="6929437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grpSp>
        <p:nvGrpSpPr>
          <p:cNvPr id="348" name="Group"/>
          <p:cNvGrpSpPr/>
          <p:nvPr/>
        </p:nvGrpSpPr>
        <p:grpSpPr>
          <a:xfrm>
            <a:off x="16978312" y="500062"/>
            <a:ext cx="3126940" cy="4422181"/>
            <a:chOff x="0" y="0"/>
            <a:chExt cx="3126938" cy="4422179"/>
          </a:xfrm>
        </p:grpSpPr>
        <p:sp>
          <p:nvSpPr>
            <p:cNvPr id="338" name="Line"/>
            <p:cNvSpPr/>
            <p:nvPr/>
          </p:nvSpPr>
          <p:spPr>
            <a:xfrm>
              <a:off x="164328" y="1053703"/>
              <a:ext cx="446485" cy="589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0" h="21161" fill="norm" stroke="1" extrusionOk="0">
                  <a:moveTo>
                    <a:pt x="9217" y="6302"/>
                  </a:moveTo>
                  <a:cubicBezTo>
                    <a:pt x="6191" y="8504"/>
                    <a:pt x="-246" y="11870"/>
                    <a:pt x="48" y="12975"/>
                  </a:cubicBezTo>
                  <a:cubicBezTo>
                    <a:pt x="372" y="14190"/>
                    <a:pt x="10929" y="17312"/>
                    <a:pt x="13078" y="16682"/>
                  </a:cubicBezTo>
                  <a:cubicBezTo>
                    <a:pt x="14513" y="16261"/>
                    <a:pt x="18094" y="10970"/>
                    <a:pt x="17421" y="10380"/>
                  </a:cubicBezTo>
                  <a:cubicBezTo>
                    <a:pt x="18908" y="11685"/>
                    <a:pt x="5519" y="20620"/>
                    <a:pt x="1978" y="20760"/>
                  </a:cubicBezTo>
                  <a:cubicBezTo>
                    <a:pt x="-92" y="20841"/>
                    <a:pt x="-738" y="8600"/>
                    <a:pt x="1013" y="6302"/>
                  </a:cubicBezTo>
                  <a:cubicBezTo>
                    <a:pt x="2287" y="4630"/>
                    <a:pt x="20693" y="13114"/>
                    <a:pt x="20799" y="15199"/>
                  </a:cubicBezTo>
                  <a:cubicBezTo>
                    <a:pt x="20862" y="16429"/>
                    <a:pt x="11203" y="21600"/>
                    <a:pt x="9700" y="21131"/>
                  </a:cubicBezTo>
                  <a:cubicBezTo>
                    <a:pt x="6586" y="20158"/>
                    <a:pt x="6143" y="6973"/>
                    <a:pt x="4391" y="0"/>
                  </a:cubicBezTo>
                </a:path>
              </a:pathLst>
            </a:custGeom>
            <a:noFill/>
            <a:ln w="63500" cap="flat">
              <a:solidFill>
                <a:srgbClr val="0056D6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39" name="Oval"/>
            <p:cNvSpPr/>
            <p:nvPr/>
          </p:nvSpPr>
          <p:spPr>
            <a:xfrm>
              <a:off x="0" y="0"/>
              <a:ext cx="714375" cy="803672"/>
            </a:xfrm>
            <a:prstGeom prst="ellipse">
              <a:avLst/>
            </a:prstGeom>
            <a:solidFill>
              <a:srgbClr val="8311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40" name="red blood cell"/>
            <p:cNvSpPr/>
            <p:nvPr/>
          </p:nvSpPr>
          <p:spPr>
            <a:xfrm>
              <a:off x="1804799" y="339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red blood cell</a:t>
              </a:r>
            </a:p>
          </p:txBody>
        </p:sp>
        <p:sp>
          <p:nvSpPr>
            <p:cNvPr id="341" name="plasma protein"/>
            <p:cNvSpPr/>
            <p:nvPr/>
          </p:nvSpPr>
          <p:spPr>
            <a:xfrm>
              <a:off x="1856938" y="129480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plasma protein</a:t>
              </a:r>
            </a:p>
          </p:txBody>
        </p:sp>
        <p:sp>
          <p:nvSpPr>
            <p:cNvPr id="342" name="urea"/>
            <p:cNvSpPr/>
            <p:nvPr/>
          </p:nvSpPr>
          <p:spPr>
            <a:xfrm>
              <a:off x="1181291" y="216991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urea</a:t>
              </a:r>
            </a:p>
          </p:txBody>
        </p:sp>
        <p:sp>
          <p:nvSpPr>
            <p:cNvPr id="343" name="Circle"/>
            <p:cNvSpPr/>
            <p:nvPr/>
          </p:nvSpPr>
          <p:spPr>
            <a:xfrm>
              <a:off x="250031" y="2018109"/>
              <a:ext cx="303610" cy="303610"/>
            </a:xfrm>
            <a:prstGeom prst="ellipse">
              <a:avLst/>
            </a:prstGeom>
            <a:solidFill>
              <a:srgbClr val="FFF76B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44" name="Circle"/>
            <p:cNvSpPr/>
            <p:nvPr/>
          </p:nvSpPr>
          <p:spPr>
            <a:xfrm>
              <a:off x="232171" y="2500312"/>
              <a:ext cx="303611" cy="303610"/>
            </a:xfrm>
            <a:prstGeom prst="ellipse">
              <a:avLst/>
            </a:prstGeom>
            <a:solidFill>
              <a:srgbClr val="FFAA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45" name="sodium"/>
            <p:cNvSpPr/>
            <p:nvPr/>
          </p:nvSpPr>
          <p:spPr>
            <a:xfrm>
              <a:off x="1366878" y="259853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sodium</a:t>
              </a:r>
            </a:p>
          </p:txBody>
        </p:sp>
        <p:sp>
          <p:nvSpPr>
            <p:cNvPr id="346" name="Circle"/>
            <p:cNvSpPr/>
            <p:nvPr/>
          </p:nvSpPr>
          <p:spPr>
            <a:xfrm>
              <a:off x="232171" y="3036093"/>
              <a:ext cx="303611" cy="303611"/>
            </a:xfrm>
            <a:prstGeom prst="ellipse">
              <a:avLst/>
            </a:prstGeom>
            <a:solidFill>
              <a:srgbClr val="4F7A28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47" name="glucose"/>
            <p:cNvSpPr/>
            <p:nvPr/>
          </p:nvSpPr>
          <p:spPr>
            <a:xfrm>
              <a:off x="1320320" y="315217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glucose</a:t>
              </a:r>
            </a:p>
          </p:txBody>
        </p:sp>
      </p:grpSp>
      <p:sp>
        <p:nvSpPr>
          <p:cNvPr id="349" name="Circle"/>
          <p:cNvSpPr/>
          <p:nvPr/>
        </p:nvSpPr>
        <p:spPr>
          <a:xfrm>
            <a:off x="7977187" y="1553765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0" name="Circle"/>
          <p:cNvSpPr/>
          <p:nvPr/>
        </p:nvSpPr>
        <p:spPr>
          <a:xfrm>
            <a:off x="9441656" y="2089546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1" name="Circle"/>
          <p:cNvSpPr/>
          <p:nvPr/>
        </p:nvSpPr>
        <p:spPr>
          <a:xfrm>
            <a:off x="10531078" y="1464468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2" name="Circle"/>
          <p:cNvSpPr/>
          <p:nvPr/>
        </p:nvSpPr>
        <p:spPr>
          <a:xfrm>
            <a:off x="12209859" y="2518171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3" name="Circle"/>
          <p:cNvSpPr/>
          <p:nvPr/>
        </p:nvSpPr>
        <p:spPr>
          <a:xfrm>
            <a:off x="13084968" y="1535906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4" name="Circle"/>
          <p:cNvSpPr/>
          <p:nvPr/>
        </p:nvSpPr>
        <p:spPr>
          <a:xfrm>
            <a:off x="14031515" y="2357437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5" name="Circle"/>
          <p:cNvSpPr/>
          <p:nvPr/>
        </p:nvSpPr>
        <p:spPr>
          <a:xfrm>
            <a:off x="14692312" y="1535906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6" name="Circle"/>
          <p:cNvSpPr/>
          <p:nvPr/>
        </p:nvSpPr>
        <p:spPr>
          <a:xfrm>
            <a:off x="12209859" y="1893093"/>
            <a:ext cx="303610" cy="303611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7" name="Circle"/>
          <p:cNvSpPr/>
          <p:nvPr/>
        </p:nvSpPr>
        <p:spPr>
          <a:xfrm>
            <a:off x="7977187" y="2250281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8" name="Circle"/>
          <p:cNvSpPr/>
          <p:nvPr/>
        </p:nvSpPr>
        <p:spPr>
          <a:xfrm>
            <a:off x="10531078" y="2393156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9" name="Circle"/>
          <p:cNvSpPr/>
          <p:nvPr/>
        </p:nvSpPr>
        <p:spPr>
          <a:xfrm>
            <a:off x="9441656" y="1303734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0" name="Circle"/>
          <p:cNvSpPr/>
          <p:nvPr/>
        </p:nvSpPr>
        <p:spPr>
          <a:xfrm>
            <a:off x="11834812" y="1428750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1" name="Circle"/>
          <p:cNvSpPr/>
          <p:nvPr/>
        </p:nvSpPr>
        <p:spPr>
          <a:xfrm>
            <a:off x="15120937" y="2214562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2" name="Circle"/>
          <p:cNvSpPr/>
          <p:nvPr/>
        </p:nvSpPr>
        <p:spPr>
          <a:xfrm>
            <a:off x="13120687" y="2428875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3" name="Circle"/>
          <p:cNvSpPr/>
          <p:nvPr/>
        </p:nvSpPr>
        <p:spPr>
          <a:xfrm>
            <a:off x="8709421" y="1482328"/>
            <a:ext cx="303611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4" name="Circle"/>
          <p:cNvSpPr/>
          <p:nvPr/>
        </p:nvSpPr>
        <p:spPr>
          <a:xfrm>
            <a:off x="8780859" y="2464593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5" name="Circle"/>
          <p:cNvSpPr/>
          <p:nvPr/>
        </p:nvSpPr>
        <p:spPr>
          <a:xfrm>
            <a:off x="11477625" y="2018109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6" name="Circle"/>
          <p:cNvSpPr/>
          <p:nvPr/>
        </p:nvSpPr>
        <p:spPr>
          <a:xfrm>
            <a:off x="12870656" y="1196578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7" name="Circle"/>
          <p:cNvSpPr/>
          <p:nvPr/>
        </p:nvSpPr>
        <p:spPr>
          <a:xfrm>
            <a:off x="14031515" y="1678781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8" name="Circle"/>
          <p:cNvSpPr/>
          <p:nvPr/>
        </p:nvSpPr>
        <p:spPr>
          <a:xfrm>
            <a:off x="7816453" y="1114425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9" name="Circle"/>
          <p:cNvSpPr/>
          <p:nvPr/>
        </p:nvSpPr>
        <p:spPr>
          <a:xfrm>
            <a:off x="9280921" y="11680031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0" name="Circle"/>
          <p:cNvSpPr/>
          <p:nvPr/>
        </p:nvSpPr>
        <p:spPr>
          <a:xfrm>
            <a:off x="10370343" y="11054953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1" name="Circle"/>
          <p:cNvSpPr/>
          <p:nvPr/>
        </p:nvSpPr>
        <p:spPr>
          <a:xfrm>
            <a:off x="12049125" y="12108656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2" name="Circle"/>
          <p:cNvSpPr/>
          <p:nvPr/>
        </p:nvSpPr>
        <p:spPr>
          <a:xfrm>
            <a:off x="12924234" y="1112639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3" name="Circle"/>
          <p:cNvSpPr/>
          <p:nvPr/>
        </p:nvSpPr>
        <p:spPr>
          <a:xfrm>
            <a:off x="13870781" y="11947921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4" name="Circle"/>
          <p:cNvSpPr/>
          <p:nvPr/>
        </p:nvSpPr>
        <p:spPr>
          <a:xfrm>
            <a:off x="14531578" y="1112639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5" name="Circle"/>
          <p:cNvSpPr/>
          <p:nvPr/>
        </p:nvSpPr>
        <p:spPr>
          <a:xfrm>
            <a:off x="12049125" y="11483578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6" name="Circle"/>
          <p:cNvSpPr/>
          <p:nvPr/>
        </p:nvSpPr>
        <p:spPr>
          <a:xfrm>
            <a:off x="7816453" y="11840765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7" name="Circle"/>
          <p:cNvSpPr/>
          <p:nvPr/>
        </p:nvSpPr>
        <p:spPr>
          <a:xfrm>
            <a:off x="10370343" y="11983640"/>
            <a:ext cx="303611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8" name="Circle"/>
          <p:cNvSpPr/>
          <p:nvPr/>
        </p:nvSpPr>
        <p:spPr>
          <a:xfrm>
            <a:off x="9280921" y="10894218"/>
            <a:ext cx="303611" cy="303611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9" name="Circle"/>
          <p:cNvSpPr/>
          <p:nvPr/>
        </p:nvSpPr>
        <p:spPr>
          <a:xfrm>
            <a:off x="11674078" y="11019234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0" name="Circle"/>
          <p:cNvSpPr/>
          <p:nvPr/>
        </p:nvSpPr>
        <p:spPr>
          <a:xfrm>
            <a:off x="14960203" y="11805046"/>
            <a:ext cx="303610" cy="303611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1" name="Circle"/>
          <p:cNvSpPr/>
          <p:nvPr/>
        </p:nvSpPr>
        <p:spPr>
          <a:xfrm>
            <a:off x="12959953" y="12019359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2" name="Circle"/>
          <p:cNvSpPr/>
          <p:nvPr/>
        </p:nvSpPr>
        <p:spPr>
          <a:xfrm>
            <a:off x="8548687" y="11072812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3" name="Circle"/>
          <p:cNvSpPr/>
          <p:nvPr/>
        </p:nvSpPr>
        <p:spPr>
          <a:xfrm>
            <a:off x="8620125" y="12055078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4" name="Circle"/>
          <p:cNvSpPr/>
          <p:nvPr/>
        </p:nvSpPr>
        <p:spPr>
          <a:xfrm>
            <a:off x="11316890" y="11608593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5" name="Circle"/>
          <p:cNvSpPr/>
          <p:nvPr/>
        </p:nvSpPr>
        <p:spPr>
          <a:xfrm>
            <a:off x="12709921" y="10787062"/>
            <a:ext cx="303611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6" name="Circle"/>
          <p:cNvSpPr/>
          <p:nvPr/>
        </p:nvSpPr>
        <p:spPr>
          <a:xfrm>
            <a:off x="13870781" y="11269265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7" name="Circle"/>
          <p:cNvSpPr/>
          <p:nvPr/>
        </p:nvSpPr>
        <p:spPr>
          <a:xfrm>
            <a:off x="5726906" y="6518671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8" name="Circle"/>
          <p:cNvSpPr/>
          <p:nvPr/>
        </p:nvSpPr>
        <p:spPr>
          <a:xfrm>
            <a:off x="6387703" y="6357937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9" name="Circle"/>
          <p:cNvSpPr/>
          <p:nvPr/>
        </p:nvSpPr>
        <p:spPr>
          <a:xfrm>
            <a:off x="5726906" y="7268765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0" name="Circle"/>
          <p:cNvSpPr/>
          <p:nvPr/>
        </p:nvSpPr>
        <p:spPr>
          <a:xfrm>
            <a:off x="6512718" y="7358062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1" name="Circle"/>
          <p:cNvSpPr/>
          <p:nvPr/>
        </p:nvSpPr>
        <p:spPr>
          <a:xfrm>
            <a:off x="7977187" y="7233046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2" name="Circle"/>
          <p:cNvSpPr/>
          <p:nvPr/>
        </p:nvSpPr>
        <p:spPr>
          <a:xfrm>
            <a:off x="8530828" y="655439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3" name="Circle"/>
          <p:cNvSpPr/>
          <p:nvPr/>
        </p:nvSpPr>
        <p:spPr>
          <a:xfrm>
            <a:off x="4798218" y="6340078"/>
            <a:ext cx="303611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4" name="Circle"/>
          <p:cNvSpPr/>
          <p:nvPr/>
        </p:nvSpPr>
        <p:spPr>
          <a:xfrm>
            <a:off x="4619625" y="7233046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5" name="Circle"/>
          <p:cNvSpPr/>
          <p:nvPr/>
        </p:nvSpPr>
        <p:spPr>
          <a:xfrm>
            <a:off x="5298281" y="7036593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6" name="Circle"/>
          <p:cNvSpPr/>
          <p:nvPr/>
        </p:nvSpPr>
        <p:spPr>
          <a:xfrm>
            <a:off x="6209109" y="6858000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7" name="Circle"/>
          <p:cNvSpPr/>
          <p:nvPr/>
        </p:nvSpPr>
        <p:spPr>
          <a:xfrm>
            <a:off x="4316015" y="6679406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8" name="Circle"/>
          <p:cNvSpPr/>
          <p:nvPr/>
        </p:nvSpPr>
        <p:spPr>
          <a:xfrm>
            <a:off x="5423296" y="6340078"/>
            <a:ext cx="303611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9" name="Circle"/>
          <p:cNvSpPr/>
          <p:nvPr/>
        </p:nvSpPr>
        <p:spPr>
          <a:xfrm>
            <a:off x="5262562" y="7447359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0" name="Circle"/>
          <p:cNvSpPr/>
          <p:nvPr/>
        </p:nvSpPr>
        <p:spPr>
          <a:xfrm>
            <a:off x="7244953" y="7447359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1" name="Circle"/>
          <p:cNvSpPr/>
          <p:nvPr/>
        </p:nvSpPr>
        <p:spPr>
          <a:xfrm>
            <a:off x="7870031" y="6590109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2" name="Line"/>
          <p:cNvSpPr/>
          <p:nvPr/>
        </p:nvSpPr>
        <p:spPr>
          <a:xfrm>
            <a:off x="12942093" y="6732984"/>
            <a:ext cx="267892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3" name="Line"/>
          <p:cNvSpPr/>
          <p:nvPr/>
        </p:nvSpPr>
        <p:spPr>
          <a:xfrm>
            <a:off x="10048875" y="5607843"/>
            <a:ext cx="267891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4" name="Line"/>
          <p:cNvSpPr/>
          <p:nvPr/>
        </p:nvSpPr>
        <p:spPr>
          <a:xfrm>
            <a:off x="10406062" y="6983015"/>
            <a:ext cx="267892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5" name="Line"/>
          <p:cNvSpPr/>
          <p:nvPr/>
        </p:nvSpPr>
        <p:spPr>
          <a:xfrm>
            <a:off x="15299531" y="6500812"/>
            <a:ext cx="267891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6" name="Line"/>
          <p:cNvSpPr/>
          <p:nvPr/>
        </p:nvSpPr>
        <p:spPr>
          <a:xfrm>
            <a:off x="13477875" y="6215062"/>
            <a:ext cx="267891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7" name="Line"/>
          <p:cNvSpPr/>
          <p:nvPr/>
        </p:nvSpPr>
        <p:spPr>
          <a:xfrm>
            <a:off x="18014156" y="6500812"/>
            <a:ext cx="267891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8" name="Line"/>
          <p:cNvSpPr/>
          <p:nvPr/>
        </p:nvSpPr>
        <p:spPr>
          <a:xfrm>
            <a:off x="16317515" y="6215062"/>
            <a:ext cx="267892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9" name="Line"/>
          <p:cNvSpPr/>
          <p:nvPr/>
        </p:nvSpPr>
        <p:spPr>
          <a:xfrm>
            <a:off x="15603140" y="7286625"/>
            <a:ext cx="267892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10" name="Line"/>
          <p:cNvSpPr/>
          <p:nvPr/>
        </p:nvSpPr>
        <p:spPr>
          <a:xfrm>
            <a:off x="8477250" y="7929562"/>
            <a:ext cx="285750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11" name="Line"/>
          <p:cNvSpPr/>
          <p:nvPr/>
        </p:nvSpPr>
        <p:spPr>
          <a:xfrm>
            <a:off x="5137546" y="6554390"/>
            <a:ext cx="267892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12" name="Line"/>
          <p:cNvSpPr/>
          <p:nvPr/>
        </p:nvSpPr>
        <p:spPr>
          <a:xfrm>
            <a:off x="4012406" y="7268765"/>
            <a:ext cx="267891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13" name="fenestra"/>
          <p:cNvSpPr txBox="1"/>
          <p:nvPr/>
        </p:nvSpPr>
        <p:spPr>
          <a:xfrm>
            <a:off x="16372278" y="5108575"/>
            <a:ext cx="221219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5">
                    <a:hueOff val="-176146"/>
                    <a:satOff val="3665"/>
                    <a:lumOff val="-13986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fenestra</a:t>
            </a:r>
          </a:p>
        </p:txBody>
      </p:sp>
      <p:sp>
        <p:nvSpPr>
          <p:cNvPr id="414" name="basement…"/>
          <p:cNvSpPr txBox="1"/>
          <p:nvPr/>
        </p:nvSpPr>
        <p:spPr>
          <a:xfrm>
            <a:off x="3752769" y="4085431"/>
            <a:ext cx="2900525" cy="1616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 defTabSz="821531">
              <a:defRPr sz="5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t>basement</a:t>
            </a:r>
          </a:p>
          <a:p>
            <a:pPr algn="ctr" defTabSz="821531">
              <a:defRPr sz="5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t>membrane</a:t>
            </a:r>
          </a:p>
        </p:txBody>
      </p:sp>
      <p:sp>
        <p:nvSpPr>
          <p:cNvPr id="415" name="slit diaphragm"/>
          <p:cNvSpPr txBox="1"/>
          <p:nvPr/>
        </p:nvSpPr>
        <p:spPr>
          <a:xfrm>
            <a:off x="3108932" y="2429668"/>
            <a:ext cx="3711948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slit diaphragm</a:t>
            </a:r>
          </a:p>
        </p:txBody>
      </p:sp>
      <p:sp>
        <p:nvSpPr>
          <p:cNvPr id="416" name="plasma"/>
          <p:cNvSpPr txBox="1"/>
          <p:nvPr/>
        </p:nvSpPr>
        <p:spPr>
          <a:xfrm>
            <a:off x="17903502" y="6954043"/>
            <a:ext cx="1888183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5">
                    <a:hueOff val="-176146"/>
                    <a:satOff val="3665"/>
                    <a:lumOff val="-13986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plasma</a:t>
            </a:r>
          </a:p>
        </p:txBody>
      </p:sp>
      <p:sp>
        <p:nvSpPr>
          <p:cNvPr id="417" name="ultrafiltrate"/>
          <p:cNvSpPr txBox="1"/>
          <p:nvPr/>
        </p:nvSpPr>
        <p:spPr>
          <a:xfrm>
            <a:off x="9927586" y="12442825"/>
            <a:ext cx="3052453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ultrafiltrate</a:t>
            </a:r>
          </a:p>
        </p:txBody>
      </p:sp>
      <p:sp>
        <p:nvSpPr>
          <p:cNvPr id="418" name="ultrafiltrate"/>
          <p:cNvSpPr txBox="1"/>
          <p:nvPr/>
        </p:nvSpPr>
        <p:spPr>
          <a:xfrm>
            <a:off x="9987117" y="435371"/>
            <a:ext cx="305245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ultrafiltrate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4" grpId="1"/>
      <p:bldP build="whole" bldLvl="1" animBg="1" rev="0" advAuto="0" spid="332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Rectangle"/>
          <p:cNvSpPr/>
          <p:nvPr/>
        </p:nvSpPr>
        <p:spPr>
          <a:xfrm>
            <a:off x="5869781" y="285750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21" name="Figure 17.8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17.8</a:t>
            </a:r>
          </a:p>
        </p:txBody>
      </p:sp>
      <p:grpSp>
        <p:nvGrpSpPr>
          <p:cNvPr id="425" name="Group"/>
          <p:cNvGrpSpPr/>
          <p:nvPr/>
        </p:nvGrpSpPr>
        <p:grpSpPr>
          <a:xfrm>
            <a:off x="5254625" y="285750"/>
            <a:ext cx="16384985" cy="19502438"/>
            <a:chOff x="0" y="0"/>
            <a:chExt cx="16384984" cy="19502437"/>
          </a:xfrm>
        </p:grpSpPr>
        <p:pic>
          <p:nvPicPr>
            <p:cNvPr id="422" name="fox78119_1708.jpg" descr="fox78119_170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25015"/>
              <a:ext cx="15716250" cy="193774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3" name="Rectangle"/>
            <p:cNvSpPr/>
            <p:nvPr/>
          </p:nvSpPr>
          <p:spPr>
            <a:xfrm>
              <a:off x="1204515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sp>
          <p:nvSpPr>
            <p:cNvPr id="424" name="Rectangle"/>
            <p:cNvSpPr/>
            <p:nvPr/>
          </p:nvSpPr>
          <p:spPr>
            <a:xfrm>
              <a:off x="1543843" y="11912203"/>
              <a:ext cx="14841142" cy="301823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Figure 17.8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17.8</a:t>
            </a:r>
          </a:p>
        </p:txBody>
      </p:sp>
      <p:grpSp>
        <p:nvGrpSpPr>
          <p:cNvPr id="434" name="Group"/>
          <p:cNvGrpSpPr/>
          <p:nvPr/>
        </p:nvGrpSpPr>
        <p:grpSpPr>
          <a:xfrm>
            <a:off x="5155406" y="-5107782"/>
            <a:ext cx="14876463" cy="18538032"/>
            <a:chOff x="0" y="0"/>
            <a:chExt cx="14876462" cy="18538031"/>
          </a:xfrm>
        </p:grpSpPr>
        <p:pic>
          <p:nvPicPr>
            <p:cNvPr id="428" name="fox78119_1708.jpg" descr="fox78119_170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4618" y="0"/>
              <a:ext cx="14751845" cy="185380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9" name="Rectangle"/>
            <p:cNvSpPr/>
            <p:nvPr/>
          </p:nvSpPr>
          <p:spPr>
            <a:xfrm>
              <a:off x="589359" y="5536406"/>
              <a:ext cx="13340954" cy="6607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sp>
          <p:nvSpPr>
            <p:cNvPr id="430" name="Rectangle"/>
            <p:cNvSpPr/>
            <p:nvPr/>
          </p:nvSpPr>
          <p:spPr>
            <a:xfrm>
              <a:off x="839390" y="5107781"/>
              <a:ext cx="13340954" cy="6607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sp>
          <p:nvSpPr>
            <p:cNvPr id="431" name="Rectangle"/>
            <p:cNvSpPr/>
            <p:nvPr/>
          </p:nvSpPr>
          <p:spPr>
            <a:xfrm>
              <a:off x="0" y="6054328"/>
              <a:ext cx="5482829" cy="160734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sp>
          <p:nvSpPr>
            <p:cNvPr id="432" name="Rectangle"/>
            <p:cNvSpPr/>
            <p:nvPr/>
          </p:nvSpPr>
          <p:spPr>
            <a:xfrm>
              <a:off x="1321593" y="7322343"/>
              <a:ext cx="2393157" cy="12501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sp>
          <p:nvSpPr>
            <p:cNvPr id="433" name="Rectangle"/>
            <p:cNvSpPr/>
            <p:nvPr/>
          </p:nvSpPr>
          <p:spPr>
            <a:xfrm>
              <a:off x="2536031" y="6482953"/>
              <a:ext cx="2393157" cy="12501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Figure 17.7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17.7</a:t>
            </a:r>
          </a:p>
        </p:txBody>
      </p:sp>
      <p:pic>
        <p:nvPicPr>
          <p:cNvPr id="437" name="fox78119_1707.jpg" descr="fox78119_1707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3171" y="1660525"/>
            <a:ext cx="15537658" cy="10394950"/>
          </a:xfrm>
          <a:prstGeom prst="rect">
            <a:avLst/>
          </a:prstGeom>
          <a:ln w="12700">
            <a:miter lim="400000"/>
          </a:ln>
        </p:spPr>
      </p:pic>
      <p:sp>
        <p:nvSpPr>
          <p:cNvPr id="438" name="Rectangle"/>
          <p:cNvSpPr/>
          <p:nvPr/>
        </p:nvSpPr>
        <p:spPr>
          <a:xfrm>
            <a:off x="5494734" y="1321593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39" name="Rectangle"/>
          <p:cNvSpPr/>
          <p:nvPr/>
        </p:nvSpPr>
        <p:spPr>
          <a:xfrm>
            <a:off x="5691187" y="11590734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Figure 17.9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17.9</a:t>
            </a:r>
          </a:p>
        </p:txBody>
      </p:sp>
      <p:pic>
        <p:nvPicPr>
          <p:cNvPr id="442" name="fox78119_1709.jpg" descr="fox78119_1709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94734" y="844550"/>
            <a:ext cx="13412391" cy="12026900"/>
          </a:xfrm>
          <a:prstGeom prst="rect">
            <a:avLst/>
          </a:prstGeom>
          <a:ln w="12700">
            <a:miter lim="400000"/>
          </a:ln>
        </p:spPr>
      </p:pic>
      <p:sp>
        <p:nvSpPr>
          <p:cNvPr id="443" name="Rectangle"/>
          <p:cNvSpPr/>
          <p:nvPr/>
        </p:nvSpPr>
        <p:spPr>
          <a:xfrm>
            <a:off x="5798343" y="535781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44" name="Rectangle"/>
          <p:cNvSpPr/>
          <p:nvPr/>
        </p:nvSpPr>
        <p:spPr>
          <a:xfrm>
            <a:off x="5351859" y="12501562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45" name="capsule lumen"/>
          <p:cNvSpPr txBox="1"/>
          <p:nvPr/>
        </p:nvSpPr>
        <p:spPr>
          <a:xfrm>
            <a:off x="13013531" y="2732484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capsule lumen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Rectangle"/>
          <p:cNvSpPr/>
          <p:nvPr/>
        </p:nvSpPr>
        <p:spPr>
          <a:xfrm flipH="1" rot="10800000">
            <a:off x="6905625" y="7911703"/>
            <a:ext cx="9036844" cy="5411391"/>
          </a:xfrm>
          <a:prstGeom prst="rect">
            <a:avLst/>
          </a:prstGeom>
          <a:gradFill>
            <a:gsLst>
              <a:gs pos="0">
                <a:srgbClr val="FFFB00">
                  <a:alpha val="50000"/>
                </a:srgbClr>
              </a:gs>
              <a:gs pos="100000">
                <a:srgbClr val="FF7E79">
                  <a:alpha val="50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48" name="Rectangle"/>
          <p:cNvSpPr/>
          <p:nvPr/>
        </p:nvSpPr>
        <p:spPr>
          <a:xfrm>
            <a:off x="6923484" y="767953"/>
            <a:ext cx="9036845" cy="5411391"/>
          </a:xfrm>
          <a:prstGeom prst="rect">
            <a:avLst/>
          </a:prstGeom>
          <a:gradFill>
            <a:gsLst>
              <a:gs pos="0">
                <a:srgbClr val="FFFB00">
                  <a:alpha val="50000"/>
                </a:srgbClr>
              </a:gs>
              <a:gs pos="100000">
                <a:srgbClr val="FF7E79">
                  <a:alpha val="50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grpSp>
        <p:nvGrpSpPr>
          <p:cNvPr id="457" name="Group"/>
          <p:cNvGrpSpPr/>
          <p:nvPr/>
        </p:nvGrpSpPr>
        <p:grpSpPr>
          <a:xfrm>
            <a:off x="6923484" y="4572000"/>
            <a:ext cx="9029012" cy="4714875"/>
            <a:chOff x="0" y="0"/>
            <a:chExt cx="9029011" cy="4714875"/>
          </a:xfrm>
        </p:grpSpPr>
        <p:grpSp>
          <p:nvGrpSpPr>
            <p:cNvPr id="452" name="Group"/>
            <p:cNvGrpSpPr/>
            <p:nvPr/>
          </p:nvGrpSpPr>
          <p:grpSpPr>
            <a:xfrm>
              <a:off x="-1" y="3679031"/>
              <a:ext cx="9026362" cy="1035844"/>
              <a:chOff x="0" y="0"/>
              <a:chExt cx="9026360" cy="1035843"/>
            </a:xfrm>
          </p:grpSpPr>
          <p:pic>
            <p:nvPicPr>
              <p:cNvPr id="449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3012934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50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2997724" y="0"/>
                <a:ext cx="3012935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51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018490" y="870"/>
                <a:ext cx="3007871" cy="103410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456" name="Group"/>
            <p:cNvGrpSpPr/>
            <p:nvPr/>
          </p:nvGrpSpPr>
          <p:grpSpPr>
            <a:xfrm>
              <a:off x="2650" y="0"/>
              <a:ext cx="9026361" cy="1035844"/>
              <a:chOff x="0" y="0"/>
              <a:chExt cx="9026360" cy="1035843"/>
            </a:xfrm>
          </p:grpSpPr>
          <p:pic>
            <p:nvPicPr>
              <p:cNvPr id="453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3012934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54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2997724" y="0"/>
                <a:ext cx="3012935" cy="10358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55" name="droppedImage.png" descr="droppedImage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018490" y="870"/>
                <a:ext cx="3007871" cy="103410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grpSp>
        <p:nvGrpSpPr>
          <p:cNvPr id="479" name="Group"/>
          <p:cNvGrpSpPr/>
          <p:nvPr/>
        </p:nvGrpSpPr>
        <p:grpSpPr>
          <a:xfrm>
            <a:off x="3923109" y="6090019"/>
            <a:ext cx="15931049" cy="1839582"/>
            <a:chOff x="0" y="0"/>
            <a:chExt cx="15931047" cy="1839581"/>
          </a:xfrm>
        </p:grpSpPr>
        <p:sp>
          <p:nvSpPr>
            <p:cNvPr id="458" name="Rectangle"/>
            <p:cNvSpPr/>
            <p:nvPr/>
          </p:nvSpPr>
          <p:spPr>
            <a:xfrm>
              <a:off x="0" y="35746"/>
              <a:ext cx="15930563" cy="1785939"/>
            </a:xfrm>
            <a:prstGeom prst="rect">
              <a:avLst/>
            </a:prstGeom>
            <a:solidFill>
              <a:srgbClr val="FF8C82"/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grpSp>
          <p:nvGrpSpPr>
            <p:cNvPr id="466" name="Group"/>
            <p:cNvGrpSpPr/>
            <p:nvPr/>
          </p:nvGrpSpPr>
          <p:grpSpPr>
            <a:xfrm>
              <a:off x="2071687" y="0"/>
              <a:ext cx="11805533" cy="38"/>
              <a:chOff x="0" y="0"/>
              <a:chExt cx="11805531" cy="37"/>
            </a:xfrm>
          </p:grpSpPr>
          <p:sp>
            <p:nvSpPr>
              <p:cNvPr id="459" name="Line"/>
              <p:cNvSpPr/>
              <p:nvPr/>
            </p:nvSpPr>
            <p:spPr>
              <a:xfrm flipV="1">
                <a:off x="0" y="17"/>
                <a:ext cx="2044316" cy="8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0" name="Line"/>
              <p:cNvSpPr/>
              <p:nvPr/>
            </p:nvSpPr>
            <p:spPr>
              <a:xfrm flipV="1">
                <a:off x="2268140" y="23"/>
                <a:ext cx="1078441" cy="12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1" name="Line"/>
              <p:cNvSpPr/>
              <p:nvPr/>
            </p:nvSpPr>
            <p:spPr>
              <a:xfrm flipV="1">
                <a:off x="3732609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2" name="Line"/>
              <p:cNvSpPr/>
              <p:nvPr/>
            </p:nvSpPr>
            <p:spPr>
              <a:xfrm flipV="1">
                <a:off x="5197078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3" name="Line"/>
              <p:cNvSpPr/>
              <p:nvPr/>
            </p:nvSpPr>
            <p:spPr>
              <a:xfrm flipV="1">
                <a:off x="6661546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4" name="Line"/>
              <p:cNvSpPr/>
              <p:nvPr/>
            </p:nvSpPr>
            <p:spPr>
              <a:xfrm flipV="1">
                <a:off x="8286750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5" name="Line"/>
              <p:cNvSpPr/>
              <p:nvPr/>
            </p:nvSpPr>
            <p:spPr>
              <a:xfrm flipV="1">
                <a:off x="9751218" y="0"/>
                <a:ext cx="2054314" cy="30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474" name="Group"/>
            <p:cNvGrpSpPr/>
            <p:nvPr/>
          </p:nvGrpSpPr>
          <p:grpSpPr>
            <a:xfrm>
              <a:off x="2053828" y="1839543"/>
              <a:ext cx="11805533" cy="39"/>
              <a:chOff x="0" y="0"/>
              <a:chExt cx="11805531" cy="37"/>
            </a:xfrm>
          </p:grpSpPr>
          <p:sp>
            <p:nvSpPr>
              <p:cNvPr id="467" name="Line"/>
              <p:cNvSpPr/>
              <p:nvPr/>
            </p:nvSpPr>
            <p:spPr>
              <a:xfrm flipV="1">
                <a:off x="0" y="17"/>
                <a:ext cx="2044316" cy="8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8" name="Line"/>
              <p:cNvSpPr/>
              <p:nvPr/>
            </p:nvSpPr>
            <p:spPr>
              <a:xfrm flipV="1">
                <a:off x="2268140" y="23"/>
                <a:ext cx="1078441" cy="12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69" name="Line"/>
              <p:cNvSpPr/>
              <p:nvPr/>
            </p:nvSpPr>
            <p:spPr>
              <a:xfrm flipV="1">
                <a:off x="3732609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70" name="Line"/>
              <p:cNvSpPr/>
              <p:nvPr/>
            </p:nvSpPr>
            <p:spPr>
              <a:xfrm flipV="1">
                <a:off x="5197078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71" name="Line"/>
              <p:cNvSpPr/>
              <p:nvPr/>
            </p:nvSpPr>
            <p:spPr>
              <a:xfrm flipV="1">
                <a:off x="6661546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72" name="Line"/>
              <p:cNvSpPr/>
              <p:nvPr/>
            </p:nvSpPr>
            <p:spPr>
              <a:xfrm flipV="1">
                <a:off x="8286750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473" name="Line"/>
              <p:cNvSpPr/>
              <p:nvPr/>
            </p:nvSpPr>
            <p:spPr>
              <a:xfrm flipV="1">
                <a:off x="9751218" y="0"/>
                <a:ext cx="2054314" cy="30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</p:grpSp>
        <p:sp>
          <p:nvSpPr>
            <p:cNvPr id="475" name="Line"/>
            <p:cNvSpPr/>
            <p:nvPr/>
          </p:nvSpPr>
          <p:spPr>
            <a:xfrm flipV="1">
              <a:off x="13858875" y="17887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476" name="Line"/>
            <p:cNvSpPr/>
            <p:nvPr/>
          </p:nvSpPr>
          <p:spPr>
            <a:xfrm flipV="1">
              <a:off x="13876734" y="1839543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477" name="Line"/>
            <p:cNvSpPr/>
            <p:nvPr/>
          </p:nvSpPr>
          <p:spPr>
            <a:xfrm flipV="1">
              <a:off x="0" y="1839543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478" name="Line"/>
            <p:cNvSpPr/>
            <p:nvPr/>
          </p:nvSpPr>
          <p:spPr>
            <a:xfrm flipV="1">
              <a:off x="17859" y="17887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484" name="Group"/>
          <p:cNvGrpSpPr/>
          <p:nvPr/>
        </p:nvGrpSpPr>
        <p:grpSpPr>
          <a:xfrm>
            <a:off x="8137921" y="5403386"/>
            <a:ext cx="5786439" cy="3373636"/>
            <a:chOff x="0" y="0"/>
            <a:chExt cx="5786437" cy="3373634"/>
          </a:xfrm>
        </p:grpSpPr>
        <p:sp>
          <p:nvSpPr>
            <p:cNvPr id="480" name="Line"/>
            <p:cNvSpPr/>
            <p:nvPr/>
          </p:nvSpPr>
          <p:spPr>
            <a:xfrm>
              <a:off x="4304109" y="115159"/>
              <a:ext cx="1" cy="1079633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81" name="Line"/>
            <p:cNvSpPr/>
            <p:nvPr/>
          </p:nvSpPr>
          <p:spPr>
            <a:xfrm flipV="1">
              <a:off x="2821781" y="2294003"/>
              <a:ext cx="1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82" name="Line"/>
            <p:cNvSpPr/>
            <p:nvPr/>
          </p:nvSpPr>
          <p:spPr>
            <a:xfrm flipV="1">
              <a:off x="5786437" y="2294003"/>
              <a:ext cx="1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83" name="Line"/>
            <p:cNvSpPr/>
            <p:nvPr/>
          </p:nvSpPr>
          <p:spPr>
            <a:xfrm flipH="1">
              <a:off x="-1" y="0"/>
              <a:ext cx="2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95" name="Group"/>
          <p:cNvGrpSpPr/>
          <p:nvPr/>
        </p:nvGrpSpPr>
        <p:grpSpPr>
          <a:xfrm>
            <a:off x="6727031" y="3228325"/>
            <a:ext cx="10186398" cy="7071672"/>
            <a:chOff x="0" y="0"/>
            <a:chExt cx="10186397" cy="7071671"/>
          </a:xfrm>
        </p:grpSpPr>
        <p:grpSp>
          <p:nvGrpSpPr>
            <p:cNvPr id="489" name="Group"/>
            <p:cNvGrpSpPr/>
            <p:nvPr/>
          </p:nvGrpSpPr>
          <p:grpSpPr>
            <a:xfrm>
              <a:off x="16892" y="-1"/>
              <a:ext cx="10169506" cy="995263"/>
              <a:chOff x="0" y="0"/>
              <a:chExt cx="10169505" cy="995261"/>
            </a:xfrm>
          </p:grpSpPr>
          <p:sp>
            <p:nvSpPr>
              <p:cNvPr id="485" name="Shape"/>
              <p:cNvSpPr/>
              <p:nvPr/>
            </p:nvSpPr>
            <p:spPr>
              <a:xfrm>
                <a:off x="0" y="156215"/>
                <a:ext cx="3430293" cy="669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486" name="Shape"/>
              <p:cNvSpPr/>
              <p:nvPr/>
            </p:nvSpPr>
            <p:spPr>
              <a:xfrm>
                <a:off x="2447701" y="0"/>
                <a:ext cx="3500439" cy="742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01" fill="norm" stroke="1" extrusionOk="0">
                    <a:moveTo>
                      <a:pt x="0" y="9078"/>
                    </a:moveTo>
                    <a:cubicBezTo>
                      <a:pt x="129" y="7107"/>
                      <a:pt x="3077" y="13652"/>
                      <a:pt x="3967" y="14388"/>
                    </a:cubicBezTo>
                    <a:cubicBezTo>
                      <a:pt x="4823" y="15096"/>
                      <a:pt x="7068" y="15212"/>
                      <a:pt x="7935" y="15716"/>
                    </a:cubicBezTo>
                    <a:cubicBezTo>
                      <a:pt x="9172" y="16435"/>
                      <a:pt x="12280" y="19851"/>
                      <a:pt x="13518" y="20362"/>
                    </a:cubicBezTo>
                    <a:cubicBezTo>
                      <a:pt x="14095" y="20600"/>
                      <a:pt x="15616" y="20987"/>
                      <a:pt x="16163" y="20362"/>
                    </a:cubicBezTo>
                    <a:cubicBezTo>
                      <a:pt x="17441" y="18902"/>
                      <a:pt x="20998" y="11618"/>
                      <a:pt x="21600" y="7087"/>
                    </a:cubicBezTo>
                    <a:cubicBezTo>
                      <a:pt x="21455" y="8182"/>
                      <a:pt x="19921" y="1799"/>
                      <a:pt x="19396" y="1113"/>
                    </a:cubicBezTo>
                    <a:cubicBezTo>
                      <a:pt x="18075" y="-613"/>
                      <a:pt x="14347" y="92"/>
                      <a:pt x="12931" y="450"/>
                    </a:cubicBezTo>
                    <a:cubicBezTo>
                      <a:pt x="11729" y="753"/>
                      <a:pt x="8688" y="2981"/>
                      <a:pt x="7494" y="3768"/>
                    </a:cubicBezTo>
                    <a:cubicBezTo>
                      <a:pt x="5843" y="4857"/>
                      <a:pt x="237" y="5464"/>
                      <a:pt x="0" y="9078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487" name="Shape"/>
              <p:cNvSpPr/>
              <p:nvPr/>
            </p:nvSpPr>
            <p:spPr>
              <a:xfrm flipH="1">
                <a:off x="4715842" y="325690"/>
                <a:ext cx="3430293" cy="669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488" name="Shape"/>
              <p:cNvSpPr/>
              <p:nvPr/>
            </p:nvSpPr>
            <p:spPr>
              <a:xfrm>
                <a:off x="7597755" y="150421"/>
                <a:ext cx="2571751" cy="8036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1" h="18398" fill="norm" stroke="1" extrusionOk="0">
                    <a:moveTo>
                      <a:pt x="9" y="16523"/>
                    </a:moveTo>
                    <a:cubicBezTo>
                      <a:pt x="-222" y="14881"/>
                      <a:pt x="4208" y="15970"/>
                      <a:pt x="7568" y="10439"/>
                    </a:cubicBezTo>
                    <a:cubicBezTo>
                      <a:pt x="8146" y="9487"/>
                      <a:pt x="286" y="5220"/>
                      <a:pt x="219" y="3249"/>
                    </a:cubicBezTo>
                    <a:cubicBezTo>
                      <a:pt x="103" y="-158"/>
                      <a:pt x="9482" y="-507"/>
                      <a:pt x="11977" y="484"/>
                    </a:cubicBezTo>
                    <a:cubicBezTo>
                      <a:pt x="14087" y="1322"/>
                      <a:pt x="20764" y="6862"/>
                      <a:pt x="21216" y="10439"/>
                    </a:cubicBezTo>
                    <a:cubicBezTo>
                      <a:pt x="21378" y="11717"/>
                      <a:pt x="17803" y="13818"/>
                      <a:pt x="16807" y="14311"/>
                    </a:cubicBezTo>
                    <a:cubicBezTo>
                      <a:pt x="13204" y="16095"/>
                      <a:pt x="652" y="21093"/>
                      <a:pt x="9" y="1652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grpSp>
          <p:nvGrpSpPr>
            <p:cNvPr id="494" name="Group"/>
            <p:cNvGrpSpPr/>
            <p:nvPr/>
          </p:nvGrpSpPr>
          <p:grpSpPr>
            <a:xfrm>
              <a:off x="-1" y="6076409"/>
              <a:ext cx="10169507" cy="995263"/>
              <a:chOff x="0" y="0"/>
              <a:chExt cx="10169505" cy="995262"/>
            </a:xfrm>
          </p:grpSpPr>
          <p:sp>
            <p:nvSpPr>
              <p:cNvPr id="490" name="Shape"/>
              <p:cNvSpPr/>
              <p:nvPr/>
            </p:nvSpPr>
            <p:spPr>
              <a:xfrm flipH="1" rot="10800000">
                <a:off x="0" y="169474"/>
                <a:ext cx="3430293" cy="669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491" name="Shape"/>
              <p:cNvSpPr/>
              <p:nvPr/>
            </p:nvSpPr>
            <p:spPr>
              <a:xfrm flipH="1" rot="10800000">
                <a:off x="2447701" y="252613"/>
                <a:ext cx="3500438" cy="742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01" fill="norm" stroke="1" extrusionOk="0">
                    <a:moveTo>
                      <a:pt x="0" y="9078"/>
                    </a:moveTo>
                    <a:cubicBezTo>
                      <a:pt x="129" y="7107"/>
                      <a:pt x="3077" y="13652"/>
                      <a:pt x="3967" y="14388"/>
                    </a:cubicBezTo>
                    <a:cubicBezTo>
                      <a:pt x="4823" y="15096"/>
                      <a:pt x="7068" y="15212"/>
                      <a:pt x="7935" y="15716"/>
                    </a:cubicBezTo>
                    <a:cubicBezTo>
                      <a:pt x="9172" y="16435"/>
                      <a:pt x="12280" y="19851"/>
                      <a:pt x="13518" y="20362"/>
                    </a:cubicBezTo>
                    <a:cubicBezTo>
                      <a:pt x="14095" y="20600"/>
                      <a:pt x="15616" y="20987"/>
                      <a:pt x="16163" y="20362"/>
                    </a:cubicBezTo>
                    <a:cubicBezTo>
                      <a:pt x="17441" y="18902"/>
                      <a:pt x="20998" y="11618"/>
                      <a:pt x="21600" y="7087"/>
                    </a:cubicBezTo>
                    <a:cubicBezTo>
                      <a:pt x="21455" y="8182"/>
                      <a:pt x="19921" y="1799"/>
                      <a:pt x="19396" y="1113"/>
                    </a:cubicBezTo>
                    <a:cubicBezTo>
                      <a:pt x="18075" y="-613"/>
                      <a:pt x="14347" y="92"/>
                      <a:pt x="12931" y="450"/>
                    </a:cubicBezTo>
                    <a:cubicBezTo>
                      <a:pt x="11729" y="753"/>
                      <a:pt x="8688" y="2981"/>
                      <a:pt x="7494" y="3768"/>
                    </a:cubicBezTo>
                    <a:cubicBezTo>
                      <a:pt x="5843" y="4857"/>
                      <a:pt x="237" y="5464"/>
                      <a:pt x="0" y="9078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492" name="Shape"/>
              <p:cNvSpPr/>
              <p:nvPr/>
            </p:nvSpPr>
            <p:spPr>
              <a:xfrm rot="10800000">
                <a:off x="4715842" y="-1"/>
                <a:ext cx="3430293" cy="669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7" h="21240" fill="norm" stroke="1" extrusionOk="0">
                    <a:moveTo>
                      <a:pt x="6" y="10663"/>
                    </a:moveTo>
                    <a:cubicBezTo>
                      <a:pt x="-221" y="6260"/>
                      <a:pt x="6083" y="902"/>
                      <a:pt x="7831" y="88"/>
                    </a:cubicBezTo>
                    <a:cubicBezTo>
                      <a:pt x="8662" y="-299"/>
                      <a:pt x="10852" y="655"/>
                      <a:pt x="11669" y="1599"/>
                    </a:cubicBezTo>
                    <a:cubicBezTo>
                      <a:pt x="12543" y="2607"/>
                      <a:pt x="14681" y="7287"/>
                      <a:pt x="15508" y="9153"/>
                    </a:cubicBezTo>
                    <a:cubicBezTo>
                      <a:pt x="16105" y="10501"/>
                      <a:pt x="17546" y="15203"/>
                      <a:pt x="18165" y="15951"/>
                    </a:cubicBezTo>
                    <a:cubicBezTo>
                      <a:pt x="18811" y="16731"/>
                      <a:pt x="21207" y="14232"/>
                      <a:pt x="21265" y="15951"/>
                    </a:cubicBezTo>
                    <a:cubicBezTo>
                      <a:pt x="21379" y="19274"/>
                      <a:pt x="16662" y="21162"/>
                      <a:pt x="15360" y="21238"/>
                    </a:cubicBezTo>
                    <a:cubicBezTo>
                      <a:pt x="14290" y="21301"/>
                      <a:pt x="11546" y="18619"/>
                      <a:pt x="10488" y="17462"/>
                    </a:cubicBezTo>
                    <a:cubicBezTo>
                      <a:pt x="9896" y="16814"/>
                      <a:pt x="8426" y="14174"/>
                      <a:pt x="7831" y="13685"/>
                    </a:cubicBezTo>
                    <a:cubicBezTo>
                      <a:pt x="7161" y="13134"/>
                      <a:pt x="5413" y="13012"/>
                      <a:pt x="4731" y="12929"/>
                    </a:cubicBezTo>
                    <a:cubicBezTo>
                      <a:pt x="4114" y="12854"/>
                      <a:pt x="2535" y="13284"/>
                      <a:pt x="1926" y="12929"/>
                    </a:cubicBezTo>
                    <a:cubicBezTo>
                      <a:pt x="1498" y="12680"/>
                      <a:pt x="62" y="11735"/>
                      <a:pt x="6" y="1066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  <p:sp>
            <p:nvSpPr>
              <p:cNvPr id="493" name="Shape"/>
              <p:cNvSpPr/>
              <p:nvPr/>
            </p:nvSpPr>
            <p:spPr>
              <a:xfrm flipH="1" rot="10800000">
                <a:off x="7597755" y="41169"/>
                <a:ext cx="2571751" cy="8036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1" h="18398" fill="norm" stroke="1" extrusionOk="0">
                    <a:moveTo>
                      <a:pt x="9" y="16523"/>
                    </a:moveTo>
                    <a:cubicBezTo>
                      <a:pt x="-222" y="14881"/>
                      <a:pt x="4208" y="15970"/>
                      <a:pt x="7568" y="10439"/>
                    </a:cubicBezTo>
                    <a:cubicBezTo>
                      <a:pt x="8146" y="9487"/>
                      <a:pt x="286" y="5220"/>
                      <a:pt x="219" y="3249"/>
                    </a:cubicBezTo>
                    <a:cubicBezTo>
                      <a:pt x="103" y="-158"/>
                      <a:pt x="9482" y="-507"/>
                      <a:pt x="11977" y="484"/>
                    </a:cubicBezTo>
                    <a:cubicBezTo>
                      <a:pt x="14087" y="1322"/>
                      <a:pt x="20764" y="6862"/>
                      <a:pt x="21216" y="10439"/>
                    </a:cubicBezTo>
                    <a:cubicBezTo>
                      <a:pt x="21378" y="11717"/>
                      <a:pt x="17803" y="13818"/>
                      <a:pt x="16807" y="14311"/>
                    </a:cubicBezTo>
                    <a:cubicBezTo>
                      <a:pt x="13204" y="16095"/>
                      <a:pt x="652" y="21093"/>
                      <a:pt x="9" y="16523"/>
                    </a:cubicBezTo>
                    <a:close/>
                  </a:path>
                </a:pathLst>
              </a:custGeom>
              <a:solidFill>
                <a:srgbClr val="FECB3E"/>
              </a:solidFill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200"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</p:grpSp>
      <p:sp>
        <p:nvSpPr>
          <p:cNvPr id="496" name="Oval"/>
          <p:cNvSpPr/>
          <p:nvPr/>
        </p:nvSpPr>
        <p:spPr>
          <a:xfrm>
            <a:off x="6941343" y="6357937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97" name="Oval"/>
          <p:cNvSpPr/>
          <p:nvPr/>
        </p:nvSpPr>
        <p:spPr>
          <a:xfrm>
            <a:off x="9245203" y="6768703"/>
            <a:ext cx="714376" cy="803672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98" name="Oval"/>
          <p:cNvSpPr/>
          <p:nvPr/>
        </p:nvSpPr>
        <p:spPr>
          <a:xfrm>
            <a:off x="11459765" y="6518671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99" name="Oval"/>
          <p:cNvSpPr/>
          <p:nvPr/>
        </p:nvSpPr>
        <p:spPr>
          <a:xfrm>
            <a:off x="14120812" y="6518671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00" name="Oval"/>
          <p:cNvSpPr/>
          <p:nvPr/>
        </p:nvSpPr>
        <p:spPr>
          <a:xfrm>
            <a:off x="16424671" y="6929437"/>
            <a:ext cx="714376" cy="803673"/>
          </a:xfrm>
          <a:prstGeom prst="ellipse">
            <a:avLst/>
          </a:prstGeom>
          <a:solidFill>
            <a:srgbClr val="8311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grpSp>
        <p:nvGrpSpPr>
          <p:cNvPr id="511" name="Group"/>
          <p:cNvGrpSpPr/>
          <p:nvPr/>
        </p:nvGrpSpPr>
        <p:grpSpPr>
          <a:xfrm>
            <a:off x="16978312" y="500062"/>
            <a:ext cx="3126940" cy="4422181"/>
            <a:chOff x="0" y="0"/>
            <a:chExt cx="3126938" cy="4422179"/>
          </a:xfrm>
        </p:grpSpPr>
        <p:sp>
          <p:nvSpPr>
            <p:cNvPr id="501" name="Line"/>
            <p:cNvSpPr/>
            <p:nvPr/>
          </p:nvSpPr>
          <p:spPr>
            <a:xfrm>
              <a:off x="164328" y="1053703"/>
              <a:ext cx="446485" cy="589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0" h="21161" fill="norm" stroke="1" extrusionOk="0">
                  <a:moveTo>
                    <a:pt x="9217" y="6302"/>
                  </a:moveTo>
                  <a:cubicBezTo>
                    <a:pt x="6191" y="8504"/>
                    <a:pt x="-246" y="11870"/>
                    <a:pt x="48" y="12975"/>
                  </a:cubicBezTo>
                  <a:cubicBezTo>
                    <a:pt x="372" y="14190"/>
                    <a:pt x="10929" y="17312"/>
                    <a:pt x="13078" y="16682"/>
                  </a:cubicBezTo>
                  <a:cubicBezTo>
                    <a:pt x="14513" y="16261"/>
                    <a:pt x="18094" y="10970"/>
                    <a:pt x="17421" y="10380"/>
                  </a:cubicBezTo>
                  <a:cubicBezTo>
                    <a:pt x="18908" y="11685"/>
                    <a:pt x="5519" y="20620"/>
                    <a:pt x="1978" y="20760"/>
                  </a:cubicBezTo>
                  <a:cubicBezTo>
                    <a:pt x="-92" y="20841"/>
                    <a:pt x="-738" y="8600"/>
                    <a:pt x="1013" y="6302"/>
                  </a:cubicBezTo>
                  <a:cubicBezTo>
                    <a:pt x="2287" y="4630"/>
                    <a:pt x="20693" y="13114"/>
                    <a:pt x="20799" y="15199"/>
                  </a:cubicBezTo>
                  <a:cubicBezTo>
                    <a:pt x="20862" y="16429"/>
                    <a:pt x="11203" y="21600"/>
                    <a:pt x="9700" y="21131"/>
                  </a:cubicBezTo>
                  <a:cubicBezTo>
                    <a:pt x="6586" y="20158"/>
                    <a:pt x="6143" y="6973"/>
                    <a:pt x="4391" y="0"/>
                  </a:cubicBezTo>
                </a:path>
              </a:pathLst>
            </a:custGeom>
            <a:noFill/>
            <a:ln w="63500" cap="flat">
              <a:solidFill>
                <a:srgbClr val="0056D6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502" name="Oval"/>
            <p:cNvSpPr/>
            <p:nvPr/>
          </p:nvSpPr>
          <p:spPr>
            <a:xfrm>
              <a:off x="0" y="0"/>
              <a:ext cx="714375" cy="803672"/>
            </a:xfrm>
            <a:prstGeom prst="ellipse">
              <a:avLst/>
            </a:prstGeom>
            <a:solidFill>
              <a:srgbClr val="8311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503" name="red blood cell"/>
            <p:cNvSpPr/>
            <p:nvPr/>
          </p:nvSpPr>
          <p:spPr>
            <a:xfrm>
              <a:off x="1804799" y="339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red blood cell</a:t>
              </a:r>
            </a:p>
          </p:txBody>
        </p:sp>
        <p:sp>
          <p:nvSpPr>
            <p:cNvPr id="504" name="plasma protein"/>
            <p:cNvSpPr/>
            <p:nvPr/>
          </p:nvSpPr>
          <p:spPr>
            <a:xfrm>
              <a:off x="1856938" y="129480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plasma protein</a:t>
              </a:r>
            </a:p>
          </p:txBody>
        </p:sp>
        <p:sp>
          <p:nvSpPr>
            <p:cNvPr id="505" name="urea"/>
            <p:cNvSpPr/>
            <p:nvPr/>
          </p:nvSpPr>
          <p:spPr>
            <a:xfrm>
              <a:off x="1181291" y="216991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urea</a:t>
              </a:r>
            </a:p>
          </p:txBody>
        </p:sp>
        <p:sp>
          <p:nvSpPr>
            <p:cNvPr id="506" name="Circle"/>
            <p:cNvSpPr/>
            <p:nvPr/>
          </p:nvSpPr>
          <p:spPr>
            <a:xfrm>
              <a:off x="250031" y="2018109"/>
              <a:ext cx="303610" cy="303610"/>
            </a:xfrm>
            <a:prstGeom prst="ellipse">
              <a:avLst/>
            </a:prstGeom>
            <a:solidFill>
              <a:srgbClr val="FFF76B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507" name="Circle"/>
            <p:cNvSpPr/>
            <p:nvPr/>
          </p:nvSpPr>
          <p:spPr>
            <a:xfrm>
              <a:off x="232171" y="2500312"/>
              <a:ext cx="303611" cy="303610"/>
            </a:xfrm>
            <a:prstGeom prst="ellipse">
              <a:avLst/>
            </a:prstGeom>
            <a:solidFill>
              <a:srgbClr val="FFAA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508" name="sodium"/>
            <p:cNvSpPr/>
            <p:nvPr/>
          </p:nvSpPr>
          <p:spPr>
            <a:xfrm>
              <a:off x="1366878" y="259853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sodium</a:t>
              </a:r>
            </a:p>
          </p:txBody>
        </p:sp>
        <p:sp>
          <p:nvSpPr>
            <p:cNvPr id="509" name="Circle"/>
            <p:cNvSpPr/>
            <p:nvPr/>
          </p:nvSpPr>
          <p:spPr>
            <a:xfrm>
              <a:off x="232171" y="3036093"/>
              <a:ext cx="303611" cy="303611"/>
            </a:xfrm>
            <a:prstGeom prst="ellipse">
              <a:avLst/>
            </a:prstGeom>
            <a:solidFill>
              <a:srgbClr val="4F7A28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510" name="glucose"/>
            <p:cNvSpPr/>
            <p:nvPr/>
          </p:nvSpPr>
          <p:spPr>
            <a:xfrm>
              <a:off x="1320320" y="315217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glucose</a:t>
              </a:r>
            </a:p>
          </p:txBody>
        </p:sp>
      </p:grpSp>
      <p:sp>
        <p:nvSpPr>
          <p:cNvPr id="512" name="Circle"/>
          <p:cNvSpPr/>
          <p:nvPr/>
        </p:nvSpPr>
        <p:spPr>
          <a:xfrm>
            <a:off x="7977187" y="1553765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13" name="Circle"/>
          <p:cNvSpPr/>
          <p:nvPr/>
        </p:nvSpPr>
        <p:spPr>
          <a:xfrm>
            <a:off x="9441656" y="2089546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14" name="Circle"/>
          <p:cNvSpPr/>
          <p:nvPr/>
        </p:nvSpPr>
        <p:spPr>
          <a:xfrm>
            <a:off x="10531078" y="1464468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15" name="Circle"/>
          <p:cNvSpPr/>
          <p:nvPr/>
        </p:nvSpPr>
        <p:spPr>
          <a:xfrm>
            <a:off x="12209859" y="2518171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16" name="Circle"/>
          <p:cNvSpPr/>
          <p:nvPr/>
        </p:nvSpPr>
        <p:spPr>
          <a:xfrm>
            <a:off x="13084968" y="1535906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17" name="Circle"/>
          <p:cNvSpPr/>
          <p:nvPr/>
        </p:nvSpPr>
        <p:spPr>
          <a:xfrm>
            <a:off x="14031515" y="2357437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18" name="Circle"/>
          <p:cNvSpPr/>
          <p:nvPr/>
        </p:nvSpPr>
        <p:spPr>
          <a:xfrm>
            <a:off x="14692312" y="1535906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19" name="Circle"/>
          <p:cNvSpPr/>
          <p:nvPr/>
        </p:nvSpPr>
        <p:spPr>
          <a:xfrm>
            <a:off x="12209859" y="1893093"/>
            <a:ext cx="303610" cy="303611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0" name="Circle"/>
          <p:cNvSpPr/>
          <p:nvPr/>
        </p:nvSpPr>
        <p:spPr>
          <a:xfrm>
            <a:off x="7977187" y="2250281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1" name="Circle"/>
          <p:cNvSpPr/>
          <p:nvPr/>
        </p:nvSpPr>
        <p:spPr>
          <a:xfrm>
            <a:off x="10531078" y="2393156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2" name="Circle"/>
          <p:cNvSpPr/>
          <p:nvPr/>
        </p:nvSpPr>
        <p:spPr>
          <a:xfrm>
            <a:off x="9441656" y="1303734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3" name="Circle"/>
          <p:cNvSpPr/>
          <p:nvPr/>
        </p:nvSpPr>
        <p:spPr>
          <a:xfrm>
            <a:off x="11834812" y="1428750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4" name="Circle"/>
          <p:cNvSpPr/>
          <p:nvPr/>
        </p:nvSpPr>
        <p:spPr>
          <a:xfrm>
            <a:off x="15120937" y="2214562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5" name="Circle"/>
          <p:cNvSpPr/>
          <p:nvPr/>
        </p:nvSpPr>
        <p:spPr>
          <a:xfrm>
            <a:off x="13120687" y="2428875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6" name="Circle"/>
          <p:cNvSpPr/>
          <p:nvPr/>
        </p:nvSpPr>
        <p:spPr>
          <a:xfrm>
            <a:off x="8709421" y="1482328"/>
            <a:ext cx="303611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7" name="Circle"/>
          <p:cNvSpPr/>
          <p:nvPr/>
        </p:nvSpPr>
        <p:spPr>
          <a:xfrm>
            <a:off x="8780859" y="2464593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8" name="Circle"/>
          <p:cNvSpPr/>
          <p:nvPr/>
        </p:nvSpPr>
        <p:spPr>
          <a:xfrm>
            <a:off x="11477625" y="2018109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29" name="Circle"/>
          <p:cNvSpPr/>
          <p:nvPr/>
        </p:nvSpPr>
        <p:spPr>
          <a:xfrm>
            <a:off x="12870656" y="1196578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0" name="Circle"/>
          <p:cNvSpPr/>
          <p:nvPr/>
        </p:nvSpPr>
        <p:spPr>
          <a:xfrm>
            <a:off x="14031515" y="1678781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1" name="Circle"/>
          <p:cNvSpPr/>
          <p:nvPr/>
        </p:nvSpPr>
        <p:spPr>
          <a:xfrm>
            <a:off x="7816453" y="1114425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2" name="Circle"/>
          <p:cNvSpPr/>
          <p:nvPr/>
        </p:nvSpPr>
        <p:spPr>
          <a:xfrm>
            <a:off x="9280921" y="11680031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3" name="Circle"/>
          <p:cNvSpPr/>
          <p:nvPr/>
        </p:nvSpPr>
        <p:spPr>
          <a:xfrm>
            <a:off x="10370343" y="11054953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4" name="Circle"/>
          <p:cNvSpPr/>
          <p:nvPr/>
        </p:nvSpPr>
        <p:spPr>
          <a:xfrm>
            <a:off x="12049125" y="12108656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5" name="Circle"/>
          <p:cNvSpPr/>
          <p:nvPr/>
        </p:nvSpPr>
        <p:spPr>
          <a:xfrm>
            <a:off x="12924234" y="1112639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6" name="Circle"/>
          <p:cNvSpPr/>
          <p:nvPr/>
        </p:nvSpPr>
        <p:spPr>
          <a:xfrm>
            <a:off x="13870781" y="11947921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7" name="Circle"/>
          <p:cNvSpPr/>
          <p:nvPr/>
        </p:nvSpPr>
        <p:spPr>
          <a:xfrm>
            <a:off x="14531578" y="1112639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8" name="Circle"/>
          <p:cNvSpPr/>
          <p:nvPr/>
        </p:nvSpPr>
        <p:spPr>
          <a:xfrm>
            <a:off x="12049125" y="11483578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39" name="Circle"/>
          <p:cNvSpPr/>
          <p:nvPr/>
        </p:nvSpPr>
        <p:spPr>
          <a:xfrm>
            <a:off x="7816453" y="11840765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0" name="Circle"/>
          <p:cNvSpPr/>
          <p:nvPr/>
        </p:nvSpPr>
        <p:spPr>
          <a:xfrm>
            <a:off x="10370343" y="11983640"/>
            <a:ext cx="303611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1" name="Circle"/>
          <p:cNvSpPr/>
          <p:nvPr/>
        </p:nvSpPr>
        <p:spPr>
          <a:xfrm>
            <a:off x="9280921" y="10894218"/>
            <a:ext cx="303611" cy="303611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2" name="Circle"/>
          <p:cNvSpPr/>
          <p:nvPr/>
        </p:nvSpPr>
        <p:spPr>
          <a:xfrm>
            <a:off x="11674078" y="11019234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3" name="Circle"/>
          <p:cNvSpPr/>
          <p:nvPr/>
        </p:nvSpPr>
        <p:spPr>
          <a:xfrm>
            <a:off x="14960203" y="11805046"/>
            <a:ext cx="303610" cy="303611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4" name="Circle"/>
          <p:cNvSpPr/>
          <p:nvPr/>
        </p:nvSpPr>
        <p:spPr>
          <a:xfrm>
            <a:off x="12959953" y="12019359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5" name="Circle"/>
          <p:cNvSpPr/>
          <p:nvPr/>
        </p:nvSpPr>
        <p:spPr>
          <a:xfrm>
            <a:off x="8548687" y="11072812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6" name="Circle"/>
          <p:cNvSpPr/>
          <p:nvPr/>
        </p:nvSpPr>
        <p:spPr>
          <a:xfrm>
            <a:off x="8620125" y="12055078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7" name="Circle"/>
          <p:cNvSpPr/>
          <p:nvPr/>
        </p:nvSpPr>
        <p:spPr>
          <a:xfrm>
            <a:off x="11316890" y="11608593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8" name="Circle"/>
          <p:cNvSpPr/>
          <p:nvPr/>
        </p:nvSpPr>
        <p:spPr>
          <a:xfrm>
            <a:off x="12709921" y="10787062"/>
            <a:ext cx="303611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49" name="Circle"/>
          <p:cNvSpPr/>
          <p:nvPr/>
        </p:nvSpPr>
        <p:spPr>
          <a:xfrm>
            <a:off x="13870781" y="11269265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0" name="Circle"/>
          <p:cNvSpPr/>
          <p:nvPr/>
        </p:nvSpPr>
        <p:spPr>
          <a:xfrm>
            <a:off x="5726906" y="6518671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1" name="Circle"/>
          <p:cNvSpPr/>
          <p:nvPr/>
        </p:nvSpPr>
        <p:spPr>
          <a:xfrm>
            <a:off x="6387703" y="6357937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2" name="Circle"/>
          <p:cNvSpPr/>
          <p:nvPr/>
        </p:nvSpPr>
        <p:spPr>
          <a:xfrm>
            <a:off x="5726906" y="7268765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3" name="Circle"/>
          <p:cNvSpPr/>
          <p:nvPr/>
        </p:nvSpPr>
        <p:spPr>
          <a:xfrm>
            <a:off x="6512718" y="7358062"/>
            <a:ext cx="303611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4" name="Circle"/>
          <p:cNvSpPr/>
          <p:nvPr/>
        </p:nvSpPr>
        <p:spPr>
          <a:xfrm>
            <a:off x="7977187" y="7233046"/>
            <a:ext cx="303610" cy="303611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5" name="Circle"/>
          <p:cNvSpPr/>
          <p:nvPr/>
        </p:nvSpPr>
        <p:spPr>
          <a:xfrm>
            <a:off x="8530828" y="6554390"/>
            <a:ext cx="303610" cy="303610"/>
          </a:xfrm>
          <a:prstGeom prst="ellipse">
            <a:avLst/>
          </a:prstGeom>
          <a:solidFill>
            <a:srgbClr val="FFF76B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6" name="Circle"/>
          <p:cNvSpPr/>
          <p:nvPr/>
        </p:nvSpPr>
        <p:spPr>
          <a:xfrm>
            <a:off x="4798218" y="6340078"/>
            <a:ext cx="303611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7" name="Circle"/>
          <p:cNvSpPr/>
          <p:nvPr/>
        </p:nvSpPr>
        <p:spPr>
          <a:xfrm>
            <a:off x="4619625" y="7233046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8" name="Circle"/>
          <p:cNvSpPr/>
          <p:nvPr/>
        </p:nvSpPr>
        <p:spPr>
          <a:xfrm>
            <a:off x="5298281" y="7036593"/>
            <a:ext cx="303610" cy="303611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59" name="Circle"/>
          <p:cNvSpPr/>
          <p:nvPr/>
        </p:nvSpPr>
        <p:spPr>
          <a:xfrm>
            <a:off x="6209109" y="6858000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0" name="Circle"/>
          <p:cNvSpPr/>
          <p:nvPr/>
        </p:nvSpPr>
        <p:spPr>
          <a:xfrm>
            <a:off x="4316015" y="6679406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1" name="Circle"/>
          <p:cNvSpPr/>
          <p:nvPr/>
        </p:nvSpPr>
        <p:spPr>
          <a:xfrm>
            <a:off x="5423296" y="6340078"/>
            <a:ext cx="303611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2" name="Circle"/>
          <p:cNvSpPr/>
          <p:nvPr/>
        </p:nvSpPr>
        <p:spPr>
          <a:xfrm>
            <a:off x="5262562" y="7447359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3" name="Circle"/>
          <p:cNvSpPr/>
          <p:nvPr/>
        </p:nvSpPr>
        <p:spPr>
          <a:xfrm>
            <a:off x="7244953" y="7447359"/>
            <a:ext cx="303610" cy="303610"/>
          </a:xfrm>
          <a:prstGeom prst="ellipse">
            <a:avLst/>
          </a:prstGeom>
          <a:solidFill>
            <a:srgbClr val="FFAA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4" name="Circle"/>
          <p:cNvSpPr/>
          <p:nvPr/>
        </p:nvSpPr>
        <p:spPr>
          <a:xfrm>
            <a:off x="7870031" y="6590109"/>
            <a:ext cx="303610" cy="303610"/>
          </a:xfrm>
          <a:prstGeom prst="ellipse">
            <a:avLst/>
          </a:prstGeom>
          <a:solidFill>
            <a:srgbClr val="4F7A28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5" name="Line"/>
          <p:cNvSpPr/>
          <p:nvPr/>
        </p:nvSpPr>
        <p:spPr>
          <a:xfrm>
            <a:off x="12942093" y="6732984"/>
            <a:ext cx="267892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6" name="Line"/>
          <p:cNvSpPr/>
          <p:nvPr/>
        </p:nvSpPr>
        <p:spPr>
          <a:xfrm>
            <a:off x="10048875" y="5607843"/>
            <a:ext cx="267891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7" name="Line"/>
          <p:cNvSpPr/>
          <p:nvPr/>
        </p:nvSpPr>
        <p:spPr>
          <a:xfrm>
            <a:off x="10406062" y="6983015"/>
            <a:ext cx="267892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8" name="Line"/>
          <p:cNvSpPr/>
          <p:nvPr/>
        </p:nvSpPr>
        <p:spPr>
          <a:xfrm>
            <a:off x="15299531" y="6500812"/>
            <a:ext cx="267891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69" name="Line"/>
          <p:cNvSpPr/>
          <p:nvPr/>
        </p:nvSpPr>
        <p:spPr>
          <a:xfrm>
            <a:off x="13477875" y="6215062"/>
            <a:ext cx="267891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70" name="Line"/>
          <p:cNvSpPr/>
          <p:nvPr/>
        </p:nvSpPr>
        <p:spPr>
          <a:xfrm>
            <a:off x="18014156" y="6500812"/>
            <a:ext cx="267891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71" name="Line"/>
          <p:cNvSpPr/>
          <p:nvPr/>
        </p:nvSpPr>
        <p:spPr>
          <a:xfrm>
            <a:off x="16317515" y="6215062"/>
            <a:ext cx="267892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72" name="Line"/>
          <p:cNvSpPr/>
          <p:nvPr/>
        </p:nvSpPr>
        <p:spPr>
          <a:xfrm>
            <a:off x="15603140" y="7286625"/>
            <a:ext cx="267892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73" name="Line"/>
          <p:cNvSpPr/>
          <p:nvPr/>
        </p:nvSpPr>
        <p:spPr>
          <a:xfrm>
            <a:off x="8477250" y="7929562"/>
            <a:ext cx="285750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74" name="Line"/>
          <p:cNvSpPr/>
          <p:nvPr/>
        </p:nvSpPr>
        <p:spPr>
          <a:xfrm>
            <a:off x="5137546" y="6554390"/>
            <a:ext cx="267892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75" name="Line"/>
          <p:cNvSpPr/>
          <p:nvPr/>
        </p:nvSpPr>
        <p:spPr>
          <a:xfrm>
            <a:off x="4012406" y="7268765"/>
            <a:ext cx="267891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0" h="21161" fill="norm" stroke="1" extrusionOk="0">
                <a:moveTo>
                  <a:pt x="9217" y="6302"/>
                </a:moveTo>
                <a:cubicBezTo>
                  <a:pt x="6191" y="8504"/>
                  <a:pt x="-246" y="11870"/>
                  <a:pt x="48" y="12975"/>
                </a:cubicBezTo>
                <a:cubicBezTo>
                  <a:pt x="372" y="14190"/>
                  <a:pt x="10929" y="17312"/>
                  <a:pt x="13078" y="16682"/>
                </a:cubicBezTo>
                <a:cubicBezTo>
                  <a:pt x="14513" y="16261"/>
                  <a:pt x="18094" y="10970"/>
                  <a:pt x="17421" y="10380"/>
                </a:cubicBezTo>
                <a:cubicBezTo>
                  <a:pt x="18908" y="11685"/>
                  <a:pt x="5519" y="20620"/>
                  <a:pt x="1978" y="20760"/>
                </a:cubicBezTo>
                <a:cubicBezTo>
                  <a:pt x="-92" y="20841"/>
                  <a:pt x="-738" y="8600"/>
                  <a:pt x="1013" y="6302"/>
                </a:cubicBezTo>
                <a:cubicBezTo>
                  <a:pt x="2287" y="4630"/>
                  <a:pt x="20693" y="13114"/>
                  <a:pt x="20799" y="15199"/>
                </a:cubicBezTo>
                <a:cubicBezTo>
                  <a:pt x="20862" y="16429"/>
                  <a:pt x="11203" y="21600"/>
                  <a:pt x="9700" y="21131"/>
                </a:cubicBezTo>
                <a:cubicBezTo>
                  <a:pt x="6586" y="20158"/>
                  <a:pt x="6143" y="6973"/>
                  <a:pt x="4391" y="0"/>
                </a:cubicBezTo>
              </a:path>
            </a:pathLst>
          </a:custGeom>
          <a:ln w="25400">
            <a:solidFill>
              <a:srgbClr val="0056D6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76" name="fenestra"/>
          <p:cNvSpPr txBox="1"/>
          <p:nvPr/>
        </p:nvSpPr>
        <p:spPr>
          <a:xfrm>
            <a:off x="16372278" y="5108575"/>
            <a:ext cx="221219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5">
                    <a:hueOff val="-176146"/>
                    <a:satOff val="3665"/>
                    <a:lumOff val="-13986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fenestra</a:t>
            </a:r>
          </a:p>
        </p:txBody>
      </p:sp>
      <p:sp>
        <p:nvSpPr>
          <p:cNvPr id="577" name="basement…"/>
          <p:cNvSpPr txBox="1"/>
          <p:nvPr/>
        </p:nvSpPr>
        <p:spPr>
          <a:xfrm>
            <a:off x="3752769" y="4085431"/>
            <a:ext cx="2900525" cy="1616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 defTabSz="821531">
              <a:defRPr sz="5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t>basement</a:t>
            </a:r>
          </a:p>
          <a:p>
            <a:pPr algn="ctr" defTabSz="821531">
              <a:defRPr sz="5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t>membrane</a:t>
            </a:r>
          </a:p>
        </p:txBody>
      </p:sp>
      <p:sp>
        <p:nvSpPr>
          <p:cNvPr id="578" name="slit diaphragm"/>
          <p:cNvSpPr txBox="1"/>
          <p:nvPr/>
        </p:nvSpPr>
        <p:spPr>
          <a:xfrm>
            <a:off x="3108932" y="2429668"/>
            <a:ext cx="3711948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slit diaphragm</a:t>
            </a:r>
          </a:p>
        </p:txBody>
      </p:sp>
      <p:sp>
        <p:nvSpPr>
          <p:cNvPr id="579" name="plasma"/>
          <p:cNvSpPr txBox="1"/>
          <p:nvPr/>
        </p:nvSpPr>
        <p:spPr>
          <a:xfrm>
            <a:off x="17903502" y="6954043"/>
            <a:ext cx="1888183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5">
                    <a:hueOff val="-176146"/>
                    <a:satOff val="3665"/>
                    <a:lumOff val="-13986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plasma</a:t>
            </a:r>
          </a:p>
        </p:txBody>
      </p:sp>
      <p:sp>
        <p:nvSpPr>
          <p:cNvPr id="580" name="ultrafiltrate"/>
          <p:cNvSpPr txBox="1"/>
          <p:nvPr/>
        </p:nvSpPr>
        <p:spPr>
          <a:xfrm>
            <a:off x="9927586" y="12442825"/>
            <a:ext cx="3052453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ultrafiltrate</a:t>
            </a:r>
          </a:p>
        </p:txBody>
      </p:sp>
      <p:sp>
        <p:nvSpPr>
          <p:cNvPr id="581" name="ultrafiltrate"/>
          <p:cNvSpPr txBox="1"/>
          <p:nvPr/>
        </p:nvSpPr>
        <p:spPr>
          <a:xfrm>
            <a:off x="9987117" y="435371"/>
            <a:ext cx="3052454" cy="879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50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ultrafiltrate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57" grpId="1"/>
      <p:bldP build="whole" bldLvl="1" animBg="1" rev="0" advAuto="0" spid="495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Figure 17.10"/>
          <p:cNvSpPr txBox="1"/>
          <p:nvPr/>
        </p:nvSpPr>
        <p:spPr>
          <a:xfrm>
            <a:off x="18889265" y="12823031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17.10</a:t>
            </a:r>
          </a:p>
        </p:txBody>
      </p:sp>
      <p:pic>
        <p:nvPicPr>
          <p:cNvPr id="584" name="fox78119_1710.jpg" descr="fox78119_1710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59871" y="2144712"/>
            <a:ext cx="13573126" cy="10197704"/>
          </a:xfrm>
          <a:prstGeom prst="rect">
            <a:avLst/>
          </a:prstGeom>
          <a:ln w="12700">
            <a:miter lim="400000"/>
          </a:ln>
        </p:spPr>
      </p:pic>
      <p:sp>
        <p:nvSpPr>
          <p:cNvPr id="585" name="Rectangle"/>
          <p:cNvSpPr/>
          <p:nvPr/>
        </p:nvSpPr>
        <p:spPr>
          <a:xfrm>
            <a:off x="5673328" y="1893093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586" name="Glomerular Capsule filters small molecules (not proteins) from blood into nephron."/>
          <p:cNvSpPr txBox="1"/>
          <p:nvPr/>
        </p:nvSpPr>
        <p:spPr>
          <a:xfrm>
            <a:off x="4923234" y="482203"/>
            <a:ext cx="1577464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Glomerular Capsule filters small molecules (not proteins) from blood into nephron.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lomerular Filtration Rate (GFR)"/>
          <p:cNvSpPr txBox="1"/>
          <p:nvPr>
            <p:ph type="body" sz="quarter" idx="1"/>
          </p:nvPr>
        </p:nvSpPr>
        <p:spPr>
          <a:xfrm>
            <a:off x="3762375" y="428625"/>
            <a:ext cx="16466344" cy="1107282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 sz="5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Glomerular Filtration Rate (GFR)</a:t>
            </a:r>
          </a:p>
        </p:txBody>
      </p:sp>
      <p:sp>
        <p:nvSpPr>
          <p:cNvPr id="589" name="GFR = volume of filtrate produced by both kidneys each minute…"/>
          <p:cNvSpPr txBox="1"/>
          <p:nvPr/>
        </p:nvSpPr>
        <p:spPr>
          <a:xfrm>
            <a:off x="4441031" y="1464468"/>
            <a:ext cx="16466344" cy="118407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/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GFR = volume of filtrate produced by both kidneys each minute</a:t>
            </a:r>
          </a:p>
          <a:p>
            <a:pPr lvl="2" marL="1212294" marR="81280" indent="-5264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= 120 ml / minute</a:t>
            </a:r>
          </a:p>
          <a:p>
            <a:pPr lvl="2" marL="1212294" marR="81280" indent="-5264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= 180 L per day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Blood volume = 5-6 L, so total blood volume filtered every 40 minutes.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Urine volume = 1-2 L /day.</a:t>
            </a:r>
          </a:p>
          <a:p>
            <a:pPr marL="1212294" marR="81280" indent="-1212294" defTabSz="1821656">
              <a:spcBef>
                <a:spcPts val="900"/>
              </a:spcBef>
              <a:defRPr i="1" sz="3200">
                <a:uFill>
                  <a:solidFill>
                    <a:srgbClr val="000000"/>
                  </a:solidFill>
                </a:uFill>
              </a:defRPr>
            </a:pPr>
            <a:r>
              <a:t>Therefore, most of water in filtrate must be reabsorbed.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1212294" marR="81280" indent="-1212294" defTabSz="1821656">
              <a:spcBef>
                <a:spcPts val="9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1212294" marR="81280" indent="-1212294" defTabSz="1821656">
              <a:spcBef>
                <a:spcPts val="9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1212294" marR="81280" indent="-1212294" defTabSz="1821656">
              <a:spcBef>
                <a:spcPts val="9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Regulation of GFR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rPr b="1"/>
              <a:t>sympathetic nervous system</a:t>
            </a:r>
            <a:r>
              <a:t> (norepi) 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-&gt; vasoconstriction of kidney arterioles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-&gt; decreased GFR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rPr b="1"/>
              <a:t>Renal Autoregulation</a:t>
            </a:r>
            <a:r>
              <a:t> also keeps GFR constant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decreased blood pressure -&gt; dilation of kidney arterioles</a:t>
            </a:r>
          </a:p>
          <a:p>
            <a:pPr marL="1212294" marR="81280" indent="-1212294" defTabSz="1821656">
              <a:spcBef>
                <a:spcPts val="9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increased blood pressure -&gt; constriction of kidney arterioles</a:t>
            </a:r>
          </a:p>
          <a:p>
            <a:pPr marL="1212294" marR="81280" indent="-1212294" defTabSz="1821656">
              <a:spcBef>
                <a:spcPts val="900"/>
              </a:spcBef>
              <a:defRPr i="1" sz="3200">
                <a:uFill>
                  <a:solidFill>
                    <a:srgbClr val="000000"/>
                  </a:solidFill>
                </a:uFill>
              </a:defRPr>
            </a:pPr>
            <a:r>
              <a:t>(caused by smooth muscle of arterioles and chemicals produced by nephron)</a:t>
            </a:r>
          </a:p>
        </p:txBody>
      </p:sp>
      <p:sp>
        <p:nvSpPr>
          <p:cNvPr id="590" name="plasma creatinine (muscle waste product) eliminated by glomerular filtration;…"/>
          <p:cNvSpPr txBox="1"/>
          <p:nvPr/>
        </p:nvSpPr>
        <p:spPr>
          <a:xfrm>
            <a:off x="4476750" y="5750718"/>
            <a:ext cx="14597319" cy="1181101"/>
          </a:xfrm>
          <a:prstGeom prst="rect">
            <a:avLst/>
          </a:prstGeom>
          <a:solidFill>
            <a:srgbClr val="FFE2D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1212294" marR="81280" indent="-1212294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plasma creatinine (muscle waste product) eliminated by glomerular filtration;</a:t>
            </a:r>
          </a:p>
          <a:p>
            <a:pPr marL="1212294" marR="81280" indent="-1212294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kidney disease -&gt; low GFR -&gt; high plasma creatinine levels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Rectangle"/>
          <p:cNvSpPr/>
          <p:nvPr/>
        </p:nvSpPr>
        <p:spPr>
          <a:xfrm flipH="1" rot="10800000">
            <a:off x="9644062" y="8667750"/>
            <a:ext cx="9036845" cy="5411391"/>
          </a:xfrm>
          <a:prstGeom prst="rect">
            <a:avLst/>
          </a:prstGeom>
          <a:gradFill>
            <a:gsLst>
              <a:gs pos="0">
                <a:srgbClr val="FFFB00">
                  <a:alpha val="50000"/>
                </a:srgbClr>
              </a:gs>
              <a:gs pos="100000">
                <a:srgbClr val="FF7E79">
                  <a:alpha val="50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593" name="Rectangle"/>
          <p:cNvSpPr/>
          <p:nvPr/>
        </p:nvSpPr>
        <p:spPr>
          <a:xfrm>
            <a:off x="9661921" y="2285628"/>
            <a:ext cx="9036845" cy="4649763"/>
          </a:xfrm>
          <a:prstGeom prst="rect">
            <a:avLst/>
          </a:prstGeom>
          <a:gradFill>
            <a:gsLst>
              <a:gs pos="0">
                <a:srgbClr val="FFFB00">
                  <a:alpha val="50000"/>
                </a:srgbClr>
              </a:gs>
              <a:gs pos="100000">
                <a:srgbClr val="FF7E79">
                  <a:alpha val="5000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grpSp>
        <p:nvGrpSpPr>
          <p:cNvPr id="615" name="Group"/>
          <p:cNvGrpSpPr/>
          <p:nvPr/>
        </p:nvGrpSpPr>
        <p:grpSpPr>
          <a:xfrm>
            <a:off x="6661546" y="6846065"/>
            <a:ext cx="15931049" cy="1839583"/>
            <a:chOff x="0" y="0"/>
            <a:chExt cx="15931047" cy="1839581"/>
          </a:xfrm>
        </p:grpSpPr>
        <p:sp>
          <p:nvSpPr>
            <p:cNvPr id="594" name="Rectangle"/>
            <p:cNvSpPr/>
            <p:nvPr/>
          </p:nvSpPr>
          <p:spPr>
            <a:xfrm>
              <a:off x="0" y="35746"/>
              <a:ext cx="15930563" cy="1785939"/>
            </a:xfrm>
            <a:prstGeom prst="rect">
              <a:avLst/>
            </a:prstGeom>
            <a:solidFill>
              <a:srgbClr val="FF8C82"/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grpSp>
          <p:nvGrpSpPr>
            <p:cNvPr id="602" name="Group"/>
            <p:cNvGrpSpPr/>
            <p:nvPr/>
          </p:nvGrpSpPr>
          <p:grpSpPr>
            <a:xfrm>
              <a:off x="2071687" y="0"/>
              <a:ext cx="11805533" cy="38"/>
              <a:chOff x="0" y="0"/>
              <a:chExt cx="11805531" cy="37"/>
            </a:xfrm>
          </p:grpSpPr>
          <p:sp>
            <p:nvSpPr>
              <p:cNvPr id="595" name="Line"/>
              <p:cNvSpPr/>
              <p:nvPr/>
            </p:nvSpPr>
            <p:spPr>
              <a:xfrm flipV="1">
                <a:off x="0" y="17"/>
                <a:ext cx="2044316" cy="8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596" name="Line"/>
              <p:cNvSpPr/>
              <p:nvPr/>
            </p:nvSpPr>
            <p:spPr>
              <a:xfrm flipV="1">
                <a:off x="2268140" y="23"/>
                <a:ext cx="1078441" cy="12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597" name="Line"/>
              <p:cNvSpPr/>
              <p:nvPr/>
            </p:nvSpPr>
            <p:spPr>
              <a:xfrm flipV="1">
                <a:off x="3732609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598" name="Line"/>
              <p:cNvSpPr/>
              <p:nvPr/>
            </p:nvSpPr>
            <p:spPr>
              <a:xfrm flipV="1">
                <a:off x="5197078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599" name="Line"/>
              <p:cNvSpPr/>
              <p:nvPr/>
            </p:nvSpPr>
            <p:spPr>
              <a:xfrm flipV="1">
                <a:off x="6661546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0" name="Line"/>
              <p:cNvSpPr/>
              <p:nvPr/>
            </p:nvSpPr>
            <p:spPr>
              <a:xfrm flipV="1">
                <a:off x="8286750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1" name="Line"/>
              <p:cNvSpPr/>
              <p:nvPr/>
            </p:nvSpPr>
            <p:spPr>
              <a:xfrm flipV="1">
                <a:off x="9751218" y="0"/>
                <a:ext cx="2054314" cy="30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610" name="Group"/>
            <p:cNvGrpSpPr/>
            <p:nvPr/>
          </p:nvGrpSpPr>
          <p:grpSpPr>
            <a:xfrm>
              <a:off x="2053828" y="1839543"/>
              <a:ext cx="11805533" cy="39"/>
              <a:chOff x="0" y="0"/>
              <a:chExt cx="11805531" cy="37"/>
            </a:xfrm>
          </p:grpSpPr>
          <p:sp>
            <p:nvSpPr>
              <p:cNvPr id="603" name="Line"/>
              <p:cNvSpPr/>
              <p:nvPr/>
            </p:nvSpPr>
            <p:spPr>
              <a:xfrm flipV="1">
                <a:off x="0" y="17"/>
                <a:ext cx="2044316" cy="8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4" name="Line"/>
              <p:cNvSpPr/>
              <p:nvPr/>
            </p:nvSpPr>
            <p:spPr>
              <a:xfrm flipV="1">
                <a:off x="2268140" y="23"/>
                <a:ext cx="1078441" cy="12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5" name="Line"/>
              <p:cNvSpPr/>
              <p:nvPr/>
            </p:nvSpPr>
            <p:spPr>
              <a:xfrm flipV="1">
                <a:off x="3732609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6" name="Line"/>
              <p:cNvSpPr/>
              <p:nvPr/>
            </p:nvSpPr>
            <p:spPr>
              <a:xfrm flipV="1">
                <a:off x="5197078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7" name="Line"/>
              <p:cNvSpPr/>
              <p:nvPr/>
            </p:nvSpPr>
            <p:spPr>
              <a:xfrm flipV="1">
                <a:off x="6661546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8" name="Line"/>
              <p:cNvSpPr/>
              <p:nvPr/>
            </p:nvSpPr>
            <p:spPr>
              <a:xfrm flipV="1">
                <a:off x="8286750" y="27"/>
                <a:ext cx="1078441" cy="11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  <p:sp>
            <p:nvSpPr>
              <p:cNvPr id="609" name="Line"/>
              <p:cNvSpPr/>
              <p:nvPr/>
            </p:nvSpPr>
            <p:spPr>
              <a:xfrm flipV="1">
                <a:off x="9751218" y="0"/>
                <a:ext cx="2054314" cy="30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</p:grpSp>
        <p:sp>
          <p:nvSpPr>
            <p:cNvPr id="611" name="Line"/>
            <p:cNvSpPr/>
            <p:nvPr/>
          </p:nvSpPr>
          <p:spPr>
            <a:xfrm flipV="1">
              <a:off x="13858875" y="17887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612" name="Line"/>
            <p:cNvSpPr/>
            <p:nvPr/>
          </p:nvSpPr>
          <p:spPr>
            <a:xfrm flipV="1">
              <a:off x="13876734" y="1839543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613" name="Line"/>
            <p:cNvSpPr/>
            <p:nvPr/>
          </p:nvSpPr>
          <p:spPr>
            <a:xfrm flipV="1">
              <a:off x="0" y="1839543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614" name="Line"/>
            <p:cNvSpPr/>
            <p:nvPr/>
          </p:nvSpPr>
          <p:spPr>
            <a:xfrm flipV="1">
              <a:off x="17859" y="17887"/>
              <a:ext cx="2054314" cy="3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</p:grpSp>
      <p:grpSp>
        <p:nvGrpSpPr>
          <p:cNvPr id="620" name="Group"/>
          <p:cNvGrpSpPr/>
          <p:nvPr/>
        </p:nvGrpSpPr>
        <p:grpSpPr>
          <a:xfrm>
            <a:off x="10876359" y="6159434"/>
            <a:ext cx="5786439" cy="3373635"/>
            <a:chOff x="0" y="0"/>
            <a:chExt cx="5786437" cy="3373634"/>
          </a:xfrm>
        </p:grpSpPr>
        <p:sp>
          <p:nvSpPr>
            <p:cNvPr id="616" name="Line"/>
            <p:cNvSpPr/>
            <p:nvPr/>
          </p:nvSpPr>
          <p:spPr>
            <a:xfrm>
              <a:off x="4304109" y="115159"/>
              <a:ext cx="1" cy="1079633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617" name="Line"/>
            <p:cNvSpPr/>
            <p:nvPr/>
          </p:nvSpPr>
          <p:spPr>
            <a:xfrm flipV="1">
              <a:off x="2821781" y="2294003"/>
              <a:ext cx="1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618" name="Line"/>
            <p:cNvSpPr/>
            <p:nvPr/>
          </p:nvSpPr>
          <p:spPr>
            <a:xfrm flipV="1">
              <a:off x="5786437" y="2294003"/>
              <a:ext cx="1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619" name="Line"/>
            <p:cNvSpPr/>
            <p:nvPr/>
          </p:nvSpPr>
          <p:spPr>
            <a:xfrm flipH="1">
              <a:off x="-1" y="0"/>
              <a:ext cx="2" cy="1079632"/>
            </a:xfrm>
            <a:prstGeom prst="line">
              <a:avLst/>
            </a:prstGeom>
            <a:noFill/>
            <a:ln w="88900" cap="flat">
              <a:solidFill>
                <a:srgbClr val="FF6251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621" name="120 ml/min…"/>
          <p:cNvSpPr txBox="1"/>
          <p:nvPr/>
        </p:nvSpPr>
        <p:spPr>
          <a:xfrm>
            <a:off x="13257263" y="3399234"/>
            <a:ext cx="3205480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120 ml/min</a:t>
            </a:r>
          </a:p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180 L / day</a:t>
            </a:r>
          </a:p>
        </p:txBody>
      </p:sp>
      <p:sp>
        <p:nvSpPr>
          <p:cNvPr id="622" name="540 ml/min blood…"/>
          <p:cNvSpPr txBox="1"/>
          <p:nvPr/>
        </p:nvSpPr>
        <p:spPr>
          <a:xfrm>
            <a:off x="2715627" y="6810375"/>
            <a:ext cx="6732986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540 ml/min blood</a:t>
            </a:r>
          </a:p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330 ml/min plasma</a:t>
            </a:r>
          </a:p>
        </p:txBody>
      </p:sp>
      <p:sp>
        <p:nvSpPr>
          <p:cNvPr id="623" name="Line"/>
          <p:cNvSpPr/>
          <p:nvPr/>
        </p:nvSpPr>
        <p:spPr>
          <a:xfrm flipH="1">
            <a:off x="8786812" y="7657834"/>
            <a:ext cx="1309783" cy="1"/>
          </a:xfrm>
          <a:prstGeom prst="line">
            <a:avLst/>
          </a:prstGeom>
          <a:ln w="139700">
            <a:solidFill>
              <a:srgbClr val="B51A00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4" name="Line"/>
          <p:cNvSpPr/>
          <p:nvPr/>
        </p:nvSpPr>
        <p:spPr>
          <a:xfrm>
            <a:off x="12322969" y="6167437"/>
            <a:ext cx="1" cy="1079633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5" name="Line"/>
          <p:cNvSpPr/>
          <p:nvPr/>
        </p:nvSpPr>
        <p:spPr>
          <a:xfrm>
            <a:off x="13769578" y="6167437"/>
            <a:ext cx="1" cy="1079633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6" name="Line"/>
          <p:cNvSpPr/>
          <p:nvPr/>
        </p:nvSpPr>
        <p:spPr>
          <a:xfrm>
            <a:off x="16841391" y="6167437"/>
            <a:ext cx="1" cy="1079633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7" name="Line"/>
          <p:cNvSpPr/>
          <p:nvPr/>
        </p:nvSpPr>
        <p:spPr>
          <a:xfrm flipV="1">
            <a:off x="15216188" y="8453437"/>
            <a:ext cx="1" cy="1079633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8" name="Line"/>
          <p:cNvSpPr/>
          <p:nvPr/>
        </p:nvSpPr>
        <p:spPr>
          <a:xfrm flipV="1">
            <a:off x="12322969" y="8489156"/>
            <a:ext cx="1" cy="1079632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29" name="Line"/>
          <p:cNvSpPr/>
          <p:nvPr/>
        </p:nvSpPr>
        <p:spPr>
          <a:xfrm flipV="1">
            <a:off x="10876360" y="8489156"/>
            <a:ext cx="1" cy="1079632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30" name="Line"/>
          <p:cNvSpPr/>
          <p:nvPr/>
        </p:nvSpPr>
        <p:spPr>
          <a:xfrm flipV="1">
            <a:off x="18270141" y="8453437"/>
            <a:ext cx="1" cy="1079633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31" name="Line"/>
          <p:cNvSpPr/>
          <p:nvPr/>
        </p:nvSpPr>
        <p:spPr>
          <a:xfrm>
            <a:off x="18288000" y="6273136"/>
            <a:ext cx="1" cy="858708"/>
          </a:xfrm>
          <a:prstGeom prst="line">
            <a:avLst/>
          </a:prstGeom>
          <a:ln w="88900">
            <a:solidFill>
              <a:srgbClr val="FF6251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32" name="GFR ="/>
          <p:cNvSpPr txBox="1"/>
          <p:nvPr/>
        </p:nvSpPr>
        <p:spPr>
          <a:xfrm>
            <a:off x="10795041" y="3792140"/>
            <a:ext cx="2129174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GFR = </a:t>
            </a:r>
          </a:p>
        </p:txBody>
      </p:sp>
      <p:sp>
        <p:nvSpPr>
          <p:cNvPr id="633" name="Renal Blood Flow ="/>
          <p:cNvSpPr txBox="1"/>
          <p:nvPr/>
        </p:nvSpPr>
        <p:spPr>
          <a:xfrm>
            <a:off x="3377375" y="5720953"/>
            <a:ext cx="5857876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Renal Blood Flow = </a:t>
            </a:r>
          </a:p>
        </p:txBody>
      </p:sp>
      <p:grpSp>
        <p:nvGrpSpPr>
          <p:cNvPr id="636" name="Group"/>
          <p:cNvGrpSpPr/>
          <p:nvPr/>
        </p:nvGrpSpPr>
        <p:grpSpPr>
          <a:xfrm>
            <a:off x="14192249" y="857250"/>
            <a:ext cx="1270001" cy="2169543"/>
            <a:chOff x="2281163" y="452437"/>
            <a:chExt cx="1270000" cy="2169542"/>
          </a:xfrm>
        </p:grpSpPr>
        <p:sp>
          <p:nvSpPr>
            <p:cNvPr id="634" name="Line"/>
            <p:cNvSpPr/>
            <p:nvPr/>
          </p:nvSpPr>
          <p:spPr>
            <a:xfrm flipV="1">
              <a:off x="2507381" y="1001233"/>
              <a:ext cx="1" cy="1620747"/>
            </a:xfrm>
            <a:prstGeom prst="line">
              <a:avLst/>
            </a:prstGeom>
            <a:noFill/>
            <a:ln w="190500" cap="flat">
              <a:solidFill>
                <a:schemeClr val="accent3">
                  <a:satOff val="18648"/>
                  <a:lumOff val="5971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635" name="urine = 2 L / day"/>
            <p:cNvSpPr/>
            <p:nvPr/>
          </p:nvSpPr>
          <p:spPr>
            <a:xfrm>
              <a:off x="2281163" y="45243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/>
              <a:r>
                <a:t>urine = 2 L / day</a:t>
              </a:r>
            </a:p>
          </p:txBody>
        </p:sp>
      </p:grpSp>
      <p:grpSp>
        <p:nvGrpSpPr>
          <p:cNvPr id="639" name="Group"/>
          <p:cNvGrpSpPr/>
          <p:nvPr/>
        </p:nvGrpSpPr>
        <p:grpSpPr>
          <a:xfrm>
            <a:off x="17652131" y="4102019"/>
            <a:ext cx="3441775" cy="4966575"/>
            <a:chOff x="0" y="0"/>
            <a:chExt cx="3441773" cy="4966573"/>
          </a:xfrm>
        </p:grpSpPr>
        <p:sp>
          <p:nvSpPr>
            <p:cNvPr id="637" name="Line"/>
            <p:cNvSpPr/>
            <p:nvPr/>
          </p:nvSpPr>
          <p:spPr>
            <a:xfrm>
              <a:off x="0" y="-1"/>
              <a:ext cx="2193559" cy="319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4" h="21567" fill="norm" stroke="1" extrusionOk="0">
                  <a:moveTo>
                    <a:pt x="0" y="0"/>
                  </a:moveTo>
                  <a:cubicBezTo>
                    <a:pt x="6385" y="-33"/>
                    <a:pt x="12411" y="2149"/>
                    <a:pt x="16233" y="5879"/>
                  </a:cubicBezTo>
                  <a:cubicBezTo>
                    <a:pt x="20894" y="10427"/>
                    <a:pt x="21600" y="16513"/>
                    <a:pt x="18054" y="21567"/>
                  </a:cubicBezTo>
                </a:path>
              </a:pathLst>
            </a:custGeom>
            <a:noFill/>
            <a:ln w="152400" cap="flat">
              <a:solidFill>
                <a:schemeClr val="accent1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638" name="178 L / day…"/>
            <p:cNvSpPr/>
            <p:nvPr/>
          </p:nvSpPr>
          <p:spPr>
            <a:xfrm>
              <a:off x="2171773" y="369657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 algn="ctr" defTabSz="821531">
                <a:defRPr sz="3800">
                  <a:latin typeface="Gill Sans"/>
                  <a:ea typeface="Gill Sans"/>
                  <a:cs typeface="Gill Sans"/>
                  <a:sym typeface="Gill Sans"/>
                </a:defRPr>
              </a:pPr>
              <a:r>
                <a:t>178 L / day</a:t>
              </a:r>
            </a:p>
            <a:p>
              <a:pPr algn="ctr" defTabSz="821531">
                <a:defRPr sz="3800">
                  <a:latin typeface="Gill Sans"/>
                  <a:ea typeface="Gill Sans"/>
                  <a:cs typeface="Gill Sans"/>
                  <a:sym typeface="Gill Sans"/>
                </a:defRPr>
              </a:pPr>
              <a:r>
                <a:t>reabsorbed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39" grpId="2"/>
      <p:bldP build="whole" bldLvl="1" animBg="1" rev="0" advAuto="0" spid="63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Table 17.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Table 17.1</a:t>
            </a:r>
          </a:p>
        </p:txBody>
      </p:sp>
      <p:pic>
        <p:nvPicPr>
          <p:cNvPr id="642" name="fox78119_tb1701.jpg" descr="fox78119_tb170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73265" y="2327275"/>
            <a:ext cx="14019610" cy="9055101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Rectangle"/>
          <p:cNvSpPr/>
          <p:nvPr/>
        </p:nvSpPr>
        <p:spPr>
          <a:xfrm>
            <a:off x="5459015" y="2339578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oxicity of Ammonia (NH3)"/>
          <p:cNvSpPr txBox="1"/>
          <p:nvPr/>
        </p:nvSpPr>
        <p:spPr>
          <a:xfrm>
            <a:off x="3665491" y="774104"/>
            <a:ext cx="8858722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defRPr sz="5800"/>
            </a:pPr>
            <a:r>
              <a:t>Toxicity of Ammonia (NH</a:t>
            </a:r>
            <a:r>
              <a:rPr baseline="-5999"/>
              <a:t>3</a:t>
            </a:r>
            <a:r>
              <a:t>)</a:t>
            </a:r>
          </a:p>
        </p:txBody>
      </p:sp>
      <p:sp>
        <p:nvSpPr>
          <p:cNvPr id="159" name="1. NH3 -&gt; NH4+  very basic…"/>
          <p:cNvSpPr txBox="1"/>
          <p:nvPr/>
        </p:nvSpPr>
        <p:spPr>
          <a:xfrm>
            <a:off x="3772630" y="2286000"/>
            <a:ext cx="15930563" cy="7393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sz="3200"/>
            </a:pPr>
            <a:r>
              <a:t>1. NH</a:t>
            </a:r>
            <a:r>
              <a:rPr baseline="-5999"/>
              <a:t>3</a:t>
            </a:r>
            <a:r>
              <a:t> -&gt; NH</a:t>
            </a:r>
            <a:r>
              <a:rPr baseline="-5999"/>
              <a:t>4</a:t>
            </a:r>
            <a:r>
              <a:rPr baseline="31999"/>
              <a:t>+ </a:t>
            </a:r>
            <a:r>
              <a:t> very basic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2. NH</a:t>
            </a:r>
            <a:r>
              <a:rPr baseline="-5999"/>
              <a:t>3</a:t>
            </a:r>
            <a:r>
              <a:t> is metabolic poison</a:t>
            </a:r>
          </a:p>
          <a:p>
            <a:pPr defTabSz="821531">
              <a:defRPr sz="3200"/>
            </a:pPr>
          </a:p>
          <a:p>
            <a:pPr marL="338666" indent="-338666" defTabSz="821531">
              <a:buSzPct val="125000"/>
              <a:buChar char="•"/>
              <a:defRPr sz="3200"/>
            </a:pPr>
            <a:r>
              <a:t>Fish allow </a:t>
            </a:r>
            <a:r>
              <a:t>NH</a:t>
            </a:r>
            <a:r>
              <a:rPr baseline="-5999"/>
              <a:t>3</a:t>
            </a:r>
            <a:r>
              <a:t> to diffuse into surrounding water</a:t>
            </a:r>
          </a:p>
          <a:p>
            <a:pPr marL="338666" indent="-338666" defTabSz="821531">
              <a:buSzPct val="125000"/>
              <a:buChar char="•"/>
              <a:defRPr sz="3200"/>
            </a:pPr>
          </a:p>
          <a:p>
            <a:pPr marL="338666" indent="-338666" defTabSz="821531">
              <a:buSzPct val="125000"/>
              <a:buChar char="•"/>
              <a:defRPr sz="3200"/>
            </a:pPr>
            <a:r>
              <a:t>Birds &amp; Reptiles convert</a:t>
            </a:r>
            <a:r>
              <a:rPr baseline="-5999"/>
              <a:t> </a:t>
            </a:r>
            <a:r>
              <a:t>NH</a:t>
            </a:r>
            <a:r>
              <a:rPr baseline="-5999"/>
              <a:t>3</a:t>
            </a:r>
            <a:r>
              <a:t> to uric acid, which is not water soluble and is excreted in the feces.</a:t>
            </a:r>
          </a:p>
          <a:p>
            <a:pPr marL="338666" indent="-338666" defTabSz="821531">
              <a:buSzPct val="125000"/>
              <a:buChar char="•"/>
              <a:defRPr sz="3200"/>
            </a:pPr>
          </a:p>
          <a:p>
            <a:pPr marL="338666" indent="-338666" defTabSz="821531">
              <a:buSzPct val="125000"/>
              <a:buChar char="•"/>
              <a:defRPr sz="3200"/>
            </a:pPr>
          </a:p>
          <a:p>
            <a:pPr marL="338666" indent="-338666" defTabSz="821531">
              <a:buSzPct val="125000"/>
              <a:buChar char="•"/>
              <a:defRPr sz="3200"/>
            </a:pPr>
          </a:p>
          <a:p>
            <a:pPr marL="338666" indent="-338666" defTabSz="821531">
              <a:buSzPct val="125000"/>
              <a:buChar char="•"/>
              <a:defRPr sz="3200"/>
            </a:pPr>
            <a:endParaRPr baseline="-5999"/>
          </a:p>
          <a:p>
            <a:pPr marL="338666" indent="-338666" defTabSz="821531">
              <a:buSzPct val="125000"/>
              <a:buChar char="•"/>
              <a:defRPr sz="3200"/>
            </a:pPr>
            <a:r>
              <a:t>Mammals convert NH</a:t>
            </a:r>
            <a:r>
              <a:rPr baseline="-5999"/>
              <a:t>3</a:t>
            </a:r>
            <a:r>
              <a:t> to urea (</a:t>
            </a:r>
            <a:r>
              <a:t>CH</a:t>
            </a:r>
            <a:r>
              <a:rPr baseline="-5999"/>
              <a:t>4</a:t>
            </a:r>
            <a:r>
              <a:t>N</a:t>
            </a:r>
            <a:r>
              <a:rPr baseline="-5999"/>
              <a:t>2</a:t>
            </a:r>
            <a:r>
              <a:t>O), which is non-toxic and water soluble for excretion by kidney</a:t>
            </a:r>
          </a:p>
        </p:txBody>
      </p:sp>
      <p:sp>
        <p:nvSpPr>
          <p:cNvPr id="160" name="1828: first organic synthesis: the production of urea without living tissue.…"/>
          <p:cNvSpPr txBox="1"/>
          <p:nvPr/>
        </p:nvSpPr>
        <p:spPr>
          <a:xfrm>
            <a:off x="4012406" y="11525646"/>
            <a:ext cx="15466219" cy="1701801"/>
          </a:xfrm>
          <a:prstGeom prst="rect">
            <a:avLst/>
          </a:prstGeom>
          <a:solidFill>
            <a:srgbClr val="CCE8B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sz="3200"/>
            </a:pPr>
            <a:r>
              <a:t>1828: first organic synthesis: the production of urea without living tissue.</a:t>
            </a:r>
          </a:p>
          <a:p>
            <a:pPr defTabSz="821531">
              <a:defRPr sz="3200"/>
            </a:pPr>
          </a:p>
          <a:p>
            <a:pPr>
              <a:defRPr sz="3200"/>
            </a:pPr>
            <a:r>
              <a:t>AgNCO + NH</a:t>
            </a:r>
            <a:r>
              <a:rPr baseline="-5999"/>
              <a:t>4</a:t>
            </a:r>
            <a:r>
              <a:t>Cl → (NH</a:t>
            </a:r>
            <a:r>
              <a:rPr baseline="-5999"/>
              <a:t>2</a:t>
            </a:r>
            <a:r>
              <a:t>)</a:t>
            </a:r>
            <a:r>
              <a:rPr baseline="-5999"/>
              <a:t>2</a:t>
            </a:r>
            <a:r>
              <a:t>CO + AgCl</a:t>
            </a:r>
          </a:p>
        </p:txBody>
      </p:sp>
      <p:pic>
        <p:nvPicPr>
          <p:cNvPr id="161" name="File-Harnstoff.png" descr="File-Harnstoff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45203" y="9483328"/>
            <a:ext cx="2678907" cy="15894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Harnsäure_Ketoform.png" descr="Harnsäure_Ketofor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602265" y="5982890"/>
            <a:ext cx="3148289" cy="22324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7" name="Group"/>
          <p:cNvGrpSpPr/>
          <p:nvPr/>
        </p:nvGrpSpPr>
        <p:grpSpPr>
          <a:xfrm>
            <a:off x="-4697016" y="7673578"/>
            <a:ext cx="15103662" cy="5064955"/>
            <a:chOff x="0" y="0"/>
            <a:chExt cx="15103661" cy="5064954"/>
          </a:xfrm>
        </p:grpSpPr>
        <p:pic>
          <p:nvPicPr>
            <p:cNvPr id="645" name="fox78119_1721.jpg" descr="fox78119_172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178843" y="411559"/>
              <a:ext cx="12924819" cy="46533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46" name="Rectangle"/>
            <p:cNvSpPr/>
            <p:nvPr/>
          </p:nvSpPr>
          <p:spPr>
            <a:xfrm>
              <a:off x="0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648" name="Figure 17.1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17.11</a:t>
            </a:r>
          </a:p>
        </p:txBody>
      </p:sp>
      <p:grpSp>
        <p:nvGrpSpPr>
          <p:cNvPr id="651" name="Group"/>
          <p:cNvGrpSpPr/>
          <p:nvPr/>
        </p:nvGrpSpPr>
        <p:grpSpPr>
          <a:xfrm>
            <a:off x="7578328" y="-363141"/>
            <a:ext cx="13352463" cy="13906501"/>
            <a:chOff x="0" y="0"/>
            <a:chExt cx="13352462" cy="13906500"/>
          </a:xfrm>
        </p:grpSpPr>
        <p:pic>
          <p:nvPicPr>
            <p:cNvPr id="649" name="fox78119_1711.jpg" descr="fox78119_1711.jp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761978" y="422671"/>
              <a:ext cx="9590485" cy="134838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50" name="Rectangle"/>
            <p:cNvSpPr/>
            <p:nvPr/>
          </p:nvSpPr>
          <p:spPr>
            <a:xfrm>
              <a:off x="0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grpSp>
        <p:nvGrpSpPr>
          <p:cNvPr id="654" name="Group"/>
          <p:cNvGrpSpPr/>
          <p:nvPr/>
        </p:nvGrpSpPr>
        <p:grpSpPr>
          <a:xfrm>
            <a:off x="9737476" y="8584664"/>
            <a:ext cx="1264136" cy="1711404"/>
            <a:chOff x="0" y="0"/>
            <a:chExt cx="1264134" cy="1711403"/>
          </a:xfrm>
        </p:grpSpPr>
        <p:sp>
          <p:nvSpPr>
            <p:cNvPr id="652" name="Rectangle"/>
            <p:cNvSpPr/>
            <p:nvPr/>
          </p:nvSpPr>
          <p:spPr>
            <a:xfrm rot="1835508">
              <a:off x="627670" y="-43049"/>
              <a:ext cx="257449" cy="1559910"/>
            </a:xfrm>
            <a:prstGeom prst="rect">
              <a:avLst/>
            </a:prstGeom>
            <a:solidFill>
              <a:srgbClr val="EA6D4C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653" name="Rectangle"/>
            <p:cNvSpPr/>
            <p:nvPr/>
          </p:nvSpPr>
          <p:spPr>
            <a:xfrm rot="1835508">
              <a:off x="113885" y="1036848"/>
              <a:ext cx="507239" cy="586285"/>
            </a:xfrm>
            <a:prstGeom prst="rect">
              <a:avLst/>
            </a:prstGeom>
            <a:solidFill>
              <a:srgbClr val="EA6D4C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  <p:sp>
        <p:nvSpPr>
          <p:cNvPr id="655" name="Rectangle"/>
          <p:cNvSpPr/>
          <p:nvPr/>
        </p:nvSpPr>
        <p:spPr>
          <a:xfrm rot="1835508">
            <a:off x="10296749" y="8569211"/>
            <a:ext cx="507239" cy="1265849"/>
          </a:xfrm>
          <a:prstGeom prst="rect">
            <a:avLst/>
          </a:prstGeom>
          <a:solidFill>
            <a:srgbClr val="EA6D4C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56" name="Vasoconstriction of arterioles…"/>
          <p:cNvSpPr txBox="1"/>
          <p:nvPr/>
        </p:nvSpPr>
        <p:spPr>
          <a:xfrm>
            <a:off x="3674272" y="4346575"/>
            <a:ext cx="7162355" cy="18319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>
              <a:defRPr sz="4200"/>
            </a:pPr>
            <a:r>
              <a:t>Vasoconstriction of arterioles</a:t>
            </a:r>
            <a:r>
              <a:rPr sz="5600"/>
              <a:t> </a:t>
            </a:r>
            <a:endParaRPr sz="5600"/>
          </a:p>
          <a:p>
            <a:pPr algn="ctr">
              <a:defRPr sz="4200"/>
            </a:pPr>
            <a:r>
              <a:rPr b="1" sz="5600"/>
              <a:t>→</a:t>
            </a:r>
            <a:r>
              <a:rPr sz="5000"/>
              <a:t>⬇︎</a:t>
            </a:r>
            <a:r>
              <a:rPr sz="5000"/>
              <a:t>GFR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5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Reabsorption of Filtrate"/>
          <p:cNvSpPr txBox="1"/>
          <p:nvPr/>
        </p:nvSpPr>
        <p:spPr>
          <a:xfrm>
            <a:off x="4457079" y="464343"/>
            <a:ext cx="1343025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5200"/>
            </a:lvl1pPr>
          </a:lstStyle>
          <a:p>
            <a:pPr/>
            <a:r>
              <a:t>Reabsorption of Filtrate</a:t>
            </a:r>
          </a:p>
        </p:txBody>
      </p:sp>
      <p:sp>
        <p:nvSpPr>
          <p:cNvPr id="659" name="Three steps to reabsorption:…"/>
          <p:cNvSpPr txBox="1"/>
          <p:nvPr/>
        </p:nvSpPr>
        <p:spPr>
          <a:xfrm>
            <a:off x="4756025" y="6643687"/>
            <a:ext cx="13251658" cy="4768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3572" indent="-13572" defTabSz="821531">
              <a:defRPr sz="3200"/>
            </a:pPr>
            <a:r>
              <a:t>Three steps to reabsorption:</a:t>
            </a:r>
          </a:p>
          <a:p>
            <a:pPr marL="13572" indent="-13572" defTabSz="821531">
              <a:defRPr sz="3200"/>
            </a:pPr>
          </a:p>
          <a:p>
            <a:pPr marL="372533" indent="-372533" defTabSz="821531">
              <a:buSzPct val="100000"/>
              <a:buAutoNum type="arabicPeriod" startAt="1"/>
              <a:defRPr sz="3200"/>
            </a:pPr>
            <a:r>
              <a:t>Reabsorption of NaCl and Water from proximal tubule</a:t>
            </a:r>
          </a:p>
          <a:p>
            <a:pPr marL="13572" indent="-13572" defTabSz="821531">
              <a:defRPr sz="3200"/>
            </a:pPr>
          </a:p>
          <a:p>
            <a:pPr marL="372533" indent="-372533" defTabSz="821531">
              <a:buSzPct val="100000"/>
              <a:buAutoNum type="arabicPeriod" startAt="2"/>
              <a:defRPr sz="3200"/>
            </a:pPr>
            <a:r>
              <a:t>Reabsorption of NaCl and Water by Countercurrent Multiplier of loop of Henle</a:t>
            </a:r>
          </a:p>
          <a:p>
            <a:pPr marL="13572" indent="-13572" defTabSz="821531">
              <a:defRPr sz="3200"/>
            </a:pPr>
          </a:p>
          <a:p>
            <a:pPr marL="372533" indent="-372533" defTabSz="821531">
              <a:buSzPct val="100000"/>
              <a:buAutoNum type="arabicPeriod" startAt="3"/>
              <a:defRPr sz="3200"/>
            </a:pPr>
            <a:r>
              <a:t>Reabsorption of Water through aquaporin channels in the collecting ducts</a:t>
            </a:r>
          </a:p>
        </p:txBody>
      </p:sp>
      <p:sp>
        <p:nvSpPr>
          <p:cNvPr id="660" name="GFR = 180 L/day…"/>
          <p:cNvSpPr txBox="1"/>
          <p:nvPr/>
        </p:nvSpPr>
        <p:spPr>
          <a:xfrm>
            <a:off x="4744640" y="1891109"/>
            <a:ext cx="13869899" cy="425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marL="13572" indent="-13572" defTabSz="821531">
              <a:defRPr sz="3200"/>
            </a:pPr>
            <a:r>
              <a:t>GFR = 180 L/day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t>Filtrate is isotonic with plasma (i.e 0.15M NaCl)</a:t>
            </a:r>
          </a:p>
          <a:p>
            <a:pPr marL="13572" indent="-13572" defTabSz="821531">
              <a:defRPr b="1" sz="3200"/>
            </a:pPr>
          </a:p>
          <a:p>
            <a:pPr marL="13572" indent="-13572" defTabSz="821531">
              <a:defRPr sz="3200"/>
            </a:pPr>
            <a:r>
              <a:t>minimum urine production = 400 ml/day</a:t>
            </a:r>
          </a:p>
          <a:p>
            <a:pPr marL="13572" indent="-13572" defTabSz="821531">
              <a:defRPr sz="3200"/>
            </a:pPr>
            <a:r>
              <a:t>(</a:t>
            </a:r>
            <a:r>
              <a:rPr b="1"/>
              <a:t>obligatory water loss </a:t>
            </a:r>
            <a:r>
              <a:t>required to get rid of metabolic waste chemicals)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t>Must reabsorb up to 99% + of filtrate.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Reabsorption of Salt and Water"/>
          <p:cNvSpPr txBox="1"/>
          <p:nvPr/>
        </p:nvSpPr>
        <p:spPr>
          <a:xfrm>
            <a:off x="4457079" y="464343"/>
            <a:ext cx="1343025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5200"/>
            </a:lvl1pPr>
          </a:lstStyle>
          <a:p>
            <a:pPr/>
            <a:r>
              <a:t>Reabsorption of Salt and Water</a:t>
            </a:r>
          </a:p>
        </p:txBody>
      </p:sp>
      <p:sp>
        <p:nvSpPr>
          <p:cNvPr id="663" name="85% of filtered water and NaCl is reabsorbed in proximal tubule.…"/>
          <p:cNvSpPr txBox="1"/>
          <p:nvPr/>
        </p:nvSpPr>
        <p:spPr>
          <a:xfrm>
            <a:off x="4488135" y="2428875"/>
            <a:ext cx="15376923" cy="6845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85% </a:t>
            </a:r>
            <a:r>
              <a:t>of filtered water and NaCl is reabsorbed in </a:t>
            </a:r>
            <a:r>
              <a:rPr b="1"/>
              <a:t>proximal tubule</a:t>
            </a:r>
            <a:r>
              <a:t>.</a:t>
            </a:r>
          </a:p>
          <a:p>
            <a:pPr marL="13572" indent="-13572" defTabSz="821531">
              <a:defRPr sz="3200"/>
            </a:pPr>
          </a:p>
          <a:p>
            <a:pPr lvl="1" marL="13572" indent="253127" defTabSz="821531">
              <a:defRPr sz="3200"/>
            </a:pPr>
            <a:r>
              <a:t>Epithelial cells pump Na+ into interstitial fluid with Na+/K+ ATPase, which creates a concentration gradient for Na+ (and an electrical gradient).</a:t>
            </a:r>
          </a:p>
          <a:p>
            <a:pPr lvl="1" marL="13572" indent="253127" defTabSz="821531">
              <a:defRPr sz="3200"/>
            </a:pPr>
          </a:p>
          <a:p>
            <a:pPr lvl="1" marL="13572" indent="253127" defTabSz="821531">
              <a:defRPr sz="3200"/>
            </a:pPr>
            <a:r>
              <a:rPr b="1"/>
              <a:t>Na+</a:t>
            </a:r>
            <a:r>
              <a:t> diffuses from tubule -&gt; epithelial cell -&gt; pumped into interstitial fluid</a:t>
            </a:r>
          </a:p>
          <a:p>
            <a:pPr lvl="1" marL="13572" indent="253127" defTabSz="821531">
              <a:defRPr sz="3200"/>
            </a:pPr>
            <a:r>
              <a:rPr b="1"/>
              <a:t>Cl-</a:t>
            </a:r>
            <a:r>
              <a:t> follows positive charge of Na+ by passive diffusion</a:t>
            </a:r>
          </a:p>
          <a:p>
            <a:pPr lvl="1" marL="13572" indent="253127" defTabSz="821531">
              <a:defRPr sz="3200"/>
            </a:pPr>
            <a:r>
              <a:rPr b="1"/>
              <a:t>Water</a:t>
            </a:r>
            <a:r>
              <a:t> follows NaCl into interstitial fluid by osmosis</a:t>
            </a:r>
          </a:p>
          <a:p>
            <a:pPr marL="13572" indent="-13572" defTabSz="821531">
              <a:defRPr b="1" sz="3200"/>
            </a:pPr>
          </a:p>
          <a:p>
            <a:pPr lvl="1" marL="13572" indent="253127" defTabSz="821531">
              <a:defRPr b="1" sz="3200"/>
            </a:pPr>
            <a:r>
              <a:t>Requires energy (6% of total calories)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rPr b="1"/>
              <a:t>Remaining 15%</a:t>
            </a:r>
            <a:r>
              <a:t> of fluid reabsorbed by ascending limb of loop of Henle and collecting duct, depending on hydration state.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pic>
        <p:nvPicPr>
          <p:cNvPr id="666" name="fox78119_1705.jpg" descr="fox78119_170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3171" y="2228850"/>
            <a:ext cx="15537658" cy="9258301"/>
          </a:xfrm>
          <a:prstGeom prst="rect">
            <a:avLst/>
          </a:prstGeom>
          <a:ln w="12700">
            <a:miter lim="400000"/>
          </a:ln>
        </p:spPr>
      </p:pic>
      <p:sp>
        <p:nvSpPr>
          <p:cNvPr id="667" name="Rectangle"/>
          <p:cNvSpPr/>
          <p:nvPr/>
        </p:nvSpPr>
        <p:spPr>
          <a:xfrm>
            <a:off x="5709046" y="1821656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pic>
        <p:nvPicPr>
          <p:cNvPr id="668" name="Shape Shape" descr="Shape Shap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22535" y="3367481"/>
            <a:ext cx="2709614" cy="3875666"/>
          </a:xfrm>
          <a:prstGeom prst="rect">
            <a:avLst/>
          </a:prstGeom>
        </p:spPr>
      </p:pic>
      <p:sp>
        <p:nvSpPr>
          <p:cNvPr id="670" name="85% of filtered water and NaCl is reabsorbed in…"/>
          <p:cNvSpPr txBox="1"/>
          <p:nvPr/>
        </p:nvSpPr>
        <p:spPr>
          <a:xfrm>
            <a:off x="7423546" y="571500"/>
            <a:ext cx="12912329" cy="191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85% </a:t>
            </a:r>
            <a:r>
              <a:t>of filtered water and NaCl is reabsorbed in </a:t>
            </a:r>
          </a:p>
          <a:p>
            <a:pPr marL="13572" indent="-13572" defTabSz="821531">
              <a:defRPr sz="5000"/>
            </a:pPr>
            <a:r>
              <a:rPr b="1"/>
              <a:t>proximal tubule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Figure 17.12"/>
          <p:cNvSpPr txBox="1"/>
          <p:nvPr/>
        </p:nvSpPr>
        <p:spPr>
          <a:xfrm>
            <a:off x="4583906" y="321468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17.12</a:t>
            </a:r>
          </a:p>
        </p:txBody>
      </p:sp>
      <p:pic>
        <p:nvPicPr>
          <p:cNvPr id="673" name="fox78119_1712.jpg" descr="fox78119_1712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05562" y="1113234"/>
            <a:ext cx="14019610" cy="11525252"/>
          </a:xfrm>
          <a:prstGeom prst="rect">
            <a:avLst/>
          </a:prstGeom>
          <a:ln w="12700">
            <a:miter lim="400000"/>
          </a:ln>
        </p:spPr>
      </p:pic>
      <p:sp>
        <p:nvSpPr>
          <p:cNvPr id="674" name="Rectangle"/>
          <p:cNvSpPr/>
          <p:nvPr/>
        </p:nvSpPr>
        <p:spPr>
          <a:xfrm>
            <a:off x="6691312" y="1107281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675" name="proximal…"/>
          <p:cNvSpPr txBox="1"/>
          <p:nvPr/>
        </p:nvSpPr>
        <p:spPr>
          <a:xfrm>
            <a:off x="3423046" y="5554265"/>
            <a:ext cx="2840479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13572" indent="-13572" algn="r" defTabSz="821531">
              <a:defRPr b="1" sz="5000"/>
            </a:pPr>
            <a:r>
              <a:t>proximal</a:t>
            </a:r>
          </a:p>
          <a:p>
            <a:pPr marL="13572" indent="-13572" algn="r" defTabSz="821531">
              <a:defRPr b="1" sz="5000"/>
            </a:pPr>
            <a:r>
              <a:t>tubule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Rectangle"/>
          <p:cNvSpPr/>
          <p:nvPr/>
        </p:nvSpPr>
        <p:spPr>
          <a:xfrm>
            <a:off x="2851546" y="8161734"/>
            <a:ext cx="19038095" cy="4661298"/>
          </a:xfrm>
          <a:prstGeom prst="rect">
            <a:avLst/>
          </a:prstGeom>
          <a:solidFill>
            <a:srgbClr val="FFFBB9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78" name="Rectangle"/>
          <p:cNvSpPr/>
          <p:nvPr/>
        </p:nvSpPr>
        <p:spPr>
          <a:xfrm>
            <a:off x="10950773" y="3652242"/>
            <a:ext cx="3161110" cy="4464844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79" name="Line"/>
          <p:cNvSpPr/>
          <p:nvPr/>
        </p:nvSpPr>
        <p:spPr>
          <a:xfrm>
            <a:off x="12245577" y="7533007"/>
            <a:ext cx="1" cy="1575275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680" name="Na+"/>
          <p:cNvSpPr txBox="1"/>
          <p:nvPr/>
        </p:nvSpPr>
        <p:spPr>
          <a:xfrm>
            <a:off x="11701181" y="9644062"/>
            <a:ext cx="1340832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Na+</a:t>
            </a:r>
          </a:p>
        </p:txBody>
      </p:sp>
      <p:sp>
        <p:nvSpPr>
          <p:cNvPr id="681" name="Na+"/>
          <p:cNvSpPr txBox="1"/>
          <p:nvPr/>
        </p:nvSpPr>
        <p:spPr>
          <a:xfrm>
            <a:off x="11566922" y="1821656"/>
            <a:ext cx="1340832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Na+</a:t>
            </a:r>
          </a:p>
        </p:txBody>
      </p:sp>
      <p:sp>
        <p:nvSpPr>
          <p:cNvPr id="682" name="Line"/>
          <p:cNvSpPr/>
          <p:nvPr/>
        </p:nvSpPr>
        <p:spPr>
          <a:xfrm>
            <a:off x="12066984" y="2750343"/>
            <a:ext cx="1" cy="1575275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683" name="Line"/>
          <p:cNvSpPr/>
          <p:nvPr/>
        </p:nvSpPr>
        <p:spPr>
          <a:xfrm flipV="1">
            <a:off x="12692062" y="3057602"/>
            <a:ext cx="1" cy="1300209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684" name="K+"/>
          <p:cNvSpPr txBox="1"/>
          <p:nvPr/>
        </p:nvSpPr>
        <p:spPr>
          <a:xfrm>
            <a:off x="12641371" y="4374356"/>
            <a:ext cx="656402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2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K+</a:t>
            </a:r>
          </a:p>
        </p:txBody>
      </p:sp>
      <p:sp>
        <p:nvSpPr>
          <p:cNvPr id="685" name="Circle"/>
          <p:cNvSpPr/>
          <p:nvPr/>
        </p:nvSpPr>
        <p:spPr>
          <a:xfrm>
            <a:off x="12084843" y="3411140"/>
            <a:ext cx="607220" cy="607220"/>
          </a:xfrm>
          <a:prstGeom prst="ellipse">
            <a:avLst/>
          </a:prstGeom>
          <a:solidFill>
            <a:srgbClr val="FF4013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86" name="Line"/>
          <p:cNvSpPr/>
          <p:nvPr/>
        </p:nvSpPr>
        <p:spPr>
          <a:xfrm>
            <a:off x="14281546" y="3071812"/>
            <a:ext cx="1" cy="6019034"/>
          </a:xfrm>
          <a:prstGeom prst="line">
            <a:avLst/>
          </a:prstGeom>
          <a:ln w="50800">
            <a:solidFill>
              <a:srgbClr val="000000"/>
            </a:solidFill>
            <a:miter lim="400000"/>
            <a:headEnd type="triangle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687" name="Cl–"/>
          <p:cNvSpPr txBox="1"/>
          <p:nvPr/>
        </p:nvSpPr>
        <p:spPr>
          <a:xfrm>
            <a:off x="14033078" y="9644062"/>
            <a:ext cx="980517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Cl</a:t>
            </a:r>
            <a:r>
              <a:rPr baseline="31999"/>
              <a:t>–</a:t>
            </a:r>
          </a:p>
        </p:txBody>
      </p:sp>
      <p:sp>
        <p:nvSpPr>
          <p:cNvPr id="688" name="Cl–"/>
          <p:cNvSpPr txBox="1"/>
          <p:nvPr/>
        </p:nvSpPr>
        <p:spPr>
          <a:xfrm>
            <a:off x="13781483" y="2160984"/>
            <a:ext cx="980517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Cl</a:t>
            </a:r>
            <a:r>
              <a:rPr baseline="31999"/>
              <a:t>–</a:t>
            </a:r>
          </a:p>
        </p:txBody>
      </p:sp>
      <p:sp>
        <p:nvSpPr>
          <p:cNvPr id="689" name="H20"/>
          <p:cNvSpPr txBox="1"/>
          <p:nvPr/>
        </p:nvSpPr>
        <p:spPr>
          <a:xfrm>
            <a:off x="9858747" y="9519046"/>
            <a:ext cx="1185306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H</a:t>
            </a:r>
            <a:r>
              <a:rPr baseline="-5999"/>
              <a:t>2</a:t>
            </a:r>
            <a:r>
              <a:t>0</a:t>
            </a:r>
          </a:p>
        </p:txBody>
      </p:sp>
      <p:sp>
        <p:nvSpPr>
          <p:cNvPr id="690" name="Rectangle"/>
          <p:cNvSpPr/>
          <p:nvPr/>
        </p:nvSpPr>
        <p:spPr>
          <a:xfrm>
            <a:off x="14406562" y="3661171"/>
            <a:ext cx="3161110" cy="4464845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91" name="Rectangle"/>
          <p:cNvSpPr/>
          <p:nvPr/>
        </p:nvSpPr>
        <p:spPr>
          <a:xfrm>
            <a:off x="6798468" y="3661171"/>
            <a:ext cx="3161111" cy="4464845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92" name="Rectangle"/>
          <p:cNvSpPr/>
          <p:nvPr/>
        </p:nvSpPr>
        <p:spPr>
          <a:xfrm>
            <a:off x="3440906" y="3661171"/>
            <a:ext cx="3161110" cy="4464845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93" name="Rectangle"/>
          <p:cNvSpPr/>
          <p:nvPr/>
        </p:nvSpPr>
        <p:spPr>
          <a:xfrm>
            <a:off x="17764125" y="3661171"/>
            <a:ext cx="3161110" cy="4464845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94" name="Arrow"/>
          <p:cNvSpPr/>
          <p:nvPr/>
        </p:nvSpPr>
        <p:spPr>
          <a:xfrm rot="16200000">
            <a:off x="7062267" y="5348558"/>
            <a:ext cx="6804423" cy="1500188"/>
          </a:xfrm>
          <a:prstGeom prst="rightArrow">
            <a:avLst>
              <a:gd name="adj1" fmla="val 54092"/>
              <a:gd name="adj2" fmla="val 60986"/>
            </a:avLst>
          </a:prstGeom>
          <a:solidFill>
            <a:srgbClr val="94E3FE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695" name="active transport"/>
          <p:cNvSpPr txBox="1"/>
          <p:nvPr/>
        </p:nvSpPr>
        <p:spPr>
          <a:xfrm>
            <a:off x="10963182" y="1327943"/>
            <a:ext cx="2566798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24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active transport</a:t>
            </a:r>
          </a:p>
        </p:txBody>
      </p:sp>
      <p:sp>
        <p:nvSpPr>
          <p:cNvPr id="696" name="passive transport…"/>
          <p:cNvSpPr txBox="1"/>
          <p:nvPr/>
        </p:nvSpPr>
        <p:spPr>
          <a:xfrm>
            <a:off x="15030767" y="2096889"/>
            <a:ext cx="3140042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24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passive transport</a:t>
            </a:r>
          </a:p>
          <a:p>
            <a:pPr algn="ctr" defTabSz="821531">
              <a:defRPr sz="24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(electrical gradient)</a:t>
            </a:r>
          </a:p>
        </p:txBody>
      </p:sp>
      <p:sp>
        <p:nvSpPr>
          <p:cNvPr id="697" name="osmosis"/>
          <p:cNvSpPr txBox="1"/>
          <p:nvPr/>
        </p:nvSpPr>
        <p:spPr>
          <a:xfrm>
            <a:off x="8231456" y="2515592"/>
            <a:ext cx="1272447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24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osmosis</a:t>
            </a:r>
          </a:p>
        </p:txBody>
      </p:sp>
      <p:sp>
        <p:nvSpPr>
          <p:cNvPr id="698" name="H20"/>
          <p:cNvSpPr txBox="1"/>
          <p:nvPr/>
        </p:nvSpPr>
        <p:spPr>
          <a:xfrm>
            <a:off x="9870280" y="2357437"/>
            <a:ext cx="1185307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H</a:t>
            </a:r>
            <a:r>
              <a:rPr baseline="-5999"/>
              <a:t>2</a:t>
            </a:r>
            <a:r>
              <a:t>0</a:t>
            </a:r>
          </a:p>
        </p:txBody>
      </p:sp>
      <p:sp>
        <p:nvSpPr>
          <p:cNvPr id="699" name="interstitial fluid"/>
          <p:cNvSpPr txBox="1"/>
          <p:nvPr/>
        </p:nvSpPr>
        <p:spPr>
          <a:xfrm>
            <a:off x="3906253" y="482203"/>
            <a:ext cx="5768579" cy="92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200"/>
            </a:lvl1pPr>
          </a:lstStyle>
          <a:p>
            <a:pPr/>
            <a:r>
              <a:t>interstitial fluid</a:t>
            </a:r>
          </a:p>
        </p:txBody>
      </p:sp>
      <p:sp>
        <p:nvSpPr>
          <p:cNvPr id="700" name="tubule lumen"/>
          <p:cNvSpPr txBox="1"/>
          <p:nvPr/>
        </p:nvSpPr>
        <p:spPr>
          <a:xfrm>
            <a:off x="4530328" y="11358562"/>
            <a:ext cx="5768579" cy="92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200"/>
            </a:lvl1pPr>
          </a:lstStyle>
          <a:p>
            <a:pPr/>
            <a:r>
              <a:t>tubule lumen</a:t>
            </a:r>
          </a:p>
        </p:txBody>
      </p:sp>
      <p:sp>
        <p:nvSpPr>
          <p:cNvPr id="701" name="tubule…"/>
          <p:cNvSpPr txBox="1"/>
          <p:nvPr/>
        </p:nvSpPr>
        <p:spPr>
          <a:xfrm>
            <a:off x="3512343" y="3964781"/>
            <a:ext cx="5768579" cy="1643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5000"/>
            </a:pPr>
            <a:r>
              <a:t>tubule</a:t>
            </a:r>
          </a:p>
          <a:p>
            <a:pPr defTabSz="821531">
              <a:defRPr sz="5000"/>
            </a:pPr>
            <a:r>
              <a:t>epithelium</a:t>
            </a:r>
          </a:p>
        </p:txBody>
      </p:sp>
      <p:sp>
        <p:nvSpPr>
          <p:cNvPr id="702" name="note; other water soluble molecules will be reabsorbed as well"/>
          <p:cNvSpPr txBox="1"/>
          <p:nvPr/>
        </p:nvSpPr>
        <p:spPr>
          <a:xfrm>
            <a:off x="11292840" y="12856170"/>
            <a:ext cx="9392985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24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note; other water soluble molecules will be reabsorbed as well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Figure 17.1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17.13</a:t>
            </a:r>
          </a:p>
        </p:txBody>
      </p:sp>
      <p:pic>
        <p:nvPicPr>
          <p:cNvPr id="705" name="fox78119_1713.jpg" descr="fox78119_1713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75250" y="1089025"/>
            <a:ext cx="14027150" cy="11537950"/>
          </a:xfrm>
          <a:prstGeom prst="rect">
            <a:avLst/>
          </a:prstGeom>
          <a:ln w="12700">
            <a:miter lim="400000"/>
          </a:ln>
        </p:spPr>
      </p:pic>
      <p:sp>
        <p:nvSpPr>
          <p:cNvPr id="706" name="Rectangle"/>
          <p:cNvSpPr/>
          <p:nvPr/>
        </p:nvSpPr>
        <p:spPr>
          <a:xfrm>
            <a:off x="5762625" y="1089421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Reabsorption of Glucose"/>
          <p:cNvSpPr/>
          <p:nvPr/>
        </p:nvSpPr>
        <p:spPr>
          <a:xfrm>
            <a:off x="4084270" y="981670"/>
            <a:ext cx="16734236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000"/>
            </a:lvl1pPr>
          </a:lstStyle>
          <a:p>
            <a:pPr/>
            <a:r>
              <a:t>Reabsorption of Glucose</a:t>
            </a:r>
          </a:p>
        </p:txBody>
      </p:sp>
      <p:sp>
        <p:nvSpPr>
          <p:cNvPr id="709" name="Glucose transporters in the proximal tubule reabsorb glucose by Na+/glucose co-transport into epithelial cells, and then diffusion into blood.…"/>
          <p:cNvSpPr/>
          <p:nvPr/>
        </p:nvSpPr>
        <p:spPr>
          <a:xfrm>
            <a:off x="4339464" y="2411015"/>
            <a:ext cx="15376923" cy="9947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defTabSz="821531">
              <a:defRPr sz="3200"/>
            </a:pPr>
            <a:r>
              <a:t>Glucose transporters in the </a:t>
            </a:r>
            <a:r>
              <a:rPr b="1"/>
              <a:t>proximal tubule</a:t>
            </a:r>
            <a:r>
              <a:t> reabsorb glucose by Na+/glucose co-transport into epithelial cells, and then diffusion into blood. 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Transporters require Na+ gradient (set up by Na+/K+ ATPase pumps).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Transporters are </a:t>
            </a:r>
            <a:r>
              <a:rPr b="1"/>
              <a:t>saturable</a:t>
            </a:r>
            <a:r>
              <a:t>: maximum transport (T</a:t>
            </a:r>
            <a:r>
              <a:rPr baseline="-5999"/>
              <a:t>m</a:t>
            </a:r>
            <a:r>
              <a:t>) is 375 mg/minute glucose.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Fasting glucose = 1 mg/ml  (= 100 mg/100ml).</a:t>
            </a:r>
          </a:p>
          <a:p>
            <a:pPr defTabSz="821531">
              <a:defRPr sz="3200"/>
            </a:pPr>
            <a:r>
              <a:t>GFR = 125 ml/min</a:t>
            </a:r>
          </a:p>
          <a:p>
            <a:pPr defTabSz="821531">
              <a:defRPr sz="3200"/>
            </a:pPr>
            <a:r>
              <a:t>so glucose filtration = 125 mg/min (which is less than T</a:t>
            </a:r>
            <a:r>
              <a:rPr baseline="-5999"/>
              <a:t>m</a:t>
            </a:r>
            <a:r>
              <a:t> of 375 mg/min)</a:t>
            </a:r>
          </a:p>
          <a:p>
            <a:pPr defTabSz="821531">
              <a:defRPr sz="3200"/>
            </a:pPr>
            <a:r>
              <a:t>so normally no glucose in urine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rPr b="1"/>
              <a:t>Renal Plasma Threshold</a:t>
            </a:r>
            <a:r>
              <a:t> is maximum concentration that can still be excreted into urine. 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Renal plasma threshold for glucose = 200 mg/100 ml; above 200 mg/100ml, glucose appears in urine (</a:t>
            </a:r>
            <a:r>
              <a:rPr b="1"/>
              <a:t>glycosuria</a:t>
            </a:r>
            <a:r>
              <a:t>)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(similar mechanism of amino acid reabsorption)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67241" y="2894893"/>
            <a:ext cx="12249518" cy="10053154"/>
          </a:xfrm>
          <a:prstGeom prst="rect">
            <a:avLst/>
          </a:prstGeom>
          <a:ln w="12700">
            <a:miter lim="400000"/>
          </a:ln>
        </p:spPr>
      </p:pic>
      <p:sp>
        <p:nvSpPr>
          <p:cNvPr id="712" name="When Renal Plasma Threshold of plasma glucose is exceeded, then proximal tubule cannot reabsorb all the filtered glucose:  excess -&gt; urine (glycosuria)"/>
          <p:cNvSpPr txBox="1"/>
          <p:nvPr/>
        </p:nvSpPr>
        <p:spPr>
          <a:xfrm>
            <a:off x="4860656" y="588962"/>
            <a:ext cx="15099266" cy="1108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3200"/>
            </a:lvl1pPr>
          </a:lstStyle>
          <a:p>
            <a:pPr/>
            <a:r>
              <a:t>When Renal Plasma Threshold of plasma glucose is exceeded, then proximal tubule cannot reabsorb all the filtered glucose:  excess -&gt; urine (glycosuria)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Figure 17.24"/>
          <p:cNvSpPr/>
          <p:nvPr/>
        </p:nvSpPr>
        <p:spPr>
          <a:xfrm>
            <a:off x="18835687" y="12733734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17.24</a:t>
            </a:r>
          </a:p>
        </p:txBody>
      </p:sp>
      <p:grpSp>
        <p:nvGrpSpPr>
          <p:cNvPr id="717" name="Group"/>
          <p:cNvGrpSpPr/>
          <p:nvPr/>
        </p:nvGrpSpPr>
        <p:grpSpPr>
          <a:xfrm>
            <a:off x="6566296" y="-293983"/>
            <a:ext cx="13492689" cy="14760078"/>
            <a:chOff x="0" y="0"/>
            <a:chExt cx="13492688" cy="14760076"/>
          </a:xfrm>
        </p:grpSpPr>
        <p:pic>
          <p:nvPicPr>
            <p:cNvPr id="715" name="fox78119_1724.jpg" descr="fox78119_172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167098" y="249897"/>
              <a:ext cx="7712689" cy="145101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16" name="Rectangle"/>
            <p:cNvSpPr/>
            <p:nvPr/>
          </p:nvSpPr>
          <p:spPr>
            <a:xfrm>
              <a:off x="0" y="0"/>
              <a:ext cx="13492689" cy="67109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718" name="Na+/glucose co-transport"/>
          <p:cNvSpPr/>
          <p:nvPr/>
        </p:nvSpPr>
        <p:spPr>
          <a:xfrm>
            <a:off x="3637359" y="500062"/>
            <a:ext cx="5460156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defTabSz="821531">
              <a:defRPr b="1" sz="3200"/>
            </a:lvl1pPr>
          </a:lstStyle>
          <a:p>
            <a:pPr/>
            <a:r>
              <a:t> Na+/glucose co-transport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tcam.png" descr="tc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30828" y="196453"/>
            <a:ext cx="8912626" cy="13287376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Krebs Cycle"/>
          <p:cNvSpPr txBox="1"/>
          <p:nvPr/>
        </p:nvSpPr>
        <p:spPr>
          <a:xfrm>
            <a:off x="3835390" y="756245"/>
            <a:ext cx="4697017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ctr" defTabSz="821531">
              <a:defRPr b="1" sz="5800"/>
            </a:lvl1pPr>
          </a:lstStyle>
          <a:p>
            <a:pPr/>
            <a:r>
              <a:t>Krebs Cycle</a:t>
            </a:r>
          </a:p>
        </p:txBody>
      </p:sp>
      <p:sp>
        <p:nvSpPr>
          <p:cNvPr id="166" name="http://hyperphysics.phy-astr.gsu.edu/hbase/biology/tca.html"/>
          <p:cNvSpPr txBox="1"/>
          <p:nvPr/>
        </p:nvSpPr>
        <p:spPr>
          <a:xfrm>
            <a:off x="3336924" y="13081595"/>
            <a:ext cx="519247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http://hyperphysics.phy-astr.gsu.edu/hbase/biology/tca.html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Reabsorption of Bicarbonate: Acid-Base Balance"/>
          <p:cNvSpPr/>
          <p:nvPr/>
        </p:nvSpPr>
        <p:spPr>
          <a:xfrm>
            <a:off x="3816380" y="678060"/>
            <a:ext cx="1673423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000"/>
            </a:lvl1pPr>
          </a:lstStyle>
          <a:p>
            <a:pPr/>
            <a:r>
              <a:t>Reabsorption of Bicarbonate: Acid-Base Balance</a:t>
            </a:r>
          </a:p>
        </p:txBody>
      </p:sp>
      <p:sp>
        <p:nvSpPr>
          <p:cNvPr id="721" name="Urine slightly acidic (pH 5 - 7)…"/>
          <p:cNvSpPr/>
          <p:nvPr/>
        </p:nvSpPr>
        <p:spPr>
          <a:xfrm>
            <a:off x="4030553" y="2428875"/>
            <a:ext cx="16305610" cy="7875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defTabSz="821531">
              <a:defRPr sz="3200"/>
            </a:pPr>
            <a:r>
              <a:t>Urine slightly </a:t>
            </a:r>
            <a:r>
              <a:rPr b="1"/>
              <a:t>acidic</a:t>
            </a:r>
            <a:r>
              <a:t> (pH 5 - 7)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rPr b="1"/>
              <a:t>Na+/H+ exchanger </a:t>
            </a:r>
            <a:r>
              <a:t>in proximal tubule moves H+ into urine (relies on Na+ gradient set up by Na+/K+ ATPase pump)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80-90% of Bicarbonate in urine reabsorbed as CO</a:t>
            </a:r>
            <a:r>
              <a:rPr baseline="-5999"/>
              <a:t>2</a:t>
            </a:r>
            <a:r>
              <a:t> from the lumen of the tubule</a:t>
            </a:r>
          </a:p>
          <a:p>
            <a:pPr defTabSz="821531">
              <a:defRPr sz="3200"/>
            </a:pPr>
          </a:p>
          <a:p>
            <a:pPr lvl="1" marL="537633" indent="-270933" defTabSz="821531">
              <a:buSzPct val="125000"/>
              <a:buChar char="•"/>
              <a:defRPr sz="3200"/>
            </a:pPr>
            <a:r>
              <a:t>Carbonic anhydrase on </a:t>
            </a:r>
            <a:r>
              <a:rPr b="1"/>
              <a:t>lumenal surface</a:t>
            </a:r>
            <a:r>
              <a:t> converts HCO</a:t>
            </a:r>
            <a:r>
              <a:rPr baseline="-5999"/>
              <a:t>3</a:t>
            </a:r>
            <a:r>
              <a:t>- &amp; H+ to CO</a:t>
            </a:r>
            <a:r>
              <a:rPr baseline="-5999"/>
              <a:t>2</a:t>
            </a:r>
            <a:r>
              <a:t> which can diffuse into epithelium cells. </a:t>
            </a:r>
          </a:p>
          <a:p>
            <a:pPr lvl="1" marL="537633" indent="-270933" defTabSz="821531">
              <a:buSzPct val="125000"/>
              <a:buChar char="•"/>
              <a:defRPr sz="3200"/>
            </a:pPr>
          </a:p>
          <a:p>
            <a:pPr lvl="1" marL="537633" indent="-270933" defTabSz="821531">
              <a:buSzPct val="125000"/>
              <a:buChar char="•"/>
              <a:defRPr sz="3200"/>
            </a:pPr>
            <a:r>
              <a:t>Carbonic anhydrase  </a:t>
            </a:r>
            <a:r>
              <a:rPr b="1"/>
              <a:t>inside epithelium cells</a:t>
            </a:r>
            <a:r>
              <a:t> converts CO</a:t>
            </a:r>
            <a:r>
              <a:rPr baseline="-5999"/>
              <a:t>2</a:t>
            </a:r>
            <a:r>
              <a:t> back to HCO</a:t>
            </a:r>
            <a:r>
              <a:rPr baseline="-5999"/>
              <a:t>3</a:t>
            </a:r>
            <a:r>
              <a:t>- &amp; H+ for transport in the blood.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rPr b="1"/>
              <a:t>H+ ATPase pump</a:t>
            </a:r>
            <a:r>
              <a:t> also adds protons to urine, making urine acidic in spite of CO</a:t>
            </a:r>
            <a:r>
              <a:rPr baseline="-5999"/>
              <a:t>2</a:t>
            </a:r>
            <a:r>
              <a:t> reabsorption.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Figure 17.29"/>
          <p:cNvSpPr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17.29</a:t>
            </a:r>
          </a:p>
        </p:txBody>
      </p:sp>
      <p:grpSp>
        <p:nvGrpSpPr>
          <p:cNvPr id="726" name="Group"/>
          <p:cNvGrpSpPr/>
          <p:nvPr/>
        </p:nvGrpSpPr>
        <p:grpSpPr>
          <a:xfrm>
            <a:off x="2780109" y="762092"/>
            <a:ext cx="18413016" cy="10876268"/>
            <a:chOff x="0" y="0"/>
            <a:chExt cx="18413015" cy="10876266"/>
          </a:xfrm>
        </p:grpSpPr>
        <p:pic>
          <p:nvPicPr>
            <p:cNvPr id="724" name="fox78119_1729.jpg" descr="fox78119_172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96595"/>
              <a:ext cx="18413016" cy="105796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25" name="Rectangle"/>
            <p:cNvSpPr/>
            <p:nvPr/>
          </p:nvSpPr>
          <p:spPr>
            <a:xfrm>
              <a:off x="2964656" y="0"/>
              <a:ext cx="13340954" cy="75976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http://www.ucl.ac.uk/~ucbcdab/urea/amtox.htm"/>
          <p:cNvSpPr txBox="1"/>
          <p:nvPr/>
        </p:nvSpPr>
        <p:spPr>
          <a:xfrm>
            <a:off x="16621116" y="13153032"/>
            <a:ext cx="4261240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http://www.ucl.ac.uk/~ucbcdab/urea/amtox.htm</a:t>
            </a:r>
          </a:p>
        </p:txBody>
      </p:sp>
      <p:pic>
        <p:nvPicPr>
          <p:cNvPr id="169" name="glnsynth%20copy.tiff" descr="glnsynth%20copy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55968" y="6179343"/>
            <a:ext cx="11019236" cy="4683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tcam.png" descr="tca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0" y="2367704"/>
            <a:ext cx="6000750" cy="89462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Shape Shape" descr="Shape Shap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68396" y="8953688"/>
            <a:ext cx="2442675" cy="1438030"/>
          </a:xfrm>
          <a:prstGeom prst="rect">
            <a:avLst/>
          </a:prstGeom>
        </p:spPr>
      </p:pic>
      <p:pic>
        <p:nvPicPr>
          <p:cNvPr id="173" name="Line Line" descr="Line Line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836025" y="8901982"/>
            <a:ext cx="1021360" cy="669056"/>
          </a:xfrm>
          <a:prstGeom prst="rect">
            <a:avLst/>
          </a:prstGeom>
        </p:spPr>
      </p:pic>
      <p:sp>
        <p:nvSpPr>
          <p:cNvPr id="175" name="Too much ammonia removes a-ketoglutarate from Krebs cycle, so starves cells of ATP"/>
          <p:cNvSpPr txBox="1"/>
          <p:nvPr/>
        </p:nvSpPr>
        <p:spPr>
          <a:xfrm>
            <a:off x="7349614" y="687585"/>
            <a:ext cx="14037470" cy="16787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5000"/>
            </a:lvl1pPr>
          </a:lstStyle>
          <a:p>
            <a:pPr/>
            <a:r>
              <a:t>Too much ammonia removes a-ketoglutarate from Krebs cycle, so starves cells of ATP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Urea - waste product of excess amino acid metabolism"/>
          <p:cNvSpPr txBox="1"/>
          <p:nvPr/>
        </p:nvSpPr>
        <p:spPr>
          <a:xfrm>
            <a:off x="6188681" y="904901"/>
            <a:ext cx="14227504" cy="780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4400"/>
            </a:lvl1pPr>
          </a:lstStyle>
          <a:p>
            <a:pPr/>
            <a:r>
              <a:t>Urea - waste product of excess amino acid metabolism</a:t>
            </a:r>
          </a:p>
        </p:txBody>
      </p:sp>
      <p:grpSp>
        <p:nvGrpSpPr>
          <p:cNvPr id="189" name="Group"/>
          <p:cNvGrpSpPr/>
          <p:nvPr/>
        </p:nvGrpSpPr>
        <p:grpSpPr>
          <a:xfrm>
            <a:off x="1639994" y="2964682"/>
            <a:ext cx="19338061" cy="9394032"/>
            <a:chOff x="-6800778" y="0"/>
            <a:chExt cx="19338059" cy="9394031"/>
          </a:xfrm>
        </p:grpSpPr>
        <p:pic>
          <p:nvPicPr>
            <p:cNvPr id="178" name="excret1.png" descr="excret1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0"/>
            <a:stretch>
              <a:fillRect/>
            </a:stretch>
          </p:blipFill>
          <p:spPr>
            <a:xfrm>
              <a:off x="0" y="0"/>
              <a:ext cx="12215813" cy="92565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9" name="Line"/>
            <p:cNvSpPr/>
            <p:nvPr/>
          </p:nvSpPr>
          <p:spPr>
            <a:xfrm flipH="1">
              <a:off x="4286250" y="1375171"/>
              <a:ext cx="3518297" cy="2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180" name="amino acid metabolism"/>
            <p:cNvSpPr txBox="1"/>
            <p:nvPr/>
          </p:nvSpPr>
          <p:spPr>
            <a:xfrm>
              <a:off x="4417527" y="576262"/>
              <a:ext cx="3275609" cy="526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amino acid metabolism</a:t>
              </a:r>
            </a:p>
          </p:txBody>
        </p:sp>
        <p:sp>
          <p:nvSpPr>
            <p:cNvPr id="181" name="Line"/>
            <p:cNvSpPr/>
            <p:nvPr/>
          </p:nvSpPr>
          <p:spPr>
            <a:xfrm flipV="1">
              <a:off x="3375421" y="2089549"/>
              <a:ext cx="4464848" cy="3482576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182" name="toxic!"/>
            <p:cNvSpPr txBox="1"/>
            <p:nvPr/>
          </p:nvSpPr>
          <p:spPr>
            <a:xfrm>
              <a:off x="10036541" y="1103114"/>
              <a:ext cx="918171" cy="526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solidFill>
                    <a:srgbClr val="E32400"/>
                  </a:solid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toxic!</a:t>
              </a:r>
            </a:p>
          </p:txBody>
        </p:sp>
        <p:sp>
          <p:nvSpPr>
            <p:cNvPr id="183" name="liver…"/>
            <p:cNvSpPr txBox="1"/>
            <p:nvPr/>
          </p:nvSpPr>
          <p:spPr>
            <a:xfrm rot="19302590">
              <a:off x="3965511" y="3272035"/>
              <a:ext cx="2880388" cy="12247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2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liver </a:t>
              </a:r>
            </a:p>
            <a:p>
              <a:pPr algn="ctr" defTabSz="821531">
                <a:defRPr sz="32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ammonia + CO</a:t>
              </a:r>
              <a:r>
                <a:rPr baseline="-5999"/>
                <a:t>2</a:t>
              </a:r>
            </a:p>
          </p:txBody>
        </p:sp>
        <p:sp>
          <p:nvSpPr>
            <p:cNvPr id="184" name="Rectangle"/>
            <p:cNvSpPr/>
            <p:nvPr/>
          </p:nvSpPr>
          <p:spPr>
            <a:xfrm>
              <a:off x="5750718" y="4572000"/>
              <a:ext cx="6786564" cy="4822032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5" name="Line"/>
            <p:cNvSpPr/>
            <p:nvPr/>
          </p:nvSpPr>
          <p:spPr>
            <a:xfrm flipV="1">
              <a:off x="-3066621" y="7020073"/>
              <a:ext cx="2509596" cy="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186" name="water soluble"/>
            <p:cNvSpPr txBox="1"/>
            <p:nvPr/>
          </p:nvSpPr>
          <p:spPr>
            <a:xfrm>
              <a:off x="-2679178" y="6219116"/>
              <a:ext cx="2014439" cy="526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water soluble</a:t>
              </a:r>
            </a:p>
          </p:txBody>
        </p:sp>
        <p:sp>
          <p:nvSpPr>
            <p:cNvPr id="187" name="plasma"/>
            <p:cNvSpPr txBox="1"/>
            <p:nvPr/>
          </p:nvSpPr>
          <p:spPr>
            <a:xfrm>
              <a:off x="-2183777" y="7131544"/>
              <a:ext cx="1063428" cy="526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>
              <a:lvl1pPr algn="ctr" defTabSz="821531">
                <a:defRPr sz="2400"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plasma</a:t>
              </a:r>
            </a:p>
          </p:txBody>
        </p:sp>
        <p:sp>
          <p:nvSpPr>
            <p:cNvPr id="188" name="filtered by…"/>
            <p:cNvSpPr txBox="1"/>
            <p:nvPr/>
          </p:nvSpPr>
          <p:spPr>
            <a:xfrm>
              <a:off x="-6800779" y="6333276"/>
              <a:ext cx="3518273" cy="13771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ctr">
              <a:spAutoFit/>
            </a:bodyPr>
            <a:lstStyle/>
            <a:p>
              <a:pPr algn="ctr" defTabSz="821531">
                <a:defRPr sz="36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filtered by </a:t>
              </a:r>
            </a:p>
            <a:p>
              <a:pPr algn="ctr" defTabSz="821531">
                <a:defRPr sz="36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kidneys to urine</a:t>
              </a:r>
            </a:p>
          </p:txBody>
        </p:sp>
      </p:grpSp>
      <p:sp>
        <p:nvSpPr>
          <p:cNvPr id="190" name="BUN = Blood Urea Nitrogen…"/>
          <p:cNvSpPr txBox="1"/>
          <p:nvPr/>
        </p:nvSpPr>
        <p:spPr>
          <a:xfrm>
            <a:off x="13872929" y="10179473"/>
            <a:ext cx="8129787" cy="1108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200"/>
            </a:pPr>
            <a:r>
              <a:t>BUN = Blood Urea Nitrogen</a:t>
            </a:r>
          </a:p>
          <a:p>
            <a:pPr>
              <a:defRPr sz="3200"/>
            </a:pPr>
            <a:r>
              <a:t>measure of how well kidneys are functioning</a:t>
            </a:r>
          </a:p>
        </p:txBody>
      </p:sp>
      <p:sp>
        <p:nvSpPr>
          <p:cNvPr id="191" name="normal: urea nitrogen per 100 ml (6–20 mg/dL) of blood"/>
          <p:cNvSpPr txBox="1"/>
          <p:nvPr/>
        </p:nvSpPr>
        <p:spPr>
          <a:xfrm>
            <a:off x="14149604" y="11451060"/>
            <a:ext cx="5885757" cy="422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1800">
                <a:solidFill>
                  <a:srgbClr val="222222"/>
                </a:solidFill>
              </a:defRPr>
            </a:pPr>
            <a:r>
              <a:t>normal: </a:t>
            </a:r>
            <a:r>
              <a:rPr b="1"/>
              <a:t>urea nitrogen</a:t>
            </a:r>
            <a:r>
              <a:t> per 100 </a:t>
            </a:r>
            <a:r>
              <a:rPr>
                <a:solidFill>
                  <a:srgbClr val="0645AD"/>
                </a:solidFill>
                <a:hlinkClick r:id="rId3" invalidUrl="" action="" tgtFrame="" tooltip="" history="1" highlightClick="0" endSnd="0"/>
              </a:rPr>
              <a:t>ml</a:t>
            </a:r>
            <a:r>
              <a:t> (6–20 mg/</a:t>
            </a:r>
            <a:r>
              <a:rPr>
                <a:solidFill>
                  <a:srgbClr val="0645AD"/>
                </a:solidFill>
                <a:hlinkClick r:id="rId4" invalidUrl="" action="" tgtFrame="" tooltip="" history="1" highlightClick="0" endSnd="0"/>
              </a:rPr>
              <a:t>dL</a:t>
            </a:r>
            <a:r>
              <a:t>) of blood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Anatomy of the Kidney"/>
          <p:cNvSpPr txBox="1"/>
          <p:nvPr/>
        </p:nvSpPr>
        <p:spPr>
          <a:xfrm>
            <a:off x="4403501" y="839390"/>
            <a:ext cx="1343025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5200"/>
            </a:lvl1pPr>
          </a:lstStyle>
          <a:p>
            <a:pPr/>
            <a:r>
              <a:t>Anatomy of the Kidney </a:t>
            </a:r>
          </a:p>
        </p:txBody>
      </p:sp>
      <p:sp>
        <p:nvSpPr>
          <p:cNvPr id="194" name="Kidney Structures…"/>
          <p:cNvSpPr txBox="1"/>
          <p:nvPr/>
        </p:nvSpPr>
        <p:spPr>
          <a:xfrm>
            <a:off x="4702447" y="4804171"/>
            <a:ext cx="12805173" cy="425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227340" indent="-1227340" defTabSz="821531">
              <a:defRPr b="1" sz="3200"/>
            </a:pPr>
            <a:r>
              <a:t>Kidney Structures</a:t>
            </a:r>
          </a:p>
          <a:p>
            <a:pPr marL="1227340" indent="-1227340" defTabSz="821531">
              <a:defRPr b="1" sz="3200"/>
            </a:pPr>
          </a:p>
          <a:p>
            <a:pPr marL="1227340" indent="-1227340" defTabSz="821531">
              <a:defRPr sz="3200"/>
            </a:pPr>
            <a:r>
              <a:rPr b="1">
                <a:solidFill>
                  <a:srgbClr val="B51A00"/>
                </a:solidFill>
              </a:rPr>
              <a:t>cortex</a:t>
            </a:r>
            <a:r>
              <a:t> (bark): reddish brown, lots of capillaries</a:t>
            </a:r>
          </a:p>
          <a:p>
            <a:pPr marL="1227340" indent="-1227340" defTabSz="821531">
              <a:defRPr sz="3200"/>
            </a:pPr>
            <a:r>
              <a:rPr b="1">
                <a:solidFill>
                  <a:srgbClr val="FF6251"/>
                </a:solidFill>
              </a:rPr>
              <a:t>medulla</a:t>
            </a:r>
            <a:r>
              <a:t> (inner region): striped with capillaries &amp; collecting ducts; divided into renal pyramids</a:t>
            </a:r>
          </a:p>
          <a:p>
            <a:pPr marL="1227340" indent="-1227340" defTabSz="821531">
              <a:defRPr sz="3200"/>
            </a:pPr>
          </a:p>
          <a:p>
            <a:pPr marL="1227340" indent="-1227340" defTabSz="821531">
              <a:defRPr sz="3200"/>
            </a:pPr>
            <a:r>
              <a:rPr b="1">
                <a:solidFill>
                  <a:srgbClr val="D29D00"/>
                </a:solidFill>
              </a:rPr>
              <a:t>urine</a:t>
            </a:r>
            <a:r>
              <a:t> -&gt; collecting ducts -&gt; minor calyces -&gt; major calyces </a:t>
            </a:r>
          </a:p>
          <a:p>
            <a:pPr lvl="3" marL="1227340" indent="-427240" defTabSz="821531">
              <a:defRPr sz="3200"/>
            </a:pPr>
            <a:r>
              <a:t>-&gt; renal pelvis-&gt; ureters -&gt; urinary bladder -&gt; urethra</a:t>
            </a:r>
          </a:p>
        </p:txBody>
      </p:sp>
      <p:sp>
        <p:nvSpPr>
          <p:cNvPr id="195" name="calyx; calyces…"/>
          <p:cNvSpPr txBox="1"/>
          <p:nvPr/>
        </p:nvSpPr>
        <p:spPr>
          <a:xfrm>
            <a:off x="16654114" y="7840265"/>
            <a:ext cx="3043559" cy="1285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b="1" sz="3200">
                <a:solidFill>
                  <a:srgbClr val="669C35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calyx; calyces</a:t>
            </a:r>
          </a:p>
          <a:p>
            <a:pPr algn="ctr" defTabSz="821531">
              <a:defRPr b="1" sz="3200">
                <a:solidFill>
                  <a:srgbClr val="669C35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“cup”</a:t>
            </a:r>
          </a:p>
        </p:txBody>
      </p:sp>
      <p:sp>
        <p:nvSpPr>
          <p:cNvPr id="196" name="ren- Latin for kidney…"/>
          <p:cNvSpPr txBox="1"/>
          <p:nvPr/>
        </p:nvSpPr>
        <p:spPr>
          <a:xfrm>
            <a:off x="4530450" y="11340703"/>
            <a:ext cx="13162360" cy="1678782"/>
          </a:xfrm>
          <a:prstGeom prst="rect">
            <a:avLst/>
          </a:prstGeom>
          <a:solidFill>
            <a:srgbClr val="E0EDD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2400"/>
            </a:pPr>
            <a:r>
              <a:rPr i="1"/>
              <a:t>ren</a:t>
            </a:r>
            <a:r>
              <a:t>- Latin for kidney</a:t>
            </a:r>
          </a:p>
          <a:p>
            <a:pPr defTabSz="821531">
              <a:defRPr sz="2400"/>
            </a:pPr>
            <a:r>
              <a:rPr i="1"/>
              <a:t>nephro</a:t>
            </a:r>
            <a:r>
              <a:t>- Greek for kidney</a:t>
            </a:r>
          </a:p>
          <a:p>
            <a:pPr defTabSz="821531">
              <a:defRPr sz="2400"/>
            </a:pPr>
            <a:r>
              <a:rPr i="1"/>
              <a:t>-uria </a:t>
            </a:r>
            <a:r>
              <a:t>- problem with urine, e.g. polyuria (too much urine), glycosuria (glucose in urine)</a:t>
            </a:r>
          </a:p>
          <a:p>
            <a:pPr defTabSz="821531">
              <a:defRPr sz="2400"/>
            </a:pPr>
            <a:r>
              <a:rPr i="1"/>
              <a:t>diabetes</a:t>
            </a:r>
            <a:r>
              <a:t> - also means too much urine</a:t>
            </a:r>
          </a:p>
        </p:txBody>
      </p:sp>
      <p:sp>
        <p:nvSpPr>
          <p:cNvPr id="197" name="Kidney Function…"/>
          <p:cNvSpPr txBox="1"/>
          <p:nvPr/>
        </p:nvSpPr>
        <p:spPr>
          <a:xfrm>
            <a:off x="4512468" y="2160984"/>
            <a:ext cx="12805173" cy="218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227340" indent="-1227340" defTabSz="821531">
              <a:defRPr b="1" sz="3200"/>
            </a:pPr>
            <a:r>
              <a:t>Kidney Function</a:t>
            </a:r>
          </a:p>
          <a:p>
            <a:pPr marL="74295" indent="-55765" defTabSz="821531">
              <a:defRPr sz="3200"/>
            </a:pPr>
            <a:r>
              <a:t>Filter excess and waste chemicals (water soluble) from the blood.</a:t>
            </a:r>
          </a:p>
          <a:p>
            <a:pPr marL="74295" indent="-55765" defTabSz="821531">
              <a:defRPr sz="3200"/>
            </a:pPr>
            <a:r>
              <a:t>(excess water, Na+, </a:t>
            </a:r>
            <a:r>
              <a:rPr b="1">
                <a:solidFill>
                  <a:srgbClr val="4F7A28"/>
                </a:solidFill>
              </a:rPr>
              <a:t>urea</a:t>
            </a:r>
            <a:r>
              <a:t>, glucose &gt; 200 mg/100ml)</a:t>
            </a:r>
          </a:p>
        </p:txBody>
      </p:sp>
      <p:sp>
        <p:nvSpPr>
          <p:cNvPr id="198" name="high surface area for exchange, then to storage and outside"/>
          <p:cNvSpPr txBox="1"/>
          <p:nvPr/>
        </p:nvSpPr>
        <p:spPr>
          <a:xfrm>
            <a:off x="4551919" y="10178851"/>
            <a:ext cx="14501814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algn="ctr" defTabSz="821531">
              <a:defRPr b="1" sz="3200">
                <a:solidFill>
                  <a:srgbClr val="FFAA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high surface area for exchange, then to storage and outside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Figure 17.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</a:t>
            </a:r>
          </a:p>
        </p:txBody>
      </p:sp>
      <p:pic>
        <p:nvPicPr>
          <p:cNvPr id="201" name="fox78119_1701.jpg" descr="fox78119_170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34125" y="607218"/>
            <a:ext cx="11715750" cy="12501564"/>
          </a:xfrm>
          <a:prstGeom prst="rect">
            <a:avLst/>
          </a:prstGeom>
          <a:ln w="12700">
            <a:miter lim="400000"/>
          </a:ln>
        </p:spPr>
      </p:pic>
      <p:sp>
        <p:nvSpPr>
          <p:cNvPr id="202" name="Rectangle"/>
          <p:cNvSpPr/>
          <p:nvPr/>
        </p:nvSpPr>
        <p:spPr>
          <a:xfrm>
            <a:off x="5798343" y="410765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Figure 17.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</a:t>
            </a:r>
          </a:p>
        </p:txBody>
      </p:sp>
      <p:pic>
        <p:nvPicPr>
          <p:cNvPr id="205" name="fox78119_1702.jpg" descr="fox78119_1702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36504" y="784621"/>
            <a:ext cx="16412767" cy="16359189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Rectangle"/>
          <p:cNvSpPr/>
          <p:nvPr/>
        </p:nvSpPr>
        <p:spPr>
          <a:xfrm>
            <a:off x="6101953" y="428625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07" name="Rectangle"/>
          <p:cNvSpPr/>
          <p:nvPr/>
        </p:nvSpPr>
        <p:spPr>
          <a:xfrm>
            <a:off x="5101828" y="10287000"/>
            <a:ext cx="13340954" cy="46612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Times Roman"/>
        <a:ea typeface="Times Roman"/>
        <a:cs typeface="Times Roma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Times Roman"/>
        <a:ea typeface="Times Roman"/>
        <a:cs typeface="Times Roma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