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6429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6429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6429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6429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6429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6429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6429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6429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6429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381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4A9BC294-FFE2-49D5-8D69-9E1BD2C41BD5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BBFC77FB-9ED0-4EC9-95AA-A1379042E64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381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3DC5C2F9-1CAC-4260-A1DD-9FCDBB87749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381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6CBB8FF1-D9AA-43F3-AF6F-95CC898621D3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381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3" name="Shape 13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9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9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9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9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9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9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9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9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9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esentation1d.temp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Number"/>
          <p:cNvSpPr txBox="1"/>
          <p:nvPr>
            <p:ph type="sldNum" sz="quarter" idx="2"/>
          </p:nvPr>
        </p:nvSpPr>
        <p:spPr>
          <a:xfrm>
            <a:off x="11844337" y="12948046"/>
            <a:ext cx="688976" cy="803276"/>
          </a:xfrm>
          <a:prstGeom prst="rect">
            <a:avLst/>
          </a:prstGeom>
        </p:spPr>
        <p:txBody>
          <a:bodyPr/>
          <a:lstStyle>
            <a:lvl1pPr defTabSz="910828">
              <a:defRPr b="0" sz="4200">
                <a:latin typeface="+mn-lt"/>
                <a:ea typeface="+mn-ea"/>
                <a:cs typeface="+mn-cs"/>
                <a:sym typeface="Times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esentation1d.temp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lide Number"/>
          <p:cNvSpPr txBox="1"/>
          <p:nvPr>
            <p:ph type="sldNum" sz="quarter" idx="2"/>
          </p:nvPr>
        </p:nvSpPr>
        <p:spPr>
          <a:xfrm>
            <a:off x="11844337" y="12948046"/>
            <a:ext cx="688976" cy="803276"/>
          </a:xfrm>
          <a:prstGeom prst="rect">
            <a:avLst/>
          </a:prstGeom>
        </p:spPr>
        <p:txBody>
          <a:bodyPr/>
          <a:lstStyle>
            <a:lvl1pPr defTabSz="910828">
              <a:defRPr b="0" sz="4200">
                <a:latin typeface="+mn-lt"/>
                <a:ea typeface="+mn-ea"/>
                <a:cs typeface="+mn-cs"/>
                <a:sym typeface="Times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esentation1d.temp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lide Number"/>
          <p:cNvSpPr txBox="1"/>
          <p:nvPr>
            <p:ph type="sldNum" sz="quarter" idx="2"/>
          </p:nvPr>
        </p:nvSpPr>
        <p:spPr>
          <a:xfrm>
            <a:off x="11844337" y="12948046"/>
            <a:ext cx="688976" cy="803276"/>
          </a:xfrm>
          <a:prstGeom prst="rect">
            <a:avLst/>
          </a:prstGeom>
        </p:spPr>
        <p:txBody>
          <a:bodyPr/>
          <a:lstStyle>
            <a:lvl1pPr defTabSz="910828">
              <a:defRPr b="0" sz="4200">
                <a:latin typeface="+mn-lt"/>
                <a:ea typeface="+mn-ea"/>
                <a:cs typeface="+mn-cs"/>
                <a:sym typeface="Times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esentation1d.temp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lide Number"/>
          <p:cNvSpPr txBox="1"/>
          <p:nvPr>
            <p:ph type="sldNum" sz="quarter" idx="2"/>
          </p:nvPr>
        </p:nvSpPr>
        <p:spPr>
          <a:xfrm>
            <a:off x="11844337" y="12948046"/>
            <a:ext cx="688976" cy="803276"/>
          </a:xfrm>
          <a:prstGeom prst="rect">
            <a:avLst/>
          </a:prstGeom>
        </p:spPr>
        <p:txBody>
          <a:bodyPr/>
          <a:lstStyle>
            <a:lvl1pPr defTabSz="910828">
              <a:defRPr b="0" sz="4200">
                <a:latin typeface="+mn-lt"/>
                <a:ea typeface="+mn-ea"/>
                <a:cs typeface="+mn-cs"/>
                <a:sym typeface="Times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esentation1d.temp cop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xfrm>
            <a:off x="11844337" y="12948046"/>
            <a:ext cx="688976" cy="803276"/>
          </a:xfrm>
          <a:prstGeom prst="rect">
            <a:avLst/>
          </a:prstGeom>
        </p:spPr>
        <p:txBody>
          <a:bodyPr/>
          <a:lstStyle>
            <a:lvl1pPr defTabSz="910828">
              <a:defRPr b="0" sz="4200">
                <a:latin typeface="+mn-lt"/>
                <a:ea typeface="+mn-ea"/>
                <a:cs typeface="+mn-cs"/>
                <a:sym typeface="Times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lide Number"/>
          <p:cNvSpPr txBox="1"/>
          <p:nvPr>
            <p:ph type="sldNum" sz="quarter" idx="2"/>
          </p:nvPr>
        </p:nvSpPr>
        <p:spPr>
          <a:xfrm>
            <a:off x="11844337" y="12948046"/>
            <a:ext cx="688976" cy="803276"/>
          </a:xfrm>
          <a:prstGeom prst="rect">
            <a:avLst/>
          </a:prstGeom>
        </p:spPr>
        <p:txBody>
          <a:bodyPr/>
          <a:lstStyle>
            <a:lvl1pPr defTabSz="910828">
              <a:defRPr b="0" sz="4200">
                <a:latin typeface="+mn-lt"/>
                <a:ea typeface="+mn-ea"/>
                <a:cs typeface="+mn-cs"/>
                <a:sym typeface="Times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/>
          <p:nvPr>
            <p:ph type="title"/>
          </p:nvPr>
        </p:nvSpPr>
        <p:spPr>
          <a:xfrm>
            <a:off x="4390080" y="748878"/>
            <a:ext cx="15612482" cy="3071814"/>
          </a:xfrm>
          <a:prstGeom prst="rect">
            <a:avLst/>
          </a:prstGeom>
        </p:spPr>
        <p:txBody>
          <a:bodyPr lIns="0" tIns="0" rIns="0" bIns="0"/>
          <a:lstStyle>
            <a:lvl1pPr marL="0" marR="0" defTabSz="821531">
              <a:lnSpc>
                <a:spcPct val="93000"/>
              </a:lnSpc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5" name="Body Level One…"/>
          <p:cNvSpPr txBox="1"/>
          <p:nvPr>
            <p:ph type="body" idx="1"/>
          </p:nvPr>
        </p:nvSpPr>
        <p:spPr>
          <a:xfrm>
            <a:off x="4390080" y="3813520"/>
            <a:ext cx="15612482" cy="9902480"/>
          </a:xfrm>
          <a:prstGeom prst="rect">
            <a:avLst/>
          </a:prstGeom>
        </p:spPr>
        <p:txBody>
          <a:bodyPr lIns="0" tIns="0" rIns="0" bIns="0"/>
          <a:lstStyle>
            <a:lvl1pPr marL="539750" marR="0" indent="-431800" defTabSz="821531">
              <a:lnSpc>
                <a:spcPct val="93000"/>
              </a:lnSpc>
              <a:spcBef>
                <a:spcPts val="1600"/>
              </a:spcBef>
              <a:buClr>
                <a:srgbClr val="000000"/>
              </a:buClr>
              <a:buFont typeface="Arial"/>
              <a:defRPr b="0" sz="320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71351" marR="0" indent="-395089" defTabSz="821531">
              <a:lnSpc>
                <a:spcPct val="93000"/>
              </a:lnSpc>
              <a:spcBef>
                <a:spcPts val="2000"/>
              </a:spcBef>
              <a:buClr>
                <a:srgbClr val="000000"/>
              </a:buClr>
              <a:buSzPct val="75000"/>
              <a:buFont typeface="Symbol"/>
              <a:buChar char="-"/>
              <a:defRPr b="0" sz="4400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81760" marR="0" indent="-302260" defTabSz="821531">
              <a:lnSpc>
                <a:spcPct val="93000"/>
              </a:lnSpc>
              <a:spcBef>
                <a:spcPts val="1500"/>
              </a:spcBef>
              <a:buClr>
                <a:srgbClr val="000000"/>
              </a:buClr>
              <a:buSzPct val="45000"/>
              <a:buChar char=""/>
              <a:defRPr b="0" sz="4200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799166" marR="0" indent="-287866" defTabSz="821531">
              <a:lnSpc>
                <a:spcPct val="93000"/>
              </a:lnSpc>
              <a:spcBef>
                <a:spcPts val="1000"/>
              </a:spcBef>
              <a:buClr>
                <a:srgbClr val="000000"/>
              </a:buClr>
              <a:buSzPct val="75000"/>
              <a:buFont typeface="Symbol"/>
              <a:buChar char="-"/>
              <a:defRPr b="0" sz="3200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30966" marR="0" indent="-287866" defTabSz="821531">
              <a:lnSpc>
                <a:spcPct val="93000"/>
              </a:lnSpc>
              <a:spcBef>
                <a:spcPts val="500"/>
              </a:spcBef>
              <a:buClr>
                <a:srgbClr val="000000"/>
              </a:buClr>
              <a:buSzPct val="45000"/>
              <a:buChar char=""/>
              <a:defRPr b="0" sz="3200"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" name="Slide Number"/>
          <p:cNvSpPr txBox="1"/>
          <p:nvPr>
            <p:ph type="sldNum" sz="quarter" idx="2"/>
          </p:nvPr>
        </p:nvSpPr>
        <p:spPr>
          <a:xfrm>
            <a:off x="11851330" y="12863430"/>
            <a:ext cx="688976" cy="729817"/>
          </a:xfrm>
          <a:prstGeom prst="rect">
            <a:avLst/>
          </a:prstGeom>
        </p:spPr>
        <p:txBody>
          <a:bodyPr/>
          <a:lstStyle>
            <a:lvl1pPr defTabSz="1053703">
              <a:defRPr b="0" sz="42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"/>
          <p:cNvSpPr txBox="1"/>
          <p:nvPr>
            <p:ph type="sldNum" sz="quarter" idx="2"/>
          </p:nvPr>
        </p:nvSpPr>
        <p:spPr>
          <a:xfrm>
            <a:off x="11983442" y="13108781"/>
            <a:ext cx="384176" cy="409576"/>
          </a:xfrm>
          <a:prstGeom prst="rect">
            <a:avLst/>
          </a:prstGeom>
        </p:spPr>
        <p:txBody>
          <a:bodyPr/>
          <a:lstStyle>
            <a:lvl1pPr defTabSz="821531">
              <a:defRPr b="0" sz="1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"/>
          <p:cNvSpPr txBox="1"/>
          <p:nvPr>
            <p:ph type="sldNum" sz="quarter" idx="2"/>
          </p:nvPr>
        </p:nvSpPr>
        <p:spPr>
          <a:xfrm>
            <a:off x="11983442" y="13108781"/>
            <a:ext cx="384176" cy="409576"/>
          </a:xfrm>
          <a:prstGeom prst="rect">
            <a:avLst/>
          </a:prstGeom>
        </p:spPr>
        <p:txBody>
          <a:bodyPr/>
          <a:lstStyle>
            <a:lvl1pPr defTabSz="821531">
              <a:defRPr b="0" sz="1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"/>
          <p:cNvSpPr txBox="1"/>
          <p:nvPr>
            <p:ph type="sldNum" sz="quarter" idx="2"/>
          </p:nvPr>
        </p:nvSpPr>
        <p:spPr>
          <a:xfrm>
            <a:off x="11983442" y="13108781"/>
            <a:ext cx="384176" cy="409576"/>
          </a:xfrm>
          <a:prstGeom prst="rect">
            <a:avLst/>
          </a:prstGeom>
        </p:spPr>
        <p:txBody>
          <a:bodyPr/>
          <a:lstStyle>
            <a:lvl1pPr defTabSz="821531">
              <a:defRPr b="0" sz="1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"/>
          <p:cNvSpPr txBox="1"/>
          <p:nvPr>
            <p:ph type="sldNum" sz="quarter" idx="2"/>
          </p:nvPr>
        </p:nvSpPr>
        <p:spPr>
          <a:xfrm>
            <a:off x="11956653" y="13055203"/>
            <a:ext cx="434976" cy="460376"/>
          </a:xfrm>
          <a:prstGeom prst="rect">
            <a:avLst/>
          </a:prstGeom>
        </p:spPr>
        <p:txBody>
          <a:bodyPr/>
          <a:lstStyle>
            <a:lvl1pPr defTabSz="821531">
              <a:defRPr b="0" sz="22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xfrm>
            <a:off x="4423171" y="767953"/>
            <a:ext cx="15537658" cy="3196829"/>
          </a:xfrm>
          <a:prstGeom prst="rect">
            <a:avLst/>
          </a:prstGeom>
        </p:spPr>
        <p:txBody>
          <a:bodyPr/>
          <a:lstStyle>
            <a:lvl1pPr>
              <a:defRPr b="0" sz="8000">
                <a:latin typeface="+mn-lt"/>
                <a:ea typeface="+mn-ea"/>
                <a:cs typeface="+mn-cs"/>
                <a:sym typeface="Times Roma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9" name="Body Level One…"/>
          <p:cNvSpPr txBox="1"/>
          <p:nvPr>
            <p:ph type="body" idx="1"/>
          </p:nvPr>
        </p:nvSpPr>
        <p:spPr>
          <a:xfrm>
            <a:off x="4423171" y="3964781"/>
            <a:ext cx="15537658" cy="9751219"/>
          </a:xfrm>
          <a:prstGeom prst="rect">
            <a:avLst/>
          </a:prstGeom>
        </p:spPr>
        <p:txBody>
          <a:bodyPr/>
          <a:lstStyle>
            <a:lvl1pPr marL="514168" indent="-473528">
              <a:spcBef>
                <a:spcPts val="1500"/>
              </a:spcBef>
              <a:defRPr b="0" sz="5800">
                <a:latin typeface="+mn-lt"/>
                <a:ea typeface="+mn-ea"/>
                <a:cs typeface="+mn-cs"/>
                <a:sym typeface="Times Roman"/>
              </a:defRPr>
            </a:lvl1pPr>
            <a:lvl2pPr marL="894714" indent="-396874">
              <a:spcBef>
                <a:spcPts val="1300"/>
              </a:spcBef>
              <a:defRPr b="0" sz="5000">
                <a:latin typeface="+mn-lt"/>
                <a:ea typeface="+mn-ea"/>
                <a:cs typeface="+mn-cs"/>
                <a:sym typeface="Times Roman"/>
              </a:defRPr>
            </a:lvl2pPr>
            <a:lvl3pPr marL="1275079" indent="-320039">
              <a:defRPr b="0" sz="4200">
                <a:latin typeface="+mn-lt"/>
                <a:ea typeface="+mn-ea"/>
                <a:cs typeface="+mn-cs"/>
                <a:sym typeface="Times Roman"/>
              </a:defRPr>
            </a:lvl3pPr>
            <a:lvl4pPr marL="1717039" indent="-304800">
              <a:defRPr b="0" sz="3200">
                <a:latin typeface="+mn-lt"/>
                <a:ea typeface="+mn-ea"/>
                <a:cs typeface="+mn-cs"/>
                <a:sym typeface="Times Roman"/>
              </a:defRPr>
            </a:lvl4pPr>
            <a:lvl5pPr marL="2174239" indent="-304800">
              <a:defRPr b="0" sz="3200">
                <a:latin typeface="+mn-lt"/>
                <a:ea typeface="+mn-ea"/>
                <a:cs typeface="+mn-cs"/>
                <a:sym typeface="Times Roma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xfrm>
            <a:off x="17845881" y="12501562"/>
            <a:ext cx="434976" cy="498476"/>
          </a:xfrm>
          <a:prstGeom prst="rect">
            <a:avLst/>
          </a:prstGeom>
        </p:spPr>
        <p:txBody>
          <a:bodyPr/>
          <a:lstStyle>
            <a:lvl1pPr defTabSz="910828">
              <a:defRPr b="0" sz="2200">
                <a:latin typeface="+mn-lt"/>
                <a:ea typeface="+mn-ea"/>
                <a:cs typeface="+mn-cs"/>
                <a:sym typeface="Times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xfrm>
            <a:off x="4423171" y="767953"/>
            <a:ext cx="15537658" cy="3196829"/>
          </a:xfrm>
          <a:prstGeom prst="rect">
            <a:avLst/>
          </a:prstGeom>
        </p:spPr>
        <p:txBody>
          <a:bodyPr/>
          <a:lstStyle>
            <a:lvl1pPr>
              <a:defRPr b="0" sz="8000">
                <a:latin typeface="+mn-lt"/>
                <a:ea typeface="+mn-ea"/>
                <a:cs typeface="+mn-cs"/>
                <a:sym typeface="Times Roma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8" name="Body Level One…"/>
          <p:cNvSpPr txBox="1"/>
          <p:nvPr>
            <p:ph type="body" idx="1"/>
          </p:nvPr>
        </p:nvSpPr>
        <p:spPr>
          <a:xfrm>
            <a:off x="4423171" y="3964781"/>
            <a:ext cx="15537658" cy="9751219"/>
          </a:xfrm>
          <a:prstGeom prst="rect">
            <a:avLst/>
          </a:prstGeom>
        </p:spPr>
        <p:txBody>
          <a:bodyPr/>
          <a:lstStyle>
            <a:lvl1pPr marL="514168" indent="-473528">
              <a:spcBef>
                <a:spcPts val="1500"/>
              </a:spcBef>
              <a:defRPr b="0" sz="5800">
                <a:latin typeface="+mn-lt"/>
                <a:ea typeface="+mn-ea"/>
                <a:cs typeface="+mn-cs"/>
                <a:sym typeface="Times Roman"/>
              </a:defRPr>
            </a:lvl1pPr>
            <a:lvl2pPr marL="894714" indent="-396874">
              <a:spcBef>
                <a:spcPts val="1300"/>
              </a:spcBef>
              <a:defRPr b="0" sz="5000">
                <a:latin typeface="+mn-lt"/>
                <a:ea typeface="+mn-ea"/>
                <a:cs typeface="+mn-cs"/>
                <a:sym typeface="Times Roman"/>
              </a:defRPr>
            </a:lvl2pPr>
            <a:lvl3pPr marL="1275079" indent="-320039">
              <a:defRPr b="0" sz="4200">
                <a:latin typeface="+mn-lt"/>
                <a:ea typeface="+mn-ea"/>
                <a:cs typeface="+mn-cs"/>
                <a:sym typeface="Times Roman"/>
              </a:defRPr>
            </a:lvl3pPr>
            <a:lvl4pPr marL="1717039" indent="-304800">
              <a:defRPr b="0" sz="3200">
                <a:latin typeface="+mn-lt"/>
                <a:ea typeface="+mn-ea"/>
                <a:cs typeface="+mn-cs"/>
                <a:sym typeface="Times Roman"/>
              </a:defRPr>
            </a:lvl4pPr>
            <a:lvl5pPr marL="2174239" indent="-304800">
              <a:defRPr b="0" sz="3200">
                <a:latin typeface="+mn-lt"/>
                <a:ea typeface="+mn-ea"/>
                <a:cs typeface="+mn-cs"/>
                <a:sym typeface="Times Roma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/>
          <p:nvPr>
            <p:ph type="sldNum" sz="quarter" idx="2"/>
          </p:nvPr>
        </p:nvSpPr>
        <p:spPr>
          <a:xfrm>
            <a:off x="17845881" y="12501562"/>
            <a:ext cx="434976" cy="498476"/>
          </a:xfrm>
          <a:prstGeom prst="rect">
            <a:avLst/>
          </a:prstGeom>
        </p:spPr>
        <p:txBody>
          <a:bodyPr/>
          <a:lstStyle>
            <a:lvl1pPr defTabSz="910828">
              <a:defRPr b="0" sz="2200">
                <a:latin typeface="+mn-lt"/>
                <a:ea typeface="+mn-ea"/>
                <a:cs typeface="+mn-cs"/>
                <a:sym typeface="Times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esentation1d.tem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lide Number"/>
          <p:cNvSpPr txBox="1"/>
          <p:nvPr>
            <p:ph type="sldNum" sz="quarter" idx="2"/>
          </p:nvPr>
        </p:nvSpPr>
        <p:spPr>
          <a:xfrm>
            <a:off x="11822707" y="12948046"/>
            <a:ext cx="739776" cy="854076"/>
          </a:xfrm>
          <a:prstGeom prst="rect">
            <a:avLst/>
          </a:prstGeom>
        </p:spPr>
        <p:txBody>
          <a:bodyPr/>
          <a:lstStyle>
            <a:lvl1pPr defTabSz="910828">
              <a:defRPr b="0" sz="4600">
                <a:latin typeface="+mn-lt"/>
                <a:ea typeface="+mn-ea"/>
                <a:cs typeface="+mn-cs"/>
                <a:sym typeface="Times Roma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4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3958828" y="0"/>
            <a:ext cx="16466344" cy="3384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3958828" y="3196828"/>
            <a:ext cx="16466344" cy="105191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/>
          <a:lstStyle>
            <a:lvl2pPr marL="888866" indent="-391026">
              <a:spcBef>
                <a:spcPts val="1200"/>
              </a:spcBef>
              <a:buChar char="–"/>
              <a:defRPr sz="5200"/>
            </a:lvl2pPr>
            <a:lvl3pPr marL="1264322" indent="-309282">
              <a:spcBef>
                <a:spcPts val="1100"/>
              </a:spcBef>
              <a:defRPr sz="4600"/>
            </a:lvl3pPr>
            <a:lvl4pPr marL="1722482" indent="-310242">
              <a:spcBef>
                <a:spcPts val="900"/>
              </a:spcBef>
              <a:buChar char="–"/>
              <a:defRPr sz="3800"/>
            </a:lvl4pPr>
            <a:lvl5pPr marL="2179682" indent="-310242">
              <a:spcBef>
                <a:spcPts val="900"/>
              </a:spcBef>
              <a:buChar char="»"/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20174298" y="13108781"/>
            <a:ext cx="494607" cy="488504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algn="ctr" defTabSz="1160859">
              <a:defRPr b="1" sz="24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81280" marR="81280" indent="0" algn="ctr" defTabSz="18216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6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1pPr>
      <a:lvl2pPr marL="81280" marR="81280" indent="228600" algn="ctr" defTabSz="18216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6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2pPr>
      <a:lvl3pPr marL="81280" marR="81280" indent="457200" algn="ctr" defTabSz="18216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6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3pPr>
      <a:lvl4pPr marL="81280" marR="81280" indent="685800" algn="ctr" defTabSz="18216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6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4pPr>
      <a:lvl5pPr marL="81280" marR="81280" indent="914400" algn="ctr" defTabSz="18216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6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5pPr>
      <a:lvl6pPr marL="81280" marR="81280" indent="1143000" algn="ctr" defTabSz="18216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6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6pPr>
      <a:lvl7pPr marL="81280" marR="81280" indent="1371600" algn="ctr" defTabSz="18216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6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7pPr>
      <a:lvl8pPr marL="81280" marR="81280" indent="1600199" algn="ctr" defTabSz="18216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6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8pPr>
      <a:lvl9pPr marL="81280" marR="81280" indent="1828800" algn="ctr" defTabSz="182165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86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9pPr>
    </p:titleStyle>
    <p:bodyStyle>
      <a:lvl1pPr marL="508230" marR="81280" indent="-467590" algn="l" defTabSz="1821656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60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1pPr>
      <a:lvl2pPr marL="949024" marR="81280" indent="-451184" algn="l" defTabSz="1821656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60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2pPr>
      <a:lvl3pPr marL="1358451" marR="81280" indent="-403411" algn="l" defTabSz="1821656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60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3pPr>
      <a:lvl4pPr marL="1902097" marR="81280" indent="-489857" algn="l" defTabSz="1821656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60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4pPr>
      <a:lvl5pPr marL="2359297" marR="81280" indent="-489857" algn="l" defTabSz="1821656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60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5pPr>
      <a:lvl6pPr marL="2359297" marR="81280" indent="-489857" algn="l" defTabSz="1821656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60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6pPr>
      <a:lvl7pPr marL="2359297" marR="81280" indent="-489857" algn="l" defTabSz="1821656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60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7pPr>
      <a:lvl8pPr marL="2359297" marR="81280" indent="-489857" algn="l" defTabSz="1821656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60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8pPr>
      <a:lvl9pPr marL="2359297" marR="81280" indent="-489857" algn="l" defTabSz="1821656" rtl="0" latinLnBrk="0">
        <a:lnSpc>
          <a:spcPct val="100000"/>
        </a:lnSpc>
        <a:spcBef>
          <a:spcPts val="14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6000" u="none">
          <a:solidFill>
            <a:srgbClr val="000000"/>
          </a:solidFill>
          <a:uFill>
            <a:solidFill>
              <a:srgbClr val="000000"/>
            </a:solidFill>
          </a:uFill>
          <a:latin typeface="+mj-lt"/>
          <a:ea typeface="+mj-ea"/>
          <a:cs typeface="+mj-cs"/>
          <a:sym typeface="Arial"/>
        </a:defRPr>
      </a:lvl9pPr>
    </p:bodyStyle>
    <p:otherStyle>
      <a:lvl1pPr marL="0" marR="0" indent="0" algn="ctr" defTabSz="116085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228600" algn="ctr" defTabSz="116085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457200" algn="ctr" defTabSz="116085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685800" algn="ctr" defTabSz="116085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914400" algn="ctr" defTabSz="116085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1143000" algn="ctr" defTabSz="116085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1371600" algn="ctr" defTabSz="116085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1600200" algn="ctr" defTabSz="116085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1828800" algn="ctr" defTabSz="1160859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png"/><Relationship Id="rId3" Type="http://schemas.openxmlformats.org/officeDocument/2006/relationships/hyperlink" Target="http://www.lpch.org/DiseaseHealthInfo/HealthLibrary/hrnewborn/0181-pop.html" TargetMode="Externa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png"/><Relationship Id="rId3" Type="http://schemas.openxmlformats.org/officeDocument/2006/relationships/hyperlink" Target="http://macomb-rspt.com/FILES/RSPT1210/MODULE%20A/Fetal%20Circulation.jpg" TargetMode="Externa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Relationship Id="rId3" Type="http://schemas.openxmlformats.org/officeDocument/2006/relationships/hyperlink" Target="http://www.chop.edu/healthinfo/patent-ductus-arteriosus-pda.html" TargetMode="Externa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3" Type="http://schemas.openxmlformats.org/officeDocument/2006/relationships/hyperlink" Target="http://www.chop.edu/healthinfo/patent-ductus-arteriosus-pda.html" TargetMode="Externa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Human Phys PCB4701…"/>
          <p:cNvSpPr txBox="1"/>
          <p:nvPr/>
        </p:nvSpPr>
        <p:spPr>
          <a:xfrm>
            <a:off x="4692065" y="2269926"/>
            <a:ext cx="15894845" cy="909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821531">
              <a:defRPr sz="5000"/>
            </a:pPr>
            <a:r>
              <a:t>Human Phys PCB4701</a:t>
            </a:r>
          </a:p>
          <a:p>
            <a:pPr defTabSz="821531">
              <a:defRPr sz="5000"/>
            </a:pPr>
          </a:p>
          <a:p>
            <a:pPr defTabSz="821531">
              <a:defRPr sz="5000"/>
            </a:pPr>
          </a:p>
          <a:p>
            <a:pPr defTabSz="821531">
              <a:defRPr b="1" sz="8000"/>
            </a:pPr>
            <a:r>
              <a:t>Lecture 22: Respiration part 2</a:t>
            </a:r>
          </a:p>
          <a:p>
            <a:pPr defTabSz="821531">
              <a:defRPr b="1" sz="8000"/>
            </a:pPr>
          </a:p>
          <a:p>
            <a:pPr defTabSz="821531">
              <a:defRPr b="1" sz="8000"/>
            </a:pPr>
          </a:p>
          <a:p>
            <a:pPr defTabSz="821531">
              <a:defRPr b="1" sz="8000"/>
            </a:pPr>
          </a:p>
          <a:p>
            <a:pPr defTabSz="821531">
              <a:defRPr sz="2400"/>
            </a:pPr>
            <a:r>
              <a:t>T. Houpt, Ph.D.</a:t>
            </a:r>
          </a:p>
          <a:p>
            <a:pPr defTabSz="821531">
              <a:defRPr sz="2400"/>
            </a:pPr>
            <a:r>
              <a:t>houpt@bio.fsu.edu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Rectangle"/>
          <p:cNvSpPr/>
          <p:nvPr/>
        </p:nvSpPr>
        <p:spPr>
          <a:xfrm>
            <a:off x="3548062" y="3575050"/>
            <a:ext cx="16436976" cy="4333875"/>
          </a:xfrm>
          <a:prstGeom prst="rect">
            <a:avLst/>
          </a:prstGeom>
          <a:solidFill>
            <a:srgbClr val="00D2A9"/>
          </a:solidFill>
          <a:ln w="12700">
            <a:solidFill>
              <a:srgbClr val="C6E6E9"/>
            </a:solidFill>
            <a:miter lim="400000"/>
          </a:ln>
        </p:spPr>
        <p:txBody>
          <a:bodyPr lIns="71437" tIns="71437" rIns="71437" bIns="71437" anchor="ctr"/>
          <a:lstStyle/>
          <a:p>
            <a:pPr marL="81280" marR="81280" defTabSz="1821656"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</a:p>
        </p:txBody>
      </p:sp>
      <p:sp>
        <p:nvSpPr>
          <p:cNvPr id="226" name="Lungs…"/>
          <p:cNvSpPr txBox="1"/>
          <p:nvPr/>
        </p:nvSpPr>
        <p:spPr>
          <a:xfrm>
            <a:off x="6107238" y="8978900"/>
            <a:ext cx="2892174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Lungs</a:t>
            </a:r>
            <a:endParaRPr b="1">
              <a:latin typeface="Helvetica"/>
              <a:ea typeface="Helvetica"/>
              <a:cs typeface="Helvetica"/>
              <a:sym typeface="Helvetica"/>
            </a:endParaRPr>
          </a:p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="1" baseline="-15913">
                <a:latin typeface="Helvetica"/>
                <a:ea typeface="Helvetica"/>
                <a:cs typeface="Helvetica"/>
                <a:sym typeface="Helvetica"/>
              </a:rPr>
              <a:t>O2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 = 100</a:t>
            </a:r>
          </a:p>
        </p:txBody>
      </p:sp>
      <p:sp>
        <p:nvSpPr>
          <p:cNvPr id="227" name="Hb"/>
          <p:cNvSpPr txBox="1"/>
          <p:nvPr/>
        </p:nvSpPr>
        <p:spPr>
          <a:xfrm>
            <a:off x="5711825" y="4276725"/>
            <a:ext cx="2670297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buClr>
                <a:srgbClr val="FF2600"/>
              </a:buClr>
              <a:buFont typeface="Helvetica"/>
              <a:defRPr b="1" sz="1420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lvl1pPr>
          </a:lstStyle>
          <a:p>
            <a:pPr/>
            <a:r>
              <a:t>Hb</a:t>
            </a:r>
          </a:p>
        </p:txBody>
      </p:sp>
      <p:grpSp>
        <p:nvGrpSpPr>
          <p:cNvPr id="232" name="Group"/>
          <p:cNvGrpSpPr/>
          <p:nvPr/>
        </p:nvGrpSpPr>
        <p:grpSpPr>
          <a:xfrm>
            <a:off x="5022850" y="3990975"/>
            <a:ext cx="4206875" cy="3479800"/>
            <a:chOff x="0" y="0"/>
            <a:chExt cx="4206874" cy="3479800"/>
          </a:xfrm>
        </p:grpSpPr>
        <p:sp>
          <p:nvSpPr>
            <p:cNvPr id="228" name="O2"/>
            <p:cNvSpPr/>
            <p:nvPr/>
          </p:nvSpPr>
          <p:spPr>
            <a:xfrm>
              <a:off x="2832099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  <p:sp>
          <p:nvSpPr>
            <p:cNvPr id="229" name="O2"/>
            <p:cNvSpPr/>
            <p:nvPr/>
          </p:nvSpPr>
          <p:spPr>
            <a:xfrm>
              <a:off x="2936874" y="220980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  <p:sp>
          <p:nvSpPr>
            <p:cNvPr id="230" name="O2"/>
            <p:cNvSpPr/>
            <p:nvPr/>
          </p:nvSpPr>
          <p:spPr>
            <a:xfrm>
              <a:off x="66674" y="204470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  <p:sp>
          <p:nvSpPr>
            <p:cNvPr id="231" name="O2"/>
            <p:cNvSpPr/>
            <p:nvPr/>
          </p:nvSpPr>
          <p:spPr>
            <a:xfrm>
              <a:off x="0" y="31749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</p:grpSp>
      <p:sp>
        <p:nvSpPr>
          <p:cNvPr id="233" name="Line"/>
          <p:cNvSpPr/>
          <p:nvPr/>
        </p:nvSpPr>
        <p:spPr>
          <a:xfrm>
            <a:off x="3575050" y="3562350"/>
            <a:ext cx="16583026" cy="317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34" name="Line"/>
          <p:cNvSpPr/>
          <p:nvPr/>
        </p:nvSpPr>
        <p:spPr>
          <a:xfrm>
            <a:off x="3511550" y="7937500"/>
            <a:ext cx="16583026" cy="317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35" name="Tissue…"/>
          <p:cNvSpPr txBox="1"/>
          <p:nvPr/>
        </p:nvSpPr>
        <p:spPr>
          <a:xfrm>
            <a:off x="15701081" y="9356725"/>
            <a:ext cx="2554467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Tissue</a:t>
            </a:r>
            <a:endParaRPr b="1">
              <a:latin typeface="Helvetica"/>
              <a:ea typeface="Helvetica"/>
              <a:cs typeface="Helvetica"/>
              <a:sym typeface="Helvetica"/>
            </a:endParaRPr>
          </a:p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="1" baseline="-15913">
                <a:latin typeface="Helvetica"/>
                <a:ea typeface="Helvetica"/>
                <a:cs typeface="Helvetica"/>
                <a:sym typeface="Helvetica"/>
              </a:rPr>
              <a:t>O2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 = 40</a:t>
            </a:r>
          </a:p>
        </p:txBody>
      </p:sp>
      <p:sp>
        <p:nvSpPr>
          <p:cNvPr id="236" name="Line"/>
          <p:cNvSpPr/>
          <p:nvPr/>
        </p:nvSpPr>
        <p:spPr>
          <a:xfrm>
            <a:off x="10106025" y="5622925"/>
            <a:ext cx="4196954" cy="3176"/>
          </a:xfrm>
          <a:prstGeom prst="line">
            <a:avLst/>
          </a:prstGeom>
          <a:ln w="101600">
            <a:solidFill>
              <a:srgbClr val="929292"/>
            </a:solidFill>
            <a:tailEnd type="triangle"/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37" name="O2"/>
          <p:cNvSpPr txBox="1"/>
          <p:nvPr/>
        </p:nvSpPr>
        <p:spPr>
          <a:xfrm>
            <a:off x="16157575" y="806450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38" name="O2"/>
          <p:cNvSpPr txBox="1"/>
          <p:nvPr/>
        </p:nvSpPr>
        <p:spPr>
          <a:xfrm>
            <a:off x="17383125" y="247332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39" name="O2"/>
          <p:cNvSpPr txBox="1"/>
          <p:nvPr/>
        </p:nvSpPr>
        <p:spPr>
          <a:xfrm>
            <a:off x="8387953" y="2750343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40" name="O2"/>
          <p:cNvSpPr txBox="1"/>
          <p:nvPr/>
        </p:nvSpPr>
        <p:spPr>
          <a:xfrm>
            <a:off x="6953250" y="226377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41" name="O2"/>
          <p:cNvSpPr txBox="1"/>
          <p:nvPr/>
        </p:nvSpPr>
        <p:spPr>
          <a:xfrm>
            <a:off x="4451350" y="256222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42" name="O2"/>
          <p:cNvSpPr txBox="1"/>
          <p:nvPr/>
        </p:nvSpPr>
        <p:spPr>
          <a:xfrm>
            <a:off x="6251575" y="3155950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43" name="O2"/>
          <p:cNvSpPr txBox="1"/>
          <p:nvPr/>
        </p:nvSpPr>
        <p:spPr>
          <a:xfrm>
            <a:off x="5619750" y="169862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44" name="O2"/>
          <p:cNvSpPr txBox="1"/>
          <p:nvPr/>
        </p:nvSpPr>
        <p:spPr>
          <a:xfrm>
            <a:off x="6950075" y="11461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45" name="O2"/>
          <p:cNvSpPr txBox="1"/>
          <p:nvPr/>
        </p:nvSpPr>
        <p:spPr>
          <a:xfrm>
            <a:off x="8296275" y="146367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46" name="O2"/>
          <p:cNvSpPr txBox="1"/>
          <p:nvPr/>
        </p:nvSpPr>
        <p:spPr>
          <a:xfrm>
            <a:off x="4476750" y="9810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47" name="O2"/>
          <p:cNvSpPr txBox="1"/>
          <p:nvPr/>
        </p:nvSpPr>
        <p:spPr>
          <a:xfrm>
            <a:off x="5686425" y="678656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48" name="O2"/>
          <p:cNvSpPr txBox="1"/>
          <p:nvPr/>
        </p:nvSpPr>
        <p:spPr>
          <a:xfrm>
            <a:off x="9156700" y="437515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49" name="O2"/>
          <p:cNvSpPr txBox="1"/>
          <p:nvPr/>
        </p:nvSpPr>
        <p:spPr>
          <a:xfrm>
            <a:off x="9239250" y="5965031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50" name="O2"/>
          <p:cNvSpPr txBox="1"/>
          <p:nvPr/>
        </p:nvSpPr>
        <p:spPr>
          <a:xfrm>
            <a:off x="4149725" y="51339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51" name="O2"/>
          <p:cNvSpPr txBox="1"/>
          <p:nvPr/>
        </p:nvSpPr>
        <p:spPr>
          <a:xfrm>
            <a:off x="7664450" y="62865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52" name="Line"/>
          <p:cNvSpPr/>
          <p:nvPr/>
        </p:nvSpPr>
        <p:spPr>
          <a:xfrm>
            <a:off x="8035925" y="6115050"/>
            <a:ext cx="184151" cy="288926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53" name="Line"/>
          <p:cNvSpPr/>
          <p:nvPr/>
        </p:nvSpPr>
        <p:spPr>
          <a:xfrm>
            <a:off x="5673725" y="4714875"/>
            <a:ext cx="184151" cy="288926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54" name="Line"/>
          <p:cNvSpPr/>
          <p:nvPr/>
        </p:nvSpPr>
        <p:spPr>
          <a:xfrm flipH="1">
            <a:off x="7832725" y="4676775"/>
            <a:ext cx="285750" cy="323850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55" name="Line"/>
          <p:cNvSpPr/>
          <p:nvPr/>
        </p:nvSpPr>
        <p:spPr>
          <a:xfrm flipH="1">
            <a:off x="5835650" y="6089650"/>
            <a:ext cx="285750" cy="323850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Rectangle"/>
          <p:cNvSpPr/>
          <p:nvPr/>
        </p:nvSpPr>
        <p:spPr>
          <a:xfrm>
            <a:off x="3548062" y="3575050"/>
            <a:ext cx="16436976" cy="4333875"/>
          </a:xfrm>
          <a:prstGeom prst="rect">
            <a:avLst/>
          </a:prstGeom>
          <a:solidFill>
            <a:srgbClr val="00D2A9"/>
          </a:solidFill>
          <a:ln w="12700">
            <a:solidFill>
              <a:srgbClr val="C6E6E9"/>
            </a:solidFill>
            <a:miter lim="400000"/>
          </a:ln>
        </p:spPr>
        <p:txBody>
          <a:bodyPr lIns="71437" tIns="71437" rIns="71437" bIns="71437" anchor="ctr"/>
          <a:lstStyle/>
          <a:p>
            <a:pPr marL="81280" marR="81280" defTabSz="1821656"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</a:p>
        </p:txBody>
      </p:sp>
      <p:sp>
        <p:nvSpPr>
          <p:cNvPr id="258" name="Lungs…"/>
          <p:cNvSpPr txBox="1"/>
          <p:nvPr/>
        </p:nvSpPr>
        <p:spPr>
          <a:xfrm>
            <a:off x="6107238" y="8978900"/>
            <a:ext cx="2892174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Lungs</a:t>
            </a:r>
            <a:endParaRPr b="1">
              <a:latin typeface="Helvetica"/>
              <a:ea typeface="Helvetica"/>
              <a:cs typeface="Helvetica"/>
              <a:sym typeface="Helvetica"/>
            </a:endParaRPr>
          </a:p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="1" baseline="-15913">
                <a:latin typeface="Helvetica"/>
                <a:ea typeface="Helvetica"/>
                <a:cs typeface="Helvetica"/>
                <a:sym typeface="Helvetica"/>
              </a:rPr>
              <a:t>O2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 = 100</a:t>
            </a:r>
          </a:p>
        </p:txBody>
      </p:sp>
      <p:sp>
        <p:nvSpPr>
          <p:cNvPr id="259" name="Line"/>
          <p:cNvSpPr/>
          <p:nvPr/>
        </p:nvSpPr>
        <p:spPr>
          <a:xfrm>
            <a:off x="3575050" y="3562350"/>
            <a:ext cx="16583026" cy="317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60" name="Line"/>
          <p:cNvSpPr/>
          <p:nvPr/>
        </p:nvSpPr>
        <p:spPr>
          <a:xfrm>
            <a:off x="3511550" y="7937500"/>
            <a:ext cx="16583026" cy="317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61" name="Tissue…"/>
          <p:cNvSpPr txBox="1"/>
          <p:nvPr/>
        </p:nvSpPr>
        <p:spPr>
          <a:xfrm>
            <a:off x="15701081" y="9356725"/>
            <a:ext cx="2554467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Tissue</a:t>
            </a:r>
            <a:endParaRPr b="1">
              <a:latin typeface="Helvetica"/>
              <a:ea typeface="Helvetica"/>
              <a:cs typeface="Helvetica"/>
              <a:sym typeface="Helvetica"/>
            </a:endParaRPr>
          </a:p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="1" baseline="-15913">
                <a:latin typeface="Helvetica"/>
                <a:ea typeface="Helvetica"/>
                <a:cs typeface="Helvetica"/>
                <a:sym typeface="Helvetica"/>
              </a:rPr>
              <a:t>O2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 = 40</a:t>
            </a:r>
          </a:p>
        </p:txBody>
      </p:sp>
      <p:sp>
        <p:nvSpPr>
          <p:cNvPr id="262" name="Hb"/>
          <p:cNvSpPr txBox="1"/>
          <p:nvPr/>
        </p:nvSpPr>
        <p:spPr>
          <a:xfrm>
            <a:off x="15884525" y="4381500"/>
            <a:ext cx="2670297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buClr>
                <a:srgbClr val="FF2600"/>
              </a:buClr>
              <a:buFont typeface="Helvetica"/>
              <a:defRPr b="1" sz="1420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lvl1pPr>
          </a:lstStyle>
          <a:p>
            <a:pPr/>
            <a:r>
              <a:t>Hb</a:t>
            </a:r>
          </a:p>
        </p:txBody>
      </p:sp>
      <p:sp>
        <p:nvSpPr>
          <p:cNvPr id="263" name="Line"/>
          <p:cNvSpPr/>
          <p:nvPr/>
        </p:nvSpPr>
        <p:spPr>
          <a:xfrm>
            <a:off x="10106025" y="5622925"/>
            <a:ext cx="4196954" cy="3176"/>
          </a:xfrm>
          <a:prstGeom prst="line">
            <a:avLst/>
          </a:prstGeom>
          <a:ln w="101600">
            <a:solidFill>
              <a:srgbClr val="929292"/>
            </a:solidFill>
            <a:tailEnd type="triangle"/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64" name="O2"/>
          <p:cNvSpPr txBox="1"/>
          <p:nvPr/>
        </p:nvSpPr>
        <p:spPr>
          <a:xfrm>
            <a:off x="16157575" y="806450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65" name="O2"/>
          <p:cNvSpPr txBox="1"/>
          <p:nvPr/>
        </p:nvSpPr>
        <p:spPr>
          <a:xfrm>
            <a:off x="17383125" y="247332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66" name="O2"/>
          <p:cNvSpPr txBox="1"/>
          <p:nvPr/>
        </p:nvSpPr>
        <p:spPr>
          <a:xfrm>
            <a:off x="8387953" y="2750343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67" name="O2"/>
          <p:cNvSpPr txBox="1"/>
          <p:nvPr/>
        </p:nvSpPr>
        <p:spPr>
          <a:xfrm>
            <a:off x="6953250" y="226377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68" name="O2"/>
          <p:cNvSpPr txBox="1"/>
          <p:nvPr/>
        </p:nvSpPr>
        <p:spPr>
          <a:xfrm>
            <a:off x="4451350" y="256222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69" name="O2"/>
          <p:cNvSpPr txBox="1"/>
          <p:nvPr/>
        </p:nvSpPr>
        <p:spPr>
          <a:xfrm>
            <a:off x="6251575" y="3155950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70" name="O2"/>
          <p:cNvSpPr txBox="1"/>
          <p:nvPr/>
        </p:nvSpPr>
        <p:spPr>
          <a:xfrm>
            <a:off x="5619750" y="169862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71" name="O2"/>
          <p:cNvSpPr txBox="1"/>
          <p:nvPr/>
        </p:nvSpPr>
        <p:spPr>
          <a:xfrm>
            <a:off x="6950075" y="11461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72" name="O2"/>
          <p:cNvSpPr txBox="1"/>
          <p:nvPr/>
        </p:nvSpPr>
        <p:spPr>
          <a:xfrm>
            <a:off x="8296275" y="146367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73" name="O2"/>
          <p:cNvSpPr txBox="1"/>
          <p:nvPr/>
        </p:nvSpPr>
        <p:spPr>
          <a:xfrm>
            <a:off x="4476750" y="9810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74" name="O2"/>
          <p:cNvSpPr txBox="1"/>
          <p:nvPr/>
        </p:nvSpPr>
        <p:spPr>
          <a:xfrm>
            <a:off x="5686425" y="678656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75" name="O2"/>
          <p:cNvSpPr txBox="1"/>
          <p:nvPr/>
        </p:nvSpPr>
        <p:spPr>
          <a:xfrm>
            <a:off x="9156700" y="437515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76" name="O2"/>
          <p:cNvSpPr txBox="1"/>
          <p:nvPr/>
        </p:nvSpPr>
        <p:spPr>
          <a:xfrm>
            <a:off x="9239250" y="5965031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77" name="O2"/>
          <p:cNvSpPr txBox="1"/>
          <p:nvPr/>
        </p:nvSpPr>
        <p:spPr>
          <a:xfrm>
            <a:off x="4149725" y="51339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78" name="O2"/>
          <p:cNvSpPr txBox="1"/>
          <p:nvPr/>
        </p:nvSpPr>
        <p:spPr>
          <a:xfrm>
            <a:off x="7664450" y="62865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grpSp>
        <p:nvGrpSpPr>
          <p:cNvPr id="281" name="Group"/>
          <p:cNvGrpSpPr/>
          <p:nvPr/>
        </p:nvGrpSpPr>
        <p:grpSpPr>
          <a:xfrm>
            <a:off x="15998825" y="2343150"/>
            <a:ext cx="2892425" cy="7223126"/>
            <a:chOff x="0" y="0"/>
            <a:chExt cx="2892424" cy="7223125"/>
          </a:xfrm>
        </p:grpSpPr>
        <p:sp>
          <p:nvSpPr>
            <p:cNvPr id="279" name="O2"/>
            <p:cNvSpPr/>
            <p:nvPr/>
          </p:nvSpPr>
          <p:spPr>
            <a:xfrm>
              <a:off x="1622424" y="5953125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  <p:sp>
          <p:nvSpPr>
            <p:cNvPr id="280" name="O2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</p:grpSp>
      <p:sp>
        <p:nvSpPr>
          <p:cNvPr id="282" name="Line"/>
          <p:cNvSpPr/>
          <p:nvPr/>
        </p:nvSpPr>
        <p:spPr>
          <a:xfrm flipH="1">
            <a:off x="15938500" y="6140450"/>
            <a:ext cx="285750" cy="323851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83" name="Line"/>
          <p:cNvSpPr/>
          <p:nvPr/>
        </p:nvSpPr>
        <p:spPr>
          <a:xfrm flipH="1">
            <a:off x="18068926" y="4784725"/>
            <a:ext cx="285751" cy="323851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84" name="Line"/>
          <p:cNvSpPr/>
          <p:nvPr/>
        </p:nvSpPr>
        <p:spPr>
          <a:xfrm flipH="1" flipV="1">
            <a:off x="18103453" y="6235700"/>
            <a:ext cx="247651" cy="365126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85" name="Line"/>
          <p:cNvSpPr/>
          <p:nvPr/>
        </p:nvSpPr>
        <p:spPr>
          <a:xfrm flipH="1" flipV="1">
            <a:off x="15906750" y="4819650"/>
            <a:ext cx="247651" cy="365126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8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Figure 16.33"/>
          <p:cNvSpPr txBox="1"/>
          <p:nvPr/>
        </p:nvSpPr>
        <p:spPr>
          <a:xfrm>
            <a:off x="18567796" y="12948046"/>
            <a:ext cx="2607470" cy="500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Figure 16.33</a:t>
            </a:r>
          </a:p>
        </p:txBody>
      </p:sp>
      <p:grpSp>
        <p:nvGrpSpPr>
          <p:cNvPr id="290" name="Group"/>
          <p:cNvGrpSpPr/>
          <p:nvPr/>
        </p:nvGrpSpPr>
        <p:grpSpPr>
          <a:xfrm>
            <a:off x="4260850" y="1071562"/>
            <a:ext cx="15855950" cy="11555017"/>
            <a:chOff x="0" y="0"/>
            <a:chExt cx="15855950" cy="11555015"/>
          </a:xfrm>
        </p:grpSpPr>
        <p:pic>
          <p:nvPicPr>
            <p:cNvPr id="288" name="fox78119_1633.jpg" descr="fox78119_1633.jpg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7859"/>
              <a:ext cx="15855950" cy="115371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9" name="Rectangle"/>
            <p:cNvSpPr/>
            <p:nvPr/>
          </p:nvSpPr>
          <p:spPr>
            <a:xfrm>
              <a:off x="1501775" y="0"/>
              <a:ext cx="12858750" cy="5179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81280" marR="81280" defTabSz="1821656">
                <a:defRPr sz="3200">
                  <a:uFill>
                    <a:solidFill>
                      <a:srgbClr val="000000"/>
                    </a:solidFill>
                  </a:uFill>
                  <a:latin typeface="+mj-lt"/>
                  <a:ea typeface="+mj-ea"/>
                  <a:cs typeface="+mj-cs"/>
                  <a:sym typeface="Arial"/>
                </a:defRPr>
              </a:pPr>
            </a:p>
          </p:txBody>
        </p:sp>
      </p:grpSp>
      <p:grpSp>
        <p:nvGrpSpPr>
          <p:cNvPr id="293" name="Group"/>
          <p:cNvGrpSpPr/>
          <p:nvPr/>
        </p:nvGrpSpPr>
        <p:grpSpPr>
          <a:xfrm>
            <a:off x="5857874" y="8200431"/>
            <a:ext cx="9882190" cy="3104554"/>
            <a:chOff x="0" y="0"/>
            <a:chExt cx="9882188" cy="3104553"/>
          </a:xfrm>
        </p:grpSpPr>
        <p:sp>
          <p:nvSpPr>
            <p:cNvPr id="291" name="Line"/>
            <p:cNvSpPr/>
            <p:nvPr/>
          </p:nvSpPr>
          <p:spPr>
            <a:xfrm flipH="1">
              <a:off x="1797843" y="0"/>
              <a:ext cx="1" cy="310455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custDash>
                <a:ds d="200000" sp="200000"/>
              </a:custDash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/>
            </a:p>
          </p:txBody>
        </p:sp>
        <p:sp>
          <p:nvSpPr>
            <p:cNvPr id="292" name="Line"/>
            <p:cNvSpPr/>
            <p:nvPr/>
          </p:nvSpPr>
          <p:spPr>
            <a:xfrm flipV="1">
              <a:off x="0" y="262"/>
              <a:ext cx="9882189" cy="255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custDash>
                <a:ds d="200000" sp="200000"/>
              </a:custDash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296" name="Group"/>
          <p:cNvGrpSpPr/>
          <p:nvPr/>
        </p:nvGrpSpPr>
        <p:grpSpPr>
          <a:xfrm>
            <a:off x="7709296" y="8893968"/>
            <a:ext cx="1270001" cy="2411016"/>
            <a:chOff x="0" y="0"/>
            <a:chExt cx="1270000" cy="2411015"/>
          </a:xfrm>
        </p:grpSpPr>
        <p:sp>
          <p:nvSpPr>
            <p:cNvPr id="294" name="Line"/>
            <p:cNvSpPr/>
            <p:nvPr/>
          </p:nvSpPr>
          <p:spPr>
            <a:xfrm flipV="1">
              <a:off x="5953" y="633612"/>
              <a:ext cx="881062" cy="17774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/>
            </a:p>
          </p:txBody>
        </p:sp>
        <p:sp>
          <p:nvSpPr>
            <p:cNvPr id="295" name="Exercising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>
              <a:lvl1pPr marL="81280" marR="81280" defTabSz="1821656">
                <a:defRPr sz="3200">
                  <a:uFill>
                    <a:solidFill>
                      <a:srgbClr val="000000"/>
                    </a:solidFill>
                  </a:u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pPr/>
              <a:r>
                <a:t>Exercising</a:t>
              </a:r>
            </a:p>
          </p:txBody>
        </p:sp>
      </p:grpSp>
      <p:sp>
        <p:nvSpPr>
          <p:cNvPr id="297" name="Line"/>
          <p:cNvSpPr/>
          <p:nvPr/>
        </p:nvSpPr>
        <p:spPr>
          <a:xfrm>
            <a:off x="8334375" y="2762250"/>
            <a:ext cx="5500688" cy="4881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16910" y="2573"/>
                  <a:pt x="9848" y="5261"/>
                  <a:pt x="7387" y="7797"/>
                </a:cubicBezTo>
                <a:cubicBezTo>
                  <a:pt x="5160" y="10091"/>
                  <a:pt x="2438" y="17045"/>
                  <a:pt x="0" y="21600"/>
                </a:cubicBez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lIns="71437" tIns="71437" rIns="71437" bIns="71437" anchor="ctr"/>
          <a:lstStyle/>
          <a:p>
            <a:pPr algn="ctr" defTabSz="1160859">
              <a:defRPr sz="8000"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grpSp>
        <p:nvGrpSpPr>
          <p:cNvPr id="302" name="Group"/>
          <p:cNvGrpSpPr/>
          <p:nvPr/>
        </p:nvGrpSpPr>
        <p:grpSpPr>
          <a:xfrm>
            <a:off x="20085843" y="2045951"/>
            <a:ext cx="1930106" cy="6134799"/>
            <a:chOff x="1982258" y="0"/>
            <a:chExt cx="1930105" cy="6134797"/>
          </a:xfrm>
        </p:grpSpPr>
        <p:sp>
          <p:nvSpPr>
            <p:cNvPr id="298" name="Line"/>
            <p:cNvSpPr/>
            <p:nvPr/>
          </p:nvSpPr>
          <p:spPr>
            <a:xfrm flipH="1">
              <a:off x="2660914" y="0"/>
              <a:ext cx="1" cy="613479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/>
            </a:p>
          </p:txBody>
        </p:sp>
        <p:sp>
          <p:nvSpPr>
            <p:cNvPr id="299" name="Amount of O2…"/>
            <p:cNvSpPr/>
            <p:nvPr/>
          </p:nvSpPr>
          <p:spPr>
            <a:xfrm>
              <a:off x="2642364" y="3168985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algn="r" defTabSz="1821656">
                <a:defRPr sz="2400">
                  <a:uFill>
                    <a:solidFill>
                      <a:srgbClr val="000000"/>
                    </a:solidFill>
                  </a:uFill>
                  <a:latin typeface="+mj-lt"/>
                  <a:ea typeface="+mj-ea"/>
                  <a:cs typeface="+mj-cs"/>
                  <a:sym typeface="Arial"/>
                </a:defRPr>
              </a:pPr>
              <a:r>
                <a:t>Amount of O</a:t>
              </a:r>
              <a:r>
                <a:rPr baseline="-5999"/>
                <a:t>2</a:t>
              </a:r>
            </a:p>
            <a:p>
              <a:pPr marL="81280" marR="81280" algn="r" defTabSz="1821656">
                <a:defRPr sz="2400">
                  <a:uFill>
                    <a:solidFill>
                      <a:srgbClr val="000000"/>
                    </a:solidFill>
                  </a:uFill>
                  <a:latin typeface="+mj-lt"/>
                  <a:ea typeface="+mj-ea"/>
                  <a:cs typeface="+mj-cs"/>
                  <a:sym typeface="Arial"/>
                </a:defRPr>
              </a:pPr>
              <a:r>
                <a:t>unloaded to</a:t>
              </a:r>
            </a:p>
            <a:p>
              <a:pPr marL="81280" marR="81280" algn="r" defTabSz="1821656">
                <a:defRPr sz="2400">
                  <a:uFill>
                    <a:solidFill>
                      <a:srgbClr val="000000"/>
                    </a:solidFill>
                  </a:uFill>
                  <a:latin typeface="+mj-lt"/>
                  <a:ea typeface="+mj-ea"/>
                  <a:cs typeface="+mj-cs"/>
                  <a:sym typeface="Arial"/>
                </a:defRPr>
              </a:pPr>
              <a:r>
                <a:t>exercising tissues</a:t>
              </a:r>
            </a:p>
          </p:txBody>
        </p:sp>
        <p:sp>
          <p:nvSpPr>
            <p:cNvPr id="300" name="Line"/>
            <p:cNvSpPr/>
            <p:nvPr/>
          </p:nvSpPr>
          <p:spPr>
            <a:xfrm>
              <a:off x="2017943" y="7876"/>
              <a:ext cx="660832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/>
            </a:p>
          </p:txBody>
        </p:sp>
        <p:sp>
          <p:nvSpPr>
            <p:cNvPr id="301" name="Line"/>
            <p:cNvSpPr/>
            <p:nvPr/>
          </p:nvSpPr>
          <p:spPr>
            <a:xfrm>
              <a:off x="1982258" y="6133642"/>
              <a:ext cx="660832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/>
            </a:p>
          </p:txBody>
        </p:sp>
      </p:grpSp>
      <p:sp>
        <p:nvSpPr>
          <p:cNvPr id="303" name="Hemoglobin Dissociation curve"/>
          <p:cNvSpPr txBox="1"/>
          <p:nvPr/>
        </p:nvSpPr>
        <p:spPr>
          <a:xfrm>
            <a:off x="4619625" y="410765"/>
            <a:ext cx="6648787" cy="660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b="1" sz="3200">
                <a:uFill>
                  <a:solidFill>
                    <a:srgbClr val="000000"/>
                  </a:solidFill>
                </a:uFill>
              </a:defRPr>
            </a:lvl1pPr>
          </a:lstStyle>
          <a:p>
            <a:pPr>
              <a:defRPr b="0"/>
            </a:pPr>
            <a:r>
              <a:rPr b="1"/>
              <a:t>Hemoglobin Dissociation curve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7" grpId="3"/>
      <p:bldP build="whole" bldLvl="1" animBg="1" rev="0" advAuto="0" spid="296" grpId="1"/>
      <p:bldP build="whole" bldLvl="1" animBg="1" rev="0" advAuto="0" spid="293" grpId="2"/>
      <p:bldP build="whole" bldLvl="1" animBg="1" rev="0" advAuto="0" spid="302" grpId="4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Figure 16.34"/>
          <p:cNvSpPr txBox="1"/>
          <p:nvPr/>
        </p:nvSpPr>
        <p:spPr>
          <a:xfrm>
            <a:off x="17871281" y="12823031"/>
            <a:ext cx="2607469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Figure 16.34</a:t>
            </a:r>
          </a:p>
        </p:txBody>
      </p:sp>
      <p:grpSp>
        <p:nvGrpSpPr>
          <p:cNvPr id="308" name="Group"/>
          <p:cNvGrpSpPr/>
          <p:nvPr/>
        </p:nvGrpSpPr>
        <p:grpSpPr>
          <a:xfrm>
            <a:off x="4869656" y="1071562"/>
            <a:ext cx="14626829" cy="11590735"/>
            <a:chOff x="0" y="0"/>
            <a:chExt cx="14626828" cy="11590734"/>
          </a:xfrm>
        </p:grpSpPr>
        <p:pic>
          <p:nvPicPr>
            <p:cNvPr id="306" name="fox78119_1634.jpg" descr="fox78119_1634.jpg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626829" cy="115907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7" name="Rectangle"/>
            <p:cNvSpPr/>
            <p:nvPr/>
          </p:nvSpPr>
          <p:spPr>
            <a:xfrm>
              <a:off x="892968" y="0"/>
              <a:ext cx="12858751" cy="51792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81280" marR="81280" defTabSz="1821656">
                <a:defRPr sz="3200">
                  <a:uFill>
                    <a:solidFill>
                      <a:srgbClr val="000000"/>
                    </a:solidFill>
                  </a:uFill>
                  <a:latin typeface="+mj-lt"/>
                  <a:ea typeface="+mj-ea"/>
                  <a:cs typeface="+mj-cs"/>
                  <a:sym typeface="Arial"/>
                </a:defRPr>
              </a:pPr>
            </a:p>
          </p:txBody>
        </p:sp>
      </p:grpSp>
      <p:sp>
        <p:nvSpPr>
          <p:cNvPr id="309" name="Bohr Shift: oxygen dissociates from hemoglobin at low pH (high CO2 in tissues)."/>
          <p:cNvSpPr txBox="1"/>
          <p:nvPr/>
        </p:nvSpPr>
        <p:spPr>
          <a:xfrm>
            <a:off x="4244578" y="500062"/>
            <a:ext cx="15894844" cy="660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rPr b="1">
                <a:latin typeface="+mj-lt"/>
                <a:ea typeface="+mj-ea"/>
                <a:cs typeface="+mj-cs"/>
                <a:sym typeface="Arial"/>
              </a:rPr>
              <a:t>Bohr Shift:</a:t>
            </a:r>
            <a:r>
              <a:rPr>
                <a:latin typeface="+mj-lt"/>
                <a:ea typeface="+mj-ea"/>
                <a:cs typeface="+mj-cs"/>
                <a:sym typeface="Arial"/>
              </a:rPr>
              <a:t> </a:t>
            </a:r>
            <a:r>
              <a:t>oxygen dissociates from hemoglobin at low pH (high CO</a:t>
            </a:r>
            <a:r>
              <a:rPr baseline="-5999"/>
              <a:t>2</a:t>
            </a:r>
            <a:r>
              <a:t> in tissues).</a:t>
            </a:r>
          </a:p>
        </p:txBody>
      </p:sp>
      <p:sp>
        <p:nvSpPr>
          <p:cNvPr id="310" name="Line"/>
          <p:cNvSpPr/>
          <p:nvPr/>
        </p:nvSpPr>
        <p:spPr>
          <a:xfrm flipH="1">
            <a:off x="6190987" y="6143625"/>
            <a:ext cx="3304248" cy="2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311" name="Line"/>
          <p:cNvSpPr/>
          <p:nvPr/>
        </p:nvSpPr>
        <p:spPr>
          <a:xfrm flipH="1">
            <a:off x="6191250" y="4786312"/>
            <a:ext cx="3304248" cy="2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312" name="Line"/>
          <p:cNvSpPr/>
          <p:nvPr/>
        </p:nvSpPr>
        <p:spPr>
          <a:xfrm flipV="1">
            <a:off x="9453562" y="1785937"/>
            <a:ext cx="1" cy="933526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313" name="At PO2 = 35 mmHg:…"/>
          <p:cNvSpPr txBox="1"/>
          <p:nvPr/>
        </p:nvSpPr>
        <p:spPr>
          <a:xfrm>
            <a:off x="11549062" y="6554390"/>
            <a:ext cx="7525153" cy="3625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pPr>
            <a:r>
              <a:t>At P</a:t>
            </a:r>
            <a:r>
              <a:rPr baseline="-5999"/>
              <a:t>O2</a:t>
            </a:r>
            <a:r>
              <a:t> = 35 mmHg: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pPr>
            <a:r>
              <a:t>at pH 7.4: 68% oxyhemoglobin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pPr>
            <a:r>
              <a:t>at pH 7.2: 52% oxyhemoglobin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pPr>
            <a:r>
              <a:t>therefore, more O</a:t>
            </a:r>
            <a:r>
              <a:rPr baseline="-5999"/>
              <a:t>2</a:t>
            </a:r>
            <a:r>
              <a:t> unloaded at pH 7.2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Myoglobin"/>
          <p:cNvSpPr txBox="1"/>
          <p:nvPr/>
        </p:nvSpPr>
        <p:spPr>
          <a:xfrm>
            <a:off x="3655218" y="589359"/>
            <a:ext cx="16448486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7600"/>
              </a:buClr>
              <a:buFont typeface="Times Roman"/>
              <a:defRPr b="1" sz="5000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</a:defRPr>
            </a:lvl1pPr>
          </a:lstStyle>
          <a:p>
            <a:pPr/>
            <a:r>
              <a:t>Myoglobin</a:t>
            </a:r>
          </a:p>
        </p:txBody>
      </p:sp>
      <p:sp>
        <p:nvSpPr>
          <p:cNvPr id="316" name="Respiratory pigment in skeletal and cardiac muscle cells. Similar to hemoglobin, but only 1 heme molecule. Stores oxygen in muscle cells, helps transfer oxygen from blood to muscle mitochondria.…"/>
          <p:cNvSpPr txBox="1"/>
          <p:nvPr/>
        </p:nvSpPr>
        <p:spPr>
          <a:xfrm>
            <a:off x="4137421" y="2339578"/>
            <a:ext cx="16091298" cy="584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Respiratory pigment</a:t>
            </a:r>
            <a:r>
              <a:t> in skeletal and cardiac muscle cells. Similar to hemoglobin, but only 1 heme molecule. Stores oxygen in muscle cells, helps transfer oxygen from blood to muscle mitochondria.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Dissociation curve for myoglobin is shifted to the left: only unloads oxygen at very low oxygen levels (during exercise).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In heart muscle, myoglobin stores oxygen for use during systole, when coronary arteries are squeezed shut by contraction.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Myoglobin in the blood indicates damage to muscle tissue.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MyoGlobin.png" descr="MyoGlobi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30515" y="4125515"/>
            <a:ext cx="4165085" cy="3929064"/>
          </a:xfrm>
          <a:prstGeom prst="rect">
            <a:avLst/>
          </a:prstGeom>
          <a:ln w="12700">
            <a:miter lim="400000"/>
          </a:ln>
        </p:spPr>
      </p:pic>
      <p:pic>
        <p:nvPicPr>
          <p:cNvPr id="319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513468" y="3571875"/>
            <a:ext cx="8182565" cy="5036344"/>
          </a:xfrm>
          <a:prstGeom prst="rect">
            <a:avLst/>
          </a:prstGeom>
          <a:ln w="12700">
            <a:miter lim="400000"/>
          </a:ln>
        </p:spPr>
      </p:pic>
      <p:sp>
        <p:nvSpPr>
          <p:cNvPr id="320" name="Hemoglobin"/>
          <p:cNvSpPr txBox="1"/>
          <p:nvPr/>
        </p:nvSpPr>
        <p:spPr>
          <a:xfrm>
            <a:off x="14419677" y="2444948"/>
            <a:ext cx="3591724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defRPr sz="5000"/>
            </a:lvl1pPr>
          </a:lstStyle>
          <a:p>
            <a:pPr/>
            <a:r>
              <a:t>Hemoglobin</a:t>
            </a:r>
          </a:p>
        </p:txBody>
      </p:sp>
      <p:sp>
        <p:nvSpPr>
          <p:cNvPr id="321" name="Myoglobin"/>
          <p:cNvSpPr txBox="1"/>
          <p:nvPr/>
        </p:nvSpPr>
        <p:spPr>
          <a:xfrm>
            <a:off x="6316439" y="2444948"/>
            <a:ext cx="3091312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defRPr sz="5000"/>
            </a:lvl1pPr>
          </a:lstStyle>
          <a:p>
            <a:pPr/>
            <a:r>
              <a:t>Myoglobin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Figure 16.37"/>
          <p:cNvSpPr txBox="1"/>
          <p:nvPr/>
        </p:nvSpPr>
        <p:spPr>
          <a:xfrm>
            <a:off x="3351609" y="303609"/>
            <a:ext cx="2607470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Figure 16.37</a:t>
            </a:r>
          </a:p>
        </p:txBody>
      </p:sp>
      <p:pic>
        <p:nvPicPr>
          <p:cNvPr id="324" name="fox78119_1637.jpg" descr="fox78119_1637.jp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19562" y="1803796"/>
            <a:ext cx="16162735" cy="10108408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Rectangle"/>
          <p:cNvSpPr/>
          <p:nvPr/>
        </p:nvSpPr>
        <p:spPr>
          <a:xfrm>
            <a:off x="7084218" y="1768078"/>
            <a:ext cx="10036970" cy="482204"/>
          </a:xfrm>
          <a:prstGeom prst="rect">
            <a:avLst/>
          </a:prstGeom>
          <a:solidFill>
            <a:srgbClr val="FFFFFF"/>
          </a:solidFill>
          <a:ln w="12700"/>
        </p:spPr>
        <p:txBody>
          <a:bodyPr lIns="71437" tIns="71437" rIns="71437" bIns="71437" anchor="ctr"/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pPr>
          </a:p>
        </p:txBody>
      </p:sp>
      <p:sp>
        <p:nvSpPr>
          <p:cNvPr id="326" name="Myoglobin optimized for Low Oxygen Conditions"/>
          <p:cNvSpPr txBox="1"/>
          <p:nvPr/>
        </p:nvSpPr>
        <p:spPr>
          <a:xfrm>
            <a:off x="7423546" y="803671"/>
            <a:ext cx="10218848" cy="660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b="1" sz="32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Myoglobin optimized for Low Oxygen Conditions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Carbon Dioxide transport"/>
          <p:cNvSpPr txBox="1"/>
          <p:nvPr/>
        </p:nvSpPr>
        <p:spPr>
          <a:xfrm>
            <a:off x="3655218" y="589359"/>
            <a:ext cx="16448486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7600"/>
              </a:buClr>
              <a:buFont typeface="Times Roman"/>
              <a:defRPr b="1" sz="5000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</a:defRPr>
            </a:lvl1pPr>
          </a:lstStyle>
          <a:p>
            <a:pPr/>
            <a:r>
              <a:t>Carbon Dioxide transport</a:t>
            </a:r>
          </a:p>
        </p:txBody>
      </p:sp>
      <p:sp>
        <p:nvSpPr>
          <p:cNvPr id="329" name="Carbon Dioxide is transported in the blood as:…"/>
          <p:cNvSpPr txBox="1"/>
          <p:nvPr/>
        </p:nvSpPr>
        <p:spPr>
          <a:xfrm>
            <a:off x="4137421" y="2071687"/>
            <a:ext cx="16091298" cy="9554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Carbon Dioxide is transported in the blood as: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lvl="1" marL="81280" marR="81280" indent="26670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dissolved CO</a:t>
            </a:r>
            <a:r>
              <a:rPr baseline="-5999"/>
              <a:t>2</a:t>
            </a:r>
            <a:r>
              <a:t> (7% of blood CO</a:t>
            </a:r>
            <a:r>
              <a:rPr baseline="-5999"/>
              <a:t>2</a:t>
            </a:r>
            <a:r>
              <a:t>)</a:t>
            </a:r>
          </a:p>
          <a:p>
            <a:pPr lvl="1" marL="81280" marR="81280" indent="26670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carbaminohemoglobin (20% of blood CO</a:t>
            </a:r>
            <a:r>
              <a:rPr baseline="-5999"/>
              <a:t>2</a:t>
            </a:r>
            <a:r>
              <a:t>)</a:t>
            </a:r>
          </a:p>
          <a:p>
            <a:pPr lvl="1" marL="81280" marR="81280" indent="26670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bicarbonate ion (HCO</a:t>
            </a:r>
            <a:r>
              <a:rPr baseline="-5999"/>
              <a:t>3</a:t>
            </a:r>
            <a:r>
              <a:rPr baseline="31999"/>
              <a:t>–</a:t>
            </a:r>
            <a:r>
              <a:t>)</a:t>
            </a:r>
            <a:endParaRPr baseline="31999"/>
          </a:p>
          <a:p>
            <a:pPr lvl="1" marL="81280" marR="81280" indent="26670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endParaRPr baseline="31999"/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In Tissue Capillaries: </a:t>
            </a:r>
            <a:r>
              <a:t>Carbonic Anhydrase in red blood cells catalyzes H</a:t>
            </a:r>
            <a:r>
              <a:rPr baseline="-5999"/>
              <a:t>2</a:t>
            </a:r>
            <a:r>
              <a:t>CO</a:t>
            </a:r>
            <a:r>
              <a:rPr baseline="-5999"/>
              <a:t>3</a:t>
            </a:r>
            <a:r>
              <a:t> formation. H+ binds to deoxyhemoglobin, HCO</a:t>
            </a:r>
            <a:r>
              <a:rPr baseline="-5999"/>
              <a:t>3</a:t>
            </a:r>
            <a:r>
              <a:rPr baseline="31999"/>
              <a:t>–</a:t>
            </a:r>
            <a:r>
              <a:t> is exchanged for Cl- ion from plasma (chloride shift)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In Pulmonary Capillaries:</a:t>
            </a:r>
            <a:r>
              <a:t> Reverse chloride shift exchanges Cl- ion to bring HCO3- into red blood cell. Oxyhemoglobin releases H+, so H</a:t>
            </a:r>
            <a:r>
              <a:rPr baseline="-5999"/>
              <a:t>2</a:t>
            </a:r>
            <a:r>
              <a:t>CO</a:t>
            </a:r>
            <a:r>
              <a:rPr baseline="-5999"/>
              <a:t>3</a:t>
            </a:r>
            <a:r>
              <a:t> -&gt; CO</a:t>
            </a:r>
            <a:r>
              <a:rPr baseline="-5999"/>
              <a:t>2</a:t>
            </a:r>
            <a:r>
              <a:t> is formed and diffuses into lungs.</a:t>
            </a:r>
            <a:endParaRPr baseline="31999"/>
          </a:p>
          <a:p>
            <a:pPr lvl="1" marL="81280" marR="81280" indent="26670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b="1" sz="3200">
                <a:uFill>
                  <a:solidFill>
                    <a:srgbClr val="000000"/>
                  </a:solidFill>
                </a:uFill>
              </a:defRPr>
            </a:pPr>
            <a:r>
              <a:t>Carbon Monoxide poisoning</a:t>
            </a:r>
          </a:p>
          <a:p>
            <a:pPr marL="57149" marR="57149" defTabSz="1285875">
              <a:buClr>
                <a:srgbClr val="000000"/>
              </a:buClr>
              <a:buFont typeface="Helvetica"/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CO also binds hemoglobin, but binding is </a:t>
            </a:r>
            <a:r>
              <a:rPr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irreversible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 </a:t>
            </a:r>
            <a:r>
              <a:t>(210x higher than O</a:t>
            </a:r>
            <a:r>
              <a:rPr baseline="-20250"/>
              <a:t>2</a:t>
            </a:r>
            <a:r>
              <a:t>). Binding of 50-80% of hemoglobin is fatal. Victims of CO poisoning are cherry red, because of carboxyhemoglobin color.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Carbon Dioxide transport"/>
          <p:cNvSpPr txBox="1"/>
          <p:nvPr/>
        </p:nvSpPr>
        <p:spPr>
          <a:xfrm>
            <a:off x="3655218" y="589359"/>
            <a:ext cx="16448486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7600"/>
              </a:buClr>
              <a:buFont typeface="Times Roman"/>
              <a:defRPr b="1" sz="5000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</a:defRPr>
            </a:lvl1pPr>
          </a:lstStyle>
          <a:p>
            <a:pPr/>
            <a:r>
              <a:t>Carbon Dioxide transport</a:t>
            </a:r>
          </a:p>
        </p:txBody>
      </p:sp>
      <p:sp>
        <p:nvSpPr>
          <p:cNvPr id="332" name="Carbon Dioxide is transported in the blood as:…"/>
          <p:cNvSpPr txBox="1"/>
          <p:nvPr/>
        </p:nvSpPr>
        <p:spPr>
          <a:xfrm>
            <a:off x="4137421" y="2071687"/>
            <a:ext cx="16091298" cy="9554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Carbon Dioxide is transported in the blood as: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lvl="1" marL="81280" marR="81280" indent="26670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dissolved CO</a:t>
            </a:r>
            <a:r>
              <a:rPr baseline="-5999"/>
              <a:t>2</a:t>
            </a:r>
            <a:r>
              <a:t> (7% of blood CO</a:t>
            </a:r>
            <a:r>
              <a:rPr baseline="-5999"/>
              <a:t>2</a:t>
            </a:r>
            <a:r>
              <a:t>)</a:t>
            </a:r>
          </a:p>
          <a:p>
            <a:pPr lvl="1" marL="81280" marR="81280" indent="26670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carbaminohemoglobin (20% of blood CO</a:t>
            </a:r>
            <a:r>
              <a:rPr baseline="-5999"/>
              <a:t>2</a:t>
            </a:r>
            <a:r>
              <a:t>)</a:t>
            </a:r>
          </a:p>
          <a:p>
            <a:pPr lvl="1" marL="81280" marR="81280" indent="26670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bicarbonate ion (HCO</a:t>
            </a:r>
            <a:r>
              <a:rPr baseline="-5999"/>
              <a:t>3</a:t>
            </a:r>
            <a:r>
              <a:rPr baseline="31999"/>
              <a:t>–</a:t>
            </a:r>
            <a:r>
              <a:t>)</a:t>
            </a:r>
            <a:endParaRPr baseline="31999"/>
          </a:p>
          <a:p>
            <a:pPr lvl="1" marL="81280" marR="81280" indent="26670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endParaRPr baseline="31999"/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In Tissue Capillaries: </a:t>
            </a:r>
            <a:r>
              <a:t>Carbonic Anhydrase in red blood cells catalyzes H</a:t>
            </a:r>
            <a:r>
              <a:rPr baseline="-5999"/>
              <a:t>2</a:t>
            </a:r>
            <a:r>
              <a:t>CO</a:t>
            </a:r>
            <a:r>
              <a:rPr baseline="-5999"/>
              <a:t>3</a:t>
            </a:r>
            <a:r>
              <a:t> formation. H+ binds to deoxyhemoglobin, HCO</a:t>
            </a:r>
            <a:r>
              <a:rPr baseline="-5999"/>
              <a:t>3</a:t>
            </a:r>
            <a:r>
              <a:rPr baseline="31999"/>
              <a:t>–</a:t>
            </a:r>
            <a:r>
              <a:t> is exchanged for Cl- ion from plasma (chloride shift)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In Pulmonary Capillaries:</a:t>
            </a:r>
            <a:r>
              <a:t> Reverse chloride shift exchanges Cl- ion to bring HCO3- into red blood cell. Oxyhemoglobin releases H+, so H</a:t>
            </a:r>
            <a:r>
              <a:rPr baseline="-5999"/>
              <a:t>2</a:t>
            </a:r>
            <a:r>
              <a:t>CO</a:t>
            </a:r>
            <a:r>
              <a:rPr baseline="-5999"/>
              <a:t>3</a:t>
            </a:r>
            <a:r>
              <a:t> -&gt; CO</a:t>
            </a:r>
            <a:r>
              <a:rPr baseline="-5999"/>
              <a:t>2</a:t>
            </a:r>
            <a:r>
              <a:t> is formed and diffuses into lungs.</a:t>
            </a:r>
            <a:endParaRPr baseline="31999"/>
          </a:p>
          <a:p>
            <a:pPr lvl="1" marL="81280" marR="81280" indent="26670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b="1" sz="3200">
                <a:uFill>
                  <a:solidFill>
                    <a:srgbClr val="000000"/>
                  </a:solidFill>
                </a:uFill>
              </a:defRPr>
            </a:pPr>
            <a:r>
              <a:t>Carbon Monoxide poisoning</a:t>
            </a:r>
          </a:p>
          <a:p>
            <a:pPr marL="57149" marR="57149" defTabSz="1285875">
              <a:buClr>
                <a:srgbClr val="000000"/>
              </a:buClr>
              <a:buFont typeface="Helvetica"/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CO also binds hemoglobin, but binding is </a:t>
            </a:r>
            <a:r>
              <a:rPr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irreversible</a:t>
            </a:r>
            <a:r>
              <a:rPr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rPr>
              <a:t> </a:t>
            </a:r>
            <a:r>
              <a:t>(210x higher than O</a:t>
            </a:r>
            <a:r>
              <a:rPr baseline="-20250"/>
              <a:t>2</a:t>
            </a:r>
            <a:r>
              <a:t>). Binding of 50-80% of hemoglobin is fatal. Victims of CO poisoning are cherry red, because of carboxyhemoglobin color.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Figure 16.38"/>
          <p:cNvSpPr txBox="1"/>
          <p:nvPr/>
        </p:nvSpPr>
        <p:spPr>
          <a:xfrm>
            <a:off x="3351609" y="303609"/>
            <a:ext cx="2607470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Figure 16.38</a:t>
            </a:r>
          </a:p>
        </p:txBody>
      </p:sp>
      <p:pic>
        <p:nvPicPr>
          <p:cNvPr id="335" name="fox78119_1638.jpg" descr="fox78119_1638.jp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91225" y="607218"/>
            <a:ext cx="12401551" cy="12501564"/>
          </a:xfrm>
          <a:prstGeom prst="rect">
            <a:avLst/>
          </a:prstGeom>
          <a:ln w="12700">
            <a:miter lim="400000"/>
          </a:ln>
        </p:spPr>
      </p:pic>
      <p:sp>
        <p:nvSpPr>
          <p:cNvPr id="336" name="Rectangle"/>
          <p:cNvSpPr/>
          <p:nvPr/>
        </p:nvSpPr>
        <p:spPr>
          <a:xfrm>
            <a:off x="7173515" y="500062"/>
            <a:ext cx="10572751" cy="482204"/>
          </a:xfrm>
          <a:prstGeom prst="rect">
            <a:avLst/>
          </a:prstGeom>
          <a:solidFill>
            <a:srgbClr val="FFFFFF"/>
          </a:solidFill>
          <a:ln w="12700"/>
        </p:spPr>
        <p:txBody>
          <a:bodyPr lIns="71437" tIns="71437" rIns="71437" bIns="71437" anchor="ctr"/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Hemoglobin and Hemoglobin Dissociation Curves…"/>
          <p:cNvSpPr txBox="1"/>
          <p:nvPr/>
        </p:nvSpPr>
        <p:spPr>
          <a:xfrm>
            <a:off x="4598015" y="2884289"/>
            <a:ext cx="15555517" cy="4750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821531">
              <a:defRPr sz="5000"/>
            </a:pPr>
            <a:r>
              <a:t>Hemoglobin and Hemoglobin Dissociation Curves</a:t>
            </a:r>
          </a:p>
          <a:p>
            <a:pPr defTabSz="821531">
              <a:defRPr sz="5000"/>
            </a:pPr>
          </a:p>
          <a:p>
            <a:pPr defTabSz="821531">
              <a:defRPr sz="5000"/>
            </a:pPr>
            <a:r>
              <a:t>Transport of CO</a:t>
            </a:r>
            <a:r>
              <a:rPr baseline="-5999"/>
              <a:t>2</a:t>
            </a:r>
          </a:p>
          <a:p>
            <a:pPr defTabSz="821531">
              <a:defRPr sz="5000"/>
            </a:pPr>
          </a:p>
          <a:p>
            <a:pPr defTabSz="821531">
              <a:defRPr sz="5000"/>
            </a:pPr>
            <a:r>
              <a:t>Respiratory Challenge:</a:t>
            </a:r>
          </a:p>
          <a:p>
            <a:pPr lvl="2" indent="685800" defTabSz="821531">
              <a:defRPr sz="5000"/>
            </a:pPr>
            <a:r>
              <a:t>Fetus In Utero (in the uterus)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Figure 16.39"/>
          <p:cNvSpPr txBox="1"/>
          <p:nvPr/>
        </p:nvSpPr>
        <p:spPr>
          <a:xfrm>
            <a:off x="3351609" y="303609"/>
            <a:ext cx="2607470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Figure 16.39</a:t>
            </a:r>
          </a:p>
        </p:txBody>
      </p:sp>
      <p:pic>
        <p:nvPicPr>
          <p:cNvPr id="339" name="fox78119_1639.jpg" descr="fox78119_1639.jp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41218" y="785812"/>
            <a:ext cx="12501564" cy="12144376"/>
          </a:xfrm>
          <a:prstGeom prst="rect">
            <a:avLst/>
          </a:prstGeom>
          <a:ln w="12700">
            <a:miter lim="400000"/>
          </a:ln>
        </p:spPr>
      </p:pic>
      <p:sp>
        <p:nvSpPr>
          <p:cNvPr id="340" name="Rectangle"/>
          <p:cNvSpPr/>
          <p:nvPr/>
        </p:nvSpPr>
        <p:spPr>
          <a:xfrm>
            <a:off x="6852046" y="642937"/>
            <a:ext cx="10840642" cy="482204"/>
          </a:xfrm>
          <a:prstGeom prst="rect">
            <a:avLst/>
          </a:prstGeom>
          <a:solidFill>
            <a:srgbClr val="FFFFFF"/>
          </a:solidFill>
          <a:ln w="12700"/>
        </p:spPr>
        <p:txBody>
          <a:bodyPr lIns="71437" tIns="71437" rIns="71437" bIns="71437" anchor="ctr"/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Fetal Circulation"/>
          <p:cNvSpPr txBox="1"/>
          <p:nvPr/>
        </p:nvSpPr>
        <p:spPr>
          <a:xfrm>
            <a:off x="3423046" y="535781"/>
            <a:ext cx="6958118" cy="118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b="1" sz="6600">
                <a:solidFill>
                  <a:srgbClr val="0042AA"/>
                </a:solidFill>
                <a:uFill>
                  <a:solidFill>
                    <a:srgbClr val="0042AA"/>
                  </a:solidFill>
                </a:uFill>
              </a:defRPr>
            </a:lvl1pPr>
          </a:lstStyle>
          <a:p>
            <a:pPr/>
            <a:r>
              <a:t>Fetal Circulation</a:t>
            </a:r>
          </a:p>
        </p:txBody>
      </p:sp>
      <p:sp>
        <p:nvSpPr>
          <p:cNvPr id="343" name="Placenta: Gas (and nutrient) exchange in high-surface area capillary bed between mom and fetus…"/>
          <p:cNvSpPr txBox="1"/>
          <p:nvPr/>
        </p:nvSpPr>
        <p:spPr>
          <a:xfrm>
            <a:off x="3994546" y="2339578"/>
            <a:ext cx="15984142" cy="63936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512172" marR="81280" indent="-430892" defTabSz="1821656">
              <a:spcBef>
                <a:spcPts val="3600"/>
              </a:spcBef>
              <a:buSzPct val="125000"/>
              <a:buChar char="•"/>
              <a:defRPr sz="38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Placenta</a:t>
            </a:r>
            <a:r>
              <a:t>: Gas (and nutrient) exchange in high-surface area capillary bed between mom and fetus</a:t>
            </a:r>
          </a:p>
          <a:p>
            <a:pPr marL="512172" marR="81280" indent="-430892" defTabSz="1821656">
              <a:spcBef>
                <a:spcPts val="3600"/>
              </a:spcBef>
              <a:buSzPct val="125000"/>
              <a:buChar char="•"/>
              <a:defRPr sz="38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Fetal Hemoglobin</a:t>
            </a:r>
            <a:r>
              <a:t> binds more O</a:t>
            </a:r>
            <a:r>
              <a:rPr baseline="-5999"/>
              <a:t>2 </a:t>
            </a:r>
            <a:r>
              <a:t>in low-O</a:t>
            </a:r>
            <a:r>
              <a:rPr baseline="-5999"/>
              <a:t>2</a:t>
            </a:r>
            <a:r>
              <a:t> environment of placenta</a:t>
            </a:r>
          </a:p>
          <a:p>
            <a:pPr marL="512172" marR="81280" indent="-430892" defTabSz="1821656">
              <a:spcBef>
                <a:spcPts val="3600"/>
              </a:spcBef>
              <a:buSzPct val="125000"/>
              <a:buChar char="•"/>
              <a:defRPr sz="3800">
                <a:uFill>
                  <a:solidFill>
                    <a:srgbClr val="000000"/>
                  </a:solidFill>
                </a:uFill>
              </a:defRPr>
            </a:pPr>
            <a:r>
              <a:t>Circulation of blood through </a:t>
            </a:r>
            <a:r>
              <a:rPr b="1"/>
              <a:t>umbilical cord</a:t>
            </a:r>
            <a:r>
              <a:t> to placenta to exchange gases.</a:t>
            </a:r>
          </a:p>
          <a:p>
            <a:pPr marL="512172" marR="81280" indent="-430892" defTabSz="1821656">
              <a:spcBef>
                <a:spcPts val="3600"/>
              </a:spcBef>
              <a:buSzPct val="125000"/>
              <a:buChar char="•"/>
              <a:defRPr sz="38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Shunts</a:t>
            </a:r>
            <a:r>
              <a:t> in fetal heart to send O</a:t>
            </a:r>
            <a:r>
              <a:rPr baseline="-5999"/>
              <a:t>2</a:t>
            </a:r>
            <a:r>
              <a:t> rich blood directly from vena cava to left atrium (</a:t>
            </a:r>
            <a:r>
              <a:rPr b="1"/>
              <a:t>oval foramen</a:t>
            </a:r>
            <a:r>
              <a:t>) and to aorta (</a:t>
            </a:r>
            <a:r>
              <a:rPr b="1"/>
              <a:t>ductus arteriosus</a:t>
            </a:r>
            <a:r>
              <a:t>) so that </a:t>
            </a:r>
            <a:r>
              <a:rPr b="1"/>
              <a:t>lungs are bypassed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" name="Group"/>
          <p:cNvGrpSpPr/>
          <p:nvPr/>
        </p:nvGrpSpPr>
        <p:grpSpPr>
          <a:xfrm>
            <a:off x="7316390" y="2125265"/>
            <a:ext cx="12044384" cy="9447610"/>
            <a:chOff x="0" y="0"/>
            <a:chExt cx="12044382" cy="9447609"/>
          </a:xfrm>
        </p:grpSpPr>
        <p:pic>
          <p:nvPicPr>
            <p:cNvPr id="345" name="droppedImage.png" descr="dropped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9163709" cy="944761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6" name="umbilical cord"/>
            <p:cNvSpPr/>
            <p:nvPr/>
          </p:nvSpPr>
          <p:spPr>
            <a:xfrm>
              <a:off x="10774382" y="5063132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ctr">
              <a:spAutoFit/>
            </a:bodyPr>
            <a:lstStyle>
              <a:lvl1pPr algn="ctr" defTabSz="821531">
                <a:defRPr sz="5000"/>
              </a:lvl1pPr>
            </a:lstStyle>
            <a:p>
              <a:pPr/>
              <a:r>
                <a:t>umbilical cord</a:t>
              </a:r>
            </a:p>
          </p:txBody>
        </p:sp>
        <p:sp>
          <p:nvSpPr>
            <p:cNvPr id="347" name="Line"/>
            <p:cNvSpPr/>
            <p:nvPr/>
          </p:nvSpPr>
          <p:spPr>
            <a:xfrm flipV="1">
              <a:off x="5161359" y="5191126"/>
              <a:ext cx="3423048" cy="506015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Figure 20.48"/>
          <p:cNvSpPr txBox="1"/>
          <p:nvPr/>
        </p:nvSpPr>
        <p:spPr>
          <a:xfrm>
            <a:off x="18014156" y="589359"/>
            <a:ext cx="2607469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Figure 20.48</a:t>
            </a:r>
          </a:p>
        </p:txBody>
      </p:sp>
      <p:grpSp>
        <p:nvGrpSpPr>
          <p:cNvPr id="353" name="Group"/>
          <p:cNvGrpSpPr/>
          <p:nvPr/>
        </p:nvGrpSpPr>
        <p:grpSpPr>
          <a:xfrm>
            <a:off x="6101953" y="1446609"/>
            <a:ext cx="13144501" cy="11360945"/>
            <a:chOff x="0" y="0"/>
            <a:chExt cx="13144500" cy="11360943"/>
          </a:xfrm>
        </p:grpSpPr>
        <p:pic>
          <p:nvPicPr>
            <p:cNvPr id="351" name="fox78119_2048.jpg" descr="fox78119_2048.jpg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5718" y="140493"/>
              <a:ext cx="13108782" cy="112204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2" name="Rectangle"/>
            <p:cNvSpPr/>
            <p:nvPr/>
          </p:nvSpPr>
          <p:spPr>
            <a:xfrm>
              <a:off x="0" y="0"/>
              <a:ext cx="12180094" cy="48220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81280" marR="81280" defTabSz="1821656">
                <a:defRPr sz="3200">
                  <a:uFill>
                    <a:solidFill>
                      <a:srgbClr val="000000"/>
                    </a:solidFill>
                  </a:uFill>
                  <a:latin typeface="+mj-lt"/>
                  <a:ea typeface="+mj-ea"/>
                  <a:cs typeface="+mj-cs"/>
                  <a:sym typeface="Arial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42UN-899-HemoglobinCurves-L.png" descr="42UN-899-HemoglobinCurves-L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96025" y="1303734"/>
            <a:ext cx="13185777" cy="12909552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Fetal Hemoglobin : binds oxygen better in lower oxygen condition of placenta"/>
          <p:cNvSpPr txBox="1"/>
          <p:nvPr/>
        </p:nvSpPr>
        <p:spPr>
          <a:xfrm>
            <a:off x="4280296" y="517921"/>
            <a:ext cx="16078747" cy="660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b="1" sz="3200">
                <a:solidFill>
                  <a:srgbClr val="0042AA"/>
                </a:solidFill>
                <a:uFill>
                  <a:solidFill>
                    <a:srgbClr val="0042AA"/>
                  </a:solidFill>
                </a:uFill>
              </a:defRPr>
            </a:lvl1pPr>
          </a:lstStyle>
          <a:p>
            <a:pPr/>
            <a:r>
              <a:t>Fetal Hemoglobin : binds oxygen better in lower oxygen condition of placenta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83968" y="-946547"/>
            <a:ext cx="13625101" cy="14608971"/>
          </a:xfrm>
          <a:prstGeom prst="rect">
            <a:avLst/>
          </a:prstGeom>
          <a:ln w="12700"/>
        </p:spPr>
      </p:pic>
      <p:sp>
        <p:nvSpPr>
          <p:cNvPr id="359" name="http://www.lpch.org/DiseaseHealthInfo/HealthLibrary/hrnewborn/0181-pop.html"/>
          <p:cNvSpPr txBox="1"/>
          <p:nvPr/>
        </p:nvSpPr>
        <p:spPr>
          <a:xfrm>
            <a:off x="10459640" y="13108781"/>
            <a:ext cx="10358439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  <a:hlinkClick r:id="rId3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3" invalidUrl="" action="" tgtFrame="" tooltip="" history="1" highlightClick="0" endSnd="0"/>
              </a:rPr>
              <a:t>http://www.lpch.org/DiseaseHealthInfo/HealthLibrary/hrnewborn/0181-pop.html</a:t>
            </a:r>
          </a:p>
        </p:txBody>
      </p:sp>
      <p:sp>
        <p:nvSpPr>
          <p:cNvPr id="360" name="Fetal Circulation"/>
          <p:cNvSpPr txBox="1"/>
          <p:nvPr/>
        </p:nvSpPr>
        <p:spPr>
          <a:xfrm>
            <a:off x="3405187" y="0"/>
            <a:ext cx="6958117" cy="118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b="1" sz="6600">
                <a:solidFill>
                  <a:srgbClr val="0042AA"/>
                </a:solidFill>
                <a:uFill>
                  <a:solidFill>
                    <a:srgbClr val="0042AA"/>
                  </a:solidFill>
                </a:uFill>
              </a:defRPr>
            </a:lvl1pPr>
          </a:lstStyle>
          <a:p>
            <a:pPr/>
            <a:r>
              <a:t>Fetal Circulation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99052" y="321468"/>
            <a:ext cx="10403980" cy="13644562"/>
          </a:xfrm>
          <a:prstGeom prst="rect">
            <a:avLst/>
          </a:prstGeom>
          <a:ln w="12700"/>
        </p:spPr>
      </p:pic>
      <p:sp>
        <p:nvSpPr>
          <p:cNvPr id="363" name="http://macomb-rspt.com/FILES/RSPT1210…"/>
          <p:cNvSpPr txBox="1"/>
          <p:nvPr/>
        </p:nvSpPr>
        <p:spPr>
          <a:xfrm>
            <a:off x="3048000" y="12733734"/>
            <a:ext cx="6036469" cy="8036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>
                <a:hlinkClick r:id="rId3" invalidUrl="" action="" tgtFrame="" tooltip="" history="1" highlightClick="0" endSnd="0"/>
              </a:rPr>
              <a:t>http://macomb-rspt.com/FILES/RSPT1210</a:t>
            </a:r>
          </a:p>
          <a:p>
            <a:pPr marL="81280" marR="81280" defTabSz="1821656"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>
                <a:hlinkClick r:id="rId3" invalidUrl="" action="" tgtFrame="" tooltip="" history="1" highlightClick="0" endSnd="0"/>
              </a:rPr>
              <a:t>/MODULE%20A/Fetal%20Circulation.jpg</a:t>
            </a:r>
          </a:p>
        </p:txBody>
      </p:sp>
      <p:sp>
        <p:nvSpPr>
          <p:cNvPr id="364" name="Ductus Arteriosus"/>
          <p:cNvSpPr txBox="1"/>
          <p:nvPr/>
        </p:nvSpPr>
        <p:spPr>
          <a:xfrm>
            <a:off x="3583781" y="232171"/>
            <a:ext cx="10261543" cy="1181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b="1" sz="6600">
                <a:solidFill>
                  <a:srgbClr val="0042AA"/>
                </a:solidFill>
                <a:uFill>
                  <a:solidFill>
                    <a:srgbClr val="0042AA"/>
                  </a:solidFill>
                </a:uFill>
              </a:defRPr>
            </a:lvl1pPr>
          </a:lstStyle>
          <a:p>
            <a:pPr/>
            <a:r>
              <a:t>Ductus Arteriosus           </a:t>
            </a:r>
          </a:p>
        </p:txBody>
      </p:sp>
      <p:sp>
        <p:nvSpPr>
          <p:cNvPr id="365" name="Line"/>
          <p:cNvSpPr/>
          <p:nvPr/>
        </p:nvSpPr>
        <p:spPr>
          <a:xfrm>
            <a:off x="11763375" y="1027656"/>
            <a:ext cx="4411266" cy="1119825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366" name="Oval Foramen"/>
          <p:cNvSpPr txBox="1"/>
          <p:nvPr/>
        </p:nvSpPr>
        <p:spPr>
          <a:xfrm>
            <a:off x="5262562" y="4339828"/>
            <a:ext cx="7149827" cy="11811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b="1" sz="6600">
                <a:solidFill>
                  <a:srgbClr val="0042AA"/>
                </a:solidFill>
                <a:uFill>
                  <a:solidFill>
                    <a:srgbClr val="0042AA"/>
                  </a:solidFill>
                </a:uFill>
              </a:defRPr>
            </a:lvl1pPr>
          </a:lstStyle>
          <a:p>
            <a:pPr/>
            <a:r>
              <a:t>Oval Foramen     </a:t>
            </a:r>
          </a:p>
        </p:txBody>
      </p:sp>
      <p:sp>
        <p:nvSpPr>
          <p:cNvPr id="367" name="Line"/>
          <p:cNvSpPr/>
          <p:nvPr/>
        </p:nvSpPr>
        <p:spPr>
          <a:xfrm flipV="1">
            <a:off x="12053071" y="4100101"/>
            <a:ext cx="2323330" cy="87830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368" name="Shunt connects pulmonary…"/>
          <p:cNvSpPr txBox="1"/>
          <p:nvPr/>
        </p:nvSpPr>
        <p:spPr>
          <a:xfrm>
            <a:off x="3351609" y="1518046"/>
            <a:ext cx="6388640" cy="118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Shunt connects pulmonary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artery to aorta (bypassing lungs)</a:t>
            </a:r>
          </a:p>
        </p:txBody>
      </p:sp>
      <p:sp>
        <p:nvSpPr>
          <p:cNvPr id="369" name="Shunt connects right atrium…"/>
          <p:cNvSpPr txBox="1"/>
          <p:nvPr/>
        </p:nvSpPr>
        <p:spPr>
          <a:xfrm>
            <a:off x="3333750" y="5304234"/>
            <a:ext cx="6078682" cy="118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Shunt connects right atrium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to left atrium (bypassing lungs)</a:t>
            </a:r>
          </a:p>
        </p:txBody>
      </p:sp>
      <p:sp>
        <p:nvSpPr>
          <p:cNvPr id="370" name="Line"/>
          <p:cNvSpPr/>
          <p:nvPr/>
        </p:nvSpPr>
        <p:spPr>
          <a:xfrm>
            <a:off x="11039461" y="12537281"/>
            <a:ext cx="1271727" cy="1"/>
          </a:xfrm>
          <a:prstGeom prst="line">
            <a:avLst/>
          </a:prstGeom>
          <a:ln w="63500">
            <a:solidFill>
              <a:srgbClr val="000000"/>
            </a:solidFill>
            <a:headEnd type="triangle"/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371" name="to placenta"/>
          <p:cNvSpPr txBox="1"/>
          <p:nvPr/>
        </p:nvSpPr>
        <p:spPr>
          <a:xfrm>
            <a:off x="10495359" y="12608718"/>
            <a:ext cx="2339097" cy="660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i="1" sz="32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to placenta</a:t>
            </a:r>
          </a:p>
        </p:txBody>
      </p:sp>
      <p:sp>
        <p:nvSpPr>
          <p:cNvPr id="372" name="Line"/>
          <p:cNvSpPr/>
          <p:nvPr/>
        </p:nvSpPr>
        <p:spPr>
          <a:xfrm>
            <a:off x="10566796" y="12055078"/>
            <a:ext cx="1271727" cy="1"/>
          </a:xfrm>
          <a:prstGeom prst="line">
            <a:avLst/>
          </a:prstGeom>
          <a:ln w="63500">
            <a:solidFill>
              <a:srgbClr val="000000"/>
            </a:solidFill>
            <a:tailEnd type="triangle"/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373" name="from placenta"/>
          <p:cNvSpPr txBox="1"/>
          <p:nvPr/>
        </p:nvSpPr>
        <p:spPr>
          <a:xfrm>
            <a:off x="9977437" y="11322843"/>
            <a:ext cx="2838880" cy="660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i="1" sz="32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from placenta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91250" y="357187"/>
            <a:ext cx="11965782" cy="11965782"/>
          </a:xfrm>
          <a:prstGeom prst="rect">
            <a:avLst/>
          </a:prstGeom>
          <a:ln w="12700"/>
        </p:spPr>
      </p:pic>
      <p:sp>
        <p:nvSpPr>
          <p:cNvPr id="376" name="http://www.chop.edu/healthinfo/patent-ductus-arteriosus-pda.html"/>
          <p:cNvSpPr txBox="1"/>
          <p:nvPr/>
        </p:nvSpPr>
        <p:spPr>
          <a:xfrm>
            <a:off x="12424171" y="12858750"/>
            <a:ext cx="6856978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  <a:hlinkClick r:id="rId3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3" invalidUrl="" action="" tgtFrame="" tooltip="" history="1" highlightClick="0" endSnd="0"/>
              </a:rPr>
              <a:t>http://www.chop.edu/healthinfo/patent-ductus-arteriosus-pda.html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droppedImage.png" descr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91250" y="482203"/>
            <a:ext cx="11965782" cy="11965782"/>
          </a:xfrm>
          <a:prstGeom prst="rect">
            <a:avLst/>
          </a:prstGeom>
          <a:ln w="12700"/>
        </p:spPr>
      </p:pic>
      <p:sp>
        <p:nvSpPr>
          <p:cNvPr id="379" name="http://www.chop.edu/healthinfo/patent-ductus-arteriosus-pda.html"/>
          <p:cNvSpPr txBox="1"/>
          <p:nvPr/>
        </p:nvSpPr>
        <p:spPr>
          <a:xfrm>
            <a:off x="12602765" y="12769453"/>
            <a:ext cx="6856978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  <a:hlinkClick r:id="rId3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3" invalidUrl="" action="" tgtFrame="" tooltip="" history="1" highlightClick="0" endSnd="0"/>
              </a:rPr>
              <a:t>http://www.chop.edu/healthinfo/patent-ductus-arteriosus-pda.html</a:t>
            </a:r>
          </a:p>
        </p:txBody>
      </p:sp>
      <p:sp>
        <p:nvSpPr>
          <p:cNvPr id="380" name="see Figure 13.14"/>
          <p:cNvSpPr txBox="1"/>
          <p:nvPr/>
        </p:nvSpPr>
        <p:spPr>
          <a:xfrm>
            <a:off x="4476750" y="12126515"/>
            <a:ext cx="426299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defRPr sz="4200"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see Figure 13.14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Hemoglobin"/>
          <p:cNvSpPr txBox="1"/>
          <p:nvPr/>
        </p:nvSpPr>
        <p:spPr>
          <a:xfrm>
            <a:off x="3655218" y="589359"/>
            <a:ext cx="16448486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7600"/>
              </a:buClr>
              <a:buFont typeface="Times Roman"/>
              <a:defRPr b="1" sz="5000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</a:defRPr>
            </a:lvl1pPr>
          </a:lstStyle>
          <a:p>
            <a:pPr/>
            <a:r>
              <a:t>Hemoglobin</a:t>
            </a:r>
          </a:p>
        </p:txBody>
      </p:sp>
      <p:sp>
        <p:nvSpPr>
          <p:cNvPr id="140" name="Respiratory pigment that picks up oxygen from lungs, releases oxygen into tissues: increases oxygen carrying capacity of blood…"/>
          <p:cNvSpPr txBox="1"/>
          <p:nvPr/>
        </p:nvSpPr>
        <p:spPr>
          <a:xfrm>
            <a:off x="3833812" y="1982390"/>
            <a:ext cx="17234298" cy="9465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Respiratory pigment</a:t>
            </a:r>
            <a:r>
              <a:t> that picks up oxygen from lungs, releases oxygen into tissues: increases oxygen carrying capacity of blood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Consists of 4 protein subunits (2 x alpha, 2 x beta subunits) and 4 </a:t>
            </a:r>
            <a:r>
              <a:rPr b="1">
                <a:solidFill>
                  <a:srgbClr val="E32400"/>
                </a:solidFill>
                <a:uFill>
                  <a:solidFill>
                    <a:srgbClr val="E32400"/>
                  </a:solidFill>
                </a:uFill>
              </a:rPr>
              <a:t>heme molecules</a:t>
            </a:r>
            <a:r>
              <a:t> (centered around</a:t>
            </a:r>
            <a:r>
              <a:rPr b="1"/>
              <a:t> iron atom</a:t>
            </a:r>
            <a:r>
              <a:t> that binds O</a:t>
            </a:r>
            <a:r>
              <a:rPr baseline="-5999"/>
              <a:t>2</a:t>
            </a:r>
            <a:r>
              <a:t> molecule). Iron gives blood reddish hue.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4013"/>
                </a:solidFill>
                <a:uFill>
                  <a:solidFill>
                    <a:srgbClr val="FF4013"/>
                  </a:solidFill>
                </a:uFill>
              </a:rPr>
              <a:t>oxyhemoglobin</a:t>
            </a:r>
            <a:r>
              <a:t>: when carrying oxygen; </a:t>
            </a:r>
            <a:r>
              <a:rPr b="1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</a:rPr>
              <a:t>deoxyhemoglobin</a:t>
            </a:r>
            <a:r>
              <a:t>: when not carrying oxygen.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Dissociation curve</a:t>
            </a:r>
            <a:r>
              <a:t>: proportion of hemoglobin that is carrying oxygen as a function of oxygen concentration in the blood (or as a function of pH, or temperature, etc.)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t>Hemoglobin associates with oxygen at high oxygen concentrations (in lungs);  oxygen dissociates from hemoglobin at low oxygen concentrations (in tissues).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Bohr Shift</a:t>
            </a:r>
            <a:r>
              <a:t>: oxygen dissociates from hemoglobin at low pH (reflects high CO</a:t>
            </a:r>
            <a:r>
              <a:rPr baseline="-5999"/>
              <a:t>2</a:t>
            </a:r>
            <a:r>
              <a:t> in tissues).</a:t>
            </a: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</a:p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</a:defRPr>
            </a:pPr>
            <a:r>
              <a:rPr b="1"/>
              <a:t>2,3 DPG:</a:t>
            </a:r>
            <a:r>
              <a:t> molecule that is produced when oxyhemoglobin low; causes more oxygen release from hemoglobin.</a:t>
            </a:r>
          </a:p>
        </p:txBody>
      </p:sp>
      <p:sp>
        <p:nvSpPr>
          <p:cNvPr id="141" name="hemo- blood…"/>
          <p:cNvSpPr txBox="1"/>
          <p:nvPr/>
        </p:nvSpPr>
        <p:spPr>
          <a:xfrm>
            <a:off x="4091116" y="11919942"/>
            <a:ext cx="15251907" cy="1181101"/>
          </a:xfrm>
          <a:prstGeom prst="rect">
            <a:avLst/>
          </a:prstGeom>
          <a:solidFill>
            <a:srgbClr val="E0EDD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821531">
              <a:defRPr sz="3200"/>
            </a:pPr>
            <a:r>
              <a:rPr i="1"/>
              <a:t>hemo</a:t>
            </a:r>
            <a:r>
              <a:t>- blood</a:t>
            </a:r>
          </a:p>
          <a:p>
            <a:pPr defTabSz="821531">
              <a:defRPr sz="3200"/>
            </a:pPr>
            <a:r>
              <a:rPr i="1"/>
              <a:t>globin</a:t>
            </a:r>
            <a:r>
              <a:t> - protein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Dissolved O2 Content of Blood"/>
          <p:cNvSpPr txBox="1"/>
          <p:nvPr/>
        </p:nvSpPr>
        <p:spPr>
          <a:xfrm>
            <a:off x="4031801" y="976312"/>
            <a:ext cx="9132992" cy="815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ctr" defTabSz="821531">
              <a:defRPr b="1"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Dissolved O</a:t>
            </a:r>
            <a:r>
              <a:rPr baseline="-5999"/>
              <a:t>2 </a:t>
            </a:r>
            <a:r>
              <a:t>Content of Blood</a:t>
            </a:r>
          </a:p>
        </p:txBody>
      </p:sp>
      <p:sp>
        <p:nvSpPr>
          <p:cNvPr id="144" name="Text"/>
          <p:cNvSpPr txBox="1"/>
          <p:nvPr/>
        </p:nvSpPr>
        <p:spPr>
          <a:xfrm>
            <a:off x="11311935" y="5971778"/>
            <a:ext cx="317886" cy="815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ctr"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 </a:t>
            </a:r>
          </a:p>
        </p:txBody>
      </p:sp>
      <p:sp>
        <p:nvSpPr>
          <p:cNvPr id="145" name="Henry’s Law: [O2] ml/L = 0.031 x PO2"/>
          <p:cNvSpPr txBox="1"/>
          <p:nvPr/>
        </p:nvSpPr>
        <p:spPr>
          <a:xfrm>
            <a:off x="4252424" y="2439987"/>
            <a:ext cx="8941777" cy="815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ctr"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Henry’s Law: [O</a:t>
            </a:r>
            <a:r>
              <a:rPr baseline="-5999"/>
              <a:t>2</a:t>
            </a:r>
            <a:r>
              <a:t>] ml/L = 0.031 x P</a:t>
            </a:r>
            <a:r>
              <a:rPr baseline="-5999"/>
              <a:t>O2</a:t>
            </a:r>
          </a:p>
        </p:txBody>
      </p:sp>
      <p:sp>
        <p:nvSpPr>
          <p:cNvPr id="146" name="at PO2 in lungs = 100 mmHg…"/>
          <p:cNvSpPr txBox="1"/>
          <p:nvPr/>
        </p:nvSpPr>
        <p:spPr>
          <a:xfrm>
            <a:off x="4159633" y="4231878"/>
            <a:ext cx="13001700" cy="6873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at P</a:t>
            </a:r>
            <a:r>
              <a:rPr baseline="-5999"/>
              <a:t>O2</a:t>
            </a:r>
            <a:r>
              <a:t> in lungs = 100 mmHg</a:t>
            </a: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[O</a:t>
            </a:r>
            <a:r>
              <a:rPr baseline="-5999"/>
              <a:t>2</a:t>
            </a:r>
            <a:r>
              <a:t>] in blood = 3.0ml/L </a:t>
            </a: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 </a:t>
            </a: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So to find total dissolved oxygen in human blood (5 L)</a:t>
            </a: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= 3.0 ml/L x 5 L blood = 150 ml O</a:t>
            </a:r>
            <a:r>
              <a:rPr baseline="-5999"/>
              <a:t>2  </a:t>
            </a:r>
            <a:r>
              <a:t>(dissolved)</a:t>
            </a:r>
            <a:endParaRPr baseline="-5999"/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endParaRPr baseline="-5999"/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defTabSz="821531">
              <a:defRPr i="1"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but human uses 250 ml O</a:t>
            </a:r>
            <a:r>
              <a:rPr baseline="-5999"/>
              <a:t>2</a:t>
            </a:r>
            <a:r>
              <a:t> per minute….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Figure 16.32"/>
          <p:cNvSpPr txBox="1"/>
          <p:nvPr/>
        </p:nvSpPr>
        <p:spPr>
          <a:xfrm>
            <a:off x="18424921" y="12805171"/>
            <a:ext cx="2607470" cy="500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Figure 16.32</a:t>
            </a:r>
          </a:p>
        </p:txBody>
      </p:sp>
      <p:grpSp>
        <p:nvGrpSpPr>
          <p:cNvPr id="151" name="Group"/>
          <p:cNvGrpSpPr/>
          <p:nvPr/>
        </p:nvGrpSpPr>
        <p:grpSpPr>
          <a:xfrm>
            <a:off x="5869781" y="303609"/>
            <a:ext cx="12144376" cy="12965907"/>
            <a:chOff x="0" y="0"/>
            <a:chExt cx="12144375" cy="12965906"/>
          </a:xfrm>
        </p:grpSpPr>
        <p:pic>
          <p:nvPicPr>
            <p:cNvPr id="149" name="fox78119_1632.jpg" descr="fox78119_1632.jpg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918494" y="160734"/>
              <a:ext cx="8801101" cy="128051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0" name="Rectangle"/>
            <p:cNvSpPr/>
            <p:nvPr/>
          </p:nvSpPr>
          <p:spPr>
            <a:xfrm>
              <a:off x="0" y="0"/>
              <a:ext cx="12144375" cy="48220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81280" marR="81280" defTabSz="1821656">
                <a:defRPr sz="3200">
                  <a:uFill>
                    <a:solidFill>
                      <a:srgbClr val="000000"/>
                    </a:solidFill>
                  </a:uFill>
                  <a:latin typeface="+mj-lt"/>
                  <a:ea typeface="+mj-ea"/>
                  <a:cs typeface="+mj-cs"/>
                  <a:sym typeface="Arial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Figure 16.31"/>
          <p:cNvSpPr txBox="1"/>
          <p:nvPr/>
        </p:nvSpPr>
        <p:spPr>
          <a:xfrm>
            <a:off x="18514218" y="13001625"/>
            <a:ext cx="2607470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marL="81280" marR="81280" defTabSz="1821656">
              <a:buClr>
                <a:srgbClr val="000000"/>
              </a:buClr>
              <a:buFont typeface="Arial"/>
              <a:defRPr sz="2400"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Figure 16.31</a:t>
            </a:r>
          </a:p>
        </p:txBody>
      </p:sp>
      <p:grpSp>
        <p:nvGrpSpPr>
          <p:cNvPr id="156" name="Group"/>
          <p:cNvGrpSpPr/>
          <p:nvPr/>
        </p:nvGrpSpPr>
        <p:grpSpPr>
          <a:xfrm>
            <a:off x="4548187" y="1232296"/>
            <a:ext cx="15234048" cy="11232755"/>
            <a:chOff x="0" y="0"/>
            <a:chExt cx="15234046" cy="11232753"/>
          </a:xfrm>
        </p:grpSpPr>
        <p:pic>
          <p:nvPicPr>
            <p:cNvPr id="154" name="fox78119_1631.jpg" descr="fox78119_1631.jpg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8653"/>
              <a:ext cx="15234047" cy="11214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Rectangle"/>
            <p:cNvSpPr/>
            <p:nvPr/>
          </p:nvSpPr>
          <p:spPr>
            <a:xfrm>
              <a:off x="1553765" y="0"/>
              <a:ext cx="12144376" cy="48220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round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marL="81280" marR="81280" defTabSz="1821656">
                <a:defRPr sz="3200">
                  <a:uFill>
                    <a:solidFill>
                      <a:srgbClr val="000000"/>
                    </a:solidFill>
                  </a:uFill>
                  <a:latin typeface="+mj-lt"/>
                  <a:ea typeface="+mj-ea"/>
                  <a:cs typeface="+mj-cs"/>
                  <a:sym typeface="Arial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"/>
          <p:cNvSpPr/>
          <p:nvPr/>
        </p:nvSpPr>
        <p:spPr>
          <a:xfrm>
            <a:off x="3548062" y="3575050"/>
            <a:ext cx="16436976" cy="4333875"/>
          </a:xfrm>
          <a:prstGeom prst="rect">
            <a:avLst/>
          </a:prstGeom>
          <a:solidFill>
            <a:srgbClr val="00D2A9"/>
          </a:solidFill>
          <a:ln w="12700">
            <a:solidFill>
              <a:srgbClr val="C6E6E9"/>
            </a:solidFill>
            <a:miter lim="400000"/>
          </a:ln>
        </p:spPr>
        <p:txBody>
          <a:bodyPr lIns="71437" tIns="71437" rIns="71437" bIns="71437" anchor="ctr"/>
          <a:lstStyle/>
          <a:p>
            <a:pPr marL="81280" marR="81280" defTabSz="1821656"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</a:p>
        </p:txBody>
      </p:sp>
      <p:sp>
        <p:nvSpPr>
          <p:cNvPr id="159" name="Lungs…"/>
          <p:cNvSpPr txBox="1"/>
          <p:nvPr/>
        </p:nvSpPr>
        <p:spPr>
          <a:xfrm>
            <a:off x="6107238" y="8978900"/>
            <a:ext cx="2892174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Lungs</a:t>
            </a:r>
            <a:endParaRPr b="1">
              <a:latin typeface="Helvetica"/>
              <a:ea typeface="Helvetica"/>
              <a:cs typeface="Helvetica"/>
              <a:sym typeface="Helvetica"/>
            </a:endParaRPr>
          </a:p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="1" baseline="-15913">
                <a:latin typeface="Helvetica"/>
                <a:ea typeface="Helvetica"/>
                <a:cs typeface="Helvetica"/>
                <a:sym typeface="Helvetica"/>
              </a:rPr>
              <a:t>O2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 = 100</a:t>
            </a:r>
          </a:p>
        </p:txBody>
      </p:sp>
      <p:sp>
        <p:nvSpPr>
          <p:cNvPr id="160" name="Hb"/>
          <p:cNvSpPr txBox="1"/>
          <p:nvPr/>
        </p:nvSpPr>
        <p:spPr>
          <a:xfrm>
            <a:off x="5711825" y="4276725"/>
            <a:ext cx="2670297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buClr>
                <a:srgbClr val="FF2600"/>
              </a:buClr>
              <a:buFont typeface="Helvetica"/>
              <a:defRPr b="1" sz="1420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lvl1pPr>
          </a:lstStyle>
          <a:p>
            <a:pPr/>
            <a:r>
              <a:t>Hb</a:t>
            </a:r>
          </a:p>
        </p:txBody>
      </p:sp>
      <p:grpSp>
        <p:nvGrpSpPr>
          <p:cNvPr id="165" name="Group"/>
          <p:cNvGrpSpPr/>
          <p:nvPr/>
        </p:nvGrpSpPr>
        <p:grpSpPr>
          <a:xfrm>
            <a:off x="5022850" y="3990975"/>
            <a:ext cx="4206875" cy="3479800"/>
            <a:chOff x="0" y="0"/>
            <a:chExt cx="4206874" cy="3479800"/>
          </a:xfrm>
        </p:grpSpPr>
        <p:sp>
          <p:nvSpPr>
            <p:cNvPr id="161" name="O2"/>
            <p:cNvSpPr/>
            <p:nvPr/>
          </p:nvSpPr>
          <p:spPr>
            <a:xfrm>
              <a:off x="2832099" y="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  <p:sp>
          <p:nvSpPr>
            <p:cNvPr id="162" name="O2"/>
            <p:cNvSpPr/>
            <p:nvPr/>
          </p:nvSpPr>
          <p:spPr>
            <a:xfrm>
              <a:off x="2936874" y="220980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  <p:sp>
          <p:nvSpPr>
            <p:cNvPr id="163" name="O2"/>
            <p:cNvSpPr/>
            <p:nvPr/>
          </p:nvSpPr>
          <p:spPr>
            <a:xfrm>
              <a:off x="66674" y="2044700"/>
              <a:ext cx="1270001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  <p:sp>
          <p:nvSpPr>
            <p:cNvPr id="164" name="O2"/>
            <p:cNvSpPr/>
            <p:nvPr/>
          </p:nvSpPr>
          <p:spPr>
            <a:xfrm>
              <a:off x="0" y="31749"/>
              <a:ext cx="1270000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</p:grpSp>
      <p:sp>
        <p:nvSpPr>
          <p:cNvPr id="166" name="Line"/>
          <p:cNvSpPr/>
          <p:nvPr/>
        </p:nvSpPr>
        <p:spPr>
          <a:xfrm>
            <a:off x="3575050" y="3562350"/>
            <a:ext cx="16583026" cy="317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167" name="Line"/>
          <p:cNvSpPr/>
          <p:nvPr/>
        </p:nvSpPr>
        <p:spPr>
          <a:xfrm>
            <a:off x="3511550" y="7937500"/>
            <a:ext cx="16583026" cy="317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168" name="Tissue…"/>
          <p:cNvSpPr txBox="1"/>
          <p:nvPr/>
        </p:nvSpPr>
        <p:spPr>
          <a:xfrm>
            <a:off x="15701081" y="9356725"/>
            <a:ext cx="2554467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Tissue</a:t>
            </a:r>
            <a:endParaRPr b="1">
              <a:latin typeface="Helvetica"/>
              <a:ea typeface="Helvetica"/>
              <a:cs typeface="Helvetica"/>
              <a:sym typeface="Helvetica"/>
            </a:endParaRPr>
          </a:p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="1" baseline="-15913">
                <a:latin typeface="Helvetica"/>
                <a:ea typeface="Helvetica"/>
                <a:cs typeface="Helvetica"/>
                <a:sym typeface="Helvetica"/>
              </a:rPr>
              <a:t>O2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 = 40</a:t>
            </a:r>
          </a:p>
        </p:txBody>
      </p:sp>
      <p:sp>
        <p:nvSpPr>
          <p:cNvPr id="169" name="Line"/>
          <p:cNvSpPr/>
          <p:nvPr/>
        </p:nvSpPr>
        <p:spPr>
          <a:xfrm>
            <a:off x="10106025" y="5622925"/>
            <a:ext cx="4196954" cy="3176"/>
          </a:xfrm>
          <a:prstGeom prst="line">
            <a:avLst/>
          </a:prstGeom>
          <a:ln w="101600">
            <a:solidFill>
              <a:srgbClr val="929292"/>
            </a:solidFill>
            <a:tailEnd type="triangle"/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170" name="O2"/>
          <p:cNvSpPr txBox="1"/>
          <p:nvPr/>
        </p:nvSpPr>
        <p:spPr>
          <a:xfrm>
            <a:off x="16157575" y="806450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71" name="O2"/>
          <p:cNvSpPr txBox="1"/>
          <p:nvPr/>
        </p:nvSpPr>
        <p:spPr>
          <a:xfrm>
            <a:off x="17383125" y="247332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72" name="O2"/>
          <p:cNvSpPr txBox="1"/>
          <p:nvPr/>
        </p:nvSpPr>
        <p:spPr>
          <a:xfrm>
            <a:off x="8387953" y="2750343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73" name="O2"/>
          <p:cNvSpPr txBox="1"/>
          <p:nvPr/>
        </p:nvSpPr>
        <p:spPr>
          <a:xfrm>
            <a:off x="6953250" y="226377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74" name="O2"/>
          <p:cNvSpPr txBox="1"/>
          <p:nvPr/>
        </p:nvSpPr>
        <p:spPr>
          <a:xfrm>
            <a:off x="4451350" y="256222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75" name="O2"/>
          <p:cNvSpPr txBox="1"/>
          <p:nvPr/>
        </p:nvSpPr>
        <p:spPr>
          <a:xfrm>
            <a:off x="6251575" y="3155950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76" name="O2"/>
          <p:cNvSpPr txBox="1"/>
          <p:nvPr/>
        </p:nvSpPr>
        <p:spPr>
          <a:xfrm>
            <a:off x="5619750" y="169862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77" name="O2"/>
          <p:cNvSpPr txBox="1"/>
          <p:nvPr/>
        </p:nvSpPr>
        <p:spPr>
          <a:xfrm>
            <a:off x="6950075" y="11461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78" name="O2"/>
          <p:cNvSpPr txBox="1"/>
          <p:nvPr/>
        </p:nvSpPr>
        <p:spPr>
          <a:xfrm>
            <a:off x="8296275" y="146367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79" name="O2"/>
          <p:cNvSpPr txBox="1"/>
          <p:nvPr/>
        </p:nvSpPr>
        <p:spPr>
          <a:xfrm>
            <a:off x="4476750" y="9810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80" name="O2"/>
          <p:cNvSpPr txBox="1"/>
          <p:nvPr/>
        </p:nvSpPr>
        <p:spPr>
          <a:xfrm>
            <a:off x="5686425" y="678656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81" name="O2"/>
          <p:cNvSpPr txBox="1"/>
          <p:nvPr/>
        </p:nvSpPr>
        <p:spPr>
          <a:xfrm>
            <a:off x="9156700" y="437515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82" name="O2"/>
          <p:cNvSpPr txBox="1"/>
          <p:nvPr/>
        </p:nvSpPr>
        <p:spPr>
          <a:xfrm>
            <a:off x="9239250" y="5965031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83" name="O2"/>
          <p:cNvSpPr txBox="1"/>
          <p:nvPr/>
        </p:nvSpPr>
        <p:spPr>
          <a:xfrm>
            <a:off x="4149725" y="51339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84" name="O2"/>
          <p:cNvSpPr txBox="1"/>
          <p:nvPr/>
        </p:nvSpPr>
        <p:spPr>
          <a:xfrm>
            <a:off x="7664450" y="62865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85" name="Line"/>
          <p:cNvSpPr/>
          <p:nvPr/>
        </p:nvSpPr>
        <p:spPr>
          <a:xfrm>
            <a:off x="8035925" y="6115050"/>
            <a:ext cx="184151" cy="288926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186" name="Line"/>
          <p:cNvSpPr/>
          <p:nvPr/>
        </p:nvSpPr>
        <p:spPr>
          <a:xfrm>
            <a:off x="5673725" y="4714875"/>
            <a:ext cx="184151" cy="288926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187" name="Line"/>
          <p:cNvSpPr/>
          <p:nvPr/>
        </p:nvSpPr>
        <p:spPr>
          <a:xfrm flipH="1">
            <a:off x="7832725" y="4676775"/>
            <a:ext cx="285750" cy="323850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188" name="Line"/>
          <p:cNvSpPr/>
          <p:nvPr/>
        </p:nvSpPr>
        <p:spPr>
          <a:xfrm flipH="1">
            <a:off x="5835650" y="6089650"/>
            <a:ext cx="285750" cy="323850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"/>
          <p:cNvSpPr/>
          <p:nvPr/>
        </p:nvSpPr>
        <p:spPr>
          <a:xfrm>
            <a:off x="3548062" y="3575050"/>
            <a:ext cx="16436976" cy="4333875"/>
          </a:xfrm>
          <a:prstGeom prst="rect">
            <a:avLst/>
          </a:prstGeom>
          <a:solidFill>
            <a:srgbClr val="00D2A9"/>
          </a:solidFill>
          <a:ln w="12700">
            <a:solidFill>
              <a:srgbClr val="C6E6E9"/>
            </a:solidFill>
            <a:miter lim="400000"/>
          </a:ln>
        </p:spPr>
        <p:txBody>
          <a:bodyPr lIns="71437" tIns="71437" rIns="71437" bIns="71437" anchor="ctr"/>
          <a:lstStyle/>
          <a:p>
            <a:pPr marL="81280" marR="81280" defTabSz="1821656"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</a:p>
        </p:txBody>
      </p:sp>
      <p:sp>
        <p:nvSpPr>
          <p:cNvPr id="191" name="Lungs…"/>
          <p:cNvSpPr txBox="1"/>
          <p:nvPr/>
        </p:nvSpPr>
        <p:spPr>
          <a:xfrm>
            <a:off x="6107238" y="8978900"/>
            <a:ext cx="2892174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Lungs</a:t>
            </a:r>
            <a:endParaRPr b="1">
              <a:latin typeface="Helvetica"/>
              <a:ea typeface="Helvetica"/>
              <a:cs typeface="Helvetica"/>
              <a:sym typeface="Helvetica"/>
            </a:endParaRPr>
          </a:p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="1" baseline="-15913">
                <a:latin typeface="Helvetica"/>
                <a:ea typeface="Helvetica"/>
                <a:cs typeface="Helvetica"/>
                <a:sym typeface="Helvetica"/>
              </a:rPr>
              <a:t>O2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 = 100</a:t>
            </a:r>
          </a:p>
        </p:txBody>
      </p:sp>
      <p:sp>
        <p:nvSpPr>
          <p:cNvPr id="192" name="Line"/>
          <p:cNvSpPr/>
          <p:nvPr/>
        </p:nvSpPr>
        <p:spPr>
          <a:xfrm>
            <a:off x="3575050" y="3562350"/>
            <a:ext cx="16583026" cy="317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193" name="Line"/>
          <p:cNvSpPr/>
          <p:nvPr/>
        </p:nvSpPr>
        <p:spPr>
          <a:xfrm>
            <a:off x="3511550" y="7937500"/>
            <a:ext cx="16583026" cy="317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194" name="Tissue…"/>
          <p:cNvSpPr txBox="1"/>
          <p:nvPr/>
        </p:nvSpPr>
        <p:spPr>
          <a:xfrm>
            <a:off x="15701081" y="9356725"/>
            <a:ext cx="2554467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Tissue</a:t>
            </a:r>
            <a:endParaRPr b="1">
              <a:latin typeface="Helvetica"/>
              <a:ea typeface="Helvetica"/>
              <a:cs typeface="Helvetica"/>
              <a:sym typeface="Helvetica"/>
            </a:endParaRPr>
          </a:p>
          <a:p>
            <a:pPr marL="81280" marR="81280" algn="ctr" defTabSz="1821656">
              <a:buClr>
                <a:srgbClr val="0000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b="1" baseline="-15913">
                <a:latin typeface="Helvetica"/>
                <a:ea typeface="Helvetica"/>
                <a:cs typeface="Helvetica"/>
                <a:sym typeface="Helvetica"/>
              </a:rPr>
              <a:t>O2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 = 40</a:t>
            </a:r>
          </a:p>
        </p:txBody>
      </p:sp>
      <p:sp>
        <p:nvSpPr>
          <p:cNvPr id="195" name="Hb"/>
          <p:cNvSpPr txBox="1"/>
          <p:nvPr/>
        </p:nvSpPr>
        <p:spPr>
          <a:xfrm>
            <a:off x="15884525" y="4381500"/>
            <a:ext cx="2670297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>
            <a:lvl1pPr marL="81280" marR="81280" defTabSz="1821656">
              <a:buClr>
                <a:srgbClr val="FF2600"/>
              </a:buClr>
              <a:buFont typeface="Helvetica"/>
              <a:defRPr b="1" sz="14200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</a:defRPr>
            </a:lvl1pPr>
          </a:lstStyle>
          <a:p>
            <a:pPr/>
            <a:r>
              <a:t>Hb</a:t>
            </a:r>
          </a:p>
        </p:txBody>
      </p:sp>
      <p:sp>
        <p:nvSpPr>
          <p:cNvPr id="196" name="Line"/>
          <p:cNvSpPr/>
          <p:nvPr/>
        </p:nvSpPr>
        <p:spPr>
          <a:xfrm>
            <a:off x="10106025" y="5622925"/>
            <a:ext cx="4196954" cy="3176"/>
          </a:xfrm>
          <a:prstGeom prst="line">
            <a:avLst/>
          </a:prstGeom>
          <a:ln w="101600">
            <a:solidFill>
              <a:srgbClr val="929292"/>
            </a:solidFill>
            <a:tailEnd type="triangle"/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197" name="O2"/>
          <p:cNvSpPr txBox="1"/>
          <p:nvPr/>
        </p:nvSpPr>
        <p:spPr>
          <a:xfrm>
            <a:off x="16157575" y="806450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98" name="O2"/>
          <p:cNvSpPr txBox="1"/>
          <p:nvPr/>
        </p:nvSpPr>
        <p:spPr>
          <a:xfrm>
            <a:off x="17383125" y="247332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199" name="O2"/>
          <p:cNvSpPr txBox="1"/>
          <p:nvPr/>
        </p:nvSpPr>
        <p:spPr>
          <a:xfrm>
            <a:off x="8387953" y="2750343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00" name="O2"/>
          <p:cNvSpPr txBox="1"/>
          <p:nvPr/>
        </p:nvSpPr>
        <p:spPr>
          <a:xfrm>
            <a:off x="6953250" y="226377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01" name="O2"/>
          <p:cNvSpPr txBox="1"/>
          <p:nvPr/>
        </p:nvSpPr>
        <p:spPr>
          <a:xfrm>
            <a:off x="4451350" y="256222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02" name="O2"/>
          <p:cNvSpPr txBox="1"/>
          <p:nvPr/>
        </p:nvSpPr>
        <p:spPr>
          <a:xfrm>
            <a:off x="6251575" y="3155950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03" name="O2"/>
          <p:cNvSpPr txBox="1"/>
          <p:nvPr/>
        </p:nvSpPr>
        <p:spPr>
          <a:xfrm>
            <a:off x="5619750" y="169862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04" name="O2"/>
          <p:cNvSpPr txBox="1"/>
          <p:nvPr/>
        </p:nvSpPr>
        <p:spPr>
          <a:xfrm>
            <a:off x="6950075" y="11461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05" name="O2"/>
          <p:cNvSpPr txBox="1"/>
          <p:nvPr/>
        </p:nvSpPr>
        <p:spPr>
          <a:xfrm>
            <a:off x="8296275" y="1463675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06" name="O2"/>
          <p:cNvSpPr txBox="1"/>
          <p:nvPr/>
        </p:nvSpPr>
        <p:spPr>
          <a:xfrm>
            <a:off x="4476750" y="9810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07" name="O2"/>
          <p:cNvSpPr txBox="1"/>
          <p:nvPr/>
        </p:nvSpPr>
        <p:spPr>
          <a:xfrm>
            <a:off x="5686425" y="678656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08" name="O2"/>
          <p:cNvSpPr txBox="1"/>
          <p:nvPr/>
        </p:nvSpPr>
        <p:spPr>
          <a:xfrm>
            <a:off x="9156700" y="437515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09" name="O2"/>
          <p:cNvSpPr txBox="1"/>
          <p:nvPr/>
        </p:nvSpPr>
        <p:spPr>
          <a:xfrm>
            <a:off x="9239250" y="5965031"/>
            <a:ext cx="939466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10" name="O2"/>
          <p:cNvSpPr txBox="1"/>
          <p:nvPr/>
        </p:nvSpPr>
        <p:spPr>
          <a:xfrm>
            <a:off x="4149725" y="5133975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sp>
        <p:nvSpPr>
          <p:cNvPr id="211" name="O2"/>
          <p:cNvSpPr txBox="1"/>
          <p:nvPr/>
        </p:nvSpPr>
        <p:spPr>
          <a:xfrm>
            <a:off x="7664450" y="628650"/>
            <a:ext cx="939466" cy="96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>
            <a:spAutoFit/>
          </a:bodyPr>
          <a:lstStyle/>
          <a:p>
            <a:pPr marL="81280" marR="81280" defTabSz="1821656">
              <a:buClr>
                <a:srgbClr val="4F8F00"/>
              </a:buClr>
              <a:buFont typeface="Helvetica"/>
              <a:defRPr sz="4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Roman"/>
              </a:defRPr>
            </a:pPr>
            <a:r>
              <a:rPr b="1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b="1" baseline="-15913">
                <a:solidFill>
                  <a:srgbClr val="4F8F00"/>
                </a:solidFill>
                <a:uFill>
                  <a:solidFill>
                    <a:srgbClr val="4F8F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</p:txBody>
      </p:sp>
      <p:grpSp>
        <p:nvGrpSpPr>
          <p:cNvPr id="214" name="Group"/>
          <p:cNvGrpSpPr/>
          <p:nvPr/>
        </p:nvGrpSpPr>
        <p:grpSpPr>
          <a:xfrm>
            <a:off x="15998825" y="2343150"/>
            <a:ext cx="2892425" cy="7223126"/>
            <a:chOff x="0" y="0"/>
            <a:chExt cx="2892424" cy="7223125"/>
          </a:xfrm>
        </p:grpSpPr>
        <p:sp>
          <p:nvSpPr>
            <p:cNvPr id="212" name="O2"/>
            <p:cNvSpPr/>
            <p:nvPr/>
          </p:nvSpPr>
          <p:spPr>
            <a:xfrm>
              <a:off x="1622424" y="5953125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  <p:sp>
          <p:nvSpPr>
            <p:cNvPr id="213" name="O2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71437" tIns="71437" rIns="71437" bIns="71437" numCol="1" anchor="t">
              <a:spAutoFit/>
            </a:bodyPr>
            <a:lstStyle/>
            <a:p>
              <a:pPr marL="81280" marR="81280" defTabSz="1821656">
                <a:buClr>
                  <a:srgbClr val="4F8F00"/>
                </a:buClr>
                <a:buFont typeface="Helvetica"/>
                <a:defRPr sz="4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Roman"/>
                </a:defRPr>
              </a:pPr>
              <a:r>
                <a:rPr b="1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rPr b="1" baseline="-15913">
                  <a:solidFill>
                    <a:srgbClr val="4F8F00"/>
                  </a:solidFill>
                  <a:uFill>
                    <a:solidFill>
                      <a:srgbClr val="4F8F00"/>
                    </a:solidFill>
                  </a:uFill>
                  <a:latin typeface="Helvetica"/>
                  <a:ea typeface="Helvetica"/>
                  <a:cs typeface="Helvetica"/>
                  <a:sym typeface="Helvetica"/>
                </a:rPr>
                <a:t>2</a:t>
              </a:r>
            </a:p>
          </p:txBody>
        </p:sp>
      </p:grpSp>
      <p:sp>
        <p:nvSpPr>
          <p:cNvPr id="215" name="Line"/>
          <p:cNvSpPr/>
          <p:nvPr/>
        </p:nvSpPr>
        <p:spPr>
          <a:xfrm flipH="1">
            <a:off x="15938500" y="6140450"/>
            <a:ext cx="285750" cy="323851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16" name="Line"/>
          <p:cNvSpPr/>
          <p:nvPr/>
        </p:nvSpPr>
        <p:spPr>
          <a:xfrm flipH="1">
            <a:off x="18068926" y="4784725"/>
            <a:ext cx="285751" cy="323851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17" name="Line"/>
          <p:cNvSpPr/>
          <p:nvPr/>
        </p:nvSpPr>
        <p:spPr>
          <a:xfrm flipH="1" flipV="1">
            <a:off x="18103453" y="6235700"/>
            <a:ext cx="247651" cy="365126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  <p:sp>
        <p:nvSpPr>
          <p:cNvPr id="218" name="Line"/>
          <p:cNvSpPr/>
          <p:nvPr/>
        </p:nvSpPr>
        <p:spPr>
          <a:xfrm flipH="1" flipV="1">
            <a:off x="15906750" y="4819650"/>
            <a:ext cx="247651" cy="365126"/>
          </a:xfrm>
          <a:prstGeom prst="line">
            <a:avLst/>
          </a:prstGeom>
          <a:ln w="101600">
            <a:solidFill>
              <a:srgbClr val="000000"/>
            </a:solidFill>
          </a:ln>
        </p:spPr>
        <p:txBody>
          <a:bodyPr lIns="71437" tIns="71437" rIns="71437" bIns="71437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O2 Content of Oxyhemoglobin in Blood"/>
          <p:cNvSpPr txBox="1"/>
          <p:nvPr/>
        </p:nvSpPr>
        <p:spPr>
          <a:xfrm>
            <a:off x="4159613" y="857249"/>
            <a:ext cx="11874568" cy="815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algn="ctr" defTabSz="821531">
              <a:defRPr b="1"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 O</a:t>
            </a:r>
            <a:r>
              <a:rPr baseline="-5999"/>
              <a:t>2 </a:t>
            </a:r>
            <a:r>
              <a:t>Content of Oxyhemoglobin in Blood</a:t>
            </a:r>
          </a:p>
        </p:txBody>
      </p:sp>
      <p:sp>
        <p:nvSpPr>
          <p:cNvPr id="221" name="[O2] bound to saturated oxyhemoglobin = 1.36 ml/g Hb…"/>
          <p:cNvSpPr txBox="1"/>
          <p:nvPr/>
        </p:nvSpPr>
        <p:spPr>
          <a:xfrm>
            <a:off x="4085728" y="2343150"/>
            <a:ext cx="13479542" cy="626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1600" tIns="101600" rIns="101600" bIns="101600" anchor="ctr">
            <a:spAutoFit/>
          </a:bodyPr>
          <a:lstStyle/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[O</a:t>
            </a:r>
            <a:r>
              <a:rPr baseline="-5999"/>
              <a:t>2</a:t>
            </a:r>
            <a:r>
              <a:t>] bound to saturated oxyhemoglobin = 1.36 ml/g Hb</a:t>
            </a: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[Hb] = 150 g / L of blood</a:t>
            </a: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So to find total O</a:t>
            </a:r>
            <a:r>
              <a:rPr baseline="-5999"/>
              <a:t>2</a:t>
            </a:r>
            <a:r>
              <a:t> in human blood  (5 L)</a:t>
            </a: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1.36 ml O</a:t>
            </a:r>
            <a:r>
              <a:rPr baseline="-5999"/>
              <a:t>2 </a:t>
            </a:r>
            <a:r>
              <a:t>/ g Hb x 150 g Hb / L x 5 L blood </a:t>
            </a: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defTabSz="821531">
              <a:defRPr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= 1020 ml O</a:t>
            </a:r>
            <a:r>
              <a:rPr baseline="-5999"/>
              <a:t>2</a:t>
            </a:r>
          </a:p>
        </p:txBody>
      </p:sp>
      <p:sp>
        <p:nvSpPr>
          <p:cNvPr id="222" name="Total O2 = 150 ml dissolved O2 + 1020 ml O2-Hb = 1170 ml"/>
          <p:cNvSpPr txBox="1"/>
          <p:nvPr/>
        </p:nvSpPr>
        <p:spPr>
          <a:xfrm>
            <a:off x="4071837" y="9307511"/>
            <a:ext cx="15353470" cy="901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1600" tIns="101600" rIns="101600" bIns="101600" anchor="ctr">
            <a:spAutoFit/>
          </a:bodyPr>
          <a:lstStyle/>
          <a:p>
            <a:pPr defTabSz="914400">
              <a:defRPr sz="4600"/>
            </a:pPr>
            <a:r>
              <a:t>Total O</a:t>
            </a:r>
            <a:r>
              <a:rPr baseline="-5999"/>
              <a:t>2</a:t>
            </a:r>
            <a:r>
              <a:t> = 150 ml dissolved O</a:t>
            </a:r>
            <a:r>
              <a:rPr baseline="-5999"/>
              <a:t>2</a:t>
            </a:r>
            <a:r>
              <a:t> + 1020 ml O</a:t>
            </a:r>
            <a:r>
              <a:rPr baseline="-5999"/>
              <a:t>2</a:t>
            </a:r>
            <a:r>
              <a:t>-Hb = 1170 ml</a:t>
            </a:r>
          </a:p>
        </p:txBody>
      </p:sp>
      <p:sp>
        <p:nvSpPr>
          <p:cNvPr id="223" name="human uses 250 ml O2 per minute;…"/>
          <p:cNvSpPr txBox="1"/>
          <p:nvPr/>
        </p:nvSpPr>
        <p:spPr>
          <a:xfrm>
            <a:off x="4176613" y="10734278"/>
            <a:ext cx="10006195" cy="2222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1600" tIns="101600" rIns="101600" bIns="101600" anchor="ctr">
            <a:spAutoFit/>
          </a:bodyPr>
          <a:lstStyle/>
          <a:p>
            <a:pPr defTabSz="821531">
              <a:defRPr i="1"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human uses 250 ml O</a:t>
            </a:r>
            <a:r>
              <a:rPr baseline="-5999"/>
              <a:t>2</a:t>
            </a:r>
            <a:r>
              <a:t> per minute;</a:t>
            </a:r>
          </a:p>
          <a:p>
            <a:pPr defTabSz="821531">
              <a:defRPr i="1" sz="46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defTabSz="821531">
              <a:defRPr i="1" sz="4600">
                <a:latin typeface="Gill Sans"/>
                <a:ea typeface="Gill Sans"/>
                <a:cs typeface="Gill Sans"/>
                <a:sym typeface="Gill Sans"/>
              </a:defRPr>
            </a:pPr>
            <a:r>
              <a:t>so hemoglobin provides a large reserve of O</a:t>
            </a:r>
            <a:r>
              <a:rPr baseline="-5999"/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Times Roman"/>
        <a:ea typeface="Times Roman"/>
        <a:cs typeface="Times Roma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l" defTabSz="6429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Times Roman"/>
        <a:ea typeface="Times Roman"/>
        <a:cs typeface="Times Roma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l" defTabSz="6429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