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Override PartName="/ppt/media/image27.jpeg" ContentType="image/jpeg"/>
  <Override PartName="/ppt/media/image28.jpeg" ContentType="image/jpeg"/>
  <Override PartName="/ppt/media/image29.jpeg" ContentType="image/jpeg"/>
  <Override PartName="/ppt/media/image30.jpeg" ContentType="image/jpeg"/>
  <Override PartName="/ppt/media/image31.jpeg" ContentType="image/jpeg"/>
  <Override PartName="/ppt/media/image32.jpeg" ContentType="image/jpeg"/>
  <Override PartName="/ppt/media/image33.jpeg" ContentType="image/jpeg"/>
  <Override PartName="/ppt/media/image34.jpeg" ContentType="image/jpeg"/>
  <Override PartName="/ppt/media/image35.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1pPr>
    <a:lvl2pPr marL="0" marR="0" indent="2286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2pPr>
    <a:lvl3pPr marL="0" marR="0" indent="4572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3pPr>
    <a:lvl4pPr marL="0" marR="0" indent="6858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4pPr>
    <a:lvl5pPr marL="0" marR="0" indent="9144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5pPr>
    <a:lvl6pPr marL="0" marR="0" indent="11430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6pPr>
    <a:lvl7pPr marL="0" marR="0" indent="13716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7pPr>
    <a:lvl8pPr marL="0" marR="0" indent="16002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8pPr>
    <a:lvl9pPr marL="0" marR="0" indent="18288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n"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n" i="off">
        <a:fontRef idx="maj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n"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n"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D51ADE6A-740E-44AE-83CC-AE7238B6C88D}" styleName="">
    <a:tblBg/>
    <a:wholeTbl>
      <a:tcTxStyle b="off" i="off">
        <a:font>
          <a:latin typeface="Gill Sans"/>
          <a:ea typeface="Gill Sans"/>
          <a:cs typeface="Gill Sans"/>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4A9BC294-FFE2-49D5-8D69-9E1BD2C41BD5}" styleName="">
    <a:tblBg/>
    <a:wholeTbl>
      <a:tcTxStyle b="off" i="off">
        <a:font>
          <a:latin typeface="Gill Sans"/>
          <a:ea typeface="Gill Sans"/>
          <a:cs typeface="Gill Sans"/>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BBFC77FB-9ED0-4EC9-95AA-A1379042E648}"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ff" i="off">
        <a:fontRef idx="min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3DC5C2F9-1CAC-4260-A1DD-9FCDBB87749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ff" i="off">
        <a:fontRef idx="min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6CBB8FF1-D9AA-43F3-AF6F-95CC898621D3}"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ff" i="off">
        <a:fontRef idx="min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32" name="Shape 132"/>
          <p:cNvSpPr/>
          <p:nvPr>
            <p:ph type="sldImg"/>
          </p:nvPr>
        </p:nvSpPr>
        <p:spPr>
          <a:xfrm>
            <a:off x="1143000" y="685800"/>
            <a:ext cx="4572000" cy="3429000"/>
          </a:xfrm>
          <a:prstGeom prst="rect">
            <a:avLst/>
          </a:prstGeom>
        </p:spPr>
        <p:txBody>
          <a:bodyPr/>
          <a:lstStyle/>
          <a:p>
            <a:pPr/>
          </a:p>
        </p:txBody>
      </p:sp>
      <p:sp>
        <p:nvSpPr>
          <p:cNvPr id="133" name="Shape 133"/>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900">
        <a:latin typeface="Lucida Grande"/>
        <a:ea typeface="Lucida Grande"/>
        <a:cs typeface="Lucida Grande"/>
        <a:sym typeface="Lucida Grande"/>
      </a:defRPr>
    </a:lvl1pPr>
    <a:lvl2pPr indent="228600" defTabSz="584200" latinLnBrk="0">
      <a:defRPr sz="900">
        <a:latin typeface="Lucida Grande"/>
        <a:ea typeface="Lucida Grande"/>
        <a:cs typeface="Lucida Grande"/>
        <a:sym typeface="Lucida Grande"/>
      </a:defRPr>
    </a:lvl2pPr>
    <a:lvl3pPr indent="457200" defTabSz="584200" latinLnBrk="0">
      <a:defRPr sz="900">
        <a:latin typeface="Lucida Grande"/>
        <a:ea typeface="Lucida Grande"/>
        <a:cs typeface="Lucida Grande"/>
        <a:sym typeface="Lucida Grande"/>
      </a:defRPr>
    </a:lvl3pPr>
    <a:lvl4pPr indent="685800" defTabSz="584200" latinLnBrk="0">
      <a:defRPr sz="900">
        <a:latin typeface="Lucida Grande"/>
        <a:ea typeface="Lucida Grande"/>
        <a:cs typeface="Lucida Grande"/>
        <a:sym typeface="Lucida Grande"/>
      </a:defRPr>
    </a:lvl4pPr>
    <a:lvl5pPr indent="914400" defTabSz="584200" latinLnBrk="0">
      <a:defRPr sz="900">
        <a:latin typeface="Lucida Grande"/>
        <a:ea typeface="Lucida Grande"/>
        <a:cs typeface="Lucida Grande"/>
        <a:sym typeface="Lucida Grande"/>
      </a:defRPr>
    </a:lvl5pPr>
    <a:lvl6pPr indent="1143000" defTabSz="584200" latinLnBrk="0">
      <a:defRPr sz="900">
        <a:latin typeface="Lucida Grande"/>
        <a:ea typeface="Lucida Grande"/>
        <a:cs typeface="Lucida Grande"/>
        <a:sym typeface="Lucida Grande"/>
      </a:defRPr>
    </a:lvl6pPr>
    <a:lvl7pPr indent="1371600" defTabSz="584200" latinLnBrk="0">
      <a:defRPr sz="900">
        <a:latin typeface="Lucida Grande"/>
        <a:ea typeface="Lucida Grande"/>
        <a:cs typeface="Lucida Grande"/>
        <a:sym typeface="Lucida Grande"/>
      </a:defRPr>
    </a:lvl7pPr>
    <a:lvl8pPr indent="1600200" defTabSz="584200" latinLnBrk="0">
      <a:defRPr sz="900">
        <a:latin typeface="Lucida Grande"/>
        <a:ea typeface="Lucida Grande"/>
        <a:cs typeface="Lucida Grande"/>
        <a:sym typeface="Lucida Grande"/>
      </a:defRPr>
    </a:lvl8pPr>
    <a:lvl9pPr indent="1828800" defTabSz="584200" latinLnBrk="0">
      <a:defRPr sz="900">
        <a:latin typeface="Lucida Grande"/>
        <a:ea typeface="Lucida Grande"/>
        <a:cs typeface="Lucida Grande"/>
        <a:sym typeface="Lucida Grand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0" name="Shape 440"/>
          <p:cNvSpPr/>
          <p:nvPr>
            <p:ph type="sldImg"/>
          </p:nvPr>
        </p:nvSpPr>
        <p:spPr>
          <a:prstGeom prst="rect">
            <a:avLst/>
          </a:prstGeom>
        </p:spPr>
        <p:txBody>
          <a:bodyPr/>
          <a:lstStyle/>
          <a:p>
            <a:pPr/>
          </a:p>
        </p:txBody>
      </p:sp>
      <p:sp>
        <p:nvSpPr>
          <p:cNvPr id="441" name="Shape 441"/>
          <p:cNvSpPr/>
          <p:nvPr>
            <p:ph type="body" sz="quarter" idx="1"/>
          </p:nvPr>
        </p:nvSpPr>
        <p:spPr>
          <a:prstGeom prst="rect">
            <a:avLst/>
          </a:prstGeom>
        </p:spPr>
        <p:txBody>
          <a:bodyPr/>
          <a:lstStyle>
            <a:lvl1pPr marL="110603" indent="-110603">
              <a:lnSpc>
                <a:spcPct val="93000"/>
              </a:lnSpc>
              <a:buClr>
                <a:srgbClr val="000000"/>
              </a:buClr>
              <a:buFont typeface="Wingdings"/>
              <a:tabLst>
                <a:tab pos="939800" algn="l"/>
                <a:tab pos="1866900" algn="l"/>
                <a:tab pos="2806700" algn="l"/>
                <a:tab pos="3733800" algn="l"/>
                <a:tab pos="4673600" algn="l"/>
                <a:tab pos="5600700" algn="l"/>
                <a:tab pos="6540500" algn="l"/>
                <a:tab pos="7073900" algn="l"/>
              </a:tabLst>
              <a:defRPr sz="1400">
                <a:uFill>
                  <a:solidFill>
                    <a:srgbClr val="000000"/>
                  </a:solidFill>
                </a:uFill>
                <a:latin typeface="+mj-lt"/>
                <a:ea typeface="+mj-ea"/>
                <a:cs typeface="+mj-cs"/>
                <a:sym typeface="Arial"/>
              </a:defRPr>
            </a:lvl1pPr>
          </a:lstStyle>
          <a:p>
            <a:pPr/>
            <a:r>
              <a:t>Algorithm for the management of respiratory distress in the moderately preterm infant in the newborn period. CPAP, continuous positive airflow pressure; CXR, chest x-ray; RDS, respiratory distress syndrome.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0" name="Shape 450"/>
          <p:cNvSpPr/>
          <p:nvPr>
            <p:ph type="sldImg"/>
          </p:nvPr>
        </p:nvSpPr>
        <p:spPr>
          <a:prstGeom prst="rect">
            <a:avLst/>
          </a:prstGeom>
        </p:spPr>
        <p:txBody>
          <a:bodyPr/>
          <a:lstStyle/>
          <a:p>
            <a:pPr/>
          </a:p>
        </p:txBody>
      </p:sp>
      <p:sp>
        <p:nvSpPr>
          <p:cNvPr id="451" name="Shape 451"/>
          <p:cNvSpPr/>
          <p:nvPr>
            <p:ph type="body" sz="quarter" idx="1"/>
          </p:nvPr>
        </p:nvSpPr>
        <p:spPr>
          <a:prstGeom prst="rect">
            <a:avLst/>
          </a:prstGeom>
        </p:spPr>
        <p:txBody>
          <a:bodyPr/>
          <a:lstStyle>
            <a:lvl1pPr marL="110603" indent="-110603">
              <a:lnSpc>
                <a:spcPct val="93000"/>
              </a:lnSpc>
              <a:buClr>
                <a:srgbClr val="000000"/>
              </a:buClr>
              <a:buFont typeface="Wingdings"/>
              <a:tabLst>
                <a:tab pos="939800" algn="l"/>
                <a:tab pos="1866900" algn="l"/>
                <a:tab pos="2806700" algn="l"/>
                <a:tab pos="3733800" algn="l"/>
                <a:tab pos="4673600" algn="l"/>
                <a:tab pos="5600700" algn="l"/>
                <a:tab pos="6540500" algn="l"/>
                <a:tab pos="7073900" algn="l"/>
              </a:tabLst>
              <a:defRPr sz="1400">
                <a:uFill>
                  <a:solidFill>
                    <a:srgbClr val="000000"/>
                  </a:solidFill>
                </a:uFill>
                <a:latin typeface="+mj-lt"/>
                <a:ea typeface="+mj-ea"/>
                <a:cs typeface="+mj-cs"/>
                <a:sym typeface="Arial"/>
              </a:defRPr>
            </a:lvl1pPr>
          </a:lstStyle>
          <a:p>
            <a:pPr/>
            <a:r>
              <a:t>Algorithm for the management of respiratory distress in the moderately preterm infant in the newborn period. CPAP, continuous positive airflow pressure; CXR, chest x-ray; RDS, respiratory distress syndrome.</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1" name="Title Text"/>
          <p:cNvSpPr txBox="1"/>
          <p:nvPr>
            <p:ph type="title"/>
          </p:nvPr>
        </p:nvSpPr>
        <p:spPr>
          <a:prstGeom prst="rect">
            <a:avLst/>
          </a:prstGeom>
        </p:spPr>
        <p:txBody>
          <a:bodyPr/>
          <a:lstStyle/>
          <a:p>
            <a:pPr/>
            <a:r>
              <a:t>Title Text</a:t>
            </a:r>
          </a:p>
        </p:txBody>
      </p:sp>
      <p:sp>
        <p:nvSpPr>
          <p:cNvPr id="12"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copy 1">
    <p:spTree>
      <p:nvGrpSpPr>
        <p:cNvPr id="1" name=""/>
        <p:cNvGrpSpPr/>
        <p:nvPr/>
      </p:nvGrpSpPr>
      <p:grpSpPr>
        <a:xfrm>
          <a:off x="0" y="0"/>
          <a:ext cx="0" cy="0"/>
          <a:chOff x="0" y="0"/>
          <a:chExt cx="0" cy="0"/>
        </a:xfrm>
      </p:grpSpPr>
      <p:sp>
        <p:nvSpPr>
          <p:cNvPr id="82" name="Slide Number"/>
          <p:cNvSpPr txBox="1"/>
          <p:nvPr>
            <p:ph type="sldNum" sz="quarter" idx="2"/>
          </p:nvPr>
        </p:nvSpPr>
        <p:spPr>
          <a:xfrm>
            <a:off x="11844337" y="12948046"/>
            <a:ext cx="688976" cy="803276"/>
          </a:xfrm>
          <a:prstGeom prst="rect">
            <a:avLst/>
          </a:prstGeom>
        </p:spPr>
        <p:txBody>
          <a:bodyPr/>
          <a:lstStyle>
            <a:lvl1pPr defTabSz="910828">
              <a:defRPr b="0" sz="4200">
                <a:latin typeface="+mn-lt"/>
                <a:ea typeface="+mn-ea"/>
                <a:cs typeface="+mn-cs"/>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copy 2">
    <p:spTree>
      <p:nvGrpSpPr>
        <p:cNvPr id="1" name=""/>
        <p:cNvGrpSpPr/>
        <p:nvPr/>
      </p:nvGrpSpPr>
      <p:grpSpPr>
        <a:xfrm>
          <a:off x="0" y="0"/>
          <a:ext cx="0" cy="0"/>
          <a:chOff x="0" y="0"/>
          <a:chExt cx="0" cy="0"/>
        </a:xfrm>
      </p:grpSpPr>
      <p:sp>
        <p:nvSpPr>
          <p:cNvPr id="89" name="Slide Number"/>
          <p:cNvSpPr txBox="1"/>
          <p:nvPr>
            <p:ph type="sldNum" sz="quarter" idx="2"/>
          </p:nvPr>
        </p:nvSpPr>
        <p:spPr>
          <a:xfrm>
            <a:off x="11844337" y="12948046"/>
            <a:ext cx="688976" cy="803276"/>
          </a:xfrm>
          <a:prstGeom prst="rect">
            <a:avLst/>
          </a:prstGeom>
        </p:spPr>
        <p:txBody>
          <a:bodyPr/>
          <a:lstStyle>
            <a:lvl1pPr defTabSz="910828">
              <a:defRPr b="0" sz="4200">
                <a:latin typeface="+mn-lt"/>
                <a:ea typeface="+mn-ea"/>
                <a:cs typeface="+mn-cs"/>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copy 3">
    <p:spTree>
      <p:nvGrpSpPr>
        <p:cNvPr id="1" name=""/>
        <p:cNvGrpSpPr/>
        <p:nvPr/>
      </p:nvGrpSpPr>
      <p:grpSpPr>
        <a:xfrm>
          <a:off x="0" y="0"/>
          <a:ext cx="0" cy="0"/>
          <a:chOff x="0" y="0"/>
          <a:chExt cx="0" cy="0"/>
        </a:xfrm>
      </p:grpSpPr>
      <p:sp>
        <p:nvSpPr>
          <p:cNvPr id="96" name="Slide Number"/>
          <p:cNvSpPr txBox="1"/>
          <p:nvPr>
            <p:ph type="sldNum" sz="quarter" idx="2"/>
          </p:nvPr>
        </p:nvSpPr>
        <p:spPr>
          <a:xfrm>
            <a:off x="11844337" y="12948046"/>
            <a:ext cx="688976" cy="803276"/>
          </a:xfrm>
          <a:prstGeom prst="rect">
            <a:avLst/>
          </a:prstGeom>
        </p:spPr>
        <p:txBody>
          <a:bodyPr/>
          <a:lstStyle>
            <a:lvl1pPr defTabSz="910828">
              <a:defRPr b="0" sz="4200">
                <a:latin typeface="+mn-lt"/>
                <a:ea typeface="+mn-ea"/>
                <a:cs typeface="+mn-cs"/>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copy 4">
    <p:spTree>
      <p:nvGrpSpPr>
        <p:cNvPr id="1" name=""/>
        <p:cNvGrpSpPr/>
        <p:nvPr/>
      </p:nvGrpSpPr>
      <p:grpSpPr>
        <a:xfrm>
          <a:off x="0" y="0"/>
          <a:ext cx="0" cy="0"/>
          <a:chOff x="0" y="0"/>
          <a:chExt cx="0" cy="0"/>
        </a:xfrm>
      </p:grpSpPr>
      <p:sp>
        <p:nvSpPr>
          <p:cNvPr id="103" name="Slide Number"/>
          <p:cNvSpPr txBox="1"/>
          <p:nvPr>
            <p:ph type="sldNum" sz="quarter" idx="2"/>
          </p:nvPr>
        </p:nvSpPr>
        <p:spPr>
          <a:xfrm>
            <a:off x="11844337" y="12948046"/>
            <a:ext cx="688976" cy="803276"/>
          </a:xfrm>
          <a:prstGeom prst="rect">
            <a:avLst/>
          </a:prstGeom>
        </p:spPr>
        <p:txBody>
          <a:bodyPr/>
          <a:lstStyle>
            <a:lvl1pPr defTabSz="910828">
              <a:defRPr b="0" sz="4200">
                <a:latin typeface="+mn-lt"/>
                <a:ea typeface="+mn-ea"/>
                <a:cs typeface="+mn-cs"/>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copy 5">
    <p:spTree>
      <p:nvGrpSpPr>
        <p:cNvPr id="1" name=""/>
        <p:cNvGrpSpPr/>
        <p:nvPr/>
      </p:nvGrpSpPr>
      <p:grpSpPr>
        <a:xfrm>
          <a:off x="0" y="0"/>
          <a:ext cx="0" cy="0"/>
          <a:chOff x="0" y="0"/>
          <a:chExt cx="0" cy="0"/>
        </a:xfrm>
      </p:grpSpPr>
      <p:sp>
        <p:nvSpPr>
          <p:cNvPr id="110" name="Slide Number"/>
          <p:cNvSpPr txBox="1"/>
          <p:nvPr>
            <p:ph type="sldNum" sz="quarter" idx="2"/>
          </p:nvPr>
        </p:nvSpPr>
        <p:spPr>
          <a:xfrm>
            <a:off x="11844337" y="12948046"/>
            <a:ext cx="688976" cy="803276"/>
          </a:xfrm>
          <a:prstGeom prst="rect">
            <a:avLst/>
          </a:prstGeom>
        </p:spPr>
        <p:txBody>
          <a:bodyPr/>
          <a:lstStyle>
            <a:lvl1pPr defTabSz="910828">
              <a:defRPr b="0" sz="4200">
                <a:latin typeface="+mn-lt"/>
                <a:ea typeface="+mn-ea"/>
                <a:cs typeface="+mn-cs"/>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copy 1">
    <p:spTree>
      <p:nvGrpSpPr>
        <p:cNvPr id="1" name=""/>
        <p:cNvGrpSpPr/>
        <p:nvPr/>
      </p:nvGrpSpPr>
      <p:grpSpPr>
        <a:xfrm>
          <a:off x="0" y="0"/>
          <a:ext cx="0" cy="0"/>
          <a:chOff x="0" y="0"/>
          <a:chExt cx="0" cy="0"/>
        </a:xfrm>
      </p:grpSpPr>
      <p:sp>
        <p:nvSpPr>
          <p:cNvPr id="117" name="Slide Number"/>
          <p:cNvSpPr txBox="1"/>
          <p:nvPr>
            <p:ph type="sldNum" sz="quarter" idx="2"/>
          </p:nvPr>
        </p:nvSpPr>
        <p:spPr>
          <a:xfrm>
            <a:off x="11844337" y="12948046"/>
            <a:ext cx="688976" cy="803276"/>
          </a:xfrm>
          <a:prstGeom prst="rect">
            <a:avLst/>
          </a:prstGeom>
        </p:spPr>
        <p:txBody>
          <a:bodyPr/>
          <a:lstStyle>
            <a:lvl1pPr defTabSz="910828">
              <a:defRPr b="0" sz="4200">
                <a:latin typeface="+mn-lt"/>
                <a:ea typeface="+mn-ea"/>
                <a:cs typeface="+mn-cs"/>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24" name="Title Text"/>
          <p:cNvSpPr txBox="1"/>
          <p:nvPr>
            <p:ph type="title"/>
          </p:nvPr>
        </p:nvSpPr>
        <p:spPr>
          <a:xfrm>
            <a:off x="4390080" y="748878"/>
            <a:ext cx="15612482" cy="3071814"/>
          </a:xfrm>
          <a:prstGeom prst="rect">
            <a:avLst/>
          </a:prstGeom>
        </p:spPr>
        <p:txBody>
          <a:bodyPr lIns="0" tIns="0" rIns="0" bIns="0"/>
          <a:lstStyle>
            <a:lvl1pPr marL="0" marR="0" defTabSz="821531">
              <a:lnSpc>
                <a:spcPct val="93000"/>
              </a:lnSpc>
              <a:defRPr sz="5000">
                <a:latin typeface="Times New Roman"/>
                <a:ea typeface="Times New Roman"/>
                <a:cs typeface="Times New Roman"/>
                <a:sym typeface="Times New Roman"/>
              </a:defRPr>
            </a:lvl1pPr>
          </a:lstStyle>
          <a:p>
            <a:pPr/>
            <a:r>
              <a:t>Title Text</a:t>
            </a:r>
          </a:p>
        </p:txBody>
      </p:sp>
      <p:sp>
        <p:nvSpPr>
          <p:cNvPr id="125" name="Body Level One…"/>
          <p:cNvSpPr txBox="1"/>
          <p:nvPr>
            <p:ph type="body" idx="1"/>
          </p:nvPr>
        </p:nvSpPr>
        <p:spPr>
          <a:xfrm>
            <a:off x="4390080" y="3813520"/>
            <a:ext cx="15612482" cy="9902480"/>
          </a:xfrm>
          <a:prstGeom prst="rect">
            <a:avLst/>
          </a:prstGeom>
        </p:spPr>
        <p:txBody>
          <a:bodyPr lIns="0" tIns="0" rIns="0" bIns="0"/>
          <a:lstStyle>
            <a:lvl1pPr marL="539750" marR="0" indent="-431800" defTabSz="821531">
              <a:lnSpc>
                <a:spcPct val="93000"/>
              </a:lnSpc>
              <a:spcBef>
                <a:spcPts val="1600"/>
              </a:spcBef>
              <a:buClr>
                <a:srgbClr val="000000"/>
              </a:buClr>
              <a:buFont typeface="Arial"/>
              <a:defRPr b="0" sz="3200">
                <a:latin typeface="Times New Roman"/>
                <a:ea typeface="Times New Roman"/>
                <a:cs typeface="Times New Roman"/>
                <a:sym typeface="Times New Roman"/>
              </a:defRPr>
            </a:lvl1pPr>
            <a:lvl2pPr marL="971351" marR="0" indent="-395089" defTabSz="821531">
              <a:lnSpc>
                <a:spcPct val="93000"/>
              </a:lnSpc>
              <a:spcBef>
                <a:spcPts val="2000"/>
              </a:spcBef>
              <a:buClr>
                <a:srgbClr val="000000"/>
              </a:buClr>
              <a:buSzPct val="75000"/>
              <a:buFont typeface="Symbol"/>
              <a:buChar char="-"/>
              <a:defRPr b="0" sz="4400">
                <a:latin typeface="Times New Roman"/>
                <a:ea typeface="Times New Roman"/>
                <a:cs typeface="Times New Roman"/>
                <a:sym typeface="Times New Roman"/>
              </a:defRPr>
            </a:lvl2pPr>
            <a:lvl3pPr marL="1381760" marR="0" indent="-302260" defTabSz="821531">
              <a:lnSpc>
                <a:spcPct val="93000"/>
              </a:lnSpc>
              <a:spcBef>
                <a:spcPts val="1500"/>
              </a:spcBef>
              <a:buClr>
                <a:srgbClr val="000000"/>
              </a:buClr>
              <a:buSzPct val="45000"/>
              <a:buChar char=""/>
              <a:defRPr b="0" sz="4200">
                <a:latin typeface="Times New Roman"/>
                <a:ea typeface="Times New Roman"/>
                <a:cs typeface="Times New Roman"/>
                <a:sym typeface="Times New Roman"/>
              </a:defRPr>
            </a:lvl3pPr>
            <a:lvl4pPr marL="1799166" marR="0" indent="-287866" defTabSz="821531">
              <a:lnSpc>
                <a:spcPct val="93000"/>
              </a:lnSpc>
              <a:spcBef>
                <a:spcPts val="1000"/>
              </a:spcBef>
              <a:buClr>
                <a:srgbClr val="000000"/>
              </a:buClr>
              <a:buSzPct val="75000"/>
              <a:buFont typeface="Symbol"/>
              <a:buChar char="-"/>
              <a:defRPr b="0" sz="3200">
                <a:latin typeface="Times New Roman"/>
                <a:ea typeface="Times New Roman"/>
                <a:cs typeface="Times New Roman"/>
                <a:sym typeface="Times New Roman"/>
              </a:defRPr>
            </a:lvl4pPr>
            <a:lvl5pPr marL="2230966" marR="0" indent="-287866" defTabSz="821531">
              <a:lnSpc>
                <a:spcPct val="93000"/>
              </a:lnSpc>
              <a:spcBef>
                <a:spcPts val="500"/>
              </a:spcBef>
              <a:buClr>
                <a:srgbClr val="000000"/>
              </a:buClr>
              <a:buSzPct val="45000"/>
              <a:buChar char=""/>
              <a:defRPr b="0" sz="3200">
                <a:latin typeface="Times New Roman"/>
                <a:ea typeface="Times New Roman"/>
                <a:cs typeface="Times New Roman"/>
                <a:sym typeface="Times New Roman"/>
              </a:defRPr>
            </a:lvl5pPr>
          </a:lstStyle>
          <a:p>
            <a:pPr/>
            <a:r>
              <a:t>Body Level One</a:t>
            </a:r>
          </a:p>
          <a:p>
            <a:pPr lvl="1"/>
            <a:r>
              <a:t>Body Level Two</a:t>
            </a:r>
          </a:p>
          <a:p>
            <a:pPr lvl="2"/>
            <a:r>
              <a:t>Body Level Three</a:t>
            </a:r>
          </a:p>
          <a:p>
            <a:pPr lvl="3"/>
            <a:r>
              <a:t>Body Level Four</a:t>
            </a:r>
          </a:p>
          <a:p>
            <a:pPr lvl="4"/>
            <a:r>
              <a:t>Body Level Five</a:t>
            </a:r>
          </a:p>
        </p:txBody>
      </p:sp>
      <p:sp>
        <p:nvSpPr>
          <p:cNvPr id="126" name="Slide Number"/>
          <p:cNvSpPr txBox="1"/>
          <p:nvPr>
            <p:ph type="sldNum" sz="quarter" idx="2"/>
          </p:nvPr>
        </p:nvSpPr>
        <p:spPr>
          <a:xfrm>
            <a:off x="11851330" y="12863430"/>
            <a:ext cx="688976" cy="729817"/>
          </a:xfrm>
          <a:prstGeom prst="rect">
            <a:avLst/>
          </a:prstGeom>
        </p:spPr>
        <p:txBody>
          <a:bodyPr/>
          <a:lstStyle>
            <a:lvl1pPr defTabSz="1053703">
              <a:defRPr b="0" sz="4200">
                <a:latin typeface="Times New Roman"/>
                <a:ea typeface="Times New Roman"/>
                <a:cs typeface="Times New Roman"/>
                <a:sym typeface="Times New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20" name="Slide Number"/>
          <p:cNvSpPr txBox="1"/>
          <p:nvPr>
            <p:ph type="sldNum" sz="quarter" idx="2"/>
          </p:nvPr>
        </p:nvSpPr>
        <p:spPr>
          <a:xfrm>
            <a:off x="11983442" y="13108781"/>
            <a:ext cx="384176" cy="409576"/>
          </a:xfrm>
          <a:prstGeom prst="rect">
            <a:avLst/>
          </a:prstGeom>
        </p:spPr>
        <p:txBody>
          <a:bodyPr/>
          <a:lstStyle>
            <a:lvl1pPr defTabSz="821531">
              <a:defRPr b="0" sz="180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copy 1">
    <p:spTree>
      <p:nvGrpSpPr>
        <p:cNvPr id="1" name=""/>
        <p:cNvGrpSpPr/>
        <p:nvPr/>
      </p:nvGrpSpPr>
      <p:grpSpPr>
        <a:xfrm>
          <a:off x="0" y="0"/>
          <a:ext cx="0" cy="0"/>
          <a:chOff x="0" y="0"/>
          <a:chExt cx="0" cy="0"/>
        </a:xfrm>
      </p:grpSpPr>
      <p:sp>
        <p:nvSpPr>
          <p:cNvPr id="27" name="Slide Number"/>
          <p:cNvSpPr txBox="1"/>
          <p:nvPr>
            <p:ph type="sldNum" sz="quarter" idx="2"/>
          </p:nvPr>
        </p:nvSpPr>
        <p:spPr>
          <a:xfrm>
            <a:off x="11983442" y="13108781"/>
            <a:ext cx="384176" cy="409576"/>
          </a:xfrm>
          <a:prstGeom prst="rect">
            <a:avLst/>
          </a:prstGeom>
        </p:spPr>
        <p:txBody>
          <a:bodyPr/>
          <a:lstStyle>
            <a:lvl1pPr defTabSz="821531">
              <a:defRPr b="0" sz="180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copy">
    <p:spTree>
      <p:nvGrpSpPr>
        <p:cNvPr id="1" name=""/>
        <p:cNvGrpSpPr/>
        <p:nvPr/>
      </p:nvGrpSpPr>
      <p:grpSpPr>
        <a:xfrm>
          <a:off x="0" y="0"/>
          <a:ext cx="0" cy="0"/>
          <a:chOff x="0" y="0"/>
          <a:chExt cx="0" cy="0"/>
        </a:xfrm>
      </p:grpSpPr>
      <p:sp>
        <p:nvSpPr>
          <p:cNvPr id="34" name="Slide Number"/>
          <p:cNvSpPr txBox="1"/>
          <p:nvPr>
            <p:ph type="sldNum" sz="quarter" idx="2"/>
          </p:nvPr>
        </p:nvSpPr>
        <p:spPr>
          <a:xfrm>
            <a:off x="11983442" y="13108781"/>
            <a:ext cx="384176" cy="409576"/>
          </a:xfrm>
          <a:prstGeom prst="rect">
            <a:avLst/>
          </a:prstGeom>
        </p:spPr>
        <p:txBody>
          <a:bodyPr/>
          <a:lstStyle>
            <a:lvl1pPr defTabSz="821531">
              <a:defRPr b="0" sz="180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1" name="Slide Number"/>
          <p:cNvSpPr txBox="1"/>
          <p:nvPr>
            <p:ph type="sldNum" sz="quarter" idx="2"/>
          </p:nvPr>
        </p:nvSpPr>
        <p:spPr>
          <a:xfrm>
            <a:off x="11956653" y="13055203"/>
            <a:ext cx="434976" cy="460376"/>
          </a:xfrm>
          <a:prstGeom prst="rect">
            <a:avLst/>
          </a:prstGeom>
        </p:spPr>
        <p:txBody>
          <a:bodyPr/>
          <a:lstStyle>
            <a:lvl1pPr defTabSz="821531">
              <a:defRPr b="0" sz="220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8" name="Title Text"/>
          <p:cNvSpPr txBox="1"/>
          <p:nvPr>
            <p:ph type="title"/>
          </p:nvPr>
        </p:nvSpPr>
        <p:spPr>
          <a:xfrm>
            <a:off x="4423171" y="767953"/>
            <a:ext cx="15537658" cy="3196829"/>
          </a:xfrm>
          <a:prstGeom prst="rect">
            <a:avLst/>
          </a:prstGeom>
        </p:spPr>
        <p:txBody>
          <a:bodyPr/>
          <a:lstStyle>
            <a:lvl1pPr>
              <a:defRPr b="0" sz="8000">
                <a:latin typeface="+mn-lt"/>
                <a:ea typeface="+mn-ea"/>
                <a:cs typeface="+mn-cs"/>
                <a:sym typeface="Times Roman"/>
              </a:defRPr>
            </a:lvl1pPr>
          </a:lstStyle>
          <a:p>
            <a:pPr/>
            <a:r>
              <a:t>Title Text</a:t>
            </a:r>
          </a:p>
        </p:txBody>
      </p:sp>
      <p:sp>
        <p:nvSpPr>
          <p:cNvPr id="49" name="Body Level One…"/>
          <p:cNvSpPr txBox="1"/>
          <p:nvPr>
            <p:ph type="body" idx="1"/>
          </p:nvPr>
        </p:nvSpPr>
        <p:spPr>
          <a:xfrm>
            <a:off x="4423171" y="3964781"/>
            <a:ext cx="15537658" cy="9751219"/>
          </a:xfrm>
          <a:prstGeom prst="rect">
            <a:avLst/>
          </a:prstGeom>
        </p:spPr>
        <p:txBody>
          <a:bodyPr/>
          <a:lstStyle>
            <a:lvl1pPr marL="514168" indent="-473528">
              <a:spcBef>
                <a:spcPts val="1500"/>
              </a:spcBef>
              <a:defRPr b="0" sz="5800">
                <a:latin typeface="+mn-lt"/>
                <a:ea typeface="+mn-ea"/>
                <a:cs typeface="+mn-cs"/>
                <a:sym typeface="Times Roman"/>
              </a:defRPr>
            </a:lvl1pPr>
            <a:lvl2pPr marL="894714" indent="-396874">
              <a:spcBef>
                <a:spcPts val="1300"/>
              </a:spcBef>
              <a:defRPr b="0" sz="5000">
                <a:latin typeface="+mn-lt"/>
                <a:ea typeface="+mn-ea"/>
                <a:cs typeface="+mn-cs"/>
                <a:sym typeface="Times Roman"/>
              </a:defRPr>
            </a:lvl2pPr>
            <a:lvl3pPr marL="1275079" indent="-320039">
              <a:defRPr b="0" sz="4200">
                <a:latin typeface="+mn-lt"/>
                <a:ea typeface="+mn-ea"/>
                <a:cs typeface="+mn-cs"/>
                <a:sym typeface="Times Roman"/>
              </a:defRPr>
            </a:lvl3pPr>
            <a:lvl4pPr marL="1717039" indent="-304800">
              <a:defRPr b="0" sz="3200">
                <a:latin typeface="+mn-lt"/>
                <a:ea typeface="+mn-ea"/>
                <a:cs typeface="+mn-cs"/>
                <a:sym typeface="Times Roman"/>
              </a:defRPr>
            </a:lvl4pPr>
            <a:lvl5pPr marL="2174239" indent="-304800">
              <a:defRPr b="0" sz="3200">
                <a:latin typeface="+mn-lt"/>
                <a:ea typeface="+mn-ea"/>
                <a:cs typeface="+mn-cs"/>
                <a:sym typeface="Times Roman"/>
              </a:defRPr>
            </a:lvl5pPr>
          </a:lstStyle>
          <a:p>
            <a:pPr/>
            <a:r>
              <a:t>Body Level One</a:t>
            </a:r>
          </a:p>
          <a:p>
            <a:pPr lvl="1"/>
            <a:r>
              <a:t>Body Level Two</a:t>
            </a:r>
          </a:p>
          <a:p>
            <a:pPr lvl="2"/>
            <a:r>
              <a:t>Body Level Three</a:t>
            </a:r>
          </a:p>
          <a:p>
            <a:pPr lvl="3"/>
            <a:r>
              <a:t>Body Level Four</a:t>
            </a:r>
          </a:p>
          <a:p>
            <a:pPr lvl="4"/>
            <a:r>
              <a:t>Body Level Five</a:t>
            </a:r>
          </a:p>
        </p:txBody>
      </p:sp>
      <p:sp>
        <p:nvSpPr>
          <p:cNvPr id="50" name="Slide Number"/>
          <p:cNvSpPr txBox="1"/>
          <p:nvPr>
            <p:ph type="sldNum" sz="quarter" idx="2"/>
          </p:nvPr>
        </p:nvSpPr>
        <p:spPr>
          <a:xfrm>
            <a:off x="17845881" y="12501562"/>
            <a:ext cx="434976" cy="498476"/>
          </a:xfrm>
          <a:prstGeom prst="rect">
            <a:avLst/>
          </a:prstGeom>
        </p:spPr>
        <p:txBody>
          <a:bodyPr/>
          <a:lstStyle>
            <a:lvl1pPr defTabSz="910828">
              <a:defRPr b="0" sz="2200">
                <a:latin typeface="+mn-lt"/>
                <a:ea typeface="+mn-ea"/>
                <a:cs typeface="+mn-cs"/>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p:spTree>
      <p:nvGrpSpPr>
        <p:cNvPr id="1" name=""/>
        <p:cNvGrpSpPr/>
        <p:nvPr/>
      </p:nvGrpSpPr>
      <p:grpSpPr>
        <a:xfrm>
          <a:off x="0" y="0"/>
          <a:ext cx="0" cy="0"/>
          <a:chOff x="0" y="0"/>
          <a:chExt cx="0" cy="0"/>
        </a:xfrm>
      </p:grpSpPr>
      <p:sp>
        <p:nvSpPr>
          <p:cNvPr id="57" name="Title Text"/>
          <p:cNvSpPr txBox="1"/>
          <p:nvPr>
            <p:ph type="title"/>
          </p:nvPr>
        </p:nvSpPr>
        <p:spPr>
          <a:xfrm>
            <a:off x="4423171" y="767953"/>
            <a:ext cx="15537658" cy="3196829"/>
          </a:xfrm>
          <a:prstGeom prst="rect">
            <a:avLst/>
          </a:prstGeom>
        </p:spPr>
        <p:txBody>
          <a:bodyPr/>
          <a:lstStyle>
            <a:lvl1pPr>
              <a:defRPr b="0" sz="8000">
                <a:latin typeface="+mn-lt"/>
                <a:ea typeface="+mn-ea"/>
                <a:cs typeface="+mn-cs"/>
                <a:sym typeface="Times Roman"/>
              </a:defRPr>
            </a:lvl1pPr>
          </a:lstStyle>
          <a:p>
            <a:pPr/>
            <a:r>
              <a:t>Title Text</a:t>
            </a:r>
          </a:p>
        </p:txBody>
      </p:sp>
      <p:sp>
        <p:nvSpPr>
          <p:cNvPr id="58" name="Body Level One…"/>
          <p:cNvSpPr txBox="1"/>
          <p:nvPr>
            <p:ph type="body" idx="1"/>
          </p:nvPr>
        </p:nvSpPr>
        <p:spPr>
          <a:xfrm>
            <a:off x="4423171" y="3964781"/>
            <a:ext cx="15537658" cy="9751219"/>
          </a:xfrm>
          <a:prstGeom prst="rect">
            <a:avLst/>
          </a:prstGeom>
        </p:spPr>
        <p:txBody>
          <a:bodyPr/>
          <a:lstStyle>
            <a:lvl1pPr marL="514168" indent="-473528">
              <a:spcBef>
                <a:spcPts val="1500"/>
              </a:spcBef>
              <a:defRPr b="0" sz="5800">
                <a:latin typeface="+mn-lt"/>
                <a:ea typeface="+mn-ea"/>
                <a:cs typeface="+mn-cs"/>
                <a:sym typeface="Times Roman"/>
              </a:defRPr>
            </a:lvl1pPr>
            <a:lvl2pPr marL="894714" indent="-396874">
              <a:spcBef>
                <a:spcPts val="1300"/>
              </a:spcBef>
              <a:defRPr b="0" sz="5000">
                <a:latin typeface="+mn-lt"/>
                <a:ea typeface="+mn-ea"/>
                <a:cs typeface="+mn-cs"/>
                <a:sym typeface="Times Roman"/>
              </a:defRPr>
            </a:lvl2pPr>
            <a:lvl3pPr marL="1275079" indent="-320039">
              <a:defRPr b="0" sz="4200">
                <a:latin typeface="+mn-lt"/>
                <a:ea typeface="+mn-ea"/>
                <a:cs typeface="+mn-cs"/>
                <a:sym typeface="Times Roman"/>
              </a:defRPr>
            </a:lvl3pPr>
            <a:lvl4pPr marL="1717039" indent="-304800">
              <a:defRPr b="0" sz="3200">
                <a:latin typeface="+mn-lt"/>
                <a:ea typeface="+mn-ea"/>
                <a:cs typeface="+mn-cs"/>
                <a:sym typeface="Times Roman"/>
              </a:defRPr>
            </a:lvl4pPr>
            <a:lvl5pPr marL="2174239" indent="-304800">
              <a:defRPr b="0" sz="3200">
                <a:latin typeface="+mn-lt"/>
                <a:ea typeface="+mn-ea"/>
                <a:cs typeface="+mn-cs"/>
                <a:sym typeface="Times Roman"/>
              </a:defRPr>
            </a:lvl5pPr>
          </a:lstStyle>
          <a:p>
            <a:pPr/>
            <a:r>
              <a:t>Body Level One</a:t>
            </a:r>
          </a:p>
          <a:p>
            <a:pPr lvl="1"/>
            <a:r>
              <a:t>Body Level Two</a:t>
            </a:r>
          </a:p>
          <a:p>
            <a:pPr lvl="2"/>
            <a:r>
              <a:t>Body Level Three</a:t>
            </a:r>
          </a:p>
          <a:p>
            <a:pPr lvl="3"/>
            <a:r>
              <a:t>Body Level Four</a:t>
            </a:r>
          </a:p>
          <a:p>
            <a:pPr lvl="4"/>
            <a:r>
              <a:t>Body Level Five</a:t>
            </a:r>
          </a:p>
        </p:txBody>
      </p:sp>
      <p:sp>
        <p:nvSpPr>
          <p:cNvPr id="59" name="Slide Number"/>
          <p:cNvSpPr txBox="1"/>
          <p:nvPr>
            <p:ph type="sldNum" sz="quarter" idx="2"/>
          </p:nvPr>
        </p:nvSpPr>
        <p:spPr>
          <a:xfrm>
            <a:off x="17845881" y="12501562"/>
            <a:ext cx="434976" cy="498476"/>
          </a:xfrm>
          <a:prstGeom prst="rect">
            <a:avLst/>
          </a:prstGeom>
        </p:spPr>
        <p:txBody>
          <a:bodyPr/>
          <a:lstStyle>
            <a:lvl1pPr defTabSz="910828">
              <a:defRPr b="0" sz="2200">
                <a:latin typeface="+mn-lt"/>
                <a:ea typeface="+mn-ea"/>
                <a:cs typeface="+mn-cs"/>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p:spTree>
      <p:nvGrpSpPr>
        <p:cNvPr id="1" name=""/>
        <p:cNvGrpSpPr/>
        <p:nvPr/>
      </p:nvGrpSpPr>
      <p:grpSpPr>
        <a:xfrm>
          <a:off x="0" y="0"/>
          <a:ext cx="0" cy="0"/>
          <a:chOff x="0" y="0"/>
          <a:chExt cx="0" cy="0"/>
        </a:xfrm>
      </p:grpSpPr>
      <p:sp>
        <p:nvSpPr>
          <p:cNvPr id="66" name="Slide Number"/>
          <p:cNvSpPr txBox="1"/>
          <p:nvPr>
            <p:ph type="sldNum" sz="quarter" idx="2"/>
          </p:nvPr>
        </p:nvSpPr>
        <p:spPr>
          <a:xfrm>
            <a:off x="11822707" y="12948046"/>
            <a:ext cx="739776" cy="854076"/>
          </a:xfrm>
          <a:prstGeom prst="rect">
            <a:avLst/>
          </a:prstGeom>
        </p:spPr>
        <p:txBody>
          <a:bodyPr/>
          <a:lstStyle>
            <a:lvl1pPr defTabSz="910828">
              <a:defRPr b="0" sz="4600">
                <a:latin typeface="+mn-lt"/>
                <a:ea typeface="+mn-ea"/>
                <a:cs typeface="+mn-cs"/>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73" name="Title Text"/>
          <p:cNvSpPr txBox="1"/>
          <p:nvPr>
            <p:ph type="title"/>
          </p:nvPr>
        </p:nvSpPr>
        <p:spPr>
          <a:prstGeom prst="rect">
            <a:avLst/>
          </a:prstGeom>
        </p:spPr>
        <p:txBody>
          <a:bodyPr/>
          <a:lstStyle/>
          <a:p>
            <a:pPr/>
            <a:r>
              <a:t>Title Text</a:t>
            </a:r>
          </a:p>
        </p:txBody>
      </p:sp>
      <p:sp>
        <p:nvSpPr>
          <p:cNvPr id="74"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7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3958828" y="0"/>
            <a:ext cx="16466344" cy="338455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lstStyle/>
          <a:p>
            <a:pPr/>
            <a:r>
              <a:t>Title Text</a:t>
            </a:r>
          </a:p>
        </p:txBody>
      </p:sp>
      <p:sp>
        <p:nvSpPr>
          <p:cNvPr id="3" name="Body Level One…"/>
          <p:cNvSpPr txBox="1"/>
          <p:nvPr>
            <p:ph type="body" idx="1"/>
          </p:nvPr>
        </p:nvSpPr>
        <p:spPr>
          <a:xfrm>
            <a:off x="3958828" y="3196828"/>
            <a:ext cx="16466344" cy="1051917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lstStyle>
            <a:lvl2pPr marL="888866" indent="-391026">
              <a:spcBef>
                <a:spcPts val="1200"/>
              </a:spcBef>
              <a:buChar char="–"/>
              <a:defRPr sz="5200"/>
            </a:lvl2pPr>
            <a:lvl3pPr marL="1264322" indent="-309282">
              <a:spcBef>
                <a:spcPts val="1100"/>
              </a:spcBef>
              <a:defRPr sz="4600"/>
            </a:lvl3pPr>
            <a:lvl4pPr marL="1722482" indent="-310242">
              <a:spcBef>
                <a:spcPts val="900"/>
              </a:spcBef>
              <a:buChar char="–"/>
              <a:defRPr sz="3800"/>
            </a:lvl4pPr>
            <a:lvl5pPr marL="2179682" indent="-310242">
              <a:spcBef>
                <a:spcPts val="900"/>
              </a:spcBef>
              <a:buChar char="»"/>
              <a:defRPr sz="3800"/>
            </a:lvl5p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20174298" y="13108781"/>
            <a:ext cx="494607" cy="488504"/>
          </a:xfrm>
          <a:prstGeom prst="rect">
            <a:avLst/>
          </a:prstGeom>
          <a:ln w="12700">
            <a:miter lim="400000"/>
          </a:ln>
        </p:spPr>
        <p:txBody>
          <a:bodyPr wrap="none" lIns="71437" tIns="71437" rIns="71437" bIns="71437">
            <a:spAutoFit/>
          </a:bodyPr>
          <a:lstStyle>
            <a:lvl1pPr algn="ctr" defTabSz="1160859">
              <a:defRPr b="1" sz="2400">
                <a:uFill>
                  <a:solidFill>
                    <a:srgbClr val="000000"/>
                  </a:solidFill>
                </a:uFill>
                <a:latin typeface="+mj-lt"/>
                <a:ea typeface="+mj-ea"/>
                <a:cs typeface="+mj-cs"/>
                <a:sym typeface="Aria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transition xmlns:p14="http://schemas.microsoft.com/office/powerpoint/2010/main" spd="med" advClick="1"/>
  <p:txStyles>
    <p:titleStyle>
      <a:lvl1pPr marL="81280" marR="81280" indent="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j-lt"/>
          <a:ea typeface="+mj-ea"/>
          <a:cs typeface="+mj-cs"/>
          <a:sym typeface="Arial"/>
        </a:defRPr>
      </a:lvl1pPr>
      <a:lvl2pPr marL="81280" marR="81280" indent="2286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j-lt"/>
          <a:ea typeface="+mj-ea"/>
          <a:cs typeface="+mj-cs"/>
          <a:sym typeface="Arial"/>
        </a:defRPr>
      </a:lvl2pPr>
      <a:lvl3pPr marL="81280" marR="81280" indent="4572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j-lt"/>
          <a:ea typeface="+mj-ea"/>
          <a:cs typeface="+mj-cs"/>
          <a:sym typeface="Arial"/>
        </a:defRPr>
      </a:lvl3pPr>
      <a:lvl4pPr marL="81280" marR="81280" indent="6858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j-lt"/>
          <a:ea typeface="+mj-ea"/>
          <a:cs typeface="+mj-cs"/>
          <a:sym typeface="Arial"/>
        </a:defRPr>
      </a:lvl4pPr>
      <a:lvl5pPr marL="81280" marR="81280" indent="9144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j-lt"/>
          <a:ea typeface="+mj-ea"/>
          <a:cs typeface="+mj-cs"/>
          <a:sym typeface="Arial"/>
        </a:defRPr>
      </a:lvl5pPr>
      <a:lvl6pPr marL="81280" marR="81280" indent="11430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j-lt"/>
          <a:ea typeface="+mj-ea"/>
          <a:cs typeface="+mj-cs"/>
          <a:sym typeface="Arial"/>
        </a:defRPr>
      </a:lvl6pPr>
      <a:lvl7pPr marL="81280" marR="81280" indent="13716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j-lt"/>
          <a:ea typeface="+mj-ea"/>
          <a:cs typeface="+mj-cs"/>
          <a:sym typeface="Arial"/>
        </a:defRPr>
      </a:lvl7pPr>
      <a:lvl8pPr marL="81280" marR="81280" indent="1600199"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j-lt"/>
          <a:ea typeface="+mj-ea"/>
          <a:cs typeface="+mj-cs"/>
          <a:sym typeface="Arial"/>
        </a:defRPr>
      </a:lvl8pPr>
      <a:lvl9pPr marL="81280" marR="81280" indent="18288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j-lt"/>
          <a:ea typeface="+mj-ea"/>
          <a:cs typeface="+mj-cs"/>
          <a:sym typeface="Arial"/>
        </a:defRPr>
      </a:lvl9pPr>
    </p:titleStyle>
    <p:bodyStyle>
      <a:lvl1pPr marL="508230" marR="81280" indent="-467590"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j-lt"/>
          <a:ea typeface="+mj-ea"/>
          <a:cs typeface="+mj-cs"/>
          <a:sym typeface="Arial"/>
        </a:defRPr>
      </a:lvl1pPr>
      <a:lvl2pPr marL="949024" marR="81280" indent="-451184"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j-lt"/>
          <a:ea typeface="+mj-ea"/>
          <a:cs typeface="+mj-cs"/>
          <a:sym typeface="Arial"/>
        </a:defRPr>
      </a:lvl2pPr>
      <a:lvl3pPr marL="1358451" marR="81280" indent="-403411"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j-lt"/>
          <a:ea typeface="+mj-ea"/>
          <a:cs typeface="+mj-cs"/>
          <a:sym typeface="Arial"/>
        </a:defRPr>
      </a:lvl3pPr>
      <a:lvl4pPr marL="19020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j-lt"/>
          <a:ea typeface="+mj-ea"/>
          <a:cs typeface="+mj-cs"/>
          <a:sym typeface="Arial"/>
        </a:defRPr>
      </a:lvl4pPr>
      <a:lvl5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j-lt"/>
          <a:ea typeface="+mj-ea"/>
          <a:cs typeface="+mj-cs"/>
          <a:sym typeface="Arial"/>
        </a:defRPr>
      </a:lvl5pPr>
      <a:lvl6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j-lt"/>
          <a:ea typeface="+mj-ea"/>
          <a:cs typeface="+mj-cs"/>
          <a:sym typeface="Arial"/>
        </a:defRPr>
      </a:lvl6pPr>
      <a:lvl7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j-lt"/>
          <a:ea typeface="+mj-ea"/>
          <a:cs typeface="+mj-cs"/>
          <a:sym typeface="Arial"/>
        </a:defRPr>
      </a:lvl7pPr>
      <a:lvl8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j-lt"/>
          <a:ea typeface="+mj-ea"/>
          <a:cs typeface="+mj-cs"/>
          <a:sym typeface="Arial"/>
        </a:defRPr>
      </a:lvl8pPr>
      <a:lvl9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j-lt"/>
          <a:ea typeface="+mj-ea"/>
          <a:cs typeface="+mj-cs"/>
          <a:sym typeface="Arial"/>
        </a:defRPr>
      </a:lvl9pPr>
    </p:bodyStyle>
    <p:otherStyle>
      <a:lvl1pPr marL="0" marR="0" indent="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1pPr>
      <a:lvl2pPr marL="0" marR="0" indent="2286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2pPr>
      <a:lvl3pPr marL="0" marR="0" indent="4572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3pPr>
      <a:lvl4pPr marL="0" marR="0" indent="6858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4pPr>
      <a:lvl5pPr marL="0" marR="0" indent="9144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5pPr>
      <a:lvl6pPr marL="0" marR="0" indent="11430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6pPr>
      <a:lvl7pPr marL="0" marR="0" indent="13716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7pPr>
      <a:lvl8pPr marL="0" marR="0" indent="16002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8pPr>
      <a:lvl9pPr marL="0" marR="0" indent="18288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jpeg"/><Relationship Id="rId3" Type="http://schemas.openxmlformats.org/officeDocument/2006/relationships/image" Target="../media/image10.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 Id="rId3" Type="http://schemas.openxmlformats.org/officeDocument/2006/relationships/image" Target="../media/image3.png"/><Relationship Id="rId4" Type="http://schemas.openxmlformats.org/officeDocument/2006/relationships/hyperlink" Target="http://www2.hawaii.edu/~yzuo/research1-surfactant.html" TargetMode="External"/></Relationships>

</file>

<file path=ppt/slides/_rels/slide1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6.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8.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9.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0.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24.jpeg"/><Relationship Id="rId4" Type="http://schemas.openxmlformats.org/officeDocument/2006/relationships/image" Target="../media/image9.png"/></Relationships>

</file>

<file path=ppt/slides/_rels/slide43.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0.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s>

</file>

<file path=ppt/slides/_rels/slide49.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5.jpeg"/></Relationships>

</file>

<file path=ppt/slides/_rels/slide5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6.jpeg"/></Relationships>

</file>

<file path=ppt/slides/_rels/slide52.xml.rels><?xml version="1.0" encoding="UTF-8"?>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2.png"/></Relationships>

</file>

<file path=ppt/slides/_rels/slide54.xml.rels><?xml version="1.0" encoding="UTF-8"?>
<Relationships xmlns="http://schemas.openxmlformats.org/package/2006/relationships"><Relationship Id="rId1" Type="http://schemas.openxmlformats.org/officeDocument/2006/relationships/slideLayout" Target="../slideLayouts/slideLayout15.xml"/></Relationships>

</file>

<file path=ppt/slides/_rels/slide5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7.jpeg"/></Relationships>

</file>

<file path=ppt/slides/_rels/slide5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8.jpeg"/></Relationships>

</file>

<file path=ppt/slides/_rels/slide57.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9.jpeg"/></Relationships>

</file>

<file path=ppt/slides/_rels/slide5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6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6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jpeg"/></Relationships>

</file>

<file path=ppt/slides/_rels/slide63.xml.rels><?xml version="1.0" encoding="UTF-8"?>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2.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jpeg"/></Relationships>

</file>

<file path=ppt/slides/_rels/slide7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3.jpeg"/></Relationships>

</file>

<file path=ppt/slides/_rels/slide72.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7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7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4.jpeg"/></Relationships>

</file>

<file path=ppt/slides/_rels/slide7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5.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5" name="Human Phys PCB4701…"/>
          <p:cNvSpPr txBox="1"/>
          <p:nvPr/>
        </p:nvSpPr>
        <p:spPr>
          <a:xfrm>
            <a:off x="4692065" y="2269926"/>
            <a:ext cx="15894845" cy="90932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sz="5000"/>
            </a:pPr>
            <a:r>
              <a:t>Human Phys PCB4701</a:t>
            </a:r>
          </a:p>
          <a:p>
            <a:pPr defTabSz="821531">
              <a:defRPr sz="5000"/>
            </a:pPr>
          </a:p>
          <a:p>
            <a:pPr defTabSz="821531">
              <a:defRPr sz="5000"/>
            </a:pPr>
          </a:p>
          <a:p>
            <a:pPr defTabSz="821531">
              <a:defRPr b="1" sz="8000"/>
            </a:pPr>
            <a:r>
              <a:t>Respiration part 1</a:t>
            </a:r>
          </a:p>
          <a:p>
            <a:pPr defTabSz="821531">
              <a:defRPr b="1" sz="8000"/>
            </a:pPr>
          </a:p>
          <a:p>
            <a:pPr defTabSz="821531">
              <a:defRPr b="1" sz="8000"/>
            </a:pPr>
          </a:p>
          <a:p>
            <a:pPr defTabSz="821531">
              <a:defRPr b="1" sz="8000"/>
            </a:pPr>
          </a:p>
          <a:p>
            <a:pPr defTabSz="821531">
              <a:defRPr sz="2400"/>
            </a:pPr>
            <a:r>
              <a:t>T. Houpt, Ph.D.</a:t>
            </a:r>
          </a:p>
          <a:p>
            <a:pPr defTabSz="821531">
              <a:defRPr sz="2400"/>
            </a:pPr>
            <a:r>
              <a:t>houpt@bio.fsu.edu</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6" name="Figure 16.7"/>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16.7</a:t>
            </a:r>
          </a:p>
        </p:txBody>
      </p:sp>
      <p:grpSp>
        <p:nvGrpSpPr>
          <p:cNvPr id="219" name="Group"/>
          <p:cNvGrpSpPr/>
          <p:nvPr/>
        </p:nvGrpSpPr>
        <p:grpSpPr>
          <a:xfrm>
            <a:off x="3958828" y="825500"/>
            <a:ext cx="16466344" cy="11534776"/>
            <a:chOff x="0" y="0"/>
            <a:chExt cx="16466343" cy="11534774"/>
          </a:xfrm>
        </p:grpSpPr>
        <p:pic>
          <p:nvPicPr>
            <p:cNvPr id="217" name="fox78119_1607.jpg" descr="fox78119_1607.jpg"/>
            <p:cNvPicPr>
              <a:picLocks noChangeAspect="0"/>
            </p:cNvPicPr>
            <p:nvPr/>
          </p:nvPicPr>
          <p:blipFill>
            <a:blip r:embed="rId2">
              <a:extLst/>
            </a:blip>
            <a:stretch>
              <a:fillRect/>
            </a:stretch>
          </p:blipFill>
          <p:spPr>
            <a:xfrm>
              <a:off x="0" y="530224"/>
              <a:ext cx="16466344" cy="11004551"/>
            </a:xfrm>
            <a:prstGeom prst="rect">
              <a:avLst/>
            </a:prstGeom>
            <a:ln w="12700" cap="flat">
              <a:noFill/>
              <a:miter lim="400000"/>
            </a:ln>
            <a:effectLst/>
          </p:spPr>
        </p:pic>
        <p:sp>
          <p:nvSpPr>
            <p:cNvPr id="218" name="Rectangle"/>
            <p:cNvSpPr/>
            <p:nvPr/>
          </p:nvSpPr>
          <p:spPr>
            <a:xfrm>
              <a:off x="2053828" y="0"/>
              <a:ext cx="11733610" cy="785813"/>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1" name="Figure 16.4"/>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16.4</a:t>
            </a:r>
          </a:p>
        </p:txBody>
      </p:sp>
      <p:grpSp>
        <p:nvGrpSpPr>
          <p:cNvPr id="224" name="Group"/>
          <p:cNvGrpSpPr/>
          <p:nvPr/>
        </p:nvGrpSpPr>
        <p:grpSpPr>
          <a:xfrm>
            <a:off x="3798093" y="892968"/>
            <a:ext cx="16769954" cy="9592470"/>
            <a:chOff x="0" y="0"/>
            <a:chExt cx="16769953" cy="9592468"/>
          </a:xfrm>
        </p:grpSpPr>
        <p:pic>
          <p:nvPicPr>
            <p:cNvPr id="222" name="fox78119_1604.jpg" descr="fox78119_1604.jpg"/>
            <p:cNvPicPr>
              <a:picLocks noChangeAspect="0"/>
            </p:cNvPicPr>
            <p:nvPr/>
          </p:nvPicPr>
          <p:blipFill>
            <a:blip r:embed="rId2">
              <a:extLst/>
            </a:blip>
            <a:stretch>
              <a:fillRect/>
            </a:stretch>
          </p:blipFill>
          <p:spPr>
            <a:xfrm>
              <a:off x="0" y="480218"/>
              <a:ext cx="16769954" cy="9112251"/>
            </a:xfrm>
            <a:prstGeom prst="rect">
              <a:avLst/>
            </a:prstGeom>
            <a:ln w="12700" cap="flat">
              <a:noFill/>
              <a:miter lim="400000"/>
            </a:ln>
            <a:effectLst/>
          </p:spPr>
        </p:pic>
        <p:sp>
          <p:nvSpPr>
            <p:cNvPr id="223" name="Rectangle"/>
            <p:cNvSpPr/>
            <p:nvPr/>
          </p:nvSpPr>
          <p:spPr>
            <a:xfrm>
              <a:off x="2732484" y="0"/>
              <a:ext cx="11251407" cy="76795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
        <p:nvSpPr>
          <p:cNvPr id="225" name="Tubes for bulk transport —&gt; many small spheres for increased surface area"/>
          <p:cNvSpPr txBox="1"/>
          <p:nvPr/>
        </p:nvSpPr>
        <p:spPr>
          <a:xfrm>
            <a:off x="5410888" y="11065098"/>
            <a:ext cx="14138016" cy="6940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a:defRPr sz="3800">
                <a:solidFill>
                  <a:schemeClr val="accent5"/>
                </a:solidFill>
                <a:latin typeface="Goudy Old Style"/>
                <a:ea typeface="Goudy Old Style"/>
                <a:cs typeface="Goudy Old Style"/>
                <a:sym typeface="Goudy Old Style"/>
              </a:defRPr>
            </a:lvl1pPr>
          </a:lstStyle>
          <a:p>
            <a:pPr/>
            <a:r>
              <a:t>Tubes for bulk transport —&gt; many small spheres for increased surface area</a:t>
            </a:r>
          </a:p>
        </p:txBody>
      </p:sp>
      <p:sp>
        <p:nvSpPr>
          <p:cNvPr id="226" name="1 trachea —&gt; 8 million alveoli"/>
          <p:cNvSpPr txBox="1"/>
          <p:nvPr/>
        </p:nvSpPr>
        <p:spPr>
          <a:xfrm>
            <a:off x="8313007" y="11725895"/>
            <a:ext cx="5745771" cy="6940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a:defRPr sz="3800">
                <a:solidFill>
                  <a:schemeClr val="accent5"/>
                </a:solidFill>
                <a:latin typeface="Goudy Old Style"/>
                <a:ea typeface="Goudy Old Style"/>
                <a:cs typeface="Goudy Old Style"/>
                <a:sym typeface="Goudy Old Style"/>
              </a:defRPr>
            </a:lvl1pPr>
          </a:lstStyle>
          <a:p>
            <a:pPr/>
            <a:r>
              <a:t>1 trachea —&gt; 8 million alveoli</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8" name="Figure 16.3a"/>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16.3a</a:t>
            </a:r>
          </a:p>
        </p:txBody>
      </p:sp>
      <p:grpSp>
        <p:nvGrpSpPr>
          <p:cNvPr id="231" name="Group"/>
          <p:cNvGrpSpPr/>
          <p:nvPr/>
        </p:nvGrpSpPr>
        <p:grpSpPr>
          <a:xfrm>
            <a:off x="5798343" y="232171"/>
            <a:ext cx="12805173" cy="12982180"/>
            <a:chOff x="0" y="0"/>
            <a:chExt cx="12805171" cy="12982178"/>
          </a:xfrm>
        </p:grpSpPr>
        <p:pic>
          <p:nvPicPr>
            <p:cNvPr id="229" name="fox78119_1603a.jpg" descr="fox78119_1603a.jpg"/>
            <p:cNvPicPr>
              <a:picLocks noChangeAspect="0"/>
            </p:cNvPicPr>
            <p:nvPr/>
          </p:nvPicPr>
          <p:blipFill>
            <a:blip r:embed="rId2">
              <a:extLst/>
            </a:blip>
            <a:stretch>
              <a:fillRect/>
            </a:stretch>
          </p:blipFill>
          <p:spPr>
            <a:xfrm>
              <a:off x="0" y="269478"/>
              <a:ext cx="12805172" cy="12712701"/>
            </a:xfrm>
            <a:prstGeom prst="rect">
              <a:avLst/>
            </a:prstGeom>
            <a:ln w="12700" cap="flat">
              <a:noFill/>
              <a:miter lim="400000"/>
            </a:ln>
            <a:effectLst/>
          </p:spPr>
        </p:pic>
        <p:sp>
          <p:nvSpPr>
            <p:cNvPr id="230" name="Rectangle"/>
            <p:cNvSpPr/>
            <p:nvPr/>
          </p:nvSpPr>
          <p:spPr>
            <a:xfrm>
              <a:off x="1518046" y="0"/>
              <a:ext cx="11251408" cy="76795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
        <p:nvSpPr>
          <p:cNvPr id="232" name="Rectangle"/>
          <p:cNvSpPr/>
          <p:nvPr/>
        </p:nvSpPr>
        <p:spPr>
          <a:xfrm>
            <a:off x="7012781" y="12930187"/>
            <a:ext cx="11251407" cy="767954"/>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j-lt"/>
                <a:ea typeface="+mj-ea"/>
                <a:cs typeface="+mj-cs"/>
                <a:sym typeface="Arial"/>
              </a:defRPr>
            </a:pPr>
          </a:p>
        </p:txBody>
      </p:sp>
      <p:sp>
        <p:nvSpPr>
          <p:cNvPr id="233" name="bronchiole"/>
          <p:cNvSpPr txBox="1"/>
          <p:nvPr/>
        </p:nvSpPr>
        <p:spPr>
          <a:xfrm>
            <a:off x="11174015" y="6018609"/>
            <a:ext cx="3355302" cy="1041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5000">
                <a:solidFill>
                  <a:srgbClr val="E32400"/>
                </a:solidFill>
                <a:uFill>
                  <a:solidFill>
                    <a:srgbClr val="E32400"/>
                  </a:solidFill>
                </a:uFill>
                <a:latin typeface="Comic Sans MS"/>
                <a:ea typeface="Comic Sans MS"/>
                <a:cs typeface="Comic Sans MS"/>
                <a:sym typeface="Comic Sans MS"/>
              </a:defRPr>
            </a:lvl1pPr>
          </a:lstStyle>
          <a:p>
            <a:pPr/>
            <a:r>
              <a:t>bronchiole</a:t>
            </a:r>
          </a:p>
        </p:txBody>
      </p:sp>
      <p:sp>
        <p:nvSpPr>
          <p:cNvPr id="234" name="alveoli"/>
          <p:cNvSpPr txBox="1"/>
          <p:nvPr/>
        </p:nvSpPr>
        <p:spPr>
          <a:xfrm>
            <a:off x="7173515" y="7947421"/>
            <a:ext cx="2106471" cy="1041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5000">
                <a:solidFill>
                  <a:srgbClr val="E32400"/>
                </a:solidFill>
                <a:uFill>
                  <a:solidFill>
                    <a:srgbClr val="E32400"/>
                  </a:solidFill>
                </a:uFill>
                <a:latin typeface="Comic Sans MS"/>
                <a:ea typeface="Comic Sans MS"/>
                <a:cs typeface="Comic Sans MS"/>
                <a:sym typeface="Comic Sans MS"/>
              </a:defRPr>
            </a:lvl1pPr>
          </a:lstStyle>
          <a:p>
            <a:pPr/>
            <a:r>
              <a:t>alveoli</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6" name="Figure 16.3b"/>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16.3b</a:t>
            </a:r>
          </a:p>
        </p:txBody>
      </p:sp>
      <p:grpSp>
        <p:nvGrpSpPr>
          <p:cNvPr id="240" name="Group"/>
          <p:cNvGrpSpPr/>
          <p:nvPr/>
        </p:nvGrpSpPr>
        <p:grpSpPr>
          <a:xfrm>
            <a:off x="5351859" y="-375047"/>
            <a:ext cx="13751720" cy="14323219"/>
            <a:chOff x="0" y="0"/>
            <a:chExt cx="13751718" cy="14323218"/>
          </a:xfrm>
        </p:grpSpPr>
        <p:pic>
          <p:nvPicPr>
            <p:cNvPr id="237" name="fox78119_1603b.jpg" descr="fox78119_1603b.jpg"/>
            <p:cNvPicPr>
              <a:picLocks noChangeAspect="0"/>
            </p:cNvPicPr>
            <p:nvPr/>
          </p:nvPicPr>
          <p:blipFill>
            <a:blip r:embed="rId2">
              <a:extLst/>
            </a:blip>
            <a:stretch>
              <a:fillRect/>
            </a:stretch>
          </p:blipFill>
          <p:spPr>
            <a:xfrm>
              <a:off x="0" y="375046"/>
              <a:ext cx="13658852" cy="13716001"/>
            </a:xfrm>
            <a:prstGeom prst="rect">
              <a:avLst/>
            </a:prstGeom>
            <a:ln w="12700" cap="flat">
              <a:noFill/>
              <a:miter lim="400000"/>
            </a:ln>
            <a:effectLst/>
          </p:spPr>
        </p:pic>
        <p:sp>
          <p:nvSpPr>
            <p:cNvPr id="238" name="Rectangle"/>
            <p:cNvSpPr/>
            <p:nvPr/>
          </p:nvSpPr>
          <p:spPr>
            <a:xfrm>
              <a:off x="1196578" y="0"/>
              <a:ext cx="11251407" cy="76795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sp>
          <p:nvSpPr>
            <p:cNvPr id="239" name="Rectangle"/>
            <p:cNvSpPr/>
            <p:nvPr/>
          </p:nvSpPr>
          <p:spPr>
            <a:xfrm>
              <a:off x="2500312" y="13555265"/>
              <a:ext cx="11251407" cy="76795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
        <p:nvSpPr>
          <p:cNvPr id="241" name="alveoli"/>
          <p:cNvSpPr txBox="1"/>
          <p:nvPr/>
        </p:nvSpPr>
        <p:spPr>
          <a:xfrm>
            <a:off x="7584281" y="8286750"/>
            <a:ext cx="2106471" cy="10414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5000">
                <a:solidFill>
                  <a:srgbClr val="E32400"/>
                </a:solidFill>
                <a:uFill>
                  <a:solidFill>
                    <a:srgbClr val="E32400"/>
                  </a:solidFill>
                </a:uFill>
                <a:latin typeface="Comic Sans MS"/>
                <a:ea typeface="Comic Sans MS"/>
                <a:cs typeface="Comic Sans MS"/>
                <a:sym typeface="Comic Sans MS"/>
              </a:defRPr>
            </a:lvl1pPr>
          </a:lstStyle>
          <a:p>
            <a:pPr/>
            <a:r>
              <a:t>alveoli</a:t>
            </a:r>
          </a:p>
        </p:txBody>
      </p:sp>
      <p:sp>
        <p:nvSpPr>
          <p:cNvPr id="242" name="alveolar pore"/>
          <p:cNvSpPr txBox="1"/>
          <p:nvPr/>
        </p:nvSpPr>
        <p:spPr>
          <a:xfrm>
            <a:off x="13120687" y="1125140"/>
            <a:ext cx="4099326" cy="1041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5000">
                <a:solidFill>
                  <a:srgbClr val="E32400"/>
                </a:solidFill>
                <a:uFill>
                  <a:solidFill>
                    <a:srgbClr val="E32400"/>
                  </a:solidFill>
                </a:uFill>
                <a:latin typeface="Comic Sans MS"/>
                <a:ea typeface="Comic Sans MS"/>
                <a:cs typeface="Comic Sans MS"/>
                <a:sym typeface="Comic Sans MS"/>
              </a:defRPr>
            </a:lvl1pPr>
          </a:lstStyle>
          <a:p>
            <a:pPr/>
            <a:r>
              <a:t>alveolar pore</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4" name="Figure 16.20"/>
          <p:cNvSpPr txBox="1"/>
          <p:nvPr/>
        </p:nvSpPr>
        <p:spPr>
          <a:xfrm>
            <a:off x="18014156" y="12751593"/>
            <a:ext cx="2607469"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16.20</a:t>
            </a:r>
          </a:p>
        </p:txBody>
      </p:sp>
      <p:grpSp>
        <p:nvGrpSpPr>
          <p:cNvPr id="247" name="Group"/>
          <p:cNvGrpSpPr/>
          <p:nvPr/>
        </p:nvGrpSpPr>
        <p:grpSpPr>
          <a:xfrm>
            <a:off x="3655218" y="714375"/>
            <a:ext cx="17073564" cy="11805047"/>
            <a:chOff x="0" y="0"/>
            <a:chExt cx="17073562" cy="11805046"/>
          </a:xfrm>
        </p:grpSpPr>
        <p:pic>
          <p:nvPicPr>
            <p:cNvPr id="245" name="fox78119_1620.jpg" descr="fox78119_1620.jpg"/>
            <p:cNvPicPr>
              <a:picLocks noChangeAspect="0"/>
            </p:cNvPicPr>
            <p:nvPr/>
          </p:nvPicPr>
          <p:blipFill>
            <a:blip r:embed="rId2">
              <a:extLst/>
            </a:blip>
            <a:stretch>
              <a:fillRect/>
            </a:stretch>
          </p:blipFill>
          <p:spPr>
            <a:xfrm>
              <a:off x="0" y="482203"/>
              <a:ext cx="17073563" cy="11322844"/>
            </a:xfrm>
            <a:prstGeom prst="rect">
              <a:avLst/>
            </a:prstGeom>
            <a:ln w="12700" cap="flat">
              <a:noFill/>
              <a:miter lim="400000"/>
            </a:ln>
            <a:effectLst/>
          </p:spPr>
        </p:pic>
        <p:sp>
          <p:nvSpPr>
            <p:cNvPr id="246" name="Rectangle"/>
            <p:cNvSpPr/>
            <p:nvPr/>
          </p:nvSpPr>
          <p:spPr>
            <a:xfrm>
              <a:off x="2893218" y="0"/>
              <a:ext cx="11251407" cy="76795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52" name="Group"/>
          <p:cNvGrpSpPr/>
          <p:nvPr/>
        </p:nvGrpSpPr>
        <p:grpSpPr>
          <a:xfrm>
            <a:off x="5941218" y="196453"/>
            <a:ext cx="12144376" cy="13448110"/>
            <a:chOff x="0" y="0"/>
            <a:chExt cx="12144375" cy="13448109"/>
          </a:xfrm>
        </p:grpSpPr>
        <p:pic>
          <p:nvPicPr>
            <p:cNvPr id="249" name="fox78119_1602.jpg" descr="fox78119_1602.jpg"/>
            <p:cNvPicPr>
              <a:picLocks noChangeAspect="0"/>
            </p:cNvPicPr>
            <p:nvPr/>
          </p:nvPicPr>
          <p:blipFill>
            <a:blip r:embed="rId2">
              <a:extLst/>
            </a:blip>
            <a:stretch>
              <a:fillRect/>
            </a:stretch>
          </p:blipFill>
          <p:spPr>
            <a:xfrm>
              <a:off x="1761331" y="303609"/>
              <a:ext cx="8972552" cy="12805173"/>
            </a:xfrm>
            <a:prstGeom prst="rect">
              <a:avLst/>
            </a:prstGeom>
            <a:ln w="12700" cap="flat">
              <a:noFill/>
              <a:miter lim="400000"/>
            </a:ln>
            <a:effectLst/>
          </p:spPr>
        </p:pic>
        <p:sp>
          <p:nvSpPr>
            <p:cNvPr id="250" name="Rectangle"/>
            <p:cNvSpPr/>
            <p:nvPr/>
          </p:nvSpPr>
          <p:spPr>
            <a:xfrm>
              <a:off x="892968" y="0"/>
              <a:ext cx="11251407" cy="76795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sp>
          <p:nvSpPr>
            <p:cNvPr id="251" name="Rectangle"/>
            <p:cNvSpPr/>
            <p:nvPr/>
          </p:nvSpPr>
          <p:spPr>
            <a:xfrm>
              <a:off x="0" y="12680156"/>
              <a:ext cx="11251407" cy="76795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
        <p:nvSpPr>
          <p:cNvPr id="253" name="Figure 16.2"/>
          <p:cNvSpPr txBox="1"/>
          <p:nvPr/>
        </p:nvSpPr>
        <p:spPr>
          <a:xfrm>
            <a:off x="18496359" y="12983765"/>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16.2</a:t>
            </a:r>
          </a:p>
        </p:txBody>
      </p:sp>
      <p:sp>
        <p:nvSpPr>
          <p:cNvPr id="254" name="Line"/>
          <p:cNvSpPr/>
          <p:nvPr/>
        </p:nvSpPr>
        <p:spPr>
          <a:xfrm flipV="1">
            <a:off x="6369843" y="5214892"/>
            <a:ext cx="3411142" cy="17906"/>
          </a:xfrm>
          <a:prstGeom prst="line">
            <a:avLst/>
          </a:prstGeom>
          <a:ln w="50800">
            <a:solidFill>
              <a:srgbClr val="E32400"/>
            </a:solidFill>
            <a:headEnd type="stealth"/>
            <a:tailEnd type="stealth"/>
          </a:ln>
        </p:spPr>
        <p:txBody>
          <a:bodyPr lIns="71437" tIns="71437" rIns="71437" bIns="71437" anchor="ctr"/>
          <a:lstStyle/>
          <a:p>
            <a:pPr/>
          </a:p>
        </p:txBody>
      </p:sp>
      <p:sp>
        <p:nvSpPr>
          <p:cNvPr id="255" name="O2"/>
          <p:cNvSpPr txBox="1"/>
          <p:nvPr/>
        </p:nvSpPr>
        <p:spPr>
          <a:xfrm>
            <a:off x="5512593" y="4911328"/>
            <a:ext cx="761996" cy="66131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600">
                <a:uFill>
                  <a:solidFill>
                    <a:srgbClr val="000000"/>
                  </a:solidFill>
                </a:uFill>
                <a:latin typeface="+mj-lt"/>
                <a:ea typeface="+mj-ea"/>
                <a:cs typeface="+mj-cs"/>
                <a:sym typeface="Arial"/>
              </a:defRPr>
            </a:pPr>
            <a:r>
              <a:t>O</a:t>
            </a:r>
            <a:r>
              <a:rPr baseline="-5999"/>
              <a:t>2</a:t>
            </a:r>
          </a:p>
        </p:txBody>
      </p:sp>
      <p:sp>
        <p:nvSpPr>
          <p:cNvPr id="256" name="CO2"/>
          <p:cNvSpPr txBox="1"/>
          <p:nvPr/>
        </p:nvSpPr>
        <p:spPr>
          <a:xfrm>
            <a:off x="6334125" y="8786812"/>
            <a:ext cx="1092171" cy="66131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600">
                <a:uFill>
                  <a:solidFill>
                    <a:srgbClr val="000000"/>
                  </a:solidFill>
                </a:uFill>
                <a:latin typeface="+mj-lt"/>
                <a:ea typeface="+mj-ea"/>
                <a:cs typeface="+mj-cs"/>
                <a:sym typeface="Arial"/>
              </a:defRPr>
            </a:pPr>
            <a:r>
              <a:t>CO</a:t>
            </a:r>
            <a:r>
              <a:rPr baseline="-5999"/>
              <a:t>2</a:t>
            </a:r>
          </a:p>
        </p:txBody>
      </p:sp>
      <p:sp>
        <p:nvSpPr>
          <p:cNvPr id="257" name="Line"/>
          <p:cNvSpPr/>
          <p:nvPr/>
        </p:nvSpPr>
        <p:spPr>
          <a:xfrm>
            <a:off x="7369968" y="9108326"/>
            <a:ext cx="3786568" cy="28"/>
          </a:xfrm>
          <a:prstGeom prst="line">
            <a:avLst/>
          </a:prstGeom>
          <a:ln w="50800">
            <a:solidFill>
              <a:srgbClr val="E32400"/>
            </a:solidFill>
            <a:headEnd type="stealth"/>
            <a:tailEnd type="stealth"/>
          </a:ln>
        </p:spPr>
        <p:txBody>
          <a:bodyPr lIns="71437" tIns="71437" rIns="71437" bIns="71437" anchor="ctr"/>
          <a:lstStyle/>
          <a:p>
            <a:pP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Physical Properties of Lungs"/>
          <p:cNvSpPr txBox="1"/>
          <p:nvPr/>
        </p:nvSpPr>
        <p:spPr>
          <a:xfrm>
            <a:off x="3881598" y="605829"/>
            <a:ext cx="11626454" cy="914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000"/>
            </a:lvl1pPr>
          </a:lstStyle>
          <a:p>
            <a:pPr/>
            <a:r>
              <a:t>Physical Properties of Lungs</a:t>
            </a:r>
          </a:p>
        </p:txBody>
      </p:sp>
      <p:sp>
        <p:nvSpPr>
          <p:cNvPr id="260" name="Compliance…"/>
          <p:cNvSpPr txBox="1"/>
          <p:nvPr/>
        </p:nvSpPr>
        <p:spPr>
          <a:xfrm>
            <a:off x="4191000" y="1687116"/>
            <a:ext cx="16002000" cy="58420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3200"/>
            </a:pPr>
            <a:r>
              <a:t>Compliance</a:t>
            </a:r>
          </a:p>
          <a:p>
            <a:pPr defTabSz="821531">
              <a:defRPr sz="3200"/>
            </a:pPr>
            <a:r>
              <a:t>amount that lung inflates with given pressure change</a:t>
            </a:r>
          </a:p>
          <a:p>
            <a:pPr defTabSz="821531">
              <a:defRPr sz="3200"/>
            </a:pPr>
          </a:p>
          <a:p>
            <a:pPr defTabSz="821531">
              <a:defRPr b="1" sz="3200"/>
            </a:pPr>
            <a:r>
              <a:t>Elasticity</a:t>
            </a:r>
          </a:p>
          <a:p>
            <a:pPr defTabSz="821531">
              <a:defRPr sz="3200"/>
            </a:pPr>
            <a:r>
              <a:t>amount that lung resists inflation and recoils back to resting state (loungs stuck to chest wall, so always in elastic tension)</a:t>
            </a:r>
          </a:p>
          <a:p>
            <a:pPr defTabSz="821531">
              <a:defRPr b="1" sz="3200"/>
            </a:pPr>
          </a:p>
          <a:p>
            <a:pPr defTabSz="821531">
              <a:defRPr b="1" sz="3200"/>
            </a:pPr>
            <a:r>
              <a:t>Surface Tension</a:t>
            </a:r>
          </a:p>
          <a:p>
            <a:pPr defTabSz="821531">
              <a:defRPr sz="3200"/>
            </a:pPr>
            <a:r>
              <a:t>thin film of fluid on inside of alveoli has surface tension (attraction of water molecules), tending to collapse the alveoli. Type 2 alveolar cells produce</a:t>
            </a:r>
          </a:p>
          <a:p>
            <a:pPr defTabSz="821531">
              <a:defRPr sz="3200"/>
            </a:pPr>
            <a:r>
              <a:rPr b="1"/>
              <a:t>surfactant</a:t>
            </a:r>
            <a:r>
              <a:t> a phospholipid-protein detergent that breaks surface tension.</a:t>
            </a:r>
          </a:p>
        </p:txBody>
      </p:sp>
      <p:sp>
        <p:nvSpPr>
          <p:cNvPr id="261" name="Disorders of surface tension:…"/>
          <p:cNvSpPr txBox="1"/>
          <p:nvPr/>
        </p:nvSpPr>
        <p:spPr>
          <a:xfrm>
            <a:off x="4148695" y="7875984"/>
            <a:ext cx="16466345" cy="480417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3200"/>
            </a:pPr>
            <a:r>
              <a:t>Disorders of surface tension:</a:t>
            </a:r>
          </a:p>
          <a:p>
            <a:pPr defTabSz="821531">
              <a:defRPr sz="3200"/>
            </a:pPr>
            <a:r>
              <a:rPr b="1"/>
              <a:t>cystic fibrosis:</a:t>
            </a:r>
            <a:r>
              <a:t> genetic defect of a Cl- transporter causes lack of fluid secretion, so airway fluid is excessively viscous</a:t>
            </a:r>
          </a:p>
          <a:p>
            <a:pPr defTabSz="821531">
              <a:defRPr sz="3200"/>
            </a:pPr>
          </a:p>
          <a:p>
            <a:pPr defTabSz="821531">
              <a:defRPr sz="3200"/>
            </a:pPr>
            <a:r>
              <a:rPr b="1"/>
              <a:t>acute respiratory distress syndrome (ARDS):</a:t>
            </a:r>
            <a:r>
              <a:t> inflammation in lungs leads to excessive accumulation of fluid &amp; reduced surfactant release</a:t>
            </a:r>
          </a:p>
          <a:p>
            <a:pPr defTabSz="821531">
              <a:defRPr sz="3200"/>
            </a:pPr>
          </a:p>
          <a:p>
            <a:pPr defTabSz="821531">
              <a:defRPr sz="3200"/>
            </a:pPr>
            <a:r>
              <a:rPr b="1"/>
              <a:t>premature infant: </a:t>
            </a:r>
            <a:r>
              <a:t>surfactant not produced until late in gestation (just before birth), so premature infants have collapsed alveoli unless exogenous surfactant administered.</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3" name="Figure 16.10"/>
          <p:cNvSpPr txBox="1"/>
          <p:nvPr/>
        </p:nvSpPr>
        <p:spPr>
          <a:xfrm>
            <a:off x="18317765" y="12501562"/>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16.10</a:t>
            </a:r>
          </a:p>
        </p:txBody>
      </p:sp>
      <p:grpSp>
        <p:nvGrpSpPr>
          <p:cNvPr id="266" name="Group"/>
          <p:cNvGrpSpPr/>
          <p:nvPr/>
        </p:nvGrpSpPr>
        <p:grpSpPr>
          <a:xfrm>
            <a:off x="11489531" y="321468"/>
            <a:ext cx="12067549" cy="13636233"/>
            <a:chOff x="0" y="0"/>
            <a:chExt cx="12067548" cy="13636231"/>
          </a:xfrm>
        </p:grpSpPr>
        <p:pic>
          <p:nvPicPr>
            <p:cNvPr id="264" name="fox78119_1610.jpg" descr="fox78119_1610.jpg"/>
            <p:cNvPicPr>
              <a:picLocks noChangeAspect="0"/>
            </p:cNvPicPr>
            <p:nvPr/>
          </p:nvPicPr>
          <p:blipFill>
            <a:blip r:embed="rId2">
              <a:extLst/>
            </a:blip>
            <a:stretch>
              <a:fillRect/>
            </a:stretch>
          </p:blipFill>
          <p:spPr>
            <a:xfrm>
              <a:off x="0" y="568156"/>
              <a:ext cx="9699646" cy="13068076"/>
            </a:xfrm>
            <a:prstGeom prst="rect">
              <a:avLst/>
            </a:prstGeom>
            <a:ln w="12700" cap="flat">
              <a:noFill/>
              <a:miter lim="400000"/>
            </a:ln>
            <a:effectLst/>
          </p:spPr>
        </p:pic>
        <p:sp>
          <p:nvSpPr>
            <p:cNvPr id="265" name="Rectangle"/>
            <p:cNvSpPr/>
            <p:nvPr/>
          </p:nvSpPr>
          <p:spPr>
            <a:xfrm>
              <a:off x="5952" y="0"/>
              <a:ext cx="12061597" cy="816755"/>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
        <p:nvSpPr>
          <p:cNvPr id="267" name="The smaller the radius, the stronger the pressure exerted by surface tension"/>
          <p:cNvSpPr txBox="1"/>
          <p:nvPr/>
        </p:nvSpPr>
        <p:spPr>
          <a:xfrm>
            <a:off x="3512343" y="375046"/>
            <a:ext cx="15772766"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3200">
                <a:uFill>
                  <a:solidFill>
                    <a:srgbClr val="000000"/>
                  </a:solidFill>
                </a:uFill>
                <a:latin typeface="+mj-lt"/>
                <a:ea typeface="+mj-ea"/>
                <a:cs typeface="+mj-cs"/>
                <a:sym typeface="Arial"/>
              </a:defRPr>
            </a:lvl1pPr>
          </a:lstStyle>
          <a:p>
            <a:pPr/>
            <a:r>
              <a:t>The smaller the radius, the stronger the pressure exerted by surface tension</a:t>
            </a:r>
          </a:p>
        </p:txBody>
      </p:sp>
      <p:sp>
        <p:nvSpPr>
          <p:cNvPr id="268" name="Small, fluid coated alveoli tend to close up…"/>
          <p:cNvSpPr txBox="1"/>
          <p:nvPr/>
        </p:nvSpPr>
        <p:spPr>
          <a:xfrm>
            <a:off x="3762375" y="1696640"/>
            <a:ext cx="17573625" cy="462557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200">
                <a:uFill>
                  <a:solidFill>
                    <a:srgbClr val="000000"/>
                  </a:solidFill>
                </a:uFill>
                <a:latin typeface="+mj-lt"/>
                <a:ea typeface="+mj-ea"/>
                <a:cs typeface="+mj-cs"/>
                <a:sym typeface="Arial"/>
              </a:defRPr>
            </a:pPr>
            <a:r>
              <a:t>Small, fluid coated alveoli tend to close up</a:t>
            </a:r>
          </a:p>
          <a:p>
            <a:pPr marL="81280" marR="81280" defTabSz="1821656">
              <a:defRPr sz="3200">
                <a:uFill>
                  <a:solidFill>
                    <a:srgbClr val="000000"/>
                  </a:solidFill>
                </a:uFill>
                <a:latin typeface="+mj-lt"/>
                <a:ea typeface="+mj-ea"/>
                <a:cs typeface="+mj-cs"/>
                <a:sym typeface="Arial"/>
              </a:defRPr>
            </a:pPr>
            <a:r>
              <a:t>because of surface-tension of fluid</a:t>
            </a:r>
          </a:p>
          <a:p>
            <a:pPr marL="81280" marR="81280" defTabSz="1821656">
              <a:defRPr sz="3200">
                <a:uFill>
                  <a:solidFill>
                    <a:srgbClr val="000000"/>
                  </a:solidFill>
                </a:uFill>
                <a:latin typeface="+mj-lt"/>
                <a:ea typeface="+mj-ea"/>
                <a:cs typeface="+mj-cs"/>
                <a:sym typeface="Arial"/>
              </a:defRPr>
            </a:pPr>
          </a:p>
          <a:p>
            <a:pPr marL="81280" marR="81280" defTabSz="1821656">
              <a:defRPr sz="3200">
                <a:uFill>
                  <a:solidFill>
                    <a:srgbClr val="000000"/>
                  </a:solidFill>
                </a:uFill>
                <a:latin typeface="+mj-lt"/>
                <a:ea typeface="+mj-ea"/>
                <a:cs typeface="+mj-cs"/>
                <a:sym typeface="Arial"/>
              </a:defRPr>
            </a:pPr>
            <a:r>
              <a:t>surfactant (“surface active agent”) phospholipid/protein</a:t>
            </a:r>
          </a:p>
          <a:p>
            <a:pPr marL="81280" marR="81280" defTabSz="1821656">
              <a:defRPr sz="3200">
                <a:uFill>
                  <a:solidFill>
                    <a:srgbClr val="000000"/>
                  </a:solidFill>
                </a:uFill>
                <a:latin typeface="+mj-lt"/>
                <a:ea typeface="+mj-ea"/>
                <a:cs typeface="+mj-cs"/>
                <a:sym typeface="Arial"/>
              </a:defRPr>
            </a:pPr>
            <a:r>
              <a:t>acts as natural detergent to break up surface tension</a:t>
            </a:r>
          </a:p>
          <a:p>
            <a:pPr marL="81280" marR="81280" defTabSz="1821656">
              <a:defRPr sz="3200">
                <a:uFill>
                  <a:solidFill>
                    <a:srgbClr val="000000"/>
                  </a:solidFill>
                </a:uFill>
                <a:latin typeface="+mj-lt"/>
                <a:ea typeface="+mj-ea"/>
                <a:cs typeface="+mj-cs"/>
                <a:sym typeface="Arial"/>
              </a:defRPr>
            </a:pPr>
            <a:r>
              <a:t>make it easier to inflate alveoli.</a:t>
            </a:r>
          </a:p>
          <a:p>
            <a:pPr marL="81280" marR="81280" defTabSz="1821656">
              <a:defRPr sz="3200">
                <a:uFill>
                  <a:solidFill>
                    <a:srgbClr val="000000"/>
                  </a:solidFill>
                </a:uFill>
                <a:latin typeface="+mj-lt"/>
                <a:ea typeface="+mj-ea"/>
                <a:cs typeface="+mj-cs"/>
                <a:sym typeface="Arial"/>
              </a:defRPr>
            </a:pPr>
          </a:p>
          <a:p>
            <a:pPr marL="81280" marR="81280" defTabSz="1821656">
              <a:defRPr sz="3200">
                <a:uFill>
                  <a:solidFill>
                    <a:srgbClr val="000000"/>
                  </a:solidFill>
                </a:uFill>
                <a:latin typeface="+mj-lt"/>
                <a:ea typeface="+mj-ea"/>
                <a:cs typeface="+mj-cs"/>
                <a:sym typeface="Arial"/>
              </a:defRPr>
            </a:pPr>
            <a:r>
              <a:t>Synthesized by Type II cells in late fetal life, </a:t>
            </a:r>
          </a:p>
          <a:p>
            <a:pPr marL="81280" marR="81280" defTabSz="1821656">
              <a:defRPr sz="3200">
                <a:uFill>
                  <a:solidFill>
                    <a:srgbClr val="000000"/>
                  </a:solidFill>
                </a:uFill>
                <a:latin typeface="+mj-lt"/>
                <a:ea typeface="+mj-ea"/>
                <a:cs typeface="+mj-cs"/>
                <a:sym typeface="Arial"/>
              </a:defRPr>
            </a:pPr>
            <a:r>
              <a:t>so pre-term babies may not have enough.</a:t>
            </a:r>
          </a:p>
        </p:txBody>
      </p:sp>
      <p:pic>
        <p:nvPicPr>
          <p:cNvPr id="269" name="1,2-Dipalmitoylphosphatidylcholine_500.png" descr="1,2-Dipalmitoylphosphatidylcholine_500.png"/>
          <p:cNvPicPr>
            <a:picLocks noChangeAspect="1"/>
          </p:cNvPicPr>
          <p:nvPr/>
        </p:nvPicPr>
        <p:blipFill>
          <a:blip r:embed="rId3">
            <a:extLst/>
          </a:blip>
          <a:stretch>
            <a:fillRect/>
          </a:stretch>
        </p:blipFill>
        <p:spPr>
          <a:xfrm>
            <a:off x="4589208" y="6296755"/>
            <a:ext cx="7034397" cy="7034397"/>
          </a:xfrm>
          <a:prstGeom prst="rect">
            <a:avLst/>
          </a:prstGeom>
          <a:ln w="12700">
            <a:miter lim="400000"/>
          </a:ln>
        </p:spPr>
      </p:pic>
      <p:sp>
        <p:nvSpPr>
          <p:cNvPr id="270" name="1,2-Dipalmitoylphosphatidylcholine"/>
          <p:cNvSpPr txBox="1"/>
          <p:nvPr/>
        </p:nvSpPr>
        <p:spPr>
          <a:xfrm>
            <a:off x="4318515" y="12420541"/>
            <a:ext cx="6765672" cy="62638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solidFill>
                  <a:srgbClr val="5B616B"/>
                </a:solidFill>
                <a:latin typeface="Helvetica Neue Medium"/>
                <a:ea typeface="Helvetica Neue Medium"/>
                <a:cs typeface="Helvetica Neue Medium"/>
                <a:sym typeface="Helvetica Neue Medium"/>
              </a:defRPr>
            </a:lvl1pPr>
          </a:lstStyle>
          <a:p>
            <a:pPr/>
            <a:r>
              <a:t>1,2-Dipalmitoylphosphatidylcholine</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74" name="Group"/>
          <p:cNvGrpSpPr/>
          <p:nvPr/>
        </p:nvGrpSpPr>
        <p:grpSpPr>
          <a:xfrm>
            <a:off x="2672953" y="3429000"/>
            <a:ext cx="7804547" cy="6143626"/>
            <a:chOff x="0" y="0"/>
            <a:chExt cx="7804546" cy="6143625"/>
          </a:xfrm>
        </p:grpSpPr>
        <p:pic>
          <p:nvPicPr>
            <p:cNvPr id="272" name="fox78119_1611.jpg" descr="fox78119_1611.jpg"/>
            <p:cNvPicPr>
              <a:picLocks noChangeAspect="0"/>
            </p:cNvPicPr>
            <p:nvPr/>
          </p:nvPicPr>
          <p:blipFill>
            <a:blip r:embed="rId2">
              <a:extLst/>
            </a:blip>
            <a:stretch>
              <a:fillRect/>
            </a:stretch>
          </p:blipFill>
          <p:spPr>
            <a:xfrm>
              <a:off x="0" y="261232"/>
              <a:ext cx="7804547" cy="5882394"/>
            </a:xfrm>
            <a:prstGeom prst="rect">
              <a:avLst/>
            </a:prstGeom>
            <a:ln w="12700" cap="flat">
              <a:noFill/>
              <a:miter lim="400000"/>
            </a:ln>
            <a:effectLst/>
          </p:spPr>
        </p:pic>
        <p:sp>
          <p:nvSpPr>
            <p:cNvPr id="273" name="Rectangle"/>
            <p:cNvSpPr/>
            <p:nvPr/>
          </p:nvSpPr>
          <p:spPr>
            <a:xfrm>
              <a:off x="952229" y="0"/>
              <a:ext cx="5881417" cy="401497"/>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pic>
        <p:nvPicPr>
          <p:cNvPr id="275" name="RDS.png" descr="RDS.png"/>
          <p:cNvPicPr>
            <a:picLocks noChangeAspect="1"/>
          </p:cNvPicPr>
          <p:nvPr/>
        </p:nvPicPr>
        <p:blipFill>
          <a:blip r:embed="rId3">
            <a:extLst/>
          </a:blip>
          <a:stretch>
            <a:fillRect/>
          </a:stretch>
        </p:blipFill>
        <p:spPr>
          <a:xfrm>
            <a:off x="9495234" y="427778"/>
            <a:ext cx="10572751" cy="12859598"/>
          </a:xfrm>
          <a:prstGeom prst="rect">
            <a:avLst/>
          </a:prstGeom>
          <a:ln w="12700">
            <a:miter lim="400000"/>
          </a:ln>
        </p:spPr>
      </p:pic>
      <p:sp>
        <p:nvSpPr>
          <p:cNvPr id="276" name="Surfactant &amp; premature infant"/>
          <p:cNvSpPr txBox="1"/>
          <p:nvPr/>
        </p:nvSpPr>
        <p:spPr>
          <a:xfrm>
            <a:off x="3385108" y="357187"/>
            <a:ext cx="5518547" cy="535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2400"/>
            </a:lvl1pPr>
          </a:lstStyle>
          <a:p>
            <a:pPr/>
            <a:r>
              <a:t>Surfactant &amp; premature infant</a:t>
            </a:r>
          </a:p>
        </p:txBody>
      </p:sp>
      <p:sp>
        <p:nvSpPr>
          <p:cNvPr id="277" name="http://www2.hawaii.edu/~yzuo/research1-surfactant.html"/>
          <p:cNvSpPr txBox="1"/>
          <p:nvPr/>
        </p:nvSpPr>
        <p:spPr>
          <a:xfrm>
            <a:off x="16235578" y="13206610"/>
            <a:ext cx="5061564" cy="3937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u="sng">
                <a:latin typeface="Gill Sans"/>
                <a:ea typeface="Gill Sans"/>
                <a:cs typeface="Gill Sans"/>
                <a:sym typeface="Gill Sans"/>
                <a:hlinkClick r:id="rId4" invalidUrl="" action="" tgtFrame="" tooltip="" history="1" highlightClick="0" endSnd="0"/>
              </a:defRPr>
            </a:lvl1pPr>
          </a:lstStyle>
          <a:p>
            <a:pPr>
              <a:defRPr u="none"/>
            </a:pPr>
            <a:r>
              <a:rPr u="sng">
                <a:hlinkClick r:id="rId4" invalidUrl="" action="" tgtFrame="" tooltip="" history="1" highlightClick="0" endSnd="0"/>
              </a:rPr>
              <a:t>http://www2.hawaii.edu/~yzuo/research1-surfactant.html</a:t>
            </a:r>
          </a:p>
        </p:txBody>
      </p:sp>
      <p:sp>
        <p:nvSpPr>
          <p:cNvPr id="278" name="Figure 16.11"/>
          <p:cNvSpPr txBox="1"/>
          <p:nvPr/>
        </p:nvSpPr>
        <p:spPr>
          <a:xfrm>
            <a:off x="3744515" y="10072687"/>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16.11</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80" name="F12.large.png" descr="F12.large.png"/>
          <p:cNvPicPr>
            <a:picLocks noChangeAspect="1"/>
          </p:cNvPicPr>
          <p:nvPr/>
        </p:nvPicPr>
        <p:blipFill>
          <a:blip r:embed="rId2">
            <a:extLst/>
          </a:blip>
          <a:stretch>
            <a:fillRect/>
          </a:stretch>
        </p:blipFill>
        <p:spPr>
          <a:xfrm>
            <a:off x="3565921" y="3084369"/>
            <a:ext cx="8251033" cy="7541960"/>
          </a:xfrm>
          <a:prstGeom prst="rect">
            <a:avLst/>
          </a:prstGeom>
          <a:ln w="12700">
            <a:miter lim="400000"/>
          </a:ln>
        </p:spPr>
      </p:pic>
      <p:pic>
        <p:nvPicPr>
          <p:cNvPr id="281" name="F13.large.png" descr="F13.large.png"/>
          <p:cNvPicPr>
            <a:picLocks noChangeAspect="1"/>
          </p:cNvPicPr>
          <p:nvPr/>
        </p:nvPicPr>
        <p:blipFill>
          <a:blip r:embed="rId3">
            <a:extLst/>
          </a:blip>
          <a:stretch>
            <a:fillRect/>
          </a:stretch>
        </p:blipFill>
        <p:spPr>
          <a:xfrm>
            <a:off x="12302869" y="3089671"/>
            <a:ext cx="8490140" cy="7536658"/>
          </a:xfrm>
          <a:prstGeom prst="rect">
            <a:avLst/>
          </a:prstGeom>
          <a:ln w="12700">
            <a:miter lim="400000"/>
          </a:ln>
        </p:spPr>
      </p:pic>
      <p:sp>
        <p:nvSpPr>
          <p:cNvPr id="282" name="Symmetric surfactant effect in a 36-week-gestational age infant of a diabetic mother."/>
          <p:cNvSpPr txBox="1"/>
          <p:nvPr/>
        </p:nvSpPr>
        <p:spPr>
          <a:xfrm>
            <a:off x="3565921" y="196453"/>
            <a:ext cx="16394908" cy="62507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spcBef>
                <a:spcPts val="1400"/>
              </a:spcBef>
              <a:defRPr sz="3200">
                <a:latin typeface="+mj-lt"/>
                <a:ea typeface="+mj-ea"/>
                <a:cs typeface="+mj-cs"/>
                <a:sym typeface="Arial"/>
              </a:defRPr>
            </a:lvl1pPr>
          </a:lstStyle>
          <a:p>
            <a:pPr/>
            <a:r>
              <a:t>Symmetric surfactant effect in a 36-week-gestational age infant of a diabetic mother.</a:t>
            </a:r>
          </a:p>
        </p:txBody>
      </p:sp>
      <p:sp>
        <p:nvSpPr>
          <p:cNvPr id="283" name="Pretreatment radiograph shows diminished lung expansion, diffuse bilateral reticulogranular opacities, and air bronchograms, findings consistent with severe RDS"/>
          <p:cNvSpPr txBox="1"/>
          <p:nvPr/>
        </p:nvSpPr>
        <p:spPr>
          <a:xfrm>
            <a:off x="3976687" y="1383903"/>
            <a:ext cx="7429501" cy="1625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spcBef>
                <a:spcPts val="1400"/>
              </a:spcBef>
              <a:defRPr sz="2400">
                <a:latin typeface="+mj-lt"/>
                <a:ea typeface="+mj-ea"/>
                <a:cs typeface="+mj-cs"/>
                <a:sym typeface="Arial"/>
              </a:defRPr>
            </a:lvl1pPr>
          </a:lstStyle>
          <a:p>
            <a:pPr/>
            <a:r>
              <a:t>Pretreatment radiograph shows diminished lung expansion, diffuse bilateral reticulogranular opacities, and air bronchograms, findings consistent with severe RDS</a:t>
            </a:r>
          </a:p>
        </p:txBody>
      </p:sp>
      <p:sp>
        <p:nvSpPr>
          <p:cNvPr id="284" name="Repeat radiograph, obtained 6 hours after endotracheal administration of one dose of surfactant, reveals marked improvement in lung aeration and vascular definition."/>
          <p:cNvSpPr txBox="1"/>
          <p:nvPr/>
        </p:nvSpPr>
        <p:spPr>
          <a:xfrm>
            <a:off x="12495609" y="10733484"/>
            <a:ext cx="8483204" cy="1250157"/>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spcBef>
                <a:spcPts val="1400"/>
              </a:spcBef>
              <a:defRPr sz="2400">
                <a:latin typeface="+mj-lt"/>
                <a:ea typeface="+mj-ea"/>
                <a:cs typeface="+mj-cs"/>
                <a:sym typeface="Arial"/>
              </a:defRPr>
            </a:lvl1pPr>
          </a:lstStyle>
          <a:p>
            <a:pPr/>
            <a:r>
              <a:t> Repeat radiograph, obtained 6 hours after endotracheal administration of one dose of surfactant, reveals marked improvement in lung aeration and vascular definition.</a:t>
            </a:r>
          </a:p>
        </p:txBody>
      </p:sp>
      <p:sp>
        <p:nvSpPr>
          <p:cNvPr id="285" name="Agrons G A et al. Radiographics 2005;25:1047-1073"/>
          <p:cNvSpPr txBox="1"/>
          <p:nvPr/>
        </p:nvSpPr>
        <p:spPr>
          <a:xfrm>
            <a:off x="15330785" y="13151197"/>
            <a:ext cx="6090048" cy="254001"/>
          </a:xfrm>
          <a:prstGeom prst="rect">
            <a:avLst/>
          </a:prstGeom>
          <a:extLst>
            <a:ext uri="{C572A759-6A51-4108-AA02-DFA0A04FC94B}">
              <ma14:wrappingTextBoxFlag xmlns:ma14="http://schemas.microsoft.com/office/mac/drawingml/2011/main" val="1"/>
            </a:ext>
          </a:extLst>
        </p:spPr>
        <p:txBody>
          <a:bodyPr lIns="0" tIns="0" rIns="0" bIns="0">
            <a:spAutoFit/>
          </a:bodyPr>
          <a:lstStyle>
            <a:lvl1pPr>
              <a:lnSpc>
                <a:spcPct val="93000"/>
              </a:lnSpc>
              <a:buClr>
                <a:srgbClr val="000000"/>
              </a:buClr>
              <a:buFont typeface="Wingdings"/>
              <a:tabLst>
                <a:tab pos="1016000" algn="l"/>
                <a:tab pos="2032000" algn="l"/>
                <a:tab pos="3048000" algn="l"/>
                <a:tab pos="4064000" algn="l"/>
                <a:tab pos="5080000" algn="l"/>
                <a:tab pos="5143500" algn="l"/>
              </a:tabLst>
              <a:defRPr b="1">
                <a:uFill>
                  <a:solidFill>
                    <a:srgbClr val="000000"/>
                  </a:solidFill>
                </a:uFill>
                <a:latin typeface="+mj-lt"/>
                <a:ea typeface="+mj-ea"/>
                <a:cs typeface="+mj-cs"/>
                <a:sym typeface="Arial"/>
              </a:defRPr>
            </a:lvl1pPr>
          </a:lstStyle>
          <a:p>
            <a:pPr/>
            <a:r>
              <a:t>Agrons G A et al. Radiographics 2005;25:1047-1073</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7" name="Analysis of Internal Transport in an Organism:"/>
          <p:cNvSpPr/>
          <p:nvPr/>
        </p:nvSpPr>
        <p:spPr>
          <a:xfrm>
            <a:off x="4210050" y="971550"/>
            <a:ext cx="15175766" cy="965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5200">
                <a:solidFill>
                  <a:schemeClr val="accent5">
                    <a:hueOff val="-176146"/>
                    <a:satOff val="3665"/>
                    <a:lumOff val="-13986"/>
                  </a:schemeClr>
                </a:solidFill>
                <a:uFill>
                  <a:solidFill>
                    <a:srgbClr val="000000"/>
                  </a:solidFill>
                </a:uFill>
              </a:defRPr>
            </a:lvl1pPr>
          </a:lstStyle>
          <a:p>
            <a:pPr/>
            <a:r>
              <a:t>Analysis of Internal Transport in an Organism:</a:t>
            </a:r>
          </a:p>
        </p:txBody>
      </p:sp>
      <p:sp>
        <p:nvSpPr>
          <p:cNvPr id="138" name="What is the internal transport system that carries the chemicals from the exchange surface to target tissues?…"/>
          <p:cNvSpPr/>
          <p:nvPr/>
        </p:nvSpPr>
        <p:spPr>
          <a:xfrm>
            <a:off x="4333875" y="5554265"/>
            <a:ext cx="15792781" cy="68992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661125" marR="81280" indent="-620485" defTabSz="1821656">
              <a:spcBef>
                <a:spcPts val="2800"/>
              </a:spcBef>
              <a:buClr>
                <a:srgbClr val="000000"/>
              </a:buClr>
              <a:buSzPct val="100000"/>
              <a:buFont typeface="Helvetica"/>
              <a:buAutoNum type="arabicPeriod" startAt="1"/>
              <a:defRPr sz="3800">
                <a:uFill>
                  <a:solidFill>
                    <a:srgbClr val="000000"/>
                  </a:solidFill>
                </a:uFill>
              </a:defRPr>
            </a:pPr>
            <a:r>
              <a:t>What is the internal transport system that carries the chemicals from the exchange surface to target tissues?</a:t>
            </a:r>
          </a:p>
          <a:p>
            <a:pPr marL="661125" marR="81280" indent="-620485" defTabSz="1821656">
              <a:spcBef>
                <a:spcPts val="2800"/>
              </a:spcBef>
              <a:buClr>
                <a:srgbClr val="000000"/>
              </a:buClr>
              <a:buSzPct val="100000"/>
              <a:buFont typeface="Helvetica"/>
              <a:buAutoNum type="arabicPeriod" startAt="1"/>
              <a:defRPr sz="3800">
                <a:uFill>
                  <a:solidFill>
                    <a:srgbClr val="000000"/>
                  </a:solidFill>
                </a:uFill>
              </a:defRPr>
            </a:pPr>
            <a:r>
              <a:t>What provides &amp; controls the force to move chemicals through the system?</a:t>
            </a:r>
          </a:p>
          <a:p>
            <a:pPr marL="661125" marR="81280" indent="-620485" defTabSz="1821656">
              <a:spcBef>
                <a:spcPts val="2800"/>
              </a:spcBef>
              <a:buClr>
                <a:srgbClr val="000000"/>
              </a:buClr>
              <a:buSzPct val="100000"/>
              <a:buFont typeface="Helvetica"/>
              <a:buAutoNum type="arabicPeriod" startAt="1"/>
              <a:defRPr sz="3800">
                <a:uFill>
                  <a:solidFill>
                    <a:srgbClr val="000000"/>
                  </a:solidFill>
                </a:uFill>
              </a:defRPr>
            </a:pPr>
            <a:r>
              <a:t>What are the exchange surfaces?</a:t>
            </a:r>
          </a:p>
          <a:p>
            <a:pPr marL="661125" marR="81280" indent="-620485" defTabSz="1821656">
              <a:spcBef>
                <a:spcPts val="2800"/>
              </a:spcBef>
              <a:buClr>
                <a:srgbClr val="000000"/>
              </a:buClr>
              <a:buSzPct val="100000"/>
              <a:buFont typeface="Helvetica"/>
              <a:buAutoNum type="arabicPeriod" startAt="1"/>
              <a:defRPr sz="3800">
                <a:uFill>
                  <a:solidFill>
                    <a:srgbClr val="000000"/>
                  </a:solidFill>
                </a:uFill>
              </a:defRPr>
            </a:pPr>
            <a:r>
              <a:t>How do the chemicals enter/exit the cells of the exchange surface?</a:t>
            </a:r>
          </a:p>
          <a:p>
            <a:pPr marR="81280" defTabSz="1821656">
              <a:spcBef>
                <a:spcPts val="2800"/>
              </a:spcBef>
              <a:defRPr>
                <a:uFill>
                  <a:solidFill>
                    <a:srgbClr val="000000"/>
                  </a:solidFill>
                </a:uFill>
              </a:defRPr>
            </a:pPr>
          </a:p>
          <a:p>
            <a:pPr marL="661125" marR="81280" indent="-620485" defTabSz="1821656">
              <a:spcBef>
                <a:spcPts val="2800"/>
              </a:spcBef>
              <a:buClr>
                <a:srgbClr val="000000"/>
              </a:buClr>
              <a:buSzPct val="100000"/>
              <a:buFont typeface="Helvetica"/>
              <a:buAutoNum type="arabicPeriod" startAt="5"/>
              <a:defRPr sz="3800">
                <a:uFill>
                  <a:solidFill>
                    <a:srgbClr val="000000"/>
                  </a:solidFill>
                </a:uFill>
              </a:defRPr>
            </a:pPr>
            <a:r>
              <a:t>How are the chemicals unloaded by the transport system and  taken up by the target cells?</a:t>
            </a:r>
          </a:p>
        </p:txBody>
      </p:sp>
      <p:sp>
        <p:nvSpPr>
          <p:cNvPr id="139" name="Movement of chemicals from external environment into the body, and between organs of the body.…"/>
          <p:cNvSpPr txBox="1"/>
          <p:nvPr/>
        </p:nvSpPr>
        <p:spPr>
          <a:xfrm>
            <a:off x="4476680" y="2115343"/>
            <a:ext cx="14307662" cy="25558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defRPr sz="3200"/>
            </a:pPr>
            <a:r>
              <a:t>Movement of chemicals from external environment into the body, and between organs of the body.  </a:t>
            </a:r>
          </a:p>
          <a:p>
            <a:pPr>
              <a:defRPr sz="3200"/>
            </a:pPr>
          </a:p>
          <a:p>
            <a:pPr>
              <a:defRPr sz="3200"/>
            </a:pPr>
            <a:r>
              <a:t>Tranported Chemicals can be essential metabolic nutrients (O</a:t>
            </a:r>
            <a:r>
              <a:rPr baseline="-5999"/>
              <a:t>2</a:t>
            </a:r>
            <a:r>
              <a:t>, glucose) or toxic waste products (CO</a:t>
            </a:r>
            <a:r>
              <a:rPr baseline="-5999"/>
              <a:t>2</a:t>
            </a:r>
            <a:r>
              <a:t>, N (urea), heme (bilirubin) )</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Inspiration &amp; Expiration"/>
          <p:cNvSpPr txBox="1"/>
          <p:nvPr/>
        </p:nvSpPr>
        <p:spPr>
          <a:xfrm>
            <a:off x="3874718" y="910232"/>
            <a:ext cx="7412305"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5000"/>
            </a:lvl1pPr>
          </a:lstStyle>
          <a:p>
            <a:pPr/>
            <a:r>
              <a:t>Inspiration &amp; Expiration</a:t>
            </a:r>
          </a:p>
        </p:txBody>
      </p:sp>
      <p:sp>
        <p:nvSpPr>
          <p:cNvPr id="288" name="Intrapulmonary - inside the lungs…"/>
          <p:cNvSpPr txBox="1"/>
          <p:nvPr/>
        </p:nvSpPr>
        <p:spPr>
          <a:xfrm>
            <a:off x="4030265" y="2300485"/>
            <a:ext cx="15519798" cy="8880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defTabSz="821531">
              <a:defRPr sz="3600"/>
            </a:pPr>
            <a:r>
              <a:t>Intrapulmonary - inside the lungs</a:t>
            </a:r>
          </a:p>
          <a:p>
            <a:pPr defTabSz="821531">
              <a:defRPr sz="3600"/>
            </a:pPr>
            <a:r>
              <a:t>Intrapleural - inside the space between the lungs and the chest wall.</a:t>
            </a:r>
          </a:p>
          <a:p>
            <a:pPr defTabSz="821531">
              <a:defRPr sz="3600"/>
            </a:pPr>
            <a:br/>
            <a:r>
              <a:t>At rest, intrapulmonary pressure = atmospheric pressure.</a:t>
            </a:r>
          </a:p>
          <a:p>
            <a:pPr defTabSz="821531">
              <a:defRPr sz="3600"/>
            </a:pPr>
          </a:p>
          <a:p>
            <a:pPr defTabSz="821531">
              <a:defRPr sz="3600"/>
            </a:pPr>
            <a:r>
              <a:t>Intrapleural pressure less than atmospheric pressure, so lungs kept inflated up against the inside of chest wall.</a:t>
            </a:r>
          </a:p>
          <a:p>
            <a:pPr defTabSz="821531">
              <a:defRPr sz="3600"/>
            </a:pPr>
          </a:p>
          <a:p>
            <a:pPr defTabSz="821531">
              <a:defRPr sz="3600"/>
            </a:pPr>
            <a:r>
              <a:rPr b="1"/>
              <a:t>Boyle’s Law </a:t>
            </a:r>
            <a:r>
              <a:t>- pressue drops as volume increases; so increase in lung voume decreases intrapulmonary pressure -&gt; sucks air into lungs</a:t>
            </a:r>
          </a:p>
          <a:p>
            <a:pPr defTabSz="821531">
              <a:defRPr sz="3600"/>
            </a:pPr>
          </a:p>
          <a:p>
            <a:pPr defTabSz="821531">
              <a:defRPr sz="3600"/>
            </a:pPr>
            <a:r>
              <a:t>Lowering diaphragm causes drop in intrapulmonary pressure to less than atmospheric.</a:t>
            </a:r>
          </a:p>
          <a:p>
            <a:pPr defTabSz="821531">
              <a:defRPr sz="3600"/>
            </a:pPr>
          </a:p>
          <a:p>
            <a:pPr defTabSz="821531">
              <a:defRPr sz="3600"/>
            </a:pPr>
            <a:r>
              <a:t>Raising diaphragm causes increase in intrapulmonary pressure, forces air out.</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Figure 16.12a"/>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16.12a</a:t>
            </a:r>
          </a:p>
        </p:txBody>
      </p:sp>
      <p:sp>
        <p:nvSpPr>
          <p:cNvPr id="291" name="Expiration"/>
          <p:cNvSpPr txBox="1"/>
          <p:nvPr/>
        </p:nvSpPr>
        <p:spPr>
          <a:xfrm>
            <a:off x="3815953" y="11983640"/>
            <a:ext cx="2337841"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3200">
                <a:uFill>
                  <a:solidFill>
                    <a:srgbClr val="000000"/>
                  </a:solidFill>
                </a:uFill>
              </a:defRPr>
            </a:lvl1pPr>
          </a:lstStyle>
          <a:p>
            <a:pPr/>
            <a:r>
              <a:t>Expiration</a:t>
            </a:r>
          </a:p>
        </p:txBody>
      </p:sp>
      <p:grpSp>
        <p:nvGrpSpPr>
          <p:cNvPr id="294" name="Group"/>
          <p:cNvGrpSpPr/>
          <p:nvPr/>
        </p:nvGrpSpPr>
        <p:grpSpPr>
          <a:xfrm>
            <a:off x="6762750" y="500062"/>
            <a:ext cx="11251407" cy="12305110"/>
            <a:chOff x="0" y="0"/>
            <a:chExt cx="11251406" cy="12305109"/>
          </a:xfrm>
        </p:grpSpPr>
        <p:pic>
          <p:nvPicPr>
            <p:cNvPr id="292" name="fox78119_1612a.jpg" descr="fox78119_1612a.jpg"/>
            <p:cNvPicPr>
              <a:picLocks noChangeAspect="0"/>
            </p:cNvPicPr>
            <p:nvPr/>
          </p:nvPicPr>
          <p:blipFill>
            <a:blip r:embed="rId2">
              <a:extLst/>
            </a:blip>
            <a:stretch>
              <a:fillRect/>
            </a:stretch>
          </p:blipFill>
          <p:spPr>
            <a:xfrm>
              <a:off x="279400" y="410765"/>
              <a:ext cx="10293351" cy="11894345"/>
            </a:xfrm>
            <a:prstGeom prst="rect">
              <a:avLst/>
            </a:prstGeom>
            <a:ln w="12700" cap="flat">
              <a:noFill/>
              <a:miter lim="400000"/>
            </a:ln>
            <a:effectLst/>
          </p:spPr>
        </p:pic>
        <p:sp>
          <p:nvSpPr>
            <p:cNvPr id="293" name="Rectangle"/>
            <p:cNvSpPr/>
            <p:nvPr/>
          </p:nvSpPr>
          <p:spPr>
            <a:xfrm>
              <a:off x="0" y="0"/>
              <a:ext cx="11251407" cy="76795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6" name="Figure 16.12b"/>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16.12b</a:t>
            </a:r>
          </a:p>
        </p:txBody>
      </p:sp>
      <p:sp>
        <p:nvSpPr>
          <p:cNvPr id="297" name="Inspiration"/>
          <p:cNvSpPr txBox="1"/>
          <p:nvPr/>
        </p:nvSpPr>
        <p:spPr>
          <a:xfrm>
            <a:off x="3815953" y="11983640"/>
            <a:ext cx="2432858"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3200">
                <a:uFill>
                  <a:solidFill>
                    <a:srgbClr val="000000"/>
                  </a:solidFill>
                </a:uFill>
              </a:defRPr>
            </a:lvl1pPr>
          </a:lstStyle>
          <a:p>
            <a:pPr/>
            <a:r>
              <a:t>Inspiration</a:t>
            </a:r>
          </a:p>
        </p:txBody>
      </p:sp>
      <p:grpSp>
        <p:nvGrpSpPr>
          <p:cNvPr id="300" name="Group"/>
          <p:cNvGrpSpPr/>
          <p:nvPr/>
        </p:nvGrpSpPr>
        <p:grpSpPr>
          <a:xfrm>
            <a:off x="6953249" y="482203"/>
            <a:ext cx="11560970" cy="12483704"/>
            <a:chOff x="0" y="0"/>
            <a:chExt cx="11560968" cy="12483703"/>
          </a:xfrm>
        </p:grpSpPr>
        <p:pic>
          <p:nvPicPr>
            <p:cNvPr id="298" name="fox78119_1612b.jpg" descr="fox78119_1612b.jpg"/>
            <p:cNvPicPr>
              <a:picLocks noChangeAspect="0"/>
            </p:cNvPicPr>
            <p:nvPr/>
          </p:nvPicPr>
          <p:blipFill>
            <a:blip r:embed="rId2">
              <a:extLst/>
            </a:blip>
            <a:stretch>
              <a:fillRect/>
            </a:stretch>
          </p:blipFill>
          <p:spPr>
            <a:xfrm>
              <a:off x="0" y="285750"/>
              <a:ext cx="10471150" cy="12197954"/>
            </a:xfrm>
            <a:prstGeom prst="rect">
              <a:avLst/>
            </a:prstGeom>
            <a:ln w="12700" cap="flat">
              <a:noFill/>
              <a:miter lim="400000"/>
            </a:ln>
            <a:effectLst/>
          </p:spPr>
        </p:pic>
        <p:sp>
          <p:nvSpPr>
            <p:cNvPr id="299" name="Rectangle"/>
            <p:cNvSpPr/>
            <p:nvPr/>
          </p:nvSpPr>
          <p:spPr>
            <a:xfrm>
              <a:off x="309562" y="0"/>
              <a:ext cx="11251407" cy="76795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304" name="Group"/>
          <p:cNvGrpSpPr/>
          <p:nvPr/>
        </p:nvGrpSpPr>
        <p:grpSpPr>
          <a:xfrm>
            <a:off x="3994546" y="285750"/>
            <a:ext cx="15787689" cy="12680157"/>
            <a:chOff x="0" y="0"/>
            <a:chExt cx="15787687" cy="12680156"/>
          </a:xfrm>
        </p:grpSpPr>
        <p:sp>
          <p:nvSpPr>
            <p:cNvPr id="302" name="Figure 16.13"/>
            <p:cNvSpPr txBox="1"/>
            <p:nvPr/>
          </p:nvSpPr>
          <p:spPr>
            <a:xfrm>
              <a:off x="0" y="0"/>
              <a:ext cx="2607469" cy="48850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16.13</a:t>
              </a:r>
            </a:p>
          </p:txBody>
        </p:sp>
        <p:pic>
          <p:nvPicPr>
            <p:cNvPr id="303" name="fox78119_1613.jpg" descr="fox78119_1613.jpg"/>
            <p:cNvPicPr>
              <a:picLocks noChangeAspect="0"/>
            </p:cNvPicPr>
            <p:nvPr/>
          </p:nvPicPr>
          <p:blipFill>
            <a:blip r:embed="rId2">
              <a:extLst/>
            </a:blip>
            <a:stretch>
              <a:fillRect/>
            </a:stretch>
          </p:blipFill>
          <p:spPr>
            <a:xfrm>
              <a:off x="2071687" y="392906"/>
              <a:ext cx="13716001" cy="12287251"/>
            </a:xfrm>
            <a:prstGeom prst="rect">
              <a:avLst/>
            </a:prstGeom>
            <a:ln w="12700" cap="flat">
              <a:noFill/>
              <a:miter lim="400000"/>
            </a:ln>
            <a:effectLst/>
          </p:spPr>
        </p:pic>
      </p:grpSp>
      <p:sp>
        <p:nvSpPr>
          <p:cNvPr id="305" name="Rectangle"/>
          <p:cNvSpPr/>
          <p:nvPr/>
        </p:nvSpPr>
        <p:spPr>
          <a:xfrm>
            <a:off x="6548437" y="232171"/>
            <a:ext cx="11251407" cy="767954"/>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j-lt"/>
                <a:ea typeface="+mj-ea"/>
                <a:cs typeface="+mj-cs"/>
                <a:sym typeface="Arial"/>
              </a:defRPr>
            </a:pPr>
          </a:p>
        </p:txBody>
      </p:sp>
      <p:sp>
        <p:nvSpPr>
          <p:cNvPr id="306" name="Don’t need to know (for my exam)"/>
          <p:cNvSpPr txBox="1"/>
          <p:nvPr/>
        </p:nvSpPr>
        <p:spPr>
          <a:xfrm>
            <a:off x="3726656" y="12590859"/>
            <a:ext cx="6955815"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solidFill>
                  <a:srgbClr val="FF40FF"/>
                </a:solidFill>
                <a:uFill>
                  <a:solidFill>
                    <a:srgbClr val="FF40FF"/>
                  </a:solidFill>
                </a:uFill>
                <a:latin typeface="Comic Sans MS"/>
                <a:ea typeface="Comic Sans MS"/>
                <a:cs typeface="Comic Sans MS"/>
                <a:sym typeface="Comic Sans MS"/>
              </a:defRPr>
            </a:lvl1pPr>
          </a:lstStyle>
          <a:p>
            <a:pPr/>
            <a:r>
              <a:t>Don’t need to know (for my exam)</a:t>
            </a:r>
          </a:p>
        </p:txBody>
      </p:sp>
      <p:sp>
        <p:nvSpPr>
          <p:cNvPr id="307" name="expand ribcage, lower diaphragm"/>
          <p:cNvSpPr txBox="1"/>
          <p:nvPr/>
        </p:nvSpPr>
        <p:spPr>
          <a:xfrm>
            <a:off x="3815953" y="1785937"/>
            <a:ext cx="6770175"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solidFill>
                  <a:srgbClr val="FF40FF"/>
                </a:solidFill>
                <a:uFill>
                  <a:solidFill>
                    <a:srgbClr val="FF40FF"/>
                  </a:solidFill>
                </a:uFill>
                <a:latin typeface="Comic Sans MS"/>
                <a:ea typeface="Comic Sans MS"/>
                <a:cs typeface="Comic Sans MS"/>
                <a:sym typeface="Comic Sans MS"/>
              </a:defRPr>
            </a:lvl1pPr>
          </a:lstStyle>
          <a:p>
            <a:pPr/>
            <a:r>
              <a:t>expand ribcage, lower diaphragm</a:t>
            </a:r>
          </a:p>
        </p:txBody>
      </p:sp>
      <p:sp>
        <p:nvSpPr>
          <p:cNvPr id="308" name="compress ribcage, raise diaphragm"/>
          <p:cNvSpPr txBox="1"/>
          <p:nvPr/>
        </p:nvSpPr>
        <p:spPr>
          <a:xfrm>
            <a:off x="13460015" y="1928812"/>
            <a:ext cx="7135595"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solidFill>
                  <a:srgbClr val="FF40FF"/>
                </a:solidFill>
                <a:uFill>
                  <a:solidFill>
                    <a:srgbClr val="FF40FF"/>
                  </a:solidFill>
                </a:uFill>
                <a:latin typeface="Comic Sans MS"/>
                <a:ea typeface="Comic Sans MS"/>
                <a:cs typeface="Comic Sans MS"/>
                <a:sym typeface="Comic Sans MS"/>
              </a:defRPr>
            </a:lvl1pPr>
          </a:lstStyle>
          <a:p>
            <a:pPr/>
            <a:r>
              <a:t>compress ribcage, raise diaphragm</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Pressures on the lungs"/>
          <p:cNvSpPr txBox="1"/>
          <p:nvPr/>
        </p:nvSpPr>
        <p:spPr>
          <a:xfrm>
            <a:off x="3518791" y="346074"/>
            <a:ext cx="6012785" cy="879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000">
                <a:latin typeface="Gill Sans"/>
                <a:ea typeface="Gill Sans"/>
                <a:cs typeface="Gill Sans"/>
                <a:sym typeface="Gill Sans"/>
              </a:defRPr>
            </a:lvl1pPr>
          </a:lstStyle>
          <a:p>
            <a:pPr/>
            <a:r>
              <a:t>Pressures on the lungs</a:t>
            </a:r>
          </a:p>
        </p:txBody>
      </p:sp>
      <p:grpSp>
        <p:nvGrpSpPr>
          <p:cNvPr id="330" name="Group"/>
          <p:cNvGrpSpPr/>
          <p:nvPr/>
        </p:nvGrpSpPr>
        <p:grpSpPr>
          <a:xfrm>
            <a:off x="4582510" y="2277070"/>
            <a:ext cx="5955733" cy="8904884"/>
            <a:chOff x="0" y="458787"/>
            <a:chExt cx="5955731" cy="8904882"/>
          </a:xfrm>
        </p:grpSpPr>
        <p:sp>
          <p:nvSpPr>
            <p:cNvPr id="311" name="Shape"/>
            <p:cNvSpPr/>
            <p:nvPr/>
          </p:nvSpPr>
          <p:spPr>
            <a:xfrm>
              <a:off x="0" y="2406846"/>
              <a:ext cx="3736727" cy="3904183"/>
            </a:xfrm>
            <a:custGeom>
              <a:avLst/>
              <a:gdLst/>
              <a:ahLst/>
              <a:cxnLst>
                <a:cxn ang="0">
                  <a:pos x="wd2" y="hd2"/>
                </a:cxn>
                <a:cxn ang="5400000">
                  <a:pos x="wd2" y="hd2"/>
                </a:cxn>
                <a:cxn ang="10800000">
                  <a:pos x="wd2" y="hd2"/>
                </a:cxn>
                <a:cxn ang="16200000">
                  <a:pos x="wd2" y="hd2"/>
                </a:cxn>
              </a:cxnLst>
              <a:rect l="0" t="0" r="r" b="b"/>
              <a:pathLst>
                <a:path w="21119" h="20072" fill="norm" stroke="1" extrusionOk="0">
                  <a:moveTo>
                    <a:pt x="8789" y="314"/>
                  </a:moveTo>
                  <a:cubicBezTo>
                    <a:pt x="6944" y="401"/>
                    <a:pt x="261" y="-369"/>
                    <a:pt x="412" y="865"/>
                  </a:cubicBezTo>
                  <a:cubicBezTo>
                    <a:pt x="815" y="4171"/>
                    <a:pt x="-93" y="17117"/>
                    <a:pt x="8" y="19229"/>
                  </a:cubicBezTo>
                  <a:cubicBezTo>
                    <a:pt x="71" y="20548"/>
                    <a:pt x="8440" y="17668"/>
                    <a:pt x="10202" y="17668"/>
                  </a:cubicBezTo>
                  <a:cubicBezTo>
                    <a:pt x="12042" y="17668"/>
                    <a:pt x="20403" y="21071"/>
                    <a:pt x="20800" y="19780"/>
                  </a:cubicBezTo>
                  <a:cubicBezTo>
                    <a:pt x="21507" y="17484"/>
                    <a:pt x="20901" y="4630"/>
                    <a:pt x="20296" y="681"/>
                  </a:cubicBezTo>
                  <a:cubicBezTo>
                    <a:pt x="20110" y="-529"/>
                    <a:pt x="13841" y="247"/>
                    <a:pt x="12019" y="222"/>
                  </a:cubicBezTo>
                  <a:cubicBezTo>
                    <a:pt x="11309" y="213"/>
                    <a:pt x="9499" y="281"/>
                    <a:pt x="8789" y="314"/>
                  </a:cubicBezTo>
                  <a:close/>
                </a:path>
              </a:pathLst>
            </a:custGeom>
            <a:solidFill>
              <a:srgbClr val="74A7FE"/>
            </a:solidFill>
            <a:ln w="12700" cap="flat">
              <a:noFill/>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312" name="Rounded Rectangle"/>
            <p:cNvSpPr/>
            <p:nvPr/>
          </p:nvSpPr>
          <p:spPr>
            <a:xfrm>
              <a:off x="19255" y="2467967"/>
              <a:ext cx="3714751" cy="6215063"/>
            </a:xfrm>
            <a:prstGeom prst="roundRect">
              <a:avLst>
                <a:gd name="adj" fmla="val 7212"/>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13" name="Rectangle"/>
            <p:cNvSpPr/>
            <p:nvPr/>
          </p:nvSpPr>
          <p:spPr>
            <a:xfrm>
              <a:off x="1608739" y="1628576"/>
              <a:ext cx="517923" cy="1071564"/>
            </a:xfrm>
            <a:prstGeom prst="rect">
              <a:avLst/>
            </a:prstGeom>
            <a:solidFill>
              <a:srgbClr val="FFFFFF"/>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14" name="Rounded Rectangle"/>
            <p:cNvSpPr/>
            <p:nvPr/>
          </p:nvSpPr>
          <p:spPr>
            <a:xfrm>
              <a:off x="430020" y="2646560"/>
              <a:ext cx="2946798" cy="3089673"/>
            </a:xfrm>
            <a:prstGeom prst="roundRect">
              <a:avLst>
                <a:gd name="adj" fmla="val 9091"/>
              </a:avLst>
            </a:prstGeom>
            <a:solidFill>
              <a:srgbClr val="FFDAD8"/>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15" name="Line"/>
            <p:cNvSpPr/>
            <p:nvPr/>
          </p:nvSpPr>
          <p:spPr>
            <a:xfrm>
              <a:off x="1395" y="5914803"/>
              <a:ext cx="3696892" cy="375071"/>
            </a:xfrm>
            <a:custGeom>
              <a:avLst/>
              <a:gdLst/>
              <a:ahLst/>
              <a:cxnLst>
                <a:cxn ang="0">
                  <a:pos x="wd2" y="hd2"/>
                </a:cxn>
                <a:cxn ang="5400000">
                  <a:pos x="wd2" y="hd2"/>
                </a:cxn>
                <a:cxn ang="10800000">
                  <a:pos x="wd2" y="hd2"/>
                </a:cxn>
                <a:cxn ang="16200000">
                  <a:pos x="wd2" y="hd2"/>
                </a:cxn>
              </a:cxnLst>
              <a:rect l="0" t="0" r="r" b="b"/>
              <a:pathLst>
                <a:path w="21600" h="21450" fill="norm" stroke="1" extrusionOk="0">
                  <a:moveTo>
                    <a:pt x="0" y="19407"/>
                  </a:moveTo>
                  <a:cubicBezTo>
                    <a:pt x="3512" y="13003"/>
                    <a:pt x="8305" y="-150"/>
                    <a:pt x="10643" y="1"/>
                  </a:cubicBezTo>
                  <a:cubicBezTo>
                    <a:pt x="13057" y="158"/>
                    <a:pt x="17984" y="14372"/>
                    <a:pt x="21600" y="21450"/>
                  </a:cubicBezTo>
                </a:path>
              </a:pathLst>
            </a:custGeom>
            <a:noFill/>
            <a:ln w="1016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316" name="thorax"/>
            <p:cNvSpPr/>
            <p:nvPr/>
          </p:nvSpPr>
          <p:spPr>
            <a:xfrm>
              <a:off x="4685731" y="331628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4400">
                  <a:solidFill>
                    <a:srgbClr val="AAAAAA"/>
                  </a:solidFill>
                  <a:latin typeface="Comic Sans MS"/>
                  <a:ea typeface="Comic Sans MS"/>
                  <a:cs typeface="Comic Sans MS"/>
                  <a:sym typeface="Comic Sans MS"/>
                </a:defRPr>
              </a:lvl1pPr>
            </a:lstStyle>
            <a:p>
              <a:pPr/>
              <a:r>
                <a:t>thorax</a:t>
              </a:r>
            </a:p>
          </p:txBody>
        </p:sp>
        <p:sp>
          <p:nvSpPr>
            <p:cNvPr id="317" name="abdomen"/>
            <p:cNvSpPr/>
            <p:nvPr/>
          </p:nvSpPr>
          <p:spPr>
            <a:xfrm>
              <a:off x="1953962" y="8093670"/>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4400">
                  <a:solidFill>
                    <a:srgbClr val="AAAAAA"/>
                  </a:solidFill>
                  <a:latin typeface="Comic Sans MS"/>
                  <a:ea typeface="Comic Sans MS"/>
                  <a:cs typeface="Comic Sans MS"/>
                  <a:sym typeface="Comic Sans MS"/>
                </a:defRPr>
              </a:lvl1pPr>
            </a:lstStyle>
            <a:p>
              <a:pPr/>
              <a:r>
                <a:t>abdomen</a:t>
              </a:r>
            </a:p>
          </p:txBody>
        </p:sp>
        <p:sp>
          <p:nvSpPr>
            <p:cNvPr id="318" name="diaphragm"/>
            <p:cNvSpPr/>
            <p:nvPr/>
          </p:nvSpPr>
          <p:spPr>
            <a:xfrm>
              <a:off x="1871188" y="650418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latin typeface="Comic Sans MS"/>
                  <a:ea typeface="Comic Sans MS"/>
                  <a:cs typeface="Comic Sans MS"/>
                  <a:sym typeface="Comic Sans MS"/>
                </a:defRPr>
              </a:lvl1pPr>
            </a:lstStyle>
            <a:p>
              <a:pPr/>
              <a:r>
                <a:t>diaphragm</a:t>
              </a:r>
            </a:p>
          </p:txBody>
        </p:sp>
        <p:sp>
          <p:nvSpPr>
            <p:cNvPr id="319" name="Rounded Rectangle"/>
            <p:cNvSpPr/>
            <p:nvPr/>
          </p:nvSpPr>
          <p:spPr>
            <a:xfrm>
              <a:off x="608614" y="2825154"/>
              <a:ext cx="2607470" cy="2732486"/>
            </a:xfrm>
            <a:prstGeom prst="roundRect">
              <a:avLst>
                <a:gd name="adj" fmla="val 10274"/>
              </a:avLst>
            </a:prstGeom>
            <a:solidFill>
              <a:srgbClr val="FFFFFF"/>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20" name="Rectangle"/>
            <p:cNvSpPr/>
            <p:nvPr/>
          </p:nvSpPr>
          <p:spPr>
            <a:xfrm>
              <a:off x="1662317" y="1503560"/>
              <a:ext cx="410767" cy="1410892"/>
            </a:xfrm>
            <a:prstGeom prst="rect">
              <a:avLst/>
            </a:prstGeom>
            <a:solidFill>
              <a:srgbClr val="FFFFFF"/>
            </a:solidFill>
            <a:ln w="25400" cap="flat">
              <a:solidFill>
                <a:srgbClr val="FFFFFF"/>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21" name="Line"/>
            <p:cNvSpPr/>
            <p:nvPr/>
          </p:nvSpPr>
          <p:spPr>
            <a:xfrm flipV="1">
              <a:off x="697911" y="4450357"/>
              <a:ext cx="696517" cy="928689"/>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322" name="Line"/>
            <p:cNvSpPr/>
            <p:nvPr/>
          </p:nvSpPr>
          <p:spPr>
            <a:xfrm flipH="1" flipV="1">
              <a:off x="1912348" y="4753967"/>
              <a:ext cx="53580" cy="821532"/>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323" name="Line"/>
            <p:cNvSpPr/>
            <p:nvPr/>
          </p:nvSpPr>
          <p:spPr>
            <a:xfrm flipH="1" flipV="1">
              <a:off x="2573145" y="4503935"/>
              <a:ext cx="535783" cy="875111"/>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324" name="Line"/>
            <p:cNvSpPr/>
            <p:nvPr/>
          </p:nvSpPr>
          <p:spPr>
            <a:xfrm flipH="1">
              <a:off x="2751739" y="3450232"/>
              <a:ext cx="482204" cy="214314"/>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325" name="Line"/>
            <p:cNvSpPr/>
            <p:nvPr/>
          </p:nvSpPr>
          <p:spPr>
            <a:xfrm>
              <a:off x="590755" y="3414514"/>
              <a:ext cx="428626" cy="250032"/>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326" name="760"/>
            <p:cNvSpPr/>
            <p:nvPr/>
          </p:nvSpPr>
          <p:spPr>
            <a:xfrm>
              <a:off x="1899669" y="3727053"/>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000">
                  <a:latin typeface="+mn-lt"/>
                  <a:ea typeface="+mn-ea"/>
                  <a:cs typeface="+mn-cs"/>
                  <a:sym typeface="Times Roman"/>
                </a:defRPr>
              </a:lvl1pPr>
            </a:lstStyle>
            <a:p>
              <a:pPr/>
              <a:r>
                <a:t>760</a:t>
              </a:r>
            </a:p>
          </p:txBody>
        </p:sp>
        <p:sp>
          <p:nvSpPr>
            <p:cNvPr id="327" name="760"/>
            <p:cNvSpPr/>
            <p:nvPr/>
          </p:nvSpPr>
          <p:spPr>
            <a:xfrm>
              <a:off x="1849841" y="45878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000">
                  <a:latin typeface="+mn-lt"/>
                  <a:ea typeface="+mn-ea"/>
                  <a:cs typeface="+mn-cs"/>
                  <a:sym typeface="Times Roman"/>
                </a:defRPr>
              </a:lvl1pPr>
            </a:lstStyle>
            <a:p>
              <a:pPr/>
              <a:r>
                <a:t>760</a:t>
              </a:r>
            </a:p>
          </p:txBody>
        </p:sp>
        <p:sp>
          <p:nvSpPr>
            <p:cNvPr id="328" name="756"/>
            <p:cNvSpPr/>
            <p:nvPr/>
          </p:nvSpPr>
          <p:spPr>
            <a:xfrm>
              <a:off x="4600184" y="58880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000">
                  <a:solidFill>
                    <a:srgbClr val="0061FF"/>
                  </a:solidFill>
                  <a:latin typeface="+mn-lt"/>
                  <a:ea typeface="+mn-ea"/>
                  <a:cs typeface="+mn-cs"/>
                  <a:sym typeface="Times Roman"/>
                </a:defRPr>
              </a:lvl1pPr>
            </a:lstStyle>
            <a:p>
              <a:pPr/>
              <a:r>
                <a:t>756</a:t>
              </a:r>
            </a:p>
          </p:txBody>
        </p:sp>
        <p:sp>
          <p:nvSpPr>
            <p:cNvPr id="329" name="Line"/>
            <p:cNvSpPr/>
            <p:nvPr/>
          </p:nvSpPr>
          <p:spPr>
            <a:xfrm>
              <a:off x="3430395" y="5914826"/>
              <a:ext cx="696517" cy="17860"/>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grpSp>
      <p:grpSp>
        <p:nvGrpSpPr>
          <p:cNvPr id="348" name="Group"/>
          <p:cNvGrpSpPr/>
          <p:nvPr/>
        </p:nvGrpSpPr>
        <p:grpSpPr>
          <a:xfrm>
            <a:off x="10783168" y="1818282"/>
            <a:ext cx="5150768" cy="8683031"/>
            <a:chOff x="0" y="-3373"/>
            <a:chExt cx="5150767" cy="8683029"/>
          </a:xfrm>
        </p:grpSpPr>
        <p:sp>
          <p:nvSpPr>
            <p:cNvPr id="331" name="Shape"/>
            <p:cNvSpPr/>
            <p:nvPr/>
          </p:nvSpPr>
          <p:spPr>
            <a:xfrm>
              <a:off x="-1" y="2411015"/>
              <a:ext cx="3732611" cy="4375548"/>
            </a:xfrm>
            <a:custGeom>
              <a:avLst/>
              <a:gdLst/>
              <a:ahLst/>
              <a:cxnLst>
                <a:cxn ang="0">
                  <a:pos x="wd2" y="hd2"/>
                </a:cxn>
                <a:cxn ang="5400000">
                  <a:pos x="wd2" y="hd2"/>
                </a:cxn>
                <a:cxn ang="10800000">
                  <a:pos x="wd2" y="hd2"/>
                </a:cxn>
                <a:cxn ang="16200000">
                  <a:pos x="wd2" y="hd2"/>
                </a:cxn>
              </a:cxnLst>
              <a:rect l="0" t="0" r="r" b="b"/>
              <a:pathLst>
                <a:path w="21119" h="21090" fill="norm" stroke="1" extrusionOk="0">
                  <a:moveTo>
                    <a:pt x="8789" y="304"/>
                  </a:moveTo>
                  <a:cubicBezTo>
                    <a:pt x="6944" y="388"/>
                    <a:pt x="261" y="-356"/>
                    <a:pt x="412" y="835"/>
                  </a:cubicBezTo>
                  <a:cubicBezTo>
                    <a:pt x="815" y="4025"/>
                    <a:pt x="-93" y="16520"/>
                    <a:pt x="8" y="18558"/>
                  </a:cubicBezTo>
                  <a:cubicBezTo>
                    <a:pt x="71" y="19831"/>
                    <a:pt x="8735" y="21090"/>
                    <a:pt x="10497" y="21090"/>
                  </a:cubicBezTo>
                  <a:cubicBezTo>
                    <a:pt x="12337" y="21090"/>
                    <a:pt x="20403" y="20335"/>
                    <a:pt x="20800" y="19089"/>
                  </a:cubicBezTo>
                  <a:cubicBezTo>
                    <a:pt x="21507" y="16874"/>
                    <a:pt x="20901" y="4468"/>
                    <a:pt x="20296" y="658"/>
                  </a:cubicBezTo>
                  <a:cubicBezTo>
                    <a:pt x="20110" y="-510"/>
                    <a:pt x="13841" y="239"/>
                    <a:pt x="12019" y="215"/>
                  </a:cubicBezTo>
                  <a:cubicBezTo>
                    <a:pt x="11309" y="206"/>
                    <a:pt x="9499" y="271"/>
                    <a:pt x="8789" y="304"/>
                  </a:cubicBezTo>
                  <a:close/>
                </a:path>
              </a:pathLst>
            </a:custGeom>
            <a:solidFill>
              <a:srgbClr val="74A7FE"/>
            </a:solidFill>
            <a:ln w="12700" cap="flat">
              <a:noFill/>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332" name="Rounded Rectangle"/>
            <p:cNvSpPr/>
            <p:nvPr/>
          </p:nvSpPr>
          <p:spPr>
            <a:xfrm>
              <a:off x="15800" y="2464593"/>
              <a:ext cx="3714751" cy="6215064"/>
            </a:xfrm>
            <a:prstGeom prst="roundRect">
              <a:avLst>
                <a:gd name="adj" fmla="val 7212"/>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33" name="Rectangle"/>
            <p:cNvSpPr/>
            <p:nvPr/>
          </p:nvSpPr>
          <p:spPr>
            <a:xfrm>
              <a:off x="1605284" y="1625203"/>
              <a:ext cx="517923" cy="1071563"/>
            </a:xfrm>
            <a:prstGeom prst="rect">
              <a:avLst/>
            </a:prstGeom>
            <a:solidFill>
              <a:srgbClr val="FFFFFF"/>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34" name="Rounded Rectangle"/>
            <p:cNvSpPr/>
            <p:nvPr/>
          </p:nvSpPr>
          <p:spPr>
            <a:xfrm>
              <a:off x="408706" y="2732484"/>
              <a:ext cx="2946798" cy="3571876"/>
            </a:xfrm>
            <a:prstGeom prst="roundRect">
              <a:avLst>
                <a:gd name="adj" fmla="val 9091"/>
              </a:avLst>
            </a:prstGeom>
            <a:solidFill>
              <a:srgbClr val="FFDAD8"/>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35" name="Line"/>
            <p:cNvSpPr/>
            <p:nvPr/>
          </p:nvSpPr>
          <p:spPr>
            <a:xfrm flipH="1" rot="10800000">
              <a:off x="51519" y="6465093"/>
              <a:ext cx="3696891" cy="375071"/>
            </a:xfrm>
            <a:custGeom>
              <a:avLst/>
              <a:gdLst/>
              <a:ahLst/>
              <a:cxnLst>
                <a:cxn ang="0">
                  <a:pos x="wd2" y="hd2"/>
                </a:cxn>
                <a:cxn ang="5400000">
                  <a:pos x="wd2" y="hd2"/>
                </a:cxn>
                <a:cxn ang="10800000">
                  <a:pos x="wd2" y="hd2"/>
                </a:cxn>
                <a:cxn ang="16200000">
                  <a:pos x="wd2" y="hd2"/>
                </a:cxn>
              </a:cxnLst>
              <a:rect l="0" t="0" r="r" b="b"/>
              <a:pathLst>
                <a:path w="21600" h="21450" fill="norm" stroke="1" extrusionOk="0">
                  <a:moveTo>
                    <a:pt x="0" y="19407"/>
                  </a:moveTo>
                  <a:cubicBezTo>
                    <a:pt x="3512" y="13003"/>
                    <a:pt x="8305" y="-150"/>
                    <a:pt x="10643" y="1"/>
                  </a:cubicBezTo>
                  <a:cubicBezTo>
                    <a:pt x="13057" y="158"/>
                    <a:pt x="17984" y="14372"/>
                    <a:pt x="21600" y="21450"/>
                  </a:cubicBezTo>
                </a:path>
              </a:pathLst>
            </a:custGeom>
            <a:noFill/>
            <a:ln w="1016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336" name="Rounded Rectangle"/>
            <p:cNvSpPr/>
            <p:nvPr/>
          </p:nvSpPr>
          <p:spPr>
            <a:xfrm>
              <a:off x="605159" y="2821781"/>
              <a:ext cx="2607470" cy="3286126"/>
            </a:xfrm>
            <a:prstGeom prst="roundRect">
              <a:avLst>
                <a:gd name="adj" fmla="val 10274"/>
              </a:avLst>
            </a:prstGeom>
            <a:solidFill>
              <a:srgbClr val="FFFFFF"/>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37" name="Rectangle"/>
            <p:cNvSpPr/>
            <p:nvPr/>
          </p:nvSpPr>
          <p:spPr>
            <a:xfrm>
              <a:off x="1658862" y="1500187"/>
              <a:ext cx="410767" cy="1410892"/>
            </a:xfrm>
            <a:prstGeom prst="rect">
              <a:avLst/>
            </a:prstGeom>
            <a:solidFill>
              <a:srgbClr val="FFFFFF"/>
            </a:solidFill>
            <a:ln w="25400" cap="flat">
              <a:solidFill>
                <a:srgbClr val="FFFFFF"/>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38" name="Line"/>
            <p:cNvSpPr/>
            <p:nvPr/>
          </p:nvSpPr>
          <p:spPr>
            <a:xfrm flipV="1">
              <a:off x="730175" y="4697015"/>
              <a:ext cx="696517" cy="928689"/>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339" name="Line"/>
            <p:cNvSpPr/>
            <p:nvPr/>
          </p:nvSpPr>
          <p:spPr>
            <a:xfrm flipH="1" flipV="1">
              <a:off x="1855315" y="5036343"/>
              <a:ext cx="53579" cy="821532"/>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340" name="Line"/>
            <p:cNvSpPr/>
            <p:nvPr/>
          </p:nvSpPr>
          <p:spPr>
            <a:xfrm flipH="1" flipV="1">
              <a:off x="2569690" y="4500562"/>
              <a:ext cx="535783" cy="875110"/>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341" name="Line"/>
            <p:cNvSpPr/>
            <p:nvPr/>
          </p:nvSpPr>
          <p:spPr>
            <a:xfrm flipH="1">
              <a:off x="2748284" y="3446859"/>
              <a:ext cx="482204" cy="214313"/>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342" name="Line"/>
            <p:cNvSpPr/>
            <p:nvPr/>
          </p:nvSpPr>
          <p:spPr>
            <a:xfrm>
              <a:off x="587300" y="3411140"/>
              <a:ext cx="428626" cy="250032"/>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343" name="757"/>
            <p:cNvSpPr txBox="1"/>
            <p:nvPr/>
          </p:nvSpPr>
          <p:spPr>
            <a:xfrm>
              <a:off x="1453083" y="3729235"/>
              <a:ext cx="1108076" cy="9175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000">
                  <a:latin typeface="+mn-lt"/>
                  <a:ea typeface="+mn-ea"/>
                  <a:cs typeface="+mn-cs"/>
                  <a:sym typeface="Times Roman"/>
                </a:defRPr>
              </a:lvl1pPr>
            </a:lstStyle>
            <a:p>
              <a:pPr/>
              <a:r>
                <a:t>757</a:t>
              </a:r>
            </a:p>
          </p:txBody>
        </p:sp>
        <p:sp>
          <p:nvSpPr>
            <p:cNvPr id="344" name="760"/>
            <p:cNvSpPr txBox="1"/>
            <p:nvPr/>
          </p:nvSpPr>
          <p:spPr>
            <a:xfrm>
              <a:off x="1292348" y="-3374"/>
              <a:ext cx="1108076" cy="9175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000">
                  <a:latin typeface="+mn-lt"/>
                  <a:ea typeface="+mn-ea"/>
                  <a:cs typeface="+mn-cs"/>
                  <a:sym typeface="Times Roman"/>
                </a:defRPr>
              </a:lvl1pPr>
            </a:lstStyle>
            <a:p>
              <a:pPr/>
              <a:r>
                <a:t>760</a:t>
              </a:r>
            </a:p>
          </p:txBody>
        </p:sp>
        <p:sp>
          <p:nvSpPr>
            <p:cNvPr id="345" name="754"/>
            <p:cNvSpPr txBox="1"/>
            <p:nvPr/>
          </p:nvSpPr>
          <p:spPr>
            <a:xfrm>
              <a:off x="4042692" y="5425876"/>
              <a:ext cx="1108076" cy="9175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000">
                  <a:solidFill>
                    <a:srgbClr val="0061FF"/>
                  </a:solidFill>
                  <a:latin typeface="+mn-lt"/>
                  <a:ea typeface="+mn-ea"/>
                  <a:cs typeface="+mn-cs"/>
                  <a:sym typeface="Times Roman"/>
                </a:defRPr>
              </a:lvl1pPr>
            </a:lstStyle>
            <a:p>
              <a:pPr/>
              <a:r>
                <a:t>754</a:t>
              </a:r>
            </a:p>
          </p:txBody>
        </p:sp>
        <p:sp>
          <p:nvSpPr>
            <p:cNvPr id="346" name="Line"/>
            <p:cNvSpPr/>
            <p:nvPr/>
          </p:nvSpPr>
          <p:spPr>
            <a:xfrm>
              <a:off x="3426940" y="5911453"/>
              <a:ext cx="696517" cy="17860"/>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347" name="Line"/>
            <p:cNvSpPr/>
            <p:nvPr/>
          </p:nvSpPr>
          <p:spPr>
            <a:xfrm flipV="1">
              <a:off x="1855315" y="1000125"/>
              <a:ext cx="1" cy="2753184"/>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grpSp>
      <p:sp>
        <p:nvSpPr>
          <p:cNvPr id="349" name="Shape"/>
          <p:cNvSpPr/>
          <p:nvPr/>
        </p:nvSpPr>
        <p:spPr>
          <a:xfrm>
            <a:off x="16225835" y="4267144"/>
            <a:ext cx="3660026" cy="3423184"/>
          </a:xfrm>
          <a:custGeom>
            <a:avLst/>
            <a:gdLst/>
            <a:ahLst/>
            <a:cxnLst>
              <a:cxn ang="0">
                <a:pos x="wd2" y="hd2"/>
              </a:cxn>
              <a:cxn ang="5400000">
                <a:pos x="wd2" y="hd2"/>
              </a:cxn>
              <a:cxn ang="10800000">
                <a:pos x="wd2" y="hd2"/>
              </a:cxn>
              <a:cxn ang="16200000">
                <a:pos x="wd2" y="hd2"/>
              </a:cxn>
            </a:cxnLst>
            <a:rect l="0" t="0" r="r" b="b"/>
            <a:pathLst>
              <a:path w="21253" h="20000" fill="norm" stroke="1" extrusionOk="0">
                <a:moveTo>
                  <a:pt x="8488" y="254"/>
                </a:moveTo>
                <a:cubicBezTo>
                  <a:pt x="6623" y="351"/>
                  <a:pt x="-131" y="-510"/>
                  <a:pt x="21" y="869"/>
                </a:cubicBezTo>
                <a:cubicBezTo>
                  <a:pt x="429" y="4561"/>
                  <a:pt x="-88" y="17258"/>
                  <a:pt x="14" y="19617"/>
                </a:cubicBezTo>
                <a:cubicBezTo>
                  <a:pt x="78" y="21090"/>
                  <a:pt x="8547" y="17844"/>
                  <a:pt x="10328" y="17844"/>
                </a:cubicBezTo>
                <a:cubicBezTo>
                  <a:pt x="12187" y="17844"/>
                  <a:pt x="20353" y="20962"/>
                  <a:pt x="20755" y="19520"/>
                </a:cubicBezTo>
                <a:cubicBezTo>
                  <a:pt x="21469" y="16956"/>
                  <a:pt x="21367" y="5252"/>
                  <a:pt x="20755" y="842"/>
                </a:cubicBezTo>
                <a:cubicBezTo>
                  <a:pt x="20567" y="-510"/>
                  <a:pt x="13594" y="179"/>
                  <a:pt x="11752" y="151"/>
                </a:cubicBezTo>
                <a:cubicBezTo>
                  <a:pt x="11035" y="141"/>
                  <a:pt x="9205" y="217"/>
                  <a:pt x="8488" y="254"/>
                </a:cubicBezTo>
                <a:close/>
              </a:path>
            </a:pathLst>
          </a:custGeom>
          <a:solidFill>
            <a:srgbClr val="74A7FE"/>
          </a:solidFill>
          <a:ln w="12700">
            <a:miter lim="400000"/>
          </a:ln>
        </p:spPr>
        <p:txBody>
          <a:bodyPr lIns="71437" tIns="71437" rIns="71437" bIns="71437" anchor="ctr"/>
          <a:lstStyle/>
          <a:p>
            <a:pPr algn="ctr" defTabSz="821531">
              <a:defRPr sz="5000">
                <a:latin typeface="Gill Sans"/>
                <a:ea typeface="Gill Sans"/>
                <a:cs typeface="Gill Sans"/>
                <a:sym typeface="Gill Sans"/>
              </a:defRPr>
            </a:pPr>
          </a:p>
        </p:txBody>
      </p:sp>
      <p:sp>
        <p:nvSpPr>
          <p:cNvPr id="350" name="Rounded Rectangle"/>
          <p:cNvSpPr/>
          <p:nvPr/>
        </p:nvSpPr>
        <p:spPr>
          <a:xfrm>
            <a:off x="16244019" y="4286250"/>
            <a:ext cx="3714751" cy="6215063"/>
          </a:xfrm>
          <a:prstGeom prst="roundRect">
            <a:avLst>
              <a:gd name="adj" fmla="val 7212"/>
            </a:avLst>
          </a:prstGeom>
          <a:ln w="25400">
            <a:solidFill>
              <a:srgbClr val="000000"/>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51" name="Rectangle"/>
          <p:cNvSpPr/>
          <p:nvPr/>
        </p:nvSpPr>
        <p:spPr>
          <a:xfrm>
            <a:off x="17833503" y="3446859"/>
            <a:ext cx="517923" cy="1071563"/>
          </a:xfrm>
          <a:prstGeom prst="rect">
            <a:avLst/>
          </a:prstGeom>
          <a:solidFill>
            <a:srgbClr val="FFFFFF"/>
          </a:solidFill>
          <a:ln w="25400">
            <a:solidFill>
              <a:srgbClr val="000000"/>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52" name="Rounded Rectangle"/>
          <p:cNvSpPr/>
          <p:nvPr/>
        </p:nvSpPr>
        <p:spPr>
          <a:xfrm>
            <a:off x="16636925" y="4554140"/>
            <a:ext cx="2946798" cy="2553892"/>
          </a:xfrm>
          <a:prstGeom prst="roundRect">
            <a:avLst>
              <a:gd name="adj" fmla="val 10490"/>
            </a:avLst>
          </a:prstGeom>
          <a:solidFill>
            <a:srgbClr val="FFDAD8"/>
          </a:solidFill>
          <a:ln w="25400">
            <a:solidFill>
              <a:srgbClr val="000000"/>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53" name="Line"/>
          <p:cNvSpPr/>
          <p:nvPr/>
        </p:nvSpPr>
        <p:spPr>
          <a:xfrm>
            <a:off x="16279738" y="7393781"/>
            <a:ext cx="3696891" cy="375070"/>
          </a:xfrm>
          <a:custGeom>
            <a:avLst/>
            <a:gdLst/>
            <a:ahLst/>
            <a:cxnLst>
              <a:cxn ang="0">
                <a:pos x="wd2" y="hd2"/>
              </a:cxn>
              <a:cxn ang="5400000">
                <a:pos x="wd2" y="hd2"/>
              </a:cxn>
              <a:cxn ang="10800000">
                <a:pos x="wd2" y="hd2"/>
              </a:cxn>
              <a:cxn ang="16200000">
                <a:pos x="wd2" y="hd2"/>
              </a:cxn>
            </a:cxnLst>
            <a:rect l="0" t="0" r="r" b="b"/>
            <a:pathLst>
              <a:path w="21600" h="21450" fill="norm" stroke="1" extrusionOk="0">
                <a:moveTo>
                  <a:pt x="0" y="19407"/>
                </a:moveTo>
                <a:cubicBezTo>
                  <a:pt x="3512" y="13003"/>
                  <a:pt x="8305" y="-150"/>
                  <a:pt x="10643" y="1"/>
                </a:cubicBezTo>
                <a:cubicBezTo>
                  <a:pt x="13057" y="158"/>
                  <a:pt x="17984" y="14372"/>
                  <a:pt x="21600" y="21450"/>
                </a:cubicBezTo>
              </a:path>
            </a:pathLst>
          </a:custGeom>
          <a:ln w="101600">
            <a:solidFill>
              <a:srgbClr val="000000"/>
            </a:solidFill>
            <a:miter lim="400000"/>
          </a:ln>
        </p:spPr>
        <p:txBody>
          <a:bodyPr lIns="71437" tIns="71437" rIns="71437" bIns="71437" anchor="ctr"/>
          <a:lstStyle/>
          <a:p>
            <a:pPr algn="ctr" defTabSz="821531">
              <a:defRPr sz="5000">
                <a:latin typeface="Gill Sans"/>
                <a:ea typeface="Gill Sans"/>
                <a:cs typeface="Gill Sans"/>
                <a:sym typeface="Gill Sans"/>
              </a:defRPr>
            </a:pPr>
          </a:p>
        </p:txBody>
      </p:sp>
      <p:sp>
        <p:nvSpPr>
          <p:cNvPr id="354" name="Rounded Rectangle"/>
          <p:cNvSpPr/>
          <p:nvPr/>
        </p:nvSpPr>
        <p:spPr>
          <a:xfrm>
            <a:off x="16815519" y="4643437"/>
            <a:ext cx="2607470" cy="2339579"/>
          </a:xfrm>
          <a:prstGeom prst="roundRect">
            <a:avLst>
              <a:gd name="adj" fmla="val 11450"/>
            </a:avLst>
          </a:prstGeom>
          <a:solidFill>
            <a:srgbClr val="FFFFFF"/>
          </a:solidFill>
          <a:ln w="25400">
            <a:solidFill>
              <a:srgbClr val="000000"/>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55" name="Rectangle"/>
          <p:cNvSpPr/>
          <p:nvPr/>
        </p:nvSpPr>
        <p:spPr>
          <a:xfrm>
            <a:off x="17887081" y="3321843"/>
            <a:ext cx="410767" cy="1410892"/>
          </a:xfrm>
          <a:prstGeom prst="rect">
            <a:avLst/>
          </a:prstGeom>
          <a:solidFill>
            <a:srgbClr val="FFFFFF"/>
          </a:solidFill>
          <a:ln w="25400">
            <a:solidFill>
              <a:srgbClr val="FFFFFF"/>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56" name="Line"/>
          <p:cNvSpPr/>
          <p:nvPr/>
        </p:nvSpPr>
        <p:spPr>
          <a:xfrm flipV="1">
            <a:off x="17172706" y="6286500"/>
            <a:ext cx="519982" cy="625079"/>
          </a:xfrm>
          <a:prstGeom prst="line">
            <a:avLst/>
          </a:prstGeom>
          <a:ln w="50800">
            <a:solidFill>
              <a:srgbClr val="000000"/>
            </a:solidFill>
            <a:miter lim="400000"/>
            <a:headEnd type="stealth"/>
          </a:ln>
        </p:spPr>
        <p:txBody>
          <a:bodyPr lIns="71437" tIns="71437" rIns="71437" bIns="71437" anchor="ctr"/>
          <a:lstStyle/>
          <a:p>
            <a:pPr/>
          </a:p>
        </p:txBody>
      </p:sp>
      <p:sp>
        <p:nvSpPr>
          <p:cNvPr id="357" name="Line"/>
          <p:cNvSpPr/>
          <p:nvPr/>
        </p:nvSpPr>
        <p:spPr>
          <a:xfrm flipV="1">
            <a:off x="18172831" y="6304359"/>
            <a:ext cx="37779" cy="571501"/>
          </a:xfrm>
          <a:prstGeom prst="line">
            <a:avLst/>
          </a:prstGeom>
          <a:ln w="50800">
            <a:solidFill>
              <a:srgbClr val="000000"/>
            </a:solidFill>
            <a:miter lim="400000"/>
            <a:headEnd type="stealth"/>
          </a:ln>
        </p:spPr>
        <p:txBody>
          <a:bodyPr lIns="71437" tIns="71437" rIns="71437" bIns="71437" anchor="ctr"/>
          <a:lstStyle/>
          <a:p>
            <a:pPr/>
          </a:p>
        </p:txBody>
      </p:sp>
      <p:sp>
        <p:nvSpPr>
          <p:cNvPr id="358" name="Line"/>
          <p:cNvSpPr/>
          <p:nvPr/>
        </p:nvSpPr>
        <p:spPr>
          <a:xfrm flipH="1" flipV="1">
            <a:off x="18853546" y="6393656"/>
            <a:ext cx="337270" cy="392907"/>
          </a:xfrm>
          <a:prstGeom prst="line">
            <a:avLst/>
          </a:prstGeom>
          <a:ln w="50800">
            <a:solidFill>
              <a:srgbClr val="000000"/>
            </a:solidFill>
            <a:miter lim="400000"/>
            <a:headEnd type="stealth"/>
          </a:ln>
        </p:spPr>
        <p:txBody>
          <a:bodyPr lIns="71437" tIns="71437" rIns="71437" bIns="71437" anchor="ctr"/>
          <a:lstStyle/>
          <a:p>
            <a:pPr/>
          </a:p>
        </p:txBody>
      </p:sp>
      <p:sp>
        <p:nvSpPr>
          <p:cNvPr id="359" name="Line"/>
          <p:cNvSpPr/>
          <p:nvPr/>
        </p:nvSpPr>
        <p:spPr>
          <a:xfrm flipH="1">
            <a:off x="18905066" y="5268515"/>
            <a:ext cx="482204" cy="214314"/>
          </a:xfrm>
          <a:prstGeom prst="line">
            <a:avLst/>
          </a:prstGeom>
          <a:ln w="50800">
            <a:solidFill>
              <a:srgbClr val="000000"/>
            </a:solidFill>
            <a:miter lim="400000"/>
            <a:headEnd type="stealth"/>
          </a:ln>
        </p:spPr>
        <p:txBody>
          <a:bodyPr lIns="71437" tIns="71437" rIns="71437" bIns="71437" anchor="ctr"/>
          <a:lstStyle/>
          <a:p>
            <a:pPr/>
          </a:p>
        </p:txBody>
      </p:sp>
      <p:sp>
        <p:nvSpPr>
          <p:cNvPr id="360" name="Line"/>
          <p:cNvSpPr/>
          <p:nvPr/>
        </p:nvSpPr>
        <p:spPr>
          <a:xfrm>
            <a:off x="16886956" y="5232796"/>
            <a:ext cx="428626" cy="250033"/>
          </a:xfrm>
          <a:prstGeom prst="line">
            <a:avLst/>
          </a:prstGeom>
          <a:ln w="50800">
            <a:solidFill>
              <a:srgbClr val="000000"/>
            </a:solidFill>
            <a:miter lim="400000"/>
            <a:headEnd type="stealth"/>
          </a:ln>
        </p:spPr>
        <p:txBody>
          <a:bodyPr lIns="71437" tIns="71437" rIns="71437" bIns="71437" anchor="ctr"/>
          <a:lstStyle/>
          <a:p>
            <a:pPr/>
          </a:p>
        </p:txBody>
      </p:sp>
      <p:sp>
        <p:nvSpPr>
          <p:cNvPr id="361" name="763"/>
          <p:cNvSpPr txBox="1"/>
          <p:nvPr/>
        </p:nvSpPr>
        <p:spPr>
          <a:xfrm>
            <a:off x="17619191" y="5300860"/>
            <a:ext cx="1125141" cy="9175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000">
                <a:latin typeface="+mn-lt"/>
                <a:ea typeface="+mn-ea"/>
                <a:cs typeface="+mn-cs"/>
                <a:sym typeface="Times Roman"/>
              </a:defRPr>
            </a:lvl1pPr>
          </a:lstStyle>
          <a:p>
            <a:pPr/>
            <a:r>
              <a:t>763</a:t>
            </a:r>
          </a:p>
        </p:txBody>
      </p:sp>
      <p:sp>
        <p:nvSpPr>
          <p:cNvPr id="362" name="760"/>
          <p:cNvSpPr txBox="1"/>
          <p:nvPr/>
        </p:nvSpPr>
        <p:spPr>
          <a:xfrm>
            <a:off x="17512034" y="1818282"/>
            <a:ext cx="1125142" cy="9175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000">
                <a:latin typeface="+mn-lt"/>
                <a:ea typeface="+mn-ea"/>
                <a:cs typeface="+mn-cs"/>
                <a:sym typeface="Times Roman"/>
              </a:defRPr>
            </a:lvl1pPr>
          </a:lstStyle>
          <a:p>
            <a:pPr/>
            <a:r>
              <a:t>760</a:t>
            </a:r>
          </a:p>
        </p:txBody>
      </p:sp>
      <p:sp>
        <p:nvSpPr>
          <p:cNvPr id="363" name="757"/>
          <p:cNvSpPr txBox="1"/>
          <p:nvPr/>
        </p:nvSpPr>
        <p:spPr>
          <a:xfrm>
            <a:off x="20262378" y="7247532"/>
            <a:ext cx="1125142" cy="9175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000">
                <a:solidFill>
                  <a:srgbClr val="0061FF"/>
                </a:solidFill>
                <a:latin typeface="+mn-lt"/>
                <a:ea typeface="+mn-ea"/>
                <a:cs typeface="+mn-cs"/>
                <a:sym typeface="Times Roman"/>
              </a:defRPr>
            </a:lvl1pPr>
          </a:lstStyle>
          <a:p>
            <a:pPr/>
            <a:r>
              <a:t>757</a:t>
            </a:r>
          </a:p>
        </p:txBody>
      </p:sp>
      <p:sp>
        <p:nvSpPr>
          <p:cNvPr id="364" name="Line"/>
          <p:cNvSpPr/>
          <p:nvPr/>
        </p:nvSpPr>
        <p:spPr>
          <a:xfrm>
            <a:off x="19655159" y="7733109"/>
            <a:ext cx="696517" cy="17860"/>
          </a:xfrm>
          <a:prstGeom prst="line">
            <a:avLst/>
          </a:prstGeom>
          <a:ln w="50800">
            <a:solidFill>
              <a:srgbClr val="000000"/>
            </a:solidFill>
            <a:miter lim="400000"/>
            <a:headEnd type="stealth"/>
          </a:ln>
        </p:spPr>
        <p:txBody>
          <a:bodyPr lIns="71437" tIns="71437" rIns="71437" bIns="71437" anchor="ctr"/>
          <a:lstStyle/>
          <a:p>
            <a:pPr/>
          </a:p>
        </p:txBody>
      </p:sp>
      <p:sp>
        <p:nvSpPr>
          <p:cNvPr id="365" name="Line"/>
          <p:cNvSpPr/>
          <p:nvPr/>
        </p:nvSpPr>
        <p:spPr>
          <a:xfrm>
            <a:off x="18083534" y="2985355"/>
            <a:ext cx="19920" cy="2372458"/>
          </a:xfrm>
          <a:prstGeom prst="line">
            <a:avLst/>
          </a:prstGeom>
          <a:ln w="50800">
            <a:solidFill>
              <a:srgbClr val="000000"/>
            </a:solidFill>
            <a:miter lim="400000"/>
            <a:headEnd type="stealth"/>
          </a:ln>
        </p:spPr>
        <p:txBody>
          <a:bodyPr lIns="71437" tIns="71437" rIns="71437" bIns="71437" anchor="ctr"/>
          <a:lstStyle/>
          <a:p>
            <a:pPr/>
          </a:p>
        </p:txBody>
      </p:sp>
      <p:sp>
        <p:nvSpPr>
          <p:cNvPr id="366" name="aaaa"/>
          <p:cNvSpPr/>
          <p:nvPr/>
        </p:nvSpPr>
        <p:spPr>
          <a:xfrm rot="5506287">
            <a:off x="12084840" y="9036842"/>
            <a:ext cx="1232298" cy="892970"/>
          </a:xfrm>
          <a:prstGeom prst="rightArrow">
            <a:avLst>
              <a:gd name="adj1" fmla="val 45763"/>
              <a:gd name="adj2" fmla="val 70000"/>
            </a:avLst>
          </a:prstGeom>
          <a:solidFill>
            <a:srgbClr val="C0C0C0"/>
          </a:solidFill>
          <a:ln w="12700">
            <a:miter lim="400000"/>
          </a:ln>
          <a:extLst>
            <a:ext uri="{C572A759-6A51-4108-AA02-DFA0A04FC94B}">
              <ma14:wrappingTextBoxFlag xmlns:ma14="http://schemas.microsoft.com/office/mac/drawingml/2011/main" val="1"/>
            </a:ext>
          </a:extLst>
        </p:spPr>
        <p:txBody>
          <a:bodyPr lIns="71437" tIns="71437" rIns="71437" bIns="71437" anchor="ctr"/>
          <a:lstStyle>
            <a:lvl1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lvl1pPr>
          </a:lstStyle>
          <a:p>
            <a:pPr/>
            <a:r>
              <a:t>aaaa</a:t>
            </a:r>
          </a:p>
        </p:txBody>
      </p:sp>
      <p:sp>
        <p:nvSpPr>
          <p:cNvPr id="367" name="aaaa"/>
          <p:cNvSpPr/>
          <p:nvPr/>
        </p:nvSpPr>
        <p:spPr>
          <a:xfrm flipH="1" rot="5506287">
            <a:off x="17470420" y="7934140"/>
            <a:ext cx="1232298" cy="892970"/>
          </a:xfrm>
          <a:prstGeom prst="rightArrow">
            <a:avLst>
              <a:gd name="adj1" fmla="val 45763"/>
              <a:gd name="adj2" fmla="val 70000"/>
            </a:avLst>
          </a:prstGeom>
          <a:solidFill>
            <a:srgbClr val="C0C0C0"/>
          </a:solidFill>
          <a:ln w="12700">
            <a:miter lim="400000"/>
          </a:ln>
          <a:extLst>
            <a:ext uri="{C572A759-6A51-4108-AA02-DFA0A04FC94B}">
              <ma14:wrappingTextBoxFlag xmlns:ma14="http://schemas.microsoft.com/office/mac/drawingml/2011/main" val="1"/>
            </a:ext>
          </a:extLst>
        </p:spPr>
        <p:txBody>
          <a:bodyPr lIns="71437" tIns="71437" rIns="71437" bIns="71437" anchor="ctr"/>
          <a:lstStyle>
            <a:lvl1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lvl1pPr>
          </a:lstStyle>
          <a:p>
            <a:pPr/>
            <a:r>
              <a:t>aaaa</a:t>
            </a:r>
          </a:p>
        </p:txBody>
      </p:sp>
      <p:sp>
        <p:nvSpPr>
          <p:cNvPr id="368" name="what sets up negative pressure in pleural cavity?…"/>
          <p:cNvSpPr txBox="1"/>
          <p:nvPr/>
        </p:nvSpPr>
        <p:spPr>
          <a:xfrm>
            <a:off x="6946197" y="11777203"/>
            <a:ext cx="9800984" cy="137728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a:defRPr sz="4100">
                <a:solidFill>
                  <a:schemeClr val="accent5"/>
                </a:solidFill>
                <a:latin typeface="Goudy Old Style"/>
                <a:ea typeface="Goudy Old Style"/>
                <a:cs typeface="Goudy Old Style"/>
                <a:sym typeface="Goudy Old Style"/>
              </a:defRPr>
            </a:pPr>
            <a:r>
              <a:t>what sets up negative pressure in pleural cavity?</a:t>
            </a:r>
          </a:p>
          <a:p>
            <a:pPr algn="ctr">
              <a:defRPr sz="4100">
                <a:solidFill>
                  <a:schemeClr val="accent5"/>
                </a:solidFill>
                <a:latin typeface="Goudy Old Style"/>
                <a:ea typeface="Goudy Old Style"/>
                <a:cs typeface="Goudy Old Style"/>
                <a:sym typeface="Goudy Old Style"/>
              </a:defRPr>
            </a:pPr>
            <a:r>
              <a:t>venous return, lymphatic drainage</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0" name="Figure 16.14"/>
          <p:cNvSpPr txBox="1"/>
          <p:nvPr/>
        </p:nvSpPr>
        <p:spPr>
          <a:xfrm>
            <a:off x="17889140" y="12769453"/>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16.14</a:t>
            </a:r>
          </a:p>
        </p:txBody>
      </p:sp>
      <p:grpSp>
        <p:nvGrpSpPr>
          <p:cNvPr id="373" name="Group"/>
          <p:cNvGrpSpPr/>
          <p:nvPr/>
        </p:nvGrpSpPr>
        <p:grpSpPr>
          <a:xfrm>
            <a:off x="4726781" y="500062"/>
            <a:ext cx="14930437" cy="12292013"/>
            <a:chOff x="0" y="0"/>
            <a:chExt cx="14930435" cy="12292012"/>
          </a:xfrm>
        </p:grpSpPr>
        <p:pic>
          <p:nvPicPr>
            <p:cNvPr id="371" name="fox78119_1614.jpg" descr="fox78119_1614.jpg"/>
            <p:cNvPicPr>
              <a:picLocks noChangeAspect="0"/>
            </p:cNvPicPr>
            <p:nvPr/>
          </p:nvPicPr>
          <p:blipFill>
            <a:blip r:embed="rId2">
              <a:extLst/>
            </a:blip>
            <a:stretch>
              <a:fillRect/>
            </a:stretch>
          </p:blipFill>
          <p:spPr>
            <a:xfrm>
              <a:off x="0" y="423862"/>
              <a:ext cx="14930436" cy="11868151"/>
            </a:xfrm>
            <a:prstGeom prst="rect">
              <a:avLst/>
            </a:prstGeom>
            <a:ln w="12700" cap="flat">
              <a:noFill/>
              <a:miter lim="400000"/>
            </a:ln>
            <a:effectLst/>
          </p:spPr>
        </p:pic>
        <p:sp>
          <p:nvSpPr>
            <p:cNvPr id="372" name="Rectangle"/>
            <p:cNvSpPr/>
            <p:nvPr/>
          </p:nvSpPr>
          <p:spPr>
            <a:xfrm>
              <a:off x="2411015" y="0"/>
              <a:ext cx="11251407" cy="76795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396" name="Group"/>
          <p:cNvGrpSpPr/>
          <p:nvPr/>
        </p:nvGrpSpPr>
        <p:grpSpPr>
          <a:xfrm>
            <a:off x="6457744" y="3562945"/>
            <a:ext cx="5955733" cy="8904884"/>
            <a:chOff x="0" y="458787"/>
            <a:chExt cx="5955731" cy="8904882"/>
          </a:xfrm>
        </p:grpSpPr>
        <p:sp>
          <p:nvSpPr>
            <p:cNvPr id="375" name="Shape"/>
            <p:cNvSpPr/>
            <p:nvPr/>
          </p:nvSpPr>
          <p:spPr>
            <a:xfrm>
              <a:off x="0" y="2406846"/>
              <a:ext cx="3736727" cy="3904183"/>
            </a:xfrm>
            <a:custGeom>
              <a:avLst/>
              <a:gdLst/>
              <a:ahLst/>
              <a:cxnLst>
                <a:cxn ang="0">
                  <a:pos x="wd2" y="hd2"/>
                </a:cxn>
                <a:cxn ang="5400000">
                  <a:pos x="wd2" y="hd2"/>
                </a:cxn>
                <a:cxn ang="10800000">
                  <a:pos x="wd2" y="hd2"/>
                </a:cxn>
                <a:cxn ang="16200000">
                  <a:pos x="wd2" y="hd2"/>
                </a:cxn>
              </a:cxnLst>
              <a:rect l="0" t="0" r="r" b="b"/>
              <a:pathLst>
                <a:path w="21119" h="20072" fill="norm" stroke="1" extrusionOk="0">
                  <a:moveTo>
                    <a:pt x="8789" y="314"/>
                  </a:moveTo>
                  <a:cubicBezTo>
                    <a:pt x="6944" y="401"/>
                    <a:pt x="261" y="-369"/>
                    <a:pt x="412" y="865"/>
                  </a:cubicBezTo>
                  <a:cubicBezTo>
                    <a:pt x="815" y="4171"/>
                    <a:pt x="-93" y="17117"/>
                    <a:pt x="8" y="19229"/>
                  </a:cubicBezTo>
                  <a:cubicBezTo>
                    <a:pt x="71" y="20548"/>
                    <a:pt x="8440" y="17668"/>
                    <a:pt x="10202" y="17668"/>
                  </a:cubicBezTo>
                  <a:cubicBezTo>
                    <a:pt x="12042" y="17668"/>
                    <a:pt x="20403" y="21071"/>
                    <a:pt x="20800" y="19780"/>
                  </a:cubicBezTo>
                  <a:cubicBezTo>
                    <a:pt x="21507" y="17484"/>
                    <a:pt x="20901" y="4630"/>
                    <a:pt x="20296" y="681"/>
                  </a:cubicBezTo>
                  <a:cubicBezTo>
                    <a:pt x="20110" y="-529"/>
                    <a:pt x="13841" y="247"/>
                    <a:pt x="12019" y="222"/>
                  </a:cubicBezTo>
                  <a:cubicBezTo>
                    <a:pt x="11309" y="213"/>
                    <a:pt x="9499" y="281"/>
                    <a:pt x="8789" y="314"/>
                  </a:cubicBezTo>
                  <a:close/>
                </a:path>
              </a:pathLst>
            </a:custGeom>
            <a:solidFill>
              <a:srgbClr val="74A7FE"/>
            </a:solidFill>
            <a:ln w="12700" cap="flat">
              <a:noFill/>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376" name="Rounded Rectangle"/>
            <p:cNvSpPr/>
            <p:nvPr/>
          </p:nvSpPr>
          <p:spPr>
            <a:xfrm>
              <a:off x="19255" y="2467967"/>
              <a:ext cx="3714751" cy="6215063"/>
            </a:xfrm>
            <a:prstGeom prst="roundRect">
              <a:avLst>
                <a:gd name="adj" fmla="val 7212"/>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77" name="Rectangle"/>
            <p:cNvSpPr/>
            <p:nvPr/>
          </p:nvSpPr>
          <p:spPr>
            <a:xfrm>
              <a:off x="1608739" y="1628576"/>
              <a:ext cx="517923" cy="1071564"/>
            </a:xfrm>
            <a:prstGeom prst="rect">
              <a:avLst/>
            </a:prstGeom>
            <a:solidFill>
              <a:srgbClr val="FFFFFF"/>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78" name="Rounded Rectangle"/>
            <p:cNvSpPr/>
            <p:nvPr/>
          </p:nvSpPr>
          <p:spPr>
            <a:xfrm>
              <a:off x="430020" y="2646560"/>
              <a:ext cx="2946798" cy="3089673"/>
            </a:xfrm>
            <a:prstGeom prst="roundRect">
              <a:avLst>
                <a:gd name="adj" fmla="val 9091"/>
              </a:avLst>
            </a:prstGeom>
            <a:solidFill>
              <a:srgbClr val="FFDAD8"/>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79" name="Line"/>
            <p:cNvSpPr/>
            <p:nvPr/>
          </p:nvSpPr>
          <p:spPr>
            <a:xfrm>
              <a:off x="1395" y="5914803"/>
              <a:ext cx="3696892" cy="375071"/>
            </a:xfrm>
            <a:custGeom>
              <a:avLst/>
              <a:gdLst/>
              <a:ahLst/>
              <a:cxnLst>
                <a:cxn ang="0">
                  <a:pos x="wd2" y="hd2"/>
                </a:cxn>
                <a:cxn ang="5400000">
                  <a:pos x="wd2" y="hd2"/>
                </a:cxn>
                <a:cxn ang="10800000">
                  <a:pos x="wd2" y="hd2"/>
                </a:cxn>
                <a:cxn ang="16200000">
                  <a:pos x="wd2" y="hd2"/>
                </a:cxn>
              </a:cxnLst>
              <a:rect l="0" t="0" r="r" b="b"/>
              <a:pathLst>
                <a:path w="21600" h="21450" fill="norm" stroke="1" extrusionOk="0">
                  <a:moveTo>
                    <a:pt x="0" y="19407"/>
                  </a:moveTo>
                  <a:cubicBezTo>
                    <a:pt x="3512" y="13003"/>
                    <a:pt x="8305" y="-150"/>
                    <a:pt x="10643" y="1"/>
                  </a:cubicBezTo>
                  <a:cubicBezTo>
                    <a:pt x="13057" y="158"/>
                    <a:pt x="17984" y="14372"/>
                    <a:pt x="21600" y="21450"/>
                  </a:cubicBezTo>
                </a:path>
              </a:pathLst>
            </a:custGeom>
            <a:noFill/>
            <a:ln w="1016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380" name="thorax"/>
            <p:cNvSpPr/>
            <p:nvPr/>
          </p:nvSpPr>
          <p:spPr>
            <a:xfrm>
              <a:off x="4685731" y="331628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4400">
                  <a:solidFill>
                    <a:srgbClr val="AAAAAA"/>
                  </a:solidFill>
                  <a:latin typeface="Comic Sans MS"/>
                  <a:ea typeface="Comic Sans MS"/>
                  <a:cs typeface="Comic Sans MS"/>
                  <a:sym typeface="Comic Sans MS"/>
                </a:defRPr>
              </a:lvl1pPr>
            </a:lstStyle>
            <a:p>
              <a:pPr/>
              <a:r>
                <a:t>thorax</a:t>
              </a:r>
            </a:p>
          </p:txBody>
        </p:sp>
        <p:sp>
          <p:nvSpPr>
            <p:cNvPr id="381" name="abdomen"/>
            <p:cNvSpPr/>
            <p:nvPr/>
          </p:nvSpPr>
          <p:spPr>
            <a:xfrm>
              <a:off x="1953962" y="8093670"/>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4400">
                  <a:solidFill>
                    <a:srgbClr val="AAAAAA"/>
                  </a:solidFill>
                  <a:latin typeface="Comic Sans MS"/>
                  <a:ea typeface="Comic Sans MS"/>
                  <a:cs typeface="Comic Sans MS"/>
                  <a:sym typeface="Comic Sans MS"/>
                </a:defRPr>
              </a:lvl1pPr>
            </a:lstStyle>
            <a:p>
              <a:pPr/>
              <a:r>
                <a:t>abdomen</a:t>
              </a:r>
            </a:p>
          </p:txBody>
        </p:sp>
        <p:sp>
          <p:nvSpPr>
            <p:cNvPr id="382" name="diaphragm"/>
            <p:cNvSpPr/>
            <p:nvPr/>
          </p:nvSpPr>
          <p:spPr>
            <a:xfrm>
              <a:off x="1871188" y="650418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latin typeface="Comic Sans MS"/>
                  <a:ea typeface="Comic Sans MS"/>
                  <a:cs typeface="Comic Sans MS"/>
                  <a:sym typeface="Comic Sans MS"/>
                </a:defRPr>
              </a:lvl1pPr>
            </a:lstStyle>
            <a:p>
              <a:pPr/>
              <a:r>
                <a:t>diaphragm</a:t>
              </a:r>
            </a:p>
          </p:txBody>
        </p:sp>
        <p:sp>
          <p:nvSpPr>
            <p:cNvPr id="383" name="Rounded Rectangle"/>
            <p:cNvSpPr/>
            <p:nvPr/>
          </p:nvSpPr>
          <p:spPr>
            <a:xfrm>
              <a:off x="608614" y="2825154"/>
              <a:ext cx="2607470" cy="2732486"/>
            </a:xfrm>
            <a:prstGeom prst="roundRect">
              <a:avLst>
                <a:gd name="adj" fmla="val 10274"/>
              </a:avLst>
            </a:prstGeom>
            <a:solidFill>
              <a:srgbClr val="FFFFFF"/>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84" name="Rectangle"/>
            <p:cNvSpPr/>
            <p:nvPr/>
          </p:nvSpPr>
          <p:spPr>
            <a:xfrm>
              <a:off x="1662317" y="1503560"/>
              <a:ext cx="410767" cy="1410892"/>
            </a:xfrm>
            <a:prstGeom prst="rect">
              <a:avLst/>
            </a:prstGeom>
            <a:solidFill>
              <a:srgbClr val="FFFFFF"/>
            </a:solidFill>
            <a:ln w="25400" cap="flat">
              <a:solidFill>
                <a:srgbClr val="FFFFFF"/>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85" name="Line"/>
            <p:cNvSpPr/>
            <p:nvPr/>
          </p:nvSpPr>
          <p:spPr>
            <a:xfrm flipV="1">
              <a:off x="1965927" y="4771826"/>
              <a:ext cx="1" cy="803673"/>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386" name="Line"/>
            <p:cNvSpPr/>
            <p:nvPr/>
          </p:nvSpPr>
          <p:spPr>
            <a:xfrm flipH="1">
              <a:off x="2591005" y="4200326"/>
              <a:ext cx="625079" cy="17859"/>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387" name="Line"/>
            <p:cNvSpPr/>
            <p:nvPr/>
          </p:nvSpPr>
          <p:spPr>
            <a:xfrm flipV="1">
              <a:off x="608614" y="4200326"/>
              <a:ext cx="660798" cy="1"/>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388" name="760"/>
            <p:cNvSpPr/>
            <p:nvPr/>
          </p:nvSpPr>
          <p:spPr>
            <a:xfrm>
              <a:off x="1953247" y="4209256"/>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000">
                  <a:latin typeface="+mn-lt"/>
                  <a:ea typeface="+mn-ea"/>
                  <a:cs typeface="+mn-cs"/>
                  <a:sym typeface="Times Roman"/>
                </a:defRPr>
              </a:lvl1pPr>
            </a:lstStyle>
            <a:p>
              <a:pPr/>
              <a:r>
                <a:t>760</a:t>
              </a:r>
            </a:p>
          </p:txBody>
        </p:sp>
        <p:sp>
          <p:nvSpPr>
            <p:cNvPr id="389" name="760"/>
            <p:cNvSpPr/>
            <p:nvPr/>
          </p:nvSpPr>
          <p:spPr>
            <a:xfrm>
              <a:off x="1849841" y="45878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000">
                  <a:latin typeface="+mn-lt"/>
                  <a:ea typeface="+mn-ea"/>
                  <a:cs typeface="+mn-cs"/>
                  <a:sym typeface="Times Roman"/>
                </a:defRPr>
              </a:lvl1pPr>
            </a:lstStyle>
            <a:p>
              <a:pPr/>
              <a:r>
                <a:t>760</a:t>
              </a:r>
            </a:p>
          </p:txBody>
        </p:sp>
        <p:sp>
          <p:nvSpPr>
            <p:cNvPr id="390" name="756"/>
            <p:cNvSpPr/>
            <p:nvPr/>
          </p:nvSpPr>
          <p:spPr>
            <a:xfrm>
              <a:off x="4600184" y="58880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000">
                  <a:solidFill>
                    <a:srgbClr val="0061FF"/>
                  </a:solidFill>
                  <a:latin typeface="+mn-lt"/>
                  <a:ea typeface="+mn-ea"/>
                  <a:cs typeface="+mn-cs"/>
                  <a:sym typeface="Times Roman"/>
                </a:defRPr>
              </a:lvl1pPr>
            </a:lstStyle>
            <a:p>
              <a:pPr/>
              <a:r>
                <a:t>756</a:t>
              </a:r>
            </a:p>
          </p:txBody>
        </p:sp>
        <p:sp>
          <p:nvSpPr>
            <p:cNvPr id="391" name="Line"/>
            <p:cNvSpPr/>
            <p:nvPr/>
          </p:nvSpPr>
          <p:spPr>
            <a:xfrm>
              <a:off x="3430395" y="5914826"/>
              <a:ext cx="696517" cy="17860"/>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392" name="Line"/>
            <p:cNvSpPr/>
            <p:nvPr/>
          </p:nvSpPr>
          <p:spPr>
            <a:xfrm>
              <a:off x="697911" y="2878732"/>
              <a:ext cx="625079" cy="8572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1636" y="20054"/>
                    <a:pt x="4889" y="17982"/>
                    <a:pt x="4957" y="16916"/>
                  </a:cubicBezTo>
                  <a:cubicBezTo>
                    <a:pt x="4997" y="16306"/>
                    <a:pt x="2314" y="14558"/>
                    <a:pt x="2479" y="14053"/>
                  </a:cubicBezTo>
                  <a:cubicBezTo>
                    <a:pt x="2712" y="13337"/>
                    <a:pt x="10280" y="16176"/>
                    <a:pt x="11331" y="15614"/>
                  </a:cubicBezTo>
                  <a:cubicBezTo>
                    <a:pt x="10474" y="16072"/>
                    <a:pt x="5666" y="8463"/>
                    <a:pt x="5666" y="9889"/>
                  </a:cubicBezTo>
                  <a:cubicBezTo>
                    <a:pt x="5666" y="11356"/>
                    <a:pt x="13892" y="13245"/>
                    <a:pt x="14872" y="12752"/>
                  </a:cubicBezTo>
                  <a:cubicBezTo>
                    <a:pt x="14132" y="13124"/>
                    <a:pt x="9963" y="8631"/>
                    <a:pt x="10269" y="7807"/>
                  </a:cubicBezTo>
                  <a:cubicBezTo>
                    <a:pt x="10503" y="7177"/>
                    <a:pt x="17088" y="9844"/>
                    <a:pt x="18059" y="9369"/>
                  </a:cubicBezTo>
                  <a:cubicBezTo>
                    <a:pt x="17241" y="9769"/>
                    <a:pt x="12677" y="4622"/>
                    <a:pt x="13102" y="3904"/>
                  </a:cubicBezTo>
                  <a:cubicBezTo>
                    <a:pt x="13491" y="3245"/>
                    <a:pt x="20014" y="6894"/>
                    <a:pt x="21246" y="6506"/>
                  </a:cubicBezTo>
                  <a:cubicBezTo>
                    <a:pt x="20701" y="6678"/>
                    <a:pt x="19036" y="3631"/>
                    <a:pt x="19121" y="2863"/>
                  </a:cubicBezTo>
                  <a:cubicBezTo>
                    <a:pt x="19194" y="2205"/>
                    <a:pt x="20782" y="945"/>
                    <a:pt x="21600" y="0"/>
                  </a:cubicBezTo>
                </a:path>
              </a:pathLst>
            </a:custGeom>
            <a:noFill/>
            <a:ln w="127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393" name="Line"/>
            <p:cNvSpPr/>
            <p:nvPr/>
          </p:nvSpPr>
          <p:spPr>
            <a:xfrm>
              <a:off x="2483848" y="4646810"/>
              <a:ext cx="625080" cy="8572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1636" y="20054"/>
                    <a:pt x="4889" y="17982"/>
                    <a:pt x="4957" y="16916"/>
                  </a:cubicBezTo>
                  <a:cubicBezTo>
                    <a:pt x="4997" y="16306"/>
                    <a:pt x="2314" y="14558"/>
                    <a:pt x="2479" y="14053"/>
                  </a:cubicBezTo>
                  <a:cubicBezTo>
                    <a:pt x="2712" y="13337"/>
                    <a:pt x="10280" y="16176"/>
                    <a:pt x="11331" y="15614"/>
                  </a:cubicBezTo>
                  <a:cubicBezTo>
                    <a:pt x="10474" y="16072"/>
                    <a:pt x="5666" y="8463"/>
                    <a:pt x="5666" y="9889"/>
                  </a:cubicBezTo>
                  <a:cubicBezTo>
                    <a:pt x="5666" y="11356"/>
                    <a:pt x="13892" y="13245"/>
                    <a:pt x="14872" y="12752"/>
                  </a:cubicBezTo>
                  <a:cubicBezTo>
                    <a:pt x="14132" y="13124"/>
                    <a:pt x="9963" y="8631"/>
                    <a:pt x="10269" y="7807"/>
                  </a:cubicBezTo>
                  <a:cubicBezTo>
                    <a:pt x="10503" y="7177"/>
                    <a:pt x="17088" y="9844"/>
                    <a:pt x="18059" y="9369"/>
                  </a:cubicBezTo>
                  <a:cubicBezTo>
                    <a:pt x="17241" y="9769"/>
                    <a:pt x="12677" y="4622"/>
                    <a:pt x="13102" y="3904"/>
                  </a:cubicBezTo>
                  <a:cubicBezTo>
                    <a:pt x="13491" y="3245"/>
                    <a:pt x="20014" y="6894"/>
                    <a:pt x="21246" y="6506"/>
                  </a:cubicBezTo>
                  <a:cubicBezTo>
                    <a:pt x="20701" y="6678"/>
                    <a:pt x="19036" y="3631"/>
                    <a:pt x="19121" y="2863"/>
                  </a:cubicBezTo>
                  <a:cubicBezTo>
                    <a:pt x="19194" y="2205"/>
                    <a:pt x="20782" y="945"/>
                    <a:pt x="21600" y="0"/>
                  </a:cubicBezTo>
                </a:path>
              </a:pathLst>
            </a:custGeom>
            <a:noFill/>
            <a:ln w="127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394" name="Line"/>
            <p:cNvSpPr/>
            <p:nvPr/>
          </p:nvSpPr>
          <p:spPr>
            <a:xfrm flipH="1" rot="10800000">
              <a:off x="626473" y="4771826"/>
              <a:ext cx="625080" cy="8572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1636" y="20054"/>
                    <a:pt x="4889" y="17982"/>
                    <a:pt x="4957" y="16916"/>
                  </a:cubicBezTo>
                  <a:cubicBezTo>
                    <a:pt x="4997" y="16306"/>
                    <a:pt x="2314" y="14558"/>
                    <a:pt x="2479" y="14053"/>
                  </a:cubicBezTo>
                  <a:cubicBezTo>
                    <a:pt x="2712" y="13337"/>
                    <a:pt x="10280" y="16176"/>
                    <a:pt x="11331" y="15614"/>
                  </a:cubicBezTo>
                  <a:cubicBezTo>
                    <a:pt x="10474" y="16072"/>
                    <a:pt x="5666" y="8463"/>
                    <a:pt x="5666" y="9889"/>
                  </a:cubicBezTo>
                  <a:cubicBezTo>
                    <a:pt x="5666" y="11356"/>
                    <a:pt x="13892" y="13245"/>
                    <a:pt x="14872" y="12752"/>
                  </a:cubicBezTo>
                  <a:cubicBezTo>
                    <a:pt x="14132" y="13124"/>
                    <a:pt x="9963" y="8631"/>
                    <a:pt x="10269" y="7807"/>
                  </a:cubicBezTo>
                  <a:cubicBezTo>
                    <a:pt x="10503" y="7177"/>
                    <a:pt x="17088" y="9844"/>
                    <a:pt x="18059" y="9369"/>
                  </a:cubicBezTo>
                  <a:cubicBezTo>
                    <a:pt x="17241" y="9769"/>
                    <a:pt x="12677" y="4622"/>
                    <a:pt x="13102" y="3904"/>
                  </a:cubicBezTo>
                  <a:cubicBezTo>
                    <a:pt x="13491" y="3245"/>
                    <a:pt x="20014" y="6894"/>
                    <a:pt x="21246" y="6506"/>
                  </a:cubicBezTo>
                  <a:cubicBezTo>
                    <a:pt x="20701" y="6678"/>
                    <a:pt x="19036" y="3631"/>
                    <a:pt x="19121" y="2863"/>
                  </a:cubicBezTo>
                  <a:cubicBezTo>
                    <a:pt x="19194" y="2205"/>
                    <a:pt x="20782" y="945"/>
                    <a:pt x="21600" y="0"/>
                  </a:cubicBezTo>
                </a:path>
              </a:pathLst>
            </a:custGeom>
            <a:noFill/>
            <a:ln w="127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395" name="Line"/>
            <p:cNvSpPr/>
            <p:nvPr/>
          </p:nvSpPr>
          <p:spPr>
            <a:xfrm flipH="1" rot="10800000">
              <a:off x="2537427" y="2932310"/>
              <a:ext cx="625079" cy="8572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1636" y="20054"/>
                    <a:pt x="4889" y="17982"/>
                    <a:pt x="4957" y="16916"/>
                  </a:cubicBezTo>
                  <a:cubicBezTo>
                    <a:pt x="4997" y="16306"/>
                    <a:pt x="2314" y="14558"/>
                    <a:pt x="2479" y="14053"/>
                  </a:cubicBezTo>
                  <a:cubicBezTo>
                    <a:pt x="2712" y="13337"/>
                    <a:pt x="10280" y="16176"/>
                    <a:pt x="11331" y="15614"/>
                  </a:cubicBezTo>
                  <a:cubicBezTo>
                    <a:pt x="10474" y="16072"/>
                    <a:pt x="5666" y="8463"/>
                    <a:pt x="5666" y="9889"/>
                  </a:cubicBezTo>
                  <a:cubicBezTo>
                    <a:pt x="5666" y="11356"/>
                    <a:pt x="13892" y="13245"/>
                    <a:pt x="14872" y="12752"/>
                  </a:cubicBezTo>
                  <a:cubicBezTo>
                    <a:pt x="14132" y="13124"/>
                    <a:pt x="9963" y="8631"/>
                    <a:pt x="10269" y="7807"/>
                  </a:cubicBezTo>
                  <a:cubicBezTo>
                    <a:pt x="10503" y="7177"/>
                    <a:pt x="17088" y="9844"/>
                    <a:pt x="18059" y="9369"/>
                  </a:cubicBezTo>
                  <a:cubicBezTo>
                    <a:pt x="17241" y="9769"/>
                    <a:pt x="12677" y="4622"/>
                    <a:pt x="13102" y="3904"/>
                  </a:cubicBezTo>
                  <a:cubicBezTo>
                    <a:pt x="13491" y="3245"/>
                    <a:pt x="20014" y="6894"/>
                    <a:pt x="21246" y="6506"/>
                  </a:cubicBezTo>
                  <a:cubicBezTo>
                    <a:pt x="20701" y="6678"/>
                    <a:pt x="19036" y="3631"/>
                    <a:pt x="19121" y="2863"/>
                  </a:cubicBezTo>
                  <a:cubicBezTo>
                    <a:pt x="19194" y="2205"/>
                    <a:pt x="20782" y="945"/>
                    <a:pt x="21600" y="0"/>
                  </a:cubicBezTo>
                </a:path>
              </a:pathLst>
            </a:custGeom>
            <a:noFill/>
            <a:ln w="127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grpSp>
      <p:grpSp>
        <p:nvGrpSpPr>
          <p:cNvPr id="417" name="Group"/>
          <p:cNvGrpSpPr/>
          <p:nvPr/>
        </p:nvGrpSpPr>
        <p:grpSpPr>
          <a:xfrm>
            <a:off x="14549437" y="3318470"/>
            <a:ext cx="5725723" cy="8683031"/>
            <a:chOff x="0" y="-3373"/>
            <a:chExt cx="5725721" cy="8683029"/>
          </a:xfrm>
        </p:grpSpPr>
        <p:sp>
          <p:nvSpPr>
            <p:cNvPr id="397" name="Shape"/>
            <p:cNvSpPr/>
            <p:nvPr/>
          </p:nvSpPr>
          <p:spPr>
            <a:xfrm>
              <a:off x="571500" y="2403473"/>
              <a:ext cx="3736727" cy="3904183"/>
            </a:xfrm>
            <a:custGeom>
              <a:avLst/>
              <a:gdLst/>
              <a:ahLst/>
              <a:cxnLst>
                <a:cxn ang="0">
                  <a:pos x="wd2" y="hd2"/>
                </a:cxn>
                <a:cxn ang="5400000">
                  <a:pos x="wd2" y="hd2"/>
                </a:cxn>
                <a:cxn ang="10800000">
                  <a:pos x="wd2" y="hd2"/>
                </a:cxn>
                <a:cxn ang="16200000">
                  <a:pos x="wd2" y="hd2"/>
                </a:cxn>
              </a:cxnLst>
              <a:rect l="0" t="0" r="r" b="b"/>
              <a:pathLst>
                <a:path w="21119" h="20072" fill="norm" stroke="1" extrusionOk="0">
                  <a:moveTo>
                    <a:pt x="8789" y="314"/>
                  </a:moveTo>
                  <a:cubicBezTo>
                    <a:pt x="6944" y="401"/>
                    <a:pt x="261" y="-369"/>
                    <a:pt x="412" y="865"/>
                  </a:cubicBezTo>
                  <a:cubicBezTo>
                    <a:pt x="815" y="4171"/>
                    <a:pt x="-93" y="17117"/>
                    <a:pt x="8" y="19229"/>
                  </a:cubicBezTo>
                  <a:cubicBezTo>
                    <a:pt x="71" y="20548"/>
                    <a:pt x="8440" y="17668"/>
                    <a:pt x="10202" y="17668"/>
                  </a:cubicBezTo>
                  <a:cubicBezTo>
                    <a:pt x="12042" y="17668"/>
                    <a:pt x="20403" y="21071"/>
                    <a:pt x="20800" y="19780"/>
                  </a:cubicBezTo>
                  <a:cubicBezTo>
                    <a:pt x="21507" y="17484"/>
                    <a:pt x="20901" y="4630"/>
                    <a:pt x="20296" y="681"/>
                  </a:cubicBezTo>
                  <a:cubicBezTo>
                    <a:pt x="20110" y="-529"/>
                    <a:pt x="13841" y="247"/>
                    <a:pt x="12019" y="222"/>
                  </a:cubicBezTo>
                  <a:cubicBezTo>
                    <a:pt x="11309" y="213"/>
                    <a:pt x="9499" y="281"/>
                    <a:pt x="8789" y="314"/>
                  </a:cubicBezTo>
                  <a:close/>
                </a:path>
              </a:pathLst>
            </a:custGeom>
            <a:gradFill flip="none" rotWithShape="1">
              <a:gsLst>
                <a:gs pos="0">
                  <a:srgbClr val="74A7FE"/>
                </a:gs>
                <a:gs pos="100000">
                  <a:srgbClr val="FFFFFF"/>
                </a:gs>
              </a:gsLst>
              <a:lin ang="9720000" scaled="0"/>
            </a:gradFill>
            <a:ln w="12700" cap="flat">
              <a:noFill/>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398" name="Rounded Rectangle"/>
            <p:cNvSpPr/>
            <p:nvPr/>
          </p:nvSpPr>
          <p:spPr>
            <a:xfrm>
              <a:off x="590754" y="2464593"/>
              <a:ext cx="3714751" cy="6215064"/>
            </a:xfrm>
            <a:prstGeom prst="roundRect">
              <a:avLst>
                <a:gd name="adj" fmla="val 7212"/>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399" name="Rectangle"/>
            <p:cNvSpPr/>
            <p:nvPr/>
          </p:nvSpPr>
          <p:spPr>
            <a:xfrm>
              <a:off x="2180239" y="1625203"/>
              <a:ext cx="517922" cy="1071563"/>
            </a:xfrm>
            <a:prstGeom prst="rect">
              <a:avLst/>
            </a:prstGeom>
            <a:solidFill>
              <a:srgbClr val="FFFFFF"/>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00" name="Rounded Rectangle"/>
            <p:cNvSpPr/>
            <p:nvPr/>
          </p:nvSpPr>
          <p:spPr>
            <a:xfrm>
              <a:off x="1340848" y="2643187"/>
              <a:ext cx="2339579" cy="2303860"/>
            </a:xfrm>
            <a:prstGeom prst="roundRect">
              <a:avLst>
                <a:gd name="adj" fmla="val 11628"/>
              </a:avLst>
            </a:prstGeom>
            <a:solidFill>
              <a:srgbClr val="FFDAD8"/>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01" name="Line"/>
            <p:cNvSpPr/>
            <p:nvPr/>
          </p:nvSpPr>
          <p:spPr>
            <a:xfrm>
              <a:off x="572895" y="5911430"/>
              <a:ext cx="3696891" cy="375070"/>
            </a:xfrm>
            <a:custGeom>
              <a:avLst/>
              <a:gdLst/>
              <a:ahLst/>
              <a:cxnLst>
                <a:cxn ang="0">
                  <a:pos x="wd2" y="hd2"/>
                </a:cxn>
                <a:cxn ang="5400000">
                  <a:pos x="wd2" y="hd2"/>
                </a:cxn>
                <a:cxn ang="10800000">
                  <a:pos x="wd2" y="hd2"/>
                </a:cxn>
                <a:cxn ang="16200000">
                  <a:pos x="wd2" y="hd2"/>
                </a:cxn>
              </a:cxnLst>
              <a:rect l="0" t="0" r="r" b="b"/>
              <a:pathLst>
                <a:path w="21600" h="21450" fill="norm" stroke="1" extrusionOk="0">
                  <a:moveTo>
                    <a:pt x="0" y="19407"/>
                  </a:moveTo>
                  <a:cubicBezTo>
                    <a:pt x="3512" y="13003"/>
                    <a:pt x="8305" y="-150"/>
                    <a:pt x="10643" y="1"/>
                  </a:cubicBezTo>
                  <a:cubicBezTo>
                    <a:pt x="13057" y="158"/>
                    <a:pt x="17984" y="14372"/>
                    <a:pt x="21600" y="21450"/>
                  </a:cubicBezTo>
                </a:path>
              </a:pathLst>
            </a:custGeom>
            <a:noFill/>
            <a:ln w="1016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402" name="abdomen"/>
            <p:cNvSpPr txBox="1"/>
            <p:nvPr/>
          </p:nvSpPr>
          <p:spPr>
            <a:xfrm>
              <a:off x="1311520" y="7631509"/>
              <a:ext cx="2427884" cy="9175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4400">
                  <a:solidFill>
                    <a:srgbClr val="AAAAAA"/>
                  </a:solidFill>
                  <a:latin typeface="Comic Sans MS"/>
                  <a:ea typeface="Comic Sans MS"/>
                  <a:cs typeface="Comic Sans MS"/>
                  <a:sym typeface="Comic Sans MS"/>
                </a:defRPr>
              </a:lvl1pPr>
            </a:lstStyle>
            <a:p>
              <a:pPr/>
              <a:r>
                <a:t>abdomen</a:t>
              </a:r>
            </a:p>
          </p:txBody>
        </p:sp>
        <p:sp>
          <p:nvSpPr>
            <p:cNvPr id="403" name="diaphragm"/>
            <p:cNvSpPr txBox="1"/>
            <p:nvPr/>
          </p:nvSpPr>
          <p:spPr>
            <a:xfrm>
              <a:off x="1391266" y="6149974"/>
              <a:ext cx="2102844" cy="7016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latin typeface="Comic Sans MS"/>
                  <a:ea typeface="Comic Sans MS"/>
                  <a:cs typeface="Comic Sans MS"/>
                  <a:sym typeface="Comic Sans MS"/>
                </a:defRPr>
              </a:lvl1pPr>
            </a:lstStyle>
            <a:p>
              <a:pPr/>
              <a:r>
                <a:t>diaphragm</a:t>
              </a:r>
            </a:p>
          </p:txBody>
        </p:sp>
        <p:sp>
          <p:nvSpPr>
            <p:cNvPr id="404" name="Rounded Rectangle"/>
            <p:cNvSpPr/>
            <p:nvPr/>
          </p:nvSpPr>
          <p:spPr>
            <a:xfrm>
              <a:off x="1519442" y="2839640"/>
              <a:ext cx="1928813" cy="1982392"/>
            </a:xfrm>
            <a:prstGeom prst="roundRect">
              <a:avLst>
                <a:gd name="adj" fmla="val 13889"/>
              </a:avLst>
            </a:prstGeom>
            <a:solidFill>
              <a:srgbClr val="FFFFFF"/>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05" name="Rectangle"/>
            <p:cNvSpPr/>
            <p:nvPr/>
          </p:nvSpPr>
          <p:spPr>
            <a:xfrm>
              <a:off x="2233817" y="1500187"/>
              <a:ext cx="410766" cy="1410892"/>
            </a:xfrm>
            <a:prstGeom prst="rect">
              <a:avLst/>
            </a:prstGeom>
            <a:solidFill>
              <a:srgbClr val="FFFFFF"/>
            </a:solidFill>
            <a:ln w="25400" cap="flat">
              <a:solidFill>
                <a:srgbClr val="FFFFFF"/>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06" name="760"/>
            <p:cNvSpPr txBox="1"/>
            <p:nvPr/>
          </p:nvSpPr>
          <p:spPr>
            <a:xfrm>
              <a:off x="1867303" y="-3374"/>
              <a:ext cx="1108076" cy="9175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000">
                  <a:latin typeface="+mn-lt"/>
                  <a:ea typeface="+mn-ea"/>
                  <a:cs typeface="+mn-cs"/>
                  <a:sym typeface="Times Roman"/>
                </a:defRPr>
              </a:lvl1pPr>
            </a:lstStyle>
            <a:p>
              <a:pPr/>
              <a:r>
                <a:t>760</a:t>
              </a:r>
            </a:p>
          </p:txBody>
        </p:sp>
        <p:sp>
          <p:nvSpPr>
            <p:cNvPr id="407" name="760"/>
            <p:cNvSpPr txBox="1"/>
            <p:nvPr/>
          </p:nvSpPr>
          <p:spPr>
            <a:xfrm>
              <a:off x="4617646" y="5425876"/>
              <a:ext cx="1108076" cy="9175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000">
                  <a:solidFill>
                    <a:srgbClr val="0061FF"/>
                  </a:solidFill>
                  <a:latin typeface="+mn-lt"/>
                  <a:ea typeface="+mn-ea"/>
                  <a:cs typeface="+mn-cs"/>
                  <a:sym typeface="Times Roman"/>
                </a:defRPr>
              </a:lvl1pPr>
            </a:lstStyle>
            <a:p>
              <a:pPr/>
              <a:r>
                <a:t>760</a:t>
              </a:r>
            </a:p>
          </p:txBody>
        </p:sp>
        <p:sp>
          <p:nvSpPr>
            <p:cNvPr id="408" name="Line"/>
            <p:cNvSpPr/>
            <p:nvPr/>
          </p:nvSpPr>
          <p:spPr>
            <a:xfrm>
              <a:off x="4001895" y="5911453"/>
              <a:ext cx="696516" cy="17860"/>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409" name="Rectangle"/>
            <p:cNvSpPr/>
            <p:nvPr/>
          </p:nvSpPr>
          <p:spPr>
            <a:xfrm>
              <a:off x="71437" y="5214937"/>
              <a:ext cx="696517" cy="464345"/>
            </a:xfrm>
            <a:prstGeom prst="rect">
              <a:avLst/>
            </a:prstGeom>
            <a:solidFill>
              <a:srgbClr val="FFFFFF"/>
            </a:solidFill>
            <a:ln w="25400" cap="flat">
              <a:solidFill>
                <a:srgbClr val="000000">
                  <a:alpha val="0"/>
                </a:srgbClr>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10" name="Line"/>
            <p:cNvSpPr/>
            <p:nvPr/>
          </p:nvSpPr>
          <p:spPr>
            <a:xfrm flipV="1">
              <a:off x="0" y="5214935"/>
              <a:ext cx="786016" cy="2"/>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411" name="Line"/>
            <p:cNvSpPr/>
            <p:nvPr/>
          </p:nvSpPr>
          <p:spPr>
            <a:xfrm flipV="1">
              <a:off x="0" y="5661421"/>
              <a:ext cx="786016" cy="2"/>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412" name="760"/>
            <p:cNvSpPr txBox="1"/>
            <p:nvPr/>
          </p:nvSpPr>
          <p:spPr>
            <a:xfrm>
              <a:off x="1919485" y="3568501"/>
              <a:ext cx="1108076" cy="9175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000">
                  <a:latin typeface="+mn-lt"/>
                  <a:ea typeface="+mn-ea"/>
                  <a:cs typeface="+mn-cs"/>
                  <a:sym typeface="Times Roman"/>
                </a:defRPr>
              </a:lvl1pPr>
            </a:lstStyle>
            <a:p>
              <a:pPr/>
              <a:r>
                <a:t>760</a:t>
              </a:r>
            </a:p>
          </p:txBody>
        </p:sp>
        <p:sp>
          <p:nvSpPr>
            <p:cNvPr id="413" name="Line"/>
            <p:cNvSpPr/>
            <p:nvPr/>
          </p:nvSpPr>
          <p:spPr>
            <a:xfrm flipH="1" rot="10800000">
              <a:off x="3053953" y="2893218"/>
              <a:ext cx="321469" cy="4464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1636" y="20054"/>
                    <a:pt x="4889" y="17982"/>
                    <a:pt x="4957" y="16916"/>
                  </a:cubicBezTo>
                  <a:cubicBezTo>
                    <a:pt x="4997" y="16306"/>
                    <a:pt x="2314" y="14558"/>
                    <a:pt x="2479" y="14053"/>
                  </a:cubicBezTo>
                  <a:cubicBezTo>
                    <a:pt x="2712" y="13337"/>
                    <a:pt x="10280" y="16176"/>
                    <a:pt x="11331" y="15614"/>
                  </a:cubicBezTo>
                  <a:cubicBezTo>
                    <a:pt x="10474" y="16072"/>
                    <a:pt x="5666" y="8463"/>
                    <a:pt x="5666" y="9889"/>
                  </a:cubicBezTo>
                  <a:cubicBezTo>
                    <a:pt x="5666" y="11356"/>
                    <a:pt x="13892" y="13245"/>
                    <a:pt x="14872" y="12752"/>
                  </a:cubicBezTo>
                  <a:cubicBezTo>
                    <a:pt x="14132" y="13124"/>
                    <a:pt x="9963" y="8631"/>
                    <a:pt x="10269" y="7807"/>
                  </a:cubicBezTo>
                  <a:cubicBezTo>
                    <a:pt x="10503" y="7177"/>
                    <a:pt x="17088" y="9844"/>
                    <a:pt x="18059" y="9369"/>
                  </a:cubicBezTo>
                  <a:cubicBezTo>
                    <a:pt x="17241" y="9769"/>
                    <a:pt x="12677" y="4622"/>
                    <a:pt x="13102" y="3904"/>
                  </a:cubicBezTo>
                  <a:cubicBezTo>
                    <a:pt x="13491" y="3245"/>
                    <a:pt x="20014" y="6894"/>
                    <a:pt x="21246" y="6506"/>
                  </a:cubicBezTo>
                  <a:cubicBezTo>
                    <a:pt x="20701" y="6678"/>
                    <a:pt x="19036" y="3631"/>
                    <a:pt x="19121" y="2863"/>
                  </a:cubicBezTo>
                  <a:cubicBezTo>
                    <a:pt x="19194" y="2205"/>
                    <a:pt x="20782" y="945"/>
                    <a:pt x="21600" y="0"/>
                  </a:cubicBezTo>
                </a:path>
              </a:pathLst>
            </a:custGeom>
            <a:noFill/>
            <a:ln w="127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414" name="Line"/>
            <p:cNvSpPr/>
            <p:nvPr/>
          </p:nvSpPr>
          <p:spPr>
            <a:xfrm flipH="1" rot="10800000">
              <a:off x="1589484" y="4304109"/>
              <a:ext cx="321470" cy="4464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1636" y="20054"/>
                    <a:pt x="4889" y="17982"/>
                    <a:pt x="4957" y="16916"/>
                  </a:cubicBezTo>
                  <a:cubicBezTo>
                    <a:pt x="4997" y="16306"/>
                    <a:pt x="2314" y="14558"/>
                    <a:pt x="2479" y="14053"/>
                  </a:cubicBezTo>
                  <a:cubicBezTo>
                    <a:pt x="2712" y="13337"/>
                    <a:pt x="10280" y="16176"/>
                    <a:pt x="11331" y="15614"/>
                  </a:cubicBezTo>
                  <a:cubicBezTo>
                    <a:pt x="10474" y="16072"/>
                    <a:pt x="5666" y="8463"/>
                    <a:pt x="5666" y="9889"/>
                  </a:cubicBezTo>
                  <a:cubicBezTo>
                    <a:pt x="5666" y="11356"/>
                    <a:pt x="13892" y="13245"/>
                    <a:pt x="14872" y="12752"/>
                  </a:cubicBezTo>
                  <a:cubicBezTo>
                    <a:pt x="14132" y="13124"/>
                    <a:pt x="9963" y="8631"/>
                    <a:pt x="10269" y="7807"/>
                  </a:cubicBezTo>
                  <a:cubicBezTo>
                    <a:pt x="10503" y="7177"/>
                    <a:pt x="17088" y="9844"/>
                    <a:pt x="18059" y="9369"/>
                  </a:cubicBezTo>
                  <a:cubicBezTo>
                    <a:pt x="17241" y="9769"/>
                    <a:pt x="12677" y="4622"/>
                    <a:pt x="13102" y="3904"/>
                  </a:cubicBezTo>
                  <a:cubicBezTo>
                    <a:pt x="13491" y="3245"/>
                    <a:pt x="20014" y="6894"/>
                    <a:pt x="21246" y="6506"/>
                  </a:cubicBezTo>
                  <a:cubicBezTo>
                    <a:pt x="20701" y="6678"/>
                    <a:pt x="19036" y="3631"/>
                    <a:pt x="19121" y="2863"/>
                  </a:cubicBezTo>
                  <a:cubicBezTo>
                    <a:pt x="19194" y="2205"/>
                    <a:pt x="20782" y="945"/>
                    <a:pt x="21600" y="0"/>
                  </a:cubicBezTo>
                </a:path>
              </a:pathLst>
            </a:custGeom>
            <a:noFill/>
            <a:ln w="127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415" name="Line"/>
            <p:cNvSpPr/>
            <p:nvPr/>
          </p:nvSpPr>
          <p:spPr>
            <a:xfrm>
              <a:off x="3053953" y="4357687"/>
              <a:ext cx="321469" cy="4464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1636" y="20054"/>
                    <a:pt x="4889" y="17982"/>
                    <a:pt x="4957" y="16916"/>
                  </a:cubicBezTo>
                  <a:cubicBezTo>
                    <a:pt x="4997" y="16306"/>
                    <a:pt x="2314" y="14558"/>
                    <a:pt x="2479" y="14053"/>
                  </a:cubicBezTo>
                  <a:cubicBezTo>
                    <a:pt x="2712" y="13337"/>
                    <a:pt x="10280" y="16176"/>
                    <a:pt x="11331" y="15614"/>
                  </a:cubicBezTo>
                  <a:cubicBezTo>
                    <a:pt x="10474" y="16072"/>
                    <a:pt x="5666" y="8463"/>
                    <a:pt x="5666" y="9889"/>
                  </a:cubicBezTo>
                  <a:cubicBezTo>
                    <a:pt x="5666" y="11356"/>
                    <a:pt x="13892" y="13245"/>
                    <a:pt x="14872" y="12752"/>
                  </a:cubicBezTo>
                  <a:cubicBezTo>
                    <a:pt x="14132" y="13124"/>
                    <a:pt x="9963" y="8631"/>
                    <a:pt x="10269" y="7807"/>
                  </a:cubicBezTo>
                  <a:cubicBezTo>
                    <a:pt x="10503" y="7177"/>
                    <a:pt x="17088" y="9844"/>
                    <a:pt x="18059" y="9369"/>
                  </a:cubicBezTo>
                  <a:cubicBezTo>
                    <a:pt x="17241" y="9769"/>
                    <a:pt x="12677" y="4622"/>
                    <a:pt x="13102" y="3904"/>
                  </a:cubicBezTo>
                  <a:cubicBezTo>
                    <a:pt x="13491" y="3245"/>
                    <a:pt x="20014" y="6894"/>
                    <a:pt x="21246" y="6506"/>
                  </a:cubicBezTo>
                  <a:cubicBezTo>
                    <a:pt x="20701" y="6678"/>
                    <a:pt x="19036" y="3631"/>
                    <a:pt x="19121" y="2863"/>
                  </a:cubicBezTo>
                  <a:cubicBezTo>
                    <a:pt x="19194" y="2205"/>
                    <a:pt x="20782" y="945"/>
                    <a:pt x="21600" y="0"/>
                  </a:cubicBezTo>
                </a:path>
              </a:pathLst>
            </a:custGeom>
            <a:noFill/>
            <a:ln w="127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416" name="Line"/>
            <p:cNvSpPr/>
            <p:nvPr/>
          </p:nvSpPr>
          <p:spPr>
            <a:xfrm>
              <a:off x="1589484" y="2893218"/>
              <a:ext cx="321470" cy="4464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1636" y="20054"/>
                    <a:pt x="4889" y="17982"/>
                    <a:pt x="4957" y="16916"/>
                  </a:cubicBezTo>
                  <a:cubicBezTo>
                    <a:pt x="4997" y="16306"/>
                    <a:pt x="2314" y="14558"/>
                    <a:pt x="2479" y="14053"/>
                  </a:cubicBezTo>
                  <a:cubicBezTo>
                    <a:pt x="2712" y="13337"/>
                    <a:pt x="10280" y="16176"/>
                    <a:pt x="11331" y="15614"/>
                  </a:cubicBezTo>
                  <a:cubicBezTo>
                    <a:pt x="10474" y="16072"/>
                    <a:pt x="5666" y="8463"/>
                    <a:pt x="5666" y="9889"/>
                  </a:cubicBezTo>
                  <a:cubicBezTo>
                    <a:pt x="5666" y="11356"/>
                    <a:pt x="13892" y="13245"/>
                    <a:pt x="14872" y="12752"/>
                  </a:cubicBezTo>
                  <a:cubicBezTo>
                    <a:pt x="14132" y="13124"/>
                    <a:pt x="9963" y="8631"/>
                    <a:pt x="10269" y="7807"/>
                  </a:cubicBezTo>
                  <a:cubicBezTo>
                    <a:pt x="10503" y="7177"/>
                    <a:pt x="17088" y="9844"/>
                    <a:pt x="18059" y="9369"/>
                  </a:cubicBezTo>
                  <a:cubicBezTo>
                    <a:pt x="17241" y="9769"/>
                    <a:pt x="12677" y="4622"/>
                    <a:pt x="13102" y="3904"/>
                  </a:cubicBezTo>
                  <a:cubicBezTo>
                    <a:pt x="13491" y="3245"/>
                    <a:pt x="20014" y="6894"/>
                    <a:pt x="21246" y="6506"/>
                  </a:cubicBezTo>
                  <a:cubicBezTo>
                    <a:pt x="20701" y="6678"/>
                    <a:pt x="19036" y="3631"/>
                    <a:pt x="19121" y="2863"/>
                  </a:cubicBezTo>
                  <a:cubicBezTo>
                    <a:pt x="19194" y="2205"/>
                    <a:pt x="20782" y="945"/>
                    <a:pt x="21600" y="0"/>
                  </a:cubicBezTo>
                </a:path>
              </a:pathLst>
            </a:custGeom>
            <a:noFill/>
            <a:ln w="127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grpSp>
      <p:sp>
        <p:nvSpPr>
          <p:cNvPr id="418" name="Intrapleural pressure keeps elastic lung inflated.…"/>
          <p:cNvSpPr txBox="1"/>
          <p:nvPr/>
        </p:nvSpPr>
        <p:spPr>
          <a:xfrm>
            <a:off x="3651468" y="294679"/>
            <a:ext cx="17234298" cy="246459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defTabSz="821531">
              <a:defRPr b="1" sz="5000"/>
            </a:pPr>
            <a:r>
              <a:t>Intrapleural pressure keeps elastic lung inflated.</a:t>
            </a:r>
          </a:p>
          <a:p>
            <a:pPr defTabSz="821531">
              <a:defRPr sz="3200"/>
            </a:pPr>
            <a:r>
              <a:rPr b="1"/>
              <a:t>Pneumothorax</a:t>
            </a:r>
            <a:r>
              <a:t>: air enters intrapleural space, lung collapses</a:t>
            </a:r>
          </a:p>
          <a:p>
            <a:pPr defTabSz="821531">
              <a:defRPr sz="3200"/>
            </a:pPr>
            <a:r>
              <a:t>(also, because lung no longer pulled against diaphragm, can’t pull air in during inspiration.)</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0" name="Figure 16.9"/>
          <p:cNvSpPr txBox="1"/>
          <p:nvPr/>
        </p:nvSpPr>
        <p:spPr>
          <a:xfrm>
            <a:off x="17549812" y="12876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16.9</a:t>
            </a:r>
          </a:p>
        </p:txBody>
      </p:sp>
      <p:sp>
        <p:nvSpPr>
          <p:cNvPr id="421" name="air enters intrapleural space and lung collapses…"/>
          <p:cNvSpPr txBox="1"/>
          <p:nvPr/>
        </p:nvSpPr>
        <p:spPr>
          <a:xfrm>
            <a:off x="3565921" y="2393156"/>
            <a:ext cx="5822158" cy="5626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200">
                <a:uFill>
                  <a:solidFill>
                    <a:srgbClr val="000000"/>
                  </a:solidFill>
                </a:uFill>
                <a:latin typeface="+mj-lt"/>
                <a:ea typeface="+mj-ea"/>
                <a:cs typeface="+mj-cs"/>
                <a:sym typeface="Arial"/>
              </a:defRPr>
            </a:pPr>
          </a:p>
          <a:p>
            <a:pPr marL="81280" marR="81280" defTabSz="1821656">
              <a:defRPr sz="3200">
                <a:uFill>
                  <a:solidFill>
                    <a:srgbClr val="000000"/>
                  </a:solidFill>
                </a:uFill>
                <a:latin typeface="+mj-lt"/>
                <a:ea typeface="+mj-ea"/>
                <a:cs typeface="+mj-cs"/>
                <a:sym typeface="Arial"/>
              </a:defRPr>
            </a:pPr>
            <a:r>
              <a:t>air enters intrapleural space and lung collapses</a:t>
            </a:r>
          </a:p>
          <a:p>
            <a:pPr marL="81280" marR="81280" defTabSz="1821656">
              <a:defRPr sz="3200">
                <a:uFill>
                  <a:solidFill>
                    <a:srgbClr val="000000"/>
                  </a:solidFill>
                </a:uFill>
                <a:latin typeface="+mj-lt"/>
                <a:ea typeface="+mj-ea"/>
                <a:cs typeface="+mj-cs"/>
                <a:sym typeface="Arial"/>
              </a:defRPr>
            </a:pPr>
          </a:p>
          <a:p>
            <a:pPr marL="81280" marR="81280" defTabSz="1821656">
              <a:defRPr sz="3200">
                <a:uFill>
                  <a:solidFill>
                    <a:srgbClr val="000000"/>
                  </a:solidFill>
                </a:uFill>
                <a:latin typeface="+mj-lt"/>
                <a:ea typeface="+mj-ea"/>
                <a:cs typeface="+mj-cs"/>
                <a:sym typeface="Arial"/>
              </a:defRPr>
            </a:pPr>
          </a:p>
          <a:p>
            <a:pPr marL="81280" marR="81280" defTabSz="1821656">
              <a:defRPr sz="3200">
                <a:uFill>
                  <a:solidFill>
                    <a:srgbClr val="000000"/>
                  </a:solidFill>
                </a:uFill>
                <a:latin typeface="+mj-lt"/>
                <a:ea typeface="+mj-ea"/>
                <a:cs typeface="+mj-cs"/>
                <a:sym typeface="Arial"/>
              </a:defRPr>
            </a:pPr>
            <a:r>
              <a:t>more air on right (so darker), more blood on left</a:t>
            </a:r>
          </a:p>
          <a:p>
            <a:pPr marL="81280" marR="81280" defTabSz="1821656">
              <a:defRPr sz="3200">
                <a:uFill>
                  <a:solidFill>
                    <a:srgbClr val="000000"/>
                  </a:solidFill>
                </a:uFill>
                <a:latin typeface="+mj-lt"/>
                <a:ea typeface="+mj-ea"/>
                <a:cs typeface="+mj-cs"/>
                <a:sym typeface="Arial"/>
              </a:defRPr>
            </a:pPr>
          </a:p>
          <a:p>
            <a:pPr marL="81280" marR="81280" defTabSz="1821656">
              <a:defRPr sz="3200">
                <a:uFill>
                  <a:solidFill>
                    <a:srgbClr val="000000"/>
                  </a:solidFill>
                </a:uFill>
                <a:latin typeface="+mj-lt"/>
                <a:ea typeface="+mj-ea"/>
                <a:cs typeface="+mj-cs"/>
                <a:sym typeface="Arial"/>
              </a:defRPr>
            </a:pPr>
            <a:r>
              <a:t>Treatment: insert catheter (small tube) and suck air out of intrapleural space.</a:t>
            </a:r>
          </a:p>
        </p:txBody>
      </p:sp>
      <p:grpSp>
        <p:nvGrpSpPr>
          <p:cNvPr id="425" name="Group"/>
          <p:cNvGrpSpPr/>
          <p:nvPr/>
        </p:nvGrpSpPr>
        <p:grpSpPr>
          <a:xfrm>
            <a:off x="9655968" y="1339453"/>
            <a:ext cx="11322845" cy="11172429"/>
            <a:chOff x="0" y="0"/>
            <a:chExt cx="11322843" cy="11172428"/>
          </a:xfrm>
        </p:grpSpPr>
        <p:pic>
          <p:nvPicPr>
            <p:cNvPr id="422" name="fox78119_1609.jpg" descr="fox78119_1609.jpg"/>
            <p:cNvPicPr>
              <a:picLocks noChangeAspect="0"/>
            </p:cNvPicPr>
            <p:nvPr/>
          </p:nvPicPr>
          <p:blipFill>
            <a:blip r:embed="rId2">
              <a:extLst/>
            </a:blip>
            <a:stretch>
              <a:fillRect/>
            </a:stretch>
          </p:blipFill>
          <p:spPr>
            <a:xfrm>
              <a:off x="53578" y="349646"/>
              <a:ext cx="11269266" cy="10822783"/>
            </a:xfrm>
            <a:prstGeom prst="rect">
              <a:avLst/>
            </a:prstGeom>
            <a:ln w="12700" cap="flat">
              <a:noFill/>
              <a:miter lim="400000"/>
            </a:ln>
            <a:effectLst/>
          </p:spPr>
        </p:pic>
        <p:sp>
          <p:nvSpPr>
            <p:cNvPr id="423" name="Rectangle"/>
            <p:cNvSpPr/>
            <p:nvPr/>
          </p:nvSpPr>
          <p:spPr>
            <a:xfrm>
              <a:off x="0" y="0"/>
              <a:ext cx="11251407" cy="76795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sp>
          <p:nvSpPr>
            <p:cNvPr id="424" name="Rectangle"/>
            <p:cNvSpPr/>
            <p:nvPr/>
          </p:nvSpPr>
          <p:spPr>
            <a:xfrm>
              <a:off x="53578" y="10394156"/>
              <a:ext cx="11251407" cy="76795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
        <p:nvSpPr>
          <p:cNvPr id="426" name="Pneumothorax - “air chest”"/>
          <p:cNvSpPr txBox="1"/>
          <p:nvPr/>
        </p:nvSpPr>
        <p:spPr>
          <a:xfrm>
            <a:off x="3494484" y="660796"/>
            <a:ext cx="8602087"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5000">
                <a:uFill>
                  <a:solidFill>
                    <a:srgbClr val="000000"/>
                  </a:solidFill>
                </a:uFill>
                <a:latin typeface="+mj-lt"/>
                <a:ea typeface="+mj-ea"/>
                <a:cs typeface="+mj-cs"/>
                <a:sym typeface="Arial"/>
              </a:defRPr>
            </a:lvl1pPr>
          </a:lstStyle>
          <a:p>
            <a:pPr/>
            <a:r>
              <a:t>Pneumothorax - “air chest”</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28" name="droppedImage.png" descr="droppedImage.png"/>
          <p:cNvPicPr>
            <a:picLocks noChangeAspect="1"/>
          </p:cNvPicPr>
          <p:nvPr/>
        </p:nvPicPr>
        <p:blipFill>
          <a:blip r:embed="rId2">
            <a:extLst/>
          </a:blip>
          <a:stretch>
            <a:fillRect/>
          </a:stretch>
        </p:blipFill>
        <p:spPr>
          <a:xfrm>
            <a:off x="4887515" y="3357562"/>
            <a:ext cx="15165830" cy="7500938"/>
          </a:xfrm>
          <a:prstGeom prst="rect">
            <a:avLst/>
          </a:prstGeom>
          <a:ln w="12700">
            <a:miter lim="400000"/>
          </a:ln>
        </p:spPr>
      </p:pic>
      <p:sp>
        <p:nvSpPr>
          <p:cNvPr id="429" name="Miall L , Wallis S Arch Dis Child Educ Pract Ed doi:10.1136/adc.2010.189712"/>
          <p:cNvSpPr txBox="1"/>
          <p:nvPr/>
        </p:nvSpPr>
        <p:spPr>
          <a:xfrm>
            <a:off x="13571390" y="13069754"/>
            <a:ext cx="7858126" cy="558801"/>
          </a:xfrm>
          <a:prstGeom prst="rect">
            <a:avLst/>
          </a:prstGeom>
          <a:extLst>
            <a:ext uri="{C572A759-6A51-4108-AA02-DFA0A04FC94B}">
              <ma14:wrappingTextBoxFlag xmlns:ma14="http://schemas.microsoft.com/office/mac/drawingml/2011/main" val="1"/>
            </a:ext>
          </a:extLst>
        </p:spPr>
        <p:txBody>
          <a:bodyPr lIns="0" tIns="0" rIns="0" bIns="0">
            <a:spAutoFit/>
          </a:bodyPr>
          <a:lstStyle>
            <a:lvl1pPr defTabSz="821531">
              <a:lnSpc>
                <a:spcPct val="93000"/>
              </a:lnSpc>
              <a:buClr>
                <a:srgbClr val="000000"/>
              </a:buClr>
              <a:buFont typeface="Wingdings"/>
              <a:tabLst>
                <a:tab pos="1320800" algn="l"/>
                <a:tab pos="2616200" algn="l"/>
                <a:tab pos="3937000" algn="l"/>
                <a:tab pos="5245100" algn="l"/>
                <a:tab pos="6565900" algn="l"/>
                <a:tab pos="6642100" algn="l"/>
              </a:tabLst>
              <a:defRPr b="1" sz="1800">
                <a:uFill>
                  <a:solidFill>
                    <a:srgbClr val="000000"/>
                  </a:solidFill>
                </a:uFill>
                <a:latin typeface="+mj-lt"/>
                <a:ea typeface="+mj-ea"/>
                <a:cs typeface="+mj-cs"/>
                <a:sym typeface="Arial"/>
              </a:defRPr>
            </a:lvl1pPr>
          </a:lstStyle>
          <a:p>
            <a:pPr/>
            <a:r>
              <a:t>Miall L , Wallis S Arch Dis Child Educ Pract Ed doi:10.1136/adc.2010.189712</a:t>
            </a:r>
          </a:p>
        </p:txBody>
      </p:sp>
      <p:sp>
        <p:nvSpPr>
          <p:cNvPr id="430" name="Pneumothorax - “air chest”…"/>
          <p:cNvSpPr txBox="1"/>
          <p:nvPr/>
        </p:nvSpPr>
        <p:spPr>
          <a:xfrm>
            <a:off x="3494484" y="660796"/>
            <a:ext cx="17841516" cy="1879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b="1" sz="5000">
                <a:uFill>
                  <a:solidFill>
                    <a:srgbClr val="000000"/>
                  </a:solidFill>
                </a:uFill>
                <a:latin typeface="+mj-lt"/>
                <a:ea typeface="+mj-ea"/>
                <a:cs typeface="+mj-cs"/>
                <a:sym typeface="Arial"/>
              </a:defRPr>
            </a:pPr>
            <a:r>
              <a:t>Pneumothorax - “air chest”</a:t>
            </a:r>
          </a:p>
          <a:p>
            <a:pPr marL="81280" marR="81280" defTabSz="1821656">
              <a:defRPr sz="3200">
                <a:uFill>
                  <a:solidFill>
                    <a:srgbClr val="000000"/>
                  </a:solidFill>
                </a:uFill>
                <a:latin typeface="+mj-lt"/>
                <a:ea typeface="+mj-ea"/>
                <a:cs typeface="+mj-cs"/>
                <a:sym typeface="Arial"/>
              </a:defRPr>
            </a:pPr>
            <a:r>
              <a:t>pre-term infant with pneumothorax &amp; correction with catheter to remove air from pleural space.</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436" name="Group"/>
          <p:cNvGrpSpPr/>
          <p:nvPr/>
        </p:nvGrpSpPr>
        <p:grpSpPr>
          <a:xfrm>
            <a:off x="5316140" y="1589484"/>
            <a:ext cx="13733860" cy="15609095"/>
            <a:chOff x="0" y="0"/>
            <a:chExt cx="13733859" cy="15609093"/>
          </a:xfrm>
        </p:grpSpPr>
        <p:pic>
          <p:nvPicPr>
            <p:cNvPr id="432" name="droppedImage.png" descr="droppedImage.png"/>
            <p:cNvPicPr>
              <a:picLocks noChangeAspect="1"/>
            </p:cNvPicPr>
            <p:nvPr/>
          </p:nvPicPr>
          <p:blipFill>
            <a:blip r:embed="rId3">
              <a:extLst/>
            </a:blip>
            <a:stretch>
              <a:fillRect/>
            </a:stretch>
          </p:blipFill>
          <p:spPr>
            <a:xfrm>
              <a:off x="0" y="0"/>
              <a:ext cx="13733860" cy="15609094"/>
            </a:xfrm>
            <a:prstGeom prst="rect">
              <a:avLst/>
            </a:prstGeom>
            <a:ln w="12700" cap="flat">
              <a:noFill/>
              <a:round/>
            </a:ln>
            <a:effectLst/>
          </p:spPr>
        </p:pic>
        <p:grpSp>
          <p:nvGrpSpPr>
            <p:cNvPr id="435" name="Group"/>
            <p:cNvGrpSpPr/>
            <p:nvPr/>
          </p:nvGrpSpPr>
          <p:grpSpPr>
            <a:xfrm>
              <a:off x="178593" y="9322593"/>
              <a:ext cx="13537407" cy="6143626"/>
              <a:chOff x="0" y="0"/>
              <a:chExt cx="13537406" cy="6143625"/>
            </a:xfrm>
          </p:grpSpPr>
          <p:sp>
            <p:nvSpPr>
              <p:cNvPr id="433" name="Rectangle"/>
              <p:cNvSpPr/>
              <p:nvPr/>
            </p:nvSpPr>
            <p:spPr>
              <a:xfrm>
                <a:off x="0" y="428625"/>
                <a:ext cx="9126141" cy="5715000"/>
              </a:xfrm>
              <a:prstGeom prst="rect">
                <a:avLst/>
              </a:prstGeom>
              <a:solidFill>
                <a:srgbClr val="FFFFFF"/>
              </a:solidFill>
              <a:ln w="12700" cap="flat">
                <a:noFill/>
                <a:round/>
              </a:ln>
              <a:effectLst/>
            </p:spPr>
            <p:txBody>
              <a:bodyPr wrap="square" lIns="71437" tIns="71437" rIns="71437" bIns="71437" numCol="1" anchor="ctr">
                <a:noAutofit/>
              </a:bodyPr>
              <a:lstStyle/>
              <a:p>
                <a:pPr marL="73735" marR="73735" defTabSz="821531">
                  <a:lnSpc>
                    <a:spcPct val="93000"/>
                  </a:lnSpc>
                  <a:defRPr sz="4200">
                    <a:uFill>
                      <a:solidFill>
                        <a:srgbClr val="000000"/>
                      </a:solidFill>
                    </a:uFill>
                    <a:latin typeface="Times New Roman"/>
                    <a:ea typeface="Times New Roman"/>
                    <a:cs typeface="Times New Roman"/>
                    <a:sym typeface="Times New Roman"/>
                  </a:defRPr>
                </a:pPr>
              </a:p>
            </p:txBody>
          </p:sp>
          <p:sp>
            <p:nvSpPr>
              <p:cNvPr id="434" name="Rectangle"/>
              <p:cNvSpPr/>
              <p:nvPr/>
            </p:nvSpPr>
            <p:spPr>
              <a:xfrm>
                <a:off x="8501062" y="0"/>
                <a:ext cx="5036345" cy="5179219"/>
              </a:xfrm>
              <a:prstGeom prst="rect">
                <a:avLst/>
              </a:prstGeom>
              <a:solidFill>
                <a:srgbClr val="FFFFFF"/>
              </a:solidFill>
              <a:ln w="12700" cap="flat">
                <a:noFill/>
                <a:round/>
              </a:ln>
              <a:effectLst/>
            </p:spPr>
            <p:txBody>
              <a:bodyPr wrap="square" lIns="71437" tIns="71437" rIns="71437" bIns="71437" numCol="1" anchor="ctr">
                <a:noAutofit/>
              </a:bodyPr>
              <a:lstStyle/>
              <a:p>
                <a:pPr marL="73735" marR="73735" defTabSz="821531">
                  <a:lnSpc>
                    <a:spcPct val="93000"/>
                  </a:lnSpc>
                  <a:defRPr sz="4200">
                    <a:uFill>
                      <a:solidFill>
                        <a:srgbClr val="000000"/>
                      </a:solidFill>
                    </a:uFill>
                    <a:latin typeface="Times New Roman"/>
                    <a:ea typeface="Times New Roman"/>
                    <a:cs typeface="Times New Roman"/>
                    <a:sym typeface="Times New Roman"/>
                  </a:defRPr>
                </a:pPr>
              </a:p>
            </p:txBody>
          </p:sp>
        </p:grpSp>
      </p:grpSp>
      <p:sp>
        <p:nvSpPr>
          <p:cNvPr id="437" name="Algorithm for the management of respiratory distress in the moderately preterm infant in the newborn period."/>
          <p:cNvSpPr txBox="1"/>
          <p:nvPr/>
        </p:nvSpPr>
        <p:spPr>
          <a:xfrm>
            <a:off x="3380291" y="281077"/>
            <a:ext cx="17002126" cy="787401"/>
          </a:xfrm>
          <a:prstGeom prst="rect">
            <a:avLst/>
          </a:prstGeom>
          <a:extLst>
            <a:ext uri="{C572A759-6A51-4108-AA02-DFA0A04FC94B}">
              <ma14:wrappingTextBoxFlag xmlns:ma14="http://schemas.microsoft.com/office/mac/drawingml/2011/main" val="1"/>
            </a:ext>
          </a:extLst>
        </p:spPr>
        <p:txBody>
          <a:bodyPr lIns="0" tIns="0" rIns="0" bIns="0">
            <a:spAutoFit/>
          </a:bodyPr>
          <a:lstStyle>
            <a:lvl1pPr algn="ctr" defTabSz="821531">
              <a:lnSpc>
                <a:spcPct val="93000"/>
              </a:lnSpc>
              <a:buClr>
                <a:srgbClr val="000000"/>
              </a:buClr>
              <a:buFont typeface="Wingdings"/>
              <a:tabLst>
                <a:tab pos="1320800" algn="l"/>
                <a:tab pos="2616200" algn="l"/>
                <a:tab pos="3937000" algn="l"/>
                <a:tab pos="5245100" algn="l"/>
                <a:tab pos="6565900" algn="l"/>
                <a:tab pos="7874000" algn="l"/>
                <a:tab pos="9194800" algn="l"/>
                <a:tab pos="10490200" algn="l"/>
                <a:tab pos="11811000" algn="l"/>
                <a:tab pos="13119100" algn="l"/>
                <a:tab pos="14439900" algn="l"/>
                <a:tab pos="15760700" algn="l"/>
              </a:tabLst>
              <a:defRPr b="1" sz="2800">
                <a:uFill>
                  <a:solidFill>
                    <a:srgbClr val="000000"/>
                  </a:solidFill>
                </a:uFill>
                <a:latin typeface="+mj-lt"/>
                <a:ea typeface="+mj-ea"/>
                <a:cs typeface="+mj-cs"/>
                <a:sym typeface="Arial"/>
              </a:defRPr>
            </a:lvl1pPr>
          </a:lstStyle>
          <a:p>
            <a:pPr/>
            <a:r>
              <a:t>Algorithm for the management of respiratory distress in the moderately preterm infant in the newborn period.</a:t>
            </a:r>
          </a:p>
        </p:txBody>
      </p:sp>
      <p:sp>
        <p:nvSpPr>
          <p:cNvPr id="438" name="Miall L , Wallis S Arch Dis Child Educ Pract Ed doi:10.1136/adc.2010.189712"/>
          <p:cNvSpPr txBox="1"/>
          <p:nvPr/>
        </p:nvSpPr>
        <p:spPr>
          <a:xfrm>
            <a:off x="13571390" y="13069754"/>
            <a:ext cx="7858126" cy="558801"/>
          </a:xfrm>
          <a:prstGeom prst="rect">
            <a:avLst/>
          </a:prstGeom>
          <a:extLst>
            <a:ext uri="{C572A759-6A51-4108-AA02-DFA0A04FC94B}">
              <ma14:wrappingTextBoxFlag xmlns:ma14="http://schemas.microsoft.com/office/mac/drawingml/2011/main" val="1"/>
            </a:ext>
          </a:extLst>
        </p:spPr>
        <p:txBody>
          <a:bodyPr lIns="0" tIns="0" rIns="0" bIns="0">
            <a:spAutoFit/>
          </a:bodyPr>
          <a:lstStyle>
            <a:lvl1pPr defTabSz="821531">
              <a:lnSpc>
                <a:spcPct val="93000"/>
              </a:lnSpc>
              <a:buClr>
                <a:srgbClr val="000000"/>
              </a:buClr>
              <a:buFont typeface="Wingdings"/>
              <a:tabLst>
                <a:tab pos="1320800" algn="l"/>
                <a:tab pos="2616200" algn="l"/>
                <a:tab pos="3937000" algn="l"/>
                <a:tab pos="5245100" algn="l"/>
                <a:tab pos="6565900" algn="l"/>
                <a:tab pos="6642100" algn="l"/>
              </a:tabLst>
              <a:defRPr b="1" sz="1800">
                <a:uFill>
                  <a:solidFill>
                    <a:srgbClr val="000000"/>
                  </a:solidFill>
                </a:uFill>
                <a:latin typeface="+mj-lt"/>
                <a:ea typeface="+mj-ea"/>
                <a:cs typeface="+mj-cs"/>
                <a:sym typeface="Arial"/>
              </a:defRPr>
            </a:lvl1pPr>
          </a:lstStyle>
          <a:p>
            <a:pPr/>
            <a:r>
              <a:t>Miall L , Wallis S Arch Dis Child Educ Pract Ed doi:10.1136/adc.2010.189712</a:t>
            </a:r>
          </a:p>
        </p:txBody>
      </p:sp>
      <p:sp>
        <p:nvSpPr>
          <p:cNvPr id="439" name="Figure 4 Algorithm for the management of respiratory distress in the moderately preterm infant in the newborn period. CPAP, continuous positive airflow pressure; CXR, chest x-ray; RDS, respiratory distress syndrome."/>
          <p:cNvSpPr txBox="1"/>
          <p:nvPr/>
        </p:nvSpPr>
        <p:spPr>
          <a:xfrm>
            <a:off x="3655218" y="11769328"/>
            <a:ext cx="9572626" cy="17145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defTabSz="821531">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2400">
                <a:solidFill>
                  <a:srgbClr val="1A1A18"/>
                </a:solidFill>
              </a:defRPr>
            </a:lvl1pPr>
          </a:lstStyle>
          <a:p>
            <a:pPr/>
            <a:r>
              <a:t>Figure 4	Algorithm for the management of respiratory distress in the moderately preterm infant in the newborn period. CPAP, continuous positive airflow pressure; CXR, chest x-ray; RDS, respiratory distress syndrome.</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43" name="Group"/>
          <p:cNvGrpSpPr/>
          <p:nvPr/>
        </p:nvGrpSpPr>
        <p:grpSpPr>
          <a:xfrm>
            <a:off x="13554242" y="4028120"/>
            <a:ext cx="3582058" cy="2841371"/>
            <a:chOff x="0" y="0"/>
            <a:chExt cx="3582056" cy="2841369"/>
          </a:xfrm>
        </p:grpSpPr>
        <p:sp>
          <p:nvSpPr>
            <p:cNvPr id="141" name="Rounded Rectangle"/>
            <p:cNvSpPr/>
            <p:nvPr/>
          </p:nvSpPr>
          <p:spPr>
            <a:xfrm rot="20880000">
              <a:off x="242038" y="161159"/>
              <a:ext cx="1815036" cy="2519051"/>
            </a:xfrm>
            <a:prstGeom prst="roundRect">
              <a:avLst>
                <a:gd name="adj" fmla="val 17871"/>
              </a:avLst>
            </a:prstGeom>
            <a:solidFill>
              <a:srgbClr val="FF7E79">
                <a:alpha val="50643"/>
              </a:srgbClr>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2" name="Rectangle"/>
            <p:cNvSpPr/>
            <p:nvPr/>
          </p:nvSpPr>
          <p:spPr>
            <a:xfrm rot="20880000">
              <a:off x="2004250" y="722473"/>
              <a:ext cx="1538418" cy="540595"/>
            </a:xfrm>
            <a:prstGeom prst="rect">
              <a:avLst/>
            </a:prstGeom>
            <a:solidFill>
              <a:srgbClr val="FF7E79">
                <a:alpha val="50643"/>
              </a:srgbClr>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144" name="Respiration:…"/>
          <p:cNvSpPr txBox="1"/>
          <p:nvPr/>
        </p:nvSpPr>
        <p:spPr>
          <a:xfrm>
            <a:off x="3373916" y="330398"/>
            <a:ext cx="17645063" cy="194667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5000"/>
            </a:pPr>
            <a:r>
              <a:t>Respiration: </a:t>
            </a:r>
          </a:p>
          <a:p>
            <a:pPr defTabSz="821531">
              <a:defRPr sz="3200"/>
            </a:pPr>
            <a:r>
              <a:t>Get O</a:t>
            </a:r>
            <a:r>
              <a:rPr baseline="-5999"/>
              <a:t>2</a:t>
            </a:r>
            <a:r>
              <a:t> from outside environment into deep tissues,;</a:t>
            </a:r>
          </a:p>
          <a:p>
            <a:pPr defTabSz="821531">
              <a:defRPr sz="3200"/>
            </a:pPr>
            <a:r>
              <a:t>get CO</a:t>
            </a:r>
            <a:r>
              <a:rPr baseline="-5999"/>
              <a:t>2</a:t>
            </a:r>
            <a:r>
              <a:t> out of tissues</a:t>
            </a:r>
          </a:p>
        </p:txBody>
      </p:sp>
      <p:sp>
        <p:nvSpPr>
          <p:cNvPr id="145" name="Cellular Respiration:…"/>
          <p:cNvSpPr txBox="1"/>
          <p:nvPr/>
        </p:nvSpPr>
        <p:spPr>
          <a:xfrm>
            <a:off x="4101703" y="11150600"/>
            <a:ext cx="9373521" cy="17018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defTabSz="821531">
              <a:defRPr b="1" sz="3200"/>
            </a:pPr>
            <a:r>
              <a:t>Cellular Respiration:</a:t>
            </a:r>
          </a:p>
          <a:p>
            <a:pPr defTabSz="821531">
              <a:defRPr sz="3200"/>
            </a:pPr>
            <a:r>
              <a:t>O</a:t>
            </a:r>
            <a:r>
              <a:rPr baseline="-5999"/>
              <a:t>2</a:t>
            </a:r>
            <a:r>
              <a:t> used by tissues in oxidative phosphorylation; </a:t>
            </a:r>
          </a:p>
          <a:p>
            <a:pPr defTabSz="821531">
              <a:defRPr sz="3200"/>
            </a:pPr>
            <a:r>
              <a:t>CO</a:t>
            </a:r>
            <a:r>
              <a:rPr baseline="-5999"/>
              <a:t>2</a:t>
            </a:r>
            <a:r>
              <a:t> produced as waste product by glycolysis.</a:t>
            </a:r>
          </a:p>
        </p:txBody>
      </p:sp>
      <p:grpSp>
        <p:nvGrpSpPr>
          <p:cNvPr id="160" name="Group"/>
          <p:cNvGrpSpPr/>
          <p:nvPr/>
        </p:nvGrpSpPr>
        <p:grpSpPr>
          <a:xfrm>
            <a:off x="7165578" y="3116235"/>
            <a:ext cx="11205766" cy="6825485"/>
            <a:chOff x="0" y="0"/>
            <a:chExt cx="11205765" cy="6825483"/>
          </a:xfrm>
        </p:grpSpPr>
        <p:grpSp>
          <p:nvGrpSpPr>
            <p:cNvPr id="155" name="Group"/>
            <p:cNvGrpSpPr/>
            <p:nvPr/>
          </p:nvGrpSpPr>
          <p:grpSpPr>
            <a:xfrm>
              <a:off x="0" y="-1"/>
              <a:ext cx="11205766" cy="6825485"/>
              <a:chOff x="0" y="0"/>
              <a:chExt cx="11205765" cy="6825483"/>
            </a:xfrm>
          </p:grpSpPr>
          <p:sp>
            <p:nvSpPr>
              <p:cNvPr id="146" name="Oval"/>
              <p:cNvSpPr/>
              <p:nvPr/>
            </p:nvSpPr>
            <p:spPr>
              <a:xfrm>
                <a:off x="0" y="101044"/>
                <a:ext cx="7087109" cy="6724440"/>
              </a:xfrm>
              <a:prstGeom prst="ellipse">
                <a:avLst/>
              </a:prstGeom>
              <a:solidFill>
                <a:srgbClr val="00D2A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mn-lt"/>
                    <a:ea typeface="+mn-ea"/>
                    <a:cs typeface="+mn-cs"/>
                    <a:sym typeface="Times Roman"/>
                  </a:defRPr>
                </a:pPr>
              </a:p>
            </p:txBody>
          </p:sp>
          <p:sp>
            <p:nvSpPr>
              <p:cNvPr id="147" name="Shape"/>
              <p:cNvSpPr/>
              <p:nvPr/>
            </p:nvSpPr>
            <p:spPr>
              <a:xfrm>
                <a:off x="6447849" y="1478545"/>
                <a:ext cx="923902" cy="2121402"/>
              </a:xfrm>
              <a:custGeom>
                <a:avLst/>
                <a:gdLst/>
                <a:ahLst/>
                <a:cxnLst>
                  <a:cxn ang="0">
                    <a:pos x="wd2" y="hd2"/>
                  </a:cxn>
                  <a:cxn ang="5400000">
                    <a:pos x="wd2" y="hd2"/>
                  </a:cxn>
                  <a:cxn ang="10800000">
                    <a:pos x="wd2" y="hd2"/>
                  </a:cxn>
                  <a:cxn ang="16200000">
                    <a:pos x="wd2" y="hd2"/>
                  </a:cxn>
                </a:cxnLst>
                <a:rect l="0" t="0" r="r" b="b"/>
                <a:pathLst>
                  <a:path w="21020" h="21576" fill="norm" stroke="1" extrusionOk="0">
                    <a:moveTo>
                      <a:pt x="6768" y="1300"/>
                    </a:moveTo>
                    <a:cubicBezTo>
                      <a:pt x="6174" y="554"/>
                      <a:pt x="4554" y="409"/>
                      <a:pt x="3204" y="0"/>
                    </a:cubicBezTo>
                    <a:cubicBezTo>
                      <a:pt x="2232" y="48"/>
                      <a:pt x="1206" y="-24"/>
                      <a:pt x="342" y="145"/>
                    </a:cubicBezTo>
                    <a:cubicBezTo>
                      <a:pt x="-306" y="241"/>
                      <a:pt x="126" y="1373"/>
                      <a:pt x="342" y="1878"/>
                    </a:cubicBezTo>
                    <a:cubicBezTo>
                      <a:pt x="666" y="2890"/>
                      <a:pt x="666" y="1565"/>
                      <a:pt x="1908" y="3179"/>
                    </a:cubicBezTo>
                    <a:cubicBezTo>
                      <a:pt x="2448" y="3901"/>
                      <a:pt x="3420" y="5057"/>
                      <a:pt x="5148" y="5322"/>
                    </a:cubicBezTo>
                    <a:cubicBezTo>
                      <a:pt x="5472" y="5659"/>
                      <a:pt x="5688" y="5996"/>
                      <a:pt x="6120" y="6333"/>
                    </a:cubicBezTo>
                    <a:cubicBezTo>
                      <a:pt x="6336" y="6526"/>
                      <a:pt x="6822" y="6694"/>
                      <a:pt x="7092" y="6911"/>
                    </a:cubicBezTo>
                    <a:cubicBezTo>
                      <a:pt x="7524" y="7296"/>
                      <a:pt x="7470" y="7826"/>
                      <a:pt x="8064" y="8211"/>
                    </a:cubicBezTo>
                    <a:cubicBezTo>
                      <a:pt x="8658" y="8621"/>
                      <a:pt x="8712" y="8573"/>
                      <a:pt x="9036" y="9078"/>
                    </a:cubicBezTo>
                    <a:cubicBezTo>
                      <a:pt x="9684" y="10282"/>
                      <a:pt x="10062" y="11583"/>
                      <a:pt x="11574" y="12666"/>
                    </a:cubicBezTo>
                    <a:cubicBezTo>
                      <a:pt x="12330" y="15508"/>
                      <a:pt x="8226" y="19818"/>
                      <a:pt x="14166" y="21576"/>
                    </a:cubicBezTo>
                    <a:cubicBezTo>
                      <a:pt x="18702" y="21359"/>
                      <a:pt x="17838" y="21359"/>
                      <a:pt x="20646" y="20131"/>
                    </a:cubicBezTo>
                    <a:cubicBezTo>
                      <a:pt x="20970" y="19457"/>
                      <a:pt x="21294" y="19168"/>
                      <a:pt x="20646" y="18421"/>
                    </a:cubicBezTo>
                    <a:cubicBezTo>
                      <a:pt x="20214" y="17964"/>
                      <a:pt x="17730" y="17844"/>
                      <a:pt x="17730" y="17844"/>
                    </a:cubicBezTo>
                    <a:cubicBezTo>
                      <a:pt x="17244" y="17242"/>
                      <a:pt x="17298" y="17025"/>
                      <a:pt x="18702" y="16832"/>
                    </a:cubicBezTo>
                    <a:cubicBezTo>
                      <a:pt x="19026" y="16688"/>
                      <a:pt x="19512" y="16591"/>
                      <a:pt x="19674" y="16399"/>
                    </a:cubicBezTo>
                    <a:cubicBezTo>
                      <a:pt x="20268" y="15315"/>
                      <a:pt x="17082" y="15460"/>
                      <a:pt x="15786" y="15387"/>
                    </a:cubicBezTo>
                    <a:cubicBezTo>
                      <a:pt x="16380" y="14232"/>
                      <a:pt x="15408" y="15243"/>
                      <a:pt x="17730" y="14665"/>
                    </a:cubicBezTo>
                    <a:cubicBezTo>
                      <a:pt x="18216" y="14520"/>
                      <a:pt x="18486" y="14015"/>
                      <a:pt x="18702" y="13822"/>
                    </a:cubicBezTo>
                    <a:cubicBezTo>
                      <a:pt x="17190" y="12811"/>
                      <a:pt x="15624" y="13894"/>
                      <a:pt x="14814" y="12811"/>
                    </a:cubicBezTo>
                    <a:cubicBezTo>
                      <a:pt x="17406" y="12425"/>
                      <a:pt x="14382" y="13003"/>
                      <a:pt x="16110" y="12233"/>
                    </a:cubicBezTo>
                    <a:cubicBezTo>
                      <a:pt x="16596" y="11992"/>
                      <a:pt x="17406" y="11968"/>
                      <a:pt x="18054" y="11799"/>
                    </a:cubicBezTo>
                    <a:cubicBezTo>
                      <a:pt x="18270" y="11655"/>
                      <a:pt x="18918" y="11486"/>
                      <a:pt x="18702" y="11366"/>
                    </a:cubicBezTo>
                    <a:cubicBezTo>
                      <a:pt x="18054" y="11005"/>
                      <a:pt x="14112" y="10957"/>
                      <a:pt x="13194" y="10933"/>
                    </a:cubicBezTo>
                    <a:cubicBezTo>
                      <a:pt x="13896" y="9945"/>
                      <a:pt x="12870" y="10933"/>
                      <a:pt x="14490" y="10355"/>
                    </a:cubicBezTo>
                    <a:cubicBezTo>
                      <a:pt x="16812" y="9464"/>
                      <a:pt x="14166" y="9945"/>
                      <a:pt x="16434" y="9632"/>
                    </a:cubicBezTo>
                    <a:cubicBezTo>
                      <a:pt x="18270" y="8428"/>
                      <a:pt x="12384" y="8813"/>
                      <a:pt x="11304" y="8789"/>
                    </a:cubicBezTo>
                    <a:cubicBezTo>
                      <a:pt x="12114" y="7369"/>
                      <a:pt x="12060" y="8019"/>
                      <a:pt x="13518" y="7056"/>
                    </a:cubicBezTo>
                    <a:cubicBezTo>
                      <a:pt x="12978" y="5731"/>
                      <a:pt x="12816" y="6092"/>
                      <a:pt x="10008" y="5900"/>
                    </a:cubicBezTo>
                    <a:cubicBezTo>
                      <a:pt x="9900" y="5755"/>
                      <a:pt x="9468" y="5587"/>
                      <a:pt x="9684" y="5466"/>
                    </a:cubicBezTo>
                    <a:cubicBezTo>
                      <a:pt x="10116" y="5177"/>
                      <a:pt x="11574" y="4888"/>
                      <a:pt x="11574" y="4888"/>
                    </a:cubicBezTo>
                    <a:cubicBezTo>
                      <a:pt x="12816" y="3275"/>
                      <a:pt x="7416" y="3660"/>
                      <a:pt x="5472" y="3612"/>
                    </a:cubicBezTo>
                    <a:cubicBezTo>
                      <a:pt x="5580" y="3468"/>
                      <a:pt x="5526" y="3275"/>
                      <a:pt x="5796" y="3179"/>
                    </a:cubicBezTo>
                    <a:cubicBezTo>
                      <a:pt x="6012" y="3058"/>
                      <a:pt x="6444" y="3082"/>
                      <a:pt x="6768" y="3034"/>
                    </a:cubicBezTo>
                    <a:cubicBezTo>
                      <a:pt x="7632" y="2817"/>
                      <a:pt x="7956" y="2625"/>
                      <a:pt x="8712" y="2312"/>
                    </a:cubicBezTo>
                    <a:cubicBezTo>
                      <a:pt x="7794" y="1108"/>
                      <a:pt x="9144" y="2456"/>
                      <a:pt x="3852" y="1734"/>
                    </a:cubicBezTo>
                    <a:cubicBezTo>
                      <a:pt x="3474" y="1686"/>
                      <a:pt x="3852" y="1349"/>
                      <a:pt x="4176" y="1300"/>
                    </a:cubicBezTo>
                    <a:cubicBezTo>
                      <a:pt x="6012" y="867"/>
                      <a:pt x="6012" y="963"/>
                      <a:pt x="6768" y="1300"/>
                    </a:cubicBezTo>
                    <a:close/>
                  </a:path>
                </a:pathLst>
              </a:cu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mn-lt"/>
                    <a:ea typeface="+mn-ea"/>
                    <a:cs typeface="+mn-cs"/>
                    <a:sym typeface="Times Roman"/>
                  </a:defRPr>
                </a:pPr>
              </a:p>
            </p:txBody>
          </p:sp>
          <p:sp>
            <p:nvSpPr>
              <p:cNvPr id="148" name="Line"/>
              <p:cNvSpPr/>
              <p:nvPr/>
            </p:nvSpPr>
            <p:spPr>
              <a:xfrm>
                <a:off x="734934" y="899794"/>
                <a:ext cx="6067361" cy="5070016"/>
              </a:xfrm>
              <a:custGeom>
                <a:avLst/>
                <a:gdLst/>
                <a:ahLst/>
                <a:cxnLst>
                  <a:cxn ang="0">
                    <a:pos x="wd2" y="hd2"/>
                  </a:cxn>
                  <a:cxn ang="5400000">
                    <a:pos x="wd2" y="hd2"/>
                  </a:cxn>
                  <a:cxn ang="10800000">
                    <a:pos x="wd2" y="hd2"/>
                  </a:cxn>
                  <a:cxn ang="16200000">
                    <a:pos x="wd2" y="hd2"/>
                  </a:cxn>
                </a:cxnLst>
                <a:rect l="0" t="0" r="r" b="b"/>
                <a:pathLst>
                  <a:path w="21552" h="20943" fill="norm" stroke="1" extrusionOk="0">
                    <a:moveTo>
                      <a:pt x="21552" y="6147"/>
                    </a:moveTo>
                    <a:cubicBezTo>
                      <a:pt x="20702" y="6393"/>
                      <a:pt x="20349" y="6000"/>
                      <a:pt x="19643" y="5795"/>
                    </a:cubicBezTo>
                    <a:cubicBezTo>
                      <a:pt x="19331" y="5549"/>
                      <a:pt x="18961" y="5481"/>
                      <a:pt x="18684" y="5206"/>
                    </a:cubicBezTo>
                    <a:cubicBezTo>
                      <a:pt x="18389" y="4912"/>
                      <a:pt x="18204" y="4520"/>
                      <a:pt x="17885" y="4275"/>
                    </a:cubicBezTo>
                    <a:cubicBezTo>
                      <a:pt x="17624" y="3824"/>
                      <a:pt x="17489" y="3235"/>
                      <a:pt x="17229" y="2804"/>
                    </a:cubicBezTo>
                    <a:cubicBezTo>
                      <a:pt x="16985" y="2402"/>
                      <a:pt x="16673" y="2235"/>
                      <a:pt x="16379" y="1931"/>
                    </a:cubicBezTo>
                    <a:cubicBezTo>
                      <a:pt x="16110" y="1657"/>
                      <a:pt x="16009" y="1353"/>
                      <a:pt x="15723" y="1108"/>
                    </a:cubicBezTo>
                    <a:cubicBezTo>
                      <a:pt x="15269" y="716"/>
                      <a:pt x="14613" y="284"/>
                      <a:pt x="14066" y="118"/>
                    </a:cubicBezTo>
                    <a:cubicBezTo>
                      <a:pt x="13847" y="49"/>
                      <a:pt x="13629" y="49"/>
                      <a:pt x="13418" y="0"/>
                    </a:cubicBezTo>
                    <a:cubicBezTo>
                      <a:pt x="12619" y="108"/>
                      <a:pt x="12140" y="-157"/>
                      <a:pt x="11955" y="696"/>
                    </a:cubicBezTo>
                    <a:cubicBezTo>
                      <a:pt x="11972" y="1206"/>
                      <a:pt x="11938" y="1716"/>
                      <a:pt x="12005" y="2226"/>
                    </a:cubicBezTo>
                    <a:cubicBezTo>
                      <a:pt x="12031" y="2471"/>
                      <a:pt x="12232" y="2716"/>
                      <a:pt x="12359" y="2922"/>
                    </a:cubicBezTo>
                    <a:cubicBezTo>
                      <a:pt x="13149" y="4245"/>
                      <a:pt x="14377" y="4951"/>
                      <a:pt x="15723" y="5265"/>
                    </a:cubicBezTo>
                    <a:cubicBezTo>
                      <a:pt x="16034" y="5442"/>
                      <a:pt x="16362" y="5549"/>
                      <a:pt x="16682" y="5736"/>
                    </a:cubicBezTo>
                    <a:cubicBezTo>
                      <a:pt x="16959" y="6069"/>
                      <a:pt x="17346" y="6216"/>
                      <a:pt x="17683" y="6491"/>
                    </a:cubicBezTo>
                    <a:cubicBezTo>
                      <a:pt x="17969" y="7334"/>
                      <a:pt x="17868" y="6863"/>
                      <a:pt x="17935" y="7903"/>
                    </a:cubicBezTo>
                    <a:cubicBezTo>
                      <a:pt x="17918" y="8383"/>
                      <a:pt x="17944" y="8873"/>
                      <a:pt x="17885" y="9363"/>
                    </a:cubicBezTo>
                    <a:cubicBezTo>
                      <a:pt x="17876" y="9422"/>
                      <a:pt x="17767" y="9373"/>
                      <a:pt x="17733" y="9422"/>
                    </a:cubicBezTo>
                    <a:cubicBezTo>
                      <a:pt x="17346" y="9785"/>
                      <a:pt x="17372" y="9893"/>
                      <a:pt x="16875" y="10011"/>
                    </a:cubicBezTo>
                    <a:cubicBezTo>
                      <a:pt x="16589" y="9971"/>
                      <a:pt x="16295" y="9971"/>
                      <a:pt x="16026" y="9893"/>
                    </a:cubicBezTo>
                    <a:cubicBezTo>
                      <a:pt x="15950" y="9864"/>
                      <a:pt x="15925" y="9765"/>
                      <a:pt x="15874" y="9716"/>
                    </a:cubicBezTo>
                    <a:cubicBezTo>
                      <a:pt x="15563" y="9403"/>
                      <a:pt x="15462" y="9403"/>
                      <a:pt x="15168" y="8952"/>
                    </a:cubicBezTo>
                    <a:cubicBezTo>
                      <a:pt x="14453" y="7863"/>
                      <a:pt x="15513" y="9422"/>
                      <a:pt x="14722" y="8432"/>
                    </a:cubicBezTo>
                    <a:cubicBezTo>
                      <a:pt x="14604" y="8285"/>
                      <a:pt x="14419" y="7961"/>
                      <a:pt x="14419" y="7961"/>
                    </a:cubicBezTo>
                    <a:cubicBezTo>
                      <a:pt x="14116" y="6687"/>
                      <a:pt x="13376" y="5226"/>
                      <a:pt x="12409" y="4510"/>
                    </a:cubicBezTo>
                    <a:cubicBezTo>
                      <a:pt x="12232" y="4196"/>
                      <a:pt x="11988" y="3971"/>
                      <a:pt x="11803" y="3686"/>
                    </a:cubicBezTo>
                    <a:cubicBezTo>
                      <a:pt x="11745" y="3588"/>
                      <a:pt x="11736" y="3461"/>
                      <a:pt x="11660" y="3392"/>
                    </a:cubicBezTo>
                    <a:cubicBezTo>
                      <a:pt x="11509" y="3255"/>
                      <a:pt x="11307" y="3216"/>
                      <a:pt x="11156" y="3098"/>
                    </a:cubicBezTo>
                    <a:cubicBezTo>
                      <a:pt x="10441" y="2559"/>
                      <a:pt x="10483" y="2382"/>
                      <a:pt x="9802" y="2226"/>
                    </a:cubicBezTo>
                    <a:cubicBezTo>
                      <a:pt x="9423" y="2275"/>
                      <a:pt x="9280" y="2294"/>
                      <a:pt x="9095" y="2686"/>
                    </a:cubicBezTo>
                    <a:cubicBezTo>
                      <a:pt x="9045" y="2775"/>
                      <a:pt x="9019" y="2873"/>
                      <a:pt x="8994" y="2981"/>
                    </a:cubicBezTo>
                    <a:cubicBezTo>
                      <a:pt x="8952" y="3088"/>
                      <a:pt x="8893" y="3334"/>
                      <a:pt x="8893" y="3334"/>
                    </a:cubicBezTo>
                    <a:cubicBezTo>
                      <a:pt x="8944" y="3873"/>
                      <a:pt x="8960" y="4422"/>
                      <a:pt x="9045" y="4971"/>
                    </a:cubicBezTo>
                    <a:cubicBezTo>
                      <a:pt x="9120" y="5481"/>
                      <a:pt x="9482" y="5834"/>
                      <a:pt x="9751" y="6206"/>
                    </a:cubicBezTo>
                    <a:cubicBezTo>
                      <a:pt x="10458" y="7206"/>
                      <a:pt x="11097" y="8344"/>
                      <a:pt x="12207" y="8775"/>
                    </a:cubicBezTo>
                    <a:cubicBezTo>
                      <a:pt x="12527" y="9148"/>
                      <a:pt x="12905" y="9491"/>
                      <a:pt x="13267" y="9834"/>
                    </a:cubicBezTo>
                    <a:cubicBezTo>
                      <a:pt x="13284" y="9873"/>
                      <a:pt x="13418" y="10158"/>
                      <a:pt x="13418" y="10246"/>
                    </a:cubicBezTo>
                    <a:cubicBezTo>
                      <a:pt x="13418" y="10530"/>
                      <a:pt x="13418" y="10824"/>
                      <a:pt x="13368" y="11119"/>
                    </a:cubicBezTo>
                    <a:cubicBezTo>
                      <a:pt x="13284" y="11511"/>
                      <a:pt x="12350" y="11599"/>
                      <a:pt x="12106" y="11648"/>
                    </a:cubicBezTo>
                    <a:cubicBezTo>
                      <a:pt x="10962" y="11472"/>
                      <a:pt x="9759" y="11197"/>
                      <a:pt x="9095" y="9952"/>
                    </a:cubicBezTo>
                    <a:cubicBezTo>
                      <a:pt x="8498" y="8834"/>
                      <a:pt x="8119" y="7599"/>
                      <a:pt x="7539" y="6491"/>
                    </a:cubicBezTo>
                    <a:cubicBezTo>
                      <a:pt x="7160" y="5765"/>
                      <a:pt x="6572" y="4951"/>
                      <a:pt x="5831" y="4736"/>
                    </a:cubicBezTo>
                    <a:cubicBezTo>
                      <a:pt x="5394" y="4794"/>
                      <a:pt x="4948" y="4804"/>
                      <a:pt x="4528" y="4912"/>
                    </a:cubicBezTo>
                    <a:cubicBezTo>
                      <a:pt x="4351" y="4951"/>
                      <a:pt x="4048" y="5579"/>
                      <a:pt x="3922" y="5736"/>
                    </a:cubicBezTo>
                    <a:cubicBezTo>
                      <a:pt x="3687" y="6804"/>
                      <a:pt x="3342" y="6030"/>
                      <a:pt x="3771" y="8138"/>
                    </a:cubicBezTo>
                    <a:cubicBezTo>
                      <a:pt x="3838" y="8471"/>
                      <a:pt x="4107" y="8716"/>
                      <a:pt x="4275" y="9011"/>
                    </a:cubicBezTo>
                    <a:cubicBezTo>
                      <a:pt x="4553" y="9491"/>
                      <a:pt x="4881" y="9952"/>
                      <a:pt x="5327" y="10246"/>
                    </a:cubicBezTo>
                    <a:cubicBezTo>
                      <a:pt x="6277" y="10864"/>
                      <a:pt x="6151" y="10717"/>
                      <a:pt x="7186" y="11119"/>
                    </a:cubicBezTo>
                    <a:cubicBezTo>
                      <a:pt x="7371" y="11187"/>
                      <a:pt x="7547" y="11275"/>
                      <a:pt x="7741" y="11354"/>
                    </a:cubicBezTo>
                    <a:cubicBezTo>
                      <a:pt x="7833" y="11393"/>
                      <a:pt x="8044" y="11472"/>
                      <a:pt x="8044" y="11472"/>
                    </a:cubicBezTo>
                    <a:cubicBezTo>
                      <a:pt x="8397" y="11824"/>
                      <a:pt x="8834" y="12099"/>
                      <a:pt x="9145" y="12521"/>
                    </a:cubicBezTo>
                    <a:cubicBezTo>
                      <a:pt x="9255" y="12668"/>
                      <a:pt x="9356" y="12825"/>
                      <a:pt x="9448" y="12991"/>
                    </a:cubicBezTo>
                    <a:cubicBezTo>
                      <a:pt x="9524" y="13138"/>
                      <a:pt x="9650" y="13462"/>
                      <a:pt x="9650" y="13462"/>
                    </a:cubicBezTo>
                    <a:cubicBezTo>
                      <a:pt x="9633" y="13717"/>
                      <a:pt x="9692" y="13991"/>
                      <a:pt x="9600" y="14227"/>
                    </a:cubicBezTo>
                    <a:cubicBezTo>
                      <a:pt x="9465" y="14540"/>
                      <a:pt x="8944" y="14678"/>
                      <a:pt x="8691" y="14746"/>
                    </a:cubicBezTo>
                    <a:cubicBezTo>
                      <a:pt x="8060" y="14629"/>
                      <a:pt x="7396" y="14589"/>
                      <a:pt x="6832" y="14227"/>
                    </a:cubicBezTo>
                    <a:cubicBezTo>
                      <a:pt x="6151" y="13785"/>
                      <a:pt x="6084" y="13560"/>
                      <a:pt x="5276" y="13227"/>
                    </a:cubicBezTo>
                    <a:cubicBezTo>
                      <a:pt x="4645" y="12285"/>
                      <a:pt x="4023" y="11305"/>
                      <a:pt x="3569" y="10246"/>
                    </a:cubicBezTo>
                    <a:cubicBezTo>
                      <a:pt x="3476" y="10040"/>
                      <a:pt x="3459" y="9795"/>
                      <a:pt x="3367" y="9599"/>
                    </a:cubicBezTo>
                    <a:cubicBezTo>
                      <a:pt x="3056" y="8952"/>
                      <a:pt x="2475" y="8079"/>
                      <a:pt x="1861" y="7844"/>
                    </a:cubicBezTo>
                    <a:cubicBezTo>
                      <a:pt x="1592" y="7863"/>
                      <a:pt x="1323" y="7854"/>
                      <a:pt x="1062" y="7903"/>
                    </a:cubicBezTo>
                    <a:cubicBezTo>
                      <a:pt x="810" y="7942"/>
                      <a:pt x="659" y="8236"/>
                      <a:pt x="406" y="8314"/>
                    </a:cubicBezTo>
                    <a:cubicBezTo>
                      <a:pt x="322" y="8481"/>
                      <a:pt x="213" y="8648"/>
                      <a:pt x="154" y="8834"/>
                    </a:cubicBezTo>
                    <a:cubicBezTo>
                      <a:pt x="103" y="8981"/>
                      <a:pt x="53" y="9305"/>
                      <a:pt x="53" y="9305"/>
                    </a:cubicBezTo>
                    <a:cubicBezTo>
                      <a:pt x="19" y="9697"/>
                      <a:pt x="-48" y="10236"/>
                      <a:pt x="53" y="10648"/>
                    </a:cubicBezTo>
                    <a:cubicBezTo>
                      <a:pt x="70" y="10736"/>
                      <a:pt x="154" y="10795"/>
                      <a:pt x="204" y="10883"/>
                    </a:cubicBezTo>
                    <a:cubicBezTo>
                      <a:pt x="288" y="11020"/>
                      <a:pt x="305" y="11217"/>
                      <a:pt x="406" y="11354"/>
                    </a:cubicBezTo>
                    <a:cubicBezTo>
                      <a:pt x="465" y="11432"/>
                      <a:pt x="583" y="11452"/>
                      <a:pt x="659" y="11530"/>
                    </a:cubicBezTo>
                    <a:cubicBezTo>
                      <a:pt x="911" y="11775"/>
                      <a:pt x="1163" y="12030"/>
                      <a:pt x="1416" y="12295"/>
                    </a:cubicBezTo>
                    <a:cubicBezTo>
                      <a:pt x="1458" y="12334"/>
                      <a:pt x="2198" y="13295"/>
                      <a:pt x="2316" y="13344"/>
                    </a:cubicBezTo>
                    <a:cubicBezTo>
                      <a:pt x="2492" y="13413"/>
                      <a:pt x="2635" y="13462"/>
                      <a:pt x="2820" y="13580"/>
                    </a:cubicBezTo>
                    <a:cubicBezTo>
                      <a:pt x="3249" y="13844"/>
                      <a:pt x="2778" y="13697"/>
                      <a:pt x="3266" y="13815"/>
                    </a:cubicBezTo>
                    <a:cubicBezTo>
                      <a:pt x="3535" y="13972"/>
                      <a:pt x="3779" y="14178"/>
                      <a:pt x="4073" y="14276"/>
                    </a:cubicBezTo>
                    <a:cubicBezTo>
                      <a:pt x="4376" y="14982"/>
                      <a:pt x="3964" y="14129"/>
                      <a:pt x="4326" y="14629"/>
                    </a:cubicBezTo>
                    <a:cubicBezTo>
                      <a:pt x="4368" y="14687"/>
                      <a:pt x="4376" y="14795"/>
                      <a:pt x="4427" y="14864"/>
                    </a:cubicBezTo>
                    <a:cubicBezTo>
                      <a:pt x="4595" y="15109"/>
                      <a:pt x="4856" y="15354"/>
                      <a:pt x="5074" y="15570"/>
                    </a:cubicBezTo>
                    <a:cubicBezTo>
                      <a:pt x="5133" y="15629"/>
                      <a:pt x="5201" y="15688"/>
                      <a:pt x="5276" y="15746"/>
                    </a:cubicBezTo>
                    <a:cubicBezTo>
                      <a:pt x="5369" y="15825"/>
                      <a:pt x="5579" y="15982"/>
                      <a:pt x="5579" y="15982"/>
                    </a:cubicBezTo>
                    <a:cubicBezTo>
                      <a:pt x="5697" y="16962"/>
                      <a:pt x="5512" y="15923"/>
                      <a:pt x="5781" y="16619"/>
                    </a:cubicBezTo>
                    <a:cubicBezTo>
                      <a:pt x="5806" y="16697"/>
                      <a:pt x="5873" y="17296"/>
                      <a:pt x="5882" y="17325"/>
                    </a:cubicBezTo>
                    <a:cubicBezTo>
                      <a:pt x="5588" y="18815"/>
                      <a:pt x="5798" y="18443"/>
                      <a:pt x="4376" y="18374"/>
                    </a:cubicBezTo>
                    <a:cubicBezTo>
                      <a:pt x="3560" y="18051"/>
                      <a:pt x="3502" y="17296"/>
                      <a:pt x="2972" y="16678"/>
                    </a:cubicBezTo>
                    <a:cubicBezTo>
                      <a:pt x="2702" y="15893"/>
                      <a:pt x="2341" y="15688"/>
                      <a:pt x="1811" y="15276"/>
                    </a:cubicBezTo>
                    <a:cubicBezTo>
                      <a:pt x="1575" y="15315"/>
                      <a:pt x="1315" y="15266"/>
                      <a:pt x="1113" y="15393"/>
                    </a:cubicBezTo>
                    <a:cubicBezTo>
                      <a:pt x="1012" y="15442"/>
                      <a:pt x="1045" y="15629"/>
                      <a:pt x="1012" y="15746"/>
                    </a:cubicBezTo>
                    <a:cubicBezTo>
                      <a:pt x="995" y="15805"/>
                      <a:pt x="961" y="15923"/>
                      <a:pt x="961" y="15923"/>
                    </a:cubicBezTo>
                    <a:cubicBezTo>
                      <a:pt x="1054" y="16717"/>
                      <a:pt x="1474" y="17050"/>
                      <a:pt x="1811" y="17737"/>
                    </a:cubicBezTo>
                    <a:cubicBezTo>
                      <a:pt x="1920" y="17962"/>
                      <a:pt x="1945" y="18266"/>
                      <a:pt x="2063" y="18492"/>
                    </a:cubicBezTo>
                    <a:cubicBezTo>
                      <a:pt x="2324" y="19021"/>
                      <a:pt x="2635" y="19266"/>
                      <a:pt x="3073" y="19551"/>
                    </a:cubicBezTo>
                    <a:cubicBezTo>
                      <a:pt x="3098" y="19560"/>
                      <a:pt x="3745" y="20061"/>
                      <a:pt x="3821" y="20080"/>
                    </a:cubicBezTo>
                    <a:cubicBezTo>
                      <a:pt x="4578" y="20198"/>
                      <a:pt x="4259" y="20139"/>
                      <a:pt x="4780" y="20247"/>
                    </a:cubicBezTo>
                    <a:cubicBezTo>
                      <a:pt x="5411" y="20502"/>
                      <a:pt x="5941" y="20551"/>
                      <a:pt x="6631" y="20600"/>
                    </a:cubicBezTo>
                    <a:cubicBezTo>
                      <a:pt x="7867" y="20884"/>
                      <a:pt x="9028" y="21443"/>
                      <a:pt x="9246" y="19962"/>
                    </a:cubicBezTo>
                    <a:cubicBezTo>
                      <a:pt x="9213" y="19335"/>
                      <a:pt x="9288" y="18551"/>
                      <a:pt x="8944" y="18031"/>
                    </a:cubicBezTo>
                    <a:cubicBezTo>
                      <a:pt x="8826" y="17511"/>
                      <a:pt x="8826" y="17011"/>
                      <a:pt x="8590" y="16560"/>
                    </a:cubicBezTo>
                    <a:cubicBezTo>
                      <a:pt x="8708" y="16001"/>
                      <a:pt x="9036" y="16295"/>
                      <a:pt x="9398" y="16443"/>
                    </a:cubicBezTo>
                    <a:cubicBezTo>
                      <a:pt x="9860" y="16845"/>
                      <a:pt x="10357" y="17276"/>
                      <a:pt x="10752" y="17796"/>
                    </a:cubicBezTo>
                    <a:cubicBezTo>
                      <a:pt x="10979" y="18090"/>
                      <a:pt x="11324" y="18570"/>
                      <a:pt x="11610" y="18786"/>
                    </a:cubicBezTo>
                    <a:cubicBezTo>
                      <a:pt x="12367" y="19355"/>
                      <a:pt x="12939" y="19668"/>
                      <a:pt x="13814" y="20021"/>
                    </a:cubicBezTo>
                    <a:cubicBezTo>
                      <a:pt x="15067" y="19943"/>
                      <a:pt x="14789" y="20227"/>
                      <a:pt x="15075" y="19257"/>
                    </a:cubicBezTo>
                    <a:cubicBezTo>
                      <a:pt x="15025" y="18806"/>
                      <a:pt x="15059" y="18325"/>
                      <a:pt x="14924" y="17913"/>
                    </a:cubicBezTo>
                    <a:cubicBezTo>
                      <a:pt x="14773" y="17482"/>
                      <a:pt x="13738" y="16648"/>
                      <a:pt x="13368" y="16501"/>
                    </a:cubicBezTo>
                    <a:cubicBezTo>
                      <a:pt x="13057" y="16139"/>
                      <a:pt x="12729" y="15835"/>
                      <a:pt x="12459" y="15452"/>
                    </a:cubicBezTo>
                    <a:cubicBezTo>
                      <a:pt x="12291" y="15217"/>
                      <a:pt x="11955" y="14746"/>
                      <a:pt x="11955" y="14746"/>
                    </a:cubicBezTo>
                    <a:cubicBezTo>
                      <a:pt x="11837" y="14344"/>
                      <a:pt x="11829" y="14178"/>
                      <a:pt x="12157" y="13991"/>
                    </a:cubicBezTo>
                    <a:cubicBezTo>
                      <a:pt x="12560" y="14011"/>
                      <a:pt x="12964" y="13972"/>
                      <a:pt x="13368" y="14050"/>
                    </a:cubicBezTo>
                    <a:cubicBezTo>
                      <a:pt x="13595" y="14089"/>
                      <a:pt x="14344" y="15295"/>
                      <a:pt x="14369" y="15335"/>
                    </a:cubicBezTo>
                    <a:cubicBezTo>
                      <a:pt x="14781" y="16109"/>
                      <a:pt x="15538" y="17198"/>
                      <a:pt x="16379" y="17443"/>
                    </a:cubicBezTo>
                    <a:cubicBezTo>
                      <a:pt x="17498" y="17364"/>
                      <a:pt x="17809" y="17580"/>
                      <a:pt x="18532" y="17148"/>
                    </a:cubicBezTo>
                    <a:cubicBezTo>
                      <a:pt x="18684" y="16599"/>
                      <a:pt x="18709" y="16658"/>
                      <a:pt x="18583" y="15864"/>
                    </a:cubicBezTo>
                    <a:cubicBezTo>
                      <a:pt x="18566" y="15766"/>
                      <a:pt x="18490" y="15697"/>
                      <a:pt x="18440" y="15629"/>
                    </a:cubicBezTo>
                    <a:cubicBezTo>
                      <a:pt x="18272" y="15423"/>
                      <a:pt x="18129" y="15188"/>
                      <a:pt x="17935" y="15040"/>
                    </a:cubicBezTo>
                    <a:cubicBezTo>
                      <a:pt x="17355" y="14609"/>
                      <a:pt x="16716" y="14207"/>
                      <a:pt x="16026" y="14109"/>
                    </a:cubicBezTo>
                    <a:cubicBezTo>
                      <a:pt x="15765" y="14070"/>
                      <a:pt x="15361" y="14021"/>
                      <a:pt x="15126" y="13933"/>
                    </a:cubicBezTo>
                    <a:cubicBezTo>
                      <a:pt x="14899" y="13844"/>
                      <a:pt x="14697" y="13746"/>
                      <a:pt x="14470" y="13697"/>
                    </a:cubicBezTo>
                    <a:cubicBezTo>
                      <a:pt x="14285" y="13531"/>
                      <a:pt x="14133" y="13472"/>
                      <a:pt x="14066" y="13227"/>
                    </a:cubicBezTo>
                    <a:cubicBezTo>
                      <a:pt x="14268" y="12981"/>
                      <a:pt x="14529" y="12648"/>
                      <a:pt x="14773" y="12462"/>
                    </a:cubicBezTo>
                    <a:cubicBezTo>
                      <a:pt x="14991" y="12276"/>
                      <a:pt x="15412" y="12187"/>
                      <a:pt x="15673" y="12119"/>
                    </a:cubicBezTo>
                    <a:cubicBezTo>
                      <a:pt x="16640" y="12491"/>
                      <a:pt x="16993" y="13334"/>
                      <a:pt x="18087" y="13521"/>
                    </a:cubicBezTo>
                    <a:cubicBezTo>
                      <a:pt x="18381" y="13629"/>
                      <a:pt x="18726" y="13531"/>
                      <a:pt x="18835" y="13168"/>
                    </a:cubicBezTo>
                    <a:cubicBezTo>
                      <a:pt x="18751" y="12609"/>
                      <a:pt x="18802" y="12442"/>
                      <a:pt x="18440" y="12177"/>
                    </a:cubicBezTo>
                    <a:cubicBezTo>
                      <a:pt x="18305" y="12079"/>
                      <a:pt x="18171" y="11991"/>
                      <a:pt x="18036" y="11942"/>
                    </a:cubicBezTo>
                    <a:cubicBezTo>
                      <a:pt x="17935" y="11903"/>
                      <a:pt x="17834" y="11864"/>
                      <a:pt x="17733" y="11824"/>
                    </a:cubicBezTo>
                    <a:cubicBezTo>
                      <a:pt x="17683" y="11805"/>
                      <a:pt x="17582" y="11766"/>
                      <a:pt x="17582" y="11766"/>
                    </a:cubicBezTo>
                    <a:cubicBezTo>
                      <a:pt x="17447" y="11530"/>
                      <a:pt x="17431" y="11383"/>
                      <a:pt x="17683" y="11295"/>
                    </a:cubicBezTo>
                    <a:cubicBezTo>
                      <a:pt x="17977" y="11334"/>
                      <a:pt x="18288" y="11324"/>
                      <a:pt x="18583" y="11413"/>
                    </a:cubicBezTo>
                    <a:cubicBezTo>
                      <a:pt x="18869" y="11491"/>
                      <a:pt x="19239" y="11942"/>
                      <a:pt x="19643" y="12060"/>
                    </a:cubicBezTo>
                    <a:cubicBezTo>
                      <a:pt x="20223" y="12511"/>
                      <a:pt x="19819" y="12305"/>
                      <a:pt x="20946" y="12177"/>
                    </a:cubicBezTo>
                    <a:cubicBezTo>
                      <a:pt x="21308" y="10903"/>
                      <a:pt x="20610" y="9756"/>
                      <a:pt x="19592" y="9363"/>
                    </a:cubicBezTo>
                    <a:cubicBezTo>
                      <a:pt x="19500" y="9285"/>
                      <a:pt x="19256" y="9099"/>
                      <a:pt x="19239" y="8952"/>
                    </a:cubicBezTo>
                    <a:cubicBezTo>
                      <a:pt x="19096" y="7726"/>
                      <a:pt x="20341" y="7481"/>
                      <a:pt x="21047" y="7079"/>
                    </a:cubicBezTo>
                  </a:path>
                </a:pathLst>
              </a:custGeom>
              <a:noFill/>
              <a:ln w="88900" cap="flat">
                <a:solidFill>
                  <a:srgbClr val="FA5722"/>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mn-lt"/>
                    <a:ea typeface="+mn-ea"/>
                    <a:cs typeface="+mn-cs"/>
                    <a:sym typeface="Times Roman"/>
                  </a:defRPr>
                </a:pPr>
              </a:p>
            </p:txBody>
          </p:sp>
          <p:sp>
            <p:nvSpPr>
              <p:cNvPr id="149" name="Line"/>
              <p:cNvSpPr/>
              <p:nvPr/>
            </p:nvSpPr>
            <p:spPr>
              <a:xfrm>
                <a:off x="3825993" y="446753"/>
                <a:ext cx="709662" cy="680747"/>
              </a:xfrm>
              <a:custGeom>
                <a:avLst/>
                <a:gdLst/>
                <a:ahLst/>
                <a:cxnLst>
                  <a:cxn ang="0">
                    <a:pos x="wd2" y="hd2"/>
                  </a:cxn>
                  <a:cxn ang="5400000">
                    <a:pos x="wd2" y="hd2"/>
                  </a:cxn>
                  <a:cxn ang="10800000">
                    <a:pos x="wd2" y="hd2"/>
                  </a:cxn>
                  <a:cxn ang="16200000">
                    <a:pos x="wd2" y="hd2"/>
                  </a:cxn>
                </a:cxnLst>
                <a:rect l="0" t="0" r="r" b="b"/>
                <a:pathLst>
                  <a:path w="21528" h="21303" fill="norm" stroke="1" extrusionOk="0">
                    <a:moveTo>
                      <a:pt x="16344" y="3118"/>
                    </a:moveTo>
                    <a:cubicBezTo>
                      <a:pt x="13392" y="2079"/>
                      <a:pt x="16920" y="3415"/>
                      <a:pt x="12888" y="1337"/>
                    </a:cubicBezTo>
                    <a:cubicBezTo>
                      <a:pt x="11232" y="446"/>
                      <a:pt x="9000" y="297"/>
                      <a:pt x="7272" y="0"/>
                    </a:cubicBezTo>
                    <a:cubicBezTo>
                      <a:pt x="5832" y="149"/>
                      <a:pt x="4320" y="-148"/>
                      <a:pt x="3024" y="446"/>
                    </a:cubicBezTo>
                    <a:cubicBezTo>
                      <a:pt x="2376" y="668"/>
                      <a:pt x="2448" y="1633"/>
                      <a:pt x="2160" y="2227"/>
                    </a:cubicBezTo>
                    <a:cubicBezTo>
                      <a:pt x="-72" y="6013"/>
                      <a:pt x="864" y="3489"/>
                      <a:pt x="0" y="6236"/>
                    </a:cubicBezTo>
                    <a:cubicBezTo>
                      <a:pt x="216" y="8537"/>
                      <a:pt x="288" y="11431"/>
                      <a:pt x="1296" y="13732"/>
                    </a:cubicBezTo>
                    <a:cubicBezTo>
                      <a:pt x="1944" y="15365"/>
                      <a:pt x="5688" y="18706"/>
                      <a:pt x="7272" y="19077"/>
                    </a:cubicBezTo>
                    <a:cubicBezTo>
                      <a:pt x="8064" y="19225"/>
                      <a:pt x="9792" y="19448"/>
                      <a:pt x="10728" y="19967"/>
                    </a:cubicBezTo>
                    <a:cubicBezTo>
                      <a:pt x="13680" y="21452"/>
                      <a:pt x="10152" y="20339"/>
                      <a:pt x="13752" y="21304"/>
                    </a:cubicBezTo>
                    <a:cubicBezTo>
                      <a:pt x="14112" y="21229"/>
                      <a:pt x="18792" y="21304"/>
                      <a:pt x="19800" y="19967"/>
                    </a:cubicBezTo>
                    <a:cubicBezTo>
                      <a:pt x="20592" y="18780"/>
                      <a:pt x="21096" y="15737"/>
                      <a:pt x="21528" y="14178"/>
                    </a:cubicBezTo>
                    <a:cubicBezTo>
                      <a:pt x="21384" y="12545"/>
                      <a:pt x="21456" y="10912"/>
                      <a:pt x="21096" y="9353"/>
                    </a:cubicBezTo>
                    <a:cubicBezTo>
                      <a:pt x="20448" y="6978"/>
                      <a:pt x="16272" y="3563"/>
                      <a:pt x="13752" y="3563"/>
                    </a:cubicBezTo>
                  </a:path>
                </a:pathLst>
              </a:custGeom>
              <a:solidFill>
                <a:srgbClr val="7A0D15"/>
              </a:solidFill>
              <a:ln w="12700" cap="flat">
                <a:solidFill>
                  <a:srgbClr val="7A0D15"/>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mn-lt"/>
                    <a:ea typeface="+mn-ea"/>
                    <a:cs typeface="+mn-cs"/>
                    <a:sym typeface="Times Roman"/>
                  </a:defRPr>
                </a:pPr>
              </a:p>
            </p:txBody>
          </p:sp>
          <p:sp>
            <p:nvSpPr>
              <p:cNvPr id="150" name="pump"/>
              <p:cNvSpPr txBox="1"/>
              <p:nvPr/>
            </p:nvSpPr>
            <p:spPr>
              <a:xfrm>
                <a:off x="5703386" y="0"/>
                <a:ext cx="1857376" cy="78581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defTabSz="1821656">
                  <a:buClr>
                    <a:srgbClr val="000000"/>
                  </a:buClr>
                  <a:buFont typeface="Helvetica"/>
                  <a:defRPr b="1" sz="3200">
                    <a:uFill>
                      <a:solidFill>
                        <a:srgbClr val="000000"/>
                      </a:solidFill>
                    </a:uFill>
                  </a:defRPr>
                </a:lvl1pPr>
              </a:lstStyle>
              <a:p>
                <a:pPr/>
                <a:r>
                  <a:t>pump</a:t>
                </a:r>
              </a:p>
            </p:txBody>
          </p:sp>
          <p:sp>
            <p:nvSpPr>
              <p:cNvPr id="151" name="respiratory…"/>
              <p:cNvSpPr txBox="1"/>
              <p:nvPr/>
            </p:nvSpPr>
            <p:spPr>
              <a:xfrm>
                <a:off x="7217598" y="1888557"/>
                <a:ext cx="3143251" cy="130373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p>
                <a:pPr marL="81280" marR="81280" algn="ctr" defTabSz="1821656">
                  <a:buClr>
                    <a:srgbClr val="000000"/>
                  </a:buClr>
                  <a:buFont typeface="Helvetica"/>
                  <a:defRPr b="1" sz="3200">
                    <a:uFill>
                      <a:solidFill>
                        <a:srgbClr val="000000"/>
                      </a:solidFill>
                    </a:uFill>
                  </a:defRPr>
                </a:pPr>
                <a:r>
                  <a:t>respiratory</a:t>
                </a:r>
              </a:p>
              <a:p>
                <a:pPr marL="81280" marR="81280" algn="ctr" defTabSz="1821656">
                  <a:buClr>
                    <a:srgbClr val="000000"/>
                  </a:buClr>
                  <a:buFont typeface="Helvetica"/>
                  <a:defRPr b="1" sz="3200">
                    <a:uFill>
                      <a:solidFill>
                        <a:srgbClr val="000000"/>
                      </a:solidFill>
                    </a:uFill>
                  </a:defRPr>
                </a:pPr>
                <a:r>
                  <a:t>surface</a:t>
                </a:r>
              </a:p>
            </p:txBody>
          </p:sp>
          <p:sp>
            <p:nvSpPr>
              <p:cNvPr id="152" name="Line"/>
              <p:cNvSpPr/>
              <p:nvPr/>
            </p:nvSpPr>
            <p:spPr>
              <a:xfrm flipH="1">
                <a:off x="4336285" y="318669"/>
                <a:ext cx="1345744" cy="398486"/>
              </a:xfrm>
              <a:prstGeom prst="line">
                <a:avLst/>
              </a:prstGeom>
              <a:noFill/>
              <a:ln w="50800" cap="flat">
                <a:solidFill>
                  <a:srgbClr val="FFCC58"/>
                </a:solidFill>
                <a:prstDash val="solid"/>
                <a:round/>
                <a:tailEnd type="triangle" w="med" len="med"/>
              </a:ln>
              <a:effectLst/>
            </p:spPr>
            <p:txBody>
              <a:bodyPr wrap="square" lIns="71437" tIns="71437" rIns="71437" bIns="71437" numCol="1" anchor="ctr">
                <a:noAutofit/>
              </a:bodyPr>
              <a:lstStyle/>
              <a:p>
                <a:pPr/>
              </a:p>
            </p:txBody>
          </p:sp>
          <p:sp>
            <p:nvSpPr>
              <p:cNvPr id="153" name="Line"/>
              <p:cNvSpPr/>
              <p:nvPr/>
            </p:nvSpPr>
            <p:spPr>
              <a:xfrm flipH="1" flipV="1">
                <a:off x="5955109" y="4729608"/>
                <a:ext cx="1839517" cy="601641"/>
              </a:xfrm>
              <a:prstGeom prst="line">
                <a:avLst/>
              </a:prstGeom>
              <a:noFill/>
              <a:ln w="50800" cap="flat">
                <a:solidFill>
                  <a:srgbClr val="FFCC58"/>
                </a:solidFill>
                <a:prstDash val="solid"/>
                <a:round/>
                <a:tailEnd type="triangle" w="med" len="med"/>
              </a:ln>
              <a:effectLst/>
            </p:spPr>
            <p:txBody>
              <a:bodyPr wrap="square" lIns="71437" tIns="71437" rIns="71437" bIns="71437" numCol="1" anchor="ctr">
                <a:noAutofit/>
              </a:bodyPr>
              <a:lstStyle/>
              <a:p>
                <a:pPr/>
              </a:p>
            </p:txBody>
          </p:sp>
          <p:sp>
            <p:nvSpPr>
              <p:cNvPr id="154" name="circulatory system"/>
              <p:cNvSpPr txBox="1"/>
              <p:nvPr/>
            </p:nvSpPr>
            <p:spPr>
              <a:xfrm>
                <a:off x="7866062" y="5009779"/>
                <a:ext cx="3339704" cy="142875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defTabSz="1821656">
                  <a:buClr>
                    <a:srgbClr val="000000"/>
                  </a:buClr>
                  <a:buFont typeface="Helvetica"/>
                  <a:defRPr b="1" sz="3200">
                    <a:uFill>
                      <a:solidFill>
                        <a:srgbClr val="000000"/>
                      </a:solidFill>
                    </a:uFill>
                  </a:defRPr>
                </a:lvl1pPr>
              </a:lstStyle>
              <a:p>
                <a:pPr/>
                <a:r>
                  <a:t>circulatory system</a:t>
                </a:r>
              </a:p>
            </p:txBody>
          </p:sp>
        </p:grpSp>
        <p:sp>
          <p:nvSpPr>
            <p:cNvPr id="156" name="O2"/>
            <p:cNvSpPr txBox="1"/>
            <p:nvPr/>
          </p:nvSpPr>
          <p:spPr>
            <a:xfrm>
              <a:off x="7732384" y="422896"/>
              <a:ext cx="884937" cy="9048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5000"/>
              </a:pPr>
              <a:r>
                <a:t>O</a:t>
              </a:r>
              <a:r>
                <a:rPr baseline="-5999"/>
                <a:t>2</a:t>
              </a:r>
            </a:p>
          </p:txBody>
        </p:sp>
        <p:sp>
          <p:nvSpPr>
            <p:cNvPr id="157" name="CO2"/>
            <p:cNvSpPr txBox="1"/>
            <p:nvPr/>
          </p:nvSpPr>
          <p:spPr>
            <a:xfrm>
              <a:off x="8126115" y="3298256"/>
              <a:ext cx="1343514" cy="9048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5000"/>
              </a:pPr>
              <a:r>
                <a:t>CO</a:t>
              </a:r>
              <a:r>
                <a:rPr baseline="-5999"/>
                <a:t>2</a:t>
              </a:r>
            </a:p>
          </p:txBody>
        </p:sp>
        <p:sp>
          <p:nvSpPr>
            <p:cNvPr id="158" name="Line"/>
            <p:cNvSpPr/>
            <p:nvPr/>
          </p:nvSpPr>
          <p:spPr>
            <a:xfrm flipV="1">
              <a:off x="7133828" y="1152154"/>
              <a:ext cx="714376" cy="732236"/>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159" name="Line"/>
            <p:cNvSpPr/>
            <p:nvPr/>
          </p:nvSpPr>
          <p:spPr>
            <a:xfrm flipH="1" flipV="1">
              <a:off x="7473156" y="3259561"/>
              <a:ext cx="589360" cy="321469"/>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gr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446" name="Group"/>
          <p:cNvGrpSpPr/>
          <p:nvPr/>
        </p:nvGrpSpPr>
        <p:grpSpPr>
          <a:xfrm>
            <a:off x="5173265" y="-5929313"/>
            <a:ext cx="14019610" cy="15609095"/>
            <a:chOff x="0" y="0"/>
            <a:chExt cx="14019609" cy="15609093"/>
          </a:xfrm>
        </p:grpSpPr>
        <p:pic>
          <p:nvPicPr>
            <p:cNvPr id="443" name="droppedImage.png" descr="droppedImage.png"/>
            <p:cNvPicPr>
              <a:picLocks noChangeAspect="1"/>
            </p:cNvPicPr>
            <p:nvPr/>
          </p:nvPicPr>
          <p:blipFill>
            <a:blip r:embed="rId3">
              <a:extLst/>
            </a:blip>
            <a:stretch>
              <a:fillRect/>
            </a:stretch>
          </p:blipFill>
          <p:spPr>
            <a:xfrm>
              <a:off x="0" y="0"/>
              <a:ext cx="13733860" cy="15609094"/>
            </a:xfrm>
            <a:prstGeom prst="rect">
              <a:avLst/>
            </a:prstGeom>
            <a:ln w="12700" cap="flat">
              <a:noFill/>
              <a:round/>
            </a:ln>
            <a:effectLst/>
          </p:spPr>
        </p:pic>
        <p:sp>
          <p:nvSpPr>
            <p:cNvPr id="444" name="Rectangle"/>
            <p:cNvSpPr/>
            <p:nvPr/>
          </p:nvSpPr>
          <p:spPr>
            <a:xfrm>
              <a:off x="1232296" y="3518296"/>
              <a:ext cx="12787314" cy="4822033"/>
            </a:xfrm>
            <a:prstGeom prst="rect">
              <a:avLst/>
            </a:prstGeom>
            <a:solidFill>
              <a:srgbClr val="FFFFFF"/>
            </a:solidFill>
            <a:ln w="12700" cap="flat">
              <a:noFill/>
              <a:round/>
            </a:ln>
            <a:effectLst/>
          </p:spPr>
          <p:txBody>
            <a:bodyPr wrap="square" lIns="71437" tIns="71437" rIns="71437" bIns="71437" numCol="1" anchor="ctr">
              <a:noAutofit/>
            </a:bodyPr>
            <a:lstStyle/>
            <a:p>
              <a:pPr marL="73735" marR="73735" defTabSz="821531">
                <a:lnSpc>
                  <a:spcPct val="93000"/>
                </a:lnSpc>
                <a:defRPr sz="4200">
                  <a:uFill>
                    <a:solidFill>
                      <a:srgbClr val="000000"/>
                    </a:solidFill>
                  </a:uFill>
                  <a:latin typeface="Times New Roman"/>
                  <a:ea typeface="Times New Roman"/>
                  <a:cs typeface="Times New Roman"/>
                  <a:sym typeface="Times New Roman"/>
                </a:defRPr>
              </a:pPr>
            </a:p>
          </p:txBody>
        </p:sp>
        <p:sp>
          <p:nvSpPr>
            <p:cNvPr id="445" name="Rectangle"/>
            <p:cNvSpPr/>
            <p:nvPr/>
          </p:nvSpPr>
          <p:spPr>
            <a:xfrm>
              <a:off x="9108281" y="5125640"/>
              <a:ext cx="4911329" cy="4822032"/>
            </a:xfrm>
            <a:prstGeom prst="rect">
              <a:avLst/>
            </a:prstGeom>
            <a:solidFill>
              <a:srgbClr val="FFFFFF"/>
            </a:solidFill>
            <a:ln w="12700" cap="flat">
              <a:noFill/>
              <a:round/>
            </a:ln>
            <a:effectLst/>
          </p:spPr>
          <p:txBody>
            <a:bodyPr wrap="square" lIns="71437" tIns="71437" rIns="71437" bIns="71437" numCol="1" anchor="ctr">
              <a:noAutofit/>
            </a:bodyPr>
            <a:lstStyle/>
            <a:p>
              <a:pPr marL="73735" marR="73735" defTabSz="821531">
                <a:lnSpc>
                  <a:spcPct val="93000"/>
                </a:lnSpc>
                <a:defRPr sz="4200">
                  <a:uFill>
                    <a:solidFill>
                      <a:srgbClr val="000000"/>
                    </a:solidFill>
                  </a:uFill>
                  <a:latin typeface="Times New Roman"/>
                  <a:ea typeface="Times New Roman"/>
                  <a:cs typeface="Times New Roman"/>
                  <a:sym typeface="Times New Roman"/>
                </a:defRPr>
              </a:pPr>
            </a:p>
          </p:txBody>
        </p:sp>
      </p:grpSp>
      <p:sp>
        <p:nvSpPr>
          <p:cNvPr id="447" name="Algorithm for the management of respiratory distress in the moderately preterm infant in the newborn period."/>
          <p:cNvSpPr txBox="1"/>
          <p:nvPr/>
        </p:nvSpPr>
        <p:spPr>
          <a:xfrm>
            <a:off x="3380291" y="281077"/>
            <a:ext cx="17002126" cy="787401"/>
          </a:xfrm>
          <a:prstGeom prst="rect">
            <a:avLst/>
          </a:prstGeom>
          <a:extLst>
            <a:ext uri="{C572A759-6A51-4108-AA02-DFA0A04FC94B}">
              <ma14:wrappingTextBoxFlag xmlns:ma14="http://schemas.microsoft.com/office/mac/drawingml/2011/main" val="1"/>
            </a:ext>
          </a:extLst>
        </p:spPr>
        <p:txBody>
          <a:bodyPr lIns="0" tIns="0" rIns="0" bIns="0">
            <a:spAutoFit/>
          </a:bodyPr>
          <a:lstStyle>
            <a:lvl1pPr algn="ctr" defTabSz="821531">
              <a:lnSpc>
                <a:spcPct val="93000"/>
              </a:lnSpc>
              <a:buClr>
                <a:srgbClr val="000000"/>
              </a:buClr>
              <a:buFont typeface="Wingdings"/>
              <a:tabLst>
                <a:tab pos="1320800" algn="l"/>
                <a:tab pos="2616200" algn="l"/>
                <a:tab pos="3937000" algn="l"/>
                <a:tab pos="5245100" algn="l"/>
                <a:tab pos="6565900" algn="l"/>
                <a:tab pos="7874000" algn="l"/>
                <a:tab pos="9194800" algn="l"/>
                <a:tab pos="10490200" algn="l"/>
                <a:tab pos="11811000" algn="l"/>
                <a:tab pos="13119100" algn="l"/>
                <a:tab pos="14439900" algn="l"/>
                <a:tab pos="15760700" algn="l"/>
              </a:tabLst>
              <a:defRPr b="1" sz="2800">
                <a:uFill>
                  <a:solidFill>
                    <a:srgbClr val="000000"/>
                  </a:solidFill>
                </a:uFill>
                <a:latin typeface="+mj-lt"/>
                <a:ea typeface="+mj-ea"/>
                <a:cs typeface="+mj-cs"/>
                <a:sym typeface="Arial"/>
              </a:defRPr>
            </a:lvl1pPr>
          </a:lstStyle>
          <a:p>
            <a:pPr/>
            <a:r>
              <a:t>Algorithm for the management of respiratory distress in the moderately preterm infant in the newborn period.</a:t>
            </a:r>
          </a:p>
        </p:txBody>
      </p:sp>
      <p:sp>
        <p:nvSpPr>
          <p:cNvPr id="448" name="Miall L , Wallis S Arch Dis Child Educ Pract Ed doi:10.1136/adc.2010.189712"/>
          <p:cNvSpPr txBox="1"/>
          <p:nvPr/>
        </p:nvSpPr>
        <p:spPr>
          <a:xfrm>
            <a:off x="13571390" y="13069754"/>
            <a:ext cx="7858126" cy="558801"/>
          </a:xfrm>
          <a:prstGeom prst="rect">
            <a:avLst/>
          </a:prstGeom>
          <a:extLst>
            <a:ext uri="{C572A759-6A51-4108-AA02-DFA0A04FC94B}">
              <ma14:wrappingTextBoxFlag xmlns:ma14="http://schemas.microsoft.com/office/mac/drawingml/2011/main" val="1"/>
            </a:ext>
          </a:extLst>
        </p:spPr>
        <p:txBody>
          <a:bodyPr lIns="0" tIns="0" rIns="0" bIns="0">
            <a:spAutoFit/>
          </a:bodyPr>
          <a:lstStyle>
            <a:lvl1pPr defTabSz="821531">
              <a:lnSpc>
                <a:spcPct val="93000"/>
              </a:lnSpc>
              <a:buClr>
                <a:srgbClr val="000000"/>
              </a:buClr>
              <a:buFont typeface="Wingdings"/>
              <a:tabLst>
                <a:tab pos="1320800" algn="l"/>
                <a:tab pos="2616200" algn="l"/>
                <a:tab pos="3937000" algn="l"/>
                <a:tab pos="5245100" algn="l"/>
                <a:tab pos="6565900" algn="l"/>
                <a:tab pos="6642100" algn="l"/>
              </a:tabLst>
              <a:defRPr b="1" sz="1800">
                <a:uFill>
                  <a:solidFill>
                    <a:srgbClr val="000000"/>
                  </a:solidFill>
                </a:uFill>
                <a:latin typeface="+mj-lt"/>
                <a:ea typeface="+mj-ea"/>
                <a:cs typeface="+mj-cs"/>
                <a:sym typeface="Arial"/>
              </a:defRPr>
            </a:lvl1pPr>
          </a:lstStyle>
          <a:p>
            <a:pPr/>
            <a:r>
              <a:t>Miall L , Wallis S Arch Dis Child Educ Pract Ed doi:10.1136/adc.2010.189712</a:t>
            </a:r>
          </a:p>
        </p:txBody>
      </p:sp>
      <p:sp>
        <p:nvSpPr>
          <p:cNvPr id="449" name="Figure 4 Algorithm for the management of respiratory distress in the moderately preterm infant in the newborn period. CPAP, continuous positive airflow pressure; CXR, chest x-ray; RDS, respiratory distress syndrome."/>
          <p:cNvSpPr txBox="1"/>
          <p:nvPr/>
        </p:nvSpPr>
        <p:spPr>
          <a:xfrm>
            <a:off x="3565921" y="11251406"/>
            <a:ext cx="9572626" cy="17145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defTabSz="821531">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2400">
                <a:solidFill>
                  <a:srgbClr val="1A1A18"/>
                </a:solidFill>
              </a:defRPr>
            </a:lvl1pPr>
          </a:lstStyle>
          <a:p>
            <a:pPr/>
            <a:r>
              <a:t>Figure 4	Algorithm for the management of respiratory distress in the moderately preterm infant in the newborn period. CPAP, continuous positive airflow pressure; CXR, chest x-ray; RDS, respiratory distress syndrome.</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455" name="Group"/>
          <p:cNvGrpSpPr/>
          <p:nvPr/>
        </p:nvGrpSpPr>
        <p:grpSpPr>
          <a:xfrm>
            <a:off x="3744515" y="5929312"/>
            <a:ext cx="16162735" cy="6619479"/>
            <a:chOff x="0" y="0"/>
            <a:chExt cx="16162734" cy="6619478"/>
          </a:xfrm>
        </p:grpSpPr>
        <p:pic>
          <p:nvPicPr>
            <p:cNvPr id="453" name="fox78119_tb1603.jpg" descr="fox78119_tb1603.jpg"/>
            <p:cNvPicPr>
              <a:picLocks noChangeAspect="0"/>
            </p:cNvPicPr>
            <p:nvPr/>
          </p:nvPicPr>
          <p:blipFill>
            <a:blip r:embed="rId2">
              <a:extLst/>
            </a:blip>
            <a:stretch>
              <a:fillRect/>
            </a:stretch>
          </p:blipFill>
          <p:spPr>
            <a:xfrm>
              <a:off x="0" y="59928"/>
              <a:ext cx="16162735" cy="6559551"/>
            </a:xfrm>
            <a:prstGeom prst="rect">
              <a:avLst/>
            </a:prstGeom>
            <a:ln w="12700" cap="flat">
              <a:noFill/>
              <a:miter lim="400000"/>
            </a:ln>
            <a:effectLst/>
          </p:spPr>
        </p:pic>
        <p:sp>
          <p:nvSpPr>
            <p:cNvPr id="454" name="Rectangle"/>
            <p:cNvSpPr/>
            <p:nvPr/>
          </p:nvSpPr>
          <p:spPr>
            <a:xfrm>
              <a:off x="3303984" y="0"/>
              <a:ext cx="9358313" cy="33932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
        <p:nvSpPr>
          <p:cNvPr id="456" name="Lung Volumes &amp; Capacities"/>
          <p:cNvSpPr txBox="1"/>
          <p:nvPr/>
        </p:nvSpPr>
        <p:spPr>
          <a:xfrm>
            <a:off x="3726412" y="723304"/>
            <a:ext cx="8580454"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5000"/>
            </a:lvl1pPr>
          </a:lstStyle>
          <a:p>
            <a:pPr/>
            <a:r>
              <a:t>Lung Volumes &amp; Capacities</a:t>
            </a:r>
          </a:p>
        </p:txBody>
      </p:sp>
      <p:sp>
        <p:nvSpPr>
          <p:cNvPr id="457" name="Total Lung Capacity - gas in lungs after maximum expansion…"/>
          <p:cNvSpPr txBox="1"/>
          <p:nvPr/>
        </p:nvSpPr>
        <p:spPr>
          <a:xfrm>
            <a:off x="3889536" y="2357437"/>
            <a:ext cx="17252157" cy="28575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defTabSz="821531">
              <a:defRPr sz="4400"/>
            </a:pPr>
            <a:r>
              <a:t>Total Lung Capacity - gas in lungs after maximum expansion</a:t>
            </a:r>
          </a:p>
          <a:p>
            <a:pPr defTabSz="821531">
              <a:defRPr sz="4400"/>
            </a:pPr>
            <a:r>
              <a:t>Tidal Volume - gas breathed in and out at rest</a:t>
            </a:r>
          </a:p>
          <a:p>
            <a:pPr defTabSz="821531">
              <a:defRPr sz="4400"/>
            </a:pPr>
            <a:r>
              <a:t>Vital Capacity - gas breathed in and out at maximum inspiration</a:t>
            </a:r>
          </a:p>
          <a:p>
            <a:pPr defTabSz="821531">
              <a:defRPr sz="4400"/>
            </a:pPr>
            <a:r>
              <a:t>Residual Volume - gas left in lungs after maximum expiration</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9" name="Rectangle"/>
          <p:cNvSpPr/>
          <p:nvPr/>
        </p:nvSpPr>
        <p:spPr>
          <a:xfrm>
            <a:off x="9598025" y="5696346"/>
            <a:ext cx="6870700" cy="4146551"/>
          </a:xfrm>
          <a:prstGeom prst="rect">
            <a:avLst/>
          </a:prstGeom>
          <a:solidFill>
            <a:srgbClr val="FFCC58"/>
          </a:solidFill>
          <a:ln w="12700">
            <a:solidFill>
              <a:srgbClr val="000000"/>
            </a:solidFill>
          </a:ln>
        </p:spPr>
        <p:txBody>
          <a:bodyPr lIns="71437" tIns="71437" rIns="71437" bIns="71437" anchor="ctr"/>
          <a:lstStyle/>
          <a:p>
            <a:pPr marL="81280" marR="81280" defTabSz="1821656">
              <a:defRPr sz="4600">
                <a:uFill>
                  <a:solidFill>
                    <a:srgbClr val="000000"/>
                  </a:solidFill>
                </a:uFill>
                <a:latin typeface="+mn-lt"/>
                <a:ea typeface="+mn-ea"/>
                <a:cs typeface="+mn-cs"/>
                <a:sym typeface="Times Roman"/>
              </a:defRPr>
            </a:pPr>
          </a:p>
        </p:txBody>
      </p:sp>
      <p:sp>
        <p:nvSpPr>
          <p:cNvPr id="460" name="Rectangle"/>
          <p:cNvSpPr/>
          <p:nvPr/>
        </p:nvSpPr>
        <p:spPr>
          <a:xfrm>
            <a:off x="9613900" y="9855597"/>
            <a:ext cx="6851650" cy="1387476"/>
          </a:xfrm>
          <a:prstGeom prst="rect">
            <a:avLst/>
          </a:prstGeom>
          <a:solidFill>
            <a:srgbClr val="929292"/>
          </a:solidFill>
          <a:ln w="12700">
            <a:solidFill>
              <a:srgbClr val="000000"/>
            </a:solidFill>
          </a:ln>
        </p:spPr>
        <p:txBody>
          <a:bodyPr lIns="71437" tIns="71437" rIns="71437" bIns="71437" anchor="ctr"/>
          <a:lstStyle/>
          <a:p>
            <a:pPr marL="81280" marR="81280" defTabSz="1821656">
              <a:defRPr sz="4600">
                <a:uFill>
                  <a:solidFill>
                    <a:srgbClr val="000000"/>
                  </a:solidFill>
                </a:uFill>
                <a:latin typeface="+mn-lt"/>
                <a:ea typeface="+mn-ea"/>
                <a:cs typeface="+mn-cs"/>
                <a:sym typeface="Times Roman"/>
              </a:defRPr>
            </a:pPr>
          </a:p>
        </p:txBody>
      </p:sp>
      <p:sp>
        <p:nvSpPr>
          <p:cNvPr id="461" name="Rectangle"/>
          <p:cNvSpPr/>
          <p:nvPr/>
        </p:nvSpPr>
        <p:spPr>
          <a:xfrm>
            <a:off x="9617075" y="3686571"/>
            <a:ext cx="6835775" cy="1971676"/>
          </a:xfrm>
          <a:prstGeom prst="rect">
            <a:avLst/>
          </a:prstGeom>
          <a:solidFill>
            <a:srgbClr val="D6D7FF"/>
          </a:solidFill>
          <a:ln w="12700">
            <a:solidFill>
              <a:srgbClr val="000000"/>
            </a:solidFill>
          </a:ln>
        </p:spPr>
        <p:txBody>
          <a:bodyPr lIns="71437" tIns="71437" rIns="71437" bIns="71437" anchor="ctr"/>
          <a:lstStyle/>
          <a:p>
            <a:pPr marL="81280" marR="81280" defTabSz="1821656">
              <a:defRPr sz="4600">
                <a:uFill>
                  <a:solidFill>
                    <a:srgbClr val="000000"/>
                  </a:solidFill>
                </a:uFill>
                <a:latin typeface="+mn-lt"/>
                <a:ea typeface="+mn-ea"/>
                <a:cs typeface="+mn-cs"/>
                <a:sym typeface="Times Roman"/>
              </a:defRPr>
            </a:pPr>
          </a:p>
        </p:txBody>
      </p:sp>
      <p:grpSp>
        <p:nvGrpSpPr>
          <p:cNvPr id="464" name="Group"/>
          <p:cNvGrpSpPr/>
          <p:nvPr/>
        </p:nvGrpSpPr>
        <p:grpSpPr>
          <a:xfrm>
            <a:off x="9578975" y="3648471"/>
            <a:ext cx="6927850" cy="7639051"/>
            <a:chOff x="0" y="2381"/>
            <a:chExt cx="6927850" cy="7639050"/>
          </a:xfrm>
        </p:grpSpPr>
        <p:sp>
          <p:nvSpPr>
            <p:cNvPr id="462" name="Rectangle"/>
            <p:cNvSpPr/>
            <p:nvPr/>
          </p:nvSpPr>
          <p:spPr>
            <a:xfrm>
              <a:off x="0" y="2381"/>
              <a:ext cx="6927850" cy="7639051"/>
            </a:xfrm>
            <a:prstGeom prst="rect">
              <a:avLst/>
            </a:prstGeom>
            <a:noFill/>
            <a:ln w="50800" cap="flat">
              <a:solidFill>
                <a:srgbClr val="000000"/>
              </a:solidFill>
              <a:prstDash val="solid"/>
              <a:miter lim="400000"/>
            </a:ln>
            <a:effectLst/>
          </p:spPr>
          <p:txBody>
            <a:bodyPr wrap="square" lIns="71437" tIns="71437" rIns="71437" bIns="71437" numCol="1" anchor="ctr">
              <a:noAutofit/>
            </a:bodyPr>
            <a:lstStyle/>
            <a:p>
              <a:pPr marL="81280" marR="81280" defTabSz="1821656">
                <a:defRPr sz="4600">
                  <a:uFill>
                    <a:solidFill>
                      <a:srgbClr val="000000"/>
                    </a:solidFill>
                  </a:uFill>
                  <a:latin typeface="+mn-lt"/>
                  <a:ea typeface="+mn-ea"/>
                  <a:cs typeface="+mn-cs"/>
                  <a:sym typeface="Times Roman"/>
                </a:defRPr>
              </a:pPr>
            </a:p>
          </p:txBody>
        </p:sp>
        <p:sp>
          <p:nvSpPr>
            <p:cNvPr id="463" name="Text"/>
            <p:cNvSpPr txBox="1"/>
            <p:nvPr/>
          </p:nvSpPr>
          <p:spPr>
            <a:xfrm>
              <a:off x="3289042" y="3509168"/>
              <a:ext cx="349766"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marL="81280" marR="81280" algn="ctr" defTabSz="1821656">
                <a:buClr>
                  <a:srgbClr val="000000"/>
                </a:buClr>
                <a:buFont typeface="Helvetica"/>
                <a:defRPr b="1" sz="3200">
                  <a:uFill>
                    <a:solidFill>
                      <a:srgbClr val="000000"/>
                    </a:solidFill>
                  </a:uFill>
                </a:defRPr>
              </a:lvl1pPr>
            </a:lstStyle>
            <a:p>
              <a:pPr/>
              <a:r>
                <a:t> </a:t>
              </a:r>
            </a:p>
          </p:txBody>
        </p:sp>
      </p:grpSp>
      <p:sp>
        <p:nvSpPr>
          <p:cNvPr id="465" name="Rectangle"/>
          <p:cNvSpPr/>
          <p:nvPr/>
        </p:nvSpPr>
        <p:spPr>
          <a:xfrm>
            <a:off x="12442031" y="1787921"/>
            <a:ext cx="895351" cy="2593976"/>
          </a:xfrm>
          <a:prstGeom prst="rect">
            <a:avLst/>
          </a:prstGeom>
          <a:solidFill>
            <a:srgbClr val="FFFFFF"/>
          </a:solidFill>
          <a:ln w="50800">
            <a:solidFill>
              <a:srgbClr val="000000"/>
            </a:solidFill>
            <a:miter lim="400000"/>
          </a:ln>
        </p:spPr>
        <p:txBody>
          <a:bodyPr lIns="71437" tIns="71437" rIns="71437" bIns="71437" anchor="ctr"/>
          <a:lstStyle/>
          <a:p>
            <a:pPr marL="81280" marR="81280" defTabSz="1821656">
              <a:defRPr sz="4600">
                <a:uFill>
                  <a:solidFill>
                    <a:srgbClr val="000000"/>
                  </a:solidFill>
                </a:uFill>
                <a:latin typeface="+mn-lt"/>
                <a:ea typeface="+mn-ea"/>
                <a:cs typeface="+mn-cs"/>
                <a:sym typeface="Times Roman"/>
              </a:defRPr>
            </a:pPr>
          </a:p>
        </p:txBody>
      </p:sp>
      <p:sp>
        <p:nvSpPr>
          <p:cNvPr id="466" name="Rectangle"/>
          <p:cNvSpPr/>
          <p:nvPr/>
        </p:nvSpPr>
        <p:spPr>
          <a:xfrm>
            <a:off x="12515850" y="1708546"/>
            <a:ext cx="749301" cy="2750345"/>
          </a:xfrm>
          <a:prstGeom prst="rect">
            <a:avLst/>
          </a:prstGeom>
          <a:solidFill>
            <a:srgbClr val="FFFFFF"/>
          </a:solidFill>
          <a:ln w="50800">
            <a:solidFill>
              <a:srgbClr val="FFFFFF"/>
            </a:solidFill>
            <a:miter lim="400000"/>
          </a:ln>
        </p:spPr>
        <p:txBody>
          <a:bodyPr lIns="71437" tIns="71437" rIns="71437" bIns="71437" anchor="ctr"/>
          <a:lstStyle/>
          <a:p>
            <a:pPr marL="81280" marR="81280" defTabSz="1821656">
              <a:defRPr sz="4600">
                <a:uFill>
                  <a:solidFill>
                    <a:srgbClr val="000000"/>
                  </a:solidFill>
                </a:uFill>
                <a:latin typeface="+mn-lt"/>
                <a:ea typeface="+mn-ea"/>
                <a:cs typeface="+mn-cs"/>
                <a:sym typeface="Times Roman"/>
              </a:defRPr>
            </a:pPr>
          </a:p>
        </p:txBody>
      </p:sp>
      <p:sp>
        <p:nvSpPr>
          <p:cNvPr id="467" name="Line"/>
          <p:cNvSpPr/>
          <p:nvPr/>
        </p:nvSpPr>
        <p:spPr>
          <a:xfrm>
            <a:off x="9598025" y="5679281"/>
            <a:ext cx="6854826" cy="3176"/>
          </a:xfrm>
          <a:prstGeom prst="line">
            <a:avLst/>
          </a:prstGeom>
          <a:ln w="12700">
            <a:solidFill>
              <a:srgbClr val="000000"/>
            </a:solidFill>
          </a:ln>
        </p:spPr>
        <p:txBody>
          <a:bodyPr lIns="71437" tIns="71437" rIns="71437" bIns="71437" anchor="ctr"/>
          <a:lstStyle/>
          <a:p>
            <a:pPr/>
          </a:p>
        </p:txBody>
      </p:sp>
      <p:sp>
        <p:nvSpPr>
          <p:cNvPr id="468" name="Line"/>
          <p:cNvSpPr/>
          <p:nvPr/>
        </p:nvSpPr>
        <p:spPr>
          <a:xfrm>
            <a:off x="9610725" y="9836546"/>
            <a:ext cx="6854826" cy="3177"/>
          </a:xfrm>
          <a:prstGeom prst="line">
            <a:avLst/>
          </a:prstGeom>
          <a:ln w="12700">
            <a:solidFill>
              <a:srgbClr val="000000"/>
            </a:solidFill>
          </a:ln>
        </p:spPr>
        <p:txBody>
          <a:bodyPr lIns="71437" tIns="71437" rIns="71437" bIns="71437" anchor="ctr"/>
          <a:lstStyle/>
          <a:p>
            <a:pPr/>
          </a:p>
        </p:txBody>
      </p:sp>
      <p:sp>
        <p:nvSpPr>
          <p:cNvPr id="469" name="vital capacity"/>
          <p:cNvSpPr txBox="1"/>
          <p:nvPr/>
        </p:nvSpPr>
        <p:spPr>
          <a:xfrm>
            <a:off x="11296650" y="7356871"/>
            <a:ext cx="2934317"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vital capacity</a:t>
            </a:r>
          </a:p>
        </p:txBody>
      </p:sp>
      <p:sp>
        <p:nvSpPr>
          <p:cNvPr id="470" name="tidal volume"/>
          <p:cNvSpPr txBox="1"/>
          <p:nvPr/>
        </p:nvSpPr>
        <p:spPr>
          <a:xfrm>
            <a:off x="11401425" y="4572396"/>
            <a:ext cx="2742816"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tidal volume</a:t>
            </a:r>
          </a:p>
        </p:txBody>
      </p:sp>
      <p:sp>
        <p:nvSpPr>
          <p:cNvPr id="471" name="residual volume"/>
          <p:cNvSpPr txBox="1"/>
          <p:nvPr/>
        </p:nvSpPr>
        <p:spPr>
          <a:xfrm>
            <a:off x="11118850" y="10103246"/>
            <a:ext cx="3505467"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residual volume</a:t>
            </a:r>
          </a:p>
        </p:txBody>
      </p:sp>
      <p:sp>
        <p:nvSpPr>
          <p:cNvPr id="472" name="500 ml"/>
          <p:cNvSpPr txBox="1"/>
          <p:nvPr/>
        </p:nvSpPr>
        <p:spPr>
          <a:xfrm>
            <a:off x="6011862" y="4193381"/>
            <a:ext cx="1576445"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500 ml</a:t>
            </a:r>
          </a:p>
        </p:txBody>
      </p:sp>
      <p:sp>
        <p:nvSpPr>
          <p:cNvPr id="473" name="3000-5000 ml"/>
          <p:cNvSpPr txBox="1"/>
          <p:nvPr/>
        </p:nvSpPr>
        <p:spPr>
          <a:xfrm>
            <a:off x="4987925" y="7172721"/>
            <a:ext cx="2911085"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3000-5000 ml</a:t>
            </a:r>
          </a:p>
        </p:txBody>
      </p:sp>
      <p:sp>
        <p:nvSpPr>
          <p:cNvPr id="474" name="1000 ml"/>
          <p:cNvSpPr txBox="1"/>
          <p:nvPr/>
        </p:nvSpPr>
        <p:spPr>
          <a:xfrm>
            <a:off x="5530850" y="10072687"/>
            <a:ext cx="1814826"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1000 ml</a:t>
            </a:r>
          </a:p>
        </p:txBody>
      </p:sp>
      <p:sp>
        <p:nvSpPr>
          <p:cNvPr id="475" name="Line"/>
          <p:cNvSpPr/>
          <p:nvPr/>
        </p:nvSpPr>
        <p:spPr>
          <a:xfrm>
            <a:off x="16067484" y="3803682"/>
            <a:ext cx="1" cy="1750685"/>
          </a:xfrm>
          <a:prstGeom prst="line">
            <a:avLst/>
          </a:prstGeom>
          <a:ln w="50800">
            <a:solidFill>
              <a:srgbClr val="77BB41"/>
            </a:solidFill>
            <a:headEnd type="stealth"/>
            <a:tailEnd type="stealth"/>
          </a:ln>
        </p:spPr>
        <p:txBody>
          <a:bodyPr lIns="71437" tIns="71437" rIns="71437" bIns="71437" anchor="ctr"/>
          <a:lstStyle/>
          <a:p>
            <a:pPr/>
          </a:p>
        </p:txBody>
      </p:sp>
      <p:sp>
        <p:nvSpPr>
          <p:cNvPr id="476" name="Line"/>
          <p:cNvSpPr/>
          <p:nvPr/>
        </p:nvSpPr>
        <p:spPr>
          <a:xfrm>
            <a:off x="15656718" y="3725024"/>
            <a:ext cx="1" cy="6080238"/>
          </a:xfrm>
          <a:prstGeom prst="line">
            <a:avLst/>
          </a:prstGeom>
          <a:ln w="50800">
            <a:solidFill>
              <a:srgbClr val="E32400"/>
            </a:solidFill>
            <a:headEnd type="stealth"/>
            <a:tailEnd type="stealth"/>
          </a:ln>
        </p:spPr>
        <p:txBody>
          <a:bodyPr lIns="71437" tIns="71437" rIns="71437" bIns="71437" anchor="ctr"/>
          <a:lstStyle/>
          <a:p>
            <a:pPr/>
          </a:p>
        </p:txBody>
      </p:sp>
      <p:sp>
        <p:nvSpPr>
          <p:cNvPr id="477" name="at rest"/>
          <p:cNvSpPr txBox="1"/>
          <p:nvPr/>
        </p:nvSpPr>
        <p:spPr>
          <a:xfrm>
            <a:off x="16781859" y="4036218"/>
            <a:ext cx="2226446" cy="98226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4600">
                <a:solidFill>
                  <a:srgbClr val="669C35"/>
                </a:solidFill>
                <a:uFill>
                  <a:solidFill>
                    <a:srgbClr val="669C35"/>
                  </a:solidFill>
                </a:uFill>
                <a:latin typeface="Comic Sans MS"/>
                <a:ea typeface="Comic Sans MS"/>
                <a:cs typeface="Comic Sans MS"/>
                <a:sym typeface="Comic Sans MS"/>
              </a:defRPr>
            </a:lvl1pPr>
          </a:lstStyle>
          <a:p>
            <a:pPr/>
            <a:r>
              <a:t>at rest</a:t>
            </a:r>
          </a:p>
        </p:txBody>
      </p:sp>
      <p:sp>
        <p:nvSpPr>
          <p:cNvPr id="478" name="with exertion"/>
          <p:cNvSpPr txBox="1"/>
          <p:nvPr/>
        </p:nvSpPr>
        <p:spPr>
          <a:xfrm>
            <a:off x="16603265" y="6858000"/>
            <a:ext cx="3589735" cy="1821657"/>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4600">
                <a:solidFill>
                  <a:srgbClr val="E32400"/>
                </a:solidFill>
                <a:uFill>
                  <a:solidFill>
                    <a:srgbClr val="E32400"/>
                  </a:solidFill>
                </a:uFill>
                <a:latin typeface="Comic Sans MS"/>
                <a:ea typeface="Comic Sans MS"/>
                <a:cs typeface="Comic Sans MS"/>
                <a:sym typeface="Comic Sans MS"/>
              </a:defRPr>
            </a:lvl1pPr>
          </a:lstStyle>
          <a:p>
            <a:pPr/>
            <a:r>
              <a:t>with exertion</a:t>
            </a:r>
          </a:p>
        </p:txBody>
      </p:sp>
      <p:sp>
        <p:nvSpPr>
          <p:cNvPr id="479" name="Line"/>
          <p:cNvSpPr/>
          <p:nvPr/>
        </p:nvSpPr>
        <p:spPr>
          <a:xfrm flipH="1">
            <a:off x="10406062" y="5679124"/>
            <a:ext cx="1" cy="4080144"/>
          </a:xfrm>
          <a:prstGeom prst="line">
            <a:avLst/>
          </a:prstGeom>
          <a:ln w="50800">
            <a:solidFill>
              <a:srgbClr val="E32400"/>
            </a:solidFill>
            <a:headEnd type="stealth"/>
            <a:tailEnd type="stealth"/>
          </a:ln>
        </p:spPr>
        <p:txBody>
          <a:bodyPr lIns="71437" tIns="71437" rIns="71437" bIns="71437" anchor="ctr"/>
          <a:lstStyle/>
          <a:p>
            <a:pPr/>
          </a:p>
        </p:txBody>
      </p:sp>
      <p:sp>
        <p:nvSpPr>
          <p:cNvPr id="480" name="reserve"/>
          <p:cNvSpPr txBox="1"/>
          <p:nvPr/>
        </p:nvSpPr>
        <p:spPr>
          <a:xfrm>
            <a:off x="10388203" y="5947171"/>
            <a:ext cx="3589735" cy="58936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2400">
                <a:uFill>
                  <a:solidFill>
                    <a:srgbClr val="000000"/>
                  </a:solidFill>
                </a:uFill>
                <a:latin typeface="Comic Sans MS"/>
                <a:ea typeface="Comic Sans MS"/>
                <a:cs typeface="Comic Sans MS"/>
                <a:sym typeface="Comic Sans MS"/>
              </a:defRPr>
            </a:lvl1pPr>
          </a:lstStyle>
          <a:p>
            <a:pPr/>
            <a:r>
              <a:t>reserve</a:t>
            </a:r>
          </a:p>
        </p:txBody>
      </p:sp>
      <p:sp>
        <p:nvSpPr>
          <p:cNvPr id="481" name="x 20 breaths/minute…"/>
          <p:cNvSpPr txBox="1"/>
          <p:nvPr/>
        </p:nvSpPr>
        <p:spPr>
          <a:xfrm>
            <a:off x="4599498" y="4982765"/>
            <a:ext cx="4403529" cy="132159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defRPr sz="3200">
                <a:solidFill>
                  <a:srgbClr val="669C35"/>
                </a:solidFill>
                <a:uFill>
                  <a:solidFill>
                    <a:srgbClr val="669C35"/>
                  </a:solidFill>
                </a:uFill>
                <a:latin typeface="Comic Sans MS"/>
                <a:ea typeface="Comic Sans MS"/>
                <a:cs typeface="Comic Sans MS"/>
                <a:sym typeface="Comic Sans MS"/>
              </a:defRPr>
            </a:pPr>
            <a:r>
              <a:t>x 20 breaths/minute</a:t>
            </a:r>
          </a:p>
          <a:p>
            <a:pPr marL="81280" marR="81280" algn="ctr" defTabSz="1821656">
              <a:defRPr sz="3200">
                <a:solidFill>
                  <a:srgbClr val="669C35"/>
                </a:solidFill>
                <a:uFill>
                  <a:solidFill>
                    <a:srgbClr val="669C35"/>
                  </a:solidFill>
                </a:uFill>
                <a:latin typeface="Comic Sans MS"/>
                <a:ea typeface="Comic Sans MS"/>
                <a:cs typeface="Comic Sans MS"/>
                <a:sym typeface="Comic Sans MS"/>
              </a:defRPr>
            </a:pPr>
            <a:r>
              <a:t>= 10 L/min</a:t>
            </a:r>
          </a:p>
        </p:txBody>
      </p:sp>
      <p:sp>
        <p:nvSpPr>
          <p:cNvPr id="482" name="40 breaths/minute…"/>
          <p:cNvSpPr txBox="1"/>
          <p:nvPr/>
        </p:nvSpPr>
        <p:spPr>
          <a:xfrm>
            <a:off x="4264280" y="7965281"/>
            <a:ext cx="4022412" cy="132159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defRPr sz="3200">
                <a:solidFill>
                  <a:srgbClr val="669C35"/>
                </a:solidFill>
                <a:uFill>
                  <a:solidFill>
                    <a:srgbClr val="669C35"/>
                  </a:solidFill>
                </a:uFill>
                <a:latin typeface="Comic Sans MS"/>
                <a:ea typeface="Comic Sans MS"/>
                <a:cs typeface="Comic Sans MS"/>
                <a:sym typeface="Comic Sans MS"/>
              </a:defRPr>
            </a:pPr>
            <a:r>
              <a:t>40 breaths/minute</a:t>
            </a:r>
          </a:p>
          <a:p>
            <a:pPr marL="81280" marR="81280" algn="ctr" defTabSz="1821656">
              <a:defRPr sz="3200">
                <a:solidFill>
                  <a:srgbClr val="669C35"/>
                </a:solidFill>
                <a:uFill>
                  <a:solidFill>
                    <a:srgbClr val="669C35"/>
                  </a:solidFill>
                </a:uFill>
                <a:latin typeface="Comic Sans MS"/>
                <a:ea typeface="Comic Sans MS"/>
                <a:cs typeface="Comic Sans MS"/>
                <a:sym typeface="Comic Sans MS"/>
              </a:defRPr>
            </a:pPr>
            <a:r>
              <a:t>= 200 L/min</a:t>
            </a:r>
          </a:p>
        </p:txBody>
      </p:sp>
      <p:sp>
        <p:nvSpPr>
          <p:cNvPr id="483" name="Line"/>
          <p:cNvSpPr/>
          <p:nvPr/>
        </p:nvSpPr>
        <p:spPr>
          <a:xfrm flipH="1">
            <a:off x="9263062" y="3732609"/>
            <a:ext cx="1" cy="7484443"/>
          </a:xfrm>
          <a:prstGeom prst="line">
            <a:avLst/>
          </a:prstGeom>
          <a:ln w="50800">
            <a:solidFill>
              <a:srgbClr val="929292"/>
            </a:solidFill>
            <a:headEnd type="stealth"/>
            <a:tailEnd type="stealth"/>
          </a:ln>
        </p:spPr>
        <p:txBody>
          <a:bodyPr lIns="71437" tIns="71437" rIns="71437" bIns="71437" anchor="ctr"/>
          <a:lstStyle/>
          <a:p>
            <a:pPr/>
          </a:p>
        </p:txBody>
      </p:sp>
      <p:sp>
        <p:nvSpPr>
          <p:cNvPr id="484" name="6000 ml…"/>
          <p:cNvSpPr txBox="1"/>
          <p:nvPr/>
        </p:nvSpPr>
        <p:spPr>
          <a:xfrm>
            <a:off x="7262812" y="11519296"/>
            <a:ext cx="4005042" cy="11811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buClr>
                <a:srgbClr val="000000"/>
              </a:buClr>
              <a:buFont typeface="Helvetica"/>
              <a:defRPr b="1" sz="3200">
                <a:solidFill>
                  <a:srgbClr val="AAAAAA"/>
                </a:solidFill>
                <a:uFill>
                  <a:solidFill>
                    <a:srgbClr val="AAAAAA"/>
                  </a:solidFill>
                </a:uFill>
              </a:defRPr>
            </a:pPr>
            <a:r>
              <a:t>6000 ml</a:t>
            </a:r>
          </a:p>
          <a:p>
            <a:pPr marL="81280" marR="81280" algn="ctr" defTabSz="1821656">
              <a:buClr>
                <a:srgbClr val="000000"/>
              </a:buClr>
              <a:buFont typeface="Helvetica"/>
              <a:defRPr b="1" sz="3200">
                <a:solidFill>
                  <a:srgbClr val="AAAAAA"/>
                </a:solidFill>
                <a:uFill>
                  <a:solidFill>
                    <a:srgbClr val="AAAAAA"/>
                  </a:solidFill>
                </a:uFill>
              </a:defRPr>
            </a:pPr>
            <a:r>
              <a:t>total lung capacity</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6" name="Figure 16.15"/>
          <p:cNvSpPr txBox="1"/>
          <p:nvPr/>
        </p:nvSpPr>
        <p:spPr>
          <a:xfrm>
            <a:off x="17942718" y="12698015"/>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16.15</a:t>
            </a:r>
          </a:p>
        </p:txBody>
      </p:sp>
      <p:grpSp>
        <p:nvGrpSpPr>
          <p:cNvPr id="489" name="Group"/>
          <p:cNvGrpSpPr/>
          <p:nvPr/>
        </p:nvGrpSpPr>
        <p:grpSpPr>
          <a:xfrm>
            <a:off x="3815953" y="3393281"/>
            <a:ext cx="16769954" cy="6849270"/>
            <a:chOff x="0" y="0"/>
            <a:chExt cx="16769953" cy="6849268"/>
          </a:xfrm>
        </p:grpSpPr>
        <p:pic>
          <p:nvPicPr>
            <p:cNvPr id="487" name="fox78119_1615.jpg" descr="fox78119_1615.jpg"/>
            <p:cNvPicPr>
              <a:picLocks noChangeAspect="0"/>
            </p:cNvPicPr>
            <p:nvPr/>
          </p:nvPicPr>
          <p:blipFill>
            <a:blip r:embed="rId2">
              <a:extLst/>
            </a:blip>
            <a:stretch>
              <a:fillRect/>
            </a:stretch>
          </p:blipFill>
          <p:spPr>
            <a:xfrm>
              <a:off x="0" y="80168"/>
              <a:ext cx="16769954" cy="6769101"/>
            </a:xfrm>
            <a:prstGeom prst="rect">
              <a:avLst/>
            </a:prstGeom>
            <a:ln w="12700" cap="flat">
              <a:noFill/>
              <a:miter lim="400000"/>
            </a:ln>
            <a:effectLst/>
          </p:spPr>
        </p:pic>
        <p:sp>
          <p:nvSpPr>
            <p:cNvPr id="488" name="Rectangle"/>
            <p:cNvSpPr/>
            <p:nvPr/>
          </p:nvSpPr>
          <p:spPr>
            <a:xfrm>
              <a:off x="3589734" y="0"/>
              <a:ext cx="8643938" cy="33932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1" name="Rectangle"/>
          <p:cNvSpPr/>
          <p:nvPr/>
        </p:nvSpPr>
        <p:spPr>
          <a:xfrm>
            <a:off x="10008790" y="5553471"/>
            <a:ext cx="6870701" cy="4146551"/>
          </a:xfrm>
          <a:prstGeom prst="rect">
            <a:avLst/>
          </a:prstGeom>
          <a:solidFill>
            <a:srgbClr val="FFCC58"/>
          </a:solidFill>
          <a:ln w="12700">
            <a:solidFill>
              <a:srgbClr val="000000"/>
            </a:solidFill>
          </a:ln>
        </p:spPr>
        <p:txBody>
          <a:bodyPr lIns="71437" tIns="71437" rIns="71437" bIns="71437" anchor="ctr"/>
          <a:lstStyle/>
          <a:p>
            <a:pPr marL="81280" marR="81280" defTabSz="1821656">
              <a:defRPr sz="4600">
                <a:uFill>
                  <a:solidFill>
                    <a:srgbClr val="000000"/>
                  </a:solidFill>
                </a:uFill>
                <a:latin typeface="+mn-lt"/>
                <a:ea typeface="+mn-ea"/>
                <a:cs typeface="+mn-cs"/>
                <a:sym typeface="Times Roman"/>
              </a:defRPr>
            </a:pPr>
          </a:p>
        </p:txBody>
      </p:sp>
      <p:sp>
        <p:nvSpPr>
          <p:cNvPr id="492" name="Rectangle"/>
          <p:cNvSpPr/>
          <p:nvPr/>
        </p:nvSpPr>
        <p:spPr>
          <a:xfrm>
            <a:off x="10024665" y="6965156"/>
            <a:ext cx="6851651" cy="4143376"/>
          </a:xfrm>
          <a:prstGeom prst="rect">
            <a:avLst/>
          </a:prstGeom>
          <a:solidFill>
            <a:srgbClr val="929292"/>
          </a:solidFill>
          <a:ln w="12700">
            <a:solidFill>
              <a:srgbClr val="000000"/>
            </a:solidFill>
          </a:ln>
        </p:spPr>
        <p:txBody>
          <a:bodyPr lIns="71437" tIns="71437" rIns="71437" bIns="71437" anchor="ctr"/>
          <a:lstStyle/>
          <a:p>
            <a:pPr marL="81280" marR="81280" defTabSz="1821656">
              <a:defRPr sz="4600">
                <a:uFill>
                  <a:solidFill>
                    <a:srgbClr val="000000"/>
                  </a:solidFill>
                </a:uFill>
                <a:latin typeface="+mn-lt"/>
                <a:ea typeface="+mn-ea"/>
                <a:cs typeface="+mn-cs"/>
                <a:sym typeface="Times Roman"/>
              </a:defRPr>
            </a:pPr>
          </a:p>
        </p:txBody>
      </p:sp>
      <p:sp>
        <p:nvSpPr>
          <p:cNvPr id="493" name="Rectangle"/>
          <p:cNvSpPr/>
          <p:nvPr/>
        </p:nvSpPr>
        <p:spPr>
          <a:xfrm>
            <a:off x="10027840" y="3543696"/>
            <a:ext cx="6835776" cy="1971676"/>
          </a:xfrm>
          <a:prstGeom prst="rect">
            <a:avLst/>
          </a:prstGeom>
          <a:solidFill>
            <a:srgbClr val="D6D7FF"/>
          </a:solidFill>
          <a:ln w="12700">
            <a:solidFill>
              <a:srgbClr val="000000"/>
            </a:solidFill>
          </a:ln>
        </p:spPr>
        <p:txBody>
          <a:bodyPr lIns="71437" tIns="71437" rIns="71437" bIns="71437" anchor="ctr"/>
          <a:lstStyle/>
          <a:p>
            <a:pPr marL="81280" marR="81280" defTabSz="1821656">
              <a:defRPr sz="4600">
                <a:uFill>
                  <a:solidFill>
                    <a:srgbClr val="000000"/>
                  </a:solidFill>
                </a:uFill>
                <a:latin typeface="+mn-lt"/>
                <a:ea typeface="+mn-ea"/>
                <a:cs typeface="+mn-cs"/>
                <a:sym typeface="Times Roman"/>
              </a:defRPr>
            </a:pPr>
          </a:p>
        </p:txBody>
      </p:sp>
      <p:grpSp>
        <p:nvGrpSpPr>
          <p:cNvPr id="496" name="Group"/>
          <p:cNvGrpSpPr/>
          <p:nvPr/>
        </p:nvGrpSpPr>
        <p:grpSpPr>
          <a:xfrm>
            <a:off x="9989740" y="3505596"/>
            <a:ext cx="6927851" cy="7639051"/>
            <a:chOff x="0" y="2381"/>
            <a:chExt cx="6927850" cy="7639050"/>
          </a:xfrm>
        </p:grpSpPr>
        <p:sp>
          <p:nvSpPr>
            <p:cNvPr id="494" name="Rectangle"/>
            <p:cNvSpPr/>
            <p:nvPr/>
          </p:nvSpPr>
          <p:spPr>
            <a:xfrm>
              <a:off x="0" y="2381"/>
              <a:ext cx="6927850" cy="7639051"/>
            </a:xfrm>
            <a:prstGeom prst="rect">
              <a:avLst/>
            </a:prstGeom>
            <a:noFill/>
            <a:ln w="50800" cap="flat">
              <a:solidFill>
                <a:srgbClr val="000000"/>
              </a:solidFill>
              <a:prstDash val="solid"/>
              <a:miter lim="400000"/>
            </a:ln>
            <a:effectLst/>
          </p:spPr>
          <p:txBody>
            <a:bodyPr wrap="square" lIns="71437" tIns="71437" rIns="71437" bIns="71437" numCol="1" anchor="ctr">
              <a:noAutofit/>
            </a:bodyPr>
            <a:lstStyle/>
            <a:p>
              <a:pPr marL="81280" marR="81280" defTabSz="1821656">
                <a:defRPr sz="4600">
                  <a:uFill>
                    <a:solidFill>
                      <a:srgbClr val="000000"/>
                    </a:solidFill>
                  </a:uFill>
                  <a:latin typeface="+mn-lt"/>
                  <a:ea typeface="+mn-ea"/>
                  <a:cs typeface="+mn-cs"/>
                  <a:sym typeface="Times Roman"/>
                </a:defRPr>
              </a:pPr>
            </a:p>
          </p:txBody>
        </p:sp>
        <p:sp>
          <p:nvSpPr>
            <p:cNvPr id="495" name="Text"/>
            <p:cNvSpPr txBox="1"/>
            <p:nvPr/>
          </p:nvSpPr>
          <p:spPr>
            <a:xfrm>
              <a:off x="3289042" y="3509168"/>
              <a:ext cx="349766"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marL="81280" marR="81280" algn="ctr" defTabSz="1821656">
                <a:buClr>
                  <a:srgbClr val="000000"/>
                </a:buClr>
                <a:buFont typeface="Helvetica"/>
                <a:defRPr b="1" sz="3200">
                  <a:uFill>
                    <a:solidFill>
                      <a:srgbClr val="000000"/>
                    </a:solidFill>
                  </a:uFill>
                </a:defRPr>
              </a:lvl1pPr>
            </a:lstStyle>
            <a:p>
              <a:pPr/>
              <a:r>
                <a:t> </a:t>
              </a:r>
            </a:p>
          </p:txBody>
        </p:sp>
      </p:grpSp>
      <p:sp>
        <p:nvSpPr>
          <p:cNvPr id="497" name="Rectangle"/>
          <p:cNvSpPr/>
          <p:nvPr/>
        </p:nvSpPr>
        <p:spPr>
          <a:xfrm>
            <a:off x="12852796" y="1645046"/>
            <a:ext cx="895351" cy="2593976"/>
          </a:xfrm>
          <a:prstGeom prst="rect">
            <a:avLst/>
          </a:prstGeom>
          <a:solidFill>
            <a:srgbClr val="FFFFFF"/>
          </a:solidFill>
          <a:ln w="50800">
            <a:solidFill>
              <a:srgbClr val="000000"/>
            </a:solidFill>
            <a:miter lim="400000"/>
          </a:ln>
        </p:spPr>
        <p:txBody>
          <a:bodyPr lIns="71437" tIns="71437" rIns="71437" bIns="71437" anchor="ctr"/>
          <a:lstStyle/>
          <a:p>
            <a:pPr marL="81280" marR="81280" defTabSz="1821656">
              <a:defRPr sz="4600">
                <a:uFill>
                  <a:solidFill>
                    <a:srgbClr val="000000"/>
                  </a:solidFill>
                </a:uFill>
                <a:latin typeface="+mn-lt"/>
                <a:ea typeface="+mn-ea"/>
                <a:cs typeface="+mn-cs"/>
                <a:sym typeface="Times Roman"/>
              </a:defRPr>
            </a:pPr>
          </a:p>
        </p:txBody>
      </p:sp>
      <p:sp>
        <p:nvSpPr>
          <p:cNvPr id="498" name="Rectangle"/>
          <p:cNvSpPr/>
          <p:nvPr/>
        </p:nvSpPr>
        <p:spPr>
          <a:xfrm>
            <a:off x="12926616" y="1565671"/>
            <a:ext cx="749301" cy="2750345"/>
          </a:xfrm>
          <a:prstGeom prst="rect">
            <a:avLst/>
          </a:prstGeom>
          <a:solidFill>
            <a:srgbClr val="FFFFFF"/>
          </a:solidFill>
          <a:ln w="50800">
            <a:solidFill>
              <a:srgbClr val="FFFFFF"/>
            </a:solidFill>
            <a:miter lim="400000"/>
          </a:ln>
        </p:spPr>
        <p:txBody>
          <a:bodyPr lIns="71437" tIns="71437" rIns="71437" bIns="71437" anchor="ctr"/>
          <a:lstStyle/>
          <a:p>
            <a:pPr marL="81280" marR="81280" defTabSz="1821656">
              <a:defRPr sz="4600">
                <a:uFill>
                  <a:solidFill>
                    <a:srgbClr val="000000"/>
                  </a:solidFill>
                </a:uFill>
                <a:latin typeface="+mn-lt"/>
                <a:ea typeface="+mn-ea"/>
                <a:cs typeface="+mn-cs"/>
                <a:sym typeface="Times Roman"/>
              </a:defRPr>
            </a:pPr>
          </a:p>
        </p:txBody>
      </p:sp>
      <p:sp>
        <p:nvSpPr>
          <p:cNvPr id="499" name="Line"/>
          <p:cNvSpPr/>
          <p:nvPr/>
        </p:nvSpPr>
        <p:spPr>
          <a:xfrm>
            <a:off x="10008790" y="5536406"/>
            <a:ext cx="6854826" cy="3176"/>
          </a:xfrm>
          <a:prstGeom prst="line">
            <a:avLst/>
          </a:prstGeom>
          <a:ln w="12700">
            <a:solidFill>
              <a:srgbClr val="000000"/>
            </a:solidFill>
          </a:ln>
        </p:spPr>
        <p:txBody>
          <a:bodyPr lIns="71437" tIns="71437" rIns="71437" bIns="71437" anchor="ctr"/>
          <a:lstStyle/>
          <a:p>
            <a:pPr/>
          </a:p>
        </p:txBody>
      </p:sp>
      <p:sp>
        <p:nvSpPr>
          <p:cNvPr id="500" name="vital capacity"/>
          <p:cNvSpPr txBox="1"/>
          <p:nvPr/>
        </p:nvSpPr>
        <p:spPr>
          <a:xfrm>
            <a:off x="11853465" y="5988447"/>
            <a:ext cx="2934316"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vital capacity</a:t>
            </a:r>
          </a:p>
        </p:txBody>
      </p:sp>
      <p:sp>
        <p:nvSpPr>
          <p:cNvPr id="501" name="tidal volume"/>
          <p:cNvSpPr txBox="1"/>
          <p:nvPr/>
        </p:nvSpPr>
        <p:spPr>
          <a:xfrm>
            <a:off x="11812190" y="4429521"/>
            <a:ext cx="2742816"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tidal volume</a:t>
            </a:r>
          </a:p>
        </p:txBody>
      </p:sp>
      <p:sp>
        <p:nvSpPr>
          <p:cNvPr id="502" name="residual volume"/>
          <p:cNvSpPr txBox="1"/>
          <p:nvPr/>
        </p:nvSpPr>
        <p:spPr>
          <a:xfrm>
            <a:off x="11529615" y="9960371"/>
            <a:ext cx="3505467"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residual volume</a:t>
            </a:r>
          </a:p>
        </p:txBody>
      </p:sp>
      <p:sp>
        <p:nvSpPr>
          <p:cNvPr id="503" name="500 ml"/>
          <p:cNvSpPr txBox="1"/>
          <p:nvPr/>
        </p:nvSpPr>
        <p:spPr>
          <a:xfrm>
            <a:off x="6940550" y="3943350"/>
            <a:ext cx="1576445"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500 ml</a:t>
            </a:r>
          </a:p>
        </p:txBody>
      </p:sp>
      <p:sp>
        <p:nvSpPr>
          <p:cNvPr id="504" name="500 ml"/>
          <p:cNvSpPr txBox="1"/>
          <p:nvPr/>
        </p:nvSpPr>
        <p:spPr>
          <a:xfrm>
            <a:off x="7134225" y="5965825"/>
            <a:ext cx="1576445"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500 ml</a:t>
            </a:r>
          </a:p>
        </p:txBody>
      </p:sp>
      <p:sp>
        <p:nvSpPr>
          <p:cNvPr id="505" name="4000 ml"/>
          <p:cNvSpPr txBox="1"/>
          <p:nvPr/>
        </p:nvSpPr>
        <p:spPr>
          <a:xfrm>
            <a:off x="6965950" y="9744075"/>
            <a:ext cx="1814826"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4000 ml</a:t>
            </a:r>
          </a:p>
        </p:txBody>
      </p:sp>
      <p:sp>
        <p:nvSpPr>
          <p:cNvPr id="506" name="Disease state (like emphysema)"/>
          <p:cNvSpPr txBox="1"/>
          <p:nvPr/>
        </p:nvSpPr>
        <p:spPr>
          <a:xfrm>
            <a:off x="4006850" y="857250"/>
            <a:ext cx="6698598"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Disease state (like emphysema)</a:t>
            </a:r>
          </a:p>
        </p:txBody>
      </p:sp>
      <p:sp>
        <p:nvSpPr>
          <p:cNvPr id="507" name="Line"/>
          <p:cNvSpPr/>
          <p:nvPr/>
        </p:nvSpPr>
        <p:spPr>
          <a:xfrm>
            <a:off x="15603140" y="3653586"/>
            <a:ext cx="1" cy="3156954"/>
          </a:xfrm>
          <a:prstGeom prst="line">
            <a:avLst/>
          </a:prstGeom>
          <a:ln w="50800">
            <a:solidFill>
              <a:srgbClr val="E32400"/>
            </a:solidFill>
            <a:headEnd type="stealth"/>
            <a:tailEnd type="stealth"/>
          </a:ln>
        </p:spPr>
        <p:txBody>
          <a:bodyPr lIns="71437" tIns="71437" rIns="71437" bIns="71437" anchor="ctr"/>
          <a:lstStyle/>
          <a:p>
            <a:pPr/>
          </a:p>
        </p:txBody>
      </p:sp>
      <p:sp>
        <p:nvSpPr>
          <p:cNvPr id="508" name="greatly reduced reserve"/>
          <p:cNvSpPr txBox="1"/>
          <p:nvPr/>
        </p:nvSpPr>
        <p:spPr>
          <a:xfrm>
            <a:off x="17424796" y="4214812"/>
            <a:ext cx="3589736" cy="26670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4600">
                <a:solidFill>
                  <a:srgbClr val="E32400"/>
                </a:solidFill>
                <a:uFill>
                  <a:solidFill>
                    <a:srgbClr val="E32400"/>
                  </a:solidFill>
                </a:uFill>
                <a:latin typeface="Comic Sans MS"/>
                <a:ea typeface="Comic Sans MS"/>
                <a:cs typeface="Comic Sans MS"/>
                <a:sym typeface="Comic Sans MS"/>
              </a:defRPr>
            </a:lvl1pPr>
          </a:lstStyle>
          <a:p>
            <a:pPr/>
            <a:r>
              <a:t>greatly reduced reserve</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513" name="Group"/>
          <p:cNvGrpSpPr/>
          <p:nvPr/>
        </p:nvGrpSpPr>
        <p:grpSpPr>
          <a:xfrm>
            <a:off x="4726781" y="1647825"/>
            <a:ext cx="14930438" cy="10460832"/>
            <a:chOff x="0" y="0"/>
            <a:chExt cx="14930437" cy="10460831"/>
          </a:xfrm>
        </p:grpSpPr>
        <p:pic>
          <p:nvPicPr>
            <p:cNvPr id="510" name="fox78119_1617a.jpg" descr="fox78119_1617a.jpg"/>
            <p:cNvPicPr>
              <a:picLocks noChangeAspect="0"/>
            </p:cNvPicPr>
            <p:nvPr/>
          </p:nvPicPr>
          <p:blipFill>
            <a:blip r:embed="rId2">
              <a:extLst/>
            </a:blip>
            <a:stretch>
              <a:fillRect/>
            </a:stretch>
          </p:blipFill>
          <p:spPr>
            <a:xfrm>
              <a:off x="0" y="0"/>
              <a:ext cx="14930438" cy="10420350"/>
            </a:xfrm>
            <a:prstGeom prst="rect">
              <a:avLst/>
            </a:prstGeom>
            <a:ln w="12700" cap="flat">
              <a:noFill/>
              <a:miter lim="400000"/>
            </a:ln>
            <a:effectLst/>
          </p:spPr>
        </p:pic>
        <p:sp>
          <p:nvSpPr>
            <p:cNvPr id="511" name="Rectangle"/>
            <p:cNvSpPr/>
            <p:nvPr/>
          </p:nvSpPr>
          <p:spPr>
            <a:xfrm>
              <a:off x="2446734" y="13096"/>
              <a:ext cx="9840516" cy="33932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sp>
          <p:nvSpPr>
            <p:cNvPr id="512" name="Rectangle"/>
            <p:cNvSpPr/>
            <p:nvPr/>
          </p:nvSpPr>
          <p:spPr>
            <a:xfrm>
              <a:off x="2928937" y="10121503"/>
              <a:ext cx="9840517" cy="33932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
        <p:nvSpPr>
          <p:cNvPr id="514" name="Figure 16.17a"/>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16.17a</a:t>
            </a:r>
          </a:p>
        </p:txBody>
      </p:sp>
      <p:sp>
        <p:nvSpPr>
          <p:cNvPr id="515" name="Normal Lung"/>
          <p:cNvSpPr txBox="1"/>
          <p:nvPr/>
        </p:nvSpPr>
        <p:spPr>
          <a:xfrm>
            <a:off x="6477000" y="11626453"/>
            <a:ext cx="2695935"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j-lt"/>
                <a:ea typeface="+mj-ea"/>
                <a:cs typeface="+mj-cs"/>
                <a:sym typeface="Arial"/>
              </a:defRPr>
            </a:lvl1pPr>
          </a:lstStyle>
          <a:p>
            <a:pPr/>
            <a:r>
              <a:t>Normal Lung</a:t>
            </a: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7" name="Figure 16.17b"/>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16.17b</a:t>
            </a:r>
          </a:p>
        </p:txBody>
      </p:sp>
      <p:sp>
        <p:nvSpPr>
          <p:cNvPr id="518" name="Lung w/ Emphysema"/>
          <p:cNvSpPr txBox="1"/>
          <p:nvPr/>
        </p:nvSpPr>
        <p:spPr>
          <a:xfrm>
            <a:off x="4833937" y="12501562"/>
            <a:ext cx="4244469"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j-lt"/>
                <a:ea typeface="+mj-ea"/>
                <a:cs typeface="+mj-cs"/>
                <a:sym typeface="Arial"/>
              </a:defRPr>
            </a:lvl1pPr>
          </a:lstStyle>
          <a:p>
            <a:pPr/>
            <a:r>
              <a:t>Lung w/ Emphysema</a:t>
            </a:r>
          </a:p>
        </p:txBody>
      </p:sp>
      <p:grpSp>
        <p:nvGrpSpPr>
          <p:cNvPr id="522" name="Group"/>
          <p:cNvGrpSpPr/>
          <p:nvPr/>
        </p:nvGrpSpPr>
        <p:grpSpPr>
          <a:xfrm>
            <a:off x="4566046" y="1517650"/>
            <a:ext cx="15234047" cy="10680701"/>
            <a:chOff x="0" y="0"/>
            <a:chExt cx="15234045" cy="10680700"/>
          </a:xfrm>
        </p:grpSpPr>
        <p:pic>
          <p:nvPicPr>
            <p:cNvPr id="519" name="fox78119_1617b.jpg" descr="fox78119_1617b.jpg"/>
            <p:cNvPicPr>
              <a:picLocks noChangeAspect="0"/>
            </p:cNvPicPr>
            <p:nvPr/>
          </p:nvPicPr>
          <p:blipFill>
            <a:blip r:embed="rId2">
              <a:extLst/>
            </a:blip>
            <a:stretch>
              <a:fillRect/>
            </a:stretch>
          </p:blipFill>
          <p:spPr>
            <a:xfrm>
              <a:off x="0" y="0"/>
              <a:ext cx="15234046" cy="10680700"/>
            </a:xfrm>
            <a:prstGeom prst="rect">
              <a:avLst/>
            </a:prstGeom>
            <a:ln w="12700" cap="flat">
              <a:noFill/>
              <a:miter lim="400000"/>
            </a:ln>
            <a:effectLst/>
          </p:spPr>
        </p:pic>
        <p:sp>
          <p:nvSpPr>
            <p:cNvPr id="520" name="Rectangle"/>
            <p:cNvSpPr/>
            <p:nvPr/>
          </p:nvSpPr>
          <p:spPr>
            <a:xfrm>
              <a:off x="2714625" y="18256"/>
              <a:ext cx="9840516" cy="33932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sp>
          <p:nvSpPr>
            <p:cNvPr id="521" name="Rectangle"/>
            <p:cNvSpPr/>
            <p:nvPr/>
          </p:nvSpPr>
          <p:spPr>
            <a:xfrm>
              <a:off x="3500437" y="10340975"/>
              <a:ext cx="8643938" cy="33932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4" name="Figure 16.18"/>
          <p:cNvSpPr txBox="1"/>
          <p:nvPr/>
        </p:nvSpPr>
        <p:spPr>
          <a:xfrm>
            <a:off x="18139171" y="12876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16.18</a:t>
            </a:r>
          </a:p>
        </p:txBody>
      </p:sp>
      <p:grpSp>
        <p:nvGrpSpPr>
          <p:cNvPr id="527" name="Group"/>
          <p:cNvGrpSpPr/>
          <p:nvPr/>
        </p:nvGrpSpPr>
        <p:grpSpPr>
          <a:xfrm>
            <a:off x="6608762" y="553640"/>
            <a:ext cx="11588752" cy="11339118"/>
            <a:chOff x="0" y="0"/>
            <a:chExt cx="11588750" cy="11339116"/>
          </a:xfrm>
        </p:grpSpPr>
        <p:pic>
          <p:nvPicPr>
            <p:cNvPr id="525" name="fox78119_1618.jpg" descr="fox78119_1618.jpg"/>
            <p:cNvPicPr>
              <a:picLocks noChangeAspect="0"/>
            </p:cNvPicPr>
            <p:nvPr/>
          </p:nvPicPr>
          <p:blipFill>
            <a:blip r:embed="rId2">
              <a:extLst/>
            </a:blip>
            <a:stretch>
              <a:fillRect/>
            </a:stretch>
          </p:blipFill>
          <p:spPr>
            <a:xfrm>
              <a:off x="0" y="55165"/>
              <a:ext cx="11588751" cy="11283952"/>
            </a:xfrm>
            <a:prstGeom prst="rect">
              <a:avLst/>
            </a:prstGeom>
            <a:ln w="12700" cap="flat">
              <a:noFill/>
              <a:miter lim="400000"/>
            </a:ln>
            <a:effectLst/>
          </p:spPr>
        </p:pic>
        <p:sp>
          <p:nvSpPr>
            <p:cNvPr id="526" name="Rectangle"/>
            <p:cNvSpPr/>
            <p:nvPr/>
          </p:nvSpPr>
          <p:spPr>
            <a:xfrm>
              <a:off x="261143" y="0"/>
              <a:ext cx="11054954" cy="33932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9" name="Figure 16.19"/>
          <p:cNvSpPr txBox="1"/>
          <p:nvPr/>
        </p:nvSpPr>
        <p:spPr>
          <a:xfrm>
            <a:off x="17656968" y="12698015"/>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16.19</a:t>
            </a:r>
          </a:p>
        </p:txBody>
      </p:sp>
      <p:grpSp>
        <p:nvGrpSpPr>
          <p:cNvPr id="532" name="Group"/>
          <p:cNvGrpSpPr/>
          <p:nvPr/>
        </p:nvGrpSpPr>
        <p:grpSpPr>
          <a:xfrm>
            <a:off x="5476875" y="888603"/>
            <a:ext cx="13412391" cy="9467851"/>
            <a:chOff x="0" y="0"/>
            <a:chExt cx="13412390" cy="9467850"/>
          </a:xfrm>
        </p:grpSpPr>
        <p:pic>
          <p:nvPicPr>
            <p:cNvPr id="530" name="fox78119_1619.jpg" descr="fox78119_1619.jpg"/>
            <p:cNvPicPr>
              <a:picLocks noChangeAspect="0"/>
            </p:cNvPicPr>
            <p:nvPr/>
          </p:nvPicPr>
          <p:blipFill>
            <a:blip r:embed="rId2">
              <a:extLst/>
            </a:blip>
            <a:stretch>
              <a:fillRect/>
            </a:stretch>
          </p:blipFill>
          <p:spPr>
            <a:xfrm>
              <a:off x="0" y="0"/>
              <a:ext cx="13412391" cy="9467851"/>
            </a:xfrm>
            <a:prstGeom prst="rect">
              <a:avLst/>
            </a:prstGeom>
            <a:ln w="12700" cap="flat">
              <a:noFill/>
              <a:miter lim="400000"/>
            </a:ln>
            <a:effectLst/>
          </p:spPr>
        </p:pic>
        <p:sp>
          <p:nvSpPr>
            <p:cNvPr id="531" name="Rectangle"/>
            <p:cNvSpPr/>
            <p:nvPr/>
          </p:nvSpPr>
          <p:spPr>
            <a:xfrm>
              <a:off x="1089421" y="4365"/>
              <a:ext cx="11108533" cy="33932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4" name="Figure 16.21"/>
          <p:cNvSpPr txBox="1"/>
          <p:nvPr/>
        </p:nvSpPr>
        <p:spPr>
          <a:xfrm>
            <a:off x="18014156" y="12465843"/>
            <a:ext cx="2607469"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16.21</a:t>
            </a:r>
          </a:p>
        </p:txBody>
      </p:sp>
      <p:grpSp>
        <p:nvGrpSpPr>
          <p:cNvPr id="537" name="Group"/>
          <p:cNvGrpSpPr/>
          <p:nvPr/>
        </p:nvGrpSpPr>
        <p:grpSpPr>
          <a:xfrm>
            <a:off x="3655531" y="1624729"/>
            <a:ext cx="18751644" cy="10345691"/>
            <a:chOff x="0" y="0"/>
            <a:chExt cx="18751643" cy="10345689"/>
          </a:xfrm>
        </p:grpSpPr>
        <p:pic>
          <p:nvPicPr>
            <p:cNvPr id="535" name="fox78119_1621.jpg" descr="fox78119_1621.jpg"/>
            <p:cNvPicPr>
              <a:picLocks noChangeAspect="0"/>
            </p:cNvPicPr>
            <p:nvPr/>
          </p:nvPicPr>
          <p:blipFill>
            <a:blip r:embed="rId2">
              <a:extLst/>
            </a:blip>
            <a:stretch>
              <a:fillRect/>
            </a:stretch>
          </p:blipFill>
          <p:spPr>
            <a:xfrm>
              <a:off x="0" y="78547"/>
              <a:ext cx="18751644" cy="10267143"/>
            </a:xfrm>
            <a:prstGeom prst="rect">
              <a:avLst/>
            </a:prstGeom>
            <a:ln w="12700" cap="flat">
              <a:noFill/>
              <a:miter lim="400000"/>
            </a:ln>
            <a:effectLst/>
          </p:spPr>
        </p:pic>
        <p:sp>
          <p:nvSpPr>
            <p:cNvPr id="536" name="Rectangle"/>
            <p:cNvSpPr/>
            <p:nvPr/>
          </p:nvSpPr>
          <p:spPr>
            <a:xfrm>
              <a:off x="3634503" y="0"/>
              <a:ext cx="11961912" cy="379427"/>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
        <p:nvSpPr>
          <p:cNvPr id="538" name="Measure PO2 with oxygen sensitive electrode"/>
          <p:cNvSpPr txBox="1"/>
          <p:nvPr/>
        </p:nvSpPr>
        <p:spPr>
          <a:xfrm>
            <a:off x="4012406" y="660796"/>
            <a:ext cx="10697766" cy="62507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Arial"/>
              <a:defRPr b="1" sz="3200">
                <a:uFill>
                  <a:solidFill>
                    <a:srgbClr val="000000"/>
                  </a:solidFill>
                </a:uFill>
                <a:latin typeface="+mj-lt"/>
                <a:ea typeface="+mj-ea"/>
                <a:cs typeface="+mj-cs"/>
                <a:sym typeface="Arial"/>
              </a:defRPr>
            </a:pPr>
            <a:r>
              <a:t>Measure P</a:t>
            </a:r>
            <a:r>
              <a:rPr baseline="-5999"/>
              <a:t>O2</a:t>
            </a:r>
            <a:r>
              <a:t> with oxygen sensitive electrode</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2" name="Analysis of Internal Transport in an Organism:"/>
          <p:cNvSpPr/>
          <p:nvPr/>
        </p:nvSpPr>
        <p:spPr>
          <a:xfrm>
            <a:off x="4210050" y="971550"/>
            <a:ext cx="15175766" cy="965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5200">
                <a:solidFill>
                  <a:schemeClr val="accent5">
                    <a:hueOff val="-176146"/>
                    <a:satOff val="3665"/>
                    <a:lumOff val="-13986"/>
                  </a:schemeClr>
                </a:solidFill>
                <a:uFill>
                  <a:solidFill>
                    <a:srgbClr val="000000"/>
                  </a:solidFill>
                </a:uFill>
              </a:defRPr>
            </a:lvl1pPr>
          </a:lstStyle>
          <a:p>
            <a:pPr/>
            <a:r>
              <a:t>Analysis of Internal Transport in an Organism:</a:t>
            </a:r>
          </a:p>
        </p:txBody>
      </p:sp>
      <p:sp>
        <p:nvSpPr>
          <p:cNvPr id="163" name="What is the internal transport system that carries the chemicals from the exchange surface to target tissues?…"/>
          <p:cNvSpPr/>
          <p:nvPr/>
        </p:nvSpPr>
        <p:spPr>
          <a:xfrm>
            <a:off x="4333875" y="5554265"/>
            <a:ext cx="15792781" cy="68992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661125" marR="81280" indent="-620485" defTabSz="1821656">
              <a:spcBef>
                <a:spcPts val="2800"/>
              </a:spcBef>
              <a:buClr>
                <a:srgbClr val="000000"/>
              </a:buClr>
              <a:buSzPct val="100000"/>
              <a:buFont typeface="Helvetica"/>
              <a:buAutoNum type="arabicPeriod" startAt="1"/>
              <a:defRPr sz="3800">
                <a:uFill>
                  <a:solidFill>
                    <a:srgbClr val="000000"/>
                  </a:solidFill>
                </a:uFill>
              </a:defRPr>
            </a:pPr>
            <a:r>
              <a:t>What is the internal transport system that carries the chemicals from the exchange surface to target tissues?</a:t>
            </a:r>
          </a:p>
          <a:p>
            <a:pPr marL="661125" marR="81280" indent="-620485" defTabSz="1821656">
              <a:spcBef>
                <a:spcPts val="2800"/>
              </a:spcBef>
              <a:buClr>
                <a:srgbClr val="000000"/>
              </a:buClr>
              <a:buSzPct val="100000"/>
              <a:buFont typeface="Helvetica"/>
              <a:buAutoNum type="arabicPeriod" startAt="1"/>
              <a:defRPr sz="3800">
                <a:uFill>
                  <a:solidFill>
                    <a:srgbClr val="000000"/>
                  </a:solidFill>
                </a:uFill>
              </a:defRPr>
            </a:pPr>
            <a:r>
              <a:t>What provides &amp; controls the force to move chemicals through the system?</a:t>
            </a:r>
          </a:p>
          <a:p>
            <a:pPr marL="661125" marR="81280" indent="-620485" defTabSz="1821656">
              <a:spcBef>
                <a:spcPts val="2800"/>
              </a:spcBef>
              <a:buClr>
                <a:srgbClr val="000000"/>
              </a:buClr>
              <a:buSzPct val="100000"/>
              <a:buFont typeface="Helvetica"/>
              <a:buAutoNum type="arabicPeriod" startAt="1"/>
              <a:defRPr sz="3800">
                <a:uFill>
                  <a:solidFill>
                    <a:srgbClr val="000000"/>
                  </a:solidFill>
                </a:uFill>
              </a:defRPr>
            </a:pPr>
            <a:r>
              <a:t>What are the exchange surfaces?</a:t>
            </a:r>
          </a:p>
          <a:p>
            <a:pPr marL="661125" marR="81280" indent="-620485" defTabSz="1821656">
              <a:spcBef>
                <a:spcPts val="2800"/>
              </a:spcBef>
              <a:buClr>
                <a:srgbClr val="000000"/>
              </a:buClr>
              <a:buSzPct val="100000"/>
              <a:buFont typeface="Helvetica"/>
              <a:buAutoNum type="arabicPeriod" startAt="1"/>
              <a:defRPr sz="3800">
                <a:uFill>
                  <a:solidFill>
                    <a:srgbClr val="000000"/>
                  </a:solidFill>
                </a:uFill>
              </a:defRPr>
            </a:pPr>
            <a:r>
              <a:t>How do the chemicals enter/exit the cells of the exchange surface?</a:t>
            </a:r>
          </a:p>
          <a:p>
            <a:pPr marR="81280" defTabSz="1821656">
              <a:spcBef>
                <a:spcPts val="2800"/>
              </a:spcBef>
              <a:defRPr>
                <a:uFill>
                  <a:solidFill>
                    <a:srgbClr val="000000"/>
                  </a:solidFill>
                </a:uFill>
              </a:defRPr>
            </a:pPr>
          </a:p>
          <a:p>
            <a:pPr marL="661125" marR="81280" indent="-620485" defTabSz="1821656">
              <a:spcBef>
                <a:spcPts val="2800"/>
              </a:spcBef>
              <a:buClr>
                <a:srgbClr val="000000"/>
              </a:buClr>
              <a:buSzPct val="100000"/>
              <a:buFont typeface="Helvetica"/>
              <a:buAutoNum type="arabicPeriod" startAt="5"/>
              <a:defRPr sz="3800">
                <a:uFill>
                  <a:solidFill>
                    <a:srgbClr val="000000"/>
                  </a:solidFill>
                </a:uFill>
              </a:defRPr>
            </a:pPr>
            <a:r>
              <a:t>How are the chemicals unloaded by the transport system and  taken up by the target cells?</a:t>
            </a:r>
          </a:p>
        </p:txBody>
      </p:sp>
      <p:sp>
        <p:nvSpPr>
          <p:cNvPr id="164" name="Movement of chemicals from external environment into the body, and between organs of the body.…"/>
          <p:cNvSpPr txBox="1"/>
          <p:nvPr/>
        </p:nvSpPr>
        <p:spPr>
          <a:xfrm>
            <a:off x="4476680" y="2115343"/>
            <a:ext cx="14307662" cy="25558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defRPr sz="3200"/>
            </a:pPr>
            <a:r>
              <a:t>Movement of chemicals from external environment into the body, and between organs of the body.  </a:t>
            </a:r>
          </a:p>
          <a:p>
            <a:pPr>
              <a:defRPr sz="3200"/>
            </a:pPr>
          </a:p>
          <a:p>
            <a:pPr>
              <a:defRPr sz="3200"/>
            </a:pPr>
            <a:r>
              <a:t>Tranported Chemicals can be essential metabolic nutrients (O</a:t>
            </a:r>
            <a:r>
              <a:rPr baseline="-5999"/>
              <a:t>2</a:t>
            </a:r>
            <a:r>
              <a:t>, glucose) or toxic waste products (CO</a:t>
            </a:r>
            <a:r>
              <a:rPr baseline="-5999"/>
              <a:t>2</a:t>
            </a:r>
            <a:r>
              <a:t>, N (urea), heme (bilirubin) )</a:t>
            </a:r>
          </a:p>
        </p:txBody>
      </p:sp>
      <p:sp>
        <p:nvSpPr>
          <p:cNvPr id="165" name="lungs, circulation"/>
          <p:cNvSpPr txBox="1"/>
          <p:nvPr/>
        </p:nvSpPr>
        <p:spPr>
          <a:xfrm>
            <a:off x="15353039" y="6320631"/>
            <a:ext cx="2917628" cy="61039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solidFill>
                  <a:schemeClr val="accent5"/>
                </a:solidFill>
                <a:latin typeface="Goudy Old Style"/>
                <a:ea typeface="Goudy Old Style"/>
                <a:cs typeface="Goudy Old Style"/>
                <a:sym typeface="Goudy Old Style"/>
              </a:defRPr>
            </a:lvl1pPr>
          </a:lstStyle>
          <a:p>
            <a:pPr/>
            <a:r>
              <a:t>lungs, circulation</a:t>
            </a:r>
          </a:p>
        </p:txBody>
      </p:sp>
      <p:sp>
        <p:nvSpPr>
          <p:cNvPr id="166" name="breathing (suction), regulation by brainstem and pH"/>
          <p:cNvSpPr txBox="1"/>
          <p:nvPr/>
        </p:nvSpPr>
        <p:spPr>
          <a:xfrm>
            <a:off x="8084273" y="7856537"/>
            <a:ext cx="8593933" cy="61039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solidFill>
                  <a:schemeClr val="accent5"/>
                </a:solidFill>
                <a:latin typeface="Goudy Old Style"/>
                <a:ea typeface="Goudy Old Style"/>
                <a:cs typeface="Goudy Old Style"/>
                <a:sym typeface="Goudy Old Style"/>
              </a:defRPr>
            </a:lvl1pPr>
          </a:lstStyle>
          <a:p>
            <a:pPr/>
            <a:r>
              <a:t>breathing (suction), regulation by brainstem and pH </a:t>
            </a:r>
          </a:p>
        </p:txBody>
      </p:sp>
      <p:sp>
        <p:nvSpPr>
          <p:cNvPr id="167" name="alveoli, capillaries"/>
          <p:cNvSpPr txBox="1"/>
          <p:nvPr/>
        </p:nvSpPr>
        <p:spPr>
          <a:xfrm>
            <a:off x="12959883" y="8749506"/>
            <a:ext cx="2963268" cy="61039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solidFill>
                  <a:schemeClr val="accent5"/>
                </a:solidFill>
                <a:latin typeface="Goudy Old Style"/>
                <a:ea typeface="Goudy Old Style"/>
                <a:cs typeface="Goudy Old Style"/>
                <a:sym typeface="Goudy Old Style"/>
              </a:defRPr>
            </a:lvl1pPr>
          </a:lstStyle>
          <a:p>
            <a:pPr/>
            <a:r>
              <a:t>alveoli, capillaries</a:t>
            </a:r>
          </a:p>
        </p:txBody>
      </p:sp>
      <p:sp>
        <p:nvSpPr>
          <p:cNvPr id="168" name="diffusion"/>
          <p:cNvSpPr txBox="1"/>
          <p:nvPr/>
        </p:nvSpPr>
        <p:spPr>
          <a:xfrm>
            <a:off x="12727711" y="10374709"/>
            <a:ext cx="1607940" cy="61039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solidFill>
                  <a:schemeClr val="accent5"/>
                </a:solidFill>
                <a:latin typeface="Goudy Old Style"/>
                <a:ea typeface="Goudy Old Style"/>
                <a:cs typeface="Goudy Old Style"/>
                <a:sym typeface="Goudy Old Style"/>
              </a:defRPr>
            </a:lvl1pPr>
          </a:lstStyle>
          <a:p>
            <a:pPr/>
            <a:r>
              <a:t>diffusion</a:t>
            </a:r>
          </a:p>
        </p:txBody>
      </p:sp>
      <p:sp>
        <p:nvSpPr>
          <p:cNvPr id="169" name="hemoglobin, O2 levels, pH"/>
          <p:cNvSpPr txBox="1"/>
          <p:nvPr/>
        </p:nvSpPr>
        <p:spPr>
          <a:xfrm>
            <a:off x="11816883" y="12071349"/>
            <a:ext cx="4406835" cy="61039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3200">
                <a:solidFill>
                  <a:schemeClr val="accent5"/>
                </a:solidFill>
                <a:latin typeface="Goudy Old Style"/>
                <a:ea typeface="Goudy Old Style"/>
                <a:cs typeface="Goudy Old Style"/>
                <a:sym typeface="Goudy Old Style"/>
              </a:defRPr>
            </a:pPr>
            <a:r>
              <a:t>hemoglobin, O</a:t>
            </a:r>
            <a:r>
              <a:rPr baseline="-5999"/>
              <a:t>2</a:t>
            </a:r>
            <a:r>
              <a:t> levels, pH</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0" name="Partial Pressure of O2 (PO2) in air, lungs and blood…"/>
          <p:cNvSpPr txBox="1"/>
          <p:nvPr/>
        </p:nvSpPr>
        <p:spPr>
          <a:xfrm>
            <a:off x="4494539" y="2845593"/>
            <a:ext cx="15466465" cy="62388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defRPr sz="5000"/>
            </a:pPr>
            <a:r>
              <a:t>Partial Pressure of O</a:t>
            </a:r>
            <a:r>
              <a:rPr baseline="-5999"/>
              <a:t>2</a:t>
            </a:r>
            <a:r>
              <a:t> (P</a:t>
            </a:r>
            <a:r>
              <a:rPr baseline="-5999"/>
              <a:t>O2</a:t>
            </a:r>
            <a:r>
              <a:t>) in air, lungs and blood</a:t>
            </a:r>
          </a:p>
          <a:p>
            <a:pPr>
              <a:defRPr sz="5000"/>
            </a:pPr>
          </a:p>
          <a:p>
            <a:pPr>
              <a:defRPr sz="5000"/>
            </a:pPr>
            <a:r>
              <a:t>Control of Breathing</a:t>
            </a:r>
          </a:p>
          <a:p>
            <a:pPr>
              <a:defRPr sz="5000"/>
            </a:pPr>
          </a:p>
          <a:p>
            <a:pPr>
              <a:defRPr sz="5000"/>
            </a:pPr>
            <a:r>
              <a:t>Role of CO</a:t>
            </a:r>
            <a:r>
              <a:rPr baseline="-5999"/>
              <a:t>2</a:t>
            </a:r>
            <a:r>
              <a:t> / carbonic acid / bicarbonate and pH</a:t>
            </a:r>
          </a:p>
          <a:p>
            <a:pPr>
              <a:defRPr sz="5000"/>
            </a:pPr>
          </a:p>
          <a:p>
            <a:pPr defTabSz="821531">
              <a:defRPr sz="5000"/>
            </a:pPr>
            <a:r>
              <a:t>Hemoglobin and Hemoglobin Dissociation Curves</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2" name="Measuring Gas Concentration in Air &amp; Blood"/>
          <p:cNvSpPr txBox="1"/>
          <p:nvPr/>
        </p:nvSpPr>
        <p:spPr>
          <a:xfrm>
            <a:off x="3758625" y="660796"/>
            <a:ext cx="15769829" cy="914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defTabSz="821531">
              <a:defRPr b="1" sz="5000"/>
            </a:lvl1pPr>
          </a:lstStyle>
          <a:p>
            <a:pPr/>
            <a:r>
              <a:t>Measuring Gas Concentration in Air &amp; Blood</a:t>
            </a:r>
          </a:p>
        </p:txBody>
      </p:sp>
      <p:sp>
        <p:nvSpPr>
          <p:cNvPr id="543" name="Pressure measured in mmHg. At sea level, atmosphere - 760 mmHg.…"/>
          <p:cNvSpPr txBox="1"/>
          <p:nvPr/>
        </p:nvSpPr>
        <p:spPr>
          <a:xfrm>
            <a:off x="3762375" y="1857375"/>
            <a:ext cx="15769829" cy="998339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defTabSz="821531">
              <a:defRPr sz="3200"/>
            </a:pPr>
            <a:r>
              <a:t>Pressure measured in mmHg. At sea level, atmosphere - 760 mmHg.</a:t>
            </a:r>
          </a:p>
          <a:p>
            <a:pPr defTabSz="821531">
              <a:defRPr sz="3200"/>
            </a:pPr>
          </a:p>
          <a:p>
            <a:pPr defTabSz="821531">
              <a:defRPr sz="3200"/>
            </a:pPr>
            <a:r>
              <a:t>Gas Concentration is measured as </a:t>
            </a:r>
            <a:r>
              <a:rPr b="1"/>
              <a:t>partial pressure </a:t>
            </a:r>
            <a:r>
              <a:t>= fraction of total pressure exerted by particular gas.</a:t>
            </a:r>
          </a:p>
          <a:p>
            <a:pPr defTabSz="821531">
              <a:defRPr sz="3200"/>
            </a:pPr>
          </a:p>
          <a:p>
            <a:pPr defTabSz="821531">
              <a:defRPr sz="3200"/>
            </a:pPr>
            <a:r>
              <a:t>for example:</a:t>
            </a:r>
          </a:p>
          <a:p>
            <a:pPr defTabSz="821531">
              <a:defRPr sz="3200"/>
            </a:pPr>
          </a:p>
          <a:p>
            <a:pPr defTabSz="821531">
              <a:defRPr sz="3200"/>
            </a:pPr>
          </a:p>
          <a:p>
            <a:pPr defTabSz="821531">
              <a:defRPr sz="3200"/>
            </a:pPr>
          </a:p>
          <a:p>
            <a:pPr defTabSz="821531">
              <a:defRPr sz="3200"/>
            </a:pPr>
            <a:r>
              <a:t>Partial pressure determines how much O2 dissolves in alveolar fluid &amp; diffuses into blood. </a:t>
            </a:r>
          </a:p>
          <a:p>
            <a:pPr defTabSz="821531">
              <a:defRPr sz="3200"/>
            </a:pPr>
          </a:p>
          <a:p>
            <a:pPr defTabSz="821531">
              <a:defRPr sz="3200"/>
            </a:pPr>
          </a:p>
          <a:p>
            <a:pPr defTabSz="821531">
              <a:defRPr sz="3200"/>
            </a:pPr>
          </a:p>
          <a:p>
            <a:pPr defTabSz="821531">
              <a:defRPr sz="3200"/>
            </a:pPr>
            <a:r>
              <a:t>Because O</a:t>
            </a:r>
            <a:r>
              <a:rPr baseline="-5999"/>
              <a:t>2</a:t>
            </a:r>
            <a:r>
              <a:t> is leaving lungs into blood, and CO</a:t>
            </a:r>
            <a:r>
              <a:rPr baseline="-5999"/>
              <a:t>2</a:t>
            </a:r>
            <a:r>
              <a:t> is entering lungs from blood, </a:t>
            </a:r>
          </a:p>
          <a:p>
            <a:pPr defTabSz="821531">
              <a:defRPr sz="3200"/>
            </a:pPr>
            <a:r>
              <a:t>P</a:t>
            </a:r>
            <a:r>
              <a:rPr baseline="-5999"/>
              <a:t>O2</a:t>
            </a:r>
            <a:r>
              <a:t> is lower in lungs than in atmosphere, and P</a:t>
            </a:r>
            <a:r>
              <a:rPr baseline="-5999"/>
              <a:t>CO2</a:t>
            </a:r>
            <a:r>
              <a:t> is higher in lungs than in blood.</a:t>
            </a:r>
          </a:p>
          <a:p>
            <a:pPr defTabSz="821531">
              <a:defRPr sz="3200"/>
            </a:pPr>
          </a:p>
          <a:p>
            <a:pPr defTabSz="821531">
              <a:defRPr sz="3200"/>
            </a:pPr>
            <a:r>
              <a:t>Gas concentration in blood is also measured in partial pressure = pressure required to dissolve that much of the gas in the blood.</a:t>
            </a:r>
          </a:p>
        </p:txBody>
      </p:sp>
      <p:sp>
        <p:nvSpPr>
          <p:cNvPr id="544" name="atmospheric pressure is 760 mmHg…"/>
          <p:cNvSpPr txBox="1"/>
          <p:nvPr/>
        </p:nvSpPr>
        <p:spPr>
          <a:xfrm>
            <a:off x="7334250" y="4542631"/>
            <a:ext cx="7116682" cy="1701801"/>
          </a:xfrm>
          <a:prstGeom prst="rect">
            <a:avLst/>
          </a:prstGeom>
          <a:solidFill>
            <a:srgbClr val="B1DD8C"/>
          </a:solidFill>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defTabSz="821531">
              <a:defRPr sz="3200"/>
            </a:pPr>
            <a:r>
              <a:t>atmospheric pressure is </a:t>
            </a:r>
            <a:r>
              <a:rPr b="1"/>
              <a:t>760 mmHg</a:t>
            </a:r>
            <a:r>
              <a:t> </a:t>
            </a:r>
          </a:p>
          <a:p>
            <a:pPr defTabSz="821531">
              <a:defRPr sz="3200"/>
            </a:pPr>
            <a:r>
              <a:t>O</a:t>
            </a:r>
            <a:r>
              <a:rPr baseline="-5999"/>
              <a:t>2</a:t>
            </a:r>
            <a:r>
              <a:t> is 20% of atmosphere</a:t>
            </a:r>
          </a:p>
          <a:p>
            <a:pPr defTabSz="821531">
              <a:defRPr sz="3200"/>
            </a:pPr>
            <a:r>
              <a:t>P</a:t>
            </a:r>
            <a:r>
              <a:rPr baseline="-5999"/>
              <a:t>O2</a:t>
            </a:r>
            <a:r>
              <a:t> = 0.20 x 760 = </a:t>
            </a:r>
            <a:r>
              <a:rPr b="1"/>
              <a:t>152 mmHg</a:t>
            </a:r>
          </a:p>
        </p:txBody>
      </p:sp>
      <p:sp>
        <p:nvSpPr>
          <p:cNvPr id="545" name="O2 diffuses from higher PO2 to lower PO2"/>
          <p:cNvSpPr txBox="1"/>
          <p:nvPr/>
        </p:nvSpPr>
        <p:spPr>
          <a:xfrm>
            <a:off x="7030640" y="7688460"/>
            <a:ext cx="7720902" cy="660798"/>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defTabSz="821531">
              <a:defRPr sz="3200"/>
            </a:pPr>
            <a:r>
              <a:t>O</a:t>
            </a:r>
            <a:r>
              <a:rPr baseline="-5999"/>
              <a:t>2</a:t>
            </a:r>
            <a:r>
              <a:t> diffuses from higher P</a:t>
            </a:r>
            <a:r>
              <a:rPr baseline="-5999"/>
              <a:t>O2</a:t>
            </a:r>
            <a:r>
              <a:t> to lower P</a:t>
            </a:r>
            <a:r>
              <a:rPr baseline="-5999"/>
              <a:t>O2</a:t>
            </a:r>
          </a:p>
        </p:txBody>
      </p:sp>
      <p:sp>
        <p:nvSpPr>
          <p:cNvPr id="546" name="PO2 is high in blood leaving lungs, PO2 low in blood leaving tissue.…"/>
          <p:cNvSpPr txBox="1"/>
          <p:nvPr/>
        </p:nvSpPr>
        <p:spPr>
          <a:xfrm>
            <a:off x="5262562" y="11946731"/>
            <a:ext cx="13534896" cy="1181101"/>
          </a:xfrm>
          <a:prstGeom prst="rect">
            <a:avLst/>
          </a:prstGeom>
          <a:solidFill>
            <a:srgbClr val="FFD9A8"/>
          </a:solidFill>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defTabSz="821531">
              <a:defRPr sz="3200"/>
            </a:pPr>
            <a:r>
              <a:t>P</a:t>
            </a:r>
            <a:r>
              <a:rPr baseline="-5999"/>
              <a:t>O2</a:t>
            </a:r>
            <a:r>
              <a:t> is high in blood leaving lungs, P</a:t>
            </a:r>
            <a:r>
              <a:rPr baseline="-5999"/>
              <a:t>O2</a:t>
            </a:r>
            <a:r>
              <a:t> low in blood leaving tissue.</a:t>
            </a:r>
          </a:p>
          <a:p>
            <a:pPr defTabSz="821531">
              <a:defRPr sz="3200"/>
            </a:pPr>
            <a:r>
              <a:t>P</a:t>
            </a:r>
            <a:r>
              <a:rPr baseline="-5999"/>
              <a:t>CO2</a:t>
            </a:r>
            <a:r>
              <a:t> is low in blood leaving lungs, P</a:t>
            </a:r>
            <a:r>
              <a:rPr baseline="-5999"/>
              <a:t>CO2</a:t>
            </a:r>
            <a:r>
              <a:t> is high in blood leaving tissure.</a:t>
            </a: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8" name="Pulse Oximetry"/>
          <p:cNvSpPr txBox="1"/>
          <p:nvPr/>
        </p:nvSpPr>
        <p:spPr>
          <a:xfrm>
            <a:off x="3704558" y="533995"/>
            <a:ext cx="4519400"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000"/>
            </a:lvl1pPr>
          </a:lstStyle>
          <a:p>
            <a:pPr/>
            <a:r>
              <a:t>Pulse Oximetry</a:t>
            </a:r>
          </a:p>
        </p:txBody>
      </p:sp>
      <p:pic>
        <p:nvPicPr>
          <p:cNvPr id="549" name="PulseOx_WikipediaCommons_Rama.png" descr="PulseOx_WikipediaCommons_Rama.png"/>
          <p:cNvPicPr>
            <a:picLocks noChangeAspect="1"/>
          </p:cNvPicPr>
          <p:nvPr/>
        </p:nvPicPr>
        <p:blipFill>
          <a:blip r:embed="rId2">
            <a:extLst/>
          </a:blip>
          <a:stretch>
            <a:fillRect/>
          </a:stretch>
        </p:blipFill>
        <p:spPr>
          <a:xfrm>
            <a:off x="4030265" y="1768078"/>
            <a:ext cx="7179280" cy="5384460"/>
          </a:xfrm>
          <a:prstGeom prst="rect">
            <a:avLst/>
          </a:prstGeom>
          <a:ln w="12700">
            <a:miter lim="400000"/>
          </a:ln>
        </p:spPr>
      </p:pic>
      <p:grpSp>
        <p:nvGrpSpPr>
          <p:cNvPr id="567" name="Group"/>
          <p:cNvGrpSpPr/>
          <p:nvPr/>
        </p:nvGrpSpPr>
        <p:grpSpPr>
          <a:xfrm>
            <a:off x="12560320" y="866179"/>
            <a:ext cx="6518593" cy="4565056"/>
            <a:chOff x="0" y="255587"/>
            <a:chExt cx="6518592" cy="4565054"/>
          </a:xfrm>
        </p:grpSpPr>
        <p:sp>
          <p:nvSpPr>
            <p:cNvPr id="550" name="Line"/>
            <p:cNvSpPr/>
            <p:nvPr/>
          </p:nvSpPr>
          <p:spPr>
            <a:xfrm>
              <a:off x="221039" y="1107994"/>
              <a:ext cx="6286500" cy="1696641"/>
            </a:xfrm>
            <a:custGeom>
              <a:avLst/>
              <a:gdLst/>
              <a:ahLst/>
              <a:cxnLst>
                <a:cxn ang="0">
                  <a:pos x="wd2" y="hd2"/>
                </a:cxn>
                <a:cxn ang="5400000">
                  <a:pos x="wd2" y="hd2"/>
                </a:cxn>
                <a:cxn ang="10800000">
                  <a:pos x="wd2" y="hd2"/>
                </a:cxn>
                <a:cxn ang="16200000">
                  <a:pos x="wd2" y="hd2"/>
                </a:cxn>
              </a:cxnLst>
              <a:rect l="0" t="0" r="r" b="b"/>
              <a:pathLst>
                <a:path w="21466" h="20356" fill="norm" stroke="1" extrusionOk="0">
                  <a:moveTo>
                    <a:pt x="0" y="797"/>
                  </a:moveTo>
                  <a:cubicBezTo>
                    <a:pt x="5087" y="797"/>
                    <a:pt x="12024" y="713"/>
                    <a:pt x="15415" y="797"/>
                  </a:cubicBezTo>
                  <a:cubicBezTo>
                    <a:pt x="16689" y="829"/>
                    <a:pt x="20582" y="-1193"/>
                    <a:pt x="21205" y="1085"/>
                  </a:cubicBezTo>
                  <a:cubicBezTo>
                    <a:pt x="21600" y="2528"/>
                    <a:pt x="21525" y="12266"/>
                    <a:pt x="21124" y="14028"/>
                  </a:cubicBezTo>
                  <a:cubicBezTo>
                    <a:pt x="20747" y="15679"/>
                    <a:pt x="18515" y="16264"/>
                    <a:pt x="17780" y="16904"/>
                  </a:cubicBezTo>
                  <a:cubicBezTo>
                    <a:pt x="17277" y="17342"/>
                    <a:pt x="16003" y="18837"/>
                    <a:pt x="15496" y="18917"/>
                  </a:cubicBezTo>
                  <a:cubicBezTo>
                    <a:pt x="14589" y="19060"/>
                    <a:pt x="12244" y="16487"/>
                    <a:pt x="11337" y="16616"/>
                  </a:cubicBezTo>
                  <a:cubicBezTo>
                    <a:pt x="10360" y="16755"/>
                    <a:pt x="7905" y="20306"/>
                    <a:pt x="6932" y="20355"/>
                  </a:cubicBezTo>
                  <a:cubicBezTo>
                    <a:pt x="5913" y="20407"/>
                    <a:pt x="3291" y="16701"/>
                    <a:pt x="2284" y="16904"/>
                  </a:cubicBezTo>
                  <a:cubicBezTo>
                    <a:pt x="2010" y="16959"/>
                    <a:pt x="1464" y="17867"/>
                    <a:pt x="1060" y="18342"/>
                  </a:cubicBezTo>
                </a:path>
              </a:pathLst>
            </a:custGeom>
            <a:noFill/>
            <a:ln w="508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551" name="Rectangle"/>
            <p:cNvSpPr/>
            <p:nvPr/>
          </p:nvSpPr>
          <p:spPr>
            <a:xfrm>
              <a:off x="399632" y="1407517"/>
              <a:ext cx="5518548" cy="250032"/>
            </a:xfrm>
            <a:prstGeom prst="rect">
              <a:avLst/>
            </a:prstGeom>
            <a:solidFill>
              <a:srgbClr val="FF4013"/>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552" name="Rectangle"/>
            <p:cNvSpPr/>
            <p:nvPr/>
          </p:nvSpPr>
          <p:spPr>
            <a:xfrm>
              <a:off x="5703867" y="1425376"/>
              <a:ext cx="214313" cy="660798"/>
            </a:xfrm>
            <a:prstGeom prst="rect">
              <a:avLst/>
            </a:prstGeom>
            <a:solidFill>
              <a:srgbClr val="FF4013"/>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553" name="Rectangle"/>
            <p:cNvSpPr/>
            <p:nvPr/>
          </p:nvSpPr>
          <p:spPr>
            <a:xfrm>
              <a:off x="399632" y="2014735"/>
              <a:ext cx="5518548" cy="250033"/>
            </a:xfrm>
            <a:prstGeom prst="rect">
              <a:avLst/>
            </a:prstGeom>
            <a:solidFill>
              <a:srgbClr val="B92D5D"/>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554" name="Line"/>
            <p:cNvSpPr/>
            <p:nvPr/>
          </p:nvSpPr>
          <p:spPr>
            <a:xfrm flipH="1">
              <a:off x="77947" y="1532532"/>
              <a:ext cx="733887" cy="1"/>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555" name="Line"/>
            <p:cNvSpPr/>
            <p:nvPr/>
          </p:nvSpPr>
          <p:spPr>
            <a:xfrm>
              <a:off x="0" y="2139751"/>
              <a:ext cx="703470" cy="1"/>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556" name="Rounded Rectangle"/>
            <p:cNvSpPr/>
            <p:nvPr/>
          </p:nvSpPr>
          <p:spPr>
            <a:xfrm>
              <a:off x="4632304" y="2639814"/>
              <a:ext cx="1232298" cy="410766"/>
            </a:xfrm>
            <a:prstGeom prst="roundRect">
              <a:avLst>
                <a:gd name="adj" fmla="val 47826"/>
              </a:avLst>
            </a:prstGeom>
            <a:solidFill>
              <a:srgbClr val="C0C0C0"/>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557" name="Circle"/>
            <p:cNvSpPr/>
            <p:nvPr/>
          </p:nvSpPr>
          <p:spPr>
            <a:xfrm>
              <a:off x="4757320" y="728860"/>
              <a:ext cx="410767" cy="410767"/>
            </a:xfrm>
            <a:prstGeom prst="ellipse">
              <a:avLst/>
            </a:prstGeom>
            <a:blipFill rotWithShape="1">
              <a:blip r:embed="rId3"/>
              <a:srcRect l="0" t="0" r="0" b="0"/>
              <a:tile tx="0" ty="0" sx="100000" sy="100000" flip="none" algn="tl"/>
            </a:blip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558" name="Circle"/>
            <p:cNvSpPr/>
            <p:nvPr/>
          </p:nvSpPr>
          <p:spPr>
            <a:xfrm>
              <a:off x="5328820" y="728860"/>
              <a:ext cx="410767" cy="410767"/>
            </a:xfrm>
            <a:prstGeom prst="ellipse">
              <a:avLst/>
            </a:prstGeom>
            <a:blipFill rotWithShape="1">
              <a:blip r:embed="rId3"/>
              <a:srcRect l="0" t="0" r="0" b="0"/>
              <a:tile tx="0" ty="0" sx="100000" sy="100000" flip="none" algn="tl"/>
            </a:blip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nvGrpSpPr>
            <p:cNvPr id="561" name="Group"/>
            <p:cNvGrpSpPr/>
            <p:nvPr/>
          </p:nvGrpSpPr>
          <p:grpSpPr>
            <a:xfrm>
              <a:off x="4900195" y="1371798"/>
              <a:ext cx="571501" cy="1157311"/>
              <a:chOff x="0" y="0"/>
              <a:chExt cx="571500" cy="1157310"/>
            </a:xfrm>
          </p:grpSpPr>
          <p:sp>
            <p:nvSpPr>
              <p:cNvPr id="559" name="Line"/>
              <p:cNvSpPr/>
              <p:nvPr/>
            </p:nvSpPr>
            <p:spPr>
              <a:xfrm flipV="1">
                <a:off x="-1" y="0"/>
                <a:ext cx="2" cy="1121592"/>
              </a:xfrm>
              <a:prstGeom prst="line">
                <a:avLst/>
              </a:prstGeom>
              <a:noFill/>
              <a:ln w="114300" cap="flat">
                <a:solidFill>
                  <a:srgbClr val="FFAA00"/>
                </a:solidFill>
                <a:prstDash val="solid"/>
                <a:miter lim="400000"/>
                <a:headEnd type="triangle" w="med" len="med"/>
              </a:ln>
              <a:effectLst/>
            </p:spPr>
            <p:txBody>
              <a:bodyPr wrap="square" lIns="71437" tIns="71437" rIns="71437" bIns="71437" numCol="1" anchor="ctr">
                <a:noAutofit/>
              </a:bodyPr>
              <a:lstStyle/>
              <a:p>
                <a:pPr/>
              </a:p>
            </p:txBody>
          </p:sp>
          <p:sp>
            <p:nvSpPr>
              <p:cNvPr id="560" name="Line"/>
              <p:cNvSpPr/>
              <p:nvPr/>
            </p:nvSpPr>
            <p:spPr>
              <a:xfrm flipV="1">
                <a:off x="571500" y="35718"/>
                <a:ext cx="1" cy="1121593"/>
              </a:xfrm>
              <a:prstGeom prst="line">
                <a:avLst/>
              </a:prstGeom>
              <a:noFill/>
              <a:ln w="114300" cap="flat">
                <a:solidFill>
                  <a:srgbClr val="FFAA00"/>
                </a:solidFill>
                <a:prstDash val="solid"/>
                <a:miter lim="400000"/>
                <a:headEnd type="triangle" w="med" len="med"/>
              </a:ln>
              <a:effectLst/>
            </p:spPr>
            <p:txBody>
              <a:bodyPr wrap="square" lIns="71437" tIns="71437" rIns="71437" bIns="71437" numCol="1" anchor="ctr">
                <a:noAutofit/>
              </a:bodyPr>
              <a:lstStyle/>
              <a:p>
                <a:pPr/>
              </a:p>
            </p:txBody>
          </p:sp>
        </p:grpSp>
        <p:grpSp>
          <p:nvGrpSpPr>
            <p:cNvPr id="564" name="Group"/>
            <p:cNvGrpSpPr/>
            <p:nvPr/>
          </p:nvGrpSpPr>
          <p:grpSpPr>
            <a:xfrm>
              <a:off x="4953773" y="1353939"/>
              <a:ext cx="571501" cy="1157311"/>
              <a:chOff x="0" y="0"/>
              <a:chExt cx="571500" cy="1157310"/>
            </a:xfrm>
          </p:grpSpPr>
          <p:sp>
            <p:nvSpPr>
              <p:cNvPr id="562" name="Line"/>
              <p:cNvSpPr/>
              <p:nvPr/>
            </p:nvSpPr>
            <p:spPr>
              <a:xfrm flipV="1">
                <a:off x="-1" y="0"/>
                <a:ext cx="2" cy="1121592"/>
              </a:xfrm>
              <a:prstGeom prst="line">
                <a:avLst/>
              </a:prstGeom>
              <a:noFill/>
              <a:ln w="101600" cap="flat">
                <a:solidFill>
                  <a:srgbClr val="FFFC41"/>
                </a:solidFill>
                <a:prstDash val="solid"/>
                <a:miter lim="400000"/>
                <a:headEnd type="triangle" w="med" len="med"/>
              </a:ln>
              <a:effectLst/>
            </p:spPr>
            <p:txBody>
              <a:bodyPr wrap="square" lIns="71437" tIns="71437" rIns="71437" bIns="71437" numCol="1" anchor="ctr">
                <a:noAutofit/>
              </a:bodyPr>
              <a:lstStyle/>
              <a:p>
                <a:pPr/>
              </a:p>
            </p:txBody>
          </p:sp>
          <p:sp>
            <p:nvSpPr>
              <p:cNvPr id="563" name="Line"/>
              <p:cNvSpPr/>
              <p:nvPr/>
            </p:nvSpPr>
            <p:spPr>
              <a:xfrm flipV="1">
                <a:off x="571500" y="35718"/>
                <a:ext cx="1" cy="1121593"/>
              </a:xfrm>
              <a:prstGeom prst="line">
                <a:avLst/>
              </a:prstGeom>
              <a:noFill/>
              <a:ln w="101600" cap="flat">
                <a:solidFill>
                  <a:srgbClr val="FFFC41"/>
                </a:solidFill>
                <a:prstDash val="solid"/>
                <a:miter lim="400000"/>
                <a:headEnd type="triangle" w="med" len="med"/>
              </a:ln>
              <a:effectLst/>
            </p:spPr>
            <p:txBody>
              <a:bodyPr wrap="square" lIns="71437" tIns="71437" rIns="71437" bIns="71437" numCol="1" anchor="ctr">
                <a:noAutofit/>
              </a:bodyPr>
              <a:lstStyle/>
              <a:p>
                <a:pPr/>
              </a:p>
            </p:txBody>
          </p:sp>
        </p:grpSp>
        <p:sp>
          <p:nvSpPr>
            <p:cNvPr id="565" name="LEDs"/>
            <p:cNvSpPr/>
            <p:nvPr/>
          </p:nvSpPr>
          <p:spPr>
            <a:xfrm>
              <a:off x="5244703" y="25558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2400"/>
              </a:lvl1pPr>
            </a:lstStyle>
            <a:p>
              <a:pPr/>
              <a:r>
                <a:t>LEDs</a:t>
              </a:r>
            </a:p>
          </p:txBody>
        </p:sp>
        <p:sp>
          <p:nvSpPr>
            <p:cNvPr id="566" name="photodetector"/>
            <p:cNvSpPr/>
            <p:nvPr/>
          </p:nvSpPr>
          <p:spPr>
            <a:xfrm>
              <a:off x="5248592" y="355064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2400"/>
              </a:lvl1pPr>
            </a:lstStyle>
            <a:p>
              <a:pPr/>
              <a:r>
                <a:t>photodetector</a:t>
              </a:r>
            </a:p>
          </p:txBody>
        </p:sp>
      </p:grpSp>
      <p:grpSp>
        <p:nvGrpSpPr>
          <p:cNvPr id="571" name="Group"/>
          <p:cNvGrpSpPr/>
          <p:nvPr/>
        </p:nvGrpSpPr>
        <p:grpSpPr>
          <a:xfrm>
            <a:off x="12048112" y="5098318"/>
            <a:ext cx="9667331" cy="5956636"/>
            <a:chOff x="0" y="0"/>
            <a:chExt cx="9667329" cy="5956634"/>
          </a:xfrm>
        </p:grpSpPr>
        <p:pic>
          <p:nvPicPr>
            <p:cNvPr id="568" name="cpo.png" descr="cpo.png"/>
            <p:cNvPicPr>
              <a:picLocks noChangeAspect="1"/>
            </p:cNvPicPr>
            <p:nvPr/>
          </p:nvPicPr>
          <p:blipFill>
            <a:blip r:embed="rId4">
              <a:extLst/>
            </a:blip>
            <a:stretch>
              <a:fillRect/>
            </a:stretch>
          </p:blipFill>
          <p:spPr>
            <a:xfrm>
              <a:off x="0" y="0"/>
              <a:ext cx="8045692" cy="5956635"/>
            </a:xfrm>
            <a:prstGeom prst="rect">
              <a:avLst/>
            </a:prstGeom>
            <a:ln w="12700" cap="flat">
              <a:noFill/>
              <a:miter lim="400000"/>
            </a:ln>
            <a:effectLst/>
          </p:spPr>
        </p:pic>
        <p:sp>
          <p:nvSpPr>
            <p:cNvPr id="569" name="OXY-Hemoglobin"/>
            <p:cNvSpPr txBox="1"/>
            <p:nvPr/>
          </p:nvSpPr>
          <p:spPr>
            <a:xfrm>
              <a:off x="5612862" y="2348754"/>
              <a:ext cx="3569385" cy="726419"/>
            </a:xfrm>
            <a:prstGeom prst="rect">
              <a:avLst/>
            </a:prstGeom>
            <a:solidFill>
              <a:srgbClr val="FEFCDD"/>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noAutofit/>
            </a:bodyPr>
            <a:lstStyle>
              <a:lvl1pPr algn="ctr" defTabSz="821531">
                <a:defRPr sz="2400"/>
              </a:lvl1pPr>
            </a:lstStyle>
            <a:p>
              <a:pPr/>
              <a:r>
                <a:t>OXY-Hemoglobin</a:t>
              </a:r>
            </a:p>
          </p:txBody>
        </p:sp>
        <p:sp>
          <p:nvSpPr>
            <p:cNvPr id="570" name="deoxy-Hemoglobin"/>
            <p:cNvSpPr txBox="1"/>
            <p:nvPr/>
          </p:nvSpPr>
          <p:spPr>
            <a:xfrm>
              <a:off x="5815323" y="3680522"/>
              <a:ext cx="3852007" cy="726420"/>
            </a:xfrm>
            <a:prstGeom prst="rect">
              <a:avLst/>
            </a:prstGeom>
            <a:solidFill>
              <a:srgbClr val="FEFCDD"/>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noAutofit/>
            </a:bodyPr>
            <a:lstStyle>
              <a:lvl1pPr algn="ctr" defTabSz="821531">
                <a:defRPr sz="2400"/>
              </a:lvl1pPr>
            </a:lstStyle>
            <a:p>
              <a:pPr/>
              <a:r>
                <a:t>deoxy-Hemoglobin</a:t>
              </a:r>
            </a:p>
          </p:txBody>
        </p:sp>
      </p:grpSp>
      <p:grpSp>
        <p:nvGrpSpPr>
          <p:cNvPr id="578" name="Group"/>
          <p:cNvGrpSpPr/>
          <p:nvPr/>
        </p:nvGrpSpPr>
        <p:grpSpPr>
          <a:xfrm>
            <a:off x="4060717" y="8374782"/>
            <a:ext cx="7785816" cy="3753719"/>
            <a:chOff x="823341" y="0"/>
            <a:chExt cx="7785814" cy="3753717"/>
          </a:xfrm>
        </p:grpSpPr>
        <p:sp>
          <p:nvSpPr>
            <p:cNvPr id="572" name="Line"/>
            <p:cNvSpPr/>
            <p:nvPr/>
          </p:nvSpPr>
          <p:spPr>
            <a:xfrm>
              <a:off x="2185921" y="33"/>
              <a:ext cx="6250782" cy="1358633"/>
            </a:xfrm>
            <a:custGeom>
              <a:avLst/>
              <a:gdLst/>
              <a:ahLst/>
              <a:cxnLst>
                <a:cxn ang="0">
                  <a:pos x="wd2" y="hd2"/>
                </a:cxn>
                <a:cxn ang="5400000">
                  <a:pos x="wd2" y="hd2"/>
                </a:cxn>
                <a:cxn ang="10800000">
                  <a:pos x="wd2" y="hd2"/>
                </a:cxn>
                <a:cxn ang="16200000">
                  <a:pos x="wd2" y="hd2"/>
                </a:cxn>
              </a:cxnLst>
              <a:rect l="0" t="0" r="r" b="b"/>
              <a:pathLst>
                <a:path w="21600" h="20016" fill="norm" stroke="1" extrusionOk="0">
                  <a:moveTo>
                    <a:pt x="0" y="20015"/>
                  </a:moveTo>
                  <a:cubicBezTo>
                    <a:pt x="957" y="14284"/>
                    <a:pt x="1521" y="283"/>
                    <a:pt x="2160" y="282"/>
                  </a:cubicBezTo>
                  <a:cubicBezTo>
                    <a:pt x="2296" y="281"/>
                    <a:pt x="2592" y="3560"/>
                    <a:pt x="2777" y="3965"/>
                  </a:cubicBezTo>
                  <a:cubicBezTo>
                    <a:pt x="2938" y="4318"/>
                    <a:pt x="3551" y="3586"/>
                    <a:pt x="3703" y="3965"/>
                  </a:cubicBezTo>
                  <a:cubicBezTo>
                    <a:pt x="4386" y="5673"/>
                    <a:pt x="5061" y="18699"/>
                    <a:pt x="5739" y="19489"/>
                  </a:cubicBezTo>
                  <a:cubicBezTo>
                    <a:pt x="6253" y="20086"/>
                    <a:pt x="6637" y="2338"/>
                    <a:pt x="7344" y="18"/>
                  </a:cubicBezTo>
                  <a:cubicBezTo>
                    <a:pt x="7432" y="-271"/>
                    <a:pt x="7783" y="2996"/>
                    <a:pt x="7961" y="3439"/>
                  </a:cubicBezTo>
                  <a:cubicBezTo>
                    <a:pt x="8115" y="3821"/>
                    <a:pt x="8687" y="3542"/>
                    <a:pt x="8825" y="3965"/>
                  </a:cubicBezTo>
                  <a:cubicBezTo>
                    <a:pt x="9495" y="6011"/>
                    <a:pt x="9936" y="19752"/>
                    <a:pt x="10738" y="20015"/>
                  </a:cubicBezTo>
                  <a:cubicBezTo>
                    <a:pt x="11274" y="20191"/>
                    <a:pt x="11739" y="2611"/>
                    <a:pt x="12466" y="545"/>
                  </a:cubicBezTo>
                  <a:cubicBezTo>
                    <a:pt x="12568" y="255"/>
                    <a:pt x="12894" y="4005"/>
                    <a:pt x="13083" y="4491"/>
                  </a:cubicBezTo>
                  <a:cubicBezTo>
                    <a:pt x="13295" y="5033"/>
                    <a:pt x="14108" y="4472"/>
                    <a:pt x="14318" y="5018"/>
                  </a:cubicBezTo>
                  <a:cubicBezTo>
                    <a:pt x="14990" y="6766"/>
                    <a:pt x="15930" y="21329"/>
                    <a:pt x="16478" y="19226"/>
                  </a:cubicBezTo>
                  <a:cubicBezTo>
                    <a:pt x="17095" y="16858"/>
                    <a:pt x="17765" y="1879"/>
                    <a:pt x="18514" y="282"/>
                  </a:cubicBezTo>
                  <a:cubicBezTo>
                    <a:pt x="18609" y="79"/>
                    <a:pt x="18794" y="3496"/>
                    <a:pt x="18946" y="3965"/>
                  </a:cubicBezTo>
                  <a:cubicBezTo>
                    <a:pt x="19084" y="4389"/>
                    <a:pt x="19666" y="4081"/>
                    <a:pt x="19810" y="4491"/>
                  </a:cubicBezTo>
                  <a:cubicBezTo>
                    <a:pt x="20330" y="5974"/>
                    <a:pt x="21070" y="15405"/>
                    <a:pt x="21600" y="19226"/>
                  </a:cubicBezTo>
                </a:path>
              </a:pathLst>
            </a:custGeom>
            <a:noFill/>
            <a:ln w="508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573" name="Line"/>
            <p:cNvSpPr/>
            <p:nvPr/>
          </p:nvSpPr>
          <p:spPr>
            <a:xfrm>
              <a:off x="1989468" y="2019373"/>
              <a:ext cx="6619689" cy="1"/>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574" name="Line"/>
            <p:cNvSpPr/>
            <p:nvPr/>
          </p:nvSpPr>
          <p:spPr>
            <a:xfrm flipV="1">
              <a:off x="1918031" y="0"/>
              <a:ext cx="1" cy="2019375"/>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575" name="O2 content"/>
            <p:cNvSpPr/>
            <p:nvPr/>
          </p:nvSpPr>
          <p:spPr>
            <a:xfrm>
              <a:off x="823341" y="679920"/>
              <a:ext cx="1270001" cy="1270001"/>
            </a:xfrm>
            <a:prstGeom prst="line">
              <a:avLst/>
            </a:prstGeom>
            <a:solidFill>
              <a:srgbClr val="FEFCDD"/>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2400"/>
              </a:lvl1pPr>
            </a:lstStyle>
            <a:p>
              <a:pPr/>
              <a:r>
                <a:t>O2 content</a:t>
              </a:r>
            </a:p>
          </p:txBody>
        </p:sp>
        <p:sp>
          <p:nvSpPr>
            <p:cNvPr id="576" name="time"/>
            <p:cNvSpPr/>
            <p:nvPr/>
          </p:nvSpPr>
          <p:spPr>
            <a:xfrm>
              <a:off x="4908961" y="2483717"/>
              <a:ext cx="1270001" cy="1270001"/>
            </a:xfrm>
            <a:prstGeom prst="line">
              <a:avLst/>
            </a:prstGeom>
            <a:solidFill>
              <a:srgbClr val="FEFCDD"/>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2400"/>
              </a:lvl1pPr>
            </a:lstStyle>
            <a:p>
              <a:pPr/>
              <a:r>
                <a:t>time</a:t>
              </a:r>
            </a:p>
          </p:txBody>
        </p:sp>
        <p:sp>
          <p:nvSpPr>
            <p:cNvPr id="577" name="Line"/>
            <p:cNvSpPr/>
            <p:nvPr/>
          </p:nvSpPr>
          <p:spPr>
            <a:xfrm flipH="1">
              <a:off x="5275593" y="2483717"/>
              <a:ext cx="733887" cy="1"/>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grpSp>
      <p:sp>
        <p:nvSpPr>
          <p:cNvPr id="579" name="https://www.youtube.com/watch?v=4pZZ5AEEmek"/>
          <p:cNvSpPr txBox="1"/>
          <p:nvPr/>
        </p:nvSpPr>
        <p:spPr>
          <a:xfrm>
            <a:off x="9905930" y="12748155"/>
            <a:ext cx="9499118" cy="6140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defTabSz="500062">
              <a:defRPr sz="3200">
                <a:latin typeface="Helvetica Neue"/>
                <a:ea typeface="Helvetica Neue"/>
                <a:cs typeface="Helvetica Neue"/>
                <a:sym typeface="Helvetica Neue"/>
              </a:defRPr>
            </a:lvl1pPr>
          </a:lstStyle>
          <a:p>
            <a:pPr/>
            <a:r>
              <a:t>https://www.youtube.com/watch?v=4pZZ5AEEmek</a:t>
            </a:r>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81" name="Image" descr="Image"/>
          <p:cNvPicPr>
            <a:picLocks noChangeAspect="1"/>
          </p:cNvPicPr>
          <p:nvPr/>
        </p:nvPicPr>
        <p:blipFill>
          <a:blip r:embed="rId2">
            <a:extLst/>
          </a:blip>
          <a:stretch>
            <a:fillRect/>
          </a:stretch>
        </p:blipFill>
        <p:spPr>
          <a:xfrm>
            <a:off x="5844410" y="571500"/>
            <a:ext cx="12776583" cy="12470644"/>
          </a:xfrm>
          <a:prstGeom prst="rect">
            <a:avLst/>
          </a:prstGeom>
          <a:ln w="25400">
            <a:miter lim="400000"/>
          </a:ln>
          <a:effectLst>
            <a:outerShdw sx="100000" sy="100000" kx="0" ky="0" algn="b" rotWithShape="0" blurRad="355600" dist="177800" dir="5400000">
              <a:srgbClr val="000000">
                <a:alpha val="70000"/>
              </a:srgbClr>
            </a:outerShdw>
          </a:effectLst>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83" name="Image" descr="Image"/>
          <p:cNvPicPr>
            <a:picLocks noChangeAspect="1"/>
          </p:cNvPicPr>
          <p:nvPr/>
        </p:nvPicPr>
        <p:blipFill>
          <a:blip r:embed="rId2">
            <a:extLst/>
          </a:blip>
          <a:stretch>
            <a:fillRect/>
          </a:stretch>
        </p:blipFill>
        <p:spPr>
          <a:xfrm>
            <a:off x="3021210" y="125015"/>
            <a:ext cx="11769330" cy="13501689"/>
          </a:xfrm>
          <a:prstGeom prst="rect">
            <a:avLst/>
          </a:prstGeom>
          <a:ln w="12700">
            <a:miter lim="400000"/>
          </a:ln>
        </p:spPr>
      </p:pic>
      <p:sp>
        <p:nvSpPr>
          <p:cNvPr id="584" name="Figure 1 | Pulse-oximetry accuracy varies with skin tone. a, Devices known as pulse oximeters estimate the oxygen concentration in a person’s blood by shining red and infrared light through their fingertip. Oxygenated haemoglobin absorbs infrared light m"/>
          <p:cNvSpPr txBox="1"/>
          <p:nvPr/>
        </p:nvSpPr>
        <p:spPr>
          <a:xfrm>
            <a:off x="14752677" y="321204"/>
            <a:ext cx="6367480" cy="6322749"/>
          </a:xfrm>
          <a:prstGeom prst="rect">
            <a:avLst/>
          </a:prstGeom>
          <a:ln w="12700">
            <a:solidFill>
              <a:srgbClr val="000000"/>
            </a:solidFill>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spcBef>
                <a:spcPts val="1400"/>
              </a:spcBef>
              <a:defRPr sz="2200">
                <a:solidFill>
                  <a:srgbClr val="666666"/>
                </a:solidFill>
                <a:latin typeface="Helvetica Neue"/>
                <a:ea typeface="Helvetica Neue"/>
                <a:cs typeface="Helvetica Neue"/>
                <a:sym typeface="Helvetica Neue"/>
              </a:defRPr>
            </a:pPr>
            <a:r>
              <a:rPr b="1"/>
              <a:t>Figure 1 | Pulse-oximetry accuracy varies with skin tone.</a:t>
            </a:r>
            <a:r>
              <a:t> </a:t>
            </a:r>
            <a:r>
              <a:rPr b="1"/>
              <a:t>a</a:t>
            </a:r>
            <a:r>
              <a:t>, Devices known as pulse oximeters estimate the oxygen concentration in a person’s blood by shining red and infrared light through their fingertip. Oxygenated haemoglobin absorbs infrared light more efficiently than it does red light, whereas the opposite is true for deoxygenated haemoglobin. </a:t>
            </a:r>
            <a:r>
              <a:rPr b="1"/>
              <a:t>b</a:t>
            </a:r>
            <a:r>
              <a:t>, These signals are affected by melanin, which is distributed through the skin in structures, known as melanosomes, that are produced by cells called melanocytes. Melanosomes in dark skin are both larger and more numerous than are those in light skin. Long-standing oximetry theory does not fully account for the way in which photons are scattered by the biomolecular content and structure of the tissue, and thus imprecisely corrects for the effect of pigmentation.</a:t>
            </a:r>
          </a:p>
        </p:txBody>
      </p:sp>
      <p:sp>
        <p:nvSpPr>
          <p:cNvPr id="585" name="Driven by clinical experiences early in the pandemic, Sjoding et al.1 published a retrospective report showing that pulse oximeters overestimate the true oxygen saturation of Black people. This inaccuracy means that diagnoses of hypoxaemia, the condition"/>
          <p:cNvSpPr txBox="1"/>
          <p:nvPr/>
        </p:nvSpPr>
        <p:spPr>
          <a:xfrm>
            <a:off x="14797481" y="7066359"/>
            <a:ext cx="6170438" cy="6048376"/>
          </a:xfrm>
          <a:prstGeom prst="rect">
            <a:avLst/>
          </a:prstGeom>
          <a:ln w="12700">
            <a:solidFill>
              <a:srgbClr val="000000"/>
            </a:solidFill>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spcBef>
                <a:spcPts val="3900"/>
              </a:spcBef>
              <a:defRPr sz="2400">
                <a:solidFill>
                  <a:srgbClr val="222222"/>
                </a:solidFill>
                <a:uFill>
                  <a:solidFill>
                    <a:srgbClr val="006699"/>
                  </a:solidFill>
                </a:uFill>
              </a:defRPr>
            </a:pPr>
            <a:r>
              <a:t>Driven by clinical experiences early in the pandemic, Sjoding </a:t>
            </a:r>
            <a:r>
              <a:rPr i="1"/>
              <a:t>et al</a:t>
            </a:r>
            <a:r>
              <a:t>.</a:t>
            </a:r>
            <a:r>
              <a:rPr sz="1800" u="sng">
                <a:solidFill>
                  <a:srgbClr val="006699"/>
                </a:solidFill>
              </a:rPr>
              <a:t>1</a:t>
            </a:r>
            <a:r>
              <a:t> published a retrospective report showing that pulse oximeters overestimate the true oxygen saturation of Black people. This inaccuracy means that diagnoses of hypoxaemia, the condition of having low levels of oxygen in one’s blood, are approximately three times more likely to be missed in Black patients than in white patients. Misdiagnosed patients are said to have occult hypoxaemia when arterial blood-gas tests indicate oxygen saturation levels of less than 88% (signalling hypoxaemia), despite pulse oximeters measuring a healthy oxygenation of more than 92%.</a:t>
            </a: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612" name="Group"/>
          <p:cNvGrpSpPr/>
          <p:nvPr/>
        </p:nvGrpSpPr>
        <p:grpSpPr>
          <a:xfrm>
            <a:off x="7762875" y="2723554"/>
            <a:ext cx="10449719" cy="7813478"/>
            <a:chOff x="0" y="350837"/>
            <a:chExt cx="10449718" cy="7813476"/>
          </a:xfrm>
        </p:grpSpPr>
        <p:sp>
          <p:nvSpPr>
            <p:cNvPr id="587" name="Rounded Rectangle"/>
            <p:cNvSpPr/>
            <p:nvPr/>
          </p:nvSpPr>
          <p:spPr>
            <a:xfrm>
              <a:off x="0" y="770532"/>
              <a:ext cx="7483079" cy="7393783"/>
            </a:xfrm>
            <a:prstGeom prst="roundRect">
              <a:avLst>
                <a:gd name="adj" fmla="val 3623"/>
              </a:avLst>
            </a:prstGeom>
            <a:solidFill>
              <a:srgbClr val="FFE2D6"/>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588" name="Rounded Rectangle"/>
            <p:cNvSpPr/>
            <p:nvPr/>
          </p:nvSpPr>
          <p:spPr>
            <a:xfrm>
              <a:off x="339328" y="1788517"/>
              <a:ext cx="4679157" cy="5589985"/>
            </a:xfrm>
            <a:prstGeom prst="roundRect">
              <a:avLst>
                <a:gd name="adj" fmla="val 5725"/>
              </a:avLst>
            </a:prstGeom>
            <a:solidFill>
              <a:srgbClr val="FFFFFF"/>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589" name="cellular…"/>
            <p:cNvSpPr/>
            <p:nvPr/>
          </p:nvSpPr>
          <p:spPr>
            <a:xfrm>
              <a:off x="2987695" y="4583509"/>
              <a:ext cx="1270001" cy="1270001"/>
            </a:xfrm>
            <a:prstGeom prst="line">
              <a:avLst/>
            </a:prstGeom>
            <a:solidFill>
              <a:srgbClr val="CCE8B5"/>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cellular</a:t>
              </a:r>
            </a:p>
            <a:p>
              <a:pPr algn="ctr" defTabSz="821531">
                <a:defRPr sz="3200"/>
              </a:pPr>
              <a:r>
                <a:t>respiration</a:t>
              </a:r>
            </a:p>
          </p:txBody>
        </p:sp>
        <p:sp>
          <p:nvSpPr>
            <p:cNvPr id="590" name="Line"/>
            <p:cNvSpPr/>
            <p:nvPr/>
          </p:nvSpPr>
          <p:spPr>
            <a:xfrm flipV="1">
              <a:off x="3107531" y="3145829"/>
              <a:ext cx="678657" cy="875111"/>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591" name="Line"/>
            <p:cNvSpPr/>
            <p:nvPr/>
          </p:nvSpPr>
          <p:spPr>
            <a:xfrm flipH="1" flipV="1">
              <a:off x="2053828" y="3110110"/>
              <a:ext cx="625079" cy="928689"/>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592" name="O2"/>
            <p:cNvSpPr/>
            <p:nvPr/>
          </p:nvSpPr>
          <p:spPr>
            <a:xfrm>
              <a:off x="3916383" y="2815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O</a:t>
              </a:r>
              <a:r>
                <a:rPr baseline="-5999"/>
                <a:t>2</a:t>
              </a:r>
            </a:p>
          </p:txBody>
        </p:sp>
        <p:sp>
          <p:nvSpPr>
            <p:cNvPr id="593" name="CO2"/>
            <p:cNvSpPr/>
            <p:nvPr/>
          </p:nvSpPr>
          <p:spPr>
            <a:xfrm>
              <a:off x="3648370" y="6244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CO</a:t>
              </a:r>
              <a:r>
                <a:rPr baseline="-5999"/>
                <a:t>2</a:t>
              </a:r>
            </a:p>
          </p:txBody>
        </p:sp>
        <p:sp>
          <p:nvSpPr>
            <p:cNvPr id="594" name="H2O"/>
            <p:cNvSpPr/>
            <p:nvPr/>
          </p:nvSpPr>
          <p:spPr>
            <a:xfrm>
              <a:off x="2356530" y="6244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H</a:t>
              </a:r>
              <a:r>
                <a:rPr baseline="-5999"/>
                <a:t>2</a:t>
              </a:r>
              <a:r>
                <a:t>O</a:t>
              </a:r>
            </a:p>
          </p:txBody>
        </p:sp>
        <p:sp>
          <p:nvSpPr>
            <p:cNvPr id="595" name="Line"/>
            <p:cNvSpPr/>
            <p:nvPr/>
          </p:nvSpPr>
          <p:spPr>
            <a:xfrm flipH="1" flipV="1">
              <a:off x="3161109" y="5253235"/>
              <a:ext cx="410767" cy="642939"/>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596" name="Line"/>
            <p:cNvSpPr/>
            <p:nvPr/>
          </p:nvSpPr>
          <p:spPr>
            <a:xfrm flipV="1">
              <a:off x="2375296" y="5253235"/>
              <a:ext cx="428627" cy="607220"/>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597" name="C6H12O6"/>
            <p:cNvSpPr/>
            <p:nvPr/>
          </p:nvSpPr>
          <p:spPr>
            <a:xfrm>
              <a:off x="2035061" y="2815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C</a:t>
              </a:r>
              <a:r>
                <a:rPr baseline="-5999"/>
                <a:t>6</a:t>
              </a:r>
              <a:r>
                <a:t>H</a:t>
              </a:r>
              <a:r>
                <a:rPr baseline="-5999"/>
                <a:t>12</a:t>
              </a:r>
              <a:r>
                <a:t>O</a:t>
              </a:r>
              <a:r>
                <a:rPr baseline="-5999"/>
                <a:t>6</a:t>
              </a:r>
            </a:p>
          </p:txBody>
        </p:sp>
        <p:grpSp>
          <p:nvGrpSpPr>
            <p:cNvPr id="601" name="Group"/>
            <p:cNvGrpSpPr/>
            <p:nvPr/>
          </p:nvGrpSpPr>
          <p:grpSpPr>
            <a:xfrm>
              <a:off x="5054203" y="2377876"/>
              <a:ext cx="2821782" cy="4411267"/>
              <a:chOff x="0" y="0"/>
              <a:chExt cx="2821781" cy="4411266"/>
            </a:xfrm>
          </p:grpSpPr>
          <p:sp>
            <p:nvSpPr>
              <p:cNvPr id="598" name="Rounded Rectangle"/>
              <p:cNvSpPr/>
              <p:nvPr/>
            </p:nvSpPr>
            <p:spPr>
              <a:xfrm>
                <a:off x="1893093" y="0"/>
                <a:ext cx="928689" cy="4411267"/>
              </a:xfrm>
              <a:prstGeom prst="roundRect">
                <a:avLst>
                  <a:gd name="adj" fmla="val 28846"/>
                </a:avLst>
              </a:prstGeom>
              <a:solidFill>
                <a:srgbClr val="FEFCDD"/>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599" name="Rounded Rectangle"/>
              <p:cNvSpPr/>
              <p:nvPr/>
            </p:nvSpPr>
            <p:spPr>
              <a:xfrm>
                <a:off x="0" y="288173"/>
                <a:ext cx="1875235" cy="3834923"/>
              </a:xfrm>
              <a:prstGeom prst="roundRect">
                <a:avLst>
                  <a:gd name="adj" fmla="val 14286"/>
                </a:avLst>
              </a:prstGeom>
              <a:solidFill>
                <a:srgbClr val="E32400"/>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600" name="Rounded Rectangle"/>
              <p:cNvSpPr/>
              <p:nvPr/>
            </p:nvSpPr>
            <p:spPr>
              <a:xfrm>
                <a:off x="196453" y="665015"/>
                <a:ext cx="1500188" cy="3081239"/>
              </a:xfrm>
              <a:prstGeom prst="roundRect">
                <a:avLst>
                  <a:gd name="adj" fmla="val 17857"/>
                </a:avLst>
              </a:prstGeom>
              <a:solidFill>
                <a:srgbClr val="FDE2D7"/>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602" name="Line"/>
            <p:cNvSpPr/>
            <p:nvPr/>
          </p:nvSpPr>
          <p:spPr>
            <a:xfrm>
              <a:off x="4357687" y="2824360"/>
              <a:ext cx="4089954" cy="3"/>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603" name="Line"/>
            <p:cNvSpPr/>
            <p:nvPr/>
          </p:nvSpPr>
          <p:spPr>
            <a:xfrm flipH="1" flipV="1">
              <a:off x="4357687" y="6253361"/>
              <a:ext cx="4161235" cy="3"/>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604" name="O2"/>
            <p:cNvSpPr/>
            <p:nvPr/>
          </p:nvSpPr>
          <p:spPr>
            <a:xfrm>
              <a:off x="8881167" y="2815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O</a:t>
              </a:r>
              <a:r>
                <a:rPr baseline="-5999"/>
                <a:t>2</a:t>
              </a:r>
            </a:p>
          </p:txBody>
        </p:sp>
        <p:sp>
          <p:nvSpPr>
            <p:cNvPr id="605" name="CO2"/>
            <p:cNvSpPr/>
            <p:nvPr/>
          </p:nvSpPr>
          <p:spPr>
            <a:xfrm>
              <a:off x="9059760" y="6244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CO</a:t>
              </a:r>
              <a:r>
                <a:rPr baseline="-5999"/>
                <a:t>2</a:t>
              </a:r>
            </a:p>
          </p:txBody>
        </p:sp>
        <p:sp>
          <p:nvSpPr>
            <p:cNvPr id="606" name="Line"/>
            <p:cNvSpPr/>
            <p:nvPr/>
          </p:nvSpPr>
          <p:spPr>
            <a:xfrm>
              <a:off x="1196578" y="4592439"/>
              <a:ext cx="643930" cy="1"/>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607" name="ATP"/>
            <p:cNvSpPr/>
            <p:nvPr/>
          </p:nvSpPr>
          <p:spPr>
            <a:xfrm>
              <a:off x="898148" y="458350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2400"/>
              </a:lvl1pPr>
            </a:lstStyle>
            <a:p>
              <a:pPr/>
              <a:r>
                <a:t>ATP</a:t>
              </a:r>
            </a:p>
          </p:txBody>
        </p:sp>
        <p:sp>
          <p:nvSpPr>
            <p:cNvPr id="608" name="organism"/>
            <p:cNvSpPr/>
            <p:nvPr/>
          </p:nvSpPr>
          <p:spPr>
            <a:xfrm>
              <a:off x="1148179" y="3508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latin typeface="Comic Sans MS"/>
                  <a:ea typeface="Comic Sans MS"/>
                  <a:cs typeface="Comic Sans MS"/>
                  <a:sym typeface="Comic Sans MS"/>
                </a:defRPr>
              </a:lvl1pPr>
            </a:lstStyle>
            <a:p>
              <a:pPr/>
              <a:r>
                <a:t>organism</a:t>
              </a:r>
            </a:p>
          </p:txBody>
        </p:sp>
        <p:sp>
          <p:nvSpPr>
            <p:cNvPr id="609" name="cells"/>
            <p:cNvSpPr/>
            <p:nvPr/>
          </p:nvSpPr>
          <p:spPr>
            <a:xfrm>
              <a:off x="903537" y="135989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latin typeface="Comic Sans MS"/>
                  <a:ea typeface="Comic Sans MS"/>
                  <a:cs typeface="Comic Sans MS"/>
                  <a:sym typeface="Comic Sans MS"/>
                </a:defRPr>
              </a:lvl1pPr>
            </a:lstStyle>
            <a:p>
              <a:pPr/>
              <a:r>
                <a:t>cells</a:t>
              </a:r>
            </a:p>
          </p:txBody>
        </p:sp>
        <p:sp>
          <p:nvSpPr>
            <p:cNvPr id="610" name="circulatory…"/>
            <p:cNvSpPr/>
            <p:nvPr/>
          </p:nvSpPr>
          <p:spPr>
            <a:xfrm flipV="1">
              <a:off x="6066013" y="3456384"/>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latin typeface="Comic Sans MS"/>
                  <a:ea typeface="Comic Sans MS"/>
                  <a:cs typeface="Comic Sans MS"/>
                  <a:sym typeface="Comic Sans MS"/>
                </a:defRPr>
              </a:pPr>
              <a:r>
                <a:t>circulatory</a:t>
              </a:r>
            </a:p>
            <a:p>
              <a:pPr algn="ctr" defTabSz="821531">
                <a:defRPr sz="3200">
                  <a:latin typeface="Comic Sans MS"/>
                  <a:ea typeface="Comic Sans MS"/>
                  <a:cs typeface="Comic Sans MS"/>
                  <a:sym typeface="Comic Sans MS"/>
                </a:defRPr>
              </a:pPr>
              <a:r>
                <a:t>system</a:t>
              </a:r>
            </a:p>
          </p:txBody>
        </p:sp>
        <p:sp>
          <p:nvSpPr>
            <p:cNvPr id="611" name="respiratory…"/>
            <p:cNvSpPr/>
            <p:nvPr/>
          </p:nvSpPr>
          <p:spPr>
            <a:xfrm>
              <a:off x="9179718" y="446030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latin typeface="Comic Sans MS"/>
                  <a:ea typeface="Comic Sans MS"/>
                  <a:cs typeface="Comic Sans MS"/>
                  <a:sym typeface="Comic Sans MS"/>
                </a:defRPr>
              </a:pPr>
              <a:r>
                <a:t>respiratory</a:t>
              </a:r>
            </a:p>
            <a:p>
              <a:pPr algn="ctr" defTabSz="821531">
                <a:defRPr sz="3200">
                  <a:latin typeface="Comic Sans MS"/>
                  <a:ea typeface="Comic Sans MS"/>
                  <a:cs typeface="Comic Sans MS"/>
                  <a:sym typeface="Comic Sans MS"/>
                </a:defRPr>
              </a:pPr>
              <a:r>
                <a:t>surface</a:t>
              </a:r>
            </a:p>
          </p:txBody>
        </p:sp>
      </p:grpSp>
      <p:sp>
        <p:nvSpPr>
          <p:cNvPr id="613" name="Respiration:…"/>
          <p:cNvSpPr txBox="1"/>
          <p:nvPr/>
        </p:nvSpPr>
        <p:spPr>
          <a:xfrm>
            <a:off x="3373916" y="330398"/>
            <a:ext cx="17645063" cy="194667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5000"/>
            </a:pPr>
            <a:r>
              <a:t>Respiration: </a:t>
            </a:r>
          </a:p>
          <a:p>
            <a:pPr defTabSz="821531">
              <a:defRPr sz="3200"/>
            </a:pPr>
            <a:r>
              <a:t>Get O</a:t>
            </a:r>
            <a:r>
              <a:rPr baseline="-5999"/>
              <a:t>2</a:t>
            </a:r>
            <a:r>
              <a:t> from outside environment into deep tissues;</a:t>
            </a:r>
          </a:p>
          <a:p>
            <a:pPr defTabSz="821531">
              <a:defRPr sz="3200"/>
            </a:pPr>
            <a:r>
              <a:t>get CO</a:t>
            </a:r>
            <a:r>
              <a:rPr baseline="-5999"/>
              <a:t>2</a:t>
            </a:r>
            <a:r>
              <a:t> out of tissues</a:t>
            </a:r>
          </a:p>
        </p:txBody>
      </p:sp>
      <p:sp>
        <p:nvSpPr>
          <p:cNvPr id="614" name="Cellular Respiration:…"/>
          <p:cNvSpPr txBox="1"/>
          <p:nvPr/>
        </p:nvSpPr>
        <p:spPr>
          <a:xfrm>
            <a:off x="4101703" y="11150600"/>
            <a:ext cx="9373521" cy="17018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defTabSz="821531">
              <a:defRPr b="1" sz="3200"/>
            </a:pPr>
            <a:r>
              <a:t>Cellular Respiration:</a:t>
            </a:r>
          </a:p>
          <a:p>
            <a:pPr defTabSz="821531">
              <a:defRPr sz="3200"/>
            </a:pPr>
            <a:r>
              <a:t>O</a:t>
            </a:r>
            <a:r>
              <a:rPr baseline="-5999"/>
              <a:t>2</a:t>
            </a:r>
            <a:r>
              <a:t> used by tissues in oxidative phosphorylation; </a:t>
            </a:r>
          </a:p>
          <a:p>
            <a:pPr defTabSz="821531">
              <a:defRPr sz="3200"/>
            </a:pPr>
            <a:r>
              <a:t>CO</a:t>
            </a:r>
            <a:r>
              <a:rPr baseline="-5999"/>
              <a:t>2</a:t>
            </a:r>
            <a:r>
              <a:t> produced as waste product by glycolysis.</a:t>
            </a:r>
          </a:p>
        </p:txBody>
      </p:sp>
      <p:sp>
        <p:nvSpPr>
          <p:cNvPr id="615" name="PO2 = 105 mmHg"/>
          <p:cNvSpPr txBox="1"/>
          <p:nvPr/>
        </p:nvSpPr>
        <p:spPr>
          <a:xfrm>
            <a:off x="17208688" y="4801989"/>
            <a:ext cx="3328193"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solidFill>
                  <a:srgbClr val="E32400"/>
                </a:solidFill>
                <a:latin typeface="Comic Sans MS"/>
                <a:ea typeface="Comic Sans MS"/>
                <a:cs typeface="Comic Sans MS"/>
                <a:sym typeface="Comic Sans MS"/>
              </a:defRPr>
            </a:pPr>
            <a:r>
              <a:t>P</a:t>
            </a:r>
            <a:r>
              <a:rPr baseline="-5999"/>
              <a:t>O2</a:t>
            </a:r>
            <a:r>
              <a:t> = 105 mmHg</a:t>
            </a:r>
          </a:p>
        </p:txBody>
      </p:sp>
      <p:sp>
        <p:nvSpPr>
          <p:cNvPr id="616" name="PCO2 =40 mmHg"/>
          <p:cNvSpPr txBox="1"/>
          <p:nvPr/>
        </p:nvSpPr>
        <p:spPr>
          <a:xfrm>
            <a:off x="17424622" y="8329215"/>
            <a:ext cx="3179319"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solidFill>
                  <a:srgbClr val="9A244F"/>
                </a:solidFill>
                <a:latin typeface="Comic Sans MS"/>
                <a:ea typeface="Comic Sans MS"/>
                <a:cs typeface="Comic Sans MS"/>
                <a:sym typeface="Comic Sans MS"/>
              </a:defRPr>
            </a:pPr>
            <a:r>
              <a:t>P</a:t>
            </a:r>
            <a:r>
              <a:rPr baseline="-5999"/>
              <a:t>CO2</a:t>
            </a:r>
            <a:r>
              <a:t> =40 mmHg</a:t>
            </a:r>
          </a:p>
        </p:txBody>
      </p:sp>
      <p:sp>
        <p:nvSpPr>
          <p:cNvPr id="617" name="PO2 = 40 mmHg…"/>
          <p:cNvSpPr txBox="1"/>
          <p:nvPr/>
        </p:nvSpPr>
        <p:spPr>
          <a:xfrm>
            <a:off x="12704132" y="8992195"/>
            <a:ext cx="3307404" cy="132159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solidFill>
                  <a:srgbClr val="9A244F"/>
                </a:solidFill>
                <a:latin typeface="Comic Sans MS"/>
                <a:ea typeface="Comic Sans MS"/>
                <a:cs typeface="Comic Sans MS"/>
                <a:sym typeface="Comic Sans MS"/>
              </a:defRPr>
            </a:pPr>
            <a:r>
              <a:rPr>
                <a:solidFill>
                  <a:srgbClr val="E32400"/>
                </a:solidFill>
              </a:rPr>
              <a:t>P</a:t>
            </a:r>
            <a:r>
              <a:rPr baseline="-5999">
                <a:solidFill>
                  <a:srgbClr val="E32400"/>
                </a:solidFill>
              </a:rPr>
              <a:t>O2</a:t>
            </a:r>
            <a:r>
              <a:rPr>
                <a:solidFill>
                  <a:srgbClr val="E32400"/>
                </a:solidFill>
              </a:rPr>
              <a:t> = 40 mmHg </a:t>
            </a:r>
            <a:endParaRPr>
              <a:solidFill>
                <a:srgbClr val="E32400"/>
              </a:solidFill>
            </a:endParaRPr>
          </a:p>
          <a:p>
            <a:pPr algn="ctr" defTabSz="821531">
              <a:defRPr sz="3200">
                <a:solidFill>
                  <a:srgbClr val="9A244F"/>
                </a:solidFill>
                <a:latin typeface="Comic Sans MS"/>
                <a:ea typeface="Comic Sans MS"/>
                <a:cs typeface="Comic Sans MS"/>
                <a:sym typeface="Comic Sans MS"/>
              </a:defRPr>
            </a:pPr>
            <a:r>
              <a:t>P</a:t>
            </a:r>
            <a:r>
              <a:rPr baseline="-5999"/>
              <a:t>CO2</a:t>
            </a:r>
            <a:r>
              <a:t> = 46 mmHg</a:t>
            </a:r>
          </a:p>
        </p:txBody>
      </p:sp>
      <p:sp>
        <p:nvSpPr>
          <p:cNvPr id="618" name="PO2 = 100 mmHg…"/>
          <p:cNvSpPr txBox="1"/>
          <p:nvPr/>
        </p:nvSpPr>
        <p:spPr>
          <a:xfrm>
            <a:off x="12635483" y="3125390"/>
            <a:ext cx="3456279" cy="132159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solidFill>
                  <a:srgbClr val="9A244F"/>
                </a:solidFill>
                <a:latin typeface="Comic Sans MS"/>
                <a:ea typeface="Comic Sans MS"/>
                <a:cs typeface="Comic Sans MS"/>
                <a:sym typeface="Comic Sans MS"/>
              </a:defRPr>
            </a:pPr>
            <a:r>
              <a:rPr>
                <a:solidFill>
                  <a:srgbClr val="E32400"/>
                </a:solidFill>
              </a:rPr>
              <a:t>P</a:t>
            </a:r>
            <a:r>
              <a:rPr baseline="-5999">
                <a:solidFill>
                  <a:srgbClr val="E32400"/>
                </a:solidFill>
              </a:rPr>
              <a:t>O2</a:t>
            </a:r>
            <a:r>
              <a:rPr>
                <a:solidFill>
                  <a:srgbClr val="E32400"/>
                </a:solidFill>
              </a:rPr>
              <a:t> = 100 mmHg </a:t>
            </a:r>
            <a:endParaRPr>
              <a:solidFill>
                <a:srgbClr val="E32400"/>
              </a:solidFill>
            </a:endParaRPr>
          </a:p>
          <a:p>
            <a:pPr algn="ctr" defTabSz="821531">
              <a:defRPr sz="3200">
                <a:solidFill>
                  <a:srgbClr val="9A244F"/>
                </a:solidFill>
                <a:latin typeface="Comic Sans MS"/>
                <a:ea typeface="Comic Sans MS"/>
                <a:cs typeface="Comic Sans MS"/>
                <a:sym typeface="Comic Sans MS"/>
              </a:defRPr>
            </a:pPr>
            <a:r>
              <a:t>P</a:t>
            </a:r>
            <a:r>
              <a:rPr baseline="-5999"/>
              <a:t>CO2</a:t>
            </a:r>
            <a:r>
              <a:t> = 40 mmHg</a:t>
            </a:r>
          </a:p>
        </p:txBody>
      </p:sp>
      <p:sp>
        <p:nvSpPr>
          <p:cNvPr id="619" name="PO2 &lt; 40 mmHg…"/>
          <p:cNvSpPr txBox="1"/>
          <p:nvPr/>
        </p:nvSpPr>
        <p:spPr>
          <a:xfrm>
            <a:off x="4418079" y="6054328"/>
            <a:ext cx="3252151" cy="132159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solidFill>
                  <a:srgbClr val="9A244F"/>
                </a:solidFill>
                <a:latin typeface="Comic Sans MS"/>
                <a:ea typeface="Comic Sans MS"/>
                <a:cs typeface="Comic Sans MS"/>
                <a:sym typeface="Comic Sans MS"/>
              </a:defRPr>
            </a:pPr>
            <a:r>
              <a:rPr>
                <a:solidFill>
                  <a:srgbClr val="E32400"/>
                </a:solidFill>
              </a:rPr>
              <a:t>P</a:t>
            </a:r>
            <a:r>
              <a:rPr baseline="-5999">
                <a:solidFill>
                  <a:srgbClr val="E32400"/>
                </a:solidFill>
              </a:rPr>
              <a:t>O2</a:t>
            </a:r>
            <a:r>
              <a:rPr>
                <a:solidFill>
                  <a:srgbClr val="E32400"/>
                </a:solidFill>
              </a:rPr>
              <a:t> &lt; 40 mmHg </a:t>
            </a:r>
            <a:endParaRPr>
              <a:solidFill>
                <a:srgbClr val="E32400"/>
              </a:solidFill>
            </a:endParaRPr>
          </a:p>
          <a:p>
            <a:pPr algn="ctr" defTabSz="821531">
              <a:defRPr sz="3200">
                <a:solidFill>
                  <a:srgbClr val="9A244F"/>
                </a:solidFill>
                <a:latin typeface="Comic Sans MS"/>
                <a:ea typeface="Comic Sans MS"/>
                <a:cs typeface="Comic Sans MS"/>
                <a:sym typeface="Comic Sans MS"/>
              </a:defRPr>
            </a:pPr>
            <a:r>
              <a:t>P</a:t>
            </a:r>
            <a:r>
              <a:rPr baseline="-5999"/>
              <a:t>CO2</a:t>
            </a:r>
            <a:r>
              <a:t> &gt; 46 mmHg</a:t>
            </a:r>
          </a:p>
        </p:txBody>
      </p:sp>
      <p:sp>
        <p:nvSpPr>
          <p:cNvPr id="620" name="0.36 g = 250 ml of oxygen / min…"/>
          <p:cNvSpPr txBox="1"/>
          <p:nvPr/>
        </p:nvSpPr>
        <p:spPr>
          <a:xfrm>
            <a:off x="13882355" y="11649868"/>
            <a:ext cx="6457554" cy="132238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spcBef>
                <a:spcPts val="1600"/>
              </a:spcBef>
              <a:defRPr i="1" sz="3200">
                <a:latin typeface="+mn-lt"/>
                <a:ea typeface="+mn-ea"/>
                <a:cs typeface="+mn-cs"/>
                <a:sym typeface="Times Roman"/>
              </a:defRPr>
            </a:pPr>
            <a:r>
              <a:t>0.36 g = 250 ml of oxygen / min</a:t>
            </a:r>
          </a:p>
          <a:p>
            <a:pPr>
              <a:spcBef>
                <a:spcPts val="1600"/>
              </a:spcBef>
              <a:defRPr i="1" sz="3200">
                <a:latin typeface="+mn-lt"/>
                <a:ea typeface="+mn-ea"/>
                <a:cs typeface="+mn-cs"/>
                <a:sym typeface="Times Roman"/>
              </a:defRPr>
            </a:pPr>
            <a:r>
              <a:t>0.5 g = 250 ml of carbon dioxide / min</a:t>
            </a: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2" name="When a person loses weight (fat mass), where does the fat go?"/>
          <p:cNvSpPr txBox="1"/>
          <p:nvPr/>
        </p:nvSpPr>
        <p:spPr>
          <a:xfrm>
            <a:off x="4646344" y="4550965"/>
            <a:ext cx="15575715" cy="2149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6600"/>
            </a:lvl1pPr>
          </a:lstStyle>
          <a:p>
            <a:pPr/>
            <a:r>
              <a:t>When a person loses weight (fat mass), where does the fat go?</a:t>
            </a:r>
          </a:p>
        </p:txBody>
      </p:sp>
      <p:sp>
        <p:nvSpPr>
          <p:cNvPr id="623" name="top hat"/>
          <p:cNvSpPr txBox="1"/>
          <p:nvPr/>
        </p:nvSpPr>
        <p:spPr>
          <a:xfrm>
            <a:off x="10534222" y="10413749"/>
            <a:ext cx="1553741" cy="6889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600"/>
            </a:lvl1pPr>
          </a:lstStyle>
          <a:p>
            <a:pPr/>
            <a:r>
              <a:t>top hat</a:t>
            </a:r>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650" name="Group"/>
          <p:cNvGrpSpPr/>
          <p:nvPr/>
        </p:nvGrpSpPr>
        <p:grpSpPr>
          <a:xfrm>
            <a:off x="7762875" y="2723554"/>
            <a:ext cx="10449719" cy="7813478"/>
            <a:chOff x="0" y="350837"/>
            <a:chExt cx="10449718" cy="7813476"/>
          </a:xfrm>
        </p:grpSpPr>
        <p:sp>
          <p:nvSpPr>
            <p:cNvPr id="625" name="Rounded Rectangle"/>
            <p:cNvSpPr/>
            <p:nvPr/>
          </p:nvSpPr>
          <p:spPr>
            <a:xfrm>
              <a:off x="0" y="770532"/>
              <a:ext cx="7483079" cy="7393783"/>
            </a:xfrm>
            <a:prstGeom prst="roundRect">
              <a:avLst>
                <a:gd name="adj" fmla="val 3623"/>
              </a:avLst>
            </a:prstGeom>
            <a:solidFill>
              <a:srgbClr val="FFE2D6"/>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626" name="Rounded Rectangle"/>
            <p:cNvSpPr/>
            <p:nvPr/>
          </p:nvSpPr>
          <p:spPr>
            <a:xfrm>
              <a:off x="339328" y="1788517"/>
              <a:ext cx="4679157" cy="5589985"/>
            </a:xfrm>
            <a:prstGeom prst="roundRect">
              <a:avLst>
                <a:gd name="adj" fmla="val 5725"/>
              </a:avLst>
            </a:prstGeom>
            <a:solidFill>
              <a:srgbClr val="FFFFFF"/>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627" name="cellular…"/>
            <p:cNvSpPr/>
            <p:nvPr/>
          </p:nvSpPr>
          <p:spPr>
            <a:xfrm>
              <a:off x="2987695" y="4583509"/>
              <a:ext cx="1270001" cy="1270001"/>
            </a:xfrm>
            <a:prstGeom prst="line">
              <a:avLst/>
            </a:prstGeom>
            <a:solidFill>
              <a:srgbClr val="CCE8B5"/>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cellular</a:t>
              </a:r>
            </a:p>
            <a:p>
              <a:pPr algn="ctr" defTabSz="821531">
                <a:defRPr sz="3200"/>
              </a:pPr>
              <a:r>
                <a:t>respiration</a:t>
              </a:r>
            </a:p>
          </p:txBody>
        </p:sp>
        <p:sp>
          <p:nvSpPr>
            <p:cNvPr id="628" name="Line"/>
            <p:cNvSpPr/>
            <p:nvPr/>
          </p:nvSpPr>
          <p:spPr>
            <a:xfrm flipV="1">
              <a:off x="3107531" y="3145829"/>
              <a:ext cx="678657" cy="875111"/>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629" name="Line"/>
            <p:cNvSpPr/>
            <p:nvPr/>
          </p:nvSpPr>
          <p:spPr>
            <a:xfrm flipH="1" flipV="1">
              <a:off x="2053828" y="3110110"/>
              <a:ext cx="625079" cy="928689"/>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630" name="O2"/>
            <p:cNvSpPr/>
            <p:nvPr/>
          </p:nvSpPr>
          <p:spPr>
            <a:xfrm>
              <a:off x="3916383" y="2815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O</a:t>
              </a:r>
              <a:r>
                <a:rPr baseline="-5999"/>
                <a:t>2</a:t>
              </a:r>
            </a:p>
          </p:txBody>
        </p:sp>
        <p:sp>
          <p:nvSpPr>
            <p:cNvPr id="631" name="CO2"/>
            <p:cNvSpPr/>
            <p:nvPr/>
          </p:nvSpPr>
          <p:spPr>
            <a:xfrm>
              <a:off x="3648370" y="6244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CO</a:t>
              </a:r>
              <a:r>
                <a:rPr baseline="-5999"/>
                <a:t>2</a:t>
              </a:r>
            </a:p>
          </p:txBody>
        </p:sp>
        <p:sp>
          <p:nvSpPr>
            <p:cNvPr id="632" name="H2O"/>
            <p:cNvSpPr/>
            <p:nvPr/>
          </p:nvSpPr>
          <p:spPr>
            <a:xfrm>
              <a:off x="2356530" y="6244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H</a:t>
              </a:r>
              <a:r>
                <a:rPr baseline="-5999"/>
                <a:t>2</a:t>
              </a:r>
              <a:r>
                <a:t>O</a:t>
              </a:r>
            </a:p>
          </p:txBody>
        </p:sp>
        <p:sp>
          <p:nvSpPr>
            <p:cNvPr id="633" name="Line"/>
            <p:cNvSpPr/>
            <p:nvPr/>
          </p:nvSpPr>
          <p:spPr>
            <a:xfrm flipH="1" flipV="1">
              <a:off x="3161109" y="5253235"/>
              <a:ext cx="410767" cy="642939"/>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634" name="Line"/>
            <p:cNvSpPr/>
            <p:nvPr/>
          </p:nvSpPr>
          <p:spPr>
            <a:xfrm flipV="1">
              <a:off x="2375296" y="5253235"/>
              <a:ext cx="428627" cy="607220"/>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635" name="C6H12O6"/>
            <p:cNvSpPr/>
            <p:nvPr/>
          </p:nvSpPr>
          <p:spPr>
            <a:xfrm>
              <a:off x="2035061" y="2815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C</a:t>
              </a:r>
              <a:r>
                <a:rPr baseline="-5999"/>
                <a:t>6</a:t>
              </a:r>
              <a:r>
                <a:t>H</a:t>
              </a:r>
              <a:r>
                <a:rPr baseline="-5999"/>
                <a:t>12</a:t>
              </a:r>
              <a:r>
                <a:t>O</a:t>
              </a:r>
              <a:r>
                <a:rPr baseline="-5999"/>
                <a:t>6</a:t>
              </a:r>
            </a:p>
          </p:txBody>
        </p:sp>
        <p:grpSp>
          <p:nvGrpSpPr>
            <p:cNvPr id="639" name="Group"/>
            <p:cNvGrpSpPr/>
            <p:nvPr/>
          </p:nvGrpSpPr>
          <p:grpSpPr>
            <a:xfrm>
              <a:off x="5054203" y="2377876"/>
              <a:ext cx="2821782" cy="4411267"/>
              <a:chOff x="0" y="0"/>
              <a:chExt cx="2821781" cy="4411266"/>
            </a:xfrm>
          </p:grpSpPr>
          <p:sp>
            <p:nvSpPr>
              <p:cNvPr id="636" name="Rounded Rectangle"/>
              <p:cNvSpPr/>
              <p:nvPr/>
            </p:nvSpPr>
            <p:spPr>
              <a:xfrm>
                <a:off x="1893093" y="0"/>
                <a:ext cx="928689" cy="4411267"/>
              </a:xfrm>
              <a:prstGeom prst="roundRect">
                <a:avLst>
                  <a:gd name="adj" fmla="val 28846"/>
                </a:avLst>
              </a:prstGeom>
              <a:solidFill>
                <a:srgbClr val="FEFCDD"/>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637" name="Rounded Rectangle"/>
              <p:cNvSpPr/>
              <p:nvPr/>
            </p:nvSpPr>
            <p:spPr>
              <a:xfrm>
                <a:off x="0" y="288173"/>
                <a:ext cx="1875235" cy="3834923"/>
              </a:xfrm>
              <a:prstGeom prst="roundRect">
                <a:avLst>
                  <a:gd name="adj" fmla="val 14286"/>
                </a:avLst>
              </a:prstGeom>
              <a:solidFill>
                <a:srgbClr val="E32400"/>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638" name="Rounded Rectangle"/>
              <p:cNvSpPr/>
              <p:nvPr/>
            </p:nvSpPr>
            <p:spPr>
              <a:xfrm>
                <a:off x="196453" y="665015"/>
                <a:ext cx="1500188" cy="3081239"/>
              </a:xfrm>
              <a:prstGeom prst="roundRect">
                <a:avLst>
                  <a:gd name="adj" fmla="val 17857"/>
                </a:avLst>
              </a:prstGeom>
              <a:solidFill>
                <a:srgbClr val="FDE2D7"/>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640" name="Line"/>
            <p:cNvSpPr/>
            <p:nvPr/>
          </p:nvSpPr>
          <p:spPr>
            <a:xfrm>
              <a:off x="4357687" y="2824360"/>
              <a:ext cx="4089954" cy="3"/>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641" name="Line"/>
            <p:cNvSpPr/>
            <p:nvPr/>
          </p:nvSpPr>
          <p:spPr>
            <a:xfrm flipH="1" flipV="1">
              <a:off x="4357687" y="6253361"/>
              <a:ext cx="4161235" cy="3"/>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642" name="O2"/>
            <p:cNvSpPr/>
            <p:nvPr/>
          </p:nvSpPr>
          <p:spPr>
            <a:xfrm>
              <a:off x="8881167" y="2815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O</a:t>
              </a:r>
              <a:r>
                <a:rPr baseline="-5999"/>
                <a:t>2</a:t>
              </a:r>
            </a:p>
          </p:txBody>
        </p:sp>
        <p:sp>
          <p:nvSpPr>
            <p:cNvPr id="643" name="CO2"/>
            <p:cNvSpPr/>
            <p:nvPr/>
          </p:nvSpPr>
          <p:spPr>
            <a:xfrm>
              <a:off x="9059760" y="6244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CO</a:t>
              </a:r>
              <a:r>
                <a:rPr baseline="-5999"/>
                <a:t>2</a:t>
              </a:r>
            </a:p>
          </p:txBody>
        </p:sp>
        <p:sp>
          <p:nvSpPr>
            <p:cNvPr id="644" name="Line"/>
            <p:cNvSpPr/>
            <p:nvPr/>
          </p:nvSpPr>
          <p:spPr>
            <a:xfrm>
              <a:off x="1196578" y="4592439"/>
              <a:ext cx="643930" cy="1"/>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645" name="ATP"/>
            <p:cNvSpPr/>
            <p:nvPr/>
          </p:nvSpPr>
          <p:spPr>
            <a:xfrm>
              <a:off x="898148" y="458350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2400"/>
              </a:lvl1pPr>
            </a:lstStyle>
            <a:p>
              <a:pPr/>
              <a:r>
                <a:t>ATP</a:t>
              </a:r>
            </a:p>
          </p:txBody>
        </p:sp>
        <p:sp>
          <p:nvSpPr>
            <p:cNvPr id="646" name="organism"/>
            <p:cNvSpPr/>
            <p:nvPr/>
          </p:nvSpPr>
          <p:spPr>
            <a:xfrm>
              <a:off x="1148179" y="3508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latin typeface="Comic Sans MS"/>
                  <a:ea typeface="Comic Sans MS"/>
                  <a:cs typeface="Comic Sans MS"/>
                  <a:sym typeface="Comic Sans MS"/>
                </a:defRPr>
              </a:lvl1pPr>
            </a:lstStyle>
            <a:p>
              <a:pPr/>
              <a:r>
                <a:t>organism</a:t>
              </a:r>
            </a:p>
          </p:txBody>
        </p:sp>
        <p:sp>
          <p:nvSpPr>
            <p:cNvPr id="647" name="cells"/>
            <p:cNvSpPr/>
            <p:nvPr/>
          </p:nvSpPr>
          <p:spPr>
            <a:xfrm>
              <a:off x="903537" y="135989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latin typeface="Comic Sans MS"/>
                  <a:ea typeface="Comic Sans MS"/>
                  <a:cs typeface="Comic Sans MS"/>
                  <a:sym typeface="Comic Sans MS"/>
                </a:defRPr>
              </a:lvl1pPr>
            </a:lstStyle>
            <a:p>
              <a:pPr/>
              <a:r>
                <a:t>cells</a:t>
              </a:r>
            </a:p>
          </p:txBody>
        </p:sp>
        <p:sp>
          <p:nvSpPr>
            <p:cNvPr id="648" name="circulatory…"/>
            <p:cNvSpPr/>
            <p:nvPr/>
          </p:nvSpPr>
          <p:spPr>
            <a:xfrm flipV="1">
              <a:off x="6066013" y="3456384"/>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latin typeface="Comic Sans MS"/>
                  <a:ea typeface="Comic Sans MS"/>
                  <a:cs typeface="Comic Sans MS"/>
                  <a:sym typeface="Comic Sans MS"/>
                </a:defRPr>
              </a:pPr>
              <a:r>
                <a:t>circulatory</a:t>
              </a:r>
            </a:p>
            <a:p>
              <a:pPr algn="ctr" defTabSz="821531">
                <a:defRPr sz="3200">
                  <a:latin typeface="Comic Sans MS"/>
                  <a:ea typeface="Comic Sans MS"/>
                  <a:cs typeface="Comic Sans MS"/>
                  <a:sym typeface="Comic Sans MS"/>
                </a:defRPr>
              </a:pPr>
              <a:r>
                <a:t>system</a:t>
              </a:r>
            </a:p>
          </p:txBody>
        </p:sp>
        <p:sp>
          <p:nvSpPr>
            <p:cNvPr id="649" name="respiratory…"/>
            <p:cNvSpPr/>
            <p:nvPr/>
          </p:nvSpPr>
          <p:spPr>
            <a:xfrm>
              <a:off x="9179718" y="446030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latin typeface="Comic Sans MS"/>
                  <a:ea typeface="Comic Sans MS"/>
                  <a:cs typeface="Comic Sans MS"/>
                  <a:sym typeface="Comic Sans MS"/>
                </a:defRPr>
              </a:pPr>
              <a:r>
                <a:t>respiratory</a:t>
              </a:r>
            </a:p>
            <a:p>
              <a:pPr algn="ctr" defTabSz="821531">
                <a:defRPr sz="3200">
                  <a:latin typeface="Comic Sans MS"/>
                  <a:ea typeface="Comic Sans MS"/>
                  <a:cs typeface="Comic Sans MS"/>
                  <a:sym typeface="Comic Sans MS"/>
                </a:defRPr>
              </a:pPr>
              <a:r>
                <a:t>surface</a:t>
              </a:r>
            </a:p>
          </p:txBody>
        </p:sp>
      </p:grpSp>
      <p:sp>
        <p:nvSpPr>
          <p:cNvPr id="651" name="Respiration:…"/>
          <p:cNvSpPr txBox="1"/>
          <p:nvPr/>
        </p:nvSpPr>
        <p:spPr>
          <a:xfrm>
            <a:off x="3373916" y="330398"/>
            <a:ext cx="17645063" cy="194667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5000"/>
            </a:pPr>
            <a:r>
              <a:t>Respiration: </a:t>
            </a:r>
          </a:p>
          <a:p>
            <a:pPr defTabSz="821531">
              <a:defRPr sz="3200"/>
            </a:pPr>
            <a:r>
              <a:t>Get O</a:t>
            </a:r>
            <a:r>
              <a:rPr baseline="-5999"/>
              <a:t>2</a:t>
            </a:r>
            <a:r>
              <a:t> from outside environment into deep tissues;</a:t>
            </a:r>
          </a:p>
          <a:p>
            <a:pPr defTabSz="821531">
              <a:defRPr sz="3200"/>
            </a:pPr>
            <a:r>
              <a:t>get CO</a:t>
            </a:r>
            <a:r>
              <a:rPr baseline="-5999"/>
              <a:t>2</a:t>
            </a:r>
            <a:r>
              <a:t> out of tissues</a:t>
            </a:r>
          </a:p>
        </p:txBody>
      </p:sp>
      <p:sp>
        <p:nvSpPr>
          <p:cNvPr id="652" name="Cellular Respiration:…"/>
          <p:cNvSpPr txBox="1"/>
          <p:nvPr/>
        </p:nvSpPr>
        <p:spPr>
          <a:xfrm>
            <a:off x="4101703" y="11150600"/>
            <a:ext cx="9373521" cy="17018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defTabSz="821531">
              <a:defRPr b="1" sz="3200"/>
            </a:pPr>
            <a:r>
              <a:t>Cellular Respiration:</a:t>
            </a:r>
          </a:p>
          <a:p>
            <a:pPr defTabSz="821531">
              <a:defRPr sz="3200"/>
            </a:pPr>
            <a:r>
              <a:t>O</a:t>
            </a:r>
            <a:r>
              <a:rPr baseline="-5999"/>
              <a:t>2</a:t>
            </a:r>
            <a:r>
              <a:t> used by tissues in oxidative phosphorylation; </a:t>
            </a:r>
          </a:p>
          <a:p>
            <a:pPr defTabSz="821531">
              <a:defRPr sz="3200"/>
            </a:pPr>
            <a:r>
              <a:t>CO</a:t>
            </a:r>
            <a:r>
              <a:rPr baseline="-5999"/>
              <a:t>2</a:t>
            </a:r>
            <a:r>
              <a:t> produced as waste product by glycolysis.</a:t>
            </a:r>
          </a:p>
        </p:txBody>
      </p:sp>
      <p:sp>
        <p:nvSpPr>
          <p:cNvPr id="653" name="PO2 = 105 mmHg"/>
          <p:cNvSpPr txBox="1"/>
          <p:nvPr/>
        </p:nvSpPr>
        <p:spPr>
          <a:xfrm>
            <a:off x="17208688" y="4801989"/>
            <a:ext cx="3328193"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solidFill>
                  <a:srgbClr val="E32400"/>
                </a:solidFill>
                <a:latin typeface="Comic Sans MS"/>
                <a:ea typeface="Comic Sans MS"/>
                <a:cs typeface="Comic Sans MS"/>
                <a:sym typeface="Comic Sans MS"/>
              </a:defRPr>
            </a:pPr>
            <a:r>
              <a:t>P</a:t>
            </a:r>
            <a:r>
              <a:rPr baseline="-5999"/>
              <a:t>O2</a:t>
            </a:r>
            <a:r>
              <a:t> = 105 mmHg</a:t>
            </a:r>
          </a:p>
        </p:txBody>
      </p:sp>
      <p:sp>
        <p:nvSpPr>
          <p:cNvPr id="654" name="PCO2 =40 mmHg"/>
          <p:cNvSpPr txBox="1"/>
          <p:nvPr/>
        </p:nvSpPr>
        <p:spPr>
          <a:xfrm>
            <a:off x="17424622" y="8329215"/>
            <a:ext cx="3179319"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solidFill>
                  <a:srgbClr val="9A244F"/>
                </a:solidFill>
                <a:latin typeface="Comic Sans MS"/>
                <a:ea typeface="Comic Sans MS"/>
                <a:cs typeface="Comic Sans MS"/>
                <a:sym typeface="Comic Sans MS"/>
              </a:defRPr>
            </a:pPr>
            <a:r>
              <a:t>P</a:t>
            </a:r>
            <a:r>
              <a:rPr baseline="-5999"/>
              <a:t>CO2</a:t>
            </a:r>
            <a:r>
              <a:t> =40 mmHg</a:t>
            </a:r>
          </a:p>
        </p:txBody>
      </p:sp>
      <p:sp>
        <p:nvSpPr>
          <p:cNvPr id="655" name="PO2 = 40 mmHg…"/>
          <p:cNvSpPr txBox="1"/>
          <p:nvPr/>
        </p:nvSpPr>
        <p:spPr>
          <a:xfrm>
            <a:off x="12704132" y="8992195"/>
            <a:ext cx="3307404" cy="132159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solidFill>
                  <a:srgbClr val="9A244F"/>
                </a:solidFill>
                <a:latin typeface="Comic Sans MS"/>
                <a:ea typeface="Comic Sans MS"/>
                <a:cs typeface="Comic Sans MS"/>
                <a:sym typeface="Comic Sans MS"/>
              </a:defRPr>
            </a:pPr>
            <a:r>
              <a:rPr>
                <a:solidFill>
                  <a:srgbClr val="E32400"/>
                </a:solidFill>
              </a:rPr>
              <a:t>P</a:t>
            </a:r>
            <a:r>
              <a:rPr baseline="-5999">
                <a:solidFill>
                  <a:srgbClr val="E32400"/>
                </a:solidFill>
              </a:rPr>
              <a:t>O2</a:t>
            </a:r>
            <a:r>
              <a:rPr>
                <a:solidFill>
                  <a:srgbClr val="E32400"/>
                </a:solidFill>
              </a:rPr>
              <a:t> = 40 mmHg </a:t>
            </a:r>
            <a:endParaRPr>
              <a:solidFill>
                <a:srgbClr val="E32400"/>
              </a:solidFill>
            </a:endParaRPr>
          </a:p>
          <a:p>
            <a:pPr algn="ctr" defTabSz="821531">
              <a:defRPr sz="3200">
                <a:solidFill>
                  <a:srgbClr val="9A244F"/>
                </a:solidFill>
                <a:latin typeface="Comic Sans MS"/>
                <a:ea typeface="Comic Sans MS"/>
                <a:cs typeface="Comic Sans MS"/>
                <a:sym typeface="Comic Sans MS"/>
              </a:defRPr>
            </a:pPr>
            <a:r>
              <a:t>P</a:t>
            </a:r>
            <a:r>
              <a:rPr baseline="-5999"/>
              <a:t>CO2</a:t>
            </a:r>
            <a:r>
              <a:t> = 46 mmHg</a:t>
            </a:r>
          </a:p>
        </p:txBody>
      </p:sp>
      <p:sp>
        <p:nvSpPr>
          <p:cNvPr id="656" name="PO2 = 100 mmHg…"/>
          <p:cNvSpPr txBox="1"/>
          <p:nvPr/>
        </p:nvSpPr>
        <p:spPr>
          <a:xfrm>
            <a:off x="12635483" y="3125390"/>
            <a:ext cx="3456279" cy="132159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solidFill>
                  <a:srgbClr val="9A244F"/>
                </a:solidFill>
                <a:latin typeface="Comic Sans MS"/>
                <a:ea typeface="Comic Sans MS"/>
                <a:cs typeface="Comic Sans MS"/>
                <a:sym typeface="Comic Sans MS"/>
              </a:defRPr>
            </a:pPr>
            <a:r>
              <a:rPr>
                <a:solidFill>
                  <a:srgbClr val="E32400"/>
                </a:solidFill>
              </a:rPr>
              <a:t>P</a:t>
            </a:r>
            <a:r>
              <a:rPr baseline="-5999">
                <a:solidFill>
                  <a:srgbClr val="E32400"/>
                </a:solidFill>
              </a:rPr>
              <a:t>O2</a:t>
            </a:r>
            <a:r>
              <a:rPr>
                <a:solidFill>
                  <a:srgbClr val="E32400"/>
                </a:solidFill>
              </a:rPr>
              <a:t> = 100 mmHg </a:t>
            </a:r>
            <a:endParaRPr>
              <a:solidFill>
                <a:srgbClr val="E32400"/>
              </a:solidFill>
            </a:endParaRPr>
          </a:p>
          <a:p>
            <a:pPr algn="ctr" defTabSz="821531">
              <a:defRPr sz="3200">
                <a:solidFill>
                  <a:srgbClr val="9A244F"/>
                </a:solidFill>
                <a:latin typeface="Comic Sans MS"/>
                <a:ea typeface="Comic Sans MS"/>
                <a:cs typeface="Comic Sans MS"/>
                <a:sym typeface="Comic Sans MS"/>
              </a:defRPr>
            </a:pPr>
            <a:r>
              <a:t>P</a:t>
            </a:r>
            <a:r>
              <a:rPr baseline="-5999"/>
              <a:t>CO2</a:t>
            </a:r>
            <a:r>
              <a:t> = 40 mmHg</a:t>
            </a:r>
          </a:p>
        </p:txBody>
      </p:sp>
      <p:sp>
        <p:nvSpPr>
          <p:cNvPr id="657" name="PO2 &lt; 40 mmHg…"/>
          <p:cNvSpPr txBox="1"/>
          <p:nvPr/>
        </p:nvSpPr>
        <p:spPr>
          <a:xfrm>
            <a:off x="4418079" y="6054328"/>
            <a:ext cx="3252151" cy="132159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solidFill>
                  <a:srgbClr val="9A244F"/>
                </a:solidFill>
                <a:latin typeface="Comic Sans MS"/>
                <a:ea typeface="Comic Sans MS"/>
                <a:cs typeface="Comic Sans MS"/>
                <a:sym typeface="Comic Sans MS"/>
              </a:defRPr>
            </a:pPr>
            <a:r>
              <a:rPr>
                <a:solidFill>
                  <a:srgbClr val="E32400"/>
                </a:solidFill>
              </a:rPr>
              <a:t>P</a:t>
            </a:r>
            <a:r>
              <a:rPr baseline="-5999">
                <a:solidFill>
                  <a:srgbClr val="E32400"/>
                </a:solidFill>
              </a:rPr>
              <a:t>O2</a:t>
            </a:r>
            <a:r>
              <a:rPr>
                <a:solidFill>
                  <a:srgbClr val="E32400"/>
                </a:solidFill>
              </a:rPr>
              <a:t> &lt; 40 mmHg </a:t>
            </a:r>
            <a:endParaRPr>
              <a:solidFill>
                <a:srgbClr val="E32400"/>
              </a:solidFill>
            </a:endParaRPr>
          </a:p>
          <a:p>
            <a:pPr algn="ctr" defTabSz="821531">
              <a:defRPr sz="3200">
                <a:solidFill>
                  <a:srgbClr val="9A244F"/>
                </a:solidFill>
                <a:latin typeface="Comic Sans MS"/>
                <a:ea typeface="Comic Sans MS"/>
                <a:cs typeface="Comic Sans MS"/>
                <a:sym typeface="Comic Sans MS"/>
              </a:defRPr>
            </a:pPr>
            <a:r>
              <a:t>P</a:t>
            </a:r>
            <a:r>
              <a:rPr baseline="-5999"/>
              <a:t>CO2</a:t>
            </a:r>
            <a:r>
              <a:t> &gt; 46 mmHg</a:t>
            </a:r>
          </a:p>
        </p:txBody>
      </p:sp>
      <p:sp>
        <p:nvSpPr>
          <p:cNvPr id="658" name="0.36 g = 250 ml of oxygen / min…"/>
          <p:cNvSpPr txBox="1"/>
          <p:nvPr/>
        </p:nvSpPr>
        <p:spPr>
          <a:xfrm>
            <a:off x="13882355" y="11649868"/>
            <a:ext cx="6457554" cy="132238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spcBef>
                <a:spcPts val="1600"/>
              </a:spcBef>
              <a:defRPr i="1" sz="3200">
                <a:latin typeface="+mn-lt"/>
                <a:ea typeface="+mn-ea"/>
                <a:cs typeface="+mn-cs"/>
                <a:sym typeface="Times Roman"/>
              </a:defRPr>
            </a:pPr>
            <a:r>
              <a:t>0.36 g = 250 ml of oxygen / min</a:t>
            </a:r>
          </a:p>
          <a:p>
            <a:pPr>
              <a:spcBef>
                <a:spcPts val="1600"/>
              </a:spcBef>
              <a:defRPr i="1" sz="3200">
                <a:latin typeface="+mn-lt"/>
                <a:ea typeface="+mn-ea"/>
                <a:cs typeface="+mn-cs"/>
                <a:sym typeface="Times Roman"/>
              </a:defRPr>
            </a:pPr>
            <a:r>
              <a:t>0.5 g = 250 ml of carbon dioxide / min</a:t>
            </a:r>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0" name="Figure 16.20"/>
          <p:cNvSpPr txBox="1"/>
          <p:nvPr/>
        </p:nvSpPr>
        <p:spPr>
          <a:xfrm>
            <a:off x="18335625" y="12787312"/>
            <a:ext cx="2607469"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16.20</a:t>
            </a:r>
          </a:p>
        </p:txBody>
      </p:sp>
      <p:grpSp>
        <p:nvGrpSpPr>
          <p:cNvPr id="663" name="Group"/>
          <p:cNvGrpSpPr/>
          <p:nvPr/>
        </p:nvGrpSpPr>
        <p:grpSpPr>
          <a:xfrm>
            <a:off x="3655218" y="1178718"/>
            <a:ext cx="17073564" cy="11340704"/>
            <a:chOff x="0" y="0"/>
            <a:chExt cx="17073562" cy="11340703"/>
          </a:xfrm>
        </p:grpSpPr>
        <p:pic>
          <p:nvPicPr>
            <p:cNvPr id="661" name="fox78119_1620.jpg" descr="fox78119_1620.jpg"/>
            <p:cNvPicPr>
              <a:picLocks noChangeAspect="0"/>
            </p:cNvPicPr>
            <p:nvPr/>
          </p:nvPicPr>
          <p:blipFill>
            <a:blip r:embed="rId2">
              <a:extLst/>
            </a:blip>
            <a:stretch>
              <a:fillRect/>
            </a:stretch>
          </p:blipFill>
          <p:spPr>
            <a:xfrm>
              <a:off x="0" y="17859"/>
              <a:ext cx="17073563" cy="11322845"/>
            </a:xfrm>
            <a:prstGeom prst="rect">
              <a:avLst/>
            </a:prstGeom>
            <a:ln w="12700" cap="flat">
              <a:noFill/>
              <a:miter lim="400000"/>
            </a:ln>
            <a:effectLst/>
          </p:spPr>
        </p:pic>
        <p:sp>
          <p:nvSpPr>
            <p:cNvPr id="662" name="Rectangle"/>
            <p:cNvSpPr/>
            <p:nvPr/>
          </p:nvSpPr>
          <p:spPr>
            <a:xfrm>
              <a:off x="3089671" y="0"/>
              <a:ext cx="10697767" cy="33932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
        <p:nvSpPr>
          <p:cNvPr id="664" name="PO2 = 40 mmHg…"/>
          <p:cNvSpPr txBox="1"/>
          <p:nvPr/>
        </p:nvSpPr>
        <p:spPr>
          <a:xfrm>
            <a:off x="16756536" y="7393781"/>
            <a:ext cx="3307403" cy="132159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solidFill>
                  <a:srgbClr val="0061FF"/>
                </a:solidFill>
                <a:latin typeface="Comic Sans MS"/>
                <a:ea typeface="Comic Sans MS"/>
                <a:cs typeface="Comic Sans MS"/>
                <a:sym typeface="Comic Sans MS"/>
              </a:defRPr>
            </a:pPr>
            <a:r>
              <a:t>P</a:t>
            </a:r>
            <a:r>
              <a:rPr baseline="-5999"/>
              <a:t>O2</a:t>
            </a:r>
            <a:r>
              <a:t> = 40 mmHg</a:t>
            </a:r>
          </a:p>
          <a:p>
            <a:pPr algn="ctr" defTabSz="821531">
              <a:defRPr sz="3200">
                <a:solidFill>
                  <a:srgbClr val="0061FF"/>
                </a:solidFill>
                <a:latin typeface="Comic Sans MS"/>
                <a:ea typeface="Comic Sans MS"/>
                <a:cs typeface="Comic Sans MS"/>
                <a:sym typeface="Comic Sans MS"/>
              </a:defRPr>
            </a:pPr>
            <a:r>
              <a:t>P</a:t>
            </a:r>
            <a:r>
              <a:rPr baseline="-5999"/>
              <a:t>CO2</a:t>
            </a:r>
            <a:r>
              <a:t> = 46 mmHg</a:t>
            </a:r>
          </a:p>
        </p:txBody>
      </p:sp>
      <p:sp>
        <p:nvSpPr>
          <p:cNvPr id="665" name="PO2 = 100 mmHg…"/>
          <p:cNvSpPr txBox="1"/>
          <p:nvPr/>
        </p:nvSpPr>
        <p:spPr>
          <a:xfrm>
            <a:off x="17252254" y="901898"/>
            <a:ext cx="3328193" cy="132159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solidFill>
                  <a:srgbClr val="E32400"/>
                </a:solidFill>
                <a:latin typeface="Comic Sans MS"/>
                <a:ea typeface="Comic Sans MS"/>
                <a:cs typeface="Comic Sans MS"/>
                <a:sym typeface="Comic Sans MS"/>
              </a:defRPr>
            </a:pPr>
            <a:r>
              <a:t>P</a:t>
            </a:r>
            <a:r>
              <a:rPr baseline="-5999"/>
              <a:t>O2</a:t>
            </a:r>
            <a:r>
              <a:t> = 100 mmHg</a:t>
            </a:r>
          </a:p>
          <a:p>
            <a:pPr algn="ctr" defTabSz="821531">
              <a:defRPr sz="3200">
                <a:solidFill>
                  <a:srgbClr val="E32400"/>
                </a:solidFill>
                <a:latin typeface="Comic Sans MS"/>
                <a:ea typeface="Comic Sans MS"/>
                <a:cs typeface="Comic Sans MS"/>
                <a:sym typeface="Comic Sans MS"/>
              </a:defRPr>
            </a:pPr>
            <a:r>
              <a:t>P</a:t>
            </a:r>
            <a:r>
              <a:rPr baseline="-5999"/>
              <a:t>CO2</a:t>
            </a:r>
            <a:r>
              <a:t> = 40 mmHg</a:t>
            </a:r>
          </a:p>
        </p:txBody>
      </p:sp>
      <p:sp>
        <p:nvSpPr>
          <p:cNvPr id="666" name="Line"/>
          <p:cNvSpPr/>
          <p:nvPr/>
        </p:nvSpPr>
        <p:spPr>
          <a:xfrm>
            <a:off x="16996171" y="8661796"/>
            <a:ext cx="1482329" cy="11608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5153" y="19626"/>
                  <a:pt x="12990" y="18252"/>
                  <a:pt x="15614" y="15618"/>
                </a:cubicBezTo>
                <a:cubicBezTo>
                  <a:pt x="17023" y="14205"/>
                  <a:pt x="19248" y="8207"/>
                  <a:pt x="20039" y="5982"/>
                </a:cubicBezTo>
                <a:cubicBezTo>
                  <a:pt x="20485" y="4725"/>
                  <a:pt x="21085" y="1974"/>
                  <a:pt x="21600" y="0"/>
                </a:cubicBezTo>
              </a:path>
            </a:pathLst>
          </a:custGeom>
          <a:ln w="101600">
            <a:solidFill>
              <a:srgbClr val="0061FF"/>
            </a:solidFill>
            <a:tailEnd type="triangle"/>
          </a:ln>
        </p:spPr>
        <p:txBody>
          <a:bodyPr lIns="71437" tIns="71437" rIns="71437" bIns="71437" anchor="ctr"/>
          <a:lstStyle/>
          <a:p>
            <a:pPr algn="ctr" defTabSz="1160859">
              <a:defRPr sz="8000">
                <a:solidFill>
                  <a:srgbClr val="0061FF"/>
                </a:solidFill>
                <a:latin typeface="Gill Sans"/>
                <a:ea typeface="Gill Sans"/>
                <a:cs typeface="Gill Sans"/>
                <a:sym typeface="Gill Sans"/>
              </a:defRPr>
            </a:pPr>
          </a:p>
        </p:txBody>
      </p:sp>
      <p:sp>
        <p:nvSpPr>
          <p:cNvPr id="667" name="Line"/>
          <p:cNvSpPr/>
          <p:nvPr/>
        </p:nvSpPr>
        <p:spPr>
          <a:xfrm rot="14024773">
            <a:off x="15531701" y="642937"/>
            <a:ext cx="1482329" cy="11608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5153" y="19626"/>
                  <a:pt x="12990" y="18252"/>
                  <a:pt x="15614" y="15618"/>
                </a:cubicBezTo>
                <a:cubicBezTo>
                  <a:pt x="17023" y="14205"/>
                  <a:pt x="19248" y="8207"/>
                  <a:pt x="20039" y="5982"/>
                </a:cubicBezTo>
                <a:cubicBezTo>
                  <a:pt x="20485" y="4725"/>
                  <a:pt x="21085" y="1974"/>
                  <a:pt x="21600" y="0"/>
                </a:cubicBezTo>
              </a:path>
            </a:pathLst>
          </a:custGeom>
          <a:ln w="101600">
            <a:solidFill>
              <a:srgbClr val="E32400"/>
            </a:solidFill>
            <a:tailEnd type="triangle"/>
          </a:ln>
        </p:spPr>
        <p:txBody>
          <a:bodyPr lIns="71437" tIns="71437" rIns="71437" bIns="71437" anchor="ctr"/>
          <a:lstStyle/>
          <a:p>
            <a:pPr algn="ctr" defTabSz="1160859">
              <a:defRPr sz="8000">
                <a:latin typeface="Gill Sans"/>
                <a:ea typeface="Gill Sans"/>
                <a:cs typeface="Gill Sans"/>
                <a:sym typeface="Gill Sans"/>
              </a:defRPr>
            </a:pPr>
          </a:p>
        </p:txBody>
      </p:sp>
      <p:sp>
        <p:nvSpPr>
          <p:cNvPr id="668" name="from tissue &amp; right ventricle"/>
          <p:cNvSpPr txBox="1"/>
          <p:nvPr/>
        </p:nvSpPr>
        <p:spPr>
          <a:xfrm>
            <a:off x="15710296" y="9858375"/>
            <a:ext cx="4500564" cy="11303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defRPr sz="3200">
                <a:solidFill>
                  <a:srgbClr val="0061FF"/>
                </a:solidFill>
                <a:uFill>
                  <a:solidFill>
                    <a:srgbClr val="0061FF"/>
                  </a:solidFill>
                </a:uFill>
                <a:latin typeface="+mj-lt"/>
                <a:ea typeface="+mj-ea"/>
                <a:cs typeface="+mj-cs"/>
                <a:sym typeface="Arial"/>
              </a:defRPr>
            </a:lvl1pPr>
          </a:lstStyle>
          <a:p>
            <a:pPr/>
            <a:r>
              <a:t>from tissue &amp; right ventricle</a:t>
            </a:r>
          </a:p>
        </p:txBody>
      </p:sp>
      <p:sp>
        <p:nvSpPr>
          <p:cNvPr id="669" name="to left atrium"/>
          <p:cNvSpPr txBox="1"/>
          <p:nvPr/>
        </p:nvSpPr>
        <p:spPr>
          <a:xfrm>
            <a:off x="12406312" y="535781"/>
            <a:ext cx="2893220" cy="62507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defRPr sz="3200">
                <a:solidFill>
                  <a:srgbClr val="E32400"/>
                </a:solidFill>
                <a:uFill>
                  <a:solidFill>
                    <a:srgbClr val="E32400"/>
                  </a:solidFill>
                </a:uFill>
                <a:latin typeface="+mj-lt"/>
                <a:ea typeface="+mj-ea"/>
                <a:cs typeface="+mj-cs"/>
                <a:sym typeface="Arial"/>
              </a:defRPr>
            </a:lvl1pPr>
          </a:lstStyle>
          <a:p>
            <a:pPr/>
            <a:r>
              <a:t>to left atrium</a:t>
            </a:r>
          </a:p>
        </p:txBody>
      </p:sp>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1" name="Oval"/>
          <p:cNvSpPr/>
          <p:nvPr/>
        </p:nvSpPr>
        <p:spPr>
          <a:xfrm>
            <a:off x="8352234" y="3196828"/>
            <a:ext cx="7054454" cy="6804422"/>
          </a:xfrm>
          <a:prstGeom prst="ellipse">
            <a:avLst/>
          </a:prstGeom>
          <a:solidFill>
            <a:srgbClr val="FFD9A8"/>
          </a:solidFill>
          <a:ln w="25400">
            <a:solidFill>
              <a:srgbClr val="000000"/>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672" name="Oval"/>
          <p:cNvSpPr/>
          <p:nvPr/>
        </p:nvSpPr>
        <p:spPr>
          <a:xfrm>
            <a:off x="8584406" y="3429000"/>
            <a:ext cx="6590110" cy="6357938"/>
          </a:xfrm>
          <a:prstGeom prst="ellipse">
            <a:avLst/>
          </a:prstGeom>
          <a:solidFill>
            <a:srgbClr val="FFFFFF"/>
          </a:solidFill>
          <a:ln w="25400">
            <a:solidFill>
              <a:srgbClr val="000000"/>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673" name="Rectangle"/>
          <p:cNvSpPr/>
          <p:nvPr/>
        </p:nvSpPr>
        <p:spPr>
          <a:xfrm>
            <a:off x="11620500" y="2250281"/>
            <a:ext cx="517922" cy="1785938"/>
          </a:xfrm>
          <a:prstGeom prst="rect">
            <a:avLst/>
          </a:prstGeom>
          <a:solidFill>
            <a:srgbClr val="FFFFFF"/>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674" name="Line"/>
          <p:cNvSpPr/>
          <p:nvPr/>
        </p:nvSpPr>
        <p:spPr>
          <a:xfrm>
            <a:off x="12120562" y="2625328"/>
            <a:ext cx="1" cy="1160997"/>
          </a:xfrm>
          <a:prstGeom prst="line">
            <a:avLst/>
          </a:prstGeom>
          <a:ln w="50800">
            <a:solidFill>
              <a:srgbClr val="000000"/>
            </a:solidFill>
            <a:miter lim="400000"/>
          </a:ln>
        </p:spPr>
        <p:txBody>
          <a:bodyPr lIns="71437" tIns="71437" rIns="71437" bIns="71437" anchor="ctr"/>
          <a:lstStyle/>
          <a:p>
            <a:pPr/>
          </a:p>
        </p:txBody>
      </p:sp>
      <p:sp>
        <p:nvSpPr>
          <p:cNvPr id="675" name="Line"/>
          <p:cNvSpPr/>
          <p:nvPr/>
        </p:nvSpPr>
        <p:spPr>
          <a:xfrm>
            <a:off x="11620499" y="2643187"/>
            <a:ext cx="1" cy="1160998"/>
          </a:xfrm>
          <a:prstGeom prst="line">
            <a:avLst/>
          </a:prstGeom>
          <a:ln w="50800">
            <a:solidFill>
              <a:srgbClr val="000000"/>
            </a:solidFill>
            <a:miter lim="400000"/>
          </a:ln>
        </p:spPr>
        <p:txBody>
          <a:bodyPr lIns="71437" tIns="71437" rIns="71437" bIns="71437" anchor="ctr"/>
          <a:lstStyle/>
          <a:p>
            <a:pPr/>
          </a:p>
        </p:txBody>
      </p:sp>
      <p:sp>
        <p:nvSpPr>
          <p:cNvPr id="676" name="Shape"/>
          <p:cNvSpPr/>
          <p:nvPr/>
        </p:nvSpPr>
        <p:spPr>
          <a:xfrm>
            <a:off x="5655468" y="4697015"/>
            <a:ext cx="14216064" cy="61436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578" y="440"/>
                </a:lnTo>
                <a:lnTo>
                  <a:pt x="4016" y="1193"/>
                </a:lnTo>
                <a:lnTo>
                  <a:pt x="4396" y="1947"/>
                </a:lnTo>
                <a:lnTo>
                  <a:pt x="3935" y="6405"/>
                </a:lnTo>
                <a:lnTo>
                  <a:pt x="4939" y="13500"/>
                </a:lnTo>
                <a:lnTo>
                  <a:pt x="6648" y="17205"/>
                </a:lnTo>
                <a:lnTo>
                  <a:pt x="8873" y="18837"/>
                </a:lnTo>
                <a:lnTo>
                  <a:pt x="11126" y="17958"/>
                </a:lnTo>
                <a:lnTo>
                  <a:pt x="12998" y="15823"/>
                </a:lnTo>
                <a:lnTo>
                  <a:pt x="14246" y="12244"/>
                </a:lnTo>
                <a:lnTo>
                  <a:pt x="14762" y="8728"/>
                </a:lnTo>
                <a:lnTo>
                  <a:pt x="14816" y="5337"/>
                </a:lnTo>
                <a:lnTo>
                  <a:pt x="15847" y="4772"/>
                </a:lnTo>
                <a:lnTo>
                  <a:pt x="18072" y="4584"/>
                </a:lnTo>
                <a:lnTo>
                  <a:pt x="19646" y="5086"/>
                </a:lnTo>
                <a:lnTo>
                  <a:pt x="21600" y="6216"/>
                </a:lnTo>
                <a:lnTo>
                  <a:pt x="21274" y="9481"/>
                </a:lnTo>
                <a:lnTo>
                  <a:pt x="19402" y="8540"/>
                </a:lnTo>
                <a:lnTo>
                  <a:pt x="17991" y="8288"/>
                </a:lnTo>
                <a:lnTo>
                  <a:pt x="16336" y="9230"/>
                </a:lnTo>
                <a:lnTo>
                  <a:pt x="15603" y="12747"/>
                </a:lnTo>
                <a:lnTo>
                  <a:pt x="14138" y="17519"/>
                </a:lnTo>
                <a:lnTo>
                  <a:pt x="12374" y="20219"/>
                </a:lnTo>
                <a:lnTo>
                  <a:pt x="9932" y="21600"/>
                </a:lnTo>
                <a:lnTo>
                  <a:pt x="7381" y="21286"/>
                </a:lnTo>
                <a:lnTo>
                  <a:pt x="5427" y="19277"/>
                </a:lnTo>
                <a:lnTo>
                  <a:pt x="4260" y="16514"/>
                </a:lnTo>
                <a:lnTo>
                  <a:pt x="3283" y="12809"/>
                </a:lnTo>
                <a:lnTo>
                  <a:pt x="2605" y="6907"/>
                </a:lnTo>
                <a:lnTo>
                  <a:pt x="2524" y="4835"/>
                </a:lnTo>
                <a:lnTo>
                  <a:pt x="1248" y="3642"/>
                </a:lnTo>
                <a:lnTo>
                  <a:pt x="136" y="3516"/>
                </a:lnTo>
                <a:lnTo>
                  <a:pt x="0" y="0"/>
                </a:lnTo>
                <a:close/>
              </a:path>
            </a:pathLst>
          </a:custGeom>
          <a:gradFill>
            <a:gsLst>
              <a:gs pos="0">
                <a:srgbClr val="9437FF"/>
              </a:gs>
              <a:gs pos="100000">
                <a:srgbClr val="FF2600"/>
              </a:gs>
            </a:gsLst>
            <a:lin ang="2220000"/>
          </a:gradFill>
          <a:ln w="50800">
            <a:solidFill>
              <a:srgbClr val="000000"/>
            </a:solidFill>
            <a:miter lim="400000"/>
          </a:ln>
        </p:spPr>
        <p:txBody>
          <a:bodyPr lIns="71437" tIns="71437" rIns="71437" bIns="71437" anchor="ctr"/>
          <a:lstStyle/>
          <a:p>
            <a:pPr algn="ctr" defTabSz="821531">
              <a:defRPr sz="5000">
                <a:latin typeface="Gill Sans"/>
                <a:ea typeface="Gill Sans"/>
                <a:cs typeface="Gill Sans"/>
                <a:sym typeface="Gill Sans"/>
              </a:defRPr>
            </a:pPr>
          </a:p>
        </p:txBody>
      </p:sp>
      <p:sp>
        <p:nvSpPr>
          <p:cNvPr id="677" name="alveolus"/>
          <p:cNvSpPr txBox="1"/>
          <p:nvPr/>
        </p:nvSpPr>
        <p:spPr>
          <a:xfrm>
            <a:off x="10615892" y="4820245"/>
            <a:ext cx="2519638"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000"/>
            </a:lvl1pPr>
          </a:lstStyle>
          <a:p>
            <a:pPr/>
            <a:r>
              <a:t>alveolus</a:t>
            </a:r>
          </a:p>
        </p:txBody>
      </p:sp>
      <p:sp>
        <p:nvSpPr>
          <p:cNvPr id="678" name="PO2 = 159 mmHg…"/>
          <p:cNvSpPr txBox="1"/>
          <p:nvPr/>
        </p:nvSpPr>
        <p:spPr>
          <a:xfrm>
            <a:off x="9665980" y="231973"/>
            <a:ext cx="4911922" cy="1625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5000">
                <a:latin typeface="Comic Sans MS"/>
                <a:ea typeface="Comic Sans MS"/>
                <a:cs typeface="Comic Sans MS"/>
                <a:sym typeface="Comic Sans MS"/>
              </a:defRPr>
            </a:pPr>
            <a:r>
              <a:t>P</a:t>
            </a:r>
            <a:r>
              <a:rPr baseline="-5999"/>
              <a:t>O2</a:t>
            </a:r>
            <a:r>
              <a:t> = 159 mmHg</a:t>
            </a:r>
          </a:p>
          <a:p>
            <a:pPr algn="ctr" defTabSz="821531">
              <a:defRPr sz="3200">
                <a:latin typeface="Comic Sans MS"/>
                <a:ea typeface="Comic Sans MS"/>
                <a:cs typeface="Comic Sans MS"/>
                <a:sym typeface="Comic Sans MS"/>
              </a:defRPr>
            </a:pPr>
            <a:r>
              <a:t>P</a:t>
            </a:r>
            <a:r>
              <a:rPr baseline="-5999"/>
              <a:t>CO2</a:t>
            </a:r>
            <a:r>
              <a:t> = 0 mmHg</a:t>
            </a:r>
          </a:p>
        </p:txBody>
      </p:sp>
      <p:sp>
        <p:nvSpPr>
          <p:cNvPr id="679" name="PO2 = 105 mmHg"/>
          <p:cNvSpPr txBox="1"/>
          <p:nvPr/>
        </p:nvSpPr>
        <p:spPr>
          <a:xfrm>
            <a:off x="9423796" y="5777309"/>
            <a:ext cx="4911922" cy="1625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5000">
                <a:latin typeface="Comic Sans MS"/>
                <a:ea typeface="Comic Sans MS"/>
                <a:cs typeface="Comic Sans MS"/>
                <a:sym typeface="Comic Sans MS"/>
              </a:defRPr>
            </a:pPr>
            <a:r>
              <a:t>P</a:t>
            </a:r>
            <a:r>
              <a:rPr baseline="-5999"/>
              <a:t>O2</a:t>
            </a:r>
            <a:r>
              <a:t> = 105 mmHg</a:t>
            </a:r>
          </a:p>
        </p:txBody>
      </p:sp>
      <p:sp>
        <p:nvSpPr>
          <p:cNvPr id="680" name="PO2 = 100 mmHg…"/>
          <p:cNvSpPr txBox="1"/>
          <p:nvPr/>
        </p:nvSpPr>
        <p:spPr>
          <a:xfrm>
            <a:off x="17680879" y="7438429"/>
            <a:ext cx="3328193" cy="132159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latin typeface="Comic Sans MS"/>
                <a:ea typeface="Comic Sans MS"/>
                <a:cs typeface="Comic Sans MS"/>
                <a:sym typeface="Comic Sans MS"/>
              </a:defRPr>
            </a:pPr>
            <a:r>
              <a:t>P</a:t>
            </a:r>
            <a:r>
              <a:rPr baseline="-5999"/>
              <a:t>O2</a:t>
            </a:r>
            <a:r>
              <a:t> = 100 mmHg</a:t>
            </a:r>
          </a:p>
          <a:p>
            <a:pPr algn="ctr" defTabSz="821531">
              <a:defRPr sz="3200">
                <a:latin typeface="Comic Sans MS"/>
                <a:ea typeface="Comic Sans MS"/>
                <a:cs typeface="Comic Sans MS"/>
                <a:sym typeface="Comic Sans MS"/>
              </a:defRPr>
            </a:pPr>
            <a:r>
              <a:t>P</a:t>
            </a:r>
            <a:r>
              <a:rPr baseline="-5999"/>
              <a:t>CO2</a:t>
            </a:r>
            <a:r>
              <a:t> = 40 mmHg</a:t>
            </a:r>
          </a:p>
        </p:txBody>
      </p:sp>
      <p:sp>
        <p:nvSpPr>
          <p:cNvPr id="681" name="PO2 = 40 mmHg…"/>
          <p:cNvSpPr txBox="1"/>
          <p:nvPr/>
        </p:nvSpPr>
        <p:spPr>
          <a:xfrm>
            <a:off x="3576316" y="5947171"/>
            <a:ext cx="3307404" cy="132159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latin typeface="Comic Sans MS"/>
                <a:ea typeface="Comic Sans MS"/>
                <a:cs typeface="Comic Sans MS"/>
                <a:sym typeface="Comic Sans MS"/>
              </a:defRPr>
            </a:pPr>
            <a:r>
              <a:t>P</a:t>
            </a:r>
            <a:r>
              <a:rPr baseline="-5999"/>
              <a:t>O2</a:t>
            </a:r>
            <a:r>
              <a:t> = 40 mmHg</a:t>
            </a:r>
          </a:p>
          <a:p>
            <a:pPr algn="ctr" defTabSz="821531">
              <a:defRPr sz="3200">
                <a:latin typeface="Comic Sans MS"/>
                <a:ea typeface="Comic Sans MS"/>
                <a:cs typeface="Comic Sans MS"/>
                <a:sym typeface="Comic Sans MS"/>
              </a:defRPr>
            </a:pPr>
            <a:r>
              <a:t>P</a:t>
            </a:r>
            <a:r>
              <a:rPr baseline="-5999"/>
              <a:t>CO2</a:t>
            </a:r>
            <a:r>
              <a:t> = 46 mmHg</a:t>
            </a:r>
          </a:p>
        </p:txBody>
      </p:sp>
      <p:sp>
        <p:nvSpPr>
          <p:cNvPr id="682" name="Line"/>
          <p:cNvSpPr/>
          <p:nvPr/>
        </p:nvSpPr>
        <p:spPr>
          <a:xfrm flipV="1">
            <a:off x="10548937" y="6875859"/>
            <a:ext cx="375049" cy="3250407"/>
          </a:xfrm>
          <a:prstGeom prst="line">
            <a:avLst/>
          </a:prstGeom>
          <a:ln w="101600">
            <a:solidFill>
              <a:srgbClr val="FFAA00"/>
            </a:solidFill>
            <a:miter lim="400000"/>
            <a:headEnd type="stealth"/>
          </a:ln>
        </p:spPr>
        <p:txBody>
          <a:bodyPr lIns="71437" tIns="71437" rIns="71437" bIns="71437" anchor="ctr"/>
          <a:lstStyle/>
          <a:p>
            <a:pPr/>
          </a:p>
        </p:txBody>
      </p:sp>
      <p:sp>
        <p:nvSpPr>
          <p:cNvPr id="683" name="Line"/>
          <p:cNvSpPr/>
          <p:nvPr/>
        </p:nvSpPr>
        <p:spPr>
          <a:xfrm>
            <a:off x="12745640" y="7804546"/>
            <a:ext cx="89298" cy="2536032"/>
          </a:xfrm>
          <a:prstGeom prst="line">
            <a:avLst/>
          </a:prstGeom>
          <a:ln w="101600">
            <a:solidFill>
              <a:srgbClr val="FFAA00"/>
            </a:solidFill>
            <a:miter lim="400000"/>
            <a:headEnd type="stealth"/>
          </a:ln>
        </p:spPr>
        <p:txBody>
          <a:bodyPr lIns="71437" tIns="71437" rIns="71437" bIns="71437" anchor="ctr"/>
          <a:lstStyle/>
          <a:p>
            <a:pPr/>
          </a:p>
        </p:txBody>
      </p:sp>
      <p:sp>
        <p:nvSpPr>
          <p:cNvPr id="684" name="PCO2 = 40 mmHg"/>
          <p:cNvSpPr txBox="1"/>
          <p:nvPr/>
        </p:nvSpPr>
        <p:spPr>
          <a:xfrm>
            <a:off x="11109798" y="7043340"/>
            <a:ext cx="3307404"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latin typeface="Comic Sans MS"/>
                <a:ea typeface="Comic Sans MS"/>
                <a:cs typeface="Comic Sans MS"/>
                <a:sym typeface="Comic Sans MS"/>
              </a:defRPr>
            </a:pPr>
            <a:r>
              <a:t>P</a:t>
            </a:r>
            <a:r>
              <a:rPr baseline="-5999"/>
              <a:t>CO2</a:t>
            </a:r>
            <a:r>
              <a:t> = 40 mmHg</a:t>
            </a:r>
          </a:p>
        </p:txBody>
      </p:sp>
      <p:sp>
        <p:nvSpPr>
          <p:cNvPr id="685" name="capillary"/>
          <p:cNvSpPr txBox="1"/>
          <p:nvPr/>
        </p:nvSpPr>
        <p:spPr>
          <a:xfrm>
            <a:off x="10620688" y="10820995"/>
            <a:ext cx="2519010"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000"/>
            </a:lvl1pPr>
          </a:lstStyle>
          <a:p>
            <a:pPr/>
            <a:r>
              <a:t>capillary</a:t>
            </a:r>
          </a:p>
        </p:txBody>
      </p:sp>
      <p:sp>
        <p:nvSpPr>
          <p:cNvPr id="686" name="blood from tissue"/>
          <p:cNvSpPr txBox="1"/>
          <p:nvPr/>
        </p:nvSpPr>
        <p:spPr>
          <a:xfrm>
            <a:off x="3459184" y="2955726"/>
            <a:ext cx="3554016" cy="1678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defRPr sz="5000"/>
            </a:lvl1pPr>
          </a:lstStyle>
          <a:p>
            <a:pPr/>
            <a:r>
              <a:t>blood from tissue</a:t>
            </a:r>
          </a:p>
        </p:txBody>
      </p:sp>
      <p:sp>
        <p:nvSpPr>
          <p:cNvPr id="687" name="blood to tissue"/>
          <p:cNvSpPr txBox="1"/>
          <p:nvPr/>
        </p:nvSpPr>
        <p:spPr>
          <a:xfrm>
            <a:off x="17317640" y="4286250"/>
            <a:ext cx="3554017" cy="1678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defRPr sz="5000"/>
            </a:lvl1pPr>
          </a:lstStyle>
          <a:p>
            <a:pPr/>
            <a:r>
              <a:t>blood to tissue</a:t>
            </a:r>
          </a:p>
        </p:txBody>
      </p:sp>
      <p:sp>
        <p:nvSpPr>
          <p:cNvPr id="688" name="Line"/>
          <p:cNvSpPr/>
          <p:nvPr/>
        </p:nvSpPr>
        <p:spPr>
          <a:xfrm flipH="1" flipV="1">
            <a:off x="4994671" y="11858624"/>
            <a:ext cx="2160986" cy="17861"/>
          </a:xfrm>
          <a:prstGeom prst="line">
            <a:avLst/>
          </a:prstGeom>
          <a:ln w="50800">
            <a:solidFill>
              <a:srgbClr val="000000"/>
            </a:solidFill>
            <a:miter lim="400000"/>
            <a:headEnd type="stealth"/>
          </a:ln>
        </p:spPr>
        <p:txBody>
          <a:bodyPr lIns="71437" tIns="71437" rIns="71437" bIns="71437" anchor="ctr"/>
          <a:lstStyle/>
          <a:p>
            <a:pPr/>
          </a:p>
        </p:txBody>
      </p:sp>
      <p:sp>
        <p:nvSpPr>
          <p:cNvPr id="689" name="from right ventricle"/>
          <p:cNvSpPr txBox="1"/>
          <p:nvPr/>
        </p:nvSpPr>
        <p:spPr>
          <a:xfrm>
            <a:off x="4137421" y="11197828"/>
            <a:ext cx="3554017" cy="535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defRPr sz="2400"/>
            </a:lvl1pPr>
          </a:lstStyle>
          <a:p>
            <a:pPr/>
            <a:r>
              <a:t>from right ventricle</a:t>
            </a:r>
          </a:p>
        </p:txBody>
      </p:sp>
      <p:sp>
        <p:nvSpPr>
          <p:cNvPr id="690" name="Line"/>
          <p:cNvSpPr/>
          <p:nvPr/>
        </p:nvSpPr>
        <p:spPr>
          <a:xfrm flipH="1" flipV="1">
            <a:off x="18174890" y="11733609"/>
            <a:ext cx="2160986" cy="17861"/>
          </a:xfrm>
          <a:prstGeom prst="line">
            <a:avLst/>
          </a:prstGeom>
          <a:ln w="50800">
            <a:solidFill>
              <a:srgbClr val="000000"/>
            </a:solidFill>
            <a:miter lim="400000"/>
            <a:headEnd type="stealth"/>
          </a:ln>
        </p:spPr>
        <p:txBody>
          <a:bodyPr lIns="71437" tIns="71437" rIns="71437" bIns="71437" anchor="ctr"/>
          <a:lstStyle/>
          <a:p>
            <a:pPr/>
          </a:p>
        </p:txBody>
      </p:sp>
      <p:sp>
        <p:nvSpPr>
          <p:cNvPr id="691" name="to left atrium"/>
          <p:cNvSpPr txBox="1"/>
          <p:nvPr/>
        </p:nvSpPr>
        <p:spPr>
          <a:xfrm>
            <a:off x="17317640" y="11072812"/>
            <a:ext cx="3554017" cy="535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defRPr sz="2400"/>
            </a:lvl1pPr>
          </a:lstStyle>
          <a:p>
            <a:pPr/>
            <a:r>
              <a:t>to left atrium</a:t>
            </a:r>
          </a:p>
        </p:txBody>
      </p:sp>
      <p:sp>
        <p:nvSpPr>
          <p:cNvPr id="692" name="Line"/>
          <p:cNvSpPr/>
          <p:nvPr/>
        </p:nvSpPr>
        <p:spPr>
          <a:xfrm>
            <a:off x="11870531" y="1875234"/>
            <a:ext cx="1" cy="2553891"/>
          </a:xfrm>
          <a:prstGeom prst="line">
            <a:avLst/>
          </a:prstGeom>
          <a:ln w="101600">
            <a:solidFill>
              <a:srgbClr val="C4BC00"/>
            </a:solidFill>
            <a:miter lim="400000"/>
            <a:headEnd type="stealth"/>
            <a:tailEnd type="stealth"/>
          </a:ln>
        </p:spPr>
        <p:txBody>
          <a:bodyPr lIns="71437" tIns="71437" rIns="71437" bIns="71437" anchor="ctr"/>
          <a:lstStyle/>
          <a:p>
            <a:pPr/>
          </a:p>
        </p:txBody>
      </p:sp>
      <p:sp>
        <p:nvSpPr>
          <p:cNvPr id="693" name="breathing (bulk flow)"/>
          <p:cNvSpPr txBox="1"/>
          <p:nvPr/>
        </p:nvSpPr>
        <p:spPr>
          <a:xfrm>
            <a:off x="12215169" y="2277070"/>
            <a:ext cx="3321583"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2400">
                <a:solidFill>
                  <a:srgbClr val="C4BC00"/>
                </a:solidFill>
              </a:defRPr>
            </a:lvl1pPr>
          </a:lstStyle>
          <a:p>
            <a:pPr/>
            <a:r>
              <a:t>breathing (bulk flow)</a:t>
            </a:r>
          </a:p>
        </p:txBody>
      </p:sp>
      <p:sp>
        <p:nvSpPr>
          <p:cNvPr id="694" name="diffusion"/>
          <p:cNvSpPr txBox="1"/>
          <p:nvPr/>
        </p:nvSpPr>
        <p:spPr>
          <a:xfrm>
            <a:off x="10996293" y="8536781"/>
            <a:ext cx="1517717"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2400">
                <a:solidFill>
                  <a:srgbClr val="FFAA00"/>
                </a:solidFill>
              </a:defRPr>
            </a:lvl1pPr>
          </a:lstStyle>
          <a:p>
            <a:pPr/>
            <a:r>
              <a:t>diffusion</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Tuesday…"/>
          <p:cNvSpPr txBox="1"/>
          <p:nvPr/>
        </p:nvSpPr>
        <p:spPr>
          <a:xfrm>
            <a:off x="5979083" y="2589609"/>
            <a:ext cx="12430126" cy="828675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defTabSz="821531">
              <a:defRPr sz="4400"/>
            </a:pPr>
            <a:r>
              <a:rPr b="1"/>
              <a:t>Tuesday</a:t>
            </a:r>
          </a:p>
          <a:p>
            <a:pPr defTabSz="821531">
              <a:defRPr sz="4400"/>
            </a:pPr>
            <a:r>
              <a:t>Anatomy of Lungs</a:t>
            </a:r>
          </a:p>
          <a:p>
            <a:pPr defTabSz="821531">
              <a:defRPr sz="4400"/>
            </a:pPr>
            <a:r>
              <a:t>Mechanics of Breathing</a:t>
            </a:r>
          </a:p>
          <a:p>
            <a:pPr defTabSz="821531">
              <a:defRPr sz="4400"/>
            </a:pPr>
            <a:r>
              <a:t>Lung Volume</a:t>
            </a:r>
          </a:p>
          <a:p>
            <a:pPr defTabSz="821531">
              <a:defRPr sz="4400"/>
            </a:pPr>
            <a:r>
              <a:t>Gas Concentrations</a:t>
            </a:r>
          </a:p>
          <a:p>
            <a:pPr defTabSz="821531">
              <a:defRPr sz="4400"/>
            </a:pPr>
            <a:r>
              <a:t>Control of Breathing</a:t>
            </a:r>
          </a:p>
          <a:p>
            <a:pPr defTabSz="821531">
              <a:defRPr sz="4400"/>
            </a:pPr>
          </a:p>
          <a:p>
            <a:pPr defTabSz="821531">
              <a:defRPr b="1" sz="4400"/>
            </a:pPr>
            <a:r>
              <a:t>Thursday:</a:t>
            </a:r>
          </a:p>
          <a:p>
            <a:pPr defTabSz="821531">
              <a:defRPr sz="4400"/>
            </a:pPr>
            <a:r>
              <a:t>Role of CO</a:t>
            </a:r>
            <a:r>
              <a:rPr baseline="-5999"/>
              <a:t>2</a:t>
            </a:r>
            <a:r>
              <a:t> and HCO</a:t>
            </a:r>
            <a:r>
              <a:rPr baseline="-5999"/>
              <a:t>3</a:t>
            </a:r>
            <a:r>
              <a:t> (bicarbonate) as buffer</a:t>
            </a:r>
          </a:p>
          <a:p>
            <a:pPr defTabSz="821531">
              <a:defRPr sz="4400"/>
            </a:pPr>
            <a:r>
              <a:t>Hemoglobin</a:t>
            </a:r>
          </a:p>
          <a:p>
            <a:pPr defTabSz="821531">
              <a:defRPr sz="4400"/>
            </a:pPr>
            <a:r>
              <a:t>Transport of CO</a:t>
            </a:r>
            <a:r>
              <a:rPr baseline="-5999"/>
              <a:t>2</a:t>
            </a:r>
            <a:endParaRPr baseline="-5999"/>
          </a:p>
          <a:p>
            <a:pPr defTabSz="821531">
              <a:defRPr sz="4400"/>
            </a:pPr>
            <a:r>
              <a:t>Fetal Circulation</a:t>
            </a:r>
          </a:p>
        </p:txBody>
      </p:sp>
      <p:sp>
        <p:nvSpPr>
          <p:cNvPr id="172" name="Respiration"/>
          <p:cNvSpPr txBox="1"/>
          <p:nvPr/>
        </p:nvSpPr>
        <p:spPr>
          <a:xfrm>
            <a:off x="4056548" y="962025"/>
            <a:ext cx="5744569" cy="13620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defTabSz="821531">
              <a:defRPr b="1" sz="8000"/>
            </a:lvl1pPr>
          </a:lstStyle>
          <a:p>
            <a:pPr/>
            <a:r>
              <a:t>Respiration</a:t>
            </a:r>
          </a:p>
        </p:txBody>
      </p:sp>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6" name="Figure 16.22"/>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16.22</a:t>
            </a:r>
          </a:p>
        </p:txBody>
      </p:sp>
      <p:grpSp>
        <p:nvGrpSpPr>
          <p:cNvPr id="702" name="Group"/>
          <p:cNvGrpSpPr/>
          <p:nvPr/>
        </p:nvGrpSpPr>
        <p:grpSpPr>
          <a:xfrm>
            <a:off x="2973742" y="750682"/>
            <a:ext cx="19623823" cy="11422268"/>
            <a:chOff x="0" y="0"/>
            <a:chExt cx="19623822" cy="11422268"/>
          </a:xfrm>
        </p:grpSpPr>
        <p:grpSp>
          <p:nvGrpSpPr>
            <p:cNvPr id="699" name="Group"/>
            <p:cNvGrpSpPr/>
            <p:nvPr/>
          </p:nvGrpSpPr>
          <p:grpSpPr>
            <a:xfrm>
              <a:off x="0" y="-1"/>
              <a:ext cx="19623823" cy="11217928"/>
              <a:chOff x="0" y="0"/>
              <a:chExt cx="19623822" cy="11217925"/>
            </a:xfrm>
          </p:grpSpPr>
          <p:pic>
            <p:nvPicPr>
              <p:cNvPr id="697" name="fox78119_1622.jpg" descr="fox78119_1622.jpg"/>
              <p:cNvPicPr>
                <a:picLocks noChangeAspect="0"/>
              </p:cNvPicPr>
              <p:nvPr/>
            </p:nvPicPr>
            <p:blipFill>
              <a:blip r:embed="rId2">
                <a:extLst/>
              </a:blip>
              <a:stretch>
                <a:fillRect/>
              </a:stretch>
            </p:blipFill>
            <p:spPr>
              <a:xfrm>
                <a:off x="0" y="109137"/>
                <a:ext cx="19623823" cy="11108789"/>
              </a:xfrm>
              <a:prstGeom prst="rect">
                <a:avLst/>
              </a:prstGeom>
              <a:ln w="12700" cap="flat">
                <a:noFill/>
                <a:miter lim="400000"/>
              </a:ln>
              <a:effectLst/>
            </p:spPr>
          </p:pic>
          <p:sp>
            <p:nvSpPr>
              <p:cNvPr id="698" name="Rectangle"/>
              <p:cNvSpPr/>
              <p:nvPr/>
            </p:nvSpPr>
            <p:spPr>
              <a:xfrm>
                <a:off x="4117032" y="0"/>
                <a:ext cx="11494252" cy="397075"/>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
          <p:nvSpPr>
            <p:cNvPr id="700" name="PO2 = 100 mmHg…"/>
            <p:cNvSpPr txBox="1"/>
            <p:nvPr/>
          </p:nvSpPr>
          <p:spPr>
            <a:xfrm>
              <a:off x="14160321" y="542203"/>
              <a:ext cx="4135639" cy="165331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noAutofit/>
            </a:bodyPr>
            <a:lstStyle/>
            <a:p>
              <a:pPr algn="ctr" defTabSz="821531">
                <a:defRPr sz="3600">
                  <a:latin typeface="Comic Sans MS"/>
                  <a:ea typeface="Comic Sans MS"/>
                  <a:cs typeface="Comic Sans MS"/>
                  <a:sym typeface="Comic Sans MS"/>
                </a:defRPr>
              </a:pPr>
              <a:r>
                <a:t>P</a:t>
              </a:r>
              <a:r>
                <a:rPr baseline="-5999"/>
                <a:t>O2</a:t>
              </a:r>
              <a:r>
                <a:t> = 100 mmHg</a:t>
              </a:r>
            </a:p>
            <a:p>
              <a:pPr algn="ctr" defTabSz="821531">
                <a:defRPr sz="3600">
                  <a:latin typeface="Comic Sans MS"/>
                  <a:ea typeface="Comic Sans MS"/>
                  <a:cs typeface="Comic Sans MS"/>
                  <a:sym typeface="Comic Sans MS"/>
                </a:defRPr>
              </a:pPr>
              <a:r>
                <a:t>P</a:t>
              </a:r>
              <a:r>
                <a:rPr baseline="-5999"/>
                <a:t>CO2</a:t>
              </a:r>
              <a:r>
                <a:t> = 40 mmHg</a:t>
              </a:r>
            </a:p>
          </p:txBody>
        </p:sp>
        <p:sp>
          <p:nvSpPr>
            <p:cNvPr id="701" name="PO2 = 40 mmHg…"/>
            <p:cNvSpPr txBox="1"/>
            <p:nvPr/>
          </p:nvSpPr>
          <p:spPr>
            <a:xfrm>
              <a:off x="1647929" y="9768953"/>
              <a:ext cx="4109689" cy="165331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noAutofit/>
            </a:bodyPr>
            <a:lstStyle/>
            <a:p>
              <a:pPr algn="ctr" defTabSz="821531">
                <a:defRPr sz="3600">
                  <a:latin typeface="Comic Sans MS"/>
                  <a:ea typeface="Comic Sans MS"/>
                  <a:cs typeface="Comic Sans MS"/>
                  <a:sym typeface="Comic Sans MS"/>
                </a:defRPr>
              </a:pPr>
              <a:r>
                <a:t>P</a:t>
              </a:r>
              <a:r>
                <a:rPr baseline="-5999"/>
                <a:t>O2</a:t>
              </a:r>
              <a:r>
                <a:t> = 40 mmHg</a:t>
              </a:r>
            </a:p>
            <a:p>
              <a:pPr algn="ctr" defTabSz="821531">
                <a:defRPr sz="3600">
                  <a:latin typeface="Comic Sans MS"/>
                  <a:ea typeface="Comic Sans MS"/>
                  <a:cs typeface="Comic Sans MS"/>
                  <a:sym typeface="Comic Sans MS"/>
                </a:defRPr>
              </a:pPr>
              <a:r>
                <a:t>P</a:t>
              </a:r>
              <a:r>
                <a:rPr baseline="-5999"/>
                <a:t>CO2</a:t>
              </a:r>
              <a:r>
                <a:t> = 46 mmHg</a:t>
              </a:r>
            </a:p>
          </p:txBody>
        </p:sp>
      </p:grpSp>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4" name="Table 16.5"/>
          <p:cNvSpPr txBox="1"/>
          <p:nvPr/>
        </p:nvSpPr>
        <p:spPr>
          <a:xfrm>
            <a:off x="18335625" y="12358687"/>
            <a:ext cx="2607469"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Table 16.5</a:t>
            </a:r>
          </a:p>
        </p:txBody>
      </p:sp>
      <p:grpSp>
        <p:nvGrpSpPr>
          <p:cNvPr id="707" name="Group"/>
          <p:cNvGrpSpPr/>
          <p:nvPr/>
        </p:nvGrpSpPr>
        <p:grpSpPr>
          <a:xfrm>
            <a:off x="3655218" y="3250406"/>
            <a:ext cx="17073564" cy="7001670"/>
            <a:chOff x="0" y="0"/>
            <a:chExt cx="17073562" cy="7001668"/>
          </a:xfrm>
        </p:grpSpPr>
        <p:pic>
          <p:nvPicPr>
            <p:cNvPr id="705" name="fox78119_tb1605.jpg" descr="fox78119_tb1605.jpg"/>
            <p:cNvPicPr>
              <a:picLocks noChangeAspect="0"/>
            </p:cNvPicPr>
            <p:nvPr/>
          </p:nvPicPr>
          <p:blipFill>
            <a:blip r:embed="rId2">
              <a:extLst/>
            </a:blip>
            <a:stretch>
              <a:fillRect/>
            </a:stretch>
          </p:blipFill>
          <p:spPr>
            <a:xfrm>
              <a:off x="0" y="213518"/>
              <a:ext cx="17073563" cy="6788151"/>
            </a:xfrm>
            <a:prstGeom prst="rect">
              <a:avLst/>
            </a:prstGeom>
            <a:ln w="12700" cap="flat">
              <a:noFill/>
              <a:miter lim="400000"/>
            </a:ln>
            <a:effectLst/>
          </p:spPr>
        </p:pic>
        <p:sp>
          <p:nvSpPr>
            <p:cNvPr id="706" name="Rectangle"/>
            <p:cNvSpPr/>
            <p:nvPr/>
          </p:nvSpPr>
          <p:spPr>
            <a:xfrm>
              <a:off x="3178968" y="0"/>
              <a:ext cx="10019111"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
        <p:nvSpPr>
          <p:cNvPr id="708" name="Lower air pressure -&gt; lower PO2 -&gt; less diffusion of O2 into blood"/>
          <p:cNvSpPr txBox="1"/>
          <p:nvPr/>
        </p:nvSpPr>
        <p:spPr>
          <a:xfrm>
            <a:off x="3690937" y="1732359"/>
            <a:ext cx="16453211" cy="787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4400">
                <a:uFill>
                  <a:solidFill>
                    <a:srgbClr val="000000"/>
                  </a:solidFill>
                </a:uFill>
                <a:latin typeface="+mj-lt"/>
                <a:ea typeface="+mj-ea"/>
                <a:cs typeface="+mj-cs"/>
                <a:sym typeface="Arial"/>
              </a:defRPr>
            </a:pPr>
            <a:r>
              <a:t>Lower air pressure -&gt; lower P</a:t>
            </a:r>
            <a:r>
              <a:rPr baseline="-5999"/>
              <a:t>O2</a:t>
            </a:r>
            <a:r>
              <a:t> -&gt; less diffusion of O</a:t>
            </a:r>
            <a:r>
              <a:rPr baseline="-5999"/>
              <a:t>2</a:t>
            </a:r>
            <a:r>
              <a:t> into blood</a:t>
            </a:r>
          </a:p>
        </p:txBody>
      </p:sp>
      <p:sp>
        <p:nvSpPr>
          <p:cNvPr id="709" name="PCO2 in atmosphere always 0, so always good diffusion of CO2 out of blood"/>
          <p:cNvSpPr txBox="1"/>
          <p:nvPr/>
        </p:nvSpPr>
        <p:spPr>
          <a:xfrm>
            <a:off x="4262437" y="10983515"/>
            <a:ext cx="14473008"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i="1" sz="3200">
                <a:uFill>
                  <a:solidFill>
                    <a:srgbClr val="000000"/>
                  </a:solidFill>
                </a:uFill>
                <a:latin typeface="+mj-lt"/>
                <a:ea typeface="+mj-ea"/>
                <a:cs typeface="+mj-cs"/>
                <a:sym typeface="Arial"/>
              </a:defRPr>
            </a:pPr>
            <a:r>
              <a:t>P</a:t>
            </a:r>
            <a:r>
              <a:rPr baseline="-5999"/>
              <a:t>CO2</a:t>
            </a:r>
            <a:r>
              <a:t> in atmosphere always 0, so always good diffusion of CO</a:t>
            </a:r>
            <a:r>
              <a:rPr baseline="-5999"/>
              <a:t>2</a:t>
            </a:r>
            <a:r>
              <a:t> </a:t>
            </a:r>
            <a:r>
              <a:rPr b="1"/>
              <a:t>out</a:t>
            </a:r>
            <a:r>
              <a:t> of blood</a:t>
            </a:r>
          </a:p>
        </p:txBody>
      </p:sp>
      <p:sp>
        <p:nvSpPr>
          <p:cNvPr id="710" name="Florida"/>
          <p:cNvSpPr txBox="1"/>
          <p:nvPr/>
        </p:nvSpPr>
        <p:spPr>
          <a:xfrm>
            <a:off x="5307141" y="5205809"/>
            <a:ext cx="1397794"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solidFill>
                  <a:schemeClr val="accent1"/>
                </a:solidFill>
              </a:defRPr>
            </a:lvl1pPr>
          </a:lstStyle>
          <a:p>
            <a:pPr/>
            <a:r>
              <a:t>Florida</a:t>
            </a:r>
          </a:p>
        </p:txBody>
      </p:sp>
      <p:sp>
        <p:nvSpPr>
          <p:cNvPr id="711" name="Colorado"/>
          <p:cNvSpPr txBox="1"/>
          <p:nvPr/>
        </p:nvSpPr>
        <p:spPr>
          <a:xfrm>
            <a:off x="5235703" y="6848871"/>
            <a:ext cx="1804790"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solidFill>
                  <a:schemeClr val="accent1"/>
                </a:solidFill>
              </a:defRPr>
            </a:lvl1pPr>
          </a:lstStyle>
          <a:p>
            <a:pPr/>
            <a:r>
              <a:t>Colorado</a:t>
            </a:r>
          </a:p>
        </p:txBody>
      </p:sp>
      <p:sp>
        <p:nvSpPr>
          <p:cNvPr id="712" name="Mt Everest"/>
          <p:cNvSpPr txBox="1"/>
          <p:nvPr/>
        </p:nvSpPr>
        <p:spPr>
          <a:xfrm>
            <a:off x="5110688" y="8956278"/>
            <a:ext cx="2097683"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solidFill>
                  <a:schemeClr val="accent1"/>
                </a:solidFill>
              </a:defRPr>
            </a:lvl1pPr>
          </a:lstStyle>
          <a:p>
            <a:pPr/>
            <a:r>
              <a:t>Mt Everest</a:t>
            </a:r>
          </a:p>
        </p:txBody>
      </p:sp>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4" name="Control of Breathing…"/>
          <p:cNvSpPr txBox="1"/>
          <p:nvPr/>
        </p:nvSpPr>
        <p:spPr>
          <a:xfrm>
            <a:off x="3974306" y="346075"/>
            <a:ext cx="15966282" cy="125730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FA5722"/>
              </a:buClr>
              <a:buFont typeface="Helvetica"/>
              <a:defRPr b="1" sz="5000">
                <a:solidFill>
                  <a:srgbClr val="FA5722"/>
                </a:solidFill>
                <a:uFill>
                  <a:solidFill>
                    <a:srgbClr val="FA5722"/>
                  </a:solidFill>
                </a:uFill>
              </a:defRPr>
            </a:pPr>
            <a:r>
              <a:t>Control of Breathing</a:t>
            </a:r>
          </a:p>
          <a:p>
            <a:pPr marL="81280" marR="81280" defTabSz="1821656">
              <a:buClr>
                <a:srgbClr val="FA5722"/>
              </a:buClr>
              <a:buFont typeface="Helvetica"/>
              <a:defRPr b="1" sz="3200">
                <a:solidFill>
                  <a:srgbClr val="FA5722"/>
                </a:solidFill>
                <a:uFill>
                  <a:solidFill>
                    <a:srgbClr val="FA5722"/>
                  </a:solidFill>
                </a:uFill>
              </a:defRPr>
            </a:pPr>
          </a:p>
          <a:p>
            <a:pPr marL="81280" marR="81280" defTabSz="1821656">
              <a:buClr>
                <a:srgbClr val="000000"/>
              </a:buClr>
              <a:buFont typeface="Helvetica"/>
              <a:defRPr b="1" sz="3800">
                <a:uFill>
                  <a:solidFill>
                    <a:srgbClr val="000000"/>
                  </a:solidFill>
                </a:uFill>
              </a:defRPr>
            </a:pPr>
            <a:r>
              <a:t>Restful Breathing:</a:t>
            </a:r>
          </a:p>
          <a:p>
            <a:pPr marL="81280" marR="81280" defTabSz="1821656">
              <a:buClr>
                <a:srgbClr val="000000"/>
              </a:buClr>
              <a:buFont typeface="Helvetica"/>
              <a:defRPr sz="3200">
                <a:uFill>
                  <a:solidFill>
                    <a:srgbClr val="000000"/>
                  </a:solidFill>
                </a:uFill>
              </a:defRPr>
            </a:pPr>
            <a:r>
              <a:t>Rhythmicity area in brainstem sets up rhythm.</a:t>
            </a:r>
          </a:p>
          <a:p>
            <a:pPr marL="81280" marR="81280" defTabSz="1821656">
              <a:buClr>
                <a:srgbClr val="000000"/>
              </a:buClr>
              <a:buFont typeface="Helvetica"/>
              <a:defRPr sz="3200">
                <a:uFill>
                  <a:solidFill>
                    <a:srgbClr val="000000"/>
                  </a:solidFill>
                </a:uFill>
              </a:defRPr>
            </a:pPr>
          </a:p>
          <a:p>
            <a:pPr marL="81280" marR="81280" defTabSz="1821656">
              <a:buClr>
                <a:srgbClr val="000000"/>
              </a:buClr>
              <a:buFont typeface="Helvetica"/>
              <a:defRPr sz="3200">
                <a:uFill>
                  <a:solidFill>
                    <a:srgbClr val="000000"/>
                  </a:solidFill>
                </a:uFill>
              </a:defRPr>
            </a:pPr>
            <a:r>
              <a:t>Periodic inhalation caused by rhythmic firing of </a:t>
            </a:r>
            <a:r>
              <a:rPr b="1">
                <a:latin typeface="+mn-lt"/>
                <a:ea typeface="+mn-ea"/>
                <a:cs typeface="+mn-cs"/>
                <a:sym typeface="Times Roman"/>
              </a:rPr>
              <a:t>I</a:t>
            </a:r>
            <a:r>
              <a:rPr b="1"/>
              <a:t> motor neurons</a:t>
            </a:r>
            <a:r>
              <a:t> -&gt; lowering of diaphragm -&gt; inspiration</a:t>
            </a:r>
          </a:p>
          <a:p>
            <a:pPr marL="81280" marR="81280" defTabSz="1821656">
              <a:buClr>
                <a:srgbClr val="000000"/>
              </a:buClr>
              <a:buFont typeface="Helvetica"/>
              <a:defRPr sz="3200">
                <a:uFill>
                  <a:solidFill>
                    <a:srgbClr val="000000"/>
                  </a:solidFill>
                </a:uFill>
              </a:defRPr>
            </a:pPr>
          </a:p>
          <a:p>
            <a:pPr marL="81280" marR="81280" defTabSz="1821656">
              <a:buClr>
                <a:srgbClr val="000000"/>
              </a:buClr>
              <a:buFont typeface="Helvetica"/>
              <a:defRPr sz="3200">
                <a:uFill>
                  <a:solidFill>
                    <a:srgbClr val="000000"/>
                  </a:solidFill>
                </a:uFill>
              </a:defRPr>
            </a:pPr>
            <a:r>
              <a:t>Inhalation is terminated by feedback from lung stretch sensors that inhibit the </a:t>
            </a:r>
            <a:r>
              <a:rPr>
                <a:latin typeface="+mn-lt"/>
                <a:ea typeface="+mn-ea"/>
                <a:cs typeface="+mn-cs"/>
                <a:sym typeface="Times Roman"/>
              </a:rPr>
              <a:t>I</a:t>
            </a:r>
            <a:r>
              <a:t> motor neurons, and excite </a:t>
            </a:r>
            <a:r>
              <a:rPr b="1"/>
              <a:t>E motor neurons</a:t>
            </a:r>
            <a:r>
              <a:t> -&gt; expiration.</a:t>
            </a:r>
          </a:p>
          <a:p>
            <a:pPr marL="81280" marR="81280" defTabSz="1821656">
              <a:buClr>
                <a:srgbClr val="000000"/>
              </a:buClr>
              <a:buFont typeface="Helvetica"/>
              <a:defRPr sz="3200">
                <a:uFill>
                  <a:solidFill>
                    <a:srgbClr val="000000"/>
                  </a:solidFill>
                </a:uFill>
              </a:defRPr>
            </a:pPr>
          </a:p>
          <a:p>
            <a:pPr marL="81280" marR="81280" defTabSz="1821656">
              <a:buClr>
                <a:srgbClr val="000000"/>
              </a:buClr>
              <a:buFont typeface="Helvetica"/>
              <a:defRPr b="1" sz="3800">
                <a:uFill>
                  <a:solidFill>
                    <a:srgbClr val="000000"/>
                  </a:solidFill>
                </a:uFill>
              </a:defRPr>
            </a:pPr>
            <a:r>
              <a:t>Modulation:</a:t>
            </a:r>
          </a:p>
          <a:p>
            <a:pPr marL="81280" marR="81280" defTabSz="1821656">
              <a:buClr>
                <a:srgbClr val="000000"/>
              </a:buClr>
              <a:buFont typeface="Helvetica"/>
              <a:defRPr sz="3200">
                <a:uFill>
                  <a:solidFill>
                    <a:srgbClr val="000000"/>
                  </a:solidFill>
                </a:uFill>
              </a:defRPr>
            </a:pPr>
            <a:r>
              <a:t>Rhythmic breathing modulated by:</a:t>
            </a:r>
          </a:p>
          <a:p>
            <a:pPr marL="81280" marR="81280" defTabSz="1821656">
              <a:buClr>
                <a:srgbClr val="000000"/>
              </a:buClr>
              <a:buFont typeface="Helvetica"/>
              <a:defRPr sz="3200">
                <a:uFill>
                  <a:solidFill>
                    <a:srgbClr val="000000"/>
                  </a:solidFill>
                </a:uFill>
              </a:defRPr>
            </a:pPr>
          </a:p>
          <a:p>
            <a:pPr lvl="1" marL="618913" marR="81280" indent="-270933" defTabSz="1821656">
              <a:buSzPct val="125000"/>
              <a:buChar char="•"/>
              <a:defRPr sz="3200">
                <a:uFill>
                  <a:solidFill>
                    <a:srgbClr val="000000"/>
                  </a:solidFill>
                </a:uFill>
              </a:defRPr>
            </a:pPr>
            <a:r>
              <a:t>2 centers in pons: </a:t>
            </a:r>
            <a:r>
              <a:rPr b="1"/>
              <a:t>pneumotaxic </a:t>
            </a:r>
            <a:r>
              <a:t>(inhibits</a:t>
            </a:r>
            <a:r>
              <a:rPr>
                <a:latin typeface="+mn-lt"/>
                <a:ea typeface="+mn-ea"/>
                <a:cs typeface="+mn-cs"/>
                <a:sym typeface="Times Roman"/>
              </a:rPr>
              <a:t> I</a:t>
            </a:r>
            <a:r>
              <a:t>) &amp; </a:t>
            </a:r>
            <a:r>
              <a:rPr b="1"/>
              <a:t>apneustic</a:t>
            </a:r>
            <a:r>
              <a:t> (sitimulates </a:t>
            </a:r>
            <a:r>
              <a:rPr>
                <a:latin typeface="+mn-lt"/>
                <a:ea typeface="+mn-ea"/>
                <a:cs typeface="+mn-cs"/>
                <a:sym typeface="Times Roman"/>
              </a:rPr>
              <a:t>I</a:t>
            </a:r>
            <a:r>
              <a:t>) </a:t>
            </a:r>
          </a:p>
          <a:p>
            <a:pPr lvl="1" marL="618913" marR="81280" indent="-270933" defTabSz="1821656">
              <a:buSzPct val="125000"/>
              <a:buChar char="•"/>
              <a:defRPr sz="3200">
                <a:uFill>
                  <a:solidFill>
                    <a:srgbClr val="000000"/>
                  </a:solidFill>
                </a:uFill>
              </a:defRPr>
            </a:pPr>
          </a:p>
          <a:p>
            <a:pPr lvl="1" marL="618913" marR="81280" indent="-270933" defTabSz="1821656">
              <a:buSzPct val="125000"/>
              <a:buChar char="•"/>
              <a:defRPr sz="3200">
                <a:uFill>
                  <a:solidFill>
                    <a:srgbClr val="000000"/>
                  </a:solidFill>
                </a:uFill>
              </a:defRPr>
            </a:pPr>
            <a:r>
              <a:t>Voluntary control from cortex</a:t>
            </a:r>
          </a:p>
          <a:p>
            <a:pPr lvl="1" marL="618913" marR="81280" indent="-270933" defTabSz="1821656">
              <a:buSzPct val="125000"/>
              <a:buChar char="•"/>
              <a:defRPr sz="3200">
                <a:uFill>
                  <a:solidFill>
                    <a:srgbClr val="000000"/>
                  </a:solidFill>
                </a:uFill>
              </a:defRPr>
            </a:pPr>
          </a:p>
          <a:p>
            <a:pPr lvl="1" marL="618913" marR="81280" indent="-270933" defTabSz="1821656">
              <a:buSzPct val="125000"/>
              <a:buChar char="•"/>
              <a:defRPr sz="3200">
                <a:uFill>
                  <a:solidFill>
                    <a:srgbClr val="000000"/>
                  </a:solidFill>
                </a:uFill>
              </a:defRPr>
            </a:pPr>
            <a:r>
              <a:rPr b="1"/>
              <a:t>Chemoreceptors</a:t>
            </a:r>
            <a:r>
              <a:t> in aorta, carotid body, and brainstem.</a:t>
            </a:r>
          </a:p>
          <a:p>
            <a:pPr marL="81280" marR="81280" defTabSz="1821656">
              <a:buClr>
                <a:srgbClr val="000000"/>
              </a:buClr>
              <a:buFont typeface="Helvetica"/>
              <a:defRPr sz="3200">
                <a:uFill>
                  <a:solidFill>
                    <a:srgbClr val="000000"/>
                  </a:solidFill>
                </a:uFill>
              </a:defRPr>
            </a:pPr>
          </a:p>
          <a:p>
            <a:pPr marL="81280" marR="81280" defTabSz="1821656">
              <a:buClr>
                <a:srgbClr val="000000"/>
              </a:buClr>
              <a:buFont typeface="Helvetica"/>
              <a:defRPr sz="3200">
                <a:uFill>
                  <a:solidFill>
                    <a:srgbClr val="000000"/>
                  </a:solidFill>
                </a:uFill>
              </a:defRPr>
            </a:pPr>
            <a:r>
              <a:t>If P</a:t>
            </a:r>
            <a:r>
              <a:rPr baseline="-5999"/>
              <a:t>CO</a:t>
            </a:r>
            <a:r>
              <a:rPr baseline="-16687"/>
              <a:t>2</a:t>
            </a:r>
            <a:r>
              <a:t> gets too high, CO</a:t>
            </a:r>
            <a:r>
              <a:rPr baseline="-16687"/>
              <a:t>2</a:t>
            </a:r>
            <a:r>
              <a:t> -&gt; H</a:t>
            </a:r>
            <a:r>
              <a:rPr baseline="31999"/>
              <a:t>+</a:t>
            </a:r>
            <a:r>
              <a:t> HCO</a:t>
            </a:r>
            <a:r>
              <a:rPr baseline="-16687"/>
              <a:t>3</a:t>
            </a:r>
            <a:r>
              <a:rPr baseline="30875"/>
              <a:t>-</a:t>
            </a:r>
            <a:r>
              <a:t> -&gt; lower pH (more acidic).</a:t>
            </a:r>
          </a:p>
          <a:p>
            <a:pPr marL="81280" marR="81280" defTabSz="1821656">
              <a:buClr>
                <a:srgbClr val="000000"/>
              </a:buClr>
              <a:buFont typeface="Helvetica"/>
              <a:defRPr sz="3200">
                <a:uFill>
                  <a:solidFill>
                    <a:srgbClr val="000000"/>
                  </a:solidFill>
                </a:uFill>
              </a:defRPr>
            </a:pPr>
          </a:p>
          <a:p>
            <a:pPr marL="81280" marR="81280" defTabSz="1821656">
              <a:buClr>
                <a:srgbClr val="000000"/>
              </a:buClr>
              <a:buFont typeface="Helvetica"/>
              <a:defRPr b="1" sz="3200">
                <a:uFill>
                  <a:solidFill>
                    <a:srgbClr val="000000"/>
                  </a:solidFill>
                </a:uFill>
              </a:defRPr>
            </a:pPr>
            <a:r>
              <a:t>Drop in pH in brain makes respiratory control centers speed up breathing.</a:t>
            </a:r>
          </a:p>
        </p:txBody>
      </p:sp>
      <p:sp>
        <p:nvSpPr>
          <p:cNvPr id="715" name="1."/>
          <p:cNvSpPr txBox="1"/>
          <p:nvPr/>
        </p:nvSpPr>
        <p:spPr>
          <a:xfrm>
            <a:off x="3253313" y="1476375"/>
            <a:ext cx="685156"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b="1" sz="5000">
                <a:solidFill>
                  <a:schemeClr val="accent5"/>
                </a:solidFill>
              </a:defRPr>
            </a:lvl1pPr>
          </a:lstStyle>
          <a:p>
            <a:pPr/>
            <a:r>
              <a:t>1.</a:t>
            </a:r>
          </a:p>
        </p:txBody>
      </p:sp>
      <p:sp>
        <p:nvSpPr>
          <p:cNvPr id="716" name="2."/>
          <p:cNvSpPr txBox="1"/>
          <p:nvPr/>
        </p:nvSpPr>
        <p:spPr>
          <a:xfrm>
            <a:off x="3306891" y="6351984"/>
            <a:ext cx="685156"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b="1" sz="5000">
                <a:solidFill>
                  <a:schemeClr val="accent5"/>
                </a:solidFill>
              </a:defRPr>
            </a:lvl1pPr>
          </a:lstStyle>
          <a:p>
            <a:pPr/>
            <a:r>
              <a:t>2.</a:t>
            </a:r>
          </a:p>
        </p:txBody>
      </p:sp>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8" name="Figure 42.26  Automatic control of breathing"/>
          <p:cNvSpPr txBox="1"/>
          <p:nvPr/>
        </p:nvSpPr>
        <p:spPr>
          <a:xfrm>
            <a:off x="3048000" y="0"/>
            <a:ext cx="17680782" cy="46393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69" marR="81269" defTabSz="1821656">
              <a:buClr>
                <a:srgbClr val="000000"/>
              </a:buClr>
              <a:buFont typeface="Arial"/>
              <a:tabLst>
                <a:tab pos="2120900" algn="l"/>
                <a:tab pos="3721100" algn="l"/>
              </a:tabLst>
              <a:defRPr sz="2200">
                <a:uFill>
                  <a:solidFill>
                    <a:srgbClr val="000000"/>
                  </a:solidFill>
                </a:uFill>
                <a:latin typeface="+mj-lt"/>
                <a:ea typeface="+mj-ea"/>
                <a:cs typeface="+mj-cs"/>
                <a:sym typeface="Arial"/>
              </a:defRPr>
            </a:lvl1pPr>
          </a:lstStyle>
          <a:p>
            <a:pPr/>
            <a:r>
              <a:t>Figure 42.26  Automatic control of breathing</a:t>
            </a:r>
          </a:p>
        </p:txBody>
      </p:sp>
      <p:sp>
        <p:nvSpPr>
          <p:cNvPr id="719" name="Line"/>
          <p:cNvSpPr/>
          <p:nvPr/>
        </p:nvSpPr>
        <p:spPr>
          <a:xfrm flipH="1">
            <a:off x="3280171" y="607218"/>
            <a:ext cx="17823658" cy="3175"/>
          </a:xfrm>
          <a:prstGeom prst="line">
            <a:avLst/>
          </a:prstGeom>
          <a:ln w="12700">
            <a:solidFill>
              <a:srgbClr val="011279"/>
            </a:solidFill>
          </a:ln>
        </p:spPr>
        <p:txBody>
          <a:bodyPr lIns="71437" tIns="71437" rIns="71437" bIns="71437" anchor="ctr"/>
          <a:lstStyle/>
          <a:p>
            <a:pPr/>
          </a:p>
        </p:txBody>
      </p:sp>
      <p:pic>
        <p:nvPicPr>
          <p:cNvPr id="720" name="42-26-AutomatBreathCont-L.png" descr="42-26-AutomatBreathCont-L.png"/>
          <p:cNvPicPr>
            <a:picLocks noChangeAspect="0"/>
          </p:cNvPicPr>
          <p:nvPr/>
        </p:nvPicPr>
        <p:blipFill>
          <a:blip r:embed="rId2">
            <a:extLst/>
          </a:blip>
          <a:stretch>
            <a:fillRect/>
          </a:stretch>
        </p:blipFill>
        <p:spPr>
          <a:xfrm>
            <a:off x="6655593" y="767953"/>
            <a:ext cx="11072814" cy="12805173"/>
          </a:xfrm>
          <a:prstGeom prst="rect">
            <a:avLst/>
          </a:prstGeom>
          <a:ln w="12700">
            <a:miter lim="400000"/>
          </a:ln>
        </p:spPr>
      </p:pic>
      <p:sp>
        <p:nvSpPr>
          <p:cNvPr id="721" name="I"/>
          <p:cNvSpPr txBox="1"/>
          <p:nvPr/>
        </p:nvSpPr>
        <p:spPr>
          <a:xfrm>
            <a:off x="10852546" y="7286625"/>
            <a:ext cx="420435" cy="8255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4200">
                <a:uFill>
                  <a:solidFill>
                    <a:srgbClr val="000000"/>
                  </a:solidFill>
                </a:uFill>
                <a:latin typeface="+mn-lt"/>
                <a:ea typeface="+mn-ea"/>
                <a:cs typeface="+mn-cs"/>
                <a:sym typeface="Times Roman"/>
              </a:defRPr>
            </a:lvl1pPr>
          </a:lstStyle>
          <a:p>
            <a:pPr/>
            <a:r>
              <a:t>I</a:t>
            </a:r>
          </a:p>
        </p:txBody>
      </p:sp>
      <p:sp>
        <p:nvSpPr>
          <p:cNvPr id="722" name="E"/>
          <p:cNvSpPr txBox="1"/>
          <p:nvPr/>
        </p:nvSpPr>
        <p:spPr>
          <a:xfrm>
            <a:off x="7405687" y="7590234"/>
            <a:ext cx="569292" cy="8255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4200">
                <a:uFill>
                  <a:solidFill>
                    <a:srgbClr val="000000"/>
                  </a:solidFill>
                </a:uFill>
                <a:latin typeface="+mn-lt"/>
                <a:ea typeface="+mn-ea"/>
                <a:cs typeface="+mn-cs"/>
                <a:sym typeface="Times Roman"/>
              </a:defRPr>
            </a:lvl1pPr>
          </a:lstStyle>
          <a:p>
            <a:pPr/>
            <a:r>
              <a:t>E</a:t>
            </a:r>
          </a:p>
        </p:txBody>
      </p:sp>
      <p:sp>
        <p:nvSpPr>
          <p:cNvPr id="723" name="Rectangle"/>
          <p:cNvSpPr/>
          <p:nvPr/>
        </p:nvSpPr>
        <p:spPr>
          <a:xfrm>
            <a:off x="6548437" y="13126640"/>
            <a:ext cx="11680032" cy="339329"/>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j-lt"/>
                <a:ea typeface="+mj-ea"/>
                <a:cs typeface="+mj-cs"/>
                <a:sym typeface="Arial"/>
              </a:defRPr>
            </a:pPr>
          </a:p>
        </p:txBody>
      </p:sp>
      <p:sp>
        <p:nvSpPr>
          <p:cNvPr id="724" name="Text"/>
          <p:cNvSpPr txBox="1"/>
          <p:nvPr/>
        </p:nvSpPr>
        <p:spPr>
          <a:xfrm>
            <a:off x="10343484" y="6290865"/>
            <a:ext cx="528242" cy="384176"/>
          </a:xfrm>
          <a:prstGeom prst="rect">
            <a:avLst/>
          </a:prstGeom>
          <a:ln w="12700">
            <a:miter lim="400000"/>
          </a:ln>
        </p:spPr>
        <p:txBody>
          <a:bodyPr wrap="none" lIns="71437" tIns="71437" rIns="71437" bIns="71437" anchor="ctr">
            <a:spAutoFit/>
          </a:bodyPr>
          <a:lstStyle/>
          <a:p>
            <a:pPr/>
          </a:p>
        </p:txBody>
      </p:sp>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6" name="Control of Breathing…"/>
          <p:cNvSpPr txBox="1"/>
          <p:nvPr/>
        </p:nvSpPr>
        <p:spPr>
          <a:xfrm>
            <a:off x="4581525" y="488950"/>
            <a:ext cx="16055579" cy="22733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Helvetica"/>
              <a:defRPr b="1" sz="4600">
                <a:solidFill>
                  <a:srgbClr val="0042AA"/>
                </a:solidFill>
                <a:uFill>
                  <a:solidFill>
                    <a:srgbClr val="0042AA"/>
                  </a:solidFill>
                </a:uFill>
              </a:defRPr>
            </a:pPr>
            <a:r>
              <a:t>Control of Breathing</a:t>
            </a:r>
          </a:p>
          <a:p>
            <a:pPr marL="81280" marR="81280" defTabSz="1821656">
              <a:buClr>
                <a:srgbClr val="000000"/>
              </a:buClr>
              <a:buFont typeface="Helvetica"/>
              <a:defRPr b="1" sz="3000">
                <a:uFill>
                  <a:solidFill>
                    <a:srgbClr val="000000"/>
                  </a:solidFill>
                </a:uFill>
              </a:defRPr>
            </a:pPr>
          </a:p>
          <a:p>
            <a:pPr marL="81280" marR="81280" defTabSz="1821656">
              <a:buClr>
                <a:srgbClr val="000000"/>
              </a:buClr>
              <a:buFont typeface="Helvetica"/>
              <a:defRPr b="1" sz="3000">
                <a:uFill>
                  <a:solidFill>
                    <a:srgbClr val="000000"/>
                  </a:solidFill>
                </a:uFill>
              </a:defRPr>
            </a:pPr>
            <a:r>
              <a:t>Control centers in brain set up rhythm:</a:t>
            </a:r>
          </a:p>
          <a:p>
            <a:pPr marL="81280" marR="81280" defTabSz="1821656">
              <a:buClr>
                <a:srgbClr val="000000"/>
              </a:buClr>
              <a:buFont typeface="Helvetica"/>
              <a:defRPr b="1" sz="3000">
                <a:uFill>
                  <a:solidFill>
                    <a:srgbClr val="000000"/>
                  </a:solidFill>
                </a:uFill>
              </a:defRPr>
            </a:pPr>
            <a:r>
              <a:t>periodic inhalation that is terminated by feedback from lung stretch sensors.</a:t>
            </a:r>
          </a:p>
        </p:txBody>
      </p:sp>
      <p:sp>
        <p:nvSpPr>
          <p:cNvPr id="727" name="Line"/>
          <p:cNvSpPr/>
          <p:nvPr/>
        </p:nvSpPr>
        <p:spPr>
          <a:xfrm>
            <a:off x="4930775" y="7956153"/>
            <a:ext cx="14420851" cy="3175"/>
          </a:xfrm>
          <a:prstGeom prst="line">
            <a:avLst/>
          </a:prstGeom>
          <a:ln w="12700">
            <a:solidFill>
              <a:srgbClr val="000000"/>
            </a:solidFill>
            <a:prstDash val="dash"/>
          </a:ln>
        </p:spPr>
        <p:txBody>
          <a:bodyPr lIns="71437" tIns="71437" rIns="71437" bIns="71437" anchor="ctr"/>
          <a:lstStyle/>
          <a:p>
            <a:pPr/>
          </a:p>
        </p:txBody>
      </p:sp>
      <p:sp>
        <p:nvSpPr>
          <p:cNvPr id="728" name="Line"/>
          <p:cNvSpPr/>
          <p:nvPr/>
        </p:nvSpPr>
        <p:spPr>
          <a:xfrm>
            <a:off x="4632325" y="10126265"/>
            <a:ext cx="14932025" cy="3176"/>
          </a:xfrm>
          <a:prstGeom prst="line">
            <a:avLst/>
          </a:prstGeom>
          <a:ln w="12700">
            <a:solidFill>
              <a:srgbClr val="000000"/>
            </a:solidFill>
          </a:ln>
        </p:spPr>
        <p:txBody>
          <a:bodyPr lIns="71437" tIns="71437" rIns="71437" bIns="71437" anchor="ctr"/>
          <a:lstStyle/>
          <a:p>
            <a:pPr/>
          </a:p>
        </p:txBody>
      </p:sp>
      <p:sp>
        <p:nvSpPr>
          <p:cNvPr id="729" name="Line"/>
          <p:cNvSpPr/>
          <p:nvPr/>
        </p:nvSpPr>
        <p:spPr>
          <a:xfrm>
            <a:off x="8347075" y="7712075"/>
            <a:ext cx="3949701" cy="24098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2763" y="6309"/>
                  <a:pt x="5526" y="12648"/>
                  <a:pt x="9129" y="16253"/>
                </a:cubicBezTo>
                <a:cubicBezTo>
                  <a:pt x="12732" y="19858"/>
                  <a:pt x="17157" y="20729"/>
                  <a:pt x="21600" y="21600"/>
                </a:cubicBezTo>
              </a:path>
            </a:pathLst>
          </a:custGeom>
          <a:ln w="50800">
            <a:solidFill>
              <a:srgbClr val="00D2A9"/>
            </a:solidFill>
          </a:ln>
        </p:spPr>
        <p:txBody>
          <a:bodyPr lIns="71437" tIns="71437" rIns="71437" bIns="71437" anchor="ctr"/>
          <a:lstStyle/>
          <a:p>
            <a:pPr marL="81280" marR="81280" defTabSz="1821656">
              <a:defRPr sz="4200">
                <a:uFill>
                  <a:solidFill>
                    <a:srgbClr val="000000"/>
                  </a:solidFill>
                </a:uFill>
                <a:latin typeface="+mn-lt"/>
                <a:ea typeface="+mn-ea"/>
                <a:cs typeface="+mn-cs"/>
                <a:sym typeface="Times Roman"/>
              </a:defRPr>
            </a:pPr>
          </a:p>
        </p:txBody>
      </p:sp>
      <p:sp>
        <p:nvSpPr>
          <p:cNvPr id="730" name="Line"/>
          <p:cNvSpPr/>
          <p:nvPr/>
        </p:nvSpPr>
        <p:spPr>
          <a:xfrm>
            <a:off x="4895850" y="7655624"/>
            <a:ext cx="3635376" cy="2485327"/>
          </a:xfrm>
          <a:custGeom>
            <a:avLst/>
            <a:gdLst/>
            <a:ahLst/>
            <a:cxnLst>
              <a:cxn ang="0">
                <a:pos x="wd2" y="hd2"/>
              </a:cxn>
              <a:cxn ang="5400000">
                <a:pos x="wd2" y="hd2"/>
              </a:cxn>
              <a:cxn ang="10800000">
                <a:pos x="wd2" y="hd2"/>
              </a:cxn>
              <a:cxn ang="16200000">
                <a:pos x="wd2" y="hd2"/>
              </a:cxn>
            </a:cxnLst>
            <a:rect l="0" t="0" r="r" b="b"/>
            <a:pathLst>
              <a:path w="21600" h="20153" fill="norm" stroke="1" extrusionOk="0">
                <a:moveTo>
                  <a:pt x="0" y="20153"/>
                </a:moveTo>
                <a:cubicBezTo>
                  <a:pt x="6395" y="12275"/>
                  <a:pt x="12790" y="4423"/>
                  <a:pt x="16393" y="1488"/>
                </a:cubicBezTo>
                <a:cubicBezTo>
                  <a:pt x="19997" y="-1447"/>
                  <a:pt x="20789" y="535"/>
                  <a:pt x="21600" y="2518"/>
                </a:cubicBezTo>
              </a:path>
            </a:pathLst>
          </a:custGeom>
          <a:ln w="50800">
            <a:solidFill>
              <a:srgbClr val="00D2A9"/>
            </a:solidFill>
          </a:ln>
        </p:spPr>
        <p:txBody>
          <a:bodyPr lIns="71437" tIns="71437" rIns="71437" bIns="71437" anchor="ctr"/>
          <a:lstStyle/>
          <a:p>
            <a:pPr marL="81280" marR="81280" defTabSz="1821656">
              <a:defRPr sz="4200">
                <a:uFill>
                  <a:solidFill>
                    <a:srgbClr val="000000"/>
                  </a:solidFill>
                </a:uFill>
                <a:latin typeface="+mn-lt"/>
                <a:ea typeface="+mn-ea"/>
                <a:cs typeface="+mn-cs"/>
                <a:sym typeface="Times Roman"/>
              </a:defRPr>
            </a:pPr>
          </a:p>
        </p:txBody>
      </p:sp>
      <p:sp>
        <p:nvSpPr>
          <p:cNvPr id="731" name="Line"/>
          <p:cNvSpPr/>
          <p:nvPr/>
        </p:nvSpPr>
        <p:spPr>
          <a:xfrm>
            <a:off x="12179300" y="7630224"/>
            <a:ext cx="3635376" cy="2485327"/>
          </a:xfrm>
          <a:custGeom>
            <a:avLst/>
            <a:gdLst/>
            <a:ahLst/>
            <a:cxnLst>
              <a:cxn ang="0">
                <a:pos x="wd2" y="hd2"/>
              </a:cxn>
              <a:cxn ang="5400000">
                <a:pos x="wd2" y="hd2"/>
              </a:cxn>
              <a:cxn ang="10800000">
                <a:pos x="wd2" y="hd2"/>
              </a:cxn>
              <a:cxn ang="16200000">
                <a:pos x="wd2" y="hd2"/>
              </a:cxn>
            </a:cxnLst>
            <a:rect l="0" t="0" r="r" b="b"/>
            <a:pathLst>
              <a:path w="21600" h="20153" fill="norm" stroke="1" extrusionOk="0">
                <a:moveTo>
                  <a:pt x="0" y="20153"/>
                </a:moveTo>
                <a:cubicBezTo>
                  <a:pt x="6395" y="12275"/>
                  <a:pt x="12790" y="4423"/>
                  <a:pt x="16393" y="1488"/>
                </a:cubicBezTo>
                <a:cubicBezTo>
                  <a:pt x="19997" y="-1447"/>
                  <a:pt x="20789" y="535"/>
                  <a:pt x="21600" y="2518"/>
                </a:cubicBezTo>
              </a:path>
            </a:pathLst>
          </a:custGeom>
          <a:ln w="50800">
            <a:solidFill>
              <a:srgbClr val="00D2A9"/>
            </a:solidFill>
          </a:ln>
        </p:spPr>
        <p:txBody>
          <a:bodyPr lIns="71437" tIns="71437" rIns="71437" bIns="71437" anchor="ctr"/>
          <a:lstStyle/>
          <a:p>
            <a:pPr marL="81280" marR="81280" defTabSz="1821656">
              <a:defRPr sz="4200">
                <a:uFill>
                  <a:solidFill>
                    <a:srgbClr val="000000"/>
                  </a:solidFill>
                </a:uFill>
                <a:latin typeface="+mn-lt"/>
                <a:ea typeface="+mn-ea"/>
                <a:cs typeface="+mn-cs"/>
                <a:sym typeface="Times Roman"/>
              </a:defRPr>
            </a:pPr>
          </a:p>
        </p:txBody>
      </p:sp>
      <p:sp>
        <p:nvSpPr>
          <p:cNvPr id="732" name="Line"/>
          <p:cNvSpPr/>
          <p:nvPr/>
        </p:nvSpPr>
        <p:spPr>
          <a:xfrm>
            <a:off x="15687675" y="7705725"/>
            <a:ext cx="3949701" cy="24098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2763" y="6309"/>
                  <a:pt x="5526" y="12648"/>
                  <a:pt x="9129" y="16253"/>
                </a:cubicBezTo>
                <a:cubicBezTo>
                  <a:pt x="12732" y="19858"/>
                  <a:pt x="17157" y="20729"/>
                  <a:pt x="21600" y="21600"/>
                </a:cubicBezTo>
              </a:path>
            </a:pathLst>
          </a:custGeom>
          <a:ln w="50800">
            <a:solidFill>
              <a:srgbClr val="00D2A9"/>
            </a:solidFill>
          </a:ln>
        </p:spPr>
        <p:txBody>
          <a:bodyPr lIns="71437" tIns="71437" rIns="71437" bIns="71437" anchor="ctr"/>
          <a:lstStyle/>
          <a:p>
            <a:pPr marL="81280" marR="81280" defTabSz="1821656">
              <a:defRPr sz="4200">
                <a:uFill>
                  <a:solidFill>
                    <a:srgbClr val="000000"/>
                  </a:solidFill>
                </a:uFill>
                <a:latin typeface="+mn-lt"/>
                <a:ea typeface="+mn-ea"/>
                <a:cs typeface="+mn-cs"/>
                <a:sym typeface="Times Roman"/>
              </a:defRPr>
            </a:pPr>
          </a:p>
        </p:txBody>
      </p:sp>
      <p:sp>
        <p:nvSpPr>
          <p:cNvPr id="733" name="stretch sensor…"/>
          <p:cNvSpPr txBox="1"/>
          <p:nvPr/>
        </p:nvSpPr>
        <p:spPr>
          <a:xfrm>
            <a:off x="17595850" y="7534275"/>
            <a:ext cx="2211290" cy="8255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FF2600"/>
              </a:buClr>
              <a:buFont typeface="Helvetica"/>
              <a:defRPr b="1" i="1" sz="2200">
                <a:solidFill>
                  <a:srgbClr val="FF2600"/>
                </a:solidFill>
                <a:uFill>
                  <a:solidFill>
                    <a:srgbClr val="FF2600"/>
                  </a:solidFill>
                </a:uFill>
              </a:defRPr>
            </a:pPr>
            <a:r>
              <a:t>stretch sensor</a:t>
            </a:r>
          </a:p>
          <a:p>
            <a:pPr marL="81280" marR="81280" defTabSz="1821656">
              <a:buClr>
                <a:srgbClr val="FF2600"/>
              </a:buClr>
              <a:buFont typeface="Helvetica"/>
              <a:defRPr b="1" i="1" sz="2200">
                <a:solidFill>
                  <a:srgbClr val="FF2600"/>
                </a:solidFill>
                <a:uFill>
                  <a:solidFill>
                    <a:srgbClr val="FF2600"/>
                  </a:solidFill>
                </a:uFill>
              </a:defRPr>
            </a:pPr>
            <a:r>
              <a:t>threshold</a:t>
            </a:r>
          </a:p>
        </p:txBody>
      </p:sp>
      <p:sp>
        <p:nvSpPr>
          <p:cNvPr id="734" name="Line"/>
          <p:cNvSpPr/>
          <p:nvPr/>
        </p:nvSpPr>
        <p:spPr>
          <a:xfrm>
            <a:off x="4857750" y="10233025"/>
            <a:ext cx="3175" cy="730251"/>
          </a:xfrm>
          <a:prstGeom prst="line">
            <a:avLst/>
          </a:prstGeom>
          <a:ln w="50800">
            <a:solidFill>
              <a:srgbClr val="000000"/>
            </a:solidFill>
            <a:headEnd type="triangle"/>
          </a:ln>
        </p:spPr>
        <p:txBody>
          <a:bodyPr lIns="71437" tIns="71437" rIns="71437" bIns="71437" anchor="ctr"/>
          <a:lstStyle/>
          <a:p>
            <a:pPr/>
          </a:p>
        </p:txBody>
      </p:sp>
      <p:sp>
        <p:nvSpPr>
          <p:cNvPr id="735" name="Line"/>
          <p:cNvSpPr/>
          <p:nvPr/>
        </p:nvSpPr>
        <p:spPr>
          <a:xfrm>
            <a:off x="12198350" y="10283825"/>
            <a:ext cx="3177" cy="730252"/>
          </a:xfrm>
          <a:prstGeom prst="line">
            <a:avLst/>
          </a:prstGeom>
          <a:ln w="50800">
            <a:solidFill>
              <a:srgbClr val="000000"/>
            </a:solidFill>
            <a:headEnd type="triangle"/>
          </a:ln>
        </p:spPr>
        <p:txBody>
          <a:bodyPr lIns="71437" tIns="71437" rIns="71437" bIns="71437" anchor="ctr"/>
          <a:lstStyle/>
          <a:p>
            <a:pPr/>
          </a:p>
        </p:txBody>
      </p:sp>
      <p:sp>
        <p:nvSpPr>
          <p:cNvPr id="736" name="Line"/>
          <p:cNvSpPr/>
          <p:nvPr/>
        </p:nvSpPr>
        <p:spPr>
          <a:xfrm flipV="1">
            <a:off x="8209359" y="7296150"/>
            <a:ext cx="3362326" cy="3176"/>
          </a:xfrm>
          <a:prstGeom prst="line">
            <a:avLst/>
          </a:prstGeom>
          <a:ln w="25400">
            <a:solidFill>
              <a:srgbClr val="000000"/>
            </a:solidFill>
            <a:headEnd type="triangle"/>
            <a:tailEnd type="triangle"/>
          </a:ln>
        </p:spPr>
        <p:txBody>
          <a:bodyPr lIns="71437" tIns="71437" rIns="71437" bIns="71437" anchor="ctr"/>
          <a:lstStyle/>
          <a:p>
            <a:pPr/>
          </a:p>
        </p:txBody>
      </p:sp>
      <p:sp>
        <p:nvSpPr>
          <p:cNvPr id="737" name="brain says…"/>
          <p:cNvSpPr txBox="1"/>
          <p:nvPr/>
        </p:nvSpPr>
        <p:spPr>
          <a:xfrm>
            <a:off x="3848190" y="10787062"/>
            <a:ext cx="2185827" cy="1071563"/>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buClr>
                <a:srgbClr val="000000"/>
              </a:buClr>
              <a:buFont typeface="Helvetica"/>
              <a:defRPr b="1" sz="3000">
                <a:uFill>
                  <a:solidFill>
                    <a:srgbClr val="000000"/>
                  </a:solidFill>
                </a:uFill>
              </a:defRPr>
            </a:pPr>
            <a:r>
              <a:t>brain says</a:t>
            </a:r>
          </a:p>
          <a:p>
            <a:pPr marL="81280" marR="81280" algn="ctr" defTabSz="1821656">
              <a:buClr>
                <a:srgbClr val="000000"/>
              </a:buClr>
              <a:buFont typeface="Helvetica"/>
              <a:defRPr b="1" sz="3000">
                <a:uFill>
                  <a:solidFill>
                    <a:srgbClr val="000000"/>
                  </a:solidFill>
                </a:uFill>
              </a:defRPr>
            </a:pPr>
            <a:r>
              <a:t>inhale</a:t>
            </a:r>
          </a:p>
        </p:txBody>
      </p:sp>
      <p:sp>
        <p:nvSpPr>
          <p:cNvPr id="738" name="lung inflates"/>
          <p:cNvSpPr txBox="1"/>
          <p:nvPr/>
        </p:nvSpPr>
        <p:spPr>
          <a:xfrm>
            <a:off x="5657850" y="8791575"/>
            <a:ext cx="1924842" cy="482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i="1" sz="2200">
                <a:uFill>
                  <a:solidFill>
                    <a:srgbClr val="000000"/>
                  </a:solidFill>
                </a:uFill>
              </a:defRPr>
            </a:lvl1pPr>
          </a:lstStyle>
          <a:p>
            <a:pPr/>
            <a:r>
              <a:t>lung inflates</a:t>
            </a:r>
          </a:p>
        </p:txBody>
      </p:sp>
      <p:sp>
        <p:nvSpPr>
          <p:cNvPr id="739" name="lung deflates"/>
          <p:cNvSpPr txBox="1"/>
          <p:nvPr/>
        </p:nvSpPr>
        <p:spPr>
          <a:xfrm>
            <a:off x="9197975" y="8376046"/>
            <a:ext cx="2004372" cy="482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i="1" sz="2200">
                <a:uFill>
                  <a:solidFill>
                    <a:srgbClr val="000000"/>
                  </a:solidFill>
                </a:uFill>
              </a:defRPr>
            </a:lvl1pPr>
          </a:lstStyle>
          <a:p>
            <a:pPr/>
            <a:r>
              <a:t>lung deflates</a:t>
            </a:r>
          </a:p>
        </p:txBody>
      </p:sp>
      <p:sp>
        <p:nvSpPr>
          <p:cNvPr id="740" name="Line"/>
          <p:cNvSpPr/>
          <p:nvPr/>
        </p:nvSpPr>
        <p:spPr>
          <a:xfrm>
            <a:off x="4892675" y="7273925"/>
            <a:ext cx="2875360" cy="3181"/>
          </a:xfrm>
          <a:prstGeom prst="line">
            <a:avLst/>
          </a:prstGeom>
          <a:ln w="50800">
            <a:solidFill>
              <a:srgbClr val="FF2600"/>
            </a:solidFill>
          </a:ln>
        </p:spPr>
        <p:txBody>
          <a:bodyPr lIns="71437" tIns="71437" rIns="71437" bIns="71437" anchor="ctr"/>
          <a:lstStyle/>
          <a:p>
            <a:pPr/>
          </a:p>
        </p:txBody>
      </p:sp>
      <p:sp>
        <p:nvSpPr>
          <p:cNvPr id="741" name="Line"/>
          <p:cNvSpPr/>
          <p:nvPr/>
        </p:nvSpPr>
        <p:spPr>
          <a:xfrm>
            <a:off x="7743825" y="4363057"/>
            <a:ext cx="3965576" cy="2926744"/>
          </a:xfrm>
          <a:custGeom>
            <a:avLst/>
            <a:gdLst/>
            <a:ahLst/>
            <a:cxnLst>
              <a:cxn ang="0">
                <a:pos x="wd2" y="hd2"/>
              </a:cxn>
              <a:cxn ang="5400000">
                <a:pos x="wd2" y="hd2"/>
              </a:cxn>
              <a:cxn ang="10800000">
                <a:pos x="wd2" y="hd2"/>
              </a:cxn>
              <a:cxn ang="16200000">
                <a:pos x="wd2" y="hd2"/>
              </a:cxn>
            </a:cxnLst>
            <a:rect l="0" t="0" r="r" b="b"/>
            <a:pathLst>
              <a:path w="21600" h="20548" fill="norm" stroke="1" extrusionOk="0">
                <a:moveTo>
                  <a:pt x="0" y="20548"/>
                </a:moveTo>
                <a:cubicBezTo>
                  <a:pt x="1311" y="14908"/>
                  <a:pt x="2623" y="9291"/>
                  <a:pt x="4341" y="5925"/>
                </a:cubicBezTo>
                <a:cubicBezTo>
                  <a:pt x="6059" y="2559"/>
                  <a:pt x="8351" y="-1052"/>
                  <a:pt x="10325" y="285"/>
                </a:cubicBezTo>
                <a:cubicBezTo>
                  <a:pt x="12300" y="1623"/>
                  <a:pt x="14350" y="10673"/>
                  <a:pt x="16234" y="14017"/>
                </a:cubicBezTo>
                <a:cubicBezTo>
                  <a:pt x="18118" y="17360"/>
                  <a:pt x="19852" y="18832"/>
                  <a:pt x="21600" y="20303"/>
                </a:cubicBezTo>
              </a:path>
            </a:pathLst>
          </a:custGeom>
          <a:ln w="50800">
            <a:solidFill>
              <a:srgbClr val="FF2600"/>
            </a:solidFill>
          </a:ln>
        </p:spPr>
        <p:txBody>
          <a:bodyPr lIns="71437" tIns="71437" rIns="71437" bIns="71437" anchor="ctr"/>
          <a:lstStyle/>
          <a:p>
            <a:pPr marL="81280" marR="81280" defTabSz="1821656">
              <a:defRPr sz="4200">
                <a:uFill>
                  <a:solidFill>
                    <a:srgbClr val="000000"/>
                  </a:solidFill>
                </a:uFill>
                <a:latin typeface="+mn-lt"/>
                <a:ea typeface="+mn-ea"/>
                <a:cs typeface="+mn-cs"/>
                <a:sym typeface="Times Roman"/>
              </a:defRPr>
            </a:pPr>
          </a:p>
        </p:txBody>
      </p:sp>
      <p:sp>
        <p:nvSpPr>
          <p:cNvPr id="742" name="Line"/>
          <p:cNvSpPr/>
          <p:nvPr/>
        </p:nvSpPr>
        <p:spPr>
          <a:xfrm>
            <a:off x="11741150" y="7251700"/>
            <a:ext cx="2875360" cy="3181"/>
          </a:xfrm>
          <a:prstGeom prst="line">
            <a:avLst/>
          </a:prstGeom>
          <a:ln w="50800">
            <a:solidFill>
              <a:srgbClr val="FF2600"/>
            </a:solidFill>
          </a:ln>
        </p:spPr>
        <p:txBody>
          <a:bodyPr lIns="71437" tIns="71437" rIns="71437" bIns="71437" anchor="ctr"/>
          <a:lstStyle/>
          <a:p>
            <a:pPr/>
          </a:p>
        </p:txBody>
      </p:sp>
      <p:sp>
        <p:nvSpPr>
          <p:cNvPr id="743" name="Line"/>
          <p:cNvSpPr/>
          <p:nvPr/>
        </p:nvSpPr>
        <p:spPr>
          <a:xfrm>
            <a:off x="14592301" y="4340832"/>
            <a:ext cx="3965576" cy="2926744"/>
          </a:xfrm>
          <a:custGeom>
            <a:avLst/>
            <a:gdLst/>
            <a:ahLst/>
            <a:cxnLst>
              <a:cxn ang="0">
                <a:pos x="wd2" y="hd2"/>
              </a:cxn>
              <a:cxn ang="5400000">
                <a:pos x="wd2" y="hd2"/>
              </a:cxn>
              <a:cxn ang="10800000">
                <a:pos x="wd2" y="hd2"/>
              </a:cxn>
              <a:cxn ang="16200000">
                <a:pos x="wd2" y="hd2"/>
              </a:cxn>
            </a:cxnLst>
            <a:rect l="0" t="0" r="r" b="b"/>
            <a:pathLst>
              <a:path w="21600" h="20548" fill="norm" stroke="1" extrusionOk="0">
                <a:moveTo>
                  <a:pt x="0" y="20548"/>
                </a:moveTo>
                <a:cubicBezTo>
                  <a:pt x="1311" y="14908"/>
                  <a:pt x="2623" y="9291"/>
                  <a:pt x="4341" y="5925"/>
                </a:cubicBezTo>
                <a:cubicBezTo>
                  <a:pt x="6059" y="2559"/>
                  <a:pt x="8351" y="-1052"/>
                  <a:pt x="10325" y="285"/>
                </a:cubicBezTo>
                <a:cubicBezTo>
                  <a:pt x="12300" y="1623"/>
                  <a:pt x="14350" y="10673"/>
                  <a:pt x="16234" y="14017"/>
                </a:cubicBezTo>
                <a:cubicBezTo>
                  <a:pt x="18118" y="17360"/>
                  <a:pt x="19852" y="18832"/>
                  <a:pt x="21600" y="20303"/>
                </a:cubicBezTo>
              </a:path>
            </a:pathLst>
          </a:custGeom>
          <a:ln w="50800">
            <a:solidFill>
              <a:srgbClr val="FF2600"/>
            </a:solidFill>
          </a:ln>
        </p:spPr>
        <p:txBody>
          <a:bodyPr lIns="71437" tIns="71437" rIns="71437" bIns="71437" anchor="ctr"/>
          <a:lstStyle/>
          <a:p>
            <a:pPr marL="81280" marR="81280" defTabSz="1821656">
              <a:defRPr sz="4200">
                <a:uFill>
                  <a:solidFill>
                    <a:srgbClr val="000000"/>
                  </a:solidFill>
                </a:uFill>
                <a:latin typeface="+mn-lt"/>
                <a:ea typeface="+mn-ea"/>
                <a:cs typeface="+mn-cs"/>
                <a:sym typeface="Times Roman"/>
              </a:defRPr>
            </a:pPr>
          </a:p>
        </p:txBody>
      </p:sp>
      <p:sp>
        <p:nvSpPr>
          <p:cNvPr id="744" name="Line"/>
          <p:cNvSpPr/>
          <p:nvPr/>
        </p:nvSpPr>
        <p:spPr>
          <a:xfrm flipV="1">
            <a:off x="14849475" y="7235825"/>
            <a:ext cx="3362326" cy="3176"/>
          </a:xfrm>
          <a:prstGeom prst="line">
            <a:avLst/>
          </a:prstGeom>
          <a:ln w="25400">
            <a:solidFill>
              <a:srgbClr val="000000"/>
            </a:solidFill>
            <a:headEnd type="triangle"/>
            <a:tailEnd type="triangle"/>
          </a:ln>
        </p:spPr>
        <p:txBody>
          <a:bodyPr lIns="71437" tIns="71437" rIns="71437" bIns="71437" anchor="ctr"/>
          <a:lstStyle/>
          <a:p>
            <a:pPr/>
          </a:p>
        </p:txBody>
      </p:sp>
      <p:sp>
        <p:nvSpPr>
          <p:cNvPr id="745" name="inhale"/>
          <p:cNvSpPr txBox="1"/>
          <p:nvPr/>
        </p:nvSpPr>
        <p:spPr>
          <a:xfrm>
            <a:off x="11436350" y="10906125"/>
            <a:ext cx="1377376" cy="6096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000">
                <a:uFill>
                  <a:solidFill>
                    <a:srgbClr val="000000"/>
                  </a:solidFill>
                </a:uFill>
              </a:defRPr>
            </a:lvl1pPr>
          </a:lstStyle>
          <a:p>
            <a:pPr/>
            <a:r>
              <a:t>inhale</a:t>
            </a:r>
          </a:p>
        </p:txBody>
      </p:sp>
      <p:sp>
        <p:nvSpPr>
          <p:cNvPr id="746" name="inhibit"/>
          <p:cNvSpPr txBox="1"/>
          <p:nvPr/>
        </p:nvSpPr>
        <p:spPr>
          <a:xfrm>
            <a:off x="15617825" y="6534150"/>
            <a:ext cx="1420350" cy="6096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000">
                <a:uFill>
                  <a:solidFill>
                    <a:srgbClr val="000000"/>
                  </a:solidFill>
                </a:uFill>
              </a:defRPr>
            </a:lvl1pPr>
          </a:lstStyle>
          <a:p>
            <a:pPr/>
            <a:r>
              <a:t>inhibit</a:t>
            </a:r>
          </a:p>
        </p:txBody>
      </p:sp>
      <p:sp>
        <p:nvSpPr>
          <p:cNvPr id="747" name="stretch sensor inhibits inhalation,…"/>
          <p:cNvSpPr txBox="1"/>
          <p:nvPr/>
        </p:nvSpPr>
        <p:spPr>
          <a:xfrm>
            <a:off x="8044259" y="5795168"/>
            <a:ext cx="3357563" cy="116086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ctr" defTabSz="1821656">
              <a:buClr>
                <a:srgbClr val="000000"/>
              </a:buClr>
              <a:buFont typeface="Helvetica"/>
              <a:defRPr b="1" sz="2200">
                <a:uFill>
                  <a:solidFill>
                    <a:srgbClr val="000000"/>
                  </a:solidFill>
                </a:uFill>
              </a:defRPr>
            </a:pPr>
            <a:r>
              <a:t>stretch sensor inhibits inhalation,</a:t>
            </a:r>
          </a:p>
          <a:p>
            <a:pPr marL="81280" marR="81280" algn="ctr" defTabSz="1821656">
              <a:buClr>
                <a:srgbClr val="000000"/>
              </a:buClr>
              <a:buFont typeface="Helvetica"/>
              <a:defRPr b="1" sz="2200">
                <a:uFill>
                  <a:solidFill>
                    <a:srgbClr val="000000"/>
                  </a:solidFill>
                </a:uFill>
              </a:defRPr>
            </a:pPr>
            <a:r>
              <a:t>stimulates expiration</a:t>
            </a:r>
          </a:p>
        </p:txBody>
      </p:sp>
      <p:sp>
        <p:nvSpPr>
          <p:cNvPr id="748" name="I Motor Neuron"/>
          <p:cNvSpPr txBox="1"/>
          <p:nvPr/>
        </p:nvSpPr>
        <p:spPr>
          <a:xfrm>
            <a:off x="6298406" y="10072687"/>
            <a:ext cx="3634599" cy="8255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4200">
                <a:solidFill>
                  <a:srgbClr val="4F7A28"/>
                </a:solidFill>
                <a:uFill>
                  <a:solidFill>
                    <a:srgbClr val="4F7A28"/>
                  </a:solidFill>
                </a:uFill>
                <a:latin typeface="+mn-lt"/>
                <a:ea typeface="+mn-ea"/>
                <a:cs typeface="+mn-cs"/>
                <a:sym typeface="Times Roman"/>
              </a:defRPr>
            </a:lvl1pPr>
          </a:lstStyle>
          <a:p>
            <a:pPr/>
            <a:r>
              <a:t>I Motor Neuron</a:t>
            </a:r>
          </a:p>
        </p:txBody>
      </p:sp>
      <p:sp>
        <p:nvSpPr>
          <p:cNvPr id="749" name="stretch receptor"/>
          <p:cNvSpPr txBox="1"/>
          <p:nvPr/>
        </p:nvSpPr>
        <p:spPr>
          <a:xfrm>
            <a:off x="4012406" y="5768578"/>
            <a:ext cx="3558993" cy="8255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4200">
                <a:solidFill>
                  <a:srgbClr val="B51A00"/>
                </a:solidFill>
                <a:uFill>
                  <a:solidFill>
                    <a:srgbClr val="B51A00"/>
                  </a:solidFill>
                </a:uFill>
                <a:latin typeface="+mn-lt"/>
                <a:ea typeface="+mn-ea"/>
                <a:cs typeface="+mn-cs"/>
                <a:sym typeface="Times Roman"/>
              </a:defRPr>
            </a:lvl1pPr>
          </a:lstStyle>
          <a:p>
            <a:pPr/>
            <a:r>
              <a:t>stretch receptor</a:t>
            </a:r>
          </a:p>
        </p:txBody>
      </p:sp>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1" name="Figure 16.26"/>
          <p:cNvSpPr txBox="1"/>
          <p:nvPr/>
        </p:nvSpPr>
        <p:spPr>
          <a:xfrm>
            <a:off x="18282046" y="12751593"/>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16.26</a:t>
            </a:r>
          </a:p>
        </p:txBody>
      </p:sp>
      <p:grpSp>
        <p:nvGrpSpPr>
          <p:cNvPr id="754" name="Group"/>
          <p:cNvGrpSpPr/>
          <p:nvPr/>
        </p:nvGrpSpPr>
        <p:grpSpPr>
          <a:xfrm>
            <a:off x="6480175" y="375046"/>
            <a:ext cx="11423651" cy="12894470"/>
            <a:chOff x="0" y="0"/>
            <a:chExt cx="11423650" cy="12894468"/>
          </a:xfrm>
        </p:grpSpPr>
        <p:pic>
          <p:nvPicPr>
            <p:cNvPr id="752" name="fox78119_1626.jpg" descr="fox78119_1626.jpg"/>
            <p:cNvPicPr>
              <a:picLocks noChangeAspect="0"/>
            </p:cNvPicPr>
            <p:nvPr/>
          </p:nvPicPr>
          <p:blipFill>
            <a:blip r:embed="rId2">
              <a:extLst/>
            </a:blip>
            <a:stretch>
              <a:fillRect/>
            </a:stretch>
          </p:blipFill>
          <p:spPr>
            <a:xfrm>
              <a:off x="0" y="89296"/>
              <a:ext cx="11423651" cy="12805173"/>
            </a:xfrm>
            <a:prstGeom prst="rect">
              <a:avLst/>
            </a:prstGeom>
            <a:ln w="12700" cap="flat">
              <a:noFill/>
              <a:miter lim="400000"/>
            </a:ln>
            <a:effectLst/>
          </p:spPr>
        </p:pic>
        <p:sp>
          <p:nvSpPr>
            <p:cNvPr id="753" name="Rectangle"/>
            <p:cNvSpPr/>
            <p:nvPr/>
          </p:nvSpPr>
          <p:spPr>
            <a:xfrm>
              <a:off x="1121965" y="0"/>
              <a:ext cx="9286876" cy="33932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6" name="Figure 16.24"/>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16.24</a:t>
            </a:r>
          </a:p>
        </p:txBody>
      </p:sp>
      <p:grpSp>
        <p:nvGrpSpPr>
          <p:cNvPr id="759" name="Group"/>
          <p:cNvGrpSpPr/>
          <p:nvPr/>
        </p:nvGrpSpPr>
        <p:grpSpPr>
          <a:xfrm>
            <a:off x="6251575" y="232171"/>
            <a:ext cx="11880850" cy="13180220"/>
            <a:chOff x="0" y="0"/>
            <a:chExt cx="11880850" cy="13180218"/>
          </a:xfrm>
        </p:grpSpPr>
        <p:pic>
          <p:nvPicPr>
            <p:cNvPr id="757" name="fox78119_1624.jpg" descr="fox78119_1624.jpg"/>
            <p:cNvPicPr>
              <a:picLocks noChangeAspect="0"/>
            </p:cNvPicPr>
            <p:nvPr/>
          </p:nvPicPr>
          <p:blipFill>
            <a:blip r:embed="rId2">
              <a:extLst/>
            </a:blip>
            <a:stretch>
              <a:fillRect/>
            </a:stretch>
          </p:blipFill>
          <p:spPr>
            <a:xfrm>
              <a:off x="0" y="71437"/>
              <a:ext cx="11880850" cy="13108782"/>
            </a:xfrm>
            <a:prstGeom prst="rect">
              <a:avLst/>
            </a:prstGeom>
            <a:ln w="12700" cap="flat">
              <a:noFill/>
              <a:miter lim="400000"/>
            </a:ln>
            <a:effectLst/>
          </p:spPr>
        </p:pic>
        <p:sp>
          <p:nvSpPr>
            <p:cNvPr id="758" name="Rectangle"/>
            <p:cNvSpPr/>
            <p:nvPr/>
          </p:nvSpPr>
          <p:spPr>
            <a:xfrm>
              <a:off x="600471" y="0"/>
              <a:ext cx="10679908" cy="517922"/>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1" name="Breathing rate is regulated by blood pH and C02"/>
          <p:cNvSpPr txBox="1"/>
          <p:nvPr>
            <p:ph type="title"/>
          </p:nvPr>
        </p:nvSpPr>
        <p:spPr>
          <a:xfrm>
            <a:off x="3298031" y="1000125"/>
            <a:ext cx="15537657" cy="1125141"/>
          </a:xfrm>
          <a:prstGeom prst="rect">
            <a:avLst/>
          </a:prstGeom>
        </p:spPr>
        <p:txBody>
          <a:bodyPr anchor="t"/>
          <a:lstStyle/>
          <a:p>
            <a:pPr algn="l">
              <a:defRPr b="1" sz="5000">
                <a:solidFill>
                  <a:srgbClr val="FF2600"/>
                </a:solidFill>
                <a:uFill>
                  <a:solidFill>
                    <a:srgbClr val="FF2600"/>
                  </a:solidFill>
                </a:uFill>
                <a:latin typeface="Helvetica"/>
                <a:ea typeface="Helvetica"/>
                <a:cs typeface="Helvetica"/>
                <a:sym typeface="Helvetica"/>
              </a:defRPr>
            </a:pPr>
            <a:r>
              <a:t>Breathing rate is regulated by blood pH and C0</a:t>
            </a:r>
            <a:r>
              <a:rPr baseline="-5999"/>
              <a:t>2</a:t>
            </a:r>
          </a:p>
        </p:txBody>
      </p:sp>
      <p:sp>
        <p:nvSpPr>
          <p:cNvPr id="762" name="When C02 levels are high, breating rate increases to blow off C02…"/>
          <p:cNvSpPr txBox="1"/>
          <p:nvPr>
            <p:ph type="body" idx="1"/>
          </p:nvPr>
        </p:nvSpPr>
        <p:spPr>
          <a:xfrm>
            <a:off x="3976687" y="2928937"/>
            <a:ext cx="15823407" cy="9661923"/>
          </a:xfrm>
          <a:prstGeom prst="rect">
            <a:avLst/>
          </a:prstGeom>
        </p:spPr>
        <p:txBody>
          <a:bodyPr/>
          <a:lstStyle/>
          <a:p>
            <a:pPr marL="457200" indent="-457200">
              <a:spcBef>
                <a:spcPts val="3900"/>
              </a:spcBef>
              <a:defRPr sz="3200">
                <a:latin typeface="Helvetica"/>
                <a:ea typeface="Helvetica"/>
                <a:cs typeface="Helvetica"/>
                <a:sym typeface="Helvetica"/>
              </a:defRPr>
            </a:pPr>
            <a:r>
              <a:t>When C0</a:t>
            </a:r>
            <a:r>
              <a:rPr baseline="-5999"/>
              <a:t>2</a:t>
            </a:r>
            <a:r>
              <a:t> levels are high, breating rate increases to blow off C0</a:t>
            </a:r>
            <a:r>
              <a:rPr baseline="-5999"/>
              <a:t>2</a:t>
            </a:r>
            <a:endParaRPr baseline="-5999"/>
          </a:p>
          <a:p>
            <a:pPr marL="457200" indent="-457200">
              <a:spcBef>
                <a:spcPts val="3900"/>
              </a:spcBef>
              <a:defRPr sz="3200">
                <a:latin typeface="Helvetica"/>
                <a:ea typeface="Helvetica"/>
                <a:cs typeface="Helvetica"/>
                <a:sym typeface="Helvetica"/>
              </a:defRPr>
            </a:pPr>
            <a:r>
              <a:t>In low C0</a:t>
            </a:r>
            <a:r>
              <a:rPr baseline="-5999"/>
              <a:t>2</a:t>
            </a:r>
            <a:r>
              <a:t> conditions, CO</a:t>
            </a:r>
            <a:r>
              <a:rPr baseline="-5999"/>
              <a:t>2</a:t>
            </a:r>
            <a:r>
              <a:t> is easily blown off, so breathing rate does not change (even if O</a:t>
            </a:r>
            <a:r>
              <a:rPr baseline="-5999"/>
              <a:t>2</a:t>
            </a:r>
            <a:r>
              <a:t> levels are dangerously low)</a:t>
            </a:r>
          </a:p>
          <a:p>
            <a:pPr marL="0" indent="0">
              <a:spcBef>
                <a:spcPts val="3900"/>
              </a:spcBef>
              <a:buSzTx/>
              <a:buNone/>
              <a:defRPr sz="3200">
                <a:latin typeface="Helvetica"/>
                <a:ea typeface="Helvetica"/>
                <a:cs typeface="Helvetica"/>
                <a:sym typeface="Helvetica"/>
              </a:defRPr>
            </a:pPr>
            <a:r>
              <a:t>Examples:</a:t>
            </a:r>
          </a:p>
          <a:p>
            <a:pPr marL="0" indent="0">
              <a:spcBef>
                <a:spcPts val="0"/>
              </a:spcBef>
              <a:buSzTx/>
              <a:buNone/>
              <a:defRPr sz="3200">
                <a:latin typeface="Helvetica"/>
                <a:ea typeface="Helvetica"/>
                <a:cs typeface="Helvetica"/>
                <a:sym typeface="Helvetica"/>
              </a:defRPr>
            </a:pPr>
            <a:r>
              <a:t>1. breathing into a sealed container </a:t>
            </a:r>
          </a:p>
          <a:p>
            <a:pPr marL="0" indent="0">
              <a:spcBef>
                <a:spcPts val="0"/>
              </a:spcBef>
              <a:buSzTx/>
              <a:buNone/>
              <a:defRPr sz="3200">
                <a:latin typeface="Helvetica"/>
                <a:ea typeface="Helvetica"/>
                <a:cs typeface="Helvetica"/>
                <a:sym typeface="Helvetica"/>
              </a:defRPr>
            </a:pPr>
            <a:r>
              <a:t>-&gt; decreased O</a:t>
            </a:r>
            <a:r>
              <a:rPr baseline="-5999"/>
              <a:t>2</a:t>
            </a:r>
            <a:r>
              <a:t>, increased CO</a:t>
            </a:r>
            <a:r>
              <a:rPr baseline="-5999"/>
              <a:t>2</a:t>
            </a:r>
            <a:r>
              <a:t> in the container</a:t>
            </a:r>
          </a:p>
          <a:p>
            <a:pPr marL="0" indent="0">
              <a:spcBef>
                <a:spcPts val="0"/>
              </a:spcBef>
              <a:buSzTx/>
              <a:buNone/>
              <a:defRPr sz="3200">
                <a:latin typeface="Helvetica"/>
                <a:ea typeface="Helvetica"/>
                <a:cs typeface="Helvetica"/>
                <a:sym typeface="Helvetica"/>
              </a:defRPr>
            </a:pPr>
            <a:r>
              <a:t>-&gt; faster, deeper breathing as body tries to blow off excess CO</a:t>
            </a:r>
            <a:r>
              <a:rPr baseline="-5999"/>
              <a:t>2</a:t>
            </a:r>
          </a:p>
          <a:p>
            <a:pPr marL="0" indent="0">
              <a:spcBef>
                <a:spcPts val="0"/>
              </a:spcBef>
              <a:buSzTx/>
              <a:buNone/>
              <a:defRPr sz="3200">
                <a:latin typeface="Helvetica"/>
                <a:ea typeface="Helvetica"/>
                <a:cs typeface="Helvetica"/>
                <a:sym typeface="Helvetica"/>
              </a:defRPr>
            </a:pPr>
          </a:p>
          <a:p>
            <a:pPr marL="0" indent="0">
              <a:spcBef>
                <a:spcPts val="0"/>
              </a:spcBef>
              <a:buSzTx/>
              <a:buNone/>
              <a:defRPr sz="3200">
                <a:latin typeface="Helvetica"/>
                <a:ea typeface="Helvetica"/>
                <a:cs typeface="Helvetica"/>
                <a:sym typeface="Helvetica"/>
              </a:defRPr>
            </a:pPr>
            <a:r>
              <a:t>2</a:t>
            </a:r>
            <a:r>
              <a:rPr baseline="-5999"/>
              <a:t>. </a:t>
            </a:r>
            <a:r>
              <a:t>breathing into a sealed container </a:t>
            </a:r>
            <a:r>
              <a:rPr b="1"/>
              <a:t>with CO</a:t>
            </a:r>
            <a:r>
              <a:rPr b="1" baseline="-5999"/>
              <a:t>2</a:t>
            </a:r>
            <a:r>
              <a:rPr b="1"/>
              <a:t> filter</a:t>
            </a:r>
            <a:endParaRPr b="1"/>
          </a:p>
          <a:p>
            <a:pPr marL="0" indent="0">
              <a:spcBef>
                <a:spcPts val="0"/>
              </a:spcBef>
              <a:buSzTx/>
              <a:buNone/>
              <a:defRPr sz="3200">
                <a:latin typeface="Helvetica"/>
                <a:ea typeface="Helvetica"/>
                <a:cs typeface="Helvetica"/>
                <a:sym typeface="Helvetica"/>
              </a:defRPr>
            </a:pPr>
            <a:r>
              <a:t>-&gt; decreased O</a:t>
            </a:r>
            <a:r>
              <a:rPr baseline="-5999"/>
              <a:t>2</a:t>
            </a:r>
            <a:r>
              <a:t>, but no CO</a:t>
            </a:r>
            <a:r>
              <a:rPr baseline="-5999"/>
              <a:t>2</a:t>
            </a:r>
            <a:r>
              <a:t> in the container</a:t>
            </a:r>
          </a:p>
          <a:p>
            <a:pPr marL="0" indent="0">
              <a:spcBef>
                <a:spcPts val="0"/>
              </a:spcBef>
              <a:buSzTx/>
              <a:buNone/>
              <a:defRPr sz="3200">
                <a:latin typeface="Helvetica"/>
                <a:ea typeface="Helvetica"/>
                <a:cs typeface="Helvetica"/>
                <a:sym typeface="Helvetica"/>
              </a:defRPr>
            </a:pPr>
            <a:r>
              <a:t>-&gt; normal breathing, because brain does not detect elevated CO</a:t>
            </a:r>
            <a:r>
              <a:rPr baseline="-5999"/>
              <a:t>2</a:t>
            </a:r>
            <a:endParaRPr baseline="-5999"/>
          </a:p>
          <a:p>
            <a:pPr marL="0" indent="0">
              <a:spcBef>
                <a:spcPts val="0"/>
              </a:spcBef>
              <a:buSzTx/>
              <a:buNone/>
              <a:defRPr sz="3200">
                <a:latin typeface="Helvetica"/>
                <a:ea typeface="Helvetica"/>
                <a:cs typeface="Helvetica"/>
                <a:sym typeface="Helvetica"/>
              </a:defRPr>
            </a:pPr>
            <a:r>
              <a:t>-&gt; until body runs out of O</a:t>
            </a:r>
            <a:r>
              <a:rPr baseline="-5999"/>
              <a:t>2</a:t>
            </a:r>
          </a:p>
          <a:p>
            <a:pPr marL="0" indent="0">
              <a:spcBef>
                <a:spcPts val="3900"/>
              </a:spcBef>
              <a:buSzTx/>
              <a:buNone/>
              <a:defRPr i="1" sz="3200">
                <a:latin typeface="Helvetica"/>
                <a:ea typeface="Helvetica"/>
                <a:cs typeface="Helvetica"/>
                <a:sym typeface="Helvetica"/>
              </a:defRPr>
            </a:pPr>
            <a:r>
              <a:t>3. pilots at high altitude: low O</a:t>
            </a:r>
            <a:r>
              <a:rPr baseline="-5999"/>
              <a:t>2</a:t>
            </a:r>
            <a:r>
              <a:t>, low CO</a:t>
            </a:r>
            <a:r>
              <a:rPr baseline="-5999"/>
              <a:t>2</a:t>
            </a:r>
          </a:p>
        </p:txBody>
      </p:sp>
      <p:sp>
        <p:nvSpPr>
          <p:cNvPr id="763" name="Jonathan Miller, The Body in Question, part 4 (6/6)…"/>
          <p:cNvSpPr txBox="1"/>
          <p:nvPr/>
        </p:nvSpPr>
        <p:spPr>
          <a:xfrm>
            <a:off x="4161234" y="12144375"/>
            <a:ext cx="14671919" cy="105727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3000">
                <a:uFill>
                  <a:solidFill>
                    <a:srgbClr val="000000"/>
                  </a:solidFill>
                </a:uFill>
              </a:defRPr>
            </a:pPr>
            <a:r>
              <a:t>Jonathan Miller, The Body in Question, part 4 (6/6) </a:t>
            </a:r>
          </a:p>
          <a:p>
            <a:pPr marL="81280" marR="81280" defTabSz="1821656">
              <a:defRPr b="1" sz="3000">
                <a:uFill>
                  <a:solidFill>
                    <a:srgbClr val="000000"/>
                  </a:solidFill>
                </a:uFill>
              </a:defRPr>
            </a:pPr>
            <a:r>
              <a:t>https://youtu.be/yUBQjnQVJ4U?t=2589</a:t>
            </a:r>
          </a:p>
        </p:txBody>
      </p:sp>
      <p:sp>
        <p:nvSpPr>
          <p:cNvPr id="764" name="breathing reduces plasma [CO2]; plasma [CO2] increases breathing."/>
          <p:cNvSpPr txBox="1"/>
          <p:nvPr/>
        </p:nvSpPr>
        <p:spPr>
          <a:xfrm>
            <a:off x="3655218" y="2000250"/>
            <a:ext cx="18645189" cy="7874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i="1" sz="4200">
                <a:solidFill>
                  <a:srgbClr val="371A94"/>
                </a:solidFill>
                <a:uFill>
                  <a:solidFill>
                    <a:srgbClr val="371A94"/>
                  </a:solidFill>
                </a:uFill>
              </a:defRPr>
            </a:pPr>
            <a:r>
              <a:t>breathing reduces plasma [CO</a:t>
            </a:r>
            <a:r>
              <a:rPr baseline="-5999"/>
              <a:t>2</a:t>
            </a:r>
            <a:r>
              <a:t>]; plasma [CO</a:t>
            </a:r>
            <a:r>
              <a:rPr baseline="-5999"/>
              <a:t>2</a:t>
            </a:r>
            <a:r>
              <a:t>] increases breathing.</a:t>
            </a:r>
          </a:p>
        </p:txBody>
      </p:sp>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6" name="Figure 16.27"/>
          <p:cNvSpPr txBox="1"/>
          <p:nvPr/>
        </p:nvSpPr>
        <p:spPr>
          <a:xfrm>
            <a:off x="18746390" y="13073062"/>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16.27</a:t>
            </a:r>
          </a:p>
        </p:txBody>
      </p:sp>
      <p:grpSp>
        <p:nvGrpSpPr>
          <p:cNvPr id="769" name="Group"/>
          <p:cNvGrpSpPr/>
          <p:nvPr/>
        </p:nvGrpSpPr>
        <p:grpSpPr>
          <a:xfrm>
            <a:off x="6869906" y="2571750"/>
            <a:ext cx="10644186" cy="9804798"/>
            <a:chOff x="0" y="0"/>
            <a:chExt cx="10644185" cy="9804797"/>
          </a:xfrm>
        </p:grpSpPr>
        <p:pic>
          <p:nvPicPr>
            <p:cNvPr id="767" name="fox78119_1627.jpg" descr="fox78119_1627.jpg"/>
            <p:cNvPicPr>
              <a:picLocks noChangeAspect="0"/>
            </p:cNvPicPr>
            <p:nvPr/>
          </p:nvPicPr>
          <p:blipFill>
            <a:blip r:embed="rId2">
              <a:extLst/>
            </a:blip>
            <a:stretch>
              <a:fillRect/>
            </a:stretch>
          </p:blipFill>
          <p:spPr>
            <a:xfrm>
              <a:off x="0" y="42080"/>
              <a:ext cx="10440334" cy="9762718"/>
            </a:xfrm>
            <a:prstGeom prst="rect">
              <a:avLst/>
            </a:prstGeom>
            <a:ln w="12700" cap="flat">
              <a:noFill/>
              <a:miter lim="400000"/>
            </a:ln>
            <a:effectLst/>
          </p:spPr>
        </p:pic>
        <p:sp>
          <p:nvSpPr>
            <p:cNvPr id="768" name="Rectangle"/>
            <p:cNvSpPr/>
            <p:nvPr/>
          </p:nvSpPr>
          <p:spPr>
            <a:xfrm>
              <a:off x="859106" y="0"/>
              <a:ext cx="9785080" cy="276762"/>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
        <p:nvSpPr>
          <p:cNvPr id="770" name="Holding breath (hypoventilation) allows build up of CO2.…"/>
          <p:cNvSpPr txBox="1"/>
          <p:nvPr/>
        </p:nvSpPr>
        <p:spPr>
          <a:xfrm>
            <a:off x="3530203" y="714375"/>
            <a:ext cx="17323594" cy="12700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800">
                <a:uFill>
                  <a:solidFill>
                    <a:srgbClr val="000000"/>
                  </a:solidFill>
                </a:uFill>
                <a:latin typeface="+mj-lt"/>
                <a:ea typeface="+mj-ea"/>
                <a:cs typeface="+mj-cs"/>
                <a:sym typeface="Arial"/>
              </a:defRPr>
            </a:pPr>
            <a:r>
              <a:t>Holding breath (hypoventilation) allows build up of CO</a:t>
            </a:r>
            <a:r>
              <a:rPr baseline="-5999"/>
              <a:t>2</a:t>
            </a:r>
            <a:r>
              <a:t>.</a:t>
            </a:r>
          </a:p>
          <a:p>
            <a:pPr marL="81280" marR="81280" defTabSz="1821656">
              <a:defRPr sz="3800">
                <a:uFill>
                  <a:solidFill>
                    <a:srgbClr val="000000"/>
                  </a:solidFill>
                </a:uFill>
                <a:latin typeface="+mj-lt"/>
                <a:ea typeface="+mj-ea"/>
                <a:cs typeface="+mj-cs"/>
                <a:sym typeface="Arial"/>
              </a:defRPr>
            </a:pPr>
            <a:r>
              <a:t>Faster breathing (hyperventilation) blows off more CO</a:t>
            </a:r>
            <a:r>
              <a:rPr baseline="-5999"/>
              <a:t>2 </a:t>
            </a:r>
            <a:r>
              <a:t>(lowers P</a:t>
            </a:r>
            <a:r>
              <a:rPr baseline="-5999"/>
              <a:t>CO2</a:t>
            </a:r>
            <a:r>
              <a:t> in blood)</a:t>
            </a:r>
          </a:p>
        </p:txBody>
      </p:sp>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2" name="Figure 16.25"/>
          <p:cNvSpPr txBox="1"/>
          <p:nvPr/>
        </p:nvSpPr>
        <p:spPr>
          <a:xfrm>
            <a:off x="18085593" y="12751593"/>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16.25</a:t>
            </a:r>
          </a:p>
        </p:txBody>
      </p:sp>
      <p:grpSp>
        <p:nvGrpSpPr>
          <p:cNvPr id="775" name="Group"/>
          <p:cNvGrpSpPr/>
          <p:nvPr/>
        </p:nvGrpSpPr>
        <p:grpSpPr>
          <a:xfrm>
            <a:off x="7870031" y="589359"/>
            <a:ext cx="8643938" cy="12466242"/>
            <a:chOff x="0" y="0"/>
            <a:chExt cx="8643937" cy="12466241"/>
          </a:xfrm>
        </p:grpSpPr>
        <p:pic>
          <p:nvPicPr>
            <p:cNvPr id="773" name="fox78119_1625.jpg" descr="fox78119_1625.jpg"/>
            <p:cNvPicPr>
              <a:picLocks noChangeAspect="0"/>
            </p:cNvPicPr>
            <p:nvPr/>
          </p:nvPicPr>
          <p:blipFill>
            <a:blip r:embed="rId2">
              <a:extLst/>
            </a:blip>
            <a:stretch>
              <a:fillRect/>
            </a:stretch>
          </p:blipFill>
          <p:spPr>
            <a:xfrm>
              <a:off x="1125140" y="74215"/>
              <a:ext cx="6397626" cy="12392027"/>
            </a:xfrm>
            <a:prstGeom prst="rect">
              <a:avLst/>
            </a:prstGeom>
            <a:ln w="12700" cap="flat">
              <a:noFill/>
              <a:miter lim="400000"/>
            </a:ln>
            <a:effectLst/>
          </p:spPr>
        </p:pic>
        <p:sp>
          <p:nvSpPr>
            <p:cNvPr id="774" name="Rectangle"/>
            <p:cNvSpPr/>
            <p:nvPr/>
          </p:nvSpPr>
          <p:spPr>
            <a:xfrm>
              <a:off x="0" y="0"/>
              <a:ext cx="8643938" cy="33932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
        <p:nvSpPr>
          <p:cNvPr id="776" name="&lt;- low pH &lt;- hi CO2"/>
          <p:cNvSpPr txBox="1"/>
          <p:nvPr/>
        </p:nvSpPr>
        <p:spPr>
          <a:xfrm>
            <a:off x="14335125" y="8947546"/>
            <a:ext cx="3903396"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latin typeface="Comic Sans MS"/>
                <a:ea typeface="Comic Sans MS"/>
                <a:cs typeface="Comic Sans MS"/>
                <a:sym typeface="Comic Sans MS"/>
              </a:defRPr>
            </a:pPr>
            <a:r>
              <a:t>&lt;- low pH &lt;- hi CO</a:t>
            </a:r>
            <a:r>
              <a:rPr baseline="-5999"/>
              <a:t>2</a:t>
            </a:r>
          </a:p>
        </p:txBody>
      </p:sp>
      <p:sp>
        <p:nvSpPr>
          <p:cNvPr id="777" name="&lt;- low pH &lt;- hi CO2"/>
          <p:cNvSpPr txBox="1"/>
          <p:nvPr/>
        </p:nvSpPr>
        <p:spPr>
          <a:xfrm>
            <a:off x="14174390" y="5929312"/>
            <a:ext cx="3903397"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latin typeface="Comic Sans MS"/>
                <a:ea typeface="Comic Sans MS"/>
                <a:cs typeface="Comic Sans MS"/>
                <a:sym typeface="Comic Sans MS"/>
              </a:defRPr>
            </a:pPr>
            <a:r>
              <a:t>&lt;- low pH &lt;- hi CO</a:t>
            </a:r>
            <a:r>
              <a:rPr baseline="-5999"/>
              <a:t>2</a:t>
            </a:r>
          </a:p>
        </p:txBody>
      </p:sp>
      <p:sp>
        <p:nvSpPr>
          <p:cNvPr id="778" name="&lt;- low pH &lt;- CO2"/>
          <p:cNvSpPr txBox="1"/>
          <p:nvPr/>
        </p:nvSpPr>
        <p:spPr>
          <a:xfrm>
            <a:off x="13477875" y="3178968"/>
            <a:ext cx="3407589"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latin typeface="Comic Sans MS"/>
                <a:ea typeface="Comic Sans MS"/>
                <a:cs typeface="Comic Sans MS"/>
                <a:sym typeface="Comic Sans MS"/>
              </a:defRPr>
            </a:pPr>
            <a:r>
              <a:t>&lt;- low pH &lt;- CO</a:t>
            </a:r>
            <a:r>
              <a:rPr baseline="-5999"/>
              <a:t>2</a:t>
            </a:r>
          </a:p>
        </p:txBody>
      </p:sp>
      <p:sp>
        <p:nvSpPr>
          <p:cNvPr id="779" name="&lt;- low O2"/>
          <p:cNvSpPr txBox="1"/>
          <p:nvPr/>
        </p:nvSpPr>
        <p:spPr>
          <a:xfrm>
            <a:off x="14227968" y="6554390"/>
            <a:ext cx="1992792"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latin typeface="Comic Sans MS"/>
                <a:ea typeface="Comic Sans MS"/>
                <a:cs typeface="Comic Sans MS"/>
                <a:sym typeface="Comic Sans MS"/>
              </a:defRPr>
            </a:pPr>
            <a:r>
              <a:t>&lt;- low O</a:t>
            </a:r>
            <a:r>
              <a:rPr baseline="-5999"/>
              <a:t>2</a:t>
            </a:r>
          </a:p>
        </p:txBody>
      </p:sp>
      <p:sp>
        <p:nvSpPr>
          <p:cNvPr id="780" name="Chemoreceptors in:…"/>
          <p:cNvSpPr txBox="1"/>
          <p:nvPr/>
        </p:nvSpPr>
        <p:spPr>
          <a:xfrm>
            <a:off x="4458890" y="2678906"/>
            <a:ext cx="3982229" cy="362545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latin typeface="+mj-lt"/>
                <a:ea typeface="+mj-ea"/>
                <a:cs typeface="+mj-cs"/>
                <a:sym typeface="Arial"/>
              </a:defRPr>
            </a:pPr>
            <a:r>
              <a:t>Chemoreceptors in:</a:t>
            </a:r>
          </a:p>
          <a:p>
            <a:pPr marL="81280" marR="81280" defTabSz="1821656">
              <a:defRPr sz="3200">
                <a:uFill>
                  <a:solidFill>
                    <a:srgbClr val="000000"/>
                  </a:solidFill>
                </a:uFill>
                <a:latin typeface="+mj-lt"/>
                <a:ea typeface="+mj-ea"/>
                <a:cs typeface="+mj-cs"/>
                <a:sym typeface="Arial"/>
              </a:defRPr>
            </a:pPr>
          </a:p>
          <a:p>
            <a:pPr marL="81280" marR="81280" defTabSz="1821656">
              <a:defRPr sz="3200">
                <a:uFill>
                  <a:solidFill>
                    <a:srgbClr val="000000"/>
                  </a:solidFill>
                </a:uFill>
                <a:latin typeface="+mj-lt"/>
                <a:ea typeface="+mj-ea"/>
                <a:cs typeface="+mj-cs"/>
                <a:sym typeface="Arial"/>
              </a:defRPr>
            </a:pPr>
            <a:r>
              <a:t>Medulla</a:t>
            </a:r>
          </a:p>
          <a:p>
            <a:pPr marL="81280" marR="81280" defTabSz="1821656">
              <a:defRPr sz="3200">
                <a:uFill>
                  <a:solidFill>
                    <a:srgbClr val="000000"/>
                  </a:solidFill>
                </a:uFill>
                <a:latin typeface="+mj-lt"/>
                <a:ea typeface="+mj-ea"/>
                <a:cs typeface="+mj-cs"/>
                <a:sym typeface="Arial"/>
              </a:defRPr>
            </a:pPr>
          </a:p>
          <a:p>
            <a:pPr marL="81280" marR="81280" defTabSz="1821656">
              <a:defRPr sz="3200">
                <a:uFill>
                  <a:solidFill>
                    <a:srgbClr val="000000"/>
                  </a:solidFill>
                </a:uFill>
                <a:latin typeface="+mj-lt"/>
                <a:ea typeface="+mj-ea"/>
                <a:cs typeface="+mj-cs"/>
                <a:sym typeface="Arial"/>
              </a:defRPr>
            </a:pPr>
            <a:r>
              <a:t>Carotid Bodies</a:t>
            </a:r>
          </a:p>
          <a:p>
            <a:pPr marL="81280" marR="81280" defTabSz="1821656">
              <a:defRPr sz="3200">
                <a:uFill>
                  <a:solidFill>
                    <a:srgbClr val="000000"/>
                  </a:solidFill>
                </a:uFill>
                <a:latin typeface="+mj-lt"/>
                <a:ea typeface="+mj-ea"/>
                <a:cs typeface="+mj-cs"/>
                <a:sym typeface="Arial"/>
              </a:defRPr>
            </a:pPr>
          </a:p>
          <a:p>
            <a:pPr marL="81280" marR="81280" defTabSz="1821656">
              <a:defRPr sz="3200">
                <a:uFill>
                  <a:solidFill>
                    <a:srgbClr val="000000"/>
                  </a:solidFill>
                </a:uFill>
                <a:latin typeface="+mj-lt"/>
                <a:ea typeface="+mj-ea"/>
                <a:cs typeface="+mj-cs"/>
                <a:sym typeface="Arial"/>
              </a:defRPr>
            </a:pPr>
            <a:r>
              <a:t>Aortic Bodies</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99" name="Group"/>
          <p:cNvGrpSpPr/>
          <p:nvPr/>
        </p:nvGrpSpPr>
        <p:grpSpPr>
          <a:xfrm>
            <a:off x="7762875" y="2723554"/>
            <a:ext cx="10449719" cy="7813478"/>
            <a:chOff x="0" y="350837"/>
            <a:chExt cx="10449718" cy="7813476"/>
          </a:xfrm>
        </p:grpSpPr>
        <p:sp>
          <p:nvSpPr>
            <p:cNvPr id="174" name="Rounded Rectangle"/>
            <p:cNvSpPr/>
            <p:nvPr/>
          </p:nvSpPr>
          <p:spPr>
            <a:xfrm>
              <a:off x="0" y="770532"/>
              <a:ext cx="7483079" cy="7393783"/>
            </a:xfrm>
            <a:prstGeom prst="roundRect">
              <a:avLst>
                <a:gd name="adj" fmla="val 3623"/>
              </a:avLst>
            </a:prstGeom>
            <a:solidFill>
              <a:srgbClr val="FFE2D6"/>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75" name="Rounded Rectangle"/>
            <p:cNvSpPr/>
            <p:nvPr/>
          </p:nvSpPr>
          <p:spPr>
            <a:xfrm>
              <a:off x="339328" y="1788517"/>
              <a:ext cx="4679157" cy="5589985"/>
            </a:xfrm>
            <a:prstGeom prst="roundRect">
              <a:avLst>
                <a:gd name="adj" fmla="val 5725"/>
              </a:avLst>
            </a:prstGeom>
            <a:solidFill>
              <a:srgbClr val="FFFFFF"/>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76" name="cellular…"/>
            <p:cNvSpPr/>
            <p:nvPr/>
          </p:nvSpPr>
          <p:spPr>
            <a:xfrm>
              <a:off x="2987695" y="4583509"/>
              <a:ext cx="1270001" cy="1270001"/>
            </a:xfrm>
            <a:prstGeom prst="line">
              <a:avLst/>
            </a:prstGeom>
            <a:solidFill>
              <a:srgbClr val="CCE8B5"/>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cellular</a:t>
              </a:r>
            </a:p>
            <a:p>
              <a:pPr algn="ctr" defTabSz="821531">
                <a:defRPr sz="3200"/>
              </a:pPr>
              <a:r>
                <a:t>respiration</a:t>
              </a:r>
            </a:p>
          </p:txBody>
        </p:sp>
        <p:sp>
          <p:nvSpPr>
            <p:cNvPr id="177" name="Line"/>
            <p:cNvSpPr/>
            <p:nvPr/>
          </p:nvSpPr>
          <p:spPr>
            <a:xfrm flipV="1">
              <a:off x="3107531" y="3145829"/>
              <a:ext cx="678657" cy="875111"/>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178" name="Line"/>
            <p:cNvSpPr/>
            <p:nvPr/>
          </p:nvSpPr>
          <p:spPr>
            <a:xfrm flipH="1" flipV="1">
              <a:off x="2053828" y="3110110"/>
              <a:ext cx="625079" cy="928689"/>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179" name="O2"/>
            <p:cNvSpPr/>
            <p:nvPr/>
          </p:nvSpPr>
          <p:spPr>
            <a:xfrm>
              <a:off x="3916383" y="2815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O</a:t>
              </a:r>
              <a:r>
                <a:rPr baseline="-5999"/>
                <a:t>2</a:t>
              </a:r>
            </a:p>
          </p:txBody>
        </p:sp>
        <p:sp>
          <p:nvSpPr>
            <p:cNvPr id="180" name="CO2"/>
            <p:cNvSpPr/>
            <p:nvPr/>
          </p:nvSpPr>
          <p:spPr>
            <a:xfrm>
              <a:off x="3648370" y="6244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CO</a:t>
              </a:r>
              <a:r>
                <a:rPr baseline="-5999"/>
                <a:t>2</a:t>
              </a:r>
            </a:p>
          </p:txBody>
        </p:sp>
        <p:sp>
          <p:nvSpPr>
            <p:cNvPr id="181" name="H2O"/>
            <p:cNvSpPr/>
            <p:nvPr/>
          </p:nvSpPr>
          <p:spPr>
            <a:xfrm>
              <a:off x="2356530" y="6244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H</a:t>
              </a:r>
              <a:r>
                <a:rPr baseline="-5999"/>
                <a:t>2</a:t>
              </a:r>
              <a:r>
                <a:t>O</a:t>
              </a:r>
            </a:p>
          </p:txBody>
        </p:sp>
        <p:sp>
          <p:nvSpPr>
            <p:cNvPr id="182" name="Line"/>
            <p:cNvSpPr/>
            <p:nvPr/>
          </p:nvSpPr>
          <p:spPr>
            <a:xfrm flipH="1" flipV="1">
              <a:off x="3161109" y="5253235"/>
              <a:ext cx="410767" cy="642939"/>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183" name="Line"/>
            <p:cNvSpPr/>
            <p:nvPr/>
          </p:nvSpPr>
          <p:spPr>
            <a:xfrm flipV="1">
              <a:off x="2375296" y="5253235"/>
              <a:ext cx="428627" cy="607220"/>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184" name="C6H12O6"/>
            <p:cNvSpPr/>
            <p:nvPr/>
          </p:nvSpPr>
          <p:spPr>
            <a:xfrm>
              <a:off x="2035061" y="2815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C</a:t>
              </a:r>
              <a:r>
                <a:rPr baseline="-5999"/>
                <a:t>6</a:t>
              </a:r>
              <a:r>
                <a:t>H</a:t>
              </a:r>
              <a:r>
                <a:rPr baseline="-5999"/>
                <a:t>12</a:t>
              </a:r>
              <a:r>
                <a:t>O</a:t>
              </a:r>
              <a:r>
                <a:rPr baseline="-5999"/>
                <a:t>6</a:t>
              </a:r>
            </a:p>
          </p:txBody>
        </p:sp>
        <p:grpSp>
          <p:nvGrpSpPr>
            <p:cNvPr id="188" name="Group"/>
            <p:cNvGrpSpPr/>
            <p:nvPr/>
          </p:nvGrpSpPr>
          <p:grpSpPr>
            <a:xfrm>
              <a:off x="5054203" y="2377876"/>
              <a:ext cx="2821782" cy="4411267"/>
              <a:chOff x="0" y="0"/>
              <a:chExt cx="2821781" cy="4411266"/>
            </a:xfrm>
          </p:grpSpPr>
          <p:sp>
            <p:nvSpPr>
              <p:cNvPr id="185" name="Rounded Rectangle"/>
              <p:cNvSpPr/>
              <p:nvPr/>
            </p:nvSpPr>
            <p:spPr>
              <a:xfrm>
                <a:off x="1893093" y="0"/>
                <a:ext cx="928689" cy="4411267"/>
              </a:xfrm>
              <a:prstGeom prst="roundRect">
                <a:avLst>
                  <a:gd name="adj" fmla="val 28846"/>
                </a:avLst>
              </a:prstGeom>
              <a:solidFill>
                <a:srgbClr val="FEFCDD"/>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86" name="Rounded Rectangle"/>
              <p:cNvSpPr/>
              <p:nvPr/>
            </p:nvSpPr>
            <p:spPr>
              <a:xfrm>
                <a:off x="0" y="288173"/>
                <a:ext cx="1875235" cy="3834923"/>
              </a:xfrm>
              <a:prstGeom prst="roundRect">
                <a:avLst>
                  <a:gd name="adj" fmla="val 14286"/>
                </a:avLst>
              </a:prstGeom>
              <a:solidFill>
                <a:srgbClr val="E32400"/>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87" name="Rounded Rectangle"/>
              <p:cNvSpPr/>
              <p:nvPr/>
            </p:nvSpPr>
            <p:spPr>
              <a:xfrm>
                <a:off x="196453" y="665015"/>
                <a:ext cx="1500188" cy="3081239"/>
              </a:xfrm>
              <a:prstGeom prst="roundRect">
                <a:avLst>
                  <a:gd name="adj" fmla="val 17857"/>
                </a:avLst>
              </a:prstGeom>
              <a:solidFill>
                <a:srgbClr val="FDE2D7"/>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189" name="Line"/>
            <p:cNvSpPr/>
            <p:nvPr/>
          </p:nvSpPr>
          <p:spPr>
            <a:xfrm>
              <a:off x="4357687" y="2824360"/>
              <a:ext cx="4089954" cy="3"/>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190" name="Line"/>
            <p:cNvSpPr/>
            <p:nvPr/>
          </p:nvSpPr>
          <p:spPr>
            <a:xfrm flipH="1" flipV="1">
              <a:off x="4357687" y="6253361"/>
              <a:ext cx="4161235" cy="3"/>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191" name="O2"/>
            <p:cNvSpPr/>
            <p:nvPr/>
          </p:nvSpPr>
          <p:spPr>
            <a:xfrm>
              <a:off x="8881167" y="2815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O</a:t>
              </a:r>
              <a:r>
                <a:rPr baseline="-5999"/>
                <a:t>2</a:t>
              </a:r>
            </a:p>
          </p:txBody>
        </p:sp>
        <p:sp>
          <p:nvSpPr>
            <p:cNvPr id="192" name="CO2"/>
            <p:cNvSpPr/>
            <p:nvPr/>
          </p:nvSpPr>
          <p:spPr>
            <a:xfrm>
              <a:off x="9059760" y="624443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CO</a:t>
              </a:r>
              <a:r>
                <a:rPr baseline="-5999"/>
                <a:t>2</a:t>
              </a:r>
            </a:p>
          </p:txBody>
        </p:sp>
        <p:sp>
          <p:nvSpPr>
            <p:cNvPr id="193" name="Line"/>
            <p:cNvSpPr/>
            <p:nvPr/>
          </p:nvSpPr>
          <p:spPr>
            <a:xfrm>
              <a:off x="1196578" y="4592439"/>
              <a:ext cx="643930" cy="1"/>
            </a:xfrm>
            <a:prstGeom prst="line">
              <a:avLst/>
            </a:prstGeom>
            <a:noFill/>
            <a:ln w="50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194" name="ATP"/>
            <p:cNvSpPr/>
            <p:nvPr/>
          </p:nvSpPr>
          <p:spPr>
            <a:xfrm>
              <a:off x="898148" y="458350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2400"/>
              </a:lvl1pPr>
            </a:lstStyle>
            <a:p>
              <a:pPr/>
              <a:r>
                <a:t>ATP</a:t>
              </a:r>
            </a:p>
          </p:txBody>
        </p:sp>
        <p:sp>
          <p:nvSpPr>
            <p:cNvPr id="195" name="organism"/>
            <p:cNvSpPr/>
            <p:nvPr/>
          </p:nvSpPr>
          <p:spPr>
            <a:xfrm>
              <a:off x="1148179" y="3508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latin typeface="Comic Sans MS"/>
                  <a:ea typeface="Comic Sans MS"/>
                  <a:cs typeface="Comic Sans MS"/>
                  <a:sym typeface="Comic Sans MS"/>
                </a:defRPr>
              </a:lvl1pPr>
            </a:lstStyle>
            <a:p>
              <a:pPr/>
              <a:r>
                <a:t>organism</a:t>
              </a:r>
            </a:p>
          </p:txBody>
        </p:sp>
        <p:sp>
          <p:nvSpPr>
            <p:cNvPr id="196" name="cells"/>
            <p:cNvSpPr/>
            <p:nvPr/>
          </p:nvSpPr>
          <p:spPr>
            <a:xfrm>
              <a:off x="903537" y="135989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latin typeface="Comic Sans MS"/>
                  <a:ea typeface="Comic Sans MS"/>
                  <a:cs typeface="Comic Sans MS"/>
                  <a:sym typeface="Comic Sans MS"/>
                </a:defRPr>
              </a:lvl1pPr>
            </a:lstStyle>
            <a:p>
              <a:pPr/>
              <a:r>
                <a:t>cells</a:t>
              </a:r>
            </a:p>
          </p:txBody>
        </p:sp>
        <p:sp>
          <p:nvSpPr>
            <p:cNvPr id="197" name="circulatory…"/>
            <p:cNvSpPr/>
            <p:nvPr/>
          </p:nvSpPr>
          <p:spPr>
            <a:xfrm flipV="1">
              <a:off x="6066013" y="3456384"/>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latin typeface="Comic Sans MS"/>
                  <a:ea typeface="Comic Sans MS"/>
                  <a:cs typeface="Comic Sans MS"/>
                  <a:sym typeface="Comic Sans MS"/>
                </a:defRPr>
              </a:pPr>
              <a:r>
                <a:t>circulatory</a:t>
              </a:r>
            </a:p>
            <a:p>
              <a:pPr algn="ctr" defTabSz="821531">
                <a:defRPr sz="3200">
                  <a:latin typeface="Comic Sans MS"/>
                  <a:ea typeface="Comic Sans MS"/>
                  <a:cs typeface="Comic Sans MS"/>
                  <a:sym typeface="Comic Sans MS"/>
                </a:defRPr>
              </a:pPr>
              <a:r>
                <a:t>system</a:t>
              </a:r>
            </a:p>
          </p:txBody>
        </p:sp>
        <p:sp>
          <p:nvSpPr>
            <p:cNvPr id="198" name="respiratory…"/>
            <p:cNvSpPr/>
            <p:nvPr/>
          </p:nvSpPr>
          <p:spPr>
            <a:xfrm>
              <a:off x="9179718" y="446030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latin typeface="Comic Sans MS"/>
                  <a:ea typeface="Comic Sans MS"/>
                  <a:cs typeface="Comic Sans MS"/>
                  <a:sym typeface="Comic Sans MS"/>
                </a:defRPr>
              </a:pPr>
              <a:r>
                <a:t>respiratory</a:t>
              </a:r>
            </a:p>
            <a:p>
              <a:pPr algn="ctr" defTabSz="821531">
                <a:defRPr sz="3200">
                  <a:latin typeface="Comic Sans MS"/>
                  <a:ea typeface="Comic Sans MS"/>
                  <a:cs typeface="Comic Sans MS"/>
                  <a:sym typeface="Comic Sans MS"/>
                </a:defRPr>
              </a:pPr>
              <a:r>
                <a:t>surface</a:t>
              </a:r>
            </a:p>
          </p:txBody>
        </p:sp>
      </p:grpSp>
      <p:sp>
        <p:nvSpPr>
          <p:cNvPr id="200" name="Respiration:…"/>
          <p:cNvSpPr txBox="1"/>
          <p:nvPr/>
        </p:nvSpPr>
        <p:spPr>
          <a:xfrm>
            <a:off x="4320463" y="383976"/>
            <a:ext cx="12948047" cy="194667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5000"/>
            </a:pPr>
            <a:r>
              <a:t>Respiration: </a:t>
            </a:r>
          </a:p>
          <a:p>
            <a:pPr defTabSz="821531">
              <a:defRPr sz="3200"/>
            </a:pPr>
            <a:r>
              <a:t>Get O</a:t>
            </a:r>
            <a:r>
              <a:rPr baseline="-5999"/>
              <a:t>2</a:t>
            </a:r>
            <a:r>
              <a:t> from outside environment into deep tissues;</a:t>
            </a:r>
          </a:p>
          <a:p>
            <a:pPr defTabSz="821531">
              <a:defRPr sz="3200"/>
            </a:pPr>
            <a:r>
              <a:t>get CO</a:t>
            </a:r>
            <a:r>
              <a:rPr baseline="-5999"/>
              <a:t>2</a:t>
            </a:r>
            <a:r>
              <a:t> out of tissues</a:t>
            </a:r>
          </a:p>
        </p:txBody>
      </p:sp>
      <p:sp>
        <p:nvSpPr>
          <p:cNvPr id="201" name="Cellular Respiration:…"/>
          <p:cNvSpPr txBox="1"/>
          <p:nvPr/>
        </p:nvSpPr>
        <p:spPr>
          <a:xfrm>
            <a:off x="4548187" y="10954146"/>
            <a:ext cx="9373522" cy="17018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defTabSz="821531">
              <a:defRPr b="1" sz="3200"/>
            </a:pPr>
            <a:r>
              <a:t>Cellular Respiration:</a:t>
            </a:r>
          </a:p>
          <a:p>
            <a:pPr defTabSz="821531">
              <a:defRPr sz="3200"/>
            </a:pPr>
            <a:r>
              <a:t>O</a:t>
            </a:r>
            <a:r>
              <a:rPr baseline="-5999"/>
              <a:t>2</a:t>
            </a:r>
            <a:r>
              <a:t> used by tissues in oxidative phosphorylation; </a:t>
            </a:r>
          </a:p>
          <a:p>
            <a:pPr defTabSz="821531">
              <a:defRPr sz="3200"/>
            </a:pPr>
            <a:r>
              <a:t>CO</a:t>
            </a:r>
            <a:r>
              <a:rPr baseline="-5999"/>
              <a:t>2</a:t>
            </a:r>
            <a:r>
              <a:t> produced as waste product by glycolysis.</a:t>
            </a:r>
          </a:p>
        </p:txBody>
      </p:sp>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790" name="Group"/>
          <p:cNvGrpSpPr/>
          <p:nvPr/>
        </p:nvGrpSpPr>
        <p:grpSpPr>
          <a:xfrm>
            <a:off x="4333875" y="3178968"/>
            <a:ext cx="6858000" cy="8143936"/>
            <a:chOff x="0" y="0"/>
            <a:chExt cx="6858000" cy="8143934"/>
          </a:xfrm>
        </p:grpSpPr>
        <p:pic>
          <p:nvPicPr>
            <p:cNvPr id="782" name="jonathan_miller_v_Variation_1.png" descr="jonathan_miller_v_Variation_1.png"/>
            <p:cNvPicPr>
              <a:picLocks noChangeAspect="1"/>
            </p:cNvPicPr>
            <p:nvPr/>
          </p:nvPicPr>
          <p:blipFill>
            <a:blip r:embed="rId2">
              <a:extLst/>
            </a:blip>
            <a:stretch>
              <a:fillRect/>
            </a:stretch>
          </p:blipFill>
          <p:spPr>
            <a:xfrm>
              <a:off x="4179093" y="0"/>
              <a:ext cx="2678907" cy="3589735"/>
            </a:xfrm>
            <a:prstGeom prst="rect">
              <a:avLst/>
            </a:prstGeom>
            <a:ln w="12700" cap="flat">
              <a:noFill/>
              <a:miter lim="400000"/>
            </a:ln>
            <a:effectLst/>
          </p:spPr>
        </p:pic>
        <p:sp>
          <p:nvSpPr>
            <p:cNvPr id="783" name="Rounded Rectangle"/>
            <p:cNvSpPr/>
            <p:nvPr/>
          </p:nvSpPr>
          <p:spPr>
            <a:xfrm>
              <a:off x="0" y="1107281"/>
              <a:ext cx="3500438" cy="4054079"/>
            </a:xfrm>
            <a:prstGeom prst="roundRect">
              <a:avLst>
                <a:gd name="adj" fmla="val 7653"/>
              </a:avLst>
            </a:prstGeom>
            <a:solidFill>
              <a:srgbClr val="E0EDD4"/>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84" name="Line"/>
            <p:cNvSpPr/>
            <p:nvPr/>
          </p:nvSpPr>
          <p:spPr>
            <a:xfrm>
              <a:off x="3339378" y="1625203"/>
              <a:ext cx="1966271" cy="1"/>
            </a:xfrm>
            <a:prstGeom prst="line">
              <a:avLst/>
            </a:prstGeom>
            <a:noFill/>
            <a:ln w="152400" cap="flat">
              <a:solidFill>
                <a:srgbClr val="CCE8B5"/>
              </a:solidFill>
              <a:prstDash val="solid"/>
              <a:miter lim="400000"/>
            </a:ln>
            <a:effectLst/>
          </p:spPr>
          <p:txBody>
            <a:bodyPr wrap="square" lIns="71437" tIns="71437" rIns="71437" bIns="71437" numCol="1" anchor="ctr">
              <a:noAutofit/>
            </a:bodyPr>
            <a:lstStyle/>
            <a:p>
              <a:pPr/>
            </a:p>
          </p:txBody>
        </p:sp>
        <p:sp>
          <p:nvSpPr>
            <p:cNvPr id="785" name="Line"/>
            <p:cNvSpPr/>
            <p:nvPr/>
          </p:nvSpPr>
          <p:spPr>
            <a:xfrm>
              <a:off x="3410803" y="2053828"/>
              <a:ext cx="1894846" cy="1"/>
            </a:xfrm>
            <a:prstGeom prst="line">
              <a:avLst/>
            </a:prstGeom>
            <a:noFill/>
            <a:ln w="152400" cap="flat">
              <a:solidFill>
                <a:srgbClr val="CCE8B5"/>
              </a:solidFill>
              <a:prstDash val="solid"/>
              <a:miter lim="400000"/>
            </a:ln>
            <a:effectLst/>
          </p:spPr>
          <p:txBody>
            <a:bodyPr wrap="square" lIns="71437" tIns="71437" rIns="71437" bIns="71437" numCol="1" anchor="ctr">
              <a:noAutofit/>
            </a:bodyPr>
            <a:lstStyle/>
            <a:p>
              <a:pPr/>
            </a:p>
          </p:txBody>
        </p:sp>
        <p:sp>
          <p:nvSpPr>
            <p:cNvPr id="786" name="PO2 = 159 mmHg"/>
            <p:cNvSpPr txBox="1"/>
            <p:nvPr/>
          </p:nvSpPr>
          <p:spPr>
            <a:xfrm>
              <a:off x="118157" y="2428676"/>
              <a:ext cx="3238765"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P</a:t>
              </a:r>
              <a:r>
                <a:rPr baseline="-5999"/>
                <a:t>O2</a:t>
              </a:r>
              <a:r>
                <a:t> = 159 mmHg</a:t>
              </a:r>
            </a:p>
          </p:txBody>
        </p:sp>
        <p:sp>
          <p:nvSpPr>
            <p:cNvPr id="787" name="PCO2 = 0 mmHg"/>
            <p:cNvSpPr txBox="1"/>
            <p:nvPr/>
          </p:nvSpPr>
          <p:spPr>
            <a:xfrm>
              <a:off x="260073" y="3035895"/>
              <a:ext cx="2982384"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P</a:t>
              </a:r>
              <a:r>
                <a:rPr baseline="-5999"/>
                <a:t>CO2</a:t>
              </a:r>
              <a:r>
                <a:t> = 0 mmHg</a:t>
              </a:r>
            </a:p>
          </p:txBody>
        </p:sp>
        <p:sp>
          <p:nvSpPr>
            <p:cNvPr id="788" name="Line"/>
            <p:cNvSpPr/>
            <p:nvPr/>
          </p:nvSpPr>
          <p:spPr>
            <a:xfrm>
              <a:off x="5250656" y="1535906"/>
              <a:ext cx="1" cy="533174"/>
            </a:xfrm>
            <a:prstGeom prst="line">
              <a:avLst/>
            </a:prstGeom>
            <a:noFill/>
            <a:ln w="152400" cap="flat">
              <a:solidFill>
                <a:srgbClr val="CCE8B5"/>
              </a:solidFill>
              <a:prstDash val="solid"/>
              <a:miter lim="400000"/>
            </a:ln>
            <a:effectLst/>
          </p:spPr>
          <p:txBody>
            <a:bodyPr wrap="square" lIns="71437" tIns="71437" rIns="71437" bIns="71437" numCol="1" anchor="ctr">
              <a:noAutofit/>
            </a:bodyPr>
            <a:lstStyle/>
            <a:p>
              <a:pPr/>
            </a:p>
          </p:txBody>
        </p:sp>
        <p:sp>
          <p:nvSpPr>
            <p:cNvPr id="789" name="Line"/>
            <p:cNvSpPr/>
            <p:nvPr/>
          </p:nvSpPr>
          <p:spPr>
            <a:xfrm>
              <a:off x="982265" y="7125867"/>
              <a:ext cx="5607845" cy="1018068"/>
            </a:xfrm>
            <a:custGeom>
              <a:avLst/>
              <a:gdLst/>
              <a:ahLst/>
              <a:cxnLst>
                <a:cxn ang="0">
                  <a:pos x="wd2" y="hd2"/>
                </a:cxn>
                <a:cxn ang="5400000">
                  <a:pos x="wd2" y="hd2"/>
                </a:cxn>
                <a:cxn ang="10800000">
                  <a:pos x="wd2" y="hd2"/>
                </a:cxn>
                <a:cxn ang="16200000">
                  <a:pos x="wd2" y="hd2"/>
                </a:cxn>
              </a:cxnLst>
              <a:rect l="0" t="0" r="r" b="b"/>
              <a:pathLst>
                <a:path w="21600" h="21325" fill="norm" stroke="1" extrusionOk="0">
                  <a:moveTo>
                    <a:pt x="0" y="19454"/>
                  </a:moveTo>
                  <a:cubicBezTo>
                    <a:pt x="1135" y="13034"/>
                    <a:pt x="2701" y="-91"/>
                    <a:pt x="3439" y="1"/>
                  </a:cubicBezTo>
                  <a:cubicBezTo>
                    <a:pt x="4215" y="97"/>
                    <a:pt x="6088" y="21145"/>
                    <a:pt x="6879" y="21325"/>
                  </a:cubicBezTo>
                  <a:cubicBezTo>
                    <a:pt x="7691" y="21509"/>
                    <a:pt x="9865" y="1234"/>
                    <a:pt x="10731" y="1123"/>
                  </a:cubicBezTo>
                  <a:cubicBezTo>
                    <a:pt x="11576" y="1015"/>
                    <a:pt x="13811" y="19954"/>
                    <a:pt x="14652" y="19828"/>
                  </a:cubicBezTo>
                  <a:cubicBezTo>
                    <a:pt x="15429" y="19711"/>
                    <a:pt x="17331" y="1518"/>
                    <a:pt x="18092" y="1497"/>
                  </a:cubicBezTo>
                  <a:cubicBezTo>
                    <a:pt x="18860" y="1477"/>
                    <a:pt x="20442" y="13779"/>
                    <a:pt x="21600" y="19828"/>
                  </a:cubicBezTo>
                </a:path>
              </a:pathLst>
            </a:custGeom>
            <a:noFill/>
            <a:ln w="508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grpSp>
      <p:grpSp>
        <p:nvGrpSpPr>
          <p:cNvPr id="801" name="Group"/>
          <p:cNvGrpSpPr/>
          <p:nvPr/>
        </p:nvGrpSpPr>
        <p:grpSpPr>
          <a:xfrm>
            <a:off x="13317140" y="3375421"/>
            <a:ext cx="6858001" cy="8429626"/>
            <a:chOff x="0" y="0"/>
            <a:chExt cx="6858000" cy="8429625"/>
          </a:xfrm>
        </p:grpSpPr>
        <p:pic>
          <p:nvPicPr>
            <p:cNvPr id="791" name="jonathan_miller_v_Variation_1.png" descr="jonathan_miller_v_Variation_1.png"/>
            <p:cNvPicPr>
              <a:picLocks noChangeAspect="1"/>
            </p:cNvPicPr>
            <p:nvPr/>
          </p:nvPicPr>
          <p:blipFill>
            <a:blip r:embed="rId2">
              <a:extLst/>
            </a:blip>
            <a:stretch>
              <a:fillRect/>
            </a:stretch>
          </p:blipFill>
          <p:spPr>
            <a:xfrm>
              <a:off x="4179093" y="0"/>
              <a:ext cx="2678907" cy="3589735"/>
            </a:xfrm>
            <a:prstGeom prst="rect">
              <a:avLst/>
            </a:prstGeom>
            <a:ln w="12700" cap="flat">
              <a:noFill/>
              <a:miter lim="400000"/>
            </a:ln>
            <a:effectLst/>
          </p:spPr>
        </p:pic>
        <p:sp>
          <p:nvSpPr>
            <p:cNvPr id="792" name="Rounded Rectangle"/>
            <p:cNvSpPr/>
            <p:nvPr/>
          </p:nvSpPr>
          <p:spPr>
            <a:xfrm>
              <a:off x="0" y="1107281"/>
              <a:ext cx="3500438" cy="4054079"/>
            </a:xfrm>
            <a:prstGeom prst="roundRect">
              <a:avLst>
                <a:gd name="adj" fmla="val 7653"/>
              </a:avLst>
            </a:prstGeom>
            <a:solidFill>
              <a:srgbClr val="E0EDD4"/>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93" name="Line"/>
            <p:cNvSpPr/>
            <p:nvPr/>
          </p:nvSpPr>
          <p:spPr>
            <a:xfrm>
              <a:off x="3339703" y="1625203"/>
              <a:ext cx="1966270" cy="1"/>
            </a:xfrm>
            <a:prstGeom prst="line">
              <a:avLst/>
            </a:prstGeom>
            <a:noFill/>
            <a:ln w="152400" cap="flat">
              <a:solidFill>
                <a:srgbClr val="CCE8B5"/>
              </a:solidFill>
              <a:prstDash val="solid"/>
              <a:miter lim="400000"/>
            </a:ln>
            <a:effectLst/>
          </p:spPr>
          <p:txBody>
            <a:bodyPr wrap="square" lIns="71437" tIns="71437" rIns="71437" bIns="71437" numCol="1" anchor="ctr">
              <a:noAutofit/>
            </a:bodyPr>
            <a:lstStyle/>
            <a:p>
              <a:pPr/>
            </a:p>
          </p:txBody>
        </p:sp>
        <p:sp>
          <p:nvSpPr>
            <p:cNvPr id="794" name="Line"/>
            <p:cNvSpPr/>
            <p:nvPr/>
          </p:nvSpPr>
          <p:spPr>
            <a:xfrm>
              <a:off x="3411140" y="2053828"/>
              <a:ext cx="1894845" cy="1"/>
            </a:xfrm>
            <a:prstGeom prst="line">
              <a:avLst/>
            </a:prstGeom>
            <a:noFill/>
            <a:ln w="152400" cap="flat">
              <a:solidFill>
                <a:srgbClr val="CCE8B5"/>
              </a:solidFill>
              <a:prstDash val="solid"/>
              <a:miter lim="400000"/>
            </a:ln>
            <a:effectLst/>
          </p:spPr>
          <p:txBody>
            <a:bodyPr wrap="square" lIns="71437" tIns="71437" rIns="71437" bIns="71437" numCol="1" anchor="ctr">
              <a:noAutofit/>
            </a:bodyPr>
            <a:lstStyle/>
            <a:p>
              <a:pPr/>
            </a:p>
          </p:txBody>
        </p:sp>
        <p:sp>
          <p:nvSpPr>
            <p:cNvPr id="795" name="PO2 = 100 mmHg"/>
            <p:cNvSpPr txBox="1"/>
            <p:nvPr/>
          </p:nvSpPr>
          <p:spPr>
            <a:xfrm>
              <a:off x="122604" y="2428676"/>
              <a:ext cx="3238766"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P</a:t>
              </a:r>
              <a:r>
                <a:rPr baseline="-5999"/>
                <a:t>O2</a:t>
              </a:r>
              <a:r>
                <a:t> = 100 mmHg</a:t>
              </a:r>
            </a:p>
          </p:txBody>
        </p:sp>
        <p:sp>
          <p:nvSpPr>
            <p:cNvPr id="796" name="PCO2 = 50 mmHg"/>
            <p:cNvSpPr txBox="1"/>
            <p:nvPr/>
          </p:nvSpPr>
          <p:spPr>
            <a:xfrm>
              <a:off x="199036" y="3053754"/>
              <a:ext cx="3208405"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P</a:t>
              </a:r>
              <a:r>
                <a:rPr baseline="-5999"/>
                <a:t>CO2</a:t>
              </a:r>
              <a:r>
                <a:t> = 50 mmHg</a:t>
              </a:r>
            </a:p>
          </p:txBody>
        </p:sp>
        <p:sp>
          <p:nvSpPr>
            <p:cNvPr id="797" name="Line"/>
            <p:cNvSpPr/>
            <p:nvPr/>
          </p:nvSpPr>
          <p:spPr>
            <a:xfrm>
              <a:off x="5250656" y="1535906"/>
              <a:ext cx="1" cy="533174"/>
            </a:xfrm>
            <a:prstGeom prst="line">
              <a:avLst/>
            </a:prstGeom>
            <a:noFill/>
            <a:ln w="152400" cap="flat">
              <a:solidFill>
                <a:srgbClr val="CCE8B5"/>
              </a:solidFill>
              <a:prstDash val="solid"/>
              <a:miter lim="400000"/>
            </a:ln>
            <a:effectLst/>
          </p:spPr>
          <p:txBody>
            <a:bodyPr wrap="square" lIns="71437" tIns="71437" rIns="71437" bIns="71437" numCol="1" anchor="ctr">
              <a:noAutofit/>
            </a:bodyPr>
            <a:lstStyle/>
            <a:p>
              <a:pPr/>
            </a:p>
          </p:txBody>
        </p:sp>
        <p:grpSp>
          <p:nvGrpSpPr>
            <p:cNvPr id="800" name="Group"/>
            <p:cNvGrpSpPr/>
            <p:nvPr/>
          </p:nvGrpSpPr>
          <p:grpSpPr>
            <a:xfrm>
              <a:off x="1803796" y="6465093"/>
              <a:ext cx="4732736" cy="1964533"/>
              <a:chOff x="0" y="0"/>
              <a:chExt cx="4732734" cy="1964531"/>
            </a:xfrm>
          </p:grpSpPr>
          <p:sp>
            <p:nvSpPr>
              <p:cNvPr id="798" name="Line"/>
              <p:cNvSpPr/>
              <p:nvPr/>
            </p:nvSpPr>
            <p:spPr>
              <a:xfrm>
                <a:off x="2375296" y="0"/>
                <a:ext cx="2357439" cy="1964532"/>
              </a:xfrm>
              <a:custGeom>
                <a:avLst/>
                <a:gdLst/>
                <a:ahLst/>
                <a:cxnLst>
                  <a:cxn ang="0">
                    <a:pos x="wd2" y="hd2"/>
                  </a:cxn>
                  <a:cxn ang="5400000">
                    <a:pos x="wd2" y="hd2"/>
                  </a:cxn>
                  <a:cxn ang="10800000">
                    <a:pos x="wd2" y="hd2"/>
                  </a:cxn>
                  <a:cxn ang="16200000">
                    <a:pos x="wd2" y="hd2"/>
                  </a:cxn>
                </a:cxnLst>
                <a:rect l="0" t="0" r="r" b="b"/>
                <a:pathLst>
                  <a:path w="21600" h="21325" fill="norm" stroke="1" extrusionOk="0">
                    <a:moveTo>
                      <a:pt x="0" y="19454"/>
                    </a:moveTo>
                    <a:cubicBezTo>
                      <a:pt x="1135" y="13034"/>
                      <a:pt x="2701" y="-91"/>
                      <a:pt x="3439" y="1"/>
                    </a:cubicBezTo>
                    <a:cubicBezTo>
                      <a:pt x="4215" y="97"/>
                      <a:pt x="6088" y="21145"/>
                      <a:pt x="6879" y="21325"/>
                    </a:cubicBezTo>
                    <a:cubicBezTo>
                      <a:pt x="7691" y="21509"/>
                      <a:pt x="9865" y="1234"/>
                      <a:pt x="10731" y="1123"/>
                    </a:cubicBezTo>
                    <a:cubicBezTo>
                      <a:pt x="11576" y="1015"/>
                      <a:pt x="13811" y="19954"/>
                      <a:pt x="14652" y="19828"/>
                    </a:cubicBezTo>
                    <a:cubicBezTo>
                      <a:pt x="15429" y="19711"/>
                      <a:pt x="17331" y="1518"/>
                      <a:pt x="18092" y="1497"/>
                    </a:cubicBezTo>
                    <a:cubicBezTo>
                      <a:pt x="18860" y="1477"/>
                      <a:pt x="20442" y="13779"/>
                      <a:pt x="21600" y="19828"/>
                    </a:cubicBezTo>
                  </a:path>
                </a:pathLst>
              </a:custGeom>
              <a:noFill/>
              <a:ln w="508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sp>
            <p:nvSpPr>
              <p:cNvPr id="799" name="Line"/>
              <p:cNvSpPr/>
              <p:nvPr/>
            </p:nvSpPr>
            <p:spPr>
              <a:xfrm>
                <a:off x="0" y="0"/>
                <a:ext cx="2357438" cy="1964532"/>
              </a:xfrm>
              <a:custGeom>
                <a:avLst/>
                <a:gdLst/>
                <a:ahLst/>
                <a:cxnLst>
                  <a:cxn ang="0">
                    <a:pos x="wd2" y="hd2"/>
                  </a:cxn>
                  <a:cxn ang="5400000">
                    <a:pos x="wd2" y="hd2"/>
                  </a:cxn>
                  <a:cxn ang="10800000">
                    <a:pos x="wd2" y="hd2"/>
                  </a:cxn>
                  <a:cxn ang="16200000">
                    <a:pos x="wd2" y="hd2"/>
                  </a:cxn>
                </a:cxnLst>
                <a:rect l="0" t="0" r="r" b="b"/>
                <a:pathLst>
                  <a:path w="21600" h="21325" fill="norm" stroke="1" extrusionOk="0">
                    <a:moveTo>
                      <a:pt x="0" y="19454"/>
                    </a:moveTo>
                    <a:cubicBezTo>
                      <a:pt x="1135" y="13034"/>
                      <a:pt x="2701" y="-91"/>
                      <a:pt x="3439" y="1"/>
                    </a:cubicBezTo>
                    <a:cubicBezTo>
                      <a:pt x="4215" y="97"/>
                      <a:pt x="6088" y="21145"/>
                      <a:pt x="6879" y="21325"/>
                    </a:cubicBezTo>
                    <a:cubicBezTo>
                      <a:pt x="7691" y="21509"/>
                      <a:pt x="9865" y="1234"/>
                      <a:pt x="10731" y="1123"/>
                    </a:cubicBezTo>
                    <a:cubicBezTo>
                      <a:pt x="11576" y="1015"/>
                      <a:pt x="13811" y="19954"/>
                      <a:pt x="14652" y="19828"/>
                    </a:cubicBezTo>
                    <a:cubicBezTo>
                      <a:pt x="15429" y="19711"/>
                      <a:pt x="17331" y="1518"/>
                      <a:pt x="18092" y="1497"/>
                    </a:cubicBezTo>
                    <a:cubicBezTo>
                      <a:pt x="18860" y="1477"/>
                      <a:pt x="20442" y="13779"/>
                      <a:pt x="21600" y="19828"/>
                    </a:cubicBezTo>
                  </a:path>
                </a:pathLst>
              </a:custGeom>
              <a:noFill/>
              <a:ln w="508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grpSp>
      </p:grpSp>
      <p:sp>
        <p:nvSpPr>
          <p:cNvPr id="802" name="Rebreathing air: CO2 increases as O2 drops; breathing rate increases"/>
          <p:cNvSpPr txBox="1"/>
          <p:nvPr/>
        </p:nvSpPr>
        <p:spPr>
          <a:xfrm>
            <a:off x="4168065" y="884039"/>
            <a:ext cx="16287751" cy="75009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sz="3800"/>
            </a:pPr>
            <a:r>
              <a:t>Rebreathing air: CO</a:t>
            </a:r>
            <a:r>
              <a:rPr baseline="-5999"/>
              <a:t>2</a:t>
            </a:r>
            <a:r>
              <a:t> </a:t>
            </a:r>
            <a:r>
              <a:rPr b="1">
                <a:solidFill>
                  <a:srgbClr val="E32400"/>
                </a:solidFill>
              </a:rPr>
              <a:t>increases</a:t>
            </a:r>
            <a:r>
              <a:t> as O</a:t>
            </a:r>
            <a:r>
              <a:rPr baseline="-5999"/>
              <a:t>2</a:t>
            </a:r>
            <a:r>
              <a:t> drops; breathing rate </a:t>
            </a:r>
            <a:r>
              <a:rPr b="1">
                <a:solidFill>
                  <a:srgbClr val="E32400"/>
                </a:solidFill>
              </a:rPr>
              <a:t>increases</a:t>
            </a:r>
            <a:r>
              <a:t> </a:t>
            </a:r>
          </a:p>
        </p:txBody>
      </p:sp>
      <p:sp>
        <p:nvSpPr>
          <p:cNvPr id="803" name="sealed drum"/>
          <p:cNvSpPr txBox="1"/>
          <p:nvPr/>
        </p:nvSpPr>
        <p:spPr>
          <a:xfrm>
            <a:off x="3458765" y="3589734"/>
            <a:ext cx="2650520"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Comic Sans MS"/>
                <a:ea typeface="Comic Sans MS"/>
                <a:cs typeface="Comic Sans MS"/>
                <a:sym typeface="Comic Sans MS"/>
              </a:defRPr>
            </a:lvl1pPr>
          </a:lstStyle>
          <a:p>
            <a:pPr/>
            <a:r>
              <a:t>sealed drum</a:t>
            </a:r>
          </a:p>
        </p:txBody>
      </p:sp>
      <p:sp>
        <p:nvSpPr>
          <p:cNvPr id="804" name="PO2 = 100 mmHg"/>
          <p:cNvSpPr txBox="1"/>
          <p:nvPr/>
        </p:nvSpPr>
        <p:spPr>
          <a:xfrm>
            <a:off x="8620125" y="6983015"/>
            <a:ext cx="3412536"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P</a:t>
            </a:r>
            <a:r>
              <a:rPr baseline="-5999"/>
              <a:t>O2</a:t>
            </a:r>
            <a:r>
              <a:t> = 100 mmHg</a:t>
            </a:r>
          </a:p>
        </p:txBody>
      </p:sp>
      <p:sp>
        <p:nvSpPr>
          <p:cNvPr id="805" name="PCO2 = 40 mmHg"/>
          <p:cNvSpPr txBox="1"/>
          <p:nvPr/>
        </p:nvSpPr>
        <p:spPr>
          <a:xfrm>
            <a:off x="8643809" y="7608093"/>
            <a:ext cx="3380516"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P</a:t>
            </a:r>
            <a:r>
              <a:rPr baseline="-5999"/>
              <a:t>CO2</a:t>
            </a:r>
            <a:r>
              <a:t> = 40 mmHg</a:t>
            </a:r>
          </a:p>
        </p:txBody>
      </p:sp>
      <p:sp>
        <p:nvSpPr>
          <p:cNvPr id="806" name="PO2 = 80 mmHg"/>
          <p:cNvSpPr txBox="1"/>
          <p:nvPr/>
        </p:nvSpPr>
        <p:spPr>
          <a:xfrm>
            <a:off x="17579706" y="7036593"/>
            <a:ext cx="3174156"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P</a:t>
            </a:r>
            <a:r>
              <a:rPr baseline="-5999"/>
              <a:t>O2</a:t>
            </a:r>
            <a:r>
              <a:t> = 80 mmHg</a:t>
            </a:r>
          </a:p>
        </p:txBody>
      </p:sp>
      <p:sp>
        <p:nvSpPr>
          <p:cNvPr id="807" name="PCO2 = 50 mmHg"/>
          <p:cNvSpPr txBox="1"/>
          <p:nvPr/>
        </p:nvSpPr>
        <p:spPr>
          <a:xfrm>
            <a:off x="17478374" y="7661671"/>
            <a:ext cx="3380515"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P</a:t>
            </a:r>
            <a:r>
              <a:rPr baseline="-5999"/>
              <a:t>CO2</a:t>
            </a:r>
            <a:r>
              <a:t> = </a:t>
            </a:r>
            <a:r>
              <a:rPr>
                <a:solidFill>
                  <a:srgbClr val="E32400"/>
                </a:solidFill>
              </a:rPr>
              <a:t>50 mmHg</a:t>
            </a:r>
          </a:p>
        </p:txBody>
      </p:sp>
      <p:grpSp>
        <p:nvGrpSpPr>
          <p:cNvPr id="811" name="Group"/>
          <p:cNvGrpSpPr/>
          <p:nvPr/>
        </p:nvGrpSpPr>
        <p:grpSpPr>
          <a:xfrm>
            <a:off x="10852546" y="8258016"/>
            <a:ext cx="8008712" cy="496706"/>
            <a:chOff x="0" y="0"/>
            <a:chExt cx="8008710" cy="496704"/>
          </a:xfrm>
        </p:grpSpPr>
        <p:sp>
          <p:nvSpPr>
            <p:cNvPr id="808" name="Line"/>
            <p:cNvSpPr/>
            <p:nvPr/>
          </p:nvSpPr>
          <p:spPr>
            <a:xfrm>
              <a:off x="0" y="28733"/>
              <a:ext cx="511132" cy="450113"/>
            </a:xfrm>
            <a:prstGeom prst="line">
              <a:avLst/>
            </a:prstGeom>
            <a:noFill/>
            <a:ln w="12700" cap="flat">
              <a:solidFill>
                <a:srgbClr val="000000"/>
              </a:solidFill>
              <a:custDash>
                <a:ds d="200000" sp="200000"/>
              </a:custDash>
              <a:miter lim="400000"/>
              <a:headEnd type="arrow" w="med" len="med"/>
            </a:ln>
            <a:effectLst/>
          </p:spPr>
          <p:txBody>
            <a:bodyPr wrap="square" lIns="71437" tIns="71437" rIns="71437" bIns="71437" numCol="1" anchor="ctr">
              <a:noAutofit/>
            </a:bodyPr>
            <a:lstStyle/>
            <a:p>
              <a:pPr/>
            </a:p>
          </p:txBody>
        </p:sp>
        <p:sp>
          <p:nvSpPr>
            <p:cNvPr id="809" name="Line"/>
            <p:cNvSpPr/>
            <p:nvPr/>
          </p:nvSpPr>
          <p:spPr>
            <a:xfrm flipH="1">
              <a:off x="7512005" y="0"/>
              <a:ext cx="496706" cy="496705"/>
            </a:xfrm>
            <a:prstGeom prst="line">
              <a:avLst/>
            </a:prstGeom>
            <a:noFill/>
            <a:ln w="12700" cap="flat">
              <a:solidFill>
                <a:srgbClr val="000000"/>
              </a:solidFill>
              <a:custDash>
                <a:ds d="200000" sp="200000"/>
              </a:custDash>
              <a:miter lim="400000"/>
              <a:headEnd type="arrow" w="med" len="med"/>
            </a:ln>
            <a:effectLst/>
          </p:spPr>
          <p:txBody>
            <a:bodyPr wrap="square" lIns="71437" tIns="71437" rIns="71437" bIns="71437" numCol="1" anchor="ctr">
              <a:noAutofit/>
            </a:bodyPr>
            <a:lstStyle/>
            <a:p>
              <a:pPr/>
            </a:p>
          </p:txBody>
        </p:sp>
        <p:sp>
          <p:nvSpPr>
            <p:cNvPr id="810" name="Line"/>
            <p:cNvSpPr/>
            <p:nvPr/>
          </p:nvSpPr>
          <p:spPr>
            <a:xfrm>
              <a:off x="446484" y="457358"/>
              <a:ext cx="7075810" cy="1"/>
            </a:xfrm>
            <a:prstGeom prst="line">
              <a:avLst/>
            </a:prstGeom>
            <a:noFill/>
            <a:ln w="12700" cap="flat">
              <a:solidFill>
                <a:srgbClr val="000000"/>
              </a:solidFill>
              <a:custDash>
                <a:ds d="200000" sp="200000"/>
              </a:custDash>
              <a:miter lim="400000"/>
            </a:ln>
            <a:effectLst/>
          </p:spPr>
          <p:txBody>
            <a:bodyPr wrap="square" lIns="71437" tIns="71437" rIns="71437" bIns="71437" numCol="1" anchor="ctr">
              <a:noAutofit/>
            </a:bodyPr>
            <a:lstStyle/>
            <a:p>
              <a:pPr/>
            </a:p>
          </p:txBody>
        </p:sp>
      </p:grpSp>
      <p:sp>
        <p:nvSpPr>
          <p:cNvPr id="812" name="Line"/>
          <p:cNvSpPr/>
          <p:nvPr/>
        </p:nvSpPr>
        <p:spPr>
          <a:xfrm flipH="1">
            <a:off x="11745515" y="10822781"/>
            <a:ext cx="1810449" cy="1"/>
          </a:xfrm>
          <a:prstGeom prst="line">
            <a:avLst/>
          </a:prstGeom>
          <a:ln w="88900">
            <a:solidFill>
              <a:srgbClr val="AAAAAA"/>
            </a:solidFill>
            <a:miter lim="400000"/>
            <a:headEnd type="triangle"/>
          </a:ln>
        </p:spPr>
        <p:txBody>
          <a:bodyPr lIns="71437" tIns="71437" rIns="71437" bIns="71437" anchor="ctr"/>
          <a:lstStyle/>
          <a:p>
            <a:pPr/>
          </a:p>
        </p:txBody>
      </p:sp>
      <p:sp>
        <p:nvSpPr>
          <p:cNvPr id="813" name="CO2 increases as O2 drops"/>
          <p:cNvSpPr txBox="1"/>
          <p:nvPr/>
        </p:nvSpPr>
        <p:spPr>
          <a:xfrm>
            <a:off x="12584906" y="8724304"/>
            <a:ext cx="5434134"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defTabSz="821531">
              <a:defRPr sz="3200"/>
            </a:pPr>
            <a:r>
              <a:t>CO</a:t>
            </a:r>
            <a:r>
              <a:rPr baseline="-5999"/>
              <a:t>2</a:t>
            </a:r>
            <a:r>
              <a:t> </a:t>
            </a:r>
            <a:r>
              <a:rPr b="1">
                <a:solidFill>
                  <a:srgbClr val="E32400"/>
                </a:solidFill>
              </a:rPr>
              <a:t>increases </a:t>
            </a:r>
            <a:r>
              <a:t>as O</a:t>
            </a:r>
            <a:r>
              <a:rPr baseline="-5999"/>
              <a:t>2</a:t>
            </a:r>
            <a:r>
              <a:t> drops</a:t>
            </a:r>
          </a:p>
        </p:txBody>
      </p:sp>
      <p:sp>
        <p:nvSpPr>
          <p:cNvPr id="814" name="breathing increases"/>
          <p:cNvSpPr txBox="1"/>
          <p:nvPr/>
        </p:nvSpPr>
        <p:spPr>
          <a:xfrm>
            <a:off x="15531703" y="12037218"/>
            <a:ext cx="3901576"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defTabSz="821531">
              <a:defRPr i="1" sz="3200"/>
            </a:lvl1pPr>
          </a:lstStyle>
          <a:p>
            <a:pPr/>
            <a:r>
              <a:t>breathing increases</a:t>
            </a:r>
          </a:p>
        </p:txBody>
      </p:sp>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824" name="Group"/>
          <p:cNvGrpSpPr/>
          <p:nvPr/>
        </p:nvGrpSpPr>
        <p:grpSpPr>
          <a:xfrm>
            <a:off x="4333875" y="3178968"/>
            <a:ext cx="6858000" cy="8393967"/>
            <a:chOff x="0" y="0"/>
            <a:chExt cx="6858000" cy="8393965"/>
          </a:xfrm>
        </p:grpSpPr>
        <p:pic>
          <p:nvPicPr>
            <p:cNvPr id="816" name="jonathan_miller_v_Variation_1.png" descr="jonathan_miller_v_Variation_1.png"/>
            <p:cNvPicPr>
              <a:picLocks noChangeAspect="1"/>
            </p:cNvPicPr>
            <p:nvPr/>
          </p:nvPicPr>
          <p:blipFill>
            <a:blip r:embed="rId2">
              <a:extLst/>
            </a:blip>
            <a:stretch>
              <a:fillRect/>
            </a:stretch>
          </p:blipFill>
          <p:spPr>
            <a:xfrm>
              <a:off x="4179093" y="0"/>
              <a:ext cx="2678907" cy="3589735"/>
            </a:xfrm>
            <a:prstGeom prst="rect">
              <a:avLst/>
            </a:prstGeom>
            <a:ln w="12700" cap="flat">
              <a:noFill/>
              <a:miter lim="400000"/>
            </a:ln>
            <a:effectLst/>
          </p:spPr>
        </p:pic>
        <p:sp>
          <p:nvSpPr>
            <p:cNvPr id="817" name="Rounded Rectangle"/>
            <p:cNvSpPr/>
            <p:nvPr/>
          </p:nvSpPr>
          <p:spPr>
            <a:xfrm>
              <a:off x="0" y="1107281"/>
              <a:ext cx="3500438" cy="4054079"/>
            </a:xfrm>
            <a:prstGeom prst="roundRect">
              <a:avLst>
                <a:gd name="adj" fmla="val 7653"/>
              </a:avLst>
            </a:prstGeom>
            <a:solidFill>
              <a:srgbClr val="E0EDD4"/>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18" name="Line"/>
            <p:cNvSpPr/>
            <p:nvPr/>
          </p:nvSpPr>
          <p:spPr>
            <a:xfrm>
              <a:off x="3339378" y="1625203"/>
              <a:ext cx="1966271" cy="1"/>
            </a:xfrm>
            <a:prstGeom prst="line">
              <a:avLst/>
            </a:prstGeom>
            <a:noFill/>
            <a:ln w="152400" cap="flat">
              <a:solidFill>
                <a:srgbClr val="CCE8B5"/>
              </a:solidFill>
              <a:prstDash val="solid"/>
              <a:miter lim="400000"/>
            </a:ln>
            <a:effectLst/>
          </p:spPr>
          <p:txBody>
            <a:bodyPr wrap="square" lIns="71437" tIns="71437" rIns="71437" bIns="71437" numCol="1" anchor="ctr">
              <a:noAutofit/>
            </a:bodyPr>
            <a:lstStyle/>
            <a:p>
              <a:pPr/>
            </a:p>
          </p:txBody>
        </p:sp>
        <p:sp>
          <p:nvSpPr>
            <p:cNvPr id="819" name="Line"/>
            <p:cNvSpPr/>
            <p:nvPr/>
          </p:nvSpPr>
          <p:spPr>
            <a:xfrm>
              <a:off x="3410803" y="2053828"/>
              <a:ext cx="1894846" cy="1"/>
            </a:xfrm>
            <a:prstGeom prst="line">
              <a:avLst/>
            </a:prstGeom>
            <a:noFill/>
            <a:ln w="152400" cap="flat">
              <a:solidFill>
                <a:srgbClr val="CCE8B5"/>
              </a:solidFill>
              <a:prstDash val="solid"/>
              <a:miter lim="400000"/>
            </a:ln>
            <a:effectLst/>
          </p:spPr>
          <p:txBody>
            <a:bodyPr wrap="square" lIns="71437" tIns="71437" rIns="71437" bIns="71437" numCol="1" anchor="ctr">
              <a:noAutofit/>
            </a:bodyPr>
            <a:lstStyle/>
            <a:p>
              <a:pPr/>
            </a:p>
          </p:txBody>
        </p:sp>
        <p:sp>
          <p:nvSpPr>
            <p:cNvPr id="820" name="PO2 = 159 mmHg"/>
            <p:cNvSpPr txBox="1"/>
            <p:nvPr/>
          </p:nvSpPr>
          <p:spPr>
            <a:xfrm>
              <a:off x="118157" y="2428676"/>
              <a:ext cx="3238765"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P</a:t>
              </a:r>
              <a:r>
                <a:rPr baseline="-5999"/>
                <a:t>O2</a:t>
              </a:r>
              <a:r>
                <a:t> = 159 mmHg</a:t>
              </a:r>
            </a:p>
          </p:txBody>
        </p:sp>
        <p:sp>
          <p:nvSpPr>
            <p:cNvPr id="821" name="PCO2 = 0 mmHg"/>
            <p:cNvSpPr txBox="1"/>
            <p:nvPr/>
          </p:nvSpPr>
          <p:spPr>
            <a:xfrm>
              <a:off x="260073" y="3035895"/>
              <a:ext cx="2982384"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P</a:t>
              </a:r>
              <a:r>
                <a:rPr baseline="-5999"/>
                <a:t>CO2</a:t>
              </a:r>
              <a:r>
                <a:t> = 0 mmHg</a:t>
              </a:r>
            </a:p>
          </p:txBody>
        </p:sp>
        <p:sp>
          <p:nvSpPr>
            <p:cNvPr id="822" name="Line"/>
            <p:cNvSpPr/>
            <p:nvPr/>
          </p:nvSpPr>
          <p:spPr>
            <a:xfrm>
              <a:off x="5250656" y="1535906"/>
              <a:ext cx="1" cy="533174"/>
            </a:xfrm>
            <a:prstGeom prst="line">
              <a:avLst/>
            </a:prstGeom>
            <a:noFill/>
            <a:ln w="152400" cap="flat">
              <a:solidFill>
                <a:srgbClr val="CCE8B5"/>
              </a:solidFill>
              <a:prstDash val="solid"/>
              <a:miter lim="400000"/>
            </a:ln>
            <a:effectLst/>
          </p:spPr>
          <p:txBody>
            <a:bodyPr wrap="square" lIns="71437" tIns="71437" rIns="71437" bIns="71437" numCol="1" anchor="ctr">
              <a:noAutofit/>
            </a:bodyPr>
            <a:lstStyle/>
            <a:p>
              <a:pPr/>
            </a:p>
          </p:txBody>
        </p:sp>
        <p:sp>
          <p:nvSpPr>
            <p:cNvPr id="823" name="Line"/>
            <p:cNvSpPr/>
            <p:nvPr/>
          </p:nvSpPr>
          <p:spPr>
            <a:xfrm>
              <a:off x="982265" y="7375898"/>
              <a:ext cx="5607845" cy="1018068"/>
            </a:xfrm>
            <a:custGeom>
              <a:avLst/>
              <a:gdLst/>
              <a:ahLst/>
              <a:cxnLst>
                <a:cxn ang="0">
                  <a:pos x="wd2" y="hd2"/>
                </a:cxn>
                <a:cxn ang="5400000">
                  <a:pos x="wd2" y="hd2"/>
                </a:cxn>
                <a:cxn ang="10800000">
                  <a:pos x="wd2" y="hd2"/>
                </a:cxn>
                <a:cxn ang="16200000">
                  <a:pos x="wd2" y="hd2"/>
                </a:cxn>
              </a:cxnLst>
              <a:rect l="0" t="0" r="r" b="b"/>
              <a:pathLst>
                <a:path w="21600" h="21325" fill="norm" stroke="1" extrusionOk="0">
                  <a:moveTo>
                    <a:pt x="0" y="19454"/>
                  </a:moveTo>
                  <a:cubicBezTo>
                    <a:pt x="1135" y="13034"/>
                    <a:pt x="2701" y="-91"/>
                    <a:pt x="3439" y="1"/>
                  </a:cubicBezTo>
                  <a:cubicBezTo>
                    <a:pt x="4215" y="97"/>
                    <a:pt x="6088" y="21145"/>
                    <a:pt x="6879" y="21325"/>
                  </a:cubicBezTo>
                  <a:cubicBezTo>
                    <a:pt x="7691" y="21509"/>
                    <a:pt x="9865" y="1234"/>
                    <a:pt x="10731" y="1123"/>
                  </a:cubicBezTo>
                  <a:cubicBezTo>
                    <a:pt x="11576" y="1015"/>
                    <a:pt x="13811" y="19954"/>
                    <a:pt x="14652" y="19828"/>
                  </a:cubicBezTo>
                  <a:cubicBezTo>
                    <a:pt x="15429" y="19711"/>
                    <a:pt x="17331" y="1518"/>
                    <a:pt x="18092" y="1497"/>
                  </a:cubicBezTo>
                  <a:cubicBezTo>
                    <a:pt x="18860" y="1477"/>
                    <a:pt x="20442" y="13779"/>
                    <a:pt x="21600" y="19828"/>
                  </a:cubicBezTo>
                </a:path>
              </a:pathLst>
            </a:custGeom>
            <a:noFill/>
            <a:ln w="50800" cap="flat">
              <a:solidFill>
                <a:srgbClr val="000000"/>
              </a:solidFill>
              <a:prstDash val="solid"/>
              <a:miter lim="400000"/>
            </a:ln>
            <a:effectLst/>
          </p:spPr>
          <p:txBody>
            <a:bodyPr wrap="square" lIns="71437" tIns="71437" rIns="71437" bIns="71437" numCol="1" anchor="ctr">
              <a:noAutofit/>
            </a:bodyPr>
            <a:lstStyle/>
            <a:p>
              <a:pPr algn="ctr" defTabSz="821531">
                <a:defRPr sz="5000">
                  <a:latin typeface="Gill Sans"/>
                  <a:ea typeface="Gill Sans"/>
                  <a:cs typeface="Gill Sans"/>
                  <a:sym typeface="Gill Sans"/>
                </a:defRPr>
              </a:pPr>
            </a:p>
          </p:txBody>
        </p:sp>
      </p:grpSp>
      <p:pic>
        <p:nvPicPr>
          <p:cNvPr id="825" name="jonathan_miller_v_Variation_1.png" descr="jonathan_miller_v_Variation_1.png"/>
          <p:cNvPicPr>
            <a:picLocks noChangeAspect="1"/>
          </p:cNvPicPr>
          <p:nvPr/>
        </p:nvPicPr>
        <p:blipFill>
          <a:blip r:embed="rId2">
            <a:extLst/>
          </a:blip>
          <a:stretch>
            <a:fillRect/>
          </a:stretch>
        </p:blipFill>
        <p:spPr>
          <a:xfrm>
            <a:off x="17496234" y="3375421"/>
            <a:ext cx="2678907" cy="3589736"/>
          </a:xfrm>
          <a:prstGeom prst="rect">
            <a:avLst/>
          </a:prstGeom>
          <a:ln w="12700">
            <a:miter lim="400000"/>
          </a:ln>
        </p:spPr>
      </p:pic>
      <p:sp>
        <p:nvSpPr>
          <p:cNvPr id="826" name="Rounded Rectangle"/>
          <p:cNvSpPr/>
          <p:nvPr/>
        </p:nvSpPr>
        <p:spPr>
          <a:xfrm>
            <a:off x="13317140" y="4482703"/>
            <a:ext cx="3500439" cy="4054079"/>
          </a:xfrm>
          <a:prstGeom prst="roundRect">
            <a:avLst>
              <a:gd name="adj" fmla="val 7653"/>
            </a:avLst>
          </a:prstGeom>
          <a:solidFill>
            <a:srgbClr val="E0EDD4"/>
          </a:solidFill>
          <a:ln w="25400">
            <a:solidFill>
              <a:srgbClr val="000000"/>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27" name="Line"/>
          <p:cNvSpPr/>
          <p:nvPr/>
        </p:nvSpPr>
        <p:spPr>
          <a:xfrm>
            <a:off x="16656843" y="5000625"/>
            <a:ext cx="1966271" cy="1"/>
          </a:xfrm>
          <a:prstGeom prst="line">
            <a:avLst/>
          </a:prstGeom>
          <a:ln w="152400">
            <a:solidFill>
              <a:srgbClr val="CCE8B5"/>
            </a:solidFill>
            <a:miter lim="400000"/>
          </a:ln>
        </p:spPr>
        <p:txBody>
          <a:bodyPr lIns="71437" tIns="71437" rIns="71437" bIns="71437" anchor="ctr"/>
          <a:lstStyle/>
          <a:p>
            <a:pPr/>
          </a:p>
        </p:txBody>
      </p:sp>
      <p:sp>
        <p:nvSpPr>
          <p:cNvPr id="828" name="Line"/>
          <p:cNvSpPr/>
          <p:nvPr/>
        </p:nvSpPr>
        <p:spPr>
          <a:xfrm>
            <a:off x="16728281" y="5429250"/>
            <a:ext cx="1894845" cy="1"/>
          </a:xfrm>
          <a:prstGeom prst="line">
            <a:avLst/>
          </a:prstGeom>
          <a:ln w="152400">
            <a:solidFill>
              <a:srgbClr val="CCE8B5"/>
            </a:solidFill>
            <a:miter lim="400000"/>
          </a:ln>
        </p:spPr>
        <p:txBody>
          <a:bodyPr lIns="71437" tIns="71437" rIns="71437" bIns="71437" anchor="ctr"/>
          <a:lstStyle/>
          <a:p>
            <a:pPr/>
          </a:p>
        </p:txBody>
      </p:sp>
      <p:sp>
        <p:nvSpPr>
          <p:cNvPr id="829" name="PO2 = &lt;50 mmHg"/>
          <p:cNvSpPr txBox="1"/>
          <p:nvPr/>
        </p:nvSpPr>
        <p:spPr>
          <a:xfrm>
            <a:off x="13346894" y="5786437"/>
            <a:ext cx="3424467"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P</a:t>
            </a:r>
            <a:r>
              <a:rPr baseline="-5999"/>
              <a:t>O2</a:t>
            </a:r>
            <a:r>
              <a:t> = &lt;50 mmHg</a:t>
            </a:r>
          </a:p>
        </p:txBody>
      </p:sp>
      <p:sp>
        <p:nvSpPr>
          <p:cNvPr id="830" name="PCO2 = 0 mmHg"/>
          <p:cNvSpPr txBox="1"/>
          <p:nvPr/>
        </p:nvSpPr>
        <p:spPr>
          <a:xfrm>
            <a:off x="13549312" y="6411515"/>
            <a:ext cx="3142135"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P</a:t>
            </a:r>
            <a:r>
              <a:rPr baseline="-5999"/>
              <a:t>CO2</a:t>
            </a:r>
            <a:r>
              <a:t> = 0 mmHg</a:t>
            </a:r>
          </a:p>
        </p:txBody>
      </p:sp>
      <p:sp>
        <p:nvSpPr>
          <p:cNvPr id="831" name="Line"/>
          <p:cNvSpPr/>
          <p:nvPr/>
        </p:nvSpPr>
        <p:spPr>
          <a:xfrm>
            <a:off x="18567796" y="4911328"/>
            <a:ext cx="1" cy="533173"/>
          </a:xfrm>
          <a:prstGeom prst="line">
            <a:avLst/>
          </a:prstGeom>
          <a:ln w="152400">
            <a:solidFill>
              <a:srgbClr val="CCE8B5"/>
            </a:solidFill>
            <a:miter lim="400000"/>
          </a:ln>
        </p:spPr>
        <p:txBody>
          <a:bodyPr lIns="71437" tIns="71437" rIns="71437" bIns="71437" anchor="ctr"/>
          <a:lstStyle/>
          <a:p>
            <a:pPr/>
          </a:p>
        </p:txBody>
      </p:sp>
      <p:sp>
        <p:nvSpPr>
          <p:cNvPr id="832" name="Rebreathing air with CO2 filter:  O2 drops but CO2 stays low. Breathing rate does not increase, and brain runs out of oxygen"/>
          <p:cNvSpPr txBox="1"/>
          <p:nvPr/>
        </p:nvSpPr>
        <p:spPr>
          <a:xfrm>
            <a:off x="3775159" y="633214"/>
            <a:ext cx="14876860" cy="13589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sz="3800"/>
            </a:pPr>
            <a:r>
              <a:t>Rebreathing air with </a:t>
            </a:r>
            <a:r>
              <a:rPr b="1">
                <a:solidFill>
                  <a:srgbClr val="FF4013"/>
                </a:solidFill>
              </a:rPr>
              <a:t>CO</a:t>
            </a:r>
            <a:r>
              <a:rPr b="1" baseline="-5999">
                <a:solidFill>
                  <a:srgbClr val="FF4013"/>
                </a:solidFill>
              </a:rPr>
              <a:t>2</a:t>
            </a:r>
            <a:r>
              <a:rPr b="1">
                <a:solidFill>
                  <a:srgbClr val="FF4013"/>
                </a:solidFill>
              </a:rPr>
              <a:t> filter</a:t>
            </a:r>
            <a:r>
              <a:t>:  O</a:t>
            </a:r>
            <a:r>
              <a:rPr baseline="-5999"/>
              <a:t>2</a:t>
            </a:r>
            <a:r>
              <a:t> drops but CO</a:t>
            </a:r>
            <a:r>
              <a:rPr baseline="-5999"/>
              <a:t>2</a:t>
            </a:r>
            <a:r>
              <a:t> stays low. Breathing rate does </a:t>
            </a:r>
            <a:r>
              <a:rPr b="1">
                <a:solidFill>
                  <a:srgbClr val="E32400"/>
                </a:solidFill>
              </a:rPr>
              <a:t>not</a:t>
            </a:r>
            <a:r>
              <a:t> increase, and brain runs out of oxygen</a:t>
            </a:r>
          </a:p>
        </p:txBody>
      </p:sp>
      <p:sp>
        <p:nvSpPr>
          <p:cNvPr id="833" name="Circle"/>
          <p:cNvSpPr/>
          <p:nvPr/>
        </p:nvSpPr>
        <p:spPr>
          <a:xfrm>
            <a:off x="7995046" y="5000625"/>
            <a:ext cx="678658" cy="678657"/>
          </a:xfrm>
          <a:prstGeom prst="ellipse">
            <a:avLst/>
          </a:prstGeom>
          <a:solidFill>
            <a:srgbClr val="FF4013"/>
          </a:solidFill>
          <a:ln w="25400">
            <a:solidFill>
              <a:srgbClr val="FF4013"/>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34" name="Circle"/>
          <p:cNvSpPr/>
          <p:nvPr/>
        </p:nvSpPr>
        <p:spPr>
          <a:xfrm>
            <a:off x="16764000" y="5161359"/>
            <a:ext cx="678657" cy="678657"/>
          </a:xfrm>
          <a:prstGeom prst="ellipse">
            <a:avLst/>
          </a:prstGeom>
          <a:solidFill>
            <a:srgbClr val="FF4013"/>
          </a:solidFill>
          <a:ln w="25400">
            <a:solidFill>
              <a:srgbClr val="FF4013"/>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35" name="Line"/>
          <p:cNvSpPr/>
          <p:nvPr/>
        </p:nvSpPr>
        <p:spPr>
          <a:xfrm>
            <a:off x="14281546" y="10376296"/>
            <a:ext cx="5607845" cy="1018068"/>
          </a:xfrm>
          <a:custGeom>
            <a:avLst/>
            <a:gdLst/>
            <a:ahLst/>
            <a:cxnLst>
              <a:cxn ang="0">
                <a:pos x="wd2" y="hd2"/>
              </a:cxn>
              <a:cxn ang="5400000">
                <a:pos x="wd2" y="hd2"/>
              </a:cxn>
              <a:cxn ang="10800000">
                <a:pos x="wd2" y="hd2"/>
              </a:cxn>
              <a:cxn ang="16200000">
                <a:pos x="wd2" y="hd2"/>
              </a:cxn>
            </a:cxnLst>
            <a:rect l="0" t="0" r="r" b="b"/>
            <a:pathLst>
              <a:path w="21600" h="21325" fill="norm" stroke="1" extrusionOk="0">
                <a:moveTo>
                  <a:pt x="0" y="19454"/>
                </a:moveTo>
                <a:cubicBezTo>
                  <a:pt x="1135" y="13034"/>
                  <a:pt x="2701" y="-91"/>
                  <a:pt x="3439" y="1"/>
                </a:cubicBezTo>
                <a:cubicBezTo>
                  <a:pt x="4215" y="97"/>
                  <a:pt x="6088" y="21145"/>
                  <a:pt x="6879" y="21325"/>
                </a:cubicBezTo>
                <a:cubicBezTo>
                  <a:pt x="7691" y="21509"/>
                  <a:pt x="9865" y="1234"/>
                  <a:pt x="10731" y="1123"/>
                </a:cubicBezTo>
                <a:cubicBezTo>
                  <a:pt x="11576" y="1015"/>
                  <a:pt x="13811" y="19954"/>
                  <a:pt x="14652" y="19828"/>
                </a:cubicBezTo>
                <a:cubicBezTo>
                  <a:pt x="15429" y="19711"/>
                  <a:pt x="17331" y="1518"/>
                  <a:pt x="18092" y="1497"/>
                </a:cubicBezTo>
                <a:cubicBezTo>
                  <a:pt x="18860" y="1477"/>
                  <a:pt x="20442" y="13779"/>
                  <a:pt x="21600" y="19828"/>
                </a:cubicBezTo>
              </a:path>
            </a:pathLst>
          </a:custGeom>
          <a:ln w="50800">
            <a:solidFill>
              <a:srgbClr val="000000"/>
            </a:solidFill>
            <a:miter lim="400000"/>
          </a:ln>
        </p:spPr>
        <p:txBody>
          <a:bodyPr lIns="71437" tIns="71437" rIns="71437" bIns="71437" anchor="ctr"/>
          <a:lstStyle/>
          <a:p>
            <a:pPr algn="ctr" defTabSz="821531">
              <a:defRPr sz="5000">
                <a:latin typeface="Gill Sans"/>
                <a:ea typeface="Gill Sans"/>
                <a:cs typeface="Gill Sans"/>
                <a:sym typeface="Gill Sans"/>
              </a:defRPr>
            </a:pPr>
          </a:p>
        </p:txBody>
      </p:sp>
      <p:sp>
        <p:nvSpPr>
          <p:cNvPr id="836" name="sealed drum"/>
          <p:cNvSpPr txBox="1"/>
          <p:nvPr/>
        </p:nvSpPr>
        <p:spPr>
          <a:xfrm>
            <a:off x="3458765" y="3589734"/>
            <a:ext cx="2650520"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Comic Sans MS"/>
                <a:ea typeface="Comic Sans MS"/>
                <a:cs typeface="Comic Sans MS"/>
                <a:sym typeface="Comic Sans MS"/>
              </a:defRPr>
            </a:lvl1pPr>
          </a:lstStyle>
          <a:p>
            <a:pPr/>
            <a:r>
              <a:t>sealed drum</a:t>
            </a:r>
          </a:p>
        </p:txBody>
      </p:sp>
      <p:sp>
        <p:nvSpPr>
          <p:cNvPr id="837" name="PO2 = 100 mmHg"/>
          <p:cNvSpPr txBox="1"/>
          <p:nvPr/>
        </p:nvSpPr>
        <p:spPr>
          <a:xfrm>
            <a:off x="8620125" y="6983015"/>
            <a:ext cx="3412536"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P</a:t>
            </a:r>
            <a:r>
              <a:rPr baseline="-5999"/>
              <a:t>O2</a:t>
            </a:r>
            <a:r>
              <a:t> = 100 mmHg</a:t>
            </a:r>
          </a:p>
        </p:txBody>
      </p:sp>
      <p:sp>
        <p:nvSpPr>
          <p:cNvPr id="838" name="PCO2 = 40 mmHg"/>
          <p:cNvSpPr txBox="1"/>
          <p:nvPr/>
        </p:nvSpPr>
        <p:spPr>
          <a:xfrm>
            <a:off x="8643809" y="7608093"/>
            <a:ext cx="3380516"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P</a:t>
            </a:r>
            <a:r>
              <a:rPr baseline="-5999"/>
              <a:t>CO2</a:t>
            </a:r>
            <a:r>
              <a:t> = 40 mmHg</a:t>
            </a:r>
          </a:p>
        </p:txBody>
      </p:sp>
      <p:sp>
        <p:nvSpPr>
          <p:cNvPr id="839" name="PO2 = 50 mmHg"/>
          <p:cNvSpPr txBox="1"/>
          <p:nvPr/>
        </p:nvSpPr>
        <p:spPr>
          <a:xfrm>
            <a:off x="17579706" y="7036593"/>
            <a:ext cx="3174156"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P</a:t>
            </a:r>
            <a:r>
              <a:rPr baseline="-5999"/>
              <a:t>O2</a:t>
            </a:r>
            <a:r>
              <a:t> = </a:t>
            </a:r>
            <a:r>
              <a:rPr>
                <a:solidFill>
                  <a:srgbClr val="E32400"/>
                </a:solidFill>
              </a:rPr>
              <a:t>50 mmHg</a:t>
            </a:r>
          </a:p>
        </p:txBody>
      </p:sp>
      <p:sp>
        <p:nvSpPr>
          <p:cNvPr id="840" name="PCO2 = 40 mmHg"/>
          <p:cNvSpPr txBox="1"/>
          <p:nvPr/>
        </p:nvSpPr>
        <p:spPr>
          <a:xfrm>
            <a:off x="17478374" y="7661671"/>
            <a:ext cx="3380515"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P</a:t>
            </a:r>
            <a:r>
              <a:rPr baseline="-5999"/>
              <a:t>CO2</a:t>
            </a:r>
            <a:r>
              <a:t> = </a:t>
            </a:r>
            <a:r>
              <a:t>40 mmHg</a:t>
            </a:r>
          </a:p>
        </p:txBody>
      </p:sp>
      <p:grpSp>
        <p:nvGrpSpPr>
          <p:cNvPr id="844" name="Group"/>
          <p:cNvGrpSpPr/>
          <p:nvPr/>
        </p:nvGrpSpPr>
        <p:grpSpPr>
          <a:xfrm>
            <a:off x="10852546" y="8258016"/>
            <a:ext cx="8008712" cy="496706"/>
            <a:chOff x="0" y="0"/>
            <a:chExt cx="8008710" cy="496704"/>
          </a:xfrm>
        </p:grpSpPr>
        <p:sp>
          <p:nvSpPr>
            <p:cNvPr id="841" name="Line"/>
            <p:cNvSpPr/>
            <p:nvPr/>
          </p:nvSpPr>
          <p:spPr>
            <a:xfrm>
              <a:off x="0" y="28733"/>
              <a:ext cx="511132" cy="450113"/>
            </a:xfrm>
            <a:prstGeom prst="line">
              <a:avLst/>
            </a:prstGeom>
            <a:noFill/>
            <a:ln w="12700" cap="flat">
              <a:solidFill>
                <a:srgbClr val="000000"/>
              </a:solidFill>
              <a:custDash>
                <a:ds d="200000" sp="200000"/>
              </a:custDash>
              <a:miter lim="400000"/>
              <a:headEnd type="arrow" w="med" len="med"/>
            </a:ln>
            <a:effectLst/>
          </p:spPr>
          <p:txBody>
            <a:bodyPr wrap="square" lIns="71437" tIns="71437" rIns="71437" bIns="71437" numCol="1" anchor="ctr">
              <a:noAutofit/>
            </a:bodyPr>
            <a:lstStyle/>
            <a:p>
              <a:pPr/>
            </a:p>
          </p:txBody>
        </p:sp>
        <p:sp>
          <p:nvSpPr>
            <p:cNvPr id="842" name="Line"/>
            <p:cNvSpPr/>
            <p:nvPr/>
          </p:nvSpPr>
          <p:spPr>
            <a:xfrm flipH="1">
              <a:off x="7512005" y="0"/>
              <a:ext cx="496706" cy="496705"/>
            </a:xfrm>
            <a:prstGeom prst="line">
              <a:avLst/>
            </a:prstGeom>
            <a:noFill/>
            <a:ln w="12700" cap="flat">
              <a:solidFill>
                <a:srgbClr val="000000"/>
              </a:solidFill>
              <a:custDash>
                <a:ds d="200000" sp="200000"/>
              </a:custDash>
              <a:miter lim="400000"/>
              <a:headEnd type="arrow" w="med" len="med"/>
            </a:ln>
            <a:effectLst/>
          </p:spPr>
          <p:txBody>
            <a:bodyPr wrap="square" lIns="71437" tIns="71437" rIns="71437" bIns="71437" numCol="1" anchor="ctr">
              <a:noAutofit/>
            </a:bodyPr>
            <a:lstStyle/>
            <a:p>
              <a:pPr/>
            </a:p>
          </p:txBody>
        </p:sp>
        <p:sp>
          <p:nvSpPr>
            <p:cNvPr id="843" name="Line"/>
            <p:cNvSpPr/>
            <p:nvPr/>
          </p:nvSpPr>
          <p:spPr>
            <a:xfrm>
              <a:off x="446484" y="457358"/>
              <a:ext cx="7075810" cy="1"/>
            </a:xfrm>
            <a:prstGeom prst="line">
              <a:avLst/>
            </a:prstGeom>
            <a:noFill/>
            <a:ln w="12700" cap="flat">
              <a:solidFill>
                <a:srgbClr val="000000"/>
              </a:solidFill>
              <a:custDash>
                <a:ds d="200000" sp="200000"/>
              </a:custDash>
              <a:miter lim="400000"/>
            </a:ln>
            <a:effectLst/>
          </p:spPr>
          <p:txBody>
            <a:bodyPr wrap="square" lIns="71437" tIns="71437" rIns="71437" bIns="71437" numCol="1" anchor="ctr">
              <a:noAutofit/>
            </a:bodyPr>
            <a:lstStyle/>
            <a:p>
              <a:pPr/>
            </a:p>
          </p:txBody>
        </p:sp>
      </p:grpSp>
      <p:sp>
        <p:nvSpPr>
          <p:cNvPr id="845" name="Line"/>
          <p:cNvSpPr/>
          <p:nvPr/>
        </p:nvSpPr>
        <p:spPr>
          <a:xfrm flipH="1">
            <a:off x="11745515" y="11072812"/>
            <a:ext cx="1810449" cy="1"/>
          </a:xfrm>
          <a:prstGeom prst="line">
            <a:avLst/>
          </a:prstGeom>
          <a:ln w="88900">
            <a:solidFill>
              <a:srgbClr val="AAAAAA"/>
            </a:solidFill>
            <a:miter lim="400000"/>
            <a:headEnd type="triangle"/>
          </a:ln>
        </p:spPr>
        <p:txBody>
          <a:bodyPr lIns="71437" tIns="71437" rIns="71437" bIns="71437" anchor="ctr"/>
          <a:lstStyle/>
          <a:p>
            <a:pPr/>
          </a:p>
        </p:txBody>
      </p:sp>
      <p:sp>
        <p:nvSpPr>
          <p:cNvPr id="846" name="O2 drops, but no change in CO2"/>
          <p:cNvSpPr txBox="1"/>
          <p:nvPr/>
        </p:nvSpPr>
        <p:spPr>
          <a:xfrm>
            <a:off x="12031265" y="8867179"/>
            <a:ext cx="6173136"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defTabSz="821531">
              <a:defRPr sz="3200"/>
            </a:pPr>
            <a:r>
              <a:t>O</a:t>
            </a:r>
            <a:r>
              <a:rPr baseline="-5999"/>
              <a:t>2</a:t>
            </a:r>
            <a:r>
              <a:t> drops, but no change in CO</a:t>
            </a:r>
            <a:r>
              <a:rPr baseline="-5999"/>
              <a:t>2</a:t>
            </a:r>
          </a:p>
        </p:txBody>
      </p:sp>
      <p:sp>
        <p:nvSpPr>
          <p:cNvPr id="847" name="no change in breathing"/>
          <p:cNvSpPr txBox="1"/>
          <p:nvPr/>
        </p:nvSpPr>
        <p:spPr>
          <a:xfrm>
            <a:off x="14835187" y="11644312"/>
            <a:ext cx="4521911"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defTabSz="821531">
              <a:defRPr i="1" sz="3200"/>
            </a:lvl1pPr>
          </a:lstStyle>
          <a:p>
            <a:pPr/>
            <a:r>
              <a:t>no change in breathing</a:t>
            </a:r>
          </a:p>
        </p:txBody>
      </p:sp>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49" name="Figure 16.30"/>
          <p:cNvSpPr txBox="1"/>
          <p:nvPr/>
        </p:nvSpPr>
        <p:spPr>
          <a:xfrm>
            <a:off x="17871281" y="12465843"/>
            <a:ext cx="2607469"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16.30</a:t>
            </a:r>
          </a:p>
        </p:txBody>
      </p:sp>
      <p:grpSp>
        <p:nvGrpSpPr>
          <p:cNvPr id="852" name="Group"/>
          <p:cNvGrpSpPr/>
          <p:nvPr/>
        </p:nvGrpSpPr>
        <p:grpSpPr>
          <a:xfrm>
            <a:off x="4870450" y="1832768"/>
            <a:ext cx="14636752" cy="10979151"/>
            <a:chOff x="0" y="0"/>
            <a:chExt cx="14636751" cy="10979150"/>
          </a:xfrm>
        </p:grpSpPr>
        <p:pic>
          <p:nvPicPr>
            <p:cNvPr id="850" name="fox78119_1630.jpg" descr="fox78119_1630.jpg"/>
            <p:cNvPicPr>
              <a:picLocks noChangeAspect="0"/>
            </p:cNvPicPr>
            <p:nvPr/>
          </p:nvPicPr>
          <p:blipFill>
            <a:blip r:embed="rId2">
              <a:extLst/>
            </a:blip>
            <a:stretch>
              <a:fillRect/>
            </a:stretch>
          </p:blipFill>
          <p:spPr>
            <a:xfrm>
              <a:off x="0" y="0"/>
              <a:ext cx="14636752" cy="10979150"/>
            </a:xfrm>
            <a:prstGeom prst="rect">
              <a:avLst/>
            </a:prstGeom>
            <a:ln w="12700" cap="flat">
              <a:noFill/>
              <a:miter lim="400000"/>
            </a:ln>
            <a:effectLst/>
          </p:spPr>
        </p:pic>
        <p:sp>
          <p:nvSpPr>
            <p:cNvPr id="851" name="Rectangle"/>
            <p:cNvSpPr/>
            <p:nvPr/>
          </p:nvSpPr>
          <p:spPr>
            <a:xfrm>
              <a:off x="1606549" y="6746"/>
              <a:ext cx="11644314" cy="33932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
        <p:nvSpPr>
          <p:cNvPr id="853" name="CO2 levels control breathing:…"/>
          <p:cNvSpPr txBox="1"/>
          <p:nvPr/>
        </p:nvSpPr>
        <p:spPr>
          <a:xfrm>
            <a:off x="3708796" y="464343"/>
            <a:ext cx="17627204" cy="2197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b="1" sz="5000">
                <a:uFill>
                  <a:solidFill>
                    <a:srgbClr val="000000"/>
                  </a:solidFill>
                </a:uFill>
                <a:latin typeface="+mj-lt"/>
                <a:ea typeface="+mj-ea"/>
                <a:cs typeface="+mj-cs"/>
                <a:sym typeface="Arial"/>
              </a:defRPr>
            </a:pPr>
            <a:r>
              <a:t>CO</a:t>
            </a:r>
            <a:r>
              <a:rPr baseline="-5999"/>
              <a:t>2</a:t>
            </a:r>
            <a:r>
              <a:t> levels control breathing:</a:t>
            </a:r>
          </a:p>
          <a:p>
            <a:pPr marL="81280" marR="81280" defTabSz="1821656">
              <a:defRPr sz="4400">
                <a:uFill>
                  <a:solidFill>
                    <a:srgbClr val="000000"/>
                  </a:solidFill>
                </a:uFill>
                <a:latin typeface="+mj-lt"/>
                <a:ea typeface="+mj-ea"/>
                <a:cs typeface="+mj-cs"/>
                <a:sym typeface="Arial"/>
              </a:defRPr>
            </a:pPr>
            <a:r>
              <a:t>Increasing CO</a:t>
            </a:r>
            <a:r>
              <a:rPr baseline="-5999"/>
              <a:t>2</a:t>
            </a:r>
            <a:r>
              <a:t> causes bigger change in breathing than lowering O</a:t>
            </a:r>
            <a:r>
              <a:rPr baseline="-5999"/>
              <a:t>2</a:t>
            </a:r>
            <a:endParaRPr baseline="-5999"/>
          </a:p>
        </p:txBody>
      </p:sp>
      <p:sp>
        <p:nvSpPr>
          <p:cNvPr id="854" name="Breathing Rate"/>
          <p:cNvSpPr txBox="1"/>
          <p:nvPr/>
        </p:nvSpPr>
        <p:spPr>
          <a:xfrm rot="16200000">
            <a:off x="2439028" y="7430396"/>
            <a:ext cx="3374952" cy="7270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800"/>
            </a:lvl1pPr>
          </a:lstStyle>
          <a:p>
            <a:pPr/>
            <a:r>
              <a:t>Breathing Rate</a:t>
            </a:r>
          </a:p>
        </p:txBody>
      </p:sp>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56" name="CO2 and Bicarbonate act as a pH Buffer in the blood"/>
          <p:cNvSpPr txBox="1"/>
          <p:nvPr/>
        </p:nvSpPr>
        <p:spPr>
          <a:xfrm>
            <a:off x="3351609" y="214312"/>
            <a:ext cx="18002251" cy="914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7600"/>
              </a:buClr>
              <a:buFont typeface="Times Roman"/>
              <a:defRPr b="1" sz="5000">
                <a:solidFill>
                  <a:srgbClr val="941100"/>
                </a:solidFill>
                <a:uFill>
                  <a:solidFill>
                    <a:srgbClr val="941100"/>
                  </a:solidFill>
                </a:uFill>
              </a:defRPr>
            </a:pPr>
            <a:r>
              <a:t>CO</a:t>
            </a:r>
            <a:r>
              <a:rPr baseline="-5999"/>
              <a:t>2</a:t>
            </a:r>
            <a:r>
              <a:t> and Bicarbonate act as a pH Buffer in the blood</a:t>
            </a:r>
          </a:p>
        </p:txBody>
      </p:sp>
      <p:sp>
        <p:nvSpPr>
          <p:cNvPr id="857" name="Buffer - a chemical added to a solution to keep the pH constant by preventing rapid changes in [H+]…"/>
          <p:cNvSpPr txBox="1"/>
          <p:nvPr/>
        </p:nvSpPr>
        <p:spPr>
          <a:xfrm>
            <a:off x="4583906" y="1785937"/>
            <a:ext cx="13269516" cy="480417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Times Roman"/>
              <a:defRPr sz="3200">
                <a:uFill>
                  <a:solidFill>
                    <a:srgbClr val="000000"/>
                  </a:solidFill>
                </a:uFill>
              </a:defRPr>
            </a:pPr>
            <a:r>
              <a:t>Buffer - a chemical added to a solution to keep the pH constant by preventing rapid changes in [H</a:t>
            </a:r>
            <a:r>
              <a:rPr baseline="30500"/>
              <a:t>+</a:t>
            </a:r>
            <a:r>
              <a:t>]</a:t>
            </a:r>
          </a:p>
          <a:p>
            <a:pPr marL="81280" marR="81280" defTabSz="1821656">
              <a:buClr>
                <a:srgbClr val="000000"/>
              </a:buClr>
              <a:buFont typeface="Times Roman"/>
              <a:defRPr sz="3200">
                <a:uFill>
                  <a:solidFill>
                    <a:srgbClr val="000000"/>
                  </a:solidFill>
                </a:uFill>
              </a:defRPr>
            </a:pPr>
          </a:p>
          <a:p>
            <a:pPr marL="81280" marR="81280" defTabSz="1821656">
              <a:buClr>
                <a:srgbClr val="000000"/>
              </a:buClr>
              <a:buFont typeface="Times Roman"/>
              <a:defRPr sz="3200">
                <a:uFill>
                  <a:solidFill>
                    <a:srgbClr val="000000"/>
                  </a:solidFill>
                </a:uFill>
              </a:defRPr>
            </a:pPr>
            <a:r>
              <a:t>As acid is added to a buffer, it absorbs the new [H</a:t>
            </a:r>
            <a:r>
              <a:rPr baseline="30500"/>
              <a:t>+</a:t>
            </a:r>
            <a:r>
              <a:t>].</a:t>
            </a:r>
          </a:p>
          <a:p>
            <a:pPr lvl="2" marL="81280" marR="81280" indent="533400" defTabSz="1821656">
              <a:defRPr sz="3200">
                <a:solidFill>
                  <a:srgbClr val="007600"/>
                </a:solidFill>
                <a:uFill>
                  <a:solidFill>
                    <a:srgbClr val="007600"/>
                  </a:solidFill>
                </a:uFill>
              </a:defRPr>
            </a:pPr>
            <a:r>
              <a:t>---&gt; so little or no change in pH</a:t>
            </a:r>
          </a:p>
          <a:p>
            <a:pPr marL="81280" marR="81280" defTabSz="1821656">
              <a:buClr>
                <a:srgbClr val="007600"/>
              </a:buClr>
              <a:buFont typeface="Times Roman"/>
              <a:defRPr sz="3200">
                <a:solidFill>
                  <a:srgbClr val="007600"/>
                </a:solidFill>
                <a:uFill>
                  <a:solidFill>
                    <a:srgbClr val="007600"/>
                  </a:solidFill>
                </a:uFill>
              </a:defRPr>
            </a:pPr>
          </a:p>
          <a:p>
            <a:pPr marL="81280" marR="81280" defTabSz="1821656">
              <a:buClr>
                <a:srgbClr val="000000"/>
              </a:buClr>
              <a:buFont typeface="Times Roman"/>
              <a:defRPr sz="3200">
                <a:uFill>
                  <a:solidFill>
                    <a:srgbClr val="000000"/>
                  </a:solidFill>
                </a:uFill>
              </a:defRPr>
            </a:pPr>
            <a:r>
              <a:t>As base is added to a buffer, it gives up [H</a:t>
            </a:r>
            <a:r>
              <a:rPr baseline="30500"/>
              <a:t>+</a:t>
            </a:r>
            <a:r>
              <a:t>] to replace the ones sucked up by the base.</a:t>
            </a:r>
          </a:p>
          <a:p>
            <a:pPr lvl="2" marL="81280" marR="81280" indent="533400" defTabSz="1821656">
              <a:defRPr sz="3200">
                <a:solidFill>
                  <a:srgbClr val="007600"/>
                </a:solidFill>
                <a:uFill>
                  <a:solidFill>
                    <a:srgbClr val="007600"/>
                  </a:solidFill>
                </a:uFill>
              </a:defRPr>
            </a:pPr>
            <a:r>
              <a:t>---&gt; so little or no change in pH</a:t>
            </a:r>
          </a:p>
        </p:txBody>
      </p:sp>
      <p:sp>
        <p:nvSpPr>
          <p:cNvPr id="858" name="If blood pH is too high (basic) breathe less to retain CO2:…"/>
          <p:cNvSpPr txBox="1"/>
          <p:nvPr/>
        </p:nvSpPr>
        <p:spPr>
          <a:xfrm>
            <a:off x="5280421" y="10090546"/>
            <a:ext cx="13126642" cy="255389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spcBef>
                <a:spcPts val="3200"/>
              </a:spcBef>
              <a:buClr>
                <a:srgbClr val="000000"/>
              </a:buClr>
              <a:buFont typeface="Palatino"/>
              <a:defRPr sz="3200">
                <a:uFill>
                  <a:solidFill>
                    <a:srgbClr val="000000"/>
                  </a:solidFill>
                </a:uFill>
              </a:defRPr>
            </a:pPr>
            <a:r>
              <a:rPr b="1"/>
              <a:t>If blood pH is too high (basic) breathe less to retain CO</a:t>
            </a:r>
            <a:r>
              <a:rPr b="1" baseline="-20250"/>
              <a:t>2</a:t>
            </a:r>
            <a:r>
              <a:rPr b="1"/>
              <a:t>:</a:t>
            </a:r>
            <a:endParaRPr b="1"/>
          </a:p>
          <a:p>
            <a:pPr marL="81280" marR="81280" defTabSz="1821656">
              <a:buClr>
                <a:srgbClr val="000000"/>
              </a:buClr>
              <a:buFont typeface="Palatino"/>
              <a:defRPr sz="3200">
                <a:uFill>
                  <a:solidFill>
                    <a:srgbClr val="000000"/>
                  </a:solidFill>
                </a:uFill>
              </a:defRPr>
            </a:pPr>
            <a:r>
              <a:rPr b="1"/>
              <a:t>	</a:t>
            </a:r>
            <a:r>
              <a:t>more CO</a:t>
            </a:r>
            <a:r>
              <a:rPr baseline="-20250"/>
              <a:t>2</a:t>
            </a:r>
            <a:r>
              <a:t> -&gt; more bicarbonate + more H</a:t>
            </a:r>
            <a:r>
              <a:rPr baseline="30500"/>
              <a:t>+</a:t>
            </a:r>
            <a:r>
              <a:rPr baseline="-1499"/>
              <a:t> -&gt; more acid</a:t>
            </a:r>
            <a:endParaRPr baseline="30500"/>
          </a:p>
          <a:p>
            <a:pPr marL="81280" marR="81280" defTabSz="1821656">
              <a:buClr>
                <a:srgbClr val="000000"/>
              </a:buClr>
              <a:buFont typeface="Palatino"/>
              <a:defRPr sz="3200">
                <a:uFill>
                  <a:solidFill>
                    <a:srgbClr val="000000"/>
                  </a:solidFill>
                </a:uFill>
              </a:defRPr>
            </a:pPr>
            <a:r>
              <a:rPr b="1"/>
              <a:t>If blood pH is too low (acidic) breathe more to blow off CO</a:t>
            </a:r>
            <a:r>
              <a:rPr b="1" baseline="-20250"/>
              <a:t>2</a:t>
            </a:r>
            <a:r>
              <a:rPr b="1"/>
              <a:t>:</a:t>
            </a:r>
            <a:endParaRPr b="1"/>
          </a:p>
          <a:p>
            <a:pPr marL="81280" marR="81280" defTabSz="1821656">
              <a:buClr>
                <a:srgbClr val="000000"/>
              </a:buClr>
              <a:buFont typeface="Palatino"/>
              <a:defRPr sz="3200">
                <a:uFill>
                  <a:solidFill>
                    <a:srgbClr val="000000"/>
                  </a:solidFill>
                </a:uFill>
              </a:defRPr>
            </a:pPr>
            <a:r>
              <a:rPr b="1"/>
              <a:t>	</a:t>
            </a:r>
            <a:r>
              <a:t>less CO</a:t>
            </a:r>
            <a:r>
              <a:rPr baseline="-20250"/>
              <a:t>2</a:t>
            </a:r>
            <a:r>
              <a:t> -&gt; less bicarbonate + less H</a:t>
            </a:r>
            <a:r>
              <a:rPr baseline="30500"/>
              <a:t>+</a:t>
            </a:r>
            <a:r>
              <a:rPr baseline="-1499"/>
              <a:t> -&gt; less acid</a:t>
            </a:r>
          </a:p>
        </p:txBody>
      </p:sp>
      <p:grpSp>
        <p:nvGrpSpPr>
          <p:cNvPr id="870" name="Group"/>
          <p:cNvGrpSpPr/>
          <p:nvPr/>
        </p:nvGrpSpPr>
        <p:grpSpPr>
          <a:xfrm>
            <a:off x="6078140" y="6961584"/>
            <a:ext cx="14240673" cy="1952626"/>
            <a:chOff x="1800414" y="0"/>
            <a:chExt cx="14240671" cy="1952625"/>
          </a:xfrm>
        </p:grpSpPr>
        <p:sp>
          <p:nvSpPr>
            <p:cNvPr id="859" name="+   H+"/>
            <p:cNvSpPr/>
            <p:nvPr/>
          </p:nvSpPr>
          <p:spPr>
            <a:xfrm>
              <a:off x="14771085" y="669924"/>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FF2600"/>
                </a:buClr>
                <a:buFont typeface="Helvetica"/>
                <a:defRPr sz="4200">
                  <a:uFill>
                    <a:solidFill>
                      <a:srgbClr val="000000"/>
                    </a:solidFill>
                  </a:uFill>
                  <a:latin typeface="+mn-lt"/>
                  <a:ea typeface="+mn-ea"/>
                  <a:cs typeface="+mn-cs"/>
                  <a:sym typeface="Times Roman"/>
                </a:defRPr>
              </a:pPr>
              <a:r>
                <a:rPr sz="5800">
                  <a:solidFill>
                    <a:srgbClr val="FF2600"/>
                  </a:solidFill>
                  <a:uFill>
                    <a:solidFill>
                      <a:srgbClr val="FF2600"/>
                    </a:solidFill>
                  </a:uFill>
                  <a:latin typeface="Helvetica"/>
                  <a:ea typeface="Helvetica"/>
                  <a:cs typeface="Helvetica"/>
                  <a:sym typeface="Helvetica"/>
                </a:rPr>
                <a:t>+   </a:t>
              </a:r>
              <a:r>
                <a:rPr b="1" sz="5800">
                  <a:solidFill>
                    <a:srgbClr val="FF2600"/>
                  </a:solidFill>
                  <a:uFill>
                    <a:solidFill>
                      <a:srgbClr val="FF2600"/>
                    </a:solidFill>
                  </a:uFill>
                  <a:latin typeface="Helvetica"/>
                  <a:ea typeface="Helvetica"/>
                  <a:cs typeface="Helvetica"/>
                  <a:sym typeface="Helvetica"/>
                </a:rPr>
                <a:t>H</a:t>
              </a:r>
              <a:r>
                <a:rPr b="1" baseline="30896" sz="5800">
                  <a:solidFill>
                    <a:srgbClr val="FF2600"/>
                  </a:solidFill>
                  <a:uFill>
                    <a:solidFill>
                      <a:srgbClr val="FF2600"/>
                    </a:solidFill>
                  </a:uFill>
                  <a:latin typeface="Helvetica"/>
                  <a:ea typeface="Helvetica"/>
                  <a:cs typeface="Helvetica"/>
                  <a:sym typeface="Helvetica"/>
                </a:rPr>
                <a:t>+</a:t>
              </a:r>
            </a:p>
          </p:txBody>
        </p:sp>
        <p:sp>
          <p:nvSpPr>
            <p:cNvPr id="860" name="H2CO3"/>
            <p:cNvSpPr/>
            <p:nvPr/>
          </p:nvSpPr>
          <p:spPr>
            <a:xfrm>
              <a:off x="6866921" y="669924"/>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FF2600"/>
                </a:buClr>
                <a:buFont typeface="Helvetica"/>
                <a:defRPr sz="4200">
                  <a:uFill>
                    <a:solidFill>
                      <a:srgbClr val="000000"/>
                    </a:solidFill>
                  </a:uFill>
                  <a:latin typeface="+mn-lt"/>
                  <a:ea typeface="+mn-ea"/>
                  <a:cs typeface="+mn-cs"/>
                  <a:sym typeface="Times Roman"/>
                </a:defRPr>
              </a:pPr>
              <a:r>
                <a:rPr b="1" sz="5800">
                  <a:solidFill>
                    <a:srgbClr val="FF2600"/>
                  </a:solidFill>
                  <a:uFill>
                    <a:solidFill>
                      <a:srgbClr val="FF2600"/>
                    </a:solidFill>
                  </a:uFill>
                  <a:latin typeface="Helvetica"/>
                  <a:ea typeface="Helvetica"/>
                  <a:cs typeface="Helvetica"/>
                  <a:sym typeface="Helvetica"/>
                </a:rPr>
                <a:t>H</a:t>
              </a:r>
              <a:r>
                <a:rPr b="1" baseline="-16482" sz="5800">
                  <a:solidFill>
                    <a:srgbClr val="FF2600"/>
                  </a:solidFill>
                  <a:uFill>
                    <a:solidFill>
                      <a:srgbClr val="FF2600"/>
                    </a:solidFill>
                  </a:uFill>
                  <a:latin typeface="Helvetica"/>
                  <a:ea typeface="Helvetica"/>
                  <a:cs typeface="Helvetica"/>
                  <a:sym typeface="Helvetica"/>
                </a:rPr>
                <a:t>2</a:t>
              </a:r>
              <a:r>
                <a:rPr b="1" sz="5800">
                  <a:solidFill>
                    <a:srgbClr val="FF2600"/>
                  </a:solidFill>
                  <a:uFill>
                    <a:solidFill>
                      <a:srgbClr val="FF2600"/>
                    </a:solidFill>
                  </a:uFill>
                  <a:latin typeface="Helvetica"/>
                  <a:ea typeface="Helvetica"/>
                  <a:cs typeface="Helvetica"/>
                  <a:sym typeface="Helvetica"/>
                </a:rPr>
                <a:t>CO</a:t>
              </a:r>
              <a:r>
                <a:rPr b="1" baseline="-16482" sz="5800">
                  <a:solidFill>
                    <a:srgbClr val="FF2600"/>
                  </a:solidFill>
                  <a:uFill>
                    <a:solidFill>
                      <a:srgbClr val="FF2600"/>
                    </a:solidFill>
                  </a:uFill>
                  <a:latin typeface="Helvetica"/>
                  <a:ea typeface="Helvetica"/>
                  <a:cs typeface="Helvetica"/>
                  <a:sym typeface="Helvetica"/>
                </a:rPr>
                <a:t>3</a:t>
              </a:r>
            </a:p>
          </p:txBody>
        </p:sp>
        <p:sp>
          <p:nvSpPr>
            <p:cNvPr id="861" name="Carbonic acid"/>
            <p:cNvSpPr/>
            <p:nvPr/>
          </p:nvSpPr>
          <p:spPr>
            <a:xfrm>
              <a:off x="6571587"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algn="ctr" defTabSz="1821656">
                <a:spcBef>
                  <a:spcPts val="2200"/>
                </a:spcBef>
                <a:buClr>
                  <a:srgbClr val="FF2600"/>
                </a:buClr>
                <a:buFont typeface="Helvetica"/>
                <a:defRPr b="1" i="1" sz="3000">
                  <a:solidFill>
                    <a:srgbClr val="FF2600"/>
                  </a:solidFill>
                  <a:uFill>
                    <a:solidFill>
                      <a:srgbClr val="FF2600"/>
                    </a:solidFill>
                  </a:uFill>
                </a:defRPr>
              </a:lvl1pPr>
            </a:lstStyle>
            <a:p>
              <a:pPr/>
              <a:r>
                <a:t>Carbonic acid</a:t>
              </a:r>
            </a:p>
          </p:txBody>
        </p:sp>
        <p:grpSp>
          <p:nvGrpSpPr>
            <p:cNvPr id="866" name="Group"/>
            <p:cNvGrpSpPr/>
            <p:nvPr/>
          </p:nvGrpSpPr>
          <p:grpSpPr>
            <a:xfrm>
              <a:off x="8837008" y="21431"/>
              <a:ext cx="4327527" cy="1918495"/>
              <a:chOff x="0" y="0"/>
              <a:chExt cx="4327525" cy="1918493"/>
            </a:xfrm>
          </p:grpSpPr>
          <p:sp>
            <p:nvSpPr>
              <p:cNvPr id="862" name="HCO3-"/>
              <p:cNvSpPr/>
              <p:nvPr/>
            </p:nvSpPr>
            <p:spPr>
              <a:xfrm>
                <a:off x="3057525" y="648493"/>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434ED6"/>
                  </a:buClr>
                  <a:buFont typeface="Helvetica"/>
                  <a:defRPr sz="4200">
                    <a:uFill>
                      <a:solidFill>
                        <a:srgbClr val="000000"/>
                      </a:solidFill>
                    </a:uFill>
                    <a:latin typeface="+mn-lt"/>
                    <a:ea typeface="+mn-ea"/>
                    <a:cs typeface="+mn-cs"/>
                    <a:sym typeface="Times Roman"/>
                  </a:defRPr>
                </a:pPr>
                <a:r>
                  <a:rPr b="1" sz="5800">
                    <a:solidFill>
                      <a:srgbClr val="434ED6"/>
                    </a:solidFill>
                    <a:uFill>
                      <a:solidFill>
                        <a:srgbClr val="434ED6"/>
                      </a:solidFill>
                    </a:uFill>
                    <a:latin typeface="Helvetica"/>
                    <a:ea typeface="Helvetica"/>
                    <a:cs typeface="Helvetica"/>
                    <a:sym typeface="Helvetica"/>
                  </a:rPr>
                  <a:t>HCO</a:t>
                </a:r>
                <a:r>
                  <a:rPr b="1" baseline="-16482" sz="5800">
                    <a:solidFill>
                      <a:srgbClr val="434ED6"/>
                    </a:solidFill>
                    <a:uFill>
                      <a:solidFill>
                        <a:srgbClr val="434ED6"/>
                      </a:solidFill>
                    </a:uFill>
                    <a:latin typeface="Helvetica"/>
                    <a:ea typeface="Helvetica"/>
                    <a:cs typeface="Helvetica"/>
                    <a:sym typeface="Helvetica"/>
                  </a:rPr>
                  <a:t>3</a:t>
                </a:r>
                <a:r>
                  <a:rPr b="1" baseline="30896" sz="5800">
                    <a:solidFill>
                      <a:srgbClr val="434ED6"/>
                    </a:solidFill>
                    <a:uFill>
                      <a:solidFill>
                        <a:srgbClr val="434ED6"/>
                      </a:solidFill>
                    </a:uFill>
                    <a:latin typeface="Helvetica"/>
                    <a:ea typeface="Helvetica"/>
                    <a:cs typeface="Helvetica"/>
                    <a:sym typeface="Helvetica"/>
                  </a:rPr>
                  <a:t>-</a:t>
                </a:r>
              </a:p>
            </p:txBody>
          </p:sp>
          <p:sp>
            <p:nvSpPr>
              <p:cNvPr id="863" name="Line"/>
              <p:cNvSpPr/>
              <p:nvPr/>
            </p:nvSpPr>
            <p:spPr>
              <a:xfrm flipH="1">
                <a:off x="0" y="1486693"/>
                <a:ext cx="1375172" cy="3176"/>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864" name="Line"/>
              <p:cNvSpPr/>
              <p:nvPr/>
            </p:nvSpPr>
            <p:spPr>
              <a:xfrm>
                <a:off x="0" y="1029493"/>
                <a:ext cx="1375172" cy="3177"/>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865" name="Bicarbonate"/>
              <p:cNvSpPr/>
              <p:nvPr/>
            </p:nvSpPr>
            <p:spPr>
              <a:xfrm>
                <a:off x="2914650"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algn="ctr" defTabSz="1821656">
                  <a:spcBef>
                    <a:spcPts val="2200"/>
                  </a:spcBef>
                  <a:buClr>
                    <a:srgbClr val="434ED6"/>
                  </a:buClr>
                  <a:buFont typeface="Helvetica"/>
                  <a:defRPr b="1" i="1" sz="3000">
                    <a:solidFill>
                      <a:srgbClr val="434ED6"/>
                    </a:solidFill>
                    <a:uFill>
                      <a:solidFill>
                        <a:srgbClr val="434ED6"/>
                      </a:solidFill>
                    </a:uFill>
                  </a:defRPr>
                </a:lvl1pPr>
              </a:lstStyle>
              <a:p>
                <a:pPr/>
                <a:r>
                  <a:t>Bicarbonate</a:t>
                </a:r>
              </a:p>
            </p:txBody>
          </p:sp>
        </p:grpSp>
        <p:sp>
          <p:nvSpPr>
            <p:cNvPr id="867" name="CO2 + H20"/>
            <p:cNvSpPr/>
            <p:nvPr/>
          </p:nvSpPr>
          <p:spPr>
            <a:xfrm>
              <a:off x="1800414" y="68262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2800"/>
                </a:spcBef>
                <a:buClr>
                  <a:srgbClr val="FFA941"/>
                </a:buClr>
                <a:buFont typeface="Helvetica"/>
                <a:defRPr sz="5800">
                  <a:solidFill>
                    <a:srgbClr val="FF6A00"/>
                  </a:solidFill>
                  <a:uFill>
                    <a:solidFill>
                      <a:srgbClr val="FF6A00"/>
                    </a:solidFill>
                  </a:uFill>
                  <a:latin typeface="+mn-lt"/>
                  <a:ea typeface="+mn-ea"/>
                  <a:cs typeface="+mn-cs"/>
                  <a:sym typeface="Times Roman"/>
                </a:defRPr>
              </a:pPr>
              <a:r>
                <a:rPr b="1">
                  <a:latin typeface="Helvetica"/>
                  <a:ea typeface="Helvetica"/>
                  <a:cs typeface="Helvetica"/>
                  <a:sym typeface="Helvetica"/>
                </a:rPr>
                <a:t>CO</a:t>
              </a:r>
              <a:r>
                <a:rPr b="1" baseline="-13862">
                  <a:latin typeface="Helvetica"/>
                  <a:ea typeface="Helvetica"/>
                  <a:cs typeface="Helvetica"/>
                  <a:sym typeface="Helvetica"/>
                </a:rPr>
                <a:t>2 </a:t>
              </a:r>
              <a:r>
                <a:rPr b="1">
                  <a:latin typeface="Helvetica"/>
                  <a:ea typeface="Helvetica"/>
                  <a:cs typeface="Helvetica"/>
                  <a:sym typeface="Helvetica"/>
                </a:rPr>
                <a:t>+ H</a:t>
              </a:r>
              <a:r>
                <a:rPr b="1" baseline="-13862">
                  <a:latin typeface="Helvetica"/>
                  <a:ea typeface="Helvetica"/>
                  <a:cs typeface="Helvetica"/>
                  <a:sym typeface="Helvetica"/>
                </a:rPr>
                <a:t>2</a:t>
              </a:r>
              <a:r>
                <a:rPr b="1">
                  <a:latin typeface="Helvetica"/>
                  <a:ea typeface="Helvetica"/>
                  <a:cs typeface="Helvetica"/>
                  <a:sym typeface="Helvetica"/>
                </a:rPr>
                <a:t>0</a:t>
              </a:r>
            </a:p>
          </p:txBody>
        </p:sp>
        <p:sp>
          <p:nvSpPr>
            <p:cNvPr id="868" name="Line"/>
            <p:cNvSpPr/>
            <p:nvPr/>
          </p:nvSpPr>
          <p:spPr>
            <a:xfrm>
              <a:off x="4003071" y="1092993"/>
              <a:ext cx="1071563" cy="3177"/>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869" name="Line"/>
            <p:cNvSpPr/>
            <p:nvPr/>
          </p:nvSpPr>
          <p:spPr>
            <a:xfrm flipH="1">
              <a:off x="4003071" y="1396603"/>
              <a:ext cx="1071563" cy="3176"/>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grpSp>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72" name="water"/>
          <p:cNvSpPr txBox="1"/>
          <p:nvPr/>
        </p:nvSpPr>
        <p:spPr>
          <a:xfrm>
            <a:off x="5494734" y="910828"/>
            <a:ext cx="1431826" cy="8255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Times Roman"/>
              <a:defRPr sz="4200">
                <a:uFill>
                  <a:solidFill>
                    <a:srgbClr val="000000"/>
                  </a:solidFill>
                </a:uFill>
                <a:latin typeface="+mn-lt"/>
                <a:ea typeface="+mn-ea"/>
                <a:cs typeface="+mn-cs"/>
                <a:sym typeface="Times Roman"/>
              </a:defRPr>
            </a:lvl1pPr>
          </a:lstStyle>
          <a:p>
            <a:pPr/>
            <a:r>
              <a:t>water</a:t>
            </a:r>
          </a:p>
        </p:txBody>
      </p:sp>
      <p:grpSp>
        <p:nvGrpSpPr>
          <p:cNvPr id="880" name="Group"/>
          <p:cNvGrpSpPr/>
          <p:nvPr/>
        </p:nvGrpSpPr>
        <p:grpSpPr>
          <a:xfrm>
            <a:off x="3815953" y="1375171"/>
            <a:ext cx="8822532" cy="5482830"/>
            <a:chOff x="0" y="0"/>
            <a:chExt cx="8822531" cy="5482828"/>
          </a:xfrm>
        </p:grpSpPr>
        <p:grpSp>
          <p:nvGrpSpPr>
            <p:cNvPr id="875" name="Group"/>
            <p:cNvGrpSpPr/>
            <p:nvPr/>
          </p:nvGrpSpPr>
          <p:grpSpPr>
            <a:xfrm>
              <a:off x="1357312" y="0"/>
              <a:ext cx="7465220" cy="5182394"/>
              <a:chOff x="0" y="0"/>
              <a:chExt cx="7465218" cy="5182393"/>
            </a:xfrm>
          </p:grpSpPr>
          <p:sp>
            <p:nvSpPr>
              <p:cNvPr id="873" name="Line"/>
              <p:cNvSpPr/>
              <p:nvPr/>
            </p:nvSpPr>
            <p:spPr>
              <a:xfrm>
                <a:off x="0" y="0"/>
                <a:ext cx="3176" cy="5179219"/>
              </a:xfrm>
              <a:prstGeom prst="line">
                <a:avLst/>
              </a:prstGeom>
              <a:noFill/>
              <a:ln w="50800" cap="flat">
                <a:solidFill>
                  <a:srgbClr val="000000"/>
                </a:solidFill>
                <a:prstDash val="solid"/>
                <a:round/>
              </a:ln>
              <a:effectLst/>
            </p:spPr>
            <p:txBody>
              <a:bodyPr wrap="square" lIns="71437" tIns="71437" rIns="71437" bIns="71437" numCol="1" anchor="ctr">
                <a:noAutofit/>
              </a:bodyPr>
              <a:lstStyle/>
              <a:p>
                <a:pPr/>
              </a:p>
            </p:txBody>
          </p:sp>
          <p:sp>
            <p:nvSpPr>
              <p:cNvPr id="874" name="Line"/>
              <p:cNvSpPr/>
              <p:nvPr/>
            </p:nvSpPr>
            <p:spPr>
              <a:xfrm>
                <a:off x="0" y="5179218"/>
                <a:ext cx="7465219" cy="3176"/>
              </a:xfrm>
              <a:prstGeom prst="line">
                <a:avLst/>
              </a:prstGeom>
              <a:noFill/>
              <a:ln w="50800" cap="flat">
                <a:solidFill>
                  <a:srgbClr val="000000"/>
                </a:solidFill>
                <a:prstDash val="solid"/>
                <a:round/>
              </a:ln>
              <a:effectLst/>
            </p:spPr>
            <p:txBody>
              <a:bodyPr wrap="square" lIns="71437" tIns="71437" rIns="71437" bIns="71437" numCol="1" anchor="ctr">
                <a:noAutofit/>
              </a:bodyPr>
              <a:lstStyle/>
              <a:p>
                <a:pPr/>
              </a:p>
            </p:txBody>
          </p:sp>
        </p:grpSp>
        <p:sp>
          <p:nvSpPr>
            <p:cNvPr id="876" name="pH"/>
            <p:cNvSpPr/>
            <p:nvPr/>
          </p:nvSpPr>
          <p:spPr>
            <a:xfrm>
              <a:off x="0" y="1982390"/>
              <a:ext cx="1214438"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defTabSz="1821656">
                <a:spcBef>
                  <a:spcPts val="2800"/>
                </a:spcBef>
                <a:buClr>
                  <a:srgbClr val="000000"/>
                </a:buClr>
                <a:buFont typeface="Times Roman"/>
                <a:defRPr sz="4200">
                  <a:uFill>
                    <a:solidFill>
                      <a:srgbClr val="000000"/>
                    </a:solidFill>
                  </a:uFill>
                  <a:latin typeface="+mn-lt"/>
                  <a:ea typeface="+mn-ea"/>
                  <a:cs typeface="+mn-cs"/>
                  <a:sym typeface="Times Roman"/>
                </a:defRPr>
              </a:lvl1pPr>
            </a:lstStyle>
            <a:p>
              <a:pPr/>
              <a:r>
                <a:t>pH</a:t>
              </a:r>
            </a:p>
          </p:txBody>
        </p:sp>
        <p:sp>
          <p:nvSpPr>
            <p:cNvPr id="877" name="Acid added -&gt;"/>
            <p:cNvSpPr/>
            <p:nvPr/>
          </p:nvSpPr>
          <p:spPr>
            <a:xfrm>
              <a:off x="2286000" y="5482828"/>
              <a:ext cx="4411266"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defTabSz="1821656">
                <a:spcBef>
                  <a:spcPts val="2800"/>
                </a:spcBef>
                <a:buClr>
                  <a:srgbClr val="000000"/>
                </a:buClr>
                <a:buFont typeface="Times Roman"/>
                <a:defRPr sz="4200">
                  <a:uFill>
                    <a:solidFill>
                      <a:srgbClr val="000000"/>
                    </a:solidFill>
                  </a:uFill>
                  <a:latin typeface="+mn-lt"/>
                  <a:ea typeface="+mn-ea"/>
                  <a:cs typeface="+mn-cs"/>
                  <a:sym typeface="Times Roman"/>
                </a:defRPr>
              </a:lvl1pPr>
            </a:lstStyle>
            <a:p>
              <a:pPr/>
              <a:r>
                <a:t>Acid added -&gt;</a:t>
              </a:r>
            </a:p>
          </p:txBody>
        </p:sp>
        <p:sp>
          <p:nvSpPr>
            <p:cNvPr id="878" name="Line"/>
            <p:cNvSpPr/>
            <p:nvPr/>
          </p:nvSpPr>
          <p:spPr>
            <a:xfrm>
              <a:off x="1053703" y="910828"/>
              <a:ext cx="464344" cy="3176"/>
            </a:xfrm>
            <a:prstGeom prst="line">
              <a:avLst/>
            </a:prstGeom>
            <a:noFill/>
            <a:ln w="50800" cap="flat">
              <a:solidFill>
                <a:srgbClr val="000000"/>
              </a:solidFill>
              <a:prstDash val="solid"/>
              <a:round/>
            </a:ln>
            <a:effectLst/>
          </p:spPr>
          <p:txBody>
            <a:bodyPr wrap="square" lIns="71437" tIns="71437" rIns="71437" bIns="71437" numCol="1" anchor="ctr">
              <a:noAutofit/>
            </a:bodyPr>
            <a:lstStyle/>
            <a:p>
              <a:pPr/>
            </a:p>
          </p:txBody>
        </p:sp>
        <p:sp>
          <p:nvSpPr>
            <p:cNvPr id="879" name="7"/>
            <p:cNvSpPr/>
            <p:nvPr/>
          </p:nvSpPr>
          <p:spPr>
            <a:xfrm>
              <a:off x="446484" y="446484"/>
              <a:ext cx="607220"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defTabSz="1821656">
                <a:spcBef>
                  <a:spcPts val="2800"/>
                </a:spcBef>
                <a:buClr>
                  <a:srgbClr val="000000"/>
                </a:buClr>
                <a:buFont typeface="Times Roman"/>
                <a:defRPr sz="4200">
                  <a:uFill>
                    <a:solidFill>
                      <a:srgbClr val="000000"/>
                    </a:solidFill>
                  </a:uFill>
                  <a:latin typeface="+mn-lt"/>
                  <a:ea typeface="+mn-ea"/>
                  <a:cs typeface="+mn-cs"/>
                  <a:sym typeface="Times Roman"/>
                </a:defRPr>
              </a:lvl1pPr>
            </a:lstStyle>
            <a:p>
              <a:pPr/>
              <a:r>
                <a:t>7</a:t>
              </a:r>
            </a:p>
          </p:txBody>
        </p:sp>
      </p:grpSp>
      <p:sp>
        <p:nvSpPr>
          <p:cNvPr id="881" name="Line"/>
          <p:cNvSpPr/>
          <p:nvPr/>
        </p:nvSpPr>
        <p:spPr>
          <a:xfrm>
            <a:off x="5941218" y="1982390"/>
            <a:ext cx="607220" cy="464345"/>
          </a:xfrm>
          <a:prstGeom prst="line">
            <a:avLst/>
          </a:prstGeom>
          <a:ln w="50800">
            <a:solidFill>
              <a:srgbClr val="FF2600"/>
            </a:solidFill>
          </a:ln>
        </p:spPr>
        <p:txBody>
          <a:bodyPr lIns="71437" tIns="71437" rIns="71437" bIns="71437" anchor="ctr"/>
          <a:lstStyle/>
          <a:p>
            <a:pPr/>
          </a:p>
        </p:txBody>
      </p:sp>
      <p:sp>
        <p:nvSpPr>
          <p:cNvPr id="882" name="Line"/>
          <p:cNvSpPr/>
          <p:nvPr/>
        </p:nvSpPr>
        <p:spPr>
          <a:xfrm>
            <a:off x="6548437" y="2446734"/>
            <a:ext cx="607220" cy="464345"/>
          </a:xfrm>
          <a:prstGeom prst="line">
            <a:avLst/>
          </a:prstGeom>
          <a:ln w="50800">
            <a:solidFill>
              <a:srgbClr val="FF2600"/>
            </a:solidFill>
          </a:ln>
        </p:spPr>
        <p:txBody>
          <a:bodyPr lIns="71437" tIns="71437" rIns="71437" bIns="71437" anchor="ctr"/>
          <a:lstStyle/>
          <a:p>
            <a:pPr/>
          </a:p>
        </p:txBody>
      </p:sp>
      <p:sp>
        <p:nvSpPr>
          <p:cNvPr id="883" name="Line"/>
          <p:cNvSpPr/>
          <p:nvPr/>
        </p:nvSpPr>
        <p:spPr>
          <a:xfrm>
            <a:off x="7155656" y="2893218"/>
            <a:ext cx="607219" cy="464345"/>
          </a:xfrm>
          <a:prstGeom prst="line">
            <a:avLst/>
          </a:prstGeom>
          <a:ln w="50800">
            <a:solidFill>
              <a:srgbClr val="FF2600"/>
            </a:solidFill>
          </a:ln>
        </p:spPr>
        <p:txBody>
          <a:bodyPr lIns="71437" tIns="71437" rIns="71437" bIns="71437" anchor="ctr"/>
          <a:lstStyle/>
          <a:p>
            <a:pPr/>
          </a:p>
        </p:txBody>
      </p:sp>
      <p:sp>
        <p:nvSpPr>
          <p:cNvPr id="884" name="Line"/>
          <p:cNvSpPr/>
          <p:nvPr/>
        </p:nvSpPr>
        <p:spPr>
          <a:xfrm>
            <a:off x="7780734" y="3357562"/>
            <a:ext cx="607220" cy="464345"/>
          </a:xfrm>
          <a:prstGeom prst="line">
            <a:avLst/>
          </a:prstGeom>
          <a:ln w="50800">
            <a:solidFill>
              <a:srgbClr val="FF2600"/>
            </a:solidFill>
          </a:ln>
        </p:spPr>
        <p:txBody>
          <a:bodyPr lIns="71437" tIns="71437" rIns="71437" bIns="71437" anchor="ctr"/>
          <a:lstStyle/>
          <a:p>
            <a:pPr/>
          </a:p>
        </p:txBody>
      </p:sp>
      <p:sp>
        <p:nvSpPr>
          <p:cNvPr id="885" name="Line"/>
          <p:cNvSpPr/>
          <p:nvPr/>
        </p:nvSpPr>
        <p:spPr>
          <a:xfrm>
            <a:off x="8387953" y="3804046"/>
            <a:ext cx="607219" cy="464345"/>
          </a:xfrm>
          <a:prstGeom prst="line">
            <a:avLst/>
          </a:prstGeom>
          <a:ln w="50800">
            <a:solidFill>
              <a:srgbClr val="FF2600"/>
            </a:solidFill>
          </a:ln>
        </p:spPr>
        <p:txBody>
          <a:bodyPr lIns="71437" tIns="71437" rIns="71437" bIns="71437" anchor="ctr"/>
          <a:lstStyle/>
          <a:p>
            <a:pPr/>
          </a:p>
        </p:txBody>
      </p:sp>
      <p:sp>
        <p:nvSpPr>
          <p:cNvPr id="886" name="Line"/>
          <p:cNvSpPr/>
          <p:nvPr/>
        </p:nvSpPr>
        <p:spPr>
          <a:xfrm>
            <a:off x="8995171" y="4268390"/>
            <a:ext cx="607220" cy="464345"/>
          </a:xfrm>
          <a:prstGeom prst="line">
            <a:avLst/>
          </a:prstGeom>
          <a:ln w="50800">
            <a:solidFill>
              <a:srgbClr val="FF2600"/>
            </a:solidFill>
          </a:ln>
        </p:spPr>
        <p:txBody>
          <a:bodyPr lIns="71437" tIns="71437" rIns="71437" bIns="71437" anchor="ctr"/>
          <a:lstStyle/>
          <a:p>
            <a:pPr/>
          </a:p>
        </p:txBody>
      </p:sp>
      <p:sp>
        <p:nvSpPr>
          <p:cNvPr id="887" name="Line"/>
          <p:cNvSpPr/>
          <p:nvPr/>
        </p:nvSpPr>
        <p:spPr>
          <a:xfrm>
            <a:off x="9602390" y="4732734"/>
            <a:ext cx="607220" cy="464345"/>
          </a:xfrm>
          <a:prstGeom prst="line">
            <a:avLst/>
          </a:prstGeom>
          <a:ln w="50800">
            <a:solidFill>
              <a:srgbClr val="FF2600"/>
            </a:solidFill>
          </a:ln>
        </p:spPr>
        <p:txBody>
          <a:bodyPr lIns="71437" tIns="71437" rIns="71437" bIns="71437" anchor="ctr"/>
          <a:lstStyle/>
          <a:p>
            <a:pPr/>
          </a:p>
        </p:txBody>
      </p:sp>
      <p:sp>
        <p:nvSpPr>
          <p:cNvPr id="888" name="Line"/>
          <p:cNvSpPr/>
          <p:nvPr/>
        </p:nvSpPr>
        <p:spPr>
          <a:xfrm>
            <a:off x="10209609" y="5179218"/>
            <a:ext cx="607220" cy="464345"/>
          </a:xfrm>
          <a:prstGeom prst="line">
            <a:avLst/>
          </a:prstGeom>
          <a:ln w="50800">
            <a:solidFill>
              <a:srgbClr val="FF2600"/>
            </a:solidFill>
          </a:ln>
        </p:spPr>
        <p:txBody>
          <a:bodyPr lIns="71437" tIns="71437" rIns="71437" bIns="71437" anchor="ctr"/>
          <a:lstStyle/>
          <a:p>
            <a:pPr/>
          </a:p>
        </p:txBody>
      </p:sp>
      <p:sp>
        <p:nvSpPr>
          <p:cNvPr id="889" name="Line"/>
          <p:cNvSpPr/>
          <p:nvPr/>
        </p:nvSpPr>
        <p:spPr>
          <a:xfrm>
            <a:off x="10816828" y="5643562"/>
            <a:ext cx="607219" cy="464345"/>
          </a:xfrm>
          <a:prstGeom prst="line">
            <a:avLst/>
          </a:prstGeom>
          <a:ln w="50800">
            <a:solidFill>
              <a:srgbClr val="FF2600"/>
            </a:solidFill>
          </a:ln>
        </p:spPr>
        <p:txBody>
          <a:bodyPr lIns="71437" tIns="71437" rIns="71437" bIns="71437" anchor="ctr"/>
          <a:lstStyle/>
          <a:p>
            <a:pPr/>
          </a:p>
        </p:txBody>
      </p:sp>
      <p:grpSp>
        <p:nvGrpSpPr>
          <p:cNvPr id="897" name="Group"/>
          <p:cNvGrpSpPr/>
          <p:nvPr/>
        </p:nvGrpSpPr>
        <p:grpSpPr>
          <a:xfrm>
            <a:off x="12192000" y="6697265"/>
            <a:ext cx="8840391" cy="5500689"/>
            <a:chOff x="0" y="0"/>
            <a:chExt cx="8840390" cy="5500687"/>
          </a:xfrm>
        </p:grpSpPr>
        <p:grpSp>
          <p:nvGrpSpPr>
            <p:cNvPr id="892" name="Group"/>
            <p:cNvGrpSpPr/>
            <p:nvPr/>
          </p:nvGrpSpPr>
          <p:grpSpPr>
            <a:xfrm>
              <a:off x="1375171" y="0"/>
              <a:ext cx="7465220" cy="5200254"/>
              <a:chOff x="0" y="0"/>
              <a:chExt cx="7465218" cy="5200253"/>
            </a:xfrm>
          </p:grpSpPr>
          <p:sp>
            <p:nvSpPr>
              <p:cNvPr id="890" name="Line"/>
              <p:cNvSpPr/>
              <p:nvPr/>
            </p:nvSpPr>
            <p:spPr>
              <a:xfrm>
                <a:off x="0" y="0"/>
                <a:ext cx="3176" cy="5179219"/>
              </a:xfrm>
              <a:prstGeom prst="line">
                <a:avLst/>
              </a:prstGeom>
              <a:noFill/>
              <a:ln w="50800" cap="flat">
                <a:solidFill>
                  <a:srgbClr val="000000"/>
                </a:solidFill>
                <a:prstDash val="solid"/>
                <a:round/>
              </a:ln>
              <a:effectLst/>
            </p:spPr>
            <p:txBody>
              <a:bodyPr wrap="square" lIns="71437" tIns="71437" rIns="71437" bIns="71437" numCol="1" anchor="ctr">
                <a:noAutofit/>
              </a:bodyPr>
              <a:lstStyle/>
              <a:p>
                <a:pPr/>
              </a:p>
            </p:txBody>
          </p:sp>
          <p:sp>
            <p:nvSpPr>
              <p:cNvPr id="891" name="Line"/>
              <p:cNvSpPr/>
              <p:nvPr/>
            </p:nvSpPr>
            <p:spPr>
              <a:xfrm>
                <a:off x="0" y="5197078"/>
                <a:ext cx="7465219" cy="3176"/>
              </a:xfrm>
              <a:prstGeom prst="line">
                <a:avLst/>
              </a:prstGeom>
              <a:noFill/>
              <a:ln w="50800" cap="flat">
                <a:solidFill>
                  <a:srgbClr val="000000"/>
                </a:solidFill>
                <a:prstDash val="solid"/>
                <a:round/>
              </a:ln>
              <a:effectLst/>
            </p:spPr>
            <p:txBody>
              <a:bodyPr wrap="square" lIns="71437" tIns="71437" rIns="71437" bIns="71437" numCol="1" anchor="ctr">
                <a:noAutofit/>
              </a:bodyPr>
              <a:lstStyle/>
              <a:p>
                <a:pPr/>
              </a:p>
            </p:txBody>
          </p:sp>
        </p:grpSp>
        <p:sp>
          <p:nvSpPr>
            <p:cNvPr id="893" name="pH"/>
            <p:cNvSpPr/>
            <p:nvPr/>
          </p:nvSpPr>
          <p:spPr>
            <a:xfrm>
              <a:off x="0" y="1982390"/>
              <a:ext cx="1214438"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defTabSz="1821656">
                <a:spcBef>
                  <a:spcPts val="2800"/>
                </a:spcBef>
                <a:buClr>
                  <a:srgbClr val="000000"/>
                </a:buClr>
                <a:buFont typeface="Times Roman"/>
                <a:defRPr sz="4200">
                  <a:uFill>
                    <a:solidFill>
                      <a:srgbClr val="000000"/>
                    </a:solidFill>
                  </a:uFill>
                  <a:latin typeface="+mn-lt"/>
                  <a:ea typeface="+mn-ea"/>
                  <a:cs typeface="+mn-cs"/>
                  <a:sym typeface="Times Roman"/>
                </a:defRPr>
              </a:lvl1pPr>
            </a:lstStyle>
            <a:p>
              <a:pPr/>
              <a:r>
                <a:t>pH</a:t>
              </a:r>
            </a:p>
          </p:txBody>
        </p:sp>
        <p:sp>
          <p:nvSpPr>
            <p:cNvPr id="894" name="Acid added -&gt;"/>
            <p:cNvSpPr/>
            <p:nvPr/>
          </p:nvSpPr>
          <p:spPr>
            <a:xfrm>
              <a:off x="2286000" y="5500687"/>
              <a:ext cx="4411266"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defTabSz="1821656">
                <a:spcBef>
                  <a:spcPts val="2800"/>
                </a:spcBef>
                <a:buClr>
                  <a:srgbClr val="000000"/>
                </a:buClr>
                <a:buFont typeface="Times Roman"/>
                <a:defRPr sz="4200">
                  <a:uFill>
                    <a:solidFill>
                      <a:srgbClr val="000000"/>
                    </a:solidFill>
                  </a:uFill>
                  <a:latin typeface="+mn-lt"/>
                  <a:ea typeface="+mn-ea"/>
                  <a:cs typeface="+mn-cs"/>
                  <a:sym typeface="Times Roman"/>
                </a:defRPr>
              </a:lvl1pPr>
            </a:lstStyle>
            <a:p>
              <a:pPr/>
              <a:r>
                <a:t>Acid added -&gt;</a:t>
              </a:r>
            </a:p>
          </p:txBody>
        </p:sp>
        <p:sp>
          <p:nvSpPr>
            <p:cNvPr id="895" name="Line"/>
            <p:cNvSpPr/>
            <p:nvPr/>
          </p:nvSpPr>
          <p:spPr>
            <a:xfrm>
              <a:off x="1071562" y="928687"/>
              <a:ext cx="464345" cy="3176"/>
            </a:xfrm>
            <a:prstGeom prst="line">
              <a:avLst/>
            </a:prstGeom>
            <a:noFill/>
            <a:ln w="50800" cap="flat">
              <a:solidFill>
                <a:srgbClr val="000000"/>
              </a:solidFill>
              <a:prstDash val="solid"/>
              <a:round/>
            </a:ln>
            <a:effectLst/>
          </p:spPr>
          <p:txBody>
            <a:bodyPr wrap="square" lIns="71437" tIns="71437" rIns="71437" bIns="71437" numCol="1" anchor="ctr">
              <a:noAutofit/>
            </a:bodyPr>
            <a:lstStyle/>
            <a:p>
              <a:pPr/>
            </a:p>
          </p:txBody>
        </p:sp>
        <p:sp>
          <p:nvSpPr>
            <p:cNvPr id="896" name="7"/>
            <p:cNvSpPr/>
            <p:nvPr/>
          </p:nvSpPr>
          <p:spPr>
            <a:xfrm>
              <a:off x="464343" y="464343"/>
              <a:ext cx="607220"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defTabSz="1821656">
                <a:spcBef>
                  <a:spcPts val="2800"/>
                </a:spcBef>
                <a:buClr>
                  <a:srgbClr val="000000"/>
                </a:buClr>
                <a:buFont typeface="Times Roman"/>
                <a:defRPr sz="4200">
                  <a:uFill>
                    <a:solidFill>
                      <a:srgbClr val="000000"/>
                    </a:solidFill>
                  </a:uFill>
                  <a:latin typeface="+mn-lt"/>
                  <a:ea typeface="+mn-ea"/>
                  <a:cs typeface="+mn-cs"/>
                  <a:sym typeface="Times Roman"/>
                </a:defRPr>
              </a:lvl1pPr>
            </a:lstStyle>
            <a:p>
              <a:pPr/>
              <a:r>
                <a:t>7</a:t>
              </a:r>
            </a:p>
          </p:txBody>
        </p:sp>
      </p:grpSp>
      <p:sp>
        <p:nvSpPr>
          <p:cNvPr id="898" name="water + buffer"/>
          <p:cNvSpPr txBox="1"/>
          <p:nvPr/>
        </p:nvSpPr>
        <p:spPr>
          <a:xfrm>
            <a:off x="13870781" y="6697265"/>
            <a:ext cx="3301305" cy="8255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Times Roman"/>
              <a:defRPr sz="4200">
                <a:uFill>
                  <a:solidFill>
                    <a:srgbClr val="000000"/>
                  </a:solidFill>
                </a:uFill>
                <a:latin typeface="+mn-lt"/>
                <a:ea typeface="+mn-ea"/>
                <a:cs typeface="+mn-cs"/>
                <a:sym typeface="Times Roman"/>
              </a:defRPr>
            </a:lvl1pPr>
          </a:lstStyle>
          <a:p>
            <a:pPr/>
            <a:r>
              <a:t>water + buffer</a:t>
            </a:r>
          </a:p>
        </p:txBody>
      </p:sp>
      <p:sp>
        <p:nvSpPr>
          <p:cNvPr id="899" name="Text"/>
          <p:cNvSpPr txBox="1"/>
          <p:nvPr/>
        </p:nvSpPr>
        <p:spPr>
          <a:xfrm>
            <a:off x="15208251" y="6521450"/>
            <a:ext cx="375961" cy="8255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Times Roman"/>
              <a:defRPr sz="4200">
                <a:uFill>
                  <a:solidFill>
                    <a:srgbClr val="000000"/>
                  </a:solidFill>
                </a:uFill>
                <a:latin typeface="+mn-lt"/>
                <a:ea typeface="+mn-ea"/>
                <a:cs typeface="+mn-cs"/>
                <a:sym typeface="Times Roman"/>
              </a:defRPr>
            </a:lvl1pPr>
          </a:lstStyle>
          <a:p>
            <a:pPr/>
            <a:r>
              <a:t> </a:t>
            </a:r>
          </a:p>
        </p:txBody>
      </p:sp>
      <p:sp>
        <p:nvSpPr>
          <p:cNvPr id="900" name="Line"/>
          <p:cNvSpPr/>
          <p:nvPr/>
        </p:nvSpPr>
        <p:spPr>
          <a:xfrm>
            <a:off x="14174390" y="7625953"/>
            <a:ext cx="767954" cy="3176"/>
          </a:xfrm>
          <a:prstGeom prst="line">
            <a:avLst/>
          </a:prstGeom>
          <a:ln w="50800">
            <a:solidFill>
              <a:srgbClr val="FF2600"/>
            </a:solidFill>
          </a:ln>
        </p:spPr>
        <p:txBody>
          <a:bodyPr lIns="71437" tIns="71437" rIns="71437" bIns="71437" anchor="ctr"/>
          <a:lstStyle/>
          <a:p>
            <a:pPr/>
          </a:p>
        </p:txBody>
      </p:sp>
      <p:sp>
        <p:nvSpPr>
          <p:cNvPr id="901" name="Line"/>
          <p:cNvSpPr/>
          <p:nvPr/>
        </p:nvSpPr>
        <p:spPr>
          <a:xfrm>
            <a:off x="14942343" y="7625953"/>
            <a:ext cx="607220" cy="3176"/>
          </a:xfrm>
          <a:prstGeom prst="line">
            <a:avLst/>
          </a:prstGeom>
          <a:ln w="50800">
            <a:solidFill>
              <a:srgbClr val="FF2600"/>
            </a:solidFill>
          </a:ln>
        </p:spPr>
        <p:txBody>
          <a:bodyPr lIns="71437" tIns="71437" rIns="71437" bIns="71437" anchor="ctr"/>
          <a:lstStyle/>
          <a:p>
            <a:pPr/>
          </a:p>
        </p:txBody>
      </p:sp>
      <p:sp>
        <p:nvSpPr>
          <p:cNvPr id="902" name="Line"/>
          <p:cNvSpPr/>
          <p:nvPr/>
        </p:nvSpPr>
        <p:spPr>
          <a:xfrm>
            <a:off x="15549562" y="7625953"/>
            <a:ext cx="607220" cy="3176"/>
          </a:xfrm>
          <a:prstGeom prst="line">
            <a:avLst/>
          </a:prstGeom>
          <a:ln w="50800">
            <a:solidFill>
              <a:srgbClr val="FF2600"/>
            </a:solidFill>
          </a:ln>
        </p:spPr>
        <p:txBody>
          <a:bodyPr lIns="71437" tIns="71437" rIns="71437" bIns="71437" anchor="ctr"/>
          <a:lstStyle/>
          <a:p>
            <a:pPr/>
          </a:p>
        </p:txBody>
      </p:sp>
      <p:sp>
        <p:nvSpPr>
          <p:cNvPr id="903" name="Line"/>
          <p:cNvSpPr/>
          <p:nvPr/>
        </p:nvSpPr>
        <p:spPr>
          <a:xfrm>
            <a:off x="16156781" y="7625953"/>
            <a:ext cx="607219" cy="3176"/>
          </a:xfrm>
          <a:prstGeom prst="line">
            <a:avLst/>
          </a:prstGeom>
          <a:ln w="50800">
            <a:solidFill>
              <a:srgbClr val="FF2600"/>
            </a:solidFill>
          </a:ln>
        </p:spPr>
        <p:txBody>
          <a:bodyPr lIns="71437" tIns="71437" rIns="71437" bIns="71437" anchor="ctr"/>
          <a:lstStyle/>
          <a:p>
            <a:pPr/>
          </a:p>
        </p:txBody>
      </p:sp>
      <p:sp>
        <p:nvSpPr>
          <p:cNvPr id="904" name="Line"/>
          <p:cNvSpPr/>
          <p:nvPr/>
        </p:nvSpPr>
        <p:spPr>
          <a:xfrm>
            <a:off x="16764000" y="7625953"/>
            <a:ext cx="607219" cy="3176"/>
          </a:xfrm>
          <a:prstGeom prst="line">
            <a:avLst/>
          </a:prstGeom>
          <a:ln w="50800">
            <a:solidFill>
              <a:srgbClr val="FF2600"/>
            </a:solidFill>
          </a:ln>
        </p:spPr>
        <p:txBody>
          <a:bodyPr lIns="71437" tIns="71437" rIns="71437" bIns="71437" anchor="ctr"/>
          <a:lstStyle/>
          <a:p>
            <a:pPr/>
          </a:p>
        </p:txBody>
      </p:sp>
      <p:sp>
        <p:nvSpPr>
          <p:cNvPr id="905" name="Line"/>
          <p:cNvSpPr/>
          <p:nvPr/>
        </p:nvSpPr>
        <p:spPr>
          <a:xfrm>
            <a:off x="17371218" y="7625953"/>
            <a:ext cx="464345" cy="464344"/>
          </a:xfrm>
          <a:prstGeom prst="line">
            <a:avLst/>
          </a:prstGeom>
          <a:ln w="50800">
            <a:solidFill>
              <a:srgbClr val="FF2600"/>
            </a:solidFill>
          </a:ln>
        </p:spPr>
        <p:txBody>
          <a:bodyPr lIns="71437" tIns="71437" rIns="71437" bIns="71437" anchor="ctr"/>
          <a:lstStyle/>
          <a:p>
            <a:pPr/>
          </a:p>
        </p:txBody>
      </p:sp>
      <p:sp>
        <p:nvSpPr>
          <p:cNvPr id="906" name="Line"/>
          <p:cNvSpPr/>
          <p:nvPr/>
        </p:nvSpPr>
        <p:spPr>
          <a:xfrm>
            <a:off x="17674828" y="7929562"/>
            <a:ext cx="464344" cy="464345"/>
          </a:xfrm>
          <a:prstGeom prst="line">
            <a:avLst/>
          </a:prstGeom>
          <a:ln w="50800">
            <a:solidFill>
              <a:srgbClr val="FF2600"/>
            </a:solidFill>
          </a:ln>
        </p:spPr>
        <p:txBody>
          <a:bodyPr lIns="71437" tIns="71437" rIns="71437" bIns="71437" anchor="ctr"/>
          <a:lstStyle/>
          <a:p>
            <a:pPr/>
          </a:p>
        </p:txBody>
      </p:sp>
      <p:sp>
        <p:nvSpPr>
          <p:cNvPr id="907" name="Line"/>
          <p:cNvSpPr/>
          <p:nvPr/>
        </p:nvSpPr>
        <p:spPr>
          <a:xfrm>
            <a:off x="17978437" y="8233171"/>
            <a:ext cx="464345" cy="464345"/>
          </a:xfrm>
          <a:prstGeom prst="line">
            <a:avLst/>
          </a:prstGeom>
          <a:ln w="50800">
            <a:solidFill>
              <a:srgbClr val="FF2600"/>
            </a:solidFill>
          </a:ln>
        </p:spPr>
        <p:txBody>
          <a:bodyPr lIns="71437" tIns="71437" rIns="71437" bIns="71437" anchor="ctr"/>
          <a:lstStyle/>
          <a:p>
            <a:pPr/>
          </a:p>
        </p:txBody>
      </p:sp>
      <p:sp>
        <p:nvSpPr>
          <p:cNvPr id="908" name="Line"/>
          <p:cNvSpPr/>
          <p:nvPr/>
        </p:nvSpPr>
        <p:spPr>
          <a:xfrm>
            <a:off x="18282046" y="8536781"/>
            <a:ext cx="464345" cy="464344"/>
          </a:xfrm>
          <a:prstGeom prst="line">
            <a:avLst/>
          </a:prstGeom>
          <a:ln w="50800">
            <a:solidFill>
              <a:srgbClr val="FF2600"/>
            </a:solidFill>
          </a:ln>
        </p:spPr>
        <p:txBody>
          <a:bodyPr lIns="71437" tIns="71437" rIns="71437" bIns="71437" anchor="ctr"/>
          <a:lstStyle/>
          <a:p>
            <a:pPr/>
          </a:p>
        </p:txBody>
      </p:sp>
      <p:sp>
        <p:nvSpPr>
          <p:cNvPr id="909" name="Line"/>
          <p:cNvSpPr/>
          <p:nvPr/>
        </p:nvSpPr>
        <p:spPr>
          <a:xfrm>
            <a:off x="18585656" y="8840390"/>
            <a:ext cx="464344" cy="464345"/>
          </a:xfrm>
          <a:prstGeom prst="line">
            <a:avLst/>
          </a:prstGeom>
          <a:ln w="50800">
            <a:solidFill>
              <a:srgbClr val="FF2600"/>
            </a:solidFill>
          </a:ln>
        </p:spPr>
        <p:txBody>
          <a:bodyPr lIns="71437" tIns="71437" rIns="71437" bIns="71437" anchor="ctr"/>
          <a:lstStyle/>
          <a:p>
            <a:pPr/>
          </a:p>
        </p:txBody>
      </p:sp>
      <p:sp>
        <p:nvSpPr>
          <p:cNvPr id="910" name="Line"/>
          <p:cNvSpPr/>
          <p:nvPr/>
        </p:nvSpPr>
        <p:spPr>
          <a:xfrm>
            <a:off x="18889265" y="9144000"/>
            <a:ext cx="464345" cy="464344"/>
          </a:xfrm>
          <a:prstGeom prst="line">
            <a:avLst/>
          </a:prstGeom>
          <a:ln w="50800">
            <a:solidFill>
              <a:srgbClr val="FF2600"/>
            </a:solidFill>
          </a:ln>
        </p:spPr>
        <p:txBody>
          <a:bodyPr lIns="71437" tIns="71437" rIns="71437" bIns="71437" anchor="ctr"/>
          <a:lstStyle/>
          <a:p>
            <a:pPr/>
          </a:p>
        </p:txBody>
      </p:sp>
      <p:sp>
        <p:nvSpPr>
          <p:cNvPr id="911" name="Line"/>
          <p:cNvSpPr/>
          <p:nvPr/>
        </p:nvSpPr>
        <p:spPr>
          <a:xfrm>
            <a:off x="19210734" y="9447609"/>
            <a:ext cx="464345" cy="464345"/>
          </a:xfrm>
          <a:prstGeom prst="line">
            <a:avLst/>
          </a:prstGeom>
          <a:ln w="50800">
            <a:solidFill>
              <a:srgbClr val="FF2600"/>
            </a:solidFill>
          </a:ln>
        </p:spPr>
        <p:txBody>
          <a:bodyPr lIns="71437" tIns="71437" rIns="71437" bIns="71437" anchor="ctr"/>
          <a:lstStyle/>
          <a:p>
            <a:pPr/>
          </a:p>
        </p:txBody>
      </p:sp>
      <p:sp>
        <p:nvSpPr>
          <p:cNvPr id="912" name="Line"/>
          <p:cNvSpPr/>
          <p:nvPr/>
        </p:nvSpPr>
        <p:spPr>
          <a:xfrm>
            <a:off x="19514343" y="9751218"/>
            <a:ext cx="464345" cy="464345"/>
          </a:xfrm>
          <a:prstGeom prst="line">
            <a:avLst/>
          </a:prstGeom>
          <a:ln w="50800">
            <a:solidFill>
              <a:srgbClr val="FF2600"/>
            </a:solidFill>
          </a:ln>
        </p:spPr>
        <p:txBody>
          <a:bodyPr lIns="71437" tIns="71437" rIns="71437" bIns="71437" anchor="ctr"/>
          <a:lstStyle/>
          <a:p>
            <a:pPr/>
          </a:p>
        </p:txBody>
      </p:sp>
      <p:sp>
        <p:nvSpPr>
          <p:cNvPr id="913" name="Line"/>
          <p:cNvSpPr/>
          <p:nvPr/>
        </p:nvSpPr>
        <p:spPr>
          <a:xfrm>
            <a:off x="19817953" y="10054828"/>
            <a:ext cx="464344" cy="464344"/>
          </a:xfrm>
          <a:prstGeom prst="line">
            <a:avLst/>
          </a:prstGeom>
          <a:ln w="50800">
            <a:solidFill>
              <a:srgbClr val="FF2600"/>
            </a:solidFill>
          </a:ln>
        </p:spPr>
        <p:txBody>
          <a:bodyPr lIns="71437" tIns="71437" rIns="71437" bIns="71437" anchor="ctr"/>
          <a:lstStyle/>
          <a:p>
            <a:pPr/>
          </a:p>
        </p:txBody>
      </p:sp>
      <p:sp>
        <p:nvSpPr>
          <p:cNvPr id="914" name="Line"/>
          <p:cNvSpPr/>
          <p:nvPr/>
        </p:nvSpPr>
        <p:spPr>
          <a:xfrm>
            <a:off x="14174390" y="8072437"/>
            <a:ext cx="3196829" cy="3176"/>
          </a:xfrm>
          <a:prstGeom prst="line">
            <a:avLst/>
          </a:prstGeom>
          <a:ln w="50800">
            <a:solidFill>
              <a:srgbClr val="000000"/>
            </a:solidFill>
            <a:headEnd type="triangle"/>
            <a:tailEnd type="triangle"/>
          </a:ln>
        </p:spPr>
        <p:txBody>
          <a:bodyPr lIns="71437" tIns="71437" rIns="71437" bIns="71437" anchor="ctr"/>
          <a:lstStyle/>
          <a:p>
            <a:pPr/>
          </a:p>
        </p:txBody>
      </p:sp>
      <p:sp>
        <p:nvSpPr>
          <p:cNvPr id="915" name="Buffering capacity"/>
          <p:cNvSpPr txBox="1"/>
          <p:nvPr/>
        </p:nvSpPr>
        <p:spPr>
          <a:xfrm>
            <a:off x="14174390" y="8233171"/>
            <a:ext cx="3196829" cy="498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buClr>
                <a:srgbClr val="000000"/>
              </a:buClr>
              <a:buFont typeface="Times Roman"/>
              <a:defRPr sz="2200">
                <a:uFill>
                  <a:solidFill>
                    <a:srgbClr val="000000"/>
                  </a:solidFill>
                </a:uFill>
                <a:latin typeface="+mn-lt"/>
                <a:ea typeface="+mn-ea"/>
                <a:cs typeface="+mn-cs"/>
                <a:sym typeface="Times Roman"/>
              </a:defRPr>
            </a:lvl1pPr>
          </a:lstStyle>
          <a:p>
            <a:pPr/>
            <a:r>
              <a:t>Buffering capacity</a:t>
            </a:r>
          </a:p>
        </p:txBody>
      </p:sp>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17" name="water"/>
          <p:cNvSpPr txBox="1"/>
          <p:nvPr/>
        </p:nvSpPr>
        <p:spPr>
          <a:xfrm>
            <a:off x="5494734" y="910828"/>
            <a:ext cx="1431826" cy="8255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Times Roman"/>
              <a:defRPr sz="4200">
                <a:uFill>
                  <a:solidFill>
                    <a:srgbClr val="000000"/>
                  </a:solidFill>
                </a:uFill>
                <a:latin typeface="+mn-lt"/>
                <a:ea typeface="+mn-ea"/>
                <a:cs typeface="+mn-cs"/>
                <a:sym typeface="Times Roman"/>
              </a:defRPr>
            </a:lvl1pPr>
          </a:lstStyle>
          <a:p>
            <a:pPr/>
            <a:r>
              <a:t>water</a:t>
            </a:r>
          </a:p>
        </p:txBody>
      </p:sp>
      <p:grpSp>
        <p:nvGrpSpPr>
          <p:cNvPr id="925" name="Group"/>
          <p:cNvGrpSpPr/>
          <p:nvPr/>
        </p:nvGrpSpPr>
        <p:grpSpPr>
          <a:xfrm>
            <a:off x="3815953" y="1375171"/>
            <a:ext cx="8822532" cy="5482830"/>
            <a:chOff x="0" y="0"/>
            <a:chExt cx="8822531" cy="5482828"/>
          </a:xfrm>
        </p:grpSpPr>
        <p:grpSp>
          <p:nvGrpSpPr>
            <p:cNvPr id="920" name="Group"/>
            <p:cNvGrpSpPr/>
            <p:nvPr/>
          </p:nvGrpSpPr>
          <p:grpSpPr>
            <a:xfrm>
              <a:off x="1357312" y="0"/>
              <a:ext cx="7465220" cy="5182394"/>
              <a:chOff x="0" y="0"/>
              <a:chExt cx="7465218" cy="5182393"/>
            </a:xfrm>
          </p:grpSpPr>
          <p:sp>
            <p:nvSpPr>
              <p:cNvPr id="918" name="Line"/>
              <p:cNvSpPr/>
              <p:nvPr/>
            </p:nvSpPr>
            <p:spPr>
              <a:xfrm>
                <a:off x="0" y="0"/>
                <a:ext cx="3176" cy="5179219"/>
              </a:xfrm>
              <a:prstGeom prst="line">
                <a:avLst/>
              </a:prstGeom>
              <a:noFill/>
              <a:ln w="50800" cap="flat">
                <a:solidFill>
                  <a:srgbClr val="000000"/>
                </a:solidFill>
                <a:prstDash val="solid"/>
                <a:round/>
              </a:ln>
              <a:effectLst/>
            </p:spPr>
            <p:txBody>
              <a:bodyPr wrap="square" lIns="71437" tIns="71437" rIns="71437" bIns="71437" numCol="1" anchor="ctr">
                <a:noAutofit/>
              </a:bodyPr>
              <a:lstStyle/>
              <a:p>
                <a:pPr/>
              </a:p>
            </p:txBody>
          </p:sp>
          <p:sp>
            <p:nvSpPr>
              <p:cNvPr id="919" name="Line"/>
              <p:cNvSpPr/>
              <p:nvPr/>
            </p:nvSpPr>
            <p:spPr>
              <a:xfrm>
                <a:off x="0" y="5179218"/>
                <a:ext cx="7465219" cy="3176"/>
              </a:xfrm>
              <a:prstGeom prst="line">
                <a:avLst/>
              </a:prstGeom>
              <a:noFill/>
              <a:ln w="50800" cap="flat">
                <a:solidFill>
                  <a:srgbClr val="000000"/>
                </a:solidFill>
                <a:prstDash val="solid"/>
                <a:round/>
              </a:ln>
              <a:effectLst/>
            </p:spPr>
            <p:txBody>
              <a:bodyPr wrap="square" lIns="71437" tIns="71437" rIns="71437" bIns="71437" numCol="1" anchor="ctr">
                <a:noAutofit/>
              </a:bodyPr>
              <a:lstStyle/>
              <a:p>
                <a:pPr/>
              </a:p>
            </p:txBody>
          </p:sp>
        </p:grpSp>
        <p:sp>
          <p:nvSpPr>
            <p:cNvPr id="921" name="pH"/>
            <p:cNvSpPr/>
            <p:nvPr/>
          </p:nvSpPr>
          <p:spPr>
            <a:xfrm>
              <a:off x="0" y="1982390"/>
              <a:ext cx="1214438"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defTabSz="1821656">
                <a:spcBef>
                  <a:spcPts val="2800"/>
                </a:spcBef>
                <a:buClr>
                  <a:srgbClr val="000000"/>
                </a:buClr>
                <a:buFont typeface="Times Roman"/>
                <a:defRPr sz="4200">
                  <a:uFill>
                    <a:solidFill>
                      <a:srgbClr val="000000"/>
                    </a:solidFill>
                  </a:uFill>
                  <a:latin typeface="+mn-lt"/>
                  <a:ea typeface="+mn-ea"/>
                  <a:cs typeface="+mn-cs"/>
                  <a:sym typeface="Times Roman"/>
                </a:defRPr>
              </a:lvl1pPr>
            </a:lstStyle>
            <a:p>
              <a:pPr/>
              <a:r>
                <a:t>pH</a:t>
              </a:r>
            </a:p>
          </p:txBody>
        </p:sp>
        <p:sp>
          <p:nvSpPr>
            <p:cNvPr id="922" name="Base added -&gt;"/>
            <p:cNvSpPr/>
            <p:nvPr/>
          </p:nvSpPr>
          <p:spPr>
            <a:xfrm>
              <a:off x="2286000" y="5482828"/>
              <a:ext cx="4411266"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defTabSz="1821656">
                <a:spcBef>
                  <a:spcPts val="2800"/>
                </a:spcBef>
                <a:buClr>
                  <a:srgbClr val="000000"/>
                </a:buClr>
                <a:buFont typeface="Times Roman"/>
                <a:defRPr sz="4200">
                  <a:uFill>
                    <a:solidFill>
                      <a:srgbClr val="000000"/>
                    </a:solidFill>
                  </a:uFill>
                  <a:latin typeface="+mn-lt"/>
                  <a:ea typeface="+mn-ea"/>
                  <a:cs typeface="+mn-cs"/>
                  <a:sym typeface="Times Roman"/>
                </a:defRPr>
              </a:lvl1pPr>
            </a:lstStyle>
            <a:p>
              <a:pPr/>
              <a:r>
                <a:t>Base added -&gt;</a:t>
              </a:r>
            </a:p>
          </p:txBody>
        </p:sp>
        <p:sp>
          <p:nvSpPr>
            <p:cNvPr id="923" name="Line"/>
            <p:cNvSpPr/>
            <p:nvPr/>
          </p:nvSpPr>
          <p:spPr>
            <a:xfrm>
              <a:off x="1053703" y="3964781"/>
              <a:ext cx="464344" cy="3176"/>
            </a:xfrm>
            <a:prstGeom prst="line">
              <a:avLst/>
            </a:prstGeom>
            <a:noFill/>
            <a:ln w="50800" cap="flat">
              <a:solidFill>
                <a:srgbClr val="000000"/>
              </a:solidFill>
              <a:prstDash val="solid"/>
              <a:round/>
            </a:ln>
            <a:effectLst/>
          </p:spPr>
          <p:txBody>
            <a:bodyPr wrap="square" lIns="71437" tIns="71437" rIns="71437" bIns="71437" numCol="1" anchor="ctr">
              <a:noAutofit/>
            </a:bodyPr>
            <a:lstStyle/>
            <a:p>
              <a:pPr/>
            </a:p>
          </p:txBody>
        </p:sp>
        <p:sp>
          <p:nvSpPr>
            <p:cNvPr id="924" name="7"/>
            <p:cNvSpPr/>
            <p:nvPr/>
          </p:nvSpPr>
          <p:spPr>
            <a:xfrm>
              <a:off x="446484" y="3500437"/>
              <a:ext cx="607220"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defTabSz="1821656">
                <a:spcBef>
                  <a:spcPts val="2800"/>
                </a:spcBef>
                <a:buClr>
                  <a:srgbClr val="000000"/>
                </a:buClr>
                <a:buFont typeface="Times Roman"/>
                <a:defRPr sz="4200">
                  <a:uFill>
                    <a:solidFill>
                      <a:srgbClr val="000000"/>
                    </a:solidFill>
                  </a:uFill>
                  <a:latin typeface="+mn-lt"/>
                  <a:ea typeface="+mn-ea"/>
                  <a:cs typeface="+mn-cs"/>
                  <a:sym typeface="Times Roman"/>
                </a:defRPr>
              </a:lvl1pPr>
            </a:lstStyle>
            <a:p>
              <a:pPr/>
              <a:r>
                <a:t>7</a:t>
              </a:r>
            </a:p>
          </p:txBody>
        </p:sp>
      </p:grpSp>
      <p:sp>
        <p:nvSpPr>
          <p:cNvPr id="926" name="Line"/>
          <p:cNvSpPr/>
          <p:nvPr/>
        </p:nvSpPr>
        <p:spPr>
          <a:xfrm flipV="1">
            <a:off x="5941218" y="5643562"/>
            <a:ext cx="607220" cy="464345"/>
          </a:xfrm>
          <a:prstGeom prst="line">
            <a:avLst/>
          </a:prstGeom>
          <a:ln w="50800">
            <a:solidFill>
              <a:srgbClr val="434ED6"/>
            </a:solidFill>
          </a:ln>
        </p:spPr>
        <p:txBody>
          <a:bodyPr lIns="71437" tIns="71437" rIns="71437" bIns="71437" anchor="ctr"/>
          <a:lstStyle/>
          <a:p>
            <a:pPr/>
          </a:p>
        </p:txBody>
      </p:sp>
      <p:sp>
        <p:nvSpPr>
          <p:cNvPr id="927" name="Line"/>
          <p:cNvSpPr/>
          <p:nvPr/>
        </p:nvSpPr>
        <p:spPr>
          <a:xfrm flipV="1">
            <a:off x="6548437" y="5179218"/>
            <a:ext cx="607220" cy="464345"/>
          </a:xfrm>
          <a:prstGeom prst="line">
            <a:avLst/>
          </a:prstGeom>
          <a:ln w="50800">
            <a:solidFill>
              <a:srgbClr val="434ED6"/>
            </a:solidFill>
          </a:ln>
        </p:spPr>
        <p:txBody>
          <a:bodyPr lIns="71437" tIns="71437" rIns="71437" bIns="71437" anchor="ctr"/>
          <a:lstStyle/>
          <a:p>
            <a:pPr/>
          </a:p>
        </p:txBody>
      </p:sp>
      <p:sp>
        <p:nvSpPr>
          <p:cNvPr id="928" name="Line"/>
          <p:cNvSpPr/>
          <p:nvPr/>
        </p:nvSpPr>
        <p:spPr>
          <a:xfrm flipV="1">
            <a:off x="7155656" y="4732734"/>
            <a:ext cx="607219" cy="464345"/>
          </a:xfrm>
          <a:prstGeom prst="line">
            <a:avLst/>
          </a:prstGeom>
          <a:ln w="50800">
            <a:solidFill>
              <a:srgbClr val="434ED6"/>
            </a:solidFill>
          </a:ln>
        </p:spPr>
        <p:txBody>
          <a:bodyPr lIns="71437" tIns="71437" rIns="71437" bIns="71437" anchor="ctr"/>
          <a:lstStyle/>
          <a:p>
            <a:pPr/>
          </a:p>
        </p:txBody>
      </p:sp>
      <p:sp>
        <p:nvSpPr>
          <p:cNvPr id="929" name="Line"/>
          <p:cNvSpPr/>
          <p:nvPr/>
        </p:nvSpPr>
        <p:spPr>
          <a:xfrm flipV="1">
            <a:off x="7780734" y="4268390"/>
            <a:ext cx="607220" cy="464345"/>
          </a:xfrm>
          <a:prstGeom prst="line">
            <a:avLst/>
          </a:prstGeom>
          <a:ln w="50800">
            <a:solidFill>
              <a:srgbClr val="434ED6"/>
            </a:solidFill>
          </a:ln>
        </p:spPr>
        <p:txBody>
          <a:bodyPr lIns="71437" tIns="71437" rIns="71437" bIns="71437" anchor="ctr"/>
          <a:lstStyle/>
          <a:p>
            <a:pPr/>
          </a:p>
        </p:txBody>
      </p:sp>
      <p:sp>
        <p:nvSpPr>
          <p:cNvPr id="930" name="Line"/>
          <p:cNvSpPr/>
          <p:nvPr/>
        </p:nvSpPr>
        <p:spPr>
          <a:xfrm flipV="1">
            <a:off x="8387953" y="3804046"/>
            <a:ext cx="607219" cy="464345"/>
          </a:xfrm>
          <a:prstGeom prst="line">
            <a:avLst/>
          </a:prstGeom>
          <a:ln w="50800">
            <a:solidFill>
              <a:srgbClr val="434ED6"/>
            </a:solidFill>
          </a:ln>
        </p:spPr>
        <p:txBody>
          <a:bodyPr lIns="71437" tIns="71437" rIns="71437" bIns="71437" anchor="ctr"/>
          <a:lstStyle/>
          <a:p>
            <a:pPr/>
          </a:p>
        </p:txBody>
      </p:sp>
      <p:sp>
        <p:nvSpPr>
          <p:cNvPr id="931" name="Line"/>
          <p:cNvSpPr/>
          <p:nvPr/>
        </p:nvSpPr>
        <p:spPr>
          <a:xfrm flipV="1">
            <a:off x="8995171" y="3357562"/>
            <a:ext cx="607220" cy="464345"/>
          </a:xfrm>
          <a:prstGeom prst="line">
            <a:avLst/>
          </a:prstGeom>
          <a:ln w="50800">
            <a:solidFill>
              <a:srgbClr val="434ED6"/>
            </a:solidFill>
          </a:ln>
        </p:spPr>
        <p:txBody>
          <a:bodyPr lIns="71437" tIns="71437" rIns="71437" bIns="71437" anchor="ctr"/>
          <a:lstStyle/>
          <a:p>
            <a:pPr/>
          </a:p>
        </p:txBody>
      </p:sp>
      <p:sp>
        <p:nvSpPr>
          <p:cNvPr id="932" name="Line"/>
          <p:cNvSpPr/>
          <p:nvPr/>
        </p:nvSpPr>
        <p:spPr>
          <a:xfrm flipV="1">
            <a:off x="9602390" y="2893218"/>
            <a:ext cx="607220" cy="464345"/>
          </a:xfrm>
          <a:prstGeom prst="line">
            <a:avLst/>
          </a:prstGeom>
          <a:ln w="50800">
            <a:solidFill>
              <a:srgbClr val="434ED6"/>
            </a:solidFill>
          </a:ln>
        </p:spPr>
        <p:txBody>
          <a:bodyPr lIns="71437" tIns="71437" rIns="71437" bIns="71437" anchor="ctr"/>
          <a:lstStyle/>
          <a:p>
            <a:pPr/>
          </a:p>
        </p:txBody>
      </p:sp>
      <p:sp>
        <p:nvSpPr>
          <p:cNvPr id="933" name="Line"/>
          <p:cNvSpPr/>
          <p:nvPr/>
        </p:nvSpPr>
        <p:spPr>
          <a:xfrm flipV="1">
            <a:off x="10209609" y="2446734"/>
            <a:ext cx="607220" cy="464345"/>
          </a:xfrm>
          <a:prstGeom prst="line">
            <a:avLst/>
          </a:prstGeom>
          <a:ln w="50800">
            <a:solidFill>
              <a:srgbClr val="434ED6"/>
            </a:solidFill>
          </a:ln>
        </p:spPr>
        <p:txBody>
          <a:bodyPr lIns="71437" tIns="71437" rIns="71437" bIns="71437" anchor="ctr"/>
          <a:lstStyle/>
          <a:p>
            <a:pPr/>
          </a:p>
        </p:txBody>
      </p:sp>
      <p:sp>
        <p:nvSpPr>
          <p:cNvPr id="934" name="Line"/>
          <p:cNvSpPr/>
          <p:nvPr/>
        </p:nvSpPr>
        <p:spPr>
          <a:xfrm flipV="1">
            <a:off x="10816828" y="1982390"/>
            <a:ext cx="607219" cy="464345"/>
          </a:xfrm>
          <a:prstGeom prst="line">
            <a:avLst/>
          </a:prstGeom>
          <a:ln w="50800">
            <a:solidFill>
              <a:srgbClr val="434ED6"/>
            </a:solidFill>
          </a:ln>
        </p:spPr>
        <p:txBody>
          <a:bodyPr lIns="71437" tIns="71437" rIns="71437" bIns="71437" anchor="ctr"/>
          <a:lstStyle/>
          <a:p>
            <a:pPr/>
          </a:p>
        </p:txBody>
      </p:sp>
      <p:sp>
        <p:nvSpPr>
          <p:cNvPr id="935" name="water + buffer"/>
          <p:cNvSpPr txBox="1"/>
          <p:nvPr/>
        </p:nvSpPr>
        <p:spPr>
          <a:xfrm>
            <a:off x="13870781" y="6697265"/>
            <a:ext cx="3301305" cy="8255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Times Roman"/>
              <a:defRPr sz="4200">
                <a:uFill>
                  <a:solidFill>
                    <a:srgbClr val="000000"/>
                  </a:solidFill>
                </a:uFill>
                <a:latin typeface="+mn-lt"/>
                <a:ea typeface="+mn-ea"/>
                <a:cs typeface="+mn-cs"/>
                <a:sym typeface="Times Roman"/>
              </a:defRPr>
            </a:lvl1pPr>
          </a:lstStyle>
          <a:p>
            <a:pPr/>
            <a:r>
              <a:t>water + buffer</a:t>
            </a:r>
          </a:p>
        </p:txBody>
      </p:sp>
      <p:sp>
        <p:nvSpPr>
          <p:cNvPr id="936" name="Text"/>
          <p:cNvSpPr txBox="1"/>
          <p:nvPr/>
        </p:nvSpPr>
        <p:spPr>
          <a:xfrm>
            <a:off x="15208251" y="6521450"/>
            <a:ext cx="375961" cy="8255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Times Roman"/>
              <a:defRPr sz="4200">
                <a:uFill>
                  <a:solidFill>
                    <a:srgbClr val="000000"/>
                  </a:solidFill>
                </a:uFill>
                <a:latin typeface="+mn-lt"/>
                <a:ea typeface="+mn-ea"/>
                <a:cs typeface="+mn-cs"/>
                <a:sym typeface="Times Roman"/>
              </a:defRPr>
            </a:lvl1pPr>
          </a:lstStyle>
          <a:p>
            <a:pPr/>
            <a:r>
              <a:t> </a:t>
            </a:r>
          </a:p>
        </p:txBody>
      </p:sp>
      <p:sp>
        <p:nvSpPr>
          <p:cNvPr id="937" name="Line"/>
          <p:cNvSpPr/>
          <p:nvPr/>
        </p:nvSpPr>
        <p:spPr>
          <a:xfrm flipV="1">
            <a:off x="14174390" y="10519171"/>
            <a:ext cx="767954" cy="3176"/>
          </a:xfrm>
          <a:prstGeom prst="line">
            <a:avLst/>
          </a:prstGeom>
          <a:ln w="50800">
            <a:solidFill>
              <a:srgbClr val="434ED6"/>
            </a:solidFill>
          </a:ln>
        </p:spPr>
        <p:txBody>
          <a:bodyPr lIns="71437" tIns="71437" rIns="71437" bIns="71437" anchor="ctr"/>
          <a:lstStyle/>
          <a:p>
            <a:pPr/>
          </a:p>
        </p:txBody>
      </p:sp>
      <p:sp>
        <p:nvSpPr>
          <p:cNvPr id="938" name="Line"/>
          <p:cNvSpPr/>
          <p:nvPr/>
        </p:nvSpPr>
        <p:spPr>
          <a:xfrm flipV="1">
            <a:off x="14942343" y="10519171"/>
            <a:ext cx="607220" cy="3176"/>
          </a:xfrm>
          <a:prstGeom prst="line">
            <a:avLst/>
          </a:prstGeom>
          <a:ln w="50800">
            <a:solidFill>
              <a:srgbClr val="434ED6"/>
            </a:solidFill>
          </a:ln>
        </p:spPr>
        <p:txBody>
          <a:bodyPr lIns="71437" tIns="71437" rIns="71437" bIns="71437" anchor="ctr"/>
          <a:lstStyle/>
          <a:p>
            <a:pPr/>
          </a:p>
        </p:txBody>
      </p:sp>
      <p:sp>
        <p:nvSpPr>
          <p:cNvPr id="939" name="Line"/>
          <p:cNvSpPr/>
          <p:nvPr/>
        </p:nvSpPr>
        <p:spPr>
          <a:xfrm flipV="1">
            <a:off x="15549562" y="10519171"/>
            <a:ext cx="607220" cy="3176"/>
          </a:xfrm>
          <a:prstGeom prst="line">
            <a:avLst/>
          </a:prstGeom>
          <a:ln w="50800">
            <a:solidFill>
              <a:srgbClr val="434ED6"/>
            </a:solidFill>
          </a:ln>
        </p:spPr>
        <p:txBody>
          <a:bodyPr lIns="71437" tIns="71437" rIns="71437" bIns="71437" anchor="ctr"/>
          <a:lstStyle/>
          <a:p>
            <a:pPr/>
          </a:p>
        </p:txBody>
      </p:sp>
      <p:sp>
        <p:nvSpPr>
          <p:cNvPr id="940" name="Line"/>
          <p:cNvSpPr/>
          <p:nvPr/>
        </p:nvSpPr>
        <p:spPr>
          <a:xfrm flipV="1">
            <a:off x="16156781" y="10519171"/>
            <a:ext cx="607219" cy="3176"/>
          </a:xfrm>
          <a:prstGeom prst="line">
            <a:avLst/>
          </a:prstGeom>
          <a:ln w="50800">
            <a:solidFill>
              <a:srgbClr val="434ED6"/>
            </a:solidFill>
          </a:ln>
        </p:spPr>
        <p:txBody>
          <a:bodyPr lIns="71437" tIns="71437" rIns="71437" bIns="71437" anchor="ctr"/>
          <a:lstStyle/>
          <a:p>
            <a:pPr/>
          </a:p>
        </p:txBody>
      </p:sp>
      <p:sp>
        <p:nvSpPr>
          <p:cNvPr id="941" name="Line"/>
          <p:cNvSpPr/>
          <p:nvPr/>
        </p:nvSpPr>
        <p:spPr>
          <a:xfrm flipV="1">
            <a:off x="16764000" y="10519171"/>
            <a:ext cx="607219" cy="3176"/>
          </a:xfrm>
          <a:prstGeom prst="line">
            <a:avLst/>
          </a:prstGeom>
          <a:ln w="50800">
            <a:solidFill>
              <a:srgbClr val="434ED6"/>
            </a:solidFill>
          </a:ln>
        </p:spPr>
        <p:txBody>
          <a:bodyPr lIns="71437" tIns="71437" rIns="71437" bIns="71437" anchor="ctr"/>
          <a:lstStyle/>
          <a:p>
            <a:pPr/>
          </a:p>
        </p:txBody>
      </p:sp>
      <p:sp>
        <p:nvSpPr>
          <p:cNvPr id="942" name="Line"/>
          <p:cNvSpPr/>
          <p:nvPr/>
        </p:nvSpPr>
        <p:spPr>
          <a:xfrm flipV="1">
            <a:off x="17371218" y="10054828"/>
            <a:ext cx="464345" cy="464344"/>
          </a:xfrm>
          <a:prstGeom prst="line">
            <a:avLst/>
          </a:prstGeom>
          <a:ln w="50800">
            <a:solidFill>
              <a:srgbClr val="434ED6"/>
            </a:solidFill>
          </a:ln>
        </p:spPr>
        <p:txBody>
          <a:bodyPr lIns="71437" tIns="71437" rIns="71437" bIns="71437" anchor="ctr"/>
          <a:lstStyle/>
          <a:p>
            <a:pPr/>
          </a:p>
        </p:txBody>
      </p:sp>
      <p:sp>
        <p:nvSpPr>
          <p:cNvPr id="943" name="Line"/>
          <p:cNvSpPr/>
          <p:nvPr/>
        </p:nvSpPr>
        <p:spPr>
          <a:xfrm flipV="1">
            <a:off x="17674828" y="9751218"/>
            <a:ext cx="464344" cy="464345"/>
          </a:xfrm>
          <a:prstGeom prst="line">
            <a:avLst/>
          </a:prstGeom>
          <a:ln w="50800">
            <a:solidFill>
              <a:srgbClr val="434ED6"/>
            </a:solidFill>
          </a:ln>
        </p:spPr>
        <p:txBody>
          <a:bodyPr lIns="71437" tIns="71437" rIns="71437" bIns="71437" anchor="ctr"/>
          <a:lstStyle/>
          <a:p>
            <a:pPr/>
          </a:p>
        </p:txBody>
      </p:sp>
      <p:sp>
        <p:nvSpPr>
          <p:cNvPr id="944" name="Line"/>
          <p:cNvSpPr/>
          <p:nvPr/>
        </p:nvSpPr>
        <p:spPr>
          <a:xfrm flipV="1">
            <a:off x="17978437" y="9447609"/>
            <a:ext cx="464345" cy="464345"/>
          </a:xfrm>
          <a:prstGeom prst="line">
            <a:avLst/>
          </a:prstGeom>
          <a:ln w="50800">
            <a:solidFill>
              <a:srgbClr val="434ED6"/>
            </a:solidFill>
          </a:ln>
        </p:spPr>
        <p:txBody>
          <a:bodyPr lIns="71437" tIns="71437" rIns="71437" bIns="71437" anchor="ctr"/>
          <a:lstStyle/>
          <a:p>
            <a:pPr/>
          </a:p>
        </p:txBody>
      </p:sp>
      <p:sp>
        <p:nvSpPr>
          <p:cNvPr id="945" name="Line"/>
          <p:cNvSpPr/>
          <p:nvPr/>
        </p:nvSpPr>
        <p:spPr>
          <a:xfrm flipV="1">
            <a:off x="18282046" y="9144000"/>
            <a:ext cx="464345" cy="464344"/>
          </a:xfrm>
          <a:prstGeom prst="line">
            <a:avLst/>
          </a:prstGeom>
          <a:ln w="50800">
            <a:solidFill>
              <a:srgbClr val="434ED6"/>
            </a:solidFill>
          </a:ln>
        </p:spPr>
        <p:txBody>
          <a:bodyPr lIns="71437" tIns="71437" rIns="71437" bIns="71437" anchor="ctr"/>
          <a:lstStyle/>
          <a:p>
            <a:pPr/>
          </a:p>
        </p:txBody>
      </p:sp>
      <p:sp>
        <p:nvSpPr>
          <p:cNvPr id="946" name="Line"/>
          <p:cNvSpPr/>
          <p:nvPr/>
        </p:nvSpPr>
        <p:spPr>
          <a:xfrm flipV="1">
            <a:off x="18585656" y="8840390"/>
            <a:ext cx="464344" cy="464345"/>
          </a:xfrm>
          <a:prstGeom prst="line">
            <a:avLst/>
          </a:prstGeom>
          <a:ln w="50800">
            <a:solidFill>
              <a:srgbClr val="434ED6"/>
            </a:solidFill>
          </a:ln>
        </p:spPr>
        <p:txBody>
          <a:bodyPr lIns="71437" tIns="71437" rIns="71437" bIns="71437" anchor="ctr"/>
          <a:lstStyle/>
          <a:p>
            <a:pPr/>
          </a:p>
        </p:txBody>
      </p:sp>
      <p:sp>
        <p:nvSpPr>
          <p:cNvPr id="947" name="Line"/>
          <p:cNvSpPr/>
          <p:nvPr/>
        </p:nvSpPr>
        <p:spPr>
          <a:xfrm flipV="1">
            <a:off x="18889265" y="8536781"/>
            <a:ext cx="464345" cy="464344"/>
          </a:xfrm>
          <a:prstGeom prst="line">
            <a:avLst/>
          </a:prstGeom>
          <a:ln w="50800">
            <a:solidFill>
              <a:srgbClr val="434ED6"/>
            </a:solidFill>
          </a:ln>
        </p:spPr>
        <p:txBody>
          <a:bodyPr lIns="71437" tIns="71437" rIns="71437" bIns="71437" anchor="ctr"/>
          <a:lstStyle/>
          <a:p>
            <a:pPr/>
          </a:p>
        </p:txBody>
      </p:sp>
      <p:sp>
        <p:nvSpPr>
          <p:cNvPr id="948" name="Line"/>
          <p:cNvSpPr/>
          <p:nvPr/>
        </p:nvSpPr>
        <p:spPr>
          <a:xfrm flipV="1">
            <a:off x="19210734" y="8233171"/>
            <a:ext cx="464345" cy="464345"/>
          </a:xfrm>
          <a:prstGeom prst="line">
            <a:avLst/>
          </a:prstGeom>
          <a:ln w="50800">
            <a:solidFill>
              <a:srgbClr val="434ED6"/>
            </a:solidFill>
          </a:ln>
        </p:spPr>
        <p:txBody>
          <a:bodyPr lIns="71437" tIns="71437" rIns="71437" bIns="71437" anchor="ctr"/>
          <a:lstStyle/>
          <a:p>
            <a:pPr/>
          </a:p>
        </p:txBody>
      </p:sp>
      <p:sp>
        <p:nvSpPr>
          <p:cNvPr id="949" name="Line"/>
          <p:cNvSpPr/>
          <p:nvPr/>
        </p:nvSpPr>
        <p:spPr>
          <a:xfrm flipV="1">
            <a:off x="19514343" y="7929562"/>
            <a:ext cx="464345" cy="464345"/>
          </a:xfrm>
          <a:prstGeom prst="line">
            <a:avLst/>
          </a:prstGeom>
          <a:ln w="50800">
            <a:solidFill>
              <a:srgbClr val="434ED6"/>
            </a:solidFill>
          </a:ln>
        </p:spPr>
        <p:txBody>
          <a:bodyPr lIns="71437" tIns="71437" rIns="71437" bIns="71437" anchor="ctr"/>
          <a:lstStyle/>
          <a:p>
            <a:pPr/>
          </a:p>
        </p:txBody>
      </p:sp>
      <p:sp>
        <p:nvSpPr>
          <p:cNvPr id="950" name="Line"/>
          <p:cNvSpPr/>
          <p:nvPr/>
        </p:nvSpPr>
        <p:spPr>
          <a:xfrm flipV="1">
            <a:off x="19817953" y="7625953"/>
            <a:ext cx="464344" cy="464344"/>
          </a:xfrm>
          <a:prstGeom prst="line">
            <a:avLst/>
          </a:prstGeom>
          <a:ln w="50800">
            <a:solidFill>
              <a:srgbClr val="434ED6"/>
            </a:solidFill>
          </a:ln>
        </p:spPr>
        <p:txBody>
          <a:bodyPr lIns="71437" tIns="71437" rIns="71437" bIns="71437" anchor="ctr"/>
          <a:lstStyle/>
          <a:p>
            <a:pPr/>
          </a:p>
        </p:txBody>
      </p:sp>
      <p:grpSp>
        <p:nvGrpSpPr>
          <p:cNvPr id="958" name="Group"/>
          <p:cNvGrpSpPr/>
          <p:nvPr/>
        </p:nvGrpSpPr>
        <p:grpSpPr>
          <a:xfrm>
            <a:off x="12192000" y="6858000"/>
            <a:ext cx="8840391" cy="5482829"/>
            <a:chOff x="0" y="0"/>
            <a:chExt cx="8840390" cy="5482828"/>
          </a:xfrm>
        </p:grpSpPr>
        <p:grpSp>
          <p:nvGrpSpPr>
            <p:cNvPr id="953" name="Group"/>
            <p:cNvGrpSpPr/>
            <p:nvPr/>
          </p:nvGrpSpPr>
          <p:grpSpPr>
            <a:xfrm>
              <a:off x="1375171" y="0"/>
              <a:ext cx="7465220" cy="5182394"/>
              <a:chOff x="0" y="0"/>
              <a:chExt cx="7465218" cy="5182393"/>
            </a:xfrm>
          </p:grpSpPr>
          <p:sp>
            <p:nvSpPr>
              <p:cNvPr id="951" name="Line"/>
              <p:cNvSpPr/>
              <p:nvPr/>
            </p:nvSpPr>
            <p:spPr>
              <a:xfrm>
                <a:off x="0" y="0"/>
                <a:ext cx="3176" cy="5179219"/>
              </a:xfrm>
              <a:prstGeom prst="line">
                <a:avLst/>
              </a:prstGeom>
              <a:noFill/>
              <a:ln w="50800" cap="flat">
                <a:solidFill>
                  <a:srgbClr val="000000"/>
                </a:solidFill>
                <a:prstDash val="solid"/>
                <a:round/>
              </a:ln>
              <a:effectLst/>
            </p:spPr>
            <p:txBody>
              <a:bodyPr wrap="square" lIns="71437" tIns="71437" rIns="71437" bIns="71437" numCol="1" anchor="ctr">
                <a:noAutofit/>
              </a:bodyPr>
              <a:lstStyle/>
              <a:p>
                <a:pPr/>
              </a:p>
            </p:txBody>
          </p:sp>
          <p:sp>
            <p:nvSpPr>
              <p:cNvPr id="952" name="Line"/>
              <p:cNvSpPr/>
              <p:nvPr/>
            </p:nvSpPr>
            <p:spPr>
              <a:xfrm>
                <a:off x="0" y="5179218"/>
                <a:ext cx="7465219" cy="3176"/>
              </a:xfrm>
              <a:prstGeom prst="line">
                <a:avLst/>
              </a:prstGeom>
              <a:noFill/>
              <a:ln w="50800" cap="flat">
                <a:solidFill>
                  <a:srgbClr val="000000"/>
                </a:solidFill>
                <a:prstDash val="solid"/>
                <a:round/>
              </a:ln>
              <a:effectLst/>
            </p:spPr>
            <p:txBody>
              <a:bodyPr wrap="square" lIns="71437" tIns="71437" rIns="71437" bIns="71437" numCol="1" anchor="ctr">
                <a:noAutofit/>
              </a:bodyPr>
              <a:lstStyle/>
              <a:p>
                <a:pPr/>
              </a:p>
            </p:txBody>
          </p:sp>
        </p:grpSp>
        <p:sp>
          <p:nvSpPr>
            <p:cNvPr id="954" name="pH"/>
            <p:cNvSpPr/>
            <p:nvPr/>
          </p:nvSpPr>
          <p:spPr>
            <a:xfrm>
              <a:off x="0" y="1982390"/>
              <a:ext cx="1214438"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defTabSz="1821656">
                <a:spcBef>
                  <a:spcPts val="2800"/>
                </a:spcBef>
                <a:buClr>
                  <a:srgbClr val="000000"/>
                </a:buClr>
                <a:buFont typeface="Times Roman"/>
                <a:defRPr sz="4200">
                  <a:uFill>
                    <a:solidFill>
                      <a:srgbClr val="000000"/>
                    </a:solidFill>
                  </a:uFill>
                  <a:latin typeface="+mn-lt"/>
                  <a:ea typeface="+mn-ea"/>
                  <a:cs typeface="+mn-cs"/>
                  <a:sym typeface="Times Roman"/>
                </a:defRPr>
              </a:lvl1pPr>
            </a:lstStyle>
            <a:p>
              <a:pPr/>
              <a:r>
                <a:t>pH</a:t>
              </a:r>
            </a:p>
          </p:txBody>
        </p:sp>
        <p:sp>
          <p:nvSpPr>
            <p:cNvPr id="955" name="Base added -&gt;"/>
            <p:cNvSpPr/>
            <p:nvPr/>
          </p:nvSpPr>
          <p:spPr>
            <a:xfrm>
              <a:off x="2286000" y="5482828"/>
              <a:ext cx="4411266"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defTabSz="1821656">
                <a:spcBef>
                  <a:spcPts val="2800"/>
                </a:spcBef>
                <a:buClr>
                  <a:srgbClr val="000000"/>
                </a:buClr>
                <a:buFont typeface="Times Roman"/>
                <a:defRPr sz="4200">
                  <a:uFill>
                    <a:solidFill>
                      <a:srgbClr val="000000"/>
                    </a:solidFill>
                  </a:uFill>
                  <a:latin typeface="+mn-lt"/>
                  <a:ea typeface="+mn-ea"/>
                  <a:cs typeface="+mn-cs"/>
                  <a:sym typeface="Times Roman"/>
                </a:defRPr>
              </a:lvl1pPr>
            </a:lstStyle>
            <a:p>
              <a:pPr/>
              <a:r>
                <a:t>Base added -&gt;</a:t>
              </a:r>
            </a:p>
          </p:txBody>
        </p:sp>
        <p:sp>
          <p:nvSpPr>
            <p:cNvPr id="956" name="Line"/>
            <p:cNvSpPr/>
            <p:nvPr/>
          </p:nvSpPr>
          <p:spPr>
            <a:xfrm>
              <a:off x="1071562" y="3964781"/>
              <a:ext cx="464345" cy="3176"/>
            </a:xfrm>
            <a:prstGeom prst="line">
              <a:avLst/>
            </a:prstGeom>
            <a:noFill/>
            <a:ln w="50800" cap="flat">
              <a:solidFill>
                <a:srgbClr val="000000"/>
              </a:solidFill>
              <a:prstDash val="solid"/>
              <a:round/>
            </a:ln>
            <a:effectLst/>
          </p:spPr>
          <p:txBody>
            <a:bodyPr wrap="square" lIns="71437" tIns="71437" rIns="71437" bIns="71437" numCol="1" anchor="ctr">
              <a:noAutofit/>
            </a:bodyPr>
            <a:lstStyle/>
            <a:p>
              <a:pPr/>
            </a:p>
          </p:txBody>
        </p:sp>
        <p:sp>
          <p:nvSpPr>
            <p:cNvPr id="957" name="7"/>
            <p:cNvSpPr/>
            <p:nvPr/>
          </p:nvSpPr>
          <p:spPr>
            <a:xfrm>
              <a:off x="464343" y="3500437"/>
              <a:ext cx="607220"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defTabSz="1821656">
                <a:spcBef>
                  <a:spcPts val="2800"/>
                </a:spcBef>
                <a:buClr>
                  <a:srgbClr val="000000"/>
                </a:buClr>
                <a:buFont typeface="Times Roman"/>
                <a:defRPr sz="4200">
                  <a:uFill>
                    <a:solidFill>
                      <a:srgbClr val="000000"/>
                    </a:solidFill>
                  </a:uFill>
                  <a:latin typeface="+mn-lt"/>
                  <a:ea typeface="+mn-ea"/>
                  <a:cs typeface="+mn-cs"/>
                  <a:sym typeface="Times Roman"/>
                </a:defRPr>
              </a:lvl1pPr>
            </a:lstStyle>
            <a:p>
              <a:pPr/>
              <a:r>
                <a:t>7</a:t>
              </a:r>
            </a:p>
          </p:txBody>
        </p:sp>
      </p:grpSp>
      <p:sp>
        <p:nvSpPr>
          <p:cNvPr id="959" name="Line"/>
          <p:cNvSpPr/>
          <p:nvPr/>
        </p:nvSpPr>
        <p:spPr>
          <a:xfrm>
            <a:off x="14174390" y="9911953"/>
            <a:ext cx="3196829" cy="3176"/>
          </a:xfrm>
          <a:prstGeom prst="line">
            <a:avLst/>
          </a:prstGeom>
          <a:ln w="50800">
            <a:solidFill>
              <a:srgbClr val="000000"/>
            </a:solidFill>
            <a:headEnd type="triangle"/>
            <a:tailEnd type="triangle"/>
          </a:ln>
        </p:spPr>
        <p:txBody>
          <a:bodyPr lIns="71437" tIns="71437" rIns="71437" bIns="71437" anchor="ctr"/>
          <a:lstStyle/>
          <a:p>
            <a:pPr/>
          </a:p>
        </p:txBody>
      </p:sp>
      <p:sp>
        <p:nvSpPr>
          <p:cNvPr id="960" name="Buffering capacity"/>
          <p:cNvSpPr txBox="1"/>
          <p:nvPr/>
        </p:nvSpPr>
        <p:spPr>
          <a:xfrm>
            <a:off x="14174390" y="9144000"/>
            <a:ext cx="3196829" cy="49847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buClr>
                <a:srgbClr val="000000"/>
              </a:buClr>
              <a:buFont typeface="Times Roman"/>
              <a:defRPr sz="2200">
                <a:uFill>
                  <a:solidFill>
                    <a:srgbClr val="000000"/>
                  </a:solidFill>
                </a:uFill>
                <a:latin typeface="+mn-lt"/>
                <a:ea typeface="+mn-ea"/>
                <a:cs typeface="+mn-cs"/>
                <a:sym typeface="Times Roman"/>
              </a:defRPr>
            </a:lvl1pPr>
          </a:lstStyle>
          <a:p>
            <a:pPr/>
            <a:r>
              <a:t>Buffering capacity</a:t>
            </a:r>
          </a:p>
        </p:txBody>
      </p:sp>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62" name="Bicarbonate: The natural buffer in the blood"/>
          <p:cNvSpPr txBox="1"/>
          <p:nvPr/>
        </p:nvSpPr>
        <p:spPr>
          <a:xfrm>
            <a:off x="4054539" y="303609"/>
            <a:ext cx="11404473" cy="787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spcBef>
                <a:spcPts val="3200"/>
              </a:spcBef>
              <a:buClr>
                <a:srgbClr val="007600"/>
              </a:buClr>
              <a:buFont typeface="Palatino"/>
              <a:defRPr b="1" sz="4200">
                <a:solidFill>
                  <a:srgbClr val="007600"/>
                </a:solidFill>
                <a:uFill>
                  <a:solidFill>
                    <a:srgbClr val="007600"/>
                  </a:solidFill>
                </a:uFill>
              </a:defRPr>
            </a:lvl1pPr>
          </a:lstStyle>
          <a:p>
            <a:pPr/>
            <a:r>
              <a:t>Bicarbonate: The natural buffer in the blood</a:t>
            </a:r>
          </a:p>
        </p:txBody>
      </p:sp>
      <p:grpSp>
        <p:nvGrpSpPr>
          <p:cNvPr id="969" name="Group"/>
          <p:cNvGrpSpPr/>
          <p:nvPr/>
        </p:nvGrpSpPr>
        <p:grpSpPr>
          <a:xfrm>
            <a:off x="13525500" y="1821656"/>
            <a:ext cx="7204077" cy="1918494"/>
            <a:chOff x="0" y="0"/>
            <a:chExt cx="7204076" cy="1918493"/>
          </a:xfrm>
        </p:grpSpPr>
        <p:sp>
          <p:nvSpPr>
            <p:cNvPr id="963" name="+   H+"/>
            <p:cNvSpPr/>
            <p:nvPr/>
          </p:nvSpPr>
          <p:spPr>
            <a:xfrm>
              <a:off x="5934076" y="648493"/>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FF2600"/>
                </a:buClr>
                <a:buFont typeface="Helvetica"/>
                <a:defRPr sz="4200">
                  <a:uFill>
                    <a:solidFill>
                      <a:srgbClr val="000000"/>
                    </a:solidFill>
                  </a:uFill>
                  <a:latin typeface="+mn-lt"/>
                  <a:ea typeface="+mn-ea"/>
                  <a:cs typeface="+mn-cs"/>
                  <a:sym typeface="Times Roman"/>
                </a:defRPr>
              </a:pPr>
              <a:r>
                <a:rPr sz="5800">
                  <a:solidFill>
                    <a:srgbClr val="FF2600"/>
                  </a:solidFill>
                  <a:uFill>
                    <a:solidFill>
                      <a:srgbClr val="FF2600"/>
                    </a:solidFill>
                  </a:uFill>
                  <a:latin typeface="Helvetica"/>
                  <a:ea typeface="Helvetica"/>
                  <a:cs typeface="Helvetica"/>
                  <a:sym typeface="Helvetica"/>
                </a:rPr>
                <a:t>+   </a:t>
              </a:r>
              <a:r>
                <a:rPr b="1" sz="5800">
                  <a:solidFill>
                    <a:srgbClr val="FF2600"/>
                  </a:solidFill>
                  <a:uFill>
                    <a:solidFill>
                      <a:srgbClr val="FF2600"/>
                    </a:solidFill>
                  </a:uFill>
                  <a:latin typeface="Helvetica"/>
                  <a:ea typeface="Helvetica"/>
                  <a:cs typeface="Helvetica"/>
                  <a:sym typeface="Helvetica"/>
                </a:rPr>
                <a:t>H</a:t>
              </a:r>
              <a:r>
                <a:rPr b="1" baseline="30896" sz="5800">
                  <a:solidFill>
                    <a:srgbClr val="FF2600"/>
                  </a:solidFill>
                  <a:uFill>
                    <a:solidFill>
                      <a:srgbClr val="FF2600"/>
                    </a:solidFill>
                  </a:uFill>
                  <a:latin typeface="Helvetica"/>
                  <a:ea typeface="Helvetica"/>
                  <a:cs typeface="Helvetica"/>
                  <a:sym typeface="Helvetica"/>
                </a:rPr>
                <a:t>+</a:t>
              </a:r>
            </a:p>
          </p:txBody>
        </p:sp>
        <p:grpSp>
          <p:nvGrpSpPr>
            <p:cNvPr id="968" name="Group"/>
            <p:cNvGrpSpPr/>
            <p:nvPr/>
          </p:nvGrpSpPr>
          <p:grpSpPr>
            <a:xfrm>
              <a:off x="0" y="0"/>
              <a:ext cx="4327526" cy="1918494"/>
              <a:chOff x="0" y="0"/>
              <a:chExt cx="4327525" cy="1918493"/>
            </a:xfrm>
          </p:grpSpPr>
          <p:sp>
            <p:nvSpPr>
              <p:cNvPr id="964" name="HCO3-"/>
              <p:cNvSpPr/>
              <p:nvPr/>
            </p:nvSpPr>
            <p:spPr>
              <a:xfrm>
                <a:off x="3057525" y="648493"/>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434ED6"/>
                  </a:buClr>
                  <a:buFont typeface="Helvetica"/>
                  <a:defRPr sz="4200">
                    <a:uFill>
                      <a:solidFill>
                        <a:srgbClr val="000000"/>
                      </a:solidFill>
                    </a:uFill>
                    <a:latin typeface="+mn-lt"/>
                    <a:ea typeface="+mn-ea"/>
                    <a:cs typeface="+mn-cs"/>
                    <a:sym typeface="Times Roman"/>
                  </a:defRPr>
                </a:pPr>
                <a:r>
                  <a:rPr b="1" sz="5800">
                    <a:solidFill>
                      <a:srgbClr val="434ED6"/>
                    </a:solidFill>
                    <a:uFill>
                      <a:solidFill>
                        <a:srgbClr val="434ED6"/>
                      </a:solidFill>
                    </a:uFill>
                    <a:latin typeface="Helvetica"/>
                    <a:ea typeface="Helvetica"/>
                    <a:cs typeface="Helvetica"/>
                    <a:sym typeface="Helvetica"/>
                  </a:rPr>
                  <a:t>HCO</a:t>
                </a:r>
                <a:r>
                  <a:rPr b="1" baseline="-16482" sz="5800">
                    <a:solidFill>
                      <a:srgbClr val="434ED6"/>
                    </a:solidFill>
                    <a:uFill>
                      <a:solidFill>
                        <a:srgbClr val="434ED6"/>
                      </a:solidFill>
                    </a:uFill>
                    <a:latin typeface="Helvetica"/>
                    <a:ea typeface="Helvetica"/>
                    <a:cs typeface="Helvetica"/>
                    <a:sym typeface="Helvetica"/>
                  </a:rPr>
                  <a:t>3</a:t>
                </a:r>
                <a:r>
                  <a:rPr b="1" baseline="30896" sz="5800">
                    <a:solidFill>
                      <a:srgbClr val="434ED6"/>
                    </a:solidFill>
                    <a:uFill>
                      <a:solidFill>
                        <a:srgbClr val="434ED6"/>
                      </a:solidFill>
                    </a:uFill>
                    <a:latin typeface="Helvetica"/>
                    <a:ea typeface="Helvetica"/>
                    <a:cs typeface="Helvetica"/>
                    <a:sym typeface="Helvetica"/>
                  </a:rPr>
                  <a:t>-</a:t>
                </a:r>
              </a:p>
            </p:txBody>
          </p:sp>
          <p:sp>
            <p:nvSpPr>
              <p:cNvPr id="965" name="Line"/>
              <p:cNvSpPr/>
              <p:nvPr/>
            </p:nvSpPr>
            <p:spPr>
              <a:xfrm flipH="1">
                <a:off x="0" y="1486693"/>
                <a:ext cx="1375172" cy="3176"/>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966" name="Line"/>
              <p:cNvSpPr/>
              <p:nvPr/>
            </p:nvSpPr>
            <p:spPr>
              <a:xfrm>
                <a:off x="0" y="1029493"/>
                <a:ext cx="1375172" cy="3177"/>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967" name="Bicarbonate"/>
              <p:cNvSpPr/>
              <p:nvPr/>
            </p:nvSpPr>
            <p:spPr>
              <a:xfrm>
                <a:off x="2914650"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algn="ctr" defTabSz="1821656">
                  <a:spcBef>
                    <a:spcPts val="2200"/>
                  </a:spcBef>
                  <a:buClr>
                    <a:srgbClr val="434ED6"/>
                  </a:buClr>
                  <a:buFont typeface="Helvetica"/>
                  <a:defRPr b="1" i="1" sz="3000">
                    <a:solidFill>
                      <a:srgbClr val="434ED6"/>
                    </a:solidFill>
                    <a:uFill>
                      <a:solidFill>
                        <a:srgbClr val="434ED6"/>
                      </a:solidFill>
                    </a:uFill>
                  </a:defRPr>
                </a:lvl1pPr>
              </a:lstStyle>
              <a:p>
                <a:pPr/>
                <a:r>
                  <a:t>Bicarbonate</a:t>
                </a:r>
              </a:p>
            </p:txBody>
          </p:sp>
        </p:grpSp>
      </p:grpSp>
      <p:grpSp>
        <p:nvGrpSpPr>
          <p:cNvPr id="974" name="Group"/>
          <p:cNvGrpSpPr/>
          <p:nvPr/>
        </p:nvGrpSpPr>
        <p:grpSpPr>
          <a:xfrm>
            <a:off x="8358187" y="4311650"/>
            <a:ext cx="6453188" cy="1270000"/>
            <a:chOff x="0" y="0"/>
            <a:chExt cx="6453186" cy="1270000"/>
          </a:xfrm>
        </p:grpSpPr>
        <p:grpSp>
          <p:nvGrpSpPr>
            <p:cNvPr id="972" name="Group"/>
            <p:cNvGrpSpPr/>
            <p:nvPr/>
          </p:nvGrpSpPr>
          <p:grpSpPr>
            <a:xfrm>
              <a:off x="0" y="0"/>
              <a:ext cx="1964532" cy="767954"/>
              <a:chOff x="0" y="0"/>
              <a:chExt cx="1964531" cy="767953"/>
            </a:xfrm>
          </p:grpSpPr>
          <p:sp>
            <p:nvSpPr>
              <p:cNvPr id="970" name="if pH"/>
              <p:cNvSpPr/>
              <p:nvPr/>
            </p:nvSpPr>
            <p:spPr>
              <a:xfrm>
                <a:off x="0" y="0"/>
                <a:ext cx="1964532" cy="0"/>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algn="ctr" defTabSz="1821656">
                  <a:spcBef>
                    <a:spcPts val="2800"/>
                  </a:spcBef>
                  <a:buClr>
                    <a:srgbClr val="434ED6"/>
                  </a:buClr>
                  <a:buFont typeface="Helvetica"/>
                  <a:defRPr b="1" i="1" sz="4200">
                    <a:solidFill>
                      <a:srgbClr val="434ED6"/>
                    </a:solidFill>
                    <a:uFill>
                      <a:solidFill>
                        <a:srgbClr val="434ED6"/>
                      </a:solidFill>
                    </a:uFill>
                  </a:defRPr>
                </a:lvl1pPr>
              </a:lstStyle>
              <a:p>
                <a:pPr/>
                <a:r>
                  <a:t>if pH</a:t>
                </a:r>
              </a:p>
            </p:txBody>
          </p:sp>
          <p:sp>
            <p:nvSpPr>
              <p:cNvPr id="971" name="Line"/>
              <p:cNvSpPr/>
              <p:nvPr/>
            </p:nvSpPr>
            <p:spPr>
              <a:xfrm flipV="1">
                <a:off x="1951037" y="0"/>
                <a:ext cx="3176" cy="767954"/>
              </a:xfrm>
              <a:prstGeom prst="line">
                <a:avLst/>
              </a:prstGeom>
              <a:noFill/>
              <a:ln w="50800" cap="flat">
                <a:solidFill>
                  <a:srgbClr val="434ED6"/>
                </a:solidFill>
                <a:prstDash val="solid"/>
                <a:round/>
                <a:tailEnd type="triangle" w="med" len="med"/>
              </a:ln>
              <a:effectLst/>
            </p:spPr>
            <p:txBody>
              <a:bodyPr wrap="square" lIns="71437" tIns="71437" rIns="71437" bIns="71437" numCol="1" anchor="ctr">
                <a:noAutofit/>
              </a:bodyPr>
              <a:lstStyle/>
              <a:p>
                <a:pPr/>
              </a:p>
            </p:txBody>
          </p:sp>
        </p:grpSp>
        <p:sp>
          <p:nvSpPr>
            <p:cNvPr id="973" name=", then need more H+"/>
            <p:cNvSpPr/>
            <p:nvPr/>
          </p:nvSpPr>
          <p:spPr>
            <a:xfrm>
              <a:off x="5183186"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2800"/>
                </a:spcBef>
                <a:buClr>
                  <a:srgbClr val="434ED6"/>
                </a:buClr>
                <a:buFont typeface="Helvetica"/>
                <a:defRPr sz="4200">
                  <a:uFill>
                    <a:solidFill>
                      <a:srgbClr val="000000"/>
                    </a:solidFill>
                  </a:uFill>
                  <a:latin typeface="+mn-lt"/>
                  <a:ea typeface="+mn-ea"/>
                  <a:cs typeface="+mn-cs"/>
                  <a:sym typeface="Times Roman"/>
                </a:defRPr>
              </a:pPr>
              <a:r>
                <a:rPr b="1" i="1">
                  <a:solidFill>
                    <a:srgbClr val="434ED6"/>
                  </a:solidFill>
                  <a:uFill>
                    <a:solidFill>
                      <a:srgbClr val="434ED6"/>
                    </a:solidFill>
                  </a:uFill>
                  <a:latin typeface="Helvetica"/>
                  <a:ea typeface="Helvetica"/>
                  <a:cs typeface="Helvetica"/>
                  <a:sym typeface="Helvetica"/>
                </a:rPr>
                <a:t>, then need more H</a:t>
              </a:r>
              <a:r>
                <a:rPr b="1" baseline="30857" i="1">
                  <a:solidFill>
                    <a:srgbClr val="434ED6"/>
                  </a:solidFill>
                  <a:uFill>
                    <a:solidFill>
                      <a:srgbClr val="434ED6"/>
                    </a:solidFill>
                  </a:uFill>
                  <a:latin typeface="Helvetica"/>
                  <a:ea typeface="Helvetica"/>
                  <a:cs typeface="Helvetica"/>
                  <a:sym typeface="Helvetica"/>
                </a:rPr>
                <a:t>+</a:t>
              </a:r>
            </a:p>
          </p:txBody>
        </p:sp>
      </p:grpSp>
      <p:sp>
        <p:nvSpPr>
          <p:cNvPr id="975" name="Line"/>
          <p:cNvSpPr/>
          <p:nvPr/>
        </p:nvSpPr>
        <p:spPr>
          <a:xfrm>
            <a:off x="13696950" y="7018734"/>
            <a:ext cx="3176" cy="1214438"/>
          </a:xfrm>
          <a:prstGeom prst="line">
            <a:avLst/>
          </a:prstGeom>
          <a:ln w="101600">
            <a:solidFill>
              <a:srgbClr val="BFBFBF"/>
            </a:solidFill>
            <a:tailEnd type="triangle"/>
          </a:ln>
        </p:spPr>
        <p:txBody>
          <a:bodyPr lIns="71437" tIns="71437" rIns="71437" bIns="71437" anchor="ctr"/>
          <a:lstStyle/>
          <a:p>
            <a:pPr/>
          </a:p>
        </p:txBody>
      </p:sp>
      <p:grpSp>
        <p:nvGrpSpPr>
          <p:cNvPr id="986" name="Group"/>
          <p:cNvGrpSpPr/>
          <p:nvPr/>
        </p:nvGrpSpPr>
        <p:grpSpPr>
          <a:xfrm>
            <a:off x="6013449" y="8376046"/>
            <a:ext cx="14135103" cy="1841105"/>
            <a:chOff x="1355236" y="0"/>
            <a:chExt cx="14135101" cy="1841103"/>
          </a:xfrm>
        </p:grpSpPr>
        <p:grpSp>
          <p:nvGrpSpPr>
            <p:cNvPr id="981" name="Group"/>
            <p:cNvGrpSpPr/>
            <p:nvPr/>
          </p:nvGrpSpPr>
          <p:grpSpPr>
            <a:xfrm>
              <a:off x="6317761" y="0"/>
              <a:ext cx="9172577" cy="1841104"/>
              <a:chOff x="683013" y="0"/>
              <a:chExt cx="9172576" cy="1841103"/>
            </a:xfrm>
          </p:grpSpPr>
          <p:sp>
            <p:nvSpPr>
              <p:cNvPr id="976" name="H2CO3"/>
              <p:cNvSpPr/>
              <p:nvPr/>
            </p:nvSpPr>
            <p:spPr>
              <a:xfrm>
                <a:off x="683013" y="571103"/>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2200"/>
                  </a:spcBef>
                  <a:buClr>
                    <a:srgbClr val="FF2600"/>
                  </a:buClr>
                  <a:buFont typeface="Helvetica"/>
                  <a:defRPr sz="4200">
                    <a:uFill>
                      <a:solidFill>
                        <a:srgbClr val="000000"/>
                      </a:solidFill>
                    </a:uFill>
                    <a:latin typeface="+mn-lt"/>
                    <a:ea typeface="+mn-ea"/>
                    <a:cs typeface="+mn-cs"/>
                    <a:sym typeface="Times Roman"/>
                  </a:defRPr>
                </a:pPr>
                <a:r>
                  <a:rPr b="1" sz="3000">
                    <a:solidFill>
                      <a:srgbClr val="FF2600"/>
                    </a:solidFill>
                    <a:uFill>
                      <a:solidFill>
                        <a:srgbClr val="FF2600"/>
                      </a:solidFill>
                    </a:uFill>
                    <a:latin typeface="Helvetica"/>
                    <a:ea typeface="Helvetica"/>
                    <a:cs typeface="Helvetica"/>
                    <a:sym typeface="Helvetica"/>
                  </a:rPr>
                  <a:t>H</a:t>
                </a:r>
                <a:r>
                  <a:rPr b="1" baseline="-17399" sz="3000">
                    <a:solidFill>
                      <a:srgbClr val="FF2600"/>
                    </a:solidFill>
                    <a:uFill>
                      <a:solidFill>
                        <a:srgbClr val="FF2600"/>
                      </a:solidFill>
                    </a:uFill>
                    <a:latin typeface="Helvetica"/>
                    <a:ea typeface="Helvetica"/>
                    <a:cs typeface="Helvetica"/>
                    <a:sym typeface="Helvetica"/>
                  </a:rPr>
                  <a:t>2</a:t>
                </a:r>
                <a:r>
                  <a:rPr b="1" sz="3000">
                    <a:solidFill>
                      <a:srgbClr val="FF2600"/>
                    </a:solidFill>
                    <a:uFill>
                      <a:solidFill>
                        <a:srgbClr val="FF2600"/>
                      </a:solidFill>
                    </a:uFill>
                    <a:latin typeface="Helvetica"/>
                    <a:ea typeface="Helvetica"/>
                    <a:cs typeface="Helvetica"/>
                    <a:sym typeface="Helvetica"/>
                  </a:rPr>
                  <a:t>CO</a:t>
                </a:r>
                <a:r>
                  <a:rPr b="1" baseline="-17399" sz="3000">
                    <a:solidFill>
                      <a:srgbClr val="FF2600"/>
                    </a:solidFill>
                    <a:uFill>
                      <a:solidFill>
                        <a:srgbClr val="FF2600"/>
                      </a:solidFill>
                    </a:uFill>
                    <a:latin typeface="Helvetica"/>
                    <a:ea typeface="Helvetica"/>
                    <a:cs typeface="Helvetica"/>
                    <a:sym typeface="Helvetica"/>
                  </a:rPr>
                  <a:t>3</a:t>
                </a:r>
              </a:p>
            </p:txBody>
          </p:sp>
          <p:sp>
            <p:nvSpPr>
              <p:cNvPr id="977" name="HCO3-"/>
              <p:cNvSpPr/>
              <p:nvPr/>
            </p:nvSpPr>
            <p:spPr>
              <a:xfrm>
                <a:off x="5710625"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5000"/>
                  </a:spcBef>
                  <a:buClr>
                    <a:srgbClr val="434ED6"/>
                  </a:buClr>
                  <a:buFont typeface="Helvetica"/>
                  <a:defRPr sz="4200">
                    <a:uFill>
                      <a:solidFill>
                        <a:srgbClr val="000000"/>
                      </a:solidFill>
                    </a:uFill>
                    <a:latin typeface="+mn-lt"/>
                    <a:ea typeface="+mn-ea"/>
                    <a:cs typeface="+mn-cs"/>
                    <a:sym typeface="Times Roman"/>
                  </a:defRPr>
                </a:pPr>
                <a:r>
                  <a:rPr b="1" sz="7800">
                    <a:solidFill>
                      <a:srgbClr val="434ED6"/>
                    </a:solidFill>
                    <a:uFill>
                      <a:solidFill>
                        <a:srgbClr val="434ED6"/>
                      </a:solidFill>
                    </a:uFill>
                    <a:latin typeface="Helvetica"/>
                    <a:ea typeface="Helvetica"/>
                    <a:cs typeface="Helvetica"/>
                    <a:sym typeface="Helvetica"/>
                  </a:rPr>
                  <a:t>HCO</a:t>
                </a:r>
                <a:r>
                  <a:rPr b="1" baseline="-16230" sz="7800">
                    <a:solidFill>
                      <a:srgbClr val="434ED6"/>
                    </a:solidFill>
                    <a:uFill>
                      <a:solidFill>
                        <a:srgbClr val="434ED6"/>
                      </a:solidFill>
                    </a:uFill>
                    <a:latin typeface="Helvetica"/>
                    <a:ea typeface="Helvetica"/>
                    <a:cs typeface="Helvetica"/>
                    <a:sym typeface="Helvetica"/>
                  </a:rPr>
                  <a:t>3</a:t>
                </a:r>
                <a:r>
                  <a:rPr b="1" baseline="30923" sz="7800">
                    <a:solidFill>
                      <a:srgbClr val="434ED6"/>
                    </a:solidFill>
                    <a:uFill>
                      <a:solidFill>
                        <a:srgbClr val="434ED6"/>
                      </a:solidFill>
                    </a:uFill>
                    <a:latin typeface="Helvetica"/>
                    <a:ea typeface="Helvetica"/>
                    <a:cs typeface="Helvetica"/>
                    <a:sym typeface="Helvetica"/>
                  </a:rPr>
                  <a:t>-</a:t>
                </a:r>
              </a:p>
            </p:txBody>
          </p:sp>
          <p:sp>
            <p:nvSpPr>
              <p:cNvPr id="978" name="+   H+"/>
              <p:cNvSpPr/>
              <p:nvPr/>
            </p:nvSpPr>
            <p:spPr>
              <a:xfrm>
                <a:off x="8585589" y="24407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FF2600"/>
                  </a:buClr>
                  <a:buFont typeface="Helvetica"/>
                  <a:defRPr sz="4200">
                    <a:uFill>
                      <a:solidFill>
                        <a:srgbClr val="000000"/>
                      </a:solidFill>
                    </a:uFill>
                    <a:latin typeface="+mn-lt"/>
                    <a:ea typeface="+mn-ea"/>
                    <a:cs typeface="+mn-cs"/>
                    <a:sym typeface="Times Roman"/>
                  </a:defRPr>
                </a:pPr>
                <a:r>
                  <a:rPr sz="5800">
                    <a:solidFill>
                      <a:srgbClr val="FF2600"/>
                    </a:solidFill>
                    <a:uFill>
                      <a:solidFill>
                        <a:srgbClr val="FF2600"/>
                      </a:solidFill>
                    </a:uFill>
                    <a:latin typeface="Helvetica"/>
                    <a:ea typeface="Helvetica"/>
                    <a:cs typeface="Helvetica"/>
                    <a:sym typeface="Helvetica"/>
                  </a:rPr>
                  <a:t>+   </a:t>
                </a:r>
                <a:r>
                  <a:rPr b="1" sz="5800">
                    <a:solidFill>
                      <a:srgbClr val="FF2600"/>
                    </a:solidFill>
                    <a:uFill>
                      <a:solidFill>
                        <a:srgbClr val="FF2600"/>
                      </a:solidFill>
                    </a:uFill>
                    <a:latin typeface="Helvetica"/>
                    <a:ea typeface="Helvetica"/>
                    <a:cs typeface="Helvetica"/>
                    <a:sym typeface="Helvetica"/>
                  </a:rPr>
                  <a:t>H</a:t>
                </a:r>
                <a:r>
                  <a:rPr b="1" baseline="30896" sz="5800">
                    <a:solidFill>
                      <a:srgbClr val="FF2600"/>
                    </a:solidFill>
                    <a:uFill>
                      <a:solidFill>
                        <a:srgbClr val="FF2600"/>
                      </a:solidFill>
                    </a:uFill>
                    <a:latin typeface="Helvetica"/>
                    <a:ea typeface="Helvetica"/>
                    <a:cs typeface="Helvetica"/>
                    <a:sym typeface="Helvetica"/>
                  </a:rPr>
                  <a:t>+</a:t>
                </a:r>
              </a:p>
            </p:txBody>
          </p:sp>
          <p:sp>
            <p:nvSpPr>
              <p:cNvPr id="979" name="Line"/>
              <p:cNvSpPr/>
              <p:nvPr/>
            </p:nvSpPr>
            <p:spPr>
              <a:xfrm>
                <a:off x="2651513" y="607218"/>
                <a:ext cx="1375173" cy="3176"/>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980" name="Line"/>
              <p:cNvSpPr/>
              <p:nvPr/>
            </p:nvSpPr>
            <p:spPr>
              <a:xfrm flipH="1">
                <a:off x="2651513" y="1006078"/>
                <a:ext cx="1214439" cy="3176"/>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grpSp>
        <p:grpSp>
          <p:nvGrpSpPr>
            <p:cNvPr id="985" name="Group"/>
            <p:cNvGrpSpPr/>
            <p:nvPr/>
          </p:nvGrpSpPr>
          <p:grpSpPr>
            <a:xfrm>
              <a:off x="1355236" y="526653"/>
              <a:ext cx="3306764" cy="1270001"/>
              <a:chOff x="1355236" y="0"/>
              <a:chExt cx="3306762" cy="1270000"/>
            </a:xfrm>
          </p:grpSpPr>
          <p:sp>
            <p:nvSpPr>
              <p:cNvPr id="982" name="CO2 + H20"/>
              <p:cNvSpPr/>
              <p:nvPr/>
            </p:nvSpPr>
            <p:spPr>
              <a:xfrm>
                <a:off x="1355236"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2800"/>
                  </a:spcBef>
                  <a:buClr>
                    <a:srgbClr val="FFA941"/>
                  </a:buClr>
                  <a:buFont typeface="Helvetica"/>
                  <a:defRPr sz="4200">
                    <a:uFill>
                      <a:solidFill>
                        <a:srgbClr val="000000"/>
                      </a:solidFill>
                    </a:uFill>
                    <a:latin typeface="+mn-lt"/>
                    <a:ea typeface="+mn-ea"/>
                    <a:cs typeface="+mn-cs"/>
                    <a:sym typeface="Times Roman"/>
                  </a:defRPr>
                </a:pPr>
                <a:r>
                  <a:rPr b="1">
                    <a:solidFill>
                      <a:srgbClr val="FFA941"/>
                    </a:solidFill>
                    <a:uFill>
                      <a:solidFill>
                        <a:srgbClr val="FFA941"/>
                      </a:solidFill>
                    </a:uFill>
                    <a:latin typeface="Helvetica"/>
                    <a:ea typeface="Helvetica"/>
                    <a:cs typeface="Helvetica"/>
                    <a:sym typeface="Helvetica"/>
                  </a:rPr>
                  <a:t>CO</a:t>
                </a:r>
                <a:r>
                  <a:rPr b="1" baseline="-16857">
                    <a:solidFill>
                      <a:srgbClr val="FFA941"/>
                    </a:solidFill>
                    <a:uFill>
                      <a:solidFill>
                        <a:srgbClr val="FFA941"/>
                      </a:solidFill>
                    </a:uFill>
                    <a:latin typeface="Helvetica"/>
                    <a:ea typeface="Helvetica"/>
                    <a:cs typeface="Helvetica"/>
                    <a:sym typeface="Helvetica"/>
                  </a:rPr>
                  <a:t>2</a:t>
                </a:r>
                <a:r>
                  <a:rPr b="1" baseline="-16482" sz="5800">
                    <a:solidFill>
                      <a:srgbClr val="FFA941"/>
                    </a:solidFill>
                    <a:uFill>
                      <a:solidFill>
                        <a:srgbClr val="FFA941"/>
                      </a:solidFill>
                    </a:uFill>
                    <a:latin typeface="Helvetica"/>
                    <a:ea typeface="Helvetica"/>
                    <a:cs typeface="Helvetica"/>
                    <a:sym typeface="Helvetica"/>
                  </a:rPr>
                  <a:t> </a:t>
                </a:r>
                <a:r>
                  <a:rPr b="1">
                    <a:solidFill>
                      <a:srgbClr val="FFA941"/>
                    </a:solidFill>
                    <a:uFill>
                      <a:solidFill>
                        <a:srgbClr val="FFA941"/>
                      </a:solidFill>
                    </a:uFill>
                    <a:latin typeface="Helvetica"/>
                    <a:ea typeface="Helvetica"/>
                    <a:cs typeface="Helvetica"/>
                    <a:sym typeface="Helvetica"/>
                  </a:rPr>
                  <a:t>+ H</a:t>
                </a:r>
                <a:r>
                  <a:rPr b="1" baseline="-16857">
                    <a:solidFill>
                      <a:srgbClr val="FFA941"/>
                    </a:solidFill>
                    <a:uFill>
                      <a:solidFill>
                        <a:srgbClr val="FFA941"/>
                      </a:solidFill>
                    </a:uFill>
                    <a:latin typeface="Helvetica"/>
                    <a:ea typeface="Helvetica"/>
                    <a:cs typeface="Helvetica"/>
                    <a:sym typeface="Helvetica"/>
                  </a:rPr>
                  <a:t>2</a:t>
                </a:r>
                <a:r>
                  <a:rPr b="1">
                    <a:solidFill>
                      <a:srgbClr val="FFA941"/>
                    </a:solidFill>
                    <a:uFill>
                      <a:solidFill>
                        <a:srgbClr val="FFA941"/>
                      </a:solidFill>
                    </a:uFill>
                    <a:latin typeface="Helvetica"/>
                    <a:ea typeface="Helvetica"/>
                    <a:cs typeface="Helvetica"/>
                    <a:sym typeface="Helvetica"/>
                  </a:rPr>
                  <a:t>0</a:t>
                </a:r>
              </a:p>
            </p:txBody>
          </p:sp>
          <p:sp>
            <p:nvSpPr>
              <p:cNvPr id="983" name="Line"/>
              <p:cNvSpPr/>
              <p:nvPr/>
            </p:nvSpPr>
            <p:spPr>
              <a:xfrm>
                <a:off x="3590437" y="269875"/>
                <a:ext cx="1071563" cy="3176"/>
              </a:xfrm>
              <a:prstGeom prst="line">
                <a:avLst/>
              </a:prstGeom>
              <a:noFill/>
              <a:ln w="508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984" name="Line"/>
              <p:cNvSpPr/>
              <p:nvPr/>
            </p:nvSpPr>
            <p:spPr>
              <a:xfrm flipH="1">
                <a:off x="3590437" y="574675"/>
                <a:ext cx="1071563" cy="3176"/>
              </a:xfrm>
              <a:prstGeom prst="line">
                <a:avLst/>
              </a:prstGeom>
              <a:noFill/>
              <a:ln w="50800" cap="flat">
                <a:solidFill>
                  <a:srgbClr val="000000"/>
                </a:solidFill>
                <a:prstDash val="solid"/>
                <a:round/>
                <a:tailEnd type="triangle" w="med" len="med"/>
              </a:ln>
              <a:effectLst/>
            </p:spPr>
            <p:txBody>
              <a:bodyPr wrap="square" lIns="71437" tIns="71437" rIns="71437" bIns="71437" numCol="1" anchor="ctr">
                <a:noAutofit/>
              </a:bodyPr>
              <a:lstStyle/>
              <a:p>
                <a:pPr/>
              </a:p>
            </p:txBody>
          </p:sp>
        </p:grpSp>
      </p:grpSp>
      <p:sp>
        <p:nvSpPr>
          <p:cNvPr id="987" name="CO2 + H20"/>
          <p:cNvSpPr txBox="1"/>
          <p:nvPr/>
        </p:nvSpPr>
        <p:spPr>
          <a:xfrm>
            <a:off x="5108752" y="2625725"/>
            <a:ext cx="2688872"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spcBef>
                <a:spcPts val="2800"/>
              </a:spcBef>
              <a:buClr>
                <a:srgbClr val="FFA941"/>
              </a:buClr>
              <a:buFont typeface="Helvetica"/>
              <a:defRPr sz="4200">
                <a:uFill>
                  <a:solidFill>
                    <a:srgbClr val="000000"/>
                  </a:solidFill>
                </a:uFill>
                <a:latin typeface="+mn-lt"/>
                <a:ea typeface="+mn-ea"/>
                <a:cs typeface="+mn-cs"/>
                <a:sym typeface="Times Roman"/>
              </a:defRPr>
            </a:pPr>
            <a:r>
              <a:rPr b="1">
                <a:solidFill>
                  <a:srgbClr val="FFA941"/>
                </a:solidFill>
                <a:uFill>
                  <a:solidFill>
                    <a:srgbClr val="FFA941"/>
                  </a:solidFill>
                </a:uFill>
                <a:latin typeface="Helvetica"/>
                <a:ea typeface="Helvetica"/>
                <a:cs typeface="Helvetica"/>
                <a:sym typeface="Helvetica"/>
              </a:rPr>
              <a:t>CO</a:t>
            </a:r>
            <a:r>
              <a:rPr b="1" baseline="-16857">
                <a:solidFill>
                  <a:srgbClr val="FFA941"/>
                </a:solidFill>
                <a:uFill>
                  <a:solidFill>
                    <a:srgbClr val="FFA941"/>
                  </a:solidFill>
                </a:uFill>
                <a:latin typeface="Helvetica"/>
                <a:ea typeface="Helvetica"/>
                <a:cs typeface="Helvetica"/>
                <a:sym typeface="Helvetica"/>
              </a:rPr>
              <a:t>2 </a:t>
            </a:r>
            <a:r>
              <a:rPr b="1">
                <a:solidFill>
                  <a:srgbClr val="FFA941"/>
                </a:solidFill>
                <a:uFill>
                  <a:solidFill>
                    <a:srgbClr val="FFA941"/>
                  </a:solidFill>
                </a:uFill>
                <a:latin typeface="Helvetica"/>
                <a:ea typeface="Helvetica"/>
                <a:cs typeface="Helvetica"/>
                <a:sym typeface="Helvetica"/>
              </a:rPr>
              <a:t>+ H</a:t>
            </a:r>
            <a:r>
              <a:rPr b="1" baseline="-16857">
                <a:solidFill>
                  <a:srgbClr val="FFA941"/>
                </a:solidFill>
                <a:uFill>
                  <a:solidFill>
                    <a:srgbClr val="FFA941"/>
                  </a:solidFill>
                </a:uFill>
                <a:latin typeface="Helvetica"/>
                <a:ea typeface="Helvetica"/>
                <a:cs typeface="Helvetica"/>
                <a:sym typeface="Helvetica"/>
              </a:rPr>
              <a:t>2</a:t>
            </a:r>
            <a:r>
              <a:rPr b="1">
                <a:solidFill>
                  <a:srgbClr val="FFA941"/>
                </a:solidFill>
                <a:uFill>
                  <a:solidFill>
                    <a:srgbClr val="FFA941"/>
                  </a:solidFill>
                </a:uFill>
                <a:latin typeface="Helvetica"/>
                <a:ea typeface="Helvetica"/>
                <a:cs typeface="Helvetica"/>
                <a:sym typeface="Helvetica"/>
              </a:rPr>
              <a:t>0</a:t>
            </a:r>
          </a:p>
        </p:txBody>
      </p:sp>
      <p:grpSp>
        <p:nvGrpSpPr>
          <p:cNvPr id="993" name="Group"/>
          <p:cNvGrpSpPr/>
          <p:nvPr/>
        </p:nvGrpSpPr>
        <p:grpSpPr>
          <a:xfrm>
            <a:off x="8691562" y="1800224"/>
            <a:ext cx="4133851" cy="1939926"/>
            <a:chOff x="0" y="0"/>
            <a:chExt cx="4133850" cy="1939925"/>
          </a:xfrm>
        </p:grpSpPr>
        <p:grpSp>
          <p:nvGrpSpPr>
            <p:cNvPr id="990" name="Group"/>
            <p:cNvGrpSpPr/>
            <p:nvPr/>
          </p:nvGrpSpPr>
          <p:grpSpPr>
            <a:xfrm>
              <a:off x="2568516" y="-1"/>
              <a:ext cx="1565335" cy="1939926"/>
              <a:chOff x="1378164" y="0"/>
              <a:chExt cx="1565333" cy="1939924"/>
            </a:xfrm>
          </p:grpSpPr>
          <p:sp>
            <p:nvSpPr>
              <p:cNvPr id="988" name="H2CO3"/>
              <p:cNvSpPr/>
              <p:nvPr/>
            </p:nvSpPr>
            <p:spPr>
              <a:xfrm>
                <a:off x="1673498" y="669924"/>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FF2600"/>
                  </a:buClr>
                  <a:buFont typeface="Helvetica"/>
                  <a:defRPr sz="4200">
                    <a:uFill>
                      <a:solidFill>
                        <a:srgbClr val="000000"/>
                      </a:solidFill>
                    </a:uFill>
                    <a:latin typeface="+mn-lt"/>
                    <a:ea typeface="+mn-ea"/>
                    <a:cs typeface="+mn-cs"/>
                    <a:sym typeface="Times Roman"/>
                  </a:defRPr>
                </a:pPr>
                <a:r>
                  <a:rPr b="1" sz="5800">
                    <a:solidFill>
                      <a:srgbClr val="FF2600"/>
                    </a:solidFill>
                    <a:uFill>
                      <a:solidFill>
                        <a:srgbClr val="FF2600"/>
                      </a:solidFill>
                    </a:uFill>
                    <a:latin typeface="Helvetica"/>
                    <a:ea typeface="Helvetica"/>
                    <a:cs typeface="Helvetica"/>
                    <a:sym typeface="Helvetica"/>
                  </a:rPr>
                  <a:t>H</a:t>
                </a:r>
                <a:r>
                  <a:rPr b="1" baseline="-16482" sz="5800">
                    <a:solidFill>
                      <a:srgbClr val="FF2600"/>
                    </a:solidFill>
                    <a:uFill>
                      <a:solidFill>
                        <a:srgbClr val="FF2600"/>
                      </a:solidFill>
                    </a:uFill>
                    <a:latin typeface="Helvetica"/>
                    <a:ea typeface="Helvetica"/>
                    <a:cs typeface="Helvetica"/>
                    <a:sym typeface="Helvetica"/>
                  </a:rPr>
                  <a:t>2</a:t>
                </a:r>
                <a:r>
                  <a:rPr b="1" sz="5800">
                    <a:solidFill>
                      <a:srgbClr val="FF2600"/>
                    </a:solidFill>
                    <a:uFill>
                      <a:solidFill>
                        <a:srgbClr val="FF2600"/>
                      </a:solidFill>
                    </a:uFill>
                    <a:latin typeface="Helvetica"/>
                    <a:ea typeface="Helvetica"/>
                    <a:cs typeface="Helvetica"/>
                    <a:sym typeface="Helvetica"/>
                  </a:rPr>
                  <a:t>CO</a:t>
                </a:r>
                <a:r>
                  <a:rPr b="1" baseline="-16482" sz="5800">
                    <a:solidFill>
                      <a:srgbClr val="FF2600"/>
                    </a:solidFill>
                    <a:uFill>
                      <a:solidFill>
                        <a:srgbClr val="FF2600"/>
                      </a:solidFill>
                    </a:uFill>
                    <a:latin typeface="Helvetica"/>
                    <a:ea typeface="Helvetica"/>
                    <a:cs typeface="Helvetica"/>
                    <a:sym typeface="Helvetica"/>
                  </a:rPr>
                  <a:t>3</a:t>
                </a:r>
              </a:p>
            </p:txBody>
          </p:sp>
          <p:sp>
            <p:nvSpPr>
              <p:cNvPr id="989" name="Carbonic acid"/>
              <p:cNvSpPr/>
              <p:nvPr/>
            </p:nvSpPr>
            <p:spPr>
              <a:xfrm>
                <a:off x="1378164"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algn="ctr" defTabSz="1821656">
                  <a:spcBef>
                    <a:spcPts val="2200"/>
                  </a:spcBef>
                  <a:buClr>
                    <a:srgbClr val="FF2600"/>
                  </a:buClr>
                  <a:buFont typeface="Helvetica"/>
                  <a:defRPr b="1" i="1" sz="3000">
                    <a:solidFill>
                      <a:srgbClr val="FF2600"/>
                    </a:solidFill>
                    <a:uFill>
                      <a:solidFill>
                        <a:srgbClr val="FF2600"/>
                      </a:solidFill>
                    </a:uFill>
                  </a:defRPr>
                </a:lvl1pPr>
              </a:lstStyle>
              <a:p>
                <a:pPr/>
                <a:r>
                  <a:t>Carbonic acid</a:t>
                </a:r>
              </a:p>
            </p:txBody>
          </p:sp>
        </p:grpSp>
        <p:sp>
          <p:nvSpPr>
            <p:cNvPr id="991" name="Line"/>
            <p:cNvSpPr/>
            <p:nvPr/>
          </p:nvSpPr>
          <p:spPr>
            <a:xfrm>
              <a:off x="0" y="1092993"/>
              <a:ext cx="1071563" cy="3176"/>
            </a:xfrm>
            <a:prstGeom prst="line">
              <a:avLst/>
            </a:prstGeom>
            <a:noFill/>
            <a:ln w="508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992" name="Line"/>
            <p:cNvSpPr/>
            <p:nvPr/>
          </p:nvSpPr>
          <p:spPr>
            <a:xfrm flipH="1">
              <a:off x="0" y="1396603"/>
              <a:ext cx="1071563" cy="3175"/>
            </a:xfrm>
            <a:prstGeom prst="line">
              <a:avLst/>
            </a:prstGeom>
            <a:noFill/>
            <a:ln w="50800" cap="flat">
              <a:solidFill>
                <a:srgbClr val="000000"/>
              </a:solidFill>
              <a:prstDash val="solid"/>
              <a:round/>
              <a:tailEnd type="triangle" w="med" len="med"/>
            </a:ln>
            <a:effectLst/>
          </p:spPr>
          <p:txBody>
            <a:bodyPr wrap="square" lIns="71437" tIns="71437" rIns="71437" bIns="71437" numCol="1" anchor="ctr">
              <a:noAutofit/>
            </a:bodyPr>
            <a:lstStyle/>
            <a:p>
              <a:pPr/>
            </a:p>
          </p:txBody>
        </p:sp>
      </p:grpSp>
      <p:sp>
        <p:nvSpPr>
          <p:cNvPr id="994" name="Line"/>
          <p:cNvSpPr/>
          <p:nvPr/>
        </p:nvSpPr>
        <p:spPr>
          <a:xfrm>
            <a:off x="13710046" y="9751218"/>
            <a:ext cx="3176" cy="1214439"/>
          </a:xfrm>
          <a:prstGeom prst="line">
            <a:avLst/>
          </a:prstGeom>
          <a:ln w="101600">
            <a:solidFill>
              <a:srgbClr val="BFBFBF"/>
            </a:solidFill>
            <a:tailEnd type="triangle"/>
          </a:ln>
        </p:spPr>
        <p:txBody>
          <a:bodyPr lIns="71437" tIns="71437" rIns="71437" bIns="71437" anchor="ctr"/>
          <a:lstStyle/>
          <a:p>
            <a:pPr/>
          </a:p>
        </p:txBody>
      </p:sp>
      <p:grpSp>
        <p:nvGrpSpPr>
          <p:cNvPr id="1004" name="Group"/>
          <p:cNvGrpSpPr/>
          <p:nvPr/>
        </p:nvGrpSpPr>
        <p:grpSpPr>
          <a:xfrm>
            <a:off x="6318250" y="10965656"/>
            <a:ext cx="14135101" cy="1515270"/>
            <a:chOff x="1782894" y="0"/>
            <a:chExt cx="14135100" cy="1515268"/>
          </a:xfrm>
        </p:grpSpPr>
        <p:grpSp>
          <p:nvGrpSpPr>
            <p:cNvPr id="1000" name="Group"/>
            <p:cNvGrpSpPr/>
            <p:nvPr/>
          </p:nvGrpSpPr>
          <p:grpSpPr>
            <a:xfrm>
              <a:off x="6747007" y="-1"/>
              <a:ext cx="9170988" cy="1515270"/>
              <a:chOff x="1209959" y="0"/>
              <a:chExt cx="9170987" cy="1515268"/>
            </a:xfrm>
          </p:grpSpPr>
          <p:sp>
            <p:nvSpPr>
              <p:cNvPr id="995" name="H2CO3"/>
              <p:cNvSpPr/>
              <p:nvPr/>
            </p:nvSpPr>
            <p:spPr>
              <a:xfrm>
                <a:off x="1209959" y="24526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FF2600"/>
                  </a:buClr>
                  <a:buFont typeface="Helvetica"/>
                  <a:defRPr sz="4200">
                    <a:uFill>
                      <a:solidFill>
                        <a:srgbClr val="000000"/>
                      </a:solidFill>
                    </a:uFill>
                    <a:latin typeface="+mn-lt"/>
                    <a:ea typeface="+mn-ea"/>
                    <a:cs typeface="+mn-cs"/>
                    <a:sym typeface="Times Roman"/>
                  </a:defRPr>
                </a:pPr>
                <a:r>
                  <a:rPr b="1" sz="5800">
                    <a:solidFill>
                      <a:srgbClr val="FF2600"/>
                    </a:solidFill>
                    <a:uFill>
                      <a:solidFill>
                        <a:srgbClr val="FF2600"/>
                      </a:solidFill>
                    </a:uFill>
                    <a:latin typeface="Helvetica"/>
                    <a:ea typeface="Helvetica"/>
                    <a:cs typeface="Helvetica"/>
                    <a:sym typeface="Helvetica"/>
                  </a:rPr>
                  <a:t>H</a:t>
                </a:r>
                <a:r>
                  <a:rPr b="1" baseline="-16482" sz="5800">
                    <a:solidFill>
                      <a:srgbClr val="FF2600"/>
                    </a:solidFill>
                    <a:uFill>
                      <a:solidFill>
                        <a:srgbClr val="FF2600"/>
                      </a:solidFill>
                    </a:uFill>
                    <a:latin typeface="Helvetica"/>
                    <a:ea typeface="Helvetica"/>
                    <a:cs typeface="Helvetica"/>
                    <a:sym typeface="Helvetica"/>
                  </a:rPr>
                  <a:t>2</a:t>
                </a:r>
                <a:r>
                  <a:rPr b="1" sz="5800">
                    <a:solidFill>
                      <a:srgbClr val="FF2600"/>
                    </a:solidFill>
                    <a:uFill>
                      <a:solidFill>
                        <a:srgbClr val="FF2600"/>
                      </a:solidFill>
                    </a:uFill>
                    <a:latin typeface="Helvetica"/>
                    <a:ea typeface="Helvetica"/>
                    <a:cs typeface="Helvetica"/>
                    <a:sym typeface="Helvetica"/>
                  </a:rPr>
                  <a:t>CO</a:t>
                </a:r>
                <a:r>
                  <a:rPr b="1" baseline="-16482" sz="5800">
                    <a:solidFill>
                      <a:srgbClr val="FF2600"/>
                    </a:solidFill>
                    <a:uFill>
                      <a:solidFill>
                        <a:srgbClr val="FF2600"/>
                      </a:solidFill>
                    </a:uFill>
                    <a:latin typeface="Helvetica"/>
                    <a:ea typeface="Helvetica"/>
                    <a:cs typeface="Helvetica"/>
                    <a:sym typeface="Helvetica"/>
                  </a:rPr>
                  <a:t>3</a:t>
                </a:r>
              </a:p>
            </p:txBody>
          </p:sp>
          <p:sp>
            <p:nvSpPr>
              <p:cNvPr id="996" name="HCO3-"/>
              <p:cNvSpPr/>
              <p:nvPr/>
            </p:nvSpPr>
            <p:spPr>
              <a:xfrm>
                <a:off x="6235983"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5000"/>
                  </a:spcBef>
                  <a:buClr>
                    <a:srgbClr val="434ED6"/>
                  </a:buClr>
                  <a:buFont typeface="Helvetica"/>
                  <a:defRPr sz="4200">
                    <a:uFill>
                      <a:solidFill>
                        <a:srgbClr val="000000"/>
                      </a:solidFill>
                    </a:uFill>
                    <a:latin typeface="+mn-lt"/>
                    <a:ea typeface="+mn-ea"/>
                    <a:cs typeface="+mn-cs"/>
                    <a:sym typeface="Times Roman"/>
                  </a:defRPr>
                </a:pPr>
                <a:r>
                  <a:rPr b="1" sz="7800">
                    <a:solidFill>
                      <a:srgbClr val="434ED6"/>
                    </a:solidFill>
                    <a:uFill>
                      <a:solidFill>
                        <a:srgbClr val="434ED6"/>
                      </a:solidFill>
                    </a:uFill>
                    <a:latin typeface="Helvetica"/>
                    <a:ea typeface="Helvetica"/>
                    <a:cs typeface="Helvetica"/>
                    <a:sym typeface="Helvetica"/>
                  </a:rPr>
                  <a:t>HCO</a:t>
                </a:r>
                <a:r>
                  <a:rPr b="1" baseline="-16230" sz="7800">
                    <a:solidFill>
                      <a:srgbClr val="434ED6"/>
                    </a:solidFill>
                    <a:uFill>
                      <a:solidFill>
                        <a:srgbClr val="434ED6"/>
                      </a:solidFill>
                    </a:uFill>
                    <a:latin typeface="Helvetica"/>
                    <a:ea typeface="Helvetica"/>
                    <a:cs typeface="Helvetica"/>
                    <a:sym typeface="Helvetica"/>
                  </a:rPr>
                  <a:t>3</a:t>
                </a:r>
                <a:r>
                  <a:rPr b="1" baseline="30923" sz="7800">
                    <a:solidFill>
                      <a:srgbClr val="434ED6"/>
                    </a:solidFill>
                    <a:uFill>
                      <a:solidFill>
                        <a:srgbClr val="434ED6"/>
                      </a:solidFill>
                    </a:uFill>
                    <a:latin typeface="Helvetica"/>
                    <a:ea typeface="Helvetica"/>
                    <a:cs typeface="Helvetica"/>
                    <a:sym typeface="Helvetica"/>
                  </a:rPr>
                  <a:t>-</a:t>
                </a:r>
              </a:p>
            </p:txBody>
          </p:sp>
          <p:sp>
            <p:nvSpPr>
              <p:cNvPr id="997" name="+   H+"/>
              <p:cNvSpPr/>
              <p:nvPr/>
            </p:nvSpPr>
            <p:spPr>
              <a:xfrm>
                <a:off x="9110947" y="24526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FF2600"/>
                  </a:buClr>
                  <a:buFont typeface="Helvetica"/>
                  <a:defRPr sz="4200">
                    <a:uFill>
                      <a:solidFill>
                        <a:srgbClr val="000000"/>
                      </a:solidFill>
                    </a:uFill>
                    <a:latin typeface="+mn-lt"/>
                    <a:ea typeface="+mn-ea"/>
                    <a:cs typeface="+mn-cs"/>
                    <a:sym typeface="Times Roman"/>
                  </a:defRPr>
                </a:pPr>
                <a:r>
                  <a:rPr sz="5800">
                    <a:solidFill>
                      <a:srgbClr val="FF2600"/>
                    </a:solidFill>
                    <a:uFill>
                      <a:solidFill>
                        <a:srgbClr val="FF2600"/>
                      </a:solidFill>
                    </a:uFill>
                    <a:latin typeface="Helvetica"/>
                    <a:ea typeface="Helvetica"/>
                    <a:cs typeface="Helvetica"/>
                    <a:sym typeface="Helvetica"/>
                  </a:rPr>
                  <a:t>+   </a:t>
                </a:r>
                <a:r>
                  <a:rPr b="1" sz="5800">
                    <a:solidFill>
                      <a:srgbClr val="FF2600"/>
                    </a:solidFill>
                    <a:uFill>
                      <a:solidFill>
                        <a:srgbClr val="FF2600"/>
                      </a:solidFill>
                    </a:uFill>
                    <a:latin typeface="Helvetica"/>
                    <a:ea typeface="Helvetica"/>
                    <a:cs typeface="Helvetica"/>
                    <a:sym typeface="Helvetica"/>
                  </a:rPr>
                  <a:t>H</a:t>
                </a:r>
                <a:r>
                  <a:rPr b="1" baseline="30896" sz="5800">
                    <a:solidFill>
                      <a:srgbClr val="FF2600"/>
                    </a:solidFill>
                    <a:uFill>
                      <a:solidFill>
                        <a:srgbClr val="FF2600"/>
                      </a:solidFill>
                    </a:uFill>
                    <a:latin typeface="Helvetica"/>
                    <a:ea typeface="Helvetica"/>
                    <a:cs typeface="Helvetica"/>
                    <a:sym typeface="Helvetica"/>
                  </a:rPr>
                  <a:t>+</a:t>
                </a:r>
              </a:p>
            </p:txBody>
          </p:sp>
          <p:sp>
            <p:nvSpPr>
              <p:cNvPr id="998" name="Line"/>
              <p:cNvSpPr/>
              <p:nvPr/>
            </p:nvSpPr>
            <p:spPr>
              <a:xfrm>
                <a:off x="3176872" y="626269"/>
                <a:ext cx="1375172" cy="3176"/>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999" name="Line"/>
              <p:cNvSpPr/>
              <p:nvPr/>
            </p:nvSpPr>
            <p:spPr>
              <a:xfrm flipH="1">
                <a:off x="3176872" y="1007270"/>
                <a:ext cx="1214438" cy="3176"/>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grpSp>
        <p:sp>
          <p:nvSpPr>
            <p:cNvPr id="1001" name="CO2 + H20"/>
            <p:cNvSpPr/>
            <p:nvPr/>
          </p:nvSpPr>
          <p:spPr>
            <a:xfrm>
              <a:off x="1782894" y="102393"/>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5000"/>
                </a:spcBef>
                <a:buClr>
                  <a:srgbClr val="FFA941"/>
                </a:buClr>
                <a:buFont typeface="Helvetica"/>
                <a:defRPr sz="4200">
                  <a:uFill>
                    <a:solidFill>
                      <a:srgbClr val="000000"/>
                    </a:solidFill>
                  </a:uFill>
                  <a:latin typeface="+mn-lt"/>
                  <a:ea typeface="+mn-ea"/>
                  <a:cs typeface="+mn-cs"/>
                  <a:sym typeface="Times Roman"/>
                </a:defRPr>
              </a:pPr>
              <a:r>
                <a:rPr b="1" sz="7800">
                  <a:solidFill>
                    <a:srgbClr val="FFA941"/>
                  </a:solidFill>
                  <a:uFill>
                    <a:solidFill>
                      <a:srgbClr val="FFA941"/>
                    </a:solidFill>
                  </a:uFill>
                  <a:latin typeface="Helvetica"/>
                  <a:ea typeface="Helvetica"/>
                  <a:cs typeface="Helvetica"/>
                  <a:sym typeface="Helvetica"/>
                </a:rPr>
                <a:t>CO</a:t>
              </a:r>
              <a:r>
                <a:rPr b="1" baseline="-16230" sz="7800">
                  <a:solidFill>
                    <a:srgbClr val="FFA941"/>
                  </a:solidFill>
                  <a:uFill>
                    <a:solidFill>
                      <a:srgbClr val="FFA941"/>
                    </a:solidFill>
                  </a:uFill>
                  <a:latin typeface="Helvetica"/>
                  <a:ea typeface="Helvetica"/>
                  <a:cs typeface="Helvetica"/>
                  <a:sym typeface="Helvetica"/>
                </a:rPr>
                <a:t>2</a:t>
              </a:r>
              <a:r>
                <a:rPr b="1" baseline="-16482" sz="5800">
                  <a:solidFill>
                    <a:srgbClr val="FFA941"/>
                  </a:solidFill>
                  <a:uFill>
                    <a:solidFill>
                      <a:srgbClr val="FFA941"/>
                    </a:solidFill>
                  </a:uFill>
                  <a:latin typeface="Helvetica"/>
                  <a:ea typeface="Helvetica"/>
                  <a:cs typeface="Helvetica"/>
                  <a:sym typeface="Helvetica"/>
                </a:rPr>
                <a:t> </a:t>
              </a:r>
              <a:r>
                <a:rPr b="1">
                  <a:solidFill>
                    <a:srgbClr val="FFA941"/>
                  </a:solidFill>
                  <a:uFill>
                    <a:solidFill>
                      <a:srgbClr val="FFA941"/>
                    </a:solidFill>
                  </a:uFill>
                  <a:latin typeface="Helvetica"/>
                  <a:ea typeface="Helvetica"/>
                  <a:cs typeface="Helvetica"/>
                  <a:sym typeface="Helvetica"/>
                </a:rPr>
                <a:t>+ H</a:t>
              </a:r>
              <a:r>
                <a:rPr b="1" baseline="-16857">
                  <a:solidFill>
                    <a:srgbClr val="FFA941"/>
                  </a:solidFill>
                  <a:uFill>
                    <a:solidFill>
                      <a:srgbClr val="FFA941"/>
                    </a:solidFill>
                  </a:uFill>
                  <a:latin typeface="Helvetica"/>
                  <a:ea typeface="Helvetica"/>
                  <a:cs typeface="Helvetica"/>
                  <a:sym typeface="Helvetica"/>
                </a:rPr>
                <a:t>2</a:t>
              </a:r>
              <a:r>
                <a:rPr b="1">
                  <a:solidFill>
                    <a:srgbClr val="FFA941"/>
                  </a:solidFill>
                  <a:uFill>
                    <a:solidFill>
                      <a:srgbClr val="FFA941"/>
                    </a:solidFill>
                  </a:uFill>
                  <a:latin typeface="Helvetica"/>
                  <a:ea typeface="Helvetica"/>
                  <a:cs typeface="Helvetica"/>
                  <a:sym typeface="Helvetica"/>
                </a:rPr>
                <a:t>0</a:t>
              </a:r>
            </a:p>
          </p:txBody>
        </p:sp>
        <p:sp>
          <p:nvSpPr>
            <p:cNvPr id="1002" name="Line"/>
            <p:cNvSpPr/>
            <p:nvPr/>
          </p:nvSpPr>
          <p:spPr>
            <a:xfrm>
              <a:off x="4018094" y="797719"/>
              <a:ext cx="1071563" cy="3176"/>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1003" name="Line"/>
            <p:cNvSpPr/>
            <p:nvPr/>
          </p:nvSpPr>
          <p:spPr>
            <a:xfrm flipH="1">
              <a:off x="4018094" y="1102518"/>
              <a:ext cx="1071563" cy="3176"/>
            </a:xfrm>
            <a:prstGeom prst="line">
              <a:avLst/>
            </a:prstGeom>
            <a:noFill/>
            <a:ln w="12700" cap="flat">
              <a:solidFill>
                <a:srgbClr val="000000"/>
              </a:solidFill>
              <a:prstDash val="solid"/>
              <a:round/>
              <a:tailEnd type="triangle" w="med" len="med"/>
            </a:ln>
            <a:effectLst/>
          </p:spPr>
          <p:txBody>
            <a:bodyPr wrap="square" lIns="71437" tIns="71437" rIns="71437" bIns="71437" numCol="1" anchor="ctr">
              <a:noAutofit/>
            </a:bodyPr>
            <a:lstStyle/>
            <a:p>
              <a:pPr/>
            </a:p>
          </p:txBody>
        </p:sp>
      </p:grpSp>
      <p:sp>
        <p:nvSpPr>
          <p:cNvPr id="1005" name="So if blood pH rises (more basic), keep CO2 -- don’t breathe out"/>
          <p:cNvSpPr txBox="1"/>
          <p:nvPr/>
        </p:nvSpPr>
        <p:spPr>
          <a:xfrm>
            <a:off x="4733707" y="12501562"/>
            <a:ext cx="15250867"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buClr>
                <a:srgbClr val="007600"/>
              </a:buClr>
              <a:buFont typeface="Helvetica"/>
              <a:defRPr sz="4200">
                <a:uFill>
                  <a:solidFill>
                    <a:srgbClr val="000000"/>
                  </a:solidFill>
                </a:uFill>
                <a:latin typeface="+mn-lt"/>
                <a:ea typeface="+mn-ea"/>
                <a:cs typeface="+mn-cs"/>
                <a:sym typeface="Times Roman"/>
              </a:defRPr>
            </a:pPr>
            <a:r>
              <a:rPr>
                <a:solidFill>
                  <a:srgbClr val="007600"/>
                </a:solidFill>
                <a:uFill>
                  <a:solidFill>
                    <a:srgbClr val="007600"/>
                  </a:solidFill>
                </a:uFill>
                <a:latin typeface="Helvetica"/>
                <a:ea typeface="Helvetica"/>
                <a:cs typeface="Helvetica"/>
                <a:sym typeface="Helvetica"/>
              </a:rPr>
              <a:t>So if blood pH rises (more basic), keep CO</a:t>
            </a:r>
            <a:r>
              <a:rPr baseline="-16857">
                <a:solidFill>
                  <a:srgbClr val="007600"/>
                </a:solidFill>
                <a:uFill>
                  <a:solidFill>
                    <a:srgbClr val="007600"/>
                  </a:solidFill>
                </a:uFill>
                <a:latin typeface="Helvetica"/>
                <a:ea typeface="Helvetica"/>
                <a:cs typeface="Helvetica"/>
                <a:sym typeface="Helvetica"/>
              </a:rPr>
              <a:t>2 </a:t>
            </a:r>
            <a:r>
              <a:rPr>
                <a:solidFill>
                  <a:srgbClr val="007600"/>
                </a:solidFill>
                <a:uFill>
                  <a:solidFill>
                    <a:srgbClr val="007600"/>
                  </a:solidFill>
                </a:uFill>
                <a:latin typeface="Helvetica"/>
                <a:ea typeface="Helvetica"/>
                <a:cs typeface="Helvetica"/>
                <a:sym typeface="Helvetica"/>
              </a:rPr>
              <a:t>-- </a:t>
            </a:r>
            <a:r>
              <a:rPr i="1">
                <a:solidFill>
                  <a:srgbClr val="007600"/>
                </a:solidFill>
                <a:uFill>
                  <a:solidFill>
                    <a:srgbClr val="007600"/>
                  </a:solidFill>
                </a:uFill>
                <a:latin typeface="Helvetica"/>
                <a:ea typeface="Helvetica"/>
                <a:cs typeface="Helvetica"/>
                <a:sym typeface="Helvetica"/>
              </a:rPr>
              <a:t>don’t</a:t>
            </a:r>
            <a:r>
              <a:rPr>
                <a:solidFill>
                  <a:srgbClr val="007600"/>
                </a:solidFill>
                <a:uFill>
                  <a:solidFill>
                    <a:srgbClr val="007600"/>
                  </a:solidFill>
                </a:uFill>
                <a:latin typeface="Helvetica"/>
                <a:ea typeface="Helvetica"/>
                <a:cs typeface="Helvetica"/>
                <a:sym typeface="Helvetica"/>
              </a:rPr>
              <a:t> breathe out</a:t>
            </a:r>
          </a:p>
        </p:txBody>
      </p:sp>
      <p:grpSp>
        <p:nvGrpSpPr>
          <p:cNvPr id="1016" name="Group"/>
          <p:cNvGrpSpPr/>
          <p:nvPr/>
        </p:nvGrpSpPr>
        <p:grpSpPr>
          <a:xfrm>
            <a:off x="6199187" y="5482828"/>
            <a:ext cx="14243048" cy="1435497"/>
            <a:chOff x="1336418" y="0"/>
            <a:chExt cx="14243047" cy="1435496"/>
          </a:xfrm>
        </p:grpSpPr>
        <p:grpSp>
          <p:nvGrpSpPr>
            <p:cNvPr id="1011" name="Group"/>
            <p:cNvGrpSpPr/>
            <p:nvPr/>
          </p:nvGrpSpPr>
          <p:grpSpPr>
            <a:xfrm>
              <a:off x="6406893" y="0"/>
              <a:ext cx="9172573" cy="1270000"/>
              <a:chOff x="1209959" y="0"/>
              <a:chExt cx="9172572" cy="1270000"/>
            </a:xfrm>
          </p:grpSpPr>
          <p:sp>
            <p:nvSpPr>
              <p:cNvPr id="1006" name="H2CO3"/>
              <p:cNvSpPr/>
              <p:nvPr/>
            </p:nvSpPr>
            <p:spPr>
              <a:xfrm>
                <a:off x="1209959"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FF2600"/>
                  </a:buClr>
                  <a:buFont typeface="Helvetica"/>
                  <a:defRPr sz="4200">
                    <a:uFill>
                      <a:solidFill>
                        <a:srgbClr val="000000"/>
                      </a:solidFill>
                    </a:uFill>
                    <a:latin typeface="+mn-lt"/>
                    <a:ea typeface="+mn-ea"/>
                    <a:cs typeface="+mn-cs"/>
                    <a:sym typeface="Times Roman"/>
                  </a:defRPr>
                </a:pPr>
                <a:r>
                  <a:rPr b="1" sz="5800">
                    <a:solidFill>
                      <a:srgbClr val="FF2600"/>
                    </a:solidFill>
                    <a:uFill>
                      <a:solidFill>
                        <a:srgbClr val="FF2600"/>
                      </a:solidFill>
                    </a:uFill>
                    <a:latin typeface="Helvetica"/>
                    <a:ea typeface="Helvetica"/>
                    <a:cs typeface="Helvetica"/>
                    <a:sym typeface="Helvetica"/>
                  </a:rPr>
                  <a:t>H</a:t>
                </a:r>
                <a:r>
                  <a:rPr b="1" baseline="-16482" sz="5800">
                    <a:solidFill>
                      <a:srgbClr val="FF2600"/>
                    </a:solidFill>
                    <a:uFill>
                      <a:solidFill>
                        <a:srgbClr val="FF2600"/>
                      </a:solidFill>
                    </a:uFill>
                    <a:latin typeface="Helvetica"/>
                    <a:ea typeface="Helvetica"/>
                    <a:cs typeface="Helvetica"/>
                    <a:sym typeface="Helvetica"/>
                  </a:rPr>
                  <a:t>2</a:t>
                </a:r>
                <a:r>
                  <a:rPr b="1" sz="5800">
                    <a:solidFill>
                      <a:srgbClr val="FF2600"/>
                    </a:solidFill>
                    <a:uFill>
                      <a:solidFill>
                        <a:srgbClr val="FF2600"/>
                      </a:solidFill>
                    </a:uFill>
                    <a:latin typeface="Helvetica"/>
                    <a:ea typeface="Helvetica"/>
                    <a:cs typeface="Helvetica"/>
                    <a:sym typeface="Helvetica"/>
                  </a:rPr>
                  <a:t>CO</a:t>
                </a:r>
                <a:r>
                  <a:rPr b="1" baseline="-16482" sz="5800">
                    <a:solidFill>
                      <a:srgbClr val="FF2600"/>
                    </a:solidFill>
                    <a:uFill>
                      <a:solidFill>
                        <a:srgbClr val="FF2600"/>
                      </a:solidFill>
                    </a:uFill>
                    <a:latin typeface="Helvetica"/>
                    <a:ea typeface="Helvetica"/>
                    <a:cs typeface="Helvetica"/>
                    <a:sym typeface="Helvetica"/>
                  </a:rPr>
                  <a:t>3</a:t>
                </a:r>
              </a:p>
            </p:txBody>
          </p:sp>
          <p:sp>
            <p:nvSpPr>
              <p:cNvPr id="1007" name="HCO3-"/>
              <p:cNvSpPr/>
              <p:nvPr/>
            </p:nvSpPr>
            <p:spPr>
              <a:xfrm>
                <a:off x="6237573"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434ED6"/>
                  </a:buClr>
                  <a:buFont typeface="Helvetica"/>
                  <a:defRPr sz="4200">
                    <a:uFill>
                      <a:solidFill>
                        <a:srgbClr val="000000"/>
                      </a:solidFill>
                    </a:uFill>
                    <a:latin typeface="+mn-lt"/>
                    <a:ea typeface="+mn-ea"/>
                    <a:cs typeface="+mn-cs"/>
                    <a:sym typeface="Times Roman"/>
                  </a:defRPr>
                </a:pPr>
                <a:r>
                  <a:rPr b="1" sz="5800">
                    <a:solidFill>
                      <a:srgbClr val="434ED6"/>
                    </a:solidFill>
                    <a:uFill>
                      <a:solidFill>
                        <a:srgbClr val="434ED6"/>
                      </a:solidFill>
                    </a:uFill>
                    <a:latin typeface="Helvetica"/>
                    <a:ea typeface="Helvetica"/>
                    <a:cs typeface="Helvetica"/>
                    <a:sym typeface="Helvetica"/>
                  </a:rPr>
                  <a:t>HCO</a:t>
                </a:r>
                <a:r>
                  <a:rPr b="1" baseline="-16482" sz="5800">
                    <a:solidFill>
                      <a:srgbClr val="434ED6"/>
                    </a:solidFill>
                    <a:uFill>
                      <a:solidFill>
                        <a:srgbClr val="434ED6"/>
                      </a:solidFill>
                    </a:uFill>
                    <a:latin typeface="Helvetica"/>
                    <a:ea typeface="Helvetica"/>
                    <a:cs typeface="Helvetica"/>
                    <a:sym typeface="Helvetica"/>
                  </a:rPr>
                  <a:t>3</a:t>
                </a:r>
                <a:r>
                  <a:rPr b="1" baseline="30896" sz="5800">
                    <a:solidFill>
                      <a:srgbClr val="434ED6"/>
                    </a:solidFill>
                    <a:uFill>
                      <a:solidFill>
                        <a:srgbClr val="434ED6"/>
                      </a:solidFill>
                    </a:uFill>
                    <a:latin typeface="Helvetica"/>
                    <a:ea typeface="Helvetica"/>
                    <a:cs typeface="Helvetica"/>
                    <a:sym typeface="Helvetica"/>
                  </a:rPr>
                  <a:t>-</a:t>
                </a:r>
              </a:p>
            </p:txBody>
          </p:sp>
          <p:sp>
            <p:nvSpPr>
              <p:cNvPr id="1008" name="+   H+"/>
              <p:cNvSpPr/>
              <p:nvPr/>
            </p:nvSpPr>
            <p:spPr>
              <a:xfrm>
                <a:off x="9112532"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FF2600"/>
                  </a:buClr>
                  <a:buFont typeface="Helvetica"/>
                  <a:defRPr sz="4200">
                    <a:uFill>
                      <a:solidFill>
                        <a:srgbClr val="000000"/>
                      </a:solidFill>
                    </a:uFill>
                    <a:latin typeface="+mn-lt"/>
                    <a:ea typeface="+mn-ea"/>
                    <a:cs typeface="+mn-cs"/>
                    <a:sym typeface="Times Roman"/>
                  </a:defRPr>
                </a:pPr>
                <a:r>
                  <a:rPr sz="5800">
                    <a:solidFill>
                      <a:srgbClr val="FF2600"/>
                    </a:solidFill>
                    <a:uFill>
                      <a:solidFill>
                        <a:srgbClr val="FF2600"/>
                      </a:solidFill>
                    </a:uFill>
                    <a:latin typeface="Helvetica"/>
                    <a:ea typeface="Helvetica"/>
                    <a:cs typeface="Helvetica"/>
                    <a:sym typeface="Helvetica"/>
                  </a:rPr>
                  <a:t>+   </a:t>
                </a:r>
                <a:r>
                  <a:rPr b="1" sz="3000">
                    <a:solidFill>
                      <a:srgbClr val="FF2600"/>
                    </a:solidFill>
                    <a:uFill>
                      <a:solidFill>
                        <a:srgbClr val="FF2600"/>
                      </a:solidFill>
                    </a:uFill>
                    <a:latin typeface="Helvetica"/>
                    <a:ea typeface="Helvetica"/>
                    <a:cs typeface="Helvetica"/>
                    <a:sym typeface="Helvetica"/>
                  </a:rPr>
                  <a:t>H</a:t>
                </a:r>
                <a:r>
                  <a:rPr b="1" baseline="30799" sz="3000">
                    <a:solidFill>
                      <a:srgbClr val="FF2600"/>
                    </a:solidFill>
                    <a:uFill>
                      <a:solidFill>
                        <a:srgbClr val="FF2600"/>
                      </a:solidFill>
                    </a:uFill>
                    <a:latin typeface="Helvetica"/>
                    <a:ea typeface="Helvetica"/>
                    <a:cs typeface="Helvetica"/>
                    <a:sym typeface="Helvetica"/>
                  </a:rPr>
                  <a:t>+</a:t>
                </a:r>
              </a:p>
            </p:txBody>
          </p:sp>
          <p:sp>
            <p:nvSpPr>
              <p:cNvPr id="1009" name="Line"/>
              <p:cNvSpPr/>
              <p:nvPr/>
            </p:nvSpPr>
            <p:spPr>
              <a:xfrm>
                <a:off x="3180047" y="392906"/>
                <a:ext cx="1375173" cy="3176"/>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1010" name="Line"/>
              <p:cNvSpPr/>
              <p:nvPr/>
            </p:nvSpPr>
            <p:spPr>
              <a:xfrm flipH="1">
                <a:off x="3484846" y="767953"/>
                <a:ext cx="607220" cy="3176"/>
              </a:xfrm>
              <a:prstGeom prst="line">
                <a:avLst/>
              </a:prstGeom>
              <a:noFill/>
              <a:ln w="12700" cap="flat">
                <a:solidFill>
                  <a:srgbClr val="000000"/>
                </a:solidFill>
                <a:prstDash val="solid"/>
                <a:round/>
                <a:tailEnd type="triangle" w="med" len="med"/>
              </a:ln>
              <a:effectLst/>
            </p:spPr>
            <p:txBody>
              <a:bodyPr wrap="square" lIns="71437" tIns="71437" rIns="71437" bIns="71437" numCol="1" anchor="ctr">
                <a:noAutofit/>
              </a:bodyPr>
              <a:lstStyle/>
              <a:p>
                <a:pPr/>
              </a:p>
            </p:txBody>
          </p:sp>
        </p:grpSp>
        <p:grpSp>
          <p:nvGrpSpPr>
            <p:cNvPr id="1015" name="Group"/>
            <p:cNvGrpSpPr/>
            <p:nvPr/>
          </p:nvGrpSpPr>
          <p:grpSpPr>
            <a:xfrm>
              <a:off x="1336418" y="165496"/>
              <a:ext cx="3313907" cy="1270001"/>
              <a:chOff x="1336418" y="0"/>
              <a:chExt cx="3313905" cy="1270000"/>
            </a:xfrm>
          </p:grpSpPr>
          <p:sp>
            <p:nvSpPr>
              <p:cNvPr id="1012" name="CO2 + H20"/>
              <p:cNvSpPr/>
              <p:nvPr/>
            </p:nvSpPr>
            <p:spPr>
              <a:xfrm>
                <a:off x="1336418"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2800"/>
                  </a:spcBef>
                  <a:buClr>
                    <a:srgbClr val="FFA941"/>
                  </a:buClr>
                  <a:buFont typeface="Helvetica"/>
                  <a:defRPr sz="4200">
                    <a:uFill>
                      <a:solidFill>
                        <a:srgbClr val="000000"/>
                      </a:solidFill>
                    </a:uFill>
                    <a:latin typeface="+mn-lt"/>
                    <a:ea typeface="+mn-ea"/>
                    <a:cs typeface="+mn-cs"/>
                    <a:sym typeface="Times Roman"/>
                  </a:defRPr>
                </a:pPr>
                <a:r>
                  <a:rPr b="1">
                    <a:solidFill>
                      <a:srgbClr val="FFA941"/>
                    </a:solidFill>
                    <a:uFill>
                      <a:solidFill>
                        <a:srgbClr val="FFA941"/>
                      </a:solidFill>
                    </a:uFill>
                    <a:latin typeface="Helvetica"/>
                    <a:ea typeface="Helvetica"/>
                    <a:cs typeface="Helvetica"/>
                    <a:sym typeface="Helvetica"/>
                  </a:rPr>
                  <a:t>CO</a:t>
                </a:r>
                <a:r>
                  <a:rPr b="1" baseline="-16857">
                    <a:solidFill>
                      <a:srgbClr val="FFA941"/>
                    </a:solidFill>
                    <a:uFill>
                      <a:solidFill>
                        <a:srgbClr val="FFA941"/>
                      </a:solidFill>
                    </a:uFill>
                    <a:latin typeface="Helvetica"/>
                    <a:ea typeface="Helvetica"/>
                    <a:cs typeface="Helvetica"/>
                    <a:sym typeface="Helvetica"/>
                  </a:rPr>
                  <a:t>2 </a:t>
                </a:r>
                <a:r>
                  <a:rPr b="1">
                    <a:solidFill>
                      <a:srgbClr val="FFA941"/>
                    </a:solidFill>
                    <a:uFill>
                      <a:solidFill>
                        <a:srgbClr val="FFA941"/>
                      </a:solidFill>
                    </a:uFill>
                    <a:latin typeface="Helvetica"/>
                    <a:ea typeface="Helvetica"/>
                    <a:cs typeface="Helvetica"/>
                    <a:sym typeface="Helvetica"/>
                  </a:rPr>
                  <a:t>+ H</a:t>
                </a:r>
                <a:r>
                  <a:rPr b="1" baseline="-16857">
                    <a:solidFill>
                      <a:srgbClr val="FFA941"/>
                    </a:solidFill>
                    <a:uFill>
                      <a:solidFill>
                        <a:srgbClr val="FFA941"/>
                      </a:solidFill>
                    </a:uFill>
                    <a:latin typeface="Helvetica"/>
                    <a:ea typeface="Helvetica"/>
                    <a:cs typeface="Helvetica"/>
                    <a:sym typeface="Helvetica"/>
                  </a:rPr>
                  <a:t>2</a:t>
                </a:r>
                <a:r>
                  <a:rPr b="1">
                    <a:solidFill>
                      <a:srgbClr val="FFA941"/>
                    </a:solidFill>
                    <a:uFill>
                      <a:solidFill>
                        <a:srgbClr val="FFA941"/>
                      </a:solidFill>
                    </a:uFill>
                    <a:latin typeface="Helvetica"/>
                    <a:ea typeface="Helvetica"/>
                    <a:cs typeface="Helvetica"/>
                    <a:sym typeface="Helvetica"/>
                  </a:rPr>
                  <a:t>0</a:t>
                </a:r>
              </a:p>
            </p:txBody>
          </p:sp>
          <p:sp>
            <p:nvSpPr>
              <p:cNvPr id="1013" name="Line"/>
              <p:cNvSpPr/>
              <p:nvPr/>
            </p:nvSpPr>
            <p:spPr>
              <a:xfrm>
                <a:off x="3578761" y="263128"/>
                <a:ext cx="1071564" cy="3176"/>
              </a:xfrm>
              <a:prstGeom prst="line">
                <a:avLst/>
              </a:prstGeom>
              <a:noFill/>
              <a:ln w="508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1014" name="Line"/>
              <p:cNvSpPr/>
              <p:nvPr/>
            </p:nvSpPr>
            <p:spPr>
              <a:xfrm flipH="1">
                <a:off x="3578761" y="566737"/>
                <a:ext cx="1071564" cy="3176"/>
              </a:xfrm>
              <a:prstGeom prst="line">
                <a:avLst/>
              </a:prstGeom>
              <a:noFill/>
              <a:ln w="50800" cap="flat">
                <a:solidFill>
                  <a:srgbClr val="000000"/>
                </a:solidFill>
                <a:prstDash val="solid"/>
                <a:round/>
                <a:tailEnd type="triangle" w="med" len="med"/>
              </a:ln>
              <a:effectLst/>
            </p:spPr>
            <p:txBody>
              <a:bodyPr wrap="square" lIns="71437" tIns="71437" rIns="71437" bIns="71437" numCol="1" anchor="ctr">
                <a:noAutofit/>
              </a:bodyPr>
              <a:lstStyle/>
              <a:p>
                <a:pPr/>
              </a:p>
            </p:txBody>
          </p:sp>
        </p:gr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9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97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4" fill="hold">
                                  <p:stCondLst>
                                    <p:cond delay="0"/>
                                  </p:stCondLst>
                                  <p:iterate type="el" backwards="0">
                                    <p:tmAbs val="0"/>
                                  </p:iterate>
                                  <p:childTnLst>
                                    <p:set>
                                      <p:cBhvr>
                                        <p:cTn id="18" fill="hold"/>
                                        <p:tgtEl>
                                          <p:spTgt spid="10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0" presetID="1" grpId="5" fill="hold">
                                  <p:stCondLst>
                                    <p:cond delay="0"/>
                                  </p:stCondLst>
                                  <p:iterate type="el" backwards="0">
                                    <p:tmAbs val="0"/>
                                  </p:iterate>
                                  <p:childTnLst>
                                    <p:set>
                                      <p:cBhvr>
                                        <p:cTn id="22" fill="hold"/>
                                        <p:tgtEl>
                                          <p:spTgt spid="97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Class="entr" nodeType="clickEffect" presetSubtype="0" presetID="1" grpId="6" fill="hold">
                                  <p:stCondLst>
                                    <p:cond delay="0"/>
                                  </p:stCondLst>
                                  <p:iterate type="el" backwards="0">
                                    <p:tmAbs val="0"/>
                                  </p:iterate>
                                  <p:childTnLst>
                                    <p:set>
                                      <p:cBhvr>
                                        <p:cTn id="26" fill="hold"/>
                                        <p:tgtEl>
                                          <p:spTgt spid="98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Class="entr" nodeType="clickEffect" presetSubtype="0" presetID="1" grpId="7" fill="hold">
                                  <p:stCondLst>
                                    <p:cond delay="0"/>
                                  </p:stCondLst>
                                  <p:iterate type="el" backwards="0">
                                    <p:tmAbs val="0"/>
                                  </p:iterate>
                                  <p:childTnLst>
                                    <p:set>
                                      <p:cBhvr>
                                        <p:cTn id="30" fill="hold"/>
                                        <p:tgtEl>
                                          <p:spTgt spid="99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Class="entr" nodeType="clickEffect" presetSubtype="0" presetID="1" grpId="8" fill="hold">
                                  <p:stCondLst>
                                    <p:cond delay="0"/>
                                  </p:stCondLst>
                                  <p:iterate type="el" backwards="0">
                                    <p:tmAbs val="0"/>
                                  </p:iterate>
                                  <p:childTnLst>
                                    <p:set>
                                      <p:cBhvr>
                                        <p:cTn id="34" fill="hold"/>
                                        <p:tgtEl>
                                          <p:spTgt spid="100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Class="entr" nodeType="clickEffect" presetSubtype="0" presetID="1" grpId="9" fill="hold">
                                  <p:stCondLst>
                                    <p:cond delay="0"/>
                                  </p:stCondLst>
                                  <p:iterate type="el" backwards="0">
                                    <p:tmAbs val="0"/>
                                  </p:iterate>
                                  <p:childTnLst>
                                    <p:set>
                                      <p:cBhvr>
                                        <p:cTn id="38" fill="hold"/>
                                        <p:tgtEl>
                                          <p:spTgt spid="1005">
                                            <p:bg/>
                                          </p:spTgt>
                                        </p:tgtEl>
                                        <p:attrNameLst>
                                          <p:attrName>style.visibility</p:attrName>
                                        </p:attrNameLst>
                                      </p:cBhvr>
                                      <p:to>
                                        <p:strVal val="visible"/>
                                      </p:to>
                                    </p:set>
                                  </p:childTnLst>
                                </p:cTn>
                              </p:par>
                              <p:par>
                                <p:cTn id="39" presetClass="entr" nodeType="withEffect" presetSubtype="0" presetID="1" grpId="9" fill="hold">
                                  <p:stCondLst>
                                    <p:cond delay="0"/>
                                  </p:stCondLst>
                                  <p:iterate type="el" backwards="0">
                                    <p:tmAbs val="0"/>
                                  </p:iterate>
                                  <p:childTnLst>
                                    <p:set>
                                      <p:cBhvr>
                                        <p:cTn id="40" fill="hold"/>
                                        <p:tgtEl>
                                          <p:spTgt spid="1005">
                                            <p:txEl>
                                              <p:pRg st="0" end="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75" grpId="5"/>
      <p:bldP build="whole" bldLvl="1" animBg="1" rev="0" advAuto="0" spid="974" grpId="3"/>
      <p:bldP build="whole" bldLvl="1" animBg="1" rev="0" advAuto="0" spid="993" grpId="1"/>
      <p:bldP build="whole" bldLvl="1" animBg="1" rev="0" advAuto="0" spid="986" grpId="6"/>
      <p:bldP build="whole" bldLvl="1" animBg="1" rev="0" advAuto="0" spid="1004" grpId="8"/>
      <p:bldP build="p" bldLvl="5" animBg="1" rev="0" advAuto="0" spid="1005" grpId="9"/>
      <p:bldP build="whole" bldLvl="1" animBg="1" rev="0" advAuto="0" spid="969" grpId="2"/>
      <p:bldP build="whole" bldLvl="1" animBg="1" rev="0" advAuto="0" spid="994" grpId="7"/>
      <p:bldP build="whole" bldLvl="1" animBg="1" rev="0" advAuto="0" spid="1016" grpId="4"/>
    </p:bldLst>
  </p:timing>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022" name="Group"/>
          <p:cNvGrpSpPr/>
          <p:nvPr/>
        </p:nvGrpSpPr>
        <p:grpSpPr>
          <a:xfrm>
            <a:off x="7932737" y="1343025"/>
            <a:ext cx="6831015" cy="1445022"/>
            <a:chOff x="0" y="0"/>
            <a:chExt cx="6831014" cy="1445021"/>
          </a:xfrm>
        </p:grpSpPr>
        <p:grpSp>
          <p:nvGrpSpPr>
            <p:cNvPr id="1020" name="Group"/>
            <p:cNvGrpSpPr/>
            <p:nvPr/>
          </p:nvGrpSpPr>
          <p:grpSpPr>
            <a:xfrm>
              <a:off x="0" y="0"/>
              <a:ext cx="1964532" cy="767954"/>
              <a:chOff x="0" y="0"/>
              <a:chExt cx="1964531" cy="767953"/>
            </a:xfrm>
          </p:grpSpPr>
          <p:sp>
            <p:nvSpPr>
              <p:cNvPr id="1018" name="if pH"/>
              <p:cNvSpPr/>
              <p:nvPr/>
            </p:nvSpPr>
            <p:spPr>
              <a:xfrm>
                <a:off x="0" y="0"/>
                <a:ext cx="1964532" cy="0"/>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algn="ctr" defTabSz="1821656">
                  <a:spcBef>
                    <a:spcPts val="2800"/>
                  </a:spcBef>
                  <a:buClr>
                    <a:srgbClr val="FF2600"/>
                  </a:buClr>
                  <a:buFont typeface="Helvetica"/>
                  <a:defRPr b="1" i="1" sz="4200">
                    <a:solidFill>
                      <a:srgbClr val="FF2600"/>
                    </a:solidFill>
                    <a:uFill>
                      <a:solidFill>
                        <a:srgbClr val="FF2600"/>
                      </a:solidFill>
                    </a:uFill>
                  </a:defRPr>
                </a:lvl1pPr>
              </a:lstStyle>
              <a:p>
                <a:pPr/>
                <a:r>
                  <a:t>if pH</a:t>
                </a:r>
              </a:p>
            </p:txBody>
          </p:sp>
          <p:sp>
            <p:nvSpPr>
              <p:cNvPr id="1019" name="Line"/>
              <p:cNvSpPr/>
              <p:nvPr/>
            </p:nvSpPr>
            <p:spPr>
              <a:xfrm>
                <a:off x="1951037" y="0"/>
                <a:ext cx="3176" cy="767954"/>
              </a:xfrm>
              <a:prstGeom prst="line">
                <a:avLst/>
              </a:prstGeom>
              <a:noFill/>
              <a:ln w="50800" cap="flat">
                <a:solidFill>
                  <a:srgbClr val="FF2600"/>
                </a:solidFill>
                <a:prstDash val="solid"/>
                <a:round/>
                <a:tailEnd type="triangle" w="med" len="med"/>
              </a:ln>
              <a:effectLst/>
            </p:spPr>
            <p:txBody>
              <a:bodyPr wrap="square" lIns="71437" tIns="71437" rIns="71437" bIns="71437" numCol="1" anchor="ctr">
                <a:noAutofit/>
              </a:bodyPr>
              <a:lstStyle/>
              <a:p>
                <a:pPr/>
              </a:p>
            </p:txBody>
          </p:sp>
        </p:grpSp>
        <p:sp>
          <p:nvSpPr>
            <p:cNvPr id="1021" name=", then need to absorb more H+"/>
            <p:cNvSpPr/>
            <p:nvPr/>
          </p:nvSpPr>
          <p:spPr>
            <a:xfrm>
              <a:off x="5561014" y="17502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2200"/>
                </a:spcBef>
                <a:buClr>
                  <a:srgbClr val="FF2600"/>
                </a:buClr>
                <a:buFont typeface="Helvetica"/>
                <a:defRPr sz="4200">
                  <a:uFill>
                    <a:solidFill>
                      <a:srgbClr val="000000"/>
                    </a:solidFill>
                  </a:uFill>
                  <a:latin typeface="+mn-lt"/>
                  <a:ea typeface="+mn-ea"/>
                  <a:cs typeface="+mn-cs"/>
                  <a:sym typeface="Times Roman"/>
                </a:defRPr>
              </a:pPr>
              <a:r>
                <a:rPr b="1" i="1" sz="3000">
                  <a:solidFill>
                    <a:srgbClr val="FF2600"/>
                  </a:solidFill>
                  <a:uFill>
                    <a:solidFill>
                      <a:srgbClr val="FF2600"/>
                    </a:solidFill>
                  </a:uFill>
                  <a:latin typeface="Helvetica"/>
                  <a:ea typeface="Helvetica"/>
                  <a:cs typeface="Helvetica"/>
                  <a:sym typeface="Helvetica"/>
                </a:rPr>
                <a:t>, then need to absorb more H</a:t>
              </a:r>
              <a:r>
                <a:rPr b="1" baseline="30799" i="1" sz="3000">
                  <a:solidFill>
                    <a:srgbClr val="FF2600"/>
                  </a:solidFill>
                  <a:uFill>
                    <a:solidFill>
                      <a:srgbClr val="FF2600"/>
                    </a:solidFill>
                  </a:uFill>
                  <a:latin typeface="Helvetica"/>
                  <a:ea typeface="Helvetica"/>
                  <a:cs typeface="Helvetica"/>
                  <a:sym typeface="Helvetica"/>
                </a:rPr>
                <a:t>+</a:t>
              </a:r>
            </a:p>
          </p:txBody>
        </p:sp>
      </p:grpSp>
      <p:sp>
        <p:nvSpPr>
          <p:cNvPr id="1023" name="So if blood pH drops (more acidic), breath off CO2"/>
          <p:cNvSpPr txBox="1"/>
          <p:nvPr/>
        </p:nvSpPr>
        <p:spPr>
          <a:xfrm>
            <a:off x="6334898" y="11430000"/>
            <a:ext cx="1214282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spcBef>
                <a:spcPts val="2800"/>
              </a:spcBef>
              <a:buClr>
                <a:srgbClr val="007600"/>
              </a:buClr>
              <a:buFont typeface="Helvetica"/>
              <a:defRPr sz="4200">
                <a:uFill>
                  <a:solidFill>
                    <a:srgbClr val="000000"/>
                  </a:solidFill>
                </a:uFill>
                <a:latin typeface="+mn-lt"/>
                <a:ea typeface="+mn-ea"/>
                <a:cs typeface="+mn-cs"/>
                <a:sym typeface="Times Roman"/>
              </a:defRPr>
            </a:pPr>
            <a:r>
              <a:rPr>
                <a:solidFill>
                  <a:srgbClr val="007600"/>
                </a:solidFill>
                <a:uFill>
                  <a:solidFill>
                    <a:srgbClr val="007600"/>
                  </a:solidFill>
                </a:uFill>
                <a:latin typeface="Helvetica"/>
                <a:ea typeface="Helvetica"/>
                <a:cs typeface="Helvetica"/>
                <a:sym typeface="Helvetica"/>
              </a:rPr>
              <a:t>So if blood pH drops (more acidic), breath </a:t>
            </a:r>
            <a:r>
              <a:rPr b="1">
                <a:solidFill>
                  <a:srgbClr val="007600"/>
                </a:solidFill>
                <a:uFill>
                  <a:solidFill>
                    <a:srgbClr val="007600"/>
                  </a:solidFill>
                </a:uFill>
                <a:latin typeface="Helvetica"/>
                <a:ea typeface="Helvetica"/>
                <a:cs typeface="Helvetica"/>
                <a:sym typeface="Helvetica"/>
              </a:rPr>
              <a:t>off</a:t>
            </a:r>
            <a:r>
              <a:rPr>
                <a:solidFill>
                  <a:srgbClr val="007600"/>
                </a:solidFill>
                <a:uFill>
                  <a:solidFill>
                    <a:srgbClr val="007600"/>
                  </a:solidFill>
                </a:uFill>
                <a:latin typeface="Helvetica"/>
                <a:ea typeface="Helvetica"/>
                <a:cs typeface="Helvetica"/>
                <a:sym typeface="Helvetica"/>
              </a:rPr>
              <a:t> CO</a:t>
            </a:r>
            <a:r>
              <a:rPr baseline="-16857">
                <a:solidFill>
                  <a:srgbClr val="007600"/>
                </a:solidFill>
                <a:uFill>
                  <a:solidFill>
                    <a:srgbClr val="007600"/>
                  </a:solidFill>
                </a:uFill>
                <a:latin typeface="Helvetica"/>
                <a:ea typeface="Helvetica"/>
                <a:cs typeface="Helvetica"/>
                <a:sym typeface="Helvetica"/>
              </a:rPr>
              <a:t>2</a:t>
            </a:r>
          </a:p>
        </p:txBody>
      </p:sp>
      <p:grpSp>
        <p:nvGrpSpPr>
          <p:cNvPr id="1036" name="Group"/>
          <p:cNvGrpSpPr/>
          <p:nvPr/>
        </p:nvGrpSpPr>
        <p:grpSpPr>
          <a:xfrm>
            <a:off x="5810250" y="4391024"/>
            <a:ext cx="14130340" cy="2816227"/>
            <a:chOff x="1355236" y="0"/>
            <a:chExt cx="14130339" cy="2816225"/>
          </a:xfrm>
        </p:grpSpPr>
        <p:sp>
          <p:nvSpPr>
            <p:cNvPr id="1024" name="Line"/>
            <p:cNvSpPr/>
            <p:nvPr/>
          </p:nvSpPr>
          <p:spPr>
            <a:xfrm>
              <a:off x="9041911" y="0"/>
              <a:ext cx="3176" cy="1214438"/>
            </a:xfrm>
            <a:prstGeom prst="line">
              <a:avLst/>
            </a:prstGeom>
            <a:noFill/>
            <a:ln w="101600" cap="flat">
              <a:solidFill>
                <a:srgbClr val="BFBFBF"/>
              </a:solidFill>
              <a:prstDash val="solid"/>
              <a:round/>
              <a:tailEnd type="triangle" w="med" len="med"/>
            </a:ln>
            <a:effectLst/>
          </p:spPr>
          <p:txBody>
            <a:bodyPr wrap="square" lIns="71437" tIns="71437" rIns="71437" bIns="71437" numCol="1" anchor="ctr">
              <a:noAutofit/>
            </a:bodyPr>
            <a:lstStyle/>
            <a:p>
              <a:pPr/>
            </a:p>
          </p:txBody>
        </p:sp>
        <p:grpSp>
          <p:nvGrpSpPr>
            <p:cNvPr id="1035" name="Group"/>
            <p:cNvGrpSpPr/>
            <p:nvPr/>
          </p:nvGrpSpPr>
          <p:grpSpPr>
            <a:xfrm>
              <a:off x="1355236" y="1219199"/>
              <a:ext cx="14130340" cy="1597027"/>
              <a:chOff x="1355236" y="0"/>
              <a:chExt cx="14130339" cy="1597025"/>
            </a:xfrm>
          </p:grpSpPr>
          <p:grpSp>
            <p:nvGrpSpPr>
              <p:cNvPr id="1028" name="Group"/>
              <p:cNvGrpSpPr/>
              <p:nvPr/>
            </p:nvGrpSpPr>
            <p:grpSpPr>
              <a:xfrm>
                <a:off x="1355236" y="279399"/>
                <a:ext cx="3303589" cy="1270001"/>
                <a:chOff x="1355236" y="0"/>
                <a:chExt cx="3303587" cy="1270000"/>
              </a:xfrm>
            </p:grpSpPr>
            <p:sp>
              <p:nvSpPr>
                <p:cNvPr id="1025" name="CO2 + H20"/>
                <p:cNvSpPr/>
                <p:nvPr/>
              </p:nvSpPr>
              <p:spPr>
                <a:xfrm>
                  <a:off x="1355236"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2800"/>
                    </a:spcBef>
                    <a:buClr>
                      <a:srgbClr val="FFA941"/>
                    </a:buClr>
                    <a:buFont typeface="Helvetica"/>
                    <a:defRPr sz="4200">
                      <a:uFill>
                        <a:solidFill>
                          <a:srgbClr val="000000"/>
                        </a:solidFill>
                      </a:uFill>
                      <a:latin typeface="+mn-lt"/>
                      <a:ea typeface="+mn-ea"/>
                      <a:cs typeface="+mn-cs"/>
                      <a:sym typeface="Times Roman"/>
                    </a:defRPr>
                  </a:pPr>
                  <a:r>
                    <a:rPr b="1">
                      <a:solidFill>
                        <a:srgbClr val="FFA941"/>
                      </a:solidFill>
                      <a:uFill>
                        <a:solidFill>
                          <a:srgbClr val="FFA941"/>
                        </a:solidFill>
                      </a:uFill>
                      <a:latin typeface="Helvetica"/>
                      <a:ea typeface="Helvetica"/>
                      <a:cs typeface="Helvetica"/>
                      <a:sym typeface="Helvetica"/>
                    </a:rPr>
                    <a:t>CO</a:t>
                  </a:r>
                  <a:r>
                    <a:rPr b="1" baseline="-16857">
                      <a:solidFill>
                        <a:srgbClr val="FFA941"/>
                      </a:solidFill>
                      <a:uFill>
                        <a:solidFill>
                          <a:srgbClr val="FFA941"/>
                        </a:solidFill>
                      </a:uFill>
                      <a:latin typeface="Helvetica"/>
                      <a:ea typeface="Helvetica"/>
                      <a:cs typeface="Helvetica"/>
                      <a:sym typeface="Helvetica"/>
                    </a:rPr>
                    <a:t>2</a:t>
                  </a:r>
                  <a:r>
                    <a:rPr b="1" baseline="-16482" sz="5800">
                      <a:solidFill>
                        <a:srgbClr val="FFA941"/>
                      </a:solidFill>
                      <a:uFill>
                        <a:solidFill>
                          <a:srgbClr val="FFA941"/>
                        </a:solidFill>
                      </a:uFill>
                      <a:latin typeface="Helvetica"/>
                      <a:ea typeface="Helvetica"/>
                      <a:cs typeface="Helvetica"/>
                      <a:sym typeface="Helvetica"/>
                    </a:rPr>
                    <a:t> </a:t>
                  </a:r>
                  <a:r>
                    <a:rPr b="1">
                      <a:solidFill>
                        <a:srgbClr val="FFA941"/>
                      </a:solidFill>
                      <a:uFill>
                        <a:solidFill>
                          <a:srgbClr val="FFA941"/>
                        </a:solidFill>
                      </a:uFill>
                      <a:latin typeface="Helvetica"/>
                      <a:ea typeface="Helvetica"/>
                      <a:cs typeface="Helvetica"/>
                      <a:sym typeface="Helvetica"/>
                    </a:rPr>
                    <a:t>+ H</a:t>
                  </a:r>
                  <a:r>
                    <a:rPr b="1" baseline="-16857">
                      <a:solidFill>
                        <a:srgbClr val="FFA941"/>
                      </a:solidFill>
                      <a:uFill>
                        <a:solidFill>
                          <a:srgbClr val="FFA941"/>
                        </a:solidFill>
                      </a:uFill>
                      <a:latin typeface="Helvetica"/>
                      <a:ea typeface="Helvetica"/>
                      <a:cs typeface="Helvetica"/>
                      <a:sym typeface="Helvetica"/>
                    </a:rPr>
                    <a:t>2</a:t>
                  </a:r>
                  <a:r>
                    <a:rPr b="1">
                      <a:solidFill>
                        <a:srgbClr val="FFA941"/>
                      </a:solidFill>
                      <a:uFill>
                        <a:solidFill>
                          <a:srgbClr val="FFA941"/>
                        </a:solidFill>
                      </a:uFill>
                      <a:latin typeface="Helvetica"/>
                      <a:ea typeface="Helvetica"/>
                      <a:cs typeface="Helvetica"/>
                      <a:sym typeface="Helvetica"/>
                    </a:rPr>
                    <a:t>0</a:t>
                  </a:r>
                </a:p>
              </p:txBody>
            </p:sp>
            <p:sp>
              <p:nvSpPr>
                <p:cNvPr id="1026" name="Line"/>
                <p:cNvSpPr/>
                <p:nvPr/>
              </p:nvSpPr>
              <p:spPr>
                <a:xfrm>
                  <a:off x="3587261" y="263525"/>
                  <a:ext cx="1071564" cy="3176"/>
                </a:xfrm>
                <a:prstGeom prst="line">
                  <a:avLst/>
                </a:prstGeom>
                <a:noFill/>
                <a:ln w="508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1027" name="Line"/>
                <p:cNvSpPr/>
                <p:nvPr/>
              </p:nvSpPr>
              <p:spPr>
                <a:xfrm flipH="1">
                  <a:off x="3587261" y="568325"/>
                  <a:ext cx="1071564" cy="3176"/>
                </a:xfrm>
                <a:prstGeom prst="line">
                  <a:avLst/>
                </a:prstGeom>
                <a:noFill/>
                <a:ln w="50800" cap="flat">
                  <a:solidFill>
                    <a:srgbClr val="000000"/>
                  </a:solidFill>
                  <a:prstDash val="solid"/>
                  <a:round/>
                  <a:tailEnd type="triangle" w="med" len="med"/>
                </a:ln>
                <a:effectLst/>
              </p:spPr>
              <p:txBody>
                <a:bodyPr wrap="square" lIns="71437" tIns="71437" rIns="71437" bIns="71437" numCol="1" anchor="ctr">
                  <a:noAutofit/>
                </a:bodyPr>
                <a:lstStyle/>
                <a:p>
                  <a:pPr/>
                </a:p>
              </p:txBody>
            </p:sp>
          </p:grpSp>
          <p:grpSp>
            <p:nvGrpSpPr>
              <p:cNvPr id="1034" name="Group"/>
              <p:cNvGrpSpPr/>
              <p:nvPr/>
            </p:nvGrpSpPr>
            <p:grpSpPr>
              <a:xfrm>
                <a:off x="6513024" y="0"/>
                <a:ext cx="8972553" cy="1597026"/>
                <a:chOff x="1586350" y="0"/>
                <a:chExt cx="8972551" cy="1597025"/>
              </a:xfrm>
            </p:grpSpPr>
            <p:sp>
              <p:nvSpPr>
                <p:cNvPr id="1029" name="H2CO3"/>
                <p:cNvSpPr/>
                <p:nvPr/>
              </p:nvSpPr>
              <p:spPr>
                <a:xfrm>
                  <a:off x="1586350" y="60324"/>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5000"/>
                    </a:spcBef>
                    <a:buClr>
                      <a:srgbClr val="FF2600"/>
                    </a:buClr>
                    <a:buFont typeface="Helvetica"/>
                    <a:defRPr sz="4200">
                      <a:uFill>
                        <a:solidFill>
                          <a:srgbClr val="000000"/>
                        </a:solidFill>
                      </a:uFill>
                      <a:latin typeface="+mn-lt"/>
                      <a:ea typeface="+mn-ea"/>
                      <a:cs typeface="+mn-cs"/>
                      <a:sym typeface="Times Roman"/>
                    </a:defRPr>
                  </a:pPr>
                  <a:r>
                    <a:rPr b="1" sz="7800">
                      <a:solidFill>
                        <a:srgbClr val="FF2600"/>
                      </a:solidFill>
                      <a:uFill>
                        <a:solidFill>
                          <a:srgbClr val="FF2600"/>
                        </a:solidFill>
                      </a:uFill>
                      <a:latin typeface="Helvetica"/>
                      <a:ea typeface="Helvetica"/>
                      <a:cs typeface="Helvetica"/>
                      <a:sym typeface="Helvetica"/>
                    </a:rPr>
                    <a:t>H</a:t>
                  </a:r>
                  <a:r>
                    <a:rPr b="1" baseline="-16230" sz="7800">
                      <a:solidFill>
                        <a:srgbClr val="FF2600"/>
                      </a:solidFill>
                      <a:uFill>
                        <a:solidFill>
                          <a:srgbClr val="FF2600"/>
                        </a:solidFill>
                      </a:uFill>
                      <a:latin typeface="Helvetica"/>
                      <a:ea typeface="Helvetica"/>
                      <a:cs typeface="Helvetica"/>
                      <a:sym typeface="Helvetica"/>
                    </a:rPr>
                    <a:t>2</a:t>
                  </a:r>
                  <a:r>
                    <a:rPr b="1" sz="7800">
                      <a:solidFill>
                        <a:srgbClr val="FF2600"/>
                      </a:solidFill>
                      <a:uFill>
                        <a:solidFill>
                          <a:srgbClr val="FF2600"/>
                        </a:solidFill>
                      </a:uFill>
                      <a:latin typeface="Helvetica"/>
                      <a:ea typeface="Helvetica"/>
                      <a:cs typeface="Helvetica"/>
                      <a:sym typeface="Helvetica"/>
                    </a:rPr>
                    <a:t>CO</a:t>
                  </a:r>
                  <a:r>
                    <a:rPr b="1" baseline="-16230" sz="7800">
                      <a:solidFill>
                        <a:srgbClr val="FF2600"/>
                      </a:solidFill>
                      <a:uFill>
                        <a:solidFill>
                          <a:srgbClr val="FF2600"/>
                        </a:solidFill>
                      </a:uFill>
                      <a:latin typeface="Helvetica"/>
                      <a:ea typeface="Helvetica"/>
                      <a:cs typeface="Helvetica"/>
                      <a:sym typeface="Helvetica"/>
                    </a:rPr>
                    <a:t>3</a:t>
                  </a:r>
                </a:p>
              </p:txBody>
            </p:sp>
            <p:sp>
              <p:nvSpPr>
                <p:cNvPr id="1030" name="HCO3-"/>
                <p:cNvSpPr/>
                <p:nvPr/>
              </p:nvSpPr>
              <p:spPr>
                <a:xfrm>
                  <a:off x="6409174" y="32702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2200"/>
                    </a:spcBef>
                    <a:buClr>
                      <a:srgbClr val="434ED6"/>
                    </a:buClr>
                    <a:buFont typeface="Helvetica"/>
                    <a:defRPr sz="4200">
                      <a:uFill>
                        <a:solidFill>
                          <a:srgbClr val="000000"/>
                        </a:solidFill>
                      </a:uFill>
                      <a:latin typeface="+mn-lt"/>
                      <a:ea typeface="+mn-ea"/>
                      <a:cs typeface="+mn-cs"/>
                      <a:sym typeface="Times Roman"/>
                    </a:defRPr>
                  </a:pPr>
                  <a:r>
                    <a:rPr b="1" sz="3000">
                      <a:solidFill>
                        <a:srgbClr val="434ED6"/>
                      </a:solidFill>
                      <a:uFill>
                        <a:solidFill>
                          <a:srgbClr val="434ED6"/>
                        </a:solidFill>
                      </a:uFill>
                      <a:latin typeface="Helvetica"/>
                      <a:ea typeface="Helvetica"/>
                      <a:cs typeface="Helvetica"/>
                      <a:sym typeface="Helvetica"/>
                    </a:rPr>
                    <a:t>HCO</a:t>
                  </a:r>
                  <a:r>
                    <a:rPr b="1" baseline="-17399" sz="3000">
                      <a:solidFill>
                        <a:srgbClr val="434ED6"/>
                      </a:solidFill>
                      <a:uFill>
                        <a:solidFill>
                          <a:srgbClr val="434ED6"/>
                        </a:solidFill>
                      </a:uFill>
                      <a:latin typeface="Helvetica"/>
                      <a:ea typeface="Helvetica"/>
                      <a:cs typeface="Helvetica"/>
                      <a:sym typeface="Helvetica"/>
                    </a:rPr>
                    <a:t>3</a:t>
                  </a:r>
                  <a:r>
                    <a:rPr b="1" baseline="30799" sz="3000">
                      <a:solidFill>
                        <a:srgbClr val="434ED6"/>
                      </a:solidFill>
                      <a:uFill>
                        <a:solidFill>
                          <a:srgbClr val="434ED6"/>
                        </a:solidFill>
                      </a:uFill>
                      <a:latin typeface="Helvetica"/>
                      <a:ea typeface="Helvetica"/>
                      <a:cs typeface="Helvetica"/>
                      <a:sym typeface="Helvetica"/>
                    </a:rPr>
                    <a:t>-</a:t>
                  </a:r>
                </a:p>
              </p:txBody>
            </p:sp>
            <p:sp>
              <p:nvSpPr>
                <p:cNvPr id="1031" name="+   H+"/>
                <p:cNvSpPr/>
                <p:nvPr/>
              </p:nvSpPr>
              <p:spPr>
                <a:xfrm>
                  <a:off x="9288902"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FF2600"/>
                    </a:buClr>
                    <a:buFont typeface="Helvetica"/>
                    <a:defRPr sz="4200">
                      <a:uFill>
                        <a:solidFill>
                          <a:srgbClr val="000000"/>
                        </a:solidFill>
                      </a:uFill>
                      <a:latin typeface="+mn-lt"/>
                      <a:ea typeface="+mn-ea"/>
                      <a:cs typeface="+mn-cs"/>
                      <a:sym typeface="Times Roman"/>
                    </a:defRPr>
                  </a:pPr>
                  <a:r>
                    <a:rPr sz="5800">
                      <a:solidFill>
                        <a:srgbClr val="FF2600"/>
                      </a:solidFill>
                      <a:uFill>
                        <a:solidFill>
                          <a:srgbClr val="FF2600"/>
                        </a:solidFill>
                      </a:uFill>
                      <a:latin typeface="Helvetica"/>
                      <a:ea typeface="Helvetica"/>
                      <a:cs typeface="Helvetica"/>
                      <a:sym typeface="Helvetica"/>
                    </a:rPr>
                    <a:t>+   </a:t>
                  </a:r>
                  <a:r>
                    <a:rPr b="1">
                      <a:solidFill>
                        <a:srgbClr val="FF2600"/>
                      </a:solidFill>
                      <a:uFill>
                        <a:solidFill>
                          <a:srgbClr val="FF2600"/>
                        </a:solidFill>
                      </a:uFill>
                      <a:latin typeface="Helvetica"/>
                      <a:ea typeface="Helvetica"/>
                      <a:cs typeface="Helvetica"/>
                      <a:sym typeface="Helvetica"/>
                    </a:rPr>
                    <a:t>H</a:t>
                  </a:r>
                  <a:r>
                    <a:rPr b="1" baseline="30857">
                      <a:solidFill>
                        <a:srgbClr val="FF2600"/>
                      </a:solidFill>
                      <a:uFill>
                        <a:solidFill>
                          <a:srgbClr val="FF2600"/>
                        </a:solidFill>
                      </a:uFill>
                      <a:latin typeface="Helvetica"/>
                      <a:ea typeface="Helvetica"/>
                      <a:cs typeface="Helvetica"/>
                      <a:sym typeface="Helvetica"/>
                    </a:rPr>
                    <a:t>+</a:t>
                  </a:r>
                </a:p>
              </p:txBody>
            </p:sp>
            <p:sp>
              <p:nvSpPr>
                <p:cNvPr id="1032" name="Line"/>
                <p:cNvSpPr/>
                <p:nvPr/>
              </p:nvSpPr>
              <p:spPr>
                <a:xfrm flipH="1">
                  <a:off x="3353239" y="838200"/>
                  <a:ext cx="1375173" cy="3176"/>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1033" name="Line"/>
                <p:cNvSpPr/>
                <p:nvPr/>
              </p:nvSpPr>
              <p:spPr>
                <a:xfrm flipV="1">
                  <a:off x="3417531" y="479821"/>
                  <a:ext cx="1375173" cy="3176"/>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grpSp>
        </p:grpSp>
      </p:grpSp>
      <p:grpSp>
        <p:nvGrpSpPr>
          <p:cNvPr id="1048" name="Group"/>
          <p:cNvGrpSpPr/>
          <p:nvPr/>
        </p:nvGrpSpPr>
        <p:grpSpPr>
          <a:xfrm>
            <a:off x="6173788" y="7286625"/>
            <a:ext cx="14128751" cy="3098801"/>
            <a:chOff x="1806417" y="0"/>
            <a:chExt cx="14128750" cy="3098800"/>
          </a:xfrm>
        </p:grpSpPr>
        <p:sp>
          <p:nvSpPr>
            <p:cNvPr id="1037" name="Line"/>
            <p:cNvSpPr/>
            <p:nvPr/>
          </p:nvSpPr>
          <p:spPr>
            <a:xfrm>
              <a:off x="9281954" y="0"/>
              <a:ext cx="3176" cy="1214438"/>
            </a:xfrm>
            <a:prstGeom prst="line">
              <a:avLst/>
            </a:prstGeom>
            <a:noFill/>
            <a:ln w="101600" cap="flat">
              <a:solidFill>
                <a:srgbClr val="BFBFBF"/>
              </a:solidFill>
              <a:prstDash val="solid"/>
              <a:round/>
              <a:tailEnd type="triangle" w="med" len="med"/>
            </a:ln>
            <a:effectLst/>
          </p:spPr>
          <p:txBody>
            <a:bodyPr wrap="square" lIns="71437" tIns="71437" rIns="71437" bIns="71437" numCol="1" anchor="ctr">
              <a:noAutofit/>
            </a:bodyPr>
            <a:lstStyle/>
            <a:p>
              <a:pPr/>
            </a:p>
          </p:txBody>
        </p:sp>
        <p:grpSp>
          <p:nvGrpSpPr>
            <p:cNvPr id="1047" name="Group"/>
            <p:cNvGrpSpPr/>
            <p:nvPr/>
          </p:nvGrpSpPr>
          <p:grpSpPr>
            <a:xfrm>
              <a:off x="1806417" y="1355725"/>
              <a:ext cx="14128751" cy="1743076"/>
              <a:chOff x="1806417" y="0"/>
              <a:chExt cx="14128750" cy="1743075"/>
            </a:xfrm>
          </p:grpSpPr>
          <p:sp>
            <p:nvSpPr>
              <p:cNvPr id="1038" name="H2CO3"/>
              <p:cNvSpPr/>
              <p:nvPr/>
            </p:nvSpPr>
            <p:spPr>
              <a:xfrm>
                <a:off x="6962617" y="47307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2800"/>
                  </a:spcBef>
                  <a:buClr>
                    <a:srgbClr val="FF2600"/>
                  </a:buClr>
                  <a:buFont typeface="Helvetica"/>
                  <a:defRPr sz="4200">
                    <a:uFill>
                      <a:solidFill>
                        <a:srgbClr val="000000"/>
                      </a:solidFill>
                    </a:uFill>
                    <a:latin typeface="+mn-lt"/>
                    <a:ea typeface="+mn-ea"/>
                    <a:cs typeface="+mn-cs"/>
                    <a:sym typeface="Times Roman"/>
                  </a:defRPr>
                </a:pPr>
                <a:r>
                  <a:rPr b="1">
                    <a:solidFill>
                      <a:srgbClr val="FF2600"/>
                    </a:solidFill>
                    <a:uFill>
                      <a:solidFill>
                        <a:srgbClr val="FF2600"/>
                      </a:solidFill>
                    </a:uFill>
                    <a:latin typeface="Helvetica"/>
                    <a:ea typeface="Helvetica"/>
                    <a:cs typeface="Helvetica"/>
                    <a:sym typeface="Helvetica"/>
                  </a:rPr>
                  <a:t>H</a:t>
                </a:r>
                <a:r>
                  <a:rPr b="1" baseline="-16857">
                    <a:solidFill>
                      <a:srgbClr val="FF2600"/>
                    </a:solidFill>
                    <a:uFill>
                      <a:solidFill>
                        <a:srgbClr val="FF2600"/>
                      </a:solidFill>
                    </a:uFill>
                    <a:latin typeface="Helvetica"/>
                    <a:ea typeface="Helvetica"/>
                    <a:cs typeface="Helvetica"/>
                    <a:sym typeface="Helvetica"/>
                  </a:rPr>
                  <a:t>2</a:t>
                </a:r>
                <a:r>
                  <a:rPr b="1">
                    <a:solidFill>
                      <a:srgbClr val="FF2600"/>
                    </a:solidFill>
                    <a:uFill>
                      <a:solidFill>
                        <a:srgbClr val="FF2600"/>
                      </a:solidFill>
                    </a:uFill>
                    <a:latin typeface="Helvetica"/>
                    <a:ea typeface="Helvetica"/>
                    <a:cs typeface="Helvetica"/>
                    <a:sym typeface="Helvetica"/>
                  </a:rPr>
                  <a:t>CO</a:t>
                </a:r>
                <a:r>
                  <a:rPr b="1" baseline="-16857">
                    <a:solidFill>
                      <a:srgbClr val="FF2600"/>
                    </a:solidFill>
                    <a:uFill>
                      <a:solidFill>
                        <a:srgbClr val="FF2600"/>
                      </a:solidFill>
                    </a:uFill>
                    <a:latin typeface="Helvetica"/>
                    <a:ea typeface="Helvetica"/>
                    <a:cs typeface="Helvetica"/>
                    <a:sym typeface="Helvetica"/>
                  </a:rPr>
                  <a:t>3</a:t>
                </a:r>
              </a:p>
            </p:txBody>
          </p:sp>
          <p:sp>
            <p:nvSpPr>
              <p:cNvPr id="1039" name="HCO3-"/>
              <p:cNvSpPr/>
              <p:nvPr/>
            </p:nvSpPr>
            <p:spPr>
              <a:xfrm>
                <a:off x="11785444" y="47307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2200"/>
                  </a:spcBef>
                  <a:buClr>
                    <a:srgbClr val="434ED6"/>
                  </a:buClr>
                  <a:buFont typeface="Helvetica"/>
                  <a:defRPr sz="4200">
                    <a:uFill>
                      <a:solidFill>
                        <a:srgbClr val="000000"/>
                      </a:solidFill>
                    </a:uFill>
                    <a:latin typeface="+mn-lt"/>
                    <a:ea typeface="+mn-ea"/>
                    <a:cs typeface="+mn-cs"/>
                    <a:sym typeface="Times Roman"/>
                  </a:defRPr>
                </a:pPr>
                <a:r>
                  <a:rPr b="1" sz="3000">
                    <a:solidFill>
                      <a:srgbClr val="434ED6"/>
                    </a:solidFill>
                    <a:uFill>
                      <a:solidFill>
                        <a:srgbClr val="434ED6"/>
                      </a:solidFill>
                    </a:uFill>
                    <a:latin typeface="Helvetica"/>
                    <a:ea typeface="Helvetica"/>
                    <a:cs typeface="Helvetica"/>
                    <a:sym typeface="Helvetica"/>
                  </a:rPr>
                  <a:t>HCO</a:t>
                </a:r>
                <a:r>
                  <a:rPr b="1" baseline="-17399" sz="3000">
                    <a:solidFill>
                      <a:srgbClr val="434ED6"/>
                    </a:solidFill>
                    <a:uFill>
                      <a:solidFill>
                        <a:srgbClr val="434ED6"/>
                      </a:solidFill>
                    </a:uFill>
                    <a:latin typeface="Helvetica"/>
                    <a:ea typeface="Helvetica"/>
                    <a:cs typeface="Helvetica"/>
                    <a:sym typeface="Helvetica"/>
                  </a:rPr>
                  <a:t>3</a:t>
                </a:r>
                <a:r>
                  <a:rPr b="1" baseline="30799" sz="3000">
                    <a:solidFill>
                      <a:srgbClr val="434ED6"/>
                    </a:solidFill>
                    <a:uFill>
                      <a:solidFill>
                        <a:srgbClr val="434ED6"/>
                      </a:solidFill>
                    </a:uFill>
                    <a:latin typeface="Helvetica"/>
                    <a:ea typeface="Helvetica"/>
                    <a:cs typeface="Helvetica"/>
                    <a:sym typeface="Helvetica"/>
                  </a:rPr>
                  <a:t>-</a:t>
                </a:r>
              </a:p>
            </p:txBody>
          </p:sp>
          <p:sp>
            <p:nvSpPr>
              <p:cNvPr id="1040" name="+   H+"/>
              <p:cNvSpPr/>
              <p:nvPr/>
            </p:nvSpPr>
            <p:spPr>
              <a:xfrm>
                <a:off x="14665167" y="14446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FF2600"/>
                  </a:buClr>
                  <a:buFont typeface="Helvetica"/>
                  <a:defRPr sz="4200">
                    <a:uFill>
                      <a:solidFill>
                        <a:srgbClr val="000000"/>
                      </a:solidFill>
                    </a:uFill>
                    <a:latin typeface="+mn-lt"/>
                    <a:ea typeface="+mn-ea"/>
                    <a:cs typeface="+mn-cs"/>
                    <a:sym typeface="Times Roman"/>
                  </a:defRPr>
                </a:pPr>
                <a:r>
                  <a:rPr sz="5800">
                    <a:solidFill>
                      <a:srgbClr val="FF2600"/>
                    </a:solidFill>
                    <a:uFill>
                      <a:solidFill>
                        <a:srgbClr val="FF2600"/>
                      </a:solidFill>
                    </a:uFill>
                    <a:latin typeface="Helvetica"/>
                    <a:ea typeface="Helvetica"/>
                    <a:cs typeface="Helvetica"/>
                    <a:sym typeface="Helvetica"/>
                  </a:rPr>
                  <a:t>+   </a:t>
                </a:r>
                <a:r>
                  <a:rPr b="1">
                    <a:solidFill>
                      <a:srgbClr val="FF2600"/>
                    </a:solidFill>
                    <a:uFill>
                      <a:solidFill>
                        <a:srgbClr val="FF2600"/>
                      </a:solidFill>
                    </a:uFill>
                    <a:latin typeface="Helvetica"/>
                    <a:ea typeface="Helvetica"/>
                    <a:cs typeface="Helvetica"/>
                    <a:sym typeface="Helvetica"/>
                  </a:rPr>
                  <a:t>H</a:t>
                </a:r>
                <a:r>
                  <a:rPr b="1" baseline="30857">
                    <a:solidFill>
                      <a:srgbClr val="FF2600"/>
                    </a:solidFill>
                    <a:uFill>
                      <a:solidFill>
                        <a:srgbClr val="FF2600"/>
                      </a:solidFill>
                    </a:uFill>
                    <a:latin typeface="Helvetica"/>
                    <a:ea typeface="Helvetica"/>
                    <a:cs typeface="Helvetica"/>
                    <a:sym typeface="Helvetica"/>
                  </a:rPr>
                  <a:t>+</a:t>
                </a:r>
              </a:p>
            </p:txBody>
          </p:sp>
          <p:sp>
            <p:nvSpPr>
              <p:cNvPr id="1041" name="CO2 + H20"/>
              <p:cNvSpPr/>
              <p:nvPr/>
            </p:nvSpPr>
            <p:spPr>
              <a:xfrm>
                <a:off x="1806417"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5000"/>
                  </a:spcBef>
                  <a:buClr>
                    <a:srgbClr val="FFA941"/>
                  </a:buClr>
                  <a:buFont typeface="Helvetica"/>
                  <a:defRPr sz="4200">
                    <a:uFill>
                      <a:solidFill>
                        <a:srgbClr val="000000"/>
                      </a:solidFill>
                    </a:uFill>
                    <a:latin typeface="+mn-lt"/>
                    <a:ea typeface="+mn-ea"/>
                    <a:cs typeface="+mn-cs"/>
                    <a:sym typeface="Times Roman"/>
                  </a:defRPr>
                </a:pPr>
                <a:r>
                  <a:rPr b="1" sz="7800">
                    <a:solidFill>
                      <a:srgbClr val="FFA941"/>
                    </a:solidFill>
                    <a:uFill>
                      <a:solidFill>
                        <a:srgbClr val="FFA941"/>
                      </a:solidFill>
                    </a:uFill>
                    <a:latin typeface="Helvetica"/>
                    <a:ea typeface="Helvetica"/>
                    <a:cs typeface="Helvetica"/>
                    <a:sym typeface="Helvetica"/>
                  </a:rPr>
                  <a:t>CO</a:t>
                </a:r>
                <a:r>
                  <a:rPr b="1" baseline="-16230" sz="7800">
                    <a:solidFill>
                      <a:srgbClr val="FFA941"/>
                    </a:solidFill>
                    <a:uFill>
                      <a:solidFill>
                        <a:srgbClr val="FFA941"/>
                      </a:solidFill>
                    </a:uFill>
                    <a:latin typeface="Helvetica"/>
                    <a:ea typeface="Helvetica"/>
                    <a:cs typeface="Helvetica"/>
                    <a:sym typeface="Helvetica"/>
                  </a:rPr>
                  <a:t>2 </a:t>
                </a:r>
                <a:r>
                  <a:rPr b="1">
                    <a:solidFill>
                      <a:srgbClr val="FFA941"/>
                    </a:solidFill>
                    <a:uFill>
                      <a:solidFill>
                        <a:srgbClr val="FFA941"/>
                      </a:solidFill>
                    </a:uFill>
                    <a:latin typeface="Helvetica"/>
                    <a:ea typeface="Helvetica"/>
                    <a:cs typeface="Helvetica"/>
                    <a:sym typeface="Helvetica"/>
                  </a:rPr>
                  <a:t>+ H</a:t>
                </a:r>
                <a:r>
                  <a:rPr b="1" baseline="-16857">
                    <a:solidFill>
                      <a:srgbClr val="FFA941"/>
                    </a:solidFill>
                    <a:uFill>
                      <a:solidFill>
                        <a:srgbClr val="FFA941"/>
                      </a:solidFill>
                    </a:uFill>
                    <a:latin typeface="Helvetica"/>
                    <a:ea typeface="Helvetica"/>
                    <a:cs typeface="Helvetica"/>
                    <a:sym typeface="Helvetica"/>
                  </a:rPr>
                  <a:t>2</a:t>
                </a:r>
                <a:r>
                  <a:rPr b="1">
                    <a:solidFill>
                      <a:srgbClr val="FFA941"/>
                    </a:solidFill>
                    <a:uFill>
                      <a:solidFill>
                        <a:srgbClr val="FFA941"/>
                      </a:solidFill>
                    </a:uFill>
                    <a:latin typeface="Helvetica"/>
                    <a:ea typeface="Helvetica"/>
                    <a:cs typeface="Helvetica"/>
                    <a:sym typeface="Helvetica"/>
                  </a:rPr>
                  <a:t>0</a:t>
                </a:r>
              </a:p>
            </p:txBody>
          </p:sp>
          <p:grpSp>
            <p:nvGrpSpPr>
              <p:cNvPr id="1044" name="Group"/>
              <p:cNvGrpSpPr/>
              <p:nvPr/>
            </p:nvGrpSpPr>
            <p:grpSpPr>
              <a:xfrm>
                <a:off x="4163457" y="662383"/>
                <a:ext cx="1375173" cy="378223"/>
                <a:chOff x="0" y="0"/>
                <a:chExt cx="1375171" cy="378221"/>
              </a:xfrm>
            </p:grpSpPr>
            <p:sp>
              <p:nvSpPr>
                <p:cNvPr id="1042" name="Line"/>
                <p:cNvSpPr/>
                <p:nvPr/>
              </p:nvSpPr>
              <p:spPr>
                <a:xfrm flipH="1">
                  <a:off x="0" y="375046"/>
                  <a:ext cx="1375172" cy="3176"/>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1043" name="Line"/>
                <p:cNvSpPr/>
                <p:nvPr/>
              </p:nvSpPr>
              <p:spPr>
                <a:xfrm>
                  <a:off x="303609" y="0"/>
                  <a:ext cx="910829" cy="3175"/>
                </a:xfrm>
                <a:prstGeom prst="line">
                  <a:avLst/>
                </a:prstGeom>
                <a:noFill/>
                <a:ln w="12700" cap="flat">
                  <a:solidFill>
                    <a:srgbClr val="000000"/>
                  </a:solidFill>
                  <a:prstDash val="solid"/>
                  <a:round/>
                  <a:tailEnd type="triangle" w="med" len="med"/>
                </a:ln>
                <a:effectLst/>
              </p:spPr>
              <p:txBody>
                <a:bodyPr wrap="square" lIns="71437" tIns="71437" rIns="71437" bIns="71437" numCol="1" anchor="ctr">
                  <a:noAutofit/>
                </a:bodyPr>
                <a:lstStyle/>
                <a:p>
                  <a:pPr/>
                </a:p>
              </p:txBody>
            </p:sp>
          </p:grpSp>
          <p:sp>
            <p:nvSpPr>
              <p:cNvPr id="1045" name="Line"/>
              <p:cNvSpPr/>
              <p:nvPr/>
            </p:nvSpPr>
            <p:spPr>
              <a:xfrm flipH="1">
                <a:off x="8672354" y="1006474"/>
                <a:ext cx="1375173" cy="3176"/>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1046" name="Line"/>
              <p:cNvSpPr/>
              <p:nvPr/>
            </p:nvSpPr>
            <p:spPr>
              <a:xfrm flipV="1">
                <a:off x="8735457" y="662383"/>
                <a:ext cx="1375173" cy="3176"/>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grpSp>
      </p:grpSp>
      <p:grpSp>
        <p:nvGrpSpPr>
          <p:cNvPr id="1060" name="Group"/>
          <p:cNvGrpSpPr/>
          <p:nvPr/>
        </p:nvGrpSpPr>
        <p:grpSpPr>
          <a:xfrm>
            <a:off x="5805314" y="2550318"/>
            <a:ext cx="14008274" cy="1827214"/>
            <a:chOff x="1355236" y="0"/>
            <a:chExt cx="14008273" cy="1827212"/>
          </a:xfrm>
        </p:grpSpPr>
        <p:grpSp>
          <p:nvGrpSpPr>
            <p:cNvPr id="1055" name="Group"/>
            <p:cNvGrpSpPr/>
            <p:nvPr/>
          </p:nvGrpSpPr>
          <p:grpSpPr>
            <a:xfrm>
              <a:off x="6182587" y="-1"/>
              <a:ext cx="9180924" cy="1612901"/>
              <a:chOff x="1209959" y="0"/>
              <a:chExt cx="9180922" cy="1612899"/>
            </a:xfrm>
          </p:grpSpPr>
          <p:sp>
            <p:nvSpPr>
              <p:cNvPr id="1049" name="HCO3-"/>
              <p:cNvSpPr/>
              <p:nvPr/>
            </p:nvSpPr>
            <p:spPr>
              <a:xfrm>
                <a:off x="6242744" y="3428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434ED6"/>
                  </a:buClr>
                  <a:buFont typeface="Helvetica"/>
                  <a:defRPr sz="4200">
                    <a:uFill>
                      <a:solidFill>
                        <a:srgbClr val="000000"/>
                      </a:solidFill>
                    </a:uFill>
                    <a:latin typeface="+mn-lt"/>
                    <a:ea typeface="+mn-ea"/>
                    <a:cs typeface="+mn-cs"/>
                    <a:sym typeface="Times Roman"/>
                  </a:defRPr>
                </a:pPr>
                <a:r>
                  <a:rPr b="1" sz="5800">
                    <a:solidFill>
                      <a:srgbClr val="434ED6"/>
                    </a:solidFill>
                    <a:uFill>
                      <a:solidFill>
                        <a:srgbClr val="434ED6"/>
                      </a:solidFill>
                    </a:uFill>
                    <a:latin typeface="Helvetica"/>
                    <a:ea typeface="Helvetica"/>
                    <a:cs typeface="Helvetica"/>
                    <a:sym typeface="Helvetica"/>
                  </a:rPr>
                  <a:t>HCO</a:t>
                </a:r>
                <a:r>
                  <a:rPr b="1" baseline="-16482" sz="5800">
                    <a:solidFill>
                      <a:srgbClr val="434ED6"/>
                    </a:solidFill>
                    <a:uFill>
                      <a:solidFill>
                        <a:srgbClr val="434ED6"/>
                      </a:solidFill>
                    </a:uFill>
                    <a:latin typeface="Helvetica"/>
                    <a:ea typeface="Helvetica"/>
                    <a:cs typeface="Helvetica"/>
                    <a:sym typeface="Helvetica"/>
                  </a:rPr>
                  <a:t>3</a:t>
                </a:r>
                <a:r>
                  <a:rPr b="1" baseline="30896" sz="5800">
                    <a:solidFill>
                      <a:srgbClr val="434ED6"/>
                    </a:solidFill>
                    <a:uFill>
                      <a:solidFill>
                        <a:srgbClr val="434ED6"/>
                      </a:solidFill>
                    </a:uFill>
                    <a:latin typeface="Helvetica"/>
                    <a:ea typeface="Helvetica"/>
                    <a:cs typeface="Helvetica"/>
                    <a:sym typeface="Helvetica"/>
                  </a:rPr>
                  <a:t>-</a:t>
                </a:r>
              </a:p>
            </p:txBody>
          </p:sp>
          <p:sp>
            <p:nvSpPr>
              <p:cNvPr id="1050" name="+   H+"/>
              <p:cNvSpPr/>
              <p:nvPr/>
            </p:nvSpPr>
            <p:spPr>
              <a:xfrm>
                <a:off x="9120882"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FF2600"/>
                  </a:buClr>
                  <a:buFont typeface="Helvetica"/>
                  <a:defRPr sz="4200">
                    <a:uFill>
                      <a:solidFill>
                        <a:srgbClr val="000000"/>
                      </a:solidFill>
                    </a:uFill>
                    <a:latin typeface="+mn-lt"/>
                    <a:ea typeface="+mn-ea"/>
                    <a:cs typeface="+mn-cs"/>
                    <a:sym typeface="Times Roman"/>
                  </a:defRPr>
                </a:pPr>
                <a:r>
                  <a:rPr sz="5800">
                    <a:solidFill>
                      <a:srgbClr val="FF2600"/>
                    </a:solidFill>
                    <a:uFill>
                      <a:solidFill>
                        <a:srgbClr val="FF2600"/>
                      </a:solidFill>
                    </a:uFill>
                    <a:latin typeface="Helvetica"/>
                    <a:ea typeface="Helvetica"/>
                    <a:cs typeface="Helvetica"/>
                    <a:sym typeface="Helvetica"/>
                  </a:rPr>
                  <a:t>+   </a:t>
                </a:r>
                <a:r>
                  <a:rPr b="1" sz="9000">
                    <a:solidFill>
                      <a:srgbClr val="FF2600"/>
                    </a:solidFill>
                    <a:uFill>
                      <a:solidFill>
                        <a:srgbClr val="FF2600"/>
                      </a:solidFill>
                    </a:uFill>
                    <a:latin typeface="Helvetica"/>
                    <a:ea typeface="Helvetica"/>
                    <a:cs typeface="Helvetica"/>
                    <a:sym typeface="Helvetica"/>
                  </a:rPr>
                  <a:t>H</a:t>
                </a:r>
                <a:r>
                  <a:rPr b="1" baseline="31066" sz="9000">
                    <a:solidFill>
                      <a:srgbClr val="FF2600"/>
                    </a:solidFill>
                    <a:uFill>
                      <a:solidFill>
                        <a:srgbClr val="FF2600"/>
                      </a:solidFill>
                    </a:uFill>
                    <a:latin typeface="Helvetica"/>
                    <a:ea typeface="Helvetica"/>
                    <a:cs typeface="Helvetica"/>
                    <a:sym typeface="Helvetica"/>
                  </a:rPr>
                  <a:t>+</a:t>
                </a:r>
              </a:p>
            </p:txBody>
          </p:sp>
          <p:grpSp>
            <p:nvGrpSpPr>
              <p:cNvPr id="1054" name="Group"/>
              <p:cNvGrpSpPr/>
              <p:nvPr/>
            </p:nvGrpSpPr>
            <p:grpSpPr>
              <a:xfrm>
                <a:off x="1209959" y="342899"/>
                <a:ext cx="3350433" cy="1270001"/>
                <a:chOff x="1209959" y="0"/>
                <a:chExt cx="3350431" cy="1270000"/>
              </a:xfrm>
            </p:grpSpPr>
            <p:sp>
              <p:nvSpPr>
                <p:cNvPr id="1051" name="H2CO3"/>
                <p:cNvSpPr/>
                <p:nvPr/>
              </p:nvSpPr>
              <p:spPr>
                <a:xfrm>
                  <a:off x="1209959"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3700"/>
                    </a:spcBef>
                    <a:buClr>
                      <a:srgbClr val="FF2600"/>
                    </a:buClr>
                    <a:buFont typeface="Helvetica"/>
                    <a:defRPr sz="4200">
                      <a:uFill>
                        <a:solidFill>
                          <a:srgbClr val="000000"/>
                        </a:solidFill>
                      </a:uFill>
                      <a:latin typeface="+mn-lt"/>
                      <a:ea typeface="+mn-ea"/>
                      <a:cs typeface="+mn-cs"/>
                      <a:sym typeface="Times Roman"/>
                    </a:defRPr>
                  </a:pPr>
                  <a:r>
                    <a:rPr b="1" sz="5800">
                      <a:solidFill>
                        <a:srgbClr val="FF2600"/>
                      </a:solidFill>
                      <a:uFill>
                        <a:solidFill>
                          <a:srgbClr val="FF2600"/>
                        </a:solidFill>
                      </a:uFill>
                      <a:latin typeface="Helvetica"/>
                      <a:ea typeface="Helvetica"/>
                      <a:cs typeface="Helvetica"/>
                      <a:sym typeface="Helvetica"/>
                    </a:rPr>
                    <a:t>H</a:t>
                  </a:r>
                  <a:r>
                    <a:rPr b="1" baseline="-16482" sz="5800">
                      <a:solidFill>
                        <a:srgbClr val="FF2600"/>
                      </a:solidFill>
                      <a:uFill>
                        <a:solidFill>
                          <a:srgbClr val="FF2600"/>
                        </a:solidFill>
                      </a:uFill>
                      <a:latin typeface="Helvetica"/>
                      <a:ea typeface="Helvetica"/>
                      <a:cs typeface="Helvetica"/>
                      <a:sym typeface="Helvetica"/>
                    </a:rPr>
                    <a:t>2</a:t>
                  </a:r>
                  <a:r>
                    <a:rPr b="1" sz="5800">
                      <a:solidFill>
                        <a:srgbClr val="FF2600"/>
                      </a:solidFill>
                      <a:uFill>
                        <a:solidFill>
                          <a:srgbClr val="FF2600"/>
                        </a:solidFill>
                      </a:uFill>
                      <a:latin typeface="Helvetica"/>
                      <a:ea typeface="Helvetica"/>
                      <a:cs typeface="Helvetica"/>
                      <a:sym typeface="Helvetica"/>
                    </a:rPr>
                    <a:t>CO</a:t>
                  </a:r>
                  <a:r>
                    <a:rPr b="1" baseline="-16482" sz="5800">
                      <a:solidFill>
                        <a:srgbClr val="FF2600"/>
                      </a:solidFill>
                      <a:uFill>
                        <a:solidFill>
                          <a:srgbClr val="FF2600"/>
                        </a:solidFill>
                      </a:uFill>
                      <a:latin typeface="Helvetica"/>
                      <a:ea typeface="Helvetica"/>
                      <a:cs typeface="Helvetica"/>
                      <a:sym typeface="Helvetica"/>
                    </a:rPr>
                    <a:t>3</a:t>
                  </a:r>
                </a:p>
              </p:txBody>
            </p:sp>
            <p:sp>
              <p:nvSpPr>
                <p:cNvPr id="1052" name="Line"/>
                <p:cNvSpPr/>
                <p:nvPr/>
              </p:nvSpPr>
              <p:spPr>
                <a:xfrm flipH="1">
                  <a:off x="3185219" y="839390"/>
                  <a:ext cx="1375173" cy="3176"/>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1053" name="Line"/>
                <p:cNvSpPr/>
                <p:nvPr/>
              </p:nvSpPr>
              <p:spPr>
                <a:xfrm>
                  <a:off x="3490020" y="464343"/>
                  <a:ext cx="910829" cy="3176"/>
                </a:xfrm>
                <a:prstGeom prst="line">
                  <a:avLst/>
                </a:prstGeom>
                <a:noFill/>
                <a:ln w="12700" cap="flat">
                  <a:solidFill>
                    <a:srgbClr val="000000"/>
                  </a:solidFill>
                  <a:prstDash val="solid"/>
                  <a:round/>
                  <a:tailEnd type="triangle" w="med" len="med"/>
                </a:ln>
                <a:effectLst/>
              </p:spPr>
              <p:txBody>
                <a:bodyPr wrap="square" lIns="71437" tIns="71437" rIns="71437" bIns="71437" numCol="1" anchor="ctr">
                  <a:noAutofit/>
                </a:bodyPr>
                <a:lstStyle/>
                <a:p>
                  <a:pPr/>
                </a:p>
              </p:txBody>
            </p:sp>
          </p:grpSp>
        </p:grpSp>
        <p:grpSp>
          <p:nvGrpSpPr>
            <p:cNvPr id="1059" name="Group"/>
            <p:cNvGrpSpPr/>
            <p:nvPr/>
          </p:nvGrpSpPr>
          <p:grpSpPr>
            <a:xfrm>
              <a:off x="1355236" y="557212"/>
              <a:ext cx="3303589" cy="1270001"/>
              <a:chOff x="1355236" y="0"/>
              <a:chExt cx="3303587" cy="1270000"/>
            </a:xfrm>
          </p:grpSpPr>
          <p:sp>
            <p:nvSpPr>
              <p:cNvPr id="1056" name="CO2 + H20"/>
              <p:cNvSpPr/>
              <p:nvPr/>
            </p:nvSpPr>
            <p:spPr>
              <a:xfrm>
                <a:off x="1355236"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spcBef>
                    <a:spcPts val="2800"/>
                  </a:spcBef>
                  <a:buClr>
                    <a:srgbClr val="FFA941"/>
                  </a:buClr>
                  <a:buFont typeface="Helvetica"/>
                  <a:defRPr sz="4200">
                    <a:uFill>
                      <a:solidFill>
                        <a:srgbClr val="000000"/>
                      </a:solidFill>
                    </a:uFill>
                    <a:latin typeface="+mn-lt"/>
                    <a:ea typeface="+mn-ea"/>
                    <a:cs typeface="+mn-cs"/>
                    <a:sym typeface="Times Roman"/>
                  </a:defRPr>
                </a:pPr>
                <a:r>
                  <a:rPr b="1">
                    <a:solidFill>
                      <a:srgbClr val="FFA941"/>
                    </a:solidFill>
                    <a:uFill>
                      <a:solidFill>
                        <a:srgbClr val="FFA941"/>
                      </a:solidFill>
                    </a:uFill>
                    <a:latin typeface="Helvetica"/>
                    <a:ea typeface="Helvetica"/>
                    <a:cs typeface="Helvetica"/>
                    <a:sym typeface="Helvetica"/>
                  </a:rPr>
                  <a:t>CO</a:t>
                </a:r>
                <a:r>
                  <a:rPr b="1" baseline="-16857">
                    <a:solidFill>
                      <a:srgbClr val="FFA941"/>
                    </a:solidFill>
                    <a:uFill>
                      <a:solidFill>
                        <a:srgbClr val="FFA941"/>
                      </a:solidFill>
                    </a:uFill>
                    <a:latin typeface="Helvetica"/>
                    <a:ea typeface="Helvetica"/>
                    <a:cs typeface="Helvetica"/>
                    <a:sym typeface="Helvetica"/>
                  </a:rPr>
                  <a:t>2</a:t>
                </a:r>
                <a:r>
                  <a:rPr b="1" baseline="-16482" sz="5800">
                    <a:solidFill>
                      <a:srgbClr val="FFA941"/>
                    </a:solidFill>
                    <a:uFill>
                      <a:solidFill>
                        <a:srgbClr val="FFA941"/>
                      </a:solidFill>
                    </a:uFill>
                    <a:latin typeface="Helvetica"/>
                    <a:ea typeface="Helvetica"/>
                    <a:cs typeface="Helvetica"/>
                    <a:sym typeface="Helvetica"/>
                  </a:rPr>
                  <a:t> </a:t>
                </a:r>
                <a:r>
                  <a:rPr b="1">
                    <a:solidFill>
                      <a:srgbClr val="FFA941"/>
                    </a:solidFill>
                    <a:uFill>
                      <a:solidFill>
                        <a:srgbClr val="FFA941"/>
                      </a:solidFill>
                    </a:uFill>
                    <a:latin typeface="Helvetica"/>
                    <a:ea typeface="Helvetica"/>
                    <a:cs typeface="Helvetica"/>
                    <a:sym typeface="Helvetica"/>
                  </a:rPr>
                  <a:t>+ H</a:t>
                </a:r>
                <a:r>
                  <a:rPr b="1" baseline="-16857">
                    <a:solidFill>
                      <a:srgbClr val="FFA941"/>
                    </a:solidFill>
                    <a:uFill>
                      <a:solidFill>
                        <a:srgbClr val="FFA941"/>
                      </a:solidFill>
                    </a:uFill>
                    <a:latin typeface="Helvetica"/>
                    <a:ea typeface="Helvetica"/>
                    <a:cs typeface="Helvetica"/>
                    <a:sym typeface="Helvetica"/>
                  </a:rPr>
                  <a:t>2</a:t>
                </a:r>
                <a:r>
                  <a:rPr b="1">
                    <a:solidFill>
                      <a:srgbClr val="FFA941"/>
                    </a:solidFill>
                    <a:uFill>
                      <a:solidFill>
                        <a:srgbClr val="FFA941"/>
                      </a:solidFill>
                    </a:uFill>
                    <a:latin typeface="Helvetica"/>
                    <a:ea typeface="Helvetica"/>
                    <a:cs typeface="Helvetica"/>
                    <a:sym typeface="Helvetica"/>
                  </a:rPr>
                  <a:t>0</a:t>
                </a:r>
              </a:p>
            </p:txBody>
          </p:sp>
          <p:sp>
            <p:nvSpPr>
              <p:cNvPr id="1057" name="Line"/>
              <p:cNvSpPr/>
              <p:nvPr/>
            </p:nvSpPr>
            <p:spPr>
              <a:xfrm>
                <a:off x="3587261" y="263525"/>
                <a:ext cx="1071564" cy="3176"/>
              </a:xfrm>
              <a:prstGeom prst="line">
                <a:avLst/>
              </a:prstGeom>
              <a:noFill/>
              <a:ln w="508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1058" name="Line"/>
              <p:cNvSpPr/>
              <p:nvPr/>
            </p:nvSpPr>
            <p:spPr>
              <a:xfrm flipH="1">
                <a:off x="3587261" y="568325"/>
                <a:ext cx="1071564" cy="3176"/>
              </a:xfrm>
              <a:prstGeom prst="line">
                <a:avLst/>
              </a:prstGeom>
              <a:noFill/>
              <a:ln w="50800" cap="flat">
                <a:solidFill>
                  <a:srgbClr val="000000"/>
                </a:solidFill>
                <a:prstDash val="solid"/>
                <a:round/>
                <a:tailEnd type="triangle" w="med" len="med"/>
              </a:ln>
              <a:effectLst/>
            </p:spPr>
            <p:txBody>
              <a:bodyPr wrap="square" lIns="71437" tIns="71437" rIns="71437" bIns="71437" numCol="1" anchor="ctr">
                <a:noAutofit/>
              </a:bodyPr>
              <a:lstStyle/>
              <a:p>
                <a:pPr/>
              </a:p>
            </p:txBody>
          </p:sp>
        </p:gr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0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10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1023">
                                            <p:bg/>
                                          </p:spTgt>
                                        </p:tgtEl>
                                        <p:attrNameLst>
                                          <p:attrName>style.visibility</p:attrName>
                                        </p:attrNameLst>
                                      </p:cBhvr>
                                      <p:to>
                                        <p:strVal val="visible"/>
                                      </p:to>
                                    </p:set>
                                  </p:childTnLst>
                                </p:cTn>
                              </p:par>
                              <p:par>
                                <p:cTn id="15" presetClass="entr" nodeType="withEffect" presetSubtype="0" presetID="1" grpId="3" fill="hold">
                                  <p:stCondLst>
                                    <p:cond delay="0"/>
                                  </p:stCondLst>
                                  <p:iterate type="el" backwards="0">
                                    <p:tmAbs val="0"/>
                                  </p:iterate>
                                  <p:childTnLst>
                                    <p:set>
                                      <p:cBhvr>
                                        <p:cTn id="16" fill="hold"/>
                                        <p:tgtEl>
                                          <p:spTgt spid="1023">
                                            <p:txEl>
                                              <p:pRg st="0" end="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036" grpId="1"/>
      <p:bldP build="whole" bldLvl="1" animBg="1" rev="0" advAuto="0" spid="1048" grpId="2"/>
      <p:bldP build="p" bldLvl="5" animBg="1" rev="0" advAuto="0" spid="1023" grpId="3"/>
    </p:bldLst>
  </p:timing>
</p:sld>
</file>

<file path=ppt/slides/slide6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62" name="pH and Breathing"/>
          <p:cNvSpPr txBox="1"/>
          <p:nvPr/>
        </p:nvSpPr>
        <p:spPr>
          <a:xfrm>
            <a:off x="3948103" y="904875"/>
            <a:ext cx="5302270"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buClr>
                <a:srgbClr val="007600"/>
              </a:buClr>
              <a:buFont typeface="Palatino"/>
              <a:defRPr b="1" sz="4600">
                <a:solidFill>
                  <a:srgbClr val="007600"/>
                </a:solidFill>
                <a:uFill>
                  <a:solidFill>
                    <a:srgbClr val="007600"/>
                  </a:solidFill>
                </a:uFill>
              </a:defRPr>
            </a:lvl1pPr>
          </a:lstStyle>
          <a:p>
            <a:pPr/>
            <a:r>
              <a:t>pH and Breathing</a:t>
            </a:r>
          </a:p>
        </p:txBody>
      </p:sp>
      <p:sp>
        <p:nvSpPr>
          <p:cNvPr id="1063" name="If blood pH is too high (basic) breathe less to retain CO2:…"/>
          <p:cNvSpPr txBox="1"/>
          <p:nvPr/>
        </p:nvSpPr>
        <p:spPr>
          <a:xfrm>
            <a:off x="3958828" y="3839765"/>
            <a:ext cx="16430626" cy="5092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spcBef>
                <a:spcPts val="3200"/>
              </a:spcBef>
              <a:buClr>
                <a:srgbClr val="000000"/>
              </a:buClr>
              <a:buFont typeface="Palatino"/>
              <a:defRPr sz="4200">
                <a:uFill>
                  <a:solidFill>
                    <a:srgbClr val="000000"/>
                  </a:solidFill>
                </a:uFill>
              </a:defRPr>
            </a:pPr>
            <a:r>
              <a:rPr b="1"/>
              <a:t>If blood pH is too high (basic) breathe less to retain CO</a:t>
            </a:r>
            <a:r>
              <a:rPr b="1" baseline="-16857"/>
              <a:t>2</a:t>
            </a:r>
            <a:r>
              <a:rPr b="1"/>
              <a:t>:</a:t>
            </a:r>
            <a:endParaRPr b="1"/>
          </a:p>
          <a:p>
            <a:pPr marL="81280" marR="81280" defTabSz="1821656">
              <a:spcBef>
                <a:spcPts val="3200"/>
              </a:spcBef>
              <a:buClr>
                <a:srgbClr val="000000"/>
              </a:buClr>
              <a:buFont typeface="Palatino"/>
              <a:defRPr sz="4200">
                <a:uFill>
                  <a:solidFill>
                    <a:srgbClr val="000000"/>
                  </a:solidFill>
                </a:uFill>
              </a:defRPr>
            </a:pPr>
            <a:r>
              <a:rPr b="1"/>
              <a:t>	</a:t>
            </a:r>
            <a:r>
              <a:t>more CO</a:t>
            </a:r>
            <a:r>
              <a:rPr baseline="-16857"/>
              <a:t>2</a:t>
            </a:r>
            <a:r>
              <a:t> -&gt; more bicarbonate + more H</a:t>
            </a:r>
            <a:r>
              <a:rPr baseline="30857"/>
              <a:t>+</a:t>
            </a:r>
            <a:r>
              <a:rPr baseline="-1142"/>
              <a:t> -&gt; more acidic</a:t>
            </a:r>
            <a:endParaRPr baseline="30857"/>
          </a:p>
          <a:p>
            <a:pPr marL="81280" marR="81280" defTabSz="1821656">
              <a:spcBef>
                <a:spcPts val="9500"/>
              </a:spcBef>
              <a:buClr>
                <a:srgbClr val="000000"/>
              </a:buClr>
              <a:buFont typeface="Palatino"/>
              <a:defRPr sz="4200">
                <a:uFill>
                  <a:solidFill>
                    <a:srgbClr val="000000"/>
                  </a:solidFill>
                </a:uFill>
              </a:defRPr>
            </a:pPr>
            <a:r>
              <a:rPr b="1"/>
              <a:t>If blood pH is too low (acidic) breathe more to blow off CO</a:t>
            </a:r>
            <a:r>
              <a:rPr b="1" baseline="-16857"/>
              <a:t>2</a:t>
            </a:r>
            <a:r>
              <a:rPr b="1"/>
              <a:t>:</a:t>
            </a:r>
            <a:endParaRPr b="1"/>
          </a:p>
          <a:p>
            <a:pPr marL="81280" marR="81280" defTabSz="1821656">
              <a:spcBef>
                <a:spcPts val="3200"/>
              </a:spcBef>
              <a:buClr>
                <a:srgbClr val="000000"/>
              </a:buClr>
              <a:buFont typeface="Palatino"/>
              <a:defRPr sz="4200">
                <a:uFill>
                  <a:solidFill>
                    <a:srgbClr val="000000"/>
                  </a:solidFill>
                </a:uFill>
              </a:defRPr>
            </a:pPr>
            <a:r>
              <a:rPr b="1"/>
              <a:t>	</a:t>
            </a:r>
            <a:r>
              <a:t>less CO</a:t>
            </a:r>
            <a:r>
              <a:rPr baseline="-16857"/>
              <a:t>2</a:t>
            </a:r>
            <a:r>
              <a:t> -&gt; less bicarbonate + less H</a:t>
            </a:r>
            <a:r>
              <a:rPr baseline="30857"/>
              <a:t>+</a:t>
            </a:r>
            <a:r>
              <a:rPr baseline="-1142"/>
              <a:t> -&gt; less acidic</a:t>
            </a:r>
          </a:p>
        </p:txBody>
      </p:sp>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65" name="Figure 16.40"/>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16.40</a:t>
            </a:r>
          </a:p>
        </p:txBody>
      </p:sp>
      <p:pic>
        <p:nvPicPr>
          <p:cNvPr id="1066" name="fox78119_1640.jpg" descr="fox78119_1640.jpg"/>
          <p:cNvPicPr>
            <a:picLocks noChangeAspect="0"/>
          </p:cNvPicPr>
          <p:nvPr/>
        </p:nvPicPr>
        <p:blipFill>
          <a:blip r:embed="rId2">
            <a:extLst/>
          </a:blip>
          <a:stretch>
            <a:fillRect/>
          </a:stretch>
        </p:blipFill>
        <p:spPr>
          <a:xfrm>
            <a:off x="4566046" y="952500"/>
            <a:ext cx="15234047" cy="11805047"/>
          </a:xfrm>
          <a:prstGeom prst="rect">
            <a:avLst/>
          </a:prstGeom>
          <a:ln w="12700">
            <a:miter lim="400000"/>
          </a:ln>
        </p:spPr>
      </p:pic>
      <p:sp>
        <p:nvSpPr>
          <p:cNvPr id="1067" name="Rectangle"/>
          <p:cNvSpPr/>
          <p:nvPr/>
        </p:nvSpPr>
        <p:spPr>
          <a:xfrm>
            <a:off x="6690622" y="910828"/>
            <a:ext cx="12499661" cy="370636"/>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j-lt"/>
                <a:ea typeface="+mj-ea"/>
                <a:cs typeface="+mj-cs"/>
                <a:sym typeface="Arial"/>
              </a:defRPr>
            </a:pPr>
          </a:p>
        </p:txBody>
      </p:sp>
      <p:sp>
        <p:nvSpPr>
          <p:cNvPr id="1068" name="carbonic anhydrase enzyme"/>
          <p:cNvSpPr txBox="1"/>
          <p:nvPr/>
        </p:nvSpPr>
        <p:spPr>
          <a:xfrm>
            <a:off x="11550213" y="6268640"/>
            <a:ext cx="5703636"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defRPr sz="3200">
                <a:solidFill>
                  <a:srgbClr val="831100"/>
                </a:solidFill>
                <a:uFill>
                  <a:solidFill>
                    <a:srgbClr val="831100"/>
                  </a:solidFill>
                </a:uFill>
                <a:latin typeface="Comic Sans MS"/>
                <a:ea typeface="Comic Sans MS"/>
                <a:cs typeface="Comic Sans MS"/>
                <a:sym typeface="Comic Sans MS"/>
              </a:defRPr>
            </a:lvl1pPr>
          </a:lstStyle>
          <a:p>
            <a:pPr/>
            <a:r>
              <a:t>carbonic anhydrase enzyme</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Basic Anatomy of the Lungs"/>
          <p:cNvSpPr txBox="1"/>
          <p:nvPr/>
        </p:nvSpPr>
        <p:spPr>
          <a:xfrm>
            <a:off x="3783570" y="580032"/>
            <a:ext cx="9733360" cy="914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000"/>
            </a:lvl1pPr>
          </a:lstStyle>
          <a:p>
            <a:pPr/>
            <a:r>
              <a:t>Basic Anatomy of the Lungs</a:t>
            </a:r>
          </a:p>
        </p:txBody>
      </p:sp>
      <p:sp>
        <p:nvSpPr>
          <p:cNvPr id="204" name="glottis…"/>
          <p:cNvSpPr txBox="1"/>
          <p:nvPr/>
        </p:nvSpPr>
        <p:spPr>
          <a:xfrm>
            <a:off x="4229831" y="2347714"/>
            <a:ext cx="15930564" cy="77882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3600"/>
            </a:pPr>
            <a:r>
              <a:t>glottis</a:t>
            </a:r>
          </a:p>
          <a:p>
            <a:pPr defTabSz="821531">
              <a:defRPr b="1" sz="3600"/>
            </a:pPr>
            <a:r>
              <a:t>larynx</a:t>
            </a:r>
          </a:p>
          <a:p>
            <a:pPr defTabSz="821531">
              <a:defRPr b="1" sz="3600"/>
            </a:pPr>
            <a:r>
              <a:t>trachea</a:t>
            </a:r>
          </a:p>
          <a:p>
            <a:pPr defTabSz="821531">
              <a:defRPr b="1" sz="3600"/>
            </a:pPr>
            <a:r>
              <a:t>right &amp; left bronchus</a:t>
            </a:r>
          </a:p>
          <a:p>
            <a:pPr defTabSz="821531">
              <a:defRPr b="1" sz="3600"/>
            </a:pPr>
            <a:r>
              <a:t>bronchiole</a:t>
            </a:r>
          </a:p>
          <a:p>
            <a:pPr defTabSz="821531">
              <a:defRPr b="1" sz="3600"/>
            </a:pPr>
            <a:r>
              <a:t>alveolar sac</a:t>
            </a:r>
          </a:p>
          <a:p>
            <a:pPr defTabSz="821531">
              <a:defRPr b="1" sz="3600"/>
            </a:pPr>
            <a:r>
              <a:t>alveoli</a:t>
            </a:r>
          </a:p>
          <a:p>
            <a:pPr defTabSz="821531">
              <a:defRPr b="1" sz="3600"/>
            </a:pPr>
            <a:r>
              <a:t>Type 1 alveolar cell</a:t>
            </a:r>
          </a:p>
          <a:p>
            <a:pPr defTabSz="821531">
              <a:defRPr b="1" sz="3600"/>
            </a:pPr>
            <a:r>
              <a:t>Type 2 alveolar cell</a:t>
            </a:r>
          </a:p>
          <a:p>
            <a:pPr defTabSz="821531">
              <a:defRPr sz="3600"/>
            </a:pPr>
          </a:p>
          <a:p>
            <a:pPr defTabSz="821531">
              <a:defRPr sz="3600"/>
            </a:pPr>
            <a:r>
              <a:rPr b="1"/>
              <a:t>diaphragm</a:t>
            </a:r>
            <a:r>
              <a:t> - divides </a:t>
            </a:r>
            <a:r>
              <a:rPr b="1"/>
              <a:t>thoracic</a:t>
            </a:r>
            <a:r>
              <a:t> cavity from </a:t>
            </a:r>
            <a:r>
              <a:rPr b="1"/>
              <a:t>abdominopelvic</a:t>
            </a:r>
            <a:r>
              <a:t> space</a:t>
            </a:r>
          </a:p>
          <a:p>
            <a:pPr defTabSz="821531">
              <a:defRPr sz="3600"/>
            </a:pPr>
          </a:p>
          <a:p>
            <a:pPr defTabSz="821531">
              <a:defRPr sz="3600"/>
            </a:pPr>
            <a:r>
              <a:rPr b="1"/>
              <a:t>intrapleural</a:t>
            </a:r>
            <a:r>
              <a:t> space - space between outer lining of lungs and inner lining of thorax</a:t>
            </a:r>
          </a:p>
        </p:txBody>
      </p:sp>
    </p:spTree>
  </p:cSld>
  <p:clrMapOvr>
    <a:masterClrMapping/>
  </p:clrMapOvr>
  <p:transition xmlns:p14="http://schemas.microsoft.com/office/powerpoint/2010/main" spd="med" advClick="1"/>
</p:sld>
</file>

<file path=ppt/slides/slide7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70" name="Figure 16.25"/>
          <p:cNvSpPr txBox="1"/>
          <p:nvPr/>
        </p:nvSpPr>
        <p:spPr>
          <a:xfrm>
            <a:off x="18085593" y="12751593"/>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16.25</a:t>
            </a:r>
          </a:p>
        </p:txBody>
      </p:sp>
      <p:grpSp>
        <p:nvGrpSpPr>
          <p:cNvPr id="1073" name="Group"/>
          <p:cNvGrpSpPr/>
          <p:nvPr/>
        </p:nvGrpSpPr>
        <p:grpSpPr>
          <a:xfrm>
            <a:off x="7870031" y="589359"/>
            <a:ext cx="8643938" cy="12466242"/>
            <a:chOff x="0" y="0"/>
            <a:chExt cx="8643937" cy="12466241"/>
          </a:xfrm>
        </p:grpSpPr>
        <p:pic>
          <p:nvPicPr>
            <p:cNvPr id="1071" name="fox78119_1625.jpg" descr="fox78119_1625.jpg"/>
            <p:cNvPicPr>
              <a:picLocks noChangeAspect="0"/>
            </p:cNvPicPr>
            <p:nvPr/>
          </p:nvPicPr>
          <p:blipFill>
            <a:blip r:embed="rId2">
              <a:extLst/>
            </a:blip>
            <a:stretch>
              <a:fillRect/>
            </a:stretch>
          </p:blipFill>
          <p:spPr>
            <a:xfrm>
              <a:off x="1125140" y="74215"/>
              <a:ext cx="6397626" cy="12392027"/>
            </a:xfrm>
            <a:prstGeom prst="rect">
              <a:avLst/>
            </a:prstGeom>
            <a:ln w="12700" cap="flat">
              <a:noFill/>
              <a:miter lim="400000"/>
            </a:ln>
            <a:effectLst/>
          </p:spPr>
        </p:pic>
        <p:sp>
          <p:nvSpPr>
            <p:cNvPr id="1072" name="Rectangle"/>
            <p:cNvSpPr/>
            <p:nvPr/>
          </p:nvSpPr>
          <p:spPr>
            <a:xfrm>
              <a:off x="0" y="0"/>
              <a:ext cx="8643938" cy="33932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
        <p:nvSpPr>
          <p:cNvPr id="1074" name="&lt;- low pH &lt;- hi CO2"/>
          <p:cNvSpPr txBox="1"/>
          <p:nvPr/>
        </p:nvSpPr>
        <p:spPr>
          <a:xfrm>
            <a:off x="14335125" y="8947546"/>
            <a:ext cx="3903396"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latin typeface="Comic Sans MS"/>
                <a:ea typeface="Comic Sans MS"/>
                <a:cs typeface="Comic Sans MS"/>
                <a:sym typeface="Comic Sans MS"/>
              </a:defRPr>
            </a:pPr>
            <a:r>
              <a:t>&lt;- low pH &lt;- hi CO</a:t>
            </a:r>
            <a:r>
              <a:rPr baseline="-5999"/>
              <a:t>2</a:t>
            </a:r>
          </a:p>
        </p:txBody>
      </p:sp>
      <p:sp>
        <p:nvSpPr>
          <p:cNvPr id="1075" name="&lt;- low pH &lt;- hi CO2"/>
          <p:cNvSpPr txBox="1"/>
          <p:nvPr/>
        </p:nvSpPr>
        <p:spPr>
          <a:xfrm>
            <a:off x="14174390" y="5929312"/>
            <a:ext cx="3903397"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latin typeface="Comic Sans MS"/>
                <a:ea typeface="Comic Sans MS"/>
                <a:cs typeface="Comic Sans MS"/>
                <a:sym typeface="Comic Sans MS"/>
              </a:defRPr>
            </a:pPr>
            <a:r>
              <a:t>&lt;- low pH &lt;- hi CO</a:t>
            </a:r>
            <a:r>
              <a:rPr baseline="-5999"/>
              <a:t>2</a:t>
            </a:r>
          </a:p>
        </p:txBody>
      </p:sp>
      <p:sp>
        <p:nvSpPr>
          <p:cNvPr id="1076" name="&lt;- low pH &lt;- CO2"/>
          <p:cNvSpPr txBox="1"/>
          <p:nvPr/>
        </p:nvSpPr>
        <p:spPr>
          <a:xfrm>
            <a:off x="13477875" y="3178968"/>
            <a:ext cx="3407589"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latin typeface="Comic Sans MS"/>
                <a:ea typeface="Comic Sans MS"/>
                <a:cs typeface="Comic Sans MS"/>
                <a:sym typeface="Comic Sans MS"/>
              </a:defRPr>
            </a:pPr>
            <a:r>
              <a:t>&lt;- low pH &lt;- CO</a:t>
            </a:r>
            <a:r>
              <a:rPr baseline="-5999"/>
              <a:t>2</a:t>
            </a:r>
          </a:p>
        </p:txBody>
      </p:sp>
      <p:sp>
        <p:nvSpPr>
          <p:cNvPr id="1077" name="&lt;- low O2"/>
          <p:cNvSpPr txBox="1"/>
          <p:nvPr/>
        </p:nvSpPr>
        <p:spPr>
          <a:xfrm>
            <a:off x="14227968" y="6554390"/>
            <a:ext cx="1992792"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latin typeface="Comic Sans MS"/>
                <a:ea typeface="Comic Sans MS"/>
                <a:cs typeface="Comic Sans MS"/>
                <a:sym typeface="Comic Sans MS"/>
              </a:defRPr>
            </a:pPr>
            <a:r>
              <a:t>&lt;- low O</a:t>
            </a:r>
            <a:r>
              <a:rPr baseline="-5999"/>
              <a:t>2</a:t>
            </a:r>
          </a:p>
        </p:txBody>
      </p:sp>
      <p:sp>
        <p:nvSpPr>
          <p:cNvPr id="1078" name="Chemoreceptors in:…"/>
          <p:cNvSpPr txBox="1"/>
          <p:nvPr/>
        </p:nvSpPr>
        <p:spPr>
          <a:xfrm>
            <a:off x="4458890" y="2678906"/>
            <a:ext cx="3982229" cy="362545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latin typeface="+mj-lt"/>
                <a:ea typeface="+mj-ea"/>
                <a:cs typeface="+mj-cs"/>
                <a:sym typeface="Arial"/>
              </a:defRPr>
            </a:pPr>
            <a:r>
              <a:t>Chemoreceptors in:</a:t>
            </a:r>
          </a:p>
          <a:p>
            <a:pPr marL="81280" marR="81280" defTabSz="1821656">
              <a:defRPr sz="3200">
                <a:uFill>
                  <a:solidFill>
                    <a:srgbClr val="000000"/>
                  </a:solidFill>
                </a:uFill>
                <a:latin typeface="+mj-lt"/>
                <a:ea typeface="+mj-ea"/>
                <a:cs typeface="+mj-cs"/>
                <a:sym typeface="Arial"/>
              </a:defRPr>
            </a:pPr>
          </a:p>
          <a:p>
            <a:pPr marL="81280" marR="81280" defTabSz="1821656">
              <a:defRPr sz="3200">
                <a:uFill>
                  <a:solidFill>
                    <a:srgbClr val="000000"/>
                  </a:solidFill>
                </a:uFill>
                <a:latin typeface="+mj-lt"/>
                <a:ea typeface="+mj-ea"/>
                <a:cs typeface="+mj-cs"/>
                <a:sym typeface="Arial"/>
              </a:defRPr>
            </a:pPr>
            <a:r>
              <a:t>Medulla</a:t>
            </a:r>
          </a:p>
          <a:p>
            <a:pPr marL="81280" marR="81280" defTabSz="1821656">
              <a:defRPr sz="3200">
                <a:uFill>
                  <a:solidFill>
                    <a:srgbClr val="000000"/>
                  </a:solidFill>
                </a:uFill>
                <a:latin typeface="+mj-lt"/>
                <a:ea typeface="+mj-ea"/>
                <a:cs typeface="+mj-cs"/>
                <a:sym typeface="Arial"/>
              </a:defRPr>
            </a:pPr>
          </a:p>
          <a:p>
            <a:pPr marL="81280" marR="81280" defTabSz="1821656">
              <a:defRPr sz="3200">
                <a:uFill>
                  <a:solidFill>
                    <a:srgbClr val="000000"/>
                  </a:solidFill>
                </a:uFill>
                <a:latin typeface="+mj-lt"/>
                <a:ea typeface="+mj-ea"/>
                <a:cs typeface="+mj-cs"/>
                <a:sym typeface="Arial"/>
              </a:defRPr>
            </a:pPr>
            <a:r>
              <a:t>Carotid Bodies</a:t>
            </a:r>
          </a:p>
          <a:p>
            <a:pPr marL="81280" marR="81280" defTabSz="1821656">
              <a:defRPr sz="3200">
                <a:uFill>
                  <a:solidFill>
                    <a:srgbClr val="000000"/>
                  </a:solidFill>
                </a:uFill>
                <a:latin typeface="+mj-lt"/>
                <a:ea typeface="+mj-ea"/>
                <a:cs typeface="+mj-cs"/>
                <a:sym typeface="Arial"/>
              </a:defRPr>
            </a:pPr>
          </a:p>
          <a:p>
            <a:pPr marL="81280" marR="81280" defTabSz="1821656">
              <a:defRPr sz="3200">
                <a:uFill>
                  <a:solidFill>
                    <a:srgbClr val="000000"/>
                  </a:solidFill>
                </a:uFill>
                <a:latin typeface="+mj-lt"/>
                <a:ea typeface="+mj-ea"/>
                <a:cs typeface="+mj-cs"/>
                <a:sym typeface="Arial"/>
              </a:defRPr>
            </a:pPr>
            <a:r>
              <a:t>Aortic Bodies</a:t>
            </a:r>
          </a:p>
        </p:txBody>
      </p:sp>
    </p:spTree>
  </p:cSld>
  <p:clrMapOvr>
    <a:masterClrMapping/>
  </p:clrMapOvr>
  <p:transition xmlns:p14="http://schemas.microsoft.com/office/powerpoint/2010/main" spd="med" advClick="1"/>
</p:sld>
</file>

<file path=ppt/slides/slide7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80" name="Figure 16.29"/>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16.29</a:t>
            </a:r>
          </a:p>
        </p:txBody>
      </p:sp>
      <p:pic>
        <p:nvPicPr>
          <p:cNvPr id="1081" name="fox78119_1629.jpg" descr="fox78119_1629.jpg"/>
          <p:cNvPicPr>
            <a:picLocks noChangeAspect="0"/>
          </p:cNvPicPr>
          <p:nvPr/>
        </p:nvPicPr>
        <p:blipFill>
          <a:blip r:embed="rId2">
            <a:extLst/>
          </a:blip>
          <a:stretch>
            <a:fillRect/>
          </a:stretch>
        </p:blipFill>
        <p:spPr>
          <a:xfrm>
            <a:off x="6334125" y="738825"/>
            <a:ext cx="14644690" cy="13030748"/>
          </a:xfrm>
          <a:prstGeom prst="rect">
            <a:avLst/>
          </a:prstGeom>
          <a:ln w="12700">
            <a:miter lim="400000"/>
          </a:ln>
        </p:spPr>
      </p:pic>
      <p:sp>
        <p:nvSpPr>
          <p:cNvPr id="1082" name="Rectangle"/>
          <p:cNvSpPr/>
          <p:nvPr/>
        </p:nvSpPr>
        <p:spPr>
          <a:xfrm>
            <a:off x="7387138" y="678656"/>
            <a:ext cx="12499661" cy="370636"/>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j-lt"/>
                <a:ea typeface="+mj-ea"/>
                <a:cs typeface="+mj-cs"/>
                <a:sym typeface="Arial"/>
              </a:defRPr>
            </a:pPr>
          </a:p>
        </p:txBody>
      </p:sp>
      <p:sp>
        <p:nvSpPr>
          <p:cNvPr id="1083" name="carbonic…"/>
          <p:cNvSpPr txBox="1"/>
          <p:nvPr/>
        </p:nvSpPr>
        <p:spPr>
          <a:xfrm>
            <a:off x="8155781" y="4607718"/>
            <a:ext cx="2276938" cy="132159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defRPr sz="3200">
                <a:solidFill>
                  <a:srgbClr val="E32400"/>
                </a:solidFill>
                <a:uFill>
                  <a:solidFill>
                    <a:srgbClr val="E32400"/>
                  </a:solidFill>
                </a:uFill>
                <a:latin typeface="Comic Sans MS"/>
                <a:ea typeface="Comic Sans MS"/>
                <a:cs typeface="Comic Sans MS"/>
                <a:sym typeface="Comic Sans MS"/>
              </a:defRPr>
            </a:pPr>
            <a:r>
              <a:t>carbonic</a:t>
            </a:r>
          </a:p>
          <a:p>
            <a:pPr marL="81280" marR="81280" algn="ctr" defTabSz="1821656">
              <a:defRPr sz="3200">
                <a:solidFill>
                  <a:srgbClr val="E32400"/>
                </a:solidFill>
                <a:uFill>
                  <a:solidFill>
                    <a:srgbClr val="E32400"/>
                  </a:solidFill>
                </a:uFill>
                <a:latin typeface="Comic Sans MS"/>
                <a:ea typeface="Comic Sans MS"/>
                <a:cs typeface="Comic Sans MS"/>
                <a:sym typeface="Comic Sans MS"/>
              </a:defRPr>
            </a:pPr>
            <a:r>
              <a:t>anhydrase</a:t>
            </a:r>
          </a:p>
        </p:txBody>
      </p:sp>
      <p:sp>
        <p:nvSpPr>
          <p:cNvPr id="1084" name="carbonic acid"/>
          <p:cNvSpPr txBox="1"/>
          <p:nvPr/>
        </p:nvSpPr>
        <p:spPr>
          <a:xfrm>
            <a:off x="9559762" y="6750843"/>
            <a:ext cx="2871320"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defRPr sz="3200">
                <a:solidFill>
                  <a:srgbClr val="E32400"/>
                </a:solidFill>
                <a:uFill>
                  <a:solidFill>
                    <a:srgbClr val="E32400"/>
                  </a:solidFill>
                </a:uFill>
                <a:latin typeface="Comic Sans MS"/>
                <a:ea typeface="Comic Sans MS"/>
                <a:cs typeface="Comic Sans MS"/>
                <a:sym typeface="Comic Sans MS"/>
              </a:defRPr>
            </a:lvl1pPr>
          </a:lstStyle>
          <a:p>
            <a:pPr/>
            <a:r>
              <a:t>carbonic acid</a:t>
            </a:r>
          </a:p>
        </p:txBody>
      </p:sp>
      <p:sp>
        <p:nvSpPr>
          <p:cNvPr id="1085" name="bicarbonate"/>
          <p:cNvSpPr txBox="1"/>
          <p:nvPr/>
        </p:nvSpPr>
        <p:spPr>
          <a:xfrm>
            <a:off x="14959819" y="6750843"/>
            <a:ext cx="2622056"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defRPr sz="3200">
                <a:solidFill>
                  <a:srgbClr val="E32400"/>
                </a:solidFill>
                <a:uFill>
                  <a:solidFill>
                    <a:srgbClr val="E32400"/>
                  </a:solidFill>
                </a:uFill>
                <a:latin typeface="Comic Sans MS"/>
                <a:ea typeface="Comic Sans MS"/>
                <a:cs typeface="Comic Sans MS"/>
                <a:sym typeface="Comic Sans MS"/>
              </a:defRPr>
            </a:lvl1pPr>
          </a:lstStyle>
          <a:p>
            <a:pPr/>
            <a:r>
              <a:t>bicarbonate</a:t>
            </a:r>
          </a:p>
        </p:txBody>
      </p:sp>
    </p:spTree>
  </p:cSld>
  <p:clrMapOvr>
    <a:masterClrMapping/>
  </p:clrMapOvr>
  <p:transition xmlns:p14="http://schemas.microsoft.com/office/powerpoint/2010/main" spd="med" advClick="1"/>
</p:sld>
</file>

<file path=ppt/slides/slide7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pic>
        <p:nvPicPr>
          <p:cNvPr id="1087" name="image.pdf" descr="image.pdf"/>
          <p:cNvPicPr>
            <a:picLocks noChangeAspect="0"/>
          </p:cNvPicPr>
          <p:nvPr/>
        </p:nvPicPr>
        <p:blipFill>
          <a:blip r:embed="rId2">
            <a:extLst/>
          </a:blip>
          <a:stretch>
            <a:fillRect/>
          </a:stretch>
        </p:blipFill>
        <p:spPr>
          <a:xfrm>
            <a:off x="4752975" y="479425"/>
            <a:ext cx="14849475" cy="12436476"/>
          </a:xfrm>
          <a:prstGeom prst="rect">
            <a:avLst/>
          </a:prstGeom>
          <a:ln w="12700">
            <a:miter lim="400000"/>
          </a:ln>
        </p:spPr>
      </p:pic>
    </p:spTree>
  </p:cSld>
  <p:clrMapOvr>
    <a:masterClrMapping/>
  </p:clrMapOvr>
  <p:transition xmlns:p14="http://schemas.microsoft.com/office/powerpoint/2010/main" spd="med" advClick="1"/>
</p:sld>
</file>

<file path=ppt/slides/slide7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089" name="image.pdf" descr="image.pdf"/>
          <p:cNvPicPr>
            <a:picLocks noChangeAspect="0"/>
          </p:cNvPicPr>
          <p:nvPr/>
        </p:nvPicPr>
        <p:blipFill>
          <a:blip r:embed="rId2">
            <a:extLst/>
          </a:blip>
          <a:stretch>
            <a:fillRect/>
          </a:stretch>
        </p:blipFill>
        <p:spPr>
          <a:xfrm>
            <a:off x="4781550" y="676275"/>
            <a:ext cx="14471652" cy="12769454"/>
          </a:xfrm>
          <a:prstGeom prst="rect">
            <a:avLst/>
          </a:prstGeom>
          <a:ln w="12700">
            <a:miter lim="400000"/>
          </a:ln>
        </p:spPr>
      </p:pic>
    </p:spTree>
  </p:cSld>
  <p:clrMapOvr>
    <a:masterClrMapping/>
  </p:clrMapOvr>
  <p:transition xmlns:p14="http://schemas.microsoft.com/office/powerpoint/2010/main" spd="med" advClick="1"/>
</p:sld>
</file>

<file path=ppt/slides/slide7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91" name="Table 16.6"/>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Table 16.6</a:t>
            </a:r>
          </a:p>
        </p:txBody>
      </p:sp>
      <p:grpSp>
        <p:nvGrpSpPr>
          <p:cNvPr id="1094" name="Group"/>
          <p:cNvGrpSpPr/>
          <p:nvPr/>
        </p:nvGrpSpPr>
        <p:grpSpPr>
          <a:xfrm>
            <a:off x="2773216" y="3486864"/>
            <a:ext cx="20236783" cy="5961602"/>
            <a:chOff x="0" y="0"/>
            <a:chExt cx="20236781" cy="5961601"/>
          </a:xfrm>
        </p:grpSpPr>
        <p:pic>
          <p:nvPicPr>
            <p:cNvPr id="1092" name="fox78119_tb1606.jpg" descr="fox78119_tb1606.jpg"/>
            <p:cNvPicPr>
              <a:picLocks noChangeAspect="0"/>
            </p:cNvPicPr>
            <p:nvPr/>
          </p:nvPicPr>
          <p:blipFill>
            <a:blip r:embed="rId2">
              <a:extLst/>
            </a:blip>
            <a:stretch>
              <a:fillRect/>
            </a:stretch>
          </p:blipFill>
          <p:spPr>
            <a:xfrm>
              <a:off x="0" y="0"/>
              <a:ext cx="20236782" cy="5961602"/>
            </a:xfrm>
            <a:prstGeom prst="rect">
              <a:avLst/>
            </a:prstGeom>
            <a:ln w="12700" cap="flat">
              <a:noFill/>
              <a:miter lim="400000"/>
            </a:ln>
            <a:effectLst/>
          </p:spPr>
        </p:pic>
        <p:sp>
          <p:nvSpPr>
            <p:cNvPr id="1093" name="Rectangle"/>
            <p:cNvSpPr/>
            <p:nvPr/>
          </p:nvSpPr>
          <p:spPr>
            <a:xfrm>
              <a:off x="2585337" y="6704"/>
              <a:ext cx="15083699" cy="447257"/>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Tree>
  </p:cSld>
  <p:clrMapOvr>
    <a:masterClrMapping/>
  </p:clrMapOvr>
  <p:transition xmlns:p14="http://schemas.microsoft.com/office/powerpoint/2010/main" spd="med" advClick="1"/>
</p:sld>
</file>

<file path=ppt/slides/slide7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96" name="Figure 16.28"/>
          <p:cNvSpPr txBox="1"/>
          <p:nvPr/>
        </p:nvSpPr>
        <p:spPr>
          <a:xfrm>
            <a:off x="18639234" y="12787312"/>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16.28</a:t>
            </a:r>
          </a:p>
        </p:txBody>
      </p:sp>
      <p:grpSp>
        <p:nvGrpSpPr>
          <p:cNvPr id="1099" name="Group"/>
          <p:cNvGrpSpPr/>
          <p:nvPr/>
        </p:nvGrpSpPr>
        <p:grpSpPr>
          <a:xfrm>
            <a:off x="7673578" y="375046"/>
            <a:ext cx="8643938" cy="12894470"/>
            <a:chOff x="0" y="0"/>
            <a:chExt cx="8643937" cy="12894468"/>
          </a:xfrm>
        </p:grpSpPr>
        <p:pic>
          <p:nvPicPr>
            <p:cNvPr id="1097" name="fox78119_1628.jpg" descr="fox78119_1628.jpg"/>
            <p:cNvPicPr>
              <a:picLocks noChangeAspect="0"/>
            </p:cNvPicPr>
            <p:nvPr/>
          </p:nvPicPr>
          <p:blipFill>
            <a:blip r:embed="rId2">
              <a:extLst/>
            </a:blip>
            <a:stretch>
              <a:fillRect/>
            </a:stretch>
          </p:blipFill>
          <p:spPr>
            <a:xfrm>
              <a:off x="613172" y="89296"/>
              <a:ext cx="7810501" cy="12805173"/>
            </a:xfrm>
            <a:prstGeom prst="rect">
              <a:avLst/>
            </a:prstGeom>
            <a:ln w="12700" cap="flat">
              <a:noFill/>
              <a:miter lim="400000"/>
            </a:ln>
            <a:effectLst/>
          </p:spPr>
        </p:pic>
        <p:sp>
          <p:nvSpPr>
            <p:cNvPr id="1098" name="Rectangle"/>
            <p:cNvSpPr/>
            <p:nvPr/>
          </p:nvSpPr>
          <p:spPr>
            <a:xfrm>
              <a:off x="0" y="0"/>
              <a:ext cx="8643938" cy="33932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Figure 16.6"/>
          <p:cNvSpPr txBox="1"/>
          <p:nvPr/>
        </p:nvSpPr>
        <p:spPr>
          <a:xfrm>
            <a:off x="17621250" y="12751593"/>
            <a:ext cx="2607469"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16.6</a:t>
            </a:r>
          </a:p>
        </p:txBody>
      </p:sp>
      <p:grpSp>
        <p:nvGrpSpPr>
          <p:cNvPr id="209" name="Group"/>
          <p:cNvGrpSpPr/>
          <p:nvPr/>
        </p:nvGrpSpPr>
        <p:grpSpPr>
          <a:xfrm>
            <a:off x="4726781" y="839390"/>
            <a:ext cx="14930438" cy="11651060"/>
            <a:chOff x="0" y="0"/>
            <a:chExt cx="14930437" cy="11651059"/>
          </a:xfrm>
        </p:grpSpPr>
        <p:pic>
          <p:nvPicPr>
            <p:cNvPr id="207" name="fox78119_1606.jpg" descr="fox78119_1606.jpg"/>
            <p:cNvPicPr>
              <a:picLocks noChangeAspect="0"/>
            </p:cNvPicPr>
            <p:nvPr/>
          </p:nvPicPr>
          <p:blipFill>
            <a:blip r:embed="rId2">
              <a:extLst/>
            </a:blip>
            <a:stretch>
              <a:fillRect/>
            </a:stretch>
          </p:blipFill>
          <p:spPr>
            <a:xfrm>
              <a:off x="0" y="386159"/>
              <a:ext cx="14930438" cy="11264901"/>
            </a:xfrm>
            <a:prstGeom prst="rect">
              <a:avLst/>
            </a:prstGeom>
            <a:ln w="12700" cap="flat">
              <a:noFill/>
              <a:miter lim="400000"/>
            </a:ln>
            <a:effectLst/>
          </p:spPr>
        </p:pic>
        <p:sp>
          <p:nvSpPr>
            <p:cNvPr id="208" name="Rectangle"/>
            <p:cNvSpPr/>
            <p:nvPr/>
          </p:nvSpPr>
          <p:spPr>
            <a:xfrm>
              <a:off x="1375171" y="0"/>
              <a:ext cx="12162236" cy="821532"/>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1" name="Figure 16.5a"/>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j-lt"/>
                <a:ea typeface="+mj-ea"/>
                <a:cs typeface="+mj-cs"/>
                <a:sym typeface="Arial"/>
              </a:defRPr>
            </a:lvl1pPr>
          </a:lstStyle>
          <a:p>
            <a:pPr/>
            <a:r>
              <a:t>Figure 16.5a</a:t>
            </a:r>
          </a:p>
        </p:txBody>
      </p:sp>
      <p:grpSp>
        <p:nvGrpSpPr>
          <p:cNvPr id="214" name="Group"/>
          <p:cNvGrpSpPr/>
          <p:nvPr/>
        </p:nvGrpSpPr>
        <p:grpSpPr>
          <a:xfrm>
            <a:off x="7369968" y="535781"/>
            <a:ext cx="11251407" cy="12430126"/>
            <a:chOff x="0" y="0"/>
            <a:chExt cx="11251406" cy="12430125"/>
          </a:xfrm>
        </p:grpSpPr>
        <p:pic>
          <p:nvPicPr>
            <p:cNvPr id="212" name="fox78119_1605a.jpg" descr="fox78119_1605a.jpg"/>
            <p:cNvPicPr>
              <a:picLocks noChangeAspect="0"/>
            </p:cNvPicPr>
            <p:nvPr/>
          </p:nvPicPr>
          <p:blipFill>
            <a:blip r:embed="rId2">
              <a:extLst/>
            </a:blip>
            <a:stretch>
              <a:fillRect/>
            </a:stretch>
          </p:blipFill>
          <p:spPr>
            <a:xfrm>
              <a:off x="592931" y="232171"/>
              <a:ext cx="8451851" cy="12197954"/>
            </a:xfrm>
            <a:prstGeom prst="rect">
              <a:avLst/>
            </a:prstGeom>
            <a:ln w="12700" cap="flat">
              <a:noFill/>
              <a:miter lim="400000"/>
            </a:ln>
            <a:effectLst/>
          </p:spPr>
        </p:pic>
        <p:sp>
          <p:nvSpPr>
            <p:cNvPr id="213" name="Rectangle"/>
            <p:cNvSpPr/>
            <p:nvPr/>
          </p:nvSpPr>
          <p:spPr>
            <a:xfrm>
              <a:off x="0" y="0"/>
              <a:ext cx="11251407" cy="76795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j-lt"/>
                  <a:ea typeface="+mj-ea"/>
                  <a:cs typeface="+mj-cs"/>
                  <a:sym typeface="Arial"/>
                </a:defRPr>
              </a:pPr>
            </a:p>
          </p:txBody>
        </p:sp>
      </p:grpSp>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1.png"/></Relationships>

</file>

<file path=ppt/theme/_rels/theme2.xml.rels><?xml version="1.0" encoding="UTF-8"?>
<Relationships xmlns="http://schemas.openxmlformats.org/package/2006/relationships"><Relationship Id="rId1" Type="http://schemas.openxmlformats.org/officeDocument/2006/relationships/image" Target="../media/image2.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Arial"/>
        <a:ea typeface="Arial"/>
        <a:cs typeface="Arial"/>
      </a:majorFont>
      <a:minorFont>
        <a:latin typeface="Times Roman"/>
        <a:ea typeface="Times Roman"/>
        <a:cs typeface="Times Roman"/>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25400" dir="5400000">
              <a:srgbClr val="000000">
                <a:alpha val="50000"/>
              </a:srgbClr>
            </a:outerShdw>
          </a:effectLst>
        </a:effectStyle>
        <a:effectStyle>
          <a:effectLst>
            <a:outerShdw sx="100000" sy="100000" kx="0" ky="0" algn="b" rotWithShape="0" blurRad="63500" dist="12700" dir="0">
              <a:srgbClr val="000000">
                <a:alpha val="50000"/>
              </a:srgbClr>
            </a:outerShdw>
          </a:effectLst>
        </a:effectStyle>
        <a:effectStyle>
          <a:effectLst>
            <a:outerShdw sx="100000" sy="100000" kx="0" ky="0" algn="b" rotWithShape="0" blurRad="508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Arial"/>
        <a:ea typeface="Arial"/>
        <a:cs typeface="Arial"/>
      </a:majorFont>
      <a:minorFont>
        <a:latin typeface="Times Roman"/>
        <a:ea typeface="Times Roman"/>
        <a:cs typeface="Times Roman"/>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25400" dir="5400000">
              <a:srgbClr val="000000">
                <a:alpha val="50000"/>
              </a:srgbClr>
            </a:outerShdw>
          </a:effectLst>
        </a:effectStyle>
        <a:effectStyle>
          <a:effectLst>
            <a:outerShdw sx="100000" sy="100000" kx="0" ky="0" algn="b" rotWithShape="0" blurRad="63500" dist="12700" dir="0">
              <a:srgbClr val="000000">
                <a:alpha val="50000"/>
              </a:srgbClr>
            </a:outerShdw>
          </a:effectLst>
        </a:effectStyle>
        <a:effectStyle>
          <a:effectLst>
            <a:outerShdw sx="100000" sy="100000" kx="0" ky="0" algn="b" rotWithShape="0" blurRad="508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