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media1.mov" ContentType="video/unknown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D51ADE6A-740E-44AE-83CC-AE7238B6C88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A9BC294-FFE2-49D5-8D69-9E1BD2C41BD5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BBFC77FB-9ED0-4EC9-95AA-A1379042E648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8" name="Shape 10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14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14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14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14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14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14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14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14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14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b="0" sz="46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b="0" sz="46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b="0" sz="46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Text"/>
          <p:cNvSpPr txBox="1"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 marL="0" marR="0" defTabSz="821531">
              <a:defRPr b="0" sz="11200"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00" name="Body Level One…"/>
          <p:cNvSpPr txBox="1"/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0" marR="0" indent="0" algn="ctr" defTabSz="821531">
              <a:spcBef>
                <a:spcPts val="0"/>
              </a:spcBef>
              <a:buSzTx/>
              <a:buNone/>
              <a:defRPr b="0" sz="5200"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228600" algn="ctr" defTabSz="821531">
              <a:spcBef>
                <a:spcPts val="0"/>
              </a:spcBef>
              <a:buSzTx/>
              <a:buNone/>
              <a:defRPr b="0"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1531">
              <a:spcBef>
                <a:spcPts val="0"/>
              </a:spcBef>
              <a:buSzTx/>
              <a:buNone/>
              <a:defRPr b="0" sz="5200"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1531">
              <a:spcBef>
                <a:spcPts val="0"/>
              </a:spcBef>
              <a:buSzTx/>
              <a:buNone/>
              <a:defRPr b="0" sz="5200"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1531">
              <a:spcBef>
                <a:spcPts val="0"/>
              </a:spcBef>
              <a:buSzTx/>
              <a:buNone/>
              <a:defRPr b="0" sz="5200"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Text"/>
          <p:cNvSpPr txBox="1"/>
          <p:nvPr>
            <p:ph type="title"/>
          </p:nvPr>
        </p:nvSpPr>
        <p:spPr>
          <a:xfrm>
            <a:off x="3958828" y="0"/>
            <a:ext cx="16456026" cy="3381375"/>
          </a:xfrm>
          <a:prstGeom prst="rect">
            <a:avLst/>
          </a:prstGeom>
        </p:spPr>
        <p:txBody>
          <a:bodyPr/>
          <a:lstStyle>
            <a:lvl1pPr marL="78399" marR="78399" defTabSz="910828"/>
          </a:lstStyle>
          <a:p>
            <a:pPr/>
            <a:r>
              <a:t>Title Text</a:t>
            </a:r>
          </a:p>
        </p:txBody>
      </p:sp>
      <p:sp>
        <p:nvSpPr>
          <p:cNvPr id="35" name="Body Level One…"/>
          <p:cNvSpPr txBox="1"/>
          <p:nvPr>
            <p:ph type="body" idx="1"/>
          </p:nvPr>
        </p:nvSpPr>
        <p:spPr>
          <a:xfrm>
            <a:off x="3958828" y="3196828"/>
            <a:ext cx="16456026" cy="10519172"/>
          </a:xfrm>
          <a:prstGeom prst="rect">
            <a:avLst/>
          </a:prstGeom>
        </p:spPr>
        <p:txBody>
          <a:bodyPr/>
          <a:lstStyle>
            <a:lvl1pPr marL="764199" marR="78399" indent="-685799" defTabSz="910828">
              <a:spcBef>
                <a:spcPts val="1500"/>
              </a:spcBef>
              <a:buClr>
                <a:srgbClr val="000000"/>
              </a:buClr>
              <a:buSzTx/>
              <a:buFont typeface="Times New Roman"/>
              <a:buNone/>
            </a:lvl1pPr>
            <a:lvl2pPr marL="1564299" marR="78399" indent="-571500" defTabSz="910828">
              <a:spcBef>
                <a:spcPts val="1400"/>
              </a:spcBef>
              <a:buClr>
                <a:srgbClr val="000000"/>
              </a:buClr>
              <a:buSzTx/>
              <a:buFont typeface="Times New Roman"/>
              <a:buNone/>
            </a:lvl2pPr>
            <a:lvl3pPr marL="2364400" marR="78399" indent="-457199" defTabSz="910828">
              <a:spcBef>
                <a:spcPts val="1200"/>
              </a:spcBef>
              <a:buClr>
                <a:srgbClr val="000000"/>
              </a:buClr>
              <a:buSzTx/>
              <a:buFont typeface="Times New Roman"/>
              <a:buNone/>
            </a:lvl3pPr>
            <a:lvl4pPr marL="3278799" marR="78399" indent="-457198" defTabSz="910828">
              <a:buClr>
                <a:srgbClr val="000000"/>
              </a:buClr>
              <a:buSzTx/>
              <a:buFont typeface="Times New Roman"/>
              <a:buNone/>
            </a:lvl4pPr>
            <a:lvl5pPr marL="4193201" marR="78399" indent="-457201" defTabSz="910828">
              <a:buClr>
                <a:srgbClr val="000000"/>
              </a:buClr>
              <a:buSzTx/>
              <a:buFont typeface="Times New Roman"/>
              <a:buNone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xfrm>
            <a:off x="20172711" y="13108781"/>
            <a:ext cx="494606" cy="488504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Number"/>
          <p:cNvSpPr txBox="1"/>
          <p:nvPr>
            <p:ph type="sldNum" sz="quarter" idx="2"/>
          </p:nvPr>
        </p:nvSpPr>
        <p:spPr>
          <a:xfrm>
            <a:off x="11952882" y="13019484"/>
            <a:ext cx="460376" cy="498476"/>
          </a:xfrm>
          <a:prstGeom prst="rect">
            <a:avLst/>
          </a:prstGeom>
        </p:spPr>
        <p:txBody>
          <a:bodyPr/>
          <a:lstStyle>
            <a:lvl1pPr defTabSz="821531">
              <a:defRPr b="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2pPr marL="888866" indent="-391026">
              <a:spcBef>
                <a:spcPts val="1200"/>
              </a:spcBef>
              <a:buChar char="–"/>
              <a:defRPr sz="5200"/>
            </a:lvl2pPr>
            <a:lvl3pPr marL="1264322" indent="-309282">
              <a:spcBef>
                <a:spcPts val="1100"/>
              </a:spcBef>
              <a:defRPr sz="4600"/>
            </a:lvl3pPr>
            <a:lvl4pPr marL="1722482" indent="-310242">
              <a:spcBef>
                <a:spcPts val="900"/>
              </a:spcBef>
              <a:buChar char="–"/>
              <a:defRPr sz="3800"/>
            </a:lvl4pPr>
            <a:lvl5pPr marL="2179682" indent="-310242">
              <a:spcBef>
                <a:spcPts val="900"/>
              </a:spcBef>
              <a:buChar char="»"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defTabSz="1160859">
              <a:defRPr b="1"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81280" marR="81280" indent="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81280" marR="81280" indent="228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81280" marR="81280" indent="4572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81280" marR="81280" indent="685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81280" marR="81280" indent="9144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81280" marR="81280" indent="11430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81280" marR="81280" indent="1371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81280" marR="81280" indent="1600199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81280" marR="81280" indent="1828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titleStyle>
    <p:bodyStyle>
      <a:lvl1pPr marL="508230" marR="81280" indent="-467590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949024" marR="81280" indent="-451184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1358451" marR="81280" indent="-403411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19020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bodyStyle>
    <p:otherStyle>
      <a:lvl1pPr marL="0" marR="0" indent="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0" marR="0" indent="228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0" marR="0" indent="457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0" marR="0" indent="685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0" marR="0" indent="9144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0" marR="0" indent="11430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0" marR="0" indent="1371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0" marR="0" indent="1600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0" marR="0" indent="1828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hyperlink" Target="http://www.adinstruments.com/solutions/experiments/labtutor_experiments/full.php?exp_id=258&amp;id=683&amp;language=English&amp;template=education" TargetMode="External"/><Relationship Id="rId3" Type="http://schemas.openxmlformats.org/officeDocument/2006/relationships/image" Target="../media/image5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Greyout_(medical)" TargetMode="External"/><Relationship Id="rId3" Type="http://schemas.openxmlformats.org/officeDocument/2006/relationships/hyperlink" Target="http://en.wikipedia.org/wiki/Tunnel_vision" TargetMode="External"/><Relationship Id="rId4" Type="http://schemas.openxmlformats.org/officeDocument/2006/relationships/hyperlink" Target="http://en.wikipedia.org/wiki/G-LOC" TargetMode="External"/><Relationship Id="rId5" Type="http://schemas.openxmlformats.org/officeDocument/2006/relationships/image" Target="../media/image6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3.pn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urn off cell phones…"/>
          <p:cNvSpPr txBox="1"/>
          <p:nvPr/>
        </p:nvSpPr>
        <p:spPr>
          <a:xfrm>
            <a:off x="8196689" y="4409876"/>
            <a:ext cx="8466427" cy="3929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t>turn off cell phones</a:t>
            </a:r>
          </a:p>
          <a:p>
            <a:pPr>
              <a:defRPr b="1" sz="8600">
                <a:latin typeface="Helvetica"/>
                <a:ea typeface="Helvetica"/>
                <a:cs typeface="Helvetica"/>
                <a:sym typeface="Helvetica"/>
              </a:defRPr>
            </a:pPr>
            <a:r>
              <a:t>Start Recording</a:t>
            </a:r>
          </a:p>
          <a:p>
            <a:pPr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t>check audio connection</a:t>
            </a:r>
          </a:p>
          <a:p>
            <a:pPr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t>dim lights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arterial…"/>
          <p:cNvSpPr txBox="1"/>
          <p:nvPr/>
        </p:nvSpPr>
        <p:spPr>
          <a:xfrm>
            <a:off x="4854892" y="5713809"/>
            <a:ext cx="2996191" cy="1181101"/>
          </a:xfrm>
          <a:prstGeom prst="rect">
            <a:avLst/>
          </a:prstGeom>
          <a:solidFill>
            <a:srgbClr val="FFDAD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arterial</a:t>
            </a:r>
          </a:p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blood pressure</a:t>
            </a:r>
          </a:p>
        </p:txBody>
      </p:sp>
      <p:sp>
        <p:nvSpPr>
          <p:cNvPr id="150" name="cardiac…"/>
          <p:cNvSpPr txBox="1"/>
          <p:nvPr/>
        </p:nvSpPr>
        <p:spPr>
          <a:xfrm>
            <a:off x="10418550" y="5713809"/>
            <a:ext cx="2411016" cy="1181101"/>
          </a:xfrm>
          <a:prstGeom prst="rect">
            <a:avLst/>
          </a:prstGeom>
          <a:solidFill>
            <a:srgbClr val="FFDAD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cardiac</a:t>
            </a:r>
          </a:p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output</a:t>
            </a:r>
          </a:p>
        </p:txBody>
      </p:sp>
      <p:sp>
        <p:nvSpPr>
          <p:cNvPr id="151" name="total…"/>
          <p:cNvSpPr txBox="1"/>
          <p:nvPr/>
        </p:nvSpPr>
        <p:spPr>
          <a:xfrm>
            <a:off x="14835187" y="5435600"/>
            <a:ext cx="3554017" cy="1701801"/>
          </a:xfrm>
          <a:prstGeom prst="rect">
            <a:avLst/>
          </a:prstGeom>
          <a:solidFill>
            <a:srgbClr val="FFDAD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total</a:t>
            </a:r>
          </a:p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peripheral</a:t>
            </a:r>
          </a:p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resistance</a:t>
            </a:r>
          </a:p>
        </p:txBody>
      </p:sp>
      <p:sp>
        <p:nvSpPr>
          <p:cNvPr id="152" name="="/>
          <p:cNvSpPr txBox="1"/>
          <p:nvPr/>
        </p:nvSpPr>
        <p:spPr>
          <a:xfrm>
            <a:off x="8610489" y="5786040"/>
            <a:ext cx="557060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153" name="X"/>
          <p:cNvSpPr txBox="1"/>
          <p:nvPr/>
        </p:nvSpPr>
        <p:spPr>
          <a:xfrm>
            <a:off x="13521144" y="5893196"/>
            <a:ext cx="613394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154" name="V = I x R"/>
          <p:cNvSpPr txBox="1"/>
          <p:nvPr/>
        </p:nvSpPr>
        <p:spPr>
          <a:xfrm>
            <a:off x="9946445" y="8901509"/>
            <a:ext cx="295721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V = I x R</a:t>
            </a:r>
          </a:p>
        </p:txBody>
      </p:sp>
      <p:sp>
        <p:nvSpPr>
          <p:cNvPr id="155" name="Adjust cardiac output &amp; Total Peripheral Resistance &amp; blood volume to maintain a constant blood pressure of 120/80 mmHg"/>
          <p:cNvSpPr txBox="1"/>
          <p:nvPr/>
        </p:nvSpPr>
        <p:spPr>
          <a:xfrm>
            <a:off x="4531331" y="481806"/>
            <a:ext cx="14680407" cy="325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b="1" sz="4000">
                <a:latin typeface="Helvetica"/>
                <a:ea typeface="Helvetica"/>
                <a:cs typeface="Helvetica"/>
                <a:sym typeface="Helvetica"/>
              </a:defRPr>
            </a:pPr>
            <a:r>
              <a:t>A</a:t>
            </a:r>
            <a:r>
              <a:rPr b="0"/>
              <a:t>djust cardiac output &amp; Total Peripheral Resistance &amp; blood volume to maintain a constant blood pressure of 120/80 mmHg</a:t>
            </a:r>
          </a:p>
        </p:txBody>
      </p:sp>
      <p:sp>
        <p:nvSpPr>
          <p:cNvPr id="156" name="(total blood flow)"/>
          <p:cNvSpPr txBox="1"/>
          <p:nvPr/>
        </p:nvSpPr>
        <p:spPr>
          <a:xfrm>
            <a:off x="9989832" y="6985205"/>
            <a:ext cx="3428976" cy="663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600"/>
            </a:lvl1pPr>
          </a:lstStyle>
          <a:p>
            <a:pPr/>
            <a:r>
              <a:t>(total blood flow)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roup"/>
          <p:cNvGrpSpPr/>
          <p:nvPr/>
        </p:nvGrpSpPr>
        <p:grpSpPr>
          <a:xfrm>
            <a:off x="4869656" y="696912"/>
            <a:ext cx="13662424" cy="12115801"/>
            <a:chOff x="0" y="0"/>
            <a:chExt cx="13662423" cy="12115799"/>
          </a:xfrm>
        </p:grpSpPr>
        <p:pic>
          <p:nvPicPr>
            <p:cNvPr id="158" name="fox78119_1420.jpg" descr="fox78119_142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3068"/>
              <a:ext cx="13662424" cy="119227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9" name="Rectangle"/>
            <p:cNvSpPr/>
            <p:nvPr/>
          </p:nvSpPr>
          <p:spPr>
            <a:xfrm>
              <a:off x="3138751" y="0"/>
              <a:ext cx="9940488" cy="52277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61" name="Figure 14.20"/>
          <p:cNvSpPr txBox="1"/>
          <p:nvPr/>
        </p:nvSpPr>
        <p:spPr>
          <a:xfrm>
            <a:off x="18282046" y="12948046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14.20</a:t>
            </a:r>
          </a:p>
        </p:txBody>
      </p:sp>
      <p:sp>
        <p:nvSpPr>
          <p:cNvPr id="162" name="Exercise:…"/>
          <p:cNvSpPr txBox="1"/>
          <p:nvPr/>
        </p:nvSpPr>
        <p:spPr>
          <a:xfrm>
            <a:off x="10673953" y="910828"/>
            <a:ext cx="3456912" cy="17018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Exercise:</a:t>
            </a:r>
          </a:p>
          <a:p>
            <a: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Cardiac Output </a:t>
            </a:r>
          </a:p>
          <a:p>
            <a: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= 25 L/min</a:t>
            </a:r>
          </a:p>
        </p:txBody>
      </p:sp>
      <p:sp>
        <p:nvSpPr>
          <p:cNvPr id="163" name="Rest: Cardiac Output = 5.5 L/min"/>
          <p:cNvSpPr txBox="1"/>
          <p:nvPr/>
        </p:nvSpPr>
        <p:spPr>
          <a:xfrm>
            <a:off x="9477375" y="12269390"/>
            <a:ext cx="6875029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Rest: Cardiac Output = 5.5 L/min</a:t>
            </a:r>
          </a:p>
        </p:txBody>
      </p:sp>
      <p:sp>
        <p:nvSpPr>
          <p:cNvPr id="164" name="Shape"/>
          <p:cNvSpPr/>
          <p:nvPr/>
        </p:nvSpPr>
        <p:spPr>
          <a:xfrm>
            <a:off x="4362044" y="366143"/>
            <a:ext cx="13093434" cy="8241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67" y="17108"/>
                </a:moveTo>
                <a:lnTo>
                  <a:pt x="6083" y="17205"/>
                </a:lnTo>
                <a:lnTo>
                  <a:pt x="8354" y="16976"/>
                </a:lnTo>
                <a:lnTo>
                  <a:pt x="8782" y="10486"/>
                </a:lnTo>
                <a:lnTo>
                  <a:pt x="11047" y="10041"/>
                </a:lnTo>
                <a:lnTo>
                  <a:pt x="11790" y="17419"/>
                </a:lnTo>
                <a:lnTo>
                  <a:pt x="12144" y="17424"/>
                </a:lnTo>
                <a:lnTo>
                  <a:pt x="13173" y="10907"/>
                </a:lnTo>
                <a:lnTo>
                  <a:pt x="13756" y="14927"/>
                </a:lnTo>
                <a:lnTo>
                  <a:pt x="14608" y="14255"/>
                </a:lnTo>
                <a:lnTo>
                  <a:pt x="15724" y="16276"/>
                </a:lnTo>
                <a:lnTo>
                  <a:pt x="16952" y="16308"/>
                </a:lnTo>
                <a:lnTo>
                  <a:pt x="18208" y="17332"/>
                </a:lnTo>
                <a:lnTo>
                  <a:pt x="18464" y="21600"/>
                </a:lnTo>
                <a:lnTo>
                  <a:pt x="18879" y="21503"/>
                </a:lnTo>
                <a:lnTo>
                  <a:pt x="20000" y="11681"/>
                </a:lnTo>
                <a:lnTo>
                  <a:pt x="21181" y="11535"/>
                </a:lnTo>
                <a:lnTo>
                  <a:pt x="21600" y="0"/>
                </a:lnTo>
                <a:lnTo>
                  <a:pt x="3770" y="449"/>
                </a:lnTo>
                <a:lnTo>
                  <a:pt x="0" y="7180"/>
                </a:lnTo>
                <a:lnTo>
                  <a:pt x="134" y="13729"/>
                </a:lnTo>
                <a:lnTo>
                  <a:pt x="467" y="17108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65" name="circulation at rest vs. exercise"/>
          <p:cNvSpPr txBox="1"/>
          <p:nvPr/>
        </p:nvSpPr>
        <p:spPr>
          <a:xfrm>
            <a:off x="8366901" y="-48727"/>
            <a:ext cx="8029105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circulation at rest vs. exercise</a:t>
            </a:r>
          </a:p>
        </p:txBody>
      </p:sp>
      <p:grpSp>
        <p:nvGrpSpPr>
          <p:cNvPr id="170" name="Group"/>
          <p:cNvGrpSpPr/>
          <p:nvPr/>
        </p:nvGrpSpPr>
        <p:grpSpPr>
          <a:xfrm>
            <a:off x="4622800" y="7264400"/>
            <a:ext cx="13939739" cy="5598121"/>
            <a:chOff x="0" y="0"/>
            <a:chExt cx="13939738" cy="5598120"/>
          </a:xfrm>
        </p:grpSpPr>
        <p:sp>
          <p:nvSpPr>
            <p:cNvPr id="166" name="Rectangle"/>
            <p:cNvSpPr/>
            <p:nvPr/>
          </p:nvSpPr>
          <p:spPr>
            <a:xfrm>
              <a:off x="0" y="0"/>
              <a:ext cx="3210818" cy="5598121"/>
            </a:xfrm>
            <a:prstGeom prst="rect">
              <a:avLst/>
            </a:prstGeom>
            <a:solidFill>
              <a:srgbClr val="FFFFFF">
                <a:alpha val="6368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7" name="Rectangle"/>
            <p:cNvSpPr/>
            <p:nvPr/>
          </p:nvSpPr>
          <p:spPr>
            <a:xfrm>
              <a:off x="3169542" y="3480692"/>
              <a:ext cx="10763946" cy="1525589"/>
            </a:xfrm>
            <a:prstGeom prst="rect">
              <a:avLst/>
            </a:prstGeom>
            <a:solidFill>
              <a:srgbClr val="FFFFFF">
                <a:alpha val="6368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8" name="Rectangle"/>
            <p:cNvSpPr/>
            <p:nvPr/>
          </p:nvSpPr>
          <p:spPr>
            <a:xfrm>
              <a:off x="5537200" y="1334392"/>
              <a:ext cx="4031754" cy="2148286"/>
            </a:xfrm>
            <a:prstGeom prst="rect">
              <a:avLst/>
            </a:prstGeom>
            <a:solidFill>
              <a:srgbClr val="FFFFFF">
                <a:alpha val="6368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9" name="Rectangle"/>
            <p:cNvSpPr/>
            <p:nvPr/>
          </p:nvSpPr>
          <p:spPr>
            <a:xfrm>
              <a:off x="12000507" y="1118492"/>
              <a:ext cx="1939232" cy="2404866"/>
            </a:xfrm>
            <a:prstGeom prst="rect">
              <a:avLst/>
            </a:prstGeom>
            <a:solidFill>
              <a:srgbClr val="FFFFFF">
                <a:alpha val="6368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xit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4" grpId="2"/>
      <p:bldP build="whole" bldLvl="1" animBg="1" rev="0" advAuto="0" spid="17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Blood Pressure = Blood flow  x  Resistance…"/>
          <p:cNvSpPr txBox="1"/>
          <p:nvPr/>
        </p:nvSpPr>
        <p:spPr>
          <a:xfrm>
            <a:off x="4661815" y="10657690"/>
            <a:ext cx="13644563" cy="2555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Blood Pressure = Blood flow  x  Resistance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blood pressure stays pretty constant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so, to increase blood flow:</a:t>
            </a:r>
          </a:p>
          <a:p>
            <a:pPr lvl="1" marL="81280" marR="81280" indent="34290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increase</a:t>
            </a:r>
            <a:r>
              <a:rPr b="1"/>
              <a:t> cardiac output</a:t>
            </a:r>
            <a:r>
              <a:t> and/or </a:t>
            </a:r>
            <a:r>
              <a:rPr b="1"/>
              <a:t>decrease</a:t>
            </a:r>
            <a:r>
              <a:t> </a:t>
            </a:r>
            <a:r>
              <a:rPr b="1"/>
              <a:t>resistance</a:t>
            </a:r>
            <a:r>
              <a:t> at muscles</a:t>
            </a:r>
          </a:p>
        </p:txBody>
      </p:sp>
      <p:sp>
        <p:nvSpPr>
          <p:cNvPr id="173" name="Exercise increases cardiac output and causes redistribution of blood flow"/>
          <p:cNvSpPr txBox="1"/>
          <p:nvPr/>
        </p:nvSpPr>
        <p:spPr>
          <a:xfrm>
            <a:off x="3958828" y="392906"/>
            <a:ext cx="14629625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Exercise increases </a:t>
            </a:r>
            <a:r>
              <a:rPr b="1"/>
              <a:t>cardiac output</a:t>
            </a:r>
            <a:r>
              <a:t> and causes </a:t>
            </a:r>
            <a:r>
              <a:rPr b="1"/>
              <a:t>redistribution</a:t>
            </a:r>
            <a:r>
              <a:t> of blood flow</a:t>
            </a:r>
          </a:p>
        </p:txBody>
      </p:sp>
      <p:pic>
        <p:nvPicPr>
          <p:cNvPr id="174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69656" y="1000125"/>
            <a:ext cx="11389837" cy="9322594"/>
          </a:xfrm>
          <a:prstGeom prst="rect">
            <a:avLst/>
          </a:prstGeom>
          <a:ln w="12700"/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Figure 14.5"/>
          <p:cNvSpPr txBox="1"/>
          <p:nvPr/>
        </p:nvSpPr>
        <p:spPr>
          <a:xfrm>
            <a:off x="18157031" y="12823031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14.5</a:t>
            </a:r>
          </a:p>
        </p:txBody>
      </p:sp>
      <p:sp>
        <p:nvSpPr>
          <p:cNvPr id="177" name="Cardiac output"/>
          <p:cNvSpPr txBox="1"/>
          <p:nvPr/>
        </p:nvSpPr>
        <p:spPr>
          <a:xfrm>
            <a:off x="5637609" y="2893218"/>
            <a:ext cx="3266249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</a:t>
            </a:r>
          </a:p>
        </p:txBody>
      </p:sp>
      <p:sp>
        <p:nvSpPr>
          <p:cNvPr id="178" name="Cardiac rate"/>
          <p:cNvSpPr txBox="1"/>
          <p:nvPr/>
        </p:nvSpPr>
        <p:spPr>
          <a:xfrm>
            <a:off x="10727531" y="2893218"/>
            <a:ext cx="2719794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rate</a:t>
            </a:r>
          </a:p>
        </p:txBody>
      </p:sp>
      <p:sp>
        <p:nvSpPr>
          <p:cNvPr id="179" name="Stroke Volume"/>
          <p:cNvSpPr txBox="1"/>
          <p:nvPr/>
        </p:nvSpPr>
        <p:spPr>
          <a:xfrm>
            <a:off x="15621000" y="2893218"/>
            <a:ext cx="3211624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Stroke Volume</a:t>
            </a:r>
          </a:p>
        </p:txBody>
      </p:sp>
      <p:sp>
        <p:nvSpPr>
          <p:cNvPr id="180" name="="/>
          <p:cNvSpPr txBox="1"/>
          <p:nvPr/>
        </p:nvSpPr>
        <p:spPr>
          <a:xfrm>
            <a:off x="9798843" y="2786062"/>
            <a:ext cx="59662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181" name="X"/>
          <p:cNvSpPr txBox="1"/>
          <p:nvPr/>
        </p:nvSpPr>
        <p:spPr>
          <a:xfrm>
            <a:off x="14317265" y="2786062"/>
            <a:ext cx="64702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182" name="(ml/min)…"/>
          <p:cNvSpPr txBox="1"/>
          <p:nvPr/>
        </p:nvSpPr>
        <p:spPr>
          <a:xfrm>
            <a:off x="5322951" y="4214812"/>
            <a:ext cx="4173729" cy="2125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(ml/min)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amount of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pumped out by heart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every minute</a:t>
            </a:r>
          </a:p>
        </p:txBody>
      </p:sp>
      <p:sp>
        <p:nvSpPr>
          <p:cNvPr id="183" name="(beats/min)…"/>
          <p:cNvSpPr txBox="1"/>
          <p:nvPr/>
        </p:nvSpPr>
        <p:spPr>
          <a:xfrm>
            <a:off x="10775430" y="4214812"/>
            <a:ext cx="2815649" cy="2125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(beats/min)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often the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heart beats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each minute</a:t>
            </a:r>
          </a:p>
        </p:txBody>
      </p:sp>
      <p:sp>
        <p:nvSpPr>
          <p:cNvPr id="184" name="(ml/beat)…"/>
          <p:cNvSpPr txBox="1"/>
          <p:nvPr/>
        </p:nvSpPr>
        <p:spPr>
          <a:xfrm>
            <a:off x="15421343" y="4321968"/>
            <a:ext cx="4321970" cy="262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(ml/beat)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much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is ejected from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each ventricle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with each beat</a:t>
            </a:r>
          </a:p>
        </p:txBody>
      </p:sp>
      <p:sp>
        <p:nvSpPr>
          <p:cNvPr id="185" name="5.5k ml / min"/>
          <p:cNvSpPr txBox="1"/>
          <p:nvPr/>
        </p:nvSpPr>
        <p:spPr>
          <a:xfrm>
            <a:off x="5584031" y="9126140"/>
            <a:ext cx="2814812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5.5k ml / min</a:t>
            </a:r>
          </a:p>
        </p:txBody>
      </p:sp>
      <p:sp>
        <p:nvSpPr>
          <p:cNvPr id="186" name="70 beats/min"/>
          <p:cNvSpPr txBox="1"/>
          <p:nvPr/>
        </p:nvSpPr>
        <p:spPr>
          <a:xfrm>
            <a:off x="10459640" y="9126140"/>
            <a:ext cx="283867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70 beats/min</a:t>
            </a:r>
          </a:p>
        </p:txBody>
      </p:sp>
      <p:sp>
        <p:nvSpPr>
          <p:cNvPr id="187" name="80 ml/beat"/>
          <p:cNvSpPr txBox="1"/>
          <p:nvPr/>
        </p:nvSpPr>
        <p:spPr>
          <a:xfrm>
            <a:off x="16085343" y="9126140"/>
            <a:ext cx="233846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80 ml/beat</a:t>
            </a:r>
          </a:p>
        </p:txBody>
      </p:sp>
      <p:sp>
        <p:nvSpPr>
          <p:cNvPr id="188" name="="/>
          <p:cNvSpPr txBox="1"/>
          <p:nvPr/>
        </p:nvSpPr>
        <p:spPr>
          <a:xfrm>
            <a:off x="9548812" y="8983265"/>
            <a:ext cx="59662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189" name="X"/>
          <p:cNvSpPr txBox="1"/>
          <p:nvPr/>
        </p:nvSpPr>
        <p:spPr>
          <a:xfrm>
            <a:off x="14460140" y="8983265"/>
            <a:ext cx="64702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190" name="Average Resting Values:"/>
          <p:cNvSpPr txBox="1"/>
          <p:nvPr/>
        </p:nvSpPr>
        <p:spPr>
          <a:xfrm>
            <a:off x="4494609" y="8072437"/>
            <a:ext cx="522875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Average Resting Values:</a:t>
            </a:r>
          </a:p>
        </p:txBody>
      </p:sp>
      <p:sp>
        <p:nvSpPr>
          <p:cNvPr id="191" name="Total blood volume = 5.5 liters, so all blood pumped each minute."/>
          <p:cNvSpPr txBox="1"/>
          <p:nvPr/>
        </p:nvSpPr>
        <p:spPr>
          <a:xfrm>
            <a:off x="5584031" y="11662171"/>
            <a:ext cx="1352750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Total blood volume = 5.5 liters, so all blood pumped each minute.</a:t>
            </a:r>
          </a:p>
        </p:txBody>
      </p:sp>
      <p:sp>
        <p:nvSpPr>
          <p:cNvPr id="192" name="Cardiac Output"/>
          <p:cNvSpPr txBox="1"/>
          <p:nvPr/>
        </p:nvSpPr>
        <p:spPr>
          <a:xfrm>
            <a:off x="3815953" y="732234"/>
            <a:ext cx="4627747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Cardiac Output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ardiac output"/>
          <p:cNvSpPr txBox="1"/>
          <p:nvPr/>
        </p:nvSpPr>
        <p:spPr>
          <a:xfrm>
            <a:off x="5637609" y="2893218"/>
            <a:ext cx="3266249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</a:t>
            </a:r>
          </a:p>
        </p:txBody>
      </p:sp>
      <p:sp>
        <p:nvSpPr>
          <p:cNvPr id="195" name="Cardiac rate"/>
          <p:cNvSpPr txBox="1"/>
          <p:nvPr/>
        </p:nvSpPr>
        <p:spPr>
          <a:xfrm>
            <a:off x="10727531" y="2893218"/>
            <a:ext cx="2719794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rate</a:t>
            </a:r>
          </a:p>
        </p:txBody>
      </p:sp>
      <p:sp>
        <p:nvSpPr>
          <p:cNvPr id="196" name="Stroke Volume"/>
          <p:cNvSpPr txBox="1"/>
          <p:nvPr/>
        </p:nvSpPr>
        <p:spPr>
          <a:xfrm>
            <a:off x="15621000" y="2893218"/>
            <a:ext cx="3211624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Stroke Volume</a:t>
            </a:r>
          </a:p>
        </p:txBody>
      </p:sp>
      <p:sp>
        <p:nvSpPr>
          <p:cNvPr id="197" name="="/>
          <p:cNvSpPr txBox="1"/>
          <p:nvPr/>
        </p:nvSpPr>
        <p:spPr>
          <a:xfrm>
            <a:off x="9798843" y="2786062"/>
            <a:ext cx="59662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198" name="X"/>
          <p:cNvSpPr txBox="1"/>
          <p:nvPr/>
        </p:nvSpPr>
        <p:spPr>
          <a:xfrm>
            <a:off x="14317265" y="2786062"/>
            <a:ext cx="64702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199" name="(ml/min)…"/>
          <p:cNvSpPr txBox="1"/>
          <p:nvPr/>
        </p:nvSpPr>
        <p:spPr>
          <a:xfrm>
            <a:off x="5322951" y="4214812"/>
            <a:ext cx="4173729" cy="2125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(ml/min)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amount of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pumped out by heart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every minute</a:t>
            </a:r>
          </a:p>
        </p:txBody>
      </p:sp>
      <p:sp>
        <p:nvSpPr>
          <p:cNvPr id="200" name="(beats/min)…"/>
          <p:cNvSpPr txBox="1"/>
          <p:nvPr/>
        </p:nvSpPr>
        <p:spPr>
          <a:xfrm>
            <a:off x="10775430" y="4214812"/>
            <a:ext cx="2815649" cy="2125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(beats/min)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often the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heart beats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each minute</a:t>
            </a:r>
          </a:p>
        </p:txBody>
      </p:sp>
      <p:sp>
        <p:nvSpPr>
          <p:cNvPr id="201" name="(ml/beat)…"/>
          <p:cNvSpPr txBox="1"/>
          <p:nvPr/>
        </p:nvSpPr>
        <p:spPr>
          <a:xfrm>
            <a:off x="15421343" y="4321968"/>
            <a:ext cx="4321970" cy="262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(ml/beat)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much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is ejected from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each ventricle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with each beat</a:t>
            </a:r>
          </a:p>
        </p:txBody>
      </p:sp>
      <p:sp>
        <p:nvSpPr>
          <p:cNvPr id="202" name="Cardiac Output"/>
          <p:cNvSpPr txBox="1"/>
          <p:nvPr/>
        </p:nvSpPr>
        <p:spPr>
          <a:xfrm>
            <a:off x="3815953" y="732234"/>
            <a:ext cx="4627747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Cardiac Output</a:t>
            </a:r>
          </a:p>
        </p:txBody>
      </p:sp>
      <p:sp>
        <p:nvSpPr>
          <p:cNvPr id="203" name="How to increase cardiac output?…"/>
          <p:cNvSpPr txBox="1"/>
          <p:nvPr/>
        </p:nvSpPr>
        <p:spPr>
          <a:xfrm>
            <a:off x="7673578" y="8072437"/>
            <a:ext cx="8914625" cy="298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b="1"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to increase cardiac output?</a:t>
            </a:r>
          </a:p>
          <a:p>
            <a:pPr lvl="1" marL="81280" marR="81280" indent="342900" algn="l" defTabSz="1821656">
              <a:defRPr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Increase heart rate.</a:t>
            </a:r>
          </a:p>
          <a:p>
            <a:pPr lvl="1" marL="81280" marR="81280" indent="342900" algn="l" defTabSz="1821656">
              <a:defRPr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Increase stroke volume.</a:t>
            </a:r>
          </a:p>
          <a:p>
            <a:pPr lvl="3" marL="81280" marR="81280" algn="l" defTabSz="1821656">
              <a:defRPr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increase contractility of ventricle.</a:t>
            </a:r>
          </a:p>
          <a:p>
            <a:pPr lvl="3" marL="81280" marR="81280" algn="l" defTabSz="1821656">
              <a:defRPr sz="3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increase venous return.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Regulation of Cardiac Rate"/>
          <p:cNvSpPr txBox="1"/>
          <p:nvPr/>
        </p:nvSpPr>
        <p:spPr>
          <a:xfrm>
            <a:off x="3726656" y="642937"/>
            <a:ext cx="8915096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Regulation of Cardiac Rate</a:t>
            </a:r>
          </a:p>
        </p:txBody>
      </p:sp>
      <p:sp>
        <p:nvSpPr>
          <p:cNvPr id="206" name="Chronotropic effects…"/>
          <p:cNvSpPr txBox="1"/>
          <p:nvPr/>
        </p:nvSpPr>
        <p:spPr>
          <a:xfrm>
            <a:off x="4014465" y="1892300"/>
            <a:ext cx="15716251" cy="8648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algn="l">
              <a:defRPr b="1" sz="4600">
                <a:solidFill>
                  <a:srgbClr val="E324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Chronotropic effects</a:t>
            </a: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Sympathetic Nervous System: </a:t>
            </a:r>
            <a:r>
              <a:rPr b="1"/>
              <a:t>norepi</a:t>
            </a:r>
            <a:r>
              <a:t> from </a:t>
            </a:r>
            <a:r>
              <a:rPr b="1"/>
              <a:t>sympathetic nerves</a:t>
            </a:r>
            <a:r>
              <a:t> and </a:t>
            </a:r>
            <a:r>
              <a:rPr b="1"/>
              <a:t>epi</a:t>
            </a:r>
            <a:r>
              <a:t> from </a:t>
            </a:r>
            <a:r>
              <a:rPr b="1"/>
              <a:t>adrenal medulla</a:t>
            </a:r>
            <a:r>
              <a:t> -&gt; beta-adrenergic receptors -&gt; increased cAMP -&gt; open HCN channels in SA node -&gt; </a:t>
            </a:r>
            <a:r>
              <a:rPr b="1"/>
              <a:t>faster heart rate</a:t>
            </a: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Parasympathetic Nervous System: </a:t>
            </a:r>
            <a:r>
              <a:rPr b="1"/>
              <a:t>ACh</a:t>
            </a:r>
            <a:r>
              <a:t> from </a:t>
            </a:r>
            <a:r>
              <a:rPr b="1"/>
              <a:t>vagus nerve</a:t>
            </a:r>
            <a:r>
              <a:t> -&gt; decreased cAMP -&gt; closed HCN channels &amp; open K+ channels in SA node -&gt; </a:t>
            </a:r>
            <a:r>
              <a:rPr b="1"/>
              <a:t>slower heart rate</a:t>
            </a: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Autonomic innervation regulated by </a:t>
            </a:r>
            <a:r>
              <a:rPr b="1"/>
              <a:t>cardiac control center</a:t>
            </a:r>
            <a:r>
              <a:t> in brainstem medulla. Changes in blood pressure detected by </a:t>
            </a:r>
            <a:r>
              <a:rPr b="1"/>
              <a:t>baroreceptors</a:t>
            </a:r>
            <a:r>
              <a:t> (pressure sensors, like barometer) cause </a:t>
            </a:r>
            <a:r>
              <a:rPr b="1"/>
              <a:t>reflexive change</a:t>
            </a:r>
            <a:r>
              <a:t> in heart rate to restore normal blood pressure.</a:t>
            </a: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1" sz="3200">
                <a:solidFill>
                  <a:srgbClr val="941751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(Inotropic Effect: </a:t>
            </a: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Norepi and Epi increase Ca++ influx into ventricular muscle)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Rectangle"/>
          <p:cNvSpPr/>
          <p:nvPr/>
        </p:nvSpPr>
        <p:spPr>
          <a:xfrm>
            <a:off x="3887390" y="5286375"/>
            <a:ext cx="16484204" cy="607219"/>
          </a:xfrm>
          <a:prstGeom prst="rect">
            <a:avLst/>
          </a:prstGeom>
          <a:solidFill>
            <a:srgbClr val="FFE2D6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09" name="Autonomic Nervous System &amp; Heart Rate"/>
          <p:cNvSpPr txBox="1"/>
          <p:nvPr/>
        </p:nvSpPr>
        <p:spPr>
          <a:xfrm>
            <a:off x="3799671" y="708223"/>
            <a:ext cx="1673423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Autonomic Nervous System &amp; Heart Rate</a:t>
            </a:r>
          </a:p>
        </p:txBody>
      </p:sp>
      <p:sp>
        <p:nvSpPr>
          <p:cNvPr id="210" name="Line"/>
          <p:cNvSpPr/>
          <p:nvPr/>
        </p:nvSpPr>
        <p:spPr>
          <a:xfrm>
            <a:off x="4030265" y="5339953"/>
            <a:ext cx="16049821" cy="1"/>
          </a:xfrm>
          <a:prstGeom prst="line">
            <a:avLst/>
          </a:prstGeom>
          <a:ln w="1016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11" name="Line"/>
          <p:cNvSpPr/>
          <p:nvPr/>
        </p:nvSpPr>
        <p:spPr>
          <a:xfrm>
            <a:off x="4030265" y="5947171"/>
            <a:ext cx="16097291" cy="1"/>
          </a:xfrm>
          <a:prstGeom prst="line">
            <a:avLst/>
          </a:prstGeom>
          <a:ln w="1016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12" name="Rounded Rectangle"/>
          <p:cNvSpPr/>
          <p:nvPr/>
        </p:nvSpPr>
        <p:spPr>
          <a:xfrm>
            <a:off x="7780734" y="4643437"/>
            <a:ext cx="1393032" cy="1785938"/>
          </a:xfrm>
          <a:prstGeom prst="roundRect">
            <a:avLst>
              <a:gd name="adj" fmla="val 19231"/>
            </a:avLst>
          </a:prstGeom>
          <a:solidFill>
            <a:srgbClr val="96D35F"/>
          </a:solidFill>
          <a:ln w="254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13" name="Rounded Rectangle"/>
          <p:cNvSpPr/>
          <p:nvPr/>
        </p:nvSpPr>
        <p:spPr>
          <a:xfrm>
            <a:off x="14835187" y="4554140"/>
            <a:ext cx="1393032" cy="1785939"/>
          </a:xfrm>
          <a:prstGeom prst="roundRect">
            <a:avLst>
              <a:gd name="adj" fmla="val 19231"/>
            </a:avLst>
          </a:prstGeom>
          <a:solidFill>
            <a:srgbClr val="FF6A00"/>
          </a:solidFill>
          <a:ln w="254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14" name="B-adrenergic receptor"/>
          <p:cNvSpPr txBox="1"/>
          <p:nvPr/>
        </p:nvSpPr>
        <p:spPr>
          <a:xfrm>
            <a:off x="7025591" y="4050109"/>
            <a:ext cx="2924334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B-adrenergic receptor</a:t>
            </a:r>
          </a:p>
        </p:txBody>
      </p:sp>
      <p:sp>
        <p:nvSpPr>
          <p:cNvPr id="215" name="muscarinic ACh receptor"/>
          <p:cNvSpPr txBox="1"/>
          <p:nvPr/>
        </p:nvSpPr>
        <p:spPr>
          <a:xfrm>
            <a:off x="13783554" y="4086820"/>
            <a:ext cx="327356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muscarinic ACh receptor</a:t>
            </a:r>
          </a:p>
        </p:txBody>
      </p:sp>
      <p:sp>
        <p:nvSpPr>
          <p:cNvPr id="216" name="NE"/>
          <p:cNvSpPr txBox="1"/>
          <p:nvPr/>
        </p:nvSpPr>
        <p:spPr>
          <a:xfrm>
            <a:off x="8026370" y="3152179"/>
            <a:ext cx="1029932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NE</a:t>
            </a:r>
          </a:p>
        </p:txBody>
      </p:sp>
      <p:sp>
        <p:nvSpPr>
          <p:cNvPr id="217" name="ACh"/>
          <p:cNvSpPr txBox="1"/>
          <p:nvPr/>
        </p:nvSpPr>
        <p:spPr>
          <a:xfrm>
            <a:off x="14907192" y="3277195"/>
            <a:ext cx="1406043" cy="92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ACh</a:t>
            </a:r>
          </a:p>
        </p:txBody>
      </p:sp>
      <p:grpSp>
        <p:nvGrpSpPr>
          <p:cNvPr id="221" name="Group"/>
          <p:cNvGrpSpPr/>
          <p:nvPr/>
        </p:nvGrpSpPr>
        <p:grpSpPr>
          <a:xfrm>
            <a:off x="8959453" y="5536406"/>
            <a:ext cx="1035844" cy="1089423"/>
            <a:chOff x="0" y="0"/>
            <a:chExt cx="1035843" cy="1089421"/>
          </a:xfrm>
        </p:grpSpPr>
        <p:sp>
          <p:nvSpPr>
            <p:cNvPr id="218" name="Circle"/>
            <p:cNvSpPr/>
            <p:nvPr/>
          </p:nvSpPr>
          <p:spPr>
            <a:xfrm>
              <a:off x="89296" y="0"/>
              <a:ext cx="589361" cy="589360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9" name="Circle"/>
            <p:cNvSpPr/>
            <p:nvPr/>
          </p:nvSpPr>
          <p:spPr>
            <a:xfrm>
              <a:off x="446484" y="178593"/>
              <a:ext cx="589360" cy="589361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0" name="Circle"/>
            <p:cNvSpPr/>
            <p:nvPr/>
          </p:nvSpPr>
          <p:spPr>
            <a:xfrm>
              <a:off x="0" y="500062"/>
              <a:ext cx="589360" cy="589360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225" name="Group"/>
          <p:cNvGrpSpPr/>
          <p:nvPr/>
        </p:nvGrpSpPr>
        <p:grpSpPr>
          <a:xfrm>
            <a:off x="15942468" y="5393531"/>
            <a:ext cx="1035845" cy="1107282"/>
            <a:chOff x="0" y="0"/>
            <a:chExt cx="1035843" cy="1107281"/>
          </a:xfrm>
        </p:grpSpPr>
        <p:sp>
          <p:nvSpPr>
            <p:cNvPr id="222" name="Circle"/>
            <p:cNvSpPr/>
            <p:nvPr/>
          </p:nvSpPr>
          <p:spPr>
            <a:xfrm>
              <a:off x="53578" y="0"/>
              <a:ext cx="589360" cy="589360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3" name="Circle"/>
            <p:cNvSpPr/>
            <p:nvPr/>
          </p:nvSpPr>
          <p:spPr>
            <a:xfrm>
              <a:off x="446484" y="160734"/>
              <a:ext cx="589360" cy="589360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4" name="Circle"/>
            <p:cNvSpPr/>
            <p:nvPr/>
          </p:nvSpPr>
          <p:spPr>
            <a:xfrm>
              <a:off x="0" y="517921"/>
              <a:ext cx="589360" cy="589361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226" name="Gs"/>
          <p:cNvSpPr txBox="1"/>
          <p:nvPr/>
        </p:nvSpPr>
        <p:spPr>
          <a:xfrm>
            <a:off x="9426479" y="6402585"/>
            <a:ext cx="837183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G</a:t>
            </a:r>
            <a:r>
              <a:rPr baseline="-5999"/>
              <a:t>s</a:t>
            </a:r>
          </a:p>
        </p:txBody>
      </p:sp>
      <p:sp>
        <p:nvSpPr>
          <p:cNvPr id="227" name="Gi"/>
          <p:cNvSpPr txBox="1"/>
          <p:nvPr/>
        </p:nvSpPr>
        <p:spPr>
          <a:xfrm>
            <a:off x="16158390" y="6349007"/>
            <a:ext cx="762292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G</a:t>
            </a:r>
            <a:r>
              <a:rPr baseline="-5999"/>
              <a:t>i</a:t>
            </a:r>
          </a:p>
        </p:txBody>
      </p:sp>
      <p:sp>
        <p:nvSpPr>
          <p:cNvPr id="228" name="Line"/>
          <p:cNvSpPr/>
          <p:nvPr/>
        </p:nvSpPr>
        <p:spPr>
          <a:xfrm flipH="1" flipV="1">
            <a:off x="9620250" y="7215187"/>
            <a:ext cx="1369220" cy="1131095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29" name="Line"/>
          <p:cNvSpPr/>
          <p:nvPr/>
        </p:nvSpPr>
        <p:spPr>
          <a:xfrm flipV="1">
            <a:off x="13495734" y="6863953"/>
            <a:ext cx="1738313" cy="1381126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30" name="cAMP"/>
          <p:cNvSpPr txBox="1"/>
          <p:nvPr/>
        </p:nvSpPr>
        <p:spPr>
          <a:xfrm>
            <a:off x="11237840" y="8635007"/>
            <a:ext cx="178646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cAMP</a:t>
            </a:r>
          </a:p>
        </p:txBody>
      </p:sp>
      <p:sp>
        <p:nvSpPr>
          <p:cNvPr id="231" name="Line"/>
          <p:cNvSpPr/>
          <p:nvPr/>
        </p:nvSpPr>
        <p:spPr>
          <a:xfrm>
            <a:off x="6447234" y="6363751"/>
            <a:ext cx="1910954" cy="982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29" fill="norm" stroke="1" extrusionOk="0">
                <a:moveTo>
                  <a:pt x="21600" y="6441"/>
                </a:moveTo>
                <a:cubicBezTo>
                  <a:pt x="18776" y="11182"/>
                  <a:pt x="15096" y="19872"/>
                  <a:pt x="13042" y="20808"/>
                </a:cubicBezTo>
                <a:cubicBezTo>
                  <a:pt x="11304" y="21600"/>
                  <a:pt x="5973" y="18338"/>
                  <a:pt x="4483" y="15854"/>
                </a:cubicBezTo>
                <a:cubicBezTo>
                  <a:pt x="3143" y="13620"/>
                  <a:pt x="1479" y="5232"/>
                  <a:pt x="0" y="0"/>
                </a:cubicBezTo>
              </a:path>
            </a:pathLst>
          </a:custGeom>
          <a:ln w="50800">
            <a:solidFill>
              <a:srgbClr val="000000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2" name="Line"/>
          <p:cNvSpPr/>
          <p:nvPr/>
        </p:nvSpPr>
        <p:spPr>
          <a:xfrm flipH="1">
            <a:off x="17174765" y="6357937"/>
            <a:ext cx="1910954" cy="982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29" fill="norm" stroke="1" extrusionOk="0">
                <a:moveTo>
                  <a:pt x="21600" y="6441"/>
                </a:moveTo>
                <a:cubicBezTo>
                  <a:pt x="18776" y="11182"/>
                  <a:pt x="15096" y="19872"/>
                  <a:pt x="13042" y="20808"/>
                </a:cubicBezTo>
                <a:cubicBezTo>
                  <a:pt x="11304" y="21600"/>
                  <a:pt x="5973" y="18338"/>
                  <a:pt x="4483" y="15854"/>
                </a:cubicBezTo>
                <a:cubicBezTo>
                  <a:pt x="3143" y="13620"/>
                  <a:pt x="1479" y="5232"/>
                  <a:pt x="0" y="0"/>
                </a:cubicBezTo>
              </a:path>
            </a:pathLst>
          </a:custGeom>
          <a:ln w="50800">
            <a:solidFill>
              <a:srgbClr val="000000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3" name="Line"/>
          <p:cNvSpPr/>
          <p:nvPr/>
        </p:nvSpPr>
        <p:spPr>
          <a:xfrm>
            <a:off x="12174141" y="7271597"/>
            <a:ext cx="1" cy="1068732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34" name="Voltage-gated…"/>
          <p:cNvSpPr txBox="1"/>
          <p:nvPr/>
        </p:nvSpPr>
        <p:spPr>
          <a:xfrm>
            <a:off x="18620060" y="8090296"/>
            <a:ext cx="2585896" cy="1071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Voltage-gated</a:t>
            </a:r>
          </a:p>
          <a:p>
            <a:pPr>
              <a:defRPr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K+ channel</a:t>
            </a:r>
          </a:p>
        </p:txBody>
      </p:sp>
      <p:grpSp>
        <p:nvGrpSpPr>
          <p:cNvPr id="238" name="Group"/>
          <p:cNvGrpSpPr/>
          <p:nvPr/>
        </p:nvGrpSpPr>
        <p:grpSpPr>
          <a:xfrm>
            <a:off x="19246453" y="4947046"/>
            <a:ext cx="1053704" cy="1321595"/>
            <a:chOff x="0" y="0"/>
            <a:chExt cx="1053703" cy="1321593"/>
          </a:xfrm>
        </p:grpSpPr>
        <p:sp>
          <p:nvSpPr>
            <p:cNvPr id="235" name="Rounded Rectangle"/>
            <p:cNvSpPr/>
            <p:nvPr/>
          </p:nvSpPr>
          <p:spPr>
            <a:xfrm>
              <a:off x="303609" y="160734"/>
              <a:ext cx="410766" cy="982266"/>
            </a:xfrm>
            <a:prstGeom prst="roundRect">
              <a:avLst>
                <a:gd name="adj" fmla="val 50000"/>
              </a:avLst>
            </a:prstGeom>
            <a:solidFill>
              <a:srgbClr val="FF2600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" name="Rounded Rectangle"/>
            <p:cNvSpPr/>
            <p:nvPr/>
          </p:nvSpPr>
          <p:spPr>
            <a:xfrm>
              <a:off x="0" y="0"/>
              <a:ext cx="410766" cy="1321594"/>
            </a:xfrm>
            <a:prstGeom prst="roundRect">
              <a:avLst>
                <a:gd name="adj" fmla="val 50000"/>
              </a:avLst>
            </a:prstGeom>
            <a:solidFill>
              <a:srgbClr val="FF2600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" name="Rounded Rectangle"/>
            <p:cNvSpPr/>
            <p:nvPr/>
          </p:nvSpPr>
          <p:spPr>
            <a:xfrm>
              <a:off x="642937" y="0"/>
              <a:ext cx="410767" cy="1321594"/>
            </a:xfrm>
            <a:prstGeom prst="roundRect">
              <a:avLst>
                <a:gd name="adj" fmla="val 50000"/>
              </a:avLst>
            </a:prstGeom>
            <a:solidFill>
              <a:srgbClr val="FF2600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239" name="Line"/>
          <p:cNvSpPr/>
          <p:nvPr/>
        </p:nvSpPr>
        <p:spPr>
          <a:xfrm flipH="1">
            <a:off x="19776281" y="4761001"/>
            <a:ext cx="5953" cy="2091046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grpSp>
        <p:nvGrpSpPr>
          <p:cNvPr id="242" name="Group"/>
          <p:cNvGrpSpPr/>
          <p:nvPr/>
        </p:nvGrpSpPr>
        <p:grpSpPr>
          <a:xfrm>
            <a:off x="19460765" y="7054453"/>
            <a:ext cx="1795984" cy="1600399"/>
            <a:chOff x="0" y="77589"/>
            <a:chExt cx="1795983" cy="1600398"/>
          </a:xfrm>
        </p:grpSpPr>
        <p:sp>
          <p:nvSpPr>
            <p:cNvPr id="240" name="Circle"/>
            <p:cNvSpPr/>
            <p:nvPr/>
          </p:nvSpPr>
          <p:spPr>
            <a:xfrm>
              <a:off x="0" y="77589"/>
              <a:ext cx="678657" cy="678657"/>
            </a:xfrm>
            <a:prstGeom prst="ellipse">
              <a:avLst/>
            </a:prstGeom>
            <a:solidFill>
              <a:srgbClr val="FFE2D6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" name="K+"/>
            <p:cNvSpPr/>
            <p:nvPr/>
          </p:nvSpPr>
          <p:spPr>
            <a:xfrm>
              <a:off x="525983" y="40798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4600"/>
              </a:pPr>
              <a:r>
                <a:t>K</a:t>
              </a:r>
              <a:r>
                <a:rPr baseline="31999"/>
                <a:t>+</a:t>
              </a:r>
            </a:p>
          </p:txBody>
        </p:sp>
      </p:grpSp>
      <p:sp>
        <p:nvSpPr>
          <p:cNvPr id="243" name="+"/>
          <p:cNvSpPr txBox="1"/>
          <p:nvPr/>
        </p:nvSpPr>
        <p:spPr>
          <a:xfrm>
            <a:off x="9334229" y="7304484"/>
            <a:ext cx="807370" cy="1410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600"/>
            </a:lvl1pPr>
          </a:lstStyle>
          <a:p>
            <a:pPr/>
            <a:r>
              <a:t>+</a:t>
            </a:r>
          </a:p>
        </p:txBody>
      </p:sp>
      <p:sp>
        <p:nvSpPr>
          <p:cNvPr id="244" name="+"/>
          <p:cNvSpPr txBox="1"/>
          <p:nvPr/>
        </p:nvSpPr>
        <p:spPr>
          <a:xfrm>
            <a:off x="17714229" y="7170539"/>
            <a:ext cx="807370" cy="1410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600"/>
            </a:lvl1pPr>
          </a:lstStyle>
          <a:p>
            <a:pPr/>
            <a:r>
              <a:t>+</a:t>
            </a:r>
          </a:p>
        </p:txBody>
      </p:sp>
      <p:sp>
        <p:nvSpPr>
          <p:cNvPr id="245" name="+"/>
          <p:cNvSpPr txBox="1"/>
          <p:nvPr/>
        </p:nvSpPr>
        <p:spPr>
          <a:xfrm>
            <a:off x="6868429" y="6991945"/>
            <a:ext cx="807370" cy="1410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600"/>
            </a:lvl1pPr>
          </a:lstStyle>
          <a:p>
            <a:pPr/>
            <a:r>
              <a:t>+</a:t>
            </a:r>
          </a:p>
        </p:txBody>
      </p:sp>
      <p:sp>
        <p:nvSpPr>
          <p:cNvPr id="246" name="Voltage-gated…"/>
          <p:cNvSpPr txBox="1"/>
          <p:nvPr/>
        </p:nvSpPr>
        <p:spPr>
          <a:xfrm>
            <a:off x="3752608" y="6974085"/>
            <a:ext cx="2607382" cy="1071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Voltage-gated</a:t>
            </a:r>
          </a:p>
          <a:p>
            <a:pPr>
              <a:defRPr sz="3000">
                <a:latin typeface="Helvetica"/>
                <a:ea typeface="Helvetica"/>
                <a:cs typeface="Helvetica"/>
                <a:sym typeface="Helvetica"/>
              </a:defRPr>
            </a:pPr>
            <a:r>
              <a:t>Ca++ channel</a:t>
            </a:r>
          </a:p>
        </p:txBody>
      </p:sp>
      <p:sp>
        <p:nvSpPr>
          <p:cNvPr id="247" name="HCN channel"/>
          <p:cNvSpPr txBox="1"/>
          <p:nvPr/>
        </p:nvSpPr>
        <p:spPr>
          <a:xfrm>
            <a:off x="10848143" y="6352976"/>
            <a:ext cx="2605848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1" sz="3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HCN channel</a:t>
            </a:r>
          </a:p>
        </p:txBody>
      </p:sp>
      <p:sp>
        <p:nvSpPr>
          <p:cNvPr id="248" name="+"/>
          <p:cNvSpPr txBox="1"/>
          <p:nvPr/>
        </p:nvSpPr>
        <p:spPr>
          <a:xfrm>
            <a:off x="11456905" y="7319565"/>
            <a:ext cx="619637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6000"/>
            </a:lvl1pPr>
          </a:lstStyle>
          <a:p>
            <a:pPr/>
            <a:r>
              <a:t>+</a:t>
            </a:r>
          </a:p>
        </p:txBody>
      </p:sp>
      <p:sp>
        <p:nvSpPr>
          <p:cNvPr id="249" name="–"/>
          <p:cNvSpPr txBox="1"/>
          <p:nvPr/>
        </p:nvSpPr>
        <p:spPr>
          <a:xfrm>
            <a:off x="14500597" y="6991945"/>
            <a:ext cx="714376" cy="1410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600"/>
            </a:lvl1pPr>
          </a:lstStyle>
          <a:p>
            <a:pPr/>
            <a:r>
              <a:t>–</a:t>
            </a:r>
          </a:p>
        </p:txBody>
      </p:sp>
      <p:grpSp>
        <p:nvGrpSpPr>
          <p:cNvPr id="253" name="Group"/>
          <p:cNvGrpSpPr/>
          <p:nvPr/>
        </p:nvGrpSpPr>
        <p:grpSpPr>
          <a:xfrm>
            <a:off x="11549062" y="4732734"/>
            <a:ext cx="1250158" cy="1607345"/>
            <a:chOff x="0" y="0"/>
            <a:chExt cx="1250156" cy="1607343"/>
          </a:xfrm>
        </p:grpSpPr>
        <p:sp>
          <p:nvSpPr>
            <p:cNvPr id="250" name="Rounded Rectangle"/>
            <p:cNvSpPr/>
            <p:nvPr/>
          </p:nvSpPr>
          <p:spPr>
            <a:xfrm>
              <a:off x="366425" y="171835"/>
              <a:ext cx="495752" cy="1202855"/>
            </a:xfrm>
            <a:prstGeom prst="roundRect">
              <a:avLst>
                <a:gd name="adj" fmla="val 50000"/>
              </a:avLst>
            </a:prstGeom>
            <a:solidFill>
              <a:srgbClr val="A8C6FE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" name="Rounded Rectangle"/>
            <p:cNvSpPr/>
            <p:nvPr/>
          </p:nvSpPr>
          <p:spPr>
            <a:xfrm>
              <a:off x="0" y="0"/>
              <a:ext cx="495752" cy="1607344"/>
            </a:xfrm>
            <a:prstGeom prst="roundRect">
              <a:avLst>
                <a:gd name="adj" fmla="val 50000"/>
              </a:avLst>
            </a:prstGeom>
            <a:solidFill>
              <a:srgbClr val="A8C6FE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" name="Rounded Rectangle"/>
            <p:cNvSpPr/>
            <p:nvPr/>
          </p:nvSpPr>
          <p:spPr>
            <a:xfrm>
              <a:off x="754404" y="0"/>
              <a:ext cx="495753" cy="1607344"/>
            </a:xfrm>
            <a:prstGeom prst="roundRect">
              <a:avLst>
                <a:gd name="adj" fmla="val 50000"/>
              </a:avLst>
            </a:prstGeom>
            <a:solidFill>
              <a:srgbClr val="A8C6FE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256" name="Group"/>
          <p:cNvGrpSpPr/>
          <p:nvPr/>
        </p:nvGrpSpPr>
        <p:grpSpPr>
          <a:xfrm>
            <a:off x="11656218" y="2875359"/>
            <a:ext cx="1900644" cy="1618259"/>
            <a:chOff x="0" y="59729"/>
            <a:chExt cx="1900642" cy="1618257"/>
          </a:xfrm>
        </p:grpSpPr>
        <p:sp>
          <p:nvSpPr>
            <p:cNvPr id="254" name="Circle"/>
            <p:cNvSpPr/>
            <p:nvPr/>
          </p:nvSpPr>
          <p:spPr>
            <a:xfrm>
              <a:off x="0" y="59729"/>
              <a:ext cx="946547" cy="946548"/>
            </a:xfrm>
            <a:prstGeom prst="ellipse">
              <a:avLst/>
            </a:prstGeom>
            <a:solidFill>
              <a:srgbClr val="CAF0FE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" name="Na+"/>
            <p:cNvSpPr/>
            <p:nvPr/>
          </p:nvSpPr>
          <p:spPr>
            <a:xfrm>
              <a:off x="630642" y="40798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4600"/>
              </a:pPr>
              <a:r>
                <a:t>Na</a:t>
              </a:r>
              <a:r>
                <a:rPr baseline="31999"/>
                <a:t>+</a:t>
              </a:r>
            </a:p>
          </p:txBody>
        </p:sp>
      </p:grpSp>
      <p:sp>
        <p:nvSpPr>
          <p:cNvPr id="257" name="Line"/>
          <p:cNvSpPr/>
          <p:nvPr/>
        </p:nvSpPr>
        <p:spPr>
          <a:xfrm flipV="1">
            <a:off x="12138421" y="4019857"/>
            <a:ext cx="1" cy="748810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grpSp>
        <p:nvGrpSpPr>
          <p:cNvPr id="261" name="Group"/>
          <p:cNvGrpSpPr/>
          <p:nvPr/>
        </p:nvGrpSpPr>
        <p:grpSpPr>
          <a:xfrm>
            <a:off x="4441031" y="4947046"/>
            <a:ext cx="1250157" cy="1607345"/>
            <a:chOff x="0" y="0"/>
            <a:chExt cx="1250156" cy="1607343"/>
          </a:xfrm>
        </p:grpSpPr>
        <p:sp>
          <p:nvSpPr>
            <p:cNvPr id="258" name="Rounded Rectangle"/>
            <p:cNvSpPr/>
            <p:nvPr/>
          </p:nvSpPr>
          <p:spPr>
            <a:xfrm>
              <a:off x="366425" y="171835"/>
              <a:ext cx="495752" cy="1202855"/>
            </a:xfrm>
            <a:prstGeom prst="roundRect">
              <a:avLst>
                <a:gd name="adj" fmla="val 50000"/>
              </a:avLst>
            </a:prstGeom>
            <a:solidFill>
              <a:srgbClr val="E392FE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" name="Rounded Rectangle"/>
            <p:cNvSpPr/>
            <p:nvPr/>
          </p:nvSpPr>
          <p:spPr>
            <a:xfrm>
              <a:off x="0" y="0"/>
              <a:ext cx="495752" cy="1607344"/>
            </a:xfrm>
            <a:prstGeom prst="roundRect">
              <a:avLst>
                <a:gd name="adj" fmla="val 50000"/>
              </a:avLst>
            </a:prstGeom>
            <a:solidFill>
              <a:srgbClr val="E392FE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" name="Rounded Rectangle"/>
            <p:cNvSpPr/>
            <p:nvPr/>
          </p:nvSpPr>
          <p:spPr>
            <a:xfrm>
              <a:off x="754405" y="0"/>
              <a:ext cx="495752" cy="1607344"/>
            </a:xfrm>
            <a:prstGeom prst="roundRect">
              <a:avLst>
                <a:gd name="adj" fmla="val 50000"/>
              </a:avLst>
            </a:prstGeom>
            <a:solidFill>
              <a:srgbClr val="E392FE">
                <a:alpha val="70000"/>
              </a:srgbClr>
            </a:solidFill>
            <a:ln w="25400" cap="flat">
              <a:solidFill>
                <a:srgbClr val="00000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265" name="Group"/>
          <p:cNvGrpSpPr/>
          <p:nvPr/>
        </p:nvGrpSpPr>
        <p:grpSpPr>
          <a:xfrm>
            <a:off x="4566046" y="3053953"/>
            <a:ext cx="1918502" cy="1891810"/>
            <a:chOff x="0" y="6151"/>
            <a:chExt cx="1918501" cy="1891809"/>
          </a:xfrm>
        </p:grpSpPr>
        <p:sp>
          <p:nvSpPr>
            <p:cNvPr id="262" name="Circle"/>
            <p:cNvSpPr/>
            <p:nvPr/>
          </p:nvSpPr>
          <p:spPr>
            <a:xfrm>
              <a:off x="0" y="6151"/>
              <a:ext cx="946547" cy="946548"/>
            </a:xfrm>
            <a:prstGeom prst="ellipse">
              <a:avLst/>
            </a:prstGeom>
            <a:solidFill>
              <a:srgbClr val="D9CAFE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3" name="Ca++"/>
            <p:cNvSpPr/>
            <p:nvPr/>
          </p:nvSpPr>
          <p:spPr>
            <a:xfrm>
              <a:off x="648501" y="40798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4600"/>
              </a:pPr>
              <a:r>
                <a:t>Ca</a:t>
              </a:r>
              <a:r>
                <a:rPr baseline="31999"/>
                <a:t>++</a:t>
              </a:r>
            </a:p>
          </p:txBody>
        </p:sp>
        <p:sp>
          <p:nvSpPr>
            <p:cNvPr id="264" name="Line"/>
            <p:cNvSpPr/>
            <p:nvPr/>
          </p:nvSpPr>
          <p:spPr>
            <a:xfrm flipV="1">
              <a:off x="482203" y="1149151"/>
              <a:ext cx="1" cy="748810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266" name="What would the effects of NE and ACh agonists &amp; antagonists be on heart rate?"/>
          <p:cNvSpPr txBox="1"/>
          <p:nvPr/>
        </p:nvSpPr>
        <p:spPr>
          <a:xfrm>
            <a:off x="3763953" y="11912203"/>
            <a:ext cx="17198579" cy="67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sz="30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What would the effects of NE and ACh agonists &amp; antagonists be on heart rate?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Figure 14.1"/>
          <p:cNvSpPr txBox="1"/>
          <p:nvPr/>
        </p:nvSpPr>
        <p:spPr>
          <a:xfrm>
            <a:off x="18085593" y="12072937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</a:t>
            </a:r>
          </a:p>
        </p:txBody>
      </p:sp>
      <p:grpSp>
        <p:nvGrpSpPr>
          <p:cNvPr id="271" name="Group"/>
          <p:cNvGrpSpPr/>
          <p:nvPr/>
        </p:nvGrpSpPr>
        <p:grpSpPr>
          <a:xfrm>
            <a:off x="7191375" y="714375"/>
            <a:ext cx="10644188" cy="12090798"/>
            <a:chOff x="0" y="0"/>
            <a:chExt cx="10644187" cy="12090797"/>
          </a:xfrm>
        </p:grpSpPr>
        <p:pic>
          <p:nvPicPr>
            <p:cNvPr id="269" name="fox78119_1401.jpg" descr="fox78119_140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15925" y="196453"/>
              <a:ext cx="9163051" cy="118943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0" name="Rectangle"/>
            <p:cNvSpPr/>
            <p:nvPr/>
          </p:nvSpPr>
          <p:spPr>
            <a:xfrm>
              <a:off x="0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Keep Blood Pressure constant…"/>
          <p:cNvSpPr txBox="1"/>
          <p:nvPr/>
        </p:nvSpPr>
        <p:spPr>
          <a:xfrm>
            <a:off x="4924237" y="3446859"/>
            <a:ext cx="14626829" cy="500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Keep </a:t>
            </a:r>
            <a:r>
              <a:rPr b="1"/>
              <a:t>Blood Pressure</a:t>
            </a:r>
            <a:r>
              <a:t> constant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if too low, not enough blood (oxygen, glucose) reaches tissues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if too high, blood vessels damaged &amp; fluid lost from capillaries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 </a:t>
            </a:r>
            <a:r>
              <a:rPr b="1"/>
              <a:t>Blood Flow</a:t>
            </a:r>
            <a:r>
              <a:t> if needed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exercising tissue needs higher throughput of blood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pick up more oxygen from lungs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faster delivery of oxygen to tissue</a:t>
            </a:r>
          </a:p>
        </p:txBody>
      </p:sp>
      <p:sp>
        <p:nvSpPr>
          <p:cNvPr id="274" name="Regulation of Heart &amp; Blood Pressure"/>
          <p:cNvSpPr txBox="1"/>
          <p:nvPr/>
        </p:nvSpPr>
        <p:spPr>
          <a:xfrm>
            <a:off x="4673203" y="1107281"/>
            <a:ext cx="14301459" cy="1017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6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Regulation of Heart &amp; Blood Pressure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Figure 14.14"/>
          <p:cNvSpPr txBox="1"/>
          <p:nvPr/>
        </p:nvSpPr>
        <p:spPr>
          <a:xfrm>
            <a:off x="17210484" y="1259085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14.14</a:t>
            </a:r>
          </a:p>
        </p:txBody>
      </p:sp>
      <p:grpSp>
        <p:nvGrpSpPr>
          <p:cNvPr id="279" name="Group"/>
          <p:cNvGrpSpPr/>
          <p:nvPr/>
        </p:nvGrpSpPr>
        <p:grpSpPr>
          <a:xfrm>
            <a:off x="6816328" y="2803921"/>
            <a:ext cx="12840892" cy="9001125"/>
            <a:chOff x="0" y="0"/>
            <a:chExt cx="12840891" cy="9001123"/>
          </a:xfrm>
        </p:grpSpPr>
        <p:pic>
          <p:nvPicPr>
            <p:cNvPr id="277" name="fox78119_1414.jpg" descr="fox78119_141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68777"/>
              <a:ext cx="12840892" cy="88323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8" name="Rectangle"/>
            <p:cNvSpPr/>
            <p:nvPr/>
          </p:nvSpPr>
          <p:spPr>
            <a:xfrm>
              <a:off x="1873910" y="0"/>
              <a:ext cx="9154511" cy="47564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280" name="Total Peripheral Resistance"/>
          <p:cNvSpPr txBox="1"/>
          <p:nvPr/>
        </p:nvSpPr>
        <p:spPr>
          <a:xfrm>
            <a:off x="7780734" y="12376546"/>
            <a:ext cx="5459604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Total Peripheral Resistance</a:t>
            </a:r>
          </a:p>
        </p:txBody>
      </p:sp>
      <p:sp>
        <p:nvSpPr>
          <p:cNvPr id="281" name="Line"/>
          <p:cNvSpPr/>
          <p:nvPr/>
        </p:nvSpPr>
        <p:spPr>
          <a:xfrm flipH="1">
            <a:off x="12745640" y="11097816"/>
            <a:ext cx="1007270" cy="1207294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82" name="Blood flow = ∆P / resistance"/>
          <p:cNvSpPr txBox="1"/>
          <p:nvPr/>
        </p:nvSpPr>
        <p:spPr>
          <a:xfrm>
            <a:off x="3655218" y="375046"/>
            <a:ext cx="878793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50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Blood flow = ∆P / resistance</a:t>
            </a:r>
          </a:p>
        </p:txBody>
      </p:sp>
      <p:sp>
        <p:nvSpPr>
          <p:cNvPr id="283" name="( I = V/R )"/>
          <p:cNvSpPr txBox="1"/>
          <p:nvPr/>
        </p:nvSpPr>
        <p:spPr>
          <a:xfrm>
            <a:off x="13156406" y="1053703"/>
            <a:ext cx="2288448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 I = V/R )</a:t>
            </a:r>
          </a:p>
        </p:txBody>
      </p:sp>
      <p:sp>
        <p:nvSpPr>
          <p:cNvPr id="284" name="cardiac output…"/>
          <p:cNvSpPr txBox="1"/>
          <p:nvPr/>
        </p:nvSpPr>
        <p:spPr>
          <a:xfrm>
            <a:off x="15728156" y="6161484"/>
            <a:ext cx="2934525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cardiac output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(5 L/min)</a:t>
            </a:r>
          </a:p>
        </p:txBody>
      </p:sp>
      <p:sp>
        <p:nvSpPr>
          <p:cNvPr id="285" name="Line"/>
          <p:cNvSpPr/>
          <p:nvPr/>
        </p:nvSpPr>
        <p:spPr>
          <a:xfrm flipV="1">
            <a:off x="15838884" y="6900862"/>
            <a:ext cx="53579" cy="1153717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86" name="cardiac output = MAP / TPR"/>
          <p:cNvSpPr txBox="1"/>
          <p:nvPr/>
        </p:nvSpPr>
        <p:spPr>
          <a:xfrm>
            <a:off x="3673078" y="1321593"/>
            <a:ext cx="864352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50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 = MAP / TPR</a:t>
            </a:r>
          </a:p>
        </p:txBody>
      </p:sp>
      <p:sp>
        <p:nvSpPr>
          <p:cNvPr id="287" name="Mean Arterial Pressure (MAP) = 100 mmHg"/>
          <p:cNvSpPr txBox="1"/>
          <p:nvPr/>
        </p:nvSpPr>
        <p:spPr>
          <a:xfrm>
            <a:off x="15495984" y="9911953"/>
            <a:ext cx="4911329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Mean Arterial Pressure (MAP) = 100 mmHg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Keep Blood Pressure constant…"/>
          <p:cNvSpPr txBox="1"/>
          <p:nvPr/>
        </p:nvSpPr>
        <p:spPr>
          <a:xfrm>
            <a:off x="4924237" y="3446859"/>
            <a:ext cx="14626829" cy="500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Keep </a:t>
            </a:r>
            <a:r>
              <a:rPr b="1"/>
              <a:t>Blood Pressure</a:t>
            </a:r>
            <a:r>
              <a:t> constant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if too low, not enough blood (oxygen, glucose) reaches tissues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if too high, blood vessels damaged &amp; fluid lost from capillaries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 </a:t>
            </a:r>
            <a:r>
              <a:rPr b="1"/>
              <a:t>Blood Flow</a:t>
            </a:r>
            <a:r>
              <a:t> if needed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exercising tissue needs higher throughput of blood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pick up more oxygen from lungs</a:t>
            </a:r>
          </a:p>
          <a:p>
            <a:pPr lvl="1" algn="l"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faster delivery of oxygen to tissue</a:t>
            </a:r>
          </a:p>
        </p:txBody>
      </p:sp>
      <p:sp>
        <p:nvSpPr>
          <p:cNvPr id="113" name="Regulation of Heart &amp; Blood Pressure"/>
          <p:cNvSpPr txBox="1"/>
          <p:nvPr/>
        </p:nvSpPr>
        <p:spPr>
          <a:xfrm>
            <a:off x="4673203" y="1107281"/>
            <a:ext cx="14301459" cy="1017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6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Regulation of Heart &amp; Blood Pressure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Group"/>
          <p:cNvGrpSpPr/>
          <p:nvPr/>
        </p:nvGrpSpPr>
        <p:grpSpPr>
          <a:xfrm>
            <a:off x="4566046" y="2268140"/>
            <a:ext cx="16769954" cy="10803336"/>
            <a:chOff x="0" y="0"/>
            <a:chExt cx="16769953" cy="10803335"/>
          </a:xfrm>
        </p:grpSpPr>
        <p:pic>
          <p:nvPicPr>
            <p:cNvPr id="289" name="fox78119_1427.jpg" descr="fox78119_142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55984"/>
              <a:ext cx="16769954" cy="105473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0" name="Rectangle"/>
            <p:cNvSpPr/>
            <p:nvPr/>
          </p:nvSpPr>
          <p:spPr>
            <a:xfrm>
              <a:off x="3357562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292" name="baroreceptors in aorta &amp; carotid sinus -&gt; medullary cardiac control center"/>
          <p:cNvSpPr txBox="1"/>
          <p:nvPr/>
        </p:nvSpPr>
        <p:spPr>
          <a:xfrm>
            <a:off x="3655218" y="303609"/>
            <a:ext cx="12251532" cy="161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baroreceptors in aorta &amp; carotid sinus -&gt; medullary cardiac control center</a:t>
            </a:r>
          </a:p>
        </p:txBody>
      </p:sp>
      <p:sp>
        <p:nvSpPr>
          <p:cNvPr id="293" name="Line"/>
          <p:cNvSpPr/>
          <p:nvPr/>
        </p:nvSpPr>
        <p:spPr>
          <a:xfrm flipV="1">
            <a:off x="14549437" y="5357812"/>
            <a:ext cx="1821657" cy="1553767"/>
          </a:xfrm>
          <a:prstGeom prst="line">
            <a:avLst/>
          </a:prstGeom>
          <a:ln w="50800">
            <a:solidFill>
              <a:srgbClr val="9929BD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94" name="Line"/>
          <p:cNvSpPr/>
          <p:nvPr/>
        </p:nvSpPr>
        <p:spPr>
          <a:xfrm>
            <a:off x="13977937" y="4339828"/>
            <a:ext cx="2411017" cy="982266"/>
          </a:xfrm>
          <a:prstGeom prst="line">
            <a:avLst/>
          </a:prstGeom>
          <a:ln w="50800">
            <a:solidFill>
              <a:srgbClr val="9929BD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95" name="baroreceptors"/>
          <p:cNvSpPr txBox="1"/>
          <p:nvPr/>
        </p:nvSpPr>
        <p:spPr>
          <a:xfrm>
            <a:off x="16335375" y="4929187"/>
            <a:ext cx="2886598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baroreceptors</a:t>
            </a:r>
          </a:p>
        </p:txBody>
      </p:sp>
      <p:sp>
        <p:nvSpPr>
          <p:cNvPr id="296" name="Figure 14.27"/>
          <p:cNvSpPr txBox="1"/>
          <p:nvPr/>
        </p:nvSpPr>
        <p:spPr>
          <a:xfrm>
            <a:off x="18549937" y="12805171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http://www.adinstruments.com"/>
          <p:cNvSpPr txBox="1"/>
          <p:nvPr/>
        </p:nvSpPr>
        <p:spPr>
          <a:xfrm>
            <a:off x="15960328" y="12892881"/>
            <a:ext cx="4750594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800" u="sng"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http://www.adinstruments.com</a:t>
            </a:r>
          </a:p>
        </p:txBody>
      </p:sp>
      <p:sp>
        <p:nvSpPr>
          <p:cNvPr id="299" name="Blood Pressure:…"/>
          <p:cNvSpPr txBox="1"/>
          <p:nvPr/>
        </p:nvSpPr>
        <p:spPr>
          <a:xfrm>
            <a:off x="3603218" y="276820"/>
            <a:ext cx="13323095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b="1" sz="5000">
                <a:latin typeface="Helvetica"/>
                <a:ea typeface="Helvetica"/>
                <a:cs typeface="Helvetica"/>
                <a:sym typeface="Helvetica"/>
              </a:defRPr>
            </a:pPr>
            <a:r>
              <a:t>Blood Pressure:</a:t>
            </a:r>
          </a:p>
          <a:p>
            <a:pPr algn="l">
              <a:defRPr sz="5000">
                <a:latin typeface="Helvetica"/>
                <a:ea typeface="Helvetica"/>
                <a:cs typeface="Helvetica"/>
                <a:sym typeface="Helvetica"/>
              </a:defRPr>
            </a:pPr>
            <a:r>
              <a:t>Arterial Pressure &gt; Venous Pressure</a:t>
            </a:r>
          </a:p>
        </p:txBody>
      </p:sp>
      <p:grpSp>
        <p:nvGrpSpPr>
          <p:cNvPr id="312" name="Group"/>
          <p:cNvGrpSpPr/>
          <p:nvPr/>
        </p:nvGrpSpPr>
        <p:grpSpPr>
          <a:xfrm>
            <a:off x="5922958" y="3250406"/>
            <a:ext cx="12144777" cy="9269016"/>
            <a:chOff x="1185626" y="428029"/>
            <a:chExt cx="12144776" cy="9269015"/>
          </a:xfrm>
        </p:grpSpPr>
        <p:pic>
          <p:nvPicPr>
            <p:cNvPr id="300" name="pressure-gradientcopy.png" descr="pressure-gradientcopy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953981" y="428029"/>
              <a:ext cx="11346554" cy="92690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1" name="Rectangle"/>
            <p:cNvSpPr/>
            <p:nvPr/>
          </p:nvSpPr>
          <p:spPr>
            <a:xfrm>
              <a:off x="2918387" y="7607498"/>
              <a:ext cx="10001251" cy="208954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" name="Left…"/>
            <p:cNvSpPr/>
            <p:nvPr/>
          </p:nvSpPr>
          <p:spPr>
            <a:xfrm>
              <a:off x="3696848" y="804505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3200"/>
              </a:pPr>
              <a:r>
                <a:t>Left</a:t>
              </a:r>
            </a:p>
            <a:p>
              <a:pPr>
                <a:defRPr sz="3200"/>
              </a:pPr>
              <a:r>
                <a:t>Ventricle</a:t>
              </a:r>
            </a:p>
          </p:txBody>
        </p:sp>
        <p:sp>
          <p:nvSpPr>
            <p:cNvPr id="303" name="Arteries"/>
            <p:cNvSpPr/>
            <p:nvPr/>
          </p:nvSpPr>
          <p:spPr>
            <a:xfrm>
              <a:off x="5959992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sz="3200"/>
              </a:lvl1pPr>
            </a:lstStyle>
            <a:p>
              <a:pPr/>
              <a:r>
                <a:t>Arteries</a:t>
              </a:r>
            </a:p>
          </p:txBody>
        </p:sp>
        <p:sp>
          <p:nvSpPr>
            <p:cNvPr id="304" name="Capillaries"/>
            <p:cNvSpPr/>
            <p:nvPr/>
          </p:nvSpPr>
          <p:spPr>
            <a:xfrm>
              <a:off x="8601959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sz="3200"/>
              </a:lvl1pPr>
            </a:lstStyle>
            <a:p>
              <a:pPr/>
              <a:r>
                <a:t>Capillaries</a:t>
              </a:r>
            </a:p>
          </p:txBody>
        </p:sp>
        <p:sp>
          <p:nvSpPr>
            <p:cNvPr id="305" name="Veins"/>
            <p:cNvSpPr/>
            <p:nvPr/>
          </p:nvSpPr>
          <p:spPr>
            <a:xfrm>
              <a:off x="10272194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sz="3200"/>
              </a:lvl1pPr>
            </a:lstStyle>
            <a:p>
              <a:pPr/>
              <a:r>
                <a:t>Veins</a:t>
              </a:r>
            </a:p>
          </p:txBody>
        </p:sp>
        <p:sp>
          <p:nvSpPr>
            <p:cNvPr id="306" name="Right…"/>
            <p:cNvSpPr/>
            <p:nvPr/>
          </p:nvSpPr>
          <p:spPr>
            <a:xfrm>
              <a:off x="11911350" y="805398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3200"/>
              </a:pPr>
              <a:r>
                <a:t>Right</a:t>
              </a:r>
            </a:p>
            <a:p>
              <a:pPr>
                <a:defRPr sz="3200"/>
              </a:pPr>
              <a:r>
                <a:t>Atrium</a:t>
              </a:r>
            </a:p>
          </p:txBody>
        </p:sp>
        <p:sp>
          <p:nvSpPr>
            <p:cNvPr id="307" name="Systolic"/>
            <p:cNvSpPr/>
            <p:nvPr/>
          </p:nvSpPr>
          <p:spPr>
            <a:xfrm>
              <a:off x="5947129" y="490537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sz="5800"/>
              </a:lvl1pPr>
            </a:lstStyle>
            <a:p>
              <a:pPr/>
              <a:r>
                <a:t>Systolic</a:t>
              </a:r>
            </a:p>
          </p:txBody>
        </p:sp>
        <p:sp>
          <p:nvSpPr>
            <p:cNvPr id="308" name="Diastolic"/>
            <p:cNvSpPr/>
            <p:nvPr/>
          </p:nvSpPr>
          <p:spPr>
            <a:xfrm>
              <a:off x="5711269" y="4098131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sz="5000"/>
              </a:lvl1pPr>
            </a:lstStyle>
            <a:p>
              <a:pPr/>
              <a:r>
                <a:t>Diastolic</a:t>
              </a:r>
            </a:p>
          </p:txBody>
        </p:sp>
        <p:sp>
          <p:nvSpPr>
            <p:cNvPr id="309" name="Pulse Pressure"/>
            <p:cNvSpPr/>
            <p:nvPr/>
          </p:nvSpPr>
          <p:spPr>
            <a:xfrm>
              <a:off x="9691659" y="2097881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sz="5000"/>
              </a:lvl1pPr>
            </a:lstStyle>
            <a:p>
              <a:pPr/>
              <a:r>
                <a:t>Pulse Pressure</a:t>
              </a:r>
            </a:p>
          </p:txBody>
        </p:sp>
        <p:sp>
          <p:nvSpPr>
            <p:cNvPr id="310" name="Pressure…"/>
            <p:cNvSpPr/>
            <p:nvPr/>
          </p:nvSpPr>
          <p:spPr>
            <a:xfrm>
              <a:off x="1185626" y="4098131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5000"/>
              </a:pPr>
            </a:p>
            <a:p>
              <a:pPr>
                <a:defRPr sz="5000"/>
              </a:pPr>
              <a:r>
                <a:t>Pressure</a:t>
              </a:r>
            </a:p>
            <a:p>
              <a:pPr>
                <a:defRPr sz="5000"/>
              </a:pPr>
              <a:r>
                <a:t>(mmHg)</a:t>
              </a:r>
            </a:p>
            <a:p>
              <a:pPr>
                <a:defRPr sz="5000"/>
              </a:pPr>
            </a:p>
          </p:txBody>
        </p:sp>
        <p:sp>
          <p:nvSpPr>
            <p:cNvPr id="311" name="Rectangle"/>
            <p:cNvSpPr/>
            <p:nvPr/>
          </p:nvSpPr>
          <p:spPr>
            <a:xfrm>
              <a:off x="7776137" y="3696295"/>
              <a:ext cx="5554266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56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Figure 14.26"/>
          <p:cNvSpPr txBox="1"/>
          <p:nvPr/>
        </p:nvSpPr>
        <p:spPr>
          <a:xfrm>
            <a:off x="17799843" y="13073062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14.26</a:t>
            </a:r>
          </a:p>
        </p:txBody>
      </p:sp>
      <p:grpSp>
        <p:nvGrpSpPr>
          <p:cNvPr id="317" name="Group"/>
          <p:cNvGrpSpPr/>
          <p:nvPr/>
        </p:nvGrpSpPr>
        <p:grpSpPr>
          <a:xfrm>
            <a:off x="6438900" y="1196578"/>
            <a:ext cx="11501438" cy="12090797"/>
            <a:chOff x="0" y="0"/>
            <a:chExt cx="11501437" cy="12090796"/>
          </a:xfrm>
        </p:grpSpPr>
        <p:pic>
          <p:nvPicPr>
            <p:cNvPr id="315" name="fox78119_1426.jpg" descr="fox78119_142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6453"/>
              <a:ext cx="11501438" cy="118943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6" name="Rectangle"/>
            <p:cNvSpPr/>
            <p:nvPr/>
          </p:nvSpPr>
          <p:spPr>
            <a:xfrm>
              <a:off x="752474" y="0"/>
              <a:ext cx="10644189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318" name="Baroreceptor Sensory Neurons report Blood Pressure"/>
          <p:cNvSpPr txBox="1"/>
          <p:nvPr/>
        </p:nvSpPr>
        <p:spPr>
          <a:xfrm>
            <a:off x="3726656" y="482203"/>
            <a:ext cx="11246459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910828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Baroreceptor Sensory Neurons report Blood Pressure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Group"/>
          <p:cNvGrpSpPr/>
          <p:nvPr/>
        </p:nvGrpSpPr>
        <p:grpSpPr>
          <a:xfrm>
            <a:off x="4619625" y="1035843"/>
            <a:ext cx="15841268" cy="12137233"/>
            <a:chOff x="0" y="0"/>
            <a:chExt cx="15841267" cy="12137232"/>
          </a:xfrm>
        </p:grpSpPr>
        <p:pic>
          <p:nvPicPr>
            <p:cNvPr id="320" name="image.jpg" descr="image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18281"/>
              <a:ext cx="15841268" cy="11918952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21" name="Rectangle"/>
            <p:cNvSpPr/>
            <p:nvPr/>
          </p:nvSpPr>
          <p:spPr>
            <a:xfrm>
              <a:off x="1875234" y="0"/>
              <a:ext cx="11912204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910828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323" name="Orthostatic Regulation of Blood Pressure"/>
          <p:cNvSpPr txBox="1"/>
          <p:nvPr/>
        </p:nvSpPr>
        <p:spPr>
          <a:xfrm>
            <a:off x="4119562" y="250031"/>
            <a:ext cx="8672617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910828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Orthostatic Regulation of Blood Pressure</a:t>
            </a:r>
          </a:p>
        </p:txBody>
      </p:sp>
      <p:sp>
        <p:nvSpPr>
          <p:cNvPr id="324" name="Figure 1.6"/>
          <p:cNvSpPr txBox="1"/>
          <p:nvPr/>
        </p:nvSpPr>
        <p:spPr>
          <a:xfrm>
            <a:off x="18389203" y="12644437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78399" marR="78399" algn="l" defTabSz="910828">
              <a:buClr>
                <a:srgbClr val="000000"/>
              </a:buClr>
              <a:buFont typeface="Times New Roman"/>
              <a:tabLst>
                <a:tab pos="63500" algn="l"/>
                <a:tab pos="1905000" algn="l"/>
                <a:tab pos="3721100" algn="l"/>
                <a:tab pos="5549900" algn="l"/>
                <a:tab pos="7391400" algn="l"/>
                <a:tab pos="9207500" algn="l"/>
                <a:tab pos="11049000" algn="l"/>
                <a:tab pos="12865100" algn="l"/>
                <a:tab pos="14693900" algn="l"/>
                <a:tab pos="16535400" algn="l"/>
                <a:tab pos="18351500" algn="l"/>
                <a:tab pos="20193000" algn="l"/>
              </a:tabLst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1.6</a:t>
            </a:r>
          </a:p>
        </p:txBody>
      </p:sp>
      <p:sp>
        <p:nvSpPr>
          <p:cNvPr id="325" name="Rounded Rectangle"/>
          <p:cNvSpPr/>
          <p:nvPr/>
        </p:nvSpPr>
        <p:spPr>
          <a:xfrm>
            <a:off x="10138171" y="3911203"/>
            <a:ext cx="4143376" cy="303610"/>
          </a:xfrm>
          <a:prstGeom prst="roundRect">
            <a:avLst>
              <a:gd name="adj" fmla="val 50000"/>
            </a:avLst>
          </a:prstGeom>
          <a:solidFill>
            <a:srgbClr val="E324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910828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326" name="Shape"/>
          <p:cNvSpPr/>
          <p:nvPr/>
        </p:nvSpPr>
        <p:spPr>
          <a:xfrm>
            <a:off x="18520294" y="1987968"/>
            <a:ext cx="357188" cy="4250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3562" h="21464" fill="norm" stroke="1" extrusionOk="0">
                <a:moveTo>
                  <a:pt x="4536" y="0"/>
                </a:moveTo>
                <a:cubicBezTo>
                  <a:pt x="10931" y="125"/>
                  <a:pt x="-4630" y="18948"/>
                  <a:pt x="1431" y="21215"/>
                </a:cubicBezTo>
                <a:cubicBezTo>
                  <a:pt x="2459" y="21600"/>
                  <a:pt x="10349" y="21518"/>
                  <a:pt x="11310" y="21112"/>
                </a:cubicBezTo>
                <a:cubicBezTo>
                  <a:pt x="16970" y="18723"/>
                  <a:pt x="10935" y="125"/>
                  <a:pt x="4536" y="0"/>
                </a:cubicBezTo>
                <a:close/>
              </a:path>
            </a:pathLst>
          </a:custGeom>
          <a:solidFill>
            <a:srgbClr val="E324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defTabSz="1160859">
              <a:defRPr sz="8000"/>
            </a:pPr>
          </a:p>
        </p:txBody>
      </p:sp>
      <p:sp>
        <p:nvSpPr>
          <p:cNvPr id="327" name="Line"/>
          <p:cNvSpPr/>
          <p:nvPr/>
        </p:nvSpPr>
        <p:spPr>
          <a:xfrm>
            <a:off x="13317140" y="4239014"/>
            <a:ext cx="1" cy="637787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28" name="Line"/>
          <p:cNvSpPr/>
          <p:nvPr/>
        </p:nvSpPr>
        <p:spPr>
          <a:xfrm>
            <a:off x="18889265" y="2661046"/>
            <a:ext cx="645162" cy="5081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29" name="0 g"/>
          <p:cNvSpPr txBox="1"/>
          <p:nvPr/>
        </p:nvSpPr>
        <p:spPr>
          <a:xfrm>
            <a:off x="11084718" y="4875609"/>
            <a:ext cx="91697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910828">
              <a:defRPr b="1" sz="3200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0 g</a:t>
            </a:r>
          </a:p>
        </p:txBody>
      </p:sp>
      <p:sp>
        <p:nvSpPr>
          <p:cNvPr id="330" name="1 g"/>
          <p:cNvSpPr txBox="1"/>
          <p:nvPr/>
        </p:nvSpPr>
        <p:spPr>
          <a:xfrm>
            <a:off x="19532203" y="3839765"/>
            <a:ext cx="91697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910828">
              <a:defRPr b="1" sz="3200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1 g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9" grpId="1"/>
      <p:bldP build="whole" bldLvl="1" animBg="1" rev="0" advAuto="0" spid="330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-Forces"/>
          <p:cNvSpPr txBox="1"/>
          <p:nvPr/>
        </p:nvSpPr>
        <p:spPr>
          <a:xfrm>
            <a:off x="4048125" y="321468"/>
            <a:ext cx="3064599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910828">
              <a:defRPr b="1" sz="50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G-Forces</a:t>
            </a:r>
          </a:p>
        </p:txBody>
      </p:sp>
      <p:sp>
        <p:nvSpPr>
          <p:cNvPr id="333" name="In aircraft particularly, vertical g-forces are often positive (forcing blood towards the feet and away from the head); this causes problems with the eyes and brain in particular. As positive vertical g-force is progressively increased (such as in a cent"/>
          <p:cNvSpPr txBox="1"/>
          <p:nvPr/>
        </p:nvSpPr>
        <p:spPr>
          <a:xfrm>
            <a:off x="2739908" y="2255536"/>
            <a:ext cx="9384878" cy="8085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 defTabSz="642937">
              <a:spcBef>
                <a:spcPts val="800"/>
              </a:spcBef>
              <a:defRPr sz="2600">
                <a:latin typeface="Helvetica"/>
                <a:ea typeface="Helvetica"/>
                <a:cs typeface="Helvetica"/>
                <a:sym typeface="Helvetica"/>
              </a:defRPr>
            </a:pPr>
            <a:r>
              <a:t>In aircraft particularly, vertical g-forces are often positive (forcing blood towards the feet and away from the head); this causes problems with the eyes and brain in particular. As positive vertical g-force is progressively increased (such as in a centrifuge) the following symptoms may be experienced:</a:t>
            </a:r>
          </a:p>
          <a:p>
            <a:pPr algn="l" defTabSz="642937">
              <a:spcBef>
                <a:spcPts val="800"/>
              </a:spcBef>
              <a:defRPr sz="2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563033" indent="-423333" algn="l" defTabSz="642937">
              <a:spcBef>
                <a:spcPts val="2800"/>
              </a:spcBef>
              <a:buClr>
                <a:srgbClr val="0C41B3"/>
              </a:buClr>
              <a:buSzPct val="100000"/>
              <a:buChar char="■"/>
              <a:tabLst>
                <a:tab pos="190500" algn="l"/>
                <a:tab pos="635000" algn="l"/>
              </a:tabLst>
              <a:defRPr sz="2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>
                <a:solidFill>
                  <a:srgbClr val="0C41B3"/>
                </a:solidFill>
                <a:hlinkClick r:id="rId2" invalidUrl="" action="" tgtFrame="" tooltip="" history="1" highlightClick="0" endSnd="0"/>
              </a:rPr>
              <a:t>Grey-out</a:t>
            </a:r>
            <a:r>
              <a:rPr b="1"/>
              <a:t>,</a:t>
            </a:r>
            <a:r>
              <a:t> where the vision loses hue, easily reversible on levelling out. </a:t>
            </a:r>
            <a:r>
              <a:rPr b="1">
                <a:solidFill>
                  <a:srgbClr val="FF4013"/>
                </a:solidFill>
              </a:rPr>
              <a:t>(2-3g)</a:t>
            </a:r>
          </a:p>
          <a:p>
            <a:pPr marL="563033" indent="-423333" algn="l" defTabSz="642937">
              <a:spcBef>
                <a:spcPts val="2800"/>
              </a:spcBef>
              <a:buClr>
                <a:srgbClr val="0C41B3"/>
              </a:buClr>
              <a:buSzPct val="100000"/>
              <a:buChar char="■"/>
              <a:tabLst>
                <a:tab pos="190500" algn="l"/>
                <a:tab pos="635000" algn="l"/>
              </a:tabLst>
              <a:defRPr sz="2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>
                <a:solidFill>
                  <a:srgbClr val="0C41B3"/>
                </a:solidFill>
                <a:hlinkClick r:id="rId3" invalidUrl="" action="" tgtFrame="" tooltip="" history="1" highlightClick="0" endSnd="0"/>
              </a:rPr>
              <a:t>Tunnel vision</a:t>
            </a:r>
            <a:r>
              <a:t>, where peripheral vision is progressively lost. </a:t>
            </a:r>
          </a:p>
          <a:p>
            <a:pPr marL="563033" indent="-423333" algn="l" defTabSz="642937">
              <a:spcBef>
                <a:spcPts val="2800"/>
              </a:spcBef>
              <a:buSzPct val="100000"/>
              <a:buChar char="■"/>
              <a:tabLst>
                <a:tab pos="190500" algn="l"/>
                <a:tab pos="635000" algn="l"/>
              </a:tabLst>
              <a:defRPr sz="2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Blackout</a:t>
            </a:r>
            <a:r>
              <a:t>, a loss of vision while consciousness is maintained, caused by a lack of blood to the head.    </a:t>
            </a:r>
            <a:r>
              <a:rPr b="1">
                <a:solidFill>
                  <a:srgbClr val="E32400"/>
                </a:solidFill>
              </a:rPr>
              <a:t>(</a:t>
            </a:r>
            <a:r>
              <a:rPr b="1">
                <a:solidFill>
                  <a:srgbClr val="FF4013"/>
                </a:solidFill>
              </a:rPr>
              <a:t>4 g)</a:t>
            </a:r>
          </a:p>
          <a:p>
            <a:pPr marL="563033" indent="-423333" algn="l" defTabSz="642937">
              <a:spcBef>
                <a:spcPts val="2800"/>
              </a:spcBef>
              <a:buClr>
                <a:srgbClr val="0C41B3"/>
              </a:buClr>
              <a:buSzPct val="100000"/>
              <a:buChar char="■"/>
              <a:tabLst>
                <a:tab pos="190500" algn="l"/>
                <a:tab pos="635000" algn="l"/>
              </a:tabLst>
              <a:defRPr sz="2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>
                <a:solidFill>
                  <a:srgbClr val="0C41B3"/>
                </a:solidFill>
                <a:hlinkClick r:id="rId4" invalidUrl="" action="" tgtFrame="" tooltip="" history="1" highlightClick="0" endSnd="0"/>
              </a:rPr>
              <a:t>G-LOC</a:t>
            </a:r>
            <a:r>
              <a:t> a loss of consciousness ("LOC" stands for "Loss Of Consciousness").</a:t>
            </a:r>
            <a:r>
              <a:rPr>
                <a:solidFill>
                  <a:srgbClr val="0C41B3"/>
                </a:solidFill>
              </a:rPr>
              <a:t> </a:t>
            </a:r>
            <a:r>
              <a:rPr b="1">
                <a:solidFill>
                  <a:srgbClr val="E32400"/>
                </a:solidFill>
              </a:rPr>
              <a:t>(5 g; 9 g with a g-suit)</a:t>
            </a:r>
          </a:p>
          <a:p>
            <a:pPr marL="563033" indent="-423333" algn="l" defTabSz="642937">
              <a:spcBef>
                <a:spcPts val="2800"/>
              </a:spcBef>
              <a:buSzPct val="100000"/>
              <a:buChar char="■"/>
              <a:tabLst>
                <a:tab pos="190500" algn="l"/>
                <a:tab pos="635000" algn="l"/>
              </a:tabLst>
              <a:defRPr sz="2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Death</a:t>
            </a:r>
            <a:r>
              <a:t>, if g-forces are not quickly reduced, death can occur. </a:t>
            </a:r>
            <a:r>
              <a:rPr b="1">
                <a:solidFill>
                  <a:srgbClr val="E32400"/>
                </a:solidFill>
              </a:rPr>
              <a:t>(50 g)</a:t>
            </a:r>
          </a:p>
        </p:txBody>
      </p:sp>
      <p:pic>
        <p:nvPicPr>
          <p:cNvPr id="334" name="5.png" descr="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602765" y="750093"/>
            <a:ext cx="8131970" cy="121979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able 14.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14.1</a:t>
            </a:r>
          </a:p>
        </p:txBody>
      </p:sp>
      <p:grpSp>
        <p:nvGrpSpPr>
          <p:cNvPr id="339" name="Group"/>
          <p:cNvGrpSpPr/>
          <p:nvPr/>
        </p:nvGrpSpPr>
        <p:grpSpPr>
          <a:xfrm>
            <a:off x="5030390" y="1464468"/>
            <a:ext cx="14323220" cy="10692608"/>
            <a:chOff x="0" y="0"/>
            <a:chExt cx="14323218" cy="10692606"/>
          </a:xfrm>
        </p:grpSpPr>
        <p:pic>
          <p:nvPicPr>
            <p:cNvPr id="337" name="fox78119_tb1401.jpg" descr="fox78119_tb140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94456"/>
              <a:ext cx="14323219" cy="105981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8" name="Rectangle"/>
            <p:cNvSpPr/>
            <p:nvPr/>
          </p:nvSpPr>
          <p:spPr>
            <a:xfrm>
              <a:off x="1160859" y="0"/>
              <a:ext cx="11715751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340" name="chronotropic"/>
          <p:cNvSpPr txBox="1"/>
          <p:nvPr/>
        </p:nvSpPr>
        <p:spPr>
          <a:xfrm rot="16200000">
            <a:off x="3246636" y="6480768"/>
            <a:ext cx="279367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solidFill>
                  <a:srgbClr val="38571A"/>
                </a:solidFill>
                <a:uFill>
                  <a:solidFill>
                    <a:srgbClr val="38571A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chronotropic</a:t>
            </a:r>
          </a:p>
        </p:txBody>
      </p:sp>
      <p:sp>
        <p:nvSpPr>
          <p:cNvPr id="341" name="Inotropic"/>
          <p:cNvSpPr txBox="1"/>
          <p:nvPr/>
        </p:nvSpPr>
        <p:spPr>
          <a:xfrm rot="16200000">
            <a:off x="3630717" y="9936664"/>
            <a:ext cx="2118918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algn="l">
              <a:defRPr b="1" sz="3200">
                <a:solidFill>
                  <a:srgbClr val="94175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Inotropic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Figure 14.5"/>
          <p:cNvSpPr txBox="1"/>
          <p:nvPr/>
        </p:nvSpPr>
        <p:spPr>
          <a:xfrm>
            <a:off x="3958828" y="1273373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14.5</a:t>
            </a:r>
          </a:p>
        </p:txBody>
      </p:sp>
      <p:pic>
        <p:nvPicPr>
          <p:cNvPr id="344" name="fox78119_1405.jpg" descr="fox78119_140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97450" y="768338"/>
            <a:ext cx="15341204" cy="11585591"/>
          </a:xfrm>
          <a:prstGeom prst="rect">
            <a:avLst/>
          </a:prstGeom>
          <a:ln w="12700">
            <a:miter lim="400000"/>
          </a:ln>
        </p:spPr>
      </p:pic>
      <p:sp>
        <p:nvSpPr>
          <p:cNvPr id="345" name="Rectangle"/>
          <p:cNvSpPr/>
          <p:nvPr/>
        </p:nvSpPr>
        <p:spPr>
          <a:xfrm>
            <a:off x="6472473" y="634206"/>
            <a:ext cx="12507109" cy="651563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grpSp>
        <p:nvGrpSpPr>
          <p:cNvPr id="348" name="Group"/>
          <p:cNvGrpSpPr/>
          <p:nvPr/>
        </p:nvGrpSpPr>
        <p:grpSpPr>
          <a:xfrm>
            <a:off x="11163300" y="6750843"/>
            <a:ext cx="1280716" cy="1270001"/>
            <a:chOff x="0" y="0"/>
            <a:chExt cx="1280715" cy="1270000"/>
          </a:xfrm>
        </p:grpSpPr>
        <p:sp>
          <p:nvSpPr>
            <p:cNvPr id="346" name="Circle"/>
            <p:cNvSpPr/>
            <p:nvPr/>
          </p:nvSpPr>
          <p:spPr>
            <a:xfrm>
              <a:off x="0" y="267890"/>
              <a:ext cx="785813" cy="785814"/>
            </a:xfrm>
            <a:prstGeom prst="ellipse">
              <a:avLst/>
            </a:prstGeom>
            <a:solidFill>
              <a:srgbClr val="FF6251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347" name="–"/>
            <p:cNvSpPr/>
            <p:nvPr/>
          </p:nvSpPr>
          <p:spPr>
            <a:xfrm>
              <a:off x="10715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6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351" name="Group"/>
          <p:cNvGrpSpPr/>
          <p:nvPr/>
        </p:nvGrpSpPr>
        <p:grpSpPr>
          <a:xfrm>
            <a:off x="13209984" y="6090046"/>
            <a:ext cx="839391" cy="1209676"/>
            <a:chOff x="0" y="0"/>
            <a:chExt cx="839390" cy="1209675"/>
          </a:xfrm>
        </p:grpSpPr>
        <p:sp>
          <p:nvSpPr>
            <p:cNvPr id="349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350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sp>
        <p:nvSpPr>
          <p:cNvPr id="352" name="Rectangle"/>
          <p:cNvSpPr/>
          <p:nvPr/>
        </p:nvSpPr>
        <p:spPr>
          <a:xfrm>
            <a:off x="17835562" y="5697140"/>
            <a:ext cx="2107407" cy="6357939"/>
          </a:xfrm>
          <a:prstGeom prst="rect">
            <a:avLst/>
          </a:prstGeom>
          <a:solidFill>
            <a:srgbClr val="FDF3CA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353" name="Rectangle"/>
          <p:cNvSpPr/>
          <p:nvPr/>
        </p:nvSpPr>
        <p:spPr>
          <a:xfrm>
            <a:off x="12942093" y="1785937"/>
            <a:ext cx="7268767" cy="2393157"/>
          </a:xfrm>
          <a:prstGeom prst="rect">
            <a:avLst/>
          </a:prstGeom>
          <a:solidFill>
            <a:srgbClr val="FDF3CA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354" name="Rectangle"/>
          <p:cNvSpPr/>
          <p:nvPr/>
        </p:nvSpPr>
        <p:spPr>
          <a:xfrm>
            <a:off x="15531703" y="8090296"/>
            <a:ext cx="4411266" cy="4482704"/>
          </a:xfrm>
          <a:prstGeom prst="rect">
            <a:avLst/>
          </a:prstGeom>
          <a:solidFill>
            <a:srgbClr val="FDF3CA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grpSp>
        <p:nvGrpSpPr>
          <p:cNvPr id="357" name="Group"/>
          <p:cNvGrpSpPr/>
          <p:nvPr/>
        </p:nvGrpSpPr>
        <p:grpSpPr>
          <a:xfrm>
            <a:off x="13888640" y="6858000"/>
            <a:ext cx="839392" cy="1209675"/>
            <a:chOff x="0" y="0"/>
            <a:chExt cx="839390" cy="1209675"/>
          </a:xfrm>
        </p:grpSpPr>
        <p:sp>
          <p:nvSpPr>
            <p:cNvPr id="355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356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Regulation of Stroke Volume"/>
          <p:cNvSpPr txBox="1"/>
          <p:nvPr/>
        </p:nvSpPr>
        <p:spPr>
          <a:xfrm>
            <a:off x="3815953" y="303609"/>
            <a:ext cx="9467498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Regulation of Stroke Volume</a:t>
            </a:r>
          </a:p>
        </p:txBody>
      </p:sp>
      <p:sp>
        <p:nvSpPr>
          <p:cNvPr id="360" name="Stroke volume is determined by:…"/>
          <p:cNvSpPr txBox="1"/>
          <p:nvPr/>
        </p:nvSpPr>
        <p:spPr>
          <a:xfrm>
            <a:off x="4624065" y="1765300"/>
            <a:ext cx="15876985" cy="970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Stroke volume is determined by:</a:t>
            </a:r>
          </a:p>
          <a:p>
            <a:pPr marL="690033" indent="-270933" algn="l">
              <a:spcBef>
                <a:spcPts val="900"/>
              </a:spcBef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end-diastolic volume</a:t>
            </a:r>
            <a:r>
              <a:t> (EDV); amount of blood in ventricles right before they contract (systole)</a:t>
            </a:r>
          </a:p>
          <a:p>
            <a:pPr marL="690033" indent="-270933" algn="l">
              <a:spcBef>
                <a:spcPts val="900"/>
              </a:spcBef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contractility</a:t>
            </a:r>
            <a:r>
              <a:t> (strength) of ventricle contraction</a:t>
            </a:r>
          </a:p>
          <a:p>
            <a:pPr marL="690033" indent="-270933" algn="l">
              <a:spcBef>
                <a:spcPts val="900"/>
              </a:spcBef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total peripheral resistance</a:t>
            </a:r>
            <a:r>
              <a:t>; frictional resistance of arteries to increased blood flow</a:t>
            </a:r>
          </a:p>
          <a:p>
            <a:pPr marL="270933" indent="-270933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The more blood in the ventricle (EDV) and the stronger the ventricle contracts (contractility),  the more blood is pumped out with each beat (stroke volume). </a:t>
            </a:r>
            <a:br/>
            <a:br/>
            <a:r>
              <a:t>Resistance from the arteries -&gt; increased arterial pressure -&gt; resists the pumping of blood out of the ventricle.</a:t>
            </a: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br/>
            <a:r>
              <a:rPr b="1"/>
              <a:t>Intrinsic Control: </a:t>
            </a:r>
            <a:r>
              <a:t>Frank-Starling Law:</a:t>
            </a: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Greater EDV -&gt; increased stretch of ventricle -&gt; increased contractility</a:t>
            </a: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Extrinsic Control: Inotropic Effect</a:t>
            </a:r>
            <a:r>
              <a:rPr b="0">
                <a:uFill>
                  <a:solidFill>
                    <a:srgbClr val="000000"/>
                  </a:solidFill>
                </a:uFill>
              </a:rPr>
              <a:t> of Sympathetic Nerves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Norepi &amp; epi -&gt; increased Ca++ influx in cardiac muscle -&gt; increased contractility.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Figure 14.5"/>
          <p:cNvSpPr txBox="1"/>
          <p:nvPr/>
        </p:nvSpPr>
        <p:spPr>
          <a:xfrm>
            <a:off x="18157031" y="12823031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14.5</a:t>
            </a:r>
          </a:p>
        </p:txBody>
      </p:sp>
      <p:sp>
        <p:nvSpPr>
          <p:cNvPr id="363" name="Cardiac output"/>
          <p:cNvSpPr txBox="1"/>
          <p:nvPr/>
        </p:nvSpPr>
        <p:spPr>
          <a:xfrm>
            <a:off x="5637609" y="2893218"/>
            <a:ext cx="3266249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</a:t>
            </a:r>
          </a:p>
        </p:txBody>
      </p:sp>
      <p:sp>
        <p:nvSpPr>
          <p:cNvPr id="364" name="Cardiac rate"/>
          <p:cNvSpPr txBox="1"/>
          <p:nvPr/>
        </p:nvSpPr>
        <p:spPr>
          <a:xfrm>
            <a:off x="10727531" y="2893218"/>
            <a:ext cx="2719794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rate</a:t>
            </a:r>
          </a:p>
        </p:txBody>
      </p:sp>
      <p:sp>
        <p:nvSpPr>
          <p:cNvPr id="365" name="Stroke Volume"/>
          <p:cNvSpPr txBox="1"/>
          <p:nvPr/>
        </p:nvSpPr>
        <p:spPr>
          <a:xfrm>
            <a:off x="15621000" y="2893218"/>
            <a:ext cx="3211624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Stroke Volume</a:t>
            </a:r>
          </a:p>
        </p:txBody>
      </p:sp>
      <p:sp>
        <p:nvSpPr>
          <p:cNvPr id="366" name="="/>
          <p:cNvSpPr txBox="1"/>
          <p:nvPr/>
        </p:nvSpPr>
        <p:spPr>
          <a:xfrm>
            <a:off x="9798843" y="2786062"/>
            <a:ext cx="59662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367" name="X"/>
          <p:cNvSpPr txBox="1"/>
          <p:nvPr/>
        </p:nvSpPr>
        <p:spPr>
          <a:xfrm>
            <a:off x="14317265" y="2786062"/>
            <a:ext cx="64702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368" name="(ml/min)…"/>
          <p:cNvSpPr txBox="1"/>
          <p:nvPr/>
        </p:nvSpPr>
        <p:spPr>
          <a:xfrm>
            <a:off x="5322951" y="4214812"/>
            <a:ext cx="4173729" cy="2125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(ml/min)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amount of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pumped out by heart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every minute</a:t>
            </a:r>
          </a:p>
        </p:txBody>
      </p:sp>
      <p:sp>
        <p:nvSpPr>
          <p:cNvPr id="369" name="(beats/min)…"/>
          <p:cNvSpPr txBox="1"/>
          <p:nvPr/>
        </p:nvSpPr>
        <p:spPr>
          <a:xfrm>
            <a:off x="10775430" y="4214812"/>
            <a:ext cx="2815649" cy="2125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(beats/min)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often the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heart beats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each minute</a:t>
            </a:r>
          </a:p>
        </p:txBody>
      </p:sp>
      <p:sp>
        <p:nvSpPr>
          <p:cNvPr id="370" name="(ml/beat)…"/>
          <p:cNvSpPr txBox="1"/>
          <p:nvPr/>
        </p:nvSpPr>
        <p:spPr>
          <a:xfrm>
            <a:off x="15421343" y="4321968"/>
            <a:ext cx="4321970" cy="262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(ml/beat)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much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is ejected from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each ventricle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with each beat</a:t>
            </a:r>
          </a:p>
        </p:txBody>
      </p:sp>
      <p:sp>
        <p:nvSpPr>
          <p:cNvPr id="371" name="5.5k ml / min"/>
          <p:cNvSpPr txBox="1"/>
          <p:nvPr/>
        </p:nvSpPr>
        <p:spPr>
          <a:xfrm>
            <a:off x="5584031" y="9126140"/>
            <a:ext cx="2814812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5.5k ml / min</a:t>
            </a:r>
          </a:p>
        </p:txBody>
      </p:sp>
      <p:sp>
        <p:nvSpPr>
          <p:cNvPr id="372" name="70 beats/min"/>
          <p:cNvSpPr txBox="1"/>
          <p:nvPr/>
        </p:nvSpPr>
        <p:spPr>
          <a:xfrm>
            <a:off x="10459640" y="9126140"/>
            <a:ext cx="283867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70 beats/min</a:t>
            </a:r>
          </a:p>
        </p:txBody>
      </p:sp>
      <p:sp>
        <p:nvSpPr>
          <p:cNvPr id="373" name="80 ml/beat"/>
          <p:cNvSpPr txBox="1"/>
          <p:nvPr/>
        </p:nvSpPr>
        <p:spPr>
          <a:xfrm>
            <a:off x="16085343" y="9126140"/>
            <a:ext cx="233846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80 ml/beat</a:t>
            </a:r>
          </a:p>
        </p:txBody>
      </p:sp>
      <p:sp>
        <p:nvSpPr>
          <p:cNvPr id="374" name="="/>
          <p:cNvSpPr txBox="1"/>
          <p:nvPr/>
        </p:nvSpPr>
        <p:spPr>
          <a:xfrm>
            <a:off x="9548812" y="8983265"/>
            <a:ext cx="59662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375" name="X"/>
          <p:cNvSpPr txBox="1"/>
          <p:nvPr/>
        </p:nvSpPr>
        <p:spPr>
          <a:xfrm>
            <a:off x="14460140" y="8983265"/>
            <a:ext cx="64702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376" name="Average Resting Values:"/>
          <p:cNvSpPr txBox="1"/>
          <p:nvPr/>
        </p:nvSpPr>
        <p:spPr>
          <a:xfrm>
            <a:off x="4494609" y="8072437"/>
            <a:ext cx="522875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Average Resting Values:</a:t>
            </a:r>
          </a:p>
        </p:txBody>
      </p:sp>
      <p:sp>
        <p:nvSpPr>
          <p:cNvPr id="377" name="Total blood volume = 5.5 liters, so all blood pumped each minute."/>
          <p:cNvSpPr txBox="1"/>
          <p:nvPr/>
        </p:nvSpPr>
        <p:spPr>
          <a:xfrm>
            <a:off x="5584031" y="11662171"/>
            <a:ext cx="1352750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Total blood volume = 5.5 liters, so all blood pumped each minute.</a:t>
            </a:r>
          </a:p>
        </p:txBody>
      </p:sp>
      <p:sp>
        <p:nvSpPr>
          <p:cNvPr id="378" name="Cardiac Output"/>
          <p:cNvSpPr txBox="1"/>
          <p:nvPr/>
        </p:nvSpPr>
        <p:spPr>
          <a:xfrm>
            <a:off x="3815953" y="732234"/>
            <a:ext cx="4627747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Cardiac Output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End-Diastolic…"/>
          <p:cNvSpPr txBox="1"/>
          <p:nvPr/>
        </p:nvSpPr>
        <p:spPr>
          <a:xfrm>
            <a:off x="10892443" y="4518421"/>
            <a:ext cx="3099865" cy="1181101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End-Diastolic 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Volume (EDV)</a:t>
            </a:r>
          </a:p>
        </p:txBody>
      </p:sp>
      <p:sp>
        <p:nvSpPr>
          <p:cNvPr id="381" name="Contractility"/>
          <p:cNvSpPr txBox="1"/>
          <p:nvPr/>
        </p:nvSpPr>
        <p:spPr>
          <a:xfrm>
            <a:off x="15674578" y="4804171"/>
            <a:ext cx="2742607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Contractility</a:t>
            </a:r>
          </a:p>
        </p:txBody>
      </p:sp>
      <p:sp>
        <p:nvSpPr>
          <p:cNvPr id="382" name="="/>
          <p:cNvSpPr txBox="1"/>
          <p:nvPr/>
        </p:nvSpPr>
        <p:spPr>
          <a:xfrm>
            <a:off x="9709546" y="4697015"/>
            <a:ext cx="59662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383" name="X"/>
          <p:cNvSpPr txBox="1"/>
          <p:nvPr/>
        </p:nvSpPr>
        <p:spPr>
          <a:xfrm>
            <a:off x="14531578" y="4697015"/>
            <a:ext cx="64702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384" name="amount of blood…"/>
          <p:cNvSpPr txBox="1"/>
          <p:nvPr/>
        </p:nvSpPr>
        <p:spPr>
          <a:xfrm>
            <a:off x="10541158" y="2286000"/>
            <a:ext cx="3792194" cy="162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 amount of blood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in ventricle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 before contraction</a:t>
            </a:r>
          </a:p>
        </p:txBody>
      </p:sp>
      <p:sp>
        <p:nvSpPr>
          <p:cNvPr id="385" name="strength of ventricular contraction"/>
          <p:cNvSpPr txBox="1"/>
          <p:nvPr/>
        </p:nvSpPr>
        <p:spPr>
          <a:xfrm>
            <a:off x="15014943" y="2482453"/>
            <a:ext cx="432197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strength of ventricular contraction</a:t>
            </a:r>
          </a:p>
        </p:txBody>
      </p:sp>
      <p:sp>
        <p:nvSpPr>
          <p:cNvPr id="386" name="Stroke Volume"/>
          <p:cNvSpPr txBox="1"/>
          <p:nvPr/>
        </p:nvSpPr>
        <p:spPr>
          <a:xfrm>
            <a:off x="3583781" y="357187"/>
            <a:ext cx="4448665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Stroke Volume</a:t>
            </a:r>
          </a:p>
        </p:txBody>
      </p:sp>
      <p:sp>
        <p:nvSpPr>
          <p:cNvPr id="387" name="Stroke Volume"/>
          <p:cNvSpPr txBox="1"/>
          <p:nvPr/>
        </p:nvSpPr>
        <p:spPr>
          <a:xfrm>
            <a:off x="5405437" y="4804171"/>
            <a:ext cx="3211625" cy="660798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Stroke Volume</a:t>
            </a:r>
          </a:p>
        </p:txBody>
      </p:sp>
      <p:sp>
        <p:nvSpPr>
          <p:cNvPr id="388" name="(ml/beat)…"/>
          <p:cNvSpPr txBox="1"/>
          <p:nvPr/>
        </p:nvSpPr>
        <p:spPr>
          <a:xfrm>
            <a:off x="5012531" y="5732859"/>
            <a:ext cx="4321969" cy="262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(ml/beat)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how much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is ejected from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each ventricle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with each beat</a:t>
            </a:r>
          </a:p>
        </p:txBody>
      </p:sp>
      <p:sp>
        <p:nvSpPr>
          <p:cNvPr id="389" name="Line"/>
          <p:cNvSpPr/>
          <p:nvPr/>
        </p:nvSpPr>
        <p:spPr>
          <a:xfrm>
            <a:off x="11656218" y="6322218"/>
            <a:ext cx="6404479" cy="1"/>
          </a:xfrm>
          <a:prstGeom prst="line">
            <a:avLst/>
          </a:prstGeom>
          <a:ln w="508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90" name="total peripheral resistance"/>
          <p:cNvSpPr txBox="1"/>
          <p:nvPr/>
        </p:nvSpPr>
        <p:spPr>
          <a:xfrm>
            <a:off x="11888390" y="6911578"/>
            <a:ext cx="5578062" cy="660797"/>
          </a:xfrm>
          <a:prstGeom prst="rect">
            <a:avLst/>
          </a:prstGeom>
          <a:solidFill>
            <a:srgbClr val="F4A4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total peripheral resistance</a:t>
            </a:r>
          </a:p>
        </p:txBody>
      </p:sp>
      <p:sp>
        <p:nvSpPr>
          <p:cNvPr id="391" name="resistance of arteries to increased blood flow"/>
          <p:cNvSpPr txBox="1"/>
          <p:nvPr/>
        </p:nvSpPr>
        <p:spPr>
          <a:xfrm>
            <a:off x="12370593" y="8072437"/>
            <a:ext cx="542925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resistance of arteries to increased blood flow</a:t>
            </a:r>
          </a:p>
        </p:txBody>
      </p:sp>
      <p:grpSp>
        <p:nvGrpSpPr>
          <p:cNvPr id="395" name="Group"/>
          <p:cNvGrpSpPr/>
          <p:nvPr/>
        </p:nvGrpSpPr>
        <p:grpSpPr>
          <a:xfrm>
            <a:off x="10995421" y="10215562"/>
            <a:ext cx="2323704" cy="1573610"/>
            <a:chOff x="0" y="0"/>
            <a:chExt cx="2323703" cy="1573609"/>
          </a:xfrm>
        </p:grpSpPr>
        <p:sp>
          <p:nvSpPr>
            <p:cNvPr id="392" name="V…"/>
            <p:cNvSpPr/>
            <p:nvPr/>
          </p:nvSpPr>
          <p:spPr>
            <a:xfrm>
              <a:off x="1053703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l" defTabSz="1821656">
                <a:defRPr sz="50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V</a:t>
              </a:r>
            </a:p>
            <a:p>
              <a:pPr marL="81280" marR="81280" algn="l" defTabSz="1821656">
                <a:defRPr sz="50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R</a:t>
              </a:r>
            </a:p>
          </p:txBody>
        </p:sp>
        <p:sp>
          <p:nvSpPr>
            <p:cNvPr id="393" name="I ="/>
            <p:cNvSpPr/>
            <p:nvPr/>
          </p:nvSpPr>
          <p:spPr>
            <a:xfrm>
              <a:off x="0" y="30360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50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I =</a:t>
              </a:r>
            </a:p>
          </p:txBody>
        </p:sp>
        <p:sp>
          <p:nvSpPr>
            <p:cNvPr id="394" name="Line"/>
            <p:cNvSpPr/>
            <p:nvPr/>
          </p:nvSpPr>
          <p:spPr>
            <a:xfrm>
              <a:off x="1053703" y="767953"/>
              <a:ext cx="721404" cy="1"/>
            </a:xfrm>
            <a:prstGeom prst="line">
              <a:avLst/>
            </a:prstGeom>
            <a:noFill/>
            <a:ln w="635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ardiac Output and Blood Pressure"/>
          <p:cNvSpPr txBox="1"/>
          <p:nvPr/>
        </p:nvSpPr>
        <p:spPr>
          <a:xfrm>
            <a:off x="3566924" y="328612"/>
            <a:ext cx="11787189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 and Blood Pressure</a:t>
            </a:r>
          </a:p>
        </p:txBody>
      </p:sp>
      <p:sp>
        <p:nvSpPr>
          <p:cNvPr id="116" name="Arterial Blood Pressure is measured with a pressure cuff and sphygmomanometer.…"/>
          <p:cNvSpPr txBox="1"/>
          <p:nvPr/>
        </p:nvSpPr>
        <p:spPr>
          <a:xfrm>
            <a:off x="3887390" y="2214562"/>
            <a:ext cx="17448610" cy="7393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i="1"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Arterial Blood Pressure is measured with a pressure cuff and </a:t>
            </a:r>
            <a:r>
              <a:rPr b="1"/>
              <a:t>sphygmomanometer</a:t>
            </a:r>
            <a:r>
              <a:t>. 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1st Korotkoff sound occurs at systolic pressure, 2nd sound at diasystolic pressure.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Blood pressure is highest in aorta and large arteries; drops off in smaller arteries and capillaries because of increased resistance to blood flow. 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(high on one side of resistance, low on the other side)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Total peripheral resistance resists cardiac output"/>
          <p:cNvSpPr txBox="1"/>
          <p:nvPr/>
        </p:nvSpPr>
        <p:spPr>
          <a:xfrm>
            <a:off x="3726656" y="660400"/>
            <a:ext cx="16912829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Total peripheral resistance resists cardiac output</a:t>
            </a:r>
          </a:p>
        </p:txBody>
      </p:sp>
      <p:sp>
        <p:nvSpPr>
          <p:cNvPr id="398" name="Line"/>
          <p:cNvSpPr/>
          <p:nvPr/>
        </p:nvSpPr>
        <p:spPr>
          <a:xfrm>
            <a:off x="14773540" y="6000750"/>
            <a:ext cx="2092104" cy="3411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3" h="21600" fill="norm" stroke="1" extrusionOk="0">
                <a:moveTo>
                  <a:pt x="1637" y="967"/>
                </a:moveTo>
                <a:cubicBezTo>
                  <a:pt x="1128" y="2989"/>
                  <a:pt x="-390" y="5873"/>
                  <a:pt x="93" y="7093"/>
                </a:cubicBezTo>
                <a:cubicBezTo>
                  <a:pt x="471" y="8044"/>
                  <a:pt x="3640" y="10144"/>
                  <a:pt x="4725" y="10961"/>
                </a:cubicBezTo>
                <a:cubicBezTo>
                  <a:pt x="5953" y="11886"/>
                  <a:pt x="9531" y="14019"/>
                  <a:pt x="10643" y="14991"/>
                </a:cubicBezTo>
                <a:cubicBezTo>
                  <a:pt x="11462" y="15708"/>
                  <a:pt x="13012" y="17772"/>
                  <a:pt x="13730" y="18537"/>
                </a:cubicBezTo>
                <a:cubicBezTo>
                  <a:pt x="14374" y="19224"/>
                  <a:pt x="15843" y="21283"/>
                  <a:pt x="16818" y="21600"/>
                </a:cubicBezTo>
                <a:cubicBezTo>
                  <a:pt x="16054" y="21352"/>
                  <a:pt x="20420" y="16061"/>
                  <a:pt x="20420" y="17248"/>
                </a:cubicBezTo>
                <a:cubicBezTo>
                  <a:pt x="20420" y="18260"/>
                  <a:pt x="21177" y="14357"/>
                  <a:pt x="21192" y="13540"/>
                </a:cubicBezTo>
                <a:cubicBezTo>
                  <a:pt x="21210" y="12549"/>
                  <a:pt x="20667" y="10012"/>
                  <a:pt x="20420" y="9027"/>
                </a:cubicBezTo>
                <a:cubicBezTo>
                  <a:pt x="20205" y="8169"/>
                  <a:pt x="19717" y="5919"/>
                  <a:pt x="19133" y="5158"/>
                </a:cubicBezTo>
                <a:cubicBezTo>
                  <a:pt x="18423" y="4233"/>
                  <a:pt x="15344" y="2254"/>
                  <a:pt x="14245" y="1451"/>
                </a:cubicBezTo>
                <a:cubicBezTo>
                  <a:pt x="13801" y="1127"/>
                  <a:pt x="12866" y="479"/>
                  <a:pt x="12186" y="0"/>
                </a:cubicBezTo>
              </a:path>
            </a:pathLst>
          </a:custGeom>
          <a:ln w="177800">
            <a:solidFill>
              <a:srgbClr val="B51A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99" name="Line"/>
          <p:cNvSpPr/>
          <p:nvPr/>
        </p:nvSpPr>
        <p:spPr>
          <a:xfrm>
            <a:off x="4948678" y="5643562"/>
            <a:ext cx="4398564" cy="472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6" h="21400" fill="norm" stroke="1" extrusionOk="0">
                <a:moveTo>
                  <a:pt x="5557" y="920"/>
                </a:moveTo>
                <a:cubicBezTo>
                  <a:pt x="3730" y="2818"/>
                  <a:pt x="269" y="5258"/>
                  <a:pt x="21" y="6672"/>
                </a:cubicBezTo>
                <a:cubicBezTo>
                  <a:pt x="-276" y="8366"/>
                  <a:pt x="2661" y="13624"/>
                  <a:pt x="3958" y="15184"/>
                </a:cubicBezTo>
                <a:cubicBezTo>
                  <a:pt x="5380" y="16894"/>
                  <a:pt x="10856" y="21570"/>
                  <a:pt x="12570" y="21395"/>
                </a:cubicBezTo>
                <a:cubicBezTo>
                  <a:pt x="14113" y="21238"/>
                  <a:pt x="17793" y="16098"/>
                  <a:pt x="18845" y="14378"/>
                </a:cubicBezTo>
                <a:cubicBezTo>
                  <a:pt x="19632" y="13093"/>
                  <a:pt x="21285" y="9361"/>
                  <a:pt x="21306" y="7937"/>
                </a:cubicBezTo>
                <a:cubicBezTo>
                  <a:pt x="21324" y="6703"/>
                  <a:pt x="20123" y="3298"/>
                  <a:pt x="19337" y="2301"/>
                </a:cubicBezTo>
                <a:cubicBezTo>
                  <a:pt x="18889" y="1732"/>
                  <a:pt x="17107" y="584"/>
                  <a:pt x="16385" y="345"/>
                </a:cubicBezTo>
                <a:cubicBezTo>
                  <a:pt x="15253" y="-30"/>
                  <a:pt x="12593" y="114"/>
                  <a:pt x="10725" y="0"/>
                </a:cubicBezTo>
              </a:path>
            </a:pathLst>
          </a:custGeom>
          <a:ln w="177800">
            <a:solidFill>
              <a:srgbClr val="B51A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402" name="Group"/>
          <p:cNvGrpSpPr/>
          <p:nvPr/>
        </p:nvGrpSpPr>
        <p:grpSpPr>
          <a:xfrm>
            <a:off x="5815137" y="2938697"/>
            <a:ext cx="5233864" cy="2903304"/>
            <a:chOff x="0" y="0"/>
            <a:chExt cx="5233862" cy="2903303"/>
          </a:xfrm>
        </p:grpSpPr>
        <p:sp>
          <p:nvSpPr>
            <p:cNvPr id="400" name="Line"/>
            <p:cNvSpPr/>
            <p:nvPr/>
          </p:nvSpPr>
          <p:spPr>
            <a:xfrm>
              <a:off x="-1" y="0"/>
              <a:ext cx="4929064" cy="290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463" fill="norm" stroke="1" extrusionOk="0">
                  <a:moveTo>
                    <a:pt x="673" y="21463"/>
                  </a:moveTo>
                  <a:cubicBezTo>
                    <a:pt x="453" y="19542"/>
                    <a:pt x="34" y="16930"/>
                    <a:pt x="6" y="15642"/>
                  </a:cubicBezTo>
                  <a:cubicBezTo>
                    <a:pt x="-31" y="13917"/>
                    <a:pt x="86" y="9144"/>
                    <a:pt x="562" y="7755"/>
                  </a:cubicBezTo>
                  <a:cubicBezTo>
                    <a:pt x="1109" y="6160"/>
                    <a:pt x="3835" y="3089"/>
                    <a:pt x="4897" y="2310"/>
                  </a:cubicBezTo>
                  <a:cubicBezTo>
                    <a:pt x="6362" y="1235"/>
                    <a:pt x="10606" y="281"/>
                    <a:pt x="12233" y="57"/>
                  </a:cubicBezTo>
                  <a:cubicBezTo>
                    <a:pt x="13639" y="-137"/>
                    <a:pt x="17261" y="224"/>
                    <a:pt x="18679" y="244"/>
                  </a:cubicBezTo>
                  <a:cubicBezTo>
                    <a:pt x="19315" y="254"/>
                    <a:pt x="20615" y="244"/>
                    <a:pt x="21569" y="244"/>
                  </a:cubicBezTo>
                </a:path>
              </a:pathLst>
            </a:custGeom>
            <a:noFill/>
            <a:ln w="101600" cap="flat">
              <a:solidFill>
                <a:srgbClr val="E324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01" name="Line"/>
            <p:cNvSpPr/>
            <p:nvPr/>
          </p:nvSpPr>
          <p:spPr>
            <a:xfrm>
              <a:off x="1221209" y="884413"/>
              <a:ext cx="4012654" cy="1874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9" h="21441" fill="norm" stroke="1" extrusionOk="0">
                  <a:moveTo>
                    <a:pt x="823" y="21441"/>
                  </a:moveTo>
                  <a:cubicBezTo>
                    <a:pt x="553" y="18468"/>
                    <a:pt x="39" y="14426"/>
                    <a:pt x="5" y="12433"/>
                  </a:cubicBezTo>
                  <a:cubicBezTo>
                    <a:pt x="-41" y="9763"/>
                    <a:pt x="231" y="4615"/>
                    <a:pt x="816" y="2465"/>
                  </a:cubicBezTo>
                  <a:cubicBezTo>
                    <a:pt x="1487" y="-4"/>
                    <a:pt x="5399" y="141"/>
                    <a:pt x="6820" y="141"/>
                  </a:cubicBezTo>
                  <a:cubicBezTo>
                    <a:pt x="8594" y="141"/>
                    <a:pt x="15604" y="487"/>
                    <a:pt x="17601" y="141"/>
                  </a:cubicBezTo>
                  <a:cubicBezTo>
                    <a:pt x="19329" y="-159"/>
                    <a:pt x="19818" y="109"/>
                    <a:pt x="21559" y="141"/>
                  </a:cubicBezTo>
                </a:path>
              </a:pathLst>
            </a:custGeom>
            <a:noFill/>
            <a:ln w="101600" cap="flat">
              <a:solidFill>
                <a:srgbClr val="E324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05" name="Group"/>
          <p:cNvGrpSpPr/>
          <p:nvPr/>
        </p:nvGrpSpPr>
        <p:grpSpPr>
          <a:xfrm>
            <a:off x="14728031" y="3232546"/>
            <a:ext cx="5237831" cy="2903304"/>
            <a:chOff x="0" y="0"/>
            <a:chExt cx="5237830" cy="2903303"/>
          </a:xfrm>
        </p:grpSpPr>
        <p:sp>
          <p:nvSpPr>
            <p:cNvPr id="403" name="Line"/>
            <p:cNvSpPr/>
            <p:nvPr/>
          </p:nvSpPr>
          <p:spPr>
            <a:xfrm>
              <a:off x="-1" y="0"/>
              <a:ext cx="4929064" cy="290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463" fill="norm" stroke="1" extrusionOk="0">
                  <a:moveTo>
                    <a:pt x="673" y="21463"/>
                  </a:moveTo>
                  <a:cubicBezTo>
                    <a:pt x="453" y="19542"/>
                    <a:pt x="34" y="16930"/>
                    <a:pt x="6" y="15642"/>
                  </a:cubicBezTo>
                  <a:cubicBezTo>
                    <a:pt x="-31" y="13917"/>
                    <a:pt x="86" y="9144"/>
                    <a:pt x="562" y="7755"/>
                  </a:cubicBezTo>
                  <a:cubicBezTo>
                    <a:pt x="1109" y="6160"/>
                    <a:pt x="3835" y="3089"/>
                    <a:pt x="4897" y="2310"/>
                  </a:cubicBezTo>
                  <a:cubicBezTo>
                    <a:pt x="6362" y="1235"/>
                    <a:pt x="10606" y="281"/>
                    <a:pt x="12233" y="57"/>
                  </a:cubicBezTo>
                  <a:cubicBezTo>
                    <a:pt x="13639" y="-137"/>
                    <a:pt x="17261" y="224"/>
                    <a:pt x="18679" y="244"/>
                  </a:cubicBezTo>
                  <a:cubicBezTo>
                    <a:pt x="19315" y="254"/>
                    <a:pt x="20615" y="244"/>
                    <a:pt x="21569" y="244"/>
                  </a:cubicBezTo>
                </a:path>
              </a:pathLst>
            </a:custGeom>
            <a:noFill/>
            <a:ln w="101600" cap="flat">
              <a:solidFill>
                <a:srgbClr val="E324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04" name="Line"/>
            <p:cNvSpPr/>
            <p:nvPr/>
          </p:nvSpPr>
          <p:spPr>
            <a:xfrm>
              <a:off x="1225177" y="877665"/>
              <a:ext cx="4012654" cy="1874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9" h="21441" fill="norm" stroke="1" extrusionOk="0">
                  <a:moveTo>
                    <a:pt x="823" y="21441"/>
                  </a:moveTo>
                  <a:cubicBezTo>
                    <a:pt x="553" y="18468"/>
                    <a:pt x="39" y="14426"/>
                    <a:pt x="5" y="12433"/>
                  </a:cubicBezTo>
                  <a:cubicBezTo>
                    <a:pt x="-41" y="9763"/>
                    <a:pt x="231" y="4615"/>
                    <a:pt x="816" y="2465"/>
                  </a:cubicBezTo>
                  <a:cubicBezTo>
                    <a:pt x="1487" y="-4"/>
                    <a:pt x="5399" y="141"/>
                    <a:pt x="6820" y="141"/>
                  </a:cubicBezTo>
                  <a:cubicBezTo>
                    <a:pt x="8594" y="141"/>
                    <a:pt x="15604" y="487"/>
                    <a:pt x="17601" y="141"/>
                  </a:cubicBezTo>
                  <a:cubicBezTo>
                    <a:pt x="19329" y="-159"/>
                    <a:pt x="19818" y="109"/>
                    <a:pt x="21559" y="141"/>
                  </a:cubicBezTo>
                </a:path>
              </a:pathLst>
            </a:custGeom>
            <a:noFill/>
            <a:ln w="101600" cap="flat">
              <a:solidFill>
                <a:srgbClr val="E324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406" name="Line"/>
          <p:cNvSpPr/>
          <p:nvPr/>
        </p:nvSpPr>
        <p:spPr>
          <a:xfrm>
            <a:off x="13870781" y="6000750"/>
            <a:ext cx="4398564" cy="4725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6" h="21400" fill="norm" stroke="1" extrusionOk="0">
                <a:moveTo>
                  <a:pt x="5557" y="920"/>
                </a:moveTo>
                <a:cubicBezTo>
                  <a:pt x="3730" y="2818"/>
                  <a:pt x="269" y="5258"/>
                  <a:pt x="21" y="6672"/>
                </a:cubicBezTo>
                <a:cubicBezTo>
                  <a:pt x="-276" y="8366"/>
                  <a:pt x="2661" y="13624"/>
                  <a:pt x="3958" y="15184"/>
                </a:cubicBezTo>
                <a:cubicBezTo>
                  <a:pt x="5380" y="16894"/>
                  <a:pt x="10856" y="21570"/>
                  <a:pt x="12570" y="21395"/>
                </a:cubicBezTo>
                <a:cubicBezTo>
                  <a:pt x="14113" y="21238"/>
                  <a:pt x="17793" y="16098"/>
                  <a:pt x="18845" y="14378"/>
                </a:cubicBezTo>
                <a:cubicBezTo>
                  <a:pt x="19632" y="13093"/>
                  <a:pt x="21285" y="9361"/>
                  <a:pt x="21306" y="7937"/>
                </a:cubicBezTo>
                <a:cubicBezTo>
                  <a:pt x="21324" y="6703"/>
                  <a:pt x="20123" y="3298"/>
                  <a:pt x="19337" y="2301"/>
                </a:cubicBezTo>
                <a:cubicBezTo>
                  <a:pt x="18889" y="1732"/>
                  <a:pt x="17107" y="584"/>
                  <a:pt x="16385" y="345"/>
                </a:cubicBezTo>
                <a:cubicBezTo>
                  <a:pt x="15253" y="-30"/>
                  <a:pt x="12593" y="114"/>
                  <a:pt x="10725" y="0"/>
                </a:cubicBezTo>
              </a:path>
            </a:pathLst>
          </a:custGeom>
          <a:ln w="177800">
            <a:solidFill>
              <a:srgbClr val="B51A00">
                <a:alpha val="30000"/>
              </a:srgbClr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07" name="Line"/>
          <p:cNvSpPr/>
          <p:nvPr/>
        </p:nvSpPr>
        <p:spPr>
          <a:xfrm>
            <a:off x="6548437" y="3411140"/>
            <a:ext cx="1464470" cy="2286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0"/>
                </a:moveTo>
                <a:lnTo>
                  <a:pt x="10800" y="1200"/>
                </a:lnTo>
                <a:lnTo>
                  <a:pt x="2607" y="5040"/>
                </a:lnTo>
                <a:lnTo>
                  <a:pt x="0" y="9360"/>
                </a:lnTo>
                <a:lnTo>
                  <a:pt x="0" y="13440"/>
                </a:lnTo>
                <a:lnTo>
                  <a:pt x="372" y="18000"/>
                </a:lnTo>
                <a:lnTo>
                  <a:pt x="1117" y="21600"/>
                </a:lnTo>
              </a:path>
            </a:pathLst>
          </a:custGeom>
          <a:ln w="63500">
            <a:solidFill>
              <a:srgbClr val="000000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08" name="Arrow"/>
          <p:cNvSpPr/>
          <p:nvPr/>
        </p:nvSpPr>
        <p:spPr>
          <a:xfrm rot="15093906">
            <a:off x="6098770" y="5966912"/>
            <a:ext cx="1625204" cy="1250157"/>
          </a:xfrm>
          <a:prstGeom prst="rightArrow">
            <a:avLst>
              <a:gd name="adj1" fmla="val 34694"/>
              <a:gd name="adj2" fmla="val 38571"/>
            </a:avLst>
          </a:prstGeom>
          <a:solidFill>
            <a:srgbClr val="92929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409" name="120 mmHg"/>
          <p:cNvSpPr txBox="1"/>
          <p:nvPr/>
        </p:nvSpPr>
        <p:spPr>
          <a:xfrm>
            <a:off x="16939040" y="3267670"/>
            <a:ext cx="313041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120 mmHg</a:t>
            </a:r>
          </a:p>
        </p:txBody>
      </p:sp>
      <p:sp>
        <p:nvSpPr>
          <p:cNvPr id="410" name="Line"/>
          <p:cNvSpPr/>
          <p:nvPr/>
        </p:nvSpPr>
        <p:spPr>
          <a:xfrm>
            <a:off x="15370968" y="3750468"/>
            <a:ext cx="1464470" cy="2286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0"/>
                </a:moveTo>
                <a:lnTo>
                  <a:pt x="10800" y="1200"/>
                </a:lnTo>
                <a:lnTo>
                  <a:pt x="2607" y="5040"/>
                </a:lnTo>
                <a:lnTo>
                  <a:pt x="0" y="9360"/>
                </a:lnTo>
                <a:lnTo>
                  <a:pt x="0" y="13440"/>
                </a:lnTo>
                <a:lnTo>
                  <a:pt x="372" y="18000"/>
                </a:lnTo>
                <a:lnTo>
                  <a:pt x="1117" y="21600"/>
                </a:lnTo>
              </a:path>
            </a:pathLst>
          </a:custGeom>
          <a:ln w="63500">
            <a:solidFill>
              <a:srgbClr val="000000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11" name="TPR"/>
          <p:cNvSpPr txBox="1"/>
          <p:nvPr/>
        </p:nvSpPr>
        <p:spPr>
          <a:xfrm>
            <a:off x="8084343" y="2918023"/>
            <a:ext cx="169664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TPR</a:t>
            </a:r>
          </a:p>
        </p:txBody>
      </p:sp>
      <p:sp>
        <p:nvSpPr>
          <p:cNvPr id="412" name="Line"/>
          <p:cNvSpPr/>
          <p:nvPr/>
        </p:nvSpPr>
        <p:spPr>
          <a:xfrm>
            <a:off x="15482917" y="6066793"/>
            <a:ext cx="478661" cy="1162460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3" name="120"/>
          <p:cNvSpPr txBox="1"/>
          <p:nvPr/>
        </p:nvSpPr>
        <p:spPr>
          <a:xfrm>
            <a:off x="15496036" y="7250310"/>
            <a:ext cx="117385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120</a:t>
            </a:r>
          </a:p>
        </p:txBody>
      </p:sp>
      <p:sp>
        <p:nvSpPr>
          <p:cNvPr id="414" name="Line"/>
          <p:cNvSpPr/>
          <p:nvPr/>
        </p:nvSpPr>
        <p:spPr>
          <a:xfrm flipH="1">
            <a:off x="5910140" y="7949130"/>
            <a:ext cx="1002779" cy="758199"/>
          </a:xfrm>
          <a:prstGeom prst="line">
            <a:avLst/>
          </a:prstGeom>
          <a:ln w="63500">
            <a:solidFill>
              <a:srgbClr val="C0C0C0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5" name="Line"/>
          <p:cNvSpPr/>
          <p:nvPr/>
        </p:nvSpPr>
        <p:spPr>
          <a:xfrm flipV="1">
            <a:off x="7895979" y="6964166"/>
            <a:ext cx="1009616" cy="749070"/>
          </a:xfrm>
          <a:prstGeom prst="line">
            <a:avLst/>
          </a:prstGeom>
          <a:ln w="63500">
            <a:solidFill>
              <a:srgbClr val="C0C0C0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6" name="Line"/>
          <p:cNvSpPr/>
          <p:nvPr/>
        </p:nvSpPr>
        <p:spPr>
          <a:xfrm>
            <a:off x="7518400" y="8470669"/>
            <a:ext cx="254001" cy="1435332"/>
          </a:xfrm>
          <a:prstGeom prst="line">
            <a:avLst/>
          </a:prstGeom>
          <a:ln w="63500">
            <a:solidFill>
              <a:srgbClr val="C0C0C0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7" name="ventricles contract until ventricular pressure matches TPR"/>
          <p:cNvSpPr txBox="1"/>
          <p:nvPr/>
        </p:nvSpPr>
        <p:spPr>
          <a:xfrm>
            <a:off x="4227200" y="11798729"/>
            <a:ext cx="15642730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ventricles contract until ventricular pressure matches TPR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Figure 14.24"/>
          <p:cNvSpPr txBox="1"/>
          <p:nvPr/>
        </p:nvSpPr>
        <p:spPr>
          <a:xfrm>
            <a:off x="17264062" y="12858750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14.24</a:t>
            </a:r>
          </a:p>
        </p:txBody>
      </p:sp>
      <p:grpSp>
        <p:nvGrpSpPr>
          <p:cNvPr id="422" name="Group"/>
          <p:cNvGrpSpPr/>
          <p:nvPr/>
        </p:nvGrpSpPr>
        <p:grpSpPr>
          <a:xfrm>
            <a:off x="4726781" y="1571625"/>
            <a:ext cx="14930438" cy="10429875"/>
            <a:chOff x="0" y="0"/>
            <a:chExt cx="14930437" cy="10429875"/>
          </a:xfrm>
        </p:grpSpPr>
        <p:pic>
          <p:nvPicPr>
            <p:cNvPr id="420" name="fox78119_1424.jpg" descr="fox78119_142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60734"/>
              <a:ext cx="14930438" cy="102691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1" name="Rectangle"/>
            <p:cNvSpPr/>
            <p:nvPr/>
          </p:nvSpPr>
          <p:spPr>
            <a:xfrm>
              <a:off x="1910953" y="0"/>
              <a:ext cx="11126391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423" name="Vasoconstriction elevates blood pressure"/>
          <p:cNvSpPr txBox="1"/>
          <p:nvPr/>
        </p:nvSpPr>
        <p:spPr>
          <a:xfrm>
            <a:off x="4119562" y="821531"/>
            <a:ext cx="1225593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Vasoconstriction elevates blood pressure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Total peripheral resistance resists cardiac output"/>
          <p:cNvSpPr txBox="1"/>
          <p:nvPr/>
        </p:nvSpPr>
        <p:spPr>
          <a:xfrm>
            <a:off x="3726656" y="660400"/>
            <a:ext cx="16912829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Total peripheral resistance resists cardiac output</a:t>
            </a:r>
          </a:p>
        </p:txBody>
      </p:sp>
      <p:sp>
        <p:nvSpPr>
          <p:cNvPr id="426" name="Line"/>
          <p:cNvSpPr/>
          <p:nvPr/>
        </p:nvSpPr>
        <p:spPr>
          <a:xfrm>
            <a:off x="14174390" y="6018609"/>
            <a:ext cx="3261255" cy="3963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2" h="21426" fill="norm" stroke="1" extrusionOk="0">
                <a:moveTo>
                  <a:pt x="4654" y="1373"/>
                </a:moveTo>
                <a:cubicBezTo>
                  <a:pt x="3118" y="3367"/>
                  <a:pt x="15" y="6078"/>
                  <a:pt x="0" y="7414"/>
                </a:cubicBezTo>
                <a:cubicBezTo>
                  <a:pt x="-24" y="9577"/>
                  <a:pt x="5253" y="15472"/>
                  <a:pt x="7313" y="17300"/>
                </a:cubicBezTo>
                <a:cubicBezTo>
                  <a:pt x="8573" y="18418"/>
                  <a:pt x="12978" y="21600"/>
                  <a:pt x="14294" y="21419"/>
                </a:cubicBezTo>
                <a:cubicBezTo>
                  <a:pt x="15830" y="21207"/>
                  <a:pt x="19322" y="16332"/>
                  <a:pt x="20112" y="14691"/>
                </a:cubicBezTo>
                <a:cubicBezTo>
                  <a:pt x="20787" y="13288"/>
                  <a:pt x="21576" y="9151"/>
                  <a:pt x="21276" y="7689"/>
                </a:cubicBezTo>
                <a:cubicBezTo>
                  <a:pt x="20981" y="6253"/>
                  <a:pt x="18750" y="2431"/>
                  <a:pt x="17453" y="1510"/>
                </a:cubicBezTo>
                <a:cubicBezTo>
                  <a:pt x="16560" y="876"/>
                  <a:pt x="13778" y="498"/>
                  <a:pt x="11967" y="0"/>
                </a:cubicBezTo>
              </a:path>
            </a:pathLst>
          </a:custGeom>
          <a:ln w="177800">
            <a:solidFill>
              <a:srgbClr val="B51A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27" name="Line"/>
          <p:cNvSpPr/>
          <p:nvPr/>
        </p:nvSpPr>
        <p:spPr>
          <a:xfrm>
            <a:off x="14656593" y="3536156"/>
            <a:ext cx="4929063" cy="290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9" h="21463" fill="norm" stroke="1" extrusionOk="0">
                <a:moveTo>
                  <a:pt x="673" y="21463"/>
                </a:moveTo>
                <a:cubicBezTo>
                  <a:pt x="453" y="19542"/>
                  <a:pt x="34" y="16930"/>
                  <a:pt x="6" y="15642"/>
                </a:cubicBezTo>
                <a:cubicBezTo>
                  <a:pt x="-31" y="13917"/>
                  <a:pt x="86" y="9144"/>
                  <a:pt x="562" y="7755"/>
                </a:cubicBezTo>
                <a:cubicBezTo>
                  <a:pt x="1109" y="6160"/>
                  <a:pt x="3835" y="3089"/>
                  <a:pt x="4897" y="2310"/>
                </a:cubicBezTo>
                <a:cubicBezTo>
                  <a:pt x="6362" y="1235"/>
                  <a:pt x="10606" y="281"/>
                  <a:pt x="12233" y="57"/>
                </a:cubicBezTo>
                <a:cubicBezTo>
                  <a:pt x="13639" y="-137"/>
                  <a:pt x="17261" y="224"/>
                  <a:pt x="18679" y="244"/>
                </a:cubicBezTo>
                <a:cubicBezTo>
                  <a:pt x="19315" y="254"/>
                  <a:pt x="20615" y="244"/>
                  <a:pt x="21569" y="244"/>
                </a:cubicBezTo>
              </a:path>
            </a:pathLst>
          </a:custGeom>
          <a:ln w="101600">
            <a:solidFill>
              <a:srgbClr val="E324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28" name="vasoconstriction raises…"/>
          <p:cNvSpPr txBox="1"/>
          <p:nvPr/>
        </p:nvSpPr>
        <p:spPr>
          <a:xfrm>
            <a:off x="17374777" y="2283997"/>
            <a:ext cx="5068785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vasoconstriction raises </a:t>
            </a:r>
          </a:p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total peripheral resistance</a:t>
            </a:r>
          </a:p>
        </p:txBody>
      </p:sp>
      <p:sp>
        <p:nvSpPr>
          <p:cNvPr id="429" name="Line"/>
          <p:cNvSpPr/>
          <p:nvPr/>
        </p:nvSpPr>
        <p:spPr>
          <a:xfrm>
            <a:off x="13692187" y="6018609"/>
            <a:ext cx="4398565" cy="472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6" h="21400" fill="norm" stroke="1" extrusionOk="0">
                <a:moveTo>
                  <a:pt x="5557" y="920"/>
                </a:moveTo>
                <a:cubicBezTo>
                  <a:pt x="3730" y="2818"/>
                  <a:pt x="269" y="5258"/>
                  <a:pt x="21" y="6672"/>
                </a:cubicBezTo>
                <a:cubicBezTo>
                  <a:pt x="-276" y="8366"/>
                  <a:pt x="2661" y="13624"/>
                  <a:pt x="3958" y="15184"/>
                </a:cubicBezTo>
                <a:cubicBezTo>
                  <a:pt x="5380" y="16894"/>
                  <a:pt x="10856" y="21570"/>
                  <a:pt x="12570" y="21395"/>
                </a:cubicBezTo>
                <a:cubicBezTo>
                  <a:pt x="14113" y="21238"/>
                  <a:pt x="17793" y="16098"/>
                  <a:pt x="18845" y="14378"/>
                </a:cubicBezTo>
                <a:cubicBezTo>
                  <a:pt x="19632" y="13093"/>
                  <a:pt x="21285" y="9361"/>
                  <a:pt x="21306" y="7937"/>
                </a:cubicBezTo>
                <a:cubicBezTo>
                  <a:pt x="21324" y="6703"/>
                  <a:pt x="20123" y="3298"/>
                  <a:pt x="19337" y="2301"/>
                </a:cubicBezTo>
                <a:cubicBezTo>
                  <a:pt x="18889" y="1732"/>
                  <a:pt x="17107" y="584"/>
                  <a:pt x="16385" y="345"/>
                </a:cubicBezTo>
                <a:cubicBezTo>
                  <a:pt x="15253" y="-30"/>
                  <a:pt x="12593" y="114"/>
                  <a:pt x="10725" y="0"/>
                </a:cubicBezTo>
              </a:path>
            </a:pathLst>
          </a:custGeom>
          <a:ln w="177800">
            <a:solidFill>
              <a:srgbClr val="B51A00">
                <a:alpha val="30000"/>
              </a:srgbClr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30" name="140 mmHg"/>
          <p:cNvSpPr txBox="1"/>
          <p:nvPr/>
        </p:nvSpPr>
        <p:spPr>
          <a:xfrm>
            <a:off x="17091540" y="3339107"/>
            <a:ext cx="323181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1"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140 mmHg</a:t>
            </a:r>
          </a:p>
        </p:txBody>
      </p:sp>
      <p:sp>
        <p:nvSpPr>
          <p:cNvPr id="431" name="Line"/>
          <p:cNvSpPr/>
          <p:nvPr/>
        </p:nvSpPr>
        <p:spPr>
          <a:xfrm>
            <a:off x="15245953" y="3911203"/>
            <a:ext cx="1464469" cy="2286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0"/>
                </a:moveTo>
                <a:lnTo>
                  <a:pt x="10800" y="1200"/>
                </a:lnTo>
                <a:lnTo>
                  <a:pt x="2607" y="5040"/>
                </a:lnTo>
                <a:lnTo>
                  <a:pt x="0" y="9360"/>
                </a:lnTo>
                <a:lnTo>
                  <a:pt x="0" y="13440"/>
                </a:lnTo>
                <a:lnTo>
                  <a:pt x="372" y="18000"/>
                </a:lnTo>
                <a:lnTo>
                  <a:pt x="1117" y="21600"/>
                </a:lnTo>
              </a:path>
            </a:pathLst>
          </a:custGeom>
          <a:ln w="63500">
            <a:solidFill>
              <a:srgbClr val="000000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32" name="Line"/>
          <p:cNvSpPr/>
          <p:nvPr/>
        </p:nvSpPr>
        <p:spPr>
          <a:xfrm>
            <a:off x="15330517" y="6295392"/>
            <a:ext cx="478661" cy="1162460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33" name="140"/>
          <p:cNvSpPr txBox="1"/>
          <p:nvPr/>
        </p:nvSpPr>
        <p:spPr>
          <a:xfrm>
            <a:off x="15318236" y="7553920"/>
            <a:ext cx="117385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1"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140</a:t>
            </a:r>
          </a:p>
        </p:txBody>
      </p:sp>
      <p:sp>
        <p:nvSpPr>
          <p:cNvPr id="434" name="Line"/>
          <p:cNvSpPr/>
          <p:nvPr/>
        </p:nvSpPr>
        <p:spPr>
          <a:xfrm>
            <a:off x="15799593" y="4089796"/>
            <a:ext cx="3982642" cy="21609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9" h="21441" fill="norm" stroke="1" extrusionOk="0">
                <a:moveTo>
                  <a:pt x="823" y="21441"/>
                </a:moveTo>
                <a:cubicBezTo>
                  <a:pt x="553" y="18468"/>
                  <a:pt x="39" y="14426"/>
                  <a:pt x="5" y="12433"/>
                </a:cubicBezTo>
                <a:cubicBezTo>
                  <a:pt x="-41" y="9763"/>
                  <a:pt x="231" y="4615"/>
                  <a:pt x="816" y="2465"/>
                </a:cubicBezTo>
                <a:cubicBezTo>
                  <a:pt x="1487" y="-4"/>
                  <a:pt x="5399" y="141"/>
                  <a:pt x="6820" y="141"/>
                </a:cubicBezTo>
                <a:cubicBezTo>
                  <a:pt x="8594" y="141"/>
                  <a:pt x="15604" y="487"/>
                  <a:pt x="17601" y="141"/>
                </a:cubicBezTo>
                <a:cubicBezTo>
                  <a:pt x="19329" y="-159"/>
                  <a:pt x="19817" y="109"/>
                  <a:pt x="21559" y="141"/>
                </a:cubicBezTo>
              </a:path>
            </a:pathLst>
          </a:custGeom>
          <a:ln w="101600">
            <a:solidFill>
              <a:srgbClr val="E324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35" name="because of higher pressure,…"/>
          <p:cNvSpPr txBox="1"/>
          <p:nvPr/>
        </p:nvSpPr>
        <p:spPr>
          <a:xfrm>
            <a:off x="12650785" y="10857309"/>
            <a:ext cx="7594282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because of higher pressure, </a:t>
            </a:r>
          </a:p>
          <a:p>
            <a:pPr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ventricle can’t pump as much blood out</a:t>
            </a:r>
          </a:p>
        </p:txBody>
      </p:sp>
      <p:sp>
        <p:nvSpPr>
          <p:cNvPr id="436" name="Line"/>
          <p:cNvSpPr/>
          <p:nvPr/>
        </p:nvSpPr>
        <p:spPr>
          <a:xfrm>
            <a:off x="4503573" y="6144185"/>
            <a:ext cx="2092104" cy="3411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3" h="21600" fill="norm" stroke="1" extrusionOk="0">
                <a:moveTo>
                  <a:pt x="1637" y="967"/>
                </a:moveTo>
                <a:cubicBezTo>
                  <a:pt x="1128" y="2989"/>
                  <a:pt x="-390" y="5873"/>
                  <a:pt x="93" y="7093"/>
                </a:cubicBezTo>
                <a:cubicBezTo>
                  <a:pt x="471" y="8044"/>
                  <a:pt x="3640" y="10144"/>
                  <a:pt x="4725" y="10961"/>
                </a:cubicBezTo>
                <a:cubicBezTo>
                  <a:pt x="5953" y="11886"/>
                  <a:pt x="9531" y="14019"/>
                  <a:pt x="10643" y="14991"/>
                </a:cubicBezTo>
                <a:cubicBezTo>
                  <a:pt x="11462" y="15708"/>
                  <a:pt x="13012" y="17772"/>
                  <a:pt x="13730" y="18537"/>
                </a:cubicBezTo>
                <a:cubicBezTo>
                  <a:pt x="14374" y="19224"/>
                  <a:pt x="15843" y="21283"/>
                  <a:pt x="16818" y="21600"/>
                </a:cubicBezTo>
                <a:cubicBezTo>
                  <a:pt x="16054" y="21352"/>
                  <a:pt x="20420" y="16061"/>
                  <a:pt x="20420" y="17248"/>
                </a:cubicBezTo>
                <a:cubicBezTo>
                  <a:pt x="20420" y="18260"/>
                  <a:pt x="21177" y="14357"/>
                  <a:pt x="21192" y="13540"/>
                </a:cubicBezTo>
                <a:cubicBezTo>
                  <a:pt x="21210" y="12549"/>
                  <a:pt x="20667" y="10012"/>
                  <a:pt x="20420" y="9027"/>
                </a:cubicBezTo>
                <a:cubicBezTo>
                  <a:pt x="20205" y="8169"/>
                  <a:pt x="19717" y="5919"/>
                  <a:pt x="19133" y="5158"/>
                </a:cubicBezTo>
                <a:cubicBezTo>
                  <a:pt x="18423" y="4233"/>
                  <a:pt x="15344" y="2254"/>
                  <a:pt x="14245" y="1451"/>
                </a:cubicBezTo>
                <a:cubicBezTo>
                  <a:pt x="13801" y="1127"/>
                  <a:pt x="12866" y="479"/>
                  <a:pt x="12186" y="0"/>
                </a:cubicBezTo>
              </a:path>
            </a:pathLst>
          </a:custGeom>
          <a:ln w="177800">
            <a:solidFill>
              <a:srgbClr val="B51A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439" name="Group"/>
          <p:cNvGrpSpPr/>
          <p:nvPr/>
        </p:nvGrpSpPr>
        <p:grpSpPr>
          <a:xfrm>
            <a:off x="4458064" y="3375982"/>
            <a:ext cx="5237831" cy="2903304"/>
            <a:chOff x="0" y="0"/>
            <a:chExt cx="5237830" cy="2903303"/>
          </a:xfrm>
        </p:grpSpPr>
        <p:sp>
          <p:nvSpPr>
            <p:cNvPr id="437" name="Line"/>
            <p:cNvSpPr/>
            <p:nvPr/>
          </p:nvSpPr>
          <p:spPr>
            <a:xfrm>
              <a:off x="-1" y="0"/>
              <a:ext cx="4929064" cy="290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463" fill="norm" stroke="1" extrusionOk="0">
                  <a:moveTo>
                    <a:pt x="673" y="21463"/>
                  </a:moveTo>
                  <a:cubicBezTo>
                    <a:pt x="453" y="19542"/>
                    <a:pt x="34" y="16930"/>
                    <a:pt x="6" y="15642"/>
                  </a:cubicBezTo>
                  <a:cubicBezTo>
                    <a:pt x="-31" y="13917"/>
                    <a:pt x="86" y="9144"/>
                    <a:pt x="562" y="7755"/>
                  </a:cubicBezTo>
                  <a:cubicBezTo>
                    <a:pt x="1109" y="6160"/>
                    <a:pt x="3835" y="3089"/>
                    <a:pt x="4897" y="2310"/>
                  </a:cubicBezTo>
                  <a:cubicBezTo>
                    <a:pt x="6362" y="1235"/>
                    <a:pt x="10606" y="281"/>
                    <a:pt x="12233" y="57"/>
                  </a:cubicBezTo>
                  <a:cubicBezTo>
                    <a:pt x="13639" y="-137"/>
                    <a:pt x="17261" y="224"/>
                    <a:pt x="18679" y="244"/>
                  </a:cubicBezTo>
                  <a:cubicBezTo>
                    <a:pt x="19315" y="254"/>
                    <a:pt x="20615" y="244"/>
                    <a:pt x="21569" y="244"/>
                  </a:cubicBezTo>
                </a:path>
              </a:pathLst>
            </a:custGeom>
            <a:noFill/>
            <a:ln w="101600" cap="flat">
              <a:solidFill>
                <a:srgbClr val="E324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38" name="Line"/>
            <p:cNvSpPr/>
            <p:nvPr/>
          </p:nvSpPr>
          <p:spPr>
            <a:xfrm>
              <a:off x="1225177" y="877665"/>
              <a:ext cx="4012654" cy="1874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9" h="21441" fill="norm" stroke="1" extrusionOk="0">
                  <a:moveTo>
                    <a:pt x="823" y="21441"/>
                  </a:moveTo>
                  <a:cubicBezTo>
                    <a:pt x="553" y="18468"/>
                    <a:pt x="39" y="14426"/>
                    <a:pt x="5" y="12433"/>
                  </a:cubicBezTo>
                  <a:cubicBezTo>
                    <a:pt x="-41" y="9763"/>
                    <a:pt x="231" y="4615"/>
                    <a:pt x="816" y="2465"/>
                  </a:cubicBezTo>
                  <a:cubicBezTo>
                    <a:pt x="1487" y="-4"/>
                    <a:pt x="5399" y="141"/>
                    <a:pt x="6820" y="141"/>
                  </a:cubicBezTo>
                  <a:cubicBezTo>
                    <a:pt x="8594" y="141"/>
                    <a:pt x="15604" y="487"/>
                    <a:pt x="17601" y="141"/>
                  </a:cubicBezTo>
                  <a:cubicBezTo>
                    <a:pt x="19329" y="-159"/>
                    <a:pt x="19818" y="109"/>
                    <a:pt x="21559" y="141"/>
                  </a:cubicBezTo>
                </a:path>
              </a:pathLst>
            </a:custGeom>
            <a:noFill/>
            <a:ln w="101600" cap="flat">
              <a:solidFill>
                <a:srgbClr val="E324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440" name="Line"/>
          <p:cNvSpPr/>
          <p:nvPr/>
        </p:nvSpPr>
        <p:spPr>
          <a:xfrm>
            <a:off x="3600814" y="6144185"/>
            <a:ext cx="4398564" cy="472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6" h="21400" fill="norm" stroke="1" extrusionOk="0">
                <a:moveTo>
                  <a:pt x="5557" y="920"/>
                </a:moveTo>
                <a:cubicBezTo>
                  <a:pt x="3730" y="2818"/>
                  <a:pt x="269" y="5258"/>
                  <a:pt x="21" y="6672"/>
                </a:cubicBezTo>
                <a:cubicBezTo>
                  <a:pt x="-276" y="8366"/>
                  <a:pt x="2661" y="13624"/>
                  <a:pt x="3958" y="15184"/>
                </a:cubicBezTo>
                <a:cubicBezTo>
                  <a:pt x="5380" y="16894"/>
                  <a:pt x="10856" y="21570"/>
                  <a:pt x="12570" y="21395"/>
                </a:cubicBezTo>
                <a:cubicBezTo>
                  <a:pt x="14113" y="21238"/>
                  <a:pt x="17793" y="16098"/>
                  <a:pt x="18845" y="14378"/>
                </a:cubicBezTo>
                <a:cubicBezTo>
                  <a:pt x="19632" y="13093"/>
                  <a:pt x="21285" y="9361"/>
                  <a:pt x="21306" y="7937"/>
                </a:cubicBezTo>
                <a:cubicBezTo>
                  <a:pt x="21324" y="6703"/>
                  <a:pt x="20123" y="3298"/>
                  <a:pt x="19337" y="2301"/>
                </a:cubicBezTo>
                <a:cubicBezTo>
                  <a:pt x="18889" y="1732"/>
                  <a:pt x="17107" y="584"/>
                  <a:pt x="16385" y="345"/>
                </a:cubicBezTo>
                <a:cubicBezTo>
                  <a:pt x="15253" y="-30"/>
                  <a:pt x="12593" y="114"/>
                  <a:pt x="10725" y="0"/>
                </a:cubicBezTo>
              </a:path>
            </a:pathLst>
          </a:custGeom>
          <a:ln w="177800">
            <a:solidFill>
              <a:srgbClr val="B51A00">
                <a:alpha val="30000"/>
              </a:srgbClr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41" name="120 mmHg"/>
          <p:cNvSpPr txBox="1"/>
          <p:nvPr/>
        </p:nvSpPr>
        <p:spPr>
          <a:xfrm>
            <a:off x="6669073" y="3411105"/>
            <a:ext cx="313041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120 mmHg</a:t>
            </a:r>
          </a:p>
        </p:txBody>
      </p:sp>
      <p:sp>
        <p:nvSpPr>
          <p:cNvPr id="442" name="Line"/>
          <p:cNvSpPr/>
          <p:nvPr/>
        </p:nvSpPr>
        <p:spPr>
          <a:xfrm>
            <a:off x="5101001" y="3893904"/>
            <a:ext cx="1464470" cy="2286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0"/>
                </a:moveTo>
                <a:lnTo>
                  <a:pt x="10800" y="1200"/>
                </a:lnTo>
                <a:lnTo>
                  <a:pt x="2607" y="5040"/>
                </a:lnTo>
                <a:lnTo>
                  <a:pt x="0" y="9360"/>
                </a:lnTo>
                <a:lnTo>
                  <a:pt x="0" y="13440"/>
                </a:lnTo>
                <a:lnTo>
                  <a:pt x="372" y="18000"/>
                </a:lnTo>
                <a:lnTo>
                  <a:pt x="1117" y="21600"/>
                </a:lnTo>
              </a:path>
            </a:pathLst>
          </a:custGeom>
          <a:ln w="63500">
            <a:solidFill>
              <a:srgbClr val="000000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43" name="Line"/>
          <p:cNvSpPr/>
          <p:nvPr/>
        </p:nvSpPr>
        <p:spPr>
          <a:xfrm>
            <a:off x="5212950" y="6210228"/>
            <a:ext cx="478661" cy="1162461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44" name="120"/>
          <p:cNvSpPr txBox="1"/>
          <p:nvPr/>
        </p:nvSpPr>
        <p:spPr>
          <a:xfrm>
            <a:off x="5226069" y="7393746"/>
            <a:ext cx="117385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120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Figure 14.5"/>
          <p:cNvSpPr txBox="1"/>
          <p:nvPr/>
        </p:nvSpPr>
        <p:spPr>
          <a:xfrm>
            <a:off x="3958828" y="1273373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14.5</a:t>
            </a:r>
          </a:p>
        </p:txBody>
      </p:sp>
      <p:grpSp>
        <p:nvGrpSpPr>
          <p:cNvPr id="461" name="Group"/>
          <p:cNvGrpSpPr/>
          <p:nvPr/>
        </p:nvGrpSpPr>
        <p:grpSpPr>
          <a:xfrm>
            <a:off x="4997450" y="669924"/>
            <a:ext cx="15341204" cy="11684005"/>
            <a:chOff x="0" y="0"/>
            <a:chExt cx="15341203" cy="11684003"/>
          </a:xfrm>
        </p:grpSpPr>
        <p:grpSp>
          <p:nvGrpSpPr>
            <p:cNvPr id="449" name="Group"/>
            <p:cNvGrpSpPr/>
            <p:nvPr/>
          </p:nvGrpSpPr>
          <p:grpSpPr>
            <a:xfrm>
              <a:off x="0" y="-1"/>
              <a:ext cx="15341204" cy="11684005"/>
              <a:chOff x="0" y="0"/>
              <a:chExt cx="15341203" cy="11684003"/>
            </a:xfrm>
          </p:grpSpPr>
          <p:pic>
            <p:nvPicPr>
              <p:cNvPr id="447" name="fox78119_1405.jpg" descr="fox78119_1405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98413"/>
                <a:ext cx="15341204" cy="1158559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48" name="Rectangle"/>
              <p:cNvSpPr/>
              <p:nvPr/>
            </p:nvSpPr>
            <p:spPr>
              <a:xfrm>
                <a:off x="1475023" y="0"/>
                <a:ext cx="12507110" cy="65156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grpSp>
          <p:nvGrpSpPr>
            <p:cNvPr id="452" name="Group"/>
            <p:cNvGrpSpPr/>
            <p:nvPr/>
          </p:nvGrpSpPr>
          <p:grpSpPr>
            <a:xfrm>
              <a:off x="6165850" y="6080918"/>
              <a:ext cx="1280716" cy="1270001"/>
              <a:chOff x="0" y="0"/>
              <a:chExt cx="1280715" cy="1270000"/>
            </a:xfrm>
          </p:grpSpPr>
          <p:sp>
            <p:nvSpPr>
              <p:cNvPr id="450" name="Circle"/>
              <p:cNvSpPr/>
              <p:nvPr/>
            </p:nvSpPr>
            <p:spPr>
              <a:xfrm>
                <a:off x="0" y="267890"/>
                <a:ext cx="785813" cy="785814"/>
              </a:xfrm>
              <a:prstGeom prst="ellipse">
                <a:avLst/>
              </a:prstGeom>
              <a:solidFill>
                <a:srgbClr val="FF6251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  <p:sp>
            <p:nvSpPr>
              <p:cNvPr id="451" name="–"/>
              <p:cNvSpPr/>
              <p:nvPr/>
            </p:nvSpPr>
            <p:spPr>
              <a:xfrm>
                <a:off x="10715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6000"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grpSp>
          <p:nvGrpSpPr>
            <p:cNvPr id="455" name="Group"/>
            <p:cNvGrpSpPr/>
            <p:nvPr/>
          </p:nvGrpSpPr>
          <p:grpSpPr>
            <a:xfrm>
              <a:off x="8212534" y="5420121"/>
              <a:ext cx="839391" cy="1209676"/>
              <a:chOff x="0" y="0"/>
              <a:chExt cx="839390" cy="1209675"/>
            </a:xfrm>
          </p:grpSpPr>
          <p:sp>
            <p:nvSpPr>
              <p:cNvPr id="453" name="Circle"/>
              <p:cNvSpPr/>
              <p:nvPr/>
            </p:nvSpPr>
            <p:spPr>
              <a:xfrm>
                <a:off x="53578" y="357187"/>
                <a:ext cx="785813" cy="785813"/>
              </a:xfrm>
              <a:prstGeom prst="ellipse">
                <a:avLst/>
              </a:prstGeom>
              <a:solidFill>
                <a:srgbClr val="B1DD8C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  <p:sp>
            <p:nvSpPr>
              <p:cNvPr id="454" name="+"/>
              <p:cNvSpPr txBox="1"/>
              <p:nvPr/>
            </p:nvSpPr>
            <p:spPr>
              <a:xfrm>
                <a:off x="0" y="0"/>
                <a:ext cx="756018" cy="12096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sz="7000"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grpSp>
          <p:nvGrpSpPr>
            <p:cNvPr id="458" name="Group"/>
            <p:cNvGrpSpPr/>
            <p:nvPr/>
          </p:nvGrpSpPr>
          <p:grpSpPr>
            <a:xfrm>
              <a:off x="12088017" y="2151856"/>
              <a:ext cx="1291433" cy="1270001"/>
              <a:chOff x="0" y="0"/>
              <a:chExt cx="1291431" cy="1270000"/>
            </a:xfrm>
          </p:grpSpPr>
          <p:sp>
            <p:nvSpPr>
              <p:cNvPr id="456" name="Circle"/>
              <p:cNvSpPr/>
              <p:nvPr/>
            </p:nvSpPr>
            <p:spPr>
              <a:xfrm>
                <a:off x="0" y="250031"/>
                <a:ext cx="785813" cy="785813"/>
              </a:xfrm>
              <a:prstGeom prst="ellipse">
                <a:avLst/>
              </a:prstGeom>
              <a:solidFill>
                <a:srgbClr val="FF6251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  <p:sp>
            <p:nvSpPr>
              <p:cNvPr id="457" name="–"/>
              <p:cNvSpPr/>
              <p:nvPr/>
            </p:nvSpPr>
            <p:spPr>
              <a:xfrm>
                <a:off x="21431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6000"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459" name="Rectangle"/>
            <p:cNvSpPr/>
            <p:nvPr/>
          </p:nvSpPr>
          <p:spPr>
            <a:xfrm>
              <a:off x="10302080" y="5027215"/>
              <a:ext cx="4643438" cy="6357939"/>
            </a:xfrm>
            <a:prstGeom prst="rect">
              <a:avLst/>
            </a:prstGeom>
            <a:solidFill>
              <a:srgbClr val="FDF3CA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60" name="Triangle"/>
            <p:cNvSpPr/>
            <p:nvPr/>
          </p:nvSpPr>
          <p:spPr>
            <a:xfrm>
              <a:off x="8641159" y="6116637"/>
              <a:ext cx="1625204" cy="1143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DF3CA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trength of contraction varies directly with end-diastolic volume (EDV)…"/>
          <p:cNvSpPr txBox="1"/>
          <p:nvPr/>
        </p:nvSpPr>
        <p:spPr>
          <a:xfrm>
            <a:off x="4119562" y="2902148"/>
            <a:ext cx="16162735" cy="7393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strength of contraction varies directly with end-diastolic volume (EDV) 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marL="351366" indent="-237066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More blood in the ventricle stretches the relaxed cardiac muscle more.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marL="351366" indent="-237066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Less overlap of actin and myosin fibers -&gt; allows formation of more cross bridges -&gt; greater contractile strength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/>
              <a:t>Ejection fraction</a:t>
            </a:r>
            <a:r>
              <a:t> in healthy heart is maintained at 60%.</a:t>
            </a: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At rest, EDV is 130 ml/ventricle, and stroke volume is </a:t>
            </a:r>
            <a:r>
              <a:rPr>
                <a:uFill>
                  <a:solidFill>
                    <a:srgbClr val="000000"/>
                  </a:solidFill>
                </a:uFill>
              </a:rPr>
              <a:t>80 ml/beat, i.e., 60% of EDV is ejected from the ventricle into aorta.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During exercise, EDV goes up, but ejection fraction remains at 60%, thus </a:t>
            </a:r>
            <a:r>
              <a:rPr b="1">
                <a:uFill>
                  <a:solidFill>
                    <a:srgbClr val="000000"/>
                  </a:solidFill>
                </a:uFill>
              </a:rPr>
              <a:t>contractility must increase</a:t>
            </a:r>
            <a:r>
              <a:rPr>
                <a:uFill>
                  <a:solidFill>
                    <a:srgbClr val="000000"/>
                  </a:solidFill>
                </a:uFill>
              </a:rPr>
              <a:t> to pump higher volume.</a:t>
            </a:r>
            <a:endParaRPr>
              <a:uFill>
                <a:solidFill>
                  <a:srgbClr val="000000"/>
                </a:solidFill>
              </a:uFill>
            </a:endParaRPr>
          </a:p>
        </p:txBody>
      </p:sp>
      <p:sp>
        <p:nvSpPr>
          <p:cNvPr id="464" name="Frank Starling Law of the Heart"/>
          <p:cNvSpPr txBox="1"/>
          <p:nvPr/>
        </p:nvSpPr>
        <p:spPr>
          <a:xfrm>
            <a:off x="3815953" y="732234"/>
            <a:ext cx="10272739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Frank Starling Law of the Heart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Figure 14.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</a:t>
            </a:r>
          </a:p>
        </p:txBody>
      </p:sp>
      <p:grpSp>
        <p:nvGrpSpPr>
          <p:cNvPr id="469" name="Group"/>
          <p:cNvGrpSpPr/>
          <p:nvPr/>
        </p:nvGrpSpPr>
        <p:grpSpPr>
          <a:xfrm>
            <a:off x="5632450" y="1268015"/>
            <a:ext cx="13112750" cy="11064082"/>
            <a:chOff x="0" y="0"/>
            <a:chExt cx="13112750" cy="11064081"/>
          </a:xfrm>
        </p:grpSpPr>
        <p:pic>
          <p:nvPicPr>
            <p:cNvPr id="467" name="fox78119_1402.jpg" descr="fox78119_1402.jpg"/>
            <p:cNvPicPr>
              <a:picLocks noChangeAspect="0"/>
            </p:cNvPicPr>
            <p:nvPr/>
          </p:nvPicPr>
          <p:blipFill>
            <a:blip r:embed="rId2">
              <a:extLst/>
            </a:blip>
            <a:srcRect l="0" t="0" r="0" b="0"/>
            <a:stretch>
              <a:fillRect/>
            </a:stretch>
          </p:blipFill>
          <p:spPr>
            <a:xfrm>
              <a:off x="0" y="116284"/>
              <a:ext cx="13112750" cy="10947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8" name="Rectangle"/>
            <p:cNvSpPr/>
            <p:nvPr/>
          </p:nvSpPr>
          <p:spPr>
            <a:xfrm>
              <a:off x="1219596" y="0"/>
              <a:ext cx="10644189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470" name="the more blood in ventricle,…"/>
          <p:cNvSpPr txBox="1"/>
          <p:nvPr/>
        </p:nvSpPr>
        <p:spPr>
          <a:xfrm>
            <a:off x="12192000" y="1821656"/>
            <a:ext cx="7483079" cy="1819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the more blood in ventricle, </a:t>
            </a:r>
          </a:p>
          <a:p>
            <a:pPr marL="81280" marR="81280" algn="l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the more the ventricle contracts,</a:t>
            </a:r>
          </a:p>
          <a:p>
            <a:pPr marL="81280" marR="81280" algn="l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the more blood gets ejected</a:t>
            </a:r>
          </a:p>
        </p:txBody>
      </p:sp>
      <p:sp>
        <p:nvSpPr>
          <p:cNvPr id="471" name="(amount of blood ejected)"/>
          <p:cNvSpPr txBox="1"/>
          <p:nvPr/>
        </p:nvSpPr>
        <p:spPr>
          <a:xfrm rot="16200000">
            <a:off x="2631082" y="6575821"/>
            <a:ext cx="4477148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/>
            </a:lvl1pPr>
          </a:lstStyle>
          <a:p>
            <a:pPr/>
            <a:r>
              <a:t>(amount of blood ejected)</a:t>
            </a:r>
          </a:p>
        </p:txBody>
      </p:sp>
      <p:sp>
        <p:nvSpPr>
          <p:cNvPr id="472" name="Two mechanisms increase contractility:"/>
          <p:cNvSpPr txBox="1"/>
          <p:nvPr/>
        </p:nvSpPr>
        <p:spPr>
          <a:xfrm>
            <a:off x="6385644" y="297656"/>
            <a:ext cx="10576868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Two mechanisms increase contractility:</a:t>
            </a:r>
          </a:p>
        </p:txBody>
      </p:sp>
      <p:sp>
        <p:nvSpPr>
          <p:cNvPr id="473" name="1."/>
          <p:cNvSpPr txBox="1"/>
          <p:nvPr/>
        </p:nvSpPr>
        <p:spPr>
          <a:xfrm>
            <a:off x="13178283" y="5053409"/>
            <a:ext cx="706340" cy="930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1.</a:t>
            </a:r>
          </a:p>
        </p:txBody>
      </p:sp>
      <p:sp>
        <p:nvSpPr>
          <p:cNvPr id="474" name="2."/>
          <p:cNvSpPr txBox="1"/>
          <p:nvPr/>
        </p:nvSpPr>
        <p:spPr>
          <a:xfrm>
            <a:off x="6373862" y="1588690"/>
            <a:ext cx="706339" cy="930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2.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Figure 14.3"/>
          <p:cNvSpPr txBox="1"/>
          <p:nvPr/>
        </p:nvSpPr>
        <p:spPr>
          <a:xfrm>
            <a:off x="18924984" y="13073062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14.3</a:t>
            </a:r>
          </a:p>
        </p:txBody>
      </p:sp>
      <p:grpSp>
        <p:nvGrpSpPr>
          <p:cNvPr id="479" name="Group"/>
          <p:cNvGrpSpPr/>
          <p:nvPr/>
        </p:nvGrpSpPr>
        <p:grpSpPr>
          <a:xfrm>
            <a:off x="5834062" y="1268015"/>
            <a:ext cx="14930438" cy="11722101"/>
            <a:chOff x="0" y="0"/>
            <a:chExt cx="14930437" cy="11722100"/>
          </a:xfrm>
        </p:grpSpPr>
        <p:pic>
          <p:nvPicPr>
            <p:cNvPr id="477" name="fox78119_1403.jpg" descr="fox78119_140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67084"/>
              <a:ext cx="14930438" cy="115550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78" name="Rectangle"/>
            <p:cNvSpPr/>
            <p:nvPr/>
          </p:nvSpPr>
          <p:spPr>
            <a:xfrm>
              <a:off x="2464593" y="0"/>
              <a:ext cx="10644189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480" name="More blood in the ventricle stretches the cardiac muscle, resulting in greater strength during contraction"/>
          <p:cNvSpPr txBox="1"/>
          <p:nvPr/>
        </p:nvSpPr>
        <p:spPr>
          <a:xfrm>
            <a:off x="3637359" y="553640"/>
            <a:ext cx="12823032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algn="l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uFillTx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More blood in the ventricle stretches the cardiac muscle, resulting in greater strength during contraction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Figure 14.5"/>
          <p:cNvSpPr txBox="1"/>
          <p:nvPr/>
        </p:nvSpPr>
        <p:spPr>
          <a:xfrm>
            <a:off x="3958828" y="1273373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14.5</a:t>
            </a:r>
          </a:p>
        </p:txBody>
      </p:sp>
      <p:grpSp>
        <p:nvGrpSpPr>
          <p:cNvPr id="485" name="Group"/>
          <p:cNvGrpSpPr/>
          <p:nvPr/>
        </p:nvGrpSpPr>
        <p:grpSpPr>
          <a:xfrm>
            <a:off x="4768850" y="9524"/>
            <a:ext cx="15341204" cy="11684005"/>
            <a:chOff x="0" y="0"/>
            <a:chExt cx="15341203" cy="11684003"/>
          </a:xfrm>
        </p:grpSpPr>
        <p:pic>
          <p:nvPicPr>
            <p:cNvPr id="483" name="fox78119_1405.jpg" descr="fox78119_14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98413"/>
              <a:ext cx="15341204" cy="115855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84" name="Rectangle"/>
            <p:cNvSpPr/>
            <p:nvPr/>
          </p:nvSpPr>
          <p:spPr>
            <a:xfrm>
              <a:off x="1475023" y="0"/>
              <a:ext cx="12507109" cy="65156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grpSp>
        <p:nvGrpSpPr>
          <p:cNvPr id="488" name="Group"/>
          <p:cNvGrpSpPr/>
          <p:nvPr/>
        </p:nvGrpSpPr>
        <p:grpSpPr>
          <a:xfrm>
            <a:off x="10934699" y="6090046"/>
            <a:ext cx="1277145" cy="1270001"/>
            <a:chOff x="0" y="0"/>
            <a:chExt cx="1277143" cy="1270000"/>
          </a:xfrm>
        </p:grpSpPr>
        <p:sp>
          <p:nvSpPr>
            <p:cNvPr id="486" name="Circle"/>
            <p:cNvSpPr/>
            <p:nvPr/>
          </p:nvSpPr>
          <p:spPr>
            <a:xfrm>
              <a:off x="0" y="267890"/>
              <a:ext cx="785813" cy="785814"/>
            </a:xfrm>
            <a:prstGeom prst="ellipse">
              <a:avLst/>
            </a:prstGeom>
            <a:solidFill>
              <a:srgbClr val="FF6251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87" name="–"/>
            <p:cNvSpPr/>
            <p:nvPr/>
          </p:nvSpPr>
          <p:spPr>
            <a:xfrm>
              <a:off x="7143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6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491" name="Group"/>
          <p:cNvGrpSpPr/>
          <p:nvPr/>
        </p:nvGrpSpPr>
        <p:grpSpPr>
          <a:xfrm>
            <a:off x="12977812" y="5429250"/>
            <a:ext cx="839392" cy="1209675"/>
            <a:chOff x="0" y="0"/>
            <a:chExt cx="839390" cy="1209675"/>
          </a:xfrm>
        </p:grpSpPr>
        <p:sp>
          <p:nvSpPr>
            <p:cNvPr id="489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90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494" name="Group"/>
          <p:cNvGrpSpPr/>
          <p:nvPr/>
        </p:nvGrpSpPr>
        <p:grpSpPr>
          <a:xfrm>
            <a:off x="16871156" y="2160984"/>
            <a:ext cx="1277145" cy="1270001"/>
            <a:chOff x="0" y="0"/>
            <a:chExt cx="1277144" cy="1270000"/>
          </a:xfrm>
        </p:grpSpPr>
        <p:sp>
          <p:nvSpPr>
            <p:cNvPr id="492" name="Circle"/>
            <p:cNvSpPr/>
            <p:nvPr/>
          </p:nvSpPr>
          <p:spPr>
            <a:xfrm>
              <a:off x="0" y="250031"/>
              <a:ext cx="785813" cy="785813"/>
            </a:xfrm>
            <a:prstGeom prst="ellipse">
              <a:avLst/>
            </a:prstGeom>
            <a:solidFill>
              <a:srgbClr val="FF6251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93" name="–"/>
            <p:cNvSpPr/>
            <p:nvPr/>
          </p:nvSpPr>
          <p:spPr>
            <a:xfrm>
              <a:off x="714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6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497" name="Group"/>
          <p:cNvGrpSpPr/>
          <p:nvPr/>
        </p:nvGrpSpPr>
        <p:grpSpPr>
          <a:xfrm>
            <a:off x="13817203" y="6125765"/>
            <a:ext cx="839391" cy="1209676"/>
            <a:chOff x="0" y="0"/>
            <a:chExt cx="839390" cy="1209675"/>
          </a:xfrm>
        </p:grpSpPr>
        <p:sp>
          <p:nvSpPr>
            <p:cNvPr id="495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96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500" name="Group"/>
          <p:cNvGrpSpPr/>
          <p:nvPr/>
        </p:nvGrpSpPr>
        <p:grpSpPr>
          <a:xfrm>
            <a:off x="15853171" y="7715250"/>
            <a:ext cx="839392" cy="1209675"/>
            <a:chOff x="0" y="0"/>
            <a:chExt cx="839390" cy="1209675"/>
          </a:xfrm>
        </p:grpSpPr>
        <p:sp>
          <p:nvSpPr>
            <p:cNvPr id="498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499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503" name="Group"/>
          <p:cNvGrpSpPr/>
          <p:nvPr/>
        </p:nvGrpSpPr>
        <p:grpSpPr>
          <a:xfrm>
            <a:off x="18317765" y="5429250"/>
            <a:ext cx="839392" cy="1209675"/>
            <a:chOff x="0" y="0"/>
            <a:chExt cx="839390" cy="1209675"/>
          </a:xfrm>
        </p:grpSpPr>
        <p:sp>
          <p:nvSpPr>
            <p:cNvPr id="501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02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Return of blood to the heart via the veins.…"/>
          <p:cNvSpPr txBox="1"/>
          <p:nvPr/>
        </p:nvSpPr>
        <p:spPr>
          <a:xfrm>
            <a:off x="3905250" y="2536031"/>
            <a:ext cx="16162735" cy="8431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Return of blood to the heart via the veins.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>
                <a:uFill>
                  <a:solidFill>
                    <a:srgbClr val="000000"/>
                  </a:solidFill>
                </a:uFill>
              </a:rPr>
              <a:t>Capacitance Vessels:</a:t>
            </a:r>
            <a:r>
              <a:rPr>
                <a:uFill>
                  <a:solidFill>
                    <a:srgbClr val="000000"/>
                  </a:solidFill>
                </a:uFill>
              </a:rPr>
              <a:t> Veins have higher </a:t>
            </a:r>
            <a:r>
              <a:rPr b="1">
                <a:uFill>
                  <a:solidFill>
                    <a:srgbClr val="000000"/>
                  </a:solidFill>
                </a:uFill>
              </a:rPr>
              <a:t>compliance</a:t>
            </a:r>
            <a:r>
              <a:rPr>
                <a:uFill>
                  <a:solidFill>
                    <a:srgbClr val="000000"/>
                  </a:solidFill>
                </a:uFill>
              </a:rPr>
              <a:t> (floppy, can expand to hold more blood)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Two-thirds of total blood is in the veins, but venous pressure only 2 mmHg. Right atrium is at 0 mmHg.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uFill>
                <a:solidFill>
                  <a:srgbClr val="000000"/>
                </a:solidFill>
              </a:uFill>
            </a:endParaRP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Venous blood returns to heart by: 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marL="601133" indent="-270933" algn="l">
              <a:spcBef>
                <a:spcPts val="1200"/>
              </a:spcBef>
              <a:buSzPct val="125000"/>
              <a:buChar char="•"/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pressure difference (2 vs 0 mmHg)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marL="601133" indent="-270933" algn="l">
              <a:spcBef>
                <a:spcPts val="1200"/>
              </a:spcBef>
              <a:buSzPct val="125000"/>
              <a:buChar char="•"/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sympathetic nerve activity contracts smooth muscle around veins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marL="601133" indent="-270933" algn="l">
              <a:spcBef>
                <a:spcPts val="1200"/>
              </a:spcBef>
              <a:buSzPct val="125000"/>
              <a:buChar char="•"/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skeletal muscle contractions squeezes blood through veins</a:t>
            </a:r>
            <a:endParaRPr>
              <a:uFill>
                <a:solidFill>
                  <a:srgbClr val="000000"/>
                </a:solidFill>
              </a:uFill>
            </a:endParaRPr>
          </a:p>
          <a:p>
            <a:pPr marL="601133" indent="-270933" algn="l">
              <a:spcBef>
                <a:spcPts val="1200"/>
              </a:spcBef>
              <a:buSzPct val="125000"/>
              <a:buChar char="•"/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breathing causes negative thoracic/positive abdominal pressure to suck blood into chest</a:t>
            </a:r>
          </a:p>
        </p:txBody>
      </p:sp>
      <p:sp>
        <p:nvSpPr>
          <p:cNvPr id="506" name="Venous Return"/>
          <p:cNvSpPr txBox="1"/>
          <p:nvPr/>
        </p:nvSpPr>
        <p:spPr>
          <a:xfrm>
            <a:off x="3815953" y="732234"/>
            <a:ext cx="5031048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>
                <a:solidFill>
                  <a:srgbClr val="0061FF"/>
                </a:solidFill>
                <a:uFill>
                  <a:solidFill>
                    <a:srgbClr val="0061FF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Venous Return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Figure 14.6"/>
          <p:cNvSpPr txBox="1"/>
          <p:nvPr/>
        </p:nvSpPr>
        <p:spPr>
          <a:xfrm>
            <a:off x="18442781" y="1273373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14.6</a:t>
            </a:r>
          </a:p>
        </p:txBody>
      </p:sp>
      <p:grpSp>
        <p:nvGrpSpPr>
          <p:cNvPr id="511" name="Group"/>
          <p:cNvGrpSpPr/>
          <p:nvPr/>
        </p:nvGrpSpPr>
        <p:grpSpPr>
          <a:xfrm>
            <a:off x="6575425" y="589359"/>
            <a:ext cx="11260138" cy="12376548"/>
            <a:chOff x="0" y="0"/>
            <a:chExt cx="11260137" cy="12376546"/>
          </a:xfrm>
        </p:grpSpPr>
        <p:pic>
          <p:nvPicPr>
            <p:cNvPr id="509" name="fox78119_1406.jpg" descr="fox78119_140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78593"/>
              <a:ext cx="11233150" cy="12197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10" name="Rectangle"/>
            <p:cNvSpPr/>
            <p:nvPr/>
          </p:nvSpPr>
          <p:spPr>
            <a:xfrm>
              <a:off x="615950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Figure 14.29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14.29</a:t>
            </a:r>
          </a:p>
        </p:txBody>
      </p:sp>
      <p:grpSp>
        <p:nvGrpSpPr>
          <p:cNvPr id="121" name="Group"/>
          <p:cNvGrpSpPr/>
          <p:nvPr/>
        </p:nvGrpSpPr>
        <p:grpSpPr>
          <a:xfrm>
            <a:off x="7155656" y="0"/>
            <a:ext cx="10644188" cy="13412391"/>
            <a:chOff x="0" y="0"/>
            <a:chExt cx="10644187" cy="13412390"/>
          </a:xfrm>
        </p:grpSpPr>
        <p:pic>
          <p:nvPicPr>
            <p:cNvPr id="119" name="fox78119_1429.jpg" descr="fox78119_142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968" y="303609"/>
              <a:ext cx="10064751" cy="131087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0" name="Rectangle"/>
            <p:cNvSpPr/>
            <p:nvPr/>
          </p:nvSpPr>
          <p:spPr>
            <a:xfrm>
              <a:off x="0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" name="Group"/>
          <p:cNvGrpSpPr/>
          <p:nvPr/>
        </p:nvGrpSpPr>
        <p:grpSpPr>
          <a:xfrm>
            <a:off x="6108699" y="767953"/>
            <a:ext cx="15012989" cy="12197954"/>
            <a:chOff x="0" y="0"/>
            <a:chExt cx="15012986" cy="12197953"/>
          </a:xfrm>
        </p:grpSpPr>
        <p:sp>
          <p:nvSpPr>
            <p:cNvPr id="513" name="Figure 14.7"/>
            <p:cNvSpPr/>
            <p:nvPr/>
          </p:nvSpPr>
          <p:spPr>
            <a:xfrm>
              <a:off x="12405517" y="12037218"/>
              <a:ext cx="260747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l" defTabSz="1821656">
                <a:buClr>
                  <a:srgbClr val="000000"/>
                </a:buClr>
                <a:buFont typeface="Arial"/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Figure 14.7</a:t>
              </a:r>
            </a:p>
          </p:txBody>
        </p:sp>
        <p:pic>
          <p:nvPicPr>
            <p:cNvPr id="514" name="fox78119_1407.jpg" descr="fox78119_140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2162235" cy="12197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16" name="Rectangle"/>
          <p:cNvSpPr/>
          <p:nvPr/>
        </p:nvSpPr>
        <p:spPr>
          <a:xfrm>
            <a:off x="7191375" y="714375"/>
            <a:ext cx="10644188" cy="553641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Figure 14.5"/>
          <p:cNvSpPr txBox="1"/>
          <p:nvPr/>
        </p:nvSpPr>
        <p:spPr>
          <a:xfrm>
            <a:off x="3958828" y="1273373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14.5</a:t>
            </a:r>
          </a:p>
        </p:txBody>
      </p:sp>
      <p:grpSp>
        <p:nvGrpSpPr>
          <p:cNvPr id="521" name="Group"/>
          <p:cNvGrpSpPr/>
          <p:nvPr/>
        </p:nvGrpSpPr>
        <p:grpSpPr>
          <a:xfrm>
            <a:off x="4768850" y="45243"/>
            <a:ext cx="15341204" cy="11684005"/>
            <a:chOff x="0" y="0"/>
            <a:chExt cx="15341203" cy="11684003"/>
          </a:xfrm>
        </p:grpSpPr>
        <p:pic>
          <p:nvPicPr>
            <p:cNvPr id="519" name="fox78119_1405.jpg" descr="fox78119_14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98413"/>
              <a:ext cx="15341204" cy="115855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20" name="Rectangle"/>
            <p:cNvSpPr/>
            <p:nvPr/>
          </p:nvSpPr>
          <p:spPr>
            <a:xfrm>
              <a:off x="1475023" y="0"/>
              <a:ext cx="12507109" cy="65156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grpSp>
        <p:nvGrpSpPr>
          <p:cNvPr id="524" name="Group"/>
          <p:cNvGrpSpPr/>
          <p:nvPr/>
        </p:nvGrpSpPr>
        <p:grpSpPr>
          <a:xfrm>
            <a:off x="10934699" y="6090046"/>
            <a:ext cx="1277145" cy="1270001"/>
            <a:chOff x="0" y="0"/>
            <a:chExt cx="1277143" cy="1270000"/>
          </a:xfrm>
        </p:grpSpPr>
        <p:sp>
          <p:nvSpPr>
            <p:cNvPr id="522" name="Circle"/>
            <p:cNvSpPr/>
            <p:nvPr/>
          </p:nvSpPr>
          <p:spPr>
            <a:xfrm>
              <a:off x="0" y="267890"/>
              <a:ext cx="785813" cy="785814"/>
            </a:xfrm>
            <a:prstGeom prst="ellipse">
              <a:avLst/>
            </a:prstGeom>
            <a:solidFill>
              <a:srgbClr val="FF6251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23" name="–"/>
            <p:cNvSpPr/>
            <p:nvPr/>
          </p:nvSpPr>
          <p:spPr>
            <a:xfrm>
              <a:off x="7143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6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527" name="Group"/>
          <p:cNvGrpSpPr/>
          <p:nvPr/>
        </p:nvGrpSpPr>
        <p:grpSpPr>
          <a:xfrm>
            <a:off x="12977812" y="5429250"/>
            <a:ext cx="839392" cy="1209675"/>
            <a:chOff x="0" y="0"/>
            <a:chExt cx="839390" cy="1209675"/>
          </a:xfrm>
        </p:grpSpPr>
        <p:sp>
          <p:nvSpPr>
            <p:cNvPr id="525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26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530" name="Group"/>
          <p:cNvGrpSpPr/>
          <p:nvPr/>
        </p:nvGrpSpPr>
        <p:grpSpPr>
          <a:xfrm>
            <a:off x="16871156" y="2160984"/>
            <a:ext cx="1277145" cy="1270001"/>
            <a:chOff x="0" y="0"/>
            <a:chExt cx="1277144" cy="1270000"/>
          </a:xfrm>
        </p:grpSpPr>
        <p:sp>
          <p:nvSpPr>
            <p:cNvPr id="528" name="Circle"/>
            <p:cNvSpPr/>
            <p:nvPr/>
          </p:nvSpPr>
          <p:spPr>
            <a:xfrm>
              <a:off x="0" y="250031"/>
              <a:ext cx="785813" cy="785813"/>
            </a:xfrm>
            <a:prstGeom prst="ellipse">
              <a:avLst/>
            </a:prstGeom>
            <a:solidFill>
              <a:srgbClr val="FF6251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29" name="–"/>
            <p:cNvSpPr/>
            <p:nvPr/>
          </p:nvSpPr>
          <p:spPr>
            <a:xfrm>
              <a:off x="714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6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533" name="Group"/>
          <p:cNvGrpSpPr/>
          <p:nvPr/>
        </p:nvGrpSpPr>
        <p:grpSpPr>
          <a:xfrm>
            <a:off x="13817203" y="6125765"/>
            <a:ext cx="839391" cy="1209676"/>
            <a:chOff x="0" y="0"/>
            <a:chExt cx="839390" cy="1209675"/>
          </a:xfrm>
        </p:grpSpPr>
        <p:sp>
          <p:nvSpPr>
            <p:cNvPr id="531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32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536" name="Group"/>
          <p:cNvGrpSpPr/>
          <p:nvPr/>
        </p:nvGrpSpPr>
        <p:grpSpPr>
          <a:xfrm>
            <a:off x="15853171" y="7715250"/>
            <a:ext cx="839392" cy="1209675"/>
            <a:chOff x="0" y="0"/>
            <a:chExt cx="839390" cy="1209675"/>
          </a:xfrm>
        </p:grpSpPr>
        <p:sp>
          <p:nvSpPr>
            <p:cNvPr id="534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35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539" name="Group"/>
          <p:cNvGrpSpPr/>
          <p:nvPr/>
        </p:nvGrpSpPr>
        <p:grpSpPr>
          <a:xfrm>
            <a:off x="18317765" y="5429250"/>
            <a:ext cx="839392" cy="1209675"/>
            <a:chOff x="0" y="0"/>
            <a:chExt cx="839390" cy="1209675"/>
          </a:xfrm>
        </p:grpSpPr>
        <p:sp>
          <p:nvSpPr>
            <p:cNvPr id="537" name="Circle"/>
            <p:cNvSpPr/>
            <p:nvPr/>
          </p:nvSpPr>
          <p:spPr>
            <a:xfrm>
              <a:off x="53578" y="357187"/>
              <a:ext cx="785813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38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sp>
        <p:nvSpPr>
          <p:cNvPr id="540" name="Line"/>
          <p:cNvSpPr/>
          <p:nvPr/>
        </p:nvSpPr>
        <p:spPr>
          <a:xfrm>
            <a:off x="19282171" y="9608343"/>
            <a:ext cx="1" cy="2571751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grpSp>
        <p:nvGrpSpPr>
          <p:cNvPr id="543" name="Group"/>
          <p:cNvGrpSpPr/>
          <p:nvPr/>
        </p:nvGrpSpPr>
        <p:grpSpPr>
          <a:xfrm>
            <a:off x="18853546" y="10233421"/>
            <a:ext cx="821533" cy="1209676"/>
            <a:chOff x="0" y="0"/>
            <a:chExt cx="821531" cy="1209675"/>
          </a:xfrm>
        </p:grpSpPr>
        <p:sp>
          <p:nvSpPr>
            <p:cNvPr id="541" name="Circle"/>
            <p:cNvSpPr/>
            <p:nvPr/>
          </p:nvSpPr>
          <p:spPr>
            <a:xfrm>
              <a:off x="35718" y="357187"/>
              <a:ext cx="785814" cy="785813"/>
            </a:xfrm>
            <a:prstGeom prst="ellipse">
              <a:avLst/>
            </a:prstGeom>
            <a:solidFill>
              <a:srgbClr val="B1DD8C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542" name="+"/>
            <p:cNvSpPr txBox="1"/>
            <p:nvPr/>
          </p:nvSpPr>
          <p:spPr>
            <a:xfrm>
              <a:off x="0" y="0"/>
              <a:ext cx="756018" cy="1209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7000">
                  <a:uFill>
                    <a:solidFill>
                      <a:srgbClr val="000000"/>
                    </a:solidFill>
                  </a:u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+</a:t>
              </a:r>
            </a:p>
          </p:txBody>
        </p:sp>
      </p:grpSp>
      <p:sp>
        <p:nvSpPr>
          <p:cNvPr id="544" name="Venous return"/>
          <p:cNvSpPr txBox="1"/>
          <p:nvPr/>
        </p:nvSpPr>
        <p:spPr>
          <a:xfrm>
            <a:off x="17389078" y="12108656"/>
            <a:ext cx="2910875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Venous return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Cardiac Output and Blood Pressure…"/>
          <p:cNvSpPr txBox="1"/>
          <p:nvPr/>
        </p:nvSpPr>
        <p:spPr>
          <a:xfrm>
            <a:off x="4584909" y="1518046"/>
            <a:ext cx="15894845" cy="895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algn="l">
              <a:defRPr b="1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Cardiac Output and Blood Pressure</a:t>
            </a: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lvl="2"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How to Measure Blood Pressure</a:t>
            </a:r>
          </a:p>
          <a:p>
            <a:pPr lvl="2"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Contribution of vascular resistance to blood pressure</a:t>
            </a:r>
          </a:p>
          <a:p>
            <a:pPr lvl="1"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lvl="1"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1"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Cardiovascular Response to Exercise</a:t>
            </a: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lvl="2"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Changes in Blood Flow</a:t>
            </a:r>
          </a:p>
          <a:p>
            <a:pPr lvl="2"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 Cardiac Output to</a:t>
            </a:r>
          </a:p>
          <a:p>
            <a:pPr lvl="3"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  <a:r>
              <a:t>maintain BP, increase heart rate, increase stroke volume</a:t>
            </a:r>
          </a:p>
          <a:p>
            <a:pPr algn="l">
              <a:defRPr sz="3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Cardiac Output and Blood Pressure"/>
          <p:cNvSpPr txBox="1"/>
          <p:nvPr/>
        </p:nvSpPr>
        <p:spPr>
          <a:xfrm>
            <a:off x="3566924" y="328612"/>
            <a:ext cx="11787189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 and Blood Pressure</a:t>
            </a:r>
          </a:p>
        </p:txBody>
      </p:sp>
      <p:sp>
        <p:nvSpPr>
          <p:cNvPr id="549" name="Blood flow = ∆P / resistance…"/>
          <p:cNvSpPr txBox="1"/>
          <p:nvPr/>
        </p:nvSpPr>
        <p:spPr>
          <a:xfrm>
            <a:off x="3887390" y="2214562"/>
            <a:ext cx="17448610" cy="7788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Blood flow = ∆P / resistance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cardiac output = MAP / TPR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MAP = mean arterial pressure; TPR = total peripheral resistance.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Changes in cardiovascular function must be caused by changes in these 3 variables.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i="1"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Note the similarity to electrical current equation: I = V / R 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Arterial Blood Pressure is measured with a pressure cuff and </a:t>
            </a:r>
            <a:r>
              <a:rPr b="1"/>
              <a:t>sphygmomanometer</a:t>
            </a:r>
            <a:r>
              <a:t>. 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1st Korotkoff sound occurs at systolic pressure, 2nd sound at diasystolic pressure.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Blood pressure is highest in aorta and large arteries; drops off in smaller arteries and capillaries because of increased resistance to blood flow. 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(high on one side of resistance, low on the other side)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Figure 14.14"/>
          <p:cNvSpPr txBox="1"/>
          <p:nvPr/>
        </p:nvSpPr>
        <p:spPr>
          <a:xfrm>
            <a:off x="17210484" y="1259085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14.14</a:t>
            </a:r>
          </a:p>
        </p:txBody>
      </p:sp>
      <p:grpSp>
        <p:nvGrpSpPr>
          <p:cNvPr id="554" name="Group"/>
          <p:cNvGrpSpPr/>
          <p:nvPr/>
        </p:nvGrpSpPr>
        <p:grpSpPr>
          <a:xfrm>
            <a:off x="6816328" y="2803921"/>
            <a:ext cx="12840892" cy="9001125"/>
            <a:chOff x="0" y="0"/>
            <a:chExt cx="12840891" cy="9001123"/>
          </a:xfrm>
        </p:grpSpPr>
        <p:pic>
          <p:nvPicPr>
            <p:cNvPr id="552" name="fox78119_1414.jpg" descr="fox78119_141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68777"/>
              <a:ext cx="12840892" cy="88323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53" name="Rectangle"/>
            <p:cNvSpPr/>
            <p:nvPr/>
          </p:nvSpPr>
          <p:spPr>
            <a:xfrm>
              <a:off x="1873910" y="0"/>
              <a:ext cx="9154511" cy="47564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555" name="Total Peripheral Resistance"/>
          <p:cNvSpPr txBox="1"/>
          <p:nvPr/>
        </p:nvSpPr>
        <p:spPr>
          <a:xfrm>
            <a:off x="7780734" y="12376546"/>
            <a:ext cx="5459604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Total Peripheral Resistance</a:t>
            </a:r>
          </a:p>
        </p:txBody>
      </p:sp>
      <p:sp>
        <p:nvSpPr>
          <p:cNvPr id="556" name="Line"/>
          <p:cNvSpPr/>
          <p:nvPr/>
        </p:nvSpPr>
        <p:spPr>
          <a:xfrm flipH="1">
            <a:off x="12745640" y="11097816"/>
            <a:ext cx="1007270" cy="1207294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57" name="Blood flow = ∆P / resistance"/>
          <p:cNvSpPr txBox="1"/>
          <p:nvPr/>
        </p:nvSpPr>
        <p:spPr>
          <a:xfrm>
            <a:off x="3655218" y="375046"/>
            <a:ext cx="878793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50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Blood flow = ∆P / resistance</a:t>
            </a:r>
          </a:p>
        </p:txBody>
      </p:sp>
      <p:sp>
        <p:nvSpPr>
          <p:cNvPr id="558" name="( I = V/R )"/>
          <p:cNvSpPr txBox="1"/>
          <p:nvPr/>
        </p:nvSpPr>
        <p:spPr>
          <a:xfrm>
            <a:off x="13156406" y="1053703"/>
            <a:ext cx="2288448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 I = V/R )</a:t>
            </a:r>
          </a:p>
        </p:txBody>
      </p:sp>
      <p:sp>
        <p:nvSpPr>
          <p:cNvPr id="559" name="cardiac output…"/>
          <p:cNvSpPr txBox="1"/>
          <p:nvPr/>
        </p:nvSpPr>
        <p:spPr>
          <a:xfrm>
            <a:off x="15728156" y="6161484"/>
            <a:ext cx="2934525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cardiac output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(5 L/min)</a:t>
            </a:r>
          </a:p>
        </p:txBody>
      </p:sp>
      <p:sp>
        <p:nvSpPr>
          <p:cNvPr id="560" name="Line"/>
          <p:cNvSpPr/>
          <p:nvPr/>
        </p:nvSpPr>
        <p:spPr>
          <a:xfrm flipV="1">
            <a:off x="15838884" y="6900862"/>
            <a:ext cx="53579" cy="1153717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61" name="cardiac output = MAP / TPR"/>
          <p:cNvSpPr txBox="1"/>
          <p:nvPr/>
        </p:nvSpPr>
        <p:spPr>
          <a:xfrm>
            <a:off x="3673078" y="1321593"/>
            <a:ext cx="864352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50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 = MAP / TPR</a:t>
            </a:r>
          </a:p>
        </p:txBody>
      </p:sp>
      <p:sp>
        <p:nvSpPr>
          <p:cNvPr id="562" name="Mean Arterial Pressure (MAP) = 100 mmHg"/>
          <p:cNvSpPr txBox="1"/>
          <p:nvPr/>
        </p:nvSpPr>
        <p:spPr>
          <a:xfrm>
            <a:off x="15495984" y="9911953"/>
            <a:ext cx="4911329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Mean Arterial Pressure (MAP) = 100 mmHg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Resistance of Blood Vessels"/>
          <p:cNvSpPr txBox="1"/>
          <p:nvPr/>
        </p:nvSpPr>
        <p:spPr>
          <a:xfrm>
            <a:off x="3852674" y="721518"/>
            <a:ext cx="9251158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Resistance of Blood Vessels</a:t>
            </a:r>
          </a:p>
        </p:txBody>
      </p:sp>
      <p:sp>
        <p:nvSpPr>
          <p:cNvPr id="565" name="resistance = (length of vessel) x (viscosity of blood) / (radius of vessel)4…"/>
          <p:cNvSpPr txBox="1"/>
          <p:nvPr/>
        </p:nvSpPr>
        <p:spPr>
          <a:xfrm>
            <a:off x="3869531" y="1937742"/>
            <a:ext cx="17466469" cy="10795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resistance = (length of vessel) x (viscosity of blood) / (radius of vessel)</a:t>
            </a:r>
            <a:r>
              <a:rPr b="1" baseline="31999"/>
              <a:t>4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Smaller, longer vessels have greater resistance.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Wider vessels have lower resistance.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b="1"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Vasoconstriction: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Regulation of radius of blood vessels occurs in small arteries &amp; arterioles.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Vasoconstriction will decrease radius, raising resistance.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Vasodilation will increase radius, lowering resistance.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b="1"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Capillaries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Capillaries have very high surface area &amp; very small radius, thus have high resistance. Blood pressures drops precipitously across capillary beds.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Blood flow to different capillary beds in different organs is regulated by vasoconstriction/dilation of arterioles. Blood is </a:t>
            </a:r>
            <a:r>
              <a:rPr b="1"/>
              <a:t>shunted</a:t>
            </a:r>
            <a:r>
              <a:t> through </a:t>
            </a:r>
            <a:r>
              <a:rPr b="1"/>
              <a:t>arteriovenous anastomoses</a:t>
            </a:r>
            <a:r>
              <a:t> (short circuit from artery to veins, bypassing capillaries).</a:t>
            </a:r>
          </a:p>
        </p:txBody>
      </p:sp>
      <p:sp>
        <p:nvSpPr>
          <p:cNvPr id="566" name="note power of 4!"/>
          <p:cNvSpPr txBox="1"/>
          <p:nvPr/>
        </p:nvSpPr>
        <p:spPr>
          <a:xfrm>
            <a:off x="17381266" y="4316529"/>
            <a:ext cx="3252391" cy="701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solidFill>
                  <a:srgbClr val="FF26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note power of 4!</a:t>
            </a:r>
          </a:p>
        </p:txBody>
      </p:sp>
      <p:pic>
        <p:nvPicPr>
          <p:cNvPr id="567" name="Line Line" descr="Line Line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17737628" y="3525705"/>
            <a:ext cx="1484947" cy="4597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Figure 14.14"/>
          <p:cNvSpPr txBox="1"/>
          <p:nvPr/>
        </p:nvSpPr>
        <p:spPr>
          <a:xfrm>
            <a:off x="17210484" y="1259085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14.14</a:t>
            </a:r>
          </a:p>
        </p:txBody>
      </p:sp>
      <p:grpSp>
        <p:nvGrpSpPr>
          <p:cNvPr id="573" name="Group"/>
          <p:cNvGrpSpPr/>
          <p:nvPr/>
        </p:nvGrpSpPr>
        <p:grpSpPr>
          <a:xfrm>
            <a:off x="6816328" y="2803921"/>
            <a:ext cx="12840892" cy="9001125"/>
            <a:chOff x="0" y="0"/>
            <a:chExt cx="12840891" cy="9001123"/>
          </a:xfrm>
        </p:grpSpPr>
        <p:pic>
          <p:nvPicPr>
            <p:cNvPr id="571" name="fox78119_1414.jpg" descr="fox78119_141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68777"/>
              <a:ext cx="12840892" cy="88323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72" name="Rectangle"/>
            <p:cNvSpPr/>
            <p:nvPr/>
          </p:nvSpPr>
          <p:spPr>
            <a:xfrm>
              <a:off x="1873910" y="0"/>
              <a:ext cx="9154511" cy="47564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574" name="Blood flow = ∆P / resistance"/>
          <p:cNvSpPr txBox="1"/>
          <p:nvPr/>
        </p:nvSpPr>
        <p:spPr>
          <a:xfrm>
            <a:off x="3655218" y="375046"/>
            <a:ext cx="878793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50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Blood flow = ∆P / resistance</a:t>
            </a:r>
          </a:p>
        </p:txBody>
      </p:sp>
      <p:sp>
        <p:nvSpPr>
          <p:cNvPr id="575" name="Total Peripheral Resistance"/>
          <p:cNvSpPr txBox="1"/>
          <p:nvPr/>
        </p:nvSpPr>
        <p:spPr>
          <a:xfrm>
            <a:off x="7780734" y="12376546"/>
            <a:ext cx="5459604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Total Peripheral Resistance</a:t>
            </a:r>
          </a:p>
        </p:txBody>
      </p:sp>
      <p:sp>
        <p:nvSpPr>
          <p:cNvPr id="576" name="Line"/>
          <p:cNvSpPr/>
          <p:nvPr/>
        </p:nvSpPr>
        <p:spPr>
          <a:xfrm flipH="1">
            <a:off x="12745640" y="11097816"/>
            <a:ext cx="1007270" cy="1207294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77" name="( I = V/R )"/>
          <p:cNvSpPr txBox="1"/>
          <p:nvPr/>
        </p:nvSpPr>
        <p:spPr>
          <a:xfrm>
            <a:off x="13156406" y="1053703"/>
            <a:ext cx="2288448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 I = V/R )</a:t>
            </a:r>
          </a:p>
        </p:txBody>
      </p:sp>
      <p:sp>
        <p:nvSpPr>
          <p:cNvPr id="578" name="Mean Arterial Pressure (MAP) = 100 mmHg"/>
          <p:cNvSpPr txBox="1"/>
          <p:nvPr/>
        </p:nvSpPr>
        <p:spPr>
          <a:xfrm>
            <a:off x="15210234" y="10054828"/>
            <a:ext cx="4911329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Mean Arterial Pressure (MAP) = 100 mmHg</a:t>
            </a:r>
          </a:p>
        </p:txBody>
      </p:sp>
      <p:sp>
        <p:nvSpPr>
          <p:cNvPr id="579" name="cardiac output…"/>
          <p:cNvSpPr txBox="1"/>
          <p:nvPr/>
        </p:nvSpPr>
        <p:spPr>
          <a:xfrm>
            <a:off x="15728156" y="6161484"/>
            <a:ext cx="2934525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cardiac output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(5 L/min)</a:t>
            </a:r>
          </a:p>
        </p:txBody>
      </p:sp>
      <p:sp>
        <p:nvSpPr>
          <p:cNvPr id="580" name="Line"/>
          <p:cNvSpPr/>
          <p:nvPr/>
        </p:nvSpPr>
        <p:spPr>
          <a:xfrm flipV="1">
            <a:off x="15838884" y="6900862"/>
            <a:ext cx="53579" cy="1153717"/>
          </a:xfrm>
          <a:prstGeom prst="line">
            <a:avLst/>
          </a:prstGeom>
          <a:ln w="50800">
            <a:solidFill>
              <a:srgbClr val="0000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81" name="cardiac output = MAP / TPR"/>
          <p:cNvSpPr txBox="1"/>
          <p:nvPr/>
        </p:nvSpPr>
        <p:spPr>
          <a:xfrm>
            <a:off x="3673078" y="1321593"/>
            <a:ext cx="8643526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50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cardiac output = MAP / TPR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Figure 14.1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14.16</a:t>
            </a:r>
          </a:p>
        </p:txBody>
      </p:sp>
      <p:grpSp>
        <p:nvGrpSpPr>
          <p:cNvPr id="586" name="Group"/>
          <p:cNvGrpSpPr/>
          <p:nvPr/>
        </p:nvGrpSpPr>
        <p:grpSpPr>
          <a:xfrm>
            <a:off x="5632450" y="946546"/>
            <a:ext cx="13112750" cy="11737580"/>
            <a:chOff x="0" y="0"/>
            <a:chExt cx="13112750" cy="11737578"/>
          </a:xfrm>
        </p:grpSpPr>
        <p:pic>
          <p:nvPicPr>
            <p:cNvPr id="584" name="fox78119_1416.jpg" descr="fox78119_141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85328"/>
              <a:ext cx="13112750" cy="116522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5" name="Rectangle"/>
            <p:cNvSpPr/>
            <p:nvPr/>
          </p:nvSpPr>
          <p:spPr>
            <a:xfrm>
              <a:off x="1005284" y="0"/>
              <a:ext cx="11483579" cy="60721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587" name="small arteries can vasoconstrict to increase resistance -&gt;big pressure drop"/>
          <p:cNvSpPr txBox="1"/>
          <p:nvPr/>
        </p:nvSpPr>
        <p:spPr>
          <a:xfrm>
            <a:off x="11209734" y="3643312"/>
            <a:ext cx="4964907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2400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small arteries can vasoconstrict to increase resistance -&gt;big pressure drop</a:t>
            </a:r>
          </a:p>
        </p:txBody>
      </p:sp>
      <p:sp>
        <p:nvSpPr>
          <p:cNvPr id="588" name="capillaries have great length &amp; small radius, so very high resistance-&gt;big pressure drop"/>
          <p:cNvSpPr txBox="1"/>
          <p:nvPr/>
        </p:nvSpPr>
        <p:spPr>
          <a:xfrm>
            <a:off x="13227843" y="7161609"/>
            <a:ext cx="4964907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2400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capillaries have great length &amp; small radius, so very high resistance-&gt;big pressure drop</a:t>
            </a:r>
          </a:p>
        </p:txBody>
      </p:sp>
      <p:sp>
        <p:nvSpPr>
          <p:cNvPr id="589" name="Line"/>
          <p:cNvSpPr/>
          <p:nvPr/>
        </p:nvSpPr>
        <p:spPr>
          <a:xfrm flipV="1">
            <a:off x="11777662" y="5100637"/>
            <a:ext cx="171451" cy="1571626"/>
          </a:xfrm>
          <a:prstGeom prst="line">
            <a:avLst/>
          </a:prstGeom>
          <a:ln w="50800">
            <a:solidFill>
              <a:srgbClr val="7B219F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90" name="Line"/>
          <p:cNvSpPr/>
          <p:nvPr/>
        </p:nvSpPr>
        <p:spPr>
          <a:xfrm flipV="1">
            <a:off x="14067234" y="8672512"/>
            <a:ext cx="182167" cy="935832"/>
          </a:xfrm>
          <a:prstGeom prst="line">
            <a:avLst/>
          </a:prstGeom>
          <a:ln w="50800">
            <a:solidFill>
              <a:srgbClr val="7B219F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Figure 14.15"/>
          <p:cNvSpPr txBox="1"/>
          <p:nvPr/>
        </p:nvSpPr>
        <p:spPr>
          <a:xfrm>
            <a:off x="18067734" y="12769453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14.15</a:t>
            </a:r>
          </a:p>
        </p:txBody>
      </p:sp>
      <p:grpSp>
        <p:nvGrpSpPr>
          <p:cNvPr id="595" name="Group"/>
          <p:cNvGrpSpPr/>
          <p:nvPr/>
        </p:nvGrpSpPr>
        <p:grpSpPr>
          <a:xfrm>
            <a:off x="5226843" y="4054078"/>
            <a:ext cx="13733859" cy="7572376"/>
            <a:chOff x="0" y="0"/>
            <a:chExt cx="13733857" cy="7572375"/>
          </a:xfrm>
        </p:grpSpPr>
        <p:pic>
          <p:nvPicPr>
            <p:cNvPr id="593" name="fox78119_1415.jpg" descr="fox78119_141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9699"/>
              <a:ext cx="13733858" cy="73726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94" name="Rectangle"/>
            <p:cNvSpPr/>
            <p:nvPr/>
          </p:nvSpPr>
          <p:spPr>
            <a:xfrm>
              <a:off x="2519138" y="0"/>
              <a:ext cx="9044622" cy="47057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596" name="Smaller, longer vessels have greater resistance"/>
          <p:cNvSpPr txBox="1"/>
          <p:nvPr/>
        </p:nvSpPr>
        <p:spPr>
          <a:xfrm>
            <a:off x="3440906" y="446484"/>
            <a:ext cx="13108300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Smaller, longer vessels have greater resistance</a:t>
            </a:r>
          </a:p>
        </p:txBody>
      </p:sp>
      <p:sp>
        <p:nvSpPr>
          <p:cNvPr id="597" name="resistance ="/>
          <p:cNvSpPr txBox="1"/>
          <p:nvPr/>
        </p:nvSpPr>
        <p:spPr>
          <a:xfrm>
            <a:off x="7316390" y="1785937"/>
            <a:ext cx="2387861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resistance = </a:t>
            </a:r>
          </a:p>
        </p:txBody>
      </p:sp>
      <p:sp>
        <p:nvSpPr>
          <p:cNvPr id="598" name="length x viscosity…"/>
          <p:cNvSpPr txBox="1"/>
          <p:nvPr/>
        </p:nvSpPr>
        <p:spPr>
          <a:xfrm>
            <a:off x="10103185" y="1696640"/>
            <a:ext cx="3266040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 u="sng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length x viscosity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radius</a:t>
            </a:r>
            <a:r>
              <a:rPr baseline="31999"/>
              <a:t>4</a:t>
            </a:r>
          </a:p>
        </p:txBody>
      </p:sp>
      <p:sp>
        <p:nvSpPr>
          <p:cNvPr id="599" name="So if a vessel is 1/2 the radius, the resistance increases by (1/2)4 = 16 fold.…"/>
          <p:cNvSpPr txBox="1"/>
          <p:nvPr/>
        </p:nvSpPr>
        <p:spPr>
          <a:xfrm>
            <a:off x="3351609" y="3000375"/>
            <a:ext cx="17091423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So if a vessel is 1/2 the radius, the resistance increases by (1/2)</a:t>
            </a:r>
            <a:r>
              <a:rPr baseline="31999"/>
              <a:t>4</a:t>
            </a:r>
            <a:r>
              <a:t> = 16 fold.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Therefore capillaries have greater resistance, and vasoconstriction increases resistance. </a:t>
            </a:r>
          </a:p>
        </p:txBody>
      </p:sp>
      <p:sp>
        <p:nvSpPr>
          <p:cNvPr id="600" name="(length of vessels &amp; viscosity of blood are constant,…"/>
          <p:cNvSpPr txBox="1"/>
          <p:nvPr/>
        </p:nvSpPr>
        <p:spPr>
          <a:xfrm>
            <a:off x="4119562" y="12090796"/>
            <a:ext cx="12662298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24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(length of vessels &amp; viscosity of blood are constant,</a:t>
            </a:r>
          </a:p>
          <a:p>
            <a:pPr marL="81280" marR="81280" algn="l" defTabSz="1821656">
              <a:defRPr sz="24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but radius of vessels can be altered by vasodilation or vasoconstriction)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Figure 14.24"/>
          <p:cNvSpPr txBox="1"/>
          <p:nvPr/>
        </p:nvSpPr>
        <p:spPr>
          <a:xfrm>
            <a:off x="17014031" y="12751593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14.24</a:t>
            </a:r>
          </a:p>
        </p:txBody>
      </p:sp>
      <p:grpSp>
        <p:nvGrpSpPr>
          <p:cNvPr id="605" name="Group"/>
          <p:cNvGrpSpPr/>
          <p:nvPr/>
        </p:nvGrpSpPr>
        <p:grpSpPr>
          <a:xfrm>
            <a:off x="5887640" y="3518297"/>
            <a:ext cx="12840893" cy="8965404"/>
            <a:chOff x="0" y="0"/>
            <a:chExt cx="12840891" cy="8965404"/>
          </a:xfrm>
        </p:grpSpPr>
        <p:pic>
          <p:nvPicPr>
            <p:cNvPr id="603" name="fox78119_1424.jpg" descr="fox78119_142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38165"/>
              <a:ext cx="12840892" cy="882724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04" name="Rectangle"/>
            <p:cNvSpPr/>
            <p:nvPr/>
          </p:nvSpPr>
          <p:spPr>
            <a:xfrm>
              <a:off x="1628151" y="0"/>
              <a:ext cx="9569231" cy="4759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606" name="Vasoconstriction elevates blood pressure"/>
          <p:cNvSpPr txBox="1"/>
          <p:nvPr/>
        </p:nvSpPr>
        <p:spPr>
          <a:xfrm>
            <a:off x="3994546" y="250031"/>
            <a:ext cx="1225593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Vasoconstriction elevates blood pressure</a:t>
            </a:r>
          </a:p>
        </p:txBody>
      </p:sp>
      <p:sp>
        <p:nvSpPr>
          <p:cNvPr id="607" name="Blood flow = ∆P / resistance"/>
          <p:cNvSpPr txBox="1"/>
          <p:nvPr/>
        </p:nvSpPr>
        <p:spPr>
          <a:xfrm>
            <a:off x="4423171" y="1589484"/>
            <a:ext cx="555943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Blood flow = ∆P / resistance</a:t>
            </a:r>
          </a:p>
        </p:txBody>
      </p:sp>
      <p:sp>
        <p:nvSpPr>
          <p:cNvPr id="608" name="if resistance increases, ∆P has to increase to keep blood flow constant"/>
          <p:cNvSpPr txBox="1"/>
          <p:nvPr/>
        </p:nvSpPr>
        <p:spPr>
          <a:xfrm>
            <a:off x="4441031" y="2589609"/>
            <a:ext cx="13600758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if resistance increases, ∆P has to increase to keep blood flow constant</a:t>
            </a:r>
          </a:p>
        </p:txBody>
      </p:sp>
      <p:sp>
        <p:nvSpPr>
          <p:cNvPr id="609" name="increased resistance"/>
          <p:cNvSpPr txBox="1"/>
          <p:nvPr/>
        </p:nvSpPr>
        <p:spPr>
          <a:xfrm>
            <a:off x="11156156" y="12555140"/>
            <a:ext cx="4173101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increased resistance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Figure 14.30"/>
          <p:cNvSpPr txBox="1"/>
          <p:nvPr/>
        </p:nvSpPr>
        <p:spPr>
          <a:xfrm>
            <a:off x="18674953" y="13037343"/>
            <a:ext cx="2607469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1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14.30</a:t>
            </a:r>
          </a:p>
        </p:txBody>
      </p:sp>
      <p:pic>
        <p:nvPicPr>
          <p:cNvPr id="124" name="fox78119_1430.jpg" descr="fox78119_1430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58890" y="1960574"/>
            <a:ext cx="15216189" cy="11029939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Rectangle"/>
          <p:cNvSpPr/>
          <p:nvPr/>
        </p:nvSpPr>
        <p:spPr>
          <a:xfrm>
            <a:off x="7134841" y="1774825"/>
            <a:ext cx="10423963" cy="542094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26" name="Pressure at which blood can first get past cuff (i.e. when blood is at highest pressure) gives systolic pressure…"/>
          <p:cNvSpPr txBox="1"/>
          <p:nvPr/>
        </p:nvSpPr>
        <p:spPr>
          <a:xfrm>
            <a:off x="3887390" y="839390"/>
            <a:ext cx="16841392" cy="12501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Pressure at which blood can </a:t>
            </a:r>
            <a:r>
              <a:rPr b="1"/>
              <a:t>first</a:t>
            </a:r>
            <a:r>
              <a:t> get past cuff (i.e. when blood is at highest pressure) gives systolic pressure</a:t>
            </a:r>
          </a:p>
          <a:p>
            <a:pPr marL="81280" marR="81280" algn="l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Pressure at which </a:t>
            </a:r>
            <a:r>
              <a:rPr b="1"/>
              <a:t>all </a:t>
            </a:r>
            <a:r>
              <a:t>blood can get past cuff (i.e. even when blood is at lowest pressure) gives diastolic pressure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an change Blood Pressure by changing Resistance…"/>
          <p:cNvSpPr txBox="1"/>
          <p:nvPr/>
        </p:nvSpPr>
        <p:spPr>
          <a:xfrm>
            <a:off x="3887390" y="1006078"/>
            <a:ext cx="18636195" cy="10836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b="1" sz="5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Can change Blood Pressure by changing Resistance</a:t>
            </a:r>
          </a:p>
          <a:p>
            <a:pPr marL="81280" marR="81280" algn="l" defTabSz="1821656">
              <a:defRPr b="1" sz="5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defTabSz="1821656">
              <a:defRPr b="1" sz="3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cardiac output = MAP / TPR</a:t>
            </a:r>
          </a:p>
          <a:p>
            <a:pPr marL="81280" marR="81280" defTabSz="1821656">
              <a:defRPr b="1" sz="3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defTabSz="1821656">
              <a:defRPr b="1" sz="3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MAP = cardiac output  x  TPR</a:t>
            </a:r>
          </a:p>
          <a:p>
            <a:pPr marL="81280" marR="81280" defTabSz="1821656">
              <a:defRPr b="1" sz="38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24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9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⬆︎resistance -&gt; ⬆︎ Mean Arterial Pressure</a:t>
            </a:r>
          </a:p>
          <a:p>
            <a:pPr marL="81280" marR="81280" algn="l" defTabSz="1821656">
              <a:defRPr sz="39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9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⬇︎resistance -&gt; ⬇︎ Mean Arterial Pressure</a:t>
            </a:r>
          </a:p>
          <a:p>
            <a:pPr marL="81280" marR="81280" algn="l" defTabSz="1821656">
              <a:defRPr sz="39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9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resistance = (length of vessel) x (viscosity of blood) / (radius of vessel)</a:t>
            </a:r>
            <a:r>
              <a:rPr b="1" baseline="31999"/>
              <a:t>4</a:t>
            </a:r>
          </a:p>
          <a:p>
            <a:pPr marL="81280" marR="81280" algn="l" defTabSz="1821656">
              <a:defRPr sz="39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9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900">
                <a:solidFill>
                  <a:schemeClr val="accent2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length of vessels &amp; viscosity of blood are constant, so can’t change MAP that way.</a:t>
            </a:r>
          </a:p>
          <a:p>
            <a:pPr marL="81280" marR="81280" algn="l" defTabSz="1821656">
              <a:defRPr sz="3900">
                <a:solidFill>
                  <a:schemeClr val="accent2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marL="81280" marR="81280" algn="l" defTabSz="1821656">
              <a:defRPr sz="3900">
                <a:solidFill>
                  <a:schemeClr val="accent2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but radius of vessels can be altered by </a:t>
            </a:r>
            <a:r>
              <a:rPr b="1"/>
              <a:t>vasodilation</a:t>
            </a:r>
            <a:r>
              <a:t> or </a:t>
            </a:r>
            <a:r>
              <a:rPr b="1"/>
              <a:t>vasoconstriction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7" name="Group"/>
          <p:cNvGrpSpPr/>
          <p:nvPr/>
        </p:nvGrpSpPr>
        <p:grpSpPr>
          <a:xfrm>
            <a:off x="5212456" y="1567702"/>
            <a:ext cx="10665719" cy="1638895"/>
            <a:chOff x="0" y="0"/>
            <a:chExt cx="10665717" cy="1638893"/>
          </a:xfrm>
        </p:grpSpPr>
        <p:sp>
          <p:nvSpPr>
            <p:cNvPr id="613" name="Shape"/>
            <p:cNvSpPr/>
            <p:nvPr/>
          </p:nvSpPr>
          <p:spPr>
            <a:xfrm>
              <a:off x="0" y="31550"/>
              <a:ext cx="10662047" cy="1607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0138" fill="norm" stroke="1" extrusionOk="0">
                  <a:moveTo>
                    <a:pt x="227" y="1089"/>
                  </a:moveTo>
                  <a:cubicBezTo>
                    <a:pt x="1256" y="2178"/>
                    <a:pt x="6049" y="15"/>
                    <a:pt x="7690" y="106"/>
                  </a:cubicBezTo>
                  <a:cubicBezTo>
                    <a:pt x="8332" y="142"/>
                    <a:pt x="9999" y="-402"/>
                    <a:pt x="10607" y="671"/>
                  </a:cubicBezTo>
                  <a:cubicBezTo>
                    <a:pt x="11006" y="1377"/>
                    <a:pt x="11924" y="5110"/>
                    <a:pt x="12322" y="5909"/>
                  </a:cubicBezTo>
                  <a:cubicBezTo>
                    <a:pt x="13045" y="7360"/>
                    <a:pt x="15047" y="7298"/>
                    <a:pt x="15811" y="7639"/>
                  </a:cubicBezTo>
                  <a:cubicBezTo>
                    <a:pt x="17008" y="8172"/>
                    <a:pt x="19757" y="6886"/>
                    <a:pt x="21273" y="8204"/>
                  </a:cubicBezTo>
                  <a:cubicBezTo>
                    <a:pt x="21414" y="8327"/>
                    <a:pt x="21333" y="12905"/>
                    <a:pt x="21244" y="12920"/>
                  </a:cubicBezTo>
                  <a:cubicBezTo>
                    <a:pt x="20186" y="13100"/>
                    <a:pt x="17452" y="13039"/>
                    <a:pt x="16383" y="13139"/>
                  </a:cubicBezTo>
                  <a:cubicBezTo>
                    <a:pt x="15565" y="13215"/>
                    <a:pt x="13455" y="12610"/>
                    <a:pt x="12694" y="14042"/>
                  </a:cubicBezTo>
                  <a:cubicBezTo>
                    <a:pt x="12293" y="14797"/>
                    <a:pt x="11391" y="19190"/>
                    <a:pt x="10978" y="19503"/>
                  </a:cubicBezTo>
                  <a:cubicBezTo>
                    <a:pt x="8748" y="21198"/>
                    <a:pt x="2457" y="18938"/>
                    <a:pt x="456" y="19126"/>
                  </a:cubicBezTo>
                  <a:cubicBezTo>
                    <a:pt x="7" y="19169"/>
                    <a:pt x="-186" y="653"/>
                    <a:pt x="227" y="1089"/>
                  </a:cubicBezTo>
                  <a:close/>
                </a:path>
              </a:pathLst>
            </a:custGeom>
            <a:solidFill>
              <a:srgbClr val="FFB5A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616" name="Group"/>
            <p:cNvGrpSpPr/>
            <p:nvPr/>
          </p:nvGrpSpPr>
          <p:grpSpPr>
            <a:xfrm>
              <a:off x="107255" y="0"/>
              <a:ext cx="10558463" cy="1633079"/>
              <a:chOff x="0" y="0"/>
              <a:chExt cx="10558461" cy="1633078"/>
            </a:xfrm>
          </p:grpSpPr>
          <p:sp>
            <p:nvSpPr>
              <p:cNvPr id="614" name="Line"/>
              <p:cNvSpPr/>
              <p:nvPr/>
            </p:nvSpPr>
            <p:spPr>
              <a:xfrm>
                <a:off x="0" y="0"/>
                <a:ext cx="10544175" cy="646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870" fill="norm" stroke="1" extrusionOk="0">
                    <a:moveTo>
                      <a:pt x="0" y="4055"/>
                    </a:moveTo>
                    <a:cubicBezTo>
                      <a:pt x="3564" y="3534"/>
                      <a:pt x="8521" y="-3688"/>
                      <a:pt x="10800" y="2477"/>
                    </a:cubicBezTo>
                    <a:cubicBezTo>
                      <a:pt x="11237" y="3659"/>
                      <a:pt x="12266" y="12073"/>
                      <a:pt x="12702" y="13528"/>
                    </a:cubicBezTo>
                    <a:cubicBezTo>
                      <a:pt x="13575" y="16434"/>
                      <a:pt x="15921" y="17775"/>
                      <a:pt x="16829" y="17869"/>
                    </a:cubicBezTo>
                    <a:cubicBezTo>
                      <a:pt x="17241" y="17912"/>
                      <a:pt x="18290" y="16352"/>
                      <a:pt x="18702" y="16290"/>
                    </a:cubicBezTo>
                    <a:cubicBezTo>
                      <a:pt x="19340" y="16196"/>
                      <a:pt x="20644" y="17348"/>
                      <a:pt x="21600" y="17869"/>
                    </a:cubicBezTo>
                  </a:path>
                </a:pathLst>
              </a:cu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615" name="Line"/>
              <p:cNvSpPr/>
              <p:nvPr/>
            </p:nvSpPr>
            <p:spPr>
              <a:xfrm flipH="1" rot="10800000">
                <a:off x="14287" y="986187"/>
                <a:ext cx="10544175" cy="646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870" fill="norm" stroke="1" extrusionOk="0">
                    <a:moveTo>
                      <a:pt x="0" y="4055"/>
                    </a:moveTo>
                    <a:cubicBezTo>
                      <a:pt x="3564" y="3534"/>
                      <a:pt x="8521" y="-3688"/>
                      <a:pt x="10800" y="2477"/>
                    </a:cubicBezTo>
                    <a:cubicBezTo>
                      <a:pt x="11237" y="3659"/>
                      <a:pt x="12266" y="12073"/>
                      <a:pt x="12702" y="13528"/>
                    </a:cubicBezTo>
                    <a:cubicBezTo>
                      <a:pt x="13575" y="16434"/>
                      <a:pt x="15921" y="17775"/>
                      <a:pt x="16829" y="17869"/>
                    </a:cubicBezTo>
                    <a:cubicBezTo>
                      <a:pt x="17241" y="17912"/>
                      <a:pt x="18290" y="16352"/>
                      <a:pt x="18702" y="16290"/>
                    </a:cubicBezTo>
                    <a:cubicBezTo>
                      <a:pt x="19340" y="16196"/>
                      <a:pt x="20644" y="17348"/>
                      <a:pt x="21600" y="17869"/>
                    </a:cubicBezTo>
                  </a:path>
                </a:pathLst>
              </a:cu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  <p:grpSp>
        <p:nvGrpSpPr>
          <p:cNvPr id="621" name="Group"/>
          <p:cNvGrpSpPr/>
          <p:nvPr/>
        </p:nvGrpSpPr>
        <p:grpSpPr>
          <a:xfrm>
            <a:off x="5244703" y="5607843"/>
            <a:ext cx="10694195" cy="1050276"/>
            <a:chOff x="0" y="0"/>
            <a:chExt cx="10694194" cy="1050274"/>
          </a:xfrm>
        </p:grpSpPr>
        <p:sp>
          <p:nvSpPr>
            <p:cNvPr id="618" name="Rectangle"/>
            <p:cNvSpPr/>
            <p:nvPr/>
          </p:nvSpPr>
          <p:spPr>
            <a:xfrm>
              <a:off x="0" y="0"/>
              <a:ext cx="10662047" cy="1035844"/>
            </a:xfrm>
            <a:prstGeom prst="rect">
              <a:avLst/>
            </a:prstGeom>
            <a:solidFill>
              <a:srgbClr val="FF8C82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619" name="Line"/>
            <p:cNvSpPr/>
            <p:nvPr/>
          </p:nvSpPr>
          <p:spPr>
            <a:xfrm>
              <a:off x="35718" y="17859"/>
              <a:ext cx="10658477" cy="3229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620" name="Line"/>
            <p:cNvSpPr/>
            <p:nvPr/>
          </p:nvSpPr>
          <p:spPr>
            <a:xfrm>
              <a:off x="17859" y="1017984"/>
              <a:ext cx="10658477" cy="3229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grpSp>
        <p:nvGrpSpPr>
          <p:cNvPr id="625" name="Group"/>
          <p:cNvGrpSpPr/>
          <p:nvPr/>
        </p:nvGrpSpPr>
        <p:grpSpPr>
          <a:xfrm>
            <a:off x="5601890" y="8751093"/>
            <a:ext cx="10648823" cy="2420898"/>
            <a:chOff x="0" y="0"/>
            <a:chExt cx="10648821" cy="2420896"/>
          </a:xfrm>
        </p:grpSpPr>
        <p:sp>
          <p:nvSpPr>
            <p:cNvPr id="622" name="Shape"/>
            <p:cNvSpPr/>
            <p:nvPr/>
          </p:nvSpPr>
          <p:spPr>
            <a:xfrm flipH="1">
              <a:off x="5727" y="46056"/>
              <a:ext cx="10643095" cy="2374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1" h="19746" fill="norm" stroke="1" extrusionOk="0">
                  <a:moveTo>
                    <a:pt x="210" y="954"/>
                  </a:moveTo>
                  <a:cubicBezTo>
                    <a:pt x="1239" y="2118"/>
                    <a:pt x="6176" y="-94"/>
                    <a:pt x="7816" y="3"/>
                  </a:cubicBezTo>
                  <a:cubicBezTo>
                    <a:pt x="8458" y="42"/>
                    <a:pt x="10675" y="122"/>
                    <a:pt x="10675" y="122"/>
                  </a:cubicBezTo>
                  <a:cubicBezTo>
                    <a:pt x="10675" y="122"/>
                    <a:pt x="12050" y="3188"/>
                    <a:pt x="12448" y="4043"/>
                  </a:cubicBezTo>
                  <a:cubicBezTo>
                    <a:pt x="13171" y="5593"/>
                    <a:pt x="15202" y="4985"/>
                    <a:pt x="15966" y="5349"/>
                  </a:cubicBezTo>
                  <a:cubicBezTo>
                    <a:pt x="17162" y="5920"/>
                    <a:pt x="19741" y="4296"/>
                    <a:pt x="21256" y="5706"/>
                  </a:cubicBezTo>
                  <a:cubicBezTo>
                    <a:pt x="21397" y="5837"/>
                    <a:pt x="21173" y="13887"/>
                    <a:pt x="21084" y="13903"/>
                  </a:cubicBezTo>
                  <a:cubicBezTo>
                    <a:pt x="20027" y="14096"/>
                    <a:pt x="17578" y="13796"/>
                    <a:pt x="16509" y="13903"/>
                  </a:cubicBezTo>
                  <a:cubicBezTo>
                    <a:pt x="15691" y="13985"/>
                    <a:pt x="13836" y="15385"/>
                    <a:pt x="12992" y="15210"/>
                  </a:cubicBezTo>
                  <a:cubicBezTo>
                    <a:pt x="12420" y="15091"/>
                    <a:pt x="11285" y="17201"/>
                    <a:pt x="10904" y="17942"/>
                  </a:cubicBezTo>
                  <a:cubicBezTo>
                    <a:pt x="9074" y="21506"/>
                    <a:pt x="2497" y="18774"/>
                    <a:pt x="496" y="18298"/>
                  </a:cubicBezTo>
                  <a:cubicBezTo>
                    <a:pt x="48" y="18192"/>
                    <a:pt x="-203" y="487"/>
                    <a:pt x="210" y="954"/>
                  </a:cubicBezTo>
                  <a:close/>
                </a:path>
              </a:pathLst>
            </a:custGeom>
            <a:solidFill>
              <a:srgbClr val="FFB5A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623" name="Line"/>
            <p:cNvSpPr/>
            <p:nvPr/>
          </p:nvSpPr>
          <p:spPr>
            <a:xfrm flipH="1">
              <a:off x="-1" y="0"/>
              <a:ext cx="10544176" cy="646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70" fill="norm" stroke="1" extrusionOk="0">
                  <a:moveTo>
                    <a:pt x="0" y="4055"/>
                  </a:moveTo>
                  <a:cubicBezTo>
                    <a:pt x="3564" y="3534"/>
                    <a:pt x="8521" y="-3688"/>
                    <a:pt x="10800" y="2477"/>
                  </a:cubicBezTo>
                  <a:cubicBezTo>
                    <a:pt x="11237" y="3659"/>
                    <a:pt x="12266" y="12073"/>
                    <a:pt x="12702" y="13528"/>
                  </a:cubicBezTo>
                  <a:cubicBezTo>
                    <a:pt x="13575" y="16434"/>
                    <a:pt x="15921" y="17775"/>
                    <a:pt x="16829" y="17869"/>
                  </a:cubicBezTo>
                  <a:cubicBezTo>
                    <a:pt x="17241" y="17912"/>
                    <a:pt x="18290" y="16352"/>
                    <a:pt x="18702" y="16290"/>
                  </a:cubicBezTo>
                  <a:cubicBezTo>
                    <a:pt x="19340" y="16196"/>
                    <a:pt x="20644" y="17348"/>
                    <a:pt x="21600" y="17869"/>
                  </a:cubicBezTo>
                </a:path>
              </a:pathLst>
            </a:cu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624" name="Line"/>
            <p:cNvSpPr/>
            <p:nvPr/>
          </p:nvSpPr>
          <p:spPr>
            <a:xfrm rot="10800000">
              <a:off x="103584" y="1772000"/>
              <a:ext cx="10544175" cy="646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70" fill="norm" stroke="1" extrusionOk="0">
                  <a:moveTo>
                    <a:pt x="0" y="4055"/>
                  </a:moveTo>
                  <a:cubicBezTo>
                    <a:pt x="3564" y="3534"/>
                    <a:pt x="8521" y="-3688"/>
                    <a:pt x="10800" y="2477"/>
                  </a:cubicBezTo>
                  <a:cubicBezTo>
                    <a:pt x="11237" y="3659"/>
                    <a:pt x="12266" y="12073"/>
                    <a:pt x="12702" y="13528"/>
                  </a:cubicBezTo>
                  <a:cubicBezTo>
                    <a:pt x="13575" y="16434"/>
                    <a:pt x="15921" y="17775"/>
                    <a:pt x="16829" y="17869"/>
                  </a:cubicBezTo>
                  <a:cubicBezTo>
                    <a:pt x="17241" y="17912"/>
                    <a:pt x="18290" y="16352"/>
                    <a:pt x="18702" y="16290"/>
                  </a:cubicBezTo>
                  <a:cubicBezTo>
                    <a:pt x="19340" y="16196"/>
                    <a:pt x="20644" y="17348"/>
                    <a:pt x="21600" y="17869"/>
                  </a:cubicBezTo>
                </a:path>
              </a:pathLst>
            </a:cu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626" name="Arrow"/>
          <p:cNvSpPr/>
          <p:nvPr/>
        </p:nvSpPr>
        <p:spPr>
          <a:xfrm rot="16200000">
            <a:off x="10263187" y="3732610"/>
            <a:ext cx="1357313" cy="1357314"/>
          </a:xfrm>
          <a:prstGeom prst="rightArrow">
            <a:avLst>
              <a:gd name="adj1" fmla="val 44210"/>
              <a:gd name="adj2" fmla="val 48947"/>
            </a:avLst>
          </a:prstGeom>
          <a:solidFill>
            <a:srgbClr val="C0C0C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7" name="Arrow"/>
          <p:cNvSpPr/>
          <p:nvPr/>
        </p:nvSpPr>
        <p:spPr>
          <a:xfrm rot="5400000">
            <a:off x="10334625" y="7143750"/>
            <a:ext cx="1357313" cy="1357313"/>
          </a:xfrm>
          <a:prstGeom prst="rightArrow">
            <a:avLst>
              <a:gd name="adj1" fmla="val 44210"/>
              <a:gd name="adj2" fmla="val 48947"/>
            </a:avLst>
          </a:prstGeom>
          <a:solidFill>
            <a:srgbClr val="C0C0C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8" name="vasocontriction"/>
          <p:cNvSpPr txBox="1"/>
          <p:nvPr/>
        </p:nvSpPr>
        <p:spPr>
          <a:xfrm>
            <a:off x="6729080" y="3810793"/>
            <a:ext cx="3212596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vasocontriction</a:t>
            </a:r>
          </a:p>
        </p:txBody>
      </p:sp>
      <p:sp>
        <p:nvSpPr>
          <p:cNvPr id="629" name="BP"/>
          <p:cNvSpPr txBox="1"/>
          <p:nvPr/>
        </p:nvSpPr>
        <p:spPr>
          <a:xfrm>
            <a:off x="7577688" y="2033785"/>
            <a:ext cx="654031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BP</a:t>
            </a:r>
          </a:p>
        </p:txBody>
      </p:sp>
      <p:sp>
        <p:nvSpPr>
          <p:cNvPr id="630" name="BP"/>
          <p:cNvSpPr txBox="1"/>
          <p:nvPr/>
        </p:nvSpPr>
        <p:spPr>
          <a:xfrm>
            <a:off x="7813244" y="9516864"/>
            <a:ext cx="654030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BP</a:t>
            </a:r>
          </a:p>
        </p:txBody>
      </p:sp>
      <p:sp>
        <p:nvSpPr>
          <p:cNvPr id="631" name="vasodilation"/>
          <p:cNvSpPr txBox="1"/>
          <p:nvPr/>
        </p:nvSpPr>
        <p:spPr>
          <a:xfrm>
            <a:off x="7814011" y="7177285"/>
            <a:ext cx="250310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vasodilation</a:t>
            </a:r>
          </a:p>
        </p:txBody>
      </p:sp>
      <p:sp>
        <p:nvSpPr>
          <p:cNvPr id="632" name="blood flow"/>
          <p:cNvSpPr txBox="1"/>
          <p:nvPr/>
        </p:nvSpPr>
        <p:spPr>
          <a:xfrm>
            <a:off x="16665355" y="9570442"/>
            <a:ext cx="2345091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blood flow </a:t>
            </a:r>
          </a:p>
        </p:txBody>
      </p:sp>
      <p:sp>
        <p:nvSpPr>
          <p:cNvPr id="633" name="blood flow"/>
          <p:cNvSpPr txBox="1"/>
          <p:nvPr/>
        </p:nvSpPr>
        <p:spPr>
          <a:xfrm>
            <a:off x="16263938" y="2033785"/>
            <a:ext cx="2345090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blood flow </a:t>
            </a:r>
          </a:p>
        </p:txBody>
      </p:sp>
      <p:sp>
        <p:nvSpPr>
          <p:cNvPr id="634" name="Line"/>
          <p:cNvSpPr/>
          <p:nvPr/>
        </p:nvSpPr>
        <p:spPr>
          <a:xfrm>
            <a:off x="7494984" y="2109601"/>
            <a:ext cx="1" cy="651469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5" name="Line"/>
          <p:cNvSpPr/>
          <p:nvPr/>
        </p:nvSpPr>
        <p:spPr>
          <a:xfrm>
            <a:off x="16638983" y="9572625"/>
            <a:ext cx="1" cy="729923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6" name="Line"/>
          <p:cNvSpPr/>
          <p:nvPr/>
        </p:nvSpPr>
        <p:spPr>
          <a:xfrm flipV="1">
            <a:off x="7780734" y="9527577"/>
            <a:ext cx="1" cy="656626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7" name="Line"/>
          <p:cNvSpPr/>
          <p:nvPr/>
        </p:nvSpPr>
        <p:spPr>
          <a:xfrm flipV="1">
            <a:off x="16192500" y="2107406"/>
            <a:ext cx="1" cy="656626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8" name="Line"/>
          <p:cNvSpPr/>
          <p:nvPr/>
        </p:nvSpPr>
        <p:spPr>
          <a:xfrm flipV="1">
            <a:off x="17746266" y="10588297"/>
            <a:ext cx="1" cy="770672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9" name="more oxygen, glucose…"/>
          <p:cNvSpPr txBox="1"/>
          <p:nvPr/>
        </p:nvSpPr>
        <p:spPr>
          <a:xfrm>
            <a:off x="16280750" y="11471870"/>
            <a:ext cx="3661173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24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more oxygen, glucose</a:t>
            </a:r>
          </a:p>
          <a:p>
            <a:pPr>
              <a:defRPr sz="24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for tissues</a:t>
            </a:r>
          </a:p>
        </p:txBody>
      </p:sp>
      <p:sp>
        <p:nvSpPr>
          <p:cNvPr id="640" name="Line"/>
          <p:cNvSpPr/>
          <p:nvPr/>
        </p:nvSpPr>
        <p:spPr>
          <a:xfrm>
            <a:off x="12924233" y="2750343"/>
            <a:ext cx="1" cy="651469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41" name="resistance"/>
          <p:cNvSpPr txBox="1"/>
          <p:nvPr/>
        </p:nvSpPr>
        <p:spPr>
          <a:xfrm>
            <a:off x="13066272" y="2748160"/>
            <a:ext cx="2239609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resistance</a:t>
            </a:r>
          </a:p>
        </p:txBody>
      </p:sp>
      <p:sp>
        <p:nvSpPr>
          <p:cNvPr id="642" name="resistance"/>
          <p:cNvSpPr txBox="1"/>
          <p:nvPr/>
        </p:nvSpPr>
        <p:spPr>
          <a:xfrm>
            <a:off x="12620625" y="9570442"/>
            <a:ext cx="2239609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resistance</a:t>
            </a:r>
          </a:p>
        </p:txBody>
      </p:sp>
      <p:sp>
        <p:nvSpPr>
          <p:cNvPr id="643" name="Line"/>
          <p:cNvSpPr/>
          <p:nvPr/>
        </p:nvSpPr>
        <p:spPr>
          <a:xfrm flipV="1">
            <a:off x="12263437" y="9715499"/>
            <a:ext cx="1" cy="656626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Figure 14.2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14.25</a:t>
            </a:r>
          </a:p>
        </p:txBody>
      </p:sp>
      <p:grpSp>
        <p:nvGrpSpPr>
          <p:cNvPr id="648" name="Group"/>
          <p:cNvGrpSpPr/>
          <p:nvPr/>
        </p:nvGrpSpPr>
        <p:grpSpPr>
          <a:xfrm>
            <a:off x="9388078" y="178593"/>
            <a:ext cx="10644188" cy="12787314"/>
            <a:chOff x="0" y="0"/>
            <a:chExt cx="10644187" cy="12787312"/>
          </a:xfrm>
        </p:grpSpPr>
        <p:pic>
          <p:nvPicPr>
            <p:cNvPr id="646" name="fox78119_1425.jpg" descr="fox78119_142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02072" y="285750"/>
              <a:ext cx="8483203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47" name="Rectangle"/>
            <p:cNvSpPr/>
            <p:nvPr/>
          </p:nvSpPr>
          <p:spPr>
            <a:xfrm>
              <a:off x="0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649" name="Increased area of capillaries…"/>
          <p:cNvSpPr txBox="1"/>
          <p:nvPr/>
        </p:nvSpPr>
        <p:spPr>
          <a:xfrm>
            <a:off x="3494484" y="1821656"/>
            <a:ext cx="6082006" cy="2327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Increased area of capillaries 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-&gt; long length, small radius 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-&gt; large resistance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-&gt; drop in pressure</a:t>
            </a:r>
          </a:p>
        </p:txBody>
      </p:sp>
      <p:grpSp>
        <p:nvGrpSpPr>
          <p:cNvPr id="652" name="Group"/>
          <p:cNvGrpSpPr/>
          <p:nvPr/>
        </p:nvGrpSpPr>
        <p:grpSpPr>
          <a:xfrm>
            <a:off x="4308543" y="5516760"/>
            <a:ext cx="4813982" cy="1628776"/>
            <a:chOff x="-116965" y="-73223"/>
            <a:chExt cx="4813981" cy="1628775"/>
          </a:xfrm>
        </p:grpSpPr>
        <p:sp>
          <p:nvSpPr>
            <p:cNvPr id="650" name="surface area of capillaries  helps promote diffusion &amp; exchange with tissues"/>
            <p:cNvSpPr txBox="1"/>
            <p:nvPr/>
          </p:nvSpPr>
          <p:spPr>
            <a:xfrm>
              <a:off x="0" y="-73224"/>
              <a:ext cx="4697016" cy="1628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>
                <a:defRPr sz="2800">
                  <a:solidFill>
                    <a:srgbClr val="FF40FF"/>
                  </a:solid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surface area of capillaries  helps promote diffusion &amp; exchange with tissues</a:t>
              </a:r>
            </a:p>
          </p:txBody>
        </p:sp>
        <p:sp>
          <p:nvSpPr>
            <p:cNvPr id="651" name="Line"/>
            <p:cNvSpPr/>
            <p:nvPr/>
          </p:nvSpPr>
          <p:spPr>
            <a:xfrm flipH="1">
              <a:off x="-116966" y="23929"/>
              <a:ext cx="1" cy="561196"/>
            </a:xfrm>
            <a:prstGeom prst="line">
              <a:avLst/>
            </a:prstGeom>
            <a:noFill/>
            <a:ln w="50800" cap="flat">
              <a:solidFill>
                <a:srgbClr val="FF40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Figure 14.17"/>
          <p:cNvSpPr txBox="1"/>
          <p:nvPr/>
        </p:nvSpPr>
        <p:spPr>
          <a:xfrm>
            <a:off x="18746390" y="13001625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14.17</a:t>
            </a:r>
          </a:p>
        </p:txBody>
      </p:sp>
      <p:grpSp>
        <p:nvGrpSpPr>
          <p:cNvPr id="660" name="Group"/>
          <p:cNvGrpSpPr/>
          <p:nvPr/>
        </p:nvGrpSpPr>
        <p:grpSpPr>
          <a:xfrm>
            <a:off x="4137421" y="1518046"/>
            <a:ext cx="16466345" cy="11021220"/>
            <a:chOff x="0" y="0"/>
            <a:chExt cx="16466343" cy="11021218"/>
          </a:xfrm>
        </p:grpSpPr>
        <p:grpSp>
          <p:nvGrpSpPr>
            <p:cNvPr id="657" name="Group"/>
            <p:cNvGrpSpPr/>
            <p:nvPr/>
          </p:nvGrpSpPr>
          <p:grpSpPr>
            <a:xfrm>
              <a:off x="0" y="0"/>
              <a:ext cx="16466344" cy="9828610"/>
              <a:chOff x="0" y="0"/>
              <a:chExt cx="16466343" cy="9828609"/>
            </a:xfrm>
          </p:grpSpPr>
          <p:pic>
            <p:nvPicPr>
              <p:cNvPr id="655" name="fox78119_1417.jpg" descr="fox78119_1417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309562"/>
                <a:ext cx="16466344" cy="951904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656" name="Rectangle"/>
              <p:cNvSpPr/>
              <p:nvPr/>
            </p:nvSpPr>
            <p:spPr>
              <a:xfrm>
                <a:off x="2946796" y="0"/>
                <a:ext cx="10644189" cy="55364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658" name="other capillaries, e.g. skeletal muscle"/>
            <p:cNvSpPr/>
            <p:nvPr/>
          </p:nvSpPr>
          <p:spPr>
            <a:xfrm>
              <a:off x="5536406" y="97512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other capillaries, e.g. skeletal muscle</a:t>
              </a:r>
            </a:p>
          </p:txBody>
        </p:sp>
        <p:sp>
          <p:nvSpPr>
            <p:cNvPr id="659" name="intestines"/>
            <p:cNvSpPr/>
            <p:nvPr/>
          </p:nvSpPr>
          <p:spPr>
            <a:xfrm>
              <a:off x="10769203" y="446484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intestines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Figure 14.2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14.23</a:t>
            </a:r>
          </a:p>
        </p:txBody>
      </p:sp>
      <p:grpSp>
        <p:nvGrpSpPr>
          <p:cNvPr id="665" name="Group"/>
          <p:cNvGrpSpPr/>
          <p:nvPr/>
        </p:nvGrpSpPr>
        <p:grpSpPr>
          <a:xfrm>
            <a:off x="6261100" y="714375"/>
            <a:ext cx="11855451" cy="12251532"/>
            <a:chOff x="0" y="0"/>
            <a:chExt cx="11855450" cy="12251531"/>
          </a:xfrm>
        </p:grpSpPr>
        <p:pic>
          <p:nvPicPr>
            <p:cNvPr id="663" name="fox78119_1423.jpg" descr="fox78119_142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53578"/>
              <a:ext cx="11855451" cy="12197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64" name="Rectangle"/>
            <p:cNvSpPr/>
            <p:nvPr/>
          </p:nvSpPr>
          <p:spPr>
            <a:xfrm>
              <a:off x="930274" y="0"/>
              <a:ext cx="10644189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Cardiovascular Responses to Exercise:"/>
          <p:cNvSpPr txBox="1"/>
          <p:nvPr/>
        </p:nvSpPr>
        <p:spPr>
          <a:xfrm>
            <a:off x="3620503" y="382190"/>
            <a:ext cx="13966032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 sz="5000">
                <a:solidFill>
                  <a:srgbClr val="94175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Cardiovascular Responses to Exercise:</a:t>
            </a:r>
          </a:p>
        </p:txBody>
      </p:sp>
      <p:sp>
        <p:nvSpPr>
          <p:cNvPr id="668" name="Problem:…"/>
          <p:cNvSpPr txBox="1"/>
          <p:nvPr/>
        </p:nvSpPr>
        <p:spPr>
          <a:xfrm>
            <a:off x="3994546" y="1848445"/>
            <a:ext cx="16519923" cy="9465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Problem: </a:t>
            </a:r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 b="0"/>
              <a:t>Need to increase delivery of oxygen, glucose to skeletal muscle during exercise.</a:t>
            </a:r>
            <a:endParaRPr b="0"/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Solution: </a:t>
            </a:r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 b="0"/>
              <a:t>1) Increase cardiac output so more oxygen can be delivered </a:t>
            </a:r>
            <a:endParaRPr b="0"/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rPr b="0"/>
              <a:t>2) re-route blood to target heart &amp; skeletal muscle</a:t>
            </a:r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Implementation: </a:t>
            </a:r>
          </a:p>
          <a:p>
            <a:pPr lvl="1" marL="596900" indent="-254000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decrease blood flow to some organs by vasoconstriction</a:t>
            </a:r>
          </a:p>
          <a:p>
            <a:pPr lvl="1" marL="596900" indent="-254000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 blood flow to heart &amp; skeletal muscle by vasodilation</a:t>
            </a:r>
          </a:p>
          <a:p>
            <a:pPr lvl="1" marL="596900" indent="-254000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 cardiac output by increasing heart rate &amp; stroke volume</a:t>
            </a:r>
          </a:p>
          <a:p>
            <a:pPr algn="l">
              <a:defRPr sz="3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algn="l">
              <a:defRPr b="1"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Regulatory Mechanisms:</a:t>
            </a:r>
          </a:p>
          <a:p>
            <a:pPr lvl="1" marL="681566" indent="-338666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Decreased parasympathetic, increased sympathetic outflow -&gt; heart, arterioles</a:t>
            </a:r>
          </a:p>
          <a:p>
            <a:pPr lvl="1" marL="681566" indent="-338666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Epinephrine release from adrenal medulla -&gt; heart, arterioles</a:t>
            </a:r>
          </a:p>
          <a:p>
            <a:pPr lvl="1" marL="681566" indent="-338666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Metabolites released from muscle -&gt; vasodilation (intrinsic factors).</a:t>
            </a:r>
          </a:p>
          <a:p>
            <a:pPr lvl="1" marL="681566" indent="-338666" algn="l">
              <a:buSzPct val="125000"/>
              <a:buChar char="•"/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Increased breathing, muscle movements -&gt; increased venous return.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Table 14.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14.3</a:t>
            </a:r>
          </a:p>
        </p:txBody>
      </p:sp>
      <p:sp>
        <p:nvSpPr>
          <p:cNvPr id="671" name="What is cardiac output (ml/min) through lungs at rest?"/>
          <p:cNvSpPr txBox="1"/>
          <p:nvPr/>
        </p:nvSpPr>
        <p:spPr>
          <a:xfrm>
            <a:off x="5905500" y="12305109"/>
            <a:ext cx="1176947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solidFill>
                  <a:srgbClr val="FF2600"/>
                </a:solidFill>
                <a:uFill>
                  <a:solidFill>
                    <a:srgbClr val="FF26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What is cardiac output (ml/min) through lungs at rest?</a:t>
            </a:r>
          </a:p>
        </p:txBody>
      </p:sp>
      <p:grpSp>
        <p:nvGrpSpPr>
          <p:cNvPr id="676" name="Group"/>
          <p:cNvGrpSpPr/>
          <p:nvPr/>
        </p:nvGrpSpPr>
        <p:grpSpPr>
          <a:xfrm>
            <a:off x="5601890" y="535781"/>
            <a:ext cx="12840892" cy="11722895"/>
            <a:chOff x="0" y="0"/>
            <a:chExt cx="12840890" cy="11722893"/>
          </a:xfrm>
        </p:grpSpPr>
        <p:grpSp>
          <p:nvGrpSpPr>
            <p:cNvPr id="674" name="Group"/>
            <p:cNvGrpSpPr/>
            <p:nvPr/>
          </p:nvGrpSpPr>
          <p:grpSpPr>
            <a:xfrm>
              <a:off x="642937" y="0"/>
              <a:ext cx="11894345" cy="11722894"/>
              <a:chOff x="0" y="0"/>
              <a:chExt cx="11894343" cy="11722893"/>
            </a:xfrm>
          </p:grpSpPr>
          <p:pic>
            <p:nvPicPr>
              <p:cNvPr id="672" name="fox78119_tb1403.jpg" descr="fox78119_tb1403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159543"/>
                <a:ext cx="11894344" cy="1156335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673" name="Rectangle"/>
              <p:cNvSpPr/>
              <p:nvPr/>
            </p:nvSpPr>
            <p:spPr>
              <a:xfrm>
                <a:off x="785812" y="0"/>
                <a:ext cx="10644188" cy="55364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675" name="Rectangle"/>
            <p:cNvSpPr/>
            <p:nvPr/>
          </p:nvSpPr>
          <p:spPr>
            <a:xfrm>
              <a:off x="0" y="10840640"/>
              <a:ext cx="12840891" cy="8751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roup"/>
          <p:cNvGrpSpPr/>
          <p:nvPr/>
        </p:nvGrpSpPr>
        <p:grpSpPr>
          <a:xfrm>
            <a:off x="4869656" y="696912"/>
            <a:ext cx="13662424" cy="12115801"/>
            <a:chOff x="0" y="0"/>
            <a:chExt cx="13662423" cy="12115799"/>
          </a:xfrm>
        </p:grpSpPr>
        <p:pic>
          <p:nvPicPr>
            <p:cNvPr id="678" name="fox78119_1420.jpg" descr="fox78119_142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3068"/>
              <a:ext cx="13662424" cy="119227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79" name="Rectangle"/>
            <p:cNvSpPr/>
            <p:nvPr/>
          </p:nvSpPr>
          <p:spPr>
            <a:xfrm>
              <a:off x="3138751" y="0"/>
              <a:ext cx="9940488" cy="52277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681" name="Figure 14.20"/>
          <p:cNvSpPr txBox="1"/>
          <p:nvPr/>
        </p:nvSpPr>
        <p:spPr>
          <a:xfrm>
            <a:off x="18282046" y="12948046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14.20</a:t>
            </a:r>
          </a:p>
        </p:txBody>
      </p:sp>
      <p:sp>
        <p:nvSpPr>
          <p:cNvPr id="682" name="Exercise:…"/>
          <p:cNvSpPr txBox="1"/>
          <p:nvPr/>
        </p:nvSpPr>
        <p:spPr>
          <a:xfrm>
            <a:off x="10673953" y="910828"/>
            <a:ext cx="3456912" cy="17018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Exercise:</a:t>
            </a:r>
          </a:p>
          <a:p>
            <a: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Cardiac Output </a:t>
            </a:r>
          </a:p>
          <a:p>
            <a: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= 25 L/min</a:t>
            </a:r>
          </a:p>
        </p:txBody>
      </p:sp>
      <p:sp>
        <p:nvSpPr>
          <p:cNvPr id="683" name="Rest: Cardiac Output = 5.5 L/min"/>
          <p:cNvSpPr txBox="1"/>
          <p:nvPr/>
        </p:nvSpPr>
        <p:spPr>
          <a:xfrm>
            <a:off x="9477375" y="12269390"/>
            <a:ext cx="6875029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Rest: Cardiac Output = 5.5 L/min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Blood flow = ∆P / resistance…"/>
          <p:cNvSpPr txBox="1"/>
          <p:nvPr/>
        </p:nvSpPr>
        <p:spPr>
          <a:xfrm>
            <a:off x="4833937" y="10858500"/>
            <a:ext cx="13644563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Blood flow = ∆P / resistance 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r>
              <a:t>to increase blood flow: increase ∆P and/or decrease resistance</a:t>
            </a:r>
          </a:p>
        </p:txBody>
      </p:sp>
      <p:sp>
        <p:nvSpPr>
          <p:cNvPr id="686" name="Exercise increases cardiac output and causes redistribution of blood flow"/>
          <p:cNvSpPr txBox="1"/>
          <p:nvPr/>
        </p:nvSpPr>
        <p:spPr>
          <a:xfrm>
            <a:off x="3958828" y="392906"/>
            <a:ext cx="14629625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Exercise increases </a:t>
            </a:r>
            <a:r>
              <a:rPr b="1"/>
              <a:t>cardiac output</a:t>
            </a:r>
            <a:r>
              <a:t> and causes </a:t>
            </a:r>
            <a:r>
              <a:rPr b="1"/>
              <a:t>redistribution</a:t>
            </a:r>
            <a:r>
              <a:t> of blood flow</a:t>
            </a:r>
          </a:p>
        </p:txBody>
      </p:sp>
      <p:sp>
        <p:nvSpPr>
          <p:cNvPr id="687" name="constriction"/>
          <p:cNvSpPr txBox="1"/>
          <p:nvPr/>
        </p:nvSpPr>
        <p:spPr>
          <a:xfrm>
            <a:off x="16174640" y="3232546"/>
            <a:ext cx="264068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constriction</a:t>
            </a:r>
          </a:p>
        </p:txBody>
      </p:sp>
      <p:sp>
        <p:nvSpPr>
          <p:cNvPr id="688" name="constriction"/>
          <p:cNvSpPr txBox="1"/>
          <p:nvPr/>
        </p:nvSpPr>
        <p:spPr>
          <a:xfrm>
            <a:off x="16174640" y="4375546"/>
            <a:ext cx="264068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constriction</a:t>
            </a:r>
          </a:p>
        </p:txBody>
      </p:sp>
      <p:sp>
        <p:nvSpPr>
          <p:cNvPr id="689" name="dilation"/>
          <p:cNvSpPr txBox="1"/>
          <p:nvPr/>
        </p:nvSpPr>
        <p:spPr>
          <a:xfrm>
            <a:off x="16228218" y="5840015"/>
            <a:ext cx="1722530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dilation</a:t>
            </a:r>
          </a:p>
        </p:txBody>
      </p:sp>
      <p:sp>
        <p:nvSpPr>
          <p:cNvPr id="690" name="dilation"/>
          <p:cNvSpPr txBox="1"/>
          <p:nvPr/>
        </p:nvSpPr>
        <p:spPr>
          <a:xfrm>
            <a:off x="16263937" y="6607968"/>
            <a:ext cx="1722530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dilation</a:t>
            </a:r>
          </a:p>
        </p:txBody>
      </p:sp>
      <p:sp>
        <p:nvSpPr>
          <p:cNvPr id="691" name="constriction"/>
          <p:cNvSpPr txBox="1"/>
          <p:nvPr/>
        </p:nvSpPr>
        <p:spPr>
          <a:xfrm>
            <a:off x="16174640" y="7322343"/>
            <a:ext cx="264068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constriction</a:t>
            </a:r>
          </a:p>
        </p:txBody>
      </p:sp>
      <p:pic>
        <p:nvPicPr>
          <p:cNvPr id="692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69656" y="1000125"/>
            <a:ext cx="11389837" cy="9322594"/>
          </a:xfrm>
          <a:prstGeom prst="rect">
            <a:avLst/>
          </a:prstGeom>
          <a:ln w="12700"/>
        </p:spPr>
      </p:pic>
      <p:grpSp>
        <p:nvGrpSpPr>
          <p:cNvPr id="698" name="Group"/>
          <p:cNvGrpSpPr/>
          <p:nvPr/>
        </p:nvGrpSpPr>
        <p:grpSpPr>
          <a:xfrm>
            <a:off x="9087246" y="11379200"/>
            <a:ext cx="3533379" cy="1887538"/>
            <a:chOff x="-50800" y="-50800"/>
            <a:chExt cx="3533378" cy="1887537"/>
          </a:xfrm>
        </p:grpSpPr>
        <p:sp>
          <p:nvSpPr>
            <p:cNvPr id="693" name="Line"/>
            <p:cNvSpPr/>
            <p:nvPr/>
          </p:nvSpPr>
          <p:spPr>
            <a:xfrm flipH="1">
              <a:off x="160734" y="657345"/>
              <a:ext cx="1" cy="896421"/>
            </a:xfrm>
            <a:prstGeom prst="line">
              <a:avLst/>
            </a:prstGeom>
            <a:noFill/>
            <a:ln w="50800" cap="flat">
              <a:solidFill>
                <a:srgbClr val="D95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grpSp>
          <p:nvGrpSpPr>
            <p:cNvPr id="697" name="Group"/>
            <p:cNvGrpSpPr/>
            <p:nvPr/>
          </p:nvGrpSpPr>
          <p:grpSpPr>
            <a:xfrm>
              <a:off x="-50800" y="-50800"/>
              <a:ext cx="3533379" cy="1887538"/>
              <a:chOff x="-50800" y="-50800"/>
              <a:chExt cx="3533378" cy="1887537"/>
            </a:xfrm>
          </p:grpSpPr>
          <p:sp>
            <p:nvSpPr>
              <p:cNvPr id="694" name="cardiac output at heart"/>
              <p:cNvSpPr txBox="1"/>
              <p:nvPr/>
            </p:nvSpPr>
            <p:spPr>
              <a:xfrm>
                <a:off x="53578" y="464343"/>
                <a:ext cx="3429001" cy="12604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defRPr sz="3200">
                    <a:solidFill>
                      <a:srgbClr val="B51A00"/>
                    </a:solidFill>
                    <a:uFill>
                      <a:solidFill>
                        <a:srgbClr val="B51A00"/>
                      </a:solidFill>
                    </a:uFill>
                    <a:latin typeface="Comic Sans MS"/>
                    <a:ea typeface="Comic Sans MS"/>
                    <a:cs typeface="Comic Sans MS"/>
                    <a:sym typeface="Comic Sans MS"/>
                  </a:defRPr>
                </a:lvl1pPr>
              </a:lstStyle>
              <a:p>
                <a:pPr/>
                <a:r>
                  <a:t>cardiac output at heart</a:t>
                </a:r>
              </a:p>
            </p:txBody>
          </p:sp>
          <p:pic>
            <p:nvPicPr>
              <p:cNvPr id="695" name="Rectangle Rectangle" descr="Rectangle Rectangle"/>
              <p:cNvPicPr>
                <a:picLocks noChangeAspect="0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-50800" y="-50800"/>
                <a:ext cx="3423444" cy="1887538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703" name="Group"/>
          <p:cNvGrpSpPr/>
          <p:nvPr/>
        </p:nvGrpSpPr>
        <p:grpSpPr>
          <a:xfrm>
            <a:off x="14102953" y="11289903"/>
            <a:ext cx="3839766" cy="1887538"/>
            <a:chOff x="0" y="-50800"/>
            <a:chExt cx="3839765" cy="1887537"/>
          </a:xfrm>
        </p:grpSpPr>
        <p:sp>
          <p:nvSpPr>
            <p:cNvPr id="699" name="vasodilation at skeletal muscles"/>
            <p:cNvSpPr txBox="1"/>
            <p:nvPr/>
          </p:nvSpPr>
          <p:spPr>
            <a:xfrm>
              <a:off x="0" y="464343"/>
              <a:ext cx="3839766" cy="1260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solidFill>
                    <a:srgbClr val="B51A00"/>
                  </a:solidFill>
                  <a:uFill>
                    <a:solidFill>
                      <a:srgbClr val="B51A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vasodilation at skeletal muscles</a:t>
              </a:r>
            </a:p>
          </p:txBody>
        </p:sp>
        <p:sp>
          <p:nvSpPr>
            <p:cNvPr id="700" name="Line"/>
            <p:cNvSpPr/>
            <p:nvPr/>
          </p:nvSpPr>
          <p:spPr>
            <a:xfrm flipH="1">
              <a:off x="125015" y="678656"/>
              <a:ext cx="1" cy="896421"/>
            </a:xfrm>
            <a:prstGeom prst="line">
              <a:avLst/>
            </a:prstGeom>
            <a:noFill/>
            <a:ln w="50800" cap="flat">
              <a:solidFill>
                <a:srgbClr val="D95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pic>
          <p:nvPicPr>
            <p:cNvPr id="701" name="Rectangle Rectangle" descr="Rectangle Rectangle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778" y="-50800"/>
              <a:ext cx="3834210" cy="1887538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90" grpId="4"/>
      <p:bldP build="whole" bldLvl="1" animBg="1" rev="0" advAuto="0" spid="688" grpId="2"/>
      <p:bldP build="whole" bldLvl="1" animBg="1" rev="0" advAuto="0" spid="703" grpId="7"/>
      <p:bldP build="whole" bldLvl="1" animBg="1" rev="0" advAuto="0" spid="687" grpId="1"/>
      <p:bldP build="whole" bldLvl="1" animBg="1" rev="0" advAuto="0" spid="698" grpId="6"/>
      <p:bldP build="whole" bldLvl="1" animBg="1" rev="0" advAuto="0" spid="689" grpId="3"/>
      <p:bldP build="whole" bldLvl="1" animBg="1" rev="0" advAuto="0" spid="691" grpId="5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Figure 14.2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14.21</a:t>
            </a:r>
          </a:p>
        </p:txBody>
      </p:sp>
      <p:pic>
        <p:nvPicPr>
          <p:cNvPr id="706" name="fox78119_1421.jpg" descr="fox78119_142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3768" y="678656"/>
            <a:ext cx="14941551" cy="11072813"/>
          </a:xfrm>
          <a:prstGeom prst="rect">
            <a:avLst/>
          </a:prstGeom>
          <a:ln w="12700">
            <a:miter lim="400000"/>
          </a:ln>
        </p:spPr>
      </p:pic>
      <p:sp>
        <p:nvSpPr>
          <p:cNvPr id="707" name="Rectangle"/>
          <p:cNvSpPr/>
          <p:nvPr/>
        </p:nvSpPr>
        <p:spPr>
          <a:xfrm>
            <a:off x="6084093" y="392906"/>
            <a:ext cx="12751595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Korotkoff sounds-1.mov" descr="Korotkoff sounds-1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574851" y="1534790"/>
            <a:ext cx="17216439" cy="9684247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Korotkoff Sounds start at ~130, end at ~90 mmHg"/>
          <p:cNvSpPr txBox="1"/>
          <p:nvPr/>
        </p:nvSpPr>
        <p:spPr>
          <a:xfrm>
            <a:off x="4025899" y="11572676"/>
            <a:ext cx="9117014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Korotkoff Sounds start at ~130, end at ~90 mmHg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28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28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2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28"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Table 14.5"/>
          <p:cNvSpPr txBox="1"/>
          <p:nvPr/>
        </p:nvSpPr>
        <p:spPr>
          <a:xfrm>
            <a:off x="18353484" y="12626578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14.5</a:t>
            </a:r>
          </a:p>
        </p:txBody>
      </p:sp>
      <p:grpSp>
        <p:nvGrpSpPr>
          <p:cNvPr id="712" name="Group"/>
          <p:cNvGrpSpPr/>
          <p:nvPr/>
        </p:nvGrpSpPr>
        <p:grpSpPr>
          <a:xfrm>
            <a:off x="3655218" y="4250531"/>
            <a:ext cx="17073564" cy="5080795"/>
            <a:chOff x="0" y="0"/>
            <a:chExt cx="17073562" cy="5080793"/>
          </a:xfrm>
        </p:grpSpPr>
        <p:pic>
          <p:nvPicPr>
            <p:cNvPr id="710" name="fox78119_tb1405.jpg" descr="fox78119_tb14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34143"/>
              <a:ext cx="17073563" cy="49466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11" name="Rectangle"/>
            <p:cNvSpPr/>
            <p:nvPr/>
          </p:nvSpPr>
          <p:spPr>
            <a:xfrm>
              <a:off x="3018234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713" name="Vasodilation of Arterioles in Skeletal muscle during exercise"/>
          <p:cNvSpPr txBox="1"/>
          <p:nvPr/>
        </p:nvSpPr>
        <p:spPr>
          <a:xfrm>
            <a:off x="3736751" y="642937"/>
            <a:ext cx="14501814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b="1"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Vasodilation of Arterioles in Skeletal muscle during exercise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" name="Group"/>
          <p:cNvGrpSpPr/>
          <p:nvPr/>
        </p:nvGrpSpPr>
        <p:grpSpPr>
          <a:xfrm>
            <a:off x="10222096" y="4464843"/>
            <a:ext cx="3643314" cy="1785939"/>
            <a:chOff x="0" y="0"/>
            <a:chExt cx="3643312" cy="1785937"/>
          </a:xfrm>
        </p:grpSpPr>
        <p:sp>
          <p:nvSpPr>
            <p:cNvPr id="715" name="cardiac…"/>
            <p:cNvSpPr txBox="1"/>
            <p:nvPr/>
          </p:nvSpPr>
          <p:spPr>
            <a:xfrm>
              <a:off x="0" y="0"/>
              <a:ext cx="3643313" cy="1785938"/>
            </a:xfrm>
            <a:prstGeom prst="rect">
              <a:avLst/>
            </a:prstGeom>
            <a:solidFill>
              <a:srgbClr val="FFDAD8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4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cardiac</a:t>
              </a:r>
            </a:p>
            <a:p>
              <a:pPr>
                <a:defRPr sz="4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output</a:t>
              </a:r>
            </a:p>
          </p:txBody>
        </p:sp>
        <p:sp>
          <p:nvSpPr>
            <p:cNvPr id="716" name="Line"/>
            <p:cNvSpPr/>
            <p:nvPr/>
          </p:nvSpPr>
          <p:spPr>
            <a:xfrm flipH="1">
              <a:off x="331967" y="226930"/>
              <a:ext cx="1" cy="1423710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718" name="5 L / min           25 L / min"/>
          <p:cNvSpPr txBox="1"/>
          <p:nvPr/>
        </p:nvSpPr>
        <p:spPr>
          <a:xfrm>
            <a:off x="8009479" y="2918618"/>
            <a:ext cx="843848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>
                <a:solidFill>
                  <a:srgbClr val="008F00"/>
                </a:solidFill>
              </a:rPr>
              <a:t>5 L / min</a:t>
            </a:r>
            <a:r>
              <a:t>           </a:t>
            </a:r>
            <a:r>
              <a:rPr>
                <a:solidFill>
                  <a:srgbClr val="FF2600"/>
                </a:solidFill>
              </a:rPr>
              <a:t>25 L / min</a:t>
            </a:r>
          </a:p>
        </p:txBody>
      </p:sp>
      <p:sp>
        <p:nvSpPr>
          <p:cNvPr id="719" name="Line"/>
          <p:cNvSpPr/>
          <p:nvPr/>
        </p:nvSpPr>
        <p:spPr>
          <a:xfrm flipH="1" flipV="1">
            <a:off x="11209734" y="3500441"/>
            <a:ext cx="1700214" cy="14285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20" name="heart rate"/>
          <p:cNvSpPr txBox="1"/>
          <p:nvPr/>
        </p:nvSpPr>
        <p:spPr>
          <a:xfrm>
            <a:off x="8832789" y="8081367"/>
            <a:ext cx="2018110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heart rate</a:t>
            </a:r>
          </a:p>
        </p:txBody>
      </p:sp>
      <p:sp>
        <p:nvSpPr>
          <p:cNvPr id="721" name="stroke volume"/>
          <p:cNvSpPr txBox="1"/>
          <p:nvPr/>
        </p:nvSpPr>
        <p:spPr>
          <a:xfrm>
            <a:off x="12774417" y="8152804"/>
            <a:ext cx="2828758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stroke volume</a:t>
            </a:r>
          </a:p>
        </p:txBody>
      </p:sp>
      <p:sp>
        <p:nvSpPr>
          <p:cNvPr id="722" name="Line"/>
          <p:cNvSpPr/>
          <p:nvPr/>
        </p:nvSpPr>
        <p:spPr>
          <a:xfrm>
            <a:off x="12674203" y="6643687"/>
            <a:ext cx="721520" cy="1032273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23" name="Line"/>
          <p:cNvSpPr/>
          <p:nvPr/>
        </p:nvSpPr>
        <p:spPr>
          <a:xfrm flipH="1">
            <a:off x="9971914" y="6697265"/>
            <a:ext cx="1166384" cy="1166384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 algn="l" defTabSz="642937">
              <a:defRPr sz="16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24" name="3.2 x"/>
          <p:cNvSpPr txBox="1"/>
          <p:nvPr/>
        </p:nvSpPr>
        <p:spPr>
          <a:xfrm>
            <a:off x="9266515" y="6686153"/>
            <a:ext cx="117181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3.2 x</a:t>
            </a:r>
          </a:p>
        </p:txBody>
      </p:sp>
      <p:sp>
        <p:nvSpPr>
          <p:cNvPr id="725" name="5 x"/>
          <p:cNvSpPr txBox="1"/>
          <p:nvPr/>
        </p:nvSpPr>
        <p:spPr>
          <a:xfrm>
            <a:off x="11393909" y="2212379"/>
            <a:ext cx="80346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5 x</a:t>
            </a:r>
          </a:p>
        </p:txBody>
      </p:sp>
      <p:grpSp>
        <p:nvGrpSpPr>
          <p:cNvPr id="728" name="Group"/>
          <p:cNvGrpSpPr/>
          <p:nvPr/>
        </p:nvGrpSpPr>
        <p:grpSpPr>
          <a:xfrm>
            <a:off x="6869906" y="9108281"/>
            <a:ext cx="1824644" cy="1270001"/>
            <a:chOff x="2690008" y="350837"/>
            <a:chExt cx="1824643" cy="1270000"/>
          </a:xfrm>
        </p:grpSpPr>
        <p:sp>
          <p:nvSpPr>
            <p:cNvPr id="726" name="60 beats/min         190 beats/min"/>
            <p:cNvSpPr/>
            <p:nvPr/>
          </p:nvSpPr>
          <p:spPr>
            <a:xfrm>
              <a:off x="3244651" y="3508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32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rPr>
                  <a:solidFill>
                    <a:srgbClr val="008F00"/>
                  </a:solidFill>
                </a:rPr>
                <a:t>60 beats/min</a:t>
              </a:r>
              <a:r>
                <a:t>         </a:t>
              </a:r>
              <a:r>
                <a:rPr>
                  <a:solidFill>
                    <a:srgbClr val="FF2600"/>
                  </a:solidFill>
                </a:rPr>
                <a:t>190 beats/min</a:t>
              </a:r>
            </a:p>
          </p:txBody>
        </p:sp>
        <p:sp>
          <p:nvSpPr>
            <p:cNvPr id="727" name="Line"/>
            <p:cNvSpPr/>
            <p:nvPr/>
          </p:nvSpPr>
          <p:spPr>
            <a:xfrm flipH="1">
              <a:off x="2690008" y="404415"/>
              <a:ext cx="953932" cy="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grpSp>
        <p:nvGrpSpPr>
          <p:cNvPr id="731" name="Group"/>
          <p:cNvGrpSpPr/>
          <p:nvPr/>
        </p:nvGrpSpPr>
        <p:grpSpPr>
          <a:xfrm>
            <a:off x="15593556" y="9242226"/>
            <a:ext cx="1824645" cy="1270001"/>
            <a:chOff x="2631072" y="350837"/>
            <a:chExt cx="1824643" cy="1270000"/>
          </a:xfrm>
        </p:grpSpPr>
        <p:sp>
          <p:nvSpPr>
            <p:cNvPr id="729" name="60% ejection          90% ejection"/>
            <p:cNvSpPr/>
            <p:nvPr/>
          </p:nvSpPr>
          <p:spPr>
            <a:xfrm>
              <a:off x="3185715" y="3508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>
                <a:defRPr sz="32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rPr>
                  <a:solidFill>
                    <a:srgbClr val="008F00"/>
                  </a:solidFill>
                </a:rPr>
                <a:t>60% ejection</a:t>
              </a:r>
              <a:r>
                <a:t>          </a:t>
              </a:r>
              <a:r>
                <a:rPr>
                  <a:solidFill>
                    <a:srgbClr val="FF2600"/>
                  </a:solidFill>
                </a:rPr>
                <a:t>90% ejection</a:t>
              </a:r>
            </a:p>
          </p:txBody>
        </p:sp>
        <p:sp>
          <p:nvSpPr>
            <p:cNvPr id="730" name="Line"/>
            <p:cNvSpPr/>
            <p:nvPr/>
          </p:nvSpPr>
          <p:spPr>
            <a:xfrm flipH="1">
              <a:off x="2631072" y="404415"/>
              <a:ext cx="953932" cy="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732" name="1.5 x"/>
          <p:cNvSpPr txBox="1"/>
          <p:nvPr/>
        </p:nvSpPr>
        <p:spPr>
          <a:xfrm>
            <a:off x="13655072" y="6695082"/>
            <a:ext cx="1103166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1.5 x</a:t>
            </a:r>
          </a:p>
        </p:txBody>
      </p:sp>
      <p:sp>
        <p:nvSpPr>
          <p:cNvPr id="733" name="Increase of Cardiac Output with Exercise"/>
          <p:cNvSpPr txBox="1"/>
          <p:nvPr/>
        </p:nvSpPr>
        <p:spPr>
          <a:xfrm>
            <a:off x="5094064" y="132159"/>
            <a:ext cx="14501813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b="1"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Increase of Cardiac Output with Exercise</a:t>
            </a:r>
          </a:p>
        </p:txBody>
      </p:sp>
      <p:sp>
        <p:nvSpPr>
          <p:cNvPr id="734" name="decreased vagus input,…"/>
          <p:cNvSpPr txBox="1"/>
          <p:nvPr/>
        </p:nvSpPr>
        <p:spPr>
          <a:xfrm>
            <a:off x="6388706" y="9929812"/>
            <a:ext cx="4482704" cy="92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r">
              <a:defRPr sz="2400">
                <a:latin typeface="Helvetica"/>
                <a:ea typeface="Helvetica"/>
                <a:cs typeface="Helvetica"/>
                <a:sym typeface="Helvetica"/>
              </a:defRPr>
            </a:pPr>
            <a:r>
              <a:t>decreased vagus input,</a:t>
            </a:r>
          </a:p>
          <a:p>
            <a:pPr algn="r">
              <a:defRPr sz="24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increased sympathetic input</a:t>
            </a:r>
          </a:p>
        </p:txBody>
      </p:sp>
      <p:sp>
        <p:nvSpPr>
          <p:cNvPr id="735" name="increased sympathetic input…"/>
          <p:cNvSpPr txBox="1"/>
          <p:nvPr/>
        </p:nvSpPr>
        <p:spPr>
          <a:xfrm>
            <a:off x="12870656" y="9983390"/>
            <a:ext cx="5804298" cy="171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sz="2400">
                <a:latin typeface="Helvetica"/>
                <a:ea typeface="Helvetica"/>
                <a:cs typeface="Helvetica"/>
                <a:sym typeface="Helvetica"/>
              </a:defRPr>
            </a:pPr>
            <a:r>
              <a:t>increased sympathetic input</a:t>
            </a:r>
          </a:p>
          <a:p>
            <a:pPr algn="l">
              <a:defRPr sz="2400">
                <a:latin typeface="Helvetica"/>
                <a:ea typeface="Helvetica"/>
                <a:cs typeface="Helvetica"/>
                <a:sym typeface="Helvetica"/>
              </a:defRPr>
            </a:pPr>
            <a:r>
              <a:t>decreased total peripheral resistance</a:t>
            </a:r>
          </a:p>
          <a:p>
            <a:pPr algn="l">
              <a:defRPr sz="2400">
                <a:latin typeface="Helvetica"/>
                <a:ea typeface="Helvetica"/>
                <a:cs typeface="Helvetica"/>
                <a:sym typeface="Helvetica"/>
              </a:defRPr>
            </a:pPr>
            <a:r>
              <a:t>same end-diastolic volume in ventricle</a:t>
            </a:r>
          </a:p>
          <a:p>
            <a:pPr algn="l">
              <a:defRPr sz="2400">
                <a:latin typeface="Helvetica"/>
                <a:ea typeface="Helvetica"/>
                <a:cs typeface="Helvetica"/>
                <a:sym typeface="Helvetica"/>
              </a:defRPr>
            </a:pPr>
            <a:r>
              <a:t>(because of increased venous return)</a:t>
            </a:r>
          </a:p>
        </p:txBody>
      </p:sp>
      <p:sp>
        <p:nvSpPr>
          <p:cNvPr id="736" name="at rest"/>
          <p:cNvSpPr txBox="1"/>
          <p:nvPr/>
        </p:nvSpPr>
        <p:spPr>
          <a:xfrm>
            <a:off x="4146883" y="3096815"/>
            <a:ext cx="2090490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1" sz="5000">
                <a:solidFill>
                  <a:srgbClr val="008F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at rest</a:t>
            </a:r>
          </a:p>
        </p:txBody>
      </p:sp>
      <p:sp>
        <p:nvSpPr>
          <p:cNvPr id="737" name="exercise"/>
          <p:cNvSpPr txBox="1"/>
          <p:nvPr/>
        </p:nvSpPr>
        <p:spPr>
          <a:xfrm>
            <a:off x="17495449" y="3087885"/>
            <a:ext cx="2734997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1" sz="500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exercise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1" name="Group"/>
          <p:cNvGrpSpPr/>
          <p:nvPr/>
        </p:nvGrpSpPr>
        <p:grpSpPr>
          <a:xfrm>
            <a:off x="3074844" y="680297"/>
            <a:ext cx="19932057" cy="11290041"/>
            <a:chOff x="0" y="0"/>
            <a:chExt cx="19932056" cy="11290040"/>
          </a:xfrm>
        </p:grpSpPr>
        <p:pic>
          <p:nvPicPr>
            <p:cNvPr id="739" name="fox78119_tb1407.jpg" descr="fox78119_tb140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48300"/>
              <a:ext cx="19932057" cy="10941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40" name="Rectangle"/>
            <p:cNvSpPr/>
            <p:nvPr/>
          </p:nvSpPr>
          <p:spPr>
            <a:xfrm>
              <a:off x="3735933" y="0"/>
              <a:ext cx="12651232" cy="65837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end recording"/>
          <p:cNvSpPr txBox="1"/>
          <p:nvPr/>
        </p:nvSpPr>
        <p:spPr>
          <a:xfrm>
            <a:off x="7693741" y="4684316"/>
            <a:ext cx="7543511" cy="146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b="1" sz="8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end recording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Figure 14.31"/>
          <p:cNvSpPr txBox="1"/>
          <p:nvPr/>
        </p:nvSpPr>
        <p:spPr>
          <a:xfrm>
            <a:off x="18139171" y="12813695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14.31</a:t>
            </a:r>
          </a:p>
        </p:txBody>
      </p:sp>
      <p:grpSp>
        <p:nvGrpSpPr>
          <p:cNvPr id="137" name="Group"/>
          <p:cNvGrpSpPr/>
          <p:nvPr/>
        </p:nvGrpSpPr>
        <p:grpSpPr>
          <a:xfrm>
            <a:off x="3090600" y="3012865"/>
            <a:ext cx="19997641" cy="9479545"/>
            <a:chOff x="0" y="0"/>
            <a:chExt cx="19997639" cy="9479543"/>
          </a:xfrm>
        </p:grpSpPr>
        <p:grpSp>
          <p:nvGrpSpPr>
            <p:cNvPr id="134" name="Group"/>
            <p:cNvGrpSpPr/>
            <p:nvPr/>
          </p:nvGrpSpPr>
          <p:grpSpPr>
            <a:xfrm>
              <a:off x="0" y="0"/>
              <a:ext cx="19997640" cy="9479544"/>
              <a:chOff x="0" y="0"/>
              <a:chExt cx="19997639" cy="9479544"/>
            </a:xfrm>
          </p:grpSpPr>
          <p:pic>
            <p:nvPicPr>
              <p:cNvPr id="132" name="fox78119_1431.jpg" descr="fox78119_1431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309355"/>
                <a:ext cx="19997640" cy="917019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33" name="Rectangle"/>
              <p:cNvSpPr/>
              <p:nvPr/>
            </p:nvSpPr>
            <p:spPr>
              <a:xfrm>
                <a:off x="3535494" y="0"/>
                <a:ext cx="13169718" cy="68500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135" name="Line"/>
            <p:cNvSpPr/>
            <p:nvPr/>
          </p:nvSpPr>
          <p:spPr>
            <a:xfrm>
              <a:off x="9130414" y="3729945"/>
              <a:ext cx="17678" cy="1440716"/>
            </a:xfrm>
            <a:prstGeom prst="line">
              <a:avLst/>
            </a:prstGeom>
            <a:noFill/>
            <a:ln w="63500" cap="flat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136" name="only blood in artery at this pressure or higher can get past cuff"/>
            <p:cNvSpPr txBox="1"/>
            <p:nvPr/>
          </p:nvSpPr>
          <p:spPr>
            <a:xfrm>
              <a:off x="9236478" y="4264690"/>
              <a:ext cx="9457449" cy="392833"/>
            </a:xfrm>
            <a:prstGeom prst="rect">
              <a:avLst/>
            </a:prstGeom>
            <a:solidFill>
              <a:srgbClr val="B5E3FA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marL="81280" marR="81280" algn="l" defTabSz="1821656">
                <a:defRPr sz="1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only blood in artery at this pressure or higher can get past cuff</a:t>
              </a:r>
            </a:p>
          </p:txBody>
        </p:sp>
      </p:grpSp>
      <p:sp>
        <p:nvSpPr>
          <p:cNvPr id="138" name="Pressure at which blood can first get past cuff (i.e. when blood is at highest pressure) gives systolic pressure…"/>
          <p:cNvSpPr txBox="1"/>
          <p:nvPr/>
        </p:nvSpPr>
        <p:spPr>
          <a:xfrm>
            <a:off x="3743814" y="354032"/>
            <a:ext cx="20175566" cy="2794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Pressure at which blood can </a:t>
            </a:r>
            <a:r>
              <a:rPr b="1"/>
              <a:t>first</a:t>
            </a:r>
            <a:r>
              <a:t> get past cuff (i.e. when blood is at highest pressure) gives systolic pressure</a:t>
            </a: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algn="l" defTabSz="1821656">
              <a:defRPr sz="3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Pressure at which </a:t>
            </a:r>
            <a:r>
              <a:rPr b="1"/>
              <a:t>all </a:t>
            </a:r>
            <a:r>
              <a:t>blood can get past cuff (i.e. even when blood is at lowest pressure) gives diastolic pressure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Figure 14.1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14.16</a:t>
            </a:r>
          </a:p>
        </p:txBody>
      </p:sp>
      <p:grpSp>
        <p:nvGrpSpPr>
          <p:cNvPr id="143" name="Group"/>
          <p:cNvGrpSpPr/>
          <p:nvPr/>
        </p:nvGrpSpPr>
        <p:grpSpPr>
          <a:xfrm>
            <a:off x="5632450" y="946546"/>
            <a:ext cx="13112750" cy="11737580"/>
            <a:chOff x="0" y="0"/>
            <a:chExt cx="13112750" cy="11737578"/>
          </a:xfrm>
        </p:grpSpPr>
        <p:pic>
          <p:nvPicPr>
            <p:cNvPr id="141" name="fox78119_1416.jpg" descr="fox78119_141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85328"/>
              <a:ext cx="13112750" cy="116522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2" name="Rectangle"/>
            <p:cNvSpPr/>
            <p:nvPr/>
          </p:nvSpPr>
          <p:spPr>
            <a:xfrm>
              <a:off x="1005284" y="0"/>
              <a:ext cx="11483579" cy="60721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ardiac Output"/>
          <p:cNvSpPr txBox="1"/>
          <p:nvPr/>
        </p:nvSpPr>
        <p:spPr>
          <a:xfrm>
            <a:off x="3815953" y="732234"/>
            <a:ext cx="5917668" cy="1017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6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Cardiac Output</a:t>
            </a:r>
          </a:p>
        </p:txBody>
      </p:sp>
      <p:sp>
        <p:nvSpPr>
          <p:cNvPr id="146" name="cardiac output = volume of blood pumped each minute by each ventricle.…"/>
          <p:cNvSpPr txBox="1"/>
          <p:nvPr/>
        </p:nvSpPr>
        <p:spPr>
          <a:xfrm>
            <a:off x="4117559" y="2343822"/>
            <a:ext cx="15287626" cy="754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270933" indent="-270933" algn="l">
              <a:spcBef>
                <a:spcPts val="3300"/>
              </a:spcBef>
              <a:buSzPct val="125000"/>
              <a:buChar char="•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rPr b="1">
                <a:solidFill>
                  <a:srgbClr val="E32400"/>
                </a:solidFill>
              </a:rPr>
              <a:t>cardiac output</a:t>
            </a:r>
            <a:r>
              <a:t> = volume of blood pumped each minute by each ventricle. </a:t>
            </a:r>
          </a:p>
          <a:p>
            <a:pPr marL="270933" indent="-270933" algn="l">
              <a:spcBef>
                <a:spcPts val="3300"/>
              </a:spcBef>
              <a:buSzPct val="125000"/>
              <a:buChar char="•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Product of </a:t>
            </a:r>
            <a:r>
              <a:rPr b="1">
                <a:solidFill>
                  <a:srgbClr val="E32400"/>
                </a:solidFill>
              </a:rPr>
              <a:t>cardiac rate</a:t>
            </a:r>
            <a:r>
              <a:t> and </a:t>
            </a:r>
            <a:r>
              <a:rPr b="1">
                <a:solidFill>
                  <a:srgbClr val="FF4013"/>
                </a:solidFill>
              </a:rPr>
              <a:t>stroke volume</a:t>
            </a:r>
            <a:r>
              <a:t>.</a:t>
            </a:r>
          </a:p>
          <a:p>
            <a:pPr marL="270933" indent="-270933" algn="l">
              <a:spcBef>
                <a:spcPts val="3300"/>
              </a:spcBef>
              <a:buSzPct val="125000"/>
              <a:buChar char="•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Regulation of heart and vasculature lead to changes in cardiac output</a:t>
            </a:r>
          </a:p>
          <a:p>
            <a:pPr marL="270933" indent="-270933" algn="l">
              <a:spcBef>
                <a:spcPts val="3300"/>
              </a:spcBef>
              <a:buSzPct val="125000"/>
              <a:buChar char="•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e.g. exercise -&gt;</a:t>
            </a:r>
            <a:r>
              <a:rPr b="1"/>
              <a:t> increased</a:t>
            </a:r>
            <a:r>
              <a:t> cardiac output.</a:t>
            </a:r>
          </a:p>
          <a:p>
            <a:pPr marL="270933" indent="-270933" algn="l">
              <a:spcBef>
                <a:spcPts val="3300"/>
              </a:spcBef>
              <a:buSzPct val="125000"/>
              <a:buChar char="•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e.g. myocardial infarction -&gt; cardiac output that is </a:t>
            </a:r>
            <a:r>
              <a:rPr b="1"/>
              <a:t>too low</a:t>
            </a:r>
            <a:r>
              <a:t> to maintain blood supply to body = </a:t>
            </a:r>
            <a:r>
              <a:rPr b="1"/>
              <a:t>cardiac failure</a:t>
            </a:r>
          </a:p>
          <a:p>
            <a:pPr marL="270933" indent="-270933" algn="l">
              <a:spcBef>
                <a:spcPts val="3300"/>
              </a:spcBef>
              <a:buSzPct val="125000"/>
              <a:buChar char="•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t>To change cardiac output, need to change cardiac rate and/or stroke volume.</a:t>
            </a:r>
          </a:p>
        </p:txBody>
      </p:sp>
      <p:sp>
        <p:nvSpPr>
          <p:cNvPr id="147" name="(note: cardiac output must be the same for both ventricles,  but we’ll use left ventricle as example)"/>
          <p:cNvSpPr txBox="1"/>
          <p:nvPr/>
        </p:nvSpPr>
        <p:spPr>
          <a:xfrm>
            <a:off x="5415929" y="10902156"/>
            <a:ext cx="12948048" cy="1412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>
              <a:defRPr sz="3600">
                <a:solidFill>
                  <a:srgbClr val="5E30EB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(note: cardiac output must be the same for both ventricles,  but we’ll use left ventricle as example)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