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media1.mov" ContentType="audio/unknown"/>
  <Override PartName="/ppt/media/image4.jpeg" ContentType="image/jpeg"/>
  <Override PartName="/ppt/media/image5.jpeg" ContentType="image/jpeg"/>
  <Override PartName="/ppt/media/media2.mov" ContentType="video/unknown"/>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media/image28.jpeg" ContentType="image/jpeg"/>
  <Override PartName="/ppt/media/image29.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1pPr>
    <a:lvl2pPr marL="0" marR="0" indent="228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2pPr>
    <a:lvl3pPr marL="0" marR="0" indent="457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3pPr>
    <a:lvl4pPr marL="0" marR="0" indent="685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4pPr>
    <a:lvl5pPr marL="0" marR="0" indent="9144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5pPr>
    <a:lvl6pPr marL="0" marR="0" indent="11430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6pPr>
    <a:lvl7pPr marL="0" marR="0" indent="1371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7pPr>
    <a:lvl8pPr marL="0" marR="0" indent="1600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8pPr>
    <a:lvl9pPr marL="0" marR="0" indent="1828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D51ADE6A-740E-44AE-83CC-AE7238B6C88D}"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4A9BC294-FFE2-49D5-8D69-9E1BD2C41BD5}" styleName="">
    <a:tblBg/>
    <a:wholeTbl>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n" i="off">
        <a:fontRef idx="min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BBFC77FB-9ED0-4EC9-95AA-A1379042E648}" styleName="">
    <a:tblBg/>
    <a:wholeTbl>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
          <a:latin typeface="Times Roman"/>
          <a:ea typeface="Times Roman"/>
          <a:cs typeface="Times Roman"/>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3DC5C2F9-1CAC-4260-A1DD-9FCDBB877499}"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42" name="Shape 242"/>
          <p:cNvSpPr/>
          <p:nvPr>
            <p:ph type="sldImg"/>
          </p:nvPr>
        </p:nvSpPr>
        <p:spPr>
          <a:xfrm>
            <a:off x="1143000" y="685800"/>
            <a:ext cx="4572000" cy="3429000"/>
          </a:xfrm>
          <a:prstGeom prst="rect">
            <a:avLst/>
          </a:prstGeom>
        </p:spPr>
        <p:txBody>
          <a:bodyPr/>
          <a:lstStyle/>
          <a:p>
            <a:pPr/>
          </a:p>
        </p:txBody>
      </p:sp>
      <p:sp>
        <p:nvSpPr>
          <p:cNvPr id="243" name="Shape 24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spTree>
      <p:nvGrpSpPr>
        <p:cNvPr id="1" name=""/>
        <p:cNvGrpSpPr/>
        <p:nvPr/>
      </p:nvGrpSpPr>
      <p:grpSpPr>
        <a:xfrm>
          <a:off x="0" y="0"/>
          <a:ext cx="0" cy="0"/>
          <a:chOff x="0" y="0"/>
          <a:chExt cx="0" cy="0"/>
        </a:xfrm>
      </p:grpSpPr>
      <p:sp>
        <p:nvSpPr>
          <p:cNvPr id="11" name="Title Text"/>
          <p:cNvSpPr txBox="1"/>
          <p:nvPr>
            <p:ph type="title"/>
          </p:nvPr>
        </p:nvSpPr>
        <p:spPr>
          <a:xfrm>
            <a:off x="4833937" y="2303859"/>
            <a:ext cx="14716126" cy="4643438"/>
          </a:xfrm>
          <a:prstGeom prst="rect">
            <a:avLst/>
          </a:prstGeom>
        </p:spPr>
        <p:txBody>
          <a:bodyPr anchor="b"/>
          <a:lstStyle/>
          <a:p>
            <a:pPr/>
            <a:r>
              <a:t>Title Text</a:t>
            </a:r>
          </a:p>
        </p:txBody>
      </p:sp>
      <p:sp>
        <p:nvSpPr>
          <p:cNvPr id="12" name="Body Level One…"/>
          <p:cNvSpPr txBox="1"/>
          <p:nvPr>
            <p:ph type="body" sz="quarter" idx="1"/>
          </p:nvPr>
        </p:nvSpPr>
        <p:spPr>
          <a:xfrm>
            <a:off x="4833937" y="7072312"/>
            <a:ext cx="14716126" cy="1589485"/>
          </a:xfrm>
          <a:prstGeom prst="rect">
            <a:avLst/>
          </a:prstGeom>
        </p:spPr>
        <p:txBody>
          <a:bodyPr anchor="t"/>
          <a:lstStyle>
            <a:lvl1pPr marL="0" indent="0" algn="ctr">
              <a:spcBef>
                <a:spcPts val="0"/>
              </a:spcBef>
              <a:buSzTx/>
              <a:buNone/>
              <a:defRPr sz="5000"/>
            </a:lvl1pPr>
            <a:lvl2pPr marL="0" indent="0" algn="ctr">
              <a:spcBef>
                <a:spcPts val="0"/>
              </a:spcBef>
              <a:buSzTx/>
              <a:buNone/>
              <a:defRPr sz="5000"/>
            </a:lvl2pPr>
            <a:lvl3pPr marL="0" indent="0" algn="ctr">
              <a:spcBef>
                <a:spcPts val="0"/>
              </a:spcBef>
              <a:buSzTx/>
              <a:buNone/>
              <a:defRPr sz="5000"/>
            </a:lvl3pPr>
            <a:lvl4pPr marL="0" indent="0" algn="ctr">
              <a:spcBef>
                <a:spcPts val="0"/>
              </a:spcBef>
              <a:buSzTx/>
              <a:buNone/>
              <a:defRPr sz="5000"/>
            </a:lvl4pPr>
            <a:lvl5pPr marL="0" indent="0" algn="ctr">
              <a:spcBef>
                <a:spcPts val="0"/>
              </a:spcBef>
              <a:buSzTx/>
              <a:buNone/>
              <a:defRPr sz="5000"/>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87" name="Image"/>
          <p:cNvSpPr/>
          <p:nvPr>
            <p:ph type="pic" sz="quarter" idx="21"/>
          </p:nvPr>
        </p:nvSpPr>
        <p:spPr>
          <a:xfrm>
            <a:off x="13067109" y="2268140"/>
            <a:ext cx="5929313" cy="8899794"/>
          </a:xfrm>
          <a:prstGeom prst="rect">
            <a:avLst/>
          </a:prstGeom>
        </p:spPr>
        <p:txBody>
          <a:bodyPr lIns="91439" tIns="45719" rIns="91439" bIns="45719" anchor="t"/>
          <a:lstStyle/>
          <a:p>
            <a:pPr/>
          </a:p>
        </p:txBody>
      </p:sp>
      <p:sp>
        <p:nvSpPr>
          <p:cNvPr id="88" name="Title Text"/>
          <p:cNvSpPr txBox="1"/>
          <p:nvPr>
            <p:ph type="title"/>
          </p:nvPr>
        </p:nvSpPr>
        <p:spPr>
          <a:xfrm>
            <a:off x="3940968" y="1982390"/>
            <a:ext cx="8251032" cy="4643439"/>
          </a:xfrm>
          <a:prstGeom prst="rect">
            <a:avLst/>
          </a:prstGeom>
        </p:spPr>
        <p:txBody>
          <a:bodyPr anchor="b"/>
          <a:lstStyle>
            <a:lvl1pPr>
              <a:defRPr sz="9800"/>
            </a:lvl1pPr>
          </a:lstStyle>
          <a:p>
            <a:pPr/>
            <a:r>
              <a:t>Title Text</a:t>
            </a:r>
          </a:p>
        </p:txBody>
      </p:sp>
      <p:sp>
        <p:nvSpPr>
          <p:cNvPr id="89" name="Body Level One…"/>
          <p:cNvSpPr txBox="1"/>
          <p:nvPr>
            <p:ph type="body" sz="quarter" idx="1"/>
          </p:nvPr>
        </p:nvSpPr>
        <p:spPr>
          <a:xfrm>
            <a:off x="3940968" y="6732984"/>
            <a:ext cx="8251032" cy="4643438"/>
          </a:xfrm>
          <a:prstGeom prst="rect">
            <a:avLst/>
          </a:prstGeom>
        </p:spPr>
        <p:txBody>
          <a:bodyPr anchor="t"/>
          <a:lstStyle>
            <a:lvl1pPr marL="0" indent="0" algn="ctr">
              <a:spcBef>
                <a:spcPts val="0"/>
              </a:spcBef>
              <a:buSzTx/>
              <a:buNone/>
              <a:defRPr sz="4600"/>
            </a:lvl1pPr>
            <a:lvl2pPr marL="0" indent="0" algn="ctr">
              <a:spcBef>
                <a:spcPts val="0"/>
              </a:spcBef>
              <a:buSzTx/>
              <a:buNone/>
              <a:defRPr sz="4600"/>
            </a:lvl2pPr>
            <a:lvl3pPr marL="0" indent="0" algn="ctr">
              <a:spcBef>
                <a:spcPts val="0"/>
              </a:spcBef>
              <a:buSzTx/>
              <a:buNone/>
              <a:defRPr sz="4600"/>
            </a:lvl3pPr>
            <a:lvl4pPr marL="0" indent="0" algn="ctr">
              <a:spcBef>
                <a:spcPts val="0"/>
              </a:spcBef>
              <a:buSzTx/>
              <a:buNone/>
              <a:defRPr sz="4600"/>
            </a:lvl4pPr>
            <a:lvl5pPr marL="0" indent="0" algn="ctr">
              <a:spcBef>
                <a:spcPts val="0"/>
              </a:spcBef>
              <a:buSzTx/>
              <a:buNone/>
              <a:defRPr sz="4600"/>
            </a:lvl5pPr>
          </a:lstStyle>
          <a:p>
            <a:pPr/>
            <a:r>
              <a:t>Body Level One</a:t>
            </a:r>
          </a:p>
          <a:p>
            <a:pPr lvl="1"/>
            <a:r>
              <a:t>Body Level Two</a:t>
            </a:r>
          </a:p>
          <a:p>
            <a:pPr lvl="2"/>
            <a:r>
              <a:t>Body Level Three</a:t>
            </a:r>
          </a:p>
          <a:p>
            <a:pPr lvl="3"/>
            <a:r>
              <a:t>Body Level Four</a:t>
            </a:r>
          </a:p>
          <a:p>
            <a:pPr lvl="4"/>
            <a:r>
              <a:t>Body Level Five</a:t>
            </a:r>
          </a:p>
        </p:txBody>
      </p:sp>
      <p:sp>
        <p:nvSpPr>
          <p:cNvPr id="9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Reflection">
    <p:spTree>
      <p:nvGrpSpPr>
        <p:cNvPr id="1" name=""/>
        <p:cNvGrpSpPr/>
        <p:nvPr/>
      </p:nvGrpSpPr>
      <p:grpSpPr>
        <a:xfrm>
          <a:off x="0" y="0"/>
          <a:ext cx="0" cy="0"/>
          <a:chOff x="0" y="0"/>
          <a:chExt cx="0" cy="0"/>
        </a:xfrm>
      </p:grpSpPr>
      <p:sp>
        <p:nvSpPr>
          <p:cNvPr id="97" name="Image"/>
          <p:cNvSpPr/>
          <p:nvPr>
            <p:ph type="pic" sz="quarter" idx="21"/>
          </p:nvPr>
        </p:nvSpPr>
        <p:spPr>
          <a:xfrm>
            <a:off x="13067109" y="2268140"/>
            <a:ext cx="5929313" cy="8899794"/>
          </a:xfrm>
          <a:prstGeom prst="rect">
            <a:avLst/>
          </a:prstGeom>
          <a:ln w="25400"/>
          <a:effectLst>
            <a:reflection blurRad="0" stA="50000" stPos="0" endA="0" endPos="40000" dist="0" dir="5400000" fadeDir="5400000" sx="100000" sy="-100000" kx="0" ky="0" algn="bl" rotWithShape="0"/>
          </a:effectLst>
        </p:spPr>
        <p:txBody>
          <a:bodyPr lIns="91439" tIns="45719" rIns="91439" bIns="45719" anchor="t"/>
          <a:lstStyle/>
          <a:p>
            <a:pPr/>
          </a:p>
        </p:txBody>
      </p:sp>
      <p:sp>
        <p:nvSpPr>
          <p:cNvPr id="98" name="Title Text"/>
          <p:cNvSpPr txBox="1"/>
          <p:nvPr>
            <p:ph type="title"/>
          </p:nvPr>
        </p:nvSpPr>
        <p:spPr>
          <a:xfrm>
            <a:off x="3940968" y="1982390"/>
            <a:ext cx="8251032" cy="4643439"/>
          </a:xfrm>
          <a:prstGeom prst="rect">
            <a:avLst/>
          </a:prstGeom>
        </p:spPr>
        <p:txBody>
          <a:bodyPr anchor="b"/>
          <a:lstStyle>
            <a:lvl1pPr>
              <a:defRPr sz="9800"/>
            </a:lvl1pPr>
          </a:lstStyle>
          <a:p>
            <a:pPr/>
            <a:r>
              <a:t>Title Text</a:t>
            </a:r>
          </a:p>
        </p:txBody>
      </p:sp>
      <p:sp>
        <p:nvSpPr>
          <p:cNvPr id="99" name="Body Level One…"/>
          <p:cNvSpPr txBox="1"/>
          <p:nvPr>
            <p:ph type="body" sz="quarter" idx="1"/>
          </p:nvPr>
        </p:nvSpPr>
        <p:spPr>
          <a:xfrm>
            <a:off x="3940968" y="6732984"/>
            <a:ext cx="8251032" cy="4643438"/>
          </a:xfrm>
          <a:prstGeom prst="rect">
            <a:avLst/>
          </a:prstGeom>
        </p:spPr>
        <p:txBody>
          <a:bodyPr anchor="t"/>
          <a:lstStyle>
            <a:lvl1pPr marL="0" indent="0" algn="ctr">
              <a:spcBef>
                <a:spcPts val="0"/>
              </a:spcBef>
              <a:buSzTx/>
              <a:buNone/>
              <a:defRPr sz="4600"/>
            </a:lvl1pPr>
            <a:lvl2pPr marL="0" indent="0" algn="ctr">
              <a:spcBef>
                <a:spcPts val="0"/>
              </a:spcBef>
              <a:buSzTx/>
              <a:buNone/>
              <a:defRPr sz="4600"/>
            </a:lvl2pPr>
            <a:lvl3pPr marL="0" indent="0" algn="ctr">
              <a:spcBef>
                <a:spcPts val="0"/>
              </a:spcBef>
              <a:buSzTx/>
              <a:buNone/>
              <a:defRPr sz="4600"/>
            </a:lvl3pPr>
            <a:lvl4pPr marL="0" indent="0" algn="ctr">
              <a:spcBef>
                <a:spcPts val="0"/>
              </a:spcBef>
              <a:buSzTx/>
              <a:buNone/>
              <a:defRPr sz="4600"/>
            </a:lvl4pPr>
            <a:lvl5pPr marL="0" indent="0" algn="ctr">
              <a:spcBef>
                <a:spcPts val="0"/>
              </a:spcBef>
              <a:buSzTx/>
              <a:buNone/>
              <a:defRPr sz="4600"/>
            </a:lvl5pPr>
          </a:lstStyle>
          <a:p>
            <a:pPr/>
            <a:r>
              <a:t>Body Level One</a:t>
            </a:r>
          </a:p>
          <a:p>
            <a:pPr lvl="1"/>
            <a:r>
              <a:t>Body Level Two</a:t>
            </a:r>
          </a:p>
          <a:p>
            <a:pPr lvl="2"/>
            <a:r>
              <a:t>Body Level Three</a:t>
            </a:r>
          </a:p>
          <a:p>
            <a:pPr lvl="3"/>
            <a:r>
              <a:t>Body Level Four</a:t>
            </a:r>
          </a:p>
          <a:p>
            <a:pPr lvl="4"/>
            <a:r>
              <a:t>Body Level Five</a:t>
            </a:r>
          </a:p>
        </p:txBody>
      </p:sp>
      <p:sp>
        <p:nvSpPr>
          <p:cNvPr id="10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07" name="Image"/>
          <p:cNvSpPr/>
          <p:nvPr>
            <p:ph type="pic" sz="quarter" idx="21"/>
          </p:nvPr>
        </p:nvSpPr>
        <p:spPr>
          <a:xfrm>
            <a:off x="13138546" y="3571875"/>
            <a:ext cx="5768579" cy="8658535"/>
          </a:xfrm>
          <a:prstGeom prst="rect">
            <a:avLst/>
          </a:prstGeom>
        </p:spPr>
        <p:txBody>
          <a:bodyPr lIns="91439" tIns="45719" rIns="91439" bIns="45719" anchor="t"/>
          <a:lstStyle/>
          <a:p>
            <a:pPr/>
          </a:p>
        </p:txBody>
      </p:sp>
      <p:sp>
        <p:nvSpPr>
          <p:cNvPr id="108" name="Title Text"/>
          <p:cNvSpPr txBox="1"/>
          <p:nvPr>
            <p:ph type="title"/>
          </p:nvPr>
        </p:nvSpPr>
        <p:spPr>
          <a:prstGeom prst="rect">
            <a:avLst/>
          </a:prstGeom>
        </p:spPr>
        <p:txBody>
          <a:bodyPr/>
          <a:lstStyle/>
          <a:p>
            <a:pPr/>
            <a:r>
              <a:t>Title Text</a:t>
            </a:r>
          </a:p>
        </p:txBody>
      </p:sp>
      <p:sp>
        <p:nvSpPr>
          <p:cNvPr id="109" name="Body Level One…"/>
          <p:cNvSpPr txBox="1"/>
          <p:nvPr>
            <p:ph type="body" sz="quarter" idx="1"/>
          </p:nvPr>
        </p:nvSpPr>
        <p:spPr>
          <a:xfrm>
            <a:off x="4833937" y="3893343"/>
            <a:ext cx="7090173" cy="8036720"/>
          </a:xfrm>
          <a:prstGeom prst="rect">
            <a:avLst/>
          </a:prstGeom>
        </p:spPr>
        <p:txBody>
          <a:bodyPr/>
          <a:lstStyle>
            <a:lvl1pPr marL="997603" indent="-680103">
              <a:spcBef>
                <a:spcPts val="5300"/>
              </a:spcBef>
              <a:defRPr sz="4400"/>
            </a:lvl1pPr>
            <a:lvl2pPr marL="1442103" indent="-680103">
              <a:spcBef>
                <a:spcPts val="5300"/>
              </a:spcBef>
              <a:defRPr sz="4400"/>
            </a:lvl2pPr>
            <a:lvl3pPr marL="1886603" indent="-680103">
              <a:spcBef>
                <a:spcPts val="5300"/>
              </a:spcBef>
              <a:defRPr sz="4400"/>
            </a:lvl3pPr>
            <a:lvl4pPr marL="2331103" indent="-680103">
              <a:spcBef>
                <a:spcPts val="5300"/>
              </a:spcBef>
              <a:defRPr sz="4400"/>
            </a:lvl4pPr>
            <a:lvl5pPr marL="2775603" indent="-680103">
              <a:spcBef>
                <a:spcPts val="5300"/>
              </a:spcBef>
              <a:defRPr sz="4400"/>
            </a:lvl5pPr>
          </a:lstStyle>
          <a:p>
            <a:pPr/>
            <a:r>
              <a:t>Body Level One</a:t>
            </a:r>
          </a:p>
          <a:p>
            <a:pPr lvl="1"/>
            <a:r>
              <a:t>Body Level Two</a:t>
            </a:r>
          </a:p>
          <a:p>
            <a:pPr lvl="2"/>
            <a:r>
              <a:t>Body Level Three</a:t>
            </a:r>
          </a:p>
          <a:p>
            <a:pPr lvl="3"/>
            <a:r>
              <a:t>Body Level Four</a:t>
            </a:r>
          </a:p>
          <a:p>
            <a:pPr lvl="4"/>
            <a:r>
              <a:t>Body Level Five</a:t>
            </a:r>
          </a:p>
        </p:txBody>
      </p:sp>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117" name="Title Text"/>
          <p:cNvSpPr txBox="1"/>
          <p:nvPr>
            <p:ph type="title"/>
          </p:nvPr>
        </p:nvSpPr>
        <p:spPr>
          <a:prstGeom prst="rect">
            <a:avLst/>
          </a:prstGeom>
        </p:spPr>
        <p:txBody>
          <a:bodyPr/>
          <a:lstStyle/>
          <a:p>
            <a:pPr/>
            <a:r>
              <a:t>Title Text</a:t>
            </a:r>
          </a:p>
        </p:txBody>
      </p:sp>
      <p:sp>
        <p:nvSpPr>
          <p:cNvPr id="118" name="Body Level One…"/>
          <p:cNvSpPr txBox="1"/>
          <p:nvPr>
            <p:ph type="body" sz="quarter" idx="1"/>
          </p:nvPr>
        </p:nvSpPr>
        <p:spPr>
          <a:xfrm>
            <a:off x="4833937" y="3893343"/>
            <a:ext cx="7090173" cy="8036720"/>
          </a:xfrm>
          <a:prstGeom prst="rect">
            <a:avLst/>
          </a:prstGeom>
        </p:spPr>
        <p:txBody>
          <a:bodyPr/>
          <a:lstStyle>
            <a:lvl1pPr marL="997603" indent="-680103">
              <a:spcBef>
                <a:spcPts val="5300"/>
              </a:spcBef>
              <a:defRPr sz="4400"/>
            </a:lvl1pPr>
            <a:lvl2pPr marL="1442103" indent="-680103">
              <a:spcBef>
                <a:spcPts val="5300"/>
              </a:spcBef>
              <a:defRPr sz="4400"/>
            </a:lvl2pPr>
            <a:lvl3pPr marL="1886603" indent="-680103">
              <a:spcBef>
                <a:spcPts val="5300"/>
              </a:spcBef>
              <a:defRPr sz="4400"/>
            </a:lvl3pPr>
            <a:lvl4pPr marL="2331103" indent="-680103">
              <a:spcBef>
                <a:spcPts val="5300"/>
              </a:spcBef>
              <a:defRPr sz="4400"/>
            </a:lvl4pPr>
            <a:lvl5pPr marL="2775603" indent="-680103">
              <a:spcBef>
                <a:spcPts val="5300"/>
              </a:spcBef>
              <a:defRPr sz="4400"/>
            </a:lvl5pPr>
          </a:lstStyle>
          <a:p>
            <a:pPr/>
            <a:r>
              <a:t>Body Level One</a:t>
            </a:r>
          </a:p>
          <a:p>
            <a:pPr lvl="1"/>
            <a:r>
              <a:t>Body Level Two</a:t>
            </a:r>
          </a:p>
          <a:p>
            <a:pPr lvl="2"/>
            <a:r>
              <a:t>Body Level Three</a:t>
            </a:r>
          </a:p>
          <a:p>
            <a:pPr lvl="3"/>
            <a:r>
              <a:t>Body Level Four</a:t>
            </a:r>
          </a:p>
          <a:p>
            <a:pPr lvl="4"/>
            <a:r>
              <a:t>Body Level Five</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126" name="Title Text"/>
          <p:cNvSpPr txBox="1"/>
          <p:nvPr>
            <p:ph type="title"/>
          </p:nvPr>
        </p:nvSpPr>
        <p:spPr>
          <a:prstGeom prst="rect">
            <a:avLst/>
          </a:prstGeom>
        </p:spPr>
        <p:txBody>
          <a:bodyPr/>
          <a:lstStyle/>
          <a:p>
            <a:pPr/>
            <a:r>
              <a:t>Title Text</a:t>
            </a:r>
          </a:p>
        </p:txBody>
      </p:sp>
      <p:sp>
        <p:nvSpPr>
          <p:cNvPr id="127" name="Body Level One…"/>
          <p:cNvSpPr txBox="1"/>
          <p:nvPr>
            <p:ph type="body" sz="quarter" idx="1"/>
          </p:nvPr>
        </p:nvSpPr>
        <p:spPr>
          <a:xfrm>
            <a:off x="13977937" y="3893343"/>
            <a:ext cx="5572126" cy="8036720"/>
          </a:xfrm>
          <a:prstGeom prst="rect">
            <a:avLst/>
          </a:prstGeom>
        </p:spPr>
        <p:txBody>
          <a:bodyPr/>
          <a:lstStyle>
            <a:lvl1pPr marL="997603" indent="-680103">
              <a:spcBef>
                <a:spcPts val="5300"/>
              </a:spcBef>
              <a:defRPr sz="4400"/>
            </a:lvl1pPr>
            <a:lvl2pPr marL="1442103" indent="-680103">
              <a:spcBef>
                <a:spcPts val="5300"/>
              </a:spcBef>
              <a:defRPr sz="4400"/>
            </a:lvl2pPr>
            <a:lvl3pPr marL="1886603" indent="-680103">
              <a:spcBef>
                <a:spcPts val="5300"/>
              </a:spcBef>
              <a:defRPr sz="4400"/>
            </a:lvl3pPr>
            <a:lvl4pPr marL="2331103" indent="-680103">
              <a:spcBef>
                <a:spcPts val="5300"/>
              </a:spcBef>
              <a:defRPr sz="4400"/>
            </a:lvl4pPr>
            <a:lvl5pPr marL="2775603" indent="-680103">
              <a:spcBef>
                <a:spcPts val="5300"/>
              </a:spcBef>
              <a:defRPr sz="4400"/>
            </a:lvl5pPr>
          </a:lstStyle>
          <a:p>
            <a:pPr/>
            <a:r>
              <a:t>Body Level One</a:t>
            </a:r>
          </a:p>
          <a:p>
            <a:pPr lvl="1"/>
            <a:r>
              <a:t>Body Level Two</a:t>
            </a:r>
          </a:p>
          <a:p>
            <a:pPr lvl="2"/>
            <a:r>
              <a:t>Body Level Three</a:t>
            </a:r>
          </a:p>
          <a:p>
            <a:pPr lvl="3"/>
            <a:r>
              <a:t>Body Level Four</a:t>
            </a:r>
          </a:p>
          <a:p>
            <a:pPr lvl="4"/>
            <a:r>
              <a:t>Body Level Five</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35" name="Slide Number"/>
          <p:cNvSpPr txBox="1"/>
          <p:nvPr>
            <p:ph type="sldNum" sz="quarter" idx="2"/>
          </p:nvPr>
        </p:nvSpPr>
        <p:spPr>
          <a:xfrm>
            <a:off x="11983442" y="13108781"/>
            <a:ext cx="399257" cy="424657"/>
          </a:xfrm>
          <a:prstGeom prst="rect">
            <a:avLst/>
          </a:prstGeom>
        </p:spPr>
        <p:txBody>
          <a:bodyPr lIns="53578" tIns="53578" rIns="53578" bIns="53578"/>
          <a:lstStyle>
            <a:lvl1pPr>
              <a:defRPr sz="2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42"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mn-lt"/>
                <a:ea typeface="+mn-ea"/>
                <a:cs typeface="+mn-cs"/>
                <a:sym typeface="Arial"/>
              </a:defRPr>
            </a:lvl1pPr>
          </a:lstStyle>
          <a:p>
            <a:pPr/>
            <a:r>
              <a:t>Title Text</a:t>
            </a:r>
          </a:p>
        </p:txBody>
      </p:sp>
      <p:sp>
        <p:nvSpPr>
          <p:cNvPr id="143"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mn-lt"/>
                <a:ea typeface="+mn-ea"/>
                <a:cs typeface="+mn-cs"/>
                <a:sym typeface="Arial"/>
              </a:defRPr>
            </a:lvl1pPr>
            <a:lvl2pPr marL="888866" marR="81280" indent="-391026" defTabSz="1821656">
              <a:spcBef>
                <a:spcPts val="1200"/>
              </a:spcBef>
              <a:buSzPct val="100000"/>
              <a:buChar char="–"/>
              <a:defRPr b="1" sz="5200">
                <a:uFill>
                  <a:solidFill>
                    <a:srgbClr val="000000"/>
                  </a:solidFill>
                </a:uFill>
                <a:latin typeface="+mn-lt"/>
                <a:ea typeface="+mn-ea"/>
                <a:cs typeface="+mn-cs"/>
                <a:sym typeface="Arial"/>
              </a:defRPr>
            </a:lvl2pPr>
            <a:lvl3pPr marL="1264322" marR="81280" indent="-309282" defTabSz="1821656">
              <a:spcBef>
                <a:spcPts val="1100"/>
              </a:spcBef>
              <a:buSzPct val="100000"/>
              <a:defRPr b="1" sz="4600">
                <a:uFill>
                  <a:solidFill>
                    <a:srgbClr val="000000"/>
                  </a:solidFill>
                </a:uFill>
                <a:latin typeface="+mn-lt"/>
                <a:ea typeface="+mn-ea"/>
                <a:cs typeface="+mn-cs"/>
                <a:sym typeface="Arial"/>
              </a:defRPr>
            </a:lvl3pPr>
            <a:lvl4pPr marL="1722482" marR="81280" indent="-310242" defTabSz="1821656">
              <a:spcBef>
                <a:spcPts val="900"/>
              </a:spcBef>
              <a:buSzPct val="100000"/>
              <a:buChar char="–"/>
              <a:defRPr b="1" sz="3800">
                <a:uFill>
                  <a:solidFill>
                    <a:srgbClr val="000000"/>
                  </a:solidFill>
                </a:uFill>
                <a:latin typeface="+mn-lt"/>
                <a:ea typeface="+mn-ea"/>
                <a:cs typeface="+mn-cs"/>
                <a:sym typeface="Arial"/>
              </a:defRPr>
            </a:lvl4pPr>
            <a:lvl5pPr marL="2179682" marR="81280" indent="-310242" defTabSz="1821656">
              <a:spcBef>
                <a:spcPts val="900"/>
              </a:spcBef>
              <a:buSzPct val="100000"/>
              <a:buChar char="»"/>
              <a:defRPr b="1" sz="3800">
                <a:uFill>
                  <a:solidFill>
                    <a:srgbClr val="000000"/>
                  </a:solidFill>
                </a:uFill>
                <a:latin typeface="+mn-lt"/>
                <a:ea typeface="+mn-ea"/>
                <a:cs typeface="+mn-cs"/>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44"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mn-lt"/>
                <a:ea typeface="+mn-ea"/>
                <a:cs typeface="+mn-cs"/>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151"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mn-lt"/>
                <a:ea typeface="+mn-ea"/>
                <a:cs typeface="+mn-cs"/>
                <a:sym typeface="Arial"/>
              </a:defRPr>
            </a:lvl1pPr>
          </a:lstStyle>
          <a:p>
            <a:pPr/>
            <a:r>
              <a:t>Title Text</a:t>
            </a:r>
          </a:p>
        </p:txBody>
      </p:sp>
      <p:sp>
        <p:nvSpPr>
          <p:cNvPr id="152"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mn-lt"/>
                <a:ea typeface="+mn-ea"/>
                <a:cs typeface="+mn-cs"/>
                <a:sym typeface="Arial"/>
              </a:defRPr>
            </a:lvl1pPr>
            <a:lvl2pPr marL="888866" marR="81280" indent="-391026" defTabSz="1821656">
              <a:spcBef>
                <a:spcPts val="1200"/>
              </a:spcBef>
              <a:buSzPct val="100000"/>
              <a:buChar char="–"/>
              <a:defRPr b="1" sz="5200">
                <a:uFill>
                  <a:solidFill>
                    <a:srgbClr val="000000"/>
                  </a:solidFill>
                </a:uFill>
                <a:latin typeface="+mn-lt"/>
                <a:ea typeface="+mn-ea"/>
                <a:cs typeface="+mn-cs"/>
                <a:sym typeface="Arial"/>
              </a:defRPr>
            </a:lvl2pPr>
            <a:lvl3pPr marL="1264322" marR="81280" indent="-309282" defTabSz="1821656">
              <a:spcBef>
                <a:spcPts val="1100"/>
              </a:spcBef>
              <a:buSzPct val="100000"/>
              <a:defRPr b="1" sz="4600">
                <a:uFill>
                  <a:solidFill>
                    <a:srgbClr val="000000"/>
                  </a:solidFill>
                </a:uFill>
                <a:latin typeface="+mn-lt"/>
                <a:ea typeface="+mn-ea"/>
                <a:cs typeface="+mn-cs"/>
                <a:sym typeface="Arial"/>
              </a:defRPr>
            </a:lvl3pPr>
            <a:lvl4pPr marL="1722482" marR="81280" indent="-310242" defTabSz="1821656">
              <a:spcBef>
                <a:spcPts val="900"/>
              </a:spcBef>
              <a:buSzPct val="100000"/>
              <a:buChar char="–"/>
              <a:defRPr b="1" sz="3800">
                <a:uFill>
                  <a:solidFill>
                    <a:srgbClr val="000000"/>
                  </a:solidFill>
                </a:uFill>
                <a:latin typeface="+mn-lt"/>
                <a:ea typeface="+mn-ea"/>
                <a:cs typeface="+mn-cs"/>
                <a:sym typeface="Arial"/>
              </a:defRPr>
            </a:lvl4pPr>
            <a:lvl5pPr marL="2179682" marR="81280" indent="-310242" defTabSz="1821656">
              <a:spcBef>
                <a:spcPts val="900"/>
              </a:spcBef>
              <a:buSzPct val="100000"/>
              <a:buChar char="»"/>
              <a:defRPr b="1" sz="3800">
                <a:uFill>
                  <a:solidFill>
                    <a:srgbClr val="000000"/>
                  </a:solidFill>
                </a:uFill>
                <a:latin typeface="+mn-lt"/>
                <a:ea typeface="+mn-ea"/>
                <a:cs typeface="+mn-cs"/>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53"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mn-lt"/>
                <a:ea typeface="+mn-ea"/>
                <a:cs typeface="+mn-cs"/>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1">
    <p:spTree>
      <p:nvGrpSpPr>
        <p:cNvPr id="1" name=""/>
        <p:cNvGrpSpPr/>
        <p:nvPr/>
      </p:nvGrpSpPr>
      <p:grpSpPr>
        <a:xfrm>
          <a:off x="0" y="0"/>
          <a:ext cx="0" cy="0"/>
          <a:chOff x="0" y="0"/>
          <a:chExt cx="0" cy="0"/>
        </a:xfrm>
      </p:grpSpPr>
      <p:sp>
        <p:nvSpPr>
          <p:cNvPr id="160"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mn-lt"/>
                <a:ea typeface="+mn-ea"/>
                <a:cs typeface="+mn-cs"/>
                <a:sym typeface="Arial"/>
              </a:defRPr>
            </a:lvl1pPr>
          </a:lstStyle>
          <a:p>
            <a:pPr/>
            <a:r>
              <a:t>Title Text</a:t>
            </a:r>
          </a:p>
        </p:txBody>
      </p:sp>
      <p:sp>
        <p:nvSpPr>
          <p:cNvPr id="161"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mn-lt"/>
                <a:ea typeface="+mn-ea"/>
                <a:cs typeface="+mn-cs"/>
                <a:sym typeface="Arial"/>
              </a:defRPr>
            </a:lvl1pPr>
            <a:lvl2pPr marL="888866" marR="81280" indent="-391026" defTabSz="1821656">
              <a:spcBef>
                <a:spcPts val="1200"/>
              </a:spcBef>
              <a:buSzPct val="100000"/>
              <a:buChar char="–"/>
              <a:defRPr b="1" sz="5200">
                <a:uFill>
                  <a:solidFill>
                    <a:srgbClr val="000000"/>
                  </a:solidFill>
                </a:uFill>
                <a:latin typeface="+mn-lt"/>
                <a:ea typeface="+mn-ea"/>
                <a:cs typeface="+mn-cs"/>
                <a:sym typeface="Arial"/>
              </a:defRPr>
            </a:lvl2pPr>
            <a:lvl3pPr marL="1264322" marR="81280" indent="-309282" defTabSz="1821656">
              <a:spcBef>
                <a:spcPts val="1100"/>
              </a:spcBef>
              <a:buSzPct val="100000"/>
              <a:defRPr b="1" sz="4600">
                <a:uFill>
                  <a:solidFill>
                    <a:srgbClr val="000000"/>
                  </a:solidFill>
                </a:uFill>
                <a:latin typeface="+mn-lt"/>
                <a:ea typeface="+mn-ea"/>
                <a:cs typeface="+mn-cs"/>
                <a:sym typeface="Arial"/>
              </a:defRPr>
            </a:lvl3pPr>
            <a:lvl4pPr marL="1722482" marR="81280" indent="-310242" defTabSz="1821656">
              <a:spcBef>
                <a:spcPts val="900"/>
              </a:spcBef>
              <a:buSzPct val="100000"/>
              <a:buChar char="–"/>
              <a:defRPr b="1" sz="3800">
                <a:uFill>
                  <a:solidFill>
                    <a:srgbClr val="000000"/>
                  </a:solidFill>
                </a:uFill>
                <a:latin typeface="+mn-lt"/>
                <a:ea typeface="+mn-ea"/>
                <a:cs typeface="+mn-cs"/>
                <a:sym typeface="Arial"/>
              </a:defRPr>
            </a:lvl4pPr>
            <a:lvl5pPr marL="2179682" marR="81280" indent="-310242" defTabSz="1821656">
              <a:spcBef>
                <a:spcPts val="900"/>
              </a:spcBef>
              <a:buSzPct val="100000"/>
              <a:buChar char="»"/>
              <a:defRPr b="1" sz="3800">
                <a:uFill>
                  <a:solidFill>
                    <a:srgbClr val="000000"/>
                  </a:solidFill>
                </a:uFill>
                <a:latin typeface="+mn-lt"/>
                <a:ea typeface="+mn-ea"/>
                <a:cs typeface="+mn-cs"/>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62"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mn-lt"/>
                <a:ea typeface="+mn-ea"/>
                <a:cs typeface="+mn-cs"/>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p:spTree>
      <p:nvGrpSpPr>
        <p:cNvPr id="1" name=""/>
        <p:cNvGrpSpPr/>
        <p:nvPr/>
      </p:nvGrpSpPr>
      <p:grpSpPr>
        <a:xfrm>
          <a:off x="0" y="0"/>
          <a:ext cx="0" cy="0"/>
          <a:chOff x="0" y="0"/>
          <a:chExt cx="0" cy="0"/>
        </a:xfrm>
      </p:grpSpPr>
      <p:sp>
        <p:nvSpPr>
          <p:cNvPr id="169"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0" name="Title Text"/>
          <p:cNvSpPr txBox="1"/>
          <p:nvPr>
            <p:ph type="title"/>
          </p:nvPr>
        </p:nvSpPr>
        <p:spPr>
          <a:prstGeom prst="rect">
            <a:avLst/>
          </a:prstGeom>
        </p:spPr>
        <p:txBody>
          <a:bodyPr/>
          <a:lstStyle/>
          <a:p>
            <a:pPr/>
            <a:r>
              <a:t>Title Text</a:t>
            </a:r>
          </a:p>
        </p:txBody>
      </p:sp>
      <p:sp>
        <p:nvSpPr>
          <p:cNvPr id="21" name="Body Level One…"/>
          <p:cNvSpPr txBox="1"/>
          <p:nvPr>
            <p:ph type="body" sz="half" idx="1"/>
          </p:nvPr>
        </p:nvSpPr>
        <p:spPr>
          <a:xfrm>
            <a:off x="4833937" y="3893343"/>
            <a:ext cx="14716126" cy="8036720"/>
          </a:xfrm>
          <a:prstGeom prst="rect">
            <a:avLst/>
          </a:prstGeom>
        </p:spPr>
        <p:txBody>
          <a:bodyPr/>
          <a:lstStyle>
            <a:lvl1pPr>
              <a:spcBef>
                <a:spcPts val="3300"/>
              </a:spcBef>
            </a:lvl1pPr>
            <a:lvl2pPr>
              <a:spcBef>
                <a:spcPts val="3300"/>
              </a:spcBef>
            </a:lvl2pPr>
            <a:lvl3pPr>
              <a:spcBef>
                <a:spcPts val="3300"/>
              </a:spcBef>
            </a:lvl3pPr>
            <a:lvl4pPr>
              <a:spcBef>
                <a:spcPts val="3300"/>
              </a:spcBef>
            </a:lvl4pPr>
            <a:lvl5pPr>
              <a:spcBef>
                <a:spcPts val="3300"/>
              </a:spcBef>
            </a:lvl5p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p:spTree>
      <p:nvGrpSpPr>
        <p:cNvPr id="1" name=""/>
        <p:cNvGrpSpPr/>
        <p:nvPr/>
      </p:nvGrpSpPr>
      <p:grpSpPr>
        <a:xfrm>
          <a:off x="0" y="0"/>
          <a:ext cx="0" cy="0"/>
          <a:chOff x="0" y="0"/>
          <a:chExt cx="0" cy="0"/>
        </a:xfrm>
      </p:grpSpPr>
      <p:sp>
        <p:nvSpPr>
          <p:cNvPr id="176"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1">
    <p:spTree>
      <p:nvGrpSpPr>
        <p:cNvPr id="1" name=""/>
        <p:cNvGrpSpPr/>
        <p:nvPr/>
      </p:nvGrpSpPr>
      <p:grpSpPr>
        <a:xfrm>
          <a:off x="0" y="0"/>
          <a:ext cx="0" cy="0"/>
          <a:chOff x="0" y="0"/>
          <a:chExt cx="0" cy="0"/>
        </a:xfrm>
      </p:grpSpPr>
      <p:sp>
        <p:nvSpPr>
          <p:cNvPr id="183"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2">
    <p:spTree>
      <p:nvGrpSpPr>
        <p:cNvPr id="1" name=""/>
        <p:cNvGrpSpPr/>
        <p:nvPr/>
      </p:nvGrpSpPr>
      <p:grpSpPr>
        <a:xfrm>
          <a:off x="0" y="0"/>
          <a:ext cx="0" cy="0"/>
          <a:chOff x="0" y="0"/>
          <a:chExt cx="0" cy="0"/>
        </a:xfrm>
      </p:grpSpPr>
      <p:sp>
        <p:nvSpPr>
          <p:cNvPr id="190"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mn-lt"/>
                <a:ea typeface="+mn-ea"/>
                <a:cs typeface="+mn-cs"/>
                <a:sym typeface="Arial"/>
              </a:defRPr>
            </a:lvl1pPr>
          </a:lstStyle>
          <a:p>
            <a:pPr/>
            <a:r>
              <a:t>Title Text</a:t>
            </a:r>
          </a:p>
        </p:txBody>
      </p:sp>
      <p:sp>
        <p:nvSpPr>
          <p:cNvPr id="191"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mn-lt"/>
                <a:ea typeface="+mn-ea"/>
                <a:cs typeface="+mn-cs"/>
                <a:sym typeface="Arial"/>
              </a:defRPr>
            </a:lvl1pPr>
            <a:lvl2pPr marL="888866" marR="81280" indent="-391026" defTabSz="1821656">
              <a:spcBef>
                <a:spcPts val="1200"/>
              </a:spcBef>
              <a:buSzPct val="100000"/>
              <a:buChar char="–"/>
              <a:defRPr b="1" sz="5200">
                <a:uFill>
                  <a:solidFill>
                    <a:srgbClr val="000000"/>
                  </a:solidFill>
                </a:uFill>
                <a:latin typeface="+mn-lt"/>
                <a:ea typeface="+mn-ea"/>
                <a:cs typeface="+mn-cs"/>
                <a:sym typeface="Arial"/>
              </a:defRPr>
            </a:lvl2pPr>
            <a:lvl3pPr marL="1264322" marR="81280" indent="-309282" defTabSz="1821656">
              <a:spcBef>
                <a:spcPts val="1100"/>
              </a:spcBef>
              <a:buSzPct val="100000"/>
              <a:defRPr b="1" sz="4600">
                <a:uFill>
                  <a:solidFill>
                    <a:srgbClr val="000000"/>
                  </a:solidFill>
                </a:uFill>
                <a:latin typeface="+mn-lt"/>
                <a:ea typeface="+mn-ea"/>
                <a:cs typeface="+mn-cs"/>
                <a:sym typeface="Arial"/>
              </a:defRPr>
            </a:lvl3pPr>
            <a:lvl4pPr marL="1722482" marR="81280" indent="-310242" defTabSz="1821656">
              <a:spcBef>
                <a:spcPts val="900"/>
              </a:spcBef>
              <a:buSzPct val="100000"/>
              <a:buChar char="–"/>
              <a:defRPr b="1" sz="3800">
                <a:uFill>
                  <a:solidFill>
                    <a:srgbClr val="000000"/>
                  </a:solidFill>
                </a:uFill>
                <a:latin typeface="+mn-lt"/>
                <a:ea typeface="+mn-ea"/>
                <a:cs typeface="+mn-cs"/>
                <a:sym typeface="Arial"/>
              </a:defRPr>
            </a:lvl4pPr>
            <a:lvl5pPr marL="2179682" marR="81280" indent="-310242" defTabSz="1821656">
              <a:spcBef>
                <a:spcPts val="900"/>
              </a:spcBef>
              <a:buSzPct val="100000"/>
              <a:buChar char="»"/>
              <a:defRPr b="1" sz="3800">
                <a:uFill>
                  <a:solidFill>
                    <a:srgbClr val="000000"/>
                  </a:solidFill>
                </a:uFill>
                <a:latin typeface="+mn-lt"/>
                <a:ea typeface="+mn-ea"/>
                <a:cs typeface="+mn-cs"/>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92"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mn-lt"/>
                <a:ea typeface="+mn-ea"/>
                <a:cs typeface="+mn-cs"/>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2">
    <p:spTree>
      <p:nvGrpSpPr>
        <p:cNvPr id="1" name=""/>
        <p:cNvGrpSpPr/>
        <p:nvPr/>
      </p:nvGrpSpPr>
      <p:grpSpPr>
        <a:xfrm>
          <a:off x="0" y="0"/>
          <a:ext cx="0" cy="0"/>
          <a:chOff x="0" y="0"/>
          <a:chExt cx="0" cy="0"/>
        </a:xfrm>
      </p:grpSpPr>
      <p:sp>
        <p:nvSpPr>
          <p:cNvPr id="199"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3">
    <p:spTree>
      <p:nvGrpSpPr>
        <p:cNvPr id="1" name=""/>
        <p:cNvGrpSpPr/>
        <p:nvPr/>
      </p:nvGrpSpPr>
      <p:grpSpPr>
        <a:xfrm>
          <a:off x="0" y="0"/>
          <a:ext cx="0" cy="0"/>
          <a:chOff x="0" y="0"/>
          <a:chExt cx="0" cy="0"/>
        </a:xfrm>
      </p:grpSpPr>
      <p:sp>
        <p:nvSpPr>
          <p:cNvPr id="206"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p:spTree>
      <p:nvGrpSpPr>
        <p:cNvPr id="1" name=""/>
        <p:cNvGrpSpPr/>
        <p:nvPr/>
      </p:nvGrpSpPr>
      <p:grpSpPr>
        <a:xfrm>
          <a:off x="0" y="0"/>
          <a:ext cx="0" cy="0"/>
          <a:chOff x="0" y="0"/>
          <a:chExt cx="0" cy="0"/>
        </a:xfrm>
      </p:grpSpPr>
      <p:sp>
        <p:nvSpPr>
          <p:cNvPr id="213"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20" name="Slide Number"/>
          <p:cNvSpPr txBox="1"/>
          <p:nvPr>
            <p:ph type="sldNum" sz="quarter" idx="2"/>
          </p:nvPr>
        </p:nvSpPr>
        <p:spPr>
          <a:xfrm>
            <a:off x="12058651" y="13251656"/>
            <a:ext cx="272257" cy="284957"/>
          </a:xfrm>
          <a:prstGeom prst="rect">
            <a:avLst/>
          </a:prstGeom>
        </p:spPr>
        <p:txBody>
          <a:bodyPr lIns="53578" tIns="53578" rIns="53578" bIns="53578"/>
          <a:lstStyle>
            <a:lvl1pPr>
              <a:defRPr sz="1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27"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mn-lt"/>
                <a:ea typeface="+mn-ea"/>
                <a:cs typeface="+mn-cs"/>
                <a:sym typeface="Arial"/>
              </a:defRPr>
            </a:lvl1pPr>
          </a:lstStyle>
          <a:p>
            <a:pPr/>
            <a:r>
              <a:t>Title Text</a:t>
            </a:r>
          </a:p>
        </p:txBody>
      </p:sp>
      <p:sp>
        <p:nvSpPr>
          <p:cNvPr id="228"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mn-lt"/>
                <a:ea typeface="+mn-ea"/>
                <a:cs typeface="+mn-cs"/>
                <a:sym typeface="Arial"/>
              </a:defRPr>
            </a:lvl1pPr>
            <a:lvl2pPr marL="888866" marR="81280" indent="-391026" defTabSz="1821656">
              <a:spcBef>
                <a:spcPts val="1200"/>
              </a:spcBef>
              <a:buSzPct val="100000"/>
              <a:buChar char="–"/>
              <a:defRPr b="1" sz="5200">
                <a:uFill>
                  <a:solidFill>
                    <a:srgbClr val="000000"/>
                  </a:solidFill>
                </a:uFill>
                <a:latin typeface="+mn-lt"/>
                <a:ea typeface="+mn-ea"/>
                <a:cs typeface="+mn-cs"/>
                <a:sym typeface="Arial"/>
              </a:defRPr>
            </a:lvl2pPr>
            <a:lvl3pPr marL="1264322" marR="81280" indent="-309282" defTabSz="1821656">
              <a:spcBef>
                <a:spcPts val="1100"/>
              </a:spcBef>
              <a:buSzPct val="100000"/>
              <a:defRPr b="1" sz="4600">
                <a:uFill>
                  <a:solidFill>
                    <a:srgbClr val="000000"/>
                  </a:solidFill>
                </a:uFill>
                <a:latin typeface="+mn-lt"/>
                <a:ea typeface="+mn-ea"/>
                <a:cs typeface="+mn-cs"/>
                <a:sym typeface="Arial"/>
              </a:defRPr>
            </a:lvl3pPr>
            <a:lvl4pPr marL="1722482" marR="81280" indent="-310242" defTabSz="1821656">
              <a:spcBef>
                <a:spcPts val="900"/>
              </a:spcBef>
              <a:buSzPct val="100000"/>
              <a:buChar char="–"/>
              <a:defRPr b="1" sz="3800">
                <a:uFill>
                  <a:solidFill>
                    <a:srgbClr val="000000"/>
                  </a:solidFill>
                </a:uFill>
                <a:latin typeface="+mn-lt"/>
                <a:ea typeface="+mn-ea"/>
                <a:cs typeface="+mn-cs"/>
                <a:sym typeface="Arial"/>
              </a:defRPr>
            </a:lvl4pPr>
            <a:lvl5pPr marL="2179682" marR="81280" indent="-310242" defTabSz="1821656">
              <a:spcBef>
                <a:spcPts val="900"/>
              </a:spcBef>
              <a:buSzPct val="100000"/>
              <a:buChar char="»"/>
              <a:defRPr b="1" sz="3800">
                <a:uFill>
                  <a:solidFill>
                    <a:srgbClr val="000000"/>
                  </a:solidFill>
                </a:uFill>
                <a:latin typeface="+mn-lt"/>
                <a:ea typeface="+mn-ea"/>
                <a:cs typeface="+mn-cs"/>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229"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mn-lt"/>
                <a:ea typeface="+mn-ea"/>
                <a:cs typeface="+mn-cs"/>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36" name="Slide Number"/>
          <p:cNvSpPr txBox="1"/>
          <p:nvPr>
            <p:ph type="sldNum" sz="quarter" idx="2"/>
          </p:nvPr>
        </p:nvSpPr>
        <p:spPr>
          <a:xfrm>
            <a:off x="12058651" y="13251656"/>
            <a:ext cx="272257" cy="284957"/>
          </a:xfrm>
          <a:prstGeom prst="rect">
            <a:avLst/>
          </a:prstGeom>
        </p:spPr>
        <p:txBody>
          <a:bodyPr lIns="53578" tIns="53578" rIns="53578" bIns="53578"/>
          <a:lstStyle>
            <a:lvl1pPr>
              <a:defRPr sz="1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29" name="Title Text"/>
          <p:cNvSpPr txBox="1"/>
          <p:nvPr>
            <p:ph type="title"/>
          </p:nvPr>
        </p:nvSpPr>
        <p:spPr>
          <a:prstGeom prst="rect">
            <a:avLst/>
          </a:prstGeom>
        </p:spPr>
        <p:txBody>
          <a:bodyPr/>
          <a:lstStyle/>
          <a:p>
            <a:pPr/>
            <a:r>
              <a:t>Title Text</a:t>
            </a:r>
          </a:p>
        </p:txBody>
      </p:sp>
      <p:sp>
        <p:nvSpPr>
          <p:cNvPr id="30" name="Body Level One…"/>
          <p:cNvSpPr txBox="1"/>
          <p:nvPr>
            <p:ph type="body" sz="half" idx="1"/>
          </p:nvPr>
        </p:nvSpPr>
        <p:spPr>
          <a:xfrm>
            <a:off x="4833937" y="3893343"/>
            <a:ext cx="14716126" cy="8036720"/>
          </a:xfrm>
          <a:prstGeom prst="rect">
            <a:avLst/>
          </a:prstGeom>
        </p:spPr>
        <p:txBody>
          <a:bodyPr numCol="2" spcCol="735806" anchor="t"/>
          <a:lstStyle>
            <a:lvl1pPr marL="997603" indent="-680103">
              <a:spcBef>
                <a:spcPts val="5300"/>
              </a:spcBef>
              <a:defRPr sz="4400"/>
            </a:lvl1pPr>
            <a:lvl2pPr marL="1442103" indent="-680103">
              <a:spcBef>
                <a:spcPts val="5300"/>
              </a:spcBef>
              <a:defRPr sz="4400"/>
            </a:lvl2pPr>
            <a:lvl3pPr marL="1886603" indent="-680103">
              <a:spcBef>
                <a:spcPts val="5300"/>
              </a:spcBef>
              <a:defRPr sz="4400"/>
            </a:lvl3pPr>
            <a:lvl4pPr marL="2331103" indent="-680103">
              <a:spcBef>
                <a:spcPts val="5300"/>
              </a:spcBef>
              <a:defRPr sz="4400"/>
            </a:lvl4pPr>
            <a:lvl5pPr marL="2775603" indent="-680103">
              <a:spcBef>
                <a:spcPts val="5300"/>
              </a:spcBef>
              <a:defRPr sz="4400"/>
            </a:lvl5pPr>
          </a:lstStyle>
          <a:p>
            <a:pPr/>
            <a:r>
              <a:t>Body Level One</a:t>
            </a:r>
          </a:p>
          <a:p>
            <a:pPr lvl="1"/>
            <a:r>
              <a:t>Body Level Two</a:t>
            </a:r>
          </a:p>
          <a:p>
            <a:pPr lvl="2"/>
            <a:r>
              <a:t>Body Level Three</a:t>
            </a:r>
          </a:p>
          <a:p>
            <a:pPr lvl="3"/>
            <a:r>
              <a:t>Body Level Four</a:t>
            </a:r>
          </a:p>
          <a:p>
            <a:pPr lvl="4"/>
            <a:r>
              <a:t>Body Level Five</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38"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3" name="Title Text"/>
          <p:cNvSpPr txBox="1"/>
          <p:nvPr>
            <p:ph type="title"/>
          </p:nvPr>
        </p:nvSpPr>
        <p:spPr>
          <a:prstGeom prst="rect">
            <a:avLst/>
          </a:prstGeom>
        </p:spPr>
        <p:txBody>
          <a:bodyPr/>
          <a:lstStyle/>
          <a:p>
            <a:pPr/>
            <a:r>
              <a:t>Title Text</a:t>
            </a:r>
          </a:p>
        </p:txBody>
      </p:sp>
      <p:sp>
        <p:nvSpPr>
          <p:cNvPr id="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61" name="Title Text"/>
          <p:cNvSpPr txBox="1"/>
          <p:nvPr>
            <p:ph type="title"/>
          </p:nvPr>
        </p:nvSpPr>
        <p:spPr>
          <a:xfrm>
            <a:off x="4833937" y="4179093"/>
            <a:ext cx="14716126" cy="5357814"/>
          </a:xfrm>
          <a:prstGeom prst="rect">
            <a:avLst/>
          </a:prstGeom>
        </p:spPr>
        <p:txBody>
          <a:bodyPr/>
          <a:lstStyle/>
          <a:p>
            <a:pPr/>
            <a:r>
              <a:t>Title Text</a:t>
            </a:r>
          </a:p>
        </p:txBody>
      </p:sp>
      <p:sp>
        <p:nvSpPr>
          <p:cNvPr id="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69" name="Image"/>
          <p:cNvSpPr/>
          <p:nvPr>
            <p:ph type="pic" sz="half" idx="21"/>
          </p:nvPr>
        </p:nvSpPr>
        <p:spPr>
          <a:xfrm>
            <a:off x="6477000" y="2303859"/>
            <a:ext cx="11430000" cy="7090603"/>
          </a:xfrm>
          <a:prstGeom prst="rect">
            <a:avLst/>
          </a:prstGeom>
        </p:spPr>
        <p:txBody>
          <a:bodyPr lIns="91439" tIns="45719" rIns="91439" bIns="45719" anchor="t"/>
          <a:lstStyle/>
          <a:p>
            <a:pPr/>
          </a:p>
        </p:txBody>
      </p:sp>
      <p:sp>
        <p:nvSpPr>
          <p:cNvPr id="70" name="Title Text"/>
          <p:cNvSpPr txBox="1"/>
          <p:nvPr>
            <p:ph type="title"/>
          </p:nvPr>
        </p:nvSpPr>
        <p:spPr>
          <a:xfrm>
            <a:off x="4833937" y="10358437"/>
            <a:ext cx="14716126" cy="2393157"/>
          </a:xfrm>
          <a:prstGeom prst="rect">
            <a:avLst/>
          </a:prstGeom>
        </p:spPr>
        <p:txBody>
          <a:bodyPr/>
          <a:lstStyle/>
          <a:p>
            <a:pPr/>
            <a:r>
              <a:t>Title Text</a:t>
            </a:r>
          </a:p>
        </p:txBody>
      </p:sp>
      <p:sp>
        <p:nvSpPr>
          <p:cNvPr id="7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Reflection">
    <p:spTree>
      <p:nvGrpSpPr>
        <p:cNvPr id="1" name=""/>
        <p:cNvGrpSpPr/>
        <p:nvPr/>
      </p:nvGrpSpPr>
      <p:grpSpPr>
        <a:xfrm>
          <a:off x="0" y="0"/>
          <a:ext cx="0" cy="0"/>
          <a:chOff x="0" y="0"/>
          <a:chExt cx="0" cy="0"/>
        </a:xfrm>
      </p:grpSpPr>
      <p:sp>
        <p:nvSpPr>
          <p:cNvPr id="78" name="Image"/>
          <p:cNvSpPr/>
          <p:nvPr>
            <p:ph type="pic" sz="half" idx="21"/>
          </p:nvPr>
        </p:nvSpPr>
        <p:spPr>
          <a:xfrm>
            <a:off x="6477000" y="2303859"/>
            <a:ext cx="11430000" cy="7090603"/>
          </a:xfrm>
          <a:prstGeom prst="rect">
            <a:avLst/>
          </a:prstGeom>
          <a:ln w="25400"/>
          <a:effectLst>
            <a:reflection blurRad="0" stA="50000" stPos="0" endA="0" endPos="40000" dist="0" dir="5400000" fadeDir="5400000" sx="100000" sy="-100000" kx="0" ky="0" algn="bl" rotWithShape="0"/>
          </a:effectLst>
        </p:spPr>
        <p:txBody>
          <a:bodyPr lIns="91439" tIns="45719" rIns="91439" bIns="45719" anchor="t"/>
          <a:lstStyle/>
          <a:p>
            <a:pPr/>
          </a:p>
        </p:txBody>
      </p:sp>
      <p:sp>
        <p:nvSpPr>
          <p:cNvPr id="79" name="Title Text"/>
          <p:cNvSpPr txBox="1"/>
          <p:nvPr>
            <p:ph type="title"/>
          </p:nvPr>
        </p:nvSpPr>
        <p:spPr>
          <a:xfrm>
            <a:off x="4833937" y="10358437"/>
            <a:ext cx="14716126" cy="2393157"/>
          </a:xfrm>
          <a:prstGeom prst="rect">
            <a:avLst/>
          </a:prstGeom>
        </p:spPr>
        <p:txBody>
          <a:bodyPr/>
          <a:lstStyle/>
          <a:p>
            <a:pPr/>
            <a:r>
              <a:t>Title Text</a:t>
            </a:r>
          </a:p>
        </p:txBody>
      </p:sp>
      <p:sp>
        <p:nvSpPr>
          <p:cNvPr id="8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 Id="rId24" Type="http://schemas.openxmlformats.org/officeDocument/2006/relationships/slideLayout" Target="../slideLayouts/slideLayout23.xml"/><Relationship Id="rId25" Type="http://schemas.openxmlformats.org/officeDocument/2006/relationships/slideLayout" Target="../slideLayouts/slideLayout24.xml"/><Relationship Id="rId26" Type="http://schemas.openxmlformats.org/officeDocument/2006/relationships/slideLayout" Target="../slideLayouts/slideLayout25.xml"/><Relationship Id="rId27" Type="http://schemas.openxmlformats.org/officeDocument/2006/relationships/slideLayout" Target="../slideLayouts/slideLayout26.xml"/><Relationship Id="rId28" Type="http://schemas.openxmlformats.org/officeDocument/2006/relationships/slideLayout" Target="../slideLayouts/slideLayout27.xml"/><Relationship Id="rId2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Body Level One…"/>
          <p:cNvSpPr txBox="1"/>
          <p:nvPr>
            <p:ph type="body" idx="1"/>
          </p:nvPr>
        </p:nvSpPr>
        <p:spPr>
          <a:xfrm>
            <a:off x="4833937" y="1785937"/>
            <a:ext cx="14716126" cy="1014412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lstStyle/>
          <a:p>
            <a:pPr/>
            <a:r>
              <a:t>Body Level One</a:t>
            </a:r>
          </a:p>
          <a:p>
            <a:pPr lvl="1"/>
            <a:r>
              <a:t>Body Level Two</a:t>
            </a:r>
          </a:p>
          <a:p>
            <a:pPr lvl="2"/>
            <a:r>
              <a:t>Body Level Three</a:t>
            </a:r>
          </a:p>
          <a:p>
            <a:pPr lvl="3"/>
            <a:r>
              <a:t>Body Level Four</a:t>
            </a:r>
          </a:p>
          <a:p>
            <a:pPr lvl="4"/>
            <a:r>
              <a:t>Body Level Five</a:t>
            </a:r>
          </a:p>
        </p:txBody>
      </p:sp>
      <p:sp>
        <p:nvSpPr>
          <p:cNvPr id="3" name="Title Text"/>
          <p:cNvSpPr txBox="1"/>
          <p:nvPr>
            <p:ph type="title"/>
          </p:nvPr>
        </p:nvSpPr>
        <p:spPr>
          <a:xfrm>
            <a:off x="4833937" y="357187"/>
            <a:ext cx="14716126" cy="3429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lstStyle/>
          <a:p>
            <a:pPr/>
            <a:r>
              <a:t>Title Text</a:t>
            </a:r>
          </a:p>
        </p:txBody>
      </p:sp>
      <p:sp>
        <p:nvSpPr>
          <p:cNvPr id="4" name="Slide Number"/>
          <p:cNvSpPr txBox="1"/>
          <p:nvPr>
            <p:ph type="sldNum" sz="quarter" idx="2"/>
          </p:nvPr>
        </p:nvSpPr>
        <p:spPr>
          <a:xfrm>
            <a:off x="11952882" y="13019484"/>
            <a:ext cx="460376" cy="498476"/>
          </a:xfrm>
          <a:prstGeom prst="rect">
            <a:avLst/>
          </a:prstGeom>
          <a:ln w="12700">
            <a:miter lim="400000"/>
          </a:ln>
        </p:spPr>
        <p:txBody>
          <a:bodyPr wrap="none" lIns="71437" tIns="71437" rIns="71437" bIns="71437">
            <a:spAutoFit/>
          </a:bodyPr>
          <a:lstStyle>
            <a:lvl1pPr algn="ctr" defTabSz="821531">
              <a:defRPr sz="2400">
                <a:latin typeface="+mj-lt"/>
                <a:ea typeface="+mj-ea"/>
                <a:cs typeface="+mj-cs"/>
                <a:sym typeface="Gill Sans"/>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Lst>
  <p:transition xmlns:p14="http://schemas.microsoft.com/office/powerpoint/2010/main" spd="med" advClick="1"/>
  <p:txStyles>
    <p:titleStyle>
      <a:lvl1pPr marL="0" marR="0" indent="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1pPr>
      <a:lvl2pPr marL="0" marR="0" indent="2286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2pPr>
      <a:lvl3pPr marL="0" marR="0" indent="4572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3pPr>
      <a:lvl4pPr marL="0" marR="0" indent="6858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4pPr>
      <a:lvl5pPr marL="0" marR="0" indent="9144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5pPr>
      <a:lvl6pPr marL="0" marR="0" indent="11430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6pPr>
      <a:lvl7pPr marL="0" marR="0" indent="13716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7pPr>
      <a:lvl8pPr marL="0" marR="0" indent="16002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8pPr>
      <a:lvl9pPr marL="0" marR="0" indent="18288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9pPr>
    </p:titleStyle>
    <p:bodyStyle>
      <a:lvl1pPr marL="11067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1pPr>
      <a:lvl2pPr marL="15512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2pPr>
      <a:lvl3pPr marL="19957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3pPr>
      <a:lvl4pPr marL="24402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4pPr>
      <a:lvl5pPr marL="28847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5pPr>
      <a:lvl6pPr marL="32403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6pPr>
      <a:lvl7pPr marL="35959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7pPr>
      <a:lvl8pPr marL="39515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8pPr>
      <a:lvl9pPr marL="43071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9pPr>
    </p:bodyStyle>
    <p:otherStyle>
      <a:lvl1pPr marL="0" marR="0" indent="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1pPr>
      <a:lvl2pPr marL="0" marR="0" indent="2286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2pPr>
      <a:lvl3pPr marL="0" marR="0" indent="4572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3pPr>
      <a:lvl4pPr marL="0" marR="0" indent="6858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4pPr>
      <a:lvl5pPr marL="0" marR="0" indent="9144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5pPr>
      <a:lvl6pPr marL="0" marR="0" indent="11430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6pPr>
      <a:lvl7pPr marL="0" marR="0" indent="13716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7pPr>
      <a:lvl8pPr marL="0" marR="0" indent="16002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8pPr>
      <a:lvl9pPr marL="0" marR="0" indent="18288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3.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6.png"/><Relationship Id="rId3" Type="http://schemas.openxmlformats.org/officeDocument/2006/relationships/audio" Target="../media/media1.mov"/><Relationship Id="rId4" Type="http://schemas.microsoft.com/office/2007/relationships/media" Target="../media/media1.mov"/><Relationship Id="rId5" Type="http://schemas.openxmlformats.org/officeDocument/2006/relationships/image" Target="../media/image1.tif"/></Relationships>

</file>

<file path=ppt/slides/_rels/slide12.xml.rels><?xml version="1.0" encoding="UTF-8"?>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www.hhmi.org/biointeractive/cardiovascular/animations.html" TargetMode="External"/></Relationships>

</file>

<file path=ppt/slides/_rels/slide14.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www.adinstruments.com/solutions/experiments/labtutor_experiments/full.php?exp_id=258&amp;id=683&amp;language=English&amp;template=education" TargetMode="External"/><Relationship Id="rId3" Type="http://schemas.openxmlformats.org/officeDocument/2006/relationships/image" Target="../media/image7.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 Id="rId3" Type="http://schemas.openxmlformats.org/officeDocument/2006/relationships/image" Target="../media/image9.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0.png"/><Relationship Id="rId3" Type="http://schemas.openxmlformats.org/officeDocument/2006/relationships/image" Target="../media/image9.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1.png"/><Relationship Id="rId3" Type="http://schemas.openxmlformats.org/officeDocument/2006/relationships/image" Target="../media/image9.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5.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io9.com/5882963/whoa-a-petri-dish-that-has-a-pulse" TargetMode="External"/><Relationship Id="rId3" Type="http://schemas.openxmlformats.org/officeDocument/2006/relationships/hyperlink" Target="https://www.youtube.com/watch?v=BqzW9Jq-OVA" TargetMode="External"/><Relationship Id="rId4" Type="http://schemas.openxmlformats.org/officeDocument/2006/relationships/video" Target="../media/media2.mov"/><Relationship Id="rId5" Type="http://schemas.microsoft.com/office/2007/relationships/media" Target="../media/media2.mov"/><Relationship Id="rId6" Type="http://schemas.openxmlformats.org/officeDocument/2006/relationships/image" Target="../media/image12.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6.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7.jpeg"/><Relationship Id="rId3" Type="http://schemas.openxmlformats.org/officeDocument/2006/relationships/image" Target="../media/image13.png"/><Relationship Id="rId4" Type="http://schemas.openxmlformats.org/officeDocument/2006/relationships/image" Target="../media/image8.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9.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0.jpeg"/><Relationship Id="rId3" Type="http://schemas.openxmlformats.org/officeDocument/2006/relationships/image" Target="../media/image11.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2.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3.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4.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4.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5.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en.wikipedia.org/wiki/Image:Willem_Einthoven_ECG.jpg" TargetMode="External"/><Relationship Id="rId3" Type="http://schemas.openxmlformats.org/officeDocument/2006/relationships/image" Target="../media/image15.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26.xml"/></Relationships>

</file>

<file path=ppt/slides/_rels/slide36.xml.rels><?xml version="1.0" encoding="UTF-8"?>
<Relationships xmlns="http://schemas.openxmlformats.org/package/2006/relationships"><Relationship Id="rId1" Type="http://schemas.openxmlformats.org/officeDocument/2006/relationships/slideLayout" Target="../slideLayouts/slideLayout26.xml"/></Relationships>

</file>

<file path=ppt/slides/_rels/slide37.xml.rels><?xml version="1.0" encoding="UTF-8"?>
<Relationships xmlns="http://schemas.openxmlformats.org/package/2006/relationships"><Relationship Id="rId1" Type="http://schemas.openxmlformats.org/officeDocument/2006/relationships/slideLayout" Target="../slideLayouts/slideLayout26.xml"/></Relationships>

</file>

<file path=ppt/slides/_rels/slide38.xml.rels><?xml version="1.0" encoding="UTF-8"?>
<Relationships xmlns="http://schemas.openxmlformats.org/package/2006/relationships"><Relationship Id="rId1" Type="http://schemas.openxmlformats.org/officeDocument/2006/relationships/slideLayout" Target="../slideLayouts/slideLayout26.xml"/></Relationships>

</file>

<file path=ppt/slides/_rels/slide39.xml.rels><?xml version="1.0" encoding="UTF-8"?>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21.xml"/></Relationships>

</file>

<file path=ppt/slides/_rels/slide40.xml.rels><?xml version="1.0" encoding="UTF-8"?>
<Relationships xmlns="http://schemas.openxmlformats.org/package/2006/relationships"><Relationship Id="rId1" Type="http://schemas.openxmlformats.org/officeDocument/2006/relationships/slideLayout" Target="../slideLayouts/slideLayout26.xml"/></Relationships>

</file>

<file path=ppt/slides/_rels/slide41.xml.rels><?xml version="1.0" encoding="UTF-8"?>
<Relationships xmlns="http://schemas.openxmlformats.org/package/2006/relationships"><Relationship Id="rId1" Type="http://schemas.openxmlformats.org/officeDocument/2006/relationships/slideLayout" Target="../slideLayouts/slideLayout26.xml"/></Relationships>

</file>

<file path=ppt/slides/_rels/slide42.xml.rels><?xml version="1.0" encoding="UTF-8"?>
<Relationships xmlns="http://schemas.openxmlformats.org/package/2006/relationships"><Relationship Id="rId1" Type="http://schemas.openxmlformats.org/officeDocument/2006/relationships/slideLayout" Target="../slideLayouts/slideLayout26.xml"/></Relationships>

</file>

<file path=ppt/slides/_rels/slide43.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16.png"/><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21.png"/><Relationship Id="rId3" Type="http://schemas.openxmlformats.org/officeDocument/2006/relationships/image" Target="../media/image22.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6.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23.png"/></Relationships>

</file>

<file path=ppt/slides/_rels/slide4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png"/></Relationships>

</file>

<file path=ppt/slides/_rels/slide48.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7.jpeg"/><Relationship Id="rId3" Type="http://schemas.openxmlformats.org/officeDocument/2006/relationships/audio" Target="../media/media1.mov"/><Relationship Id="rId4" Type="http://schemas.microsoft.com/office/2007/relationships/media" Target="../media/media1.mov"/><Relationship Id="rId5" Type="http://schemas.openxmlformats.org/officeDocument/2006/relationships/image" Target="../media/image2.tif"/></Relationships>

</file>

<file path=ppt/slides/_rels/slide49.xml.rels><?xml version="1.0" encoding="UTF-8"?>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8.jpeg"/></Relationships>

</file>

<file path=ppt/slides/_rels/slide5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jpeg"/></Relationships>

</file>

<file path=ppt/slides/_rels/slide5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0.jpeg"/></Relationships>

</file>

<file path=ppt/slides/_rels/slide54.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jpeg"/><Relationship Id="rId3" Type="http://schemas.openxmlformats.org/officeDocument/2006/relationships/image" Target="../media/image22.png"/></Relationships>

</file>

<file path=ppt/slides/_rels/slide5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5.png"/></Relationships>

</file>

<file path=ppt/slides/_rels/slide5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jpeg"/></Relationships>

</file>

<file path=ppt/slides/_rels/slide5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2.jpeg"/></Relationships>

</file>

<file path=ppt/slides/_rels/slide58.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3.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jpeg"/></Relationships>

</file>

<file path=ppt/slides/_rels/slide60.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jpeg"/></Relationships>

</file>

<file path=ppt/slides/_rels/slide6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jpeg"/></Relationships>

</file>

<file path=ppt/slides/_rels/slide6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jpeg"/><Relationship Id="rId3" Type="http://schemas.openxmlformats.org/officeDocument/2006/relationships/image" Target="../media/image13.png"/><Relationship Id="rId4" Type="http://schemas.openxmlformats.org/officeDocument/2006/relationships/image" Target="../media/image8.jpeg"/></Relationships>

</file>

<file path=ppt/slides/_rels/slide6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6.png"/></Relationships>

</file>

<file path=ppt/slides/_rels/slide66.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7.png"/></Relationships>

</file>

<file path=ppt/slides/_rels/slide6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jpeg"/></Relationships>

</file>

<file path=ppt/slides/_rels/slide6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5.jpeg"/></Relationships>

</file>

<file path=ppt/slides/_rels/slide6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2.jpeg"/></Relationships>

</file>

<file path=ppt/slides/_rels/slide7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7.jpeg"/></Relationships>

</file>

<file path=ppt/slides/_rels/slide71.xml.rels><?xml version="1.0" encoding="UTF-8"?>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image" Target="../media/image28.png"/></Relationships>

</file>

<file path=ppt/slides/_rels/slide7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8.jpeg"/></Relationships>

</file>

<file path=ppt/slides/_rels/slide7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9.png"/></Relationships>

</file>

<file path=ppt/slides/_rels/slide74.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9.jpeg"/></Relationships>

</file>

<file path=ppt/slides/_rels/slide75.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30.png"/></Relationships>

</file>

<file path=ppt/slides/_rels/slide76.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31.png"/><Relationship Id="rId3" Type="http://schemas.openxmlformats.org/officeDocument/2006/relationships/image" Target="../media/image32.png"/></Relationships>

</file>

<file path=ppt/slides/_rels/slide77.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Human Phys PCB4701…"/>
          <p:cNvSpPr txBox="1"/>
          <p:nvPr/>
        </p:nvSpPr>
        <p:spPr>
          <a:xfrm>
            <a:off x="4692065" y="2437804"/>
            <a:ext cx="15912704" cy="8804673"/>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3800"/>
            </a:pPr>
            <a:r>
              <a:t>Human Phys PCB4701</a:t>
            </a:r>
          </a:p>
          <a:p>
            <a:pPr defTabSz="821531">
              <a:defRPr sz="5200"/>
            </a:pPr>
          </a:p>
          <a:p>
            <a:pPr defTabSz="821531">
              <a:defRPr b="1" sz="9000"/>
            </a:pPr>
            <a:r>
              <a:t>Heart 1</a:t>
            </a:r>
          </a:p>
          <a:p>
            <a:pPr defTabSz="821531">
              <a:defRPr b="1" sz="9000"/>
            </a:pPr>
            <a:r>
              <a:t>Fox Chapter 13 part 1</a:t>
            </a:r>
          </a:p>
          <a:p>
            <a:pPr defTabSz="821531">
              <a:defRPr b="1" sz="6600"/>
            </a:pPr>
            <a:r>
              <a:t>(Chapter 12.6 Cardiac Muscle)</a:t>
            </a:r>
          </a:p>
          <a:p>
            <a:pPr defTabSz="821531">
              <a:defRPr b="1" sz="9000"/>
            </a:pPr>
          </a:p>
          <a:p>
            <a:pPr defTabSz="821531">
              <a:defRPr b="1" sz="9000"/>
            </a:pPr>
          </a:p>
          <a:p>
            <a:pPr defTabSz="821531">
              <a:defRPr sz="3200"/>
            </a:pPr>
            <a:r>
              <a:t>© T. Houpt, Ph.D.</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7" name="Figure 13.12"/>
          <p:cNvSpPr txBox="1"/>
          <p:nvPr/>
        </p:nvSpPr>
        <p:spPr>
          <a:xfrm>
            <a:off x="18228468" y="12840890"/>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13.12</a:t>
            </a:r>
          </a:p>
        </p:txBody>
      </p:sp>
      <p:grpSp>
        <p:nvGrpSpPr>
          <p:cNvPr id="310" name="Group"/>
          <p:cNvGrpSpPr/>
          <p:nvPr/>
        </p:nvGrpSpPr>
        <p:grpSpPr>
          <a:xfrm>
            <a:off x="4566046" y="1500187"/>
            <a:ext cx="15234048" cy="10706101"/>
            <a:chOff x="0" y="0"/>
            <a:chExt cx="15234046" cy="10706100"/>
          </a:xfrm>
        </p:grpSpPr>
        <p:pic>
          <p:nvPicPr>
            <p:cNvPr id="308" name="fox78119_1312.jpg" descr="fox78119_1312.jpg"/>
            <p:cNvPicPr>
              <a:picLocks noChangeAspect="0"/>
            </p:cNvPicPr>
            <p:nvPr/>
          </p:nvPicPr>
          <p:blipFill>
            <a:blip r:embed="rId2">
              <a:extLst/>
            </a:blip>
            <a:stretch>
              <a:fillRect/>
            </a:stretch>
          </p:blipFill>
          <p:spPr>
            <a:xfrm>
              <a:off x="0" y="115490"/>
              <a:ext cx="15234047" cy="10590611"/>
            </a:xfrm>
            <a:prstGeom prst="rect">
              <a:avLst/>
            </a:prstGeom>
            <a:ln w="12700" cap="flat">
              <a:noFill/>
              <a:miter lim="400000"/>
            </a:ln>
            <a:effectLst/>
          </p:spPr>
        </p:pic>
        <p:sp>
          <p:nvSpPr>
            <p:cNvPr id="309" name="Rectangle"/>
            <p:cNvSpPr/>
            <p:nvPr/>
          </p:nvSpPr>
          <p:spPr>
            <a:xfrm>
              <a:off x="2625328" y="0"/>
              <a:ext cx="10287001" cy="517922"/>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311" name="aortic semilunar valves"/>
          <p:cNvSpPr txBox="1"/>
          <p:nvPr/>
        </p:nvSpPr>
        <p:spPr>
          <a:xfrm>
            <a:off x="6744890" y="1285875"/>
            <a:ext cx="4601307"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aortic semilunar valves</a:t>
            </a:r>
          </a:p>
        </p:txBody>
      </p:sp>
      <p:sp>
        <p:nvSpPr>
          <p:cNvPr id="312" name="pulmonary semilunar valves"/>
          <p:cNvSpPr txBox="1"/>
          <p:nvPr/>
        </p:nvSpPr>
        <p:spPr>
          <a:xfrm>
            <a:off x="13567171" y="1285875"/>
            <a:ext cx="5554412"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pulmonary semilunar valves</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4" name="Figure 13.11"/>
          <p:cNvSpPr txBox="1"/>
          <p:nvPr/>
        </p:nvSpPr>
        <p:spPr>
          <a:xfrm>
            <a:off x="18299906" y="12751593"/>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13.11</a:t>
            </a:r>
          </a:p>
        </p:txBody>
      </p:sp>
      <p:pic>
        <p:nvPicPr>
          <p:cNvPr id="315" name="droppedImage.png" descr="droppedImage.png"/>
          <p:cNvPicPr>
            <a:picLocks noChangeAspect="1"/>
          </p:cNvPicPr>
          <p:nvPr/>
        </p:nvPicPr>
        <p:blipFill>
          <a:blip r:embed="rId2">
            <a:extLst/>
          </a:blip>
          <a:stretch>
            <a:fillRect/>
          </a:stretch>
        </p:blipFill>
        <p:spPr>
          <a:xfrm>
            <a:off x="5351859" y="2857500"/>
            <a:ext cx="13680282" cy="8340329"/>
          </a:xfrm>
          <a:prstGeom prst="rect">
            <a:avLst/>
          </a:prstGeom>
          <a:ln w="12700"/>
        </p:spPr>
      </p:pic>
      <p:sp>
        <p:nvSpPr>
          <p:cNvPr id="316" name="“lub” = closing of AV valves = S1"/>
          <p:cNvSpPr txBox="1"/>
          <p:nvPr/>
        </p:nvSpPr>
        <p:spPr>
          <a:xfrm>
            <a:off x="9155906" y="11555015"/>
            <a:ext cx="6380896"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“lub” = closing of AV valves = S1</a:t>
            </a:r>
          </a:p>
        </p:txBody>
      </p:sp>
      <p:sp>
        <p:nvSpPr>
          <p:cNvPr id="317" name="“dub” = closing of semilunar valves = S2"/>
          <p:cNvSpPr txBox="1"/>
          <p:nvPr/>
        </p:nvSpPr>
        <p:spPr>
          <a:xfrm>
            <a:off x="9834562" y="2178843"/>
            <a:ext cx="7865806"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“dub” = closing of semilunar valves = S2</a:t>
            </a:r>
          </a:p>
        </p:txBody>
      </p:sp>
      <p:pic>
        <p:nvPicPr>
          <p:cNvPr id="318" name="normalHeartBeat-1.mov" descr="normalHeartBeat-1.mov"/>
          <p:cNvPicPr>
            <a:picLocks noChangeAspect="0"/>
          </p:cNvPicPr>
          <p:nvPr>
            <a:audioFile r:link="rId3"/>
            <p:extLst>
              <p:ext uri="{DAA4B4D4-6D71-4841-9C94-3DE7FCFB9230}">
                <p14:media xmlns:p14="http://schemas.microsoft.com/office/powerpoint/2010/main" r:embed="rId4"/>
              </p:ext>
            </p:extLst>
          </p:nvPr>
        </p:nvPicPr>
        <p:blipFill>
          <a:blip r:embed="rId5">
            <a:extLst/>
          </a:blip>
          <a:stretch>
            <a:fillRect/>
          </a:stretch>
        </p:blipFill>
        <p:spPr>
          <a:xfrm>
            <a:off x="5441156" y="3071812"/>
            <a:ext cx="571501" cy="5715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9638" fill="hold"/>
                                        <p:tgtEl>
                                          <p:spTgt spid="318"/>
                                        </p:tgtEl>
                                      </p:cBhvr>
                                    </p:cmd>
                                  </p:childTnLst>
                                </p:cTn>
                              </p:par>
                            </p:childTnLst>
                          </p:cTn>
                        </p:par>
                      </p:childTnLst>
                    </p:cTn>
                  </p:par>
                </p:childTnLst>
              </p:cTn>
              <p:prevCondLst>
                <p:cond evt="onPrev">
                  <p:tgtEl>
                    <p:sldTgt/>
                  </p:tgtEl>
                </p:cond>
              </p:prevCondLst>
              <p:nextCondLst>
                <p:cond evt="onNext">
                  <p:tgtEl>
                    <p:sldTgt/>
                  </p:tgtEl>
                </p:cond>
              </p:nextCondLst>
            </p:seq>
            <p:audio isNarration="0">
              <p:cMediaNode mute="0" showWhenStopped="0" numSld="1" vol="100000">
                <p:cTn id="7" fill="hold" display="0">
                  <p:stCondLst>
                    <p:cond delay="indefinite"/>
                  </p:stCondLst>
                </p:cTn>
                <p:tgtEl>
                  <p:spTgt spid="31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The Cardiac Cycle"/>
          <p:cNvSpPr txBox="1"/>
          <p:nvPr/>
        </p:nvSpPr>
        <p:spPr>
          <a:xfrm>
            <a:off x="4235450" y="869950"/>
            <a:ext cx="5816547" cy="9144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5000">
                <a:solidFill>
                  <a:srgbClr val="941100"/>
                </a:solidFill>
                <a:uFill>
                  <a:solidFill>
                    <a:srgbClr val="941100"/>
                  </a:solidFill>
                </a:uFill>
              </a:defRPr>
            </a:lvl1pPr>
          </a:lstStyle>
          <a:p>
            <a:pPr/>
            <a:r>
              <a:t>The Cardiac Cycle</a:t>
            </a:r>
          </a:p>
        </p:txBody>
      </p:sp>
      <p:sp>
        <p:nvSpPr>
          <p:cNvPr id="321" name="Diastole…"/>
          <p:cNvSpPr txBox="1"/>
          <p:nvPr/>
        </p:nvSpPr>
        <p:spPr>
          <a:xfrm>
            <a:off x="4387453" y="2018109"/>
            <a:ext cx="16484204" cy="10769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FF2600"/>
              </a:buClr>
              <a:buFont typeface="Times Roman"/>
              <a:defRPr b="1" sz="4600">
                <a:solidFill>
                  <a:srgbClr val="FF2600"/>
                </a:solidFill>
                <a:uFill>
                  <a:solidFill>
                    <a:srgbClr val="FF2600"/>
                  </a:solidFill>
                </a:uFill>
              </a:defRPr>
            </a:pPr>
            <a:r>
              <a:t>Diastole</a:t>
            </a:r>
          </a:p>
          <a:p>
            <a:pPr marL="81280" marR="81280" defTabSz="1821656">
              <a:buClr>
                <a:srgbClr val="000000"/>
              </a:buClr>
              <a:buFont typeface="Times Roman"/>
              <a:defRPr b="1" sz="4600">
                <a:uFill>
                  <a:solidFill>
                    <a:srgbClr val="000000"/>
                  </a:solidFill>
                </a:uFill>
              </a:defRPr>
            </a:pPr>
            <a:r>
              <a:t>chambers are relaxed, blood can flow in</a:t>
            </a:r>
          </a:p>
          <a:p>
            <a:pPr marL="81280" marR="81280" defTabSz="1821656">
              <a:buClr>
                <a:srgbClr val="000000"/>
              </a:buClr>
              <a:buFont typeface="Times Roman"/>
              <a:defRPr b="1" sz="4600">
                <a:uFill>
                  <a:solidFill>
                    <a:srgbClr val="000000"/>
                  </a:solidFill>
                </a:uFill>
              </a:defRPr>
            </a:pPr>
          </a:p>
          <a:p>
            <a:pPr marL="81280" marR="81280" defTabSz="1821656">
              <a:buClr>
                <a:srgbClr val="FF2600"/>
              </a:buClr>
              <a:buFont typeface="Times Roman"/>
              <a:defRPr b="1" sz="4600">
                <a:solidFill>
                  <a:srgbClr val="FF2600"/>
                </a:solidFill>
                <a:uFill>
                  <a:solidFill>
                    <a:srgbClr val="FF2600"/>
                  </a:solidFill>
                </a:uFill>
              </a:defRPr>
            </a:pPr>
            <a:r>
              <a:t>Atrial Systole</a:t>
            </a:r>
          </a:p>
          <a:p>
            <a:pPr marL="81280" marR="81280" defTabSz="1821656">
              <a:buClr>
                <a:srgbClr val="000000"/>
              </a:buClr>
              <a:buFont typeface="Times Roman"/>
              <a:defRPr b="1" sz="4600">
                <a:uFill>
                  <a:solidFill>
                    <a:srgbClr val="000000"/>
                  </a:solidFill>
                </a:uFill>
              </a:defRPr>
            </a:pPr>
            <a:r>
              <a:t>atria contract, pushing blood into ventricles</a:t>
            </a:r>
          </a:p>
          <a:p>
            <a:pPr marL="81280" marR="81280" defTabSz="1821656">
              <a:buClr>
                <a:srgbClr val="000000"/>
              </a:buClr>
              <a:buFont typeface="Times Roman"/>
              <a:defRPr b="1" sz="4600">
                <a:uFill>
                  <a:solidFill>
                    <a:srgbClr val="000000"/>
                  </a:solidFill>
                </a:uFill>
              </a:defRPr>
            </a:pPr>
          </a:p>
          <a:p>
            <a:pPr marL="81280" marR="81280" defTabSz="1821656">
              <a:buClr>
                <a:srgbClr val="FF2600"/>
              </a:buClr>
              <a:buFont typeface="Times Roman"/>
              <a:defRPr b="1" sz="4600">
                <a:solidFill>
                  <a:srgbClr val="FF2600"/>
                </a:solidFill>
                <a:uFill>
                  <a:solidFill>
                    <a:srgbClr val="FF2600"/>
                  </a:solidFill>
                </a:uFill>
              </a:defRPr>
            </a:pPr>
            <a:r>
              <a:t>Ventricular Systole</a:t>
            </a:r>
          </a:p>
          <a:p>
            <a:pPr marL="81280" marR="81280" defTabSz="1821656">
              <a:buClr>
                <a:srgbClr val="000000"/>
              </a:buClr>
              <a:buFont typeface="Times Roman"/>
              <a:defRPr b="1" sz="4600">
                <a:uFill>
                  <a:solidFill>
                    <a:srgbClr val="000000"/>
                  </a:solidFill>
                </a:uFill>
              </a:defRPr>
            </a:pPr>
            <a:r>
              <a:t>ventricles contract with high pressure, pushing blood into the lungs and systemic circulation</a:t>
            </a:r>
          </a:p>
          <a:p>
            <a:pPr marL="81280" marR="81280" defTabSz="1821656">
              <a:buClr>
                <a:srgbClr val="000000"/>
              </a:buClr>
              <a:buFont typeface="Times Roman"/>
              <a:defRPr b="1" sz="4600">
                <a:uFill>
                  <a:solidFill>
                    <a:srgbClr val="000000"/>
                  </a:solidFill>
                </a:uFill>
              </a:defRPr>
            </a:pPr>
          </a:p>
          <a:p>
            <a:pPr marL="81280" marR="81280" defTabSz="1821656">
              <a:buClr>
                <a:srgbClr val="941751"/>
              </a:buClr>
              <a:buFont typeface="Times Roman"/>
              <a:defRPr b="1" sz="4600">
                <a:solidFill>
                  <a:srgbClr val="941751"/>
                </a:solidFill>
                <a:uFill>
                  <a:solidFill>
                    <a:srgbClr val="941751"/>
                  </a:solidFill>
                </a:uFill>
              </a:defRPr>
            </a:pPr>
            <a:r>
              <a:t>Diastolic pressure (bottom number)</a:t>
            </a:r>
          </a:p>
          <a:p>
            <a:pPr marL="81280" marR="81280" defTabSz="1821656">
              <a:buClr>
                <a:srgbClr val="000000"/>
              </a:buClr>
              <a:buFont typeface="Times Roman"/>
              <a:defRPr b="1" sz="4600">
                <a:uFill>
                  <a:solidFill>
                    <a:srgbClr val="000000"/>
                  </a:solidFill>
                </a:uFill>
              </a:defRPr>
            </a:pPr>
            <a:r>
              <a:t>arterial pressure when ventricle is relaxed</a:t>
            </a:r>
          </a:p>
          <a:p>
            <a:pPr marL="81280" marR="81280" defTabSz="1821656">
              <a:spcBef>
                <a:spcPts val="2800"/>
              </a:spcBef>
              <a:buClr>
                <a:srgbClr val="941751"/>
              </a:buClr>
              <a:buFont typeface="Times Roman"/>
              <a:defRPr b="1" sz="4600">
                <a:solidFill>
                  <a:srgbClr val="941751"/>
                </a:solidFill>
                <a:uFill>
                  <a:solidFill>
                    <a:srgbClr val="941751"/>
                  </a:solidFill>
                </a:uFill>
              </a:defRPr>
            </a:pPr>
            <a:r>
              <a:t>Systolic pressure (top number)</a:t>
            </a:r>
          </a:p>
          <a:p>
            <a:pPr marL="81280" marR="81280" defTabSz="1821656">
              <a:buClr>
                <a:srgbClr val="000000"/>
              </a:buClr>
              <a:buFont typeface="Times Roman"/>
              <a:defRPr b="1" sz="4600">
                <a:uFill>
                  <a:solidFill>
                    <a:srgbClr val="000000"/>
                  </a:solidFill>
                </a:uFill>
              </a:defRPr>
            </a:pPr>
            <a:r>
              <a:t>arterial pressure when ventricle contracts and pumps </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3" name="http://www.hhmi.org/biointeractive/cardiovascular/animations.html"/>
          <p:cNvSpPr txBox="1"/>
          <p:nvPr/>
        </p:nvSpPr>
        <p:spPr>
          <a:xfrm>
            <a:off x="3940968" y="6384726"/>
            <a:ext cx="15716251"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sz="3200" u="sng">
                <a:hlinkClick r:id="rId2" invalidUrl="" action="" tgtFrame="" tooltip="" history="1" highlightClick="0" endSnd="0"/>
              </a:defRPr>
            </a:lvl1pPr>
          </a:lstStyle>
          <a:p>
            <a:pPr>
              <a:defRPr u="none"/>
            </a:pPr>
            <a:r>
              <a:rPr u="sng">
                <a:hlinkClick r:id="rId2" invalidUrl="" action="" tgtFrame="" tooltip="" history="1" highlightClick="0" endSnd="0"/>
              </a:rPr>
              <a:t>http://www.hhmi.org/biointeractive/cardiovascular/animations.html</a:t>
            </a:r>
          </a:p>
        </p:txBody>
      </p:sp>
      <p:sp>
        <p:nvSpPr>
          <p:cNvPr id="324" name="lower lights"/>
          <p:cNvSpPr txBox="1"/>
          <p:nvPr/>
        </p:nvSpPr>
        <p:spPr>
          <a:xfrm>
            <a:off x="10812057" y="7311032"/>
            <a:ext cx="2173683" cy="6477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latin typeface="+mj-lt"/>
                <a:ea typeface="+mj-ea"/>
                <a:cs typeface="+mj-cs"/>
                <a:sym typeface="Gill Sans"/>
              </a:defRPr>
            </a:lvl1pPr>
          </a:lstStyle>
          <a:p>
            <a:pPr/>
            <a:r>
              <a:t>lower lights</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6" name="Figure 13.16"/>
          <p:cNvSpPr txBox="1"/>
          <p:nvPr/>
        </p:nvSpPr>
        <p:spPr>
          <a:xfrm>
            <a:off x="18157031" y="12698015"/>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13.16</a:t>
            </a:r>
          </a:p>
        </p:txBody>
      </p:sp>
      <p:grpSp>
        <p:nvGrpSpPr>
          <p:cNvPr id="329" name="Group"/>
          <p:cNvGrpSpPr/>
          <p:nvPr/>
        </p:nvGrpSpPr>
        <p:grpSpPr>
          <a:xfrm>
            <a:off x="4851796" y="571500"/>
            <a:ext cx="13716001" cy="11999913"/>
            <a:chOff x="0" y="0"/>
            <a:chExt cx="13716000" cy="11999912"/>
          </a:xfrm>
        </p:grpSpPr>
        <p:pic>
          <p:nvPicPr>
            <p:cNvPr id="327" name="fox78119_1316.jpg" descr="fox78119_1316.jpg"/>
            <p:cNvPicPr>
              <a:picLocks noChangeAspect="0"/>
            </p:cNvPicPr>
            <p:nvPr/>
          </p:nvPicPr>
          <p:blipFill>
            <a:blip r:embed="rId2">
              <a:extLst/>
            </a:blip>
            <a:stretch>
              <a:fillRect/>
            </a:stretch>
          </p:blipFill>
          <p:spPr>
            <a:xfrm>
              <a:off x="0" y="141287"/>
              <a:ext cx="13716000" cy="11858626"/>
            </a:xfrm>
            <a:prstGeom prst="rect">
              <a:avLst/>
            </a:prstGeom>
            <a:ln w="12700" cap="flat">
              <a:noFill/>
              <a:miter lim="400000"/>
            </a:ln>
            <a:effectLst/>
          </p:spPr>
        </p:pic>
        <p:sp>
          <p:nvSpPr>
            <p:cNvPr id="328" name="Rectangle"/>
            <p:cNvSpPr/>
            <p:nvPr/>
          </p:nvSpPr>
          <p:spPr>
            <a:xfrm>
              <a:off x="1678781" y="0"/>
              <a:ext cx="10215563"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http://www.adinstruments.com"/>
          <p:cNvSpPr txBox="1"/>
          <p:nvPr/>
        </p:nvSpPr>
        <p:spPr>
          <a:xfrm>
            <a:off x="15960328" y="12892881"/>
            <a:ext cx="4750594" cy="4318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sz="1800" u="sng">
                <a:latin typeface="+mj-lt"/>
                <a:ea typeface="+mj-ea"/>
                <a:cs typeface="+mj-cs"/>
                <a:sym typeface="Gill Sans"/>
                <a:hlinkClick r:id="rId2" invalidUrl="" action="" tgtFrame="" tooltip="" history="1" highlightClick="0" endSnd="0"/>
              </a:defRPr>
            </a:lvl1pPr>
          </a:lstStyle>
          <a:p>
            <a:pPr>
              <a:defRPr u="none"/>
            </a:pPr>
            <a:r>
              <a:rPr u="sng">
                <a:hlinkClick r:id="rId2" invalidUrl="" action="" tgtFrame="" tooltip="" history="1" highlightClick="0" endSnd="0"/>
              </a:rPr>
              <a:t>http://www.adinstruments.com</a:t>
            </a:r>
          </a:p>
        </p:txBody>
      </p:sp>
      <p:sp>
        <p:nvSpPr>
          <p:cNvPr id="332" name="Blood Pressure:…"/>
          <p:cNvSpPr txBox="1"/>
          <p:nvPr/>
        </p:nvSpPr>
        <p:spPr>
          <a:xfrm>
            <a:off x="3603218" y="276820"/>
            <a:ext cx="13323095" cy="1678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5000"/>
            </a:pPr>
            <a:r>
              <a:t>Blood Pressure:</a:t>
            </a:r>
          </a:p>
          <a:p>
            <a:pPr defTabSz="821531">
              <a:defRPr sz="5000"/>
            </a:pPr>
            <a:r>
              <a:t>Arterial Pressure &gt; Venous Pressure</a:t>
            </a:r>
          </a:p>
        </p:txBody>
      </p:sp>
      <p:grpSp>
        <p:nvGrpSpPr>
          <p:cNvPr id="345" name="Group"/>
          <p:cNvGrpSpPr/>
          <p:nvPr/>
        </p:nvGrpSpPr>
        <p:grpSpPr>
          <a:xfrm>
            <a:off x="5922958" y="3250406"/>
            <a:ext cx="12144777" cy="9269016"/>
            <a:chOff x="1185626" y="428029"/>
            <a:chExt cx="12144776" cy="9269015"/>
          </a:xfrm>
        </p:grpSpPr>
        <p:pic>
          <p:nvPicPr>
            <p:cNvPr id="333" name="pressure-gradientcopy.png" descr="pressure-gradientcopy.png"/>
            <p:cNvPicPr>
              <a:picLocks noChangeAspect="1"/>
            </p:cNvPicPr>
            <p:nvPr/>
          </p:nvPicPr>
          <p:blipFill>
            <a:blip r:embed="rId3">
              <a:extLst/>
            </a:blip>
            <a:stretch>
              <a:fillRect/>
            </a:stretch>
          </p:blipFill>
          <p:spPr>
            <a:xfrm>
              <a:off x="1953981" y="428029"/>
              <a:ext cx="11346554" cy="9269017"/>
            </a:xfrm>
            <a:prstGeom prst="rect">
              <a:avLst/>
            </a:prstGeom>
            <a:ln w="12700" cap="flat">
              <a:noFill/>
              <a:miter lim="400000"/>
            </a:ln>
            <a:effectLst/>
          </p:spPr>
        </p:pic>
        <p:sp>
          <p:nvSpPr>
            <p:cNvPr id="334" name="Rectangle"/>
            <p:cNvSpPr/>
            <p:nvPr/>
          </p:nvSpPr>
          <p:spPr>
            <a:xfrm>
              <a:off x="2918387" y="7607498"/>
              <a:ext cx="10001251" cy="2089548"/>
            </a:xfrm>
            <a:prstGeom prst="rect">
              <a:avLst/>
            </a:prstGeom>
            <a:solidFill>
              <a:srgbClr val="FFFFFF"/>
            </a:solidFill>
            <a:ln w="12700" cap="flat">
              <a:noFill/>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35" name="Left…"/>
            <p:cNvSpPr/>
            <p:nvPr/>
          </p:nvSpPr>
          <p:spPr>
            <a:xfrm>
              <a:off x="3696848" y="8045053"/>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latin typeface="+mj-lt"/>
                  <a:ea typeface="+mj-ea"/>
                  <a:cs typeface="+mj-cs"/>
                  <a:sym typeface="Gill Sans"/>
                </a:defRPr>
              </a:pPr>
              <a:r>
                <a:t>Left</a:t>
              </a:r>
            </a:p>
            <a:p>
              <a:pPr algn="ctr" defTabSz="821531">
                <a:defRPr sz="3200">
                  <a:latin typeface="+mj-lt"/>
                  <a:ea typeface="+mj-ea"/>
                  <a:cs typeface="+mj-cs"/>
                  <a:sym typeface="Gill Sans"/>
                </a:defRPr>
              </a:pPr>
              <a:r>
                <a:t>Ventricle</a:t>
              </a:r>
            </a:p>
          </p:txBody>
        </p:sp>
        <p:sp>
          <p:nvSpPr>
            <p:cNvPr id="336" name="Arteries"/>
            <p:cNvSpPr/>
            <p:nvPr/>
          </p:nvSpPr>
          <p:spPr>
            <a:xfrm>
              <a:off x="5959992" y="805398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atin typeface="+mj-lt"/>
                  <a:ea typeface="+mj-ea"/>
                  <a:cs typeface="+mj-cs"/>
                  <a:sym typeface="Gill Sans"/>
                </a:defRPr>
              </a:lvl1pPr>
            </a:lstStyle>
            <a:p>
              <a:pPr/>
              <a:r>
                <a:t>Arteries</a:t>
              </a:r>
            </a:p>
          </p:txBody>
        </p:sp>
        <p:sp>
          <p:nvSpPr>
            <p:cNvPr id="337" name="Capillaries"/>
            <p:cNvSpPr/>
            <p:nvPr/>
          </p:nvSpPr>
          <p:spPr>
            <a:xfrm>
              <a:off x="8601959" y="805398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atin typeface="+mj-lt"/>
                  <a:ea typeface="+mj-ea"/>
                  <a:cs typeface="+mj-cs"/>
                  <a:sym typeface="Gill Sans"/>
                </a:defRPr>
              </a:lvl1pPr>
            </a:lstStyle>
            <a:p>
              <a:pPr/>
              <a:r>
                <a:t>Capillaries</a:t>
              </a:r>
            </a:p>
          </p:txBody>
        </p:sp>
        <p:sp>
          <p:nvSpPr>
            <p:cNvPr id="338" name="Veins"/>
            <p:cNvSpPr/>
            <p:nvPr/>
          </p:nvSpPr>
          <p:spPr>
            <a:xfrm>
              <a:off x="10272194" y="805398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atin typeface="+mj-lt"/>
                  <a:ea typeface="+mj-ea"/>
                  <a:cs typeface="+mj-cs"/>
                  <a:sym typeface="Gill Sans"/>
                </a:defRPr>
              </a:lvl1pPr>
            </a:lstStyle>
            <a:p>
              <a:pPr/>
              <a:r>
                <a:t>Veins</a:t>
              </a:r>
            </a:p>
          </p:txBody>
        </p:sp>
        <p:sp>
          <p:nvSpPr>
            <p:cNvPr id="339" name="Right…"/>
            <p:cNvSpPr/>
            <p:nvPr/>
          </p:nvSpPr>
          <p:spPr>
            <a:xfrm>
              <a:off x="11911350" y="805398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latin typeface="+mj-lt"/>
                  <a:ea typeface="+mj-ea"/>
                  <a:cs typeface="+mj-cs"/>
                  <a:sym typeface="Gill Sans"/>
                </a:defRPr>
              </a:pPr>
              <a:r>
                <a:t>Right</a:t>
              </a:r>
            </a:p>
            <a:p>
              <a:pPr algn="ctr" defTabSz="821531">
                <a:defRPr sz="3200">
                  <a:latin typeface="+mj-lt"/>
                  <a:ea typeface="+mj-ea"/>
                  <a:cs typeface="+mj-cs"/>
                  <a:sym typeface="Gill Sans"/>
                </a:defRPr>
              </a:pPr>
              <a:r>
                <a:t>Atrium</a:t>
              </a:r>
            </a:p>
          </p:txBody>
        </p:sp>
        <p:sp>
          <p:nvSpPr>
            <p:cNvPr id="340" name="Systolic"/>
            <p:cNvSpPr/>
            <p:nvPr/>
          </p:nvSpPr>
          <p:spPr>
            <a:xfrm>
              <a:off x="5947129" y="490537"/>
              <a:ext cx="1270001" cy="1270001"/>
            </a:xfrm>
            <a:prstGeom prst="line">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800">
                  <a:latin typeface="+mj-lt"/>
                  <a:ea typeface="+mj-ea"/>
                  <a:cs typeface="+mj-cs"/>
                  <a:sym typeface="Gill Sans"/>
                </a:defRPr>
              </a:lvl1pPr>
            </a:lstStyle>
            <a:p>
              <a:pPr/>
              <a:r>
                <a:t>Systolic</a:t>
              </a:r>
            </a:p>
          </p:txBody>
        </p:sp>
        <p:sp>
          <p:nvSpPr>
            <p:cNvPr id="341" name="Diastolic"/>
            <p:cNvSpPr/>
            <p:nvPr/>
          </p:nvSpPr>
          <p:spPr>
            <a:xfrm>
              <a:off x="5711269" y="4098131"/>
              <a:ext cx="1270001" cy="1270001"/>
            </a:xfrm>
            <a:prstGeom prst="line">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latin typeface="+mj-lt"/>
                  <a:ea typeface="+mj-ea"/>
                  <a:cs typeface="+mj-cs"/>
                  <a:sym typeface="Gill Sans"/>
                </a:defRPr>
              </a:lvl1pPr>
            </a:lstStyle>
            <a:p>
              <a:pPr/>
              <a:r>
                <a:t>Diastolic</a:t>
              </a:r>
            </a:p>
          </p:txBody>
        </p:sp>
        <p:sp>
          <p:nvSpPr>
            <p:cNvPr id="342" name="Pulse Pressure"/>
            <p:cNvSpPr/>
            <p:nvPr/>
          </p:nvSpPr>
          <p:spPr>
            <a:xfrm>
              <a:off x="9691659" y="2097881"/>
              <a:ext cx="1270001" cy="1270001"/>
            </a:xfrm>
            <a:prstGeom prst="line">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latin typeface="+mj-lt"/>
                  <a:ea typeface="+mj-ea"/>
                  <a:cs typeface="+mj-cs"/>
                  <a:sym typeface="Gill Sans"/>
                </a:defRPr>
              </a:lvl1pPr>
            </a:lstStyle>
            <a:p>
              <a:pPr/>
              <a:r>
                <a:t>Pulse Pressure</a:t>
              </a:r>
            </a:p>
          </p:txBody>
        </p:sp>
        <p:sp>
          <p:nvSpPr>
            <p:cNvPr id="343" name="Pressure…"/>
            <p:cNvSpPr/>
            <p:nvPr/>
          </p:nvSpPr>
          <p:spPr>
            <a:xfrm>
              <a:off x="1185626" y="4098131"/>
              <a:ext cx="1270001" cy="1270001"/>
            </a:xfrm>
            <a:prstGeom prst="line">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latin typeface="+mj-lt"/>
                  <a:ea typeface="+mj-ea"/>
                  <a:cs typeface="+mj-cs"/>
                  <a:sym typeface="Gill Sans"/>
                </a:defRPr>
              </a:pPr>
            </a:p>
            <a:p>
              <a:pPr algn="ctr" defTabSz="821531">
                <a:defRPr sz="5000">
                  <a:latin typeface="+mj-lt"/>
                  <a:ea typeface="+mj-ea"/>
                  <a:cs typeface="+mj-cs"/>
                  <a:sym typeface="Gill Sans"/>
                </a:defRPr>
              </a:pPr>
              <a:r>
                <a:t>Pressure</a:t>
              </a:r>
            </a:p>
            <a:p>
              <a:pPr algn="ctr" defTabSz="821531">
                <a:defRPr sz="5000">
                  <a:latin typeface="+mj-lt"/>
                  <a:ea typeface="+mj-ea"/>
                  <a:cs typeface="+mj-cs"/>
                  <a:sym typeface="Gill Sans"/>
                </a:defRPr>
              </a:pPr>
              <a:r>
                <a:t>(mmHg)</a:t>
              </a:r>
            </a:p>
            <a:p>
              <a:pPr algn="ctr" defTabSz="821531">
                <a:defRPr sz="5000">
                  <a:latin typeface="+mj-lt"/>
                  <a:ea typeface="+mj-ea"/>
                  <a:cs typeface="+mj-cs"/>
                  <a:sym typeface="Gill Sans"/>
                </a:defRPr>
              </a:pPr>
            </a:p>
          </p:txBody>
        </p:sp>
        <p:sp>
          <p:nvSpPr>
            <p:cNvPr id="344" name="Rectangle"/>
            <p:cNvSpPr/>
            <p:nvPr/>
          </p:nvSpPr>
          <p:spPr>
            <a:xfrm>
              <a:off x="7776137" y="3696295"/>
              <a:ext cx="5554266" cy="482204"/>
            </a:xfrm>
            <a:prstGeom prst="rect">
              <a:avLst/>
            </a:prstGeom>
            <a:solidFill>
              <a:srgbClr val="FFFFFF"/>
            </a:solidFill>
            <a:ln w="12700" cap="flat">
              <a:noFill/>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47" name="droppedImage.png" descr="droppedImage.png"/>
          <p:cNvPicPr>
            <a:picLocks noChangeAspect="1"/>
          </p:cNvPicPr>
          <p:nvPr/>
        </p:nvPicPr>
        <p:blipFill>
          <a:blip r:embed="rId2">
            <a:extLst/>
          </a:blip>
          <a:stretch>
            <a:fillRect/>
          </a:stretch>
        </p:blipFill>
        <p:spPr>
          <a:xfrm>
            <a:off x="14299406" y="551038"/>
            <a:ext cx="6120647" cy="11876486"/>
          </a:xfrm>
          <a:prstGeom prst="rect">
            <a:avLst/>
          </a:prstGeom>
          <a:ln w="12700">
            <a:miter lim="400000"/>
          </a:ln>
        </p:spPr>
      </p:pic>
      <p:pic>
        <p:nvPicPr>
          <p:cNvPr id="348" name="droppedImage.png" descr="droppedImage.png"/>
          <p:cNvPicPr>
            <a:picLocks noChangeAspect="1"/>
          </p:cNvPicPr>
          <p:nvPr/>
        </p:nvPicPr>
        <p:blipFill>
          <a:blip r:embed="rId3">
            <a:extLst/>
          </a:blip>
          <a:stretch>
            <a:fillRect/>
          </a:stretch>
        </p:blipFill>
        <p:spPr>
          <a:xfrm>
            <a:off x="3423046" y="328064"/>
            <a:ext cx="10144126" cy="11869890"/>
          </a:xfrm>
          <a:prstGeom prst="rect">
            <a:avLst/>
          </a:prstGeom>
          <a:ln w="12700"/>
        </p:spPr>
      </p:pic>
      <p:sp>
        <p:nvSpPr>
          <p:cNvPr id="349" name="Figure 13.17"/>
          <p:cNvSpPr txBox="1"/>
          <p:nvPr/>
        </p:nvSpPr>
        <p:spPr>
          <a:xfrm>
            <a:off x="18389203" y="12948046"/>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13.17</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51" name="droppedImage.png" descr="droppedImage.png"/>
          <p:cNvPicPr>
            <a:picLocks noChangeAspect="1"/>
          </p:cNvPicPr>
          <p:nvPr/>
        </p:nvPicPr>
        <p:blipFill>
          <a:blip r:embed="rId2">
            <a:extLst/>
          </a:blip>
          <a:stretch>
            <a:fillRect/>
          </a:stretch>
        </p:blipFill>
        <p:spPr>
          <a:xfrm>
            <a:off x="11643683" y="1893093"/>
            <a:ext cx="9417907" cy="8215314"/>
          </a:xfrm>
          <a:prstGeom prst="rect">
            <a:avLst/>
          </a:prstGeom>
          <a:ln w="12700"/>
        </p:spPr>
      </p:pic>
      <p:sp>
        <p:nvSpPr>
          <p:cNvPr id="352" name="Figure 13.17"/>
          <p:cNvSpPr txBox="1"/>
          <p:nvPr/>
        </p:nvSpPr>
        <p:spPr>
          <a:xfrm>
            <a:off x="18389203" y="12948046"/>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13.17</a:t>
            </a:r>
          </a:p>
        </p:txBody>
      </p:sp>
      <p:pic>
        <p:nvPicPr>
          <p:cNvPr id="353" name="droppedImage.png" descr="droppedImage.png"/>
          <p:cNvPicPr>
            <a:picLocks noChangeAspect="1"/>
          </p:cNvPicPr>
          <p:nvPr/>
        </p:nvPicPr>
        <p:blipFill>
          <a:blip r:embed="rId3">
            <a:extLst/>
          </a:blip>
          <a:stretch>
            <a:fillRect/>
          </a:stretch>
        </p:blipFill>
        <p:spPr>
          <a:xfrm>
            <a:off x="3351609" y="274486"/>
            <a:ext cx="10144126" cy="11869890"/>
          </a:xfrm>
          <a:prstGeom prst="rect">
            <a:avLst/>
          </a:prstGeom>
          <a:ln w="12700"/>
        </p:spPr>
      </p:pic>
      <p:sp>
        <p:nvSpPr>
          <p:cNvPr id="354" name="Ventricular Systole"/>
          <p:cNvSpPr txBox="1"/>
          <p:nvPr/>
        </p:nvSpPr>
        <p:spPr>
          <a:xfrm>
            <a:off x="15442406" y="803671"/>
            <a:ext cx="3910861"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mn-lt"/>
                <a:ea typeface="+mn-ea"/>
                <a:cs typeface="+mn-cs"/>
                <a:sym typeface="Arial"/>
              </a:defRPr>
            </a:pPr>
            <a:r>
              <a:t>Ventricular </a:t>
            </a:r>
            <a:r>
              <a:rPr b="1"/>
              <a:t>Systole</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56" name="droppedImage.png" descr="droppedImage.png"/>
          <p:cNvPicPr>
            <a:picLocks noChangeAspect="1"/>
          </p:cNvPicPr>
          <p:nvPr/>
        </p:nvPicPr>
        <p:blipFill>
          <a:blip r:embed="rId2">
            <a:extLst/>
          </a:blip>
          <a:stretch>
            <a:fillRect/>
          </a:stretch>
        </p:blipFill>
        <p:spPr>
          <a:xfrm>
            <a:off x="11584781" y="1268015"/>
            <a:ext cx="9751219" cy="11167372"/>
          </a:xfrm>
          <a:prstGeom prst="rect">
            <a:avLst/>
          </a:prstGeom>
          <a:ln w="12700"/>
        </p:spPr>
      </p:pic>
      <p:sp>
        <p:nvSpPr>
          <p:cNvPr id="357" name="Figure 13.17"/>
          <p:cNvSpPr txBox="1"/>
          <p:nvPr/>
        </p:nvSpPr>
        <p:spPr>
          <a:xfrm>
            <a:off x="18389203" y="12948046"/>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13.17</a:t>
            </a:r>
          </a:p>
        </p:txBody>
      </p:sp>
      <p:pic>
        <p:nvPicPr>
          <p:cNvPr id="358" name="droppedImage.png" descr="droppedImage.png"/>
          <p:cNvPicPr>
            <a:picLocks noChangeAspect="1"/>
          </p:cNvPicPr>
          <p:nvPr/>
        </p:nvPicPr>
        <p:blipFill>
          <a:blip r:embed="rId3">
            <a:extLst/>
          </a:blip>
          <a:stretch>
            <a:fillRect/>
          </a:stretch>
        </p:blipFill>
        <p:spPr>
          <a:xfrm>
            <a:off x="3387328" y="470939"/>
            <a:ext cx="10144126" cy="11869890"/>
          </a:xfrm>
          <a:prstGeom prst="rect">
            <a:avLst/>
          </a:prstGeom>
          <a:ln w="12700"/>
        </p:spPr>
      </p:pic>
      <p:sp>
        <p:nvSpPr>
          <p:cNvPr id="359" name="Ventricular Diastole"/>
          <p:cNvSpPr txBox="1"/>
          <p:nvPr/>
        </p:nvSpPr>
        <p:spPr>
          <a:xfrm>
            <a:off x="15370968" y="553640"/>
            <a:ext cx="4053597"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mn-lt"/>
                <a:ea typeface="+mn-ea"/>
                <a:cs typeface="+mn-cs"/>
                <a:sym typeface="Arial"/>
              </a:defRPr>
            </a:pPr>
            <a:r>
              <a:t>Ventricular </a:t>
            </a:r>
            <a:r>
              <a:rPr b="1"/>
              <a:t>Diastole</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1" name="Events of the Cardiac Cycle"/>
          <p:cNvSpPr txBox="1"/>
          <p:nvPr/>
        </p:nvSpPr>
        <p:spPr>
          <a:xfrm>
            <a:off x="3859212" y="790178"/>
            <a:ext cx="8239928"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Events of the Cardiac Cycle</a:t>
            </a:r>
          </a:p>
        </p:txBody>
      </p:sp>
      <p:sp>
        <p:nvSpPr>
          <p:cNvPr id="362" name="diastole = relaxed, systole = contracting"/>
          <p:cNvSpPr txBox="1"/>
          <p:nvPr/>
        </p:nvSpPr>
        <p:spPr>
          <a:xfrm>
            <a:off x="4173140" y="11894343"/>
            <a:ext cx="7643814" cy="660798"/>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b="1" i="1" sz="3200">
                <a:uFill>
                  <a:solidFill>
                    <a:srgbClr val="000000"/>
                  </a:solidFill>
                </a:uFill>
                <a:latin typeface="Times Roman"/>
                <a:ea typeface="Times Roman"/>
                <a:cs typeface="Times Roman"/>
                <a:sym typeface="Times Roman"/>
              </a:defRPr>
            </a:lvl1pPr>
          </a:lstStyle>
          <a:p>
            <a:pPr/>
            <a:r>
              <a:t>diastole = relaxed, systole = contracting</a:t>
            </a:r>
          </a:p>
        </p:txBody>
      </p:sp>
      <p:graphicFrame>
        <p:nvGraphicFramePr>
          <p:cNvPr id="363" name="Table 1"/>
          <p:cNvGraphicFramePr/>
          <p:nvPr/>
        </p:nvGraphicFramePr>
        <p:xfrm>
          <a:off x="3887391" y="2714625"/>
          <a:ext cx="16609220" cy="7911704"/>
        </p:xfrm>
        <a:graphic xmlns:a="http://schemas.openxmlformats.org/drawingml/2006/main">
          <a:graphicData uri="http://schemas.openxmlformats.org/drawingml/2006/table">
            <a:tbl>
              <a:tblPr firstCol="0" firstRow="1" lastCol="0" lastRow="0" bandCol="0" bandRow="0" rtl="0">
                <a:tableStyleId>{4C3C2611-4C71-4FC5-86AE-919BDF0F9419}</a:tableStyleId>
              </a:tblPr>
              <a:tblGrid>
                <a:gridCol w="2532458"/>
                <a:gridCol w="2450306"/>
                <a:gridCol w="2817019"/>
                <a:gridCol w="3150394"/>
                <a:gridCol w="5659040"/>
              </a:tblGrid>
              <a:tr h="1222808">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Atria</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AV
Valves</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Ventricles</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Semi-Lunar
Valves</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algn="l"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Blood Flow</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r>
              <a:tr h="1325816">
                <a:tc>
                  <a:txBody>
                    <a:bodyPr/>
                    <a:lstStyle/>
                    <a:p>
                      <a:pPr marR="81280"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sz="1800"/>
                      </a:pPr>
                      <a:r>
                        <a:rPr b="1" sz="3000">
                          <a:uFill>
                            <a:solidFill>
                              <a:srgbClr val="000000"/>
                            </a:solidFill>
                          </a:uFill>
                          <a:latin typeface="Times Roman"/>
                          <a:ea typeface="Times Roman"/>
                          <a:cs typeface="Times Roman"/>
                          <a:sym typeface="Times Roman"/>
                        </a:rPr>
                        <a:t>diastrole</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algn="l"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into atria
(from vena cava, lungs)</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r>
              <a:tr h="1295911">
                <a:tc>
                  <a:txBody>
                    <a:bodyPr/>
                    <a:lstStyle/>
                    <a:p>
                      <a:pPr marR="81280"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systole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b="1" sz="30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into ventricles
</a:t>
                      </a:r>
                    </a:p>
                  </a:txBody>
                  <a:tcPr marL="50800" marR="50800" marT="50800" marB="50800" anchor="t" anchorCtr="0" horzOverflow="overflow">
                    <a:lnL w="3175">
                      <a:miter lim="400000"/>
                    </a:lnL>
                    <a:lnR w="3175">
                      <a:miter lim="400000"/>
                    </a:lnR>
                    <a:lnT w="3175">
                      <a:miter lim="400000"/>
                    </a:lnT>
                    <a:lnB w="3175">
                      <a:miter lim="400000"/>
                    </a:lnB>
                    <a:noFill/>
                  </a:tcPr>
                </a:tc>
              </a:tr>
              <a:tr h="737672">
                <a:tc>
                  <a:txBody>
                    <a:bodyPr/>
                    <a:lstStyle/>
                    <a:p>
                      <a:pPr marR="81280" defTabSz="1821656">
                        <a:tabLst>
                          <a:tab pos="1117600" algn="l"/>
                          <a:tab pos="5549900" algn="l"/>
                          <a:tab pos="5549900" algn="l"/>
                        </a:tabLst>
                        <a:defRPr sz="3000">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i="1" sz="3000">
                          <a:uFill>
                            <a:solidFill>
                              <a:srgbClr val="000000"/>
                            </a:solidFill>
                          </a:uFill>
                          <a:latin typeface="Times Roman"/>
                          <a:ea typeface="Times Roman"/>
                          <a:cs typeface="Times Roman"/>
                          <a:sym typeface="Times Roman"/>
                        </a:rPr>
                        <a:t>“lub”</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3000">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3000">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3000">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r>
              <a:tr h="1295911">
                <a:tc>
                  <a:txBody>
                    <a:bodyPr/>
                    <a:lstStyle/>
                    <a:p>
                      <a:pPr marR="81280"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b="1" sz="3000">
                          <a:uFill>
                            <a:solidFill>
                              <a:srgbClr val="000000"/>
                            </a:solidFill>
                          </a:uFill>
                          <a:latin typeface="Times Roman"/>
                          <a:ea typeface="Times Roman"/>
                          <a:cs typeface="Times Roman"/>
                          <a:sym typeface="Times Roman"/>
                        </a:rPr>
                        <a:t>systole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into lungs,
aorta</a:t>
                      </a:r>
                    </a:p>
                  </a:txBody>
                  <a:tcPr marL="50800" marR="50800" marT="50800" marB="50800" anchor="t" anchorCtr="0" horzOverflow="overflow">
                    <a:lnL w="3175">
                      <a:miter lim="400000"/>
                    </a:lnL>
                    <a:lnR w="3175">
                      <a:miter lim="400000"/>
                    </a:lnR>
                    <a:lnT w="3175">
                      <a:miter lim="400000"/>
                    </a:lnT>
                    <a:lnB w="3175">
                      <a:miter lim="400000"/>
                    </a:lnB>
                    <a:noFill/>
                  </a:tcPr>
                </a:tc>
              </a:tr>
              <a:tr h="737672">
                <a:tc>
                  <a:txBody>
                    <a:bodyPr/>
                    <a:lstStyle/>
                    <a:p>
                      <a:pPr marR="81280" algn="l" defTabSz="1821656">
                        <a:tabLst>
                          <a:tab pos="1117600" algn="l"/>
                          <a:tab pos="5549900" algn="l"/>
                          <a:tab pos="5549900" algn="l"/>
                        </a:tabLst>
                        <a:defRPr sz="3000">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3000">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3000">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i="1" sz="3000">
                          <a:uFill>
                            <a:solidFill>
                              <a:srgbClr val="000000"/>
                            </a:solidFill>
                          </a:uFill>
                          <a:latin typeface="Times Roman"/>
                          <a:ea typeface="Times Roman"/>
                          <a:cs typeface="Times Roman"/>
                          <a:sym typeface="Times Roman"/>
                        </a:rPr>
                        <a:t>“dub”</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3000">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r>
              <a:tr h="1295911">
                <a:tc>
                  <a:txBody>
                    <a:bodyPr/>
                    <a:lstStyle/>
                    <a:p>
                      <a:pPr marR="81280"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b="1" sz="3000">
                          <a:uFill>
                            <a:solidFill>
                              <a:srgbClr val="000000"/>
                            </a:solidFill>
                          </a:uFill>
                          <a:latin typeface="Times Roman"/>
                          <a:ea typeface="Times Roman"/>
                          <a:cs typeface="Times Roman"/>
                          <a:sym typeface="Times Roman"/>
                        </a:rPr>
                        <a:t>diastrole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1800"/>
                      </a:pPr>
                      <a:r>
                        <a:rPr sz="3000">
                          <a:uFill>
                            <a:solidFill>
                              <a:srgbClr val="000000"/>
                            </a:solidFill>
                          </a:uFill>
                          <a:latin typeface="Times Roman"/>
                          <a:ea typeface="Times Roman"/>
                          <a:cs typeface="Times Roman"/>
                          <a:sym typeface="Times Roman"/>
                        </a:rPr>
                        <a:t>into atria
(from vena cava, lungs)</a:t>
                      </a:r>
                    </a:p>
                  </a:txBody>
                  <a:tcPr marL="50800" marR="50800" marT="50800" marB="50800" anchor="t" anchorCtr="0" horzOverflow="overflow">
                    <a:lnL w="3175">
                      <a:miter lim="400000"/>
                    </a:lnL>
                    <a:lnR w="3175">
                      <a:miter lim="400000"/>
                    </a:lnR>
                    <a:lnT w="3175">
                      <a:miter lim="400000"/>
                    </a:lnT>
                    <a:lnB w="3175">
                      <a:miter lim="400000"/>
                    </a:lnB>
                    <a:noFill/>
                  </a:tcPr>
                </a:tc>
              </a:tr>
            </a:tbl>
          </a:graphicData>
        </a:graphic>
      </p:graphicFrame>
      <p:sp>
        <p:nvSpPr>
          <p:cNvPr id="364" name="Line"/>
          <p:cNvSpPr/>
          <p:nvPr/>
        </p:nvSpPr>
        <p:spPr>
          <a:xfrm flipV="1">
            <a:off x="8227218" y="6268640"/>
            <a:ext cx="1" cy="1048427"/>
          </a:xfrm>
          <a:prstGeom prst="line">
            <a:avLst/>
          </a:prstGeom>
          <a:ln w="50800">
            <a:solidFill>
              <a:srgbClr val="E32400"/>
            </a:solidFill>
            <a:headEnd type="triangle"/>
          </a:ln>
        </p:spPr>
        <p:txBody>
          <a:bodyPr lIns="71437" tIns="71437" rIns="71437" bIns="71437" anchor="ctr"/>
          <a:lstStyle/>
          <a:p>
            <a:pPr/>
          </a:p>
        </p:txBody>
      </p:sp>
      <p:sp>
        <p:nvSpPr>
          <p:cNvPr id="365" name="Line"/>
          <p:cNvSpPr/>
          <p:nvPr/>
        </p:nvSpPr>
        <p:spPr>
          <a:xfrm flipV="1">
            <a:off x="13924359" y="8251031"/>
            <a:ext cx="1" cy="1048427"/>
          </a:xfrm>
          <a:prstGeom prst="line">
            <a:avLst/>
          </a:prstGeom>
          <a:ln w="50800">
            <a:solidFill>
              <a:srgbClr val="E32400"/>
            </a:solidFill>
            <a:headEnd type="triangle"/>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7" name="Anatomy of The Heart…"/>
          <p:cNvSpPr txBox="1"/>
          <p:nvPr/>
        </p:nvSpPr>
        <p:spPr>
          <a:xfrm>
            <a:off x="5328392" y="3758009"/>
            <a:ext cx="10891708" cy="39497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defTabSz="821531">
              <a:defRPr b="1" sz="5000"/>
            </a:pPr>
            <a:r>
              <a:t>Anatomy of The Heart</a:t>
            </a:r>
          </a:p>
          <a:p>
            <a:pPr defTabSz="821531">
              <a:defRPr b="1" sz="5000"/>
            </a:pPr>
            <a:r>
              <a:t>Cardiac Cycle</a:t>
            </a:r>
          </a:p>
          <a:p>
            <a:pPr defTabSz="821531">
              <a:defRPr b="1" sz="5000"/>
            </a:pPr>
            <a:r>
              <a:t>Cardiac Action Potential and ECG</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Heart Beat"/>
          <p:cNvSpPr txBox="1"/>
          <p:nvPr/>
        </p:nvSpPr>
        <p:spPr>
          <a:xfrm>
            <a:off x="4048970" y="899120"/>
            <a:ext cx="3912669" cy="1041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5800"/>
            </a:lvl1pPr>
          </a:lstStyle>
          <a:p>
            <a:pPr/>
            <a:r>
              <a:t>Heart Beat</a:t>
            </a:r>
          </a:p>
        </p:txBody>
      </p:sp>
      <p:sp>
        <p:nvSpPr>
          <p:cNvPr id="368" name="1. Generate rhythmic stimulation to start cardiac action potential…"/>
          <p:cNvSpPr txBox="1"/>
          <p:nvPr/>
        </p:nvSpPr>
        <p:spPr>
          <a:xfrm>
            <a:off x="5155406" y="2649339"/>
            <a:ext cx="13662423" cy="7899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spcBef>
                <a:spcPts val="6300"/>
              </a:spcBef>
              <a:defRPr sz="5000"/>
            </a:pPr>
            <a:r>
              <a:t>1. Generate rhythmic stimulation to start cardiac action potential</a:t>
            </a:r>
          </a:p>
          <a:p>
            <a:pPr defTabSz="821531">
              <a:spcBef>
                <a:spcPts val="6300"/>
              </a:spcBef>
              <a:defRPr sz="5000"/>
            </a:pPr>
            <a:r>
              <a:t>2. Action potential will cause contraction of cardiac muscle</a:t>
            </a:r>
          </a:p>
          <a:p>
            <a:pPr defTabSz="821531">
              <a:spcBef>
                <a:spcPts val="6300"/>
              </a:spcBef>
              <a:defRPr sz="5000"/>
            </a:pPr>
            <a:r>
              <a:t>3. Allow action potential to spread across the heart; introduce delay between atria and ventricles so they don’t contract at the same time </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0" name="Contraction of Cardiac Muscle (Myocardium)"/>
          <p:cNvSpPr txBox="1"/>
          <p:nvPr/>
        </p:nvSpPr>
        <p:spPr>
          <a:xfrm>
            <a:off x="3460343" y="676870"/>
            <a:ext cx="16734236"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000"/>
            </a:lvl1pPr>
          </a:lstStyle>
          <a:p>
            <a:pPr/>
            <a:r>
              <a:t>Contraction of Cardiac Muscle (Myocardium)</a:t>
            </a:r>
          </a:p>
        </p:txBody>
      </p:sp>
      <p:sp>
        <p:nvSpPr>
          <p:cNvPr id="371" name="Action Potential starts from pacemaker cells in sinoatrial node (SA node)…"/>
          <p:cNvSpPr txBox="1"/>
          <p:nvPr/>
        </p:nvSpPr>
        <p:spPr>
          <a:xfrm>
            <a:off x="5014109" y="1792485"/>
            <a:ext cx="14358938" cy="110775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3400"/>
            </a:pPr>
            <a:r>
              <a:t>Action Potential starts from pacemaker cells in </a:t>
            </a:r>
            <a:r>
              <a:rPr b="1"/>
              <a:t>sinoatrial node</a:t>
            </a:r>
            <a:r>
              <a:t> (SA node)</a:t>
            </a:r>
          </a:p>
          <a:p>
            <a:pPr lvl="1" indent="342900" defTabSz="821531">
              <a:defRPr sz="3400"/>
            </a:pPr>
            <a:r>
              <a:t>HCN channels open when hyperpolarized (</a:t>
            </a:r>
            <a:r>
              <a:rPr b="1"/>
              <a:t>H</a:t>
            </a:r>
            <a:r>
              <a:t>yperpolarization-activated </a:t>
            </a:r>
            <a:r>
              <a:rPr b="1"/>
              <a:t>C</a:t>
            </a:r>
            <a:r>
              <a:t>yclic </a:t>
            </a:r>
            <a:r>
              <a:rPr b="1"/>
              <a:t>N</a:t>
            </a:r>
            <a:r>
              <a:t>ucleotide-gated channels)</a:t>
            </a:r>
          </a:p>
          <a:p>
            <a:pPr lvl="1" indent="342900" defTabSz="821531">
              <a:defRPr sz="3400"/>
            </a:pPr>
            <a:r>
              <a:t>-&gt; spontaneous depolarization of pacemaker cells to -40 mV</a:t>
            </a:r>
          </a:p>
          <a:p>
            <a:pPr lvl="1" indent="342900" defTabSz="821531">
              <a:defRPr sz="3400"/>
            </a:pPr>
            <a:r>
              <a:t>-&gt; opening of voltage-gated Ca++ channels</a:t>
            </a:r>
          </a:p>
          <a:p>
            <a:pPr lvl="1" indent="342900" defTabSz="821531">
              <a:defRPr sz="3400"/>
            </a:pPr>
            <a:r>
              <a:t>-&gt; + 20 mV -&gt; action potential across myocardium</a:t>
            </a:r>
          </a:p>
          <a:p>
            <a:pPr defTabSz="821531">
              <a:defRPr sz="3400"/>
            </a:pPr>
          </a:p>
          <a:p>
            <a:pPr defTabSz="821531">
              <a:defRPr sz="3400"/>
            </a:pPr>
            <a:r>
              <a:t>Myocardial Action Potential is longer than neural action potential: </a:t>
            </a:r>
          </a:p>
          <a:p>
            <a:pPr lvl="1" indent="342900" defTabSz="821531">
              <a:defRPr sz="3400"/>
            </a:pPr>
            <a:r>
              <a:t>fast Na+ channels -&gt; fast depolarization</a:t>
            </a:r>
          </a:p>
          <a:p>
            <a:pPr lvl="1" indent="342900" defTabSz="821531">
              <a:defRPr sz="3400"/>
            </a:pPr>
            <a:r>
              <a:t>slow Ca++ channels -&gt; plateau phase</a:t>
            </a:r>
          </a:p>
          <a:p>
            <a:pPr lvl="1" indent="342900" defTabSz="821531">
              <a:defRPr sz="3400"/>
            </a:pPr>
            <a:r>
              <a:t>voltage-gated K+ channels cause repolarization</a:t>
            </a:r>
          </a:p>
          <a:p>
            <a:pPr defTabSz="821531">
              <a:defRPr sz="3400"/>
            </a:pPr>
          </a:p>
          <a:p>
            <a:pPr defTabSz="821531">
              <a:defRPr sz="3400"/>
            </a:pPr>
            <a:r>
              <a:t>Myocardium forms a functional </a:t>
            </a:r>
            <a:r>
              <a:rPr b="1"/>
              <a:t>syncitium</a:t>
            </a:r>
            <a:r>
              <a:t>, via </a:t>
            </a:r>
            <a:r>
              <a:rPr b="1"/>
              <a:t>gap junctions</a:t>
            </a:r>
            <a:endParaRPr b="1"/>
          </a:p>
          <a:p>
            <a:pPr defTabSz="821531">
              <a:defRPr sz="3400"/>
            </a:pPr>
          </a:p>
          <a:p>
            <a:pPr defTabSz="821531">
              <a:defRPr b="1" sz="3400"/>
            </a:pPr>
            <a:r>
              <a:t>Myocardial Contraction</a:t>
            </a:r>
          </a:p>
          <a:p>
            <a:pPr defTabSz="821531">
              <a:defRPr sz="3400"/>
            </a:pPr>
            <a:r>
              <a:t>Voltage-gated Na+ channels open, causing depolarization</a:t>
            </a:r>
          </a:p>
          <a:p>
            <a:pPr defTabSz="821531">
              <a:defRPr sz="3400"/>
            </a:pPr>
            <a:r>
              <a:t>Voltage-gated Ca++ channels open in transverse tubules</a:t>
            </a:r>
          </a:p>
          <a:p>
            <a:pPr defTabSz="821531">
              <a:defRPr sz="3400"/>
            </a:pPr>
            <a:r>
              <a:t>Influx of Ca++ causes release of Ca++ from sarcoplasmic reticulum</a:t>
            </a:r>
          </a:p>
          <a:p>
            <a:pPr defTabSz="821531">
              <a:defRPr sz="3400"/>
            </a:pPr>
            <a:r>
              <a:t>Ca++ binds to troponin to allow contraction</a:t>
            </a:r>
          </a:p>
          <a:p>
            <a:pPr defTabSz="821531">
              <a:defRPr sz="3400"/>
            </a:pPr>
            <a:r>
              <a:t>Ca++ ATPase pump returns Ca++ into sarcoplasmic reticulum</a:t>
            </a:r>
          </a:p>
          <a:p>
            <a:pPr defTabSz="821531">
              <a:defRPr sz="3400"/>
            </a:pPr>
            <a:r>
              <a:t>Na+/Ca++ exchanger pumps Ca++ from cytoplasm into extracellular fluid</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3" name="Figure 13.20"/>
          <p:cNvSpPr txBox="1"/>
          <p:nvPr/>
        </p:nvSpPr>
        <p:spPr>
          <a:xfrm>
            <a:off x="18371343" y="12858750"/>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13.20</a:t>
            </a:r>
          </a:p>
        </p:txBody>
      </p:sp>
      <p:grpSp>
        <p:nvGrpSpPr>
          <p:cNvPr id="376" name="Group"/>
          <p:cNvGrpSpPr/>
          <p:nvPr/>
        </p:nvGrpSpPr>
        <p:grpSpPr>
          <a:xfrm>
            <a:off x="5022868" y="120386"/>
            <a:ext cx="15025015" cy="12138738"/>
            <a:chOff x="0" y="0"/>
            <a:chExt cx="15025013" cy="12138737"/>
          </a:xfrm>
        </p:grpSpPr>
        <p:pic>
          <p:nvPicPr>
            <p:cNvPr id="374" name="fox78119_1320.jpg" descr="fox78119_1320.jpg"/>
            <p:cNvPicPr>
              <a:picLocks noChangeAspect="0"/>
            </p:cNvPicPr>
            <p:nvPr/>
          </p:nvPicPr>
          <p:blipFill>
            <a:blip r:embed="rId2">
              <a:extLst/>
            </a:blip>
            <a:stretch>
              <a:fillRect/>
            </a:stretch>
          </p:blipFill>
          <p:spPr>
            <a:xfrm>
              <a:off x="0" y="175080"/>
              <a:ext cx="15025014" cy="11963658"/>
            </a:xfrm>
            <a:prstGeom prst="rect">
              <a:avLst/>
            </a:prstGeom>
            <a:ln w="12700" cap="flat">
              <a:noFill/>
              <a:miter lim="400000"/>
            </a:ln>
            <a:effectLst/>
          </p:spPr>
        </p:pic>
        <p:sp>
          <p:nvSpPr>
            <p:cNvPr id="375" name="Rectangle"/>
            <p:cNvSpPr/>
            <p:nvPr/>
          </p:nvSpPr>
          <p:spPr>
            <a:xfrm>
              <a:off x="2778911" y="0"/>
              <a:ext cx="9885753" cy="50527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5E5E5E"/>
        </a:solidFill>
      </p:bgPr>
    </p:bg>
    <p:spTree>
      <p:nvGrpSpPr>
        <p:cNvPr id="1" name=""/>
        <p:cNvGrpSpPr/>
        <p:nvPr/>
      </p:nvGrpSpPr>
      <p:grpSpPr>
        <a:xfrm>
          <a:off x="0" y="0"/>
          <a:ext cx="0" cy="0"/>
          <a:chOff x="0" y="0"/>
          <a:chExt cx="0" cy="0"/>
        </a:xfrm>
      </p:grpSpPr>
      <p:sp>
        <p:nvSpPr>
          <p:cNvPr id="378" name="http://io9.com/5882963/whoa-a-petri-dish-that-has-a-pulse"/>
          <p:cNvSpPr txBox="1"/>
          <p:nvPr/>
        </p:nvSpPr>
        <p:spPr>
          <a:xfrm>
            <a:off x="14878440" y="12098139"/>
            <a:ext cx="6061864" cy="4318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1800" u="sng">
                <a:solidFill>
                  <a:srgbClr val="F5EC00"/>
                </a:solidFill>
                <a:latin typeface="+mj-lt"/>
                <a:ea typeface="+mj-ea"/>
                <a:cs typeface="+mj-cs"/>
                <a:sym typeface="Gill Sans"/>
                <a:hlinkClick r:id="rId2" invalidUrl="" action="" tgtFrame="" tooltip="" history="1" highlightClick="0" endSnd="0"/>
              </a:defRPr>
            </a:lvl1pPr>
          </a:lstStyle>
          <a:p>
            <a:pPr>
              <a:defRPr u="none"/>
            </a:pPr>
            <a:r>
              <a:rPr u="sng">
                <a:hlinkClick r:id="rId2" invalidUrl="" action="" tgtFrame="" tooltip="" history="1" highlightClick="0" endSnd="0"/>
              </a:rPr>
              <a:t>http://io9.com/5882963/whoa-a-petri-dish-that-has-a-pulse</a:t>
            </a:r>
          </a:p>
        </p:txBody>
      </p:sp>
      <p:sp>
        <p:nvSpPr>
          <p:cNvPr id="379" name="https://www.youtube.com/watch?v=BqzW9Jq-OVA"/>
          <p:cNvSpPr txBox="1"/>
          <p:nvPr/>
        </p:nvSpPr>
        <p:spPr>
          <a:xfrm>
            <a:off x="15651921" y="12723217"/>
            <a:ext cx="5299440" cy="4318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1800" u="sng">
                <a:solidFill>
                  <a:srgbClr val="F5EC00"/>
                </a:solidFill>
                <a:latin typeface="+mj-lt"/>
                <a:ea typeface="+mj-ea"/>
                <a:cs typeface="+mj-cs"/>
                <a:sym typeface="Gill Sans"/>
                <a:hlinkClick r:id="rId3" invalidUrl="" action="" tgtFrame="" tooltip="" history="1" highlightClick="0" endSnd="0"/>
              </a:defRPr>
            </a:lvl1pPr>
          </a:lstStyle>
          <a:p>
            <a:pPr>
              <a:defRPr u="none"/>
            </a:pPr>
            <a:r>
              <a:rPr u="sng">
                <a:hlinkClick r:id="rId3" invalidUrl="" action="" tgtFrame="" tooltip="" history="1" highlightClick="0" endSnd="0"/>
              </a:rPr>
              <a:t>https://www.youtube.com/watch?v=BqzW9Jq-OVA</a:t>
            </a:r>
          </a:p>
        </p:txBody>
      </p:sp>
      <p:sp>
        <p:nvSpPr>
          <p:cNvPr id="380" name="Stem cells differentiate into cardiac pacemaker cells…"/>
          <p:cNvSpPr txBox="1"/>
          <p:nvPr/>
        </p:nvSpPr>
        <p:spPr>
          <a:xfrm>
            <a:off x="3906828" y="562570"/>
            <a:ext cx="16484204" cy="1678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5000">
                <a:solidFill>
                  <a:srgbClr val="C4BC00"/>
                </a:solidFill>
              </a:defRPr>
            </a:pPr>
            <a:r>
              <a:t>Stem cells differentiate into cardiac pacemaker cells</a:t>
            </a:r>
          </a:p>
          <a:p>
            <a:pPr defTabSz="821531">
              <a:defRPr sz="5000">
                <a:solidFill>
                  <a:srgbClr val="C4BC00"/>
                </a:solidFill>
              </a:defRPr>
            </a:pPr>
            <a:r>
              <a:rPr i="1"/>
              <a:t>in vitro</a:t>
            </a:r>
            <a:r>
              <a:t> (in a petri dish)</a:t>
            </a:r>
          </a:p>
        </p:txBody>
      </p:sp>
      <p:pic>
        <p:nvPicPr>
          <p:cNvPr id="381" name="pacemakers.mov" descr="pacemakers.mov"/>
          <p:cNvPicPr>
            <a:picLocks noChangeAspect="0"/>
          </p:cNvPicPr>
          <p:nvPr>
            <a:videoFile r:link="rId4"/>
            <p:extLst>
              <p:ext uri="{DAA4B4D4-6D71-4841-9C94-3DE7FCFB9230}">
                <p14:media xmlns:p14="http://schemas.microsoft.com/office/powerpoint/2010/main" r:embed="rId5"/>
              </p:ext>
            </p:extLst>
          </p:nvPr>
        </p:nvPicPr>
        <p:blipFill>
          <a:blip r:embed="rId6">
            <a:extLst/>
          </a:blip>
          <a:stretch>
            <a:fillRect/>
          </a:stretch>
        </p:blipFill>
        <p:spPr>
          <a:xfrm>
            <a:off x="5262562" y="2928937"/>
            <a:ext cx="13573126" cy="8483204"/>
          </a:xfrm>
          <a:prstGeom prst="rect">
            <a:avLst/>
          </a:prstGeom>
          <a:ln w="12700">
            <a:miter lim="400000"/>
          </a:ln>
        </p:spPr>
      </p:pic>
      <p:sp>
        <p:nvSpPr>
          <p:cNvPr id="382" name="Drexel University"/>
          <p:cNvSpPr txBox="1"/>
          <p:nvPr/>
        </p:nvSpPr>
        <p:spPr>
          <a:xfrm>
            <a:off x="4083843" y="12242601"/>
            <a:ext cx="4125517"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3200">
                <a:solidFill>
                  <a:srgbClr val="C4BC00"/>
                </a:solidFill>
              </a:defRPr>
            </a:lvl1pPr>
          </a:lstStyle>
          <a:p>
            <a:pPr/>
            <a:r>
              <a:t>Drexel University</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43531" fill="hold"/>
                                        <p:tgtEl>
                                          <p:spTgt spid="381"/>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81"/>
                </p:tgtEl>
              </p:cMediaNode>
            </p:video>
            <p:seq concurrent="1" prevAc="none" nextAc="seek">
              <p:cTn id="8" evtFilter="cancelBubble" nodeType="interactiveSeq" restart="whenNotActive" fill="hold">
                <p:stCondLst>
                  <p:cond delay="0" evt="onClick">
                    <p:tgtEl>
                      <p:spTgt spid="381"/>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81"/>
                                        </p:tgtEl>
                                      </p:cBhvr>
                                    </p:cmd>
                                  </p:childTnLst>
                                </p:cTn>
                              </p:par>
                            </p:childTnLst>
                          </p:cTn>
                        </p:par>
                      </p:childTnLst>
                    </p:cTn>
                  </p:par>
                </p:childTnLst>
              </p:cTn>
              <p:nextCondLst>
                <p:cond delay="0" evt="onClick">
                  <p:tgtEl>
                    <p:spTgt spid="381"/>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4" name="Figure 13.18"/>
          <p:cNvSpPr txBox="1"/>
          <p:nvPr/>
        </p:nvSpPr>
        <p:spPr>
          <a:xfrm>
            <a:off x="18603515" y="13037343"/>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13.18</a:t>
            </a:r>
          </a:p>
        </p:txBody>
      </p:sp>
      <p:pic>
        <p:nvPicPr>
          <p:cNvPr id="385" name="fox78119_1318.jpg" descr="fox78119_1318.jpg"/>
          <p:cNvPicPr>
            <a:picLocks noChangeAspect="0"/>
          </p:cNvPicPr>
          <p:nvPr/>
        </p:nvPicPr>
        <p:blipFill>
          <a:blip r:embed="rId2">
            <a:extLst/>
          </a:blip>
          <a:stretch>
            <a:fillRect/>
          </a:stretch>
        </p:blipFill>
        <p:spPr>
          <a:xfrm>
            <a:off x="5548312" y="1194092"/>
            <a:ext cx="12840892" cy="11486064"/>
          </a:xfrm>
          <a:prstGeom prst="rect">
            <a:avLst/>
          </a:prstGeom>
          <a:ln w="12700">
            <a:miter lim="400000"/>
          </a:ln>
        </p:spPr>
      </p:pic>
      <p:sp>
        <p:nvSpPr>
          <p:cNvPr id="386" name="Rectangle"/>
          <p:cNvSpPr/>
          <p:nvPr/>
        </p:nvSpPr>
        <p:spPr>
          <a:xfrm>
            <a:off x="7392593" y="1017984"/>
            <a:ext cx="8824028" cy="451418"/>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387" name="Spontaneous Depolarization…"/>
          <p:cNvSpPr txBox="1"/>
          <p:nvPr/>
        </p:nvSpPr>
        <p:spPr>
          <a:xfrm>
            <a:off x="3460343" y="294679"/>
            <a:ext cx="16734236" cy="1678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5000"/>
            </a:pPr>
            <a:r>
              <a:t>Spontaneous Depolarization</a:t>
            </a:r>
          </a:p>
          <a:p>
            <a:pPr defTabSz="821531">
              <a:defRPr b="1" sz="5000"/>
            </a:pPr>
            <a:r>
              <a:t>of Pacemaker Cells</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400" name="Group"/>
          <p:cNvGrpSpPr/>
          <p:nvPr/>
        </p:nvGrpSpPr>
        <p:grpSpPr>
          <a:xfrm>
            <a:off x="3048000" y="812601"/>
            <a:ext cx="15537657" cy="12086631"/>
            <a:chOff x="0" y="0"/>
            <a:chExt cx="15537656" cy="12086629"/>
          </a:xfrm>
        </p:grpSpPr>
        <p:grpSp>
          <p:nvGrpSpPr>
            <p:cNvPr id="391" name="Group"/>
            <p:cNvGrpSpPr/>
            <p:nvPr/>
          </p:nvGrpSpPr>
          <p:grpSpPr>
            <a:xfrm>
              <a:off x="0" y="0"/>
              <a:ext cx="15537655" cy="12086630"/>
              <a:chOff x="0" y="0"/>
              <a:chExt cx="15537654" cy="12086629"/>
            </a:xfrm>
          </p:grpSpPr>
          <p:pic>
            <p:nvPicPr>
              <p:cNvPr id="389" name="fox78119_1234.jpg" descr="fox78119_1234.jpg"/>
              <p:cNvPicPr>
                <a:picLocks noChangeAspect="0"/>
              </p:cNvPicPr>
              <p:nvPr/>
            </p:nvPicPr>
            <p:blipFill>
              <a:blip r:embed="rId2">
                <a:extLst/>
              </a:blip>
              <a:stretch>
                <a:fillRect/>
              </a:stretch>
            </p:blipFill>
            <p:spPr>
              <a:xfrm>
                <a:off x="0" y="218479"/>
                <a:ext cx="15537655" cy="11868151"/>
              </a:xfrm>
              <a:prstGeom prst="rect">
                <a:avLst/>
              </a:prstGeom>
              <a:ln w="12700" cap="flat">
                <a:noFill/>
                <a:miter lim="400000"/>
              </a:ln>
              <a:effectLst/>
            </p:spPr>
          </p:pic>
          <p:sp>
            <p:nvSpPr>
              <p:cNvPr id="390" name="Rectangle"/>
              <p:cNvSpPr/>
              <p:nvPr/>
            </p:nvSpPr>
            <p:spPr>
              <a:xfrm>
                <a:off x="2464593" y="0"/>
                <a:ext cx="10644189" cy="535782"/>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pic>
          <p:nvPicPr>
            <p:cNvPr id="392" name="droppedImage.png" descr="droppedImage.png"/>
            <p:cNvPicPr>
              <a:picLocks noChangeAspect="1"/>
            </p:cNvPicPr>
            <p:nvPr/>
          </p:nvPicPr>
          <p:blipFill>
            <a:blip r:embed="rId3">
              <a:extLst/>
            </a:blip>
            <a:stretch>
              <a:fillRect/>
            </a:stretch>
          </p:blipFill>
          <p:spPr>
            <a:xfrm>
              <a:off x="7983140" y="8509992"/>
              <a:ext cx="4589860" cy="3232548"/>
            </a:xfrm>
            <a:prstGeom prst="rect">
              <a:avLst/>
            </a:prstGeom>
            <a:ln w="12700" cap="flat">
              <a:noFill/>
              <a:round/>
            </a:ln>
            <a:effectLst/>
          </p:spPr>
        </p:pic>
        <p:pic>
          <p:nvPicPr>
            <p:cNvPr id="393" name="droppedImage.png" descr="droppedImage.png"/>
            <p:cNvPicPr>
              <a:picLocks noChangeAspect="1"/>
            </p:cNvPicPr>
            <p:nvPr/>
          </p:nvPicPr>
          <p:blipFill>
            <a:blip r:embed="rId3">
              <a:extLst/>
            </a:blip>
            <a:stretch>
              <a:fillRect/>
            </a:stretch>
          </p:blipFill>
          <p:spPr>
            <a:xfrm>
              <a:off x="8233171" y="5956101"/>
              <a:ext cx="4589861" cy="3232548"/>
            </a:xfrm>
            <a:prstGeom prst="rect">
              <a:avLst/>
            </a:prstGeom>
            <a:ln w="12700" cap="flat">
              <a:noFill/>
              <a:round/>
            </a:ln>
            <a:effectLst/>
          </p:spPr>
        </p:pic>
        <p:pic>
          <p:nvPicPr>
            <p:cNvPr id="394" name="droppedImage.png" descr="droppedImage.png"/>
            <p:cNvPicPr>
              <a:picLocks noChangeAspect="1"/>
            </p:cNvPicPr>
            <p:nvPr/>
          </p:nvPicPr>
          <p:blipFill>
            <a:blip r:embed="rId3">
              <a:extLst/>
            </a:blip>
            <a:stretch>
              <a:fillRect/>
            </a:stretch>
          </p:blipFill>
          <p:spPr>
            <a:xfrm>
              <a:off x="8202337" y="4079755"/>
              <a:ext cx="3607595" cy="2540757"/>
            </a:xfrm>
            <a:prstGeom prst="rect">
              <a:avLst/>
            </a:prstGeom>
            <a:ln w="12700" cap="flat">
              <a:noFill/>
              <a:round/>
            </a:ln>
            <a:effectLst/>
          </p:spPr>
        </p:pic>
        <p:pic>
          <p:nvPicPr>
            <p:cNvPr id="395" name="droppedImage.png" descr="droppedImage.png"/>
            <p:cNvPicPr>
              <a:picLocks noChangeAspect="1"/>
            </p:cNvPicPr>
            <p:nvPr/>
          </p:nvPicPr>
          <p:blipFill>
            <a:blip r:embed="rId3">
              <a:extLst/>
            </a:blip>
            <a:stretch>
              <a:fillRect/>
            </a:stretch>
          </p:blipFill>
          <p:spPr>
            <a:xfrm>
              <a:off x="10947796" y="4223742"/>
              <a:ext cx="4589861" cy="3232548"/>
            </a:xfrm>
            <a:prstGeom prst="rect">
              <a:avLst/>
            </a:prstGeom>
            <a:ln w="12700" cap="flat">
              <a:noFill/>
              <a:round/>
            </a:ln>
            <a:effectLst/>
          </p:spPr>
        </p:pic>
        <p:pic>
          <p:nvPicPr>
            <p:cNvPr id="396" name="droppedImage.png" descr="droppedImage.png"/>
            <p:cNvPicPr>
              <a:picLocks noChangeAspect="1"/>
            </p:cNvPicPr>
            <p:nvPr/>
          </p:nvPicPr>
          <p:blipFill>
            <a:blip r:embed="rId3">
              <a:extLst/>
            </a:blip>
            <a:stretch>
              <a:fillRect/>
            </a:stretch>
          </p:blipFill>
          <p:spPr>
            <a:xfrm>
              <a:off x="9001125" y="3527226"/>
              <a:ext cx="3607594" cy="2540758"/>
            </a:xfrm>
            <a:prstGeom prst="rect">
              <a:avLst/>
            </a:prstGeom>
            <a:ln w="12700" cap="flat">
              <a:noFill/>
              <a:round/>
            </a:ln>
            <a:effectLst/>
          </p:spPr>
        </p:pic>
        <p:pic>
          <p:nvPicPr>
            <p:cNvPr id="397" name="droppedImage.png" descr="droppedImage.png"/>
            <p:cNvPicPr>
              <a:picLocks noChangeAspect="1"/>
            </p:cNvPicPr>
            <p:nvPr/>
          </p:nvPicPr>
          <p:blipFill>
            <a:blip r:embed="rId3">
              <a:extLst/>
            </a:blip>
            <a:stretch>
              <a:fillRect/>
            </a:stretch>
          </p:blipFill>
          <p:spPr>
            <a:xfrm>
              <a:off x="10947796" y="6866929"/>
              <a:ext cx="4589861" cy="3232548"/>
            </a:xfrm>
            <a:prstGeom prst="rect">
              <a:avLst/>
            </a:prstGeom>
            <a:ln w="12700" cap="flat">
              <a:noFill/>
              <a:round/>
            </a:ln>
            <a:effectLst/>
          </p:spPr>
        </p:pic>
        <p:pic>
          <p:nvPicPr>
            <p:cNvPr id="398" name="droppedImage.png" descr="droppedImage.png"/>
            <p:cNvPicPr>
              <a:picLocks noChangeAspect="1"/>
            </p:cNvPicPr>
            <p:nvPr/>
          </p:nvPicPr>
          <p:blipFill>
            <a:blip r:embed="rId3">
              <a:extLst/>
            </a:blip>
            <a:stretch>
              <a:fillRect/>
            </a:stretch>
          </p:blipFill>
          <p:spPr>
            <a:xfrm>
              <a:off x="10769203" y="8509992"/>
              <a:ext cx="4589860" cy="3232548"/>
            </a:xfrm>
            <a:prstGeom prst="rect">
              <a:avLst/>
            </a:prstGeom>
            <a:ln w="12700" cap="flat">
              <a:noFill/>
              <a:round/>
            </a:ln>
            <a:effectLst/>
          </p:spPr>
        </p:pic>
        <p:pic>
          <p:nvPicPr>
            <p:cNvPr id="399" name="droppedImage.png" descr="droppedImage.png"/>
            <p:cNvPicPr>
              <a:picLocks noChangeAspect="1"/>
            </p:cNvPicPr>
            <p:nvPr/>
          </p:nvPicPr>
          <p:blipFill>
            <a:blip r:embed="rId3">
              <a:extLst/>
            </a:blip>
            <a:stretch>
              <a:fillRect/>
            </a:stretch>
          </p:blipFill>
          <p:spPr>
            <a:xfrm>
              <a:off x="13239963" y="3849702"/>
              <a:ext cx="2196705" cy="1547096"/>
            </a:xfrm>
            <a:prstGeom prst="rect">
              <a:avLst/>
            </a:prstGeom>
            <a:ln w="12700" cap="flat">
              <a:noFill/>
              <a:round/>
            </a:ln>
            <a:effectLst/>
          </p:spPr>
        </p:pic>
      </p:grpSp>
      <p:grpSp>
        <p:nvGrpSpPr>
          <p:cNvPr id="404" name="Group"/>
          <p:cNvGrpSpPr/>
          <p:nvPr/>
        </p:nvGrpSpPr>
        <p:grpSpPr>
          <a:xfrm>
            <a:off x="17014031" y="3125390"/>
            <a:ext cx="1035844" cy="1321595"/>
            <a:chOff x="0" y="0"/>
            <a:chExt cx="1035843" cy="1321593"/>
          </a:xfrm>
        </p:grpSpPr>
        <p:sp>
          <p:nvSpPr>
            <p:cNvPr id="401" name="Rounded Rectangle"/>
            <p:cNvSpPr/>
            <p:nvPr/>
          </p:nvSpPr>
          <p:spPr>
            <a:xfrm>
              <a:off x="303609" y="142875"/>
              <a:ext cx="410766" cy="1000125"/>
            </a:xfrm>
            <a:prstGeom prst="roundRect">
              <a:avLst>
                <a:gd name="adj" fmla="val 50000"/>
              </a:avLst>
            </a:prstGeom>
            <a:solidFill>
              <a:srgbClr val="FF2600">
                <a:alpha val="70000"/>
              </a:srgbClr>
            </a:solidFill>
            <a:ln w="12700" cap="flat">
              <a:solidFill>
                <a:srgbClr val="000000">
                  <a:alpha val="70000"/>
                </a:srgbClr>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402" name="Rounded Rectangle"/>
            <p:cNvSpPr/>
            <p:nvPr/>
          </p:nvSpPr>
          <p:spPr>
            <a:xfrm>
              <a:off x="0" y="0"/>
              <a:ext cx="410766" cy="1321594"/>
            </a:xfrm>
            <a:prstGeom prst="roundRect">
              <a:avLst>
                <a:gd name="adj" fmla="val 50000"/>
              </a:avLst>
            </a:prstGeom>
            <a:solidFill>
              <a:srgbClr val="FF2600">
                <a:alpha val="70000"/>
              </a:srgbClr>
            </a:solidFill>
            <a:ln w="12700" cap="flat">
              <a:solidFill>
                <a:srgbClr val="000000">
                  <a:alpha val="70000"/>
                </a:srgbClr>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403" name="Rounded Rectangle"/>
            <p:cNvSpPr/>
            <p:nvPr/>
          </p:nvSpPr>
          <p:spPr>
            <a:xfrm>
              <a:off x="625078" y="0"/>
              <a:ext cx="410766" cy="1321594"/>
            </a:xfrm>
            <a:prstGeom prst="roundRect">
              <a:avLst>
                <a:gd name="adj" fmla="val 50000"/>
              </a:avLst>
            </a:prstGeom>
            <a:solidFill>
              <a:srgbClr val="FF2600">
                <a:alpha val="70000"/>
              </a:srgbClr>
            </a:solidFill>
            <a:ln w="12700" cap="flat">
              <a:solidFill>
                <a:srgbClr val="000000">
                  <a:alpha val="70000"/>
                </a:srgbClr>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405" name="Voltage-gated…"/>
          <p:cNvSpPr txBox="1"/>
          <p:nvPr/>
        </p:nvSpPr>
        <p:spPr>
          <a:xfrm>
            <a:off x="18674954" y="5393531"/>
            <a:ext cx="2226080"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sz="2400">
                <a:uFill>
                  <a:solidFill>
                    <a:srgbClr val="000000"/>
                  </a:solidFill>
                </a:uFill>
                <a:latin typeface="+mn-lt"/>
                <a:ea typeface="+mn-ea"/>
                <a:cs typeface="+mn-cs"/>
                <a:sym typeface="Arial"/>
              </a:defRPr>
            </a:pPr>
            <a:r>
              <a:t>Voltage-gated</a:t>
            </a:r>
          </a:p>
          <a:p>
            <a:pPr marL="81280" marR="81280" algn="ctr" defTabSz="1821656">
              <a:defRPr sz="2400">
                <a:uFill>
                  <a:solidFill>
                    <a:srgbClr val="000000"/>
                  </a:solidFill>
                </a:uFill>
                <a:latin typeface="+mn-lt"/>
                <a:ea typeface="+mn-ea"/>
                <a:cs typeface="+mn-cs"/>
                <a:sym typeface="Arial"/>
              </a:defRPr>
            </a:pPr>
            <a:r>
              <a:t>K+ channel</a:t>
            </a:r>
          </a:p>
        </p:txBody>
      </p:sp>
      <p:sp>
        <p:nvSpPr>
          <p:cNvPr id="406" name="Line"/>
          <p:cNvSpPr/>
          <p:nvPr/>
        </p:nvSpPr>
        <p:spPr>
          <a:xfrm>
            <a:off x="17996296" y="4321968"/>
            <a:ext cx="1553767" cy="1178720"/>
          </a:xfrm>
          <a:prstGeom prst="line">
            <a:avLst/>
          </a:prstGeom>
          <a:ln w="25400">
            <a:solidFill>
              <a:srgbClr val="000000"/>
            </a:solidFill>
          </a:ln>
        </p:spPr>
        <p:txBody>
          <a:bodyPr lIns="71437" tIns="71437" rIns="71437" bIns="71437" anchor="ctr"/>
          <a:lstStyle/>
          <a:p>
            <a:pPr/>
          </a:p>
        </p:txBody>
      </p:sp>
      <p:sp>
        <p:nvSpPr>
          <p:cNvPr id="407" name="Line"/>
          <p:cNvSpPr/>
          <p:nvPr/>
        </p:nvSpPr>
        <p:spPr>
          <a:xfrm flipH="1">
            <a:off x="17526000" y="2921486"/>
            <a:ext cx="5953" cy="2091046"/>
          </a:xfrm>
          <a:prstGeom prst="line">
            <a:avLst/>
          </a:prstGeom>
          <a:ln w="50800">
            <a:solidFill>
              <a:srgbClr val="000000"/>
            </a:solidFill>
            <a:headEnd type="stealth"/>
          </a:ln>
        </p:spPr>
        <p:txBody>
          <a:bodyPr lIns="71437" tIns="71437" rIns="71437" bIns="71437" anchor="ctr"/>
          <a:lstStyle/>
          <a:p>
            <a:pPr/>
          </a:p>
        </p:txBody>
      </p:sp>
      <p:sp>
        <p:nvSpPr>
          <p:cNvPr id="408" name="Circle"/>
          <p:cNvSpPr/>
          <p:nvPr/>
        </p:nvSpPr>
        <p:spPr>
          <a:xfrm>
            <a:off x="17210484" y="5214937"/>
            <a:ext cx="678657" cy="678657"/>
          </a:xfrm>
          <a:prstGeom prst="ellipse">
            <a:avLst/>
          </a:prstGeom>
          <a:solidFill>
            <a:srgbClr val="73FCD6"/>
          </a:solidFill>
          <a:ln w="12700">
            <a:solidFill>
              <a:srgbClr val="000000"/>
            </a:solidFill>
          </a:ln>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409" name="K+"/>
          <p:cNvSpPr txBox="1"/>
          <p:nvPr/>
        </p:nvSpPr>
        <p:spPr>
          <a:xfrm>
            <a:off x="17192625" y="5232796"/>
            <a:ext cx="694778"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mn-lt"/>
                <a:ea typeface="+mn-ea"/>
                <a:cs typeface="+mn-cs"/>
                <a:sym typeface="Arial"/>
              </a:defRPr>
            </a:pPr>
            <a:r>
              <a:t>K</a:t>
            </a:r>
            <a:r>
              <a:rPr baseline="31999"/>
              <a:t>+</a:t>
            </a:r>
          </a:p>
        </p:txBody>
      </p:sp>
      <p:grpSp>
        <p:nvGrpSpPr>
          <p:cNvPr id="412" name="Group"/>
          <p:cNvGrpSpPr/>
          <p:nvPr/>
        </p:nvGrpSpPr>
        <p:grpSpPr>
          <a:xfrm>
            <a:off x="13134568" y="6624948"/>
            <a:ext cx="6448833" cy="5930194"/>
            <a:chOff x="0" y="0"/>
            <a:chExt cx="6448831" cy="5930193"/>
          </a:xfrm>
        </p:grpSpPr>
        <p:pic>
          <p:nvPicPr>
            <p:cNvPr id="410" name="fox78119_1319.jpg" descr="fox78119_1319.jpg"/>
            <p:cNvPicPr>
              <a:picLocks noChangeAspect="0"/>
            </p:cNvPicPr>
            <p:nvPr/>
          </p:nvPicPr>
          <p:blipFill>
            <a:blip r:embed="rId4">
              <a:extLst/>
            </a:blip>
            <a:stretch>
              <a:fillRect/>
            </a:stretch>
          </p:blipFill>
          <p:spPr>
            <a:xfrm>
              <a:off x="19456" y="35412"/>
              <a:ext cx="6429376" cy="5894782"/>
            </a:xfrm>
            <a:prstGeom prst="rect">
              <a:avLst/>
            </a:prstGeom>
            <a:ln w="12700" cap="flat">
              <a:noFill/>
              <a:miter lim="400000"/>
            </a:ln>
            <a:effectLst/>
          </p:spPr>
        </p:pic>
        <p:sp>
          <p:nvSpPr>
            <p:cNvPr id="411" name="Rectangle"/>
            <p:cNvSpPr/>
            <p:nvPr/>
          </p:nvSpPr>
          <p:spPr>
            <a:xfrm>
              <a:off x="0" y="0"/>
              <a:ext cx="6429375" cy="250032"/>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413" name="frog heart does not beat in Ca++ free buffer"/>
          <p:cNvSpPr txBox="1"/>
          <p:nvPr/>
        </p:nvSpPr>
        <p:spPr>
          <a:xfrm>
            <a:off x="6602015" y="12894468"/>
            <a:ext cx="9216980"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solidFill>
                  <a:srgbClr val="FF4013"/>
                </a:solidFill>
                <a:uFill>
                  <a:solidFill>
                    <a:srgbClr val="FF4013"/>
                  </a:solidFill>
                </a:uFill>
                <a:latin typeface="Comic Sans MS"/>
                <a:ea typeface="Comic Sans MS"/>
                <a:cs typeface="Comic Sans MS"/>
                <a:sym typeface="Comic Sans MS"/>
              </a:defRPr>
            </a:lvl1pPr>
          </a:lstStyle>
          <a:p>
            <a:pPr/>
            <a:r>
              <a:t>frog heart does not beat in Ca++ free buffer</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1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13" grpId="1"/>
    </p:bldLst>
  </p:timing>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420" name="Group"/>
          <p:cNvGrpSpPr/>
          <p:nvPr/>
        </p:nvGrpSpPr>
        <p:grpSpPr>
          <a:xfrm>
            <a:off x="4280296" y="357187"/>
            <a:ext cx="24199453" cy="11412145"/>
            <a:chOff x="0" y="0"/>
            <a:chExt cx="24199451" cy="11412143"/>
          </a:xfrm>
        </p:grpSpPr>
        <p:grpSp>
          <p:nvGrpSpPr>
            <p:cNvPr id="417" name="Group"/>
            <p:cNvGrpSpPr/>
            <p:nvPr/>
          </p:nvGrpSpPr>
          <p:grpSpPr>
            <a:xfrm>
              <a:off x="102279" y="0"/>
              <a:ext cx="23892608" cy="11412144"/>
              <a:chOff x="0" y="0"/>
              <a:chExt cx="23892606" cy="11412144"/>
            </a:xfrm>
          </p:grpSpPr>
          <p:pic>
            <p:nvPicPr>
              <p:cNvPr id="415" name="fox78119_tb1208.jpg" descr="fox78119_tb1208.jpg"/>
              <p:cNvPicPr>
                <a:picLocks noChangeAspect="0"/>
              </p:cNvPicPr>
              <p:nvPr/>
            </p:nvPicPr>
            <p:blipFill>
              <a:blip r:embed="rId2">
                <a:extLst/>
              </a:blip>
              <a:stretch>
                <a:fillRect/>
              </a:stretch>
            </p:blipFill>
            <p:spPr>
              <a:xfrm>
                <a:off x="0" y="187677"/>
                <a:ext cx="23892607" cy="11224468"/>
              </a:xfrm>
              <a:prstGeom prst="rect">
                <a:avLst/>
              </a:prstGeom>
              <a:ln w="12700" cap="flat">
                <a:noFill/>
                <a:miter lim="400000"/>
              </a:ln>
              <a:effectLst/>
            </p:spPr>
          </p:pic>
          <p:sp>
            <p:nvSpPr>
              <p:cNvPr id="416" name="Rectangle"/>
              <p:cNvSpPr/>
              <p:nvPr/>
            </p:nvSpPr>
            <p:spPr>
              <a:xfrm>
                <a:off x="4885391" y="0"/>
                <a:ext cx="13994618" cy="78858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418" name="Rectangle"/>
            <p:cNvSpPr/>
            <p:nvPr/>
          </p:nvSpPr>
          <p:spPr>
            <a:xfrm>
              <a:off x="14851059" y="1349822"/>
              <a:ext cx="9348393" cy="10062317"/>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419" name="Rectangle"/>
            <p:cNvSpPr/>
            <p:nvPr/>
          </p:nvSpPr>
          <p:spPr>
            <a:xfrm>
              <a:off x="0" y="838526"/>
              <a:ext cx="17571706" cy="572653"/>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421" name="Table 12.8"/>
          <p:cNvSpPr txBox="1"/>
          <p:nvPr/>
        </p:nvSpPr>
        <p:spPr>
          <a:xfrm>
            <a:off x="18192750" y="12733734"/>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Table 12.8</a:t>
            </a:r>
          </a:p>
        </p:txBody>
      </p:sp>
      <p:sp>
        <p:nvSpPr>
          <p:cNvPr id="422" name="Comparison of Skeletal Muscle and Cardiac Muscle"/>
          <p:cNvSpPr txBox="1"/>
          <p:nvPr/>
        </p:nvSpPr>
        <p:spPr>
          <a:xfrm>
            <a:off x="3721662" y="694332"/>
            <a:ext cx="14972523" cy="839392"/>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4600"/>
            </a:lvl1pPr>
          </a:lstStyle>
          <a:p>
            <a:pPr/>
            <a:r>
              <a:t>Comparison of Skeletal Muscle and Cardiac Muscle</a:t>
            </a:r>
          </a:p>
        </p:txBody>
      </p:sp>
      <p:sp>
        <p:nvSpPr>
          <p:cNvPr id="423" name="myocardial infarction (tissue damage due to lack of oxygen)…"/>
          <p:cNvSpPr txBox="1"/>
          <p:nvPr/>
        </p:nvSpPr>
        <p:spPr>
          <a:xfrm>
            <a:off x="4494609" y="11965781"/>
            <a:ext cx="16305610" cy="1536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800">
                <a:solidFill>
                  <a:srgbClr val="E32400"/>
                </a:solidFill>
                <a:uFill>
                  <a:solidFill>
                    <a:srgbClr val="E32400"/>
                  </a:solidFill>
                </a:uFill>
                <a:latin typeface="Comic Sans MS"/>
                <a:ea typeface="Comic Sans MS"/>
                <a:cs typeface="Comic Sans MS"/>
                <a:sym typeface="Comic Sans MS"/>
              </a:defRPr>
            </a:pPr>
            <a:r>
              <a:t>myocardial infarction (tissue damage due to lack of oxygen)</a:t>
            </a:r>
          </a:p>
          <a:p>
            <a:pPr marL="81280" marR="81280" defTabSz="1821656">
              <a:defRPr sz="3800">
                <a:solidFill>
                  <a:srgbClr val="E32400"/>
                </a:solidFill>
                <a:uFill>
                  <a:solidFill>
                    <a:srgbClr val="E32400"/>
                  </a:solidFill>
                </a:uFill>
                <a:latin typeface="Comic Sans MS"/>
                <a:ea typeface="Comic Sans MS"/>
                <a:cs typeface="Comic Sans MS"/>
                <a:sym typeface="Comic Sans MS"/>
              </a:defRPr>
            </a:pPr>
            <a:r>
              <a:t> -&gt; cardiac troponin in the blood  </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427" name="Group"/>
          <p:cNvGrpSpPr/>
          <p:nvPr/>
        </p:nvGrpSpPr>
        <p:grpSpPr>
          <a:xfrm>
            <a:off x="5974159" y="7268765"/>
            <a:ext cx="12412267" cy="5929313"/>
            <a:chOff x="0" y="0"/>
            <a:chExt cx="12412266" cy="5929312"/>
          </a:xfrm>
        </p:grpSpPr>
        <p:pic>
          <p:nvPicPr>
            <p:cNvPr id="425" name="fox78119_1233.jpg" descr="fox78119_1233.jpg"/>
            <p:cNvPicPr>
              <a:picLocks noChangeAspect="0"/>
            </p:cNvPicPr>
            <p:nvPr/>
          </p:nvPicPr>
          <p:blipFill>
            <a:blip r:embed="rId2">
              <a:extLst/>
            </a:blip>
            <a:stretch>
              <a:fillRect/>
            </a:stretch>
          </p:blipFill>
          <p:spPr>
            <a:xfrm>
              <a:off x="0" y="146365"/>
              <a:ext cx="12412267" cy="5782948"/>
            </a:xfrm>
            <a:prstGeom prst="rect">
              <a:avLst/>
            </a:prstGeom>
            <a:ln w="12700" cap="flat">
              <a:noFill/>
              <a:miter lim="400000"/>
            </a:ln>
            <a:effectLst/>
          </p:spPr>
        </p:pic>
        <p:sp>
          <p:nvSpPr>
            <p:cNvPr id="426" name="Rectangle"/>
            <p:cNvSpPr/>
            <p:nvPr/>
          </p:nvSpPr>
          <p:spPr>
            <a:xfrm>
              <a:off x="2223485" y="0"/>
              <a:ext cx="8037398" cy="416695"/>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grpSp>
        <p:nvGrpSpPr>
          <p:cNvPr id="430" name="Group"/>
          <p:cNvGrpSpPr/>
          <p:nvPr/>
        </p:nvGrpSpPr>
        <p:grpSpPr>
          <a:xfrm>
            <a:off x="3976687" y="-464344"/>
            <a:ext cx="16769954" cy="9125348"/>
            <a:chOff x="0" y="0"/>
            <a:chExt cx="16769953" cy="9125346"/>
          </a:xfrm>
        </p:grpSpPr>
        <p:pic>
          <p:nvPicPr>
            <p:cNvPr id="428" name="fox78119_1232.jpg" descr="fox78119_1232.jpg"/>
            <p:cNvPicPr>
              <a:picLocks noChangeAspect="0"/>
            </p:cNvPicPr>
            <p:nvPr/>
          </p:nvPicPr>
          <p:blipFill>
            <a:blip r:embed="rId3">
              <a:extLst/>
            </a:blip>
            <a:stretch>
              <a:fillRect/>
            </a:stretch>
          </p:blipFill>
          <p:spPr>
            <a:xfrm>
              <a:off x="0" y="197246"/>
              <a:ext cx="16769954" cy="8928101"/>
            </a:xfrm>
            <a:prstGeom prst="rect">
              <a:avLst/>
            </a:prstGeom>
            <a:ln w="12700" cap="flat">
              <a:noFill/>
              <a:miter lim="400000"/>
            </a:ln>
            <a:effectLst/>
          </p:spPr>
        </p:pic>
        <p:sp>
          <p:nvSpPr>
            <p:cNvPr id="429" name="Rectangle"/>
            <p:cNvSpPr/>
            <p:nvPr/>
          </p:nvSpPr>
          <p:spPr>
            <a:xfrm>
              <a:off x="3357562"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431" name="Figure 12.32"/>
          <p:cNvSpPr txBox="1"/>
          <p:nvPr/>
        </p:nvSpPr>
        <p:spPr>
          <a:xfrm>
            <a:off x="18335625" y="12840890"/>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12.32</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3" name="Figure 12.34"/>
          <p:cNvSpPr txBox="1"/>
          <p:nvPr/>
        </p:nvSpPr>
        <p:spPr>
          <a:xfrm>
            <a:off x="18424921" y="13037343"/>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12.34</a:t>
            </a:r>
          </a:p>
        </p:txBody>
      </p:sp>
      <p:pic>
        <p:nvPicPr>
          <p:cNvPr id="434" name="fox78119_1234.jpg" descr="fox78119_1234.jpg"/>
          <p:cNvPicPr>
            <a:picLocks noChangeAspect="0"/>
          </p:cNvPicPr>
          <p:nvPr/>
        </p:nvPicPr>
        <p:blipFill>
          <a:blip r:embed="rId2">
            <a:extLst/>
          </a:blip>
          <a:stretch>
            <a:fillRect/>
          </a:stretch>
        </p:blipFill>
        <p:spPr>
          <a:xfrm>
            <a:off x="4423171" y="923925"/>
            <a:ext cx="15537656" cy="11868150"/>
          </a:xfrm>
          <a:prstGeom prst="rect">
            <a:avLst/>
          </a:prstGeom>
          <a:ln w="12700">
            <a:miter lim="400000"/>
          </a:ln>
        </p:spPr>
      </p:pic>
      <p:sp>
        <p:nvSpPr>
          <p:cNvPr id="435" name="Rectangle"/>
          <p:cNvSpPr/>
          <p:nvPr/>
        </p:nvSpPr>
        <p:spPr>
          <a:xfrm>
            <a:off x="6887765" y="705445"/>
            <a:ext cx="10644189" cy="535782"/>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7" name="Figure 13.21"/>
          <p:cNvSpPr txBox="1"/>
          <p:nvPr/>
        </p:nvSpPr>
        <p:spPr>
          <a:xfrm>
            <a:off x="18621375" y="13019484"/>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13.21</a:t>
            </a:r>
          </a:p>
        </p:txBody>
      </p:sp>
      <p:pic>
        <p:nvPicPr>
          <p:cNvPr id="438" name="fox78119_1321.jpg" descr="fox78119_1321.jpg"/>
          <p:cNvPicPr>
            <a:picLocks noChangeAspect="0"/>
          </p:cNvPicPr>
          <p:nvPr/>
        </p:nvPicPr>
        <p:blipFill>
          <a:blip r:embed="rId2">
            <a:extLst/>
          </a:blip>
          <a:stretch>
            <a:fillRect/>
          </a:stretch>
        </p:blipFill>
        <p:spPr>
          <a:xfrm>
            <a:off x="5937250" y="654050"/>
            <a:ext cx="12503151" cy="12407900"/>
          </a:xfrm>
          <a:prstGeom prst="rect">
            <a:avLst/>
          </a:prstGeom>
          <a:ln w="12700">
            <a:miter lim="400000"/>
          </a:ln>
        </p:spPr>
      </p:pic>
      <p:sp>
        <p:nvSpPr>
          <p:cNvPr id="439" name="Rectangle"/>
          <p:cNvSpPr/>
          <p:nvPr/>
        </p:nvSpPr>
        <p:spPr>
          <a:xfrm>
            <a:off x="7102078" y="482203"/>
            <a:ext cx="10179844" cy="517922"/>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440" name="calcium pumped out of cytoplasm"/>
          <p:cNvSpPr txBox="1"/>
          <p:nvPr/>
        </p:nvSpPr>
        <p:spPr>
          <a:xfrm>
            <a:off x="17192625" y="8001000"/>
            <a:ext cx="3821907" cy="132159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calcium pumped out of cytoplasm</a:t>
            </a:r>
          </a:p>
        </p:txBody>
      </p:sp>
      <p:sp>
        <p:nvSpPr>
          <p:cNvPr id="441" name="Line"/>
          <p:cNvSpPr/>
          <p:nvPr/>
        </p:nvSpPr>
        <p:spPr>
          <a:xfrm flipV="1">
            <a:off x="14799468" y="8661796"/>
            <a:ext cx="2393157" cy="1494236"/>
          </a:xfrm>
          <a:prstGeom prst="line">
            <a:avLst/>
          </a:prstGeom>
          <a:ln w="25400">
            <a:solidFill>
              <a:srgbClr val="000000"/>
            </a:solidFill>
            <a:headEnd type="stealth"/>
          </a:ln>
        </p:spPr>
        <p:txBody>
          <a:bodyPr lIns="71437" tIns="71437" rIns="71437" bIns="71437" anchor="ctr"/>
          <a:lstStyle/>
          <a:p>
            <a:pPr/>
          </a:p>
        </p:txBody>
      </p:sp>
      <p:sp>
        <p:nvSpPr>
          <p:cNvPr id="442" name="Line"/>
          <p:cNvSpPr/>
          <p:nvPr/>
        </p:nvSpPr>
        <p:spPr>
          <a:xfrm>
            <a:off x="12388453" y="10233421"/>
            <a:ext cx="3196829" cy="17871"/>
          </a:xfrm>
          <a:prstGeom prst="line">
            <a:avLst/>
          </a:prstGeom>
          <a:ln w="25400">
            <a:solidFill>
              <a:srgbClr val="000000"/>
            </a:solidFill>
            <a:headEnd type="stealth"/>
            <a:tailEnd type="stealth"/>
          </a:ln>
        </p:spPr>
        <p:txBody>
          <a:bodyPr lIns="71437" tIns="71437" rIns="71437" bIns="71437" anchor="ctr"/>
          <a:lstStyle/>
          <a:p>
            <a:pPr/>
          </a:p>
        </p:txBody>
      </p:sp>
      <p:sp>
        <p:nvSpPr>
          <p:cNvPr id="443" name="Na+ in"/>
          <p:cNvSpPr txBox="1"/>
          <p:nvPr/>
        </p:nvSpPr>
        <p:spPr>
          <a:xfrm>
            <a:off x="7709296" y="1321593"/>
            <a:ext cx="1696642" cy="736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Na+ in</a:t>
            </a:r>
          </a:p>
        </p:txBody>
      </p:sp>
      <p:sp>
        <p:nvSpPr>
          <p:cNvPr id="444" name="Ca++ in"/>
          <p:cNvSpPr txBox="1"/>
          <p:nvPr/>
        </p:nvSpPr>
        <p:spPr>
          <a:xfrm>
            <a:off x="9245203" y="3411140"/>
            <a:ext cx="1696641" cy="736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Ca++ in</a:t>
            </a:r>
          </a:p>
        </p:txBody>
      </p:sp>
      <p:sp>
        <p:nvSpPr>
          <p:cNvPr id="445" name="K+ out"/>
          <p:cNvSpPr txBox="1"/>
          <p:nvPr/>
        </p:nvSpPr>
        <p:spPr>
          <a:xfrm>
            <a:off x="12013406" y="8376046"/>
            <a:ext cx="1696641" cy="736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K+ out</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9" name="Oval"/>
          <p:cNvSpPr/>
          <p:nvPr/>
        </p:nvSpPr>
        <p:spPr>
          <a:xfrm>
            <a:off x="7558484" y="3625453"/>
            <a:ext cx="9480552" cy="900112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250" name="Circle"/>
          <p:cNvSpPr/>
          <p:nvPr/>
        </p:nvSpPr>
        <p:spPr>
          <a:xfrm>
            <a:off x="4527550" y="4414837"/>
            <a:ext cx="657225" cy="65722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251" name="Circulatory System: Active Pumping…"/>
          <p:cNvSpPr txBox="1"/>
          <p:nvPr/>
        </p:nvSpPr>
        <p:spPr>
          <a:xfrm>
            <a:off x="4098925" y="501650"/>
            <a:ext cx="16359188" cy="17018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b="1" sz="4600">
                <a:uFill>
                  <a:solidFill>
                    <a:srgbClr val="000000"/>
                  </a:solidFill>
                </a:uFill>
              </a:defRPr>
            </a:pPr>
            <a:r>
              <a:rPr sz="5200">
                <a:solidFill>
                  <a:srgbClr val="FA5722"/>
                </a:solidFill>
              </a:rPr>
              <a:t>Circulatory System: Active Pumping</a:t>
            </a:r>
            <a:r>
              <a:t> </a:t>
            </a:r>
          </a:p>
          <a:p>
            <a:pPr marL="81280" marR="81280" defTabSz="1821656">
              <a:buClr>
                <a:srgbClr val="000000"/>
              </a:buClr>
              <a:buFont typeface="Helvetica"/>
              <a:defRPr b="1" sz="4600">
                <a:uFill>
                  <a:solidFill>
                    <a:srgbClr val="000000"/>
                  </a:solidFill>
                </a:uFill>
              </a:defRPr>
            </a:pPr>
            <a:r>
              <a:t>to transport gases from respiratory surface to tissues</a:t>
            </a:r>
          </a:p>
        </p:txBody>
      </p:sp>
      <p:sp>
        <p:nvSpPr>
          <p:cNvPr id="252" name="Line"/>
          <p:cNvSpPr/>
          <p:nvPr/>
        </p:nvSpPr>
        <p:spPr>
          <a:xfrm>
            <a:off x="8327307" y="4194571"/>
            <a:ext cx="8640336" cy="7865172"/>
          </a:xfrm>
          <a:custGeom>
            <a:avLst/>
            <a:gdLst/>
            <a:ahLst/>
            <a:cxnLst>
              <a:cxn ang="0">
                <a:pos x="wd2" y="hd2"/>
              </a:cxn>
              <a:cxn ang="5400000">
                <a:pos x="wd2" y="hd2"/>
              </a:cxn>
              <a:cxn ang="10800000">
                <a:pos x="wd2" y="hd2"/>
              </a:cxn>
              <a:cxn ang="16200000">
                <a:pos x="wd2" y="hd2"/>
              </a:cxn>
            </a:cxnLst>
            <a:rect l="0" t="0" r="r" b="b"/>
            <a:pathLst>
              <a:path w="21552" h="20943" fill="norm" stroke="1" extrusionOk="0">
                <a:moveTo>
                  <a:pt x="21552" y="6147"/>
                </a:moveTo>
                <a:cubicBezTo>
                  <a:pt x="20702" y="6393"/>
                  <a:pt x="20349" y="6000"/>
                  <a:pt x="19643" y="5795"/>
                </a:cubicBezTo>
                <a:cubicBezTo>
                  <a:pt x="19331" y="5549"/>
                  <a:pt x="18961" y="5481"/>
                  <a:pt x="18684" y="5206"/>
                </a:cubicBezTo>
                <a:cubicBezTo>
                  <a:pt x="18389" y="4912"/>
                  <a:pt x="18204" y="4520"/>
                  <a:pt x="17885" y="4275"/>
                </a:cubicBezTo>
                <a:cubicBezTo>
                  <a:pt x="17624" y="3824"/>
                  <a:pt x="17489" y="3235"/>
                  <a:pt x="17229" y="2804"/>
                </a:cubicBezTo>
                <a:cubicBezTo>
                  <a:pt x="16985" y="2402"/>
                  <a:pt x="16673" y="2235"/>
                  <a:pt x="16379" y="1931"/>
                </a:cubicBezTo>
                <a:cubicBezTo>
                  <a:pt x="16110" y="1657"/>
                  <a:pt x="16009" y="1353"/>
                  <a:pt x="15723" y="1108"/>
                </a:cubicBezTo>
                <a:cubicBezTo>
                  <a:pt x="15269" y="716"/>
                  <a:pt x="14613" y="284"/>
                  <a:pt x="14066" y="118"/>
                </a:cubicBezTo>
                <a:cubicBezTo>
                  <a:pt x="13847" y="49"/>
                  <a:pt x="13629" y="49"/>
                  <a:pt x="13418" y="0"/>
                </a:cubicBezTo>
                <a:cubicBezTo>
                  <a:pt x="12619" y="108"/>
                  <a:pt x="12140" y="-157"/>
                  <a:pt x="11955" y="696"/>
                </a:cubicBezTo>
                <a:cubicBezTo>
                  <a:pt x="11972" y="1206"/>
                  <a:pt x="11938" y="1716"/>
                  <a:pt x="12005" y="2226"/>
                </a:cubicBezTo>
                <a:cubicBezTo>
                  <a:pt x="12031" y="2471"/>
                  <a:pt x="12232" y="2716"/>
                  <a:pt x="12359" y="2922"/>
                </a:cubicBezTo>
                <a:cubicBezTo>
                  <a:pt x="13149" y="4245"/>
                  <a:pt x="14377" y="4951"/>
                  <a:pt x="15723" y="5265"/>
                </a:cubicBezTo>
                <a:cubicBezTo>
                  <a:pt x="16034" y="5442"/>
                  <a:pt x="16362" y="5549"/>
                  <a:pt x="16682" y="5736"/>
                </a:cubicBezTo>
                <a:cubicBezTo>
                  <a:pt x="16959" y="6069"/>
                  <a:pt x="17346" y="6216"/>
                  <a:pt x="17683" y="6491"/>
                </a:cubicBezTo>
                <a:cubicBezTo>
                  <a:pt x="17969" y="7334"/>
                  <a:pt x="17868" y="6863"/>
                  <a:pt x="17935" y="7903"/>
                </a:cubicBezTo>
                <a:cubicBezTo>
                  <a:pt x="17918" y="8383"/>
                  <a:pt x="17944" y="8873"/>
                  <a:pt x="17885" y="9363"/>
                </a:cubicBezTo>
                <a:cubicBezTo>
                  <a:pt x="17876" y="9422"/>
                  <a:pt x="17767" y="9373"/>
                  <a:pt x="17733" y="9422"/>
                </a:cubicBezTo>
                <a:cubicBezTo>
                  <a:pt x="17346" y="9785"/>
                  <a:pt x="17372" y="9893"/>
                  <a:pt x="16875" y="10011"/>
                </a:cubicBezTo>
                <a:cubicBezTo>
                  <a:pt x="16589" y="9971"/>
                  <a:pt x="16295" y="9971"/>
                  <a:pt x="16026" y="9893"/>
                </a:cubicBezTo>
                <a:cubicBezTo>
                  <a:pt x="15950" y="9864"/>
                  <a:pt x="15925" y="9765"/>
                  <a:pt x="15874" y="9716"/>
                </a:cubicBezTo>
                <a:cubicBezTo>
                  <a:pt x="15563" y="9403"/>
                  <a:pt x="15462" y="9403"/>
                  <a:pt x="15168" y="8952"/>
                </a:cubicBezTo>
                <a:cubicBezTo>
                  <a:pt x="14453" y="7863"/>
                  <a:pt x="15513" y="9422"/>
                  <a:pt x="14722" y="8432"/>
                </a:cubicBezTo>
                <a:cubicBezTo>
                  <a:pt x="14604" y="8285"/>
                  <a:pt x="14419" y="7961"/>
                  <a:pt x="14419" y="7961"/>
                </a:cubicBezTo>
                <a:cubicBezTo>
                  <a:pt x="14116" y="6687"/>
                  <a:pt x="13376" y="5226"/>
                  <a:pt x="12409" y="4510"/>
                </a:cubicBezTo>
                <a:cubicBezTo>
                  <a:pt x="12232" y="4196"/>
                  <a:pt x="11988" y="3971"/>
                  <a:pt x="11803" y="3686"/>
                </a:cubicBezTo>
                <a:cubicBezTo>
                  <a:pt x="11745" y="3588"/>
                  <a:pt x="11736" y="3461"/>
                  <a:pt x="11660" y="3392"/>
                </a:cubicBezTo>
                <a:cubicBezTo>
                  <a:pt x="11509" y="3255"/>
                  <a:pt x="11307" y="3216"/>
                  <a:pt x="11156" y="3098"/>
                </a:cubicBezTo>
                <a:cubicBezTo>
                  <a:pt x="10441" y="2559"/>
                  <a:pt x="10483" y="2382"/>
                  <a:pt x="9802" y="2226"/>
                </a:cubicBezTo>
                <a:cubicBezTo>
                  <a:pt x="9423" y="2275"/>
                  <a:pt x="9280" y="2294"/>
                  <a:pt x="9095" y="2686"/>
                </a:cubicBezTo>
                <a:cubicBezTo>
                  <a:pt x="9045" y="2775"/>
                  <a:pt x="9019" y="2873"/>
                  <a:pt x="8994" y="2981"/>
                </a:cubicBezTo>
                <a:cubicBezTo>
                  <a:pt x="8952" y="3088"/>
                  <a:pt x="8893" y="3334"/>
                  <a:pt x="8893" y="3334"/>
                </a:cubicBezTo>
                <a:cubicBezTo>
                  <a:pt x="8944" y="3873"/>
                  <a:pt x="8960" y="4422"/>
                  <a:pt x="9045" y="4971"/>
                </a:cubicBezTo>
                <a:cubicBezTo>
                  <a:pt x="9120" y="5481"/>
                  <a:pt x="9482" y="5834"/>
                  <a:pt x="9751" y="6206"/>
                </a:cubicBezTo>
                <a:cubicBezTo>
                  <a:pt x="10458" y="7206"/>
                  <a:pt x="11097" y="8344"/>
                  <a:pt x="12207" y="8775"/>
                </a:cubicBezTo>
                <a:cubicBezTo>
                  <a:pt x="12527" y="9148"/>
                  <a:pt x="12905" y="9491"/>
                  <a:pt x="13267" y="9834"/>
                </a:cubicBezTo>
                <a:cubicBezTo>
                  <a:pt x="13284" y="9873"/>
                  <a:pt x="13418" y="10158"/>
                  <a:pt x="13418" y="10246"/>
                </a:cubicBezTo>
                <a:cubicBezTo>
                  <a:pt x="13418" y="10530"/>
                  <a:pt x="13418" y="10824"/>
                  <a:pt x="13368" y="11119"/>
                </a:cubicBezTo>
                <a:cubicBezTo>
                  <a:pt x="13284" y="11511"/>
                  <a:pt x="12350" y="11599"/>
                  <a:pt x="12106" y="11648"/>
                </a:cubicBezTo>
                <a:cubicBezTo>
                  <a:pt x="10962" y="11472"/>
                  <a:pt x="9759" y="11197"/>
                  <a:pt x="9095" y="9952"/>
                </a:cubicBezTo>
                <a:cubicBezTo>
                  <a:pt x="8498" y="8834"/>
                  <a:pt x="8119" y="7599"/>
                  <a:pt x="7539" y="6491"/>
                </a:cubicBezTo>
                <a:cubicBezTo>
                  <a:pt x="7160" y="5765"/>
                  <a:pt x="6572" y="4951"/>
                  <a:pt x="5831" y="4736"/>
                </a:cubicBezTo>
                <a:cubicBezTo>
                  <a:pt x="5394" y="4794"/>
                  <a:pt x="4948" y="4804"/>
                  <a:pt x="4528" y="4912"/>
                </a:cubicBezTo>
                <a:cubicBezTo>
                  <a:pt x="4351" y="4951"/>
                  <a:pt x="4048" y="5579"/>
                  <a:pt x="3922" y="5736"/>
                </a:cubicBezTo>
                <a:cubicBezTo>
                  <a:pt x="3687" y="6804"/>
                  <a:pt x="3342" y="6030"/>
                  <a:pt x="3771" y="8138"/>
                </a:cubicBezTo>
                <a:cubicBezTo>
                  <a:pt x="3838" y="8471"/>
                  <a:pt x="4107" y="8716"/>
                  <a:pt x="4275" y="9010"/>
                </a:cubicBezTo>
                <a:cubicBezTo>
                  <a:pt x="4553" y="9491"/>
                  <a:pt x="4881" y="9952"/>
                  <a:pt x="5327" y="10246"/>
                </a:cubicBezTo>
                <a:cubicBezTo>
                  <a:pt x="6277" y="10864"/>
                  <a:pt x="6151" y="10717"/>
                  <a:pt x="7186" y="11119"/>
                </a:cubicBezTo>
                <a:cubicBezTo>
                  <a:pt x="7371" y="11187"/>
                  <a:pt x="7547" y="11275"/>
                  <a:pt x="7741" y="11354"/>
                </a:cubicBezTo>
                <a:cubicBezTo>
                  <a:pt x="7833" y="11393"/>
                  <a:pt x="8044" y="11472"/>
                  <a:pt x="8044" y="11472"/>
                </a:cubicBezTo>
                <a:cubicBezTo>
                  <a:pt x="8397" y="11824"/>
                  <a:pt x="8834" y="12099"/>
                  <a:pt x="9145" y="12521"/>
                </a:cubicBezTo>
                <a:cubicBezTo>
                  <a:pt x="9255" y="12668"/>
                  <a:pt x="9356" y="12825"/>
                  <a:pt x="9448" y="12991"/>
                </a:cubicBezTo>
                <a:cubicBezTo>
                  <a:pt x="9524" y="13138"/>
                  <a:pt x="9650" y="13462"/>
                  <a:pt x="9650" y="13462"/>
                </a:cubicBezTo>
                <a:cubicBezTo>
                  <a:pt x="9633" y="13717"/>
                  <a:pt x="9692" y="13991"/>
                  <a:pt x="9600" y="14227"/>
                </a:cubicBezTo>
                <a:cubicBezTo>
                  <a:pt x="9465" y="14540"/>
                  <a:pt x="8944" y="14678"/>
                  <a:pt x="8691" y="14746"/>
                </a:cubicBezTo>
                <a:cubicBezTo>
                  <a:pt x="8060" y="14629"/>
                  <a:pt x="7396" y="14589"/>
                  <a:pt x="6832" y="14227"/>
                </a:cubicBezTo>
                <a:cubicBezTo>
                  <a:pt x="6151" y="13785"/>
                  <a:pt x="6084" y="13560"/>
                  <a:pt x="5276" y="13227"/>
                </a:cubicBezTo>
                <a:cubicBezTo>
                  <a:pt x="4645" y="12285"/>
                  <a:pt x="4023" y="11305"/>
                  <a:pt x="3569" y="10246"/>
                </a:cubicBezTo>
                <a:cubicBezTo>
                  <a:pt x="3476" y="10040"/>
                  <a:pt x="3459" y="9795"/>
                  <a:pt x="3367" y="9599"/>
                </a:cubicBezTo>
                <a:cubicBezTo>
                  <a:pt x="3056" y="8952"/>
                  <a:pt x="2475" y="8079"/>
                  <a:pt x="1861" y="7844"/>
                </a:cubicBezTo>
                <a:cubicBezTo>
                  <a:pt x="1592" y="7863"/>
                  <a:pt x="1323" y="7854"/>
                  <a:pt x="1062" y="7903"/>
                </a:cubicBezTo>
                <a:cubicBezTo>
                  <a:pt x="810" y="7942"/>
                  <a:pt x="659" y="8236"/>
                  <a:pt x="406" y="8314"/>
                </a:cubicBezTo>
                <a:cubicBezTo>
                  <a:pt x="322" y="8481"/>
                  <a:pt x="213" y="8648"/>
                  <a:pt x="154" y="8834"/>
                </a:cubicBezTo>
                <a:cubicBezTo>
                  <a:pt x="103" y="8981"/>
                  <a:pt x="53" y="9305"/>
                  <a:pt x="53" y="9305"/>
                </a:cubicBezTo>
                <a:cubicBezTo>
                  <a:pt x="19" y="9697"/>
                  <a:pt x="-48" y="10236"/>
                  <a:pt x="53" y="10648"/>
                </a:cubicBezTo>
                <a:cubicBezTo>
                  <a:pt x="70" y="10736"/>
                  <a:pt x="154" y="10795"/>
                  <a:pt x="204" y="10883"/>
                </a:cubicBezTo>
                <a:cubicBezTo>
                  <a:pt x="288" y="11020"/>
                  <a:pt x="305" y="11217"/>
                  <a:pt x="406" y="11354"/>
                </a:cubicBezTo>
                <a:cubicBezTo>
                  <a:pt x="465" y="11432"/>
                  <a:pt x="583" y="11452"/>
                  <a:pt x="659" y="11530"/>
                </a:cubicBezTo>
                <a:cubicBezTo>
                  <a:pt x="911" y="11775"/>
                  <a:pt x="1163" y="12030"/>
                  <a:pt x="1416" y="12295"/>
                </a:cubicBezTo>
                <a:cubicBezTo>
                  <a:pt x="1458" y="12334"/>
                  <a:pt x="2198" y="13295"/>
                  <a:pt x="2316" y="13344"/>
                </a:cubicBezTo>
                <a:cubicBezTo>
                  <a:pt x="2492" y="13413"/>
                  <a:pt x="2635" y="13462"/>
                  <a:pt x="2820" y="13580"/>
                </a:cubicBezTo>
                <a:cubicBezTo>
                  <a:pt x="3249" y="13844"/>
                  <a:pt x="2778" y="13697"/>
                  <a:pt x="3266" y="13815"/>
                </a:cubicBezTo>
                <a:cubicBezTo>
                  <a:pt x="3535" y="13972"/>
                  <a:pt x="3779" y="14178"/>
                  <a:pt x="4073" y="14276"/>
                </a:cubicBezTo>
                <a:cubicBezTo>
                  <a:pt x="4376" y="14982"/>
                  <a:pt x="3964" y="14129"/>
                  <a:pt x="4326" y="14629"/>
                </a:cubicBezTo>
                <a:cubicBezTo>
                  <a:pt x="4368" y="14687"/>
                  <a:pt x="4376" y="14795"/>
                  <a:pt x="4427" y="14864"/>
                </a:cubicBezTo>
                <a:cubicBezTo>
                  <a:pt x="4595" y="15109"/>
                  <a:pt x="4856" y="15354"/>
                  <a:pt x="5074" y="15570"/>
                </a:cubicBezTo>
                <a:cubicBezTo>
                  <a:pt x="5133" y="15629"/>
                  <a:pt x="5201" y="15688"/>
                  <a:pt x="5276" y="15746"/>
                </a:cubicBezTo>
                <a:cubicBezTo>
                  <a:pt x="5369" y="15825"/>
                  <a:pt x="5579" y="15982"/>
                  <a:pt x="5579" y="15982"/>
                </a:cubicBezTo>
                <a:cubicBezTo>
                  <a:pt x="5697" y="16962"/>
                  <a:pt x="5512" y="15923"/>
                  <a:pt x="5781" y="16619"/>
                </a:cubicBezTo>
                <a:cubicBezTo>
                  <a:pt x="5806" y="16697"/>
                  <a:pt x="5873" y="17296"/>
                  <a:pt x="5882" y="17325"/>
                </a:cubicBezTo>
                <a:cubicBezTo>
                  <a:pt x="5588" y="18815"/>
                  <a:pt x="5798" y="18443"/>
                  <a:pt x="4376" y="18374"/>
                </a:cubicBezTo>
                <a:cubicBezTo>
                  <a:pt x="3560" y="18051"/>
                  <a:pt x="3502" y="17296"/>
                  <a:pt x="2972" y="16678"/>
                </a:cubicBezTo>
                <a:cubicBezTo>
                  <a:pt x="2702" y="15893"/>
                  <a:pt x="2341" y="15688"/>
                  <a:pt x="1811" y="15276"/>
                </a:cubicBezTo>
                <a:cubicBezTo>
                  <a:pt x="1575" y="15315"/>
                  <a:pt x="1315" y="15266"/>
                  <a:pt x="1113" y="15393"/>
                </a:cubicBezTo>
                <a:cubicBezTo>
                  <a:pt x="1012" y="15442"/>
                  <a:pt x="1045" y="15629"/>
                  <a:pt x="1012" y="15746"/>
                </a:cubicBezTo>
                <a:cubicBezTo>
                  <a:pt x="995" y="15805"/>
                  <a:pt x="961" y="15923"/>
                  <a:pt x="961" y="15923"/>
                </a:cubicBezTo>
                <a:cubicBezTo>
                  <a:pt x="1054" y="16717"/>
                  <a:pt x="1474" y="17050"/>
                  <a:pt x="1811" y="17737"/>
                </a:cubicBezTo>
                <a:cubicBezTo>
                  <a:pt x="1920" y="17962"/>
                  <a:pt x="1945" y="18266"/>
                  <a:pt x="2063" y="18492"/>
                </a:cubicBezTo>
                <a:cubicBezTo>
                  <a:pt x="2324" y="19021"/>
                  <a:pt x="2635" y="19266"/>
                  <a:pt x="3073" y="19551"/>
                </a:cubicBezTo>
                <a:cubicBezTo>
                  <a:pt x="3098" y="19560"/>
                  <a:pt x="3745" y="20061"/>
                  <a:pt x="3821" y="20080"/>
                </a:cubicBezTo>
                <a:cubicBezTo>
                  <a:pt x="4578" y="20198"/>
                  <a:pt x="4259" y="20139"/>
                  <a:pt x="4780" y="20247"/>
                </a:cubicBezTo>
                <a:cubicBezTo>
                  <a:pt x="5411" y="20502"/>
                  <a:pt x="5941" y="20551"/>
                  <a:pt x="6631" y="20600"/>
                </a:cubicBezTo>
                <a:cubicBezTo>
                  <a:pt x="7867" y="20884"/>
                  <a:pt x="9028" y="21443"/>
                  <a:pt x="9246" y="19962"/>
                </a:cubicBezTo>
                <a:cubicBezTo>
                  <a:pt x="9213" y="19335"/>
                  <a:pt x="9288" y="18551"/>
                  <a:pt x="8944" y="18031"/>
                </a:cubicBezTo>
                <a:cubicBezTo>
                  <a:pt x="8826" y="17511"/>
                  <a:pt x="8826" y="17011"/>
                  <a:pt x="8590" y="16560"/>
                </a:cubicBezTo>
                <a:cubicBezTo>
                  <a:pt x="8708" y="16001"/>
                  <a:pt x="9036" y="16295"/>
                  <a:pt x="9398" y="16443"/>
                </a:cubicBezTo>
                <a:cubicBezTo>
                  <a:pt x="9860" y="16845"/>
                  <a:pt x="10357" y="17276"/>
                  <a:pt x="10752" y="17796"/>
                </a:cubicBezTo>
                <a:cubicBezTo>
                  <a:pt x="10979" y="18090"/>
                  <a:pt x="11324" y="18570"/>
                  <a:pt x="11610" y="18786"/>
                </a:cubicBezTo>
                <a:cubicBezTo>
                  <a:pt x="12367" y="19355"/>
                  <a:pt x="12939" y="19668"/>
                  <a:pt x="13814" y="20021"/>
                </a:cubicBezTo>
                <a:cubicBezTo>
                  <a:pt x="15067" y="19943"/>
                  <a:pt x="14789" y="20227"/>
                  <a:pt x="15075" y="19257"/>
                </a:cubicBezTo>
                <a:cubicBezTo>
                  <a:pt x="15025" y="18806"/>
                  <a:pt x="15059" y="18325"/>
                  <a:pt x="14924" y="17913"/>
                </a:cubicBezTo>
                <a:cubicBezTo>
                  <a:pt x="14773" y="17482"/>
                  <a:pt x="13738" y="16648"/>
                  <a:pt x="13368" y="16501"/>
                </a:cubicBezTo>
                <a:cubicBezTo>
                  <a:pt x="13057" y="16139"/>
                  <a:pt x="12729" y="15835"/>
                  <a:pt x="12459" y="15452"/>
                </a:cubicBezTo>
                <a:cubicBezTo>
                  <a:pt x="12291" y="15217"/>
                  <a:pt x="11955" y="14746"/>
                  <a:pt x="11955" y="14746"/>
                </a:cubicBezTo>
                <a:cubicBezTo>
                  <a:pt x="11837" y="14344"/>
                  <a:pt x="11829" y="14178"/>
                  <a:pt x="12157" y="13991"/>
                </a:cubicBezTo>
                <a:cubicBezTo>
                  <a:pt x="12560" y="14011"/>
                  <a:pt x="12964" y="13972"/>
                  <a:pt x="13368" y="14050"/>
                </a:cubicBezTo>
                <a:cubicBezTo>
                  <a:pt x="13595" y="14089"/>
                  <a:pt x="14344" y="15295"/>
                  <a:pt x="14369" y="15335"/>
                </a:cubicBezTo>
                <a:cubicBezTo>
                  <a:pt x="14781" y="16109"/>
                  <a:pt x="15538" y="17198"/>
                  <a:pt x="16379" y="17443"/>
                </a:cubicBezTo>
                <a:cubicBezTo>
                  <a:pt x="17498" y="17364"/>
                  <a:pt x="17809" y="17580"/>
                  <a:pt x="18532" y="17148"/>
                </a:cubicBezTo>
                <a:cubicBezTo>
                  <a:pt x="18684" y="16599"/>
                  <a:pt x="18709" y="16658"/>
                  <a:pt x="18583" y="15864"/>
                </a:cubicBezTo>
                <a:cubicBezTo>
                  <a:pt x="18566" y="15766"/>
                  <a:pt x="18490" y="15697"/>
                  <a:pt x="18440" y="15629"/>
                </a:cubicBezTo>
                <a:cubicBezTo>
                  <a:pt x="18272" y="15423"/>
                  <a:pt x="18129" y="15188"/>
                  <a:pt x="17935" y="15040"/>
                </a:cubicBezTo>
                <a:cubicBezTo>
                  <a:pt x="17355" y="14609"/>
                  <a:pt x="16716" y="14207"/>
                  <a:pt x="16026" y="14109"/>
                </a:cubicBezTo>
                <a:cubicBezTo>
                  <a:pt x="15765" y="14070"/>
                  <a:pt x="15361" y="14021"/>
                  <a:pt x="15126" y="13933"/>
                </a:cubicBezTo>
                <a:cubicBezTo>
                  <a:pt x="14899" y="13844"/>
                  <a:pt x="14697" y="13746"/>
                  <a:pt x="14470" y="13697"/>
                </a:cubicBezTo>
                <a:cubicBezTo>
                  <a:pt x="14285" y="13531"/>
                  <a:pt x="14133" y="13472"/>
                  <a:pt x="14066" y="13227"/>
                </a:cubicBezTo>
                <a:cubicBezTo>
                  <a:pt x="14268" y="12981"/>
                  <a:pt x="14529" y="12648"/>
                  <a:pt x="14773" y="12462"/>
                </a:cubicBezTo>
                <a:cubicBezTo>
                  <a:pt x="14991" y="12276"/>
                  <a:pt x="15412" y="12187"/>
                  <a:pt x="15673" y="12119"/>
                </a:cubicBezTo>
                <a:cubicBezTo>
                  <a:pt x="16640" y="12491"/>
                  <a:pt x="16993" y="13334"/>
                  <a:pt x="18087" y="13521"/>
                </a:cubicBezTo>
                <a:cubicBezTo>
                  <a:pt x="18381" y="13629"/>
                  <a:pt x="18726" y="13531"/>
                  <a:pt x="18835" y="13168"/>
                </a:cubicBezTo>
                <a:cubicBezTo>
                  <a:pt x="18751" y="12609"/>
                  <a:pt x="18802" y="12442"/>
                  <a:pt x="18440" y="12177"/>
                </a:cubicBezTo>
                <a:cubicBezTo>
                  <a:pt x="18305" y="12079"/>
                  <a:pt x="18171" y="11991"/>
                  <a:pt x="18036" y="11942"/>
                </a:cubicBezTo>
                <a:cubicBezTo>
                  <a:pt x="17935" y="11903"/>
                  <a:pt x="17834" y="11864"/>
                  <a:pt x="17733" y="11824"/>
                </a:cubicBezTo>
                <a:cubicBezTo>
                  <a:pt x="17683" y="11805"/>
                  <a:pt x="17582" y="11766"/>
                  <a:pt x="17582" y="11766"/>
                </a:cubicBezTo>
                <a:cubicBezTo>
                  <a:pt x="17447" y="11530"/>
                  <a:pt x="17431" y="11383"/>
                  <a:pt x="17683" y="11295"/>
                </a:cubicBezTo>
                <a:cubicBezTo>
                  <a:pt x="17977" y="11334"/>
                  <a:pt x="18288" y="11324"/>
                  <a:pt x="18583" y="11413"/>
                </a:cubicBezTo>
                <a:cubicBezTo>
                  <a:pt x="18869" y="11491"/>
                  <a:pt x="19239" y="11942"/>
                  <a:pt x="19643" y="12060"/>
                </a:cubicBezTo>
                <a:cubicBezTo>
                  <a:pt x="20223" y="12511"/>
                  <a:pt x="19819" y="12305"/>
                  <a:pt x="20946" y="12177"/>
                </a:cubicBezTo>
                <a:cubicBezTo>
                  <a:pt x="21308" y="10903"/>
                  <a:pt x="20610" y="9756"/>
                  <a:pt x="19592" y="9363"/>
                </a:cubicBezTo>
                <a:cubicBezTo>
                  <a:pt x="19500" y="9285"/>
                  <a:pt x="19256" y="9099"/>
                  <a:pt x="19239" y="8952"/>
                </a:cubicBezTo>
                <a:cubicBezTo>
                  <a:pt x="19096" y="7726"/>
                  <a:pt x="20341" y="7481"/>
                  <a:pt x="21047" y="7079"/>
                </a:cubicBezTo>
              </a:path>
            </a:pathLst>
          </a:custGeom>
          <a:ln w="88900">
            <a:solidFill>
              <a:srgbClr val="FA5722"/>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253" name="Line"/>
          <p:cNvSpPr/>
          <p:nvPr/>
        </p:nvSpPr>
        <p:spPr>
          <a:xfrm>
            <a:off x="12676585" y="4088209"/>
            <a:ext cx="949326" cy="911226"/>
          </a:xfrm>
          <a:custGeom>
            <a:avLst/>
            <a:gdLst/>
            <a:ahLst/>
            <a:cxnLst>
              <a:cxn ang="0">
                <a:pos x="wd2" y="hd2"/>
              </a:cxn>
              <a:cxn ang="5400000">
                <a:pos x="wd2" y="hd2"/>
              </a:cxn>
              <a:cxn ang="10800000">
                <a:pos x="wd2" y="hd2"/>
              </a:cxn>
              <a:cxn ang="16200000">
                <a:pos x="wd2" y="hd2"/>
              </a:cxn>
            </a:cxnLst>
            <a:rect l="0" t="0" r="r" b="b"/>
            <a:pathLst>
              <a:path w="21528" h="21303" fill="norm" stroke="1" extrusionOk="0">
                <a:moveTo>
                  <a:pt x="16344" y="3118"/>
                </a:moveTo>
                <a:cubicBezTo>
                  <a:pt x="13392" y="2079"/>
                  <a:pt x="16920" y="3415"/>
                  <a:pt x="12888" y="1337"/>
                </a:cubicBezTo>
                <a:cubicBezTo>
                  <a:pt x="11232" y="446"/>
                  <a:pt x="9000" y="297"/>
                  <a:pt x="7272" y="0"/>
                </a:cubicBezTo>
                <a:cubicBezTo>
                  <a:pt x="5832" y="149"/>
                  <a:pt x="4320" y="-148"/>
                  <a:pt x="3024" y="446"/>
                </a:cubicBezTo>
                <a:cubicBezTo>
                  <a:pt x="2376" y="668"/>
                  <a:pt x="2448" y="1633"/>
                  <a:pt x="2160" y="2227"/>
                </a:cubicBezTo>
                <a:cubicBezTo>
                  <a:pt x="-72" y="6013"/>
                  <a:pt x="864" y="3489"/>
                  <a:pt x="0" y="6236"/>
                </a:cubicBezTo>
                <a:cubicBezTo>
                  <a:pt x="216" y="8537"/>
                  <a:pt x="288" y="11431"/>
                  <a:pt x="1296" y="13732"/>
                </a:cubicBezTo>
                <a:cubicBezTo>
                  <a:pt x="1944" y="15365"/>
                  <a:pt x="5688" y="18706"/>
                  <a:pt x="7272" y="19077"/>
                </a:cubicBezTo>
                <a:cubicBezTo>
                  <a:pt x="8064" y="19225"/>
                  <a:pt x="9792" y="19448"/>
                  <a:pt x="10728" y="19967"/>
                </a:cubicBezTo>
                <a:cubicBezTo>
                  <a:pt x="13680" y="21452"/>
                  <a:pt x="10152" y="20339"/>
                  <a:pt x="13752" y="21304"/>
                </a:cubicBezTo>
                <a:cubicBezTo>
                  <a:pt x="14112" y="21229"/>
                  <a:pt x="18792" y="21304"/>
                  <a:pt x="19800" y="19967"/>
                </a:cubicBezTo>
                <a:cubicBezTo>
                  <a:pt x="20592" y="18780"/>
                  <a:pt x="21096" y="15737"/>
                  <a:pt x="21528" y="14178"/>
                </a:cubicBezTo>
                <a:cubicBezTo>
                  <a:pt x="21384" y="12545"/>
                  <a:pt x="21456" y="10912"/>
                  <a:pt x="21096" y="9353"/>
                </a:cubicBezTo>
                <a:cubicBezTo>
                  <a:pt x="20448" y="6978"/>
                  <a:pt x="16272" y="3563"/>
                  <a:pt x="13752" y="3563"/>
                </a:cubicBezTo>
              </a:path>
            </a:pathLst>
          </a:custGeom>
          <a:solidFill>
            <a:srgbClr val="7A0D15"/>
          </a:solidFill>
          <a:ln w="12700">
            <a:solidFill>
              <a:srgbClr val="7A0D15"/>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254" name="pump"/>
          <p:cNvSpPr txBox="1"/>
          <p:nvPr/>
        </p:nvSpPr>
        <p:spPr>
          <a:xfrm>
            <a:off x="15188009" y="3494484"/>
            <a:ext cx="1408595"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pump</a:t>
            </a:r>
          </a:p>
        </p:txBody>
      </p:sp>
      <p:sp>
        <p:nvSpPr>
          <p:cNvPr id="255" name="respiratory…"/>
          <p:cNvSpPr txBox="1"/>
          <p:nvPr/>
        </p:nvSpPr>
        <p:spPr>
          <a:xfrm>
            <a:off x="17434645" y="5132784"/>
            <a:ext cx="2481413" cy="15906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0000"/>
              </a:buClr>
              <a:buFont typeface="Helvetica"/>
              <a:defRPr b="1" sz="3200">
                <a:uFill>
                  <a:solidFill>
                    <a:srgbClr val="000000"/>
                  </a:solidFill>
                </a:uFill>
              </a:defRPr>
            </a:pPr>
            <a:r>
              <a:t>respiratory</a:t>
            </a:r>
          </a:p>
          <a:p>
            <a:pPr marL="81280" marR="81280" algn="ctr" defTabSz="1821656">
              <a:buClr>
                <a:srgbClr val="000000"/>
              </a:buClr>
              <a:buFont typeface="Helvetica"/>
              <a:defRPr b="1" sz="3200">
                <a:uFill>
                  <a:solidFill>
                    <a:srgbClr val="000000"/>
                  </a:solidFill>
                </a:uFill>
              </a:defRPr>
            </a:pPr>
            <a:r>
              <a:t>exchange</a:t>
            </a:r>
          </a:p>
          <a:p>
            <a:pPr marL="81280" marR="81280" algn="ctr" defTabSz="1821656">
              <a:buClr>
                <a:srgbClr val="000000"/>
              </a:buClr>
              <a:buFont typeface="Helvetica"/>
              <a:defRPr b="1" sz="3200">
                <a:uFill>
                  <a:solidFill>
                    <a:srgbClr val="000000"/>
                  </a:solidFill>
                </a:uFill>
              </a:defRPr>
            </a:pPr>
            <a:r>
              <a:t>surface</a:t>
            </a:r>
          </a:p>
        </p:txBody>
      </p:sp>
      <p:sp>
        <p:nvSpPr>
          <p:cNvPr id="256" name="Line"/>
          <p:cNvSpPr/>
          <p:nvPr/>
        </p:nvSpPr>
        <p:spPr>
          <a:xfrm flipH="1">
            <a:off x="13359209" y="3916759"/>
            <a:ext cx="1800226" cy="533401"/>
          </a:xfrm>
          <a:prstGeom prst="line">
            <a:avLst/>
          </a:prstGeom>
          <a:ln w="50800">
            <a:solidFill>
              <a:srgbClr val="FFCC58"/>
            </a:solidFill>
            <a:tailEnd type="triangle"/>
          </a:ln>
        </p:spPr>
        <p:txBody>
          <a:bodyPr lIns="71437" tIns="71437" rIns="71437" bIns="71437" anchor="ctr"/>
          <a:lstStyle/>
          <a:p>
            <a:pPr/>
          </a:p>
        </p:txBody>
      </p:sp>
      <p:sp>
        <p:nvSpPr>
          <p:cNvPr id="257" name="O2, CO2"/>
          <p:cNvSpPr txBox="1"/>
          <p:nvPr/>
        </p:nvSpPr>
        <p:spPr>
          <a:xfrm>
            <a:off x="18180843" y="7977187"/>
            <a:ext cx="2232475"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4600">
                <a:uFill>
                  <a:solidFill>
                    <a:srgbClr val="000000"/>
                  </a:solidFill>
                </a:uFill>
                <a:latin typeface="Times Roman"/>
                <a:ea typeface="Times Roman"/>
                <a:cs typeface="Times Roman"/>
                <a:sym typeface="Times Roman"/>
              </a:defRPr>
            </a:pPr>
            <a:r>
              <a:t>O</a:t>
            </a:r>
            <a:r>
              <a:rPr baseline="-5999"/>
              <a:t>2</a:t>
            </a:r>
            <a:r>
              <a:t>, CO</a:t>
            </a:r>
            <a:r>
              <a:rPr baseline="-5999"/>
              <a:t>2</a:t>
            </a:r>
          </a:p>
        </p:txBody>
      </p:sp>
      <p:sp>
        <p:nvSpPr>
          <p:cNvPr id="258" name="O2, CO2"/>
          <p:cNvSpPr txBox="1"/>
          <p:nvPr/>
        </p:nvSpPr>
        <p:spPr>
          <a:xfrm>
            <a:off x="9352359" y="5155406"/>
            <a:ext cx="2232475"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4600">
                <a:uFill>
                  <a:solidFill>
                    <a:srgbClr val="000000"/>
                  </a:solidFill>
                </a:uFill>
                <a:latin typeface="Times Roman"/>
                <a:ea typeface="Times Roman"/>
                <a:cs typeface="Times Roman"/>
                <a:sym typeface="Times Roman"/>
              </a:defRPr>
            </a:pPr>
            <a:r>
              <a:t>O</a:t>
            </a:r>
            <a:r>
              <a:rPr baseline="-5999"/>
              <a:t>2</a:t>
            </a:r>
            <a:r>
              <a:t>, CO</a:t>
            </a:r>
            <a:r>
              <a:rPr baseline="-5999"/>
              <a:t>2</a:t>
            </a:r>
          </a:p>
        </p:txBody>
      </p:sp>
      <p:sp>
        <p:nvSpPr>
          <p:cNvPr id="259" name="Line"/>
          <p:cNvSpPr/>
          <p:nvPr/>
        </p:nvSpPr>
        <p:spPr>
          <a:xfrm>
            <a:off x="10382249" y="6000750"/>
            <a:ext cx="468438" cy="1059378"/>
          </a:xfrm>
          <a:prstGeom prst="line">
            <a:avLst/>
          </a:prstGeom>
          <a:ln w="88900">
            <a:solidFill>
              <a:srgbClr val="000000"/>
            </a:solidFill>
            <a:headEnd type="stealth"/>
            <a:tailEnd type="stealth"/>
          </a:ln>
        </p:spPr>
        <p:txBody>
          <a:bodyPr lIns="71437" tIns="71437" rIns="71437" bIns="71437" anchor="ctr"/>
          <a:lstStyle/>
          <a:p>
            <a:pPr/>
          </a:p>
        </p:txBody>
      </p:sp>
      <p:sp>
        <p:nvSpPr>
          <p:cNvPr id="260" name="Shape"/>
          <p:cNvSpPr/>
          <p:nvPr/>
        </p:nvSpPr>
        <p:spPr>
          <a:xfrm rot="4334094">
            <a:off x="14397950" y="10362803"/>
            <a:ext cx="1235921" cy="2839641"/>
          </a:xfrm>
          <a:custGeom>
            <a:avLst/>
            <a:gdLst/>
            <a:ahLst/>
            <a:cxnLst>
              <a:cxn ang="0">
                <a:pos x="wd2" y="hd2"/>
              </a:cxn>
              <a:cxn ang="5400000">
                <a:pos x="wd2" y="hd2"/>
              </a:cxn>
              <a:cxn ang="10800000">
                <a:pos x="wd2" y="hd2"/>
              </a:cxn>
              <a:cxn ang="16200000">
                <a:pos x="wd2" y="hd2"/>
              </a:cxn>
            </a:cxnLst>
            <a:rect l="0" t="0" r="r" b="b"/>
            <a:pathLst>
              <a:path w="21020" h="21576" fill="norm" stroke="1" extrusionOk="0">
                <a:moveTo>
                  <a:pt x="6768" y="1300"/>
                </a:moveTo>
                <a:cubicBezTo>
                  <a:pt x="6174" y="554"/>
                  <a:pt x="4554" y="409"/>
                  <a:pt x="3204" y="0"/>
                </a:cubicBezTo>
                <a:cubicBezTo>
                  <a:pt x="2232" y="48"/>
                  <a:pt x="1206" y="-24"/>
                  <a:pt x="342" y="145"/>
                </a:cubicBezTo>
                <a:cubicBezTo>
                  <a:pt x="-306" y="241"/>
                  <a:pt x="126" y="1373"/>
                  <a:pt x="342" y="1878"/>
                </a:cubicBezTo>
                <a:cubicBezTo>
                  <a:pt x="666" y="2890"/>
                  <a:pt x="666" y="1565"/>
                  <a:pt x="1908" y="3179"/>
                </a:cubicBezTo>
                <a:cubicBezTo>
                  <a:pt x="2448" y="3901"/>
                  <a:pt x="3420" y="5057"/>
                  <a:pt x="5148" y="5322"/>
                </a:cubicBezTo>
                <a:cubicBezTo>
                  <a:pt x="5472" y="5659"/>
                  <a:pt x="5688" y="5996"/>
                  <a:pt x="6120" y="6333"/>
                </a:cubicBezTo>
                <a:cubicBezTo>
                  <a:pt x="6336" y="6526"/>
                  <a:pt x="6822" y="6694"/>
                  <a:pt x="7092" y="6911"/>
                </a:cubicBezTo>
                <a:cubicBezTo>
                  <a:pt x="7524" y="7296"/>
                  <a:pt x="7470" y="7826"/>
                  <a:pt x="8064" y="8211"/>
                </a:cubicBezTo>
                <a:cubicBezTo>
                  <a:pt x="8658" y="8621"/>
                  <a:pt x="8712" y="8573"/>
                  <a:pt x="9036" y="9078"/>
                </a:cubicBezTo>
                <a:cubicBezTo>
                  <a:pt x="9684" y="10282"/>
                  <a:pt x="10062" y="11583"/>
                  <a:pt x="11574" y="12666"/>
                </a:cubicBezTo>
                <a:cubicBezTo>
                  <a:pt x="12330" y="15508"/>
                  <a:pt x="8226" y="19818"/>
                  <a:pt x="14166" y="21576"/>
                </a:cubicBezTo>
                <a:cubicBezTo>
                  <a:pt x="18702" y="21359"/>
                  <a:pt x="17838" y="21359"/>
                  <a:pt x="20646" y="20131"/>
                </a:cubicBezTo>
                <a:cubicBezTo>
                  <a:pt x="20970" y="19457"/>
                  <a:pt x="21294" y="19168"/>
                  <a:pt x="20646" y="18421"/>
                </a:cubicBezTo>
                <a:cubicBezTo>
                  <a:pt x="20214" y="17964"/>
                  <a:pt x="17730" y="17844"/>
                  <a:pt x="17730" y="17844"/>
                </a:cubicBezTo>
                <a:cubicBezTo>
                  <a:pt x="17244" y="17242"/>
                  <a:pt x="17298" y="17025"/>
                  <a:pt x="18702" y="16832"/>
                </a:cubicBezTo>
                <a:cubicBezTo>
                  <a:pt x="19026" y="16688"/>
                  <a:pt x="19512" y="16591"/>
                  <a:pt x="19674" y="16399"/>
                </a:cubicBezTo>
                <a:cubicBezTo>
                  <a:pt x="20268" y="15315"/>
                  <a:pt x="17082" y="15460"/>
                  <a:pt x="15786" y="15387"/>
                </a:cubicBezTo>
                <a:cubicBezTo>
                  <a:pt x="16380" y="14232"/>
                  <a:pt x="15408" y="15243"/>
                  <a:pt x="17730" y="14665"/>
                </a:cubicBezTo>
                <a:cubicBezTo>
                  <a:pt x="18216" y="14520"/>
                  <a:pt x="18486" y="14015"/>
                  <a:pt x="18702" y="13822"/>
                </a:cubicBezTo>
                <a:cubicBezTo>
                  <a:pt x="17190" y="12811"/>
                  <a:pt x="15624" y="13894"/>
                  <a:pt x="14814" y="12811"/>
                </a:cubicBezTo>
                <a:cubicBezTo>
                  <a:pt x="17406" y="12425"/>
                  <a:pt x="14382" y="13003"/>
                  <a:pt x="16110" y="12233"/>
                </a:cubicBezTo>
                <a:cubicBezTo>
                  <a:pt x="16596" y="11992"/>
                  <a:pt x="17406" y="11968"/>
                  <a:pt x="18054" y="11799"/>
                </a:cubicBezTo>
                <a:cubicBezTo>
                  <a:pt x="18270" y="11655"/>
                  <a:pt x="18918" y="11486"/>
                  <a:pt x="18702" y="11366"/>
                </a:cubicBezTo>
                <a:cubicBezTo>
                  <a:pt x="18054" y="11005"/>
                  <a:pt x="14112" y="10957"/>
                  <a:pt x="13194" y="10933"/>
                </a:cubicBezTo>
                <a:cubicBezTo>
                  <a:pt x="13896" y="9945"/>
                  <a:pt x="12870" y="10933"/>
                  <a:pt x="14490" y="10355"/>
                </a:cubicBezTo>
                <a:cubicBezTo>
                  <a:pt x="16812" y="9464"/>
                  <a:pt x="14166" y="9945"/>
                  <a:pt x="16434" y="9632"/>
                </a:cubicBezTo>
                <a:cubicBezTo>
                  <a:pt x="18270" y="8428"/>
                  <a:pt x="12384" y="8813"/>
                  <a:pt x="11304" y="8789"/>
                </a:cubicBezTo>
                <a:cubicBezTo>
                  <a:pt x="12114" y="7369"/>
                  <a:pt x="12060" y="8019"/>
                  <a:pt x="13518" y="7056"/>
                </a:cubicBezTo>
                <a:cubicBezTo>
                  <a:pt x="12978" y="5731"/>
                  <a:pt x="12816" y="6092"/>
                  <a:pt x="10008" y="5900"/>
                </a:cubicBezTo>
                <a:cubicBezTo>
                  <a:pt x="9900" y="5755"/>
                  <a:pt x="9468" y="5587"/>
                  <a:pt x="9684" y="5466"/>
                </a:cubicBezTo>
                <a:cubicBezTo>
                  <a:pt x="10116" y="5177"/>
                  <a:pt x="11574" y="4888"/>
                  <a:pt x="11574" y="4888"/>
                </a:cubicBezTo>
                <a:cubicBezTo>
                  <a:pt x="12816" y="3275"/>
                  <a:pt x="7416" y="3660"/>
                  <a:pt x="5472" y="3612"/>
                </a:cubicBezTo>
                <a:cubicBezTo>
                  <a:pt x="5580" y="3468"/>
                  <a:pt x="5526" y="3275"/>
                  <a:pt x="5796" y="3179"/>
                </a:cubicBezTo>
                <a:cubicBezTo>
                  <a:pt x="6012" y="3058"/>
                  <a:pt x="6444" y="3082"/>
                  <a:pt x="6768" y="3034"/>
                </a:cubicBezTo>
                <a:cubicBezTo>
                  <a:pt x="7632" y="2817"/>
                  <a:pt x="7956" y="2625"/>
                  <a:pt x="8712" y="2312"/>
                </a:cubicBezTo>
                <a:cubicBezTo>
                  <a:pt x="7794" y="1108"/>
                  <a:pt x="9144" y="2456"/>
                  <a:pt x="3852" y="1734"/>
                </a:cubicBezTo>
                <a:cubicBezTo>
                  <a:pt x="3474" y="1686"/>
                  <a:pt x="3852" y="1349"/>
                  <a:pt x="4176" y="1300"/>
                </a:cubicBezTo>
                <a:cubicBezTo>
                  <a:pt x="6012" y="867"/>
                  <a:pt x="6012" y="963"/>
                  <a:pt x="6768" y="1300"/>
                </a:cubicBezTo>
                <a:close/>
              </a:path>
            </a:pathLst>
          </a:custGeom>
          <a:solidFill>
            <a:srgbClr val="FFFFFF"/>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261" name="nutrient…"/>
          <p:cNvSpPr txBox="1"/>
          <p:nvPr/>
        </p:nvSpPr>
        <p:spPr>
          <a:xfrm>
            <a:off x="16291645" y="10704910"/>
            <a:ext cx="2481413" cy="15906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0000"/>
              </a:buClr>
              <a:buFont typeface="Helvetica"/>
              <a:defRPr b="1" sz="3200">
                <a:uFill>
                  <a:solidFill>
                    <a:srgbClr val="000000"/>
                  </a:solidFill>
                </a:uFill>
              </a:defRPr>
            </a:pPr>
            <a:r>
              <a:t>nutrient</a:t>
            </a:r>
          </a:p>
          <a:p>
            <a:pPr marL="81280" marR="81280" algn="ctr" defTabSz="1821656">
              <a:buClr>
                <a:srgbClr val="000000"/>
              </a:buClr>
              <a:buFont typeface="Helvetica"/>
              <a:defRPr b="1" sz="3200">
                <a:uFill>
                  <a:solidFill>
                    <a:srgbClr val="000000"/>
                  </a:solidFill>
                </a:uFill>
              </a:defRPr>
            </a:pPr>
            <a:r>
              <a:t>exchange</a:t>
            </a:r>
          </a:p>
          <a:p>
            <a:pPr marL="81280" marR="81280" algn="ctr" defTabSz="1821656">
              <a:buClr>
                <a:srgbClr val="000000"/>
              </a:buClr>
              <a:buFont typeface="Helvetica"/>
              <a:defRPr b="1" sz="3200">
                <a:uFill>
                  <a:solidFill>
                    <a:srgbClr val="000000"/>
                  </a:solidFill>
                </a:uFill>
              </a:defRPr>
            </a:pPr>
            <a:r>
              <a:t>surface</a:t>
            </a:r>
          </a:p>
        </p:txBody>
      </p:sp>
      <p:sp>
        <p:nvSpPr>
          <p:cNvPr id="262" name="Line"/>
          <p:cNvSpPr/>
          <p:nvPr/>
        </p:nvSpPr>
        <p:spPr>
          <a:xfrm flipH="1" flipV="1">
            <a:off x="14174390" y="11126389"/>
            <a:ext cx="885017" cy="885017"/>
          </a:xfrm>
          <a:prstGeom prst="line">
            <a:avLst/>
          </a:prstGeom>
          <a:ln w="88900">
            <a:solidFill>
              <a:srgbClr val="000000"/>
            </a:solidFill>
            <a:tailEnd type="stealth"/>
          </a:ln>
        </p:spPr>
        <p:txBody>
          <a:bodyPr lIns="71437" tIns="71437" rIns="71437" bIns="71437" anchor="ctr"/>
          <a:lstStyle/>
          <a:p>
            <a:pPr/>
          </a:p>
        </p:txBody>
      </p:sp>
      <p:sp>
        <p:nvSpPr>
          <p:cNvPr id="263" name="glucose"/>
          <p:cNvSpPr txBox="1"/>
          <p:nvPr/>
        </p:nvSpPr>
        <p:spPr>
          <a:xfrm>
            <a:off x="14847093" y="12162234"/>
            <a:ext cx="2232475"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600">
                <a:uFill>
                  <a:solidFill>
                    <a:srgbClr val="000000"/>
                  </a:solidFill>
                </a:uFill>
                <a:latin typeface="Times Roman"/>
                <a:ea typeface="Times Roman"/>
                <a:cs typeface="Times Roman"/>
                <a:sym typeface="Times Roman"/>
              </a:defRPr>
            </a:lvl1pPr>
          </a:lstStyle>
          <a:p>
            <a:pPr/>
            <a:r>
              <a:t>glucose</a:t>
            </a:r>
          </a:p>
        </p:txBody>
      </p:sp>
      <p:sp>
        <p:nvSpPr>
          <p:cNvPr id="264" name="Shape"/>
          <p:cNvSpPr/>
          <p:nvPr/>
        </p:nvSpPr>
        <p:spPr>
          <a:xfrm rot="9070700">
            <a:off x="8254326" y="9737724"/>
            <a:ext cx="1235920" cy="2839642"/>
          </a:xfrm>
          <a:custGeom>
            <a:avLst/>
            <a:gdLst/>
            <a:ahLst/>
            <a:cxnLst>
              <a:cxn ang="0">
                <a:pos x="wd2" y="hd2"/>
              </a:cxn>
              <a:cxn ang="5400000">
                <a:pos x="wd2" y="hd2"/>
              </a:cxn>
              <a:cxn ang="10800000">
                <a:pos x="wd2" y="hd2"/>
              </a:cxn>
              <a:cxn ang="16200000">
                <a:pos x="wd2" y="hd2"/>
              </a:cxn>
            </a:cxnLst>
            <a:rect l="0" t="0" r="r" b="b"/>
            <a:pathLst>
              <a:path w="21020" h="21576" fill="norm" stroke="1" extrusionOk="0">
                <a:moveTo>
                  <a:pt x="6768" y="1300"/>
                </a:moveTo>
                <a:cubicBezTo>
                  <a:pt x="6174" y="554"/>
                  <a:pt x="4554" y="409"/>
                  <a:pt x="3204" y="0"/>
                </a:cubicBezTo>
                <a:cubicBezTo>
                  <a:pt x="2232" y="48"/>
                  <a:pt x="1206" y="-24"/>
                  <a:pt x="342" y="145"/>
                </a:cubicBezTo>
                <a:cubicBezTo>
                  <a:pt x="-306" y="241"/>
                  <a:pt x="126" y="1373"/>
                  <a:pt x="342" y="1878"/>
                </a:cubicBezTo>
                <a:cubicBezTo>
                  <a:pt x="666" y="2890"/>
                  <a:pt x="666" y="1565"/>
                  <a:pt x="1908" y="3179"/>
                </a:cubicBezTo>
                <a:cubicBezTo>
                  <a:pt x="2448" y="3901"/>
                  <a:pt x="3420" y="5057"/>
                  <a:pt x="5148" y="5322"/>
                </a:cubicBezTo>
                <a:cubicBezTo>
                  <a:pt x="5472" y="5659"/>
                  <a:pt x="5688" y="5996"/>
                  <a:pt x="6120" y="6333"/>
                </a:cubicBezTo>
                <a:cubicBezTo>
                  <a:pt x="6336" y="6526"/>
                  <a:pt x="6822" y="6694"/>
                  <a:pt x="7092" y="6911"/>
                </a:cubicBezTo>
                <a:cubicBezTo>
                  <a:pt x="7524" y="7296"/>
                  <a:pt x="7470" y="7826"/>
                  <a:pt x="8064" y="8211"/>
                </a:cubicBezTo>
                <a:cubicBezTo>
                  <a:pt x="8658" y="8621"/>
                  <a:pt x="8712" y="8573"/>
                  <a:pt x="9036" y="9078"/>
                </a:cubicBezTo>
                <a:cubicBezTo>
                  <a:pt x="9684" y="10282"/>
                  <a:pt x="10062" y="11583"/>
                  <a:pt x="11574" y="12666"/>
                </a:cubicBezTo>
                <a:cubicBezTo>
                  <a:pt x="12330" y="15508"/>
                  <a:pt x="8226" y="19818"/>
                  <a:pt x="14166" y="21576"/>
                </a:cubicBezTo>
                <a:cubicBezTo>
                  <a:pt x="18702" y="21359"/>
                  <a:pt x="17838" y="21359"/>
                  <a:pt x="20646" y="20131"/>
                </a:cubicBezTo>
                <a:cubicBezTo>
                  <a:pt x="20970" y="19457"/>
                  <a:pt x="21294" y="19168"/>
                  <a:pt x="20646" y="18421"/>
                </a:cubicBezTo>
                <a:cubicBezTo>
                  <a:pt x="20214" y="17964"/>
                  <a:pt x="17730" y="17844"/>
                  <a:pt x="17730" y="17844"/>
                </a:cubicBezTo>
                <a:cubicBezTo>
                  <a:pt x="17244" y="17242"/>
                  <a:pt x="17298" y="17025"/>
                  <a:pt x="18702" y="16832"/>
                </a:cubicBezTo>
                <a:cubicBezTo>
                  <a:pt x="19026" y="16688"/>
                  <a:pt x="19512" y="16591"/>
                  <a:pt x="19674" y="16399"/>
                </a:cubicBezTo>
                <a:cubicBezTo>
                  <a:pt x="20268" y="15315"/>
                  <a:pt x="17082" y="15460"/>
                  <a:pt x="15786" y="15387"/>
                </a:cubicBezTo>
                <a:cubicBezTo>
                  <a:pt x="16380" y="14232"/>
                  <a:pt x="15408" y="15243"/>
                  <a:pt x="17730" y="14665"/>
                </a:cubicBezTo>
                <a:cubicBezTo>
                  <a:pt x="18216" y="14520"/>
                  <a:pt x="18486" y="14015"/>
                  <a:pt x="18702" y="13822"/>
                </a:cubicBezTo>
                <a:cubicBezTo>
                  <a:pt x="17190" y="12811"/>
                  <a:pt x="15624" y="13894"/>
                  <a:pt x="14814" y="12811"/>
                </a:cubicBezTo>
                <a:cubicBezTo>
                  <a:pt x="17406" y="12425"/>
                  <a:pt x="14382" y="13003"/>
                  <a:pt x="16110" y="12233"/>
                </a:cubicBezTo>
                <a:cubicBezTo>
                  <a:pt x="16596" y="11992"/>
                  <a:pt x="17406" y="11968"/>
                  <a:pt x="18054" y="11799"/>
                </a:cubicBezTo>
                <a:cubicBezTo>
                  <a:pt x="18270" y="11655"/>
                  <a:pt x="18918" y="11486"/>
                  <a:pt x="18702" y="11366"/>
                </a:cubicBezTo>
                <a:cubicBezTo>
                  <a:pt x="18054" y="11005"/>
                  <a:pt x="14112" y="10957"/>
                  <a:pt x="13194" y="10933"/>
                </a:cubicBezTo>
                <a:cubicBezTo>
                  <a:pt x="13896" y="9945"/>
                  <a:pt x="12870" y="10933"/>
                  <a:pt x="14490" y="10355"/>
                </a:cubicBezTo>
                <a:cubicBezTo>
                  <a:pt x="16812" y="9464"/>
                  <a:pt x="14166" y="9945"/>
                  <a:pt x="16434" y="9632"/>
                </a:cubicBezTo>
                <a:cubicBezTo>
                  <a:pt x="18270" y="8428"/>
                  <a:pt x="12384" y="8813"/>
                  <a:pt x="11304" y="8789"/>
                </a:cubicBezTo>
                <a:cubicBezTo>
                  <a:pt x="12114" y="7369"/>
                  <a:pt x="12060" y="8019"/>
                  <a:pt x="13518" y="7056"/>
                </a:cubicBezTo>
                <a:cubicBezTo>
                  <a:pt x="12978" y="5731"/>
                  <a:pt x="12816" y="6092"/>
                  <a:pt x="10008" y="5900"/>
                </a:cubicBezTo>
                <a:cubicBezTo>
                  <a:pt x="9900" y="5755"/>
                  <a:pt x="9468" y="5587"/>
                  <a:pt x="9684" y="5466"/>
                </a:cubicBezTo>
                <a:cubicBezTo>
                  <a:pt x="10116" y="5177"/>
                  <a:pt x="11574" y="4888"/>
                  <a:pt x="11574" y="4888"/>
                </a:cubicBezTo>
                <a:cubicBezTo>
                  <a:pt x="12816" y="3275"/>
                  <a:pt x="7416" y="3660"/>
                  <a:pt x="5472" y="3612"/>
                </a:cubicBezTo>
                <a:cubicBezTo>
                  <a:pt x="5580" y="3468"/>
                  <a:pt x="5526" y="3275"/>
                  <a:pt x="5796" y="3179"/>
                </a:cubicBezTo>
                <a:cubicBezTo>
                  <a:pt x="6012" y="3058"/>
                  <a:pt x="6444" y="3082"/>
                  <a:pt x="6768" y="3034"/>
                </a:cubicBezTo>
                <a:cubicBezTo>
                  <a:pt x="7632" y="2817"/>
                  <a:pt x="7956" y="2625"/>
                  <a:pt x="8712" y="2312"/>
                </a:cubicBezTo>
                <a:cubicBezTo>
                  <a:pt x="7794" y="1108"/>
                  <a:pt x="9144" y="2456"/>
                  <a:pt x="3852" y="1734"/>
                </a:cubicBezTo>
                <a:cubicBezTo>
                  <a:pt x="3474" y="1686"/>
                  <a:pt x="3852" y="1349"/>
                  <a:pt x="4176" y="1300"/>
                </a:cubicBezTo>
                <a:cubicBezTo>
                  <a:pt x="6012" y="867"/>
                  <a:pt x="6012" y="963"/>
                  <a:pt x="6768" y="1300"/>
                </a:cubicBezTo>
                <a:close/>
              </a:path>
            </a:pathLst>
          </a:custGeom>
          <a:solidFill>
            <a:srgbClr val="FFFFFF"/>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265" name="urea"/>
          <p:cNvSpPr txBox="1"/>
          <p:nvPr/>
        </p:nvSpPr>
        <p:spPr>
          <a:xfrm>
            <a:off x="7620000" y="11733609"/>
            <a:ext cx="2232475"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600">
                <a:uFill>
                  <a:solidFill>
                    <a:srgbClr val="000000"/>
                  </a:solidFill>
                </a:uFill>
                <a:latin typeface="Times Roman"/>
                <a:ea typeface="Times Roman"/>
                <a:cs typeface="Times Roman"/>
                <a:sym typeface="Times Roman"/>
              </a:defRPr>
            </a:lvl1pPr>
          </a:lstStyle>
          <a:p>
            <a:pPr/>
            <a:r>
              <a:t>urea</a:t>
            </a:r>
          </a:p>
        </p:txBody>
      </p:sp>
      <p:sp>
        <p:nvSpPr>
          <p:cNvPr id="266" name="Line"/>
          <p:cNvSpPr/>
          <p:nvPr/>
        </p:nvSpPr>
        <p:spPr>
          <a:xfrm flipH="1">
            <a:off x="8412849" y="10709554"/>
            <a:ext cx="1174403" cy="1174403"/>
          </a:xfrm>
          <a:prstGeom prst="line">
            <a:avLst/>
          </a:prstGeom>
          <a:ln w="88900">
            <a:solidFill>
              <a:srgbClr val="000000"/>
            </a:solidFill>
            <a:tailEnd type="stealth"/>
          </a:ln>
        </p:spPr>
        <p:txBody>
          <a:bodyPr lIns="71437" tIns="71437" rIns="71437" bIns="71437" anchor="ctr"/>
          <a:lstStyle/>
          <a:p>
            <a:pPr/>
          </a:p>
        </p:txBody>
      </p:sp>
      <p:sp>
        <p:nvSpPr>
          <p:cNvPr id="267" name="Shape"/>
          <p:cNvSpPr/>
          <p:nvPr/>
        </p:nvSpPr>
        <p:spPr>
          <a:xfrm>
            <a:off x="16148169" y="5290740"/>
            <a:ext cx="1235920" cy="2839642"/>
          </a:xfrm>
          <a:custGeom>
            <a:avLst/>
            <a:gdLst/>
            <a:ahLst/>
            <a:cxnLst>
              <a:cxn ang="0">
                <a:pos x="wd2" y="hd2"/>
              </a:cxn>
              <a:cxn ang="5400000">
                <a:pos x="wd2" y="hd2"/>
              </a:cxn>
              <a:cxn ang="10800000">
                <a:pos x="wd2" y="hd2"/>
              </a:cxn>
              <a:cxn ang="16200000">
                <a:pos x="wd2" y="hd2"/>
              </a:cxn>
            </a:cxnLst>
            <a:rect l="0" t="0" r="r" b="b"/>
            <a:pathLst>
              <a:path w="21020" h="21576" fill="norm" stroke="1" extrusionOk="0">
                <a:moveTo>
                  <a:pt x="6768" y="1300"/>
                </a:moveTo>
                <a:cubicBezTo>
                  <a:pt x="6174" y="554"/>
                  <a:pt x="4554" y="409"/>
                  <a:pt x="3204" y="0"/>
                </a:cubicBezTo>
                <a:cubicBezTo>
                  <a:pt x="2232" y="48"/>
                  <a:pt x="1206" y="-24"/>
                  <a:pt x="342" y="145"/>
                </a:cubicBezTo>
                <a:cubicBezTo>
                  <a:pt x="-306" y="241"/>
                  <a:pt x="126" y="1373"/>
                  <a:pt x="342" y="1878"/>
                </a:cubicBezTo>
                <a:cubicBezTo>
                  <a:pt x="666" y="2890"/>
                  <a:pt x="666" y="1565"/>
                  <a:pt x="1908" y="3179"/>
                </a:cubicBezTo>
                <a:cubicBezTo>
                  <a:pt x="2448" y="3901"/>
                  <a:pt x="3420" y="5057"/>
                  <a:pt x="5148" y="5322"/>
                </a:cubicBezTo>
                <a:cubicBezTo>
                  <a:pt x="5472" y="5659"/>
                  <a:pt x="5688" y="5996"/>
                  <a:pt x="6120" y="6333"/>
                </a:cubicBezTo>
                <a:cubicBezTo>
                  <a:pt x="6336" y="6526"/>
                  <a:pt x="6822" y="6694"/>
                  <a:pt x="7092" y="6911"/>
                </a:cubicBezTo>
                <a:cubicBezTo>
                  <a:pt x="7524" y="7296"/>
                  <a:pt x="7470" y="7826"/>
                  <a:pt x="8064" y="8211"/>
                </a:cubicBezTo>
                <a:cubicBezTo>
                  <a:pt x="8658" y="8621"/>
                  <a:pt x="8712" y="8573"/>
                  <a:pt x="9036" y="9078"/>
                </a:cubicBezTo>
                <a:cubicBezTo>
                  <a:pt x="9684" y="10282"/>
                  <a:pt x="10062" y="11583"/>
                  <a:pt x="11574" y="12666"/>
                </a:cubicBezTo>
                <a:cubicBezTo>
                  <a:pt x="12330" y="15508"/>
                  <a:pt x="8226" y="19818"/>
                  <a:pt x="14166" y="21576"/>
                </a:cubicBezTo>
                <a:cubicBezTo>
                  <a:pt x="18702" y="21359"/>
                  <a:pt x="17838" y="21359"/>
                  <a:pt x="20646" y="20131"/>
                </a:cubicBezTo>
                <a:cubicBezTo>
                  <a:pt x="20970" y="19457"/>
                  <a:pt x="21294" y="19168"/>
                  <a:pt x="20646" y="18421"/>
                </a:cubicBezTo>
                <a:cubicBezTo>
                  <a:pt x="20214" y="17964"/>
                  <a:pt x="17730" y="17844"/>
                  <a:pt x="17730" y="17844"/>
                </a:cubicBezTo>
                <a:cubicBezTo>
                  <a:pt x="17244" y="17242"/>
                  <a:pt x="17298" y="17025"/>
                  <a:pt x="18702" y="16832"/>
                </a:cubicBezTo>
                <a:cubicBezTo>
                  <a:pt x="19026" y="16688"/>
                  <a:pt x="19512" y="16591"/>
                  <a:pt x="19674" y="16399"/>
                </a:cubicBezTo>
                <a:cubicBezTo>
                  <a:pt x="20268" y="15315"/>
                  <a:pt x="17082" y="15460"/>
                  <a:pt x="15786" y="15387"/>
                </a:cubicBezTo>
                <a:cubicBezTo>
                  <a:pt x="16380" y="14232"/>
                  <a:pt x="15408" y="15243"/>
                  <a:pt x="17730" y="14665"/>
                </a:cubicBezTo>
                <a:cubicBezTo>
                  <a:pt x="18216" y="14520"/>
                  <a:pt x="18486" y="14015"/>
                  <a:pt x="18702" y="13822"/>
                </a:cubicBezTo>
                <a:cubicBezTo>
                  <a:pt x="17190" y="12811"/>
                  <a:pt x="15624" y="13894"/>
                  <a:pt x="14814" y="12811"/>
                </a:cubicBezTo>
                <a:cubicBezTo>
                  <a:pt x="17406" y="12425"/>
                  <a:pt x="14382" y="13003"/>
                  <a:pt x="16110" y="12233"/>
                </a:cubicBezTo>
                <a:cubicBezTo>
                  <a:pt x="16596" y="11992"/>
                  <a:pt x="17406" y="11968"/>
                  <a:pt x="18054" y="11799"/>
                </a:cubicBezTo>
                <a:cubicBezTo>
                  <a:pt x="18270" y="11655"/>
                  <a:pt x="18918" y="11486"/>
                  <a:pt x="18702" y="11366"/>
                </a:cubicBezTo>
                <a:cubicBezTo>
                  <a:pt x="18054" y="11005"/>
                  <a:pt x="14112" y="10957"/>
                  <a:pt x="13194" y="10933"/>
                </a:cubicBezTo>
                <a:cubicBezTo>
                  <a:pt x="13896" y="9945"/>
                  <a:pt x="12870" y="10933"/>
                  <a:pt x="14490" y="10355"/>
                </a:cubicBezTo>
                <a:cubicBezTo>
                  <a:pt x="16812" y="9464"/>
                  <a:pt x="14166" y="9945"/>
                  <a:pt x="16434" y="9632"/>
                </a:cubicBezTo>
                <a:cubicBezTo>
                  <a:pt x="18270" y="8428"/>
                  <a:pt x="12384" y="8813"/>
                  <a:pt x="11304" y="8789"/>
                </a:cubicBezTo>
                <a:cubicBezTo>
                  <a:pt x="12114" y="7369"/>
                  <a:pt x="12060" y="8019"/>
                  <a:pt x="13518" y="7056"/>
                </a:cubicBezTo>
                <a:cubicBezTo>
                  <a:pt x="12978" y="5731"/>
                  <a:pt x="12816" y="6092"/>
                  <a:pt x="10008" y="5900"/>
                </a:cubicBezTo>
                <a:cubicBezTo>
                  <a:pt x="9900" y="5755"/>
                  <a:pt x="9468" y="5587"/>
                  <a:pt x="9684" y="5466"/>
                </a:cubicBezTo>
                <a:cubicBezTo>
                  <a:pt x="10116" y="5177"/>
                  <a:pt x="11574" y="4888"/>
                  <a:pt x="11574" y="4888"/>
                </a:cubicBezTo>
                <a:cubicBezTo>
                  <a:pt x="12816" y="3275"/>
                  <a:pt x="7416" y="3660"/>
                  <a:pt x="5472" y="3612"/>
                </a:cubicBezTo>
                <a:cubicBezTo>
                  <a:pt x="5580" y="3468"/>
                  <a:pt x="5526" y="3275"/>
                  <a:pt x="5796" y="3179"/>
                </a:cubicBezTo>
                <a:cubicBezTo>
                  <a:pt x="6012" y="3058"/>
                  <a:pt x="6444" y="3082"/>
                  <a:pt x="6768" y="3034"/>
                </a:cubicBezTo>
                <a:cubicBezTo>
                  <a:pt x="7632" y="2817"/>
                  <a:pt x="7956" y="2625"/>
                  <a:pt x="8712" y="2312"/>
                </a:cubicBezTo>
                <a:cubicBezTo>
                  <a:pt x="7794" y="1108"/>
                  <a:pt x="9144" y="2456"/>
                  <a:pt x="3852" y="1734"/>
                </a:cubicBezTo>
                <a:cubicBezTo>
                  <a:pt x="3474" y="1686"/>
                  <a:pt x="3852" y="1349"/>
                  <a:pt x="4176" y="1300"/>
                </a:cubicBezTo>
                <a:cubicBezTo>
                  <a:pt x="6012" y="867"/>
                  <a:pt x="6012" y="963"/>
                  <a:pt x="6768" y="1300"/>
                </a:cubicBezTo>
                <a:close/>
              </a:path>
            </a:pathLst>
          </a:custGeom>
          <a:solidFill>
            <a:srgbClr val="FFFFFF"/>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268" name="waste…"/>
          <p:cNvSpPr txBox="1"/>
          <p:nvPr/>
        </p:nvSpPr>
        <p:spPr>
          <a:xfrm>
            <a:off x="4873551" y="9597628"/>
            <a:ext cx="2481413" cy="15906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0000"/>
              </a:buClr>
              <a:buFont typeface="Helvetica"/>
              <a:defRPr b="1" sz="3200">
                <a:uFill>
                  <a:solidFill>
                    <a:srgbClr val="000000"/>
                  </a:solidFill>
                </a:uFill>
              </a:defRPr>
            </a:pPr>
            <a:r>
              <a:t>waste</a:t>
            </a:r>
          </a:p>
          <a:p>
            <a:pPr marL="81280" marR="81280" algn="ctr" defTabSz="1821656">
              <a:buClr>
                <a:srgbClr val="000000"/>
              </a:buClr>
              <a:buFont typeface="Helvetica"/>
              <a:defRPr b="1" sz="3200">
                <a:uFill>
                  <a:solidFill>
                    <a:srgbClr val="000000"/>
                  </a:solidFill>
                </a:uFill>
              </a:defRPr>
            </a:pPr>
            <a:r>
              <a:t>exchange</a:t>
            </a:r>
          </a:p>
          <a:p>
            <a:pPr marL="81280" marR="81280" algn="ctr" defTabSz="1821656">
              <a:buClr>
                <a:srgbClr val="000000"/>
              </a:buClr>
              <a:buFont typeface="Helvetica"/>
              <a:defRPr b="1" sz="3200">
                <a:uFill>
                  <a:solidFill>
                    <a:srgbClr val="000000"/>
                  </a:solidFill>
                </a:uFill>
              </a:defRPr>
            </a:pPr>
            <a:r>
              <a:t>surface</a:t>
            </a:r>
          </a:p>
        </p:txBody>
      </p:sp>
      <p:sp>
        <p:nvSpPr>
          <p:cNvPr id="269" name="Line"/>
          <p:cNvSpPr/>
          <p:nvPr/>
        </p:nvSpPr>
        <p:spPr>
          <a:xfrm flipH="1" flipV="1">
            <a:off x="16543734" y="7173514"/>
            <a:ext cx="1714501" cy="1279924"/>
          </a:xfrm>
          <a:prstGeom prst="line">
            <a:avLst/>
          </a:prstGeom>
          <a:ln w="88900">
            <a:solidFill>
              <a:srgbClr val="000000"/>
            </a:solidFill>
            <a:headEnd type="stealth"/>
            <a:tailEnd type="stealth"/>
          </a:ln>
        </p:spPr>
        <p:txBody>
          <a:bodyPr lIns="71437" tIns="71437" rIns="71437" bIns="71437" anchor="ctr"/>
          <a:lstStyle/>
          <a:p>
            <a:pPr/>
          </a:p>
        </p:txBody>
      </p:sp>
      <p:sp>
        <p:nvSpPr>
          <p:cNvPr id="270" name="Circle"/>
          <p:cNvSpPr/>
          <p:nvPr/>
        </p:nvSpPr>
        <p:spPr>
          <a:xfrm>
            <a:off x="10659268" y="7069931"/>
            <a:ext cx="657226" cy="65722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271" name="Line"/>
          <p:cNvSpPr/>
          <p:nvPr/>
        </p:nvSpPr>
        <p:spPr>
          <a:xfrm>
            <a:off x="4861842" y="3624300"/>
            <a:ext cx="1" cy="1090296"/>
          </a:xfrm>
          <a:prstGeom prst="line">
            <a:avLst/>
          </a:prstGeom>
          <a:ln w="88900">
            <a:solidFill>
              <a:srgbClr val="000000"/>
            </a:solidFill>
            <a:headEnd type="stealth"/>
            <a:tailEnd type="stealth"/>
          </a:ln>
        </p:spPr>
        <p:txBody>
          <a:bodyPr lIns="71437" tIns="71437" rIns="71437" bIns="71437" anchor="ctr"/>
          <a:lstStyle/>
          <a:p>
            <a:pPr/>
          </a:p>
        </p:txBody>
      </p:sp>
      <p:sp>
        <p:nvSpPr>
          <p:cNvPr id="272" name="O2, CO2"/>
          <p:cNvSpPr txBox="1"/>
          <p:nvPr/>
        </p:nvSpPr>
        <p:spPr>
          <a:xfrm>
            <a:off x="3815953" y="2738437"/>
            <a:ext cx="2232475"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4600">
                <a:uFill>
                  <a:solidFill>
                    <a:srgbClr val="000000"/>
                  </a:solidFill>
                </a:uFill>
                <a:latin typeface="Times Roman"/>
                <a:ea typeface="Times Roman"/>
                <a:cs typeface="Times Roman"/>
                <a:sym typeface="Times Roman"/>
              </a:defRPr>
            </a:pPr>
            <a:r>
              <a:t>O</a:t>
            </a:r>
            <a:r>
              <a:rPr baseline="-5999"/>
              <a:t>2</a:t>
            </a:r>
            <a:r>
              <a:t>, CO</a:t>
            </a:r>
            <a:r>
              <a:rPr baseline="-5999"/>
              <a:t>2</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7" name="Conduction of action potential across heart…"/>
          <p:cNvSpPr txBox="1"/>
          <p:nvPr/>
        </p:nvSpPr>
        <p:spPr>
          <a:xfrm>
            <a:off x="3817531" y="276820"/>
            <a:ext cx="16734235" cy="1678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5000"/>
            </a:pPr>
            <a:r>
              <a:t>Conduction of action potential across heart</a:t>
            </a:r>
          </a:p>
          <a:p>
            <a:pPr defTabSz="821531">
              <a:defRPr b="1" sz="5000"/>
            </a:pPr>
            <a:r>
              <a:t>and Electrocardiogram (ECG)</a:t>
            </a:r>
          </a:p>
        </p:txBody>
      </p:sp>
      <p:sp>
        <p:nvSpPr>
          <p:cNvPr id="448" name="Action Potential (AP) spreads from pacemaker cells in SA node.…"/>
          <p:cNvSpPr txBox="1"/>
          <p:nvPr/>
        </p:nvSpPr>
        <p:spPr>
          <a:xfrm>
            <a:off x="4656921" y="2464593"/>
            <a:ext cx="14358939" cy="998339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3200"/>
            </a:pPr>
            <a:r>
              <a:t>Action Potential (AP) spreads from pacemaker cells in </a:t>
            </a:r>
            <a:r>
              <a:rPr b="1"/>
              <a:t>SA node</a:t>
            </a:r>
            <a:r>
              <a:t>.</a:t>
            </a:r>
          </a:p>
          <a:p>
            <a:pPr defTabSz="821531">
              <a:defRPr sz="3200"/>
            </a:pPr>
          </a:p>
          <a:p>
            <a:pPr defTabSz="821531">
              <a:defRPr sz="3200"/>
            </a:pPr>
            <a:r>
              <a:t>Myocardium forms a functional </a:t>
            </a:r>
            <a:r>
              <a:rPr b="1"/>
              <a:t>syncitium</a:t>
            </a:r>
            <a:r>
              <a:t>, via </a:t>
            </a:r>
            <a:r>
              <a:rPr b="1"/>
              <a:t>gap junctions</a:t>
            </a:r>
            <a:endParaRPr b="1"/>
          </a:p>
          <a:p>
            <a:pPr defTabSz="821531">
              <a:defRPr sz="3200"/>
            </a:pPr>
          </a:p>
          <a:p>
            <a:pPr defTabSz="821531">
              <a:defRPr sz="3200"/>
            </a:pPr>
            <a:r>
              <a:t>AP spreads rapidly across atria to cause depolarization and atrial systole (contraction). </a:t>
            </a:r>
            <a:r>
              <a:rPr b="1">
                <a:solidFill>
                  <a:srgbClr val="FF2600"/>
                </a:solidFill>
              </a:rPr>
              <a:t>[P wave]</a:t>
            </a:r>
          </a:p>
          <a:p>
            <a:pPr defTabSz="821531">
              <a:defRPr sz="3200"/>
            </a:pPr>
          </a:p>
          <a:p>
            <a:pPr defTabSz="821531">
              <a:defRPr sz="3200"/>
            </a:pPr>
            <a:r>
              <a:t>AP cannot cross directly to ventricles: must pass through </a:t>
            </a:r>
            <a:r>
              <a:rPr b="1"/>
              <a:t>atrioventricular</a:t>
            </a:r>
            <a:r>
              <a:t> </a:t>
            </a:r>
            <a:r>
              <a:rPr b="1"/>
              <a:t>node</a:t>
            </a:r>
            <a:r>
              <a:t> (AV node).</a:t>
            </a:r>
          </a:p>
          <a:p>
            <a:pPr defTabSz="821531">
              <a:defRPr sz="3200"/>
            </a:pPr>
          </a:p>
          <a:p>
            <a:pPr defTabSz="821531">
              <a:defRPr sz="3200"/>
            </a:pPr>
            <a:r>
              <a:t>Slow conduction through AV node causes delay between atrial and ventricular contraction.</a:t>
            </a:r>
          </a:p>
          <a:p>
            <a:pPr defTabSz="821531">
              <a:defRPr sz="3200"/>
            </a:pPr>
          </a:p>
          <a:p>
            <a:pPr defTabSz="821531">
              <a:defRPr sz="3200"/>
            </a:pPr>
            <a:r>
              <a:t>AP spreads from AV node through bundle of His and along Purkinje fibers in the walls of the ventricles. [Atria repolarize.]</a:t>
            </a:r>
          </a:p>
          <a:p>
            <a:pPr defTabSz="821531">
              <a:defRPr sz="3200"/>
            </a:pPr>
          </a:p>
          <a:p>
            <a:pPr defTabSz="821531">
              <a:defRPr sz="3200"/>
            </a:pPr>
            <a:r>
              <a:t>Ventricles depolarize and contract. </a:t>
            </a:r>
            <a:r>
              <a:rPr b="1">
                <a:solidFill>
                  <a:srgbClr val="FF2600"/>
                </a:solidFill>
              </a:rPr>
              <a:t>[QRS wave]</a:t>
            </a:r>
          </a:p>
          <a:p>
            <a:pPr defTabSz="821531">
              <a:defRPr sz="3200"/>
            </a:pPr>
          </a:p>
          <a:p>
            <a:pPr defTabSz="821531">
              <a:defRPr sz="3200"/>
            </a:pPr>
            <a:r>
              <a:t>Ventricles repolarize. </a:t>
            </a:r>
            <a:r>
              <a:rPr b="1">
                <a:solidFill>
                  <a:srgbClr val="FF2600"/>
                </a:solidFill>
              </a:rPr>
              <a:t>[T wave]</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0" name="Figure 13.20"/>
          <p:cNvSpPr txBox="1"/>
          <p:nvPr/>
        </p:nvSpPr>
        <p:spPr>
          <a:xfrm>
            <a:off x="18371343" y="12858750"/>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13.20</a:t>
            </a:r>
          </a:p>
        </p:txBody>
      </p:sp>
      <p:pic>
        <p:nvPicPr>
          <p:cNvPr id="451" name="fox78119_1320.jpg" descr="fox78119_1320.jpg"/>
          <p:cNvPicPr>
            <a:picLocks noChangeAspect="0"/>
          </p:cNvPicPr>
          <p:nvPr/>
        </p:nvPicPr>
        <p:blipFill>
          <a:blip r:embed="rId2">
            <a:extLst/>
          </a:blip>
          <a:stretch>
            <a:fillRect/>
          </a:stretch>
        </p:blipFill>
        <p:spPr>
          <a:xfrm>
            <a:off x="5424487" y="1706516"/>
            <a:ext cx="13108783" cy="10437859"/>
          </a:xfrm>
          <a:prstGeom prst="rect">
            <a:avLst/>
          </a:prstGeom>
          <a:ln w="12700">
            <a:miter lim="400000"/>
          </a:ln>
        </p:spPr>
      </p:pic>
      <p:sp>
        <p:nvSpPr>
          <p:cNvPr id="452" name="Rectangle"/>
          <p:cNvSpPr/>
          <p:nvPr/>
        </p:nvSpPr>
        <p:spPr>
          <a:xfrm>
            <a:off x="7848987" y="1553765"/>
            <a:ext cx="8624962" cy="440838"/>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4" name="Figure 42.7  The control of heart rhythm"/>
          <p:cNvSpPr txBox="1"/>
          <p:nvPr>
            <p:ph type="title" idx="4294967295"/>
          </p:nvPr>
        </p:nvSpPr>
        <p:spPr>
          <a:xfrm>
            <a:off x="3048000" y="0"/>
            <a:ext cx="17675225" cy="3196829"/>
          </a:xfrm>
          <a:prstGeom prst="rect">
            <a:avLst/>
          </a:prstGeom>
        </p:spPr>
        <p:txBody>
          <a:bodyPr anchor="t"/>
          <a:lstStyle>
            <a:lvl1pPr marL="81269" marR="81269" algn="l" defTabSz="1821656">
              <a:tabLst>
                <a:tab pos="2120900" algn="l"/>
                <a:tab pos="3721100" algn="l"/>
              </a:tabLst>
              <a:defRPr sz="2400">
                <a:uFill>
                  <a:solidFill>
                    <a:srgbClr val="000000"/>
                  </a:solidFill>
                </a:uFill>
                <a:latin typeface="+mn-lt"/>
                <a:ea typeface="+mn-ea"/>
                <a:cs typeface="+mn-cs"/>
                <a:sym typeface="Arial"/>
              </a:defRPr>
            </a:lvl1pPr>
          </a:lstStyle>
          <a:p>
            <a:pPr/>
            <a:r>
              <a:t>Figure 42.7  The control of heart rhythm</a:t>
            </a:r>
          </a:p>
        </p:txBody>
      </p:sp>
      <p:sp>
        <p:nvSpPr>
          <p:cNvPr id="455" name="Line"/>
          <p:cNvSpPr/>
          <p:nvPr/>
        </p:nvSpPr>
        <p:spPr>
          <a:xfrm flipH="1">
            <a:off x="3208734" y="607218"/>
            <a:ext cx="17823657" cy="3175"/>
          </a:xfrm>
          <a:prstGeom prst="line">
            <a:avLst/>
          </a:prstGeom>
          <a:ln w="12700">
            <a:solidFill>
              <a:srgbClr val="011279"/>
            </a:solidFill>
          </a:ln>
        </p:spPr>
        <p:txBody>
          <a:bodyPr lIns="71437" tIns="71437" rIns="71437" bIns="71437" anchor="ctr"/>
          <a:lstStyle/>
          <a:p>
            <a:pPr/>
          </a:p>
        </p:txBody>
      </p:sp>
      <p:sp>
        <p:nvSpPr>
          <p:cNvPr id="456" name="P"/>
          <p:cNvSpPr txBox="1"/>
          <p:nvPr/>
        </p:nvSpPr>
        <p:spPr>
          <a:xfrm>
            <a:off x="4691062" y="11144250"/>
            <a:ext cx="575553" cy="75009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800">
                <a:uFill>
                  <a:solidFill>
                    <a:srgbClr val="000000"/>
                  </a:solidFill>
                </a:uFill>
              </a:defRPr>
            </a:lvl1pPr>
          </a:lstStyle>
          <a:p>
            <a:pPr/>
            <a:r>
              <a:t>P</a:t>
            </a:r>
          </a:p>
        </p:txBody>
      </p:sp>
      <p:sp>
        <p:nvSpPr>
          <p:cNvPr id="457" name="P"/>
          <p:cNvSpPr txBox="1"/>
          <p:nvPr/>
        </p:nvSpPr>
        <p:spPr>
          <a:xfrm>
            <a:off x="8941593" y="11144250"/>
            <a:ext cx="575553" cy="75009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800">
                <a:uFill>
                  <a:solidFill>
                    <a:srgbClr val="000000"/>
                  </a:solidFill>
                </a:uFill>
              </a:defRPr>
            </a:lvl1pPr>
          </a:lstStyle>
          <a:p>
            <a:pPr/>
            <a:r>
              <a:t>P</a:t>
            </a:r>
          </a:p>
        </p:txBody>
      </p:sp>
      <p:sp>
        <p:nvSpPr>
          <p:cNvPr id="458" name="QRS"/>
          <p:cNvSpPr txBox="1"/>
          <p:nvPr/>
        </p:nvSpPr>
        <p:spPr>
          <a:xfrm>
            <a:off x="17371218" y="11287125"/>
            <a:ext cx="1325647" cy="75009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800">
                <a:uFill>
                  <a:solidFill>
                    <a:srgbClr val="000000"/>
                  </a:solidFill>
                </a:uFill>
              </a:defRPr>
            </a:lvl1pPr>
          </a:lstStyle>
          <a:p>
            <a:pPr/>
            <a:r>
              <a:t>QRS</a:t>
            </a:r>
          </a:p>
        </p:txBody>
      </p:sp>
      <p:sp>
        <p:nvSpPr>
          <p:cNvPr id="459" name="T"/>
          <p:cNvSpPr txBox="1"/>
          <p:nvPr/>
        </p:nvSpPr>
        <p:spPr>
          <a:xfrm>
            <a:off x="19121437" y="11287125"/>
            <a:ext cx="547473" cy="75009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800">
                <a:uFill>
                  <a:solidFill>
                    <a:srgbClr val="000000"/>
                  </a:solidFill>
                </a:uFill>
              </a:defRPr>
            </a:lvl1pPr>
          </a:lstStyle>
          <a:p>
            <a:pPr/>
            <a:r>
              <a:t>T</a:t>
            </a:r>
          </a:p>
        </p:txBody>
      </p:sp>
      <p:grpSp>
        <p:nvGrpSpPr>
          <p:cNvPr id="464" name="Group"/>
          <p:cNvGrpSpPr/>
          <p:nvPr/>
        </p:nvGrpSpPr>
        <p:grpSpPr>
          <a:xfrm>
            <a:off x="1852671" y="1956826"/>
            <a:ext cx="20915007" cy="11704919"/>
            <a:chOff x="0" y="0"/>
            <a:chExt cx="20915005" cy="11704918"/>
          </a:xfrm>
        </p:grpSpPr>
        <p:grpSp>
          <p:nvGrpSpPr>
            <p:cNvPr id="462" name="Group"/>
            <p:cNvGrpSpPr/>
            <p:nvPr/>
          </p:nvGrpSpPr>
          <p:grpSpPr>
            <a:xfrm>
              <a:off x="83161" y="-1"/>
              <a:ext cx="20748683" cy="11704919"/>
              <a:chOff x="0" y="0"/>
              <a:chExt cx="20748682" cy="11704917"/>
            </a:xfrm>
          </p:grpSpPr>
          <p:pic>
            <p:nvPicPr>
              <p:cNvPr id="460" name="42-07-ControlHeartRhythm-L.png" descr="42-07-ControlHeartRhythm-L.png"/>
              <p:cNvPicPr>
                <a:picLocks noChangeAspect="0"/>
              </p:cNvPicPr>
              <p:nvPr/>
            </p:nvPicPr>
            <p:blipFill>
              <a:blip r:embed="rId2">
                <a:extLst/>
              </a:blip>
              <a:stretch>
                <a:fillRect/>
              </a:stretch>
            </p:blipFill>
            <p:spPr>
              <a:xfrm>
                <a:off x="0" y="0"/>
                <a:ext cx="20748683" cy="11491010"/>
              </a:xfrm>
              <a:prstGeom prst="rect">
                <a:avLst/>
              </a:prstGeom>
              <a:ln w="12700" cap="flat">
                <a:noFill/>
                <a:miter lim="400000"/>
              </a:ln>
              <a:effectLst/>
            </p:spPr>
          </p:pic>
          <p:sp>
            <p:nvSpPr>
              <p:cNvPr id="461" name="Rectangle"/>
              <p:cNvSpPr/>
              <p:nvPr/>
            </p:nvSpPr>
            <p:spPr>
              <a:xfrm>
                <a:off x="124741" y="10977258"/>
                <a:ext cx="20395251" cy="727660"/>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463" name="Rectangle"/>
            <p:cNvSpPr/>
            <p:nvPr/>
          </p:nvSpPr>
          <p:spPr>
            <a:xfrm>
              <a:off x="0" y="8877442"/>
              <a:ext cx="20915006" cy="2079028"/>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6" name="Figure 13.24"/>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13.24</a:t>
            </a:r>
          </a:p>
        </p:txBody>
      </p:sp>
      <p:grpSp>
        <p:nvGrpSpPr>
          <p:cNvPr id="469" name="Group"/>
          <p:cNvGrpSpPr/>
          <p:nvPr/>
        </p:nvGrpSpPr>
        <p:grpSpPr>
          <a:xfrm>
            <a:off x="4726781" y="982265"/>
            <a:ext cx="14930438" cy="11635186"/>
            <a:chOff x="0" y="0"/>
            <a:chExt cx="14930437" cy="11635184"/>
          </a:xfrm>
        </p:grpSpPr>
        <p:pic>
          <p:nvPicPr>
            <p:cNvPr id="467" name="fox78119_1324.jpg" descr="fox78119_1324.jpg"/>
            <p:cNvPicPr>
              <a:picLocks noChangeAspect="0"/>
            </p:cNvPicPr>
            <p:nvPr/>
          </p:nvPicPr>
          <p:blipFill>
            <a:blip r:embed="rId2">
              <a:extLst/>
            </a:blip>
            <a:stretch>
              <a:fillRect/>
            </a:stretch>
          </p:blipFill>
          <p:spPr>
            <a:xfrm>
              <a:off x="0" y="116284"/>
              <a:ext cx="14930438" cy="11518901"/>
            </a:xfrm>
            <a:prstGeom prst="rect">
              <a:avLst/>
            </a:prstGeom>
            <a:ln w="12700" cap="flat">
              <a:noFill/>
              <a:miter lim="400000"/>
            </a:ln>
            <a:effectLst/>
          </p:spPr>
        </p:pic>
        <p:sp>
          <p:nvSpPr>
            <p:cNvPr id="468" name="Rectangle"/>
            <p:cNvSpPr/>
            <p:nvPr/>
          </p:nvSpPr>
          <p:spPr>
            <a:xfrm>
              <a:off x="2786062"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1" name="http://en.wikipedia.org/wiki/Image:Willem_Einthoven_ECG.jpg"/>
          <p:cNvSpPr txBox="1"/>
          <p:nvPr/>
        </p:nvSpPr>
        <p:spPr>
          <a:xfrm>
            <a:off x="13781484" y="12758935"/>
            <a:ext cx="6509752" cy="4318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nSpc>
                <a:spcPts val="4900"/>
              </a:lnSpc>
              <a:defRPr sz="1800">
                <a:solidFill>
                  <a:srgbClr val="663366"/>
                </a:solidFill>
                <a:hlinkClick r:id="rId2" invalidUrl="" action="" tgtFrame="" tooltip="" history="1" highlightClick="0" endSnd="0"/>
              </a:defRPr>
            </a:lvl1pPr>
          </a:lstStyle>
          <a:p>
            <a:pPr/>
            <a:r>
              <a:rPr>
                <a:hlinkClick r:id="rId2" invalidUrl="" action="" tgtFrame="" tooltip="" history="1" highlightClick="0" endSnd="0"/>
              </a:rPr>
              <a:t>http://en.wikipedia.org/wiki/Image:Willem_Einthoven_ECG.jpg</a:t>
            </a:r>
          </a:p>
        </p:txBody>
      </p:sp>
      <p:pic>
        <p:nvPicPr>
          <p:cNvPr id="472" name="droppedImage.png" descr="droppedImage.png"/>
          <p:cNvPicPr>
            <a:picLocks noChangeAspect="1"/>
          </p:cNvPicPr>
          <p:nvPr/>
        </p:nvPicPr>
        <p:blipFill>
          <a:blip r:embed="rId3">
            <a:extLst/>
          </a:blip>
          <a:stretch>
            <a:fillRect/>
          </a:stretch>
        </p:blipFill>
        <p:spPr>
          <a:xfrm>
            <a:off x="5137546" y="785812"/>
            <a:ext cx="14091149" cy="11519298"/>
          </a:xfrm>
          <a:prstGeom prst="rect">
            <a:avLst/>
          </a:prstGeom>
          <a:ln w="12700">
            <a:miter lim="400000"/>
          </a:ln>
        </p:spPr>
      </p:pic>
      <p:sp>
        <p:nvSpPr>
          <p:cNvPr id="473" name="1911"/>
          <p:cNvSpPr txBox="1"/>
          <p:nvPr/>
        </p:nvSpPr>
        <p:spPr>
          <a:xfrm>
            <a:off x="4358387" y="12071151"/>
            <a:ext cx="1543616"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vl1pPr>
          </a:lstStyle>
          <a:p>
            <a:pPr/>
            <a:r>
              <a:t>1911</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5" name="Rectangle"/>
          <p:cNvSpPr/>
          <p:nvPr/>
        </p:nvSpPr>
        <p:spPr>
          <a:xfrm>
            <a:off x="5941218" y="5286375"/>
            <a:ext cx="1785939"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76" name="Rectangle"/>
          <p:cNvSpPr/>
          <p:nvPr/>
        </p:nvSpPr>
        <p:spPr>
          <a:xfrm>
            <a:off x="10120312" y="5286375"/>
            <a:ext cx="1785938"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77" name="Line"/>
          <p:cNvSpPr/>
          <p:nvPr/>
        </p:nvSpPr>
        <p:spPr>
          <a:xfrm flipV="1">
            <a:off x="6852046" y="4036186"/>
            <a:ext cx="1" cy="1250190"/>
          </a:xfrm>
          <a:prstGeom prst="line">
            <a:avLst/>
          </a:prstGeom>
          <a:ln w="50800">
            <a:solidFill>
              <a:srgbClr val="000000"/>
            </a:solidFill>
            <a:miter lim="400000"/>
          </a:ln>
        </p:spPr>
        <p:txBody>
          <a:bodyPr lIns="71437" tIns="71437" rIns="71437" bIns="71437" anchor="ctr"/>
          <a:lstStyle/>
          <a:p>
            <a:pPr/>
          </a:p>
        </p:txBody>
      </p:sp>
      <p:sp>
        <p:nvSpPr>
          <p:cNvPr id="478" name="Line"/>
          <p:cNvSpPr/>
          <p:nvPr/>
        </p:nvSpPr>
        <p:spPr>
          <a:xfrm flipV="1">
            <a:off x="11031140" y="4707135"/>
            <a:ext cx="1" cy="558785"/>
          </a:xfrm>
          <a:prstGeom prst="line">
            <a:avLst/>
          </a:prstGeom>
          <a:ln w="50800">
            <a:solidFill>
              <a:srgbClr val="000000"/>
            </a:solidFill>
            <a:miter lim="400000"/>
          </a:ln>
        </p:spPr>
        <p:txBody>
          <a:bodyPr lIns="71437" tIns="71437" rIns="71437" bIns="71437" anchor="ctr"/>
          <a:lstStyle/>
          <a:p>
            <a:pPr/>
          </a:p>
        </p:txBody>
      </p:sp>
      <p:sp>
        <p:nvSpPr>
          <p:cNvPr id="479" name="Line"/>
          <p:cNvSpPr/>
          <p:nvPr/>
        </p:nvSpPr>
        <p:spPr>
          <a:xfrm>
            <a:off x="6834187" y="4059221"/>
            <a:ext cx="7590430" cy="25"/>
          </a:xfrm>
          <a:prstGeom prst="line">
            <a:avLst/>
          </a:prstGeom>
          <a:ln w="50800">
            <a:solidFill>
              <a:srgbClr val="000000"/>
            </a:solidFill>
            <a:miter lim="400000"/>
          </a:ln>
        </p:spPr>
        <p:txBody>
          <a:bodyPr lIns="71437" tIns="71437" rIns="71437" bIns="71437" anchor="ctr"/>
          <a:lstStyle/>
          <a:p>
            <a:pPr/>
          </a:p>
        </p:txBody>
      </p:sp>
      <p:sp>
        <p:nvSpPr>
          <p:cNvPr id="480" name="Line"/>
          <p:cNvSpPr/>
          <p:nvPr/>
        </p:nvSpPr>
        <p:spPr>
          <a:xfrm>
            <a:off x="11013281" y="4679156"/>
            <a:ext cx="3411153" cy="11"/>
          </a:xfrm>
          <a:prstGeom prst="line">
            <a:avLst/>
          </a:prstGeom>
          <a:ln w="50800">
            <a:solidFill>
              <a:srgbClr val="000000"/>
            </a:solidFill>
            <a:miter lim="400000"/>
          </a:ln>
        </p:spPr>
        <p:txBody>
          <a:bodyPr lIns="71437" tIns="71437" rIns="71437" bIns="71437" anchor="ctr"/>
          <a:lstStyle/>
          <a:p>
            <a:pPr/>
          </a:p>
        </p:txBody>
      </p:sp>
      <p:sp>
        <p:nvSpPr>
          <p:cNvPr id="481" name="Rounded Rectangle"/>
          <p:cNvSpPr/>
          <p:nvPr/>
        </p:nvSpPr>
        <p:spPr>
          <a:xfrm>
            <a:off x="14299406" y="3482578"/>
            <a:ext cx="1785938" cy="1785938"/>
          </a:xfrm>
          <a:prstGeom prst="roundRect">
            <a:avLst>
              <a:gd name="adj" fmla="val 15000"/>
            </a:avLst>
          </a:prstGeom>
          <a:solidFill>
            <a:srgbClr val="77BB41"/>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82" name="V"/>
          <p:cNvSpPr txBox="1"/>
          <p:nvPr/>
        </p:nvSpPr>
        <p:spPr>
          <a:xfrm>
            <a:off x="14982876" y="4036218"/>
            <a:ext cx="427056" cy="678657"/>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800">
                <a:latin typeface="+mj-lt"/>
                <a:ea typeface="+mj-ea"/>
                <a:cs typeface="+mj-cs"/>
                <a:sym typeface="Gill Sans"/>
              </a:defRPr>
            </a:lvl1pPr>
          </a:lstStyle>
          <a:p>
            <a:pPr/>
            <a:r>
              <a:t>V</a:t>
            </a:r>
          </a:p>
        </p:txBody>
      </p:sp>
      <p:sp>
        <p:nvSpPr>
          <p:cNvPr id="483" name="Line"/>
          <p:cNvSpPr/>
          <p:nvPr/>
        </p:nvSpPr>
        <p:spPr>
          <a:xfrm flipV="1">
            <a:off x="15281672" y="5447109"/>
            <a:ext cx="1" cy="857727"/>
          </a:xfrm>
          <a:prstGeom prst="line">
            <a:avLst/>
          </a:prstGeom>
          <a:ln w="50800">
            <a:solidFill>
              <a:srgbClr val="000000"/>
            </a:solidFill>
            <a:miter lim="400000"/>
            <a:headEnd type="stealth"/>
          </a:ln>
        </p:spPr>
        <p:txBody>
          <a:bodyPr lIns="71437" tIns="71437" rIns="71437" bIns="71437" anchor="ctr"/>
          <a:lstStyle/>
          <a:p>
            <a:pPr/>
          </a:p>
        </p:txBody>
      </p:sp>
      <p:grpSp>
        <p:nvGrpSpPr>
          <p:cNvPr id="489" name="Group"/>
          <p:cNvGrpSpPr/>
          <p:nvPr/>
        </p:nvGrpSpPr>
        <p:grpSpPr>
          <a:xfrm>
            <a:off x="5673328" y="5982890"/>
            <a:ext cx="6429376" cy="3591720"/>
            <a:chOff x="0" y="332978"/>
            <a:chExt cx="6429375" cy="3591718"/>
          </a:xfrm>
        </p:grpSpPr>
        <p:sp>
          <p:nvSpPr>
            <p:cNvPr id="484" name="Rectangle"/>
            <p:cNvSpPr/>
            <p:nvPr/>
          </p:nvSpPr>
          <p:spPr>
            <a:xfrm>
              <a:off x="0" y="663376"/>
              <a:ext cx="6429375" cy="1625204"/>
            </a:xfrm>
            <a:prstGeom prst="rect">
              <a:avLst/>
            </a:prstGeom>
            <a:solidFill>
              <a:srgbClr val="FFFFFF"/>
            </a:solidFill>
            <a:ln w="25400" cap="flat">
              <a:solidFill>
                <a:srgbClr val="000000"/>
              </a:solidFill>
              <a:prstDash val="solid"/>
              <a:miter lim="400000"/>
            </a:ln>
            <a:effectLst/>
          </p:spPr>
          <p:txBody>
            <a:bodyPr wrap="square" lIns="53578" tIns="53578" rIns="53578" bIns="53578" numCol="1" anchor="ctr">
              <a:noAutofit/>
            </a:bodyP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85" name="++++++++++++++++++++++"/>
            <p:cNvSpPr/>
            <p:nvPr/>
          </p:nvSpPr>
          <p:spPr>
            <a:xfrm>
              <a:off x="3254435" y="33297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3800">
                  <a:solidFill>
                    <a:srgbClr val="E32400"/>
                  </a:solidFill>
                  <a:latin typeface="+mj-lt"/>
                  <a:ea typeface="+mj-ea"/>
                  <a:cs typeface="+mj-cs"/>
                  <a:sym typeface="Gill Sans"/>
                </a:defRPr>
              </a:lvl1pPr>
            </a:lstStyle>
            <a:p>
              <a:pPr/>
              <a:r>
                <a:t>++++++++++++++++++++++</a:t>
              </a:r>
            </a:p>
          </p:txBody>
        </p:sp>
        <p:sp>
          <p:nvSpPr>
            <p:cNvPr id="486" name="++++++++++++++++++++++"/>
            <p:cNvSpPr/>
            <p:nvPr/>
          </p:nvSpPr>
          <p:spPr>
            <a:xfrm>
              <a:off x="3256963" y="2654696"/>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3800">
                  <a:solidFill>
                    <a:srgbClr val="E32400"/>
                  </a:solidFill>
                  <a:latin typeface="+mj-lt"/>
                  <a:ea typeface="+mj-ea"/>
                  <a:cs typeface="+mj-cs"/>
                  <a:sym typeface="Gill Sans"/>
                </a:defRPr>
              </a:lvl1pPr>
            </a:lstStyle>
            <a:p>
              <a:pPr/>
              <a:r>
                <a:t>++++++++++++++++++++++</a:t>
              </a:r>
            </a:p>
          </p:txBody>
        </p:sp>
        <p:sp>
          <p:nvSpPr>
            <p:cNvPr id="487" name="------------------------------"/>
            <p:cNvSpPr/>
            <p:nvPr/>
          </p:nvSpPr>
          <p:spPr>
            <a:xfrm>
              <a:off x="3203385" y="743743"/>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000">
                  <a:latin typeface="+mj-lt"/>
                  <a:ea typeface="+mj-ea"/>
                  <a:cs typeface="+mj-cs"/>
                  <a:sym typeface="Gill Sans"/>
                </a:defRPr>
              </a:lvl1pPr>
            </a:lstStyle>
            <a:p>
              <a:pPr/>
              <a:r>
                <a:t>------------------------------</a:t>
              </a:r>
            </a:p>
          </p:txBody>
        </p:sp>
        <p:sp>
          <p:nvSpPr>
            <p:cNvPr id="488" name="------------------------------"/>
            <p:cNvSpPr/>
            <p:nvPr/>
          </p:nvSpPr>
          <p:spPr>
            <a:xfrm>
              <a:off x="3197735" y="194925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000">
                  <a:latin typeface="+mj-lt"/>
                  <a:ea typeface="+mj-ea"/>
                  <a:cs typeface="+mj-cs"/>
                  <a:sym typeface="Gill Sans"/>
                </a:defRPr>
              </a:lvl1pPr>
            </a:lstStyle>
            <a:p>
              <a:pPr/>
              <a:r>
                <a:t>------------------------------</a:t>
              </a:r>
            </a:p>
          </p:txBody>
        </p:sp>
      </p:grpSp>
      <p:sp>
        <p:nvSpPr>
          <p:cNvPr id="490" name="Line"/>
          <p:cNvSpPr/>
          <p:nvPr/>
        </p:nvSpPr>
        <p:spPr>
          <a:xfrm>
            <a:off x="14156531" y="8018859"/>
            <a:ext cx="572740" cy="1"/>
          </a:xfrm>
          <a:prstGeom prst="line">
            <a:avLst/>
          </a:prstGeom>
          <a:ln w="50800">
            <a:solidFill>
              <a:srgbClr val="000000"/>
            </a:solidFill>
            <a:miter lim="400000"/>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497" name="Group"/>
          <p:cNvGrpSpPr/>
          <p:nvPr/>
        </p:nvGrpSpPr>
        <p:grpSpPr>
          <a:xfrm>
            <a:off x="5693716" y="5965031"/>
            <a:ext cx="6429376" cy="3422055"/>
            <a:chOff x="0" y="421878"/>
            <a:chExt cx="6429375" cy="3422054"/>
          </a:xfrm>
        </p:grpSpPr>
        <p:sp>
          <p:nvSpPr>
            <p:cNvPr id="492" name="Rectangle"/>
            <p:cNvSpPr/>
            <p:nvPr/>
          </p:nvSpPr>
          <p:spPr>
            <a:xfrm>
              <a:off x="0" y="752276"/>
              <a:ext cx="6429375" cy="1625204"/>
            </a:xfrm>
            <a:prstGeom prst="rect">
              <a:avLst/>
            </a:prstGeom>
            <a:solidFill>
              <a:srgbClr val="FFFFFF"/>
            </a:solidFill>
            <a:ln w="25400" cap="flat">
              <a:solidFill>
                <a:srgbClr val="000000"/>
              </a:solidFill>
              <a:prstDash val="solid"/>
              <a:miter lim="400000"/>
            </a:ln>
            <a:effectLst/>
          </p:spPr>
          <p:txBody>
            <a:bodyPr wrap="square" lIns="53578" tIns="53578" rIns="53578" bIns="53578" numCol="1" anchor="ctr">
              <a:noAutofit/>
            </a:bodyP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93" name="--------------++++++++++++"/>
            <p:cNvSpPr/>
            <p:nvPr/>
          </p:nvSpPr>
          <p:spPr>
            <a:xfrm>
              <a:off x="3254435" y="42187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3800">
                  <a:solidFill>
                    <a:srgbClr val="E32400"/>
                  </a:solidFill>
                  <a:latin typeface="+mj-lt"/>
                  <a:ea typeface="+mj-ea"/>
                  <a:cs typeface="+mj-cs"/>
                  <a:sym typeface="Gill Sans"/>
                </a:defRPr>
              </a:pPr>
              <a:r>
                <a:rPr sz="5000">
                  <a:solidFill>
                    <a:srgbClr val="000000"/>
                  </a:solidFill>
                </a:rPr>
                <a:t>--------------</a:t>
              </a:r>
              <a:r>
                <a:t>++++++++++++</a:t>
              </a:r>
            </a:p>
          </p:txBody>
        </p:sp>
        <p:sp>
          <p:nvSpPr>
            <p:cNvPr id="494" name="++++++++++----------------"/>
            <p:cNvSpPr/>
            <p:nvPr/>
          </p:nvSpPr>
          <p:spPr>
            <a:xfrm>
              <a:off x="3203385" y="106481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5000">
                  <a:latin typeface="+mj-lt"/>
                  <a:ea typeface="+mj-ea"/>
                  <a:cs typeface="+mj-cs"/>
                  <a:sym typeface="Gill Sans"/>
                </a:defRPr>
              </a:pPr>
              <a:r>
                <a:rPr sz="3800">
                  <a:solidFill>
                    <a:srgbClr val="E32400"/>
                  </a:solidFill>
                </a:rPr>
                <a:t>++++++++++</a:t>
              </a:r>
              <a:r>
                <a:t>----------------</a:t>
              </a:r>
            </a:p>
          </p:txBody>
        </p:sp>
        <p:sp>
          <p:nvSpPr>
            <p:cNvPr id="495" name="++++++++++----------------"/>
            <p:cNvSpPr/>
            <p:nvPr/>
          </p:nvSpPr>
          <p:spPr>
            <a:xfrm>
              <a:off x="3200577" y="200243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5000">
                  <a:latin typeface="+mj-lt"/>
                  <a:ea typeface="+mj-ea"/>
                  <a:cs typeface="+mj-cs"/>
                  <a:sym typeface="Gill Sans"/>
                </a:defRPr>
              </a:pPr>
              <a:r>
                <a:rPr sz="3800">
                  <a:solidFill>
                    <a:srgbClr val="E32400"/>
                  </a:solidFill>
                </a:rPr>
                <a:t>++++++++++</a:t>
              </a:r>
              <a:r>
                <a:t>----------------</a:t>
              </a:r>
            </a:p>
          </p:txBody>
        </p:sp>
        <p:sp>
          <p:nvSpPr>
            <p:cNvPr id="496" name="--------------++++++++++++"/>
            <p:cNvSpPr/>
            <p:nvPr/>
          </p:nvSpPr>
          <p:spPr>
            <a:xfrm>
              <a:off x="3213344" y="257393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3800">
                  <a:solidFill>
                    <a:srgbClr val="E32400"/>
                  </a:solidFill>
                  <a:latin typeface="+mj-lt"/>
                  <a:ea typeface="+mj-ea"/>
                  <a:cs typeface="+mj-cs"/>
                  <a:sym typeface="Gill Sans"/>
                </a:defRPr>
              </a:pPr>
              <a:r>
                <a:rPr sz="5000">
                  <a:solidFill>
                    <a:srgbClr val="000000"/>
                  </a:solidFill>
                </a:rPr>
                <a:t>--------------</a:t>
              </a:r>
              <a:r>
                <a:t>++++++++++++</a:t>
              </a:r>
            </a:p>
          </p:txBody>
        </p:sp>
      </p:grpSp>
      <p:sp>
        <p:nvSpPr>
          <p:cNvPr id="498" name="Rectangle"/>
          <p:cNvSpPr/>
          <p:nvPr/>
        </p:nvSpPr>
        <p:spPr>
          <a:xfrm>
            <a:off x="5941218" y="5286375"/>
            <a:ext cx="1785939"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99" name="Rectangle"/>
          <p:cNvSpPr/>
          <p:nvPr/>
        </p:nvSpPr>
        <p:spPr>
          <a:xfrm>
            <a:off x="10120312" y="5286375"/>
            <a:ext cx="1785938"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00" name="Line"/>
          <p:cNvSpPr/>
          <p:nvPr/>
        </p:nvSpPr>
        <p:spPr>
          <a:xfrm flipV="1">
            <a:off x="6852046" y="4036186"/>
            <a:ext cx="1" cy="1250190"/>
          </a:xfrm>
          <a:prstGeom prst="line">
            <a:avLst/>
          </a:prstGeom>
          <a:ln w="50800">
            <a:solidFill>
              <a:srgbClr val="000000"/>
            </a:solidFill>
            <a:miter lim="400000"/>
          </a:ln>
        </p:spPr>
        <p:txBody>
          <a:bodyPr lIns="71437" tIns="71437" rIns="71437" bIns="71437" anchor="ctr"/>
          <a:lstStyle/>
          <a:p>
            <a:pPr/>
          </a:p>
        </p:txBody>
      </p:sp>
      <p:sp>
        <p:nvSpPr>
          <p:cNvPr id="501" name="Line"/>
          <p:cNvSpPr/>
          <p:nvPr/>
        </p:nvSpPr>
        <p:spPr>
          <a:xfrm flipV="1">
            <a:off x="11031140" y="4707135"/>
            <a:ext cx="1" cy="558785"/>
          </a:xfrm>
          <a:prstGeom prst="line">
            <a:avLst/>
          </a:prstGeom>
          <a:ln w="50800">
            <a:solidFill>
              <a:srgbClr val="000000"/>
            </a:solidFill>
            <a:miter lim="400000"/>
          </a:ln>
        </p:spPr>
        <p:txBody>
          <a:bodyPr lIns="71437" tIns="71437" rIns="71437" bIns="71437" anchor="ctr"/>
          <a:lstStyle/>
          <a:p>
            <a:pPr/>
          </a:p>
        </p:txBody>
      </p:sp>
      <p:sp>
        <p:nvSpPr>
          <p:cNvPr id="502" name="Line"/>
          <p:cNvSpPr/>
          <p:nvPr/>
        </p:nvSpPr>
        <p:spPr>
          <a:xfrm>
            <a:off x="6834187" y="4059221"/>
            <a:ext cx="7590430" cy="25"/>
          </a:xfrm>
          <a:prstGeom prst="line">
            <a:avLst/>
          </a:prstGeom>
          <a:ln w="50800">
            <a:solidFill>
              <a:srgbClr val="000000"/>
            </a:solidFill>
            <a:miter lim="400000"/>
          </a:ln>
        </p:spPr>
        <p:txBody>
          <a:bodyPr lIns="71437" tIns="71437" rIns="71437" bIns="71437" anchor="ctr"/>
          <a:lstStyle/>
          <a:p>
            <a:pPr/>
          </a:p>
        </p:txBody>
      </p:sp>
      <p:sp>
        <p:nvSpPr>
          <p:cNvPr id="503" name="Line"/>
          <p:cNvSpPr/>
          <p:nvPr/>
        </p:nvSpPr>
        <p:spPr>
          <a:xfrm>
            <a:off x="11013281" y="4679156"/>
            <a:ext cx="3411153" cy="11"/>
          </a:xfrm>
          <a:prstGeom prst="line">
            <a:avLst/>
          </a:prstGeom>
          <a:ln w="50800">
            <a:solidFill>
              <a:srgbClr val="000000"/>
            </a:solidFill>
            <a:miter lim="400000"/>
          </a:ln>
        </p:spPr>
        <p:txBody>
          <a:bodyPr lIns="71437" tIns="71437" rIns="71437" bIns="71437" anchor="ctr"/>
          <a:lstStyle/>
          <a:p>
            <a:pPr/>
          </a:p>
        </p:txBody>
      </p:sp>
      <p:sp>
        <p:nvSpPr>
          <p:cNvPr id="504" name="Rounded Rectangle"/>
          <p:cNvSpPr/>
          <p:nvPr/>
        </p:nvSpPr>
        <p:spPr>
          <a:xfrm>
            <a:off x="14299406" y="3482578"/>
            <a:ext cx="1785938" cy="1785938"/>
          </a:xfrm>
          <a:prstGeom prst="roundRect">
            <a:avLst>
              <a:gd name="adj" fmla="val 15000"/>
            </a:avLst>
          </a:prstGeom>
          <a:solidFill>
            <a:srgbClr val="77BB41"/>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05" name="V"/>
          <p:cNvSpPr txBox="1"/>
          <p:nvPr/>
        </p:nvSpPr>
        <p:spPr>
          <a:xfrm>
            <a:off x="14982876" y="4036218"/>
            <a:ext cx="427056" cy="678657"/>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800">
                <a:latin typeface="+mj-lt"/>
                <a:ea typeface="+mj-ea"/>
                <a:cs typeface="+mj-cs"/>
                <a:sym typeface="Gill Sans"/>
              </a:defRPr>
            </a:lvl1pPr>
          </a:lstStyle>
          <a:p>
            <a:pPr/>
            <a:r>
              <a:t>V</a:t>
            </a:r>
          </a:p>
        </p:txBody>
      </p:sp>
      <p:sp>
        <p:nvSpPr>
          <p:cNvPr id="506" name="Line"/>
          <p:cNvSpPr/>
          <p:nvPr/>
        </p:nvSpPr>
        <p:spPr>
          <a:xfrm flipV="1">
            <a:off x="15281672" y="5447109"/>
            <a:ext cx="1" cy="857727"/>
          </a:xfrm>
          <a:prstGeom prst="line">
            <a:avLst/>
          </a:prstGeom>
          <a:ln w="50800">
            <a:solidFill>
              <a:srgbClr val="000000"/>
            </a:solidFill>
            <a:miter lim="400000"/>
            <a:headEnd type="stealth"/>
          </a:ln>
        </p:spPr>
        <p:txBody>
          <a:bodyPr lIns="71437" tIns="71437" rIns="71437" bIns="71437" anchor="ctr"/>
          <a:lstStyle/>
          <a:p>
            <a:pPr/>
          </a:p>
        </p:txBody>
      </p:sp>
      <p:sp>
        <p:nvSpPr>
          <p:cNvPr id="507" name="Line"/>
          <p:cNvSpPr/>
          <p:nvPr/>
        </p:nvSpPr>
        <p:spPr>
          <a:xfrm>
            <a:off x="14156531" y="8018859"/>
            <a:ext cx="572740" cy="1"/>
          </a:xfrm>
          <a:prstGeom prst="line">
            <a:avLst/>
          </a:prstGeom>
          <a:ln w="50800">
            <a:solidFill>
              <a:srgbClr val="000000"/>
            </a:solidFill>
            <a:miter lim="400000"/>
          </a:ln>
        </p:spPr>
        <p:txBody>
          <a:bodyPr lIns="71437" tIns="71437" rIns="71437" bIns="71437" anchor="ctr"/>
          <a:lstStyle/>
          <a:p>
            <a:pPr/>
          </a:p>
        </p:txBody>
      </p:sp>
      <p:sp>
        <p:nvSpPr>
          <p:cNvPr id="508" name="Line"/>
          <p:cNvSpPr/>
          <p:nvPr/>
        </p:nvSpPr>
        <p:spPr>
          <a:xfrm flipH="1">
            <a:off x="14745890" y="6625828"/>
            <a:ext cx="582520" cy="1410891"/>
          </a:xfrm>
          <a:prstGeom prst="line">
            <a:avLst/>
          </a:prstGeom>
          <a:ln w="50800">
            <a:solidFill>
              <a:srgbClr val="000000"/>
            </a:solidFill>
            <a:miter lim="400000"/>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515" name="Group"/>
          <p:cNvGrpSpPr/>
          <p:nvPr/>
        </p:nvGrpSpPr>
        <p:grpSpPr>
          <a:xfrm>
            <a:off x="5675857" y="5866804"/>
            <a:ext cx="6429376" cy="3627439"/>
            <a:chOff x="0" y="421878"/>
            <a:chExt cx="6429375" cy="3627437"/>
          </a:xfrm>
        </p:grpSpPr>
        <p:sp>
          <p:nvSpPr>
            <p:cNvPr id="510" name="Rectangle"/>
            <p:cNvSpPr/>
            <p:nvPr/>
          </p:nvSpPr>
          <p:spPr>
            <a:xfrm>
              <a:off x="0" y="886221"/>
              <a:ext cx="6429375" cy="1625205"/>
            </a:xfrm>
            <a:prstGeom prst="rect">
              <a:avLst/>
            </a:prstGeom>
            <a:solidFill>
              <a:srgbClr val="FFFFFF"/>
            </a:solidFill>
            <a:ln w="25400" cap="flat">
              <a:solidFill>
                <a:srgbClr val="000000"/>
              </a:solidFill>
              <a:prstDash val="solid"/>
              <a:miter lim="400000"/>
            </a:ln>
            <a:effectLst/>
          </p:spPr>
          <p:txBody>
            <a:bodyPr wrap="square" lIns="53578" tIns="53578" rIns="53578" bIns="53578" numCol="1" anchor="ctr">
              <a:noAutofit/>
            </a:bodyP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11" name="------------------------+++++"/>
            <p:cNvSpPr/>
            <p:nvPr/>
          </p:nvSpPr>
          <p:spPr>
            <a:xfrm>
              <a:off x="3302641" y="42187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3800">
                  <a:solidFill>
                    <a:srgbClr val="E32400"/>
                  </a:solidFill>
                  <a:latin typeface="+mj-lt"/>
                  <a:ea typeface="+mj-ea"/>
                  <a:cs typeface="+mj-cs"/>
                  <a:sym typeface="Gill Sans"/>
                </a:defRPr>
              </a:pPr>
              <a:r>
                <a:rPr sz="5000">
                  <a:solidFill>
                    <a:srgbClr val="000000"/>
                  </a:solidFill>
                </a:rPr>
                <a:t>------------------------</a:t>
              </a:r>
              <a:r>
                <a:t>+++++</a:t>
              </a:r>
            </a:p>
          </p:txBody>
        </p:sp>
        <p:sp>
          <p:nvSpPr>
            <p:cNvPr id="512" name="+++++++++++++++++------"/>
            <p:cNvSpPr/>
            <p:nvPr/>
          </p:nvSpPr>
          <p:spPr>
            <a:xfrm>
              <a:off x="3182718" y="106481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5000">
                  <a:latin typeface="+mj-lt"/>
                  <a:ea typeface="+mj-ea"/>
                  <a:cs typeface="+mj-cs"/>
                  <a:sym typeface="Gill Sans"/>
                </a:defRPr>
              </a:pPr>
              <a:r>
                <a:rPr sz="3800">
                  <a:solidFill>
                    <a:srgbClr val="E32400"/>
                  </a:solidFill>
                </a:rPr>
                <a:t>+++++++++++++++++</a:t>
              </a:r>
              <a:r>
                <a:t>------</a:t>
              </a:r>
            </a:p>
          </p:txBody>
        </p:sp>
        <p:sp>
          <p:nvSpPr>
            <p:cNvPr id="513" name="+++++++++++++++++------"/>
            <p:cNvSpPr/>
            <p:nvPr/>
          </p:nvSpPr>
          <p:spPr>
            <a:xfrm>
              <a:off x="3219274" y="2243534"/>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5000">
                  <a:latin typeface="+mj-lt"/>
                  <a:ea typeface="+mj-ea"/>
                  <a:cs typeface="+mj-cs"/>
                  <a:sym typeface="Gill Sans"/>
                </a:defRPr>
              </a:pPr>
              <a:r>
                <a:rPr sz="3800">
                  <a:solidFill>
                    <a:srgbClr val="E32400"/>
                  </a:solidFill>
                </a:rPr>
                <a:t>+++++++++++++++++</a:t>
              </a:r>
              <a:r>
                <a:t>------</a:t>
              </a:r>
            </a:p>
          </p:txBody>
        </p:sp>
        <p:sp>
          <p:nvSpPr>
            <p:cNvPr id="514" name="------------------------+++++"/>
            <p:cNvSpPr/>
            <p:nvPr/>
          </p:nvSpPr>
          <p:spPr>
            <a:xfrm>
              <a:off x="3266085" y="277931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3800">
                  <a:solidFill>
                    <a:srgbClr val="E32400"/>
                  </a:solidFill>
                  <a:latin typeface="+mj-lt"/>
                  <a:ea typeface="+mj-ea"/>
                  <a:cs typeface="+mj-cs"/>
                  <a:sym typeface="Gill Sans"/>
                </a:defRPr>
              </a:pPr>
              <a:r>
                <a:rPr sz="5000">
                  <a:solidFill>
                    <a:srgbClr val="000000"/>
                  </a:solidFill>
                </a:rPr>
                <a:t>------------------------</a:t>
              </a:r>
              <a:r>
                <a:t>+++++</a:t>
              </a:r>
            </a:p>
          </p:txBody>
        </p:sp>
      </p:grpSp>
      <p:sp>
        <p:nvSpPr>
          <p:cNvPr id="516" name="Rectangle"/>
          <p:cNvSpPr/>
          <p:nvPr/>
        </p:nvSpPr>
        <p:spPr>
          <a:xfrm>
            <a:off x="5941218" y="5286375"/>
            <a:ext cx="1785939"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17" name="Rectangle"/>
          <p:cNvSpPr/>
          <p:nvPr/>
        </p:nvSpPr>
        <p:spPr>
          <a:xfrm>
            <a:off x="10120312" y="5286375"/>
            <a:ext cx="1785938"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18" name="Line"/>
          <p:cNvSpPr/>
          <p:nvPr/>
        </p:nvSpPr>
        <p:spPr>
          <a:xfrm flipV="1">
            <a:off x="6852046" y="4036186"/>
            <a:ext cx="1" cy="1250190"/>
          </a:xfrm>
          <a:prstGeom prst="line">
            <a:avLst/>
          </a:prstGeom>
          <a:ln w="50800">
            <a:solidFill>
              <a:srgbClr val="000000"/>
            </a:solidFill>
            <a:miter lim="400000"/>
          </a:ln>
        </p:spPr>
        <p:txBody>
          <a:bodyPr lIns="71437" tIns="71437" rIns="71437" bIns="71437" anchor="ctr"/>
          <a:lstStyle/>
          <a:p>
            <a:pPr/>
          </a:p>
        </p:txBody>
      </p:sp>
      <p:sp>
        <p:nvSpPr>
          <p:cNvPr id="519" name="Line"/>
          <p:cNvSpPr/>
          <p:nvPr/>
        </p:nvSpPr>
        <p:spPr>
          <a:xfrm flipV="1">
            <a:off x="11031140" y="4707135"/>
            <a:ext cx="1" cy="558785"/>
          </a:xfrm>
          <a:prstGeom prst="line">
            <a:avLst/>
          </a:prstGeom>
          <a:ln w="50800">
            <a:solidFill>
              <a:srgbClr val="000000"/>
            </a:solidFill>
            <a:miter lim="400000"/>
          </a:ln>
        </p:spPr>
        <p:txBody>
          <a:bodyPr lIns="71437" tIns="71437" rIns="71437" bIns="71437" anchor="ctr"/>
          <a:lstStyle/>
          <a:p>
            <a:pPr/>
          </a:p>
        </p:txBody>
      </p:sp>
      <p:sp>
        <p:nvSpPr>
          <p:cNvPr id="520" name="Line"/>
          <p:cNvSpPr/>
          <p:nvPr/>
        </p:nvSpPr>
        <p:spPr>
          <a:xfrm>
            <a:off x="6834187" y="4059221"/>
            <a:ext cx="7590430" cy="25"/>
          </a:xfrm>
          <a:prstGeom prst="line">
            <a:avLst/>
          </a:prstGeom>
          <a:ln w="50800">
            <a:solidFill>
              <a:srgbClr val="000000"/>
            </a:solidFill>
            <a:miter lim="400000"/>
          </a:ln>
        </p:spPr>
        <p:txBody>
          <a:bodyPr lIns="71437" tIns="71437" rIns="71437" bIns="71437" anchor="ctr"/>
          <a:lstStyle/>
          <a:p>
            <a:pPr/>
          </a:p>
        </p:txBody>
      </p:sp>
      <p:sp>
        <p:nvSpPr>
          <p:cNvPr id="521" name="Line"/>
          <p:cNvSpPr/>
          <p:nvPr/>
        </p:nvSpPr>
        <p:spPr>
          <a:xfrm>
            <a:off x="11013281" y="4679156"/>
            <a:ext cx="3411153" cy="11"/>
          </a:xfrm>
          <a:prstGeom prst="line">
            <a:avLst/>
          </a:prstGeom>
          <a:ln w="50800">
            <a:solidFill>
              <a:srgbClr val="000000"/>
            </a:solidFill>
            <a:miter lim="400000"/>
          </a:ln>
        </p:spPr>
        <p:txBody>
          <a:bodyPr lIns="71437" tIns="71437" rIns="71437" bIns="71437" anchor="ctr"/>
          <a:lstStyle/>
          <a:p>
            <a:pPr/>
          </a:p>
        </p:txBody>
      </p:sp>
      <p:sp>
        <p:nvSpPr>
          <p:cNvPr id="522" name="Rounded Rectangle"/>
          <p:cNvSpPr/>
          <p:nvPr/>
        </p:nvSpPr>
        <p:spPr>
          <a:xfrm>
            <a:off x="14299406" y="3482578"/>
            <a:ext cx="1785938" cy="1785938"/>
          </a:xfrm>
          <a:prstGeom prst="roundRect">
            <a:avLst>
              <a:gd name="adj" fmla="val 15000"/>
            </a:avLst>
          </a:prstGeom>
          <a:solidFill>
            <a:srgbClr val="77BB41"/>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23" name="V"/>
          <p:cNvSpPr txBox="1"/>
          <p:nvPr/>
        </p:nvSpPr>
        <p:spPr>
          <a:xfrm>
            <a:off x="14982876" y="4036218"/>
            <a:ext cx="427056" cy="678657"/>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800">
                <a:latin typeface="+mj-lt"/>
                <a:ea typeface="+mj-ea"/>
                <a:cs typeface="+mj-cs"/>
                <a:sym typeface="Gill Sans"/>
              </a:defRPr>
            </a:lvl1pPr>
          </a:lstStyle>
          <a:p>
            <a:pPr/>
            <a:r>
              <a:t>V</a:t>
            </a:r>
          </a:p>
        </p:txBody>
      </p:sp>
      <p:sp>
        <p:nvSpPr>
          <p:cNvPr id="524" name="Line"/>
          <p:cNvSpPr/>
          <p:nvPr/>
        </p:nvSpPr>
        <p:spPr>
          <a:xfrm flipV="1">
            <a:off x="15281672" y="5447109"/>
            <a:ext cx="1" cy="857727"/>
          </a:xfrm>
          <a:prstGeom prst="line">
            <a:avLst/>
          </a:prstGeom>
          <a:ln w="50800">
            <a:solidFill>
              <a:srgbClr val="000000"/>
            </a:solidFill>
            <a:miter lim="400000"/>
            <a:headEnd type="stealth"/>
          </a:ln>
        </p:spPr>
        <p:txBody>
          <a:bodyPr lIns="71437" tIns="71437" rIns="71437" bIns="71437" anchor="ctr"/>
          <a:lstStyle/>
          <a:p>
            <a:pPr/>
          </a:p>
        </p:txBody>
      </p:sp>
      <p:sp>
        <p:nvSpPr>
          <p:cNvPr id="525" name="Line"/>
          <p:cNvSpPr/>
          <p:nvPr/>
        </p:nvSpPr>
        <p:spPr>
          <a:xfrm>
            <a:off x="14156531" y="8018859"/>
            <a:ext cx="572740" cy="1"/>
          </a:xfrm>
          <a:prstGeom prst="line">
            <a:avLst/>
          </a:prstGeom>
          <a:ln w="50800">
            <a:solidFill>
              <a:srgbClr val="000000"/>
            </a:solidFill>
            <a:miter lim="400000"/>
          </a:ln>
        </p:spPr>
        <p:txBody>
          <a:bodyPr lIns="71437" tIns="71437" rIns="71437" bIns="71437" anchor="ctr"/>
          <a:lstStyle/>
          <a:p>
            <a:pPr/>
          </a:p>
        </p:txBody>
      </p:sp>
      <p:sp>
        <p:nvSpPr>
          <p:cNvPr id="526" name="Line"/>
          <p:cNvSpPr/>
          <p:nvPr/>
        </p:nvSpPr>
        <p:spPr>
          <a:xfrm flipH="1">
            <a:off x="14745890" y="6625828"/>
            <a:ext cx="582520" cy="1410891"/>
          </a:xfrm>
          <a:prstGeom prst="line">
            <a:avLst/>
          </a:prstGeom>
          <a:ln w="50800">
            <a:solidFill>
              <a:srgbClr val="000000"/>
            </a:solidFill>
            <a:miter lim="400000"/>
          </a:ln>
        </p:spPr>
        <p:txBody>
          <a:bodyPr lIns="71437" tIns="71437" rIns="71437" bIns="71437" anchor="ctr"/>
          <a:lstStyle/>
          <a:p>
            <a:pPr/>
          </a:p>
        </p:txBody>
      </p:sp>
      <p:sp>
        <p:nvSpPr>
          <p:cNvPr id="527" name="Line"/>
          <p:cNvSpPr/>
          <p:nvPr/>
        </p:nvSpPr>
        <p:spPr>
          <a:xfrm>
            <a:off x="15328410" y="6590109"/>
            <a:ext cx="428413" cy="1107282"/>
          </a:xfrm>
          <a:prstGeom prst="line">
            <a:avLst/>
          </a:prstGeom>
          <a:ln w="50800">
            <a:solidFill>
              <a:srgbClr val="000000"/>
            </a:solidFill>
            <a:miter lim="400000"/>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534" name="Group"/>
          <p:cNvGrpSpPr/>
          <p:nvPr/>
        </p:nvGrpSpPr>
        <p:grpSpPr>
          <a:xfrm>
            <a:off x="5693716" y="5929312"/>
            <a:ext cx="6429376" cy="3457774"/>
            <a:chOff x="0" y="421878"/>
            <a:chExt cx="6429375" cy="3457773"/>
          </a:xfrm>
        </p:grpSpPr>
        <p:sp>
          <p:nvSpPr>
            <p:cNvPr id="529" name="Rectangle"/>
            <p:cNvSpPr/>
            <p:nvPr/>
          </p:nvSpPr>
          <p:spPr>
            <a:xfrm>
              <a:off x="0" y="805854"/>
              <a:ext cx="6429375" cy="1625204"/>
            </a:xfrm>
            <a:prstGeom prst="rect">
              <a:avLst/>
            </a:prstGeom>
            <a:solidFill>
              <a:srgbClr val="FFFFFF"/>
            </a:solidFill>
            <a:ln w="25400" cap="flat">
              <a:solidFill>
                <a:srgbClr val="000000"/>
              </a:solidFill>
              <a:prstDash val="solid"/>
              <a:miter lim="400000"/>
            </a:ln>
            <a:effectLst/>
          </p:spPr>
          <p:txBody>
            <a:bodyPr wrap="square" lIns="53578" tIns="53578" rIns="53578" bIns="53578" numCol="1" anchor="ctr">
              <a:noAutofit/>
            </a:bodyP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30" name="++++++++++++++++++++++"/>
            <p:cNvSpPr/>
            <p:nvPr/>
          </p:nvSpPr>
          <p:spPr>
            <a:xfrm>
              <a:off x="3254435" y="10112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3800">
                  <a:solidFill>
                    <a:srgbClr val="E32400"/>
                  </a:solidFill>
                  <a:latin typeface="+mj-lt"/>
                  <a:ea typeface="+mj-ea"/>
                  <a:cs typeface="+mj-cs"/>
                  <a:sym typeface="Gill Sans"/>
                </a:defRPr>
              </a:lvl1pPr>
            </a:lstStyle>
            <a:p>
              <a:pPr/>
              <a:r>
                <a:t>++++++++++++++++++++++</a:t>
              </a:r>
            </a:p>
          </p:txBody>
        </p:sp>
        <p:sp>
          <p:nvSpPr>
            <p:cNvPr id="531" name="++++++++++++++++++++++"/>
            <p:cNvSpPr/>
            <p:nvPr/>
          </p:nvSpPr>
          <p:spPr>
            <a:xfrm>
              <a:off x="3256963" y="211851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3800">
                  <a:solidFill>
                    <a:srgbClr val="E32400"/>
                  </a:solidFill>
                  <a:latin typeface="+mj-lt"/>
                  <a:ea typeface="+mj-ea"/>
                  <a:cs typeface="+mj-cs"/>
                  <a:sym typeface="Gill Sans"/>
                </a:defRPr>
              </a:lvl1pPr>
            </a:lstStyle>
            <a:p>
              <a:pPr/>
              <a:r>
                <a:t>++++++++++++++++++++++</a:t>
              </a:r>
            </a:p>
          </p:txBody>
        </p:sp>
        <p:sp>
          <p:nvSpPr>
            <p:cNvPr id="532" name="------------------------------"/>
            <p:cNvSpPr/>
            <p:nvPr/>
          </p:nvSpPr>
          <p:spPr>
            <a:xfrm>
              <a:off x="3167667" y="42187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000">
                  <a:latin typeface="+mj-lt"/>
                  <a:ea typeface="+mj-ea"/>
                  <a:cs typeface="+mj-cs"/>
                  <a:sym typeface="Gill Sans"/>
                </a:defRPr>
              </a:lvl1pPr>
            </a:lstStyle>
            <a:p>
              <a:pPr/>
              <a:r>
                <a:t>------------------------------</a:t>
              </a:r>
            </a:p>
          </p:txBody>
        </p:sp>
        <p:sp>
          <p:nvSpPr>
            <p:cNvPr id="533" name="------------------------------"/>
            <p:cNvSpPr/>
            <p:nvPr/>
          </p:nvSpPr>
          <p:spPr>
            <a:xfrm>
              <a:off x="3251313" y="260965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000">
                  <a:latin typeface="+mj-lt"/>
                  <a:ea typeface="+mj-ea"/>
                  <a:cs typeface="+mj-cs"/>
                  <a:sym typeface="Gill Sans"/>
                </a:defRPr>
              </a:lvl1pPr>
            </a:lstStyle>
            <a:p>
              <a:pPr/>
              <a:r>
                <a:t>------------------------------</a:t>
              </a:r>
            </a:p>
          </p:txBody>
        </p:sp>
      </p:grpSp>
      <p:sp>
        <p:nvSpPr>
          <p:cNvPr id="535" name="Rectangle"/>
          <p:cNvSpPr/>
          <p:nvPr/>
        </p:nvSpPr>
        <p:spPr>
          <a:xfrm>
            <a:off x="5941218" y="5286375"/>
            <a:ext cx="1785939"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36" name="Rectangle"/>
          <p:cNvSpPr/>
          <p:nvPr/>
        </p:nvSpPr>
        <p:spPr>
          <a:xfrm>
            <a:off x="10120312" y="5286375"/>
            <a:ext cx="1785938"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37" name="Line"/>
          <p:cNvSpPr/>
          <p:nvPr/>
        </p:nvSpPr>
        <p:spPr>
          <a:xfrm flipV="1">
            <a:off x="6852046" y="4036186"/>
            <a:ext cx="1" cy="1250190"/>
          </a:xfrm>
          <a:prstGeom prst="line">
            <a:avLst/>
          </a:prstGeom>
          <a:ln w="50800">
            <a:solidFill>
              <a:srgbClr val="000000"/>
            </a:solidFill>
            <a:miter lim="400000"/>
          </a:ln>
        </p:spPr>
        <p:txBody>
          <a:bodyPr lIns="71437" tIns="71437" rIns="71437" bIns="71437" anchor="ctr"/>
          <a:lstStyle/>
          <a:p>
            <a:pPr/>
          </a:p>
        </p:txBody>
      </p:sp>
      <p:sp>
        <p:nvSpPr>
          <p:cNvPr id="538" name="Line"/>
          <p:cNvSpPr/>
          <p:nvPr/>
        </p:nvSpPr>
        <p:spPr>
          <a:xfrm flipV="1">
            <a:off x="11031140" y="4707135"/>
            <a:ext cx="1" cy="558785"/>
          </a:xfrm>
          <a:prstGeom prst="line">
            <a:avLst/>
          </a:prstGeom>
          <a:ln w="50800">
            <a:solidFill>
              <a:srgbClr val="000000"/>
            </a:solidFill>
            <a:miter lim="400000"/>
          </a:ln>
        </p:spPr>
        <p:txBody>
          <a:bodyPr lIns="71437" tIns="71437" rIns="71437" bIns="71437" anchor="ctr"/>
          <a:lstStyle/>
          <a:p>
            <a:pPr/>
          </a:p>
        </p:txBody>
      </p:sp>
      <p:sp>
        <p:nvSpPr>
          <p:cNvPr id="539" name="Line"/>
          <p:cNvSpPr/>
          <p:nvPr/>
        </p:nvSpPr>
        <p:spPr>
          <a:xfrm>
            <a:off x="6834187" y="4059221"/>
            <a:ext cx="7590430" cy="25"/>
          </a:xfrm>
          <a:prstGeom prst="line">
            <a:avLst/>
          </a:prstGeom>
          <a:ln w="50800">
            <a:solidFill>
              <a:srgbClr val="000000"/>
            </a:solidFill>
            <a:miter lim="400000"/>
          </a:ln>
        </p:spPr>
        <p:txBody>
          <a:bodyPr lIns="71437" tIns="71437" rIns="71437" bIns="71437" anchor="ctr"/>
          <a:lstStyle/>
          <a:p>
            <a:pPr/>
          </a:p>
        </p:txBody>
      </p:sp>
      <p:sp>
        <p:nvSpPr>
          <p:cNvPr id="540" name="Line"/>
          <p:cNvSpPr/>
          <p:nvPr/>
        </p:nvSpPr>
        <p:spPr>
          <a:xfrm>
            <a:off x="11013281" y="4679156"/>
            <a:ext cx="3411153" cy="11"/>
          </a:xfrm>
          <a:prstGeom prst="line">
            <a:avLst/>
          </a:prstGeom>
          <a:ln w="50800">
            <a:solidFill>
              <a:srgbClr val="000000"/>
            </a:solidFill>
            <a:miter lim="400000"/>
          </a:ln>
        </p:spPr>
        <p:txBody>
          <a:bodyPr lIns="71437" tIns="71437" rIns="71437" bIns="71437" anchor="ctr"/>
          <a:lstStyle/>
          <a:p>
            <a:pPr/>
          </a:p>
        </p:txBody>
      </p:sp>
      <p:sp>
        <p:nvSpPr>
          <p:cNvPr id="541" name="Rounded Rectangle"/>
          <p:cNvSpPr/>
          <p:nvPr/>
        </p:nvSpPr>
        <p:spPr>
          <a:xfrm>
            <a:off x="14299406" y="3482578"/>
            <a:ext cx="1785938" cy="1785938"/>
          </a:xfrm>
          <a:prstGeom prst="roundRect">
            <a:avLst>
              <a:gd name="adj" fmla="val 15000"/>
            </a:avLst>
          </a:prstGeom>
          <a:solidFill>
            <a:srgbClr val="77BB41"/>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42" name="V"/>
          <p:cNvSpPr txBox="1"/>
          <p:nvPr/>
        </p:nvSpPr>
        <p:spPr>
          <a:xfrm>
            <a:off x="14982876" y="4036218"/>
            <a:ext cx="427056" cy="678657"/>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800">
                <a:latin typeface="+mj-lt"/>
                <a:ea typeface="+mj-ea"/>
                <a:cs typeface="+mj-cs"/>
                <a:sym typeface="Gill Sans"/>
              </a:defRPr>
            </a:lvl1pPr>
          </a:lstStyle>
          <a:p>
            <a:pPr/>
            <a:r>
              <a:t>V</a:t>
            </a:r>
          </a:p>
        </p:txBody>
      </p:sp>
      <p:sp>
        <p:nvSpPr>
          <p:cNvPr id="543" name="Line"/>
          <p:cNvSpPr/>
          <p:nvPr/>
        </p:nvSpPr>
        <p:spPr>
          <a:xfrm flipV="1">
            <a:off x="15281672" y="5447109"/>
            <a:ext cx="1" cy="857727"/>
          </a:xfrm>
          <a:prstGeom prst="line">
            <a:avLst/>
          </a:prstGeom>
          <a:ln w="50800">
            <a:solidFill>
              <a:srgbClr val="000000"/>
            </a:solidFill>
            <a:miter lim="400000"/>
            <a:headEnd type="stealth"/>
          </a:ln>
        </p:spPr>
        <p:txBody>
          <a:bodyPr lIns="71437" tIns="71437" rIns="71437" bIns="71437" anchor="ctr"/>
          <a:lstStyle/>
          <a:p>
            <a:pPr/>
          </a:p>
        </p:txBody>
      </p:sp>
      <p:sp>
        <p:nvSpPr>
          <p:cNvPr id="544" name="Line"/>
          <p:cNvSpPr/>
          <p:nvPr/>
        </p:nvSpPr>
        <p:spPr>
          <a:xfrm>
            <a:off x="14156531" y="8018859"/>
            <a:ext cx="572740" cy="1"/>
          </a:xfrm>
          <a:prstGeom prst="line">
            <a:avLst/>
          </a:prstGeom>
          <a:ln w="50800">
            <a:solidFill>
              <a:srgbClr val="000000"/>
            </a:solidFill>
            <a:miter lim="400000"/>
          </a:ln>
        </p:spPr>
        <p:txBody>
          <a:bodyPr lIns="71437" tIns="71437" rIns="71437" bIns="71437" anchor="ctr"/>
          <a:lstStyle/>
          <a:p>
            <a:pPr/>
          </a:p>
        </p:txBody>
      </p:sp>
      <p:sp>
        <p:nvSpPr>
          <p:cNvPr id="545" name="Line"/>
          <p:cNvSpPr/>
          <p:nvPr/>
        </p:nvSpPr>
        <p:spPr>
          <a:xfrm flipH="1">
            <a:off x="14745890" y="6625828"/>
            <a:ext cx="582520" cy="1410891"/>
          </a:xfrm>
          <a:prstGeom prst="line">
            <a:avLst/>
          </a:prstGeom>
          <a:ln w="50800">
            <a:solidFill>
              <a:srgbClr val="000000"/>
            </a:solidFill>
            <a:miter lim="400000"/>
          </a:ln>
        </p:spPr>
        <p:txBody>
          <a:bodyPr lIns="71437" tIns="71437" rIns="71437" bIns="71437" anchor="ctr"/>
          <a:lstStyle/>
          <a:p>
            <a:pPr/>
          </a:p>
        </p:txBody>
      </p:sp>
      <p:sp>
        <p:nvSpPr>
          <p:cNvPr id="546" name="Line"/>
          <p:cNvSpPr/>
          <p:nvPr/>
        </p:nvSpPr>
        <p:spPr>
          <a:xfrm>
            <a:off x="15328410" y="6590109"/>
            <a:ext cx="428413" cy="1107282"/>
          </a:xfrm>
          <a:prstGeom prst="line">
            <a:avLst/>
          </a:prstGeom>
          <a:ln w="50800">
            <a:solidFill>
              <a:srgbClr val="000000"/>
            </a:solidFill>
            <a:miter lim="400000"/>
          </a:ln>
        </p:spPr>
        <p:txBody>
          <a:bodyPr lIns="71437" tIns="71437" rIns="71437" bIns="71437" anchor="ctr"/>
          <a:lstStyle/>
          <a:p>
            <a:pPr/>
          </a:p>
        </p:txBody>
      </p:sp>
      <p:grpSp>
        <p:nvGrpSpPr>
          <p:cNvPr id="549" name="Group"/>
          <p:cNvGrpSpPr/>
          <p:nvPr/>
        </p:nvGrpSpPr>
        <p:grpSpPr>
          <a:xfrm>
            <a:off x="15549562" y="7161609"/>
            <a:ext cx="929927" cy="828349"/>
            <a:chOff x="0" y="0"/>
            <a:chExt cx="929926" cy="828347"/>
          </a:xfrm>
        </p:grpSpPr>
        <p:sp>
          <p:nvSpPr>
            <p:cNvPr id="547" name="Line"/>
            <p:cNvSpPr/>
            <p:nvPr/>
          </p:nvSpPr>
          <p:spPr>
            <a:xfrm>
              <a:off x="0" y="0"/>
              <a:ext cx="351235" cy="828348"/>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548" name="Line"/>
            <p:cNvSpPr/>
            <p:nvPr/>
          </p:nvSpPr>
          <p:spPr>
            <a:xfrm>
              <a:off x="357187" y="803671"/>
              <a:ext cx="572740" cy="1"/>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gr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1" name="Rectangle"/>
          <p:cNvSpPr/>
          <p:nvPr/>
        </p:nvSpPr>
        <p:spPr>
          <a:xfrm>
            <a:off x="5941218" y="5286375"/>
            <a:ext cx="1785939"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52" name="Rectangle"/>
          <p:cNvSpPr/>
          <p:nvPr/>
        </p:nvSpPr>
        <p:spPr>
          <a:xfrm>
            <a:off x="10120312" y="5286375"/>
            <a:ext cx="1785938"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53" name="Line"/>
          <p:cNvSpPr/>
          <p:nvPr/>
        </p:nvSpPr>
        <p:spPr>
          <a:xfrm flipV="1">
            <a:off x="6852046" y="4036186"/>
            <a:ext cx="1" cy="1250190"/>
          </a:xfrm>
          <a:prstGeom prst="line">
            <a:avLst/>
          </a:prstGeom>
          <a:ln w="50800">
            <a:solidFill>
              <a:srgbClr val="000000"/>
            </a:solidFill>
            <a:miter lim="400000"/>
          </a:ln>
        </p:spPr>
        <p:txBody>
          <a:bodyPr lIns="71437" tIns="71437" rIns="71437" bIns="71437" anchor="ctr"/>
          <a:lstStyle/>
          <a:p>
            <a:pPr/>
          </a:p>
        </p:txBody>
      </p:sp>
      <p:sp>
        <p:nvSpPr>
          <p:cNvPr id="554" name="Line"/>
          <p:cNvSpPr/>
          <p:nvPr/>
        </p:nvSpPr>
        <p:spPr>
          <a:xfrm flipV="1">
            <a:off x="11031140" y="4707135"/>
            <a:ext cx="1" cy="558785"/>
          </a:xfrm>
          <a:prstGeom prst="line">
            <a:avLst/>
          </a:prstGeom>
          <a:ln w="50800">
            <a:solidFill>
              <a:srgbClr val="000000"/>
            </a:solidFill>
            <a:miter lim="400000"/>
          </a:ln>
        </p:spPr>
        <p:txBody>
          <a:bodyPr lIns="71437" tIns="71437" rIns="71437" bIns="71437" anchor="ctr"/>
          <a:lstStyle/>
          <a:p>
            <a:pPr/>
          </a:p>
        </p:txBody>
      </p:sp>
      <p:sp>
        <p:nvSpPr>
          <p:cNvPr id="555" name="Line"/>
          <p:cNvSpPr/>
          <p:nvPr/>
        </p:nvSpPr>
        <p:spPr>
          <a:xfrm>
            <a:off x="6834187" y="4059221"/>
            <a:ext cx="7590430" cy="25"/>
          </a:xfrm>
          <a:prstGeom prst="line">
            <a:avLst/>
          </a:prstGeom>
          <a:ln w="50800">
            <a:solidFill>
              <a:srgbClr val="000000"/>
            </a:solidFill>
            <a:miter lim="400000"/>
          </a:ln>
        </p:spPr>
        <p:txBody>
          <a:bodyPr lIns="71437" tIns="71437" rIns="71437" bIns="71437" anchor="ctr"/>
          <a:lstStyle/>
          <a:p>
            <a:pPr/>
          </a:p>
        </p:txBody>
      </p:sp>
      <p:sp>
        <p:nvSpPr>
          <p:cNvPr id="556" name="Line"/>
          <p:cNvSpPr/>
          <p:nvPr/>
        </p:nvSpPr>
        <p:spPr>
          <a:xfrm>
            <a:off x="11013281" y="4679156"/>
            <a:ext cx="3411153" cy="11"/>
          </a:xfrm>
          <a:prstGeom prst="line">
            <a:avLst/>
          </a:prstGeom>
          <a:ln w="50800">
            <a:solidFill>
              <a:srgbClr val="000000"/>
            </a:solidFill>
            <a:miter lim="400000"/>
          </a:ln>
        </p:spPr>
        <p:txBody>
          <a:bodyPr lIns="71437" tIns="71437" rIns="71437" bIns="71437" anchor="ctr"/>
          <a:lstStyle/>
          <a:p>
            <a:pPr/>
          </a:p>
        </p:txBody>
      </p:sp>
      <p:sp>
        <p:nvSpPr>
          <p:cNvPr id="557" name="Rounded Rectangle"/>
          <p:cNvSpPr/>
          <p:nvPr/>
        </p:nvSpPr>
        <p:spPr>
          <a:xfrm>
            <a:off x="14299406" y="3482578"/>
            <a:ext cx="1785938" cy="1785938"/>
          </a:xfrm>
          <a:prstGeom prst="roundRect">
            <a:avLst>
              <a:gd name="adj" fmla="val 15000"/>
            </a:avLst>
          </a:prstGeom>
          <a:solidFill>
            <a:srgbClr val="77BB41"/>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58" name="V"/>
          <p:cNvSpPr txBox="1"/>
          <p:nvPr/>
        </p:nvSpPr>
        <p:spPr>
          <a:xfrm>
            <a:off x="14982876" y="4036218"/>
            <a:ext cx="427056" cy="678657"/>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800">
                <a:latin typeface="+mj-lt"/>
                <a:ea typeface="+mj-ea"/>
                <a:cs typeface="+mj-cs"/>
                <a:sym typeface="Gill Sans"/>
              </a:defRPr>
            </a:lvl1pPr>
          </a:lstStyle>
          <a:p>
            <a:pPr/>
            <a:r>
              <a:t>V</a:t>
            </a:r>
          </a:p>
        </p:txBody>
      </p:sp>
      <p:sp>
        <p:nvSpPr>
          <p:cNvPr id="559" name="Line"/>
          <p:cNvSpPr/>
          <p:nvPr/>
        </p:nvSpPr>
        <p:spPr>
          <a:xfrm flipV="1">
            <a:off x="15281672" y="5447109"/>
            <a:ext cx="1" cy="857727"/>
          </a:xfrm>
          <a:prstGeom prst="line">
            <a:avLst/>
          </a:prstGeom>
          <a:ln w="50800">
            <a:solidFill>
              <a:srgbClr val="000000"/>
            </a:solidFill>
            <a:miter lim="400000"/>
            <a:headEnd type="stealth"/>
          </a:ln>
        </p:spPr>
        <p:txBody>
          <a:bodyPr lIns="71437" tIns="71437" rIns="71437" bIns="71437" anchor="ctr"/>
          <a:lstStyle/>
          <a:p>
            <a:pPr/>
          </a:p>
        </p:txBody>
      </p:sp>
      <p:grpSp>
        <p:nvGrpSpPr>
          <p:cNvPr id="565" name="Group"/>
          <p:cNvGrpSpPr/>
          <p:nvPr/>
        </p:nvGrpSpPr>
        <p:grpSpPr>
          <a:xfrm>
            <a:off x="5673328" y="5982890"/>
            <a:ext cx="6429376" cy="3591720"/>
            <a:chOff x="0" y="332978"/>
            <a:chExt cx="6429375" cy="3591718"/>
          </a:xfrm>
        </p:grpSpPr>
        <p:sp>
          <p:nvSpPr>
            <p:cNvPr id="560" name="Rectangle"/>
            <p:cNvSpPr/>
            <p:nvPr/>
          </p:nvSpPr>
          <p:spPr>
            <a:xfrm>
              <a:off x="0" y="663376"/>
              <a:ext cx="6429375" cy="1625204"/>
            </a:xfrm>
            <a:prstGeom prst="rect">
              <a:avLst/>
            </a:prstGeom>
            <a:solidFill>
              <a:srgbClr val="FFFFFF"/>
            </a:solidFill>
            <a:ln w="25400" cap="flat">
              <a:solidFill>
                <a:srgbClr val="000000"/>
              </a:solidFill>
              <a:prstDash val="solid"/>
              <a:miter lim="400000"/>
            </a:ln>
            <a:effectLst/>
          </p:spPr>
          <p:txBody>
            <a:bodyPr wrap="square" lIns="53578" tIns="53578" rIns="53578" bIns="53578" numCol="1" anchor="ctr">
              <a:noAutofit/>
            </a:bodyP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61" name="++++++++++++++++++++++"/>
            <p:cNvSpPr/>
            <p:nvPr/>
          </p:nvSpPr>
          <p:spPr>
            <a:xfrm>
              <a:off x="3254435" y="33297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3800">
                  <a:solidFill>
                    <a:srgbClr val="E32400"/>
                  </a:solidFill>
                  <a:latin typeface="+mj-lt"/>
                  <a:ea typeface="+mj-ea"/>
                  <a:cs typeface="+mj-cs"/>
                  <a:sym typeface="Gill Sans"/>
                </a:defRPr>
              </a:lvl1pPr>
            </a:lstStyle>
            <a:p>
              <a:pPr/>
              <a:r>
                <a:t>++++++++++++++++++++++</a:t>
              </a:r>
            </a:p>
          </p:txBody>
        </p:sp>
        <p:sp>
          <p:nvSpPr>
            <p:cNvPr id="562" name="++++++++++++++++++++++"/>
            <p:cNvSpPr/>
            <p:nvPr/>
          </p:nvSpPr>
          <p:spPr>
            <a:xfrm>
              <a:off x="3256963" y="2654696"/>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3800">
                  <a:solidFill>
                    <a:srgbClr val="E32400"/>
                  </a:solidFill>
                  <a:latin typeface="+mj-lt"/>
                  <a:ea typeface="+mj-ea"/>
                  <a:cs typeface="+mj-cs"/>
                  <a:sym typeface="Gill Sans"/>
                </a:defRPr>
              </a:lvl1pPr>
            </a:lstStyle>
            <a:p>
              <a:pPr/>
              <a:r>
                <a:t>++++++++++++++++++++++</a:t>
              </a:r>
            </a:p>
          </p:txBody>
        </p:sp>
        <p:sp>
          <p:nvSpPr>
            <p:cNvPr id="563" name="------------------------------"/>
            <p:cNvSpPr/>
            <p:nvPr/>
          </p:nvSpPr>
          <p:spPr>
            <a:xfrm>
              <a:off x="3203385" y="743743"/>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000">
                  <a:latin typeface="+mj-lt"/>
                  <a:ea typeface="+mj-ea"/>
                  <a:cs typeface="+mj-cs"/>
                  <a:sym typeface="Gill Sans"/>
                </a:defRPr>
              </a:lvl1pPr>
            </a:lstStyle>
            <a:p>
              <a:pPr/>
              <a:r>
                <a:t>------------------------------</a:t>
              </a:r>
            </a:p>
          </p:txBody>
        </p:sp>
        <p:sp>
          <p:nvSpPr>
            <p:cNvPr id="564" name="------------------------------"/>
            <p:cNvSpPr/>
            <p:nvPr/>
          </p:nvSpPr>
          <p:spPr>
            <a:xfrm>
              <a:off x="3197735" y="194925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000">
                  <a:latin typeface="+mj-lt"/>
                  <a:ea typeface="+mj-ea"/>
                  <a:cs typeface="+mj-cs"/>
                  <a:sym typeface="Gill Sans"/>
                </a:defRPr>
              </a:lvl1pPr>
            </a:lstStyle>
            <a:p>
              <a:pPr/>
              <a:r>
                <a:t>------------------------------</a:t>
              </a:r>
            </a:p>
          </p:txBody>
        </p:sp>
      </p:grpSp>
      <p:sp>
        <p:nvSpPr>
          <p:cNvPr id="566" name="Line"/>
          <p:cNvSpPr/>
          <p:nvPr/>
        </p:nvSpPr>
        <p:spPr>
          <a:xfrm>
            <a:off x="14156531" y="8018859"/>
            <a:ext cx="572740" cy="1"/>
          </a:xfrm>
          <a:prstGeom prst="line">
            <a:avLst/>
          </a:prstGeom>
          <a:ln w="50800">
            <a:solidFill>
              <a:srgbClr val="000000"/>
            </a:solidFill>
            <a:miter lim="400000"/>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4" name="Atrium…"/>
          <p:cNvSpPr txBox="1"/>
          <p:nvPr/>
        </p:nvSpPr>
        <p:spPr>
          <a:xfrm>
            <a:off x="4298156" y="321468"/>
            <a:ext cx="15394782" cy="119888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FF2600"/>
              </a:buClr>
              <a:buFont typeface="Times Roman"/>
              <a:defRPr b="1" sz="4600">
                <a:solidFill>
                  <a:srgbClr val="FF2600"/>
                </a:solidFill>
                <a:uFill>
                  <a:solidFill>
                    <a:srgbClr val="FF2600"/>
                  </a:solidFill>
                </a:uFill>
              </a:defRPr>
            </a:pPr>
            <a:r>
              <a:t>Atrium</a:t>
            </a:r>
          </a:p>
          <a:p>
            <a:pPr marL="81280" marR="81280" defTabSz="1821656">
              <a:buClr>
                <a:srgbClr val="000000"/>
              </a:buClr>
              <a:buFont typeface="Times Roman"/>
              <a:defRPr b="1" sz="3200">
                <a:uFill>
                  <a:solidFill>
                    <a:srgbClr val="000000"/>
                  </a:solidFill>
                </a:uFill>
              </a:defRPr>
            </a:pPr>
            <a:r>
              <a:t>receives incoming blood, passes it to ventricle</a:t>
            </a:r>
          </a:p>
          <a:p>
            <a:pPr marL="81280" marR="81280" defTabSz="1821656">
              <a:spcBef>
                <a:spcPts val="2800"/>
              </a:spcBef>
              <a:buClr>
                <a:srgbClr val="FF2600"/>
              </a:buClr>
              <a:buFont typeface="Times Roman"/>
              <a:defRPr sz="4600">
                <a:uFill>
                  <a:solidFill>
                    <a:srgbClr val="000000"/>
                  </a:solidFill>
                </a:uFill>
                <a:latin typeface="Times Roman"/>
                <a:ea typeface="Times Roman"/>
                <a:cs typeface="Times Roman"/>
                <a:sym typeface="Times Roman"/>
              </a:defRPr>
            </a:pPr>
            <a:r>
              <a:rPr b="1">
                <a:solidFill>
                  <a:srgbClr val="FF2600"/>
                </a:solidFill>
                <a:uFill>
                  <a:solidFill>
                    <a:srgbClr val="FF2600"/>
                  </a:solidFill>
                </a:uFill>
                <a:latin typeface="Helvetica"/>
                <a:ea typeface="Helvetica"/>
                <a:cs typeface="Helvetica"/>
                <a:sym typeface="Helvetica"/>
              </a:rPr>
              <a:t>Ventricle</a:t>
            </a:r>
            <a:r>
              <a:rPr b="1">
                <a:latin typeface="Helvetica"/>
                <a:ea typeface="Helvetica"/>
                <a:cs typeface="Helvetica"/>
                <a:sym typeface="Helvetica"/>
              </a:rPr>
              <a:t> </a:t>
            </a:r>
            <a:endParaRPr b="1">
              <a:latin typeface="Helvetica"/>
              <a:ea typeface="Helvetica"/>
              <a:cs typeface="Helvetica"/>
              <a:sym typeface="Helvetica"/>
            </a:endParaRPr>
          </a:p>
          <a:p>
            <a:pPr marL="81280" marR="81280" defTabSz="1821656">
              <a:buClr>
                <a:srgbClr val="000000"/>
              </a:buClr>
              <a:buFont typeface="Times Roman"/>
              <a:defRPr b="1" sz="3200">
                <a:uFill>
                  <a:solidFill>
                    <a:srgbClr val="000000"/>
                  </a:solidFill>
                </a:uFill>
              </a:defRPr>
            </a:pPr>
            <a:r>
              <a:t>more muscular pump sending blood to a separate circulation (either pulmonary circulation (lungs) or systemic circulation).</a:t>
            </a:r>
          </a:p>
          <a:p>
            <a:pPr marL="81280" marR="81280" defTabSz="1821656">
              <a:buClr>
                <a:srgbClr val="FF2600"/>
              </a:buClr>
              <a:buFont typeface="Helvetica"/>
              <a:defRPr b="1" sz="4600">
                <a:solidFill>
                  <a:srgbClr val="FF2600"/>
                </a:solidFill>
                <a:uFill>
                  <a:solidFill>
                    <a:srgbClr val="FF2600"/>
                  </a:solidFill>
                </a:uFill>
              </a:defRPr>
            </a:pPr>
          </a:p>
          <a:p>
            <a:pPr marL="81280" marR="81280" defTabSz="1821656">
              <a:buClr>
                <a:srgbClr val="FF2600"/>
              </a:buClr>
              <a:buFont typeface="Helvetica"/>
              <a:defRPr b="1" sz="4600">
                <a:solidFill>
                  <a:srgbClr val="FF2600"/>
                </a:solidFill>
                <a:uFill>
                  <a:solidFill>
                    <a:srgbClr val="FF2600"/>
                  </a:solidFill>
                </a:uFill>
              </a:defRPr>
            </a:pPr>
            <a:r>
              <a:t>Arteries (arterial blood)</a:t>
            </a:r>
          </a:p>
          <a:p>
            <a:pPr marL="81280" marR="81280" defTabSz="1821656">
              <a:buClr>
                <a:srgbClr val="000000"/>
              </a:buClr>
              <a:buFont typeface="Helvetica"/>
              <a:defRPr b="1" sz="3200">
                <a:uFill>
                  <a:solidFill>
                    <a:srgbClr val="000000"/>
                  </a:solidFill>
                </a:uFill>
              </a:defRPr>
            </a:pPr>
            <a:r>
              <a:t>vessels carrying blood from heart towards the capillaries.</a:t>
            </a:r>
          </a:p>
          <a:p>
            <a:pPr marL="81280" marR="81280" defTabSz="1821656">
              <a:buClr>
                <a:srgbClr val="000000"/>
              </a:buClr>
              <a:buFont typeface="Helvetica"/>
              <a:defRPr b="1" sz="3200">
                <a:uFill>
                  <a:solidFill>
                    <a:srgbClr val="000000"/>
                  </a:solidFill>
                </a:uFill>
              </a:defRPr>
            </a:pPr>
            <a:r>
              <a:t>Thick muscular walls to keep pressure up. </a:t>
            </a:r>
          </a:p>
          <a:p>
            <a:pPr marL="81280" marR="81280" defTabSz="1821656">
              <a:buClr>
                <a:srgbClr val="000000"/>
              </a:buClr>
              <a:buFont typeface="Helvetica"/>
              <a:defRPr b="1" sz="3200">
                <a:uFill>
                  <a:solidFill>
                    <a:srgbClr val="000000"/>
                  </a:solidFill>
                </a:uFill>
              </a:defRPr>
            </a:pPr>
            <a:r>
              <a:t>High in oxygen (except for pulmonary arteries).</a:t>
            </a:r>
          </a:p>
          <a:p>
            <a:pPr marL="81280" marR="81280" defTabSz="1821656">
              <a:buClr>
                <a:srgbClr val="000000"/>
              </a:buClr>
              <a:buFont typeface="Helvetica"/>
              <a:defRPr b="1" sz="4600">
                <a:uFill>
                  <a:solidFill>
                    <a:srgbClr val="000000"/>
                  </a:solidFill>
                </a:uFill>
              </a:defRPr>
            </a:pPr>
          </a:p>
          <a:p>
            <a:pPr marL="81280" marR="81280" defTabSz="1821656">
              <a:buClr>
                <a:srgbClr val="531B93"/>
              </a:buClr>
              <a:buFont typeface="Helvetica"/>
              <a:defRPr b="1" sz="4600">
                <a:solidFill>
                  <a:srgbClr val="531B93"/>
                </a:solidFill>
                <a:uFill>
                  <a:solidFill>
                    <a:srgbClr val="531B93"/>
                  </a:solidFill>
                </a:uFill>
              </a:defRPr>
            </a:pPr>
            <a:r>
              <a:t>Veins (venous blood)</a:t>
            </a:r>
          </a:p>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Helvetica"/>
                <a:ea typeface="Helvetica"/>
                <a:cs typeface="Helvetica"/>
                <a:sym typeface="Helvetica"/>
              </a:rPr>
              <a:t>vessels carrying blood from capillaries back to heart.</a:t>
            </a:r>
            <a:r>
              <a:rPr b="1">
                <a:latin typeface="Helvetica"/>
                <a:ea typeface="Helvetica"/>
                <a:cs typeface="Helvetica"/>
                <a:sym typeface="Helvetica"/>
              </a:rPr>
              <a:t> </a:t>
            </a:r>
            <a:r>
              <a:rPr b="1" sz="3200">
                <a:latin typeface="Helvetica"/>
                <a:ea typeface="Helvetica"/>
                <a:cs typeface="Helvetica"/>
                <a:sym typeface="Helvetica"/>
              </a:rPr>
              <a:t>Very thin flabby walls with low pressure, but have one-way valves to prevent blood from backing up. Low in oxygen (except for pulmonary veins).</a:t>
            </a:r>
            <a:endParaRPr b="1" sz="3200">
              <a:latin typeface="Helvetica"/>
              <a:ea typeface="Helvetica"/>
              <a:cs typeface="Helvetica"/>
              <a:sym typeface="Helvetica"/>
            </a:endParaRPr>
          </a:p>
          <a:p>
            <a:pPr marL="81280" marR="81280" defTabSz="1821656">
              <a:buClr>
                <a:srgbClr val="000000"/>
              </a:buClr>
              <a:buFont typeface="Helvetica"/>
              <a:defRPr b="1" sz="4600">
                <a:uFill>
                  <a:solidFill>
                    <a:srgbClr val="000000"/>
                  </a:solidFill>
                </a:uFill>
              </a:defRPr>
            </a:pPr>
          </a:p>
          <a:p>
            <a:pPr marL="81280" marR="81280" defTabSz="1821656">
              <a:buClr>
                <a:srgbClr val="941751"/>
              </a:buClr>
              <a:buFont typeface="Helvetica"/>
              <a:defRPr b="1" sz="4600">
                <a:solidFill>
                  <a:srgbClr val="941751"/>
                </a:solidFill>
                <a:uFill>
                  <a:solidFill>
                    <a:srgbClr val="941751"/>
                  </a:solidFill>
                </a:uFill>
              </a:defRPr>
            </a:pPr>
            <a:r>
              <a:t>Capillaries</a:t>
            </a:r>
          </a:p>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Helvetica"/>
                <a:ea typeface="Helvetica"/>
                <a:cs typeface="Helvetica"/>
                <a:sym typeface="Helvetica"/>
              </a:rPr>
              <a:t>very small vessels (one blood cell wide) that perfuse all the tissues.</a:t>
            </a:r>
            <a:r>
              <a:rPr b="1">
                <a:latin typeface="Helvetica"/>
                <a:ea typeface="Helvetica"/>
                <a:cs typeface="Helvetica"/>
                <a:sym typeface="Helvetica"/>
              </a:rPr>
              <a:t> </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573" name="Group"/>
          <p:cNvGrpSpPr/>
          <p:nvPr/>
        </p:nvGrpSpPr>
        <p:grpSpPr>
          <a:xfrm>
            <a:off x="5693716" y="5965031"/>
            <a:ext cx="6429376" cy="3422055"/>
            <a:chOff x="0" y="421878"/>
            <a:chExt cx="6429375" cy="3422054"/>
          </a:xfrm>
        </p:grpSpPr>
        <p:sp>
          <p:nvSpPr>
            <p:cNvPr id="568" name="Rectangle"/>
            <p:cNvSpPr/>
            <p:nvPr/>
          </p:nvSpPr>
          <p:spPr>
            <a:xfrm>
              <a:off x="0" y="752276"/>
              <a:ext cx="6429375" cy="1625204"/>
            </a:xfrm>
            <a:prstGeom prst="rect">
              <a:avLst/>
            </a:prstGeom>
            <a:solidFill>
              <a:srgbClr val="FFFFFF"/>
            </a:solidFill>
            <a:ln w="25400" cap="flat">
              <a:solidFill>
                <a:srgbClr val="000000"/>
              </a:solidFill>
              <a:prstDash val="solid"/>
              <a:miter lim="400000"/>
            </a:ln>
            <a:effectLst/>
          </p:spPr>
          <p:txBody>
            <a:bodyPr wrap="square" lIns="53578" tIns="53578" rIns="53578" bIns="53578" numCol="1" anchor="ctr">
              <a:noAutofit/>
            </a:bodyP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69" name="--------------++++++++++++"/>
            <p:cNvSpPr/>
            <p:nvPr/>
          </p:nvSpPr>
          <p:spPr>
            <a:xfrm>
              <a:off x="3254435" y="42187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3800">
                  <a:solidFill>
                    <a:srgbClr val="E32400"/>
                  </a:solidFill>
                  <a:latin typeface="+mj-lt"/>
                  <a:ea typeface="+mj-ea"/>
                  <a:cs typeface="+mj-cs"/>
                  <a:sym typeface="Gill Sans"/>
                </a:defRPr>
              </a:pPr>
              <a:r>
                <a:rPr sz="5000">
                  <a:solidFill>
                    <a:srgbClr val="000000"/>
                  </a:solidFill>
                </a:rPr>
                <a:t>--------------</a:t>
              </a:r>
              <a:r>
                <a:t>++++++++++++</a:t>
              </a:r>
            </a:p>
          </p:txBody>
        </p:sp>
        <p:sp>
          <p:nvSpPr>
            <p:cNvPr id="570" name="++++++++++----------------"/>
            <p:cNvSpPr/>
            <p:nvPr/>
          </p:nvSpPr>
          <p:spPr>
            <a:xfrm>
              <a:off x="3203385" y="106481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5000">
                  <a:latin typeface="+mj-lt"/>
                  <a:ea typeface="+mj-ea"/>
                  <a:cs typeface="+mj-cs"/>
                  <a:sym typeface="Gill Sans"/>
                </a:defRPr>
              </a:pPr>
              <a:r>
                <a:rPr sz="3800">
                  <a:solidFill>
                    <a:srgbClr val="E32400"/>
                  </a:solidFill>
                </a:rPr>
                <a:t>++++++++++</a:t>
              </a:r>
              <a:r>
                <a:t>----------------</a:t>
              </a:r>
            </a:p>
          </p:txBody>
        </p:sp>
        <p:sp>
          <p:nvSpPr>
            <p:cNvPr id="571" name="++++++++++----------------"/>
            <p:cNvSpPr/>
            <p:nvPr/>
          </p:nvSpPr>
          <p:spPr>
            <a:xfrm>
              <a:off x="3200577" y="200243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5000">
                  <a:latin typeface="+mj-lt"/>
                  <a:ea typeface="+mj-ea"/>
                  <a:cs typeface="+mj-cs"/>
                  <a:sym typeface="Gill Sans"/>
                </a:defRPr>
              </a:pPr>
              <a:r>
                <a:rPr sz="3800">
                  <a:solidFill>
                    <a:srgbClr val="E32400"/>
                  </a:solidFill>
                </a:rPr>
                <a:t>++++++++++</a:t>
              </a:r>
              <a:r>
                <a:t>----------------</a:t>
              </a:r>
            </a:p>
          </p:txBody>
        </p:sp>
        <p:sp>
          <p:nvSpPr>
            <p:cNvPr id="572" name="--------------++++++++++++"/>
            <p:cNvSpPr/>
            <p:nvPr/>
          </p:nvSpPr>
          <p:spPr>
            <a:xfrm>
              <a:off x="3213344" y="257393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3800">
                  <a:solidFill>
                    <a:srgbClr val="E32400"/>
                  </a:solidFill>
                  <a:latin typeface="+mj-lt"/>
                  <a:ea typeface="+mj-ea"/>
                  <a:cs typeface="+mj-cs"/>
                  <a:sym typeface="Gill Sans"/>
                </a:defRPr>
              </a:pPr>
              <a:r>
                <a:rPr sz="5000">
                  <a:solidFill>
                    <a:srgbClr val="000000"/>
                  </a:solidFill>
                </a:rPr>
                <a:t>--------------</a:t>
              </a:r>
              <a:r>
                <a:t>++++++++++++</a:t>
              </a:r>
            </a:p>
          </p:txBody>
        </p:sp>
      </p:grpSp>
      <p:sp>
        <p:nvSpPr>
          <p:cNvPr id="574" name="Rectangle"/>
          <p:cNvSpPr/>
          <p:nvPr/>
        </p:nvSpPr>
        <p:spPr>
          <a:xfrm>
            <a:off x="5941218" y="5286375"/>
            <a:ext cx="1785939"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75" name="Rectangle"/>
          <p:cNvSpPr/>
          <p:nvPr/>
        </p:nvSpPr>
        <p:spPr>
          <a:xfrm>
            <a:off x="10120312" y="5286375"/>
            <a:ext cx="1785938"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76" name="Line"/>
          <p:cNvSpPr/>
          <p:nvPr/>
        </p:nvSpPr>
        <p:spPr>
          <a:xfrm flipV="1">
            <a:off x="6852046" y="4036186"/>
            <a:ext cx="1" cy="1250190"/>
          </a:xfrm>
          <a:prstGeom prst="line">
            <a:avLst/>
          </a:prstGeom>
          <a:ln w="50800">
            <a:solidFill>
              <a:srgbClr val="000000"/>
            </a:solidFill>
            <a:miter lim="400000"/>
          </a:ln>
        </p:spPr>
        <p:txBody>
          <a:bodyPr lIns="71437" tIns="71437" rIns="71437" bIns="71437" anchor="ctr"/>
          <a:lstStyle/>
          <a:p>
            <a:pPr/>
          </a:p>
        </p:txBody>
      </p:sp>
      <p:sp>
        <p:nvSpPr>
          <p:cNvPr id="577" name="Line"/>
          <p:cNvSpPr/>
          <p:nvPr/>
        </p:nvSpPr>
        <p:spPr>
          <a:xfrm flipV="1">
            <a:off x="11031140" y="4707135"/>
            <a:ext cx="1" cy="558785"/>
          </a:xfrm>
          <a:prstGeom prst="line">
            <a:avLst/>
          </a:prstGeom>
          <a:ln w="50800">
            <a:solidFill>
              <a:srgbClr val="000000"/>
            </a:solidFill>
            <a:miter lim="400000"/>
          </a:ln>
        </p:spPr>
        <p:txBody>
          <a:bodyPr lIns="71437" tIns="71437" rIns="71437" bIns="71437" anchor="ctr"/>
          <a:lstStyle/>
          <a:p>
            <a:pPr/>
          </a:p>
        </p:txBody>
      </p:sp>
      <p:sp>
        <p:nvSpPr>
          <p:cNvPr id="578" name="Line"/>
          <p:cNvSpPr/>
          <p:nvPr/>
        </p:nvSpPr>
        <p:spPr>
          <a:xfrm>
            <a:off x="6834187" y="4059221"/>
            <a:ext cx="7590430" cy="25"/>
          </a:xfrm>
          <a:prstGeom prst="line">
            <a:avLst/>
          </a:prstGeom>
          <a:ln w="50800">
            <a:solidFill>
              <a:srgbClr val="000000"/>
            </a:solidFill>
            <a:miter lim="400000"/>
          </a:ln>
        </p:spPr>
        <p:txBody>
          <a:bodyPr lIns="71437" tIns="71437" rIns="71437" bIns="71437" anchor="ctr"/>
          <a:lstStyle/>
          <a:p>
            <a:pPr/>
          </a:p>
        </p:txBody>
      </p:sp>
      <p:sp>
        <p:nvSpPr>
          <p:cNvPr id="579" name="Line"/>
          <p:cNvSpPr/>
          <p:nvPr/>
        </p:nvSpPr>
        <p:spPr>
          <a:xfrm>
            <a:off x="11013281" y="4679156"/>
            <a:ext cx="3411153" cy="11"/>
          </a:xfrm>
          <a:prstGeom prst="line">
            <a:avLst/>
          </a:prstGeom>
          <a:ln w="50800">
            <a:solidFill>
              <a:srgbClr val="000000"/>
            </a:solidFill>
            <a:miter lim="400000"/>
          </a:ln>
        </p:spPr>
        <p:txBody>
          <a:bodyPr lIns="71437" tIns="71437" rIns="71437" bIns="71437" anchor="ctr"/>
          <a:lstStyle/>
          <a:p>
            <a:pPr/>
          </a:p>
        </p:txBody>
      </p:sp>
      <p:sp>
        <p:nvSpPr>
          <p:cNvPr id="580" name="Rounded Rectangle"/>
          <p:cNvSpPr/>
          <p:nvPr/>
        </p:nvSpPr>
        <p:spPr>
          <a:xfrm>
            <a:off x="14299406" y="3482578"/>
            <a:ext cx="1785938" cy="1785938"/>
          </a:xfrm>
          <a:prstGeom prst="roundRect">
            <a:avLst>
              <a:gd name="adj" fmla="val 15000"/>
            </a:avLst>
          </a:prstGeom>
          <a:solidFill>
            <a:srgbClr val="77BB41"/>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81" name="V"/>
          <p:cNvSpPr txBox="1"/>
          <p:nvPr/>
        </p:nvSpPr>
        <p:spPr>
          <a:xfrm>
            <a:off x="14982876" y="4036218"/>
            <a:ext cx="427056" cy="678657"/>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800">
                <a:latin typeface="+mj-lt"/>
                <a:ea typeface="+mj-ea"/>
                <a:cs typeface="+mj-cs"/>
                <a:sym typeface="Gill Sans"/>
              </a:defRPr>
            </a:lvl1pPr>
          </a:lstStyle>
          <a:p>
            <a:pPr/>
            <a:r>
              <a:t>V</a:t>
            </a:r>
          </a:p>
        </p:txBody>
      </p:sp>
      <p:sp>
        <p:nvSpPr>
          <p:cNvPr id="582" name="Line"/>
          <p:cNvSpPr/>
          <p:nvPr/>
        </p:nvSpPr>
        <p:spPr>
          <a:xfrm flipV="1">
            <a:off x="15281672" y="5447109"/>
            <a:ext cx="1" cy="857727"/>
          </a:xfrm>
          <a:prstGeom prst="line">
            <a:avLst/>
          </a:prstGeom>
          <a:ln w="50800">
            <a:solidFill>
              <a:srgbClr val="000000"/>
            </a:solidFill>
            <a:miter lim="400000"/>
            <a:headEnd type="stealth"/>
          </a:ln>
        </p:spPr>
        <p:txBody>
          <a:bodyPr lIns="71437" tIns="71437" rIns="71437" bIns="71437" anchor="ctr"/>
          <a:lstStyle/>
          <a:p>
            <a:pPr/>
          </a:p>
        </p:txBody>
      </p:sp>
      <p:sp>
        <p:nvSpPr>
          <p:cNvPr id="583" name="Line"/>
          <p:cNvSpPr/>
          <p:nvPr/>
        </p:nvSpPr>
        <p:spPr>
          <a:xfrm>
            <a:off x="14156531" y="8018859"/>
            <a:ext cx="572740" cy="1"/>
          </a:xfrm>
          <a:prstGeom prst="line">
            <a:avLst/>
          </a:prstGeom>
          <a:ln w="50800">
            <a:solidFill>
              <a:srgbClr val="000000"/>
            </a:solidFill>
            <a:miter lim="400000"/>
          </a:ln>
        </p:spPr>
        <p:txBody>
          <a:bodyPr lIns="71437" tIns="71437" rIns="71437" bIns="71437" anchor="ctr"/>
          <a:lstStyle/>
          <a:p>
            <a:pPr/>
          </a:p>
        </p:txBody>
      </p:sp>
      <p:sp>
        <p:nvSpPr>
          <p:cNvPr id="584" name="Line"/>
          <p:cNvSpPr/>
          <p:nvPr/>
        </p:nvSpPr>
        <p:spPr>
          <a:xfrm flipH="1">
            <a:off x="14745890" y="6625828"/>
            <a:ext cx="582520" cy="1410891"/>
          </a:xfrm>
          <a:prstGeom prst="line">
            <a:avLst/>
          </a:prstGeom>
          <a:ln w="50800">
            <a:solidFill>
              <a:srgbClr val="000000"/>
            </a:solidFill>
            <a:miter lim="400000"/>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591" name="Group"/>
          <p:cNvGrpSpPr/>
          <p:nvPr/>
        </p:nvGrpSpPr>
        <p:grpSpPr>
          <a:xfrm>
            <a:off x="5675857" y="5866804"/>
            <a:ext cx="6429376" cy="3627439"/>
            <a:chOff x="0" y="421878"/>
            <a:chExt cx="6429375" cy="3627437"/>
          </a:xfrm>
        </p:grpSpPr>
        <p:sp>
          <p:nvSpPr>
            <p:cNvPr id="586" name="Rectangle"/>
            <p:cNvSpPr/>
            <p:nvPr/>
          </p:nvSpPr>
          <p:spPr>
            <a:xfrm>
              <a:off x="0" y="886221"/>
              <a:ext cx="6429375" cy="1625205"/>
            </a:xfrm>
            <a:prstGeom prst="rect">
              <a:avLst/>
            </a:prstGeom>
            <a:solidFill>
              <a:srgbClr val="FFFFFF"/>
            </a:solidFill>
            <a:ln w="25400" cap="flat">
              <a:solidFill>
                <a:srgbClr val="000000"/>
              </a:solidFill>
              <a:prstDash val="solid"/>
              <a:miter lim="400000"/>
            </a:ln>
            <a:effectLst/>
          </p:spPr>
          <p:txBody>
            <a:bodyPr wrap="square" lIns="53578" tIns="53578" rIns="53578" bIns="53578" numCol="1" anchor="ctr">
              <a:noAutofit/>
            </a:bodyP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87" name="------------------------+++++"/>
            <p:cNvSpPr/>
            <p:nvPr/>
          </p:nvSpPr>
          <p:spPr>
            <a:xfrm>
              <a:off x="3302641" y="42187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3800">
                  <a:solidFill>
                    <a:srgbClr val="E32400"/>
                  </a:solidFill>
                  <a:latin typeface="+mj-lt"/>
                  <a:ea typeface="+mj-ea"/>
                  <a:cs typeface="+mj-cs"/>
                  <a:sym typeface="Gill Sans"/>
                </a:defRPr>
              </a:pPr>
              <a:r>
                <a:rPr sz="5000">
                  <a:solidFill>
                    <a:srgbClr val="000000"/>
                  </a:solidFill>
                </a:rPr>
                <a:t>------------------------</a:t>
              </a:r>
              <a:r>
                <a:t>+++++</a:t>
              </a:r>
            </a:p>
          </p:txBody>
        </p:sp>
        <p:sp>
          <p:nvSpPr>
            <p:cNvPr id="588" name="+++++++++++++++++------"/>
            <p:cNvSpPr/>
            <p:nvPr/>
          </p:nvSpPr>
          <p:spPr>
            <a:xfrm>
              <a:off x="3182718" y="106481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5000">
                  <a:latin typeface="+mj-lt"/>
                  <a:ea typeface="+mj-ea"/>
                  <a:cs typeface="+mj-cs"/>
                  <a:sym typeface="Gill Sans"/>
                </a:defRPr>
              </a:pPr>
              <a:r>
                <a:rPr sz="3800">
                  <a:solidFill>
                    <a:srgbClr val="E32400"/>
                  </a:solidFill>
                </a:rPr>
                <a:t>+++++++++++++++++</a:t>
              </a:r>
              <a:r>
                <a:t>------</a:t>
              </a:r>
            </a:p>
          </p:txBody>
        </p:sp>
        <p:sp>
          <p:nvSpPr>
            <p:cNvPr id="589" name="+++++++++++++++++------"/>
            <p:cNvSpPr/>
            <p:nvPr/>
          </p:nvSpPr>
          <p:spPr>
            <a:xfrm>
              <a:off x="3219274" y="2243534"/>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5000">
                  <a:latin typeface="+mj-lt"/>
                  <a:ea typeface="+mj-ea"/>
                  <a:cs typeface="+mj-cs"/>
                  <a:sym typeface="Gill Sans"/>
                </a:defRPr>
              </a:pPr>
              <a:r>
                <a:rPr sz="3800">
                  <a:solidFill>
                    <a:srgbClr val="E32400"/>
                  </a:solidFill>
                </a:rPr>
                <a:t>+++++++++++++++++</a:t>
              </a:r>
              <a:r>
                <a:t>------</a:t>
              </a:r>
            </a:p>
          </p:txBody>
        </p:sp>
        <p:sp>
          <p:nvSpPr>
            <p:cNvPr id="590" name="------------------------+++++"/>
            <p:cNvSpPr/>
            <p:nvPr/>
          </p:nvSpPr>
          <p:spPr>
            <a:xfrm>
              <a:off x="3266085" y="277931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p>
              <a:pPr algn="ctr" defTabSz="821531">
                <a:defRPr sz="3800">
                  <a:solidFill>
                    <a:srgbClr val="E32400"/>
                  </a:solidFill>
                  <a:latin typeface="+mj-lt"/>
                  <a:ea typeface="+mj-ea"/>
                  <a:cs typeface="+mj-cs"/>
                  <a:sym typeface="Gill Sans"/>
                </a:defRPr>
              </a:pPr>
              <a:r>
                <a:rPr sz="5000">
                  <a:solidFill>
                    <a:srgbClr val="000000"/>
                  </a:solidFill>
                </a:rPr>
                <a:t>------------------------</a:t>
              </a:r>
              <a:r>
                <a:t>+++++</a:t>
              </a:r>
            </a:p>
          </p:txBody>
        </p:sp>
      </p:grpSp>
      <p:sp>
        <p:nvSpPr>
          <p:cNvPr id="592" name="Rectangle"/>
          <p:cNvSpPr/>
          <p:nvPr/>
        </p:nvSpPr>
        <p:spPr>
          <a:xfrm>
            <a:off x="5941218" y="5286375"/>
            <a:ext cx="1785939"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93" name="Rectangle"/>
          <p:cNvSpPr/>
          <p:nvPr/>
        </p:nvSpPr>
        <p:spPr>
          <a:xfrm>
            <a:off x="10120312" y="5286375"/>
            <a:ext cx="1785938"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94" name="Line"/>
          <p:cNvSpPr/>
          <p:nvPr/>
        </p:nvSpPr>
        <p:spPr>
          <a:xfrm flipV="1">
            <a:off x="6852046" y="4036186"/>
            <a:ext cx="1" cy="1250190"/>
          </a:xfrm>
          <a:prstGeom prst="line">
            <a:avLst/>
          </a:prstGeom>
          <a:ln w="50800">
            <a:solidFill>
              <a:srgbClr val="000000"/>
            </a:solidFill>
            <a:miter lim="400000"/>
          </a:ln>
        </p:spPr>
        <p:txBody>
          <a:bodyPr lIns="71437" tIns="71437" rIns="71437" bIns="71437" anchor="ctr"/>
          <a:lstStyle/>
          <a:p>
            <a:pPr/>
          </a:p>
        </p:txBody>
      </p:sp>
      <p:sp>
        <p:nvSpPr>
          <p:cNvPr id="595" name="Line"/>
          <p:cNvSpPr/>
          <p:nvPr/>
        </p:nvSpPr>
        <p:spPr>
          <a:xfrm flipV="1">
            <a:off x="11031140" y="4707135"/>
            <a:ext cx="1" cy="558785"/>
          </a:xfrm>
          <a:prstGeom prst="line">
            <a:avLst/>
          </a:prstGeom>
          <a:ln w="50800">
            <a:solidFill>
              <a:srgbClr val="000000"/>
            </a:solidFill>
            <a:miter lim="400000"/>
          </a:ln>
        </p:spPr>
        <p:txBody>
          <a:bodyPr lIns="71437" tIns="71437" rIns="71437" bIns="71437" anchor="ctr"/>
          <a:lstStyle/>
          <a:p>
            <a:pPr/>
          </a:p>
        </p:txBody>
      </p:sp>
      <p:sp>
        <p:nvSpPr>
          <p:cNvPr id="596" name="Line"/>
          <p:cNvSpPr/>
          <p:nvPr/>
        </p:nvSpPr>
        <p:spPr>
          <a:xfrm>
            <a:off x="6834187" y="4059221"/>
            <a:ext cx="7590430" cy="25"/>
          </a:xfrm>
          <a:prstGeom prst="line">
            <a:avLst/>
          </a:prstGeom>
          <a:ln w="50800">
            <a:solidFill>
              <a:srgbClr val="000000"/>
            </a:solidFill>
            <a:miter lim="400000"/>
          </a:ln>
        </p:spPr>
        <p:txBody>
          <a:bodyPr lIns="71437" tIns="71437" rIns="71437" bIns="71437" anchor="ctr"/>
          <a:lstStyle/>
          <a:p>
            <a:pPr/>
          </a:p>
        </p:txBody>
      </p:sp>
      <p:sp>
        <p:nvSpPr>
          <p:cNvPr id="597" name="Line"/>
          <p:cNvSpPr/>
          <p:nvPr/>
        </p:nvSpPr>
        <p:spPr>
          <a:xfrm>
            <a:off x="11013281" y="4679156"/>
            <a:ext cx="3411153" cy="11"/>
          </a:xfrm>
          <a:prstGeom prst="line">
            <a:avLst/>
          </a:prstGeom>
          <a:ln w="50800">
            <a:solidFill>
              <a:srgbClr val="000000"/>
            </a:solidFill>
            <a:miter lim="400000"/>
          </a:ln>
        </p:spPr>
        <p:txBody>
          <a:bodyPr lIns="71437" tIns="71437" rIns="71437" bIns="71437" anchor="ctr"/>
          <a:lstStyle/>
          <a:p>
            <a:pPr/>
          </a:p>
        </p:txBody>
      </p:sp>
      <p:sp>
        <p:nvSpPr>
          <p:cNvPr id="598" name="Rounded Rectangle"/>
          <p:cNvSpPr/>
          <p:nvPr/>
        </p:nvSpPr>
        <p:spPr>
          <a:xfrm>
            <a:off x="14299406" y="3482578"/>
            <a:ext cx="1785938" cy="1785938"/>
          </a:xfrm>
          <a:prstGeom prst="roundRect">
            <a:avLst>
              <a:gd name="adj" fmla="val 15000"/>
            </a:avLst>
          </a:prstGeom>
          <a:solidFill>
            <a:srgbClr val="77BB41"/>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99" name="V"/>
          <p:cNvSpPr txBox="1"/>
          <p:nvPr/>
        </p:nvSpPr>
        <p:spPr>
          <a:xfrm>
            <a:off x="14982876" y="4036218"/>
            <a:ext cx="427056" cy="678657"/>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800">
                <a:latin typeface="+mj-lt"/>
                <a:ea typeface="+mj-ea"/>
                <a:cs typeface="+mj-cs"/>
                <a:sym typeface="Gill Sans"/>
              </a:defRPr>
            </a:lvl1pPr>
          </a:lstStyle>
          <a:p>
            <a:pPr/>
            <a:r>
              <a:t>V</a:t>
            </a:r>
          </a:p>
        </p:txBody>
      </p:sp>
      <p:sp>
        <p:nvSpPr>
          <p:cNvPr id="600" name="Line"/>
          <p:cNvSpPr/>
          <p:nvPr/>
        </p:nvSpPr>
        <p:spPr>
          <a:xfrm flipV="1">
            <a:off x="15281672" y="5447109"/>
            <a:ext cx="1" cy="857727"/>
          </a:xfrm>
          <a:prstGeom prst="line">
            <a:avLst/>
          </a:prstGeom>
          <a:ln w="50800">
            <a:solidFill>
              <a:srgbClr val="000000"/>
            </a:solidFill>
            <a:miter lim="400000"/>
            <a:headEnd type="stealth"/>
          </a:ln>
        </p:spPr>
        <p:txBody>
          <a:bodyPr lIns="71437" tIns="71437" rIns="71437" bIns="71437" anchor="ctr"/>
          <a:lstStyle/>
          <a:p>
            <a:pPr/>
          </a:p>
        </p:txBody>
      </p:sp>
      <p:sp>
        <p:nvSpPr>
          <p:cNvPr id="601" name="Line"/>
          <p:cNvSpPr/>
          <p:nvPr/>
        </p:nvSpPr>
        <p:spPr>
          <a:xfrm>
            <a:off x="14156531" y="8018859"/>
            <a:ext cx="572740" cy="1"/>
          </a:xfrm>
          <a:prstGeom prst="line">
            <a:avLst/>
          </a:prstGeom>
          <a:ln w="50800">
            <a:solidFill>
              <a:srgbClr val="000000"/>
            </a:solidFill>
            <a:miter lim="400000"/>
          </a:ln>
        </p:spPr>
        <p:txBody>
          <a:bodyPr lIns="71437" tIns="71437" rIns="71437" bIns="71437" anchor="ctr"/>
          <a:lstStyle/>
          <a:p>
            <a:pPr/>
          </a:p>
        </p:txBody>
      </p:sp>
      <p:sp>
        <p:nvSpPr>
          <p:cNvPr id="602" name="Line"/>
          <p:cNvSpPr/>
          <p:nvPr/>
        </p:nvSpPr>
        <p:spPr>
          <a:xfrm flipH="1">
            <a:off x="14745890" y="6625828"/>
            <a:ext cx="582520" cy="1410891"/>
          </a:xfrm>
          <a:prstGeom prst="line">
            <a:avLst/>
          </a:prstGeom>
          <a:ln w="50800">
            <a:solidFill>
              <a:srgbClr val="000000"/>
            </a:solidFill>
            <a:miter lim="400000"/>
          </a:ln>
        </p:spPr>
        <p:txBody>
          <a:bodyPr lIns="71437" tIns="71437" rIns="71437" bIns="71437" anchor="ctr"/>
          <a:lstStyle/>
          <a:p>
            <a:pPr/>
          </a:p>
        </p:txBody>
      </p:sp>
      <p:sp>
        <p:nvSpPr>
          <p:cNvPr id="603" name="Line"/>
          <p:cNvSpPr/>
          <p:nvPr/>
        </p:nvSpPr>
        <p:spPr>
          <a:xfrm>
            <a:off x="15328410" y="6590109"/>
            <a:ext cx="428413" cy="1107282"/>
          </a:xfrm>
          <a:prstGeom prst="line">
            <a:avLst/>
          </a:prstGeom>
          <a:ln w="50800">
            <a:solidFill>
              <a:srgbClr val="000000"/>
            </a:solidFill>
            <a:miter lim="400000"/>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610" name="Group"/>
          <p:cNvGrpSpPr/>
          <p:nvPr/>
        </p:nvGrpSpPr>
        <p:grpSpPr>
          <a:xfrm>
            <a:off x="5693716" y="5929312"/>
            <a:ext cx="6429376" cy="3457774"/>
            <a:chOff x="0" y="421878"/>
            <a:chExt cx="6429375" cy="3457773"/>
          </a:xfrm>
        </p:grpSpPr>
        <p:sp>
          <p:nvSpPr>
            <p:cNvPr id="605" name="Rectangle"/>
            <p:cNvSpPr/>
            <p:nvPr/>
          </p:nvSpPr>
          <p:spPr>
            <a:xfrm>
              <a:off x="0" y="805854"/>
              <a:ext cx="6429375" cy="1625204"/>
            </a:xfrm>
            <a:prstGeom prst="rect">
              <a:avLst/>
            </a:prstGeom>
            <a:solidFill>
              <a:srgbClr val="FFFFFF"/>
            </a:solidFill>
            <a:ln w="25400" cap="flat">
              <a:solidFill>
                <a:srgbClr val="000000"/>
              </a:solidFill>
              <a:prstDash val="solid"/>
              <a:miter lim="400000"/>
            </a:ln>
            <a:effectLst/>
          </p:spPr>
          <p:txBody>
            <a:bodyPr wrap="square" lIns="53578" tIns="53578" rIns="53578" bIns="53578" numCol="1" anchor="ctr">
              <a:noAutofit/>
            </a:bodyP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606" name="++++++++++++++++++++++"/>
            <p:cNvSpPr/>
            <p:nvPr/>
          </p:nvSpPr>
          <p:spPr>
            <a:xfrm>
              <a:off x="3254435" y="10112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3800">
                  <a:solidFill>
                    <a:srgbClr val="E32400"/>
                  </a:solidFill>
                  <a:latin typeface="+mj-lt"/>
                  <a:ea typeface="+mj-ea"/>
                  <a:cs typeface="+mj-cs"/>
                  <a:sym typeface="Gill Sans"/>
                </a:defRPr>
              </a:lvl1pPr>
            </a:lstStyle>
            <a:p>
              <a:pPr/>
              <a:r>
                <a:t>++++++++++++++++++++++</a:t>
              </a:r>
            </a:p>
          </p:txBody>
        </p:sp>
        <p:sp>
          <p:nvSpPr>
            <p:cNvPr id="607" name="++++++++++++++++++++++"/>
            <p:cNvSpPr/>
            <p:nvPr/>
          </p:nvSpPr>
          <p:spPr>
            <a:xfrm>
              <a:off x="3256963" y="211851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3800">
                  <a:solidFill>
                    <a:srgbClr val="E32400"/>
                  </a:solidFill>
                  <a:latin typeface="+mj-lt"/>
                  <a:ea typeface="+mj-ea"/>
                  <a:cs typeface="+mj-cs"/>
                  <a:sym typeface="Gill Sans"/>
                </a:defRPr>
              </a:lvl1pPr>
            </a:lstStyle>
            <a:p>
              <a:pPr/>
              <a:r>
                <a:t>++++++++++++++++++++++</a:t>
              </a:r>
            </a:p>
          </p:txBody>
        </p:sp>
        <p:sp>
          <p:nvSpPr>
            <p:cNvPr id="608" name="------------------------------"/>
            <p:cNvSpPr/>
            <p:nvPr/>
          </p:nvSpPr>
          <p:spPr>
            <a:xfrm>
              <a:off x="3167667" y="42187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000">
                  <a:latin typeface="+mj-lt"/>
                  <a:ea typeface="+mj-ea"/>
                  <a:cs typeface="+mj-cs"/>
                  <a:sym typeface="Gill Sans"/>
                </a:defRPr>
              </a:lvl1pPr>
            </a:lstStyle>
            <a:p>
              <a:pPr/>
              <a:r>
                <a:t>------------------------------</a:t>
              </a:r>
            </a:p>
          </p:txBody>
        </p:sp>
        <p:sp>
          <p:nvSpPr>
            <p:cNvPr id="609" name="------------------------------"/>
            <p:cNvSpPr/>
            <p:nvPr/>
          </p:nvSpPr>
          <p:spPr>
            <a:xfrm>
              <a:off x="3251313" y="260965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000">
                  <a:latin typeface="+mj-lt"/>
                  <a:ea typeface="+mj-ea"/>
                  <a:cs typeface="+mj-cs"/>
                  <a:sym typeface="Gill Sans"/>
                </a:defRPr>
              </a:lvl1pPr>
            </a:lstStyle>
            <a:p>
              <a:pPr/>
              <a:r>
                <a:t>------------------------------</a:t>
              </a:r>
            </a:p>
          </p:txBody>
        </p:sp>
      </p:grpSp>
      <p:sp>
        <p:nvSpPr>
          <p:cNvPr id="611" name="Rectangle"/>
          <p:cNvSpPr/>
          <p:nvPr/>
        </p:nvSpPr>
        <p:spPr>
          <a:xfrm>
            <a:off x="5941218" y="5286375"/>
            <a:ext cx="1785939"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612" name="Rectangle"/>
          <p:cNvSpPr/>
          <p:nvPr/>
        </p:nvSpPr>
        <p:spPr>
          <a:xfrm>
            <a:off x="10120312" y="5286375"/>
            <a:ext cx="1785938" cy="339329"/>
          </a:xfrm>
          <a:prstGeom prst="rect">
            <a:avLst/>
          </a:prstGeom>
          <a:solidFill>
            <a:srgbClr val="C0C0C0"/>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613" name="Line"/>
          <p:cNvSpPr/>
          <p:nvPr/>
        </p:nvSpPr>
        <p:spPr>
          <a:xfrm flipV="1">
            <a:off x="6852046" y="4036186"/>
            <a:ext cx="1" cy="1250190"/>
          </a:xfrm>
          <a:prstGeom prst="line">
            <a:avLst/>
          </a:prstGeom>
          <a:ln w="50800">
            <a:solidFill>
              <a:srgbClr val="000000"/>
            </a:solidFill>
            <a:miter lim="400000"/>
          </a:ln>
        </p:spPr>
        <p:txBody>
          <a:bodyPr lIns="71437" tIns="71437" rIns="71437" bIns="71437" anchor="ctr"/>
          <a:lstStyle/>
          <a:p>
            <a:pPr/>
          </a:p>
        </p:txBody>
      </p:sp>
      <p:sp>
        <p:nvSpPr>
          <p:cNvPr id="614" name="Line"/>
          <p:cNvSpPr/>
          <p:nvPr/>
        </p:nvSpPr>
        <p:spPr>
          <a:xfrm flipV="1">
            <a:off x="11031140" y="4707135"/>
            <a:ext cx="1" cy="558785"/>
          </a:xfrm>
          <a:prstGeom prst="line">
            <a:avLst/>
          </a:prstGeom>
          <a:ln w="50800">
            <a:solidFill>
              <a:srgbClr val="000000"/>
            </a:solidFill>
            <a:miter lim="400000"/>
          </a:ln>
        </p:spPr>
        <p:txBody>
          <a:bodyPr lIns="71437" tIns="71437" rIns="71437" bIns="71437" anchor="ctr"/>
          <a:lstStyle/>
          <a:p>
            <a:pPr/>
          </a:p>
        </p:txBody>
      </p:sp>
      <p:sp>
        <p:nvSpPr>
          <p:cNvPr id="615" name="Line"/>
          <p:cNvSpPr/>
          <p:nvPr/>
        </p:nvSpPr>
        <p:spPr>
          <a:xfrm>
            <a:off x="6834187" y="4059221"/>
            <a:ext cx="7590430" cy="25"/>
          </a:xfrm>
          <a:prstGeom prst="line">
            <a:avLst/>
          </a:prstGeom>
          <a:ln w="50800">
            <a:solidFill>
              <a:srgbClr val="000000"/>
            </a:solidFill>
            <a:miter lim="400000"/>
          </a:ln>
        </p:spPr>
        <p:txBody>
          <a:bodyPr lIns="71437" tIns="71437" rIns="71437" bIns="71437" anchor="ctr"/>
          <a:lstStyle/>
          <a:p>
            <a:pPr/>
          </a:p>
        </p:txBody>
      </p:sp>
      <p:sp>
        <p:nvSpPr>
          <p:cNvPr id="616" name="Line"/>
          <p:cNvSpPr/>
          <p:nvPr/>
        </p:nvSpPr>
        <p:spPr>
          <a:xfrm>
            <a:off x="11013281" y="4679156"/>
            <a:ext cx="3411153" cy="11"/>
          </a:xfrm>
          <a:prstGeom prst="line">
            <a:avLst/>
          </a:prstGeom>
          <a:ln w="50800">
            <a:solidFill>
              <a:srgbClr val="000000"/>
            </a:solidFill>
            <a:miter lim="400000"/>
          </a:ln>
        </p:spPr>
        <p:txBody>
          <a:bodyPr lIns="71437" tIns="71437" rIns="71437" bIns="71437" anchor="ctr"/>
          <a:lstStyle/>
          <a:p>
            <a:pPr/>
          </a:p>
        </p:txBody>
      </p:sp>
      <p:sp>
        <p:nvSpPr>
          <p:cNvPr id="617" name="Rounded Rectangle"/>
          <p:cNvSpPr/>
          <p:nvPr/>
        </p:nvSpPr>
        <p:spPr>
          <a:xfrm>
            <a:off x="14299406" y="3482578"/>
            <a:ext cx="1785938" cy="1785938"/>
          </a:xfrm>
          <a:prstGeom prst="roundRect">
            <a:avLst>
              <a:gd name="adj" fmla="val 15000"/>
            </a:avLst>
          </a:prstGeom>
          <a:solidFill>
            <a:srgbClr val="77BB41"/>
          </a:solidFill>
          <a:ln w="25400">
            <a:solidFill>
              <a:srgbClr val="000000"/>
            </a:solidFill>
            <a:miter lim="400000"/>
          </a:ln>
        </p:spPr>
        <p:txBody>
          <a:bodyPr lIns="53578" tIns="53578" rIns="53578" bIns="53578" anchor="ctr"/>
          <a:lstStyle/>
          <a:p>
            <a:pPr algn="ctr" defTabSz="821531">
              <a:defRPr sz="32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618" name="V"/>
          <p:cNvSpPr txBox="1"/>
          <p:nvPr/>
        </p:nvSpPr>
        <p:spPr>
          <a:xfrm>
            <a:off x="14982876" y="4036218"/>
            <a:ext cx="427056" cy="678657"/>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800">
                <a:latin typeface="+mj-lt"/>
                <a:ea typeface="+mj-ea"/>
                <a:cs typeface="+mj-cs"/>
                <a:sym typeface="Gill Sans"/>
              </a:defRPr>
            </a:lvl1pPr>
          </a:lstStyle>
          <a:p>
            <a:pPr/>
            <a:r>
              <a:t>V</a:t>
            </a:r>
          </a:p>
        </p:txBody>
      </p:sp>
      <p:sp>
        <p:nvSpPr>
          <p:cNvPr id="619" name="Line"/>
          <p:cNvSpPr/>
          <p:nvPr/>
        </p:nvSpPr>
        <p:spPr>
          <a:xfrm flipV="1">
            <a:off x="15281672" y="5447109"/>
            <a:ext cx="1" cy="857727"/>
          </a:xfrm>
          <a:prstGeom prst="line">
            <a:avLst/>
          </a:prstGeom>
          <a:ln w="50800">
            <a:solidFill>
              <a:srgbClr val="000000"/>
            </a:solidFill>
            <a:miter lim="400000"/>
            <a:headEnd type="stealth"/>
          </a:ln>
        </p:spPr>
        <p:txBody>
          <a:bodyPr lIns="71437" tIns="71437" rIns="71437" bIns="71437" anchor="ctr"/>
          <a:lstStyle/>
          <a:p>
            <a:pPr/>
          </a:p>
        </p:txBody>
      </p:sp>
      <p:sp>
        <p:nvSpPr>
          <p:cNvPr id="620" name="Line"/>
          <p:cNvSpPr/>
          <p:nvPr/>
        </p:nvSpPr>
        <p:spPr>
          <a:xfrm>
            <a:off x="14156531" y="8018859"/>
            <a:ext cx="572740" cy="1"/>
          </a:xfrm>
          <a:prstGeom prst="line">
            <a:avLst/>
          </a:prstGeom>
          <a:ln w="50800">
            <a:solidFill>
              <a:srgbClr val="000000"/>
            </a:solidFill>
            <a:miter lim="400000"/>
          </a:ln>
        </p:spPr>
        <p:txBody>
          <a:bodyPr lIns="71437" tIns="71437" rIns="71437" bIns="71437" anchor="ctr"/>
          <a:lstStyle/>
          <a:p>
            <a:pPr/>
          </a:p>
        </p:txBody>
      </p:sp>
      <p:sp>
        <p:nvSpPr>
          <p:cNvPr id="621" name="Line"/>
          <p:cNvSpPr/>
          <p:nvPr/>
        </p:nvSpPr>
        <p:spPr>
          <a:xfrm flipH="1">
            <a:off x="14745890" y="6625828"/>
            <a:ext cx="582520" cy="1410891"/>
          </a:xfrm>
          <a:prstGeom prst="line">
            <a:avLst/>
          </a:prstGeom>
          <a:ln w="50800">
            <a:solidFill>
              <a:srgbClr val="000000"/>
            </a:solidFill>
            <a:miter lim="400000"/>
          </a:ln>
        </p:spPr>
        <p:txBody>
          <a:bodyPr lIns="71437" tIns="71437" rIns="71437" bIns="71437" anchor="ctr"/>
          <a:lstStyle/>
          <a:p>
            <a:pPr/>
          </a:p>
        </p:txBody>
      </p:sp>
      <p:sp>
        <p:nvSpPr>
          <p:cNvPr id="622" name="Line"/>
          <p:cNvSpPr/>
          <p:nvPr/>
        </p:nvSpPr>
        <p:spPr>
          <a:xfrm>
            <a:off x="15328410" y="6590109"/>
            <a:ext cx="428413" cy="1107282"/>
          </a:xfrm>
          <a:prstGeom prst="line">
            <a:avLst/>
          </a:prstGeom>
          <a:ln w="50800">
            <a:solidFill>
              <a:srgbClr val="000000"/>
            </a:solidFill>
            <a:miter lim="400000"/>
          </a:ln>
        </p:spPr>
        <p:txBody>
          <a:bodyPr lIns="71437" tIns="71437" rIns="71437" bIns="71437" anchor="ctr"/>
          <a:lstStyle/>
          <a:p>
            <a:pPr/>
          </a:p>
        </p:txBody>
      </p:sp>
      <p:grpSp>
        <p:nvGrpSpPr>
          <p:cNvPr id="625" name="Group"/>
          <p:cNvGrpSpPr/>
          <p:nvPr/>
        </p:nvGrpSpPr>
        <p:grpSpPr>
          <a:xfrm>
            <a:off x="15549562" y="7161609"/>
            <a:ext cx="929927" cy="828349"/>
            <a:chOff x="0" y="0"/>
            <a:chExt cx="929926" cy="828347"/>
          </a:xfrm>
        </p:grpSpPr>
        <p:sp>
          <p:nvSpPr>
            <p:cNvPr id="623" name="Line"/>
            <p:cNvSpPr/>
            <p:nvPr/>
          </p:nvSpPr>
          <p:spPr>
            <a:xfrm>
              <a:off x="0" y="0"/>
              <a:ext cx="351235" cy="828348"/>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624" name="Line"/>
            <p:cNvSpPr/>
            <p:nvPr/>
          </p:nvSpPr>
          <p:spPr>
            <a:xfrm>
              <a:off x="357187" y="803671"/>
              <a:ext cx="572740" cy="1"/>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gr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27" name="droppedImage.png" descr="droppedImage.png"/>
          <p:cNvPicPr>
            <a:picLocks noChangeAspect="1"/>
          </p:cNvPicPr>
          <p:nvPr/>
        </p:nvPicPr>
        <p:blipFill>
          <a:blip r:embed="rId2">
            <a:extLst/>
          </a:blip>
          <a:stretch>
            <a:fillRect/>
          </a:stretch>
        </p:blipFill>
        <p:spPr>
          <a:xfrm>
            <a:off x="7258451" y="583688"/>
            <a:ext cx="7920426" cy="2315202"/>
          </a:xfrm>
          <a:prstGeom prst="rect">
            <a:avLst/>
          </a:prstGeom>
          <a:ln w="12700">
            <a:miter lim="400000"/>
          </a:ln>
        </p:spPr>
      </p:pic>
      <p:pic>
        <p:nvPicPr>
          <p:cNvPr id="628" name="droppedImage.png" descr="droppedImage.png"/>
          <p:cNvPicPr>
            <a:picLocks noChangeAspect="1"/>
          </p:cNvPicPr>
          <p:nvPr/>
        </p:nvPicPr>
        <p:blipFill>
          <a:blip r:embed="rId3">
            <a:extLst/>
          </a:blip>
          <a:stretch>
            <a:fillRect/>
          </a:stretch>
        </p:blipFill>
        <p:spPr>
          <a:xfrm>
            <a:off x="6994921" y="3053953"/>
            <a:ext cx="7322345" cy="2286001"/>
          </a:xfrm>
          <a:prstGeom prst="rect">
            <a:avLst/>
          </a:prstGeom>
          <a:ln w="12700">
            <a:miter lim="400000"/>
          </a:ln>
        </p:spPr>
      </p:pic>
      <p:pic>
        <p:nvPicPr>
          <p:cNvPr id="629" name="droppedImage.png" descr="droppedImage.png"/>
          <p:cNvPicPr>
            <a:picLocks noChangeAspect="1"/>
          </p:cNvPicPr>
          <p:nvPr/>
        </p:nvPicPr>
        <p:blipFill>
          <a:blip r:embed="rId4">
            <a:extLst/>
          </a:blip>
          <a:stretch>
            <a:fillRect/>
          </a:stretch>
        </p:blipFill>
        <p:spPr>
          <a:xfrm>
            <a:off x="6994921" y="5625703"/>
            <a:ext cx="7625954" cy="2125266"/>
          </a:xfrm>
          <a:prstGeom prst="rect">
            <a:avLst/>
          </a:prstGeom>
          <a:ln w="12700">
            <a:miter lim="400000"/>
          </a:ln>
        </p:spPr>
      </p:pic>
      <p:pic>
        <p:nvPicPr>
          <p:cNvPr id="630" name="droppedImage.png" descr="droppedImage.png"/>
          <p:cNvPicPr>
            <a:picLocks noChangeAspect="1"/>
          </p:cNvPicPr>
          <p:nvPr/>
        </p:nvPicPr>
        <p:blipFill>
          <a:blip r:embed="rId5">
            <a:extLst/>
          </a:blip>
          <a:stretch>
            <a:fillRect/>
          </a:stretch>
        </p:blipFill>
        <p:spPr>
          <a:xfrm>
            <a:off x="6780609" y="8143875"/>
            <a:ext cx="8340329" cy="2321719"/>
          </a:xfrm>
          <a:prstGeom prst="rect">
            <a:avLst/>
          </a:prstGeom>
          <a:ln w="12700">
            <a:miter lim="400000"/>
          </a:ln>
        </p:spPr>
      </p:pic>
      <p:pic>
        <p:nvPicPr>
          <p:cNvPr id="631" name="droppedImage.png" descr="droppedImage.png"/>
          <p:cNvPicPr>
            <a:picLocks noChangeAspect="1"/>
          </p:cNvPicPr>
          <p:nvPr/>
        </p:nvPicPr>
        <p:blipFill>
          <a:blip r:embed="rId6">
            <a:extLst/>
          </a:blip>
          <a:stretch>
            <a:fillRect/>
          </a:stretch>
        </p:blipFill>
        <p:spPr>
          <a:xfrm>
            <a:off x="6994921" y="10894218"/>
            <a:ext cx="8554642" cy="1964532"/>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33" name="tracer.png" descr="tracer.png"/>
          <p:cNvPicPr>
            <a:picLocks noChangeAspect="1"/>
          </p:cNvPicPr>
          <p:nvPr/>
        </p:nvPicPr>
        <p:blipFill>
          <a:blip r:embed="rId2">
            <a:extLst/>
          </a:blip>
          <a:stretch>
            <a:fillRect/>
          </a:stretch>
        </p:blipFill>
        <p:spPr>
          <a:xfrm>
            <a:off x="4262437" y="151804"/>
            <a:ext cx="15287626" cy="11613857"/>
          </a:xfrm>
          <a:prstGeom prst="rect">
            <a:avLst/>
          </a:prstGeom>
          <a:ln w="12700">
            <a:miter lim="400000"/>
          </a:ln>
        </p:spPr>
      </p:pic>
      <p:sp>
        <p:nvSpPr>
          <p:cNvPr id="634" name="http://www.rnceus.com/ekg/ekghowto.html"/>
          <p:cNvSpPr txBox="1"/>
          <p:nvPr/>
        </p:nvSpPr>
        <p:spPr>
          <a:xfrm>
            <a:off x="15789756" y="12555140"/>
            <a:ext cx="3860731" cy="357189"/>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a:latin typeface="+mj-lt"/>
                <a:ea typeface="+mj-ea"/>
                <a:cs typeface="+mj-cs"/>
                <a:sym typeface="Gill Sans"/>
              </a:defRPr>
            </a:lvl1pPr>
          </a:lstStyle>
          <a:p>
            <a:pPr/>
            <a:r>
              <a:t>http://www.rnceus.com/ekg/ekghowto.html</a:t>
            </a:r>
          </a:p>
        </p:txBody>
      </p:sp>
      <p:pic>
        <p:nvPicPr>
          <p:cNvPr id="635" name="droppedImage.png" descr="droppedImage.png"/>
          <p:cNvPicPr>
            <a:picLocks noChangeAspect="1"/>
          </p:cNvPicPr>
          <p:nvPr/>
        </p:nvPicPr>
        <p:blipFill>
          <a:blip r:embed="rId3">
            <a:extLst/>
          </a:blip>
          <a:stretch>
            <a:fillRect/>
          </a:stretch>
        </p:blipFill>
        <p:spPr>
          <a:xfrm>
            <a:off x="4369593" y="714375"/>
            <a:ext cx="15144751" cy="6024299"/>
          </a:xfrm>
          <a:prstGeom prst="rect">
            <a:avLst/>
          </a:prstGeom>
          <a:ln w="12700">
            <a:miter lim="400000"/>
          </a:ln>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7" name="Figure 13.23"/>
          <p:cNvSpPr txBox="1"/>
          <p:nvPr/>
        </p:nvSpPr>
        <p:spPr>
          <a:xfrm>
            <a:off x="18603515" y="12965906"/>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13.23</a:t>
            </a:r>
          </a:p>
        </p:txBody>
      </p:sp>
      <p:grpSp>
        <p:nvGrpSpPr>
          <p:cNvPr id="640" name="Group"/>
          <p:cNvGrpSpPr/>
          <p:nvPr/>
        </p:nvGrpSpPr>
        <p:grpSpPr>
          <a:xfrm>
            <a:off x="6057900" y="0"/>
            <a:ext cx="12269391" cy="13449300"/>
            <a:chOff x="0" y="0"/>
            <a:chExt cx="12269390" cy="13449300"/>
          </a:xfrm>
        </p:grpSpPr>
        <p:pic>
          <p:nvPicPr>
            <p:cNvPr id="638" name="fox78119_1323.jpg" descr="fox78119_1323.jpg"/>
            <p:cNvPicPr>
              <a:picLocks noChangeAspect="0"/>
            </p:cNvPicPr>
            <p:nvPr/>
          </p:nvPicPr>
          <p:blipFill>
            <a:blip r:embed="rId2">
              <a:extLst/>
            </a:blip>
            <a:stretch>
              <a:fillRect/>
            </a:stretch>
          </p:blipFill>
          <p:spPr>
            <a:xfrm>
              <a:off x="0" y="269875"/>
              <a:ext cx="12269391" cy="13179425"/>
            </a:xfrm>
            <a:prstGeom prst="rect">
              <a:avLst/>
            </a:prstGeom>
            <a:ln w="12700" cap="flat">
              <a:noFill/>
              <a:miter lim="400000"/>
            </a:ln>
            <a:effectLst/>
          </p:spPr>
        </p:pic>
        <p:sp>
          <p:nvSpPr>
            <p:cNvPr id="639" name="Rectangle"/>
            <p:cNvSpPr/>
            <p:nvPr/>
          </p:nvSpPr>
          <p:spPr>
            <a:xfrm>
              <a:off x="1276349"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2" name="Figure 13.22"/>
          <p:cNvSpPr txBox="1"/>
          <p:nvPr/>
        </p:nvSpPr>
        <p:spPr>
          <a:xfrm>
            <a:off x="18371343" y="12912328"/>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13.22</a:t>
            </a:r>
          </a:p>
        </p:txBody>
      </p:sp>
      <p:pic>
        <p:nvPicPr>
          <p:cNvPr id="643" name="droppedImage.png" descr="droppedImage.png"/>
          <p:cNvPicPr>
            <a:picLocks noChangeAspect="1"/>
          </p:cNvPicPr>
          <p:nvPr/>
        </p:nvPicPr>
        <p:blipFill>
          <a:blip r:embed="rId2">
            <a:extLst/>
          </a:blip>
          <a:stretch>
            <a:fillRect/>
          </a:stretch>
        </p:blipFill>
        <p:spPr>
          <a:xfrm>
            <a:off x="5208984" y="1607343"/>
            <a:ext cx="12394407" cy="10505369"/>
          </a:xfrm>
          <a:prstGeom prst="rect">
            <a:avLst/>
          </a:prstGeom>
          <a:ln w="12700"/>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45" name="droppedImage.png" descr="droppedImage.png"/>
          <p:cNvPicPr>
            <a:picLocks noChangeAspect="1"/>
          </p:cNvPicPr>
          <p:nvPr/>
        </p:nvPicPr>
        <p:blipFill>
          <a:blip r:embed="rId2">
            <a:extLst/>
          </a:blip>
          <a:stretch>
            <a:fillRect/>
          </a:stretch>
        </p:blipFill>
        <p:spPr>
          <a:xfrm>
            <a:off x="5548312" y="2178843"/>
            <a:ext cx="12667329" cy="7518799"/>
          </a:xfrm>
          <a:prstGeom prst="rect">
            <a:avLst/>
          </a:prstGeom>
          <a:ln w="12700">
            <a:miter lim="400000"/>
          </a:ln>
        </p:spPr>
      </p:pic>
      <p:sp>
        <p:nvSpPr>
          <p:cNvPr id="646" name="Figure 13.22"/>
          <p:cNvSpPr txBox="1"/>
          <p:nvPr/>
        </p:nvSpPr>
        <p:spPr>
          <a:xfrm>
            <a:off x="17710546" y="12840890"/>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13.22</a:t>
            </a:r>
          </a:p>
        </p:txBody>
      </p:sp>
      <p:sp>
        <p:nvSpPr>
          <p:cNvPr id="647" name="time for  AP to spread from atria to ventricles"/>
          <p:cNvSpPr txBox="1"/>
          <p:nvPr/>
        </p:nvSpPr>
        <p:spPr>
          <a:xfrm>
            <a:off x="6496437" y="928687"/>
            <a:ext cx="9804798"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sz="3200"/>
            </a:lvl1pPr>
          </a:lstStyle>
          <a:p>
            <a:pPr/>
            <a:r>
              <a:t>time for  AP to spread from atria to ventricles</a:t>
            </a:r>
          </a:p>
        </p:txBody>
      </p:sp>
      <p:sp>
        <p:nvSpPr>
          <p:cNvPr id="648" name="Line"/>
          <p:cNvSpPr/>
          <p:nvPr/>
        </p:nvSpPr>
        <p:spPr>
          <a:xfrm>
            <a:off x="12215812" y="1601390"/>
            <a:ext cx="2333626" cy="2649142"/>
          </a:xfrm>
          <a:prstGeom prst="line">
            <a:avLst/>
          </a:prstGeom>
          <a:ln w="50800">
            <a:solidFill>
              <a:srgbClr val="AAAAAA"/>
            </a:solidFill>
            <a:miter lim="400000"/>
          </a:ln>
        </p:spPr>
        <p:txBody>
          <a:bodyPr lIns="71437" tIns="71437" rIns="71437" bIns="71437" anchor="ctr"/>
          <a:lstStyle/>
          <a:p>
            <a:pPr/>
          </a:p>
        </p:txBody>
      </p:sp>
      <p:sp>
        <p:nvSpPr>
          <p:cNvPr id="649" name="time for ventricles to depolarize and repolarize (pump Ca++ out of cytoplasm)"/>
          <p:cNvSpPr txBox="1"/>
          <p:nvPr/>
        </p:nvSpPr>
        <p:spPr>
          <a:xfrm>
            <a:off x="5709046" y="11098410"/>
            <a:ext cx="9804798" cy="118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sz="3200"/>
            </a:lvl1pPr>
          </a:lstStyle>
          <a:p>
            <a:pPr/>
            <a:r>
              <a:t>time for ventricles to depolarize and repolarize (pump Ca++ out of cytoplasm)</a:t>
            </a:r>
          </a:p>
        </p:txBody>
      </p:sp>
      <p:sp>
        <p:nvSpPr>
          <p:cNvPr id="650" name="Line"/>
          <p:cNvSpPr/>
          <p:nvPr/>
        </p:nvSpPr>
        <p:spPr>
          <a:xfrm>
            <a:off x="9888140" y="8501062"/>
            <a:ext cx="125017" cy="2661048"/>
          </a:xfrm>
          <a:prstGeom prst="line">
            <a:avLst/>
          </a:prstGeom>
          <a:ln w="50800">
            <a:solidFill>
              <a:srgbClr val="AAAAAA"/>
            </a:solidFill>
            <a:miter lim="400000"/>
          </a:ln>
        </p:spPr>
        <p:txBody>
          <a:bodyPr lIns="71437" tIns="71437" rIns="71437" bIns="71437" anchor="ctr"/>
          <a:lstStyle/>
          <a:p>
            <a:pPr/>
          </a:p>
        </p:txBody>
      </p:sp>
      <p:sp>
        <p:nvSpPr>
          <p:cNvPr id="651" name="Line"/>
          <p:cNvSpPr/>
          <p:nvPr/>
        </p:nvSpPr>
        <p:spPr>
          <a:xfrm flipH="1">
            <a:off x="7453312" y="1839515"/>
            <a:ext cx="220267" cy="5566173"/>
          </a:xfrm>
          <a:prstGeom prst="line">
            <a:avLst/>
          </a:prstGeom>
          <a:ln w="50800">
            <a:solidFill>
              <a:srgbClr val="AAAAAA"/>
            </a:solidFill>
            <a:miter lim="400000"/>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3" name="Figure 13.25"/>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13.25</a:t>
            </a:r>
          </a:p>
        </p:txBody>
      </p:sp>
      <p:pic>
        <p:nvPicPr>
          <p:cNvPr id="654" name="fox78119_1325.jpg" descr="fox78119_1325.jpg"/>
          <p:cNvPicPr>
            <a:picLocks noChangeAspect="0"/>
          </p:cNvPicPr>
          <p:nvPr/>
        </p:nvPicPr>
        <p:blipFill>
          <a:blip r:embed="rId2">
            <a:extLst/>
          </a:blip>
          <a:stretch>
            <a:fillRect/>
          </a:stretch>
        </p:blipFill>
        <p:spPr>
          <a:xfrm>
            <a:off x="6892925" y="607218"/>
            <a:ext cx="10590610" cy="12501563"/>
          </a:xfrm>
          <a:prstGeom prst="rect">
            <a:avLst/>
          </a:prstGeom>
          <a:ln w="12700">
            <a:miter lim="400000"/>
          </a:ln>
        </p:spPr>
      </p:pic>
      <p:sp>
        <p:nvSpPr>
          <p:cNvPr id="655" name="Rectangle"/>
          <p:cNvSpPr/>
          <p:nvPr/>
        </p:nvSpPr>
        <p:spPr>
          <a:xfrm>
            <a:off x="7477125" y="375046"/>
            <a:ext cx="9429750" cy="482204"/>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pic>
        <p:nvPicPr>
          <p:cNvPr id="656" name="normalHeartBeat-1.mov" descr="normalHeartBeat-1.mov"/>
          <p:cNvPicPr>
            <a:picLocks noChangeAspect="0"/>
          </p:cNvPicPr>
          <p:nvPr>
            <a:audioFile r:link="rId3"/>
            <p:extLst>
              <p:ext uri="{DAA4B4D4-6D71-4841-9C94-3DE7FCFB9230}">
                <p14:media xmlns:p14="http://schemas.microsoft.com/office/powerpoint/2010/main" r:embed="rId4"/>
              </p:ext>
            </p:extLst>
          </p:nvPr>
        </p:nvPicPr>
        <p:blipFill>
          <a:blip r:embed="rId5">
            <a:extLst/>
          </a:blip>
          <a:stretch>
            <a:fillRect/>
          </a:stretch>
        </p:blipFill>
        <p:spPr>
          <a:xfrm>
            <a:off x="13727906" y="10412015"/>
            <a:ext cx="571501" cy="5715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9638" fill="hold"/>
                                        <p:tgtEl>
                                          <p:spTgt spid="656"/>
                                        </p:tgtEl>
                                      </p:cBhvr>
                                    </p:cmd>
                                  </p:childTnLst>
                                </p:cTn>
                              </p:par>
                            </p:childTnLst>
                          </p:cTn>
                        </p:par>
                      </p:childTnLst>
                    </p:cTn>
                  </p:par>
                </p:childTnLst>
              </p:cTn>
              <p:prevCondLst>
                <p:cond evt="onPrev">
                  <p:tgtEl>
                    <p:sldTgt/>
                  </p:tgtEl>
                </p:cond>
              </p:prevCondLst>
              <p:nextCondLst>
                <p:cond evt="onNext">
                  <p:tgtEl>
                    <p:sldTgt/>
                  </p:tgtEl>
                </p:cond>
              </p:nextCondLst>
            </p:seq>
            <p:audio isNarration="0">
              <p:cMediaNode mute="0" showWhenStopped="0" numSld="1" vol="100000">
                <p:cTn id="7" fill="hold" display="0">
                  <p:stCondLst>
                    <p:cond delay="indefinite"/>
                  </p:stCondLst>
                </p:cTn>
                <p:tgtEl>
                  <p:spTgt spid="656"/>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8" name="Events of the Cardiac Cycle"/>
          <p:cNvSpPr txBox="1"/>
          <p:nvPr/>
        </p:nvSpPr>
        <p:spPr>
          <a:xfrm>
            <a:off x="3859212" y="790178"/>
            <a:ext cx="8239928"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Events of the Cardiac Cycle</a:t>
            </a:r>
          </a:p>
        </p:txBody>
      </p:sp>
      <p:sp>
        <p:nvSpPr>
          <p:cNvPr id="659" name="diastole = relaxed, systole = contracting"/>
          <p:cNvSpPr txBox="1"/>
          <p:nvPr/>
        </p:nvSpPr>
        <p:spPr>
          <a:xfrm>
            <a:off x="3958828" y="12483703"/>
            <a:ext cx="7643813" cy="660797"/>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b="1" i="1" sz="3200">
                <a:uFill>
                  <a:solidFill>
                    <a:srgbClr val="000000"/>
                  </a:solidFill>
                </a:uFill>
                <a:latin typeface="Times Roman"/>
                <a:ea typeface="Times Roman"/>
                <a:cs typeface="Times Roman"/>
                <a:sym typeface="Times Roman"/>
              </a:defRPr>
            </a:lvl1pPr>
          </a:lstStyle>
          <a:p>
            <a:pPr/>
            <a:r>
              <a:t>diastole = relaxed, systole = contracting</a:t>
            </a:r>
          </a:p>
        </p:txBody>
      </p:sp>
      <p:graphicFrame>
        <p:nvGraphicFramePr>
          <p:cNvPr id="660" name="Table 1"/>
          <p:cNvGraphicFramePr/>
          <p:nvPr/>
        </p:nvGraphicFramePr>
        <p:xfrm>
          <a:off x="3887391" y="2607468"/>
          <a:ext cx="16609218" cy="7417595"/>
        </p:xfrm>
        <a:graphic xmlns:a="http://schemas.openxmlformats.org/drawingml/2006/main">
          <a:graphicData uri="http://schemas.openxmlformats.org/drawingml/2006/table">
            <a:tbl>
              <a:tblPr firstCol="0" firstRow="1" lastCol="0" lastRow="0" bandCol="0" bandRow="0" rtl="0">
                <a:tableStyleId>{4C3C2611-4C71-4FC5-86AE-919BDF0F9419}</a:tableStyleId>
              </a:tblPr>
              <a:tblGrid>
                <a:gridCol w="3030139"/>
                <a:gridCol w="1715351"/>
                <a:gridCol w="1808898"/>
                <a:gridCol w="1750218"/>
                <a:gridCol w="2012156"/>
                <a:gridCol w="2250281"/>
                <a:gridCol w="4042171"/>
              </a:tblGrid>
              <a:tr h="1095375">
                <a:tc>
                  <a:txBody>
                    <a:bodyPr/>
                    <a:lstStyle/>
                    <a:p>
                      <a:pPr marR="81280" algn="r"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Electrical</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ECG</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Atria</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AV
Valves</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Ventricles</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Semi-Lunar
Valves</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algn="l"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Blood Flow</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r>
              <a:tr h="1095374">
                <a:tc>
                  <a:txBody>
                    <a:bodyPr/>
                    <a:lstStyle/>
                    <a:p>
                      <a:pPr marR="81280" algn="r"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between beats</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diastrole</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algn="l"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into atria
(from vena cava, lungs)</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r>
              <a:tr h="1095375">
                <a:tc>
                  <a:txBody>
                    <a:bodyPr/>
                    <a:lstStyle/>
                    <a:p>
                      <a:pPr marR="81280" algn="r"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SA node fires, 
spreads to AV node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P</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systole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into ventricles
</a:t>
                      </a:r>
                    </a:p>
                  </a:txBody>
                  <a:tcPr marL="50800" marR="50800" marT="50800" marB="50800" anchor="t" anchorCtr="0" horzOverflow="overflow">
                    <a:lnL w="3175">
                      <a:miter lim="400000"/>
                    </a:lnL>
                    <a:lnR w="3175">
                      <a:miter lim="400000"/>
                    </a:lnR>
                    <a:lnT w="3175">
                      <a:miter lim="400000"/>
                    </a:lnT>
                    <a:lnB w="3175">
                      <a:miter lim="400000"/>
                    </a:lnB>
                    <a:noFill/>
                  </a:tcPr>
                </a:tc>
              </a:tr>
              <a:tr h="982265">
                <a:tc>
                  <a:txBody>
                    <a:bodyPr/>
                    <a:lstStyle/>
                    <a:p>
                      <a:pPr marR="81280" algn="r"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spreads down bundle of His to Apex</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systole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r>
              <a:tr h="571500">
                <a:tc>
                  <a:txBody>
                    <a:bodyPr/>
                    <a:lstStyle/>
                    <a:p>
                      <a:pPr marR="81280" algn="r"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b="1" i="1" sz="2400">
                          <a:uFill>
                            <a:solidFill>
                              <a:srgbClr val="000000"/>
                            </a:solidFill>
                          </a:uFill>
                          <a:latin typeface="Times Roman"/>
                          <a:ea typeface="Times Roman"/>
                          <a:cs typeface="Times Roman"/>
                          <a:sym typeface="Times Roman"/>
                        </a:rPr>
                        <a:t>“lub”</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r>
              <a:tr h="1089421">
                <a:tc>
                  <a:txBody>
                    <a:bodyPr/>
                    <a:lstStyle/>
                    <a:p>
                      <a:pPr marR="81280" algn="r"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spreads thru
Purkinje fibers</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QRS</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systole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into lungs,
aorta</a:t>
                      </a:r>
                    </a:p>
                  </a:txBody>
                  <a:tcPr marL="50800" marR="50800" marT="50800" marB="50800" anchor="t" anchorCtr="0" horzOverflow="overflow">
                    <a:lnL w="3175">
                      <a:miter lim="400000"/>
                    </a:lnL>
                    <a:lnR w="3175">
                      <a:miter lim="400000"/>
                    </a:lnR>
                    <a:lnT w="3175">
                      <a:miter lim="400000"/>
                    </a:lnT>
                    <a:lnB w="3175">
                      <a:miter lim="400000"/>
                    </a:lnB>
                    <a:noFill/>
                  </a:tcPr>
                </a:tc>
              </a:tr>
              <a:tr h="571500">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b="1" i="1" sz="2400">
                          <a:uFill>
                            <a:solidFill>
                              <a:srgbClr val="000000"/>
                            </a:solidFill>
                          </a:uFill>
                          <a:latin typeface="Times Roman"/>
                          <a:ea typeface="Times Roman"/>
                          <a:cs typeface="Times Roman"/>
                          <a:sym typeface="Times Roman"/>
                        </a:rPr>
                        <a:t>“dub”</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r>
              <a:tr h="916780">
                <a:tc>
                  <a:txBody>
                    <a:bodyPr/>
                    <a:lstStyle/>
                    <a:p>
                      <a:pPr marR="81280" algn="r"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between beats</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T</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diastrole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into atria
(from vena cava, lungs)</a:t>
                      </a:r>
                    </a:p>
                  </a:txBody>
                  <a:tcPr marL="50800" marR="50800" marT="50800" marB="50800" anchor="t" anchorCtr="0" horzOverflow="overflow">
                    <a:lnL w="3175">
                      <a:miter lim="400000"/>
                    </a:lnL>
                    <a:lnR w="3175">
                      <a:miter lim="400000"/>
                    </a:lnR>
                    <a:lnT w="3175">
                      <a:miter lim="400000"/>
                    </a:lnT>
                    <a:lnB w="3175">
                      <a:miter lim="400000"/>
                    </a:lnB>
                    <a:noFill/>
                  </a:tcPr>
                </a:tc>
              </a:tr>
            </a:tbl>
          </a:graphicData>
        </a:graphic>
      </p:graphicFrame>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Figure 42.4  The mammalian cardiovascular system: an overview"/>
          <p:cNvSpPr txBox="1"/>
          <p:nvPr>
            <p:ph type="title" idx="4294967295"/>
          </p:nvPr>
        </p:nvSpPr>
        <p:spPr>
          <a:xfrm>
            <a:off x="3048000" y="0"/>
            <a:ext cx="17675225" cy="3196829"/>
          </a:xfrm>
          <a:prstGeom prst="rect">
            <a:avLst/>
          </a:prstGeom>
        </p:spPr>
        <p:txBody>
          <a:bodyPr anchor="t"/>
          <a:lstStyle>
            <a:lvl1pPr marL="81269" marR="81269" algn="l" defTabSz="1821656">
              <a:tabLst>
                <a:tab pos="2120900" algn="l"/>
                <a:tab pos="3721100" algn="l"/>
              </a:tabLst>
              <a:defRPr sz="2400">
                <a:uFill>
                  <a:solidFill>
                    <a:srgbClr val="000000"/>
                  </a:solidFill>
                </a:uFill>
                <a:latin typeface="+mn-lt"/>
                <a:ea typeface="+mn-ea"/>
                <a:cs typeface="+mn-cs"/>
                <a:sym typeface="Arial"/>
              </a:defRPr>
            </a:lvl1pPr>
          </a:lstStyle>
          <a:p>
            <a:pPr/>
            <a:r>
              <a:t>Figure 42.4  The mammalian cardiovascular system: an overview</a:t>
            </a:r>
          </a:p>
        </p:txBody>
      </p:sp>
      <p:sp>
        <p:nvSpPr>
          <p:cNvPr id="277" name="Line"/>
          <p:cNvSpPr/>
          <p:nvPr/>
        </p:nvSpPr>
        <p:spPr>
          <a:xfrm flipH="1">
            <a:off x="3208734" y="607218"/>
            <a:ext cx="17823657" cy="3175"/>
          </a:xfrm>
          <a:prstGeom prst="line">
            <a:avLst/>
          </a:prstGeom>
          <a:ln w="12700">
            <a:solidFill>
              <a:srgbClr val="011279"/>
            </a:solidFill>
          </a:ln>
        </p:spPr>
        <p:txBody>
          <a:bodyPr lIns="71437" tIns="71437" rIns="71437" bIns="71437" anchor="ctr"/>
          <a:lstStyle/>
          <a:p>
            <a:pPr/>
          </a:p>
        </p:txBody>
      </p:sp>
      <p:grpSp>
        <p:nvGrpSpPr>
          <p:cNvPr id="280" name="Group"/>
          <p:cNvGrpSpPr/>
          <p:nvPr/>
        </p:nvGrpSpPr>
        <p:grpSpPr>
          <a:xfrm>
            <a:off x="5494734" y="767953"/>
            <a:ext cx="12336067" cy="12680157"/>
            <a:chOff x="0" y="0"/>
            <a:chExt cx="12336066" cy="12680156"/>
          </a:xfrm>
        </p:grpSpPr>
        <p:pic>
          <p:nvPicPr>
            <p:cNvPr id="278" name="42-04-MammalCardiovasSys-L.png" descr="42-04-MammalCardiovasSys-L.png"/>
            <p:cNvPicPr>
              <a:picLocks noChangeAspect="0"/>
            </p:cNvPicPr>
            <p:nvPr/>
          </p:nvPicPr>
          <p:blipFill>
            <a:blip r:embed="rId2">
              <a:extLst/>
            </a:blip>
            <a:stretch>
              <a:fillRect/>
            </a:stretch>
          </p:blipFill>
          <p:spPr>
            <a:xfrm>
              <a:off x="1141015" y="0"/>
              <a:ext cx="11195052" cy="12644437"/>
            </a:xfrm>
            <a:prstGeom prst="rect">
              <a:avLst/>
            </a:prstGeom>
            <a:ln w="12700" cap="flat">
              <a:noFill/>
              <a:miter lim="400000"/>
            </a:ln>
            <a:effectLst/>
          </p:spPr>
        </p:pic>
        <p:sp>
          <p:nvSpPr>
            <p:cNvPr id="279" name="Rectangle"/>
            <p:cNvSpPr/>
            <p:nvPr/>
          </p:nvSpPr>
          <p:spPr>
            <a:xfrm>
              <a:off x="0" y="12197953"/>
              <a:ext cx="980479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2" name="Arrhythmias and the ECG"/>
          <p:cNvSpPr txBox="1"/>
          <p:nvPr/>
        </p:nvSpPr>
        <p:spPr>
          <a:xfrm>
            <a:off x="3871109" y="166885"/>
            <a:ext cx="10983517" cy="1041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800"/>
            </a:lvl1pPr>
          </a:lstStyle>
          <a:p>
            <a:pPr/>
            <a:r>
              <a:t>Arrhythmias and the ECG</a:t>
            </a:r>
          </a:p>
        </p:txBody>
      </p:sp>
      <p:sp>
        <p:nvSpPr>
          <p:cNvPr id="663" name="Sinus bradycardia &amp; tachycardia: changes in heart rate due to changes in SA Node pacemaker, e.g. by sympathetic stimulation of HCN channels -&gt; tachycardia during “fight or flight”…"/>
          <p:cNvSpPr txBox="1"/>
          <p:nvPr/>
        </p:nvSpPr>
        <p:spPr>
          <a:xfrm>
            <a:off x="3888968" y="1169789"/>
            <a:ext cx="15823408" cy="946546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3200"/>
            </a:pPr>
            <a:r>
              <a:t>Sinus bradycardia &amp; tachycardia: changes in heart rate due to changes in SA Node pacemaker, e.g. by sympathetic stimulation of HCN channels -&gt; tachycardia during “fight or flight”</a:t>
            </a:r>
            <a:endParaRPr b="1"/>
          </a:p>
          <a:p>
            <a:pPr defTabSz="821531">
              <a:defRPr sz="3200"/>
            </a:pPr>
            <a:endParaRPr b="1"/>
          </a:p>
          <a:p>
            <a:pPr defTabSz="821531">
              <a:defRPr sz="3200"/>
            </a:pPr>
            <a:r>
              <a:rPr b="1"/>
              <a:t>Ectopic pacemakers</a:t>
            </a:r>
            <a:r>
              <a:t> outside of the SA node, e.g. ectopic pacemakers in ventricles -&gt; ventricular tachycardia -&gt; ventricular fibrillation</a:t>
            </a:r>
          </a:p>
          <a:p>
            <a:pPr defTabSz="821531">
              <a:defRPr sz="3200"/>
            </a:pPr>
          </a:p>
          <a:p>
            <a:pPr defTabSz="821531">
              <a:defRPr sz="3200"/>
            </a:pPr>
            <a:r>
              <a:rPr b="1"/>
              <a:t>Circus rhythms</a:t>
            </a:r>
            <a:r>
              <a:t>: continuous recycling of AP around ventricles when refractory periods of myocardial cells become desynchronized. Circus rhythms can arise after damage to heart leading to disconnected portions of ventricle, or by electrical shock in middle of T wave.</a:t>
            </a:r>
          </a:p>
          <a:p>
            <a:pPr defTabSz="821531">
              <a:defRPr sz="3200"/>
            </a:pPr>
          </a:p>
          <a:p>
            <a:pPr defTabSz="821531">
              <a:defRPr sz="3200"/>
            </a:pPr>
            <a:r>
              <a:rPr b="1"/>
              <a:t>Defibrillator:</a:t>
            </a:r>
            <a:r>
              <a:t> electrical shock depolarizes all of the myocardial cells at the same time, and syncrhonize in refractory state so SA node can restart contraction.</a:t>
            </a:r>
          </a:p>
          <a:p>
            <a:pPr defTabSz="821531">
              <a:defRPr sz="3200"/>
            </a:pPr>
          </a:p>
          <a:p>
            <a:pPr defTabSz="821531">
              <a:defRPr sz="3200"/>
            </a:pPr>
            <a:r>
              <a:rPr b="1"/>
              <a:t>AV node block:</a:t>
            </a:r>
            <a:r>
              <a:t> damage to AV node slows or blocks atrial pacemaker signal. Can observe P-waves (of atrial contraction) without QRS wave (of ventricular contraction).</a:t>
            </a:r>
          </a:p>
        </p:txBody>
      </p:sp>
      <p:sp>
        <p:nvSpPr>
          <p:cNvPr id="664" name="bradycardia = slow heart beat; tachycardia = rapid heart beat…"/>
          <p:cNvSpPr txBox="1"/>
          <p:nvPr/>
        </p:nvSpPr>
        <p:spPr>
          <a:xfrm>
            <a:off x="3887390" y="11037093"/>
            <a:ext cx="15823407" cy="1625601"/>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latin typeface="+mn-lt"/>
                <a:ea typeface="+mn-ea"/>
                <a:cs typeface="+mn-cs"/>
                <a:sym typeface="Arial"/>
              </a:defRPr>
            </a:pPr>
            <a:r>
              <a:t>bradycardia = slow heart beat; tachycardia = rapid heart beat</a:t>
            </a:r>
          </a:p>
          <a:p>
            <a:pPr marL="81280" marR="81280" defTabSz="1821656">
              <a:defRPr sz="3200">
                <a:uFill>
                  <a:solidFill>
                    <a:srgbClr val="000000"/>
                  </a:solidFill>
                </a:uFill>
                <a:latin typeface="+mn-lt"/>
                <a:ea typeface="+mn-ea"/>
                <a:cs typeface="+mn-cs"/>
                <a:sym typeface="Arial"/>
              </a:defRPr>
            </a:pPr>
            <a:r>
              <a:t>fibrillation = “quivering” of myocardium; uncoordinated contraction</a:t>
            </a:r>
          </a:p>
          <a:p>
            <a:pPr marL="81280" marR="81280" defTabSz="1821656">
              <a:defRPr sz="3200">
                <a:uFill>
                  <a:solidFill>
                    <a:srgbClr val="000000"/>
                  </a:solidFill>
                </a:uFill>
                <a:latin typeface="+mn-lt"/>
                <a:ea typeface="+mn-ea"/>
                <a:cs typeface="+mn-cs"/>
                <a:sym typeface="Arial"/>
              </a:defRPr>
            </a:pPr>
            <a:r>
              <a:t>arrhythmia = loss of rhythm</a:t>
            </a:r>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6" name="Figure 13.31a"/>
          <p:cNvSpPr txBox="1"/>
          <p:nvPr/>
        </p:nvSpPr>
        <p:spPr>
          <a:xfrm>
            <a:off x="18049875" y="12562681"/>
            <a:ext cx="2607469"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13.31a</a:t>
            </a:r>
          </a:p>
        </p:txBody>
      </p:sp>
      <p:grpSp>
        <p:nvGrpSpPr>
          <p:cNvPr id="671" name="Group"/>
          <p:cNvGrpSpPr/>
          <p:nvPr/>
        </p:nvGrpSpPr>
        <p:grpSpPr>
          <a:xfrm>
            <a:off x="4108450" y="1616273"/>
            <a:ext cx="16160750" cy="10420946"/>
            <a:chOff x="0" y="0"/>
            <a:chExt cx="16160750" cy="10420945"/>
          </a:xfrm>
        </p:grpSpPr>
        <p:grpSp>
          <p:nvGrpSpPr>
            <p:cNvPr id="669" name="Group"/>
            <p:cNvGrpSpPr/>
            <p:nvPr/>
          </p:nvGrpSpPr>
          <p:grpSpPr>
            <a:xfrm>
              <a:off x="0" y="0"/>
              <a:ext cx="16160750" cy="10356652"/>
              <a:chOff x="0" y="0"/>
              <a:chExt cx="16160750" cy="10356651"/>
            </a:xfrm>
          </p:grpSpPr>
          <p:pic>
            <p:nvPicPr>
              <p:cNvPr id="667" name="fox78119_1331a.jpg" descr="fox78119_1331a.jpg"/>
              <p:cNvPicPr>
                <a:picLocks noChangeAspect="0"/>
              </p:cNvPicPr>
              <p:nvPr/>
            </p:nvPicPr>
            <p:blipFill>
              <a:blip r:embed="rId2">
                <a:extLst/>
              </a:blip>
              <a:stretch>
                <a:fillRect/>
              </a:stretch>
            </p:blipFill>
            <p:spPr>
              <a:xfrm>
                <a:off x="0" y="126801"/>
                <a:ext cx="16160750" cy="10229851"/>
              </a:xfrm>
              <a:prstGeom prst="rect">
                <a:avLst/>
              </a:prstGeom>
              <a:ln w="12700" cap="flat">
                <a:noFill/>
                <a:miter lim="400000"/>
              </a:ln>
              <a:effectLst/>
            </p:spPr>
          </p:pic>
          <p:sp>
            <p:nvSpPr>
              <p:cNvPr id="668" name="Rectangle"/>
              <p:cNvSpPr/>
              <p:nvPr/>
            </p:nvSpPr>
            <p:spPr>
              <a:xfrm>
                <a:off x="2332831" y="0"/>
                <a:ext cx="11304985" cy="571500"/>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670" name="Rectangle"/>
            <p:cNvSpPr/>
            <p:nvPr/>
          </p:nvSpPr>
          <p:spPr>
            <a:xfrm>
              <a:off x="3332956" y="9938742"/>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3" name="Figure 13.31b"/>
          <p:cNvSpPr txBox="1"/>
          <p:nvPr/>
        </p:nvSpPr>
        <p:spPr>
          <a:xfrm>
            <a:off x="18228468" y="1288415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13.31b</a:t>
            </a:r>
          </a:p>
        </p:txBody>
      </p:sp>
      <p:grpSp>
        <p:nvGrpSpPr>
          <p:cNvPr id="676" name="Group"/>
          <p:cNvGrpSpPr/>
          <p:nvPr/>
        </p:nvGrpSpPr>
        <p:grpSpPr>
          <a:xfrm>
            <a:off x="5173265" y="678656"/>
            <a:ext cx="14019610" cy="12135248"/>
            <a:chOff x="0" y="0"/>
            <a:chExt cx="14019609" cy="12135246"/>
          </a:xfrm>
        </p:grpSpPr>
        <p:pic>
          <p:nvPicPr>
            <p:cNvPr id="674" name="fox78119_1331b.jpg" descr="fox78119_1331b.jpg"/>
            <p:cNvPicPr>
              <a:picLocks noChangeAspect="0"/>
            </p:cNvPicPr>
            <p:nvPr/>
          </p:nvPicPr>
          <p:blipFill>
            <a:blip r:embed="rId2">
              <a:extLst/>
            </a:blip>
            <a:stretch>
              <a:fillRect/>
            </a:stretch>
          </p:blipFill>
          <p:spPr>
            <a:xfrm>
              <a:off x="0" y="223043"/>
              <a:ext cx="14019610" cy="11912204"/>
            </a:xfrm>
            <a:prstGeom prst="rect">
              <a:avLst/>
            </a:prstGeom>
            <a:ln w="12700" cap="flat">
              <a:noFill/>
              <a:miter lim="400000"/>
            </a:ln>
            <a:effectLst/>
          </p:spPr>
        </p:pic>
        <p:sp>
          <p:nvSpPr>
            <p:cNvPr id="675" name="Rectangle"/>
            <p:cNvSpPr/>
            <p:nvPr/>
          </p:nvSpPr>
          <p:spPr>
            <a:xfrm>
              <a:off x="2089546"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8" name="Figure 13.33"/>
          <p:cNvSpPr txBox="1"/>
          <p:nvPr/>
        </p:nvSpPr>
        <p:spPr>
          <a:xfrm>
            <a:off x="18264187" y="12776993"/>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13.33</a:t>
            </a:r>
          </a:p>
        </p:txBody>
      </p:sp>
      <p:grpSp>
        <p:nvGrpSpPr>
          <p:cNvPr id="681" name="Group"/>
          <p:cNvGrpSpPr/>
          <p:nvPr/>
        </p:nvGrpSpPr>
        <p:grpSpPr>
          <a:xfrm>
            <a:off x="4260850" y="2196703"/>
            <a:ext cx="15855950" cy="9220598"/>
            <a:chOff x="0" y="0"/>
            <a:chExt cx="15855950" cy="9220596"/>
          </a:xfrm>
        </p:grpSpPr>
        <p:pic>
          <p:nvPicPr>
            <p:cNvPr id="679" name="fox78119_1333.jpg" descr="fox78119_1333.jpg"/>
            <p:cNvPicPr>
              <a:picLocks noChangeAspect="0"/>
            </p:cNvPicPr>
            <p:nvPr/>
          </p:nvPicPr>
          <p:blipFill>
            <a:blip r:embed="rId2">
              <a:extLst/>
            </a:blip>
            <a:stretch>
              <a:fillRect/>
            </a:stretch>
          </p:blipFill>
          <p:spPr>
            <a:xfrm>
              <a:off x="0" y="95646"/>
              <a:ext cx="15855950" cy="9124951"/>
            </a:xfrm>
            <a:prstGeom prst="rect">
              <a:avLst/>
            </a:prstGeom>
            <a:ln w="12700" cap="flat">
              <a:noFill/>
              <a:miter lim="400000"/>
            </a:ln>
            <a:effectLst/>
          </p:spPr>
        </p:pic>
        <p:sp>
          <p:nvSpPr>
            <p:cNvPr id="680" name="Rectangle"/>
            <p:cNvSpPr/>
            <p:nvPr/>
          </p:nvSpPr>
          <p:spPr>
            <a:xfrm>
              <a:off x="2912665" y="0"/>
              <a:ext cx="10179845"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682" name="Depression of ST interval = damage to myocardium,…"/>
          <p:cNvSpPr txBox="1"/>
          <p:nvPr/>
        </p:nvSpPr>
        <p:spPr>
          <a:xfrm>
            <a:off x="4065984" y="598289"/>
            <a:ext cx="16234173" cy="1678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5000"/>
            </a:pPr>
            <a:r>
              <a:t>Depression of ST interval = damage to myocardium, </a:t>
            </a:r>
          </a:p>
          <a:p>
            <a:pPr defTabSz="821531">
              <a:defRPr b="1" sz="5000"/>
            </a:pPr>
            <a:r>
              <a:t>intracellular accumulation of Ca++</a:t>
            </a:r>
          </a:p>
        </p:txBody>
      </p:sp>
      <p:sp>
        <p:nvSpPr>
          <p:cNvPr id="683" name="ischemia = loss of oxygen due to reduced blood flow -&gt; cell damage &amp; death (infarction)"/>
          <p:cNvSpPr txBox="1"/>
          <p:nvPr/>
        </p:nvSpPr>
        <p:spPr>
          <a:xfrm>
            <a:off x="4226718" y="11954470"/>
            <a:ext cx="16234173" cy="647701"/>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i="1" sz="3200">
                <a:latin typeface="+mj-lt"/>
                <a:ea typeface="+mj-ea"/>
                <a:cs typeface="+mj-cs"/>
                <a:sym typeface="Gill Sans"/>
              </a:defRPr>
            </a:lvl1pPr>
          </a:lstStyle>
          <a:p>
            <a:pPr/>
            <a:r>
              <a:t>ischemia = loss of oxygen due to reduced blood flow -&gt; cell damage &amp; death (infarction)</a:t>
            </a: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5" name="Figure 13.34"/>
          <p:cNvSpPr txBox="1"/>
          <p:nvPr/>
        </p:nvSpPr>
        <p:spPr>
          <a:xfrm>
            <a:off x="18085593" y="12723415"/>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13.34</a:t>
            </a:r>
          </a:p>
        </p:txBody>
      </p:sp>
      <p:grpSp>
        <p:nvGrpSpPr>
          <p:cNvPr id="688" name="Group"/>
          <p:cNvGrpSpPr/>
          <p:nvPr/>
        </p:nvGrpSpPr>
        <p:grpSpPr>
          <a:xfrm>
            <a:off x="3655218" y="3286125"/>
            <a:ext cx="17073564" cy="6046391"/>
            <a:chOff x="0" y="0"/>
            <a:chExt cx="17073562" cy="6046390"/>
          </a:xfrm>
        </p:grpSpPr>
        <p:pic>
          <p:nvPicPr>
            <p:cNvPr id="686" name="fox78119_1334.jpg" descr="fox78119_1334.jpg"/>
            <p:cNvPicPr>
              <a:picLocks noChangeAspect="0"/>
            </p:cNvPicPr>
            <p:nvPr/>
          </p:nvPicPr>
          <p:blipFill>
            <a:blip r:embed="rId2">
              <a:extLst/>
            </a:blip>
            <a:stretch>
              <a:fillRect/>
            </a:stretch>
          </p:blipFill>
          <p:spPr>
            <a:xfrm>
              <a:off x="0" y="198040"/>
              <a:ext cx="17073563" cy="5848351"/>
            </a:xfrm>
            <a:prstGeom prst="rect">
              <a:avLst/>
            </a:prstGeom>
            <a:ln w="12700" cap="flat">
              <a:noFill/>
              <a:miter lim="400000"/>
            </a:ln>
            <a:effectLst/>
          </p:spPr>
        </p:pic>
        <p:sp>
          <p:nvSpPr>
            <p:cNvPr id="687" name="Rectangle"/>
            <p:cNvSpPr/>
            <p:nvPr/>
          </p:nvSpPr>
          <p:spPr>
            <a:xfrm>
              <a:off x="3804046"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689" name="bradycardia = slow heart beat…"/>
          <p:cNvSpPr txBox="1"/>
          <p:nvPr/>
        </p:nvSpPr>
        <p:spPr>
          <a:xfrm>
            <a:off x="4065984" y="757435"/>
            <a:ext cx="16252032" cy="2146301"/>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3200">
                <a:latin typeface="+mj-lt"/>
                <a:ea typeface="+mj-ea"/>
                <a:cs typeface="+mj-cs"/>
                <a:sym typeface="Gill Sans"/>
              </a:defRPr>
            </a:pPr>
            <a:r>
              <a:t>bradycardia = slow heart beat</a:t>
            </a:r>
          </a:p>
          <a:p>
            <a:pPr defTabSz="821531">
              <a:defRPr sz="3200">
                <a:latin typeface="+mj-lt"/>
                <a:ea typeface="+mj-ea"/>
                <a:cs typeface="+mj-cs"/>
                <a:sym typeface="Gill Sans"/>
              </a:defRPr>
            </a:pPr>
            <a:r>
              <a:t>tachycardia = rapid heart beat</a:t>
            </a:r>
          </a:p>
          <a:p>
            <a:pPr defTabSz="821531">
              <a:defRPr sz="3200">
                <a:latin typeface="+mj-lt"/>
                <a:ea typeface="+mj-ea"/>
                <a:cs typeface="+mj-cs"/>
                <a:sym typeface="Gill Sans"/>
              </a:defRPr>
            </a:pPr>
            <a:r>
              <a:t>fibrillation = “quivering” of myocardium; uncoordinated contraction</a:t>
            </a:r>
          </a:p>
          <a:p>
            <a:pPr defTabSz="821531">
              <a:defRPr sz="3200">
                <a:latin typeface="+mj-lt"/>
                <a:ea typeface="+mj-ea"/>
                <a:cs typeface="+mj-cs"/>
                <a:sym typeface="Gill Sans"/>
              </a:defRPr>
            </a:pPr>
            <a:r>
              <a:t>arrhythmia = loss of rhythm</a:t>
            </a:r>
          </a:p>
        </p:txBody>
      </p:sp>
      <p:grpSp>
        <p:nvGrpSpPr>
          <p:cNvPr id="711" name="Group"/>
          <p:cNvGrpSpPr/>
          <p:nvPr/>
        </p:nvGrpSpPr>
        <p:grpSpPr>
          <a:xfrm>
            <a:off x="4065984" y="10429874"/>
            <a:ext cx="5804312" cy="2308863"/>
            <a:chOff x="0" y="0"/>
            <a:chExt cx="5804311" cy="2308861"/>
          </a:xfrm>
        </p:grpSpPr>
        <p:pic>
          <p:nvPicPr>
            <p:cNvPr id="690" name="droppedImage.png" descr="droppedImage.png"/>
            <p:cNvPicPr>
              <a:picLocks noChangeAspect="1"/>
            </p:cNvPicPr>
            <p:nvPr/>
          </p:nvPicPr>
          <p:blipFill>
            <a:blip r:embed="rId3">
              <a:extLst/>
            </a:blip>
            <a:stretch>
              <a:fillRect/>
            </a:stretch>
          </p:blipFill>
          <p:spPr>
            <a:xfrm>
              <a:off x="0" y="0"/>
              <a:ext cx="5804312" cy="2308847"/>
            </a:xfrm>
            <a:prstGeom prst="rect">
              <a:avLst/>
            </a:prstGeom>
            <a:ln w="12700" cap="flat">
              <a:noFill/>
              <a:miter lim="400000"/>
            </a:ln>
            <a:effectLst/>
          </p:spPr>
        </p:pic>
        <p:sp>
          <p:nvSpPr>
            <p:cNvPr id="691" name="Line"/>
            <p:cNvSpPr/>
            <p:nvPr/>
          </p:nvSpPr>
          <p:spPr>
            <a:xfrm flipH="1">
              <a:off x="5459036"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692" name="Line"/>
            <p:cNvSpPr/>
            <p:nvPr/>
          </p:nvSpPr>
          <p:spPr>
            <a:xfrm flipH="1">
              <a:off x="5194892"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693" name="Line"/>
            <p:cNvSpPr/>
            <p:nvPr/>
          </p:nvSpPr>
          <p:spPr>
            <a:xfrm flipH="1">
              <a:off x="4920961"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694" name="Line"/>
            <p:cNvSpPr/>
            <p:nvPr/>
          </p:nvSpPr>
          <p:spPr>
            <a:xfrm flipH="1">
              <a:off x="4637246"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695" name="Line"/>
            <p:cNvSpPr/>
            <p:nvPr/>
          </p:nvSpPr>
          <p:spPr>
            <a:xfrm flipH="1">
              <a:off x="4353528"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696" name="Line"/>
            <p:cNvSpPr/>
            <p:nvPr/>
          </p:nvSpPr>
          <p:spPr>
            <a:xfrm flipH="1">
              <a:off x="4030690"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697" name="Line"/>
            <p:cNvSpPr/>
            <p:nvPr/>
          </p:nvSpPr>
          <p:spPr>
            <a:xfrm flipH="1">
              <a:off x="3766541"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698" name="Line"/>
            <p:cNvSpPr/>
            <p:nvPr/>
          </p:nvSpPr>
          <p:spPr>
            <a:xfrm flipH="1">
              <a:off x="3492612"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699" name="Line"/>
            <p:cNvSpPr/>
            <p:nvPr/>
          </p:nvSpPr>
          <p:spPr>
            <a:xfrm flipH="1">
              <a:off x="3238247"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700" name="Line"/>
            <p:cNvSpPr/>
            <p:nvPr/>
          </p:nvSpPr>
          <p:spPr>
            <a:xfrm flipH="1">
              <a:off x="2954534"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701" name="Line"/>
            <p:cNvSpPr/>
            <p:nvPr/>
          </p:nvSpPr>
          <p:spPr>
            <a:xfrm flipH="1">
              <a:off x="2621902"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702" name="Line"/>
            <p:cNvSpPr/>
            <p:nvPr/>
          </p:nvSpPr>
          <p:spPr>
            <a:xfrm flipH="1">
              <a:off x="2357752"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703" name="Line"/>
            <p:cNvSpPr/>
            <p:nvPr/>
          </p:nvSpPr>
          <p:spPr>
            <a:xfrm flipH="1">
              <a:off x="2093609"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704" name="Line"/>
            <p:cNvSpPr/>
            <p:nvPr/>
          </p:nvSpPr>
          <p:spPr>
            <a:xfrm flipH="1">
              <a:off x="1780546"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705" name="Line"/>
            <p:cNvSpPr/>
            <p:nvPr/>
          </p:nvSpPr>
          <p:spPr>
            <a:xfrm flipH="1">
              <a:off x="1496833"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706" name="Line"/>
            <p:cNvSpPr/>
            <p:nvPr/>
          </p:nvSpPr>
          <p:spPr>
            <a:xfrm flipH="1">
              <a:off x="1173986"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707" name="Line"/>
            <p:cNvSpPr/>
            <p:nvPr/>
          </p:nvSpPr>
          <p:spPr>
            <a:xfrm flipH="1">
              <a:off x="909838"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708" name="Line"/>
            <p:cNvSpPr/>
            <p:nvPr/>
          </p:nvSpPr>
          <p:spPr>
            <a:xfrm flipH="1">
              <a:off x="635909"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709" name="Line"/>
            <p:cNvSpPr/>
            <p:nvPr/>
          </p:nvSpPr>
          <p:spPr>
            <a:xfrm flipH="1">
              <a:off x="332629"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710" name="Line"/>
            <p:cNvSpPr/>
            <p:nvPr/>
          </p:nvSpPr>
          <p:spPr>
            <a:xfrm flipH="1">
              <a:off x="68482"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grpSp>
      <p:sp>
        <p:nvSpPr>
          <p:cNvPr id="712" name="Normal"/>
          <p:cNvSpPr txBox="1"/>
          <p:nvPr/>
        </p:nvSpPr>
        <p:spPr>
          <a:xfrm>
            <a:off x="4067492" y="12724804"/>
            <a:ext cx="119671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Normal</a:t>
            </a:r>
          </a:p>
        </p:txBody>
      </p:sp>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714" name="droppedImage.png" descr="droppedImage.png"/>
          <p:cNvPicPr>
            <a:picLocks noChangeAspect="1"/>
          </p:cNvPicPr>
          <p:nvPr/>
        </p:nvPicPr>
        <p:blipFill>
          <a:blip r:embed="rId2">
            <a:extLst/>
          </a:blip>
          <a:stretch>
            <a:fillRect/>
          </a:stretch>
        </p:blipFill>
        <p:spPr>
          <a:xfrm>
            <a:off x="5459015" y="1678781"/>
            <a:ext cx="8966296" cy="10947798"/>
          </a:xfrm>
          <a:prstGeom prst="rect">
            <a:avLst/>
          </a:prstGeom>
          <a:ln w="12700">
            <a:miter lim="400000"/>
          </a:ln>
        </p:spPr>
      </p:pic>
      <p:sp>
        <p:nvSpPr>
          <p:cNvPr id="715" name="Shape"/>
          <p:cNvSpPr/>
          <p:nvPr/>
        </p:nvSpPr>
        <p:spPr>
          <a:xfrm>
            <a:off x="11757421" y="6977062"/>
            <a:ext cx="1169694" cy="1318691"/>
          </a:xfrm>
          <a:custGeom>
            <a:avLst/>
            <a:gdLst/>
            <a:ahLst/>
            <a:cxnLst>
              <a:cxn ang="0">
                <a:pos x="wd2" y="hd2"/>
              </a:cxn>
              <a:cxn ang="5400000">
                <a:pos x="wd2" y="hd2"/>
              </a:cxn>
              <a:cxn ang="10800000">
                <a:pos x="wd2" y="hd2"/>
              </a:cxn>
              <a:cxn ang="16200000">
                <a:pos x="wd2" y="hd2"/>
              </a:cxn>
            </a:cxnLst>
            <a:rect l="0" t="0" r="r" b="b"/>
            <a:pathLst>
              <a:path w="21244" h="21077" fill="norm" stroke="1" extrusionOk="0">
                <a:moveTo>
                  <a:pt x="6487" y="15605"/>
                </a:moveTo>
                <a:cubicBezTo>
                  <a:pt x="7022" y="16450"/>
                  <a:pt x="7471" y="19295"/>
                  <a:pt x="8217" y="19792"/>
                </a:cubicBezTo>
                <a:cubicBezTo>
                  <a:pt x="9942" y="20941"/>
                  <a:pt x="18521" y="21600"/>
                  <a:pt x="19894" y="20553"/>
                </a:cubicBezTo>
                <a:cubicBezTo>
                  <a:pt x="21368" y="19429"/>
                  <a:pt x="21600" y="11625"/>
                  <a:pt x="20759" y="9515"/>
                </a:cubicBezTo>
                <a:cubicBezTo>
                  <a:pt x="19776" y="7050"/>
                  <a:pt x="13000" y="0"/>
                  <a:pt x="10812" y="0"/>
                </a:cubicBezTo>
                <a:cubicBezTo>
                  <a:pt x="11763" y="0"/>
                  <a:pt x="11760" y="6708"/>
                  <a:pt x="10812" y="7612"/>
                </a:cubicBezTo>
                <a:cubicBezTo>
                  <a:pt x="9623" y="8746"/>
                  <a:pt x="1558" y="7291"/>
                  <a:pt x="0" y="8373"/>
                </a:cubicBezTo>
                <a:cubicBezTo>
                  <a:pt x="904" y="7745"/>
                  <a:pt x="5380" y="13857"/>
                  <a:pt x="6487" y="15605"/>
                </a:cubicBezTo>
                <a:close/>
              </a:path>
            </a:pathLst>
          </a:custGeom>
          <a:solidFill>
            <a:srgbClr val="A96800"/>
          </a:solidFill>
          <a:ln w="50800">
            <a:solidFill>
              <a:srgbClr val="000000"/>
            </a:solidFill>
            <a:miter lim="400000"/>
          </a:ln>
        </p:spPr>
        <p:txBody>
          <a:bodyPr lIns="71437" tIns="71437" rIns="71437" bIns="71437" anchor="ctr"/>
          <a:lstStyle/>
          <a:p>
            <a:pPr algn="ctr" defTabSz="821531">
              <a:defRPr sz="5800">
                <a:latin typeface="+mj-lt"/>
                <a:ea typeface="+mj-ea"/>
                <a:cs typeface="+mj-cs"/>
                <a:sym typeface="Gill Sans"/>
              </a:defRPr>
            </a:pPr>
          </a:p>
        </p:txBody>
      </p:sp>
      <p:sp>
        <p:nvSpPr>
          <p:cNvPr id="716" name="Line"/>
          <p:cNvSpPr/>
          <p:nvPr/>
        </p:nvSpPr>
        <p:spPr>
          <a:xfrm>
            <a:off x="11661568" y="6524625"/>
            <a:ext cx="524480" cy="2071688"/>
          </a:xfrm>
          <a:custGeom>
            <a:avLst/>
            <a:gdLst/>
            <a:ahLst/>
            <a:cxnLst>
              <a:cxn ang="0">
                <a:pos x="wd2" y="hd2"/>
              </a:cxn>
              <a:cxn ang="5400000">
                <a:pos x="wd2" y="hd2"/>
              </a:cxn>
              <a:cxn ang="10800000">
                <a:pos x="wd2" y="hd2"/>
              </a:cxn>
              <a:cxn ang="16200000">
                <a:pos x="wd2" y="hd2"/>
              </a:cxn>
            </a:cxnLst>
            <a:rect l="0" t="0" r="r" b="b"/>
            <a:pathLst>
              <a:path w="21194" h="21600" fill="norm" stroke="1" extrusionOk="0">
                <a:moveTo>
                  <a:pt x="21194" y="21600"/>
                </a:moveTo>
                <a:cubicBezTo>
                  <a:pt x="16748" y="19552"/>
                  <a:pt x="9862" y="16840"/>
                  <a:pt x="7722" y="15393"/>
                </a:cubicBezTo>
                <a:cubicBezTo>
                  <a:pt x="4968" y="13531"/>
                  <a:pt x="-406" y="8390"/>
                  <a:pt x="24" y="6455"/>
                </a:cubicBezTo>
                <a:cubicBezTo>
                  <a:pt x="345" y="5012"/>
                  <a:pt x="5827" y="2130"/>
                  <a:pt x="8684" y="0"/>
                </a:cubicBezTo>
              </a:path>
            </a:pathLst>
          </a:custGeom>
          <a:ln w="63500">
            <a:solidFill>
              <a:srgbClr val="4F7A28"/>
            </a:solidFill>
            <a:miter lim="400000"/>
            <a:tailEnd type="triangle"/>
          </a:ln>
        </p:spPr>
        <p:txBody>
          <a:bodyPr lIns="71437" tIns="71437" rIns="71437" bIns="71437" anchor="ctr"/>
          <a:lstStyle/>
          <a:p>
            <a:pPr algn="ctr" defTabSz="821531">
              <a:defRPr sz="5800">
                <a:latin typeface="+mj-lt"/>
                <a:ea typeface="+mj-ea"/>
                <a:cs typeface="+mj-cs"/>
                <a:sym typeface="Gill Sans"/>
              </a:defRPr>
            </a:pPr>
          </a:p>
        </p:txBody>
      </p:sp>
      <p:sp>
        <p:nvSpPr>
          <p:cNvPr id="717" name="Line"/>
          <p:cNvSpPr/>
          <p:nvPr/>
        </p:nvSpPr>
        <p:spPr>
          <a:xfrm>
            <a:off x="11429990" y="5000625"/>
            <a:ext cx="738222" cy="814432"/>
          </a:xfrm>
          <a:custGeom>
            <a:avLst/>
            <a:gdLst/>
            <a:ahLst/>
            <a:cxnLst>
              <a:cxn ang="0">
                <a:pos x="wd2" y="hd2"/>
              </a:cxn>
              <a:cxn ang="5400000">
                <a:pos x="wd2" y="hd2"/>
              </a:cxn>
              <a:cxn ang="10800000">
                <a:pos x="wd2" y="hd2"/>
              </a:cxn>
              <a:cxn ang="16200000">
                <a:pos x="wd2" y="hd2"/>
              </a:cxn>
            </a:cxnLst>
            <a:rect l="0" t="0" r="r" b="b"/>
            <a:pathLst>
              <a:path w="21523" h="21344" fill="norm" stroke="1" extrusionOk="0">
                <a:moveTo>
                  <a:pt x="4860" y="0"/>
                </a:moveTo>
                <a:cubicBezTo>
                  <a:pt x="3256" y="3295"/>
                  <a:pt x="-33" y="7802"/>
                  <a:pt x="0" y="9985"/>
                </a:cubicBezTo>
                <a:cubicBezTo>
                  <a:pt x="36" y="12333"/>
                  <a:pt x="3509" y="19427"/>
                  <a:pt x="5554" y="20594"/>
                </a:cubicBezTo>
                <a:cubicBezTo>
                  <a:pt x="7297" y="21588"/>
                  <a:pt x="14951" y="21600"/>
                  <a:pt x="16663" y="20594"/>
                </a:cubicBezTo>
                <a:cubicBezTo>
                  <a:pt x="18531" y="19495"/>
                  <a:pt x="21467" y="12826"/>
                  <a:pt x="21522" y="10609"/>
                </a:cubicBezTo>
                <a:cubicBezTo>
                  <a:pt x="21567" y="8841"/>
                  <a:pt x="19476" y="3576"/>
                  <a:pt x="18051" y="2496"/>
                </a:cubicBezTo>
                <a:cubicBezTo>
                  <a:pt x="17008" y="1706"/>
                  <a:pt x="13400" y="1660"/>
                  <a:pt x="11109" y="1248"/>
                </a:cubicBezTo>
              </a:path>
            </a:pathLst>
          </a:custGeom>
          <a:ln w="63500">
            <a:solidFill>
              <a:srgbClr val="4F7A28"/>
            </a:solidFill>
            <a:miter lim="400000"/>
            <a:tailEnd type="triangle"/>
          </a:ln>
        </p:spPr>
        <p:txBody>
          <a:bodyPr lIns="71437" tIns="71437" rIns="71437" bIns="71437" anchor="ctr"/>
          <a:lstStyle/>
          <a:p>
            <a:pPr algn="ctr" defTabSz="821531">
              <a:defRPr sz="5800">
                <a:latin typeface="+mj-lt"/>
                <a:ea typeface="+mj-ea"/>
                <a:cs typeface="+mj-cs"/>
                <a:sym typeface="Gill Sans"/>
              </a:defRPr>
            </a:pPr>
          </a:p>
        </p:txBody>
      </p:sp>
      <p:sp>
        <p:nvSpPr>
          <p:cNvPr id="718" name="Circus Rhythms:"/>
          <p:cNvSpPr txBox="1"/>
          <p:nvPr/>
        </p:nvSpPr>
        <p:spPr>
          <a:xfrm>
            <a:off x="3871109" y="166885"/>
            <a:ext cx="10983517" cy="1041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800"/>
            </a:lvl1pPr>
          </a:lstStyle>
          <a:p>
            <a:pPr/>
            <a:r>
              <a:t>Circus Rhythms:</a:t>
            </a:r>
          </a:p>
        </p:txBody>
      </p:sp>
      <p:sp>
        <p:nvSpPr>
          <p:cNvPr id="719" name="because of delay of AP going around damage, or isolation due to damage, parts of ventricle contract out of step with rest of heart"/>
          <p:cNvSpPr txBox="1"/>
          <p:nvPr/>
        </p:nvSpPr>
        <p:spPr>
          <a:xfrm>
            <a:off x="13872359" y="460176"/>
            <a:ext cx="7000876" cy="4562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5000">
                <a:latin typeface="+mj-lt"/>
                <a:ea typeface="+mj-ea"/>
                <a:cs typeface="+mj-cs"/>
                <a:sym typeface="Gill Sans"/>
              </a:defRPr>
            </a:lvl1pPr>
          </a:lstStyle>
          <a:p>
            <a:pPr/>
            <a:r>
              <a:t>because of delay of AP going around damage, or isolation due to damage, parts of ventricle contract out of step with rest of heart</a:t>
            </a:r>
          </a:p>
        </p:txBody>
      </p:sp>
      <p:sp>
        <p:nvSpPr>
          <p:cNvPr id="720" name="damage due to ischemia"/>
          <p:cNvSpPr txBox="1"/>
          <p:nvPr/>
        </p:nvSpPr>
        <p:spPr>
          <a:xfrm>
            <a:off x="14676031" y="7474148"/>
            <a:ext cx="5447110" cy="7143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3800">
                <a:latin typeface="+mj-lt"/>
                <a:ea typeface="+mj-ea"/>
                <a:cs typeface="+mj-cs"/>
                <a:sym typeface="Gill Sans"/>
              </a:defRPr>
            </a:lvl1pPr>
          </a:lstStyle>
          <a:p>
            <a:pPr/>
            <a:r>
              <a:t>damage due to ischemia</a:t>
            </a:r>
          </a:p>
        </p:txBody>
      </p:sp>
      <p:sp>
        <p:nvSpPr>
          <p:cNvPr id="721" name="Line"/>
          <p:cNvSpPr/>
          <p:nvPr/>
        </p:nvSpPr>
        <p:spPr>
          <a:xfrm>
            <a:off x="12745640" y="7911703"/>
            <a:ext cx="1702741" cy="1"/>
          </a:xfrm>
          <a:prstGeom prst="line">
            <a:avLst/>
          </a:prstGeom>
          <a:ln w="50800">
            <a:solidFill>
              <a:srgbClr val="000000"/>
            </a:solidFill>
            <a:miter lim="400000"/>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3" name="Figure 13.20"/>
          <p:cNvSpPr txBox="1"/>
          <p:nvPr/>
        </p:nvSpPr>
        <p:spPr>
          <a:xfrm>
            <a:off x="16513968" y="12366228"/>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13.20</a:t>
            </a:r>
          </a:p>
        </p:txBody>
      </p:sp>
      <p:pic>
        <p:nvPicPr>
          <p:cNvPr id="724" name="fox78119_1320.jpg" descr="fox78119_1320.jpg"/>
          <p:cNvPicPr>
            <a:picLocks noChangeAspect="0"/>
          </p:cNvPicPr>
          <p:nvPr/>
        </p:nvPicPr>
        <p:blipFill>
          <a:blip r:embed="rId2">
            <a:extLst/>
          </a:blip>
          <a:stretch>
            <a:fillRect/>
          </a:stretch>
        </p:blipFill>
        <p:spPr>
          <a:xfrm>
            <a:off x="3567112" y="1224313"/>
            <a:ext cx="13108783" cy="10437859"/>
          </a:xfrm>
          <a:prstGeom prst="rect">
            <a:avLst/>
          </a:prstGeom>
          <a:ln w="12700">
            <a:miter lim="400000"/>
          </a:ln>
        </p:spPr>
      </p:pic>
      <p:sp>
        <p:nvSpPr>
          <p:cNvPr id="725" name="Rectangle"/>
          <p:cNvSpPr/>
          <p:nvPr/>
        </p:nvSpPr>
        <p:spPr>
          <a:xfrm>
            <a:off x="5991612" y="1071562"/>
            <a:ext cx="8624963" cy="440838"/>
          </a:xfrm>
          <a:prstGeom prst="rect">
            <a:avLst/>
          </a:prstGeom>
          <a:solidFill>
            <a:srgbClr val="FFFFFF"/>
          </a:solidFill>
          <a:ln w="12700"/>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26" name="Line"/>
          <p:cNvSpPr/>
          <p:nvPr/>
        </p:nvSpPr>
        <p:spPr>
          <a:xfrm>
            <a:off x="10156031" y="4643437"/>
            <a:ext cx="1785938" cy="1785938"/>
          </a:xfrm>
          <a:prstGeom prst="line">
            <a:avLst/>
          </a:prstGeom>
          <a:ln w="177800">
            <a:solidFill>
              <a:srgbClr val="000000"/>
            </a:solidFill>
          </a:ln>
        </p:spPr>
        <p:txBody>
          <a:bodyPr lIns="71437" tIns="71437" rIns="71437" bIns="71437" anchor="ctr"/>
          <a:lstStyle/>
          <a:p>
            <a:pPr/>
          </a:p>
        </p:txBody>
      </p:sp>
      <p:sp>
        <p:nvSpPr>
          <p:cNvPr id="727" name="Line"/>
          <p:cNvSpPr/>
          <p:nvPr/>
        </p:nvSpPr>
        <p:spPr>
          <a:xfrm flipH="1">
            <a:off x="10888265" y="4875609"/>
            <a:ext cx="452438" cy="1428751"/>
          </a:xfrm>
          <a:prstGeom prst="line">
            <a:avLst/>
          </a:prstGeom>
          <a:ln w="177800">
            <a:solidFill>
              <a:srgbClr val="000000"/>
            </a:solidFill>
          </a:ln>
        </p:spPr>
        <p:txBody>
          <a:bodyPr lIns="71437" tIns="71437" rIns="71437" bIns="71437" anchor="ctr"/>
          <a:lstStyle/>
          <a:p>
            <a:pPr/>
          </a:p>
        </p:txBody>
      </p:sp>
      <p:sp>
        <p:nvSpPr>
          <p:cNvPr id="728" name="Line"/>
          <p:cNvSpPr/>
          <p:nvPr/>
        </p:nvSpPr>
        <p:spPr>
          <a:xfrm flipV="1">
            <a:off x="11245453" y="2708672"/>
            <a:ext cx="3625454" cy="2845594"/>
          </a:xfrm>
          <a:prstGeom prst="line">
            <a:avLst/>
          </a:prstGeom>
          <a:ln w="50800">
            <a:solidFill>
              <a:srgbClr val="669C35"/>
            </a:solidFill>
          </a:ln>
        </p:spPr>
        <p:txBody>
          <a:bodyPr lIns="71437" tIns="71437" rIns="71437" bIns="71437" anchor="ctr"/>
          <a:lstStyle/>
          <a:p>
            <a:pPr/>
          </a:p>
        </p:txBody>
      </p:sp>
      <p:sp>
        <p:nvSpPr>
          <p:cNvPr id="729" name="AV Node Block"/>
          <p:cNvSpPr txBox="1"/>
          <p:nvPr/>
        </p:nvSpPr>
        <p:spPr>
          <a:xfrm>
            <a:off x="14947161" y="2214562"/>
            <a:ext cx="3201503"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3200">
                <a:solidFill>
                  <a:srgbClr val="E32400"/>
                </a:solidFill>
                <a:uFill>
                  <a:solidFill>
                    <a:srgbClr val="E32400"/>
                  </a:solidFill>
                </a:uFill>
              </a:defRPr>
            </a:lvl1pPr>
          </a:lstStyle>
          <a:p>
            <a:pPr/>
            <a:r>
              <a:t>AV Node Block</a:t>
            </a:r>
          </a:p>
        </p:txBody>
      </p:sp>
      <p:sp>
        <p:nvSpPr>
          <p:cNvPr id="730" name="Line"/>
          <p:cNvSpPr/>
          <p:nvPr/>
        </p:nvSpPr>
        <p:spPr>
          <a:xfrm flipV="1">
            <a:off x="14620875" y="7405687"/>
            <a:ext cx="2143125" cy="708423"/>
          </a:xfrm>
          <a:prstGeom prst="line">
            <a:avLst/>
          </a:prstGeom>
          <a:ln w="63500">
            <a:solidFill>
              <a:srgbClr val="669C35"/>
            </a:solidFill>
          </a:ln>
        </p:spPr>
        <p:txBody>
          <a:bodyPr lIns="71437" tIns="71437" rIns="71437" bIns="71437" anchor="ctr"/>
          <a:lstStyle/>
          <a:p>
            <a:pPr/>
          </a:p>
        </p:txBody>
      </p:sp>
      <p:sp>
        <p:nvSpPr>
          <p:cNvPr id="731" name="Purkinje fibers can become ectopic pacemaker"/>
          <p:cNvSpPr txBox="1"/>
          <p:nvPr/>
        </p:nvSpPr>
        <p:spPr>
          <a:xfrm>
            <a:off x="16746140" y="6748264"/>
            <a:ext cx="4589860" cy="17018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b="1" sz="3200">
                <a:solidFill>
                  <a:srgbClr val="E32400"/>
                </a:solidFill>
                <a:uFill>
                  <a:solidFill>
                    <a:srgbClr val="E32400"/>
                  </a:solidFill>
                </a:uFill>
              </a:defRPr>
            </a:lvl1pPr>
          </a:lstStyle>
          <a:p>
            <a:pPr/>
            <a:r>
              <a:t>Purkinje fibers can become ectopic pacemaker</a:t>
            </a:r>
          </a:p>
        </p:txBody>
      </p:sp>
      <p:sp>
        <p:nvSpPr>
          <p:cNvPr id="732" name="AV Node Block:"/>
          <p:cNvSpPr txBox="1"/>
          <p:nvPr/>
        </p:nvSpPr>
        <p:spPr>
          <a:xfrm>
            <a:off x="3871109" y="166885"/>
            <a:ext cx="10983517" cy="1041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800"/>
            </a:lvl1pPr>
          </a:lstStyle>
          <a:p>
            <a:pPr/>
            <a:r>
              <a:t>AV Node Block:</a:t>
            </a:r>
          </a:p>
        </p:txBody>
      </p:sp>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4" name="Figure 13.35"/>
          <p:cNvSpPr txBox="1"/>
          <p:nvPr/>
        </p:nvSpPr>
        <p:spPr>
          <a:xfrm>
            <a:off x="18246328" y="12866290"/>
            <a:ext cx="2607469"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13.35</a:t>
            </a:r>
          </a:p>
        </p:txBody>
      </p:sp>
      <p:grpSp>
        <p:nvGrpSpPr>
          <p:cNvPr id="737" name="Group"/>
          <p:cNvGrpSpPr/>
          <p:nvPr/>
        </p:nvGrpSpPr>
        <p:grpSpPr>
          <a:xfrm>
            <a:off x="10090546" y="0"/>
            <a:ext cx="9816704" cy="12376547"/>
            <a:chOff x="0" y="0"/>
            <a:chExt cx="9816702" cy="12376546"/>
          </a:xfrm>
        </p:grpSpPr>
        <p:pic>
          <p:nvPicPr>
            <p:cNvPr id="735" name="fox78119_1335.jpg" descr="fox78119_1335.jpg"/>
            <p:cNvPicPr>
              <a:picLocks noChangeAspect="0"/>
            </p:cNvPicPr>
            <p:nvPr/>
          </p:nvPicPr>
          <p:blipFill>
            <a:blip r:embed="rId2">
              <a:extLst/>
            </a:blip>
            <a:stretch>
              <a:fillRect/>
            </a:stretch>
          </p:blipFill>
          <p:spPr>
            <a:xfrm>
              <a:off x="0" y="178593"/>
              <a:ext cx="9804797" cy="12197954"/>
            </a:xfrm>
            <a:prstGeom prst="rect">
              <a:avLst/>
            </a:prstGeom>
            <a:ln w="12700" cap="flat">
              <a:noFill/>
              <a:miter lim="400000"/>
            </a:ln>
            <a:effectLst/>
          </p:spPr>
        </p:pic>
        <p:sp>
          <p:nvSpPr>
            <p:cNvPr id="736" name="Rectangle"/>
            <p:cNvSpPr/>
            <p:nvPr/>
          </p:nvSpPr>
          <p:spPr>
            <a:xfrm>
              <a:off x="386952"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738" name="P-R interval &gt; 0.2 sec…"/>
          <p:cNvSpPr txBox="1"/>
          <p:nvPr/>
        </p:nvSpPr>
        <p:spPr>
          <a:xfrm>
            <a:off x="3256039" y="1955601"/>
            <a:ext cx="6447236" cy="1143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lgn="r" defTabSz="821531">
              <a:defRPr sz="3200">
                <a:latin typeface="+mj-lt"/>
                <a:ea typeface="+mj-ea"/>
                <a:cs typeface="+mj-cs"/>
                <a:sym typeface="Gill Sans"/>
              </a:defRPr>
            </a:pPr>
            <a:r>
              <a:t>P-R interval &gt; 0.2 sec</a:t>
            </a:r>
          </a:p>
          <a:p>
            <a:pPr algn="r" defTabSz="821531">
              <a:defRPr sz="3200">
                <a:latin typeface="+mj-lt"/>
                <a:ea typeface="+mj-ea"/>
                <a:cs typeface="+mj-cs"/>
                <a:sym typeface="Gill Sans"/>
              </a:defRPr>
            </a:pPr>
            <a:r>
              <a:t>(but P still drives QRS)</a:t>
            </a:r>
          </a:p>
        </p:txBody>
      </p:sp>
      <p:sp>
        <p:nvSpPr>
          <p:cNvPr id="739" name="P waves without…"/>
          <p:cNvSpPr txBox="1"/>
          <p:nvPr/>
        </p:nvSpPr>
        <p:spPr>
          <a:xfrm>
            <a:off x="6580395" y="5777507"/>
            <a:ext cx="3114857" cy="11430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r" defTabSz="821531">
              <a:defRPr sz="3200">
                <a:latin typeface="+mj-lt"/>
                <a:ea typeface="+mj-ea"/>
                <a:cs typeface="+mj-cs"/>
                <a:sym typeface="Gill Sans"/>
              </a:defRPr>
            </a:pPr>
            <a:r>
              <a:t>P waves without </a:t>
            </a:r>
          </a:p>
          <a:p>
            <a:pPr algn="r" defTabSz="821531">
              <a:defRPr sz="3200">
                <a:latin typeface="+mj-lt"/>
                <a:ea typeface="+mj-ea"/>
                <a:cs typeface="+mj-cs"/>
                <a:sym typeface="Gill Sans"/>
              </a:defRPr>
            </a:pPr>
            <a:r>
              <a:t>QRS waves</a:t>
            </a:r>
          </a:p>
        </p:txBody>
      </p:sp>
      <p:sp>
        <p:nvSpPr>
          <p:cNvPr id="740" name="P waves without QRS;…"/>
          <p:cNvSpPr txBox="1"/>
          <p:nvPr/>
        </p:nvSpPr>
        <p:spPr>
          <a:xfrm>
            <a:off x="3049610" y="9169201"/>
            <a:ext cx="6661548" cy="21463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lgn="r" defTabSz="821531">
              <a:defRPr sz="3200">
                <a:latin typeface="+mj-lt"/>
                <a:ea typeface="+mj-ea"/>
                <a:cs typeface="+mj-cs"/>
                <a:sym typeface="Gill Sans"/>
              </a:defRPr>
            </a:pPr>
            <a:r>
              <a:t>P waves without QRS; </a:t>
            </a:r>
          </a:p>
          <a:p>
            <a:pPr algn="r" defTabSz="821531">
              <a:defRPr sz="3200">
                <a:latin typeface="+mj-lt"/>
                <a:ea typeface="+mj-ea"/>
                <a:cs typeface="+mj-cs"/>
                <a:sym typeface="Gill Sans"/>
              </a:defRPr>
            </a:pPr>
            <a:r>
              <a:t>spontaneous QRS waves</a:t>
            </a:r>
          </a:p>
          <a:p>
            <a:pPr algn="r" defTabSz="821531">
              <a:defRPr sz="3200">
                <a:latin typeface="+mj-lt"/>
                <a:ea typeface="+mj-ea"/>
                <a:cs typeface="+mj-cs"/>
                <a:sym typeface="Gill Sans"/>
              </a:defRPr>
            </a:pPr>
            <a:r>
              <a:t>produced by </a:t>
            </a:r>
          </a:p>
          <a:p>
            <a:pPr algn="r" defTabSz="821531">
              <a:defRPr sz="3200">
                <a:latin typeface="+mj-lt"/>
                <a:ea typeface="+mj-ea"/>
                <a:cs typeface="+mj-cs"/>
                <a:sym typeface="Gill Sans"/>
              </a:defRPr>
            </a:pPr>
            <a:r>
              <a:t>ectopic pacemaker </a:t>
            </a:r>
          </a:p>
        </p:txBody>
      </p:sp>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2" name="Pharmacological Regulation of Heart Rate"/>
          <p:cNvSpPr txBox="1"/>
          <p:nvPr/>
        </p:nvSpPr>
        <p:spPr>
          <a:xfrm>
            <a:off x="3638937" y="649089"/>
            <a:ext cx="15626954" cy="1041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800"/>
            </a:lvl1pPr>
          </a:lstStyle>
          <a:p>
            <a:pPr/>
            <a:r>
              <a:t>Pharmacological Regulation of Heart Rate</a:t>
            </a:r>
          </a:p>
        </p:txBody>
      </p:sp>
      <p:sp>
        <p:nvSpPr>
          <p:cNvPr id="743" name="Autonomic Nervous System:…"/>
          <p:cNvSpPr txBox="1"/>
          <p:nvPr/>
        </p:nvSpPr>
        <p:spPr>
          <a:xfrm>
            <a:off x="3728234" y="2928738"/>
            <a:ext cx="15894845" cy="7912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3200"/>
            </a:pPr>
            <a:r>
              <a:t>Autonomic Nervous System:</a:t>
            </a:r>
          </a:p>
          <a:p>
            <a:pPr defTabSz="821531">
              <a:defRPr sz="3200"/>
            </a:pPr>
          </a:p>
          <a:p>
            <a:pPr defTabSz="821531">
              <a:defRPr b="1" sz="3200">
                <a:solidFill>
                  <a:srgbClr val="669C35"/>
                </a:solidFill>
              </a:defRPr>
            </a:pPr>
            <a:r>
              <a:t>Sympathetic NS raises HR.</a:t>
            </a:r>
          </a:p>
          <a:p>
            <a:pPr defTabSz="821531">
              <a:defRPr sz="3200"/>
            </a:pPr>
            <a:r>
              <a:t>Sympathetic chain ganglia -&gt; norepinephrine release onto pacemaker cells -&gt; beta-adrenergic receptors -&gt; increased cAMP -&gt; open HCN channels, open Ca</a:t>
            </a:r>
            <a:r>
              <a:rPr baseline="31999"/>
              <a:t>++</a:t>
            </a:r>
            <a:r>
              <a:t> channels. </a:t>
            </a:r>
          </a:p>
          <a:p>
            <a:pPr defTabSz="821531">
              <a:defRPr sz="3200"/>
            </a:pPr>
          </a:p>
          <a:p>
            <a:pPr defTabSz="821531">
              <a:defRPr b="1" sz="3200">
                <a:solidFill>
                  <a:srgbClr val="E32400"/>
                </a:solidFill>
              </a:defRPr>
            </a:pPr>
            <a:r>
              <a:t>Parasympathetic NS slows HR.</a:t>
            </a:r>
          </a:p>
          <a:p>
            <a:pPr defTabSz="821531">
              <a:defRPr sz="3200"/>
            </a:pPr>
            <a:r>
              <a:t>Vagus nerve -&gt; acetylcholine release onto pacemaker cells -&gt; muscarinic receptors -&gt; decreased cAMP -&gt; close HCN channels, open K+ channels </a:t>
            </a:r>
          </a:p>
          <a:p>
            <a:pPr defTabSz="821531">
              <a:defRPr sz="3200"/>
            </a:pPr>
          </a:p>
          <a:p>
            <a:pPr defTabSz="821531">
              <a:defRPr b="1" sz="3200"/>
            </a:pPr>
            <a:r>
              <a:t>Drugs to treat Elevated Heart Rate (tachycardia)</a:t>
            </a:r>
          </a:p>
          <a:p>
            <a:pPr defTabSz="821531">
              <a:defRPr sz="3200"/>
            </a:pPr>
            <a:r>
              <a:t>Lidocaine - blocks voltage-gated Na</a:t>
            </a:r>
            <a:r>
              <a:rPr baseline="31999"/>
              <a:t>+</a:t>
            </a:r>
            <a:r>
              <a:t> channels</a:t>
            </a:r>
          </a:p>
          <a:p>
            <a:pPr defTabSz="821531">
              <a:defRPr sz="3200"/>
            </a:pPr>
            <a:r>
              <a:t>Propranolol - “beta blocker”: blocks norepi from binding beta-adrenergic receptors</a:t>
            </a:r>
          </a:p>
          <a:p>
            <a:pPr defTabSz="821531">
              <a:defRPr sz="3200"/>
            </a:pPr>
            <a:r>
              <a:t>Verapamil - blocks the voltage-gated Ca</a:t>
            </a:r>
            <a:r>
              <a:rPr baseline="31999"/>
              <a:t>++</a:t>
            </a:r>
            <a:r>
              <a:t> channels</a:t>
            </a:r>
          </a:p>
        </p:txBody>
      </p:sp>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5" name="Autonomic Nervous System &amp; Heart Rate"/>
          <p:cNvSpPr txBox="1"/>
          <p:nvPr/>
        </p:nvSpPr>
        <p:spPr>
          <a:xfrm>
            <a:off x="3585359" y="212526"/>
            <a:ext cx="16734235"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000"/>
            </a:lvl1pPr>
          </a:lstStyle>
          <a:p>
            <a:pPr/>
            <a:r>
              <a:t>Autonomic Nervous System &amp; Heart Rate</a:t>
            </a:r>
          </a:p>
        </p:txBody>
      </p:sp>
      <p:grpSp>
        <p:nvGrpSpPr>
          <p:cNvPr id="750" name="Group"/>
          <p:cNvGrpSpPr/>
          <p:nvPr/>
        </p:nvGrpSpPr>
        <p:grpSpPr>
          <a:xfrm>
            <a:off x="4514748" y="1757414"/>
            <a:ext cx="15805546" cy="10197704"/>
            <a:chOff x="0" y="0"/>
            <a:chExt cx="15805545" cy="10197703"/>
          </a:xfrm>
        </p:grpSpPr>
        <p:grpSp>
          <p:nvGrpSpPr>
            <p:cNvPr id="748" name="Group"/>
            <p:cNvGrpSpPr/>
            <p:nvPr/>
          </p:nvGrpSpPr>
          <p:grpSpPr>
            <a:xfrm>
              <a:off x="0" y="-1"/>
              <a:ext cx="15805546" cy="10197705"/>
              <a:chOff x="0" y="0"/>
              <a:chExt cx="15805545" cy="10197703"/>
            </a:xfrm>
          </p:grpSpPr>
          <p:pic>
            <p:nvPicPr>
              <p:cNvPr id="746" name="fox78119_1427.jpg" descr="fox78119_1427.jpg"/>
              <p:cNvPicPr>
                <a:picLocks noChangeAspect="0"/>
              </p:cNvPicPr>
              <p:nvPr/>
            </p:nvPicPr>
            <p:blipFill>
              <a:blip r:embed="rId2">
                <a:extLst/>
              </a:blip>
              <a:stretch>
                <a:fillRect/>
              </a:stretch>
            </p:blipFill>
            <p:spPr>
              <a:xfrm>
                <a:off x="0" y="248578"/>
                <a:ext cx="15805546" cy="9949126"/>
              </a:xfrm>
              <a:prstGeom prst="rect">
                <a:avLst/>
              </a:prstGeom>
              <a:ln w="12700" cap="flat">
                <a:noFill/>
                <a:miter lim="400000"/>
              </a:ln>
              <a:effectLst/>
            </p:spPr>
          </p:pic>
          <p:sp>
            <p:nvSpPr>
              <p:cNvPr id="747" name="Rectangle"/>
              <p:cNvSpPr/>
              <p:nvPr/>
            </p:nvSpPr>
            <p:spPr>
              <a:xfrm>
                <a:off x="3161109" y="0"/>
                <a:ext cx="10034125" cy="527106"/>
              </a:xfrm>
              <a:prstGeom prst="rect">
                <a:avLst/>
              </a:prstGeom>
              <a:solidFill>
                <a:srgbClr val="FFFFFF"/>
              </a:solidFill>
              <a:ln w="12700" cap="flat">
                <a:noFill/>
                <a:round/>
              </a:ln>
              <a:effectLst/>
            </p:spPr>
            <p:txBody>
              <a:bodyPr wrap="square" lIns="71437" tIns="71437" rIns="71437" bIns="71437" numCol="1" anchor="ctr">
                <a:noAutofit/>
              </a:bodyPr>
              <a:lstStyle/>
              <a:p>
                <a:pPr marL="57149" marR="57149" defTabSz="1285875">
                  <a:defRPr sz="2400">
                    <a:uFill>
                      <a:solidFill>
                        <a:srgbClr val="000000"/>
                      </a:solidFill>
                    </a:uFill>
                    <a:latin typeface="+mn-lt"/>
                    <a:ea typeface="+mn-ea"/>
                    <a:cs typeface="+mn-cs"/>
                    <a:sym typeface="Arial"/>
                  </a:defRPr>
                </a:pPr>
              </a:p>
            </p:txBody>
          </p:sp>
        </p:grpSp>
        <p:sp>
          <p:nvSpPr>
            <p:cNvPr id="749" name="Shape"/>
            <p:cNvSpPr/>
            <p:nvPr/>
          </p:nvSpPr>
          <p:spPr>
            <a:xfrm>
              <a:off x="4614217" y="222060"/>
              <a:ext cx="7715018" cy="50561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070"/>
                  </a:moveTo>
                  <a:lnTo>
                    <a:pt x="191" y="21600"/>
                  </a:lnTo>
                  <a:lnTo>
                    <a:pt x="13635" y="15470"/>
                  </a:lnTo>
                  <a:lnTo>
                    <a:pt x="19306" y="17222"/>
                  </a:lnTo>
                  <a:lnTo>
                    <a:pt x="21536" y="17027"/>
                  </a:lnTo>
                  <a:lnTo>
                    <a:pt x="21600" y="7395"/>
                  </a:lnTo>
                  <a:lnTo>
                    <a:pt x="16311" y="973"/>
                  </a:lnTo>
                  <a:lnTo>
                    <a:pt x="11596" y="0"/>
                  </a:lnTo>
                  <a:lnTo>
                    <a:pt x="7901" y="876"/>
                  </a:lnTo>
                  <a:lnTo>
                    <a:pt x="5288" y="5741"/>
                  </a:lnTo>
                  <a:lnTo>
                    <a:pt x="4142" y="11578"/>
                  </a:lnTo>
                  <a:lnTo>
                    <a:pt x="2867" y="16443"/>
                  </a:lnTo>
                  <a:lnTo>
                    <a:pt x="0" y="19070"/>
                  </a:lnTo>
                  <a:close/>
                </a:path>
              </a:pathLst>
            </a:custGeom>
            <a:solidFill>
              <a:srgbClr val="FFFFFF"/>
            </a:solidFill>
            <a:ln w="12700" cap="flat">
              <a:noFill/>
              <a:miter lim="400000"/>
            </a:ln>
            <a:effectLst/>
          </p:spPr>
          <p:txBody>
            <a:bodyPr wrap="square" lIns="71437" tIns="71437" rIns="71437" bIns="71437" numCol="1" anchor="ctr">
              <a:noAutofit/>
            </a:bodyPr>
            <a:lstStyle/>
            <a:p>
              <a:pPr algn="ctr" defTabSz="821531">
                <a:defRPr sz="5800">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2" name="Figure 13.10"/>
          <p:cNvSpPr txBox="1"/>
          <p:nvPr/>
        </p:nvSpPr>
        <p:spPr>
          <a:xfrm>
            <a:off x="18674953" y="12965906"/>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13.10</a:t>
            </a:r>
          </a:p>
        </p:txBody>
      </p:sp>
      <p:grpSp>
        <p:nvGrpSpPr>
          <p:cNvPr id="285" name="Group"/>
          <p:cNvGrpSpPr/>
          <p:nvPr/>
        </p:nvGrpSpPr>
        <p:grpSpPr>
          <a:xfrm>
            <a:off x="6252765" y="339328"/>
            <a:ext cx="10979151" cy="12626579"/>
            <a:chOff x="0" y="0"/>
            <a:chExt cx="10979150" cy="12626578"/>
          </a:xfrm>
        </p:grpSpPr>
        <p:pic>
          <p:nvPicPr>
            <p:cNvPr id="283" name="fox78119_1310.jpg" descr="fox78119_1310.jpg"/>
            <p:cNvPicPr>
              <a:picLocks noChangeAspect="0"/>
            </p:cNvPicPr>
            <p:nvPr/>
          </p:nvPicPr>
          <p:blipFill>
            <a:blip r:embed="rId2">
              <a:extLst/>
            </a:blip>
            <a:stretch>
              <a:fillRect/>
            </a:stretch>
          </p:blipFill>
          <p:spPr>
            <a:xfrm>
              <a:off x="0" y="125015"/>
              <a:ext cx="10979150" cy="12501564"/>
            </a:xfrm>
            <a:prstGeom prst="rect">
              <a:avLst/>
            </a:prstGeom>
            <a:ln w="12700" cap="flat">
              <a:noFill/>
              <a:miter lim="400000"/>
            </a:ln>
            <a:effectLst/>
          </p:spPr>
        </p:pic>
        <p:sp>
          <p:nvSpPr>
            <p:cNvPr id="284" name="Rectangle"/>
            <p:cNvSpPr/>
            <p:nvPr/>
          </p:nvSpPr>
          <p:spPr>
            <a:xfrm>
              <a:off x="867171"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286" name="remember: it’s a circuit!"/>
          <p:cNvSpPr txBox="1"/>
          <p:nvPr/>
        </p:nvSpPr>
        <p:spPr>
          <a:xfrm>
            <a:off x="4208859" y="12590859"/>
            <a:ext cx="5031607"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remember: it’s a circuit!</a:t>
            </a:r>
          </a:p>
        </p:txBody>
      </p:sp>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2" name="Rectangle"/>
          <p:cNvSpPr/>
          <p:nvPr/>
        </p:nvSpPr>
        <p:spPr>
          <a:xfrm>
            <a:off x="3887390" y="5286375"/>
            <a:ext cx="16484204" cy="607219"/>
          </a:xfrm>
          <a:prstGeom prst="rect">
            <a:avLst/>
          </a:prstGeom>
          <a:solidFill>
            <a:srgbClr val="FFE2D6"/>
          </a:solidFill>
          <a:ln w="12700">
            <a:miter lim="400000"/>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3" name="Autonomic Nervous System &amp; Heart Rate"/>
          <p:cNvSpPr txBox="1"/>
          <p:nvPr/>
        </p:nvSpPr>
        <p:spPr>
          <a:xfrm>
            <a:off x="3799671" y="694729"/>
            <a:ext cx="16734236"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000"/>
            </a:lvl1pPr>
          </a:lstStyle>
          <a:p>
            <a:pPr/>
            <a:r>
              <a:t>Autonomic Nervous System &amp; Heart Rate</a:t>
            </a:r>
          </a:p>
        </p:txBody>
      </p:sp>
      <p:sp>
        <p:nvSpPr>
          <p:cNvPr id="754" name="Line"/>
          <p:cNvSpPr/>
          <p:nvPr/>
        </p:nvSpPr>
        <p:spPr>
          <a:xfrm>
            <a:off x="4030162" y="5322096"/>
            <a:ext cx="16049819" cy="4"/>
          </a:xfrm>
          <a:prstGeom prst="line">
            <a:avLst/>
          </a:prstGeom>
          <a:ln w="101600">
            <a:solidFill>
              <a:srgbClr val="000000"/>
            </a:solidFill>
            <a:miter lim="400000"/>
          </a:ln>
        </p:spPr>
        <p:txBody>
          <a:bodyPr lIns="71437" tIns="71437" rIns="71437" bIns="71437" anchor="ctr"/>
          <a:lstStyle/>
          <a:p>
            <a:pPr/>
          </a:p>
        </p:txBody>
      </p:sp>
      <p:sp>
        <p:nvSpPr>
          <p:cNvPr id="755" name="Line"/>
          <p:cNvSpPr/>
          <p:nvPr/>
        </p:nvSpPr>
        <p:spPr>
          <a:xfrm>
            <a:off x="4030230" y="5947171"/>
            <a:ext cx="16097291" cy="4"/>
          </a:xfrm>
          <a:prstGeom prst="line">
            <a:avLst/>
          </a:prstGeom>
          <a:ln w="101600">
            <a:solidFill>
              <a:srgbClr val="000000"/>
            </a:solidFill>
            <a:miter lim="400000"/>
          </a:ln>
        </p:spPr>
        <p:txBody>
          <a:bodyPr lIns="71437" tIns="71437" rIns="71437" bIns="71437" anchor="ctr"/>
          <a:lstStyle/>
          <a:p>
            <a:pPr/>
          </a:p>
        </p:txBody>
      </p:sp>
      <p:sp>
        <p:nvSpPr>
          <p:cNvPr id="756" name="Rounded Rectangle"/>
          <p:cNvSpPr/>
          <p:nvPr/>
        </p:nvSpPr>
        <p:spPr>
          <a:xfrm>
            <a:off x="7762875" y="4643437"/>
            <a:ext cx="1393032" cy="1785938"/>
          </a:xfrm>
          <a:prstGeom prst="roundRect">
            <a:avLst>
              <a:gd name="adj" fmla="val 19231"/>
            </a:avLst>
          </a:prstGeom>
          <a:solidFill>
            <a:srgbClr val="96D35F"/>
          </a:solidFill>
          <a:ln w="25400">
            <a:solidFill>
              <a:srgbClr val="000000"/>
            </a:solidFill>
            <a:miter lim="400000"/>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7" name="Rounded Rectangle"/>
          <p:cNvSpPr/>
          <p:nvPr/>
        </p:nvSpPr>
        <p:spPr>
          <a:xfrm>
            <a:off x="14835187" y="4554140"/>
            <a:ext cx="1393032" cy="1785939"/>
          </a:xfrm>
          <a:prstGeom prst="roundRect">
            <a:avLst>
              <a:gd name="adj" fmla="val 19231"/>
            </a:avLst>
          </a:prstGeom>
          <a:solidFill>
            <a:srgbClr val="FF6A00"/>
          </a:solidFill>
          <a:ln w="25400">
            <a:solidFill>
              <a:srgbClr val="000000"/>
            </a:solidFill>
            <a:miter lim="400000"/>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8" name="B-adrenergic receptor"/>
          <p:cNvSpPr txBox="1"/>
          <p:nvPr/>
        </p:nvSpPr>
        <p:spPr>
          <a:xfrm>
            <a:off x="6852866" y="4027289"/>
            <a:ext cx="3269784"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B-adrenergic receptor</a:t>
            </a:r>
          </a:p>
        </p:txBody>
      </p:sp>
      <p:sp>
        <p:nvSpPr>
          <p:cNvPr id="759" name="muscarinic ACh receptor"/>
          <p:cNvSpPr txBox="1"/>
          <p:nvPr/>
        </p:nvSpPr>
        <p:spPr>
          <a:xfrm>
            <a:off x="13585039" y="4054078"/>
            <a:ext cx="366267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muscarinic ACh receptor</a:t>
            </a:r>
          </a:p>
        </p:txBody>
      </p:sp>
      <p:sp>
        <p:nvSpPr>
          <p:cNvPr id="760" name="NE"/>
          <p:cNvSpPr txBox="1"/>
          <p:nvPr/>
        </p:nvSpPr>
        <p:spPr>
          <a:xfrm>
            <a:off x="7980623" y="3089671"/>
            <a:ext cx="1121426" cy="101798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NE</a:t>
            </a:r>
          </a:p>
        </p:txBody>
      </p:sp>
      <p:sp>
        <p:nvSpPr>
          <p:cNvPr id="761" name="ACh"/>
          <p:cNvSpPr txBox="1"/>
          <p:nvPr/>
        </p:nvSpPr>
        <p:spPr>
          <a:xfrm>
            <a:off x="14841649" y="3214687"/>
            <a:ext cx="1537128"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ACh</a:t>
            </a:r>
          </a:p>
        </p:txBody>
      </p:sp>
      <p:grpSp>
        <p:nvGrpSpPr>
          <p:cNvPr id="765" name="Group"/>
          <p:cNvGrpSpPr/>
          <p:nvPr/>
        </p:nvGrpSpPr>
        <p:grpSpPr>
          <a:xfrm>
            <a:off x="8977312" y="5536406"/>
            <a:ext cx="982267" cy="1089423"/>
            <a:chOff x="0" y="0"/>
            <a:chExt cx="982265" cy="1089421"/>
          </a:xfrm>
        </p:grpSpPr>
        <p:sp>
          <p:nvSpPr>
            <p:cNvPr id="762" name="Circle"/>
            <p:cNvSpPr/>
            <p:nvPr/>
          </p:nvSpPr>
          <p:spPr>
            <a:xfrm>
              <a:off x="53578" y="0"/>
              <a:ext cx="571501" cy="571500"/>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63" name="Circle"/>
            <p:cNvSpPr/>
            <p:nvPr/>
          </p:nvSpPr>
          <p:spPr>
            <a:xfrm>
              <a:off x="410765" y="178593"/>
              <a:ext cx="571501" cy="571501"/>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64" name="Circle"/>
            <p:cNvSpPr/>
            <p:nvPr/>
          </p:nvSpPr>
          <p:spPr>
            <a:xfrm>
              <a:off x="0" y="517921"/>
              <a:ext cx="571500" cy="571501"/>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769" name="Group"/>
          <p:cNvGrpSpPr/>
          <p:nvPr/>
        </p:nvGrpSpPr>
        <p:grpSpPr>
          <a:xfrm>
            <a:off x="15960328" y="5393531"/>
            <a:ext cx="982266" cy="1089423"/>
            <a:chOff x="0" y="0"/>
            <a:chExt cx="982265" cy="1089421"/>
          </a:xfrm>
        </p:grpSpPr>
        <p:sp>
          <p:nvSpPr>
            <p:cNvPr id="766" name="Circle"/>
            <p:cNvSpPr/>
            <p:nvPr/>
          </p:nvSpPr>
          <p:spPr>
            <a:xfrm>
              <a:off x="53578" y="0"/>
              <a:ext cx="571501" cy="571500"/>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67" name="Circle"/>
            <p:cNvSpPr/>
            <p:nvPr/>
          </p:nvSpPr>
          <p:spPr>
            <a:xfrm>
              <a:off x="410765" y="178593"/>
              <a:ext cx="571501" cy="571501"/>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68" name="Circle"/>
            <p:cNvSpPr/>
            <p:nvPr/>
          </p:nvSpPr>
          <p:spPr>
            <a:xfrm>
              <a:off x="0" y="517921"/>
              <a:ext cx="571500" cy="571501"/>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770" name="Gs"/>
          <p:cNvSpPr txBox="1"/>
          <p:nvPr/>
        </p:nvSpPr>
        <p:spPr>
          <a:xfrm>
            <a:off x="9390877" y="6340078"/>
            <a:ext cx="908387"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5800">
                <a:latin typeface="+mj-lt"/>
                <a:ea typeface="+mj-ea"/>
                <a:cs typeface="+mj-cs"/>
                <a:sym typeface="Gill Sans"/>
              </a:defRPr>
            </a:pPr>
            <a:r>
              <a:t>G</a:t>
            </a:r>
            <a:r>
              <a:rPr baseline="-5999"/>
              <a:t>s</a:t>
            </a:r>
          </a:p>
        </p:txBody>
      </p:sp>
      <p:sp>
        <p:nvSpPr>
          <p:cNvPr id="771" name="Gi"/>
          <p:cNvSpPr txBox="1"/>
          <p:nvPr/>
        </p:nvSpPr>
        <p:spPr>
          <a:xfrm>
            <a:off x="16126729" y="6304359"/>
            <a:ext cx="825614"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5800">
                <a:latin typeface="+mj-lt"/>
                <a:ea typeface="+mj-ea"/>
                <a:cs typeface="+mj-cs"/>
                <a:sym typeface="Gill Sans"/>
              </a:defRPr>
            </a:pPr>
            <a:r>
              <a:t>G</a:t>
            </a:r>
            <a:r>
              <a:rPr baseline="-5999"/>
              <a:t>i</a:t>
            </a:r>
          </a:p>
        </p:txBody>
      </p:sp>
      <p:sp>
        <p:nvSpPr>
          <p:cNvPr id="772" name="Line"/>
          <p:cNvSpPr/>
          <p:nvPr/>
        </p:nvSpPr>
        <p:spPr>
          <a:xfrm flipH="1" flipV="1">
            <a:off x="9638109" y="7215187"/>
            <a:ext cx="1369220" cy="1131095"/>
          </a:xfrm>
          <a:prstGeom prst="line">
            <a:avLst/>
          </a:prstGeom>
          <a:ln w="63500">
            <a:solidFill>
              <a:srgbClr val="000000"/>
            </a:solidFill>
            <a:miter lim="400000"/>
            <a:headEnd type="stealth"/>
          </a:ln>
        </p:spPr>
        <p:txBody>
          <a:bodyPr lIns="71437" tIns="71437" rIns="71437" bIns="71437" anchor="ctr"/>
          <a:lstStyle/>
          <a:p>
            <a:pPr/>
          </a:p>
        </p:txBody>
      </p:sp>
      <p:sp>
        <p:nvSpPr>
          <p:cNvPr id="773" name="Line"/>
          <p:cNvSpPr/>
          <p:nvPr/>
        </p:nvSpPr>
        <p:spPr>
          <a:xfrm flipV="1">
            <a:off x="13477875" y="6863953"/>
            <a:ext cx="1738313" cy="1381126"/>
          </a:xfrm>
          <a:prstGeom prst="line">
            <a:avLst/>
          </a:prstGeom>
          <a:ln w="63500">
            <a:solidFill>
              <a:srgbClr val="000000"/>
            </a:solidFill>
            <a:miter lim="400000"/>
            <a:headEnd type="stealth"/>
          </a:ln>
        </p:spPr>
        <p:txBody>
          <a:bodyPr lIns="71437" tIns="71437" rIns="71437" bIns="71437" anchor="ctr"/>
          <a:lstStyle/>
          <a:p>
            <a:pPr/>
          </a:p>
        </p:txBody>
      </p:sp>
      <p:sp>
        <p:nvSpPr>
          <p:cNvPr id="774" name="cAMP"/>
          <p:cNvSpPr txBox="1"/>
          <p:nvPr/>
        </p:nvSpPr>
        <p:spPr>
          <a:xfrm>
            <a:off x="11152275" y="8590359"/>
            <a:ext cx="1957591"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cAMP</a:t>
            </a:r>
          </a:p>
        </p:txBody>
      </p:sp>
      <p:sp>
        <p:nvSpPr>
          <p:cNvPr id="775" name="Line"/>
          <p:cNvSpPr/>
          <p:nvPr/>
        </p:nvSpPr>
        <p:spPr>
          <a:xfrm>
            <a:off x="6447234" y="6363751"/>
            <a:ext cx="1910954" cy="1000126"/>
          </a:xfrm>
          <a:custGeom>
            <a:avLst/>
            <a:gdLst/>
            <a:ahLst/>
            <a:cxnLst>
              <a:cxn ang="0">
                <a:pos x="wd2" y="hd2"/>
              </a:cxn>
              <a:cxn ang="5400000">
                <a:pos x="wd2" y="hd2"/>
              </a:cxn>
              <a:cxn ang="10800000">
                <a:pos x="wd2" y="hd2"/>
              </a:cxn>
              <a:cxn ang="16200000">
                <a:pos x="wd2" y="hd2"/>
              </a:cxn>
            </a:cxnLst>
            <a:rect l="0" t="0" r="r" b="b"/>
            <a:pathLst>
              <a:path w="21600" h="20929" fill="norm" stroke="1" extrusionOk="0">
                <a:moveTo>
                  <a:pt x="21600" y="6441"/>
                </a:moveTo>
                <a:cubicBezTo>
                  <a:pt x="18776" y="11182"/>
                  <a:pt x="15096" y="19872"/>
                  <a:pt x="13042" y="20808"/>
                </a:cubicBezTo>
                <a:cubicBezTo>
                  <a:pt x="11304" y="21600"/>
                  <a:pt x="5973" y="18338"/>
                  <a:pt x="4483" y="15854"/>
                </a:cubicBezTo>
                <a:cubicBezTo>
                  <a:pt x="3143" y="13620"/>
                  <a:pt x="1479" y="5232"/>
                  <a:pt x="0" y="0"/>
                </a:cubicBezTo>
              </a:path>
            </a:pathLst>
          </a:custGeom>
          <a:ln w="50800">
            <a:solidFill>
              <a:srgbClr val="000000"/>
            </a:solidFill>
            <a:miter lim="400000"/>
            <a:tailEnd type="triangle"/>
          </a:ln>
        </p:spPr>
        <p:txBody>
          <a:bodyPr lIns="71437" tIns="71437" rIns="71437" bIns="71437" anchor="ctr"/>
          <a:lstStyle/>
          <a:p>
            <a:pPr algn="ctr" defTabSz="821531">
              <a:defRPr sz="5800">
                <a:latin typeface="+mj-lt"/>
                <a:ea typeface="+mj-ea"/>
                <a:cs typeface="+mj-cs"/>
                <a:sym typeface="Gill Sans"/>
              </a:defRPr>
            </a:pPr>
          </a:p>
        </p:txBody>
      </p:sp>
      <p:sp>
        <p:nvSpPr>
          <p:cNvPr id="776" name="Line"/>
          <p:cNvSpPr/>
          <p:nvPr/>
        </p:nvSpPr>
        <p:spPr>
          <a:xfrm flipH="1">
            <a:off x="17174765" y="6340078"/>
            <a:ext cx="1910954" cy="1000126"/>
          </a:xfrm>
          <a:custGeom>
            <a:avLst/>
            <a:gdLst/>
            <a:ahLst/>
            <a:cxnLst>
              <a:cxn ang="0">
                <a:pos x="wd2" y="hd2"/>
              </a:cxn>
              <a:cxn ang="5400000">
                <a:pos x="wd2" y="hd2"/>
              </a:cxn>
              <a:cxn ang="10800000">
                <a:pos x="wd2" y="hd2"/>
              </a:cxn>
              <a:cxn ang="16200000">
                <a:pos x="wd2" y="hd2"/>
              </a:cxn>
            </a:cxnLst>
            <a:rect l="0" t="0" r="r" b="b"/>
            <a:pathLst>
              <a:path w="21600" h="20929" fill="norm" stroke="1" extrusionOk="0">
                <a:moveTo>
                  <a:pt x="21600" y="6441"/>
                </a:moveTo>
                <a:cubicBezTo>
                  <a:pt x="18776" y="11182"/>
                  <a:pt x="15096" y="19872"/>
                  <a:pt x="13042" y="20808"/>
                </a:cubicBezTo>
                <a:cubicBezTo>
                  <a:pt x="11304" y="21600"/>
                  <a:pt x="5973" y="18338"/>
                  <a:pt x="4483" y="15854"/>
                </a:cubicBezTo>
                <a:cubicBezTo>
                  <a:pt x="3143" y="13620"/>
                  <a:pt x="1479" y="5232"/>
                  <a:pt x="0" y="0"/>
                </a:cubicBezTo>
              </a:path>
            </a:pathLst>
          </a:custGeom>
          <a:ln w="50800">
            <a:solidFill>
              <a:srgbClr val="000000"/>
            </a:solidFill>
            <a:miter lim="400000"/>
            <a:tailEnd type="triangle"/>
          </a:ln>
        </p:spPr>
        <p:txBody>
          <a:bodyPr lIns="71437" tIns="71437" rIns="71437" bIns="71437" anchor="ctr"/>
          <a:lstStyle/>
          <a:p>
            <a:pPr algn="ctr" defTabSz="821531">
              <a:defRPr sz="5800">
                <a:latin typeface="+mj-lt"/>
                <a:ea typeface="+mj-ea"/>
                <a:cs typeface="+mj-cs"/>
                <a:sym typeface="Gill Sans"/>
              </a:defRPr>
            </a:pPr>
          </a:p>
        </p:txBody>
      </p:sp>
      <p:sp>
        <p:nvSpPr>
          <p:cNvPr id="777" name="Line"/>
          <p:cNvSpPr/>
          <p:nvPr/>
        </p:nvSpPr>
        <p:spPr>
          <a:xfrm>
            <a:off x="12156281" y="7271597"/>
            <a:ext cx="1" cy="1068732"/>
          </a:xfrm>
          <a:prstGeom prst="line">
            <a:avLst/>
          </a:prstGeom>
          <a:ln w="63500">
            <a:solidFill>
              <a:srgbClr val="000000"/>
            </a:solidFill>
            <a:miter lim="400000"/>
            <a:headEnd type="stealth"/>
          </a:ln>
        </p:spPr>
        <p:txBody>
          <a:bodyPr lIns="71437" tIns="71437" rIns="71437" bIns="71437" anchor="ctr"/>
          <a:lstStyle/>
          <a:p>
            <a:pPr/>
          </a:p>
        </p:txBody>
      </p:sp>
      <p:sp>
        <p:nvSpPr>
          <p:cNvPr id="778" name="Voltage-gated…"/>
          <p:cNvSpPr txBox="1"/>
          <p:nvPr/>
        </p:nvSpPr>
        <p:spPr>
          <a:xfrm>
            <a:off x="18509827" y="8044457"/>
            <a:ext cx="2806365" cy="11811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Voltage-gated</a:t>
            </a:r>
          </a:p>
          <a:p>
            <a:pPr algn="ctr" defTabSz="821531">
              <a:defRPr sz="3200"/>
            </a:pPr>
            <a:r>
              <a:t>K+ channel</a:t>
            </a:r>
          </a:p>
        </p:txBody>
      </p:sp>
      <p:grpSp>
        <p:nvGrpSpPr>
          <p:cNvPr id="782" name="Group"/>
          <p:cNvGrpSpPr/>
          <p:nvPr/>
        </p:nvGrpSpPr>
        <p:grpSpPr>
          <a:xfrm>
            <a:off x="19264312" y="4964906"/>
            <a:ext cx="1035845" cy="1321594"/>
            <a:chOff x="0" y="0"/>
            <a:chExt cx="1035843" cy="1321593"/>
          </a:xfrm>
        </p:grpSpPr>
        <p:sp>
          <p:nvSpPr>
            <p:cNvPr id="779" name="Rounded Rectangle"/>
            <p:cNvSpPr/>
            <p:nvPr/>
          </p:nvSpPr>
          <p:spPr>
            <a:xfrm>
              <a:off x="303609" y="142875"/>
              <a:ext cx="410766" cy="1000125"/>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80" name="Rounded Rectangle"/>
            <p:cNvSpPr/>
            <p:nvPr/>
          </p:nvSpPr>
          <p:spPr>
            <a:xfrm>
              <a:off x="0" y="0"/>
              <a:ext cx="410766" cy="1321594"/>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81" name="Rounded Rectangle"/>
            <p:cNvSpPr/>
            <p:nvPr/>
          </p:nvSpPr>
          <p:spPr>
            <a:xfrm>
              <a:off x="625078" y="0"/>
              <a:ext cx="410766" cy="1321594"/>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783" name="Line"/>
          <p:cNvSpPr/>
          <p:nvPr/>
        </p:nvSpPr>
        <p:spPr>
          <a:xfrm flipH="1">
            <a:off x="19776281" y="4761001"/>
            <a:ext cx="5953" cy="2091046"/>
          </a:xfrm>
          <a:prstGeom prst="line">
            <a:avLst/>
          </a:prstGeom>
          <a:ln w="50800">
            <a:solidFill>
              <a:srgbClr val="000000"/>
            </a:solidFill>
            <a:headEnd type="stealth"/>
          </a:ln>
        </p:spPr>
        <p:txBody>
          <a:bodyPr lIns="71437" tIns="71437" rIns="71437" bIns="71437" anchor="ctr"/>
          <a:lstStyle/>
          <a:p>
            <a:pPr/>
          </a:p>
        </p:txBody>
      </p:sp>
      <p:grpSp>
        <p:nvGrpSpPr>
          <p:cNvPr id="786" name="Group"/>
          <p:cNvGrpSpPr/>
          <p:nvPr/>
        </p:nvGrpSpPr>
        <p:grpSpPr>
          <a:xfrm>
            <a:off x="19460765" y="6945114"/>
            <a:ext cx="935586" cy="879476"/>
            <a:chOff x="0" y="-2182"/>
            <a:chExt cx="935584" cy="879475"/>
          </a:xfrm>
        </p:grpSpPr>
        <p:sp>
          <p:nvSpPr>
            <p:cNvPr id="784" name="Circle"/>
            <p:cNvSpPr/>
            <p:nvPr/>
          </p:nvSpPr>
          <p:spPr>
            <a:xfrm>
              <a:off x="0" y="107156"/>
              <a:ext cx="678657" cy="678657"/>
            </a:xfrm>
            <a:prstGeom prst="ellipse">
              <a:avLst/>
            </a:prstGeom>
            <a:solidFill>
              <a:srgbClr val="FFE2D6"/>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85" name="K+"/>
            <p:cNvSpPr txBox="1"/>
            <p:nvPr/>
          </p:nvSpPr>
          <p:spPr>
            <a:xfrm>
              <a:off x="116380" y="-2183"/>
              <a:ext cx="819205" cy="879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latin typeface="+mj-lt"/>
                  <a:ea typeface="+mj-ea"/>
                  <a:cs typeface="+mj-cs"/>
                  <a:sym typeface="Gill Sans"/>
                </a:defRPr>
              </a:pPr>
              <a:r>
                <a:t>K</a:t>
              </a:r>
              <a:r>
                <a:rPr baseline="31999"/>
                <a:t>+</a:t>
              </a:r>
            </a:p>
          </p:txBody>
        </p:sp>
      </p:grpSp>
      <p:sp>
        <p:nvSpPr>
          <p:cNvPr id="787" name="+"/>
          <p:cNvSpPr txBox="1"/>
          <p:nvPr/>
        </p:nvSpPr>
        <p:spPr>
          <a:xfrm>
            <a:off x="9323799" y="7277695"/>
            <a:ext cx="828230" cy="146447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9000">
                <a:latin typeface="+mj-lt"/>
                <a:ea typeface="+mj-ea"/>
                <a:cs typeface="+mj-cs"/>
                <a:sym typeface="Gill Sans"/>
              </a:defRPr>
            </a:lvl1pPr>
          </a:lstStyle>
          <a:p>
            <a:pPr/>
            <a:r>
              <a:t>+</a:t>
            </a:r>
          </a:p>
        </p:txBody>
      </p:sp>
      <p:sp>
        <p:nvSpPr>
          <p:cNvPr id="788" name="+"/>
          <p:cNvSpPr txBox="1"/>
          <p:nvPr/>
        </p:nvSpPr>
        <p:spPr>
          <a:xfrm>
            <a:off x="17710546" y="7125890"/>
            <a:ext cx="828230" cy="146447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9000">
                <a:latin typeface="+mj-lt"/>
                <a:ea typeface="+mj-ea"/>
                <a:cs typeface="+mj-cs"/>
                <a:sym typeface="Gill Sans"/>
              </a:defRPr>
            </a:lvl1pPr>
          </a:lstStyle>
          <a:p>
            <a:pPr/>
            <a:r>
              <a:t>+</a:t>
            </a:r>
          </a:p>
        </p:txBody>
      </p:sp>
      <p:sp>
        <p:nvSpPr>
          <p:cNvPr id="789" name="+"/>
          <p:cNvSpPr txBox="1"/>
          <p:nvPr/>
        </p:nvSpPr>
        <p:spPr>
          <a:xfrm>
            <a:off x="6852046" y="6965156"/>
            <a:ext cx="828230" cy="146446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9000">
                <a:latin typeface="+mj-lt"/>
                <a:ea typeface="+mj-ea"/>
                <a:cs typeface="+mj-cs"/>
                <a:sym typeface="Gill Sans"/>
              </a:defRPr>
            </a:lvl1pPr>
          </a:lstStyle>
          <a:p>
            <a:pPr/>
            <a:r>
              <a:t>+</a:t>
            </a:r>
          </a:p>
        </p:txBody>
      </p:sp>
      <p:sp>
        <p:nvSpPr>
          <p:cNvPr id="790" name="Voltage-gated…"/>
          <p:cNvSpPr txBox="1"/>
          <p:nvPr/>
        </p:nvSpPr>
        <p:spPr>
          <a:xfrm>
            <a:off x="3641397" y="6928246"/>
            <a:ext cx="2829805" cy="11811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Voltage-gated</a:t>
            </a:r>
          </a:p>
          <a:p>
            <a:pPr algn="ctr" defTabSz="821531">
              <a:defRPr sz="3200"/>
            </a:pPr>
            <a:r>
              <a:t>Ca++ channel</a:t>
            </a:r>
          </a:p>
        </p:txBody>
      </p:sp>
      <p:sp>
        <p:nvSpPr>
          <p:cNvPr id="791" name="HCN channel"/>
          <p:cNvSpPr txBox="1"/>
          <p:nvPr/>
        </p:nvSpPr>
        <p:spPr>
          <a:xfrm>
            <a:off x="10737001" y="6331148"/>
            <a:ext cx="2828130"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3200"/>
            </a:lvl1pPr>
          </a:lstStyle>
          <a:p>
            <a:pPr/>
            <a:r>
              <a:t>HCN channel</a:t>
            </a:r>
          </a:p>
        </p:txBody>
      </p:sp>
      <p:sp>
        <p:nvSpPr>
          <p:cNvPr id="792" name="+"/>
          <p:cNvSpPr txBox="1"/>
          <p:nvPr/>
        </p:nvSpPr>
        <p:spPr>
          <a:xfrm>
            <a:off x="11436046" y="7275115"/>
            <a:ext cx="661356" cy="1130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6600">
                <a:latin typeface="+mj-lt"/>
                <a:ea typeface="+mj-ea"/>
                <a:cs typeface="+mj-cs"/>
                <a:sym typeface="Gill Sans"/>
              </a:defRPr>
            </a:lvl1pPr>
          </a:lstStyle>
          <a:p>
            <a:pPr/>
            <a:r>
              <a:t>+</a:t>
            </a:r>
          </a:p>
        </p:txBody>
      </p:sp>
      <p:sp>
        <p:nvSpPr>
          <p:cNvPr id="793" name="–"/>
          <p:cNvSpPr txBox="1"/>
          <p:nvPr/>
        </p:nvSpPr>
        <p:spPr>
          <a:xfrm>
            <a:off x="14490278" y="6947296"/>
            <a:ext cx="732235" cy="146447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9000">
                <a:latin typeface="+mj-lt"/>
                <a:ea typeface="+mj-ea"/>
                <a:cs typeface="+mj-cs"/>
                <a:sym typeface="Gill Sans"/>
              </a:defRPr>
            </a:lvl1pPr>
          </a:lstStyle>
          <a:p>
            <a:pPr/>
            <a:r>
              <a:t>–</a:t>
            </a:r>
          </a:p>
        </p:txBody>
      </p:sp>
      <p:grpSp>
        <p:nvGrpSpPr>
          <p:cNvPr id="797" name="Group"/>
          <p:cNvGrpSpPr/>
          <p:nvPr/>
        </p:nvGrpSpPr>
        <p:grpSpPr>
          <a:xfrm>
            <a:off x="11549062" y="4732734"/>
            <a:ext cx="1250157" cy="1589485"/>
            <a:chOff x="0" y="0"/>
            <a:chExt cx="1250156" cy="1589484"/>
          </a:xfrm>
        </p:grpSpPr>
        <p:sp>
          <p:nvSpPr>
            <p:cNvPr id="794" name="Rounded Rectangle"/>
            <p:cNvSpPr/>
            <p:nvPr/>
          </p:nvSpPr>
          <p:spPr>
            <a:xfrm>
              <a:off x="366425" y="171836"/>
              <a:ext cx="495752" cy="1202854"/>
            </a:xfrm>
            <a:prstGeom prst="roundRect">
              <a:avLst>
                <a:gd name="adj" fmla="val 50000"/>
              </a:avLst>
            </a:prstGeom>
            <a:solidFill>
              <a:srgbClr val="A8C6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95" name="Rounded Rectangle"/>
            <p:cNvSpPr/>
            <p:nvPr/>
          </p:nvSpPr>
          <p:spPr>
            <a:xfrm>
              <a:off x="0" y="0"/>
              <a:ext cx="495752" cy="1589485"/>
            </a:xfrm>
            <a:prstGeom prst="roundRect">
              <a:avLst>
                <a:gd name="adj" fmla="val 50000"/>
              </a:avLst>
            </a:prstGeom>
            <a:solidFill>
              <a:srgbClr val="A8C6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96" name="Rounded Rectangle"/>
            <p:cNvSpPr/>
            <p:nvPr/>
          </p:nvSpPr>
          <p:spPr>
            <a:xfrm>
              <a:off x="754404" y="0"/>
              <a:ext cx="495753" cy="1589485"/>
            </a:xfrm>
            <a:prstGeom prst="roundRect">
              <a:avLst>
                <a:gd name="adj" fmla="val 50000"/>
              </a:avLst>
            </a:prstGeom>
            <a:solidFill>
              <a:srgbClr val="A8C6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800" name="Group"/>
          <p:cNvGrpSpPr/>
          <p:nvPr/>
        </p:nvGrpSpPr>
        <p:grpSpPr>
          <a:xfrm>
            <a:off x="11656218" y="2801739"/>
            <a:ext cx="1215428" cy="1002308"/>
            <a:chOff x="0" y="-2182"/>
            <a:chExt cx="1215426" cy="1002307"/>
          </a:xfrm>
        </p:grpSpPr>
        <p:sp>
          <p:nvSpPr>
            <p:cNvPr id="798" name="Circle"/>
            <p:cNvSpPr/>
            <p:nvPr/>
          </p:nvSpPr>
          <p:spPr>
            <a:xfrm>
              <a:off x="0" y="71437"/>
              <a:ext cx="928688" cy="928688"/>
            </a:xfrm>
            <a:prstGeom prst="ellipse">
              <a:avLst/>
            </a:prstGeom>
            <a:solidFill>
              <a:srgbClr val="CAF0FE"/>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99" name="Na+"/>
            <p:cNvSpPr txBox="1"/>
            <p:nvPr/>
          </p:nvSpPr>
          <p:spPr>
            <a:xfrm>
              <a:off x="45856" y="-2183"/>
              <a:ext cx="1169571" cy="879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latin typeface="+mj-lt"/>
                  <a:ea typeface="+mj-ea"/>
                  <a:cs typeface="+mj-cs"/>
                  <a:sym typeface="Gill Sans"/>
                </a:defRPr>
              </a:pPr>
              <a:r>
                <a:t>Na</a:t>
              </a:r>
              <a:r>
                <a:rPr baseline="31999"/>
                <a:t>+</a:t>
              </a:r>
            </a:p>
          </p:txBody>
        </p:sp>
      </p:grpSp>
      <p:sp>
        <p:nvSpPr>
          <p:cNvPr id="801" name="Line"/>
          <p:cNvSpPr/>
          <p:nvPr/>
        </p:nvSpPr>
        <p:spPr>
          <a:xfrm flipV="1">
            <a:off x="12138421" y="4019857"/>
            <a:ext cx="1" cy="748810"/>
          </a:xfrm>
          <a:prstGeom prst="line">
            <a:avLst/>
          </a:prstGeom>
          <a:ln w="50800">
            <a:solidFill>
              <a:srgbClr val="000000"/>
            </a:solidFill>
            <a:headEnd type="stealth"/>
          </a:ln>
        </p:spPr>
        <p:txBody>
          <a:bodyPr lIns="71437" tIns="71437" rIns="71437" bIns="71437" anchor="ctr"/>
          <a:lstStyle/>
          <a:p>
            <a:pPr/>
          </a:p>
        </p:txBody>
      </p:sp>
      <p:grpSp>
        <p:nvGrpSpPr>
          <p:cNvPr id="805" name="Group"/>
          <p:cNvGrpSpPr/>
          <p:nvPr/>
        </p:nvGrpSpPr>
        <p:grpSpPr>
          <a:xfrm>
            <a:off x="4441031" y="4947046"/>
            <a:ext cx="1250157" cy="1589486"/>
            <a:chOff x="0" y="0"/>
            <a:chExt cx="1250156" cy="1589484"/>
          </a:xfrm>
        </p:grpSpPr>
        <p:sp>
          <p:nvSpPr>
            <p:cNvPr id="802" name="Rounded Rectangle"/>
            <p:cNvSpPr/>
            <p:nvPr/>
          </p:nvSpPr>
          <p:spPr>
            <a:xfrm>
              <a:off x="366425" y="171835"/>
              <a:ext cx="495752" cy="1202855"/>
            </a:xfrm>
            <a:prstGeom prst="roundRect">
              <a:avLst>
                <a:gd name="adj" fmla="val 50000"/>
              </a:avLst>
            </a:prstGeom>
            <a:solidFill>
              <a:srgbClr val="E392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03" name="Rounded Rectangle"/>
            <p:cNvSpPr/>
            <p:nvPr/>
          </p:nvSpPr>
          <p:spPr>
            <a:xfrm>
              <a:off x="0" y="0"/>
              <a:ext cx="495752" cy="1589485"/>
            </a:xfrm>
            <a:prstGeom prst="roundRect">
              <a:avLst>
                <a:gd name="adj" fmla="val 50000"/>
              </a:avLst>
            </a:prstGeom>
            <a:solidFill>
              <a:srgbClr val="E392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04" name="Rounded Rectangle"/>
            <p:cNvSpPr/>
            <p:nvPr/>
          </p:nvSpPr>
          <p:spPr>
            <a:xfrm>
              <a:off x="754404" y="0"/>
              <a:ext cx="495753" cy="1589485"/>
            </a:xfrm>
            <a:prstGeom prst="roundRect">
              <a:avLst>
                <a:gd name="adj" fmla="val 50000"/>
              </a:avLst>
            </a:prstGeom>
            <a:solidFill>
              <a:srgbClr val="E392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809" name="Group"/>
          <p:cNvGrpSpPr/>
          <p:nvPr/>
        </p:nvGrpSpPr>
        <p:grpSpPr>
          <a:xfrm>
            <a:off x="4566046" y="3053953"/>
            <a:ext cx="1918502" cy="1891810"/>
            <a:chOff x="36794" y="37901"/>
            <a:chExt cx="1918501" cy="1891809"/>
          </a:xfrm>
        </p:grpSpPr>
        <p:sp>
          <p:nvSpPr>
            <p:cNvPr id="806" name="Circle"/>
            <p:cNvSpPr/>
            <p:nvPr/>
          </p:nvSpPr>
          <p:spPr>
            <a:xfrm>
              <a:off x="36794" y="37901"/>
              <a:ext cx="928689" cy="928689"/>
            </a:xfrm>
            <a:prstGeom prst="ellipse">
              <a:avLst/>
            </a:prstGeom>
            <a:solidFill>
              <a:srgbClr val="D9CAFE"/>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07" name="Ca++"/>
            <p:cNvSpPr/>
            <p:nvPr/>
          </p:nvSpPr>
          <p:spPr>
            <a:xfrm>
              <a:off x="685295" y="4397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latin typeface="+mj-lt"/>
                  <a:ea typeface="+mj-ea"/>
                  <a:cs typeface="+mj-cs"/>
                  <a:sym typeface="Gill Sans"/>
                </a:defRPr>
              </a:pPr>
              <a:r>
                <a:t>Ca</a:t>
              </a:r>
              <a:r>
                <a:rPr baseline="31999"/>
                <a:t>++</a:t>
              </a:r>
            </a:p>
          </p:txBody>
        </p:sp>
        <p:sp>
          <p:nvSpPr>
            <p:cNvPr id="808" name="Line"/>
            <p:cNvSpPr/>
            <p:nvPr/>
          </p:nvSpPr>
          <p:spPr>
            <a:xfrm flipV="1">
              <a:off x="518997" y="1180901"/>
              <a:ext cx="1" cy="748810"/>
            </a:xfrm>
            <a:prstGeom prst="line">
              <a:avLst/>
            </a:prstGeom>
            <a:noFill/>
            <a:ln w="50800" cap="flat">
              <a:solidFill>
                <a:srgbClr val="000000"/>
              </a:solidFill>
              <a:prstDash val="solid"/>
              <a:round/>
              <a:headEnd type="stealth" w="med" len="med"/>
            </a:ln>
            <a:effectLst/>
          </p:spPr>
          <p:txBody>
            <a:bodyPr wrap="square" lIns="71437" tIns="71437" rIns="71437" bIns="71437" numCol="1" anchor="ctr">
              <a:noAutofit/>
            </a:bodyPr>
            <a:lstStyle/>
            <a:p>
              <a:pPr/>
            </a:p>
          </p:txBody>
        </p:sp>
      </p:grpSp>
      <p:sp>
        <p:nvSpPr>
          <p:cNvPr id="810" name="What would the effects of NE and ACh agonists &amp; antagonists be on heart rate?"/>
          <p:cNvSpPr txBox="1"/>
          <p:nvPr/>
        </p:nvSpPr>
        <p:spPr>
          <a:xfrm>
            <a:off x="3763953" y="11874301"/>
            <a:ext cx="17198579" cy="736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3200">
                <a:latin typeface="Comic Sans MS"/>
                <a:ea typeface="Comic Sans MS"/>
                <a:cs typeface="Comic Sans MS"/>
                <a:sym typeface="Comic Sans MS"/>
              </a:defRPr>
            </a:lvl1pPr>
          </a:lstStyle>
          <a:p>
            <a:pPr/>
            <a:r>
              <a:t>What would the effects of NE and ACh agonists &amp; antagonists be on heart rate?</a:t>
            </a:r>
          </a:p>
        </p:txBody>
      </p:sp>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12" name="Figure 13.18"/>
          <p:cNvSpPr txBox="1"/>
          <p:nvPr/>
        </p:nvSpPr>
        <p:spPr>
          <a:xfrm>
            <a:off x="18603515" y="13027025"/>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13.18</a:t>
            </a:r>
          </a:p>
        </p:txBody>
      </p:sp>
      <p:pic>
        <p:nvPicPr>
          <p:cNvPr id="813" name="fox78119_1318.jpg" descr="fox78119_1318.jpg"/>
          <p:cNvPicPr>
            <a:picLocks noChangeAspect="0"/>
          </p:cNvPicPr>
          <p:nvPr/>
        </p:nvPicPr>
        <p:blipFill>
          <a:blip r:embed="rId2">
            <a:alphaModFix amt="60000"/>
            <a:extLst/>
          </a:blip>
          <a:stretch>
            <a:fillRect/>
          </a:stretch>
        </p:blipFill>
        <p:spPr>
          <a:xfrm>
            <a:off x="5548312" y="1194092"/>
            <a:ext cx="12840892" cy="11486064"/>
          </a:xfrm>
          <a:prstGeom prst="rect">
            <a:avLst/>
          </a:prstGeom>
          <a:ln w="12700">
            <a:miter lim="400000"/>
          </a:ln>
        </p:spPr>
      </p:pic>
      <p:sp>
        <p:nvSpPr>
          <p:cNvPr id="814" name="Rectangle"/>
          <p:cNvSpPr/>
          <p:nvPr/>
        </p:nvSpPr>
        <p:spPr>
          <a:xfrm>
            <a:off x="7392593" y="1017984"/>
            <a:ext cx="8824028" cy="451418"/>
          </a:xfrm>
          <a:prstGeom prst="rect">
            <a:avLst/>
          </a:prstGeom>
          <a:solidFill>
            <a:srgbClr val="FFFFFF"/>
          </a:solidFill>
          <a:ln w="12700"/>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15" name="Effect of Norepinephrine on Pacemaker Cells"/>
          <p:cNvSpPr txBox="1"/>
          <p:nvPr/>
        </p:nvSpPr>
        <p:spPr>
          <a:xfrm>
            <a:off x="3585359" y="212526"/>
            <a:ext cx="16734235"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000"/>
            </a:lvl1pPr>
          </a:lstStyle>
          <a:p>
            <a:pPr/>
            <a:r>
              <a:t>Effect of Norepinephrine on Pacemaker Cells</a:t>
            </a:r>
          </a:p>
        </p:txBody>
      </p:sp>
      <p:sp>
        <p:nvSpPr>
          <p:cNvPr id="816" name="Line"/>
          <p:cNvSpPr/>
          <p:nvPr/>
        </p:nvSpPr>
        <p:spPr>
          <a:xfrm>
            <a:off x="8120062" y="3119358"/>
            <a:ext cx="8001001" cy="6072189"/>
          </a:xfrm>
          <a:custGeom>
            <a:avLst/>
            <a:gdLst/>
            <a:ahLst/>
            <a:cxnLst>
              <a:cxn ang="0">
                <a:pos x="wd2" y="hd2"/>
              </a:cxn>
              <a:cxn ang="5400000">
                <a:pos x="wd2" y="hd2"/>
              </a:cxn>
              <a:cxn ang="10800000">
                <a:pos x="wd2" y="hd2"/>
              </a:cxn>
              <a:cxn ang="16200000">
                <a:pos x="wd2" y="hd2"/>
              </a:cxn>
            </a:cxnLst>
            <a:rect l="0" t="0" r="r" b="b"/>
            <a:pathLst>
              <a:path w="21600" h="20786" fill="norm" stroke="1" extrusionOk="0">
                <a:moveTo>
                  <a:pt x="0" y="1148"/>
                </a:moveTo>
                <a:cubicBezTo>
                  <a:pt x="1273" y="7626"/>
                  <a:pt x="2308" y="20134"/>
                  <a:pt x="3857" y="20779"/>
                </a:cubicBezTo>
                <a:cubicBezTo>
                  <a:pt x="4233" y="20935"/>
                  <a:pt x="5992" y="18341"/>
                  <a:pt x="6337" y="17439"/>
                </a:cubicBezTo>
                <a:cubicBezTo>
                  <a:pt x="7560" y="14235"/>
                  <a:pt x="7365" y="539"/>
                  <a:pt x="8651" y="170"/>
                </a:cubicBezTo>
                <a:cubicBezTo>
                  <a:pt x="10148" y="-260"/>
                  <a:pt x="9366" y="17674"/>
                  <a:pt x="11296" y="20290"/>
                </a:cubicBezTo>
                <a:cubicBezTo>
                  <a:pt x="11957" y="21186"/>
                  <a:pt x="13583" y="17741"/>
                  <a:pt x="13941" y="16787"/>
                </a:cubicBezTo>
                <a:cubicBezTo>
                  <a:pt x="15103" y="13691"/>
                  <a:pt x="14678" y="351"/>
                  <a:pt x="15925" y="7"/>
                </a:cubicBezTo>
                <a:cubicBezTo>
                  <a:pt x="17452" y="-414"/>
                  <a:pt x="16823" y="17534"/>
                  <a:pt x="18514" y="20534"/>
                </a:cubicBezTo>
                <a:cubicBezTo>
                  <a:pt x="18790" y="21023"/>
                  <a:pt x="21516" y="17401"/>
                  <a:pt x="21600" y="16380"/>
                </a:cubicBezTo>
              </a:path>
            </a:pathLst>
          </a:custGeom>
          <a:ln w="101600">
            <a:solidFill>
              <a:srgbClr val="000000"/>
            </a:solidFill>
            <a:miter lim="400000"/>
          </a:ln>
        </p:spPr>
        <p:txBody>
          <a:bodyPr lIns="71437" tIns="71437" rIns="71437" bIns="71437" anchor="ctr"/>
          <a:lstStyle/>
          <a:p>
            <a:pPr algn="ctr" defTabSz="821531">
              <a:defRPr sz="5800">
                <a:latin typeface="+mj-lt"/>
                <a:ea typeface="+mj-ea"/>
                <a:cs typeface="+mj-cs"/>
                <a:sym typeface="Gill Sans"/>
              </a:defRPr>
            </a:pPr>
          </a:p>
        </p:txBody>
      </p:sp>
      <p:sp>
        <p:nvSpPr>
          <p:cNvPr id="817" name="Line"/>
          <p:cNvSpPr/>
          <p:nvPr/>
        </p:nvSpPr>
        <p:spPr>
          <a:xfrm>
            <a:off x="16115109" y="3118806"/>
            <a:ext cx="2000251" cy="5834695"/>
          </a:xfrm>
          <a:custGeom>
            <a:avLst/>
            <a:gdLst/>
            <a:ahLst/>
            <a:cxnLst>
              <a:cxn ang="0">
                <a:pos x="wd2" y="hd2"/>
              </a:cxn>
              <a:cxn ang="5400000">
                <a:pos x="wd2" y="hd2"/>
              </a:cxn>
              <a:cxn ang="10800000">
                <a:pos x="wd2" y="hd2"/>
              </a:cxn>
              <a:cxn ang="16200000">
                <a:pos x="wd2" y="hd2"/>
              </a:cxn>
            </a:cxnLst>
            <a:rect l="0" t="0" r="r" b="b"/>
            <a:pathLst>
              <a:path w="21600" h="21353" fill="norm" stroke="1" extrusionOk="0">
                <a:moveTo>
                  <a:pt x="0" y="17693"/>
                </a:moveTo>
                <a:cubicBezTo>
                  <a:pt x="2546" y="11855"/>
                  <a:pt x="1942" y="210"/>
                  <a:pt x="7714" y="2"/>
                </a:cubicBezTo>
                <a:cubicBezTo>
                  <a:pt x="14644" y="-247"/>
                  <a:pt x="7075" y="19773"/>
                  <a:pt x="14400" y="21353"/>
                </a:cubicBezTo>
                <a:cubicBezTo>
                  <a:pt x="13155" y="21085"/>
                  <a:pt x="19224" y="18784"/>
                  <a:pt x="21600" y="17519"/>
                </a:cubicBezTo>
              </a:path>
            </a:pathLst>
          </a:custGeom>
          <a:ln w="101600">
            <a:solidFill>
              <a:srgbClr val="000000"/>
            </a:solidFill>
            <a:miter lim="400000"/>
          </a:ln>
        </p:spPr>
        <p:txBody>
          <a:bodyPr lIns="71437" tIns="71437" rIns="71437" bIns="71437" anchor="ctr"/>
          <a:lstStyle/>
          <a:p>
            <a:pPr algn="ctr" defTabSz="821531">
              <a:defRPr sz="5800">
                <a:latin typeface="+mj-lt"/>
                <a:ea typeface="+mj-ea"/>
                <a:cs typeface="+mj-cs"/>
                <a:sym typeface="Gill Sans"/>
              </a:defRPr>
            </a:pPr>
          </a:p>
        </p:txBody>
      </p:sp>
      <p:sp>
        <p:nvSpPr>
          <p:cNvPr id="818" name="HCN channels open faster &amp; Ca++ channels open faster -&gt; faster beat"/>
          <p:cNvSpPr txBox="1"/>
          <p:nvPr/>
        </p:nvSpPr>
        <p:spPr>
          <a:xfrm>
            <a:off x="3656796" y="1196578"/>
            <a:ext cx="14233923" cy="66079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3200"/>
            </a:lvl1pPr>
          </a:lstStyle>
          <a:p>
            <a:pPr/>
            <a:r>
              <a:t>HCN channels open faster &amp; Ca++ channels open faster -&gt; faster beat</a:t>
            </a:r>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20" name="Figure 13.18"/>
          <p:cNvSpPr txBox="1"/>
          <p:nvPr/>
        </p:nvSpPr>
        <p:spPr>
          <a:xfrm>
            <a:off x="18603515" y="13027025"/>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13.18</a:t>
            </a:r>
          </a:p>
        </p:txBody>
      </p:sp>
      <p:pic>
        <p:nvPicPr>
          <p:cNvPr id="821" name="fox78119_1318.jpg" descr="fox78119_1318.jpg"/>
          <p:cNvPicPr>
            <a:picLocks noChangeAspect="0"/>
          </p:cNvPicPr>
          <p:nvPr/>
        </p:nvPicPr>
        <p:blipFill>
          <a:blip r:embed="rId2">
            <a:alphaModFix amt="60000"/>
            <a:extLst/>
          </a:blip>
          <a:stretch>
            <a:fillRect/>
          </a:stretch>
        </p:blipFill>
        <p:spPr>
          <a:xfrm>
            <a:off x="5548312" y="1194092"/>
            <a:ext cx="12840892" cy="11486064"/>
          </a:xfrm>
          <a:prstGeom prst="rect">
            <a:avLst/>
          </a:prstGeom>
          <a:ln w="12700">
            <a:miter lim="400000"/>
          </a:ln>
        </p:spPr>
      </p:pic>
      <p:sp>
        <p:nvSpPr>
          <p:cNvPr id="822" name="Rectangle"/>
          <p:cNvSpPr/>
          <p:nvPr/>
        </p:nvSpPr>
        <p:spPr>
          <a:xfrm>
            <a:off x="7392593" y="1017984"/>
            <a:ext cx="8824028" cy="451418"/>
          </a:xfrm>
          <a:prstGeom prst="rect">
            <a:avLst/>
          </a:prstGeom>
          <a:solidFill>
            <a:srgbClr val="FFFFFF"/>
          </a:solidFill>
          <a:ln w="12700"/>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23" name="Line"/>
          <p:cNvSpPr/>
          <p:nvPr/>
        </p:nvSpPr>
        <p:spPr>
          <a:xfrm>
            <a:off x="8120062" y="3119358"/>
            <a:ext cx="10554892" cy="6072189"/>
          </a:xfrm>
          <a:custGeom>
            <a:avLst/>
            <a:gdLst/>
            <a:ahLst/>
            <a:cxnLst>
              <a:cxn ang="0">
                <a:pos x="wd2" y="hd2"/>
              </a:cxn>
              <a:cxn ang="5400000">
                <a:pos x="wd2" y="hd2"/>
              </a:cxn>
              <a:cxn ang="10800000">
                <a:pos x="wd2" y="hd2"/>
              </a:cxn>
              <a:cxn ang="16200000">
                <a:pos x="wd2" y="hd2"/>
              </a:cxn>
            </a:cxnLst>
            <a:rect l="0" t="0" r="r" b="b"/>
            <a:pathLst>
              <a:path w="21600" h="20786" fill="norm" stroke="1" extrusionOk="0">
                <a:moveTo>
                  <a:pt x="0" y="1148"/>
                </a:moveTo>
                <a:cubicBezTo>
                  <a:pt x="1273" y="7626"/>
                  <a:pt x="2308" y="20134"/>
                  <a:pt x="3857" y="20779"/>
                </a:cubicBezTo>
                <a:cubicBezTo>
                  <a:pt x="4233" y="20935"/>
                  <a:pt x="5992" y="18341"/>
                  <a:pt x="6337" y="17439"/>
                </a:cubicBezTo>
                <a:cubicBezTo>
                  <a:pt x="7560" y="14235"/>
                  <a:pt x="7365" y="539"/>
                  <a:pt x="8651" y="170"/>
                </a:cubicBezTo>
                <a:cubicBezTo>
                  <a:pt x="10148" y="-260"/>
                  <a:pt x="9366" y="17674"/>
                  <a:pt x="11296" y="20290"/>
                </a:cubicBezTo>
                <a:cubicBezTo>
                  <a:pt x="11957" y="21186"/>
                  <a:pt x="13583" y="17741"/>
                  <a:pt x="13941" y="16787"/>
                </a:cubicBezTo>
                <a:cubicBezTo>
                  <a:pt x="15103" y="13691"/>
                  <a:pt x="14678" y="351"/>
                  <a:pt x="15924" y="7"/>
                </a:cubicBezTo>
                <a:cubicBezTo>
                  <a:pt x="17452" y="-414"/>
                  <a:pt x="16823" y="17534"/>
                  <a:pt x="18514" y="20534"/>
                </a:cubicBezTo>
                <a:cubicBezTo>
                  <a:pt x="18790" y="21023"/>
                  <a:pt x="21516" y="17401"/>
                  <a:pt x="21600" y="16380"/>
                </a:cubicBezTo>
              </a:path>
            </a:pathLst>
          </a:custGeom>
          <a:ln w="101600">
            <a:solidFill>
              <a:srgbClr val="000000"/>
            </a:solidFill>
            <a:miter lim="400000"/>
          </a:ln>
        </p:spPr>
        <p:txBody>
          <a:bodyPr lIns="71437" tIns="71437" rIns="71437" bIns="71437" anchor="ctr"/>
          <a:lstStyle/>
          <a:p>
            <a:pPr algn="ctr" defTabSz="821531">
              <a:defRPr sz="5800">
                <a:latin typeface="+mj-lt"/>
                <a:ea typeface="+mj-ea"/>
                <a:cs typeface="+mj-cs"/>
                <a:sym typeface="Gill Sans"/>
              </a:defRPr>
            </a:pPr>
          </a:p>
        </p:txBody>
      </p:sp>
      <p:sp>
        <p:nvSpPr>
          <p:cNvPr id="824" name="Effect of Acetylcholine on Pacemaker Cells"/>
          <p:cNvSpPr txBox="1"/>
          <p:nvPr/>
        </p:nvSpPr>
        <p:spPr>
          <a:xfrm>
            <a:off x="3585359" y="212526"/>
            <a:ext cx="16734235"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000"/>
            </a:lvl1pPr>
          </a:lstStyle>
          <a:p>
            <a:pPr/>
            <a:r>
              <a:t>Effect of Acetylcholine on Pacemaker Cells</a:t>
            </a:r>
          </a:p>
        </p:txBody>
      </p:sp>
      <p:sp>
        <p:nvSpPr>
          <p:cNvPr id="825" name="HCN channels open slower, more K+ channels open -&gt; slower beat"/>
          <p:cNvSpPr txBox="1"/>
          <p:nvPr/>
        </p:nvSpPr>
        <p:spPr>
          <a:xfrm>
            <a:off x="3603218" y="1053703"/>
            <a:ext cx="14233923" cy="66079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3200"/>
            </a:lvl1pPr>
          </a:lstStyle>
          <a:p>
            <a:pPr/>
            <a:r>
              <a:t>HCN channels open slower, more K+ channels open -&gt; slower beat</a:t>
            </a:r>
          </a:p>
        </p:txBody>
      </p:sp>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838" name="Group"/>
          <p:cNvGrpSpPr/>
          <p:nvPr/>
        </p:nvGrpSpPr>
        <p:grpSpPr>
          <a:xfrm>
            <a:off x="2744390" y="489049"/>
            <a:ext cx="16369526" cy="12733729"/>
            <a:chOff x="0" y="0"/>
            <a:chExt cx="16369524" cy="12733728"/>
          </a:xfrm>
        </p:grpSpPr>
        <p:grpSp>
          <p:nvGrpSpPr>
            <p:cNvPr id="829" name="Group"/>
            <p:cNvGrpSpPr/>
            <p:nvPr/>
          </p:nvGrpSpPr>
          <p:grpSpPr>
            <a:xfrm>
              <a:off x="0" y="0"/>
              <a:ext cx="16369525" cy="12733729"/>
              <a:chOff x="0" y="0"/>
              <a:chExt cx="16369524" cy="12733728"/>
            </a:xfrm>
          </p:grpSpPr>
          <p:pic>
            <p:nvPicPr>
              <p:cNvPr id="827" name="fox78119_1234.jpg" descr="fox78119_1234.jpg"/>
              <p:cNvPicPr>
                <a:picLocks noChangeAspect="0"/>
              </p:cNvPicPr>
              <p:nvPr/>
            </p:nvPicPr>
            <p:blipFill>
              <a:blip r:embed="rId2">
                <a:extLst/>
              </a:blip>
              <a:stretch>
                <a:fillRect/>
              </a:stretch>
            </p:blipFill>
            <p:spPr>
              <a:xfrm>
                <a:off x="0" y="230176"/>
                <a:ext cx="16369525" cy="12503553"/>
              </a:xfrm>
              <a:prstGeom prst="rect">
                <a:avLst/>
              </a:prstGeom>
              <a:ln w="12700" cap="flat">
                <a:noFill/>
                <a:miter lim="400000"/>
              </a:ln>
              <a:effectLst/>
            </p:spPr>
          </p:pic>
          <p:sp>
            <p:nvSpPr>
              <p:cNvPr id="828" name="Rectangle"/>
              <p:cNvSpPr/>
              <p:nvPr/>
            </p:nvSpPr>
            <p:spPr>
              <a:xfrm>
                <a:off x="2596544" y="0"/>
                <a:ext cx="11214067" cy="564467"/>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pic>
          <p:nvPicPr>
            <p:cNvPr id="830" name="droppedImage.png" descr="droppedImage.png"/>
            <p:cNvPicPr>
              <a:picLocks noChangeAspect="1"/>
            </p:cNvPicPr>
            <p:nvPr/>
          </p:nvPicPr>
          <p:blipFill>
            <a:blip r:embed="rId3">
              <a:extLst/>
            </a:blip>
            <a:stretch>
              <a:fillRect/>
            </a:stretch>
          </p:blipFill>
          <p:spPr>
            <a:xfrm>
              <a:off x="8410548" y="8965607"/>
              <a:ext cx="4835599" cy="3405616"/>
            </a:xfrm>
            <a:prstGeom prst="rect">
              <a:avLst/>
            </a:prstGeom>
            <a:ln w="12700" cap="flat">
              <a:noFill/>
              <a:miter lim="400000"/>
            </a:ln>
            <a:effectLst/>
          </p:spPr>
        </p:pic>
        <p:pic>
          <p:nvPicPr>
            <p:cNvPr id="831" name="droppedImage.png" descr="droppedImage.png"/>
            <p:cNvPicPr>
              <a:picLocks noChangeAspect="1"/>
            </p:cNvPicPr>
            <p:nvPr/>
          </p:nvPicPr>
          <p:blipFill>
            <a:blip r:embed="rId3">
              <a:extLst/>
            </a:blip>
            <a:stretch>
              <a:fillRect/>
            </a:stretch>
          </p:blipFill>
          <p:spPr>
            <a:xfrm>
              <a:off x="8673965" y="6274984"/>
              <a:ext cx="4835599" cy="3405616"/>
            </a:xfrm>
            <a:prstGeom prst="rect">
              <a:avLst/>
            </a:prstGeom>
            <a:ln w="12700" cap="flat">
              <a:noFill/>
              <a:miter lim="400000"/>
            </a:ln>
            <a:effectLst/>
          </p:spPr>
        </p:pic>
        <p:pic>
          <p:nvPicPr>
            <p:cNvPr id="832" name="droppedImage.png" descr="droppedImage.png"/>
            <p:cNvPicPr>
              <a:picLocks noChangeAspect="1"/>
            </p:cNvPicPr>
            <p:nvPr/>
          </p:nvPicPr>
          <p:blipFill>
            <a:blip r:embed="rId3">
              <a:extLst/>
            </a:blip>
            <a:stretch>
              <a:fillRect/>
            </a:stretch>
          </p:blipFill>
          <p:spPr>
            <a:xfrm>
              <a:off x="8641480" y="4298180"/>
              <a:ext cx="3800743" cy="2676788"/>
            </a:xfrm>
            <a:prstGeom prst="rect">
              <a:avLst/>
            </a:prstGeom>
            <a:ln w="12700" cap="flat">
              <a:noFill/>
              <a:miter lim="400000"/>
            </a:ln>
            <a:effectLst/>
          </p:spPr>
        </p:pic>
        <p:pic>
          <p:nvPicPr>
            <p:cNvPr id="833" name="droppedImage.png" descr="droppedImage.png"/>
            <p:cNvPicPr>
              <a:picLocks noChangeAspect="1"/>
            </p:cNvPicPr>
            <p:nvPr/>
          </p:nvPicPr>
          <p:blipFill>
            <a:blip r:embed="rId3">
              <a:extLst/>
            </a:blip>
            <a:stretch>
              <a:fillRect/>
            </a:stretch>
          </p:blipFill>
          <p:spPr>
            <a:xfrm>
              <a:off x="11533926" y="4449876"/>
              <a:ext cx="4835598" cy="3405616"/>
            </a:xfrm>
            <a:prstGeom prst="rect">
              <a:avLst/>
            </a:prstGeom>
            <a:ln w="12700" cap="flat">
              <a:noFill/>
              <a:miter lim="400000"/>
            </a:ln>
            <a:effectLst/>
          </p:spPr>
        </p:pic>
        <p:pic>
          <p:nvPicPr>
            <p:cNvPr id="834" name="droppedImage.png" descr="droppedImage.png"/>
            <p:cNvPicPr>
              <a:picLocks noChangeAspect="1"/>
            </p:cNvPicPr>
            <p:nvPr/>
          </p:nvPicPr>
          <p:blipFill>
            <a:blip r:embed="rId3">
              <a:extLst/>
            </a:blip>
            <a:stretch>
              <a:fillRect/>
            </a:stretch>
          </p:blipFill>
          <p:spPr>
            <a:xfrm>
              <a:off x="9483035" y="3716069"/>
              <a:ext cx="3800743" cy="2676788"/>
            </a:xfrm>
            <a:prstGeom prst="rect">
              <a:avLst/>
            </a:prstGeom>
            <a:ln w="12700" cap="flat">
              <a:noFill/>
              <a:miter lim="400000"/>
            </a:ln>
            <a:effectLst/>
          </p:spPr>
        </p:pic>
        <p:pic>
          <p:nvPicPr>
            <p:cNvPr id="835" name="droppedImage.png" descr="droppedImage.png"/>
            <p:cNvPicPr>
              <a:picLocks noChangeAspect="1"/>
            </p:cNvPicPr>
            <p:nvPr/>
          </p:nvPicPr>
          <p:blipFill>
            <a:blip r:embed="rId3">
              <a:extLst/>
            </a:blip>
            <a:stretch>
              <a:fillRect/>
            </a:stretch>
          </p:blipFill>
          <p:spPr>
            <a:xfrm>
              <a:off x="11533926" y="7234577"/>
              <a:ext cx="4835598" cy="3405616"/>
            </a:xfrm>
            <a:prstGeom prst="rect">
              <a:avLst/>
            </a:prstGeom>
            <a:ln w="12700" cap="flat">
              <a:noFill/>
              <a:miter lim="400000"/>
            </a:ln>
            <a:effectLst/>
          </p:spPr>
        </p:pic>
        <p:pic>
          <p:nvPicPr>
            <p:cNvPr id="836" name="droppedImage.png" descr="droppedImage.png"/>
            <p:cNvPicPr>
              <a:picLocks noChangeAspect="1"/>
            </p:cNvPicPr>
            <p:nvPr/>
          </p:nvPicPr>
          <p:blipFill>
            <a:blip r:embed="rId3">
              <a:extLst/>
            </a:blip>
            <a:stretch>
              <a:fillRect/>
            </a:stretch>
          </p:blipFill>
          <p:spPr>
            <a:xfrm>
              <a:off x="11345772" y="8965607"/>
              <a:ext cx="4835599" cy="3405616"/>
            </a:xfrm>
            <a:prstGeom prst="rect">
              <a:avLst/>
            </a:prstGeom>
            <a:ln w="12700" cap="flat">
              <a:noFill/>
              <a:miter lim="400000"/>
            </a:ln>
            <a:effectLst/>
          </p:spPr>
        </p:pic>
        <p:pic>
          <p:nvPicPr>
            <p:cNvPr id="837" name="droppedImage.png" descr="droppedImage.png"/>
            <p:cNvPicPr>
              <a:picLocks noChangeAspect="1"/>
            </p:cNvPicPr>
            <p:nvPr/>
          </p:nvPicPr>
          <p:blipFill>
            <a:blip r:embed="rId3">
              <a:extLst/>
            </a:blip>
            <a:stretch>
              <a:fillRect/>
            </a:stretch>
          </p:blipFill>
          <p:spPr>
            <a:xfrm>
              <a:off x="13948813" y="4055810"/>
              <a:ext cx="2314314" cy="1629926"/>
            </a:xfrm>
            <a:prstGeom prst="rect">
              <a:avLst/>
            </a:prstGeom>
            <a:ln w="12700" cap="flat">
              <a:noFill/>
              <a:miter lim="400000"/>
            </a:ln>
            <a:effectLst/>
          </p:spPr>
        </p:pic>
      </p:grpSp>
      <p:grpSp>
        <p:nvGrpSpPr>
          <p:cNvPr id="842" name="Group"/>
          <p:cNvGrpSpPr/>
          <p:nvPr/>
        </p:nvGrpSpPr>
        <p:grpSpPr>
          <a:xfrm>
            <a:off x="17014031" y="3125390"/>
            <a:ext cx="1035844" cy="1321595"/>
            <a:chOff x="0" y="0"/>
            <a:chExt cx="1035843" cy="1321593"/>
          </a:xfrm>
        </p:grpSpPr>
        <p:sp>
          <p:nvSpPr>
            <p:cNvPr id="839" name="Rounded Rectangle"/>
            <p:cNvSpPr/>
            <p:nvPr/>
          </p:nvSpPr>
          <p:spPr>
            <a:xfrm>
              <a:off x="303609" y="142875"/>
              <a:ext cx="410766" cy="1000125"/>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40" name="Rounded Rectangle"/>
            <p:cNvSpPr/>
            <p:nvPr/>
          </p:nvSpPr>
          <p:spPr>
            <a:xfrm>
              <a:off x="0" y="0"/>
              <a:ext cx="410766" cy="1321594"/>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41" name="Rounded Rectangle"/>
            <p:cNvSpPr/>
            <p:nvPr/>
          </p:nvSpPr>
          <p:spPr>
            <a:xfrm>
              <a:off x="625078" y="0"/>
              <a:ext cx="410766" cy="1321594"/>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843" name="Voltage-gated…"/>
          <p:cNvSpPr txBox="1"/>
          <p:nvPr/>
        </p:nvSpPr>
        <p:spPr>
          <a:xfrm>
            <a:off x="18833397" y="5384601"/>
            <a:ext cx="1909193" cy="89297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2400">
                <a:latin typeface="+mj-lt"/>
                <a:ea typeface="+mj-ea"/>
                <a:cs typeface="+mj-cs"/>
                <a:sym typeface="Gill Sans"/>
              </a:defRPr>
            </a:pPr>
            <a:r>
              <a:t>Voltage-gated</a:t>
            </a:r>
          </a:p>
          <a:p>
            <a:pPr algn="ctr" defTabSz="821531">
              <a:defRPr sz="2400">
                <a:latin typeface="+mj-lt"/>
                <a:ea typeface="+mj-ea"/>
                <a:cs typeface="+mj-cs"/>
                <a:sym typeface="Gill Sans"/>
              </a:defRPr>
            </a:pPr>
            <a:r>
              <a:t>K+ channel</a:t>
            </a:r>
          </a:p>
        </p:txBody>
      </p:sp>
      <p:sp>
        <p:nvSpPr>
          <p:cNvPr id="844" name="Line"/>
          <p:cNvSpPr/>
          <p:nvPr/>
        </p:nvSpPr>
        <p:spPr>
          <a:xfrm>
            <a:off x="17996296" y="4321968"/>
            <a:ext cx="1553767" cy="1178720"/>
          </a:xfrm>
          <a:prstGeom prst="line">
            <a:avLst/>
          </a:prstGeom>
          <a:ln w="25400">
            <a:solidFill>
              <a:srgbClr val="000000"/>
            </a:solidFill>
          </a:ln>
        </p:spPr>
        <p:txBody>
          <a:bodyPr lIns="71437" tIns="71437" rIns="71437" bIns="71437" anchor="ctr"/>
          <a:lstStyle/>
          <a:p>
            <a:pPr/>
          </a:p>
        </p:txBody>
      </p:sp>
      <p:sp>
        <p:nvSpPr>
          <p:cNvPr id="845" name="Line"/>
          <p:cNvSpPr/>
          <p:nvPr/>
        </p:nvSpPr>
        <p:spPr>
          <a:xfrm flipH="1">
            <a:off x="17526000" y="2921486"/>
            <a:ext cx="5953" cy="2091046"/>
          </a:xfrm>
          <a:prstGeom prst="line">
            <a:avLst/>
          </a:prstGeom>
          <a:ln w="50800">
            <a:solidFill>
              <a:srgbClr val="000000"/>
            </a:solidFill>
            <a:headEnd type="stealth"/>
          </a:ln>
        </p:spPr>
        <p:txBody>
          <a:bodyPr lIns="71437" tIns="71437" rIns="71437" bIns="71437" anchor="ctr"/>
          <a:lstStyle/>
          <a:p>
            <a:pPr/>
          </a:p>
        </p:txBody>
      </p:sp>
      <p:sp>
        <p:nvSpPr>
          <p:cNvPr id="846" name="Circle"/>
          <p:cNvSpPr/>
          <p:nvPr/>
        </p:nvSpPr>
        <p:spPr>
          <a:xfrm>
            <a:off x="17210484" y="5214937"/>
            <a:ext cx="678657" cy="678657"/>
          </a:xfrm>
          <a:prstGeom prst="ellipse">
            <a:avLst/>
          </a:prstGeom>
          <a:solidFill>
            <a:srgbClr val="73FCD6"/>
          </a:solidFill>
          <a:ln w="25400">
            <a:solidFill>
              <a:srgbClr val="000000"/>
            </a:solidFill>
            <a:miter lim="400000"/>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47" name="K+"/>
          <p:cNvSpPr txBox="1"/>
          <p:nvPr/>
        </p:nvSpPr>
        <p:spPr>
          <a:xfrm>
            <a:off x="17212982" y="5105598"/>
            <a:ext cx="832659" cy="879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5000">
                <a:latin typeface="+mj-lt"/>
                <a:ea typeface="+mj-ea"/>
                <a:cs typeface="+mj-cs"/>
                <a:sym typeface="Gill Sans"/>
              </a:defRPr>
            </a:pPr>
            <a:r>
              <a:t>K</a:t>
            </a:r>
            <a:r>
              <a:rPr baseline="31999"/>
              <a:t>+</a:t>
            </a:r>
          </a:p>
        </p:txBody>
      </p:sp>
      <p:grpSp>
        <p:nvGrpSpPr>
          <p:cNvPr id="850" name="Group"/>
          <p:cNvGrpSpPr/>
          <p:nvPr/>
        </p:nvGrpSpPr>
        <p:grpSpPr>
          <a:xfrm>
            <a:off x="12688085" y="6928557"/>
            <a:ext cx="6448832" cy="5930195"/>
            <a:chOff x="0" y="0"/>
            <a:chExt cx="6448831" cy="5930193"/>
          </a:xfrm>
        </p:grpSpPr>
        <p:pic>
          <p:nvPicPr>
            <p:cNvPr id="848" name="fox78119_1319.jpg" descr="fox78119_1319.jpg"/>
            <p:cNvPicPr>
              <a:picLocks noChangeAspect="0"/>
            </p:cNvPicPr>
            <p:nvPr/>
          </p:nvPicPr>
          <p:blipFill>
            <a:blip r:embed="rId4">
              <a:extLst/>
            </a:blip>
            <a:stretch>
              <a:fillRect/>
            </a:stretch>
          </p:blipFill>
          <p:spPr>
            <a:xfrm>
              <a:off x="19456" y="35412"/>
              <a:ext cx="6429376" cy="5894782"/>
            </a:xfrm>
            <a:prstGeom prst="rect">
              <a:avLst/>
            </a:prstGeom>
            <a:ln w="12700" cap="flat">
              <a:noFill/>
              <a:miter lim="400000"/>
            </a:ln>
            <a:effectLst/>
          </p:spPr>
        </p:pic>
        <p:sp>
          <p:nvSpPr>
            <p:cNvPr id="849" name="Rectangle"/>
            <p:cNvSpPr/>
            <p:nvPr/>
          </p:nvSpPr>
          <p:spPr>
            <a:xfrm>
              <a:off x="0" y="0"/>
              <a:ext cx="6429375" cy="250032"/>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851" name="B-adrenergic receptor"/>
          <p:cNvSpPr txBox="1"/>
          <p:nvPr/>
        </p:nvSpPr>
        <p:spPr>
          <a:xfrm>
            <a:off x="12014225" y="4509492"/>
            <a:ext cx="3269784"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B-adrenergic receptor</a:t>
            </a:r>
          </a:p>
        </p:txBody>
      </p:sp>
      <p:sp>
        <p:nvSpPr>
          <p:cNvPr id="852" name="NE"/>
          <p:cNvSpPr txBox="1"/>
          <p:nvPr/>
        </p:nvSpPr>
        <p:spPr>
          <a:xfrm>
            <a:off x="11266748" y="1982390"/>
            <a:ext cx="1121426"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NE</a:t>
            </a:r>
          </a:p>
        </p:txBody>
      </p:sp>
      <p:grpSp>
        <p:nvGrpSpPr>
          <p:cNvPr id="858" name="Group"/>
          <p:cNvGrpSpPr/>
          <p:nvPr/>
        </p:nvGrpSpPr>
        <p:grpSpPr>
          <a:xfrm>
            <a:off x="11906249" y="2946796"/>
            <a:ext cx="1714501" cy="1553767"/>
            <a:chOff x="0" y="0"/>
            <a:chExt cx="1714499" cy="1553765"/>
          </a:xfrm>
        </p:grpSpPr>
        <p:sp>
          <p:nvSpPr>
            <p:cNvPr id="853" name="Rounded Rectangle"/>
            <p:cNvSpPr/>
            <p:nvPr/>
          </p:nvSpPr>
          <p:spPr>
            <a:xfrm>
              <a:off x="0" y="0"/>
              <a:ext cx="1087244" cy="1399789"/>
            </a:xfrm>
            <a:prstGeom prst="roundRect">
              <a:avLst>
                <a:gd name="adj" fmla="val 24639"/>
              </a:avLst>
            </a:prstGeom>
            <a:solidFill>
              <a:srgbClr val="96D35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857" name="Group"/>
            <p:cNvGrpSpPr/>
            <p:nvPr/>
          </p:nvGrpSpPr>
          <p:grpSpPr>
            <a:xfrm>
              <a:off x="947853" y="699894"/>
              <a:ext cx="766647" cy="853872"/>
              <a:chOff x="0" y="0"/>
              <a:chExt cx="766646" cy="853871"/>
            </a:xfrm>
          </p:grpSpPr>
          <p:sp>
            <p:nvSpPr>
              <p:cNvPr id="854" name="Circle"/>
              <p:cNvSpPr/>
              <p:nvPr/>
            </p:nvSpPr>
            <p:spPr>
              <a:xfrm>
                <a:off x="41817" y="0"/>
                <a:ext cx="446049" cy="447933"/>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55" name="Circle"/>
              <p:cNvSpPr/>
              <p:nvPr/>
            </p:nvSpPr>
            <p:spPr>
              <a:xfrm>
                <a:off x="320597" y="139978"/>
                <a:ext cx="446050" cy="447934"/>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56" name="Circle"/>
              <p:cNvSpPr/>
              <p:nvPr/>
            </p:nvSpPr>
            <p:spPr>
              <a:xfrm>
                <a:off x="0" y="405938"/>
                <a:ext cx="446049" cy="447934"/>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sp>
        <p:nvSpPr>
          <p:cNvPr id="859" name="Lidocaine"/>
          <p:cNvSpPr txBox="1"/>
          <p:nvPr/>
        </p:nvSpPr>
        <p:spPr>
          <a:xfrm>
            <a:off x="7505248" y="1017984"/>
            <a:ext cx="3036583"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Lidocaine</a:t>
            </a:r>
          </a:p>
        </p:txBody>
      </p:sp>
      <p:sp>
        <p:nvSpPr>
          <p:cNvPr id="860" name="Verapamil"/>
          <p:cNvSpPr txBox="1"/>
          <p:nvPr/>
        </p:nvSpPr>
        <p:spPr>
          <a:xfrm>
            <a:off x="7029550" y="10036968"/>
            <a:ext cx="3110201" cy="101798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Verapamil</a:t>
            </a:r>
          </a:p>
        </p:txBody>
      </p:sp>
      <p:sp>
        <p:nvSpPr>
          <p:cNvPr id="861" name="Propranolol"/>
          <p:cNvSpPr txBox="1"/>
          <p:nvPr/>
        </p:nvSpPr>
        <p:spPr>
          <a:xfrm>
            <a:off x="10902000" y="35718"/>
            <a:ext cx="3759207" cy="101798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Propranolol</a:t>
            </a:r>
          </a:p>
        </p:txBody>
      </p:sp>
      <p:sp>
        <p:nvSpPr>
          <p:cNvPr id="862" name="Line"/>
          <p:cNvSpPr/>
          <p:nvPr/>
        </p:nvSpPr>
        <p:spPr>
          <a:xfrm flipH="1">
            <a:off x="9048750" y="8024812"/>
            <a:ext cx="333375" cy="2238376"/>
          </a:xfrm>
          <a:prstGeom prst="line">
            <a:avLst/>
          </a:prstGeom>
          <a:ln w="101600">
            <a:solidFill>
              <a:srgbClr val="000000"/>
            </a:solidFill>
            <a:miter lim="400000"/>
            <a:headEnd type="triangle" len="sm"/>
          </a:ln>
        </p:spPr>
        <p:txBody>
          <a:bodyPr lIns="71437" tIns="71437" rIns="71437" bIns="71437" anchor="ctr"/>
          <a:lstStyle/>
          <a:p>
            <a:pPr/>
          </a:p>
        </p:txBody>
      </p:sp>
      <p:sp>
        <p:nvSpPr>
          <p:cNvPr id="863" name="Line"/>
          <p:cNvSpPr/>
          <p:nvPr/>
        </p:nvSpPr>
        <p:spPr>
          <a:xfrm flipH="1" flipV="1">
            <a:off x="9620250" y="2119312"/>
            <a:ext cx="523876" cy="1119188"/>
          </a:xfrm>
          <a:prstGeom prst="line">
            <a:avLst/>
          </a:prstGeom>
          <a:ln w="101600">
            <a:solidFill>
              <a:srgbClr val="000000"/>
            </a:solidFill>
            <a:miter lim="400000"/>
            <a:headEnd type="triangle" len="sm"/>
          </a:ln>
        </p:spPr>
        <p:txBody>
          <a:bodyPr lIns="71437" tIns="71437" rIns="71437" bIns="71437" anchor="ctr"/>
          <a:lstStyle/>
          <a:p>
            <a:pPr/>
          </a:p>
        </p:txBody>
      </p:sp>
      <p:sp>
        <p:nvSpPr>
          <p:cNvPr id="864" name="Line"/>
          <p:cNvSpPr/>
          <p:nvPr/>
        </p:nvSpPr>
        <p:spPr>
          <a:xfrm flipV="1">
            <a:off x="12549187" y="892968"/>
            <a:ext cx="89298" cy="1916907"/>
          </a:xfrm>
          <a:prstGeom prst="line">
            <a:avLst/>
          </a:prstGeom>
          <a:ln w="101600">
            <a:solidFill>
              <a:srgbClr val="000000"/>
            </a:solidFill>
            <a:miter lim="400000"/>
            <a:headEnd type="triangle" len="sm"/>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66" name="Blood Vessels"/>
          <p:cNvSpPr txBox="1"/>
          <p:nvPr/>
        </p:nvSpPr>
        <p:spPr>
          <a:xfrm>
            <a:off x="3549640" y="418504"/>
            <a:ext cx="8251032" cy="118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6600"/>
            </a:lvl1pPr>
          </a:lstStyle>
          <a:p>
            <a:pPr/>
            <a:r>
              <a:t>Blood Vessels</a:t>
            </a:r>
          </a:p>
        </p:txBody>
      </p:sp>
      <p:sp>
        <p:nvSpPr>
          <p:cNvPr id="867" name="Arteries (arterial blood)…"/>
          <p:cNvSpPr txBox="1"/>
          <p:nvPr/>
        </p:nvSpPr>
        <p:spPr>
          <a:xfrm>
            <a:off x="3530203" y="2000250"/>
            <a:ext cx="17037844" cy="946546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marL="57149" marR="57149" defTabSz="1285875">
              <a:buClr>
                <a:srgbClr val="FF2600"/>
              </a:buClr>
              <a:buFont typeface="Helvetica"/>
              <a:defRPr b="1" sz="3200">
                <a:solidFill>
                  <a:srgbClr val="FF2600"/>
                </a:solidFill>
                <a:uFill>
                  <a:solidFill>
                    <a:srgbClr val="FF2600"/>
                  </a:solidFill>
                </a:uFill>
              </a:defRPr>
            </a:pPr>
            <a:r>
              <a:t>Arteries (arterial blood)</a:t>
            </a:r>
          </a:p>
          <a:p>
            <a:pPr marL="57149" marR="57149" defTabSz="1285875">
              <a:buClr>
                <a:srgbClr val="000000"/>
              </a:buClr>
              <a:buFont typeface="Helvetica"/>
              <a:defRPr sz="3200">
                <a:uFill>
                  <a:solidFill>
                    <a:srgbClr val="000000"/>
                  </a:solidFill>
                </a:uFill>
              </a:defRPr>
            </a:pPr>
            <a:r>
              <a:t>vessels carrying blood from heart towards the capillaries. Thick muscular walls to keep pressure up. High in oxygen (except for pulmonary arteries).</a:t>
            </a:r>
          </a:p>
          <a:p>
            <a:pPr marL="57149" marR="57149" defTabSz="1285875">
              <a:buClr>
                <a:srgbClr val="000000"/>
              </a:buClr>
              <a:buFont typeface="Helvetica"/>
              <a:defRPr b="1" sz="3200">
                <a:uFill>
                  <a:solidFill>
                    <a:srgbClr val="000000"/>
                  </a:solidFill>
                </a:uFill>
              </a:defRPr>
            </a:pPr>
          </a:p>
          <a:p>
            <a:pPr marL="57149" marR="57149" defTabSz="1285875">
              <a:buClr>
                <a:srgbClr val="531B93"/>
              </a:buClr>
              <a:buFont typeface="Helvetica"/>
              <a:defRPr b="1" sz="3200">
                <a:solidFill>
                  <a:srgbClr val="531B93"/>
                </a:solidFill>
                <a:uFill>
                  <a:solidFill>
                    <a:srgbClr val="531B93"/>
                  </a:solidFill>
                </a:uFill>
              </a:defRPr>
            </a:pPr>
            <a:r>
              <a:t>Veins (venous blood)</a:t>
            </a:r>
          </a:p>
          <a:p>
            <a:pPr marL="57149" marR="57149" defTabSz="1285875">
              <a:buClr>
                <a:srgbClr val="000000"/>
              </a:buClr>
              <a:buFont typeface="Helvetica"/>
              <a:defRPr sz="3200">
                <a:uFill>
                  <a:solidFill>
                    <a:srgbClr val="000000"/>
                  </a:solidFill>
                </a:uFill>
                <a:latin typeface="Times Roman"/>
                <a:ea typeface="Times Roman"/>
                <a:cs typeface="Times Roman"/>
                <a:sym typeface="Times Roman"/>
              </a:defRPr>
            </a:pPr>
            <a:r>
              <a:rPr>
                <a:latin typeface="Helvetica"/>
                <a:ea typeface="Helvetica"/>
                <a:cs typeface="Helvetica"/>
                <a:sym typeface="Helvetica"/>
              </a:rPr>
              <a:t>vessels carrying blood from capillaries back to heart. Very thin flabby walls with low pressure, but have one-way valves to prevent blood from backing up. Low in oxygen (except for pulmonary veins).</a:t>
            </a:r>
            <a:endParaRPr>
              <a:latin typeface="Helvetica"/>
              <a:ea typeface="Helvetica"/>
              <a:cs typeface="Helvetica"/>
              <a:sym typeface="Helvetica"/>
            </a:endParaRPr>
          </a:p>
          <a:p>
            <a:pPr marL="57149" marR="57149" defTabSz="1285875">
              <a:buClr>
                <a:srgbClr val="000000"/>
              </a:buClr>
              <a:buFont typeface="Helvetica"/>
              <a:defRPr b="1" sz="3200">
                <a:uFill>
                  <a:solidFill>
                    <a:srgbClr val="000000"/>
                  </a:solidFill>
                </a:uFill>
              </a:defRPr>
            </a:pPr>
          </a:p>
          <a:p>
            <a:pPr marL="57149" marR="57149" defTabSz="1285875">
              <a:buClr>
                <a:srgbClr val="941751"/>
              </a:buClr>
              <a:buFont typeface="Helvetica"/>
              <a:defRPr b="1" sz="3200">
                <a:solidFill>
                  <a:srgbClr val="941751"/>
                </a:solidFill>
                <a:uFill>
                  <a:solidFill>
                    <a:srgbClr val="941751"/>
                  </a:solidFill>
                </a:uFill>
              </a:defRPr>
            </a:pPr>
            <a:r>
              <a:t>Capillaries</a:t>
            </a:r>
          </a:p>
          <a:p>
            <a:pPr marL="57149" marR="57149" defTabSz="1285875">
              <a:buClr>
                <a:srgbClr val="000000"/>
              </a:buClr>
              <a:buFont typeface="Helvetica"/>
              <a:defRPr sz="3200">
                <a:uFill>
                  <a:solidFill>
                    <a:srgbClr val="000000"/>
                  </a:solidFill>
                </a:uFill>
                <a:latin typeface="Times Roman"/>
                <a:ea typeface="Times Roman"/>
                <a:cs typeface="Times Roman"/>
                <a:sym typeface="Times Roman"/>
              </a:defRPr>
            </a:pPr>
            <a:r>
              <a:rPr>
                <a:latin typeface="Helvetica"/>
                <a:ea typeface="Helvetica"/>
                <a:cs typeface="Helvetica"/>
                <a:sym typeface="Helvetica"/>
              </a:rPr>
              <a:t>very small vessels (1 blood cell wide, with endothelium 1 cell thick) that perfuse all the tissues. Most capillaries are </a:t>
            </a:r>
            <a:r>
              <a:rPr b="1">
                <a:latin typeface="Helvetica"/>
                <a:ea typeface="Helvetica"/>
                <a:cs typeface="Helvetica"/>
                <a:sym typeface="Helvetica"/>
              </a:rPr>
              <a:t>fenestrated</a:t>
            </a:r>
            <a:r>
              <a:rPr>
                <a:latin typeface="Helvetica"/>
                <a:ea typeface="Helvetica"/>
                <a:cs typeface="Helvetica"/>
                <a:sym typeface="Helvetica"/>
              </a:rPr>
              <a:t>, or have channels, or have discontinuous endothelium so that dissolved molecules can easily pass from blood to interstital fluid &amp; tissues. (Except for </a:t>
            </a:r>
            <a:r>
              <a:rPr b="1">
                <a:latin typeface="Helvetica"/>
                <a:ea typeface="Helvetica"/>
                <a:cs typeface="Helvetica"/>
                <a:sym typeface="Helvetica"/>
              </a:rPr>
              <a:t>blood brain barrier</a:t>
            </a:r>
            <a:r>
              <a:rPr>
                <a:latin typeface="Helvetica"/>
                <a:ea typeface="Helvetica"/>
                <a:cs typeface="Helvetica"/>
                <a:sym typeface="Helvetica"/>
              </a:rPr>
              <a:t> formed by tight junctions of the capillary endothelium in brain.)</a:t>
            </a:r>
            <a:endParaRPr>
              <a:latin typeface="Helvetica"/>
              <a:ea typeface="Helvetica"/>
              <a:cs typeface="Helvetica"/>
              <a:sym typeface="Helvetica"/>
            </a:endParaRPr>
          </a:p>
          <a:p>
            <a:pPr marL="57149" marR="57149" defTabSz="1285875">
              <a:buClr>
                <a:srgbClr val="000000"/>
              </a:buClr>
              <a:buFont typeface="Helvetica"/>
              <a:defRPr sz="3200">
                <a:uFill>
                  <a:solidFill>
                    <a:srgbClr val="000000"/>
                  </a:solidFill>
                </a:uFill>
                <a:latin typeface="Times Roman"/>
                <a:ea typeface="Times Roman"/>
                <a:cs typeface="Times Roman"/>
                <a:sym typeface="Times Roman"/>
              </a:defRPr>
            </a:pPr>
            <a:endParaRPr b="1">
              <a:latin typeface="Helvetica"/>
              <a:ea typeface="Helvetica"/>
              <a:cs typeface="Helvetica"/>
              <a:sym typeface="Helvetica"/>
            </a:endParaRPr>
          </a:p>
          <a:p>
            <a:pPr marL="57149" marR="57149" defTabSz="1285875">
              <a:buClr>
                <a:srgbClr val="000000"/>
              </a:buClr>
              <a:buFont typeface="Helvetica"/>
              <a:defRPr sz="3200">
                <a:uFill>
                  <a:solidFill>
                    <a:srgbClr val="000000"/>
                  </a:solidFill>
                </a:uFill>
                <a:latin typeface="Times Roman"/>
                <a:ea typeface="Times Roman"/>
                <a:cs typeface="Times Roman"/>
                <a:sym typeface="Times Roman"/>
              </a:defRPr>
            </a:pPr>
            <a:r>
              <a:rPr b="1">
                <a:latin typeface="Helvetica"/>
                <a:ea typeface="Helvetica"/>
                <a:cs typeface="Helvetica"/>
                <a:sym typeface="Helvetica"/>
              </a:rPr>
              <a:t>Precapillary Sphincters</a:t>
            </a:r>
            <a:r>
              <a:rPr>
                <a:latin typeface="Helvetica"/>
                <a:ea typeface="Helvetica"/>
                <a:cs typeface="Helvetica"/>
                <a:sym typeface="Helvetica"/>
              </a:rPr>
              <a:t> can regulate blood flow to capillaries or bypass thru shunt.</a:t>
            </a:r>
            <a:endParaRPr b="1">
              <a:latin typeface="Helvetica"/>
              <a:ea typeface="Helvetica"/>
              <a:cs typeface="Helvetica"/>
              <a:sym typeface="Helvetica"/>
            </a:endParaRPr>
          </a:p>
        </p:txBody>
      </p:sp>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869" name="image.pdf" descr="image.pdf"/>
          <p:cNvPicPr>
            <a:picLocks noChangeAspect="0"/>
          </p:cNvPicPr>
          <p:nvPr/>
        </p:nvPicPr>
        <p:blipFill>
          <a:blip r:embed="rId2">
            <a:extLst/>
          </a:blip>
          <a:stretch>
            <a:fillRect/>
          </a:stretch>
        </p:blipFill>
        <p:spPr>
          <a:xfrm>
            <a:off x="4035425" y="1101725"/>
            <a:ext cx="16335377" cy="11458576"/>
          </a:xfrm>
          <a:prstGeom prst="rect">
            <a:avLst/>
          </a:prstGeom>
          <a:ln w="12700">
            <a:miter lim="400000"/>
          </a:ln>
        </p:spPr>
      </p:pic>
      <p:sp>
        <p:nvSpPr>
          <p:cNvPr id="870" name="Artery with thick, muscular elastic wall"/>
          <p:cNvSpPr txBox="1"/>
          <p:nvPr/>
        </p:nvSpPr>
        <p:spPr>
          <a:xfrm>
            <a:off x="3708796" y="12582525"/>
            <a:ext cx="812679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Artery with thick, muscular elastic wall</a:t>
            </a:r>
          </a:p>
        </p:txBody>
      </p:sp>
      <p:sp>
        <p:nvSpPr>
          <p:cNvPr id="871" name="Vein with thin floppy wall"/>
          <p:cNvSpPr txBox="1"/>
          <p:nvPr/>
        </p:nvSpPr>
        <p:spPr>
          <a:xfrm>
            <a:off x="13068300" y="450850"/>
            <a:ext cx="5338215"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Vein with thin floppy wall</a:t>
            </a:r>
          </a:p>
        </p:txBody>
      </p:sp>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73" name="Figure 42.8  The structure of blood vessels"/>
          <p:cNvSpPr txBox="1"/>
          <p:nvPr>
            <p:ph type="title" idx="4294967295"/>
          </p:nvPr>
        </p:nvSpPr>
        <p:spPr>
          <a:xfrm>
            <a:off x="3048000" y="0"/>
            <a:ext cx="17675225" cy="3196829"/>
          </a:xfrm>
          <a:prstGeom prst="rect">
            <a:avLst/>
          </a:prstGeom>
        </p:spPr>
        <p:txBody>
          <a:bodyPr anchor="t"/>
          <a:lstStyle>
            <a:lvl1pPr marL="81269" marR="81269" algn="l" defTabSz="1821656">
              <a:tabLst>
                <a:tab pos="2120900" algn="l"/>
                <a:tab pos="3721100" algn="l"/>
              </a:tabLst>
              <a:defRPr sz="2400">
                <a:uFill>
                  <a:solidFill>
                    <a:srgbClr val="000000"/>
                  </a:solidFill>
                </a:uFill>
                <a:latin typeface="+mn-lt"/>
                <a:ea typeface="+mn-ea"/>
                <a:cs typeface="+mn-cs"/>
                <a:sym typeface="Arial"/>
              </a:defRPr>
            </a:lvl1pPr>
          </a:lstStyle>
          <a:p>
            <a:pPr/>
            <a:r>
              <a:t>Figure 42.8  The structure of blood vessels</a:t>
            </a:r>
          </a:p>
        </p:txBody>
      </p:sp>
      <p:sp>
        <p:nvSpPr>
          <p:cNvPr id="874" name="Line"/>
          <p:cNvSpPr/>
          <p:nvPr/>
        </p:nvSpPr>
        <p:spPr>
          <a:xfrm flipH="1">
            <a:off x="3208734" y="607218"/>
            <a:ext cx="17823657" cy="3175"/>
          </a:xfrm>
          <a:prstGeom prst="line">
            <a:avLst/>
          </a:prstGeom>
          <a:ln w="12700">
            <a:solidFill>
              <a:srgbClr val="011279"/>
            </a:solidFill>
          </a:ln>
        </p:spPr>
        <p:txBody>
          <a:bodyPr lIns="71437" tIns="71437" rIns="71437" bIns="71437" anchor="ctr"/>
          <a:lstStyle/>
          <a:p>
            <a:pPr/>
          </a:p>
        </p:txBody>
      </p:sp>
      <p:pic>
        <p:nvPicPr>
          <p:cNvPr id="875" name="42-08-BloodVesselStruct-L.png" descr="42-08-BloodVesselStruct-L.png"/>
          <p:cNvPicPr>
            <a:picLocks noChangeAspect="0"/>
          </p:cNvPicPr>
          <p:nvPr/>
        </p:nvPicPr>
        <p:blipFill>
          <a:blip r:embed="rId2">
            <a:extLst/>
          </a:blip>
          <a:stretch>
            <a:fillRect/>
          </a:stretch>
        </p:blipFill>
        <p:spPr>
          <a:xfrm>
            <a:off x="3208734" y="785812"/>
            <a:ext cx="17823656" cy="12722227"/>
          </a:xfrm>
          <a:prstGeom prst="rect">
            <a:avLst/>
          </a:prstGeom>
          <a:ln w="12700">
            <a:miter lim="400000"/>
          </a:ln>
        </p:spPr>
      </p:pic>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877" name="fox78119_1326.jpg" descr="fox78119_1326.jpg"/>
          <p:cNvPicPr>
            <a:picLocks noChangeAspect="0"/>
          </p:cNvPicPr>
          <p:nvPr/>
        </p:nvPicPr>
        <p:blipFill>
          <a:blip r:embed="rId2">
            <a:extLst/>
          </a:blip>
          <a:stretch>
            <a:fillRect/>
          </a:stretch>
        </p:blipFill>
        <p:spPr>
          <a:xfrm>
            <a:off x="5155406" y="-9778"/>
            <a:ext cx="14591113" cy="13440030"/>
          </a:xfrm>
          <a:prstGeom prst="rect">
            <a:avLst/>
          </a:prstGeom>
          <a:ln w="12700">
            <a:miter lim="400000"/>
          </a:ln>
        </p:spPr>
      </p:pic>
      <p:sp>
        <p:nvSpPr>
          <p:cNvPr id="878" name="Rectangle"/>
          <p:cNvSpPr/>
          <p:nvPr/>
        </p:nvSpPr>
        <p:spPr>
          <a:xfrm>
            <a:off x="7606256" y="-267891"/>
            <a:ext cx="10031390" cy="513269"/>
          </a:xfrm>
          <a:prstGeom prst="rect">
            <a:avLst/>
          </a:prstGeom>
          <a:solidFill>
            <a:srgbClr val="FFFFFF"/>
          </a:solidFill>
          <a:ln w="12700"/>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79" name="Figure 13.26"/>
          <p:cNvSpPr txBox="1"/>
          <p:nvPr/>
        </p:nvSpPr>
        <p:spPr>
          <a:xfrm>
            <a:off x="18228468" y="12830571"/>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13.26</a:t>
            </a:r>
          </a:p>
        </p:txBody>
      </p:sp>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81" name="Figure 13.29"/>
          <p:cNvSpPr txBox="1"/>
          <p:nvPr/>
        </p:nvSpPr>
        <p:spPr>
          <a:xfrm>
            <a:off x="18496359" y="12705556"/>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13.29</a:t>
            </a:r>
          </a:p>
        </p:txBody>
      </p:sp>
      <p:pic>
        <p:nvPicPr>
          <p:cNvPr id="882" name="fox78119_1329.jpg" descr="fox78119_1329.jpg"/>
          <p:cNvPicPr>
            <a:picLocks noChangeAspect="0"/>
          </p:cNvPicPr>
          <p:nvPr/>
        </p:nvPicPr>
        <p:blipFill>
          <a:blip r:embed="rId2">
            <a:extLst/>
          </a:blip>
          <a:stretch>
            <a:fillRect/>
          </a:stretch>
        </p:blipFill>
        <p:spPr>
          <a:xfrm>
            <a:off x="10353296" y="-230597"/>
            <a:ext cx="8194207" cy="13919811"/>
          </a:xfrm>
          <a:prstGeom prst="rect">
            <a:avLst/>
          </a:prstGeom>
          <a:ln w="12700">
            <a:miter lim="400000"/>
          </a:ln>
        </p:spPr>
      </p:pic>
      <p:sp>
        <p:nvSpPr>
          <p:cNvPr id="883" name="Rectangle"/>
          <p:cNvSpPr/>
          <p:nvPr/>
        </p:nvSpPr>
        <p:spPr>
          <a:xfrm>
            <a:off x="9120187" y="-508993"/>
            <a:ext cx="10501313" cy="536908"/>
          </a:xfrm>
          <a:prstGeom prst="rect">
            <a:avLst/>
          </a:prstGeom>
          <a:solidFill>
            <a:srgbClr val="FFFFFF"/>
          </a:solidFill>
          <a:ln w="12700"/>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84" name="Veins: one-way valves, blood moved by skeletal muscle contraction"/>
          <p:cNvSpPr txBox="1"/>
          <p:nvPr/>
        </p:nvSpPr>
        <p:spPr>
          <a:xfrm>
            <a:off x="3746093" y="383976"/>
            <a:ext cx="11037095" cy="1678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5000"/>
            </a:lvl1pPr>
          </a:lstStyle>
          <a:p>
            <a:pPr/>
            <a:r>
              <a:t>Veins: one-way valves, blood moved by skeletal muscle contraction </a:t>
            </a:r>
          </a:p>
        </p:txBody>
      </p:sp>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86" name="Figure 13.30"/>
          <p:cNvSpPr txBox="1"/>
          <p:nvPr/>
        </p:nvSpPr>
        <p:spPr>
          <a:xfrm>
            <a:off x="3351609" y="29329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13.30</a:t>
            </a:r>
          </a:p>
        </p:txBody>
      </p:sp>
      <p:grpSp>
        <p:nvGrpSpPr>
          <p:cNvPr id="889" name="Group"/>
          <p:cNvGrpSpPr/>
          <p:nvPr/>
        </p:nvGrpSpPr>
        <p:grpSpPr>
          <a:xfrm>
            <a:off x="5022850" y="1178718"/>
            <a:ext cx="14331950" cy="11209736"/>
            <a:chOff x="0" y="0"/>
            <a:chExt cx="14331950" cy="11209734"/>
          </a:xfrm>
        </p:grpSpPr>
        <p:pic>
          <p:nvPicPr>
            <p:cNvPr id="887" name="fox78119_1330.jpg" descr="fox78119_1330.jpg"/>
            <p:cNvPicPr>
              <a:picLocks noChangeAspect="0"/>
            </p:cNvPicPr>
            <p:nvPr/>
          </p:nvPicPr>
          <p:blipFill>
            <a:blip r:embed="rId2">
              <a:extLst/>
            </a:blip>
            <a:stretch>
              <a:fillRect/>
            </a:stretch>
          </p:blipFill>
          <p:spPr>
            <a:xfrm>
              <a:off x="0" y="154781"/>
              <a:ext cx="14331950" cy="11054954"/>
            </a:xfrm>
            <a:prstGeom prst="rect">
              <a:avLst/>
            </a:prstGeom>
            <a:ln w="12700" cap="flat">
              <a:noFill/>
              <a:miter lim="400000"/>
            </a:ln>
            <a:effectLst/>
          </p:spPr>
        </p:pic>
        <p:sp>
          <p:nvSpPr>
            <p:cNvPr id="888" name="Rectangle"/>
            <p:cNvSpPr/>
            <p:nvPr/>
          </p:nvSpPr>
          <p:spPr>
            <a:xfrm>
              <a:off x="2007790" y="0"/>
              <a:ext cx="10465595"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Figure 14.17"/>
          <p:cNvSpPr txBox="1"/>
          <p:nvPr/>
        </p:nvSpPr>
        <p:spPr>
          <a:xfrm>
            <a:off x="18746390" y="13001625"/>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14.17</a:t>
            </a:r>
          </a:p>
        </p:txBody>
      </p:sp>
      <p:grpSp>
        <p:nvGrpSpPr>
          <p:cNvPr id="294" name="Group"/>
          <p:cNvGrpSpPr/>
          <p:nvPr/>
        </p:nvGrpSpPr>
        <p:grpSpPr>
          <a:xfrm>
            <a:off x="4137421" y="1518046"/>
            <a:ext cx="16466345" cy="11021220"/>
            <a:chOff x="0" y="0"/>
            <a:chExt cx="16466343" cy="11021218"/>
          </a:xfrm>
        </p:grpSpPr>
        <p:grpSp>
          <p:nvGrpSpPr>
            <p:cNvPr id="291" name="Group"/>
            <p:cNvGrpSpPr/>
            <p:nvPr/>
          </p:nvGrpSpPr>
          <p:grpSpPr>
            <a:xfrm>
              <a:off x="0" y="0"/>
              <a:ext cx="16466344" cy="9828610"/>
              <a:chOff x="0" y="0"/>
              <a:chExt cx="16466343" cy="9828609"/>
            </a:xfrm>
          </p:grpSpPr>
          <p:pic>
            <p:nvPicPr>
              <p:cNvPr id="289" name="fox78119_1417.jpg" descr="fox78119_1417.jpg"/>
              <p:cNvPicPr>
                <a:picLocks noChangeAspect="0"/>
              </p:cNvPicPr>
              <p:nvPr/>
            </p:nvPicPr>
            <p:blipFill>
              <a:blip r:embed="rId2">
                <a:extLst/>
              </a:blip>
              <a:stretch>
                <a:fillRect/>
              </a:stretch>
            </p:blipFill>
            <p:spPr>
              <a:xfrm>
                <a:off x="0" y="309562"/>
                <a:ext cx="16466344" cy="9519048"/>
              </a:xfrm>
              <a:prstGeom prst="rect">
                <a:avLst/>
              </a:prstGeom>
              <a:ln w="12700" cap="flat">
                <a:noFill/>
                <a:miter lim="400000"/>
              </a:ln>
              <a:effectLst/>
            </p:spPr>
          </p:pic>
          <p:sp>
            <p:nvSpPr>
              <p:cNvPr id="290" name="Rectangle"/>
              <p:cNvSpPr/>
              <p:nvPr/>
            </p:nvSpPr>
            <p:spPr>
              <a:xfrm>
                <a:off x="2946796" y="0"/>
                <a:ext cx="10644189" cy="553641"/>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292" name="other capillaries, e.g. skeletal muscle"/>
            <p:cNvSpPr/>
            <p:nvPr/>
          </p:nvSpPr>
          <p:spPr>
            <a:xfrm>
              <a:off x="5536406" y="975121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latin typeface="+mn-lt"/>
                  <a:ea typeface="+mn-ea"/>
                  <a:cs typeface="+mn-cs"/>
                  <a:sym typeface="Arial"/>
                </a:defRPr>
              </a:lvl1pPr>
            </a:lstStyle>
            <a:p>
              <a:pPr/>
              <a:r>
                <a:t>other capillaries, e.g. skeletal muscle</a:t>
              </a:r>
            </a:p>
          </p:txBody>
        </p:sp>
        <p:sp>
          <p:nvSpPr>
            <p:cNvPr id="293" name="intestines"/>
            <p:cNvSpPr/>
            <p:nvPr/>
          </p:nvSpPr>
          <p:spPr>
            <a:xfrm>
              <a:off x="10769203" y="4464843"/>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2400">
                  <a:uFill>
                    <a:solidFill>
                      <a:srgbClr val="000000"/>
                    </a:solidFill>
                  </a:uFill>
                  <a:latin typeface="+mn-lt"/>
                  <a:ea typeface="+mn-ea"/>
                  <a:cs typeface="+mn-cs"/>
                  <a:sym typeface="Arial"/>
                </a:defRPr>
              </a:lvl1pPr>
            </a:lstStyle>
            <a:p>
              <a:pPr/>
              <a:r>
                <a:t>intestines</a:t>
              </a:r>
            </a:p>
          </p:txBody>
        </p:sp>
      </p:grpSp>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1" name="Figure 13.27"/>
          <p:cNvSpPr txBox="1"/>
          <p:nvPr/>
        </p:nvSpPr>
        <p:spPr>
          <a:xfrm>
            <a:off x="18424921" y="12794853"/>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13.27</a:t>
            </a:r>
          </a:p>
        </p:txBody>
      </p:sp>
      <p:grpSp>
        <p:nvGrpSpPr>
          <p:cNvPr id="894" name="Group"/>
          <p:cNvGrpSpPr/>
          <p:nvPr/>
        </p:nvGrpSpPr>
        <p:grpSpPr>
          <a:xfrm>
            <a:off x="4423171" y="1303734"/>
            <a:ext cx="15537658" cy="10943829"/>
            <a:chOff x="0" y="0"/>
            <a:chExt cx="15537656" cy="10943828"/>
          </a:xfrm>
        </p:grpSpPr>
        <p:pic>
          <p:nvPicPr>
            <p:cNvPr id="892" name="fox78119_1327.jpg" descr="fox78119_1327.jpg"/>
            <p:cNvPicPr>
              <a:picLocks noChangeAspect="0"/>
            </p:cNvPicPr>
            <p:nvPr/>
          </p:nvPicPr>
          <p:blipFill>
            <a:blip r:embed="rId2">
              <a:extLst/>
            </a:blip>
            <a:stretch>
              <a:fillRect/>
            </a:stretch>
          </p:blipFill>
          <p:spPr>
            <a:xfrm>
              <a:off x="0" y="156765"/>
              <a:ext cx="15537657" cy="10787064"/>
            </a:xfrm>
            <a:prstGeom prst="rect">
              <a:avLst/>
            </a:prstGeom>
            <a:ln w="12700" cap="flat">
              <a:noFill/>
              <a:miter lim="400000"/>
            </a:ln>
            <a:effectLst/>
          </p:spPr>
        </p:pic>
        <p:sp>
          <p:nvSpPr>
            <p:cNvPr id="893" name="Rectangle"/>
            <p:cNvSpPr/>
            <p:nvPr/>
          </p:nvSpPr>
          <p:spPr>
            <a:xfrm>
              <a:off x="2911078"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6" name="Figure 42.12  Blood flow in capillary beds"/>
          <p:cNvSpPr txBox="1"/>
          <p:nvPr>
            <p:ph type="title" idx="4294967295"/>
          </p:nvPr>
        </p:nvSpPr>
        <p:spPr>
          <a:xfrm>
            <a:off x="3048000" y="0"/>
            <a:ext cx="17675225" cy="3196829"/>
          </a:xfrm>
          <a:prstGeom prst="rect">
            <a:avLst/>
          </a:prstGeom>
        </p:spPr>
        <p:txBody>
          <a:bodyPr anchor="t"/>
          <a:lstStyle>
            <a:lvl1pPr marL="81269" marR="81269" algn="l" defTabSz="1821656">
              <a:tabLst>
                <a:tab pos="2120900" algn="l"/>
                <a:tab pos="3721100" algn="l"/>
              </a:tabLst>
              <a:defRPr sz="2400">
                <a:uFill>
                  <a:solidFill>
                    <a:srgbClr val="000000"/>
                  </a:solidFill>
                </a:uFill>
                <a:latin typeface="+mn-lt"/>
                <a:ea typeface="+mn-ea"/>
                <a:cs typeface="+mn-cs"/>
                <a:sym typeface="Arial"/>
              </a:defRPr>
            </a:lvl1pPr>
          </a:lstStyle>
          <a:p>
            <a:pPr/>
            <a:r>
              <a:t>Figure 42.12  Blood flow in capillary beds</a:t>
            </a:r>
          </a:p>
        </p:txBody>
      </p:sp>
      <p:sp>
        <p:nvSpPr>
          <p:cNvPr id="897" name="Line"/>
          <p:cNvSpPr/>
          <p:nvPr/>
        </p:nvSpPr>
        <p:spPr>
          <a:xfrm flipH="1">
            <a:off x="3280171" y="607218"/>
            <a:ext cx="17823658" cy="3175"/>
          </a:xfrm>
          <a:prstGeom prst="line">
            <a:avLst/>
          </a:prstGeom>
          <a:ln w="12700">
            <a:solidFill>
              <a:srgbClr val="011279"/>
            </a:solidFill>
          </a:ln>
        </p:spPr>
        <p:txBody>
          <a:bodyPr lIns="71437" tIns="71437" rIns="71437" bIns="71437" anchor="ctr"/>
          <a:lstStyle/>
          <a:p>
            <a:pPr/>
          </a:p>
        </p:txBody>
      </p:sp>
      <p:pic>
        <p:nvPicPr>
          <p:cNvPr id="898" name="42-12-BloodFlowCapillBed-L.png" descr="42-12-BloodFlowCapillBed-L.png"/>
          <p:cNvPicPr>
            <a:picLocks noChangeAspect="0"/>
          </p:cNvPicPr>
          <p:nvPr/>
        </p:nvPicPr>
        <p:blipFill>
          <a:blip r:embed="rId2">
            <a:extLst/>
          </a:blip>
          <a:stretch>
            <a:fillRect/>
          </a:stretch>
        </p:blipFill>
        <p:spPr>
          <a:xfrm>
            <a:off x="9906000" y="1019175"/>
            <a:ext cx="9036050" cy="12696826"/>
          </a:xfrm>
          <a:prstGeom prst="rect">
            <a:avLst/>
          </a:prstGeom>
          <a:ln w="12700">
            <a:miter lim="400000"/>
          </a:ln>
        </p:spPr>
      </p:pic>
      <p:sp>
        <p:nvSpPr>
          <p:cNvPr id="899" name="Sympathetic Nervous System"/>
          <p:cNvSpPr txBox="1"/>
          <p:nvPr/>
        </p:nvSpPr>
        <p:spPr>
          <a:xfrm>
            <a:off x="4601765" y="5403453"/>
            <a:ext cx="4804173" cy="245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Helvetica"/>
              <a:defRPr b="1" sz="5000">
                <a:uFill>
                  <a:solidFill>
                    <a:srgbClr val="000000"/>
                  </a:solidFill>
                </a:uFill>
              </a:defRPr>
            </a:lvl1pPr>
          </a:lstStyle>
          <a:p>
            <a:pPr/>
            <a:r>
              <a:t>Sympathetic Nervous System</a:t>
            </a:r>
          </a:p>
        </p:txBody>
      </p:sp>
      <p:grpSp>
        <p:nvGrpSpPr>
          <p:cNvPr id="902" name="Group"/>
          <p:cNvGrpSpPr/>
          <p:nvPr/>
        </p:nvGrpSpPr>
        <p:grpSpPr>
          <a:xfrm>
            <a:off x="5959078" y="2500312"/>
            <a:ext cx="3661172" cy="2750345"/>
            <a:chOff x="0" y="0"/>
            <a:chExt cx="3661171" cy="2750343"/>
          </a:xfrm>
        </p:grpSpPr>
        <p:sp>
          <p:nvSpPr>
            <p:cNvPr id="900" name="Line"/>
            <p:cNvSpPr/>
            <p:nvPr/>
          </p:nvSpPr>
          <p:spPr>
            <a:xfrm flipV="1">
              <a:off x="1214437" y="767953"/>
              <a:ext cx="2446735" cy="1982391"/>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901" name="leg muscles"/>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FF2600"/>
                </a:buClr>
                <a:buFont typeface="Helvetica"/>
                <a:defRPr b="1" sz="4600">
                  <a:solidFill>
                    <a:srgbClr val="FF2600"/>
                  </a:solidFill>
                  <a:uFill>
                    <a:solidFill>
                      <a:srgbClr val="FF2600"/>
                    </a:solidFill>
                  </a:uFill>
                </a:defRPr>
              </a:lvl1pPr>
            </a:lstStyle>
            <a:p>
              <a:pPr/>
              <a:r>
                <a:t>leg muscles</a:t>
              </a:r>
            </a:p>
          </p:txBody>
        </p:sp>
      </p:grpSp>
      <p:grpSp>
        <p:nvGrpSpPr>
          <p:cNvPr id="905" name="Group"/>
          <p:cNvGrpSpPr/>
          <p:nvPr/>
        </p:nvGrpSpPr>
        <p:grpSpPr>
          <a:xfrm>
            <a:off x="6780609" y="8018859"/>
            <a:ext cx="3053954" cy="3395266"/>
            <a:chOff x="0" y="0"/>
            <a:chExt cx="3053953" cy="3395265"/>
          </a:xfrm>
        </p:grpSpPr>
        <p:sp>
          <p:nvSpPr>
            <p:cNvPr id="903" name="Line"/>
            <p:cNvSpPr/>
            <p:nvPr/>
          </p:nvSpPr>
          <p:spPr>
            <a:xfrm>
              <a:off x="464343" y="0"/>
              <a:ext cx="2589611" cy="2286000"/>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904" name="GI tract"/>
            <p:cNvSpPr/>
            <p:nvPr/>
          </p:nvSpPr>
          <p:spPr>
            <a:xfrm>
              <a:off x="0" y="2125265"/>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941751"/>
                </a:buClr>
                <a:buFont typeface="Helvetica"/>
                <a:defRPr b="1" sz="4600">
                  <a:solidFill>
                    <a:srgbClr val="941751"/>
                  </a:solidFill>
                  <a:uFill>
                    <a:solidFill>
                      <a:srgbClr val="941751"/>
                    </a:solidFill>
                  </a:uFill>
                </a:defRPr>
              </a:lvl1pPr>
            </a:lstStyle>
            <a:p>
              <a:pPr/>
              <a:r>
                <a:t>GI tract</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99">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89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2" fill="hold">
                                  <p:stCondLst>
                                    <p:cond delay="0"/>
                                  </p:stCondLst>
                                  <p:iterate type="el" backwards="0">
                                    <p:tmAbs val="0"/>
                                  </p:iterate>
                                  <p:childTnLst>
                                    <p:set>
                                      <p:cBhvr>
                                        <p:cTn id="12" fill="hold"/>
                                        <p:tgtEl>
                                          <p:spTgt spid="90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3" fill="hold">
                                  <p:stCondLst>
                                    <p:cond delay="0"/>
                                  </p:stCondLst>
                                  <p:iterate type="el" backwards="0">
                                    <p:tmAbs val="0"/>
                                  </p:iterate>
                                  <p:childTnLst>
                                    <p:set>
                                      <p:cBhvr>
                                        <p:cTn id="16" fill="hold"/>
                                        <p:tgtEl>
                                          <p:spTgt spid="90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05" grpId="3"/>
      <p:bldP build="p" bldLvl="5" animBg="1" rev="0" advAuto="0" spid="899" grpId="1"/>
      <p:bldP build="whole" bldLvl="1" animBg="1" rev="0" advAuto="0" spid="902" grpId="2"/>
    </p:bldLst>
  </p:timing>
</p:sld>
</file>

<file path=ppt/slides/slide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07" name="Table 13.8"/>
          <p:cNvSpPr txBox="1"/>
          <p:nvPr/>
        </p:nvSpPr>
        <p:spPr>
          <a:xfrm>
            <a:off x="17942718" y="12830571"/>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Table 13.8</a:t>
            </a:r>
          </a:p>
        </p:txBody>
      </p:sp>
      <p:grpSp>
        <p:nvGrpSpPr>
          <p:cNvPr id="910" name="Group"/>
          <p:cNvGrpSpPr/>
          <p:nvPr/>
        </p:nvGrpSpPr>
        <p:grpSpPr>
          <a:xfrm>
            <a:off x="3315890" y="1281906"/>
            <a:ext cx="18252284" cy="10626332"/>
            <a:chOff x="0" y="0"/>
            <a:chExt cx="18252282" cy="10626330"/>
          </a:xfrm>
        </p:grpSpPr>
        <p:pic>
          <p:nvPicPr>
            <p:cNvPr id="908" name="fox78119_tb1308.jpg" descr="fox78119_tb1308.jpg"/>
            <p:cNvPicPr>
              <a:picLocks noChangeAspect="0"/>
            </p:cNvPicPr>
            <p:nvPr/>
          </p:nvPicPr>
          <p:blipFill>
            <a:blip r:embed="rId2">
              <a:extLst/>
            </a:blip>
            <a:stretch>
              <a:fillRect/>
            </a:stretch>
          </p:blipFill>
          <p:spPr>
            <a:xfrm>
              <a:off x="0" y="222507"/>
              <a:ext cx="18252283" cy="10403824"/>
            </a:xfrm>
            <a:prstGeom prst="rect">
              <a:avLst/>
            </a:prstGeom>
            <a:ln w="12700" cap="flat">
              <a:noFill/>
              <a:miter lim="400000"/>
            </a:ln>
            <a:effectLst/>
          </p:spPr>
        </p:pic>
        <p:sp>
          <p:nvSpPr>
            <p:cNvPr id="909" name="Rectangle"/>
            <p:cNvSpPr/>
            <p:nvPr/>
          </p:nvSpPr>
          <p:spPr>
            <a:xfrm>
              <a:off x="3673781" y="0"/>
              <a:ext cx="10263265" cy="52494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12" name="Figure 42.10  The interrelationship of blood flow velocity, cross-sectional area of blood vessels, and blood pressure"/>
          <p:cNvSpPr txBox="1"/>
          <p:nvPr>
            <p:ph type="title" idx="4294967295"/>
          </p:nvPr>
        </p:nvSpPr>
        <p:spPr>
          <a:xfrm>
            <a:off x="3048000" y="0"/>
            <a:ext cx="17675225" cy="3196829"/>
          </a:xfrm>
          <a:prstGeom prst="rect">
            <a:avLst/>
          </a:prstGeom>
        </p:spPr>
        <p:txBody>
          <a:bodyPr anchor="t"/>
          <a:lstStyle>
            <a:lvl1pPr marL="81269" marR="81269" algn="l" defTabSz="1821656">
              <a:tabLst>
                <a:tab pos="2120900" algn="l"/>
                <a:tab pos="3721100" algn="l"/>
              </a:tabLst>
              <a:defRPr sz="2400">
                <a:uFill>
                  <a:solidFill>
                    <a:srgbClr val="000000"/>
                  </a:solidFill>
                </a:uFill>
                <a:latin typeface="+mn-lt"/>
                <a:ea typeface="+mn-ea"/>
                <a:cs typeface="+mn-cs"/>
                <a:sym typeface="Arial"/>
              </a:defRPr>
            </a:lvl1pPr>
          </a:lstStyle>
          <a:p>
            <a:pPr/>
            <a:r>
              <a:t>Figure 42.10  The interrelationship of blood flow velocity, cross-sectional area of blood vessels, and blood pressure</a:t>
            </a:r>
          </a:p>
        </p:txBody>
      </p:sp>
      <p:sp>
        <p:nvSpPr>
          <p:cNvPr id="913" name="Line"/>
          <p:cNvSpPr/>
          <p:nvPr/>
        </p:nvSpPr>
        <p:spPr>
          <a:xfrm flipH="1">
            <a:off x="3280171" y="1071562"/>
            <a:ext cx="17823658" cy="3175"/>
          </a:xfrm>
          <a:prstGeom prst="line">
            <a:avLst/>
          </a:prstGeom>
          <a:ln w="12700">
            <a:solidFill>
              <a:srgbClr val="011279"/>
            </a:solidFill>
          </a:ln>
        </p:spPr>
        <p:txBody>
          <a:bodyPr lIns="71437" tIns="71437" rIns="71437" bIns="71437" anchor="ctr"/>
          <a:lstStyle/>
          <a:p>
            <a:pPr/>
          </a:p>
        </p:txBody>
      </p:sp>
      <p:pic>
        <p:nvPicPr>
          <p:cNvPr id="914" name="42-10-BloodFlowDynamics-L.png" descr="42-10-BloodFlowDynamics-L.png"/>
          <p:cNvPicPr>
            <a:picLocks noChangeAspect="0"/>
          </p:cNvPicPr>
          <p:nvPr/>
        </p:nvPicPr>
        <p:blipFill>
          <a:blip r:embed="rId2">
            <a:extLst/>
          </a:blip>
          <a:stretch>
            <a:fillRect/>
          </a:stretch>
        </p:blipFill>
        <p:spPr>
          <a:xfrm>
            <a:off x="7620000" y="1214437"/>
            <a:ext cx="9733360" cy="12930188"/>
          </a:xfrm>
          <a:prstGeom prst="rect">
            <a:avLst/>
          </a:prstGeom>
          <a:ln w="12700">
            <a:miter lim="400000"/>
          </a:ln>
        </p:spPr>
      </p:pic>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16" name="Figure 13.28"/>
          <p:cNvSpPr txBox="1"/>
          <p:nvPr/>
        </p:nvSpPr>
        <p:spPr>
          <a:xfrm>
            <a:off x="18424921" y="12937728"/>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13.28</a:t>
            </a:r>
          </a:p>
        </p:txBody>
      </p:sp>
      <p:grpSp>
        <p:nvGrpSpPr>
          <p:cNvPr id="919" name="Group"/>
          <p:cNvGrpSpPr/>
          <p:nvPr/>
        </p:nvGrpSpPr>
        <p:grpSpPr>
          <a:xfrm>
            <a:off x="8278813" y="196453"/>
            <a:ext cx="10826751" cy="12751594"/>
            <a:chOff x="0" y="0"/>
            <a:chExt cx="10826750" cy="12751593"/>
          </a:xfrm>
        </p:grpSpPr>
        <p:pic>
          <p:nvPicPr>
            <p:cNvPr id="917" name="fox78119_1328.jpg" descr="fox78119_1328.jpg"/>
            <p:cNvPicPr>
              <a:picLocks noChangeAspect="0"/>
            </p:cNvPicPr>
            <p:nvPr/>
          </p:nvPicPr>
          <p:blipFill>
            <a:blip r:embed="rId2">
              <a:extLst/>
            </a:blip>
            <a:stretch>
              <a:fillRect/>
            </a:stretch>
          </p:blipFill>
          <p:spPr>
            <a:xfrm>
              <a:off x="0" y="250031"/>
              <a:ext cx="10826750" cy="12501563"/>
            </a:xfrm>
            <a:prstGeom prst="rect">
              <a:avLst/>
            </a:prstGeom>
            <a:ln w="12700" cap="flat">
              <a:noFill/>
              <a:miter lim="400000"/>
            </a:ln>
            <a:effectLst/>
          </p:spPr>
        </p:pic>
        <p:sp>
          <p:nvSpPr>
            <p:cNvPr id="918" name="Rectangle"/>
            <p:cNvSpPr/>
            <p:nvPr/>
          </p:nvSpPr>
          <p:spPr>
            <a:xfrm>
              <a:off x="805656"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920" name="Endothelial cell lining capillary"/>
          <p:cNvSpPr txBox="1"/>
          <p:nvPr/>
        </p:nvSpPr>
        <p:spPr>
          <a:xfrm>
            <a:off x="3763953" y="634007"/>
            <a:ext cx="5232798" cy="189309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sz="5800">
                <a:latin typeface="+mj-lt"/>
                <a:ea typeface="+mj-ea"/>
                <a:cs typeface="+mj-cs"/>
                <a:sym typeface="Gill Sans"/>
              </a:defRPr>
            </a:lvl1pPr>
          </a:lstStyle>
          <a:p>
            <a:pPr/>
            <a:r>
              <a:t>Endothelial cell lining capillary</a:t>
            </a:r>
          </a:p>
        </p:txBody>
      </p:sp>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22" name="Defenestration of Prague in 1618: started 30-years war"/>
          <p:cNvSpPr txBox="1"/>
          <p:nvPr/>
        </p:nvSpPr>
        <p:spPr>
          <a:xfrm>
            <a:off x="4119562" y="607218"/>
            <a:ext cx="15934528"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Defenestration of Prague in 1618: started 30-years war</a:t>
            </a:r>
          </a:p>
        </p:txBody>
      </p:sp>
      <p:pic>
        <p:nvPicPr>
          <p:cNvPr id="923" name="image.pdf" descr="image.pdf"/>
          <p:cNvPicPr>
            <a:picLocks noChangeAspect="0"/>
          </p:cNvPicPr>
          <p:nvPr/>
        </p:nvPicPr>
        <p:blipFill>
          <a:blip r:embed="rId2">
            <a:extLst/>
          </a:blip>
          <a:stretch>
            <a:fillRect/>
          </a:stretch>
        </p:blipFill>
        <p:spPr>
          <a:xfrm>
            <a:off x="4262437" y="1518046"/>
            <a:ext cx="15698390" cy="11747501"/>
          </a:xfrm>
          <a:prstGeom prst="rect">
            <a:avLst/>
          </a:prstGeom>
          <a:ln w="12700">
            <a:miter lim="400000"/>
          </a:ln>
        </p:spPr>
      </p:pic>
      <p:grpSp>
        <p:nvGrpSpPr>
          <p:cNvPr id="927" name="Group"/>
          <p:cNvGrpSpPr/>
          <p:nvPr/>
        </p:nvGrpSpPr>
        <p:grpSpPr>
          <a:xfrm>
            <a:off x="13871575" y="3196828"/>
            <a:ext cx="4714082" cy="4875610"/>
            <a:chOff x="0" y="0"/>
            <a:chExt cx="4714081" cy="4875609"/>
          </a:xfrm>
        </p:grpSpPr>
        <p:sp>
          <p:nvSpPr>
            <p:cNvPr id="924" name="Imperial Austrians"/>
            <p:cNvSpPr txBox="1"/>
            <p:nvPr/>
          </p:nvSpPr>
          <p:spPr>
            <a:xfrm>
              <a:off x="0" y="0"/>
              <a:ext cx="3839766" cy="1539875"/>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buClr>
                  <a:srgbClr val="0433FF"/>
                </a:buClr>
                <a:buFont typeface="Helvetica"/>
                <a:defRPr b="1" sz="4600">
                  <a:solidFill>
                    <a:srgbClr val="0433FF"/>
                  </a:solidFill>
                  <a:uFill>
                    <a:solidFill>
                      <a:srgbClr val="0433FF"/>
                    </a:solidFill>
                  </a:uFill>
                </a:defRPr>
              </a:lvl1pPr>
            </a:lstStyle>
            <a:p>
              <a:pPr/>
              <a:r>
                <a:t>Imperial Austrians</a:t>
              </a:r>
            </a:p>
          </p:txBody>
        </p:sp>
        <p:sp>
          <p:nvSpPr>
            <p:cNvPr id="925" name="Line"/>
            <p:cNvSpPr/>
            <p:nvPr/>
          </p:nvSpPr>
          <p:spPr>
            <a:xfrm>
              <a:off x="2428081" y="1678781"/>
              <a:ext cx="2286001" cy="3196829"/>
            </a:xfrm>
            <a:prstGeom prst="line">
              <a:avLst/>
            </a:prstGeom>
            <a:noFill/>
            <a:ln w="50800" cap="flat">
              <a:solidFill>
                <a:srgbClr val="0433FF"/>
              </a:solidFill>
              <a:prstDash val="solid"/>
              <a:round/>
              <a:tailEnd type="triangle" w="med" len="med"/>
            </a:ln>
            <a:effectLst/>
          </p:spPr>
          <p:txBody>
            <a:bodyPr wrap="square" lIns="71437" tIns="71437" rIns="71437" bIns="71437" numCol="1" anchor="ctr">
              <a:noAutofit/>
            </a:bodyPr>
            <a:lstStyle/>
            <a:p>
              <a:pPr/>
            </a:p>
          </p:txBody>
        </p:sp>
        <p:sp>
          <p:nvSpPr>
            <p:cNvPr id="926" name="Line"/>
            <p:cNvSpPr/>
            <p:nvPr/>
          </p:nvSpPr>
          <p:spPr>
            <a:xfrm>
              <a:off x="2285206" y="1678781"/>
              <a:ext cx="767954" cy="1982391"/>
            </a:xfrm>
            <a:prstGeom prst="line">
              <a:avLst/>
            </a:prstGeom>
            <a:noFill/>
            <a:ln w="50800" cap="flat">
              <a:solidFill>
                <a:srgbClr val="0433FF"/>
              </a:solidFill>
              <a:prstDash val="solid"/>
              <a:round/>
              <a:tailEnd type="triangle" w="med" len="med"/>
            </a:ln>
            <a:effectLst/>
          </p:spPr>
          <p:txBody>
            <a:bodyPr wrap="square" lIns="71437" tIns="71437" rIns="71437" bIns="71437" numCol="1" anchor="ctr">
              <a:noAutofit/>
            </a:bodyPr>
            <a:lstStyle/>
            <a:p>
              <a:pPr/>
            </a:p>
          </p:txBody>
        </p:sp>
      </p:grpSp>
      <p:grpSp>
        <p:nvGrpSpPr>
          <p:cNvPr id="931" name="Group"/>
          <p:cNvGrpSpPr/>
          <p:nvPr/>
        </p:nvGrpSpPr>
        <p:grpSpPr>
          <a:xfrm>
            <a:off x="8995171" y="3500437"/>
            <a:ext cx="6411517" cy="6250782"/>
            <a:chOff x="0" y="0"/>
            <a:chExt cx="6411515" cy="6250781"/>
          </a:xfrm>
        </p:grpSpPr>
        <p:sp>
          <p:nvSpPr>
            <p:cNvPr id="928" name="Bohemians"/>
            <p:cNvSpPr txBox="1"/>
            <p:nvPr/>
          </p:nvSpPr>
          <p:spPr>
            <a:xfrm>
              <a:off x="0" y="0"/>
              <a:ext cx="3385773" cy="841375"/>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FF2600"/>
                </a:buClr>
                <a:buFont typeface="Helvetica"/>
                <a:defRPr b="1" sz="4600">
                  <a:solidFill>
                    <a:srgbClr val="FF2600"/>
                  </a:solidFill>
                  <a:uFill>
                    <a:solidFill>
                      <a:srgbClr val="FF2600"/>
                    </a:solidFill>
                  </a:uFill>
                </a:defRPr>
              </a:lvl1pPr>
            </a:lstStyle>
            <a:p>
              <a:pPr/>
              <a:r>
                <a:t>Bohemians</a:t>
              </a:r>
            </a:p>
          </p:txBody>
        </p:sp>
        <p:sp>
          <p:nvSpPr>
            <p:cNvPr id="929" name="Line"/>
            <p:cNvSpPr/>
            <p:nvPr/>
          </p:nvSpPr>
          <p:spPr>
            <a:xfrm>
              <a:off x="1982390" y="1232296"/>
              <a:ext cx="3661173" cy="2589611"/>
            </a:xfrm>
            <a:prstGeom prst="line">
              <a:avLst/>
            </a:prstGeom>
            <a:noFill/>
            <a:ln w="50800" cap="flat">
              <a:solidFill>
                <a:srgbClr val="FF2600"/>
              </a:solidFill>
              <a:prstDash val="solid"/>
              <a:round/>
              <a:tailEnd type="triangle" w="med" len="med"/>
            </a:ln>
            <a:effectLst/>
          </p:spPr>
          <p:txBody>
            <a:bodyPr wrap="square" lIns="71437" tIns="71437" rIns="71437" bIns="71437" numCol="1" anchor="ctr">
              <a:noAutofit/>
            </a:bodyPr>
            <a:lstStyle/>
            <a:p>
              <a:pPr/>
            </a:p>
          </p:txBody>
        </p:sp>
        <p:sp>
          <p:nvSpPr>
            <p:cNvPr id="930" name="Line"/>
            <p:cNvSpPr/>
            <p:nvPr/>
          </p:nvSpPr>
          <p:spPr>
            <a:xfrm>
              <a:off x="1678781" y="1071562"/>
              <a:ext cx="4732735" cy="5179220"/>
            </a:xfrm>
            <a:prstGeom prst="line">
              <a:avLst/>
            </a:prstGeom>
            <a:noFill/>
            <a:ln w="50800" cap="flat">
              <a:solidFill>
                <a:srgbClr val="FF2600"/>
              </a:solidFill>
              <a:prstDash val="solid"/>
              <a:round/>
              <a:tailEnd type="triangle" w="med" len="med"/>
            </a:ln>
            <a:effectLst/>
          </p:spPr>
          <p:txBody>
            <a:bodyPr wrap="square" lIns="71437" tIns="71437" rIns="71437" bIns="71437" numCol="1" anchor="ctr">
              <a:noAutofit/>
            </a:bodyPr>
            <a:lstStyle/>
            <a:p>
              <a:pPr/>
            </a:p>
          </p:txBody>
        </p:sp>
      </p:grpSp>
    </p:spTree>
  </p:cSld>
  <p:clrMapOvr>
    <a:masterClrMapping/>
  </p:clrMapOvr>
  <p:transition xmlns:p14="http://schemas.microsoft.com/office/powerpoint/2010/main" spd="med" advClick="1"/>
</p:sld>
</file>

<file path=ppt/slides/slide7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33" name="Fenestrated Capillaries vs. Blood Brain Barrier"/>
          <p:cNvSpPr txBox="1"/>
          <p:nvPr>
            <p:ph type="title" idx="4294967295"/>
          </p:nvPr>
        </p:nvSpPr>
        <p:spPr>
          <a:xfrm>
            <a:off x="4191000" y="482203"/>
            <a:ext cx="14930438" cy="1678782"/>
          </a:xfrm>
          <a:prstGeom prst="rect">
            <a:avLst/>
          </a:prstGeom>
          <a:solidFill>
            <a:srgbClr val="FFFFFF"/>
          </a:solidFill>
          <a:ln>
            <a:solidFill>
              <a:srgbClr val="000000">
                <a:alpha val="0"/>
              </a:srgbClr>
            </a:solidFill>
          </a:ln>
        </p:spPr>
        <p:txBody>
          <a:bodyPr anchor="t"/>
          <a:lstStyle>
            <a:lvl1pPr marL="81280" marR="81280" algn="l" defTabSz="1821656">
              <a:defRPr b="1" sz="5000">
                <a:solidFill>
                  <a:srgbClr val="FFAA00"/>
                </a:solidFill>
                <a:uFill>
                  <a:solidFill>
                    <a:srgbClr val="FFAA00"/>
                  </a:solidFill>
                </a:uFill>
                <a:latin typeface="Helvetica"/>
                <a:ea typeface="Helvetica"/>
                <a:cs typeface="Helvetica"/>
                <a:sym typeface="Helvetica"/>
              </a:defRPr>
            </a:lvl1pPr>
          </a:lstStyle>
          <a:p>
            <a:pPr/>
            <a:r>
              <a:t>Fenestrated Capillaries vs. Blood Brain Barrier</a:t>
            </a:r>
          </a:p>
        </p:txBody>
      </p:sp>
      <p:pic>
        <p:nvPicPr>
          <p:cNvPr id="934" name="image.pdf" descr="image.pdf"/>
          <p:cNvPicPr>
            <a:picLocks noChangeAspect="0"/>
          </p:cNvPicPr>
          <p:nvPr/>
        </p:nvPicPr>
        <p:blipFill>
          <a:blip r:embed="rId2">
            <a:extLst/>
          </a:blip>
          <a:stretch>
            <a:fillRect/>
          </a:stretch>
        </p:blipFill>
        <p:spPr>
          <a:xfrm>
            <a:off x="4778375" y="2838450"/>
            <a:ext cx="5705475" cy="6873875"/>
          </a:xfrm>
          <a:prstGeom prst="rect">
            <a:avLst/>
          </a:prstGeom>
          <a:ln w="12700">
            <a:miter lim="400000"/>
          </a:ln>
        </p:spPr>
      </p:pic>
      <p:sp>
        <p:nvSpPr>
          <p:cNvPr id="935" name="Periphery of Body"/>
          <p:cNvSpPr txBox="1"/>
          <p:nvPr/>
        </p:nvSpPr>
        <p:spPr>
          <a:xfrm>
            <a:off x="5173265" y="3500437"/>
            <a:ext cx="5471865"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Periphery of Body</a:t>
            </a:r>
          </a:p>
        </p:txBody>
      </p:sp>
      <p:grpSp>
        <p:nvGrpSpPr>
          <p:cNvPr id="938" name="Group"/>
          <p:cNvGrpSpPr/>
          <p:nvPr/>
        </p:nvGrpSpPr>
        <p:grpSpPr>
          <a:xfrm>
            <a:off x="12792075" y="2643187"/>
            <a:ext cx="6661548" cy="9758363"/>
            <a:chOff x="0" y="0"/>
            <a:chExt cx="6661546" cy="9758362"/>
          </a:xfrm>
        </p:grpSpPr>
        <p:pic>
          <p:nvPicPr>
            <p:cNvPr id="936" name="image.pdf" descr="image.pdf"/>
            <p:cNvPicPr>
              <a:picLocks noChangeAspect="0"/>
            </p:cNvPicPr>
            <p:nvPr/>
          </p:nvPicPr>
          <p:blipFill>
            <a:blip r:embed="rId3">
              <a:extLst/>
            </a:blip>
            <a:stretch>
              <a:fillRect/>
            </a:stretch>
          </p:blipFill>
          <p:spPr>
            <a:xfrm>
              <a:off x="0" y="0"/>
              <a:ext cx="6661547" cy="8299450"/>
            </a:xfrm>
            <a:prstGeom prst="rect">
              <a:avLst/>
            </a:prstGeom>
            <a:ln w="12700" cap="flat">
              <a:noFill/>
              <a:miter lim="400000"/>
            </a:ln>
            <a:effectLst/>
          </p:spPr>
        </p:pic>
        <p:sp>
          <p:nvSpPr>
            <p:cNvPr id="937" name="Brain"/>
            <p:cNvSpPr/>
            <p:nvPr/>
          </p:nvSpPr>
          <p:spPr>
            <a:xfrm>
              <a:off x="2314574" y="848836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000000"/>
                </a:buClr>
                <a:buFont typeface="Helvetica"/>
                <a:defRPr b="1" sz="4600">
                  <a:uFill>
                    <a:solidFill>
                      <a:srgbClr val="000000"/>
                    </a:solidFill>
                  </a:uFill>
                </a:defRPr>
              </a:lvl1pPr>
            </a:lstStyle>
            <a:p>
              <a:pPr/>
              <a:r>
                <a:t>Brain</a:t>
              </a:r>
            </a:p>
          </p:txBody>
        </p:sp>
      </p:grpSp>
      <p:grpSp>
        <p:nvGrpSpPr>
          <p:cNvPr id="941" name="Group"/>
          <p:cNvGrpSpPr/>
          <p:nvPr/>
        </p:nvGrpSpPr>
        <p:grpSpPr>
          <a:xfrm>
            <a:off x="7155656" y="8376046"/>
            <a:ext cx="163910" cy="1678783"/>
            <a:chOff x="0" y="0"/>
            <a:chExt cx="163909" cy="1678781"/>
          </a:xfrm>
        </p:grpSpPr>
        <p:sp>
          <p:nvSpPr>
            <p:cNvPr id="939" name="Line"/>
            <p:cNvSpPr/>
            <p:nvPr/>
          </p:nvSpPr>
          <p:spPr>
            <a:xfrm>
              <a:off x="160734" y="464343"/>
              <a:ext cx="3176" cy="1214439"/>
            </a:xfrm>
            <a:prstGeom prst="line">
              <a:avLst/>
            </a:prstGeom>
            <a:noFill/>
            <a:ln w="50800" cap="flat">
              <a:solidFill>
                <a:srgbClr val="0433FF"/>
              </a:solidFill>
              <a:prstDash val="solid"/>
              <a:round/>
              <a:tailEnd type="triangle" w="med" len="med"/>
            </a:ln>
            <a:effectLst/>
          </p:spPr>
          <p:txBody>
            <a:bodyPr wrap="square" lIns="71437" tIns="71437" rIns="71437" bIns="71437" numCol="1" anchor="ctr">
              <a:noAutofit/>
            </a:bodyPr>
            <a:lstStyle/>
            <a:p>
              <a:pPr/>
            </a:p>
          </p:txBody>
        </p:sp>
        <p:sp>
          <p:nvSpPr>
            <p:cNvPr id="940" name="Line"/>
            <p:cNvSpPr/>
            <p:nvPr/>
          </p:nvSpPr>
          <p:spPr>
            <a:xfrm flipV="1">
              <a:off x="0" y="0"/>
              <a:ext cx="3175" cy="1071563"/>
            </a:xfrm>
            <a:prstGeom prst="line">
              <a:avLst/>
            </a:prstGeom>
            <a:noFill/>
            <a:ln w="50800" cap="flat">
              <a:solidFill>
                <a:srgbClr val="0433FF"/>
              </a:solidFill>
              <a:prstDash val="solid"/>
              <a:round/>
              <a:tailEnd type="triangle" w="med" len="med"/>
            </a:ln>
            <a:effectLst/>
          </p:spPr>
          <p:txBody>
            <a:bodyPr wrap="square" lIns="71437" tIns="71437" rIns="71437" bIns="71437" numCol="1" anchor="ctr">
              <a:noAutofit/>
            </a:bodyPr>
            <a:lstStyle/>
            <a:p>
              <a:pPr/>
            </a:p>
          </p:txBody>
        </p:sp>
      </p:grpSp>
      <p:sp>
        <p:nvSpPr>
          <p:cNvPr id="942" name="Only transported or hydrophobic molecules can cross"/>
          <p:cNvSpPr txBox="1"/>
          <p:nvPr/>
        </p:nvSpPr>
        <p:spPr>
          <a:xfrm>
            <a:off x="12347575" y="12037218"/>
            <a:ext cx="7572375" cy="118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Only transported or hydrophobic molecules can cross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9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942">
                                            <p:bg/>
                                          </p:spTgt>
                                        </p:tgtEl>
                                        <p:attrNameLst>
                                          <p:attrName>style.visibility</p:attrName>
                                        </p:attrNameLst>
                                      </p:cBhvr>
                                      <p:to>
                                        <p:strVal val="visible"/>
                                      </p:to>
                                    </p:set>
                                  </p:childTnLst>
                                </p:cTn>
                              </p:par>
                              <p:par>
                                <p:cTn id="15" presetClass="entr" nodeType="withEffect" presetSubtype="0" presetID="1" grpId="3" fill="hold">
                                  <p:stCondLst>
                                    <p:cond delay="0"/>
                                  </p:stCondLst>
                                  <p:iterate type="el" backwards="0">
                                    <p:tmAbs val="0"/>
                                  </p:iterate>
                                  <p:childTnLst>
                                    <p:set>
                                      <p:cBhvr>
                                        <p:cTn id="16" fill="hold"/>
                                        <p:tgtEl>
                                          <p:spTgt spid="942">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42" grpId="3"/>
      <p:bldP build="whole" bldLvl="1" animBg="1" rev="0" advAuto="0" spid="941" grpId="1"/>
      <p:bldP build="whole" bldLvl="1" animBg="1" rev="0" advAuto="0" spid="938" grpId="2"/>
    </p:bldLst>
  </p:timing>
</p:sld>
</file>

<file path=ppt/slides/slide7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44" name="end recording"/>
          <p:cNvSpPr txBox="1"/>
          <p:nvPr/>
        </p:nvSpPr>
        <p:spPr>
          <a:xfrm>
            <a:off x="7574664" y="4649390"/>
            <a:ext cx="7781665" cy="15240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9000"/>
            </a:lvl1pPr>
          </a:lstStyle>
          <a:p>
            <a:pPr/>
            <a:r>
              <a:t>end recording</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96" name="smHarvey.png" descr="smHarvey.png"/>
          <p:cNvPicPr>
            <a:picLocks noChangeAspect="1"/>
          </p:cNvPicPr>
          <p:nvPr/>
        </p:nvPicPr>
        <p:blipFill>
          <a:blip r:embed="rId2">
            <a:extLst/>
          </a:blip>
          <a:stretch>
            <a:fillRect/>
          </a:stretch>
        </p:blipFill>
        <p:spPr>
          <a:xfrm>
            <a:off x="3530203" y="875109"/>
            <a:ext cx="8346698" cy="10483454"/>
          </a:xfrm>
          <a:prstGeom prst="rect">
            <a:avLst/>
          </a:prstGeom>
          <a:ln w="12700">
            <a:miter lim="400000"/>
          </a:ln>
        </p:spPr>
      </p:pic>
      <p:sp>
        <p:nvSpPr>
          <p:cNvPr id="297" name="William Harvey, MD…"/>
          <p:cNvSpPr txBox="1"/>
          <p:nvPr/>
        </p:nvSpPr>
        <p:spPr>
          <a:xfrm>
            <a:off x="12108101" y="419695"/>
            <a:ext cx="9001126" cy="417909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5800"/>
            </a:pPr>
            <a:r>
              <a:t>William Harvey, MD</a:t>
            </a:r>
          </a:p>
          <a:p>
            <a:pPr defTabSz="821531">
              <a:defRPr sz="3200"/>
            </a:pPr>
            <a:r>
              <a:t>1578-1657</a:t>
            </a:r>
          </a:p>
          <a:p>
            <a:pPr defTabSz="821531">
              <a:defRPr sz="3200"/>
            </a:pPr>
            <a:r>
              <a:t>Physician to Kings James I and Charles I</a:t>
            </a:r>
          </a:p>
          <a:p>
            <a:pPr defTabSz="821531">
              <a:defRPr sz="3200"/>
            </a:pPr>
          </a:p>
          <a:p>
            <a:pPr defTabSz="821531">
              <a:defRPr sz="3200"/>
            </a:pPr>
            <a:r>
              <a:t>Author of </a:t>
            </a:r>
            <a:r>
              <a:rPr b="1" i="1" sz="3600"/>
              <a:t>de Motu Cordis et Sanguinis</a:t>
            </a:r>
            <a:endParaRPr b="1" i="1" sz="3600"/>
          </a:p>
          <a:p>
            <a:pPr>
              <a:spcBef>
                <a:spcPts val="800"/>
              </a:spcBef>
              <a:defRPr sz="3200"/>
            </a:pPr>
            <a:r>
              <a:t>(An Anatomical Exercise on the Motion of the Heart and Blood in Living Beings), 1628</a:t>
            </a:r>
          </a:p>
        </p:txBody>
      </p:sp>
      <p:sp>
        <p:nvSpPr>
          <p:cNvPr id="298" name="“This book is important both for the discovery of the complete circulation and for the experimental, quantitive and mechanistic methodology which Harvey introduced. He looked upon the heart, not as a mystical seat of the spirit and faculties, but as a pu"/>
          <p:cNvSpPr txBox="1"/>
          <p:nvPr/>
        </p:nvSpPr>
        <p:spPr>
          <a:xfrm>
            <a:off x="12156281" y="5283596"/>
            <a:ext cx="11150064" cy="586343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spcBef>
                <a:spcPts val="800"/>
              </a:spcBef>
              <a:defRPr sz="2800"/>
            </a:pPr>
            <a:r>
              <a:t>“This book is important both for the discovery of the complete circulation and for the experimental, quantitive and mechanistic methodology which Harvey introduced. He looked upon the heart, not as a mystical seat of the spirit and faculties, but as a pump analyzable along </a:t>
            </a:r>
            <a:r>
              <a:rPr b="1"/>
              <a:t>mechanical lines.</a:t>
            </a:r>
            <a:r>
              <a:t> </a:t>
            </a:r>
          </a:p>
          <a:p>
            <a:pPr>
              <a:spcBef>
                <a:spcPts val="800"/>
              </a:spcBef>
              <a:defRPr sz="2800"/>
            </a:pPr>
            <a:r>
              <a:t>He observed that with each beat two ounces of blood leave the heart; so that with 72 heart beats per minute, the heart throws into the system 540 pounds of blood every hour. Where could all this blood come from? The answer seems to be that it is the same blood that is always returning. Moreover, the one-way valves in the heart, like those in the veins, indicate that ... the blood goes out to all parts of the body through the arteries and returns by way of the veins. The blood thus makes a </a:t>
            </a:r>
            <a:r>
              <a:rPr b="1"/>
              <a:t>complete closed circuit</a:t>
            </a:r>
            <a:r>
              <a:t>.”</a:t>
            </a:r>
          </a:p>
        </p:txBody>
      </p:sp>
      <p:sp>
        <p:nvSpPr>
          <p:cNvPr id="299" name="described pulmonary vs. systemic circulation, cardiac cycle, pacemaker cells, arteries vs. veins...(but couldn’t see capillaries)"/>
          <p:cNvSpPr txBox="1"/>
          <p:nvPr/>
        </p:nvSpPr>
        <p:spPr>
          <a:xfrm>
            <a:off x="3531781" y="11973520"/>
            <a:ext cx="15287626" cy="118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3200"/>
            </a:lvl1pPr>
          </a:lstStyle>
          <a:p>
            <a:pPr/>
            <a:r>
              <a:t>described pulmonary vs. systemic circulation, cardiac cycle, pacemaker cells, arteries vs. veins...(but couldn’t see capillaries)</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Figure 13.11"/>
          <p:cNvSpPr txBox="1"/>
          <p:nvPr/>
        </p:nvSpPr>
        <p:spPr>
          <a:xfrm>
            <a:off x="18299906" y="12751593"/>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13.11</a:t>
            </a:r>
          </a:p>
        </p:txBody>
      </p:sp>
      <p:pic>
        <p:nvPicPr>
          <p:cNvPr id="302" name="droppedImage.png" descr="droppedImage.png"/>
          <p:cNvPicPr>
            <a:picLocks noChangeAspect="1"/>
          </p:cNvPicPr>
          <p:nvPr/>
        </p:nvPicPr>
        <p:blipFill>
          <a:blip r:embed="rId2">
            <a:extLst/>
          </a:blip>
          <a:stretch>
            <a:fillRect/>
          </a:stretch>
        </p:blipFill>
        <p:spPr>
          <a:xfrm>
            <a:off x="5548312" y="1339453"/>
            <a:ext cx="13412392" cy="10387170"/>
          </a:xfrm>
          <a:prstGeom prst="rect">
            <a:avLst/>
          </a:prstGeom>
          <a:ln w="12700"/>
        </p:spPr>
      </p:pic>
      <p:sp>
        <p:nvSpPr>
          <p:cNvPr id="303" name="Line"/>
          <p:cNvSpPr/>
          <p:nvPr/>
        </p:nvSpPr>
        <p:spPr>
          <a:xfrm flipV="1">
            <a:off x="6441281" y="5429248"/>
            <a:ext cx="4250532" cy="53581"/>
          </a:xfrm>
          <a:prstGeom prst="line">
            <a:avLst/>
          </a:prstGeom>
          <a:ln w="50800">
            <a:solidFill>
              <a:srgbClr val="831100"/>
            </a:solidFill>
          </a:ln>
        </p:spPr>
        <p:txBody>
          <a:bodyPr lIns="71437" tIns="71437" rIns="71437" bIns="71437" anchor="ctr"/>
          <a:lstStyle/>
          <a:p>
            <a:pPr/>
          </a:p>
        </p:txBody>
      </p:sp>
      <p:sp>
        <p:nvSpPr>
          <p:cNvPr id="304" name="aortic…"/>
          <p:cNvSpPr txBox="1"/>
          <p:nvPr/>
        </p:nvSpPr>
        <p:spPr>
          <a:xfrm>
            <a:off x="3405187" y="4786312"/>
            <a:ext cx="3245111" cy="13215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r" defTabSz="1821656">
              <a:defRPr sz="3200">
                <a:solidFill>
                  <a:srgbClr val="831100"/>
                </a:solidFill>
                <a:uFill>
                  <a:solidFill>
                    <a:srgbClr val="831100"/>
                  </a:solidFill>
                </a:uFill>
                <a:latin typeface="Comic Sans MS"/>
                <a:ea typeface="Comic Sans MS"/>
                <a:cs typeface="Comic Sans MS"/>
                <a:sym typeface="Comic Sans MS"/>
              </a:defRPr>
            </a:pPr>
            <a:r>
              <a:t>aortic</a:t>
            </a:r>
          </a:p>
          <a:p>
            <a:pPr marL="81280" marR="81280" algn="r" defTabSz="1821656">
              <a:defRPr sz="3200">
                <a:solidFill>
                  <a:srgbClr val="831100"/>
                </a:solidFill>
                <a:uFill>
                  <a:solidFill>
                    <a:srgbClr val="831100"/>
                  </a:solidFill>
                </a:uFill>
                <a:latin typeface="Comic Sans MS"/>
                <a:ea typeface="Comic Sans MS"/>
                <a:cs typeface="Comic Sans MS"/>
                <a:sym typeface="Comic Sans MS"/>
              </a:defRPr>
            </a:pPr>
            <a:r>
              <a:t>semilunar valve</a:t>
            </a:r>
          </a:p>
        </p:txBody>
      </p:sp>
      <p:sp>
        <p:nvSpPr>
          <p:cNvPr id="305" name="Line"/>
          <p:cNvSpPr/>
          <p:nvPr/>
        </p:nvSpPr>
        <p:spPr>
          <a:xfrm>
            <a:off x="7596171" y="5173266"/>
            <a:ext cx="7786725" cy="1"/>
          </a:xfrm>
          <a:prstGeom prst="line">
            <a:avLst/>
          </a:prstGeom>
          <a:ln w="101600">
            <a:solidFill>
              <a:srgbClr val="77BB41"/>
            </a:solidFill>
            <a:custDash>
              <a:ds d="200000" sp="200000"/>
            </a:custDash>
          </a:ln>
        </p:spPr>
        <p:txBody>
          <a:bodyPr lIns="71437" tIns="71437" rIns="71437" bIns="71437" anchor="ctr"/>
          <a:lstStyle/>
          <a:p>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0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05" grpId="1"/>
    </p:bldLst>
  </p:timing>
</p:sld>
</file>

<file path=ppt/theme/_rels/theme1.xml.rels><?xml version="1.0" encoding="UTF-8"?>
<Relationships xmlns="http://schemas.openxmlformats.org/package/2006/relationships"><Relationship Id="rId1" Type="http://schemas.openxmlformats.org/officeDocument/2006/relationships/image" Target="../media/image1.png"/></Relationships>

</file>

<file path=ppt/theme/_rels/theme2.xml.rels><?xml version="1.0" encoding="UTF-8"?>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6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6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