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media/image1.jpeg" ContentType="image/jpeg"/>
  <Override PartName="/ppt/media/media1.mov" ContentType="audio/unknown"/>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media1.mp4" ContentType="video/unknown"/>
  <Override PartName="/ppt/media/image2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1pPr>
    <a:lvl2pPr marL="0" marR="0" indent="228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2pPr>
    <a:lvl3pPr marL="0" marR="0" indent="457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3pPr>
    <a:lvl4pPr marL="0" marR="0" indent="685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4pPr>
    <a:lvl5pPr marL="0" marR="0" indent="9144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5pPr>
    <a:lvl6pPr marL="0" marR="0" indent="11430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6pPr>
    <a:lvl7pPr marL="0" marR="0" indent="13716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7pPr>
    <a:lvl8pPr marL="0" marR="0" indent="16002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8pPr>
    <a:lvl9pPr marL="0" marR="0" indent="182880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def" i="de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de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def" i="de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de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def" i="de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de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def" i="de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de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def" i="de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de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def" i="de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de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de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D51ADE6A-740E-44AE-83CC-AE7238B6C88D}"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 styleId="{4A9BC294-FFE2-49D5-8D69-9E1BD2C41BD5}" styleName="">
    <a:tblBg/>
    <a:wholeTbl>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n" i="off">
        <a:fontRef idx="minor">
          <a:srgbClr val="000000"/>
        </a:fontRef>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BBFC77FB-9ED0-4EC9-95AA-A1379042E648}" styleName="">
    <a:tblBg/>
    <a:wholeTbl>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off">
        <a:font>
          <a:latin typeface="Times Roman"/>
          <a:ea typeface="Times Roman"/>
          <a:cs typeface="Times Roman"/>
        </a:font>
        <a:srgbClr val="000000"/>
      </a:tcTxStyle>
      <a:tcStyle>
        <a:tcBdr>
          <a:left>
            <a:ln w="381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
          <a:latin typeface="Times Roman"/>
          <a:ea typeface="Times Roman"/>
          <a:cs typeface="Times Roman"/>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3DC5C2F9-1CAC-4260-A1DD-9FCDBB877499}" styleName="">
    <a:tblBg/>
    <a:wholeTbl>
      <a:tcTxStyle b="off" i="off">
        <a:fontRef idx="major">
          <a:srgbClr val="000000"/>
        </a:fontRef>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C5C7C9">
              <a:alpha val="30000"/>
            </a:srgbClr>
          </a:solidFill>
        </a:fill>
      </a:tcStyle>
    </a:band2H>
    <a:firstCol>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off">
        <a:fontRef idx="major">
          <a:srgbClr val="FFFFFF"/>
        </a:fontRef>
        <a:srgbClr val="FFFFFF"/>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51" name="Shape 251"/>
          <p:cNvSpPr/>
          <p:nvPr>
            <p:ph type="sldImg"/>
          </p:nvPr>
        </p:nvSpPr>
        <p:spPr>
          <a:xfrm>
            <a:off x="1143000" y="685800"/>
            <a:ext cx="4572000" cy="3429000"/>
          </a:xfrm>
          <a:prstGeom prst="rect">
            <a:avLst/>
          </a:prstGeom>
        </p:spPr>
        <p:txBody>
          <a:bodyPr/>
          <a:lstStyle/>
          <a:p>
            <a:pPr/>
          </a:p>
        </p:txBody>
      </p:sp>
      <p:sp>
        <p:nvSpPr>
          <p:cNvPr id="252" name="Shape 25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indent="228600" defTabSz="584200" latinLnBrk="0">
      <a:defRPr sz="2200">
        <a:latin typeface="Lucida Grande"/>
        <a:ea typeface="Lucida Grande"/>
        <a:cs typeface="Lucida Grande"/>
        <a:sym typeface="Lucida Grande"/>
      </a:defRPr>
    </a:lvl2pPr>
    <a:lvl3pPr indent="457200" defTabSz="584200" latinLnBrk="0">
      <a:defRPr sz="2200">
        <a:latin typeface="Lucida Grande"/>
        <a:ea typeface="Lucida Grande"/>
        <a:cs typeface="Lucida Grande"/>
        <a:sym typeface="Lucida Grande"/>
      </a:defRPr>
    </a:lvl3pPr>
    <a:lvl4pPr indent="685800" defTabSz="584200" latinLnBrk="0">
      <a:defRPr sz="2200">
        <a:latin typeface="Lucida Grande"/>
        <a:ea typeface="Lucida Grande"/>
        <a:cs typeface="Lucida Grande"/>
        <a:sym typeface="Lucida Grande"/>
      </a:defRPr>
    </a:lvl4pPr>
    <a:lvl5pPr indent="914400" defTabSz="584200" latinLnBrk="0">
      <a:defRPr sz="2200">
        <a:latin typeface="Lucida Grande"/>
        <a:ea typeface="Lucida Grande"/>
        <a:cs typeface="Lucida Grande"/>
        <a:sym typeface="Lucida Grande"/>
      </a:defRPr>
    </a:lvl5pPr>
    <a:lvl6pPr indent="1143000" defTabSz="584200" latinLnBrk="0">
      <a:defRPr sz="2200">
        <a:latin typeface="Lucida Grande"/>
        <a:ea typeface="Lucida Grande"/>
        <a:cs typeface="Lucida Grande"/>
        <a:sym typeface="Lucida Grande"/>
      </a:defRPr>
    </a:lvl6pPr>
    <a:lvl7pPr indent="1371600" defTabSz="584200" latinLnBrk="0">
      <a:defRPr sz="2200">
        <a:latin typeface="Lucida Grande"/>
        <a:ea typeface="Lucida Grande"/>
        <a:cs typeface="Lucida Grande"/>
        <a:sym typeface="Lucida Grande"/>
      </a:defRPr>
    </a:lvl7pPr>
    <a:lvl8pPr indent="1600200" defTabSz="584200" latinLnBrk="0">
      <a:defRPr sz="2200">
        <a:latin typeface="Lucida Grande"/>
        <a:ea typeface="Lucida Grande"/>
        <a:cs typeface="Lucida Grande"/>
        <a:sym typeface="Lucida Grande"/>
      </a:defRPr>
    </a:lvl8pPr>
    <a:lvl9pPr indent="1828800" defTabSz="584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4833937" y="2303859"/>
            <a:ext cx="14716126" cy="4643438"/>
          </a:xfrm>
          <a:prstGeom prst="rect">
            <a:avLst/>
          </a:prstGeom>
        </p:spPr>
        <p:txBody>
          <a:bodyPr anchor="b"/>
          <a:lstStyle/>
          <a:p>
            <a:pPr/>
            <a:r>
              <a:t>Title Text</a:t>
            </a:r>
          </a:p>
        </p:txBody>
      </p:sp>
      <p:sp>
        <p:nvSpPr>
          <p:cNvPr id="12" name="Body Level One…"/>
          <p:cNvSpPr txBox="1"/>
          <p:nvPr>
            <p:ph type="body" sz="quarter" idx="1"/>
          </p:nvPr>
        </p:nvSpPr>
        <p:spPr>
          <a:xfrm>
            <a:off x="4833937" y="7072312"/>
            <a:ext cx="14716126" cy="1589485"/>
          </a:xfrm>
          <a:prstGeom prst="rect">
            <a:avLst/>
          </a:prstGeom>
        </p:spPr>
        <p:txBody>
          <a:bodyPr anchor="t"/>
          <a:lstStyle>
            <a:lvl1pPr marL="0" indent="0" algn="ctr">
              <a:spcBef>
                <a:spcPts val="0"/>
              </a:spcBef>
              <a:buSzTx/>
              <a:buNone/>
              <a:defRPr sz="5000"/>
            </a:lvl1pPr>
            <a:lvl2pPr marL="0" indent="0" algn="ctr">
              <a:spcBef>
                <a:spcPts val="0"/>
              </a:spcBef>
              <a:buSzTx/>
              <a:buNone/>
              <a:defRPr sz="5000"/>
            </a:lvl2pPr>
            <a:lvl3pPr marL="0" indent="0" algn="ctr">
              <a:spcBef>
                <a:spcPts val="0"/>
              </a:spcBef>
              <a:buSzTx/>
              <a:buNone/>
              <a:defRPr sz="5000"/>
            </a:lvl3pPr>
            <a:lvl4pPr marL="0" indent="0" algn="ctr">
              <a:spcBef>
                <a:spcPts val="0"/>
              </a:spcBef>
              <a:buSzTx/>
              <a:buNone/>
              <a:defRPr sz="5000"/>
            </a:lvl4pPr>
            <a:lvl5pPr marL="0" indent="0" algn="ctr">
              <a:spcBef>
                <a:spcPts val="0"/>
              </a:spcBef>
              <a:buSzTx/>
              <a:buNone/>
              <a:defRPr sz="50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87" name="Image"/>
          <p:cNvSpPr/>
          <p:nvPr>
            <p:ph type="pic" sz="quarter" idx="21"/>
          </p:nvPr>
        </p:nvSpPr>
        <p:spPr>
          <a:xfrm>
            <a:off x="13067109" y="2268140"/>
            <a:ext cx="5929313" cy="8899794"/>
          </a:xfrm>
          <a:prstGeom prst="rect">
            <a:avLst/>
          </a:prstGeom>
        </p:spPr>
        <p:txBody>
          <a:bodyPr lIns="91439" tIns="45719" rIns="91439" bIns="45719" anchor="t"/>
          <a:lstStyle/>
          <a:p>
            <a:pPr/>
          </a:p>
        </p:txBody>
      </p:sp>
      <p:sp>
        <p:nvSpPr>
          <p:cNvPr id="88" name="Title Text"/>
          <p:cNvSpPr txBox="1"/>
          <p:nvPr>
            <p:ph type="title"/>
          </p:nvPr>
        </p:nvSpPr>
        <p:spPr>
          <a:xfrm>
            <a:off x="3940968" y="1982390"/>
            <a:ext cx="8251032" cy="4643439"/>
          </a:xfrm>
          <a:prstGeom prst="rect">
            <a:avLst/>
          </a:prstGeom>
        </p:spPr>
        <p:txBody>
          <a:bodyPr anchor="b"/>
          <a:lstStyle>
            <a:lvl1pPr>
              <a:defRPr sz="9800"/>
            </a:lvl1pPr>
          </a:lstStyle>
          <a:p>
            <a:pPr/>
            <a:r>
              <a:t>Title Text</a:t>
            </a:r>
          </a:p>
        </p:txBody>
      </p:sp>
      <p:sp>
        <p:nvSpPr>
          <p:cNvPr id="89" name="Body Level One…"/>
          <p:cNvSpPr txBox="1"/>
          <p:nvPr>
            <p:ph type="body" sz="quarter" idx="1"/>
          </p:nvPr>
        </p:nvSpPr>
        <p:spPr>
          <a:xfrm>
            <a:off x="3940968" y="6732984"/>
            <a:ext cx="8251032" cy="4643438"/>
          </a:xfrm>
          <a:prstGeom prst="rect">
            <a:avLst/>
          </a:prstGeom>
        </p:spPr>
        <p:txBody>
          <a:bodyPr anchor="t"/>
          <a:lstStyle>
            <a:lvl1pPr marL="0" indent="0" algn="ctr">
              <a:spcBef>
                <a:spcPts val="0"/>
              </a:spcBef>
              <a:buSzTx/>
              <a:buNone/>
              <a:defRPr sz="4600"/>
            </a:lvl1pPr>
            <a:lvl2pPr marL="0" indent="0" algn="ctr">
              <a:spcBef>
                <a:spcPts val="0"/>
              </a:spcBef>
              <a:buSzTx/>
              <a:buNone/>
              <a:defRPr sz="4600"/>
            </a:lvl2pPr>
            <a:lvl3pPr marL="0" indent="0" algn="ctr">
              <a:spcBef>
                <a:spcPts val="0"/>
              </a:spcBef>
              <a:buSzTx/>
              <a:buNone/>
              <a:defRPr sz="4600"/>
            </a:lvl3pPr>
            <a:lvl4pPr marL="0" indent="0" algn="ctr">
              <a:spcBef>
                <a:spcPts val="0"/>
              </a:spcBef>
              <a:buSzTx/>
              <a:buNone/>
              <a:defRPr sz="4600"/>
            </a:lvl4pPr>
            <a:lvl5pPr marL="0" indent="0" algn="ctr">
              <a:spcBef>
                <a:spcPts val="0"/>
              </a:spcBef>
              <a:buSzTx/>
              <a:buNone/>
              <a:defRPr sz="4600"/>
            </a:lvl5pPr>
          </a:lstStyle>
          <a:p>
            <a:pPr/>
            <a:r>
              <a:t>Body Level One</a:t>
            </a:r>
          </a:p>
          <a:p>
            <a:pPr lvl="1"/>
            <a:r>
              <a:t>Body Level Two</a:t>
            </a:r>
          </a:p>
          <a:p>
            <a:pPr lvl="2"/>
            <a:r>
              <a:t>Body Level Three</a:t>
            </a:r>
          </a:p>
          <a:p>
            <a:pPr lvl="3"/>
            <a:r>
              <a:t>Body Level Four</a:t>
            </a:r>
          </a:p>
          <a:p>
            <a:pPr lvl="4"/>
            <a:r>
              <a:t>Body Level Five</a:t>
            </a:r>
          </a:p>
        </p:txBody>
      </p:sp>
      <p:sp>
        <p:nvSpPr>
          <p:cNvPr id="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Reflection">
    <p:spTree>
      <p:nvGrpSpPr>
        <p:cNvPr id="1" name=""/>
        <p:cNvGrpSpPr/>
        <p:nvPr/>
      </p:nvGrpSpPr>
      <p:grpSpPr>
        <a:xfrm>
          <a:off x="0" y="0"/>
          <a:ext cx="0" cy="0"/>
          <a:chOff x="0" y="0"/>
          <a:chExt cx="0" cy="0"/>
        </a:xfrm>
      </p:grpSpPr>
      <p:sp>
        <p:nvSpPr>
          <p:cNvPr id="97" name="Image"/>
          <p:cNvSpPr/>
          <p:nvPr>
            <p:ph type="pic" sz="quarter" idx="21"/>
          </p:nvPr>
        </p:nvSpPr>
        <p:spPr>
          <a:xfrm>
            <a:off x="13067109" y="2268140"/>
            <a:ext cx="5929313" cy="8899794"/>
          </a:xfrm>
          <a:prstGeom prst="rect">
            <a:avLst/>
          </a:prstGeom>
          <a:ln w="25400"/>
          <a:effectLst>
            <a:reflection blurRad="0" stA="50000" stPos="0" endA="0" endPos="40000" dist="0" dir="5400000" fadeDir="5400000" sx="100000" sy="-100000" kx="0" ky="0" algn="bl" rotWithShape="0"/>
          </a:effectLst>
        </p:spPr>
        <p:txBody>
          <a:bodyPr lIns="91439" tIns="45719" rIns="91439" bIns="45719" anchor="t"/>
          <a:lstStyle/>
          <a:p>
            <a:pPr/>
          </a:p>
        </p:txBody>
      </p:sp>
      <p:sp>
        <p:nvSpPr>
          <p:cNvPr id="98" name="Title Text"/>
          <p:cNvSpPr txBox="1"/>
          <p:nvPr>
            <p:ph type="title"/>
          </p:nvPr>
        </p:nvSpPr>
        <p:spPr>
          <a:xfrm>
            <a:off x="3940968" y="1982390"/>
            <a:ext cx="8251032" cy="4643439"/>
          </a:xfrm>
          <a:prstGeom prst="rect">
            <a:avLst/>
          </a:prstGeom>
        </p:spPr>
        <p:txBody>
          <a:bodyPr anchor="b"/>
          <a:lstStyle>
            <a:lvl1pPr>
              <a:defRPr sz="9800"/>
            </a:lvl1pPr>
          </a:lstStyle>
          <a:p>
            <a:pPr/>
            <a:r>
              <a:t>Title Text</a:t>
            </a:r>
          </a:p>
        </p:txBody>
      </p:sp>
      <p:sp>
        <p:nvSpPr>
          <p:cNvPr id="99" name="Body Level One…"/>
          <p:cNvSpPr txBox="1"/>
          <p:nvPr>
            <p:ph type="body" sz="quarter" idx="1"/>
          </p:nvPr>
        </p:nvSpPr>
        <p:spPr>
          <a:xfrm>
            <a:off x="3940968" y="6732984"/>
            <a:ext cx="8251032" cy="4643438"/>
          </a:xfrm>
          <a:prstGeom prst="rect">
            <a:avLst/>
          </a:prstGeom>
        </p:spPr>
        <p:txBody>
          <a:bodyPr anchor="t"/>
          <a:lstStyle>
            <a:lvl1pPr marL="0" indent="0" algn="ctr">
              <a:spcBef>
                <a:spcPts val="0"/>
              </a:spcBef>
              <a:buSzTx/>
              <a:buNone/>
              <a:defRPr sz="4600"/>
            </a:lvl1pPr>
            <a:lvl2pPr marL="0" indent="0" algn="ctr">
              <a:spcBef>
                <a:spcPts val="0"/>
              </a:spcBef>
              <a:buSzTx/>
              <a:buNone/>
              <a:defRPr sz="4600"/>
            </a:lvl2pPr>
            <a:lvl3pPr marL="0" indent="0" algn="ctr">
              <a:spcBef>
                <a:spcPts val="0"/>
              </a:spcBef>
              <a:buSzTx/>
              <a:buNone/>
              <a:defRPr sz="4600"/>
            </a:lvl3pPr>
            <a:lvl4pPr marL="0" indent="0" algn="ctr">
              <a:spcBef>
                <a:spcPts val="0"/>
              </a:spcBef>
              <a:buSzTx/>
              <a:buNone/>
              <a:defRPr sz="4600"/>
            </a:lvl4pPr>
            <a:lvl5pPr marL="0" indent="0" algn="ctr">
              <a:spcBef>
                <a:spcPts val="0"/>
              </a:spcBef>
              <a:buSzTx/>
              <a:buNone/>
              <a:defRPr sz="4600"/>
            </a:lvl5pPr>
          </a:lstStyle>
          <a:p>
            <a:pPr/>
            <a:r>
              <a:t>Body Level One</a:t>
            </a:r>
          </a:p>
          <a:p>
            <a:pPr lvl="1"/>
            <a:r>
              <a:t>Body Level Two</a:t>
            </a:r>
          </a:p>
          <a:p>
            <a:pPr lvl="2"/>
            <a:r>
              <a:t>Body Level Three</a:t>
            </a:r>
          </a:p>
          <a:p>
            <a:pPr lvl="3"/>
            <a:r>
              <a:t>Body Level Four</a:t>
            </a:r>
          </a:p>
          <a:p>
            <a:pPr lvl="4"/>
            <a:r>
              <a:t>Body Level Five</a:t>
            </a:r>
          </a:p>
        </p:txBody>
      </p:sp>
      <p:sp>
        <p:nvSpPr>
          <p:cNvPr id="1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07" name="Image"/>
          <p:cNvSpPr/>
          <p:nvPr>
            <p:ph type="pic" sz="quarter" idx="21"/>
          </p:nvPr>
        </p:nvSpPr>
        <p:spPr>
          <a:xfrm>
            <a:off x="13138546" y="3571875"/>
            <a:ext cx="5768579" cy="8658535"/>
          </a:xfrm>
          <a:prstGeom prst="rect">
            <a:avLst/>
          </a:prstGeom>
        </p:spPr>
        <p:txBody>
          <a:bodyPr lIns="91439" tIns="45719" rIns="91439" bIns="45719" anchor="t"/>
          <a:lstStyle/>
          <a:p>
            <a:pPr/>
          </a:p>
        </p:txBody>
      </p:sp>
      <p:sp>
        <p:nvSpPr>
          <p:cNvPr id="108" name="Title Text"/>
          <p:cNvSpPr txBox="1"/>
          <p:nvPr>
            <p:ph type="title"/>
          </p:nvPr>
        </p:nvSpPr>
        <p:spPr>
          <a:prstGeom prst="rect">
            <a:avLst/>
          </a:prstGeom>
        </p:spPr>
        <p:txBody>
          <a:bodyPr/>
          <a:lstStyle/>
          <a:p>
            <a:pPr/>
            <a:r>
              <a:t>Title Text</a:t>
            </a:r>
          </a:p>
        </p:txBody>
      </p:sp>
      <p:sp>
        <p:nvSpPr>
          <p:cNvPr id="109" name="Body Level One…"/>
          <p:cNvSpPr txBox="1"/>
          <p:nvPr>
            <p:ph type="body" sz="quarter" idx="1"/>
          </p:nvPr>
        </p:nvSpPr>
        <p:spPr>
          <a:xfrm>
            <a:off x="4833937" y="3893343"/>
            <a:ext cx="7090173" cy="8036720"/>
          </a:xfrm>
          <a:prstGeom prst="rect">
            <a:avLst/>
          </a:prstGeom>
        </p:spPr>
        <p:txBody>
          <a:bodyPr/>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117" name="Title Text"/>
          <p:cNvSpPr txBox="1"/>
          <p:nvPr>
            <p:ph type="title"/>
          </p:nvPr>
        </p:nvSpPr>
        <p:spPr>
          <a:prstGeom prst="rect">
            <a:avLst/>
          </a:prstGeom>
        </p:spPr>
        <p:txBody>
          <a:bodyPr/>
          <a:lstStyle/>
          <a:p>
            <a:pPr/>
            <a:r>
              <a:t>Title Text</a:t>
            </a:r>
          </a:p>
        </p:txBody>
      </p:sp>
      <p:sp>
        <p:nvSpPr>
          <p:cNvPr id="118" name="Body Level One…"/>
          <p:cNvSpPr txBox="1"/>
          <p:nvPr>
            <p:ph type="body" sz="quarter" idx="1"/>
          </p:nvPr>
        </p:nvSpPr>
        <p:spPr>
          <a:xfrm>
            <a:off x="4833937" y="3893343"/>
            <a:ext cx="7090173" cy="8036720"/>
          </a:xfrm>
          <a:prstGeom prst="rect">
            <a:avLst/>
          </a:prstGeom>
        </p:spPr>
        <p:txBody>
          <a:bodyPr/>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126" name="Title Text"/>
          <p:cNvSpPr txBox="1"/>
          <p:nvPr>
            <p:ph type="title"/>
          </p:nvPr>
        </p:nvSpPr>
        <p:spPr>
          <a:prstGeom prst="rect">
            <a:avLst/>
          </a:prstGeom>
        </p:spPr>
        <p:txBody>
          <a:bodyPr/>
          <a:lstStyle/>
          <a:p>
            <a:pPr/>
            <a:r>
              <a:t>Title Text</a:t>
            </a:r>
          </a:p>
        </p:txBody>
      </p:sp>
      <p:sp>
        <p:nvSpPr>
          <p:cNvPr id="127" name="Body Level One…"/>
          <p:cNvSpPr txBox="1"/>
          <p:nvPr>
            <p:ph type="body" sz="quarter" idx="1"/>
          </p:nvPr>
        </p:nvSpPr>
        <p:spPr>
          <a:xfrm>
            <a:off x="13977937" y="3893343"/>
            <a:ext cx="5572126" cy="8036720"/>
          </a:xfrm>
          <a:prstGeom prst="rect">
            <a:avLst/>
          </a:prstGeom>
        </p:spPr>
        <p:txBody>
          <a:bodyPr/>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35" name="Slide Number"/>
          <p:cNvSpPr txBox="1"/>
          <p:nvPr>
            <p:ph type="sldNum" sz="quarter" idx="2"/>
          </p:nvPr>
        </p:nvSpPr>
        <p:spPr>
          <a:xfrm>
            <a:off x="11983442" y="13108781"/>
            <a:ext cx="399257" cy="424657"/>
          </a:xfrm>
          <a:prstGeom prst="rect">
            <a:avLst/>
          </a:prstGeom>
        </p:spPr>
        <p:txBody>
          <a:bodyPr lIns="53578" tIns="53578" rIns="53578" bIns="53578"/>
          <a:lstStyle>
            <a:lvl1pPr>
              <a:defRPr sz="2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142"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143"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44"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p:spTree>
      <p:nvGrpSpPr>
        <p:cNvPr id="1" name=""/>
        <p:cNvGrpSpPr/>
        <p:nvPr/>
      </p:nvGrpSpPr>
      <p:grpSpPr>
        <a:xfrm>
          <a:off x="0" y="0"/>
          <a:ext cx="0" cy="0"/>
          <a:chOff x="0" y="0"/>
          <a:chExt cx="0" cy="0"/>
        </a:xfrm>
      </p:grpSpPr>
      <p:sp>
        <p:nvSpPr>
          <p:cNvPr id="151"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152"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53"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1">
    <p:spTree>
      <p:nvGrpSpPr>
        <p:cNvPr id="1" name=""/>
        <p:cNvGrpSpPr/>
        <p:nvPr/>
      </p:nvGrpSpPr>
      <p:grpSpPr>
        <a:xfrm>
          <a:off x="0" y="0"/>
          <a:ext cx="0" cy="0"/>
          <a:chOff x="0" y="0"/>
          <a:chExt cx="0" cy="0"/>
        </a:xfrm>
      </p:grpSpPr>
      <p:sp>
        <p:nvSpPr>
          <p:cNvPr id="160"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161"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62"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p:spTree>
      <p:nvGrpSpPr>
        <p:cNvPr id="1" name=""/>
        <p:cNvGrpSpPr/>
        <p:nvPr/>
      </p:nvGrpSpPr>
      <p:grpSpPr>
        <a:xfrm>
          <a:off x="0" y="0"/>
          <a:ext cx="0" cy="0"/>
          <a:chOff x="0" y="0"/>
          <a:chExt cx="0" cy="0"/>
        </a:xfrm>
      </p:grpSpPr>
      <p:sp>
        <p:nvSpPr>
          <p:cNvPr id="169"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0" name="Title Text"/>
          <p:cNvSpPr txBox="1"/>
          <p:nvPr>
            <p:ph type="title"/>
          </p:nvPr>
        </p:nvSpPr>
        <p:spPr>
          <a:prstGeom prst="rect">
            <a:avLst/>
          </a:prstGeom>
        </p:spPr>
        <p:txBody>
          <a:bodyPr/>
          <a:lstStyle/>
          <a:p>
            <a:pPr/>
            <a:r>
              <a:t>Title Text</a:t>
            </a:r>
          </a:p>
        </p:txBody>
      </p:sp>
      <p:sp>
        <p:nvSpPr>
          <p:cNvPr id="21" name="Body Level One…"/>
          <p:cNvSpPr txBox="1"/>
          <p:nvPr>
            <p:ph type="body" sz="half" idx="1"/>
          </p:nvPr>
        </p:nvSpPr>
        <p:spPr>
          <a:xfrm>
            <a:off x="4833937" y="3893343"/>
            <a:ext cx="14716126" cy="8036720"/>
          </a:xfrm>
          <a:prstGeom prst="rect">
            <a:avLst/>
          </a:prstGeom>
        </p:spPr>
        <p:txBody>
          <a:bodyPr/>
          <a:lstStyle>
            <a:lvl1pPr>
              <a:spcBef>
                <a:spcPts val="3300"/>
              </a:spcBef>
            </a:lvl1pPr>
            <a:lvl2pPr>
              <a:spcBef>
                <a:spcPts val="3300"/>
              </a:spcBef>
            </a:lvl2pPr>
            <a:lvl3pPr>
              <a:spcBef>
                <a:spcPts val="3300"/>
              </a:spcBef>
            </a:lvl3pPr>
            <a:lvl4pPr>
              <a:spcBef>
                <a:spcPts val="3300"/>
              </a:spcBef>
            </a:lvl4pPr>
            <a:lvl5pPr>
              <a:spcBef>
                <a:spcPts val="3300"/>
              </a:spcBef>
            </a:lvl5p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p:spTree>
      <p:nvGrpSpPr>
        <p:cNvPr id="1" name=""/>
        <p:cNvGrpSpPr/>
        <p:nvPr/>
      </p:nvGrpSpPr>
      <p:grpSpPr>
        <a:xfrm>
          <a:off x="0" y="0"/>
          <a:ext cx="0" cy="0"/>
          <a:chOff x="0" y="0"/>
          <a:chExt cx="0" cy="0"/>
        </a:xfrm>
      </p:grpSpPr>
      <p:sp>
        <p:nvSpPr>
          <p:cNvPr id="176"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1">
    <p:spTree>
      <p:nvGrpSpPr>
        <p:cNvPr id="1" name=""/>
        <p:cNvGrpSpPr/>
        <p:nvPr/>
      </p:nvGrpSpPr>
      <p:grpSpPr>
        <a:xfrm>
          <a:off x="0" y="0"/>
          <a:ext cx="0" cy="0"/>
          <a:chOff x="0" y="0"/>
          <a:chExt cx="0" cy="0"/>
        </a:xfrm>
      </p:grpSpPr>
      <p:sp>
        <p:nvSpPr>
          <p:cNvPr id="183"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copy 2">
    <p:spTree>
      <p:nvGrpSpPr>
        <p:cNvPr id="1" name=""/>
        <p:cNvGrpSpPr/>
        <p:nvPr/>
      </p:nvGrpSpPr>
      <p:grpSpPr>
        <a:xfrm>
          <a:off x="0" y="0"/>
          <a:ext cx="0" cy="0"/>
          <a:chOff x="0" y="0"/>
          <a:chExt cx="0" cy="0"/>
        </a:xfrm>
      </p:grpSpPr>
      <p:sp>
        <p:nvSpPr>
          <p:cNvPr id="190"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191"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92"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2">
    <p:spTree>
      <p:nvGrpSpPr>
        <p:cNvPr id="1" name=""/>
        <p:cNvGrpSpPr/>
        <p:nvPr/>
      </p:nvGrpSpPr>
      <p:grpSpPr>
        <a:xfrm>
          <a:off x="0" y="0"/>
          <a:ext cx="0" cy="0"/>
          <a:chOff x="0" y="0"/>
          <a:chExt cx="0" cy="0"/>
        </a:xfrm>
      </p:grpSpPr>
      <p:sp>
        <p:nvSpPr>
          <p:cNvPr id="199"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copy 3">
    <p:spTree>
      <p:nvGrpSpPr>
        <p:cNvPr id="1" name=""/>
        <p:cNvGrpSpPr/>
        <p:nvPr/>
      </p:nvGrpSpPr>
      <p:grpSpPr>
        <a:xfrm>
          <a:off x="0" y="0"/>
          <a:ext cx="0" cy="0"/>
          <a:chOff x="0" y="0"/>
          <a:chExt cx="0" cy="0"/>
        </a:xfrm>
      </p:grpSpPr>
      <p:sp>
        <p:nvSpPr>
          <p:cNvPr id="206"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resentation1d.temp">
    <p:spTree>
      <p:nvGrpSpPr>
        <p:cNvPr id="1" name=""/>
        <p:cNvGrpSpPr/>
        <p:nvPr/>
      </p:nvGrpSpPr>
      <p:grpSpPr>
        <a:xfrm>
          <a:off x="0" y="0"/>
          <a:ext cx="0" cy="0"/>
          <a:chOff x="0" y="0"/>
          <a:chExt cx="0" cy="0"/>
        </a:xfrm>
      </p:grpSpPr>
      <p:sp>
        <p:nvSpPr>
          <p:cNvPr id="213" name="Slide Number"/>
          <p:cNvSpPr txBox="1"/>
          <p:nvPr>
            <p:ph type="sldNum" sz="quarter" idx="2"/>
          </p:nvPr>
        </p:nvSpPr>
        <p:spPr>
          <a:xfrm>
            <a:off x="11822707" y="12948046"/>
            <a:ext cx="739776" cy="854076"/>
          </a:xfrm>
          <a:prstGeom prst="rect">
            <a:avLst/>
          </a:prstGeom>
        </p:spPr>
        <p:txBody>
          <a:bodyPr/>
          <a:lstStyle>
            <a:lvl1pPr defTabSz="910828">
              <a:defRPr sz="4600">
                <a:uFill>
                  <a:solidFill>
                    <a:srgbClr val="000000"/>
                  </a:solidFill>
                </a:uFill>
                <a:latin typeface="Times Roman"/>
                <a:ea typeface="Times Roman"/>
                <a:cs typeface="Times Roman"/>
                <a:sym typeface="Times Roma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20" name="Slide Number"/>
          <p:cNvSpPr txBox="1"/>
          <p:nvPr>
            <p:ph type="sldNum" sz="quarter" idx="2"/>
          </p:nvPr>
        </p:nvSpPr>
        <p:spPr>
          <a:xfrm>
            <a:off x="12058651" y="13251656"/>
            <a:ext cx="272257" cy="284957"/>
          </a:xfrm>
          <a:prstGeom prst="rect">
            <a:avLst/>
          </a:prstGeom>
        </p:spPr>
        <p:txBody>
          <a:bodyPr lIns="53578" tIns="53578" rIns="53578" bIns="53578"/>
          <a:lstStyle>
            <a:lvl1pPr>
              <a:defRPr sz="1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27" name="Title Text"/>
          <p:cNvSpPr txBox="1"/>
          <p:nvPr>
            <p:ph type="title"/>
          </p:nvPr>
        </p:nvSpPr>
        <p:spPr>
          <a:xfrm>
            <a:off x="3958828" y="0"/>
            <a:ext cx="16466344" cy="3384550"/>
          </a:xfrm>
          <a:prstGeom prst="rect">
            <a:avLst/>
          </a:prstGeom>
        </p:spPr>
        <p:txBody>
          <a:bodyPr/>
          <a:lstStyle>
            <a:lvl1pPr marL="81280" marR="81280" defTabSz="1821656">
              <a:defRPr b="1" sz="8600">
                <a:uFill>
                  <a:solidFill>
                    <a:srgbClr val="000000"/>
                  </a:solidFill>
                </a:uFill>
                <a:latin typeface="+mn-lt"/>
                <a:ea typeface="+mn-ea"/>
                <a:cs typeface="+mn-cs"/>
                <a:sym typeface="Arial"/>
              </a:defRPr>
            </a:lvl1pPr>
          </a:lstStyle>
          <a:p>
            <a:pPr/>
            <a:r>
              <a:t>Title Text</a:t>
            </a:r>
          </a:p>
        </p:txBody>
      </p:sp>
      <p:sp>
        <p:nvSpPr>
          <p:cNvPr id="228" name="Body Level One…"/>
          <p:cNvSpPr txBox="1"/>
          <p:nvPr>
            <p:ph type="body" idx="1"/>
          </p:nvPr>
        </p:nvSpPr>
        <p:spPr>
          <a:xfrm>
            <a:off x="3958828" y="3196828"/>
            <a:ext cx="16466344" cy="10519172"/>
          </a:xfrm>
          <a:prstGeom prst="rect">
            <a:avLst/>
          </a:prstGeom>
        </p:spPr>
        <p:txBody>
          <a:bodyPr anchor="t"/>
          <a:lstStyle>
            <a:lvl1pPr marL="508230" marR="81280" indent="-467590" defTabSz="1821656">
              <a:spcBef>
                <a:spcPts val="1400"/>
              </a:spcBef>
              <a:buSzPct val="100000"/>
              <a:defRPr b="1" sz="6000">
                <a:uFill>
                  <a:solidFill>
                    <a:srgbClr val="000000"/>
                  </a:solidFill>
                </a:uFill>
                <a:latin typeface="+mn-lt"/>
                <a:ea typeface="+mn-ea"/>
                <a:cs typeface="+mn-cs"/>
                <a:sym typeface="Arial"/>
              </a:defRPr>
            </a:lvl1pPr>
            <a:lvl2pPr marL="888866" marR="81280" indent="-391026" defTabSz="1821656">
              <a:spcBef>
                <a:spcPts val="1200"/>
              </a:spcBef>
              <a:buSzPct val="100000"/>
              <a:buChar char="–"/>
              <a:defRPr b="1" sz="5200">
                <a:uFill>
                  <a:solidFill>
                    <a:srgbClr val="000000"/>
                  </a:solidFill>
                </a:uFill>
                <a:latin typeface="+mn-lt"/>
                <a:ea typeface="+mn-ea"/>
                <a:cs typeface="+mn-cs"/>
                <a:sym typeface="Arial"/>
              </a:defRPr>
            </a:lvl2pPr>
            <a:lvl3pPr marL="1264322" marR="81280" indent="-309282" defTabSz="1821656">
              <a:spcBef>
                <a:spcPts val="1100"/>
              </a:spcBef>
              <a:buSzPct val="100000"/>
              <a:defRPr b="1" sz="4600">
                <a:uFill>
                  <a:solidFill>
                    <a:srgbClr val="000000"/>
                  </a:solidFill>
                </a:uFill>
                <a:latin typeface="+mn-lt"/>
                <a:ea typeface="+mn-ea"/>
                <a:cs typeface="+mn-cs"/>
                <a:sym typeface="Arial"/>
              </a:defRPr>
            </a:lvl3pPr>
            <a:lvl4pPr marL="1722482" marR="81280" indent="-310242" defTabSz="1821656">
              <a:spcBef>
                <a:spcPts val="900"/>
              </a:spcBef>
              <a:buSzPct val="100000"/>
              <a:buChar char="–"/>
              <a:defRPr b="1" sz="3800">
                <a:uFill>
                  <a:solidFill>
                    <a:srgbClr val="000000"/>
                  </a:solidFill>
                </a:uFill>
                <a:latin typeface="+mn-lt"/>
                <a:ea typeface="+mn-ea"/>
                <a:cs typeface="+mn-cs"/>
                <a:sym typeface="Arial"/>
              </a:defRPr>
            </a:lvl4pPr>
            <a:lvl5pPr marL="2179682" marR="81280" indent="-310242" defTabSz="1821656">
              <a:spcBef>
                <a:spcPts val="900"/>
              </a:spcBef>
              <a:buSzPct val="100000"/>
              <a:buChar char="»"/>
              <a:defRPr b="1" sz="3800">
                <a:uFill>
                  <a:solidFill>
                    <a:srgbClr val="000000"/>
                  </a:solidFill>
                </a:uFill>
                <a:latin typeface="+mn-lt"/>
                <a:ea typeface="+mn-ea"/>
                <a:cs typeface="+mn-cs"/>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229" name="Slide Number"/>
          <p:cNvSpPr txBox="1"/>
          <p:nvPr>
            <p:ph type="sldNum" sz="quarter" idx="2"/>
          </p:nvPr>
        </p:nvSpPr>
        <p:spPr>
          <a:xfrm>
            <a:off x="20174298" y="13108781"/>
            <a:ext cx="494607" cy="488504"/>
          </a:xfrm>
          <a:prstGeom prst="rect">
            <a:avLst/>
          </a:prstGeom>
        </p:spPr>
        <p:txBody>
          <a:bodyPr/>
          <a:lstStyle>
            <a:lvl1pPr defTabSz="1160859">
              <a:defRPr b="1">
                <a:uFill>
                  <a:solidFill>
                    <a:srgbClr val="000000"/>
                  </a:solidFill>
                </a:uFill>
                <a:latin typeface="+mn-lt"/>
                <a:ea typeface="+mn-ea"/>
                <a:cs typeface="+mn-cs"/>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236" name="Slide Number"/>
          <p:cNvSpPr txBox="1"/>
          <p:nvPr>
            <p:ph type="sldNum" sz="quarter" idx="2"/>
          </p:nvPr>
        </p:nvSpPr>
        <p:spPr>
          <a:xfrm>
            <a:off x="12058651" y="13251656"/>
            <a:ext cx="272257" cy="284957"/>
          </a:xfrm>
          <a:prstGeom prst="rect">
            <a:avLst/>
          </a:prstGeom>
        </p:spPr>
        <p:txBody>
          <a:bodyPr lIns="53578" tIns="53578" rIns="53578" bIns="53578"/>
          <a:lstStyle>
            <a:lvl1pPr>
              <a:defRPr sz="12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spTree>
      <p:nvGrpSpPr>
        <p:cNvPr id="1" name=""/>
        <p:cNvGrpSpPr/>
        <p:nvPr/>
      </p:nvGrpSpPr>
      <p:grpSpPr>
        <a:xfrm>
          <a:off x="0" y="0"/>
          <a:ext cx="0" cy="0"/>
          <a:chOff x="0" y="0"/>
          <a:chExt cx="0" cy="0"/>
        </a:xfrm>
      </p:grpSpPr>
      <p:sp>
        <p:nvSpPr>
          <p:cNvPr id="243" name="Title Text"/>
          <p:cNvSpPr txBox="1"/>
          <p:nvPr>
            <p:ph type="title"/>
          </p:nvPr>
        </p:nvSpPr>
        <p:spPr>
          <a:xfrm>
            <a:off x="4833937" y="2303859"/>
            <a:ext cx="14716126" cy="4643438"/>
          </a:xfrm>
          <a:prstGeom prst="rect">
            <a:avLst/>
          </a:prstGeom>
        </p:spPr>
        <p:txBody>
          <a:bodyPr anchor="b">
            <a:normAutofit fontScale="100000" lnSpcReduction="0"/>
          </a:bodyPr>
          <a:lstStyle>
            <a:lvl1pPr>
              <a:defRPr sz="11200">
                <a:latin typeface="Helvetica Neue Medium"/>
                <a:ea typeface="Helvetica Neue Medium"/>
                <a:cs typeface="Helvetica Neue Medium"/>
                <a:sym typeface="Helvetica Neue Medium"/>
              </a:defRPr>
            </a:lvl1pPr>
          </a:lstStyle>
          <a:p>
            <a:pPr/>
            <a:r>
              <a:t>Title Text</a:t>
            </a:r>
          </a:p>
        </p:txBody>
      </p:sp>
      <p:sp>
        <p:nvSpPr>
          <p:cNvPr id="244" name="Body Level One…"/>
          <p:cNvSpPr txBox="1"/>
          <p:nvPr>
            <p:ph type="body" sz="quarter" idx="1"/>
          </p:nvPr>
        </p:nvSpPr>
        <p:spPr>
          <a:xfrm>
            <a:off x="4833937" y="7090171"/>
            <a:ext cx="14716126" cy="1589486"/>
          </a:xfrm>
          <a:prstGeom prst="rect">
            <a:avLst/>
          </a:prstGeom>
        </p:spPr>
        <p:txBody>
          <a:bodyPr anchor="t">
            <a:normAutofit fontScale="100000" lnSpcReduction="0"/>
          </a:bodyPr>
          <a:lstStyle>
            <a:lvl1pPr marL="0" indent="0" algn="ctr">
              <a:spcBef>
                <a:spcPts val="0"/>
              </a:spcBef>
              <a:buSzTx/>
              <a:buNone/>
              <a:defRPr sz="5200">
                <a:latin typeface="Helvetica Neue"/>
                <a:ea typeface="Helvetica Neue"/>
                <a:cs typeface="Helvetica Neue"/>
                <a:sym typeface="Helvetica Neue"/>
              </a:defRPr>
            </a:lvl1pPr>
            <a:lvl2pPr marL="0" indent="228600" algn="ctr">
              <a:spcBef>
                <a:spcPts val="0"/>
              </a:spcBef>
              <a:buSzTx/>
              <a:buNone/>
              <a:defRPr sz="5200">
                <a:latin typeface="Helvetica Neue"/>
                <a:ea typeface="Helvetica Neue"/>
                <a:cs typeface="Helvetica Neue"/>
                <a:sym typeface="Helvetica Neue"/>
              </a:defRPr>
            </a:lvl2pPr>
            <a:lvl3pPr marL="0" indent="457200" algn="ctr">
              <a:spcBef>
                <a:spcPts val="0"/>
              </a:spcBef>
              <a:buSzTx/>
              <a:buNone/>
              <a:defRPr sz="5200">
                <a:latin typeface="Helvetica Neue"/>
                <a:ea typeface="Helvetica Neue"/>
                <a:cs typeface="Helvetica Neue"/>
                <a:sym typeface="Helvetica Neue"/>
              </a:defRPr>
            </a:lvl3pPr>
            <a:lvl4pPr marL="0" indent="685800" algn="ctr">
              <a:spcBef>
                <a:spcPts val="0"/>
              </a:spcBef>
              <a:buSzTx/>
              <a:buNone/>
              <a:defRPr sz="5200">
                <a:latin typeface="Helvetica Neue"/>
                <a:ea typeface="Helvetica Neue"/>
                <a:cs typeface="Helvetica Neue"/>
                <a:sym typeface="Helvetica Neue"/>
              </a:defRPr>
            </a:lvl4pPr>
            <a:lvl5pPr marL="0" indent="914400" algn="ctr">
              <a:spcBef>
                <a:spcPts val="0"/>
              </a:spcBef>
              <a:buSzTx/>
              <a:buNone/>
              <a:defRPr sz="520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245" name="Slide Number"/>
          <p:cNvSpPr txBox="1"/>
          <p:nvPr>
            <p:ph type="sldNum" sz="quarter" idx="2"/>
          </p:nvPr>
        </p:nvSpPr>
        <p:spPr>
          <a:xfrm>
            <a:off x="11954103" y="13073062"/>
            <a:ext cx="466269" cy="477671"/>
          </a:xfrm>
          <a:prstGeom prst="rect">
            <a:avLst/>
          </a:prstGeom>
        </p:spPr>
        <p:txBody>
          <a:bodyPr/>
          <a:lstStyle>
            <a:lvl1pPr>
              <a:defRPr sz="2200">
                <a:latin typeface="Helvetica Neue Thin"/>
                <a:ea typeface="Helvetica Neue Thin"/>
                <a:cs typeface="Helvetica Neue Thin"/>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29" name="Title Text"/>
          <p:cNvSpPr txBox="1"/>
          <p:nvPr>
            <p:ph type="title"/>
          </p:nvPr>
        </p:nvSpPr>
        <p:spPr>
          <a:prstGeom prst="rect">
            <a:avLst/>
          </a:prstGeom>
        </p:spPr>
        <p:txBody>
          <a:bodyPr/>
          <a:lstStyle/>
          <a:p>
            <a:pPr/>
            <a:r>
              <a:t>Title Text</a:t>
            </a:r>
          </a:p>
        </p:txBody>
      </p:sp>
      <p:sp>
        <p:nvSpPr>
          <p:cNvPr id="30" name="Body Level One…"/>
          <p:cNvSpPr txBox="1"/>
          <p:nvPr>
            <p:ph type="body" sz="half" idx="1"/>
          </p:nvPr>
        </p:nvSpPr>
        <p:spPr>
          <a:xfrm>
            <a:off x="4833937" y="3893343"/>
            <a:ext cx="14716126" cy="8036720"/>
          </a:xfrm>
          <a:prstGeom prst="rect">
            <a:avLst/>
          </a:prstGeom>
        </p:spPr>
        <p:txBody>
          <a:bodyPr numCol="2" spcCol="735806" anchor="t"/>
          <a:lstStyle>
            <a:lvl1pPr marL="997603" indent="-680103">
              <a:spcBef>
                <a:spcPts val="5300"/>
              </a:spcBef>
              <a:defRPr sz="4400"/>
            </a:lvl1pPr>
            <a:lvl2pPr marL="1442103" indent="-680103">
              <a:spcBef>
                <a:spcPts val="5300"/>
              </a:spcBef>
              <a:defRPr sz="4400"/>
            </a:lvl2pPr>
            <a:lvl3pPr marL="1886603" indent="-680103">
              <a:spcBef>
                <a:spcPts val="5300"/>
              </a:spcBef>
              <a:defRPr sz="4400"/>
            </a:lvl3pPr>
            <a:lvl4pPr marL="2331103" indent="-680103">
              <a:spcBef>
                <a:spcPts val="5300"/>
              </a:spcBef>
              <a:defRPr sz="4400"/>
            </a:lvl4pPr>
            <a:lvl5pPr marL="2775603" indent="-680103">
              <a:spcBef>
                <a:spcPts val="5300"/>
              </a:spcBef>
              <a:defRPr sz="4400"/>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8"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3" name="Title Text"/>
          <p:cNvSpPr txBox="1"/>
          <p:nvPr>
            <p:ph type="title"/>
          </p:nvPr>
        </p:nvSpPr>
        <p:spPr>
          <a:prstGeom prst="rect">
            <a:avLst/>
          </a:prstGeom>
        </p:spPr>
        <p:txBody>
          <a:bodyPr/>
          <a:lstStyle/>
          <a:p>
            <a:pPr/>
            <a:r>
              <a:t>Title Text</a:t>
            </a:r>
          </a:p>
        </p:txBody>
      </p:sp>
      <p:sp>
        <p:nvSpPr>
          <p:cNvPr id="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1" name="Title Text"/>
          <p:cNvSpPr txBox="1"/>
          <p:nvPr>
            <p:ph type="title"/>
          </p:nvPr>
        </p:nvSpPr>
        <p:spPr>
          <a:xfrm>
            <a:off x="4833937" y="4179093"/>
            <a:ext cx="14716126" cy="5357814"/>
          </a:xfrm>
          <a:prstGeom prst="rect">
            <a:avLst/>
          </a:prstGeom>
        </p:spPr>
        <p:txBody>
          <a:bodyPr/>
          <a:lstStyle/>
          <a:p>
            <a:pPr/>
            <a:r>
              <a:t>Title Text</a:t>
            </a:r>
          </a:p>
        </p:txBody>
      </p:sp>
      <p:sp>
        <p:nvSpPr>
          <p:cNvPr id="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69" name="Image"/>
          <p:cNvSpPr/>
          <p:nvPr>
            <p:ph type="pic" sz="half" idx="21"/>
          </p:nvPr>
        </p:nvSpPr>
        <p:spPr>
          <a:xfrm>
            <a:off x="6477000" y="2303859"/>
            <a:ext cx="11430000" cy="7090603"/>
          </a:xfrm>
          <a:prstGeom prst="rect">
            <a:avLst/>
          </a:prstGeom>
        </p:spPr>
        <p:txBody>
          <a:bodyPr lIns="91439" tIns="45719" rIns="91439" bIns="45719" anchor="t"/>
          <a:lstStyle/>
          <a:p>
            <a:pPr/>
          </a:p>
        </p:txBody>
      </p:sp>
      <p:sp>
        <p:nvSpPr>
          <p:cNvPr id="70" name="Title Text"/>
          <p:cNvSpPr txBox="1"/>
          <p:nvPr>
            <p:ph type="title"/>
          </p:nvPr>
        </p:nvSpPr>
        <p:spPr>
          <a:xfrm>
            <a:off x="4833937" y="10358437"/>
            <a:ext cx="14716126" cy="2393157"/>
          </a:xfrm>
          <a:prstGeom prst="rect">
            <a:avLst/>
          </a:prstGeom>
        </p:spPr>
        <p:txBody>
          <a:bodyPr/>
          <a:lstStyle/>
          <a:p>
            <a:pPr/>
            <a:r>
              <a:t>Title Text</a:t>
            </a:r>
          </a:p>
        </p:txBody>
      </p:sp>
      <p:sp>
        <p:nvSpPr>
          <p:cNvPr id="7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Reflection">
    <p:spTree>
      <p:nvGrpSpPr>
        <p:cNvPr id="1" name=""/>
        <p:cNvGrpSpPr/>
        <p:nvPr/>
      </p:nvGrpSpPr>
      <p:grpSpPr>
        <a:xfrm>
          <a:off x="0" y="0"/>
          <a:ext cx="0" cy="0"/>
          <a:chOff x="0" y="0"/>
          <a:chExt cx="0" cy="0"/>
        </a:xfrm>
      </p:grpSpPr>
      <p:sp>
        <p:nvSpPr>
          <p:cNvPr id="78" name="Image"/>
          <p:cNvSpPr/>
          <p:nvPr>
            <p:ph type="pic" sz="half" idx="21"/>
          </p:nvPr>
        </p:nvSpPr>
        <p:spPr>
          <a:xfrm>
            <a:off x="6477000" y="2303859"/>
            <a:ext cx="11430000" cy="7090603"/>
          </a:xfrm>
          <a:prstGeom prst="rect">
            <a:avLst/>
          </a:prstGeom>
          <a:ln w="25400"/>
          <a:effectLst>
            <a:reflection blurRad="0" stA="50000" stPos="0" endA="0" endPos="40000" dist="0" dir="5400000" fadeDir="5400000" sx="100000" sy="-100000" kx="0" ky="0" algn="bl" rotWithShape="0"/>
          </a:effectLst>
        </p:spPr>
        <p:txBody>
          <a:bodyPr lIns="91439" tIns="45719" rIns="91439" bIns="45719" anchor="t"/>
          <a:lstStyle/>
          <a:p>
            <a:pPr/>
          </a:p>
        </p:txBody>
      </p:sp>
      <p:sp>
        <p:nvSpPr>
          <p:cNvPr id="79" name="Title Text"/>
          <p:cNvSpPr txBox="1"/>
          <p:nvPr>
            <p:ph type="title"/>
          </p:nvPr>
        </p:nvSpPr>
        <p:spPr>
          <a:xfrm>
            <a:off x="4833937" y="10358437"/>
            <a:ext cx="14716126" cy="2393157"/>
          </a:xfrm>
          <a:prstGeom prst="rect">
            <a:avLst/>
          </a:prstGeom>
        </p:spPr>
        <p:txBody>
          <a:bodyPr/>
          <a:lstStyle/>
          <a:p>
            <a:pPr/>
            <a:r>
              <a:t>Title Text</a:t>
            </a:r>
          </a:p>
        </p:txBody>
      </p:sp>
      <p:sp>
        <p:nvSpPr>
          <p:cNvPr id="8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 Id="rId29" Type="http://schemas.openxmlformats.org/officeDocument/2006/relationships/slideLayout" Target="../slideLayouts/slideLayout28.xml"/><Relationship Id="rId30"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Body Level One…"/>
          <p:cNvSpPr txBox="1"/>
          <p:nvPr>
            <p:ph type="body" idx="1"/>
          </p:nvPr>
        </p:nvSpPr>
        <p:spPr>
          <a:xfrm>
            <a:off x="4833937" y="1785937"/>
            <a:ext cx="14716126" cy="1014412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Body Level One</a:t>
            </a:r>
          </a:p>
          <a:p>
            <a:pPr lvl="1"/>
            <a:r>
              <a:t>Body Level Two</a:t>
            </a:r>
          </a:p>
          <a:p>
            <a:pPr lvl="2"/>
            <a:r>
              <a:t>Body Level Three</a:t>
            </a:r>
          </a:p>
          <a:p>
            <a:pPr lvl="3"/>
            <a:r>
              <a:t>Body Level Four</a:t>
            </a:r>
          </a:p>
          <a:p>
            <a:pPr lvl="4"/>
            <a:r>
              <a:t>Body Level Five</a:t>
            </a:r>
          </a:p>
        </p:txBody>
      </p:sp>
      <p:sp>
        <p:nvSpPr>
          <p:cNvPr id="3" name="Title Text"/>
          <p:cNvSpPr txBox="1"/>
          <p:nvPr>
            <p:ph type="title"/>
          </p:nvPr>
        </p:nvSpPr>
        <p:spPr>
          <a:xfrm>
            <a:off x="4833937" y="357187"/>
            <a:ext cx="14716126" cy="3429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lstStyle/>
          <a:p>
            <a:pPr/>
            <a:r>
              <a:t>Title Text</a:t>
            </a:r>
          </a:p>
        </p:txBody>
      </p:sp>
      <p:sp>
        <p:nvSpPr>
          <p:cNvPr id="4" name="Slide Number"/>
          <p:cNvSpPr txBox="1"/>
          <p:nvPr>
            <p:ph type="sldNum" sz="quarter" idx="2"/>
          </p:nvPr>
        </p:nvSpPr>
        <p:spPr>
          <a:xfrm>
            <a:off x="11952882" y="13019484"/>
            <a:ext cx="460376" cy="498476"/>
          </a:xfrm>
          <a:prstGeom prst="rect">
            <a:avLst/>
          </a:prstGeom>
          <a:ln w="12700">
            <a:miter lim="400000"/>
          </a:ln>
        </p:spPr>
        <p:txBody>
          <a:bodyPr wrap="none" lIns="71437" tIns="71437" rIns="71437" bIns="71437">
            <a:spAutoFit/>
          </a:bodyPr>
          <a:lstStyle>
            <a:lvl1pPr algn="ctr" defTabSz="821531">
              <a:defRPr sz="2400">
                <a:latin typeface="+mj-lt"/>
                <a:ea typeface="+mj-ea"/>
                <a:cs typeface="+mj-cs"/>
                <a:sym typeface="Gill Sans"/>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Lst>
  <p:transition xmlns:p14="http://schemas.microsoft.com/office/powerpoint/2010/main" spd="med" advClick="1"/>
  <p:txStyles>
    <p:titleStyle>
      <a:lvl1pPr marL="0" marR="0" indent="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1pPr>
      <a:lvl2pPr marL="0" marR="0" indent="2286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2pPr>
      <a:lvl3pPr marL="0" marR="0" indent="4572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3pPr>
      <a:lvl4pPr marL="0" marR="0" indent="6858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4pPr>
      <a:lvl5pPr marL="0" marR="0" indent="9144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5pPr>
      <a:lvl6pPr marL="0" marR="0" indent="11430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6pPr>
      <a:lvl7pPr marL="0" marR="0" indent="13716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7pPr>
      <a:lvl8pPr marL="0" marR="0" indent="16002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8pPr>
      <a:lvl9pPr marL="0" marR="0" indent="1828800" algn="ctr" defTabSz="821531" rtl="0" latinLnBrk="0">
        <a:lnSpc>
          <a:spcPct val="100000"/>
        </a:lnSpc>
        <a:spcBef>
          <a:spcPts val="0"/>
        </a:spcBef>
        <a:spcAft>
          <a:spcPts val="0"/>
        </a:spcAft>
        <a:buClrTx/>
        <a:buSzTx/>
        <a:buFontTx/>
        <a:buNone/>
        <a:tabLst/>
        <a:defRPr b="0" baseline="0" cap="none" i="0" spc="0" strike="noStrike" sz="11800" u="none">
          <a:solidFill>
            <a:srgbClr val="000000"/>
          </a:solidFill>
          <a:uFillTx/>
          <a:latin typeface="+mj-lt"/>
          <a:ea typeface="+mj-ea"/>
          <a:cs typeface="+mj-cs"/>
          <a:sym typeface="Gill Sans"/>
        </a:defRPr>
      </a:lvl9pPr>
    </p:titleStyle>
    <p:bodyStyle>
      <a:lvl1pPr marL="11067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1pPr>
      <a:lvl2pPr marL="15512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2pPr>
      <a:lvl3pPr marL="19957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3pPr>
      <a:lvl4pPr marL="24402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4pPr>
      <a:lvl5pPr marL="28847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5pPr>
      <a:lvl6pPr marL="32403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6pPr>
      <a:lvl7pPr marL="35959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7pPr>
      <a:lvl8pPr marL="39515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8pPr>
      <a:lvl9pPr marL="4307114" marR="0" indent="-789214" algn="l" defTabSz="821531" rtl="0" latinLnBrk="0">
        <a:lnSpc>
          <a:spcPct val="100000"/>
        </a:lnSpc>
        <a:spcBef>
          <a:spcPts val="6700"/>
        </a:spcBef>
        <a:spcAft>
          <a:spcPts val="0"/>
        </a:spcAft>
        <a:buClrTx/>
        <a:buSzPct val="171000"/>
        <a:buFontTx/>
        <a:buChar char="•"/>
        <a:tabLst/>
        <a:defRPr b="0" baseline="0" cap="none" i="0" spc="0" strike="noStrike" sz="5800" u="none">
          <a:solidFill>
            <a:srgbClr val="000000"/>
          </a:solidFill>
          <a:uFillTx/>
          <a:latin typeface="+mj-lt"/>
          <a:ea typeface="+mj-ea"/>
          <a:cs typeface="+mj-cs"/>
          <a:sym typeface="Gill Sans"/>
        </a:defRPr>
      </a:lvl9pPr>
    </p:bodyStyle>
    <p:otherStyle>
      <a:lvl1pPr marL="0" marR="0" indent="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1pPr>
      <a:lvl2pPr marL="0" marR="0" indent="2286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2pPr>
      <a:lvl3pPr marL="0" marR="0" indent="4572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3pPr>
      <a:lvl4pPr marL="0" marR="0" indent="6858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4pPr>
      <a:lvl5pPr marL="0" marR="0" indent="9144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5pPr>
      <a:lvl6pPr marL="0" marR="0" indent="11430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6pPr>
      <a:lvl7pPr marL="0" marR="0" indent="13716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7pPr>
      <a:lvl8pPr marL="0" marR="0" indent="16002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8pPr>
      <a:lvl9pPr marL="0" marR="0" indent="1828800" algn="ctr" defTabSz="821531"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jpeg"/><Relationship Id="rId3" Type="http://schemas.openxmlformats.org/officeDocument/2006/relationships/image" Target="../media/image5.png"/><Relationship Id="rId4" Type="http://schemas.openxmlformats.org/officeDocument/2006/relationships/image" Target="../media/image11.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jpeg"/><Relationship Id="rId3" Type="http://schemas.openxmlformats.org/officeDocument/2006/relationships/audio" Target="../media/media1.mov"/><Relationship Id="rId4" Type="http://schemas.microsoft.com/office/2007/relationships/media" Target="../media/media1.mov"/><Relationship Id="rId5" Type="http://schemas.openxmlformats.org/officeDocument/2006/relationships/image" Target="../media/image1.tif"/></Relationships>

</file>

<file path=ppt/slides/_rels/slide20.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6.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7.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8.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9.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20.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10.png"/><Relationship Id="rId3" Type="http://schemas.openxmlformats.org/officeDocument/2006/relationships/image" Target="../media/image11.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12.png"/><Relationship Id="rId3" Type="http://schemas.openxmlformats.org/officeDocument/2006/relationships/image" Target="../media/image13.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1.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0.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2.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20.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jpeg"/></Relationships>

</file>

<file path=ppt/slides/_rels/slide50.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png"/><Relationship Id="rId3" Type="http://schemas.openxmlformats.org/officeDocument/2006/relationships/image" Target="../media/image22.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jpeg"/><Relationship Id="rId3" Type="http://schemas.openxmlformats.org/officeDocument/2006/relationships/image" Target="../media/image3.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PCB4701…"/>
          <p:cNvSpPr txBox="1"/>
          <p:nvPr/>
        </p:nvSpPr>
        <p:spPr>
          <a:xfrm>
            <a:off x="4692065" y="2178843"/>
            <a:ext cx="15912704" cy="93225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5800"/>
            </a:pPr>
            <a:r>
              <a:t>PCB4701</a:t>
            </a:r>
          </a:p>
          <a:p>
            <a:pPr defTabSz="821531">
              <a:defRPr sz="5800"/>
            </a:pPr>
          </a:p>
          <a:p>
            <a:pPr defTabSz="821531">
              <a:defRPr b="1" sz="9000"/>
            </a:pPr>
            <a:r>
              <a:t>Heart 2</a:t>
            </a:r>
          </a:p>
          <a:p>
            <a:pPr defTabSz="821531">
              <a:defRPr b="1" sz="9000"/>
            </a:pPr>
            <a:r>
              <a:t>Fox Chapter 13 part 2</a:t>
            </a:r>
          </a:p>
          <a:p>
            <a:pPr defTabSz="821531">
              <a:defRPr b="1" sz="9000"/>
            </a:pPr>
          </a:p>
          <a:p>
            <a:pPr defTabSz="821531">
              <a:defRPr b="1" sz="9000"/>
            </a:pPr>
          </a:p>
          <a:p>
            <a:pPr defTabSz="821531">
              <a:defRPr b="1" sz="9000"/>
            </a:pPr>
          </a:p>
          <a:p>
            <a:pPr defTabSz="821531">
              <a:defRPr sz="3200"/>
            </a:pPr>
            <a:r>
              <a:t>© T. Houpt, Ph.D.</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6" name="Figure 13.20"/>
          <p:cNvSpPr txBox="1"/>
          <p:nvPr/>
        </p:nvSpPr>
        <p:spPr>
          <a:xfrm>
            <a:off x="16513968" y="12366228"/>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13.20</a:t>
            </a:r>
          </a:p>
        </p:txBody>
      </p:sp>
      <p:pic>
        <p:nvPicPr>
          <p:cNvPr id="327" name="fox78119_1320.jpg" descr="fox78119_1320.jpg"/>
          <p:cNvPicPr>
            <a:picLocks noChangeAspect="0"/>
          </p:cNvPicPr>
          <p:nvPr/>
        </p:nvPicPr>
        <p:blipFill>
          <a:blip r:embed="rId2">
            <a:extLst/>
          </a:blip>
          <a:stretch>
            <a:fillRect/>
          </a:stretch>
        </p:blipFill>
        <p:spPr>
          <a:xfrm>
            <a:off x="3567112" y="1224313"/>
            <a:ext cx="13108783" cy="10437859"/>
          </a:xfrm>
          <a:prstGeom prst="rect">
            <a:avLst/>
          </a:prstGeom>
          <a:ln w="12700">
            <a:miter lim="400000"/>
          </a:ln>
        </p:spPr>
      </p:pic>
      <p:sp>
        <p:nvSpPr>
          <p:cNvPr id="328" name="Rectangle"/>
          <p:cNvSpPr/>
          <p:nvPr/>
        </p:nvSpPr>
        <p:spPr>
          <a:xfrm>
            <a:off x="5991612" y="1071562"/>
            <a:ext cx="8624963" cy="440838"/>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29" name="Line"/>
          <p:cNvSpPr/>
          <p:nvPr/>
        </p:nvSpPr>
        <p:spPr>
          <a:xfrm>
            <a:off x="10156031" y="4643437"/>
            <a:ext cx="1785938" cy="1785938"/>
          </a:xfrm>
          <a:prstGeom prst="line">
            <a:avLst/>
          </a:prstGeom>
          <a:ln w="177800">
            <a:solidFill>
              <a:srgbClr val="000000"/>
            </a:solidFill>
          </a:ln>
        </p:spPr>
        <p:txBody>
          <a:bodyPr lIns="71437" tIns="71437" rIns="71437" bIns="71437" anchor="ctr"/>
          <a:lstStyle/>
          <a:p>
            <a:pPr/>
          </a:p>
        </p:txBody>
      </p:sp>
      <p:sp>
        <p:nvSpPr>
          <p:cNvPr id="330" name="Line"/>
          <p:cNvSpPr/>
          <p:nvPr/>
        </p:nvSpPr>
        <p:spPr>
          <a:xfrm flipH="1">
            <a:off x="10888265" y="4875609"/>
            <a:ext cx="452438" cy="1428751"/>
          </a:xfrm>
          <a:prstGeom prst="line">
            <a:avLst/>
          </a:prstGeom>
          <a:ln w="177800">
            <a:solidFill>
              <a:srgbClr val="000000"/>
            </a:solidFill>
          </a:ln>
        </p:spPr>
        <p:txBody>
          <a:bodyPr lIns="71437" tIns="71437" rIns="71437" bIns="71437" anchor="ctr"/>
          <a:lstStyle/>
          <a:p>
            <a:pPr/>
          </a:p>
        </p:txBody>
      </p:sp>
      <p:sp>
        <p:nvSpPr>
          <p:cNvPr id="331" name="Line"/>
          <p:cNvSpPr/>
          <p:nvPr/>
        </p:nvSpPr>
        <p:spPr>
          <a:xfrm flipV="1">
            <a:off x="11245453" y="2708672"/>
            <a:ext cx="3625454" cy="2845594"/>
          </a:xfrm>
          <a:prstGeom prst="line">
            <a:avLst/>
          </a:prstGeom>
          <a:ln w="50800">
            <a:solidFill>
              <a:srgbClr val="669C35"/>
            </a:solidFill>
          </a:ln>
        </p:spPr>
        <p:txBody>
          <a:bodyPr lIns="71437" tIns="71437" rIns="71437" bIns="71437" anchor="ctr"/>
          <a:lstStyle/>
          <a:p>
            <a:pPr/>
          </a:p>
        </p:txBody>
      </p:sp>
      <p:sp>
        <p:nvSpPr>
          <p:cNvPr id="332" name="AV Node Block"/>
          <p:cNvSpPr txBox="1"/>
          <p:nvPr/>
        </p:nvSpPr>
        <p:spPr>
          <a:xfrm>
            <a:off x="14947161" y="2214562"/>
            <a:ext cx="3201503"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solidFill>
                  <a:srgbClr val="E32400"/>
                </a:solidFill>
                <a:uFill>
                  <a:solidFill>
                    <a:srgbClr val="E32400"/>
                  </a:solidFill>
                </a:uFill>
              </a:defRPr>
            </a:lvl1pPr>
          </a:lstStyle>
          <a:p>
            <a:pPr/>
            <a:r>
              <a:t>AV Node Block</a:t>
            </a:r>
          </a:p>
        </p:txBody>
      </p:sp>
      <p:sp>
        <p:nvSpPr>
          <p:cNvPr id="333" name="Line"/>
          <p:cNvSpPr/>
          <p:nvPr/>
        </p:nvSpPr>
        <p:spPr>
          <a:xfrm flipV="1">
            <a:off x="14620875" y="7405687"/>
            <a:ext cx="2143125" cy="708423"/>
          </a:xfrm>
          <a:prstGeom prst="line">
            <a:avLst/>
          </a:prstGeom>
          <a:ln w="63500">
            <a:solidFill>
              <a:srgbClr val="669C35"/>
            </a:solidFill>
          </a:ln>
        </p:spPr>
        <p:txBody>
          <a:bodyPr lIns="71437" tIns="71437" rIns="71437" bIns="71437" anchor="ctr"/>
          <a:lstStyle/>
          <a:p>
            <a:pPr/>
          </a:p>
        </p:txBody>
      </p:sp>
      <p:sp>
        <p:nvSpPr>
          <p:cNvPr id="334" name="Purkinje fibers can become ectopic pacemaker"/>
          <p:cNvSpPr txBox="1"/>
          <p:nvPr/>
        </p:nvSpPr>
        <p:spPr>
          <a:xfrm>
            <a:off x="16746140" y="6748264"/>
            <a:ext cx="4589860" cy="17018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b="1" sz="3200">
                <a:solidFill>
                  <a:srgbClr val="E32400"/>
                </a:solidFill>
                <a:uFill>
                  <a:solidFill>
                    <a:srgbClr val="E32400"/>
                  </a:solidFill>
                </a:uFill>
              </a:defRPr>
            </a:lvl1pPr>
          </a:lstStyle>
          <a:p>
            <a:pPr/>
            <a:r>
              <a:t>Purkinje fibers can become ectopic pacemaker</a:t>
            </a:r>
          </a:p>
        </p:txBody>
      </p:sp>
      <p:sp>
        <p:nvSpPr>
          <p:cNvPr id="335" name="AV Node Block:"/>
          <p:cNvSpPr txBox="1"/>
          <p:nvPr/>
        </p:nvSpPr>
        <p:spPr>
          <a:xfrm>
            <a:off x="3871109" y="166885"/>
            <a:ext cx="10983517"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AV Node Block:</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Figure 13.35"/>
          <p:cNvSpPr txBox="1"/>
          <p:nvPr/>
        </p:nvSpPr>
        <p:spPr>
          <a:xfrm>
            <a:off x="18246328" y="12866290"/>
            <a:ext cx="2607469"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13.35</a:t>
            </a:r>
          </a:p>
        </p:txBody>
      </p:sp>
      <p:grpSp>
        <p:nvGrpSpPr>
          <p:cNvPr id="340" name="Group"/>
          <p:cNvGrpSpPr/>
          <p:nvPr/>
        </p:nvGrpSpPr>
        <p:grpSpPr>
          <a:xfrm>
            <a:off x="10090546" y="0"/>
            <a:ext cx="9816704" cy="12376547"/>
            <a:chOff x="0" y="0"/>
            <a:chExt cx="9816702" cy="12376546"/>
          </a:xfrm>
        </p:grpSpPr>
        <p:pic>
          <p:nvPicPr>
            <p:cNvPr id="338" name="fox78119_1335.jpg" descr="fox78119_1335.jpg"/>
            <p:cNvPicPr>
              <a:picLocks noChangeAspect="0"/>
            </p:cNvPicPr>
            <p:nvPr/>
          </p:nvPicPr>
          <p:blipFill>
            <a:blip r:embed="rId2">
              <a:extLst/>
            </a:blip>
            <a:stretch>
              <a:fillRect/>
            </a:stretch>
          </p:blipFill>
          <p:spPr>
            <a:xfrm>
              <a:off x="0" y="178593"/>
              <a:ext cx="9804797" cy="12197954"/>
            </a:xfrm>
            <a:prstGeom prst="rect">
              <a:avLst/>
            </a:prstGeom>
            <a:ln w="12700" cap="flat">
              <a:noFill/>
              <a:miter lim="400000"/>
            </a:ln>
            <a:effectLst/>
          </p:spPr>
        </p:pic>
        <p:sp>
          <p:nvSpPr>
            <p:cNvPr id="339" name="Rectangle"/>
            <p:cNvSpPr/>
            <p:nvPr/>
          </p:nvSpPr>
          <p:spPr>
            <a:xfrm>
              <a:off x="386952"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341" name="P-R interval &gt; 0.2 sec…"/>
          <p:cNvSpPr txBox="1"/>
          <p:nvPr/>
        </p:nvSpPr>
        <p:spPr>
          <a:xfrm>
            <a:off x="3256039" y="1955601"/>
            <a:ext cx="6447236" cy="1143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lgn="r" defTabSz="821531">
              <a:defRPr sz="3200">
                <a:latin typeface="+mj-lt"/>
                <a:ea typeface="+mj-ea"/>
                <a:cs typeface="+mj-cs"/>
                <a:sym typeface="Gill Sans"/>
              </a:defRPr>
            </a:pPr>
            <a:r>
              <a:t>P-R interval &gt; 0.2 sec</a:t>
            </a:r>
          </a:p>
          <a:p>
            <a:pPr algn="r" defTabSz="821531">
              <a:defRPr sz="3200">
                <a:latin typeface="+mj-lt"/>
                <a:ea typeface="+mj-ea"/>
                <a:cs typeface="+mj-cs"/>
                <a:sym typeface="Gill Sans"/>
              </a:defRPr>
            </a:pPr>
            <a:r>
              <a:t>(but P still drives QRS)</a:t>
            </a:r>
          </a:p>
        </p:txBody>
      </p:sp>
      <p:sp>
        <p:nvSpPr>
          <p:cNvPr id="342" name="P waves without…"/>
          <p:cNvSpPr txBox="1"/>
          <p:nvPr/>
        </p:nvSpPr>
        <p:spPr>
          <a:xfrm>
            <a:off x="6580395" y="5777507"/>
            <a:ext cx="3114857" cy="11430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r" defTabSz="821531">
              <a:defRPr sz="3200">
                <a:latin typeface="+mj-lt"/>
                <a:ea typeface="+mj-ea"/>
                <a:cs typeface="+mj-cs"/>
                <a:sym typeface="Gill Sans"/>
              </a:defRPr>
            </a:pPr>
            <a:r>
              <a:t>P waves without </a:t>
            </a:r>
          </a:p>
          <a:p>
            <a:pPr algn="r" defTabSz="821531">
              <a:defRPr sz="3200">
                <a:latin typeface="+mj-lt"/>
                <a:ea typeface="+mj-ea"/>
                <a:cs typeface="+mj-cs"/>
                <a:sym typeface="Gill Sans"/>
              </a:defRPr>
            </a:pPr>
            <a:r>
              <a:t>QRS waves</a:t>
            </a:r>
          </a:p>
        </p:txBody>
      </p:sp>
      <p:sp>
        <p:nvSpPr>
          <p:cNvPr id="343" name="P waves without QRS;…"/>
          <p:cNvSpPr txBox="1"/>
          <p:nvPr/>
        </p:nvSpPr>
        <p:spPr>
          <a:xfrm>
            <a:off x="3049610" y="9169201"/>
            <a:ext cx="6661548" cy="21463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lgn="r" defTabSz="821531">
              <a:defRPr sz="3200">
                <a:latin typeface="+mj-lt"/>
                <a:ea typeface="+mj-ea"/>
                <a:cs typeface="+mj-cs"/>
                <a:sym typeface="Gill Sans"/>
              </a:defRPr>
            </a:pPr>
            <a:r>
              <a:t>P waves without QRS; </a:t>
            </a:r>
          </a:p>
          <a:p>
            <a:pPr algn="r" defTabSz="821531">
              <a:defRPr sz="3200">
                <a:latin typeface="+mj-lt"/>
                <a:ea typeface="+mj-ea"/>
                <a:cs typeface="+mj-cs"/>
                <a:sym typeface="Gill Sans"/>
              </a:defRPr>
            </a:pPr>
            <a:r>
              <a:t>spontaneous QRS waves</a:t>
            </a:r>
          </a:p>
          <a:p>
            <a:pPr algn="r" defTabSz="821531">
              <a:defRPr sz="3200">
                <a:latin typeface="+mj-lt"/>
                <a:ea typeface="+mj-ea"/>
                <a:cs typeface="+mj-cs"/>
                <a:sym typeface="Gill Sans"/>
              </a:defRPr>
            </a:pPr>
            <a:r>
              <a:t>produced by </a:t>
            </a:r>
          </a:p>
          <a:p>
            <a:pPr algn="r" defTabSz="821531">
              <a:defRPr sz="3200">
                <a:latin typeface="+mj-lt"/>
                <a:ea typeface="+mj-ea"/>
                <a:cs typeface="+mj-cs"/>
                <a:sym typeface="Gill Sans"/>
              </a:defRPr>
            </a:pPr>
            <a:r>
              <a:t>ectopic pacemaker </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Pharmacological Regulation of Heart Rate"/>
          <p:cNvSpPr txBox="1"/>
          <p:nvPr/>
        </p:nvSpPr>
        <p:spPr>
          <a:xfrm>
            <a:off x="3638937" y="649089"/>
            <a:ext cx="15626954"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Pharmacological Regulation of Heart Rate</a:t>
            </a:r>
          </a:p>
        </p:txBody>
      </p:sp>
      <p:sp>
        <p:nvSpPr>
          <p:cNvPr id="346" name="Autonomic Nervous System:…"/>
          <p:cNvSpPr txBox="1"/>
          <p:nvPr/>
        </p:nvSpPr>
        <p:spPr>
          <a:xfrm>
            <a:off x="3728234" y="2717601"/>
            <a:ext cx="17031950" cy="83343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3600"/>
            </a:pPr>
            <a:r>
              <a:t>Autonomic Nervous System:</a:t>
            </a:r>
          </a:p>
          <a:p>
            <a:pPr defTabSz="821531">
              <a:defRPr sz="3600"/>
            </a:pPr>
          </a:p>
          <a:p>
            <a:pPr defTabSz="821531">
              <a:defRPr b="1" sz="3600">
                <a:solidFill>
                  <a:srgbClr val="669C35"/>
                </a:solidFill>
              </a:defRPr>
            </a:pPr>
            <a:r>
              <a:t>Sympathetic NS raises HR.</a:t>
            </a:r>
          </a:p>
          <a:p>
            <a:pPr defTabSz="821531">
              <a:defRPr sz="3600"/>
            </a:pPr>
            <a:r>
              <a:t>Sympathetic chain ganglia -&gt; norepinephrine release onto pacemaker cells -&gt; beta-adrenergic receptors -&gt; increased cAMP -&gt; open HCN channels, open Ca</a:t>
            </a:r>
            <a:r>
              <a:rPr baseline="31999"/>
              <a:t>++</a:t>
            </a:r>
            <a:r>
              <a:t> channels. </a:t>
            </a:r>
          </a:p>
          <a:p>
            <a:pPr defTabSz="821531">
              <a:defRPr sz="3600"/>
            </a:pPr>
          </a:p>
          <a:p>
            <a:pPr defTabSz="821531">
              <a:defRPr b="1" sz="3600">
                <a:solidFill>
                  <a:srgbClr val="E32400"/>
                </a:solidFill>
              </a:defRPr>
            </a:pPr>
            <a:r>
              <a:t>Parasympathetic NS slows HR.</a:t>
            </a:r>
          </a:p>
          <a:p>
            <a:pPr defTabSz="821531">
              <a:defRPr sz="3600"/>
            </a:pPr>
            <a:r>
              <a:t>Vagus nerve -&gt; acetylcholine release onto pacemaker cells -&gt; muscarinic receptors -&gt; decreased cAMP -&gt; close HCN channels, open K+ channels </a:t>
            </a:r>
          </a:p>
          <a:p>
            <a:pPr defTabSz="821531">
              <a:defRPr sz="3600"/>
            </a:pPr>
          </a:p>
          <a:p>
            <a:pPr defTabSz="821531">
              <a:defRPr b="1" sz="3600"/>
            </a:pPr>
            <a:r>
              <a:t>Drugs to treat Elevated Heart Rate (tachycardia)</a:t>
            </a:r>
          </a:p>
          <a:p>
            <a:pPr defTabSz="821531">
              <a:defRPr sz="3600"/>
            </a:pPr>
            <a:r>
              <a:t>Lidocaine - blocks voltage-gated Na</a:t>
            </a:r>
            <a:r>
              <a:rPr baseline="31999"/>
              <a:t>+</a:t>
            </a:r>
            <a:r>
              <a:t> channels</a:t>
            </a:r>
          </a:p>
          <a:p>
            <a:pPr defTabSz="821531">
              <a:defRPr sz="3600"/>
            </a:pPr>
            <a:r>
              <a:t>Propranolol - “beta blocker”: blocks norepi from binding beta-adrenergic receptors</a:t>
            </a:r>
          </a:p>
          <a:p>
            <a:pPr defTabSz="821531">
              <a:defRPr sz="3600"/>
            </a:pPr>
            <a:r>
              <a:t>Verapamil - blocks the voltage-gated Ca</a:t>
            </a:r>
            <a:r>
              <a:rPr baseline="31999"/>
              <a:t>++</a:t>
            </a:r>
            <a:r>
              <a:t> channels</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Autonomic Nervous System &amp; Heart Rate"/>
          <p:cNvSpPr txBox="1"/>
          <p:nvPr/>
        </p:nvSpPr>
        <p:spPr>
          <a:xfrm>
            <a:off x="3585359" y="212526"/>
            <a:ext cx="16734235"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Autonomic Nervous System &amp; Heart Rate</a:t>
            </a:r>
          </a:p>
        </p:txBody>
      </p:sp>
      <p:grpSp>
        <p:nvGrpSpPr>
          <p:cNvPr id="353" name="Group"/>
          <p:cNvGrpSpPr/>
          <p:nvPr/>
        </p:nvGrpSpPr>
        <p:grpSpPr>
          <a:xfrm>
            <a:off x="3740197" y="1470543"/>
            <a:ext cx="18318818" cy="11819263"/>
            <a:chOff x="0" y="0"/>
            <a:chExt cx="18318816" cy="11819261"/>
          </a:xfrm>
        </p:grpSpPr>
        <p:grpSp>
          <p:nvGrpSpPr>
            <p:cNvPr id="351" name="Group"/>
            <p:cNvGrpSpPr/>
            <p:nvPr/>
          </p:nvGrpSpPr>
          <p:grpSpPr>
            <a:xfrm>
              <a:off x="0" y="0"/>
              <a:ext cx="18318817" cy="11819262"/>
              <a:chOff x="0" y="0"/>
              <a:chExt cx="18318816" cy="11819261"/>
            </a:xfrm>
          </p:grpSpPr>
          <p:pic>
            <p:nvPicPr>
              <p:cNvPr id="349" name="fox78119_1427.jpg" descr="fox78119_1427.jpg"/>
              <p:cNvPicPr>
                <a:picLocks noChangeAspect="0"/>
              </p:cNvPicPr>
              <p:nvPr/>
            </p:nvPicPr>
            <p:blipFill>
              <a:blip r:embed="rId2">
                <a:extLst/>
              </a:blip>
              <a:stretch>
                <a:fillRect/>
              </a:stretch>
            </p:blipFill>
            <p:spPr>
              <a:xfrm>
                <a:off x="0" y="288105"/>
                <a:ext cx="18318817" cy="11531157"/>
              </a:xfrm>
              <a:prstGeom prst="rect">
                <a:avLst/>
              </a:prstGeom>
              <a:ln w="12700" cap="flat">
                <a:noFill/>
                <a:miter lim="400000"/>
              </a:ln>
              <a:effectLst/>
            </p:spPr>
          </p:pic>
          <p:sp>
            <p:nvSpPr>
              <p:cNvPr id="350" name="Rectangle"/>
              <p:cNvSpPr/>
              <p:nvPr/>
            </p:nvSpPr>
            <p:spPr>
              <a:xfrm>
                <a:off x="3663764" y="0"/>
                <a:ext cx="11629671" cy="610922"/>
              </a:xfrm>
              <a:prstGeom prst="rect">
                <a:avLst/>
              </a:prstGeom>
              <a:solidFill>
                <a:srgbClr val="FFFFFF"/>
              </a:solidFill>
              <a:ln w="12700" cap="flat">
                <a:noFill/>
                <a:round/>
              </a:ln>
              <a:effectLst/>
            </p:spPr>
            <p:txBody>
              <a:bodyPr wrap="square" lIns="71437" tIns="71437" rIns="71437" bIns="71437" numCol="1" anchor="ctr">
                <a:noAutofit/>
              </a:bodyPr>
              <a:lstStyle/>
              <a:p>
                <a:pPr marL="57149" marR="57149" defTabSz="1285875">
                  <a:defRPr sz="2400">
                    <a:uFill>
                      <a:solidFill>
                        <a:srgbClr val="000000"/>
                      </a:solidFill>
                    </a:uFill>
                    <a:latin typeface="+mn-lt"/>
                    <a:ea typeface="+mn-ea"/>
                    <a:cs typeface="+mn-cs"/>
                    <a:sym typeface="Arial"/>
                  </a:defRPr>
                </a:pPr>
              </a:p>
            </p:txBody>
          </p:sp>
        </p:grpSp>
        <p:sp>
          <p:nvSpPr>
            <p:cNvPr id="352" name="Shape"/>
            <p:cNvSpPr/>
            <p:nvPr/>
          </p:nvSpPr>
          <p:spPr>
            <a:xfrm>
              <a:off x="5347933" y="257370"/>
              <a:ext cx="8941798" cy="586013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19070"/>
                  </a:moveTo>
                  <a:lnTo>
                    <a:pt x="191" y="21600"/>
                  </a:lnTo>
                  <a:lnTo>
                    <a:pt x="13635" y="15470"/>
                  </a:lnTo>
                  <a:lnTo>
                    <a:pt x="19306" y="17222"/>
                  </a:lnTo>
                  <a:lnTo>
                    <a:pt x="21536" y="17027"/>
                  </a:lnTo>
                  <a:lnTo>
                    <a:pt x="21600" y="7395"/>
                  </a:lnTo>
                  <a:lnTo>
                    <a:pt x="16311" y="973"/>
                  </a:lnTo>
                  <a:lnTo>
                    <a:pt x="11596" y="0"/>
                  </a:lnTo>
                  <a:lnTo>
                    <a:pt x="7901" y="876"/>
                  </a:lnTo>
                  <a:lnTo>
                    <a:pt x="5288" y="5741"/>
                  </a:lnTo>
                  <a:lnTo>
                    <a:pt x="4142" y="11578"/>
                  </a:lnTo>
                  <a:lnTo>
                    <a:pt x="2867" y="16443"/>
                  </a:lnTo>
                  <a:lnTo>
                    <a:pt x="0" y="19070"/>
                  </a:lnTo>
                  <a:close/>
                </a:path>
              </a:pathLst>
            </a:custGeom>
            <a:solidFill>
              <a:srgbClr val="FFFFFF"/>
            </a:solidFill>
            <a:ln w="12700" cap="flat">
              <a:noFill/>
              <a:miter lim="400000"/>
            </a:ln>
            <a:effectLst/>
          </p:spPr>
          <p:txBody>
            <a:bodyPr wrap="square" lIns="71437" tIns="71437" rIns="71437" bIns="71437" numCol="1" anchor="ctr">
              <a:noAutofit/>
            </a:bodyPr>
            <a:lstStyle/>
            <a:p>
              <a:pPr algn="ctr" defTabSz="821531">
                <a:defRPr sz="5800">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Rectangle"/>
          <p:cNvSpPr/>
          <p:nvPr/>
        </p:nvSpPr>
        <p:spPr>
          <a:xfrm>
            <a:off x="3887390" y="5286375"/>
            <a:ext cx="16484204" cy="607219"/>
          </a:xfrm>
          <a:prstGeom prst="rect">
            <a:avLst/>
          </a:prstGeom>
          <a:solidFill>
            <a:srgbClr val="FFE2D6"/>
          </a:solidFill>
          <a:ln w="12700">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56" name="Autonomic Nervous System &amp; Heart Rate"/>
          <p:cNvSpPr txBox="1"/>
          <p:nvPr/>
        </p:nvSpPr>
        <p:spPr>
          <a:xfrm>
            <a:off x="3799671" y="694729"/>
            <a:ext cx="16734236"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Autonomic Nervous System &amp; Heart Rate</a:t>
            </a:r>
          </a:p>
        </p:txBody>
      </p:sp>
      <p:sp>
        <p:nvSpPr>
          <p:cNvPr id="357" name="Line"/>
          <p:cNvSpPr/>
          <p:nvPr/>
        </p:nvSpPr>
        <p:spPr>
          <a:xfrm>
            <a:off x="4030162" y="5322096"/>
            <a:ext cx="16049819" cy="4"/>
          </a:xfrm>
          <a:prstGeom prst="line">
            <a:avLst/>
          </a:prstGeom>
          <a:ln w="101600">
            <a:solidFill>
              <a:srgbClr val="000000"/>
            </a:solidFill>
            <a:miter lim="400000"/>
          </a:ln>
        </p:spPr>
        <p:txBody>
          <a:bodyPr lIns="71437" tIns="71437" rIns="71437" bIns="71437" anchor="ctr"/>
          <a:lstStyle/>
          <a:p>
            <a:pPr/>
          </a:p>
        </p:txBody>
      </p:sp>
      <p:sp>
        <p:nvSpPr>
          <p:cNvPr id="358" name="Line"/>
          <p:cNvSpPr/>
          <p:nvPr/>
        </p:nvSpPr>
        <p:spPr>
          <a:xfrm>
            <a:off x="4030230" y="5947171"/>
            <a:ext cx="16097291" cy="4"/>
          </a:xfrm>
          <a:prstGeom prst="line">
            <a:avLst/>
          </a:prstGeom>
          <a:ln w="101600">
            <a:solidFill>
              <a:srgbClr val="000000"/>
            </a:solidFill>
            <a:miter lim="400000"/>
          </a:ln>
        </p:spPr>
        <p:txBody>
          <a:bodyPr lIns="71437" tIns="71437" rIns="71437" bIns="71437" anchor="ctr"/>
          <a:lstStyle/>
          <a:p>
            <a:pPr/>
          </a:p>
        </p:txBody>
      </p:sp>
      <p:sp>
        <p:nvSpPr>
          <p:cNvPr id="359" name="Rounded Rectangle"/>
          <p:cNvSpPr/>
          <p:nvPr/>
        </p:nvSpPr>
        <p:spPr>
          <a:xfrm>
            <a:off x="7762875" y="4643437"/>
            <a:ext cx="1393032" cy="1785938"/>
          </a:xfrm>
          <a:prstGeom prst="roundRect">
            <a:avLst>
              <a:gd name="adj" fmla="val 19231"/>
            </a:avLst>
          </a:prstGeom>
          <a:solidFill>
            <a:srgbClr val="96D35F"/>
          </a:solidFill>
          <a:ln w="25400">
            <a:solidFill>
              <a:srgbClr val="000000"/>
            </a:solidFill>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60" name="Rounded Rectangle"/>
          <p:cNvSpPr/>
          <p:nvPr/>
        </p:nvSpPr>
        <p:spPr>
          <a:xfrm>
            <a:off x="14835187" y="4554140"/>
            <a:ext cx="1393032" cy="1785939"/>
          </a:xfrm>
          <a:prstGeom prst="roundRect">
            <a:avLst>
              <a:gd name="adj" fmla="val 19231"/>
            </a:avLst>
          </a:prstGeom>
          <a:solidFill>
            <a:srgbClr val="FF6A00"/>
          </a:solidFill>
          <a:ln w="25400">
            <a:solidFill>
              <a:srgbClr val="000000"/>
            </a:solidFill>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61" name="B-adrenergic receptor"/>
          <p:cNvSpPr txBox="1"/>
          <p:nvPr/>
        </p:nvSpPr>
        <p:spPr>
          <a:xfrm>
            <a:off x="6852866" y="4027289"/>
            <a:ext cx="3269784"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B-adrenergic receptor</a:t>
            </a:r>
          </a:p>
        </p:txBody>
      </p:sp>
      <p:sp>
        <p:nvSpPr>
          <p:cNvPr id="362" name="muscarinic ACh receptor"/>
          <p:cNvSpPr txBox="1"/>
          <p:nvPr/>
        </p:nvSpPr>
        <p:spPr>
          <a:xfrm>
            <a:off x="13585039" y="4054078"/>
            <a:ext cx="366267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muscarinic ACh receptor</a:t>
            </a:r>
          </a:p>
        </p:txBody>
      </p:sp>
      <p:sp>
        <p:nvSpPr>
          <p:cNvPr id="363" name="NE"/>
          <p:cNvSpPr txBox="1"/>
          <p:nvPr/>
        </p:nvSpPr>
        <p:spPr>
          <a:xfrm>
            <a:off x="7980623" y="3089671"/>
            <a:ext cx="1121426" cy="101798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NE</a:t>
            </a:r>
          </a:p>
        </p:txBody>
      </p:sp>
      <p:sp>
        <p:nvSpPr>
          <p:cNvPr id="364" name="ACh"/>
          <p:cNvSpPr txBox="1"/>
          <p:nvPr/>
        </p:nvSpPr>
        <p:spPr>
          <a:xfrm>
            <a:off x="14841649" y="3214687"/>
            <a:ext cx="1537128"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ACh</a:t>
            </a:r>
          </a:p>
        </p:txBody>
      </p:sp>
      <p:grpSp>
        <p:nvGrpSpPr>
          <p:cNvPr id="368" name="Group"/>
          <p:cNvGrpSpPr/>
          <p:nvPr/>
        </p:nvGrpSpPr>
        <p:grpSpPr>
          <a:xfrm>
            <a:off x="8977312" y="5536406"/>
            <a:ext cx="982267" cy="1089423"/>
            <a:chOff x="0" y="0"/>
            <a:chExt cx="982265" cy="1089421"/>
          </a:xfrm>
        </p:grpSpPr>
        <p:sp>
          <p:nvSpPr>
            <p:cNvPr id="365" name="Circle"/>
            <p:cNvSpPr/>
            <p:nvPr/>
          </p:nvSpPr>
          <p:spPr>
            <a:xfrm>
              <a:off x="53578" y="0"/>
              <a:ext cx="571501" cy="571500"/>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66" name="Circle"/>
            <p:cNvSpPr/>
            <p:nvPr/>
          </p:nvSpPr>
          <p:spPr>
            <a:xfrm>
              <a:off x="410765" y="178593"/>
              <a:ext cx="571501"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67" name="Circle"/>
            <p:cNvSpPr/>
            <p:nvPr/>
          </p:nvSpPr>
          <p:spPr>
            <a:xfrm>
              <a:off x="0" y="517921"/>
              <a:ext cx="571500"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372" name="Group"/>
          <p:cNvGrpSpPr/>
          <p:nvPr/>
        </p:nvGrpSpPr>
        <p:grpSpPr>
          <a:xfrm>
            <a:off x="15960328" y="5393531"/>
            <a:ext cx="982266" cy="1089423"/>
            <a:chOff x="0" y="0"/>
            <a:chExt cx="982265" cy="1089421"/>
          </a:xfrm>
        </p:grpSpPr>
        <p:sp>
          <p:nvSpPr>
            <p:cNvPr id="369" name="Circle"/>
            <p:cNvSpPr/>
            <p:nvPr/>
          </p:nvSpPr>
          <p:spPr>
            <a:xfrm>
              <a:off x="53578" y="0"/>
              <a:ext cx="571501" cy="571500"/>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70" name="Circle"/>
            <p:cNvSpPr/>
            <p:nvPr/>
          </p:nvSpPr>
          <p:spPr>
            <a:xfrm>
              <a:off x="410765" y="178593"/>
              <a:ext cx="571501"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71" name="Circle"/>
            <p:cNvSpPr/>
            <p:nvPr/>
          </p:nvSpPr>
          <p:spPr>
            <a:xfrm>
              <a:off x="0" y="517921"/>
              <a:ext cx="571500"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373" name="Gs"/>
          <p:cNvSpPr txBox="1"/>
          <p:nvPr/>
        </p:nvSpPr>
        <p:spPr>
          <a:xfrm>
            <a:off x="9390877" y="6340078"/>
            <a:ext cx="908387"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800">
                <a:latin typeface="+mj-lt"/>
                <a:ea typeface="+mj-ea"/>
                <a:cs typeface="+mj-cs"/>
                <a:sym typeface="Gill Sans"/>
              </a:defRPr>
            </a:pPr>
            <a:r>
              <a:t>G</a:t>
            </a:r>
            <a:r>
              <a:rPr baseline="-5999"/>
              <a:t>s</a:t>
            </a:r>
          </a:p>
        </p:txBody>
      </p:sp>
      <p:sp>
        <p:nvSpPr>
          <p:cNvPr id="374" name="Gi"/>
          <p:cNvSpPr txBox="1"/>
          <p:nvPr/>
        </p:nvSpPr>
        <p:spPr>
          <a:xfrm>
            <a:off x="16126729" y="6304359"/>
            <a:ext cx="825614"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800">
                <a:latin typeface="+mj-lt"/>
                <a:ea typeface="+mj-ea"/>
                <a:cs typeface="+mj-cs"/>
                <a:sym typeface="Gill Sans"/>
              </a:defRPr>
            </a:pPr>
            <a:r>
              <a:t>G</a:t>
            </a:r>
            <a:r>
              <a:rPr baseline="-5999"/>
              <a:t>i</a:t>
            </a:r>
          </a:p>
        </p:txBody>
      </p:sp>
      <p:sp>
        <p:nvSpPr>
          <p:cNvPr id="375" name="Line"/>
          <p:cNvSpPr/>
          <p:nvPr/>
        </p:nvSpPr>
        <p:spPr>
          <a:xfrm flipH="1" flipV="1">
            <a:off x="9638109" y="7215187"/>
            <a:ext cx="1369220" cy="1131095"/>
          </a:xfrm>
          <a:prstGeom prst="line">
            <a:avLst/>
          </a:prstGeom>
          <a:ln w="63500">
            <a:solidFill>
              <a:srgbClr val="000000"/>
            </a:solidFill>
            <a:miter lim="400000"/>
            <a:headEnd type="stealth"/>
          </a:ln>
        </p:spPr>
        <p:txBody>
          <a:bodyPr lIns="71437" tIns="71437" rIns="71437" bIns="71437" anchor="ctr"/>
          <a:lstStyle/>
          <a:p>
            <a:pPr/>
          </a:p>
        </p:txBody>
      </p:sp>
      <p:sp>
        <p:nvSpPr>
          <p:cNvPr id="376" name="Line"/>
          <p:cNvSpPr/>
          <p:nvPr/>
        </p:nvSpPr>
        <p:spPr>
          <a:xfrm flipV="1">
            <a:off x="13477875" y="6863953"/>
            <a:ext cx="1738313" cy="1381126"/>
          </a:xfrm>
          <a:prstGeom prst="line">
            <a:avLst/>
          </a:prstGeom>
          <a:ln w="63500">
            <a:solidFill>
              <a:srgbClr val="000000"/>
            </a:solidFill>
            <a:miter lim="400000"/>
            <a:headEnd type="stealth"/>
          </a:ln>
        </p:spPr>
        <p:txBody>
          <a:bodyPr lIns="71437" tIns="71437" rIns="71437" bIns="71437" anchor="ctr"/>
          <a:lstStyle/>
          <a:p>
            <a:pPr/>
          </a:p>
        </p:txBody>
      </p:sp>
      <p:sp>
        <p:nvSpPr>
          <p:cNvPr id="377" name="cAMP"/>
          <p:cNvSpPr txBox="1"/>
          <p:nvPr/>
        </p:nvSpPr>
        <p:spPr>
          <a:xfrm>
            <a:off x="11152275" y="8590359"/>
            <a:ext cx="1957591"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cAMP</a:t>
            </a:r>
          </a:p>
        </p:txBody>
      </p:sp>
      <p:sp>
        <p:nvSpPr>
          <p:cNvPr id="378" name="Line"/>
          <p:cNvSpPr/>
          <p:nvPr/>
        </p:nvSpPr>
        <p:spPr>
          <a:xfrm>
            <a:off x="6447234" y="6363751"/>
            <a:ext cx="1910954" cy="1000126"/>
          </a:xfrm>
          <a:custGeom>
            <a:avLst/>
            <a:gdLst/>
            <a:ahLst/>
            <a:cxnLst>
              <a:cxn ang="0">
                <a:pos x="wd2" y="hd2"/>
              </a:cxn>
              <a:cxn ang="5400000">
                <a:pos x="wd2" y="hd2"/>
              </a:cxn>
              <a:cxn ang="10800000">
                <a:pos x="wd2" y="hd2"/>
              </a:cxn>
              <a:cxn ang="16200000">
                <a:pos x="wd2" y="hd2"/>
              </a:cxn>
            </a:cxnLst>
            <a:rect l="0" t="0" r="r" b="b"/>
            <a:pathLst>
              <a:path w="21600" h="20929" fill="norm" stroke="1" extrusionOk="0">
                <a:moveTo>
                  <a:pt x="21600" y="6441"/>
                </a:moveTo>
                <a:cubicBezTo>
                  <a:pt x="18776" y="11182"/>
                  <a:pt x="15096" y="19872"/>
                  <a:pt x="13042" y="20808"/>
                </a:cubicBezTo>
                <a:cubicBezTo>
                  <a:pt x="11304" y="21600"/>
                  <a:pt x="5973" y="18338"/>
                  <a:pt x="4483" y="15854"/>
                </a:cubicBezTo>
                <a:cubicBezTo>
                  <a:pt x="3143" y="13620"/>
                  <a:pt x="1479" y="5232"/>
                  <a:pt x="0" y="0"/>
                </a:cubicBezTo>
              </a:path>
            </a:pathLst>
          </a:custGeom>
          <a:ln w="50800">
            <a:solidFill>
              <a:srgbClr val="000000"/>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379" name="Line"/>
          <p:cNvSpPr/>
          <p:nvPr/>
        </p:nvSpPr>
        <p:spPr>
          <a:xfrm flipH="1">
            <a:off x="17174765" y="6340078"/>
            <a:ext cx="1910954" cy="1000126"/>
          </a:xfrm>
          <a:custGeom>
            <a:avLst/>
            <a:gdLst/>
            <a:ahLst/>
            <a:cxnLst>
              <a:cxn ang="0">
                <a:pos x="wd2" y="hd2"/>
              </a:cxn>
              <a:cxn ang="5400000">
                <a:pos x="wd2" y="hd2"/>
              </a:cxn>
              <a:cxn ang="10800000">
                <a:pos x="wd2" y="hd2"/>
              </a:cxn>
              <a:cxn ang="16200000">
                <a:pos x="wd2" y="hd2"/>
              </a:cxn>
            </a:cxnLst>
            <a:rect l="0" t="0" r="r" b="b"/>
            <a:pathLst>
              <a:path w="21600" h="20929" fill="norm" stroke="1" extrusionOk="0">
                <a:moveTo>
                  <a:pt x="21600" y="6441"/>
                </a:moveTo>
                <a:cubicBezTo>
                  <a:pt x="18776" y="11182"/>
                  <a:pt x="15096" y="19872"/>
                  <a:pt x="13042" y="20808"/>
                </a:cubicBezTo>
                <a:cubicBezTo>
                  <a:pt x="11304" y="21600"/>
                  <a:pt x="5973" y="18338"/>
                  <a:pt x="4483" y="15854"/>
                </a:cubicBezTo>
                <a:cubicBezTo>
                  <a:pt x="3143" y="13620"/>
                  <a:pt x="1479" y="5232"/>
                  <a:pt x="0" y="0"/>
                </a:cubicBezTo>
              </a:path>
            </a:pathLst>
          </a:custGeom>
          <a:ln w="50800">
            <a:solidFill>
              <a:srgbClr val="000000"/>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380" name="Line"/>
          <p:cNvSpPr/>
          <p:nvPr/>
        </p:nvSpPr>
        <p:spPr>
          <a:xfrm>
            <a:off x="12156281" y="7271597"/>
            <a:ext cx="1" cy="1068732"/>
          </a:xfrm>
          <a:prstGeom prst="line">
            <a:avLst/>
          </a:prstGeom>
          <a:ln w="63500">
            <a:solidFill>
              <a:srgbClr val="000000"/>
            </a:solidFill>
            <a:miter lim="400000"/>
            <a:headEnd type="stealth"/>
          </a:ln>
        </p:spPr>
        <p:txBody>
          <a:bodyPr lIns="71437" tIns="71437" rIns="71437" bIns="71437" anchor="ctr"/>
          <a:lstStyle/>
          <a:p>
            <a:pPr/>
          </a:p>
        </p:txBody>
      </p:sp>
      <p:sp>
        <p:nvSpPr>
          <p:cNvPr id="381" name="Voltage-gated…"/>
          <p:cNvSpPr txBox="1"/>
          <p:nvPr/>
        </p:nvSpPr>
        <p:spPr>
          <a:xfrm>
            <a:off x="18509827" y="8044457"/>
            <a:ext cx="2806365"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Voltage-gated</a:t>
            </a:r>
          </a:p>
          <a:p>
            <a:pPr algn="ctr" defTabSz="821531">
              <a:defRPr sz="3200"/>
            </a:pPr>
            <a:r>
              <a:t>K+ channel</a:t>
            </a:r>
          </a:p>
        </p:txBody>
      </p:sp>
      <p:grpSp>
        <p:nvGrpSpPr>
          <p:cNvPr id="385" name="Group"/>
          <p:cNvGrpSpPr/>
          <p:nvPr/>
        </p:nvGrpSpPr>
        <p:grpSpPr>
          <a:xfrm>
            <a:off x="19264312" y="4964906"/>
            <a:ext cx="1035845" cy="1321594"/>
            <a:chOff x="0" y="0"/>
            <a:chExt cx="1035843" cy="1321593"/>
          </a:xfrm>
        </p:grpSpPr>
        <p:sp>
          <p:nvSpPr>
            <p:cNvPr id="382" name="Rounded Rectangle"/>
            <p:cNvSpPr/>
            <p:nvPr/>
          </p:nvSpPr>
          <p:spPr>
            <a:xfrm>
              <a:off x="303609" y="142875"/>
              <a:ext cx="410766" cy="1000125"/>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83" name="Rounded Rectangle"/>
            <p:cNvSpPr/>
            <p:nvPr/>
          </p:nvSpPr>
          <p:spPr>
            <a:xfrm>
              <a:off x="0"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84" name="Rounded Rectangle"/>
            <p:cNvSpPr/>
            <p:nvPr/>
          </p:nvSpPr>
          <p:spPr>
            <a:xfrm>
              <a:off x="625078"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386" name="Line"/>
          <p:cNvSpPr/>
          <p:nvPr/>
        </p:nvSpPr>
        <p:spPr>
          <a:xfrm flipH="1">
            <a:off x="19776281" y="4761001"/>
            <a:ext cx="5953" cy="2091046"/>
          </a:xfrm>
          <a:prstGeom prst="line">
            <a:avLst/>
          </a:prstGeom>
          <a:ln w="50800">
            <a:solidFill>
              <a:srgbClr val="000000"/>
            </a:solidFill>
            <a:headEnd type="stealth"/>
          </a:ln>
        </p:spPr>
        <p:txBody>
          <a:bodyPr lIns="71437" tIns="71437" rIns="71437" bIns="71437" anchor="ctr"/>
          <a:lstStyle/>
          <a:p>
            <a:pPr/>
          </a:p>
        </p:txBody>
      </p:sp>
      <p:grpSp>
        <p:nvGrpSpPr>
          <p:cNvPr id="389" name="Group"/>
          <p:cNvGrpSpPr/>
          <p:nvPr/>
        </p:nvGrpSpPr>
        <p:grpSpPr>
          <a:xfrm>
            <a:off x="19460765" y="6945114"/>
            <a:ext cx="935586" cy="879476"/>
            <a:chOff x="0" y="-2182"/>
            <a:chExt cx="935584" cy="879475"/>
          </a:xfrm>
        </p:grpSpPr>
        <p:sp>
          <p:nvSpPr>
            <p:cNvPr id="387" name="Circle"/>
            <p:cNvSpPr/>
            <p:nvPr/>
          </p:nvSpPr>
          <p:spPr>
            <a:xfrm>
              <a:off x="0" y="107156"/>
              <a:ext cx="678657" cy="678657"/>
            </a:xfrm>
            <a:prstGeom prst="ellipse">
              <a:avLst/>
            </a:prstGeom>
            <a:solidFill>
              <a:srgbClr val="FFE2D6"/>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88" name="K+"/>
            <p:cNvSpPr txBox="1"/>
            <p:nvPr/>
          </p:nvSpPr>
          <p:spPr>
            <a:xfrm>
              <a:off x="116380" y="-2183"/>
              <a:ext cx="819205" cy="879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r>
                <a:t>K</a:t>
              </a:r>
              <a:r>
                <a:rPr baseline="31999"/>
                <a:t>+</a:t>
              </a:r>
            </a:p>
          </p:txBody>
        </p:sp>
      </p:grpSp>
      <p:sp>
        <p:nvSpPr>
          <p:cNvPr id="390" name="+"/>
          <p:cNvSpPr txBox="1"/>
          <p:nvPr/>
        </p:nvSpPr>
        <p:spPr>
          <a:xfrm>
            <a:off x="9323799" y="7277695"/>
            <a:ext cx="828230" cy="14644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sp>
        <p:nvSpPr>
          <p:cNvPr id="391" name="+"/>
          <p:cNvSpPr txBox="1"/>
          <p:nvPr/>
        </p:nvSpPr>
        <p:spPr>
          <a:xfrm>
            <a:off x="17710546" y="7125890"/>
            <a:ext cx="828230" cy="14644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sp>
        <p:nvSpPr>
          <p:cNvPr id="392" name="+"/>
          <p:cNvSpPr txBox="1"/>
          <p:nvPr/>
        </p:nvSpPr>
        <p:spPr>
          <a:xfrm>
            <a:off x="6852046" y="6965156"/>
            <a:ext cx="828230" cy="146446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sp>
        <p:nvSpPr>
          <p:cNvPr id="393" name="Voltage-gated…"/>
          <p:cNvSpPr txBox="1"/>
          <p:nvPr/>
        </p:nvSpPr>
        <p:spPr>
          <a:xfrm>
            <a:off x="3641397" y="6928246"/>
            <a:ext cx="2829805"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Voltage-gated</a:t>
            </a:r>
          </a:p>
          <a:p>
            <a:pPr algn="ctr" defTabSz="821531">
              <a:defRPr sz="3200"/>
            </a:pPr>
            <a:r>
              <a:t>Ca++ channel</a:t>
            </a:r>
          </a:p>
        </p:txBody>
      </p:sp>
      <p:sp>
        <p:nvSpPr>
          <p:cNvPr id="394" name="HCN channel"/>
          <p:cNvSpPr txBox="1"/>
          <p:nvPr/>
        </p:nvSpPr>
        <p:spPr>
          <a:xfrm>
            <a:off x="10737001" y="6331148"/>
            <a:ext cx="2828130"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lvl1pPr>
          </a:lstStyle>
          <a:p>
            <a:pPr/>
            <a:r>
              <a:t>HCN channel</a:t>
            </a:r>
          </a:p>
        </p:txBody>
      </p:sp>
      <p:sp>
        <p:nvSpPr>
          <p:cNvPr id="395" name="+"/>
          <p:cNvSpPr txBox="1"/>
          <p:nvPr/>
        </p:nvSpPr>
        <p:spPr>
          <a:xfrm>
            <a:off x="11436046" y="7275115"/>
            <a:ext cx="661356" cy="1130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6600">
                <a:latin typeface="+mj-lt"/>
                <a:ea typeface="+mj-ea"/>
                <a:cs typeface="+mj-cs"/>
                <a:sym typeface="Gill Sans"/>
              </a:defRPr>
            </a:lvl1pPr>
          </a:lstStyle>
          <a:p>
            <a:pPr/>
            <a:r>
              <a:t>+</a:t>
            </a:r>
          </a:p>
        </p:txBody>
      </p:sp>
      <p:sp>
        <p:nvSpPr>
          <p:cNvPr id="396" name="–"/>
          <p:cNvSpPr txBox="1"/>
          <p:nvPr/>
        </p:nvSpPr>
        <p:spPr>
          <a:xfrm>
            <a:off x="14490278" y="6947296"/>
            <a:ext cx="732235" cy="14644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grpSp>
        <p:nvGrpSpPr>
          <p:cNvPr id="400" name="Group"/>
          <p:cNvGrpSpPr/>
          <p:nvPr/>
        </p:nvGrpSpPr>
        <p:grpSpPr>
          <a:xfrm>
            <a:off x="11549062" y="4732734"/>
            <a:ext cx="1250157" cy="1589485"/>
            <a:chOff x="0" y="0"/>
            <a:chExt cx="1250156" cy="1589484"/>
          </a:xfrm>
        </p:grpSpPr>
        <p:sp>
          <p:nvSpPr>
            <p:cNvPr id="397" name="Rounded Rectangle"/>
            <p:cNvSpPr/>
            <p:nvPr/>
          </p:nvSpPr>
          <p:spPr>
            <a:xfrm>
              <a:off x="366425" y="171836"/>
              <a:ext cx="495752" cy="1202854"/>
            </a:xfrm>
            <a:prstGeom prst="roundRect">
              <a:avLst>
                <a:gd name="adj" fmla="val 50000"/>
              </a:avLst>
            </a:prstGeom>
            <a:solidFill>
              <a:srgbClr val="A8C6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98" name="Rounded Rectangle"/>
            <p:cNvSpPr/>
            <p:nvPr/>
          </p:nvSpPr>
          <p:spPr>
            <a:xfrm>
              <a:off x="0" y="0"/>
              <a:ext cx="495752" cy="1589485"/>
            </a:xfrm>
            <a:prstGeom prst="roundRect">
              <a:avLst>
                <a:gd name="adj" fmla="val 50000"/>
              </a:avLst>
            </a:prstGeom>
            <a:solidFill>
              <a:srgbClr val="A8C6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399" name="Rounded Rectangle"/>
            <p:cNvSpPr/>
            <p:nvPr/>
          </p:nvSpPr>
          <p:spPr>
            <a:xfrm>
              <a:off x="754404" y="0"/>
              <a:ext cx="495753" cy="1589485"/>
            </a:xfrm>
            <a:prstGeom prst="roundRect">
              <a:avLst>
                <a:gd name="adj" fmla="val 50000"/>
              </a:avLst>
            </a:prstGeom>
            <a:solidFill>
              <a:srgbClr val="A8C6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403" name="Group"/>
          <p:cNvGrpSpPr/>
          <p:nvPr/>
        </p:nvGrpSpPr>
        <p:grpSpPr>
          <a:xfrm>
            <a:off x="11656218" y="2801739"/>
            <a:ext cx="1215428" cy="1002308"/>
            <a:chOff x="0" y="-2182"/>
            <a:chExt cx="1215426" cy="1002307"/>
          </a:xfrm>
        </p:grpSpPr>
        <p:sp>
          <p:nvSpPr>
            <p:cNvPr id="401" name="Circle"/>
            <p:cNvSpPr/>
            <p:nvPr/>
          </p:nvSpPr>
          <p:spPr>
            <a:xfrm>
              <a:off x="0" y="71437"/>
              <a:ext cx="928688" cy="928688"/>
            </a:xfrm>
            <a:prstGeom prst="ellipse">
              <a:avLst/>
            </a:prstGeom>
            <a:solidFill>
              <a:srgbClr val="CAF0FE"/>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02" name="Na+"/>
            <p:cNvSpPr txBox="1"/>
            <p:nvPr/>
          </p:nvSpPr>
          <p:spPr>
            <a:xfrm>
              <a:off x="45856" y="-2183"/>
              <a:ext cx="1169571" cy="879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r>
                <a:t>Na</a:t>
              </a:r>
              <a:r>
                <a:rPr baseline="31999"/>
                <a:t>+</a:t>
              </a:r>
            </a:p>
          </p:txBody>
        </p:sp>
      </p:grpSp>
      <p:sp>
        <p:nvSpPr>
          <p:cNvPr id="404" name="Line"/>
          <p:cNvSpPr/>
          <p:nvPr/>
        </p:nvSpPr>
        <p:spPr>
          <a:xfrm flipV="1">
            <a:off x="12138421" y="4019857"/>
            <a:ext cx="1" cy="748810"/>
          </a:xfrm>
          <a:prstGeom prst="line">
            <a:avLst/>
          </a:prstGeom>
          <a:ln w="50800">
            <a:solidFill>
              <a:srgbClr val="000000"/>
            </a:solidFill>
            <a:headEnd type="stealth"/>
          </a:ln>
        </p:spPr>
        <p:txBody>
          <a:bodyPr lIns="71437" tIns="71437" rIns="71437" bIns="71437" anchor="ctr"/>
          <a:lstStyle/>
          <a:p>
            <a:pPr/>
          </a:p>
        </p:txBody>
      </p:sp>
      <p:grpSp>
        <p:nvGrpSpPr>
          <p:cNvPr id="408" name="Group"/>
          <p:cNvGrpSpPr/>
          <p:nvPr/>
        </p:nvGrpSpPr>
        <p:grpSpPr>
          <a:xfrm>
            <a:off x="4441031" y="4947046"/>
            <a:ext cx="1250157" cy="1589486"/>
            <a:chOff x="0" y="0"/>
            <a:chExt cx="1250156" cy="1589484"/>
          </a:xfrm>
        </p:grpSpPr>
        <p:sp>
          <p:nvSpPr>
            <p:cNvPr id="405" name="Rounded Rectangle"/>
            <p:cNvSpPr/>
            <p:nvPr/>
          </p:nvSpPr>
          <p:spPr>
            <a:xfrm>
              <a:off x="366425" y="171835"/>
              <a:ext cx="495752" cy="1202855"/>
            </a:xfrm>
            <a:prstGeom prst="roundRect">
              <a:avLst>
                <a:gd name="adj" fmla="val 50000"/>
              </a:avLst>
            </a:prstGeom>
            <a:solidFill>
              <a:srgbClr val="E392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06" name="Rounded Rectangle"/>
            <p:cNvSpPr/>
            <p:nvPr/>
          </p:nvSpPr>
          <p:spPr>
            <a:xfrm>
              <a:off x="0" y="0"/>
              <a:ext cx="495752" cy="1589485"/>
            </a:xfrm>
            <a:prstGeom prst="roundRect">
              <a:avLst>
                <a:gd name="adj" fmla="val 50000"/>
              </a:avLst>
            </a:prstGeom>
            <a:solidFill>
              <a:srgbClr val="E392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07" name="Rounded Rectangle"/>
            <p:cNvSpPr/>
            <p:nvPr/>
          </p:nvSpPr>
          <p:spPr>
            <a:xfrm>
              <a:off x="754404" y="0"/>
              <a:ext cx="495753" cy="1589485"/>
            </a:xfrm>
            <a:prstGeom prst="roundRect">
              <a:avLst>
                <a:gd name="adj" fmla="val 50000"/>
              </a:avLst>
            </a:prstGeom>
            <a:solidFill>
              <a:srgbClr val="E392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412" name="Group"/>
          <p:cNvGrpSpPr/>
          <p:nvPr/>
        </p:nvGrpSpPr>
        <p:grpSpPr>
          <a:xfrm>
            <a:off x="4566046" y="3053953"/>
            <a:ext cx="1918502" cy="1891810"/>
            <a:chOff x="36794" y="37901"/>
            <a:chExt cx="1918501" cy="1891809"/>
          </a:xfrm>
        </p:grpSpPr>
        <p:sp>
          <p:nvSpPr>
            <p:cNvPr id="409" name="Circle"/>
            <p:cNvSpPr/>
            <p:nvPr/>
          </p:nvSpPr>
          <p:spPr>
            <a:xfrm>
              <a:off x="36794" y="37901"/>
              <a:ext cx="928689" cy="928689"/>
            </a:xfrm>
            <a:prstGeom prst="ellipse">
              <a:avLst/>
            </a:prstGeom>
            <a:solidFill>
              <a:srgbClr val="D9CAFE"/>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10" name="Ca++"/>
            <p:cNvSpPr/>
            <p:nvPr/>
          </p:nvSpPr>
          <p:spPr>
            <a:xfrm>
              <a:off x="685295" y="4397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r>
                <a:t>Ca</a:t>
              </a:r>
              <a:r>
                <a:rPr baseline="31999"/>
                <a:t>++</a:t>
              </a:r>
            </a:p>
          </p:txBody>
        </p:sp>
        <p:sp>
          <p:nvSpPr>
            <p:cNvPr id="411" name="Line"/>
            <p:cNvSpPr/>
            <p:nvPr/>
          </p:nvSpPr>
          <p:spPr>
            <a:xfrm flipV="1">
              <a:off x="518997" y="1180901"/>
              <a:ext cx="1" cy="748810"/>
            </a:xfrm>
            <a:prstGeom prst="line">
              <a:avLst/>
            </a:prstGeom>
            <a:noFill/>
            <a:ln w="50800" cap="flat">
              <a:solidFill>
                <a:srgbClr val="000000"/>
              </a:solidFill>
              <a:prstDash val="solid"/>
              <a:round/>
              <a:headEnd type="stealth" w="med" len="med"/>
            </a:ln>
            <a:effectLst/>
          </p:spPr>
          <p:txBody>
            <a:bodyPr wrap="square" lIns="71437" tIns="71437" rIns="71437" bIns="71437" numCol="1" anchor="ctr">
              <a:noAutofit/>
            </a:bodyPr>
            <a:lstStyle/>
            <a:p>
              <a:pPr/>
            </a:p>
          </p:txBody>
        </p:sp>
      </p:grpSp>
      <p:sp>
        <p:nvSpPr>
          <p:cNvPr id="413" name="What would the effects of NE and ACh agonists &amp; antagonists be on heart rate?"/>
          <p:cNvSpPr txBox="1"/>
          <p:nvPr/>
        </p:nvSpPr>
        <p:spPr>
          <a:xfrm>
            <a:off x="3763953" y="11853664"/>
            <a:ext cx="18796470" cy="777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600">
                <a:latin typeface="Comic Sans MS"/>
                <a:ea typeface="Comic Sans MS"/>
                <a:cs typeface="Comic Sans MS"/>
                <a:sym typeface="Comic Sans MS"/>
              </a:defRPr>
            </a:lvl1pPr>
          </a:lstStyle>
          <a:p>
            <a:pPr/>
            <a:r>
              <a:t>What would the effects of NE and ACh agonists &amp; antagonists be on heart rate?</a:t>
            </a:r>
          </a:p>
        </p:txBody>
      </p:sp>
      <p:sp>
        <p:nvSpPr>
          <p:cNvPr id="414" name="Hyperpolarization-activated Cyclic-nucleotide Na+ channels"/>
          <p:cNvSpPr txBox="1"/>
          <p:nvPr/>
        </p:nvSpPr>
        <p:spPr>
          <a:xfrm>
            <a:off x="6190467" y="10128081"/>
            <a:ext cx="12214003" cy="688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3600"/>
            </a:pPr>
            <a:r>
              <a:rPr b="1"/>
              <a:t>H</a:t>
            </a:r>
            <a:r>
              <a:t>yperpolarization-activated </a:t>
            </a:r>
            <a:r>
              <a:rPr b="1"/>
              <a:t>C</a:t>
            </a:r>
            <a:r>
              <a:t>yclic-nucleotide </a:t>
            </a:r>
            <a:r>
              <a:rPr b="1"/>
              <a:t>N</a:t>
            </a:r>
            <a:r>
              <a:t>a+ channels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6" name="Rectangle"/>
          <p:cNvSpPr/>
          <p:nvPr/>
        </p:nvSpPr>
        <p:spPr>
          <a:xfrm>
            <a:off x="3887390" y="5286375"/>
            <a:ext cx="16484204" cy="607219"/>
          </a:xfrm>
          <a:prstGeom prst="rect">
            <a:avLst/>
          </a:prstGeom>
          <a:solidFill>
            <a:srgbClr val="FFE2D6"/>
          </a:solidFill>
          <a:ln w="12700">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17" name="Autonomic Nervous System &amp; Heart Rate"/>
          <p:cNvSpPr txBox="1"/>
          <p:nvPr/>
        </p:nvSpPr>
        <p:spPr>
          <a:xfrm>
            <a:off x="3799671" y="694729"/>
            <a:ext cx="16734236"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Autonomic Nervous System &amp; Heart Rate</a:t>
            </a:r>
          </a:p>
        </p:txBody>
      </p:sp>
      <p:sp>
        <p:nvSpPr>
          <p:cNvPr id="418" name="Line"/>
          <p:cNvSpPr/>
          <p:nvPr/>
        </p:nvSpPr>
        <p:spPr>
          <a:xfrm>
            <a:off x="4030162" y="5322096"/>
            <a:ext cx="16049819" cy="4"/>
          </a:xfrm>
          <a:prstGeom prst="line">
            <a:avLst/>
          </a:prstGeom>
          <a:ln w="101600">
            <a:solidFill>
              <a:srgbClr val="000000"/>
            </a:solidFill>
            <a:miter lim="400000"/>
          </a:ln>
        </p:spPr>
        <p:txBody>
          <a:bodyPr lIns="71437" tIns="71437" rIns="71437" bIns="71437" anchor="ctr"/>
          <a:lstStyle/>
          <a:p>
            <a:pPr/>
          </a:p>
        </p:txBody>
      </p:sp>
      <p:sp>
        <p:nvSpPr>
          <p:cNvPr id="419" name="Line"/>
          <p:cNvSpPr/>
          <p:nvPr/>
        </p:nvSpPr>
        <p:spPr>
          <a:xfrm>
            <a:off x="4030230" y="5947171"/>
            <a:ext cx="16097291" cy="4"/>
          </a:xfrm>
          <a:prstGeom prst="line">
            <a:avLst/>
          </a:prstGeom>
          <a:ln w="101600">
            <a:solidFill>
              <a:srgbClr val="000000"/>
            </a:solidFill>
            <a:miter lim="400000"/>
          </a:ln>
        </p:spPr>
        <p:txBody>
          <a:bodyPr lIns="71437" tIns="71437" rIns="71437" bIns="71437" anchor="ctr"/>
          <a:lstStyle/>
          <a:p>
            <a:pPr/>
          </a:p>
        </p:txBody>
      </p:sp>
      <p:sp>
        <p:nvSpPr>
          <p:cNvPr id="420" name="Rounded Rectangle"/>
          <p:cNvSpPr/>
          <p:nvPr/>
        </p:nvSpPr>
        <p:spPr>
          <a:xfrm>
            <a:off x="7762875" y="4643437"/>
            <a:ext cx="1393032" cy="1785938"/>
          </a:xfrm>
          <a:prstGeom prst="roundRect">
            <a:avLst>
              <a:gd name="adj" fmla="val 19231"/>
            </a:avLst>
          </a:prstGeom>
          <a:solidFill>
            <a:srgbClr val="96D35F"/>
          </a:solidFill>
          <a:ln w="25400">
            <a:solidFill>
              <a:srgbClr val="000000"/>
            </a:solidFill>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21" name="Rounded Rectangle"/>
          <p:cNvSpPr/>
          <p:nvPr/>
        </p:nvSpPr>
        <p:spPr>
          <a:xfrm>
            <a:off x="14835187" y="4554140"/>
            <a:ext cx="1393032" cy="1785939"/>
          </a:xfrm>
          <a:prstGeom prst="roundRect">
            <a:avLst>
              <a:gd name="adj" fmla="val 19231"/>
            </a:avLst>
          </a:prstGeom>
          <a:solidFill>
            <a:srgbClr val="FF6A00"/>
          </a:solidFill>
          <a:ln w="25400">
            <a:solidFill>
              <a:srgbClr val="000000"/>
            </a:solidFill>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22" name="B-adrenergic receptor"/>
          <p:cNvSpPr txBox="1"/>
          <p:nvPr/>
        </p:nvSpPr>
        <p:spPr>
          <a:xfrm>
            <a:off x="6852866" y="4027289"/>
            <a:ext cx="3269784"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B-adrenergic receptor</a:t>
            </a:r>
          </a:p>
        </p:txBody>
      </p:sp>
      <p:sp>
        <p:nvSpPr>
          <p:cNvPr id="423" name="muscarinic ACh receptor"/>
          <p:cNvSpPr txBox="1"/>
          <p:nvPr/>
        </p:nvSpPr>
        <p:spPr>
          <a:xfrm>
            <a:off x="13585039" y="4054078"/>
            <a:ext cx="3662673"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muscarinic ACh receptor</a:t>
            </a:r>
          </a:p>
        </p:txBody>
      </p:sp>
      <p:sp>
        <p:nvSpPr>
          <p:cNvPr id="424" name="NE"/>
          <p:cNvSpPr txBox="1"/>
          <p:nvPr/>
        </p:nvSpPr>
        <p:spPr>
          <a:xfrm>
            <a:off x="7980623" y="3089671"/>
            <a:ext cx="1121426" cy="101798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NE</a:t>
            </a:r>
          </a:p>
        </p:txBody>
      </p:sp>
      <p:sp>
        <p:nvSpPr>
          <p:cNvPr id="425" name="ACh"/>
          <p:cNvSpPr txBox="1"/>
          <p:nvPr/>
        </p:nvSpPr>
        <p:spPr>
          <a:xfrm>
            <a:off x="14841649" y="3214687"/>
            <a:ext cx="1537128"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ACh</a:t>
            </a:r>
          </a:p>
        </p:txBody>
      </p:sp>
      <p:grpSp>
        <p:nvGrpSpPr>
          <p:cNvPr id="429" name="Group"/>
          <p:cNvGrpSpPr/>
          <p:nvPr/>
        </p:nvGrpSpPr>
        <p:grpSpPr>
          <a:xfrm>
            <a:off x="8977312" y="5536406"/>
            <a:ext cx="982267" cy="1089423"/>
            <a:chOff x="0" y="0"/>
            <a:chExt cx="982265" cy="1089421"/>
          </a:xfrm>
        </p:grpSpPr>
        <p:sp>
          <p:nvSpPr>
            <p:cNvPr id="426" name="Circle"/>
            <p:cNvSpPr/>
            <p:nvPr/>
          </p:nvSpPr>
          <p:spPr>
            <a:xfrm>
              <a:off x="53578" y="0"/>
              <a:ext cx="571501" cy="571500"/>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27" name="Circle"/>
            <p:cNvSpPr/>
            <p:nvPr/>
          </p:nvSpPr>
          <p:spPr>
            <a:xfrm>
              <a:off x="410765" y="178593"/>
              <a:ext cx="571501"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28" name="Circle"/>
            <p:cNvSpPr/>
            <p:nvPr/>
          </p:nvSpPr>
          <p:spPr>
            <a:xfrm>
              <a:off x="0" y="517921"/>
              <a:ext cx="571500"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433" name="Group"/>
          <p:cNvGrpSpPr/>
          <p:nvPr/>
        </p:nvGrpSpPr>
        <p:grpSpPr>
          <a:xfrm>
            <a:off x="15960328" y="5393531"/>
            <a:ext cx="982266" cy="1089423"/>
            <a:chOff x="0" y="0"/>
            <a:chExt cx="982265" cy="1089421"/>
          </a:xfrm>
        </p:grpSpPr>
        <p:sp>
          <p:nvSpPr>
            <p:cNvPr id="430" name="Circle"/>
            <p:cNvSpPr/>
            <p:nvPr/>
          </p:nvSpPr>
          <p:spPr>
            <a:xfrm>
              <a:off x="53578" y="0"/>
              <a:ext cx="571501" cy="571500"/>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31" name="Circle"/>
            <p:cNvSpPr/>
            <p:nvPr/>
          </p:nvSpPr>
          <p:spPr>
            <a:xfrm>
              <a:off x="410765" y="178593"/>
              <a:ext cx="571501"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32" name="Circle"/>
            <p:cNvSpPr/>
            <p:nvPr/>
          </p:nvSpPr>
          <p:spPr>
            <a:xfrm>
              <a:off x="0" y="517921"/>
              <a:ext cx="571500" cy="571501"/>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434" name="Gs"/>
          <p:cNvSpPr txBox="1"/>
          <p:nvPr/>
        </p:nvSpPr>
        <p:spPr>
          <a:xfrm>
            <a:off x="9390877" y="6340078"/>
            <a:ext cx="908387"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800">
                <a:latin typeface="+mj-lt"/>
                <a:ea typeface="+mj-ea"/>
                <a:cs typeface="+mj-cs"/>
                <a:sym typeface="Gill Sans"/>
              </a:defRPr>
            </a:pPr>
            <a:r>
              <a:t>G</a:t>
            </a:r>
            <a:r>
              <a:rPr baseline="-5999"/>
              <a:t>s</a:t>
            </a:r>
          </a:p>
        </p:txBody>
      </p:sp>
      <p:sp>
        <p:nvSpPr>
          <p:cNvPr id="435" name="Gi"/>
          <p:cNvSpPr txBox="1"/>
          <p:nvPr/>
        </p:nvSpPr>
        <p:spPr>
          <a:xfrm>
            <a:off x="16126729" y="6304359"/>
            <a:ext cx="825614"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800">
                <a:latin typeface="+mj-lt"/>
                <a:ea typeface="+mj-ea"/>
                <a:cs typeface="+mj-cs"/>
                <a:sym typeface="Gill Sans"/>
              </a:defRPr>
            </a:pPr>
            <a:r>
              <a:t>G</a:t>
            </a:r>
            <a:r>
              <a:rPr baseline="-5999"/>
              <a:t>i</a:t>
            </a:r>
          </a:p>
        </p:txBody>
      </p:sp>
      <p:sp>
        <p:nvSpPr>
          <p:cNvPr id="436" name="Line"/>
          <p:cNvSpPr/>
          <p:nvPr/>
        </p:nvSpPr>
        <p:spPr>
          <a:xfrm flipH="1" flipV="1">
            <a:off x="9638109" y="7215187"/>
            <a:ext cx="1369220" cy="1131095"/>
          </a:xfrm>
          <a:prstGeom prst="line">
            <a:avLst/>
          </a:prstGeom>
          <a:ln w="63500">
            <a:solidFill>
              <a:srgbClr val="000000"/>
            </a:solidFill>
            <a:miter lim="400000"/>
            <a:headEnd type="stealth"/>
          </a:ln>
        </p:spPr>
        <p:txBody>
          <a:bodyPr lIns="71437" tIns="71437" rIns="71437" bIns="71437" anchor="ctr"/>
          <a:lstStyle/>
          <a:p>
            <a:pPr/>
          </a:p>
        </p:txBody>
      </p:sp>
      <p:sp>
        <p:nvSpPr>
          <p:cNvPr id="437" name="Line"/>
          <p:cNvSpPr/>
          <p:nvPr/>
        </p:nvSpPr>
        <p:spPr>
          <a:xfrm flipV="1">
            <a:off x="13477875" y="6863953"/>
            <a:ext cx="1738313" cy="1381126"/>
          </a:xfrm>
          <a:prstGeom prst="line">
            <a:avLst/>
          </a:prstGeom>
          <a:ln w="63500">
            <a:solidFill>
              <a:srgbClr val="000000"/>
            </a:solidFill>
            <a:miter lim="400000"/>
            <a:headEnd type="stealth"/>
          </a:ln>
        </p:spPr>
        <p:txBody>
          <a:bodyPr lIns="71437" tIns="71437" rIns="71437" bIns="71437" anchor="ctr"/>
          <a:lstStyle/>
          <a:p>
            <a:pPr/>
          </a:p>
        </p:txBody>
      </p:sp>
      <p:sp>
        <p:nvSpPr>
          <p:cNvPr id="438" name="cAMP"/>
          <p:cNvSpPr txBox="1"/>
          <p:nvPr/>
        </p:nvSpPr>
        <p:spPr>
          <a:xfrm>
            <a:off x="11152275" y="8590359"/>
            <a:ext cx="1957591"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cAMP</a:t>
            </a:r>
          </a:p>
        </p:txBody>
      </p:sp>
      <p:sp>
        <p:nvSpPr>
          <p:cNvPr id="439" name="Line"/>
          <p:cNvSpPr/>
          <p:nvPr/>
        </p:nvSpPr>
        <p:spPr>
          <a:xfrm>
            <a:off x="6447234" y="6363751"/>
            <a:ext cx="1910954" cy="1000126"/>
          </a:xfrm>
          <a:custGeom>
            <a:avLst/>
            <a:gdLst/>
            <a:ahLst/>
            <a:cxnLst>
              <a:cxn ang="0">
                <a:pos x="wd2" y="hd2"/>
              </a:cxn>
              <a:cxn ang="5400000">
                <a:pos x="wd2" y="hd2"/>
              </a:cxn>
              <a:cxn ang="10800000">
                <a:pos x="wd2" y="hd2"/>
              </a:cxn>
              <a:cxn ang="16200000">
                <a:pos x="wd2" y="hd2"/>
              </a:cxn>
            </a:cxnLst>
            <a:rect l="0" t="0" r="r" b="b"/>
            <a:pathLst>
              <a:path w="21600" h="20929" fill="norm" stroke="1" extrusionOk="0">
                <a:moveTo>
                  <a:pt x="21600" y="6441"/>
                </a:moveTo>
                <a:cubicBezTo>
                  <a:pt x="18776" y="11182"/>
                  <a:pt x="15096" y="19872"/>
                  <a:pt x="13042" y="20808"/>
                </a:cubicBezTo>
                <a:cubicBezTo>
                  <a:pt x="11304" y="21600"/>
                  <a:pt x="5973" y="18338"/>
                  <a:pt x="4483" y="15854"/>
                </a:cubicBezTo>
                <a:cubicBezTo>
                  <a:pt x="3143" y="13620"/>
                  <a:pt x="1479" y="5232"/>
                  <a:pt x="0" y="0"/>
                </a:cubicBezTo>
              </a:path>
            </a:pathLst>
          </a:custGeom>
          <a:ln w="50800">
            <a:solidFill>
              <a:srgbClr val="000000"/>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440" name="Line"/>
          <p:cNvSpPr/>
          <p:nvPr/>
        </p:nvSpPr>
        <p:spPr>
          <a:xfrm flipH="1">
            <a:off x="17174765" y="6340078"/>
            <a:ext cx="1910954" cy="1000126"/>
          </a:xfrm>
          <a:custGeom>
            <a:avLst/>
            <a:gdLst/>
            <a:ahLst/>
            <a:cxnLst>
              <a:cxn ang="0">
                <a:pos x="wd2" y="hd2"/>
              </a:cxn>
              <a:cxn ang="5400000">
                <a:pos x="wd2" y="hd2"/>
              </a:cxn>
              <a:cxn ang="10800000">
                <a:pos x="wd2" y="hd2"/>
              </a:cxn>
              <a:cxn ang="16200000">
                <a:pos x="wd2" y="hd2"/>
              </a:cxn>
            </a:cxnLst>
            <a:rect l="0" t="0" r="r" b="b"/>
            <a:pathLst>
              <a:path w="21600" h="20929" fill="norm" stroke="1" extrusionOk="0">
                <a:moveTo>
                  <a:pt x="21600" y="6441"/>
                </a:moveTo>
                <a:cubicBezTo>
                  <a:pt x="18776" y="11182"/>
                  <a:pt x="15096" y="19872"/>
                  <a:pt x="13042" y="20808"/>
                </a:cubicBezTo>
                <a:cubicBezTo>
                  <a:pt x="11304" y="21600"/>
                  <a:pt x="5973" y="18338"/>
                  <a:pt x="4483" y="15854"/>
                </a:cubicBezTo>
                <a:cubicBezTo>
                  <a:pt x="3143" y="13620"/>
                  <a:pt x="1479" y="5232"/>
                  <a:pt x="0" y="0"/>
                </a:cubicBezTo>
              </a:path>
            </a:pathLst>
          </a:custGeom>
          <a:ln w="50800">
            <a:solidFill>
              <a:srgbClr val="000000"/>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441" name="Line"/>
          <p:cNvSpPr/>
          <p:nvPr/>
        </p:nvSpPr>
        <p:spPr>
          <a:xfrm>
            <a:off x="12156281" y="7271597"/>
            <a:ext cx="1" cy="1068732"/>
          </a:xfrm>
          <a:prstGeom prst="line">
            <a:avLst/>
          </a:prstGeom>
          <a:ln w="63500">
            <a:solidFill>
              <a:srgbClr val="000000"/>
            </a:solidFill>
            <a:miter lim="400000"/>
            <a:headEnd type="stealth"/>
          </a:ln>
        </p:spPr>
        <p:txBody>
          <a:bodyPr lIns="71437" tIns="71437" rIns="71437" bIns="71437" anchor="ctr"/>
          <a:lstStyle/>
          <a:p>
            <a:pPr/>
          </a:p>
        </p:txBody>
      </p:sp>
      <p:sp>
        <p:nvSpPr>
          <p:cNvPr id="442" name="Voltage-gated…"/>
          <p:cNvSpPr txBox="1"/>
          <p:nvPr/>
        </p:nvSpPr>
        <p:spPr>
          <a:xfrm>
            <a:off x="18509827" y="8044457"/>
            <a:ext cx="2806365"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Voltage-gated</a:t>
            </a:r>
          </a:p>
          <a:p>
            <a:pPr algn="ctr" defTabSz="821531">
              <a:defRPr sz="3200"/>
            </a:pPr>
            <a:r>
              <a:t>K+ channel</a:t>
            </a:r>
          </a:p>
        </p:txBody>
      </p:sp>
      <p:grpSp>
        <p:nvGrpSpPr>
          <p:cNvPr id="446" name="Group"/>
          <p:cNvGrpSpPr/>
          <p:nvPr/>
        </p:nvGrpSpPr>
        <p:grpSpPr>
          <a:xfrm>
            <a:off x="19264312" y="4964906"/>
            <a:ext cx="1035845" cy="1321594"/>
            <a:chOff x="0" y="0"/>
            <a:chExt cx="1035843" cy="1321593"/>
          </a:xfrm>
        </p:grpSpPr>
        <p:sp>
          <p:nvSpPr>
            <p:cNvPr id="443" name="Rounded Rectangle"/>
            <p:cNvSpPr/>
            <p:nvPr/>
          </p:nvSpPr>
          <p:spPr>
            <a:xfrm>
              <a:off x="303609" y="142875"/>
              <a:ext cx="410766" cy="1000125"/>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44" name="Rounded Rectangle"/>
            <p:cNvSpPr/>
            <p:nvPr/>
          </p:nvSpPr>
          <p:spPr>
            <a:xfrm>
              <a:off x="0"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45" name="Rounded Rectangle"/>
            <p:cNvSpPr/>
            <p:nvPr/>
          </p:nvSpPr>
          <p:spPr>
            <a:xfrm>
              <a:off x="625078"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447" name="Line"/>
          <p:cNvSpPr/>
          <p:nvPr/>
        </p:nvSpPr>
        <p:spPr>
          <a:xfrm flipH="1">
            <a:off x="19776281" y="4761001"/>
            <a:ext cx="5953" cy="2091046"/>
          </a:xfrm>
          <a:prstGeom prst="line">
            <a:avLst/>
          </a:prstGeom>
          <a:ln w="50800">
            <a:solidFill>
              <a:srgbClr val="000000"/>
            </a:solidFill>
            <a:headEnd type="stealth"/>
          </a:ln>
        </p:spPr>
        <p:txBody>
          <a:bodyPr lIns="71437" tIns="71437" rIns="71437" bIns="71437" anchor="ctr"/>
          <a:lstStyle/>
          <a:p>
            <a:pPr/>
          </a:p>
        </p:txBody>
      </p:sp>
      <p:grpSp>
        <p:nvGrpSpPr>
          <p:cNvPr id="450" name="Group"/>
          <p:cNvGrpSpPr/>
          <p:nvPr/>
        </p:nvGrpSpPr>
        <p:grpSpPr>
          <a:xfrm>
            <a:off x="19460765" y="6945114"/>
            <a:ext cx="935586" cy="879476"/>
            <a:chOff x="0" y="-2182"/>
            <a:chExt cx="935584" cy="879475"/>
          </a:xfrm>
        </p:grpSpPr>
        <p:sp>
          <p:nvSpPr>
            <p:cNvPr id="448" name="Circle"/>
            <p:cNvSpPr/>
            <p:nvPr/>
          </p:nvSpPr>
          <p:spPr>
            <a:xfrm>
              <a:off x="0" y="107156"/>
              <a:ext cx="678657" cy="678657"/>
            </a:xfrm>
            <a:prstGeom prst="ellipse">
              <a:avLst/>
            </a:prstGeom>
            <a:solidFill>
              <a:srgbClr val="FFE2D6"/>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49" name="K+"/>
            <p:cNvSpPr txBox="1"/>
            <p:nvPr/>
          </p:nvSpPr>
          <p:spPr>
            <a:xfrm>
              <a:off x="116380" y="-2183"/>
              <a:ext cx="819205" cy="879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r>
                <a:t>K</a:t>
              </a:r>
              <a:r>
                <a:rPr baseline="31999"/>
                <a:t>+</a:t>
              </a:r>
            </a:p>
          </p:txBody>
        </p:sp>
      </p:grpSp>
      <p:sp>
        <p:nvSpPr>
          <p:cNvPr id="451" name="+"/>
          <p:cNvSpPr txBox="1"/>
          <p:nvPr/>
        </p:nvSpPr>
        <p:spPr>
          <a:xfrm>
            <a:off x="9323799" y="7277695"/>
            <a:ext cx="828230" cy="14644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sp>
        <p:nvSpPr>
          <p:cNvPr id="452" name="+"/>
          <p:cNvSpPr txBox="1"/>
          <p:nvPr/>
        </p:nvSpPr>
        <p:spPr>
          <a:xfrm>
            <a:off x="17710546" y="7125890"/>
            <a:ext cx="828230" cy="14644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sp>
        <p:nvSpPr>
          <p:cNvPr id="453" name="+"/>
          <p:cNvSpPr txBox="1"/>
          <p:nvPr/>
        </p:nvSpPr>
        <p:spPr>
          <a:xfrm>
            <a:off x="6852046" y="6965156"/>
            <a:ext cx="828230" cy="146446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sp>
        <p:nvSpPr>
          <p:cNvPr id="454" name="Voltage-gated…"/>
          <p:cNvSpPr txBox="1"/>
          <p:nvPr/>
        </p:nvSpPr>
        <p:spPr>
          <a:xfrm>
            <a:off x="3641397" y="6928246"/>
            <a:ext cx="2829805"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Voltage-gated</a:t>
            </a:r>
          </a:p>
          <a:p>
            <a:pPr algn="ctr" defTabSz="821531">
              <a:defRPr sz="3200"/>
            </a:pPr>
            <a:r>
              <a:t>Ca++ channel</a:t>
            </a:r>
          </a:p>
        </p:txBody>
      </p:sp>
      <p:sp>
        <p:nvSpPr>
          <p:cNvPr id="455" name="HCN channel"/>
          <p:cNvSpPr txBox="1"/>
          <p:nvPr/>
        </p:nvSpPr>
        <p:spPr>
          <a:xfrm>
            <a:off x="10737001" y="6331148"/>
            <a:ext cx="2828130"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lvl1pPr>
          </a:lstStyle>
          <a:p>
            <a:pPr/>
            <a:r>
              <a:t>HCN channel</a:t>
            </a:r>
          </a:p>
        </p:txBody>
      </p:sp>
      <p:sp>
        <p:nvSpPr>
          <p:cNvPr id="456" name="+"/>
          <p:cNvSpPr txBox="1"/>
          <p:nvPr/>
        </p:nvSpPr>
        <p:spPr>
          <a:xfrm>
            <a:off x="11436046" y="7275115"/>
            <a:ext cx="661356" cy="1130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6600">
                <a:latin typeface="+mj-lt"/>
                <a:ea typeface="+mj-ea"/>
                <a:cs typeface="+mj-cs"/>
                <a:sym typeface="Gill Sans"/>
              </a:defRPr>
            </a:lvl1pPr>
          </a:lstStyle>
          <a:p>
            <a:pPr/>
            <a:r>
              <a:t>+</a:t>
            </a:r>
          </a:p>
        </p:txBody>
      </p:sp>
      <p:sp>
        <p:nvSpPr>
          <p:cNvPr id="457" name="–"/>
          <p:cNvSpPr txBox="1"/>
          <p:nvPr/>
        </p:nvSpPr>
        <p:spPr>
          <a:xfrm>
            <a:off x="14490278" y="6947296"/>
            <a:ext cx="732235" cy="14644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9000">
                <a:latin typeface="+mj-lt"/>
                <a:ea typeface="+mj-ea"/>
                <a:cs typeface="+mj-cs"/>
                <a:sym typeface="Gill Sans"/>
              </a:defRPr>
            </a:lvl1pPr>
          </a:lstStyle>
          <a:p>
            <a:pPr/>
            <a:r>
              <a:t>–</a:t>
            </a:r>
          </a:p>
        </p:txBody>
      </p:sp>
      <p:grpSp>
        <p:nvGrpSpPr>
          <p:cNvPr id="461" name="Group"/>
          <p:cNvGrpSpPr/>
          <p:nvPr/>
        </p:nvGrpSpPr>
        <p:grpSpPr>
          <a:xfrm>
            <a:off x="11549062" y="4732734"/>
            <a:ext cx="1250157" cy="1589485"/>
            <a:chOff x="0" y="0"/>
            <a:chExt cx="1250156" cy="1589484"/>
          </a:xfrm>
        </p:grpSpPr>
        <p:sp>
          <p:nvSpPr>
            <p:cNvPr id="458" name="Rounded Rectangle"/>
            <p:cNvSpPr/>
            <p:nvPr/>
          </p:nvSpPr>
          <p:spPr>
            <a:xfrm>
              <a:off x="366425" y="171836"/>
              <a:ext cx="495752" cy="1202854"/>
            </a:xfrm>
            <a:prstGeom prst="roundRect">
              <a:avLst>
                <a:gd name="adj" fmla="val 50000"/>
              </a:avLst>
            </a:prstGeom>
            <a:solidFill>
              <a:srgbClr val="A8C6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59" name="Rounded Rectangle"/>
            <p:cNvSpPr/>
            <p:nvPr/>
          </p:nvSpPr>
          <p:spPr>
            <a:xfrm>
              <a:off x="0" y="0"/>
              <a:ext cx="495752" cy="1589485"/>
            </a:xfrm>
            <a:prstGeom prst="roundRect">
              <a:avLst>
                <a:gd name="adj" fmla="val 50000"/>
              </a:avLst>
            </a:prstGeom>
            <a:solidFill>
              <a:srgbClr val="A8C6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60" name="Rounded Rectangle"/>
            <p:cNvSpPr/>
            <p:nvPr/>
          </p:nvSpPr>
          <p:spPr>
            <a:xfrm>
              <a:off x="754404" y="0"/>
              <a:ext cx="495753" cy="1589485"/>
            </a:xfrm>
            <a:prstGeom prst="roundRect">
              <a:avLst>
                <a:gd name="adj" fmla="val 50000"/>
              </a:avLst>
            </a:prstGeom>
            <a:solidFill>
              <a:srgbClr val="A8C6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464" name="Group"/>
          <p:cNvGrpSpPr/>
          <p:nvPr/>
        </p:nvGrpSpPr>
        <p:grpSpPr>
          <a:xfrm>
            <a:off x="11656218" y="2801739"/>
            <a:ext cx="1215428" cy="1002308"/>
            <a:chOff x="0" y="-2182"/>
            <a:chExt cx="1215426" cy="1002307"/>
          </a:xfrm>
        </p:grpSpPr>
        <p:sp>
          <p:nvSpPr>
            <p:cNvPr id="462" name="Circle"/>
            <p:cNvSpPr/>
            <p:nvPr/>
          </p:nvSpPr>
          <p:spPr>
            <a:xfrm>
              <a:off x="0" y="71437"/>
              <a:ext cx="928688" cy="928688"/>
            </a:xfrm>
            <a:prstGeom prst="ellipse">
              <a:avLst/>
            </a:prstGeom>
            <a:solidFill>
              <a:srgbClr val="CAF0FE"/>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63" name="Na+"/>
            <p:cNvSpPr txBox="1"/>
            <p:nvPr/>
          </p:nvSpPr>
          <p:spPr>
            <a:xfrm>
              <a:off x="45856" y="-2183"/>
              <a:ext cx="1169571" cy="87947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r>
                <a:t>Na</a:t>
              </a:r>
              <a:r>
                <a:rPr baseline="31999"/>
                <a:t>+</a:t>
              </a:r>
            </a:p>
          </p:txBody>
        </p:sp>
      </p:grpSp>
      <p:sp>
        <p:nvSpPr>
          <p:cNvPr id="465" name="Line"/>
          <p:cNvSpPr/>
          <p:nvPr/>
        </p:nvSpPr>
        <p:spPr>
          <a:xfrm flipV="1">
            <a:off x="12138421" y="4019857"/>
            <a:ext cx="1" cy="748810"/>
          </a:xfrm>
          <a:prstGeom prst="line">
            <a:avLst/>
          </a:prstGeom>
          <a:ln w="50800">
            <a:solidFill>
              <a:srgbClr val="000000"/>
            </a:solidFill>
            <a:headEnd type="stealth"/>
          </a:ln>
        </p:spPr>
        <p:txBody>
          <a:bodyPr lIns="71437" tIns="71437" rIns="71437" bIns="71437" anchor="ctr"/>
          <a:lstStyle/>
          <a:p>
            <a:pPr/>
          </a:p>
        </p:txBody>
      </p:sp>
      <p:grpSp>
        <p:nvGrpSpPr>
          <p:cNvPr id="469" name="Group"/>
          <p:cNvGrpSpPr/>
          <p:nvPr/>
        </p:nvGrpSpPr>
        <p:grpSpPr>
          <a:xfrm>
            <a:off x="4441031" y="4947046"/>
            <a:ext cx="1250157" cy="1589486"/>
            <a:chOff x="0" y="0"/>
            <a:chExt cx="1250156" cy="1589484"/>
          </a:xfrm>
        </p:grpSpPr>
        <p:sp>
          <p:nvSpPr>
            <p:cNvPr id="466" name="Rounded Rectangle"/>
            <p:cNvSpPr/>
            <p:nvPr/>
          </p:nvSpPr>
          <p:spPr>
            <a:xfrm>
              <a:off x="366425" y="171835"/>
              <a:ext cx="495752" cy="1202855"/>
            </a:xfrm>
            <a:prstGeom prst="roundRect">
              <a:avLst>
                <a:gd name="adj" fmla="val 50000"/>
              </a:avLst>
            </a:prstGeom>
            <a:solidFill>
              <a:srgbClr val="E392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67" name="Rounded Rectangle"/>
            <p:cNvSpPr/>
            <p:nvPr/>
          </p:nvSpPr>
          <p:spPr>
            <a:xfrm>
              <a:off x="0" y="0"/>
              <a:ext cx="495752" cy="1589485"/>
            </a:xfrm>
            <a:prstGeom prst="roundRect">
              <a:avLst>
                <a:gd name="adj" fmla="val 50000"/>
              </a:avLst>
            </a:prstGeom>
            <a:solidFill>
              <a:srgbClr val="E392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68" name="Rounded Rectangle"/>
            <p:cNvSpPr/>
            <p:nvPr/>
          </p:nvSpPr>
          <p:spPr>
            <a:xfrm>
              <a:off x="754404" y="0"/>
              <a:ext cx="495753" cy="1589485"/>
            </a:xfrm>
            <a:prstGeom prst="roundRect">
              <a:avLst>
                <a:gd name="adj" fmla="val 50000"/>
              </a:avLst>
            </a:prstGeom>
            <a:solidFill>
              <a:srgbClr val="E392FE">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473" name="Group"/>
          <p:cNvGrpSpPr/>
          <p:nvPr/>
        </p:nvGrpSpPr>
        <p:grpSpPr>
          <a:xfrm>
            <a:off x="4566046" y="3053953"/>
            <a:ext cx="1918502" cy="1891810"/>
            <a:chOff x="36794" y="37901"/>
            <a:chExt cx="1918501" cy="1891809"/>
          </a:xfrm>
        </p:grpSpPr>
        <p:sp>
          <p:nvSpPr>
            <p:cNvPr id="470" name="Circle"/>
            <p:cNvSpPr/>
            <p:nvPr/>
          </p:nvSpPr>
          <p:spPr>
            <a:xfrm>
              <a:off x="36794" y="37901"/>
              <a:ext cx="928689" cy="928689"/>
            </a:xfrm>
            <a:prstGeom prst="ellipse">
              <a:avLst/>
            </a:prstGeom>
            <a:solidFill>
              <a:srgbClr val="D9CAFE"/>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71" name="Ca++"/>
            <p:cNvSpPr/>
            <p:nvPr/>
          </p:nvSpPr>
          <p:spPr>
            <a:xfrm>
              <a:off x="685295" y="4397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latin typeface="+mj-lt"/>
                  <a:ea typeface="+mj-ea"/>
                  <a:cs typeface="+mj-cs"/>
                  <a:sym typeface="Gill Sans"/>
                </a:defRPr>
              </a:pPr>
              <a:r>
                <a:t>Ca</a:t>
              </a:r>
              <a:r>
                <a:rPr baseline="31999"/>
                <a:t>++</a:t>
              </a:r>
            </a:p>
          </p:txBody>
        </p:sp>
        <p:sp>
          <p:nvSpPr>
            <p:cNvPr id="472" name="Line"/>
            <p:cNvSpPr/>
            <p:nvPr/>
          </p:nvSpPr>
          <p:spPr>
            <a:xfrm flipV="1">
              <a:off x="518997" y="1180901"/>
              <a:ext cx="1" cy="748810"/>
            </a:xfrm>
            <a:prstGeom prst="line">
              <a:avLst/>
            </a:prstGeom>
            <a:noFill/>
            <a:ln w="50800" cap="flat">
              <a:solidFill>
                <a:srgbClr val="000000"/>
              </a:solidFill>
              <a:prstDash val="solid"/>
              <a:round/>
              <a:headEnd type="stealth" w="med" len="med"/>
            </a:ln>
            <a:effectLst/>
          </p:spPr>
          <p:txBody>
            <a:bodyPr wrap="square" lIns="71437" tIns="71437" rIns="71437" bIns="71437" numCol="1" anchor="ctr">
              <a:noAutofit/>
            </a:bodyPr>
            <a:lstStyle/>
            <a:p>
              <a:pPr/>
            </a:p>
          </p:txBody>
        </p:sp>
      </p:grpSp>
      <p:sp>
        <p:nvSpPr>
          <p:cNvPr id="474" name="What would the effects of NE and ACh agonists &amp; antagonists be on heart rate?"/>
          <p:cNvSpPr txBox="1"/>
          <p:nvPr/>
        </p:nvSpPr>
        <p:spPr>
          <a:xfrm>
            <a:off x="3706579" y="11165174"/>
            <a:ext cx="18796470" cy="777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600">
                <a:latin typeface="Comic Sans MS"/>
                <a:ea typeface="Comic Sans MS"/>
                <a:cs typeface="Comic Sans MS"/>
                <a:sym typeface="Comic Sans MS"/>
              </a:defRPr>
            </a:lvl1pPr>
          </a:lstStyle>
          <a:p>
            <a:pPr/>
            <a:r>
              <a:t>What would the effects of NE and ACh agonists &amp; antagonists be on heart rate?</a:t>
            </a:r>
          </a:p>
        </p:txBody>
      </p:sp>
      <p:sp>
        <p:nvSpPr>
          <p:cNvPr id="475" name="Hyperpolarization-activated Cyclic-nucleotide Na+ channels"/>
          <p:cNvSpPr txBox="1"/>
          <p:nvPr/>
        </p:nvSpPr>
        <p:spPr>
          <a:xfrm>
            <a:off x="6190467" y="10128081"/>
            <a:ext cx="12214003" cy="6889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defRPr sz="3600"/>
            </a:pPr>
            <a:r>
              <a:rPr b="1"/>
              <a:t>H</a:t>
            </a:r>
            <a:r>
              <a:t>yperpolarization-activated </a:t>
            </a:r>
            <a:r>
              <a:rPr b="1"/>
              <a:t>C</a:t>
            </a:r>
            <a:r>
              <a:t>yclic-nucleotide </a:t>
            </a:r>
            <a:r>
              <a:rPr b="1"/>
              <a:t>N</a:t>
            </a:r>
            <a:r>
              <a:t>a+ channels</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7" name="Figure 13.18"/>
          <p:cNvSpPr txBox="1"/>
          <p:nvPr/>
        </p:nvSpPr>
        <p:spPr>
          <a:xfrm>
            <a:off x="18603515" y="13027025"/>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13.18</a:t>
            </a:r>
          </a:p>
        </p:txBody>
      </p:sp>
      <p:pic>
        <p:nvPicPr>
          <p:cNvPr id="478" name="fox78119_1318.jpg" descr="fox78119_1318.jpg"/>
          <p:cNvPicPr>
            <a:picLocks noChangeAspect="0"/>
          </p:cNvPicPr>
          <p:nvPr/>
        </p:nvPicPr>
        <p:blipFill>
          <a:blip r:embed="rId2">
            <a:alphaModFix amt="60000"/>
            <a:extLst/>
          </a:blip>
          <a:stretch>
            <a:fillRect/>
          </a:stretch>
        </p:blipFill>
        <p:spPr>
          <a:xfrm>
            <a:off x="5548312" y="1194092"/>
            <a:ext cx="12840892" cy="11486064"/>
          </a:xfrm>
          <a:prstGeom prst="rect">
            <a:avLst/>
          </a:prstGeom>
          <a:ln w="12700">
            <a:miter lim="400000"/>
          </a:ln>
        </p:spPr>
      </p:pic>
      <p:sp>
        <p:nvSpPr>
          <p:cNvPr id="479" name="Rectangle"/>
          <p:cNvSpPr/>
          <p:nvPr/>
        </p:nvSpPr>
        <p:spPr>
          <a:xfrm>
            <a:off x="7392593" y="1017984"/>
            <a:ext cx="8824028" cy="451418"/>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80" name="Effect of Norepinephrine on Pacemaker Cells"/>
          <p:cNvSpPr txBox="1"/>
          <p:nvPr/>
        </p:nvSpPr>
        <p:spPr>
          <a:xfrm>
            <a:off x="3585359" y="212526"/>
            <a:ext cx="16734235"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Effect of Norepinephrine on Pacemaker Cells</a:t>
            </a:r>
          </a:p>
        </p:txBody>
      </p:sp>
      <p:sp>
        <p:nvSpPr>
          <p:cNvPr id="481" name="Line"/>
          <p:cNvSpPr/>
          <p:nvPr/>
        </p:nvSpPr>
        <p:spPr>
          <a:xfrm>
            <a:off x="8120062" y="3119358"/>
            <a:ext cx="8001001" cy="6072189"/>
          </a:xfrm>
          <a:custGeom>
            <a:avLst/>
            <a:gdLst/>
            <a:ahLst/>
            <a:cxnLst>
              <a:cxn ang="0">
                <a:pos x="wd2" y="hd2"/>
              </a:cxn>
              <a:cxn ang="5400000">
                <a:pos x="wd2" y="hd2"/>
              </a:cxn>
              <a:cxn ang="10800000">
                <a:pos x="wd2" y="hd2"/>
              </a:cxn>
              <a:cxn ang="16200000">
                <a:pos x="wd2" y="hd2"/>
              </a:cxn>
            </a:cxnLst>
            <a:rect l="0" t="0" r="r" b="b"/>
            <a:pathLst>
              <a:path w="21600" h="20786" fill="norm" stroke="1" extrusionOk="0">
                <a:moveTo>
                  <a:pt x="0" y="1148"/>
                </a:moveTo>
                <a:cubicBezTo>
                  <a:pt x="1273" y="7626"/>
                  <a:pt x="2308" y="20134"/>
                  <a:pt x="3857" y="20779"/>
                </a:cubicBezTo>
                <a:cubicBezTo>
                  <a:pt x="4233" y="20935"/>
                  <a:pt x="5992" y="18341"/>
                  <a:pt x="6337" y="17439"/>
                </a:cubicBezTo>
                <a:cubicBezTo>
                  <a:pt x="7560" y="14235"/>
                  <a:pt x="7365" y="539"/>
                  <a:pt x="8651" y="170"/>
                </a:cubicBezTo>
                <a:cubicBezTo>
                  <a:pt x="10148" y="-260"/>
                  <a:pt x="9366" y="17674"/>
                  <a:pt x="11296" y="20290"/>
                </a:cubicBezTo>
                <a:cubicBezTo>
                  <a:pt x="11957" y="21186"/>
                  <a:pt x="13583" y="17741"/>
                  <a:pt x="13941" y="16787"/>
                </a:cubicBezTo>
                <a:cubicBezTo>
                  <a:pt x="15103" y="13691"/>
                  <a:pt x="14678" y="351"/>
                  <a:pt x="15925" y="7"/>
                </a:cubicBezTo>
                <a:cubicBezTo>
                  <a:pt x="17452" y="-414"/>
                  <a:pt x="16823" y="17534"/>
                  <a:pt x="18514" y="20534"/>
                </a:cubicBezTo>
                <a:cubicBezTo>
                  <a:pt x="18790" y="21023"/>
                  <a:pt x="21516" y="17401"/>
                  <a:pt x="21600" y="16380"/>
                </a:cubicBezTo>
              </a:path>
            </a:pathLst>
          </a:custGeom>
          <a:ln w="101600">
            <a:solidFill>
              <a:srgbClr val="000000"/>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482" name="Line"/>
          <p:cNvSpPr/>
          <p:nvPr/>
        </p:nvSpPr>
        <p:spPr>
          <a:xfrm>
            <a:off x="16115109" y="3118806"/>
            <a:ext cx="2000251" cy="5834695"/>
          </a:xfrm>
          <a:custGeom>
            <a:avLst/>
            <a:gdLst/>
            <a:ahLst/>
            <a:cxnLst>
              <a:cxn ang="0">
                <a:pos x="wd2" y="hd2"/>
              </a:cxn>
              <a:cxn ang="5400000">
                <a:pos x="wd2" y="hd2"/>
              </a:cxn>
              <a:cxn ang="10800000">
                <a:pos x="wd2" y="hd2"/>
              </a:cxn>
              <a:cxn ang="16200000">
                <a:pos x="wd2" y="hd2"/>
              </a:cxn>
            </a:cxnLst>
            <a:rect l="0" t="0" r="r" b="b"/>
            <a:pathLst>
              <a:path w="21600" h="21353" fill="norm" stroke="1" extrusionOk="0">
                <a:moveTo>
                  <a:pt x="0" y="17693"/>
                </a:moveTo>
                <a:cubicBezTo>
                  <a:pt x="2546" y="11855"/>
                  <a:pt x="1942" y="210"/>
                  <a:pt x="7714" y="2"/>
                </a:cubicBezTo>
                <a:cubicBezTo>
                  <a:pt x="14644" y="-247"/>
                  <a:pt x="7075" y="19773"/>
                  <a:pt x="14400" y="21353"/>
                </a:cubicBezTo>
                <a:cubicBezTo>
                  <a:pt x="13155" y="21085"/>
                  <a:pt x="19224" y="18784"/>
                  <a:pt x="21600" y="17519"/>
                </a:cubicBezTo>
              </a:path>
            </a:pathLst>
          </a:custGeom>
          <a:ln w="101600">
            <a:solidFill>
              <a:srgbClr val="000000"/>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483" name="HCN channels open faster &amp; Ca++ channels open faster -&gt; faster beat"/>
          <p:cNvSpPr txBox="1"/>
          <p:nvPr/>
        </p:nvSpPr>
        <p:spPr>
          <a:xfrm>
            <a:off x="3656796" y="1196578"/>
            <a:ext cx="14233923" cy="66079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200"/>
            </a:lvl1pPr>
          </a:lstStyle>
          <a:p>
            <a:pPr/>
            <a:r>
              <a:t>HCN channels open faster &amp; Ca++ channels open faster -&gt; faster beat</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5" name="Figure 13.18"/>
          <p:cNvSpPr txBox="1"/>
          <p:nvPr/>
        </p:nvSpPr>
        <p:spPr>
          <a:xfrm>
            <a:off x="18603515" y="13027025"/>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13.18</a:t>
            </a:r>
          </a:p>
        </p:txBody>
      </p:sp>
      <p:pic>
        <p:nvPicPr>
          <p:cNvPr id="486" name="fox78119_1318.jpg" descr="fox78119_1318.jpg"/>
          <p:cNvPicPr>
            <a:picLocks noChangeAspect="0"/>
          </p:cNvPicPr>
          <p:nvPr/>
        </p:nvPicPr>
        <p:blipFill>
          <a:blip r:embed="rId2">
            <a:alphaModFix amt="60000"/>
            <a:extLst/>
          </a:blip>
          <a:stretch>
            <a:fillRect/>
          </a:stretch>
        </p:blipFill>
        <p:spPr>
          <a:xfrm>
            <a:off x="5548312" y="1194092"/>
            <a:ext cx="12840892" cy="11486064"/>
          </a:xfrm>
          <a:prstGeom prst="rect">
            <a:avLst/>
          </a:prstGeom>
          <a:ln w="12700">
            <a:miter lim="400000"/>
          </a:ln>
        </p:spPr>
      </p:pic>
      <p:sp>
        <p:nvSpPr>
          <p:cNvPr id="487" name="Rectangle"/>
          <p:cNvSpPr/>
          <p:nvPr/>
        </p:nvSpPr>
        <p:spPr>
          <a:xfrm>
            <a:off x="7392593" y="1017984"/>
            <a:ext cx="8824028" cy="451418"/>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488" name="Line"/>
          <p:cNvSpPr/>
          <p:nvPr/>
        </p:nvSpPr>
        <p:spPr>
          <a:xfrm>
            <a:off x="8120062" y="3119358"/>
            <a:ext cx="10554892" cy="6072189"/>
          </a:xfrm>
          <a:custGeom>
            <a:avLst/>
            <a:gdLst/>
            <a:ahLst/>
            <a:cxnLst>
              <a:cxn ang="0">
                <a:pos x="wd2" y="hd2"/>
              </a:cxn>
              <a:cxn ang="5400000">
                <a:pos x="wd2" y="hd2"/>
              </a:cxn>
              <a:cxn ang="10800000">
                <a:pos x="wd2" y="hd2"/>
              </a:cxn>
              <a:cxn ang="16200000">
                <a:pos x="wd2" y="hd2"/>
              </a:cxn>
            </a:cxnLst>
            <a:rect l="0" t="0" r="r" b="b"/>
            <a:pathLst>
              <a:path w="21600" h="20786" fill="norm" stroke="1" extrusionOk="0">
                <a:moveTo>
                  <a:pt x="0" y="1148"/>
                </a:moveTo>
                <a:cubicBezTo>
                  <a:pt x="1273" y="7626"/>
                  <a:pt x="2308" y="20134"/>
                  <a:pt x="3857" y="20779"/>
                </a:cubicBezTo>
                <a:cubicBezTo>
                  <a:pt x="4233" y="20935"/>
                  <a:pt x="5992" y="18341"/>
                  <a:pt x="6337" y="17439"/>
                </a:cubicBezTo>
                <a:cubicBezTo>
                  <a:pt x="7560" y="14235"/>
                  <a:pt x="7365" y="539"/>
                  <a:pt x="8651" y="170"/>
                </a:cubicBezTo>
                <a:cubicBezTo>
                  <a:pt x="10148" y="-260"/>
                  <a:pt x="9366" y="17674"/>
                  <a:pt x="11296" y="20290"/>
                </a:cubicBezTo>
                <a:cubicBezTo>
                  <a:pt x="11957" y="21186"/>
                  <a:pt x="13583" y="17741"/>
                  <a:pt x="13941" y="16787"/>
                </a:cubicBezTo>
                <a:cubicBezTo>
                  <a:pt x="15103" y="13691"/>
                  <a:pt x="14678" y="351"/>
                  <a:pt x="15924" y="7"/>
                </a:cubicBezTo>
                <a:cubicBezTo>
                  <a:pt x="17452" y="-414"/>
                  <a:pt x="16823" y="17534"/>
                  <a:pt x="18514" y="20534"/>
                </a:cubicBezTo>
                <a:cubicBezTo>
                  <a:pt x="18790" y="21023"/>
                  <a:pt x="21516" y="17401"/>
                  <a:pt x="21600" y="16380"/>
                </a:cubicBezTo>
              </a:path>
            </a:pathLst>
          </a:custGeom>
          <a:ln w="101600">
            <a:solidFill>
              <a:srgbClr val="000000"/>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489" name="Effect of Acetylcholine on Pacemaker Cells"/>
          <p:cNvSpPr txBox="1"/>
          <p:nvPr/>
        </p:nvSpPr>
        <p:spPr>
          <a:xfrm>
            <a:off x="3585359" y="212526"/>
            <a:ext cx="16734235" cy="914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000"/>
            </a:lvl1pPr>
          </a:lstStyle>
          <a:p>
            <a:pPr/>
            <a:r>
              <a:t>Effect of Acetylcholine on Pacemaker Cells</a:t>
            </a:r>
          </a:p>
        </p:txBody>
      </p:sp>
      <p:sp>
        <p:nvSpPr>
          <p:cNvPr id="490" name="HCN channels open slower, more K+ channels open -&gt; slower beat"/>
          <p:cNvSpPr txBox="1"/>
          <p:nvPr/>
        </p:nvSpPr>
        <p:spPr>
          <a:xfrm>
            <a:off x="3603218" y="1053703"/>
            <a:ext cx="14233923" cy="66079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200"/>
            </a:lvl1pPr>
          </a:lstStyle>
          <a:p>
            <a:pPr/>
            <a:r>
              <a:t>HCN channels open slower, more K+ channels open -&gt; slower beat</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503" name="Group"/>
          <p:cNvGrpSpPr/>
          <p:nvPr/>
        </p:nvGrpSpPr>
        <p:grpSpPr>
          <a:xfrm>
            <a:off x="2744390" y="489049"/>
            <a:ext cx="16369526" cy="12733729"/>
            <a:chOff x="0" y="0"/>
            <a:chExt cx="16369524" cy="12733728"/>
          </a:xfrm>
        </p:grpSpPr>
        <p:grpSp>
          <p:nvGrpSpPr>
            <p:cNvPr id="494" name="Group"/>
            <p:cNvGrpSpPr/>
            <p:nvPr/>
          </p:nvGrpSpPr>
          <p:grpSpPr>
            <a:xfrm>
              <a:off x="0" y="0"/>
              <a:ext cx="16369525" cy="12733729"/>
              <a:chOff x="0" y="0"/>
              <a:chExt cx="16369524" cy="12733728"/>
            </a:xfrm>
          </p:grpSpPr>
          <p:pic>
            <p:nvPicPr>
              <p:cNvPr id="492" name="fox78119_1234.jpg" descr="fox78119_1234.jpg"/>
              <p:cNvPicPr>
                <a:picLocks noChangeAspect="0"/>
              </p:cNvPicPr>
              <p:nvPr/>
            </p:nvPicPr>
            <p:blipFill>
              <a:blip r:embed="rId2">
                <a:extLst/>
              </a:blip>
              <a:stretch>
                <a:fillRect/>
              </a:stretch>
            </p:blipFill>
            <p:spPr>
              <a:xfrm>
                <a:off x="0" y="230176"/>
                <a:ext cx="16369525" cy="12503553"/>
              </a:xfrm>
              <a:prstGeom prst="rect">
                <a:avLst/>
              </a:prstGeom>
              <a:ln w="12700" cap="flat">
                <a:noFill/>
                <a:miter lim="400000"/>
              </a:ln>
              <a:effectLst/>
            </p:spPr>
          </p:pic>
          <p:sp>
            <p:nvSpPr>
              <p:cNvPr id="493" name="Rectangle"/>
              <p:cNvSpPr/>
              <p:nvPr/>
            </p:nvSpPr>
            <p:spPr>
              <a:xfrm>
                <a:off x="2596544" y="0"/>
                <a:ext cx="11214067" cy="564467"/>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pic>
          <p:nvPicPr>
            <p:cNvPr id="495" name="droppedImage.png" descr="droppedImage.png"/>
            <p:cNvPicPr>
              <a:picLocks noChangeAspect="1"/>
            </p:cNvPicPr>
            <p:nvPr/>
          </p:nvPicPr>
          <p:blipFill>
            <a:blip r:embed="rId3">
              <a:extLst/>
            </a:blip>
            <a:stretch>
              <a:fillRect/>
            </a:stretch>
          </p:blipFill>
          <p:spPr>
            <a:xfrm>
              <a:off x="8410548" y="8965607"/>
              <a:ext cx="4835599" cy="3405616"/>
            </a:xfrm>
            <a:prstGeom prst="rect">
              <a:avLst/>
            </a:prstGeom>
            <a:ln w="12700" cap="flat">
              <a:noFill/>
              <a:miter lim="400000"/>
            </a:ln>
            <a:effectLst/>
          </p:spPr>
        </p:pic>
        <p:pic>
          <p:nvPicPr>
            <p:cNvPr id="496" name="droppedImage.png" descr="droppedImage.png"/>
            <p:cNvPicPr>
              <a:picLocks noChangeAspect="1"/>
            </p:cNvPicPr>
            <p:nvPr/>
          </p:nvPicPr>
          <p:blipFill>
            <a:blip r:embed="rId3">
              <a:extLst/>
            </a:blip>
            <a:stretch>
              <a:fillRect/>
            </a:stretch>
          </p:blipFill>
          <p:spPr>
            <a:xfrm>
              <a:off x="8673965" y="6274984"/>
              <a:ext cx="4835599" cy="3405616"/>
            </a:xfrm>
            <a:prstGeom prst="rect">
              <a:avLst/>
            </a:prstGeom>
            <a:ln w="12700" cap="flat">
              <a:noFill/>
              <a:miter lim="400000"/>
            </a:ln>
            <a:effectLst/>
          </p:spPr>
        </p:pic>
        <p:pic>
          <p:nvPicPr>
            <p:cNvPr id="497" name="droppedImage.png" descr="droppedImage.png"/>
            <p:cNvPicPr>
              <a:picLocks noChangeAspect="1"/>
            </p:cNvPicPr>
            <p:nvPr/>
          </p:nvPicPr>
          <p:blipFill>
            <a:blip r:embed="rId3">
              <a:extLst/>
            </a:blip>
            <a:stretch>
              <a:fillRect/>
            </a:stretch>
          </p:blipFill>
          <p:spPr>
            <a:xfrm>
              <a:off x="8641480" y="4298180"/>
              <a:ext cx="3800743" cy="2676788"/>
            </a:xfrm>
            <a:prstGeom prst="rect">
              <a:avLst/>
            </a:prstGeom>
            <a:ln w="12700" cap="flat">
              <a:noFill/>
              <a:miter lim="400000"/>
            </a:ln>
            <a:effectLst/>
          </p:spPr>
        </p:pic>
        <p:pic>
          <p:nvPicPr>
            <p:cNvPr id="498" name="droppedImage.png" descr="droppedImage.png"/>
            <p:cNvPicPr>
              <a:picLocks noChangeAspect="1"/>
            </p:cNvPicPr>
            <p:nvPr/>
          </p:nvPicPr>
          <p:blipFill>
            <a:blip r:embed="rId3">
              <a:extLst/>
            </a:blip>
            <a:stretch>
              <a:fillRect/>
            </a:stretch>
          </p:blipFill>
          <p:spPr>
            <a:xfrm>
              <a:off x="11533926" y="4449876"/>
              <a:ext cx="4835598" cy="3405616"/>
            </a:xfrm>
            <a:prstGeom prst="rect">
              <a:avLst/>
            </a:prstGeom>
            <a:ln w="12700" cap="flat">
              <a:noFill/>
              <a:miter lim="400000"/>
            </a:ln>
            <a:effectLst/>
          </p:spPr>
        </p:pic>
        <p:pic>
          <p:nvPicPr>
            <p:cNvPr id="499" name="droppedImage.png" descr="droppedImage.png"/>
            <p:cNvPicPr>
              <a:picLocks noChangeAspect="1"/>
            </p:cNvPicPr>
            <p:nvPr/>
          </p:nvPicPr>
          <p:blipFill>
            <a:blip r:embed="rId3">
              <a:extLst/>
            </a:blip>
            <a:stretch>
              <a:fillRect/>
            </a:stretch>
          </p:blipFill>
          <p:spPr>
            <a:xfrm>
              <a:off x="9483035" y="3716069"/>
              <a:ext cx="3800743" cy="2676788"/>
            </a:xfrm>
            <a:prstGeom prst="rect">
              <a:avLst/>
            </a:prstGeom>
            <a:ln w="12700" cap="flat">
              <a:noFill/>
              <a:miter lim="400000"/>
            </a:ln>
            <a:effectLst/>
          </p:spPr>
        </p:pic>
        <p:pic>
          <p:nvPicPr>
            <p:cNvPr id="500" name="droppedImage.png" descr="droppedImage.png"/>
            <p:cNvPicPr>
              <a:picLocks noChangeAspect="1"/>
            </p:cNvPicPr>
            <p:nvPr/>
          </p:nvPicPr>
          <p:blipFill>
            <a:blip r:embed="rId3">
              <a:extLst/>
            </a:blip>
            <a:stretch>
              <a:fillRect/>
            </a:stretch>
          </p:blipFill>
          <p:spPr>
            <a:xfrm>
              <a:off x="11533926" y="7234577"/>
              <a:ext cx="4835598" cy="3405616"/>
            </a:xfrm>
            <a:prstGeom prst="rect">
              <a:avLst/>
            </a:prstGeom>
            <a:ln w="12700" cap="flat">
              <a:noFill/>
              <a:miter lim="400000"/>
            </a:ln>
            <a:effectLst/>
          </p:spPr>
        </p:pic>
        <p:pic>
          <p:nvPicPr>
            <p:cNvPr id="501" name="droppedImage.png" descr="droppedImage.png"/>
            <p:cNvPicPr>
              <a:picLocks noChangeAspect="1"/>
            </p:cNvPicPr>
            <p:nvPr/>
          </p:nvPicPr>
          <p:blipFill>
            <a:blip r:embed="rId3">
              <a:extLst/>
            </a:blip>
            <a:stretch>
              <a:fillRect/>
            </a:stretch>
          </p:blipFill>
          <p:spPr>
            <a:xfrm>
              <a:off x="11345772" y="8965607"/>
              <a:ext cx="4835599" cy="3405616"/>
            </a:xfrm>
            <a:prstGeom prst="rect">
              <a:avLst/>
            </a:prstGeom>
            <a:ln w="12700" cap="flat">
              <a:noFill/>
              <a:miter lim="400000"/>
            </a:ln>
            <a:effectLst/>
          </p:spPr>
        </p:pic>
        <p:pic>
          <p:nvPicPr>
            <p:cNvPr id="502" name="droppedImage.png" descr="droppedImage.png"/>
            <p:cNvPicPr>
              <a:picLocks noChangeAspect="1"/>
            </p:cNvPicPr>
            <p:nvPr/>
          </p:nvPicPr>
          <p:blipFill>
            <a:blip r:embed="rId3">
              <a:extLst/>
            </a:blip>
            <a:stretch>
              <a:fillRect/>
            </a:stretch>
          </p:blipFill>
          <p:spPr>
            <a:xfrm>
              <a:off x="13948813" y="4055810"/>
              <a:ext cx="2314314" cy="1629926"/>
            </a:xfrm>
            <a:prstGeom prst="rect">
              <a:avLst/>
            </a:prstGeom>
            <a:ln w="12700" cap="flat">
              <a:noFill/>
              <a:miter lim="400000"/>
            </a:ln>
            <a:effectLst/>
          </p:spPr>
        </p:pic>
      </p:grpSp>
      <p:grpSp>
        <p:nvGrpSpPr>
          <p:cNvPr id="507" name="Group"/>
          <p:cNvGrpSpPr/>
          <p:nvPr/>
        </p:nvGrpSpPr>
        <p:grpSpPr>
          <a:xfrm>
            <a:off x="17014031" y="3125390"/>
            <a:ext cx="1035844" cy="1321595"/>
            <a:chOff x="0" y="0"/>
            <a:chExt cx="1035843" cy="1321593"/>
          </a:xfrm>
        </p:grpSpPr>
        <p:sp>
          <p:nvSpPr>
            <p:cNvPr id="504" name="Rounded Rectangle"/>
            <p:cNvSpPr/>
            <p:nvPr/>
          </p:nvSpPr>
          <p:spPr>
            <a:xfrm>
              <a:off x="303609" y="142875"/>
              <a:ext cx="410766" cy="1000125"/>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05" name="Rounded Rectangle"/>
            <p:cNvSpPr/>
            <p:nvPr/>
          </p:nvSpPr>
          <p:spPr>
            <a:xfrm>
              <a:off x="0"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06" name="Rounded Rectangle"/>
            <p:cNvSpPr/>
            <p:nvPr/>
          </p:nvSpPr>
          <p:spPr>
            <a:xfrm>
              <a:off x="625078" y="0"/>
              <a:ext cx="410766" cy="1321594"/>
            </a:xfrm>
            <a:prstGeom prst="roundRect">
              <a:avLst>
                <a:gd name="adj" fmla="val 50000"/>
              </a:avLst>
            </a:prstGeom>
            <a:solidFill>
              <a:srgbClr val="FF2600">
                <a:alpha val="70000"/>
              </a:srgbClr>
            </a:solidFill>
            <a:ln w="25400" cap="flat">
              <a:solidFill>
                <a:srgbClr val="000000">
                  <a:alpha val="70000"/>
                </a:srgbClr>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508" name="Voltage-gated…"/>
          <p:cNvSpPr txBox="1"/>
          <p:nvPr/>
        </p:nvSpPr>
        <p:spPr>
          <a:xfrm>
            <a:off x="18833397" y="5384601"/>
            <a:ext cx="1909193" cy="89297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2400">
                <a:latin typeface="+mj-lt"/>
                <a:ea typeface="+mj-ea"/>
                <a:cs typeface="+mj-cs"/>
                <a:sym typeface="Gill Sans"/>
              </a:defRPr>
            </a:pPr>
            <a:r>
              <a:t>Voltage-gated</a:t>
            </a:r>
          </a:p>
          <a:p>
            <a:pPr algn="ctr" defTabSz="821531">
              <a:defRPr sz="2400">
                <a:latin typeface="+mj-lt"/>
                <a:ea typeface="+mj-ea"/>
                <a:cs typeface="+mj-cs"/>
                <a:sym typeface="Gill Sans"/>
              </a:defRPr>
            </a:pPr>
            <a:r>
              <a:t>K+ channel</a:t>
            </a:r>
          </a:p>
        </p:txBody>
      </p:sp>
      <p:sp>
        <p:nvSpPr>
          <p:cNvPr id="509" name="Line"/>
          <p:cNvSpPr/>
          <p:nvPr/>
        </p:nvSpPr>
        <p:spPr>
          <a:xfrm>
            <a:off x="17996296" y="4321968"/>
            <a:ext cx="1553767" cy="1178720"/>
          </a:xfrm>
          <a:prstGeom prst="line">
            <a:avLst/>
          </a:prstGeom>
          <a:ln w="25400">
            <a:solidFill>
              <a:srgbClr val="000000"/>
            </a:solidFill>
          </a:ln>
        </p:spPr>
        <p:txBody>
          <a:bodyPr lIns="71437" tIns="71437" rIns="71437" bIns="71437" anchor="ctr"/>
          <a:lstStyle/>
          <a:p>
            <a:pPr/>
          </a:p>
        </p:txBody>
      </p:sp>
      <p:sp>
        <p:nvSpPr>
          <p:cNvPr id="510" name="Line"/>
          <p:cNvSpPr/>
          <p:nvPr/>
        </p:nvSpPr>
        <p:spPr>
          <a:xfrm flipH="1">
            <a:off x="17526000" y="2921486"/>
            <a:ext cx="5953" cy="2091046"/>
          </a:xfrm>
          <a:prstGeom prst="line">
            <a:avLst/>
          </a:prstGeom>
          <a:ln w="50800">
            <a:solidFill>
              <a:srgbClr val="000000"/>
            </a:solidFill>
            <a:headEnd type="stealth"/>
          </a:ln>
        </p:spPr>
        <p:txBody>
          <a:bodyPr lIns="71437" tIns="71437" rIns="71437" bIns="71437" anchor="ctr"/>
          <a:lstStyle/>
          <a:p>
            <a:pPr/>
          </a:p>
        </p:txBody>
      </p:sp>
      <p:sp>
        <p:nvSpPr>
          <p:cNvPr id="511" name="Circle"/>
          <p:cNvSpPr/>
          <p:nvPr/>
        </p:nvSpPr>
        <p:spPr>
          <a:xfrm>
            <a:off x="17210484" y="5214937"/>
            <a:ext cx="678657" cy="678657"/>
          </a:xfrm>
          <a:prstGeom prst="ellipse">
            <a:avLst/>
          </a:prstGeom>
          <a:solidFill>
            <a:srgbClr val="73FCD6"/>
          </a:solidFill>
          <a:ln w="25400">
            <a:solidFill>
              <a:srgbClr val="000000"/>
            </a:solidFill>
            <a:miter lim="400000"/>
          </a:ln>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12" name="K+"/>
          <p:cNvSpPr txBox="1"/>
          <p:nvPr/>
        </p:nvSpPr>
        <p:spPr>
          <a:xfrm>
            <a:off x="17212982" y="5105598"/>
            <a:ext cx="832659"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5000">
                <a:latin typeface="+mj-lt"/>
                <a:ea typeface="+mj-ea"/>
                <a:cs typeface="+mj-cs"/>
                <a:sym typeface="Gill Sans"/>
              </a:defRPr>
            </a:pPr>
            <a:r>
              <a:t>K</a:t>
            </a:r>
            <a:r>
              <a:rPr baseline="31999"/>
              <a:t>+</a:t>
            </a:r>
          </a:p>
        </p:txBody>
      </p:sp>
      <p:grpSp>
        <p:nvGrpSpPr>
          <p:cNvPr id="515" name="Group"/>
          <p:cNvGrpSpPr/>
          <p:nvPr/>
        </p:nvGrpSpPr>
        <p:grpSpPr>
          <a:xfrm>
            <a:off x="12688085" y="6928557"/>
            <a:ext cx="6448832" cy="5930195"/>
            <a:chOff x="0" y="0"/>
            <a:chExt cx="6448831" cy="5930193"/>
          </a:xfrm>
        </p:grpSpPr>
        <p:pic>
          <p:nvPicPr>
            <p:cNvPr id="513" name="fox78119_1319.jpg" descr="fox78119_1319.jpg"/>
            <p:cNvPicPr>
              <a:picLocks noChangeAspect="0"/>
            </p:cNvPicPr>
            <p:nvPr/>
          </p:nvPicPr>
          <p:blipFill>
            <a:blip r:embed="rId4">
              <a:extLst/>
            </a:blip>
            <a:stretch>
              <a:fillRect/>
            </a:stretch>
          </p:blipFill>
          <p:spPr>
            <a:xfrm>
              <a:off x="19456" y="35412"/>
              <a:ext cx="6429376" cy="5894782"/>
            </a:xfrm>
            <a:prstGeom prst="rect">
              <a:avLst/>
            </a:prstGeom>
            <a:ln w="12700" cap="flat">
              <a:noFill/>
              <a:miter lim="400000"/>
            </a:ln>
            <a:effectLst/>
          </p:spPr>
        </p:pic>
        <p:sp>
          <p:nvSpPr>
            <p:cNvPr id="514" name="Rectangle"/>
            <p:cNvSpPr/>
            <p:nvPr/>
          </p:nvSpPr>
          <p:spPr>
            <a:xfrm>
              <a:off x="0" y="0"/>
              <a:ext cx="6429375" cy="250032"/>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516" name="B-adrenergic receptor"/>
          <p:cNvSpPr txBox="1"/>
          <p:nvPr/>
        </p:nvSpPr>
        <p:spPr>
          <a:xfrm>
            <a:off x="12014225" y="4509492"/>
            <a:ext cx="3269784"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B-adrenergic receptor</a:t>
            </a:r>
          </a:p>
        </p:txBody>
      </p:sp>
      <p:sp>
        <p:nvSpPr>
          <p:cNvPr id="517" name="NE"/>
          <p:cNvSpPr txBox="1"/>
          <p:nvPr/>
        </p:nvSpPr>
        <p:spPr>
          <a:xfrm>
            <a:off x="11266748" y="1982390"/>
            <a:ext cx="1121426"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NE</a:t>
            </a:r>
          </a:p>
        </p:txBody>
      </p:sp>
      <p:grpSp>
        <p:nvGrpSpPr>
          <p:cNvPr id="523" name="Group"/>
          <p:cNvGrpSpPr/>
          <p:nvPr/>
        </p:nvGrpSpPr>
        <p:grpSpPr>
          <a:xfrm>
            <a:off x="11906249" y="2946796"/>
            <a:ext cx="1714501" cy="1553767"/>
            <a:chOff x="0" y="0"/>
            <a:chExt cx="1714499" cy="1553765"/>
          </a:xfrm>
        </p:grpSpPr>
        <p:sp>
          <p:nvSpPr>
            <p:cNvPr id="518" name="Rounded Rectangle"/>
            <p:cNvSpPr/>
            <p:nvPr/>
          </p:nvSpPr>
          <p:spPr>
            <a:xfrm>
              <a:off x="0" y="0"/>
              <a:ext cx="1087244" cy="1399789"/>
            </a:xfrm>
            <a:prstGeom prst="roundRect">
              <a:avLst>
                <a:gd name="adj" fmla="val 24639"/>
              </a:avLst>
            </a:prstGeom>
            <a:solidFill>
              <a:srgbClr val="96D35F"/>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522" name="Group"/>
            <p:cNvGrpSpPr/>
            <p:nvPr/>
          </p:nvGrpSpPr>
          <p:grpSpPr>
            <a:xfrm>
              <a:off x="947853" y="699894"/>
              <a:ext cx="766647" cy="853872"/>
              <a:chOff x="0" y="0"/>
              <a:chExt cx="766646" cy="853871"/>
            </a:xfrm>
          </p:grpSpPr>
          <p:sp>
            <p:nvSpPr>
              <p:cNvPr id="519" name="Circle"/>
              <p:cNvSpPr/>
              <p:nvPr/>
            </p:nvSpPr>
            <p:spPr>
              <a:xfrm>
                <a:off x="41817" y="0"/>
                <a:ext cx="446049" cy="447933"/>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20" name="Circle"/>
              <p:cNvSpPr/>
              <p:nvPr/>
            </p:nvSpPr>
            <p:spPr>
              <a:xfrm>
                <a:off x="320597" y="139978"/>
                <a:ext cx="446050" cy="447934"/>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21" name="Circle"/>
              <p:cNvSpPr/>
              <p:nvPr/>
            </p:nvSpPr>
            <p:spPr>
              <a:xfrm>
                <a:off x="0" y="405938"/>
                <a:ext cx="446049" cy="447934"/>
              </a:xfrm>
              <a:prstGeom prst="ellipse">
                <a:avLst/>
              </a:prstGeom>
              <a:solidFill>
                <a:srgbClr val="AAAAAA"/>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sp>
        <p:nvSpPr>
          <p:cNvPr id="524" name="Lidocaine"/>
          <p:cNvSpPr txBox="1"/>
          <p:nvPr/>
        </p:nvSpPr>
        <p:spPr>
          <a:xfrm>
            <a:off x="7505248" y="1017984"/>
            <a:ext cx="3036583" cy="1017985"/>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Lidocaine</a:t>
            </a:r>
          </a:p>
        </p:txBody>
      </p:sp>
      <p:sp>
        <p:nvSpPr>
          <p:cNvPr id="525" name="Verapamil"/>
          <p:cNvSpPr txBox="1"/>
          <p:nvPr/>
        </p:nvSpPr>
        <p:spPr>
          <a:xfrm>
            <a:off x="7029550" y="10036968"/>
            <a:ext cx="3110201" cy="101798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Verapamil</a:t>
            </a:r>
          </a:p>
        </p:txBody>
      </p:sp>
      <p:sp>
        <p:nvSpPr>
          <p:cNvPr id="526" name="Propranolol"/>
          <p:cNvSpPr txBox="1"/>
          <p:nvPr/>
        </p:nvSpPr>
        <p:spPr>
          <a:xfrm>
            <a:off x="10902000" y="35718"/>
            <a:ext cx="3759207" cy="101798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atin typeface="+mj-lt"/>
                <a:ea typeface="+mj-ea"/>
                <a:cs typeface="+mj-cs"/>
                <a:sym typeface="Gill Sans"/>
              </a:defRPr>
            </a:lvl1pPr>
          </a:lstStyle>
          <a:p>
            <a:pPr/>
            <a:r>
              <a:t>Propranolol</a:t>
            </a:r>
          </a:p>
        </p:txBody>
      </p:sp>
      <p:sp>
        <p:nvSpPr>
          <p:cNvPr id="527" name="Line"/>
          <p:cNvSpPr/>
          <p:nvPr/>
        </p:nvSpPr>
        <p:spPr>
          <a:xfrm flipH="1">
            <a:off x="9048750" y="8024812"/>
            <a:ext cx="333375" cy="2238376"/>
          </a:xfrm>
          <a:prstGeom prst="line">
            <a:avLst/>
          </a:prstGeom>
          <a:ln w="101600">
            <a:solidFill>
              <a:srgbClr val="000000"/>
            </a:solidFill>
            <a:miter lim="400000"/>
            <a:headEnd type="triangle" len="sm"/>
          </a:ln>
        </p:spPr>
        <p:txBody>
          <a:bodyPr lIns="71437" tIns="71437" rIns="71437" bIns="71437" anchor="ctr"/>
          <a:lstStyle/>
          <a:p>
            <a:pPr/>
          </a:p>
        </p:txBody>
      </p:sp>
      <p:sp>
        <p:nvSpPr>
          <p:cNvPr id="528" name="Line"/>
          <p:cNvSpPr/>
          <p:nvPr/>
        </p:nvSpPr>
        <p:spPr>
          <a:xfrm flipH="1" flipV="1">
            <a:off x="9620250" y="2119312"/>
            <a:ext cx="523876" cy="1119188"/>
          </a:xfrm>
          <a:prstGeom prst="line">
            <a:avLst/>
          </a:prstGeom>
          <a:ln w="101600">
            <a:solidFill>
              <a:srgbClr val="000000"/>
            </a:solidFill>
            <a:miter lim="400000"/>
            <a:headEnd type="triangle" len="sm"/>
          </a:ln>
        </p:spPr>
        <p:txBody>
          <a:bodyPr lIns="71437" tIns="71437" rIns="71437" bIns="71437" anchor="ctr"/>
          <a:lstStyle/>
          <a:p>
            <a:pPr/>
          </a:p>
        </p:txBody>
      </p:sp>
      <p:sp>
        <p:nvSpPr>
          <p:cNvPr id="529" name="Line"/>
          <p:cNvSpPr/>
          <p:nvPr/>
        </p:nvSpPr>
        <p:spPr>
          <a:xfrm flipV="1">
            <a:off x="12549187" y="892968"/>
            <a:ext cx="89298" cy="1916907"/>
          </a:xfrm>
          <a:prstGeom prst="line">
            <a:avLst/>
          </a:prstGeom>
          <a:ln w="101600">
            <a:solidFill>
              <a:srgbClr val="000000"/>
            </a:solidFill>
            <a:miter lim="400000"/>
            <a:headEnd type="triangle" len="sm"/>
          </a:ln>
        </p:spPr>
        <p:txBody>
          <a:bodyPr lIns="71437" tIns="71437" rIns="71437" bIns="71437" anchor="ctr"/>
          <a:lstStyle/>
          <a:p>
            <a:pP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1" name="Blood Vessels"/>
          <p:cNvSpPr txBox="1"/>
          <p:nvPr/>
        </p:nvSpPr>
        <p:spPr>
          <a:xfrm>
            <a:off x="3549640" y="418504"/>
            <a:ext cx="8251032"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6600"/>
            </a:lvl1pPr>
          </a:lstStyle>
          <a:p>
            <a:pPr/>
            <a:r>
              <a:t>Blood Vessels</a:t>
            </a:r>
          </a:p>
        </p:txBody>
      </p:sp>
      <p:sp>
        <p:nvSpPr>
          <p:cNvPr id="532" name="Arteries (arterial blood)…"/>
          <p:cNvSpPr txBox="1"/>
          <p:nvPr/>
        </p:nvSpPr>
        <p:spPr>
          <a:xfrm>
            <a:off x="3530203" y="2000250"/>
            <a:ext cx="17037844" cy="946546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marL="57149" marR="57149" defTabSz="1285875">
              <a:buClr>
                <a:srgbClr val="FF2600"/>
              </a:buClr>
              <a:buFont typeface="Helvetica"/>
              <a:defRPr b="1" sz="3200">
                <a:solidFill>
                  <a:srgbClr val="FF2600"/>
                </a:solidFill>
                <a:uFill>
                  <a:solidFill>
                    <a:srgbClr val="FF2600"/>
                  </a:solidFill>
                </a:uFill>
              </a:defRPr>
            </a:pPr>
            <a:r>
              <a:t>Arteries (arterial blood)</a:t>
            </a:r>
          </a:p>
          <a:p>
            <a:pPr marL="57149" marR="57149" defTabSz="1285875">
              <a:buClr>
                <a:srgbClr val="000000"/>
              </a:buClr>
              <a:buFont typeface="Helvetica"/>
              <a:defRPr sz="3200">
                <a:uFill>
                  <a:solidFill>
                    <a:srgbClr val="000000"/>
                  </a:solidFill>
                </a:uFill>
              </a:defRPr>
            </a:pPr>
            <a:r>
              <a:t>vessels carrying blood from heart towards the capillaries. Thick muscular walls to keep pressure up. High in oxygen (except for pulmonary arteries).</a:t>
            </a:r>
          </a:p>
          <a:p>
            <a:pPr marL="57149" marR="57149" defTabSz="1285875">
              <a:buClr>
                <a:srgbClr val="000000"/>
              </a:buClr>
              <a:buFont typeface="Helvetica"/>
              <a:defRPr b="1" sz="3200">
                <a:uFill>
                  <a:solidFill>
                    <a:srgbClr val="000000"/>
                  </a:solidFill>
                </a:uFill>
              </a:defRPr>
            </a:pPr>
          </a:p>
          <a:p>
            <a:pPr marL="57149" marR="57149" defTabSz="1285875">
              <a:buClr>
                <a:srgbClr val="531B93"/>
              </a:buClr>
              <a:buFont typeface="Helvetica"/>
              <a:defRPr b="1" sz="3200">
                <a:solidFill>
                  <a:srgbClr val="531B93"/>
                </a:solidFill>
                <a:uFill>
                  <a:solidFill>
                    <a:srgbClr val="531B93"/>
                  </a:solidFill>
                </a:uFill>
              </a:defRPr>
            </a:pPr>
            <a:r>
              <a:t>Veins (venous blood)</a:t>
            </a:r>
          </a:p>
          <a:p>
            <a:pPr marL="57149" marR="57149" defTabSz="1285875">
              <a:buClr>
                <a:srgbClr val="000000"/>
              </a:buClr>
              <a:buFont typeface="Helvetica"/>
              <a:defRPr sz="3200">
                <a:uFill>
                  <a:solidFill>
                    <a:srgbClr val="000000"/>
                  </a:solidFill>
                </a:uFill>
                <a:latin typeface="Times Roman"/>
                <a:ea typeface="Times Roman"/>
                <a:cs typeface="Times Roman"/>
                <a:sym typeface="Times Roman"/>
              </a:defRPr>
            </a:pPr>
            <a:r>
              <a:rPr>
                <a:latin typeface="Helvetica"/>
                <a:ea typeface="Helvetica"/>
                <a:cs typeface="Helvetica"/>
                <a:sym typeface="Helvetica"/>
              </a:rPr>
              <a:t>vessels carrying blood from capillaries back to heart. Very thin flabby walls with low pressure, but have one-way valves to prevent blood from backing up. Low in oxygen (except for pulmonary veins).</a:t>
            </a:r>
            <a:endParaRPr>
              <a:latin typeface="Helvetica"/>
              <a:ea typeface="Helvetica"/>
              <a:cs typeface="Helvetica"/>
              <a:sym typeface="Helvetica"/>
            </a:endParaRPr>
          </a:p>
          <a:p>
            <a:pPr marL="57149" marR="57149" defTabSz="1285875">
              <a:buClr>
                <a:srgbClr val="000000"/>
              </a:buClr>
              <a:buFont typeface="Helvetica"/>
              <a:defRPr b="1" sz="3200">
                <a:uFill>
                  <a:solidFill>
                    <a:srgbClr val="000000"/>
                  </a:solidFill>
                </a:uFill>
              </a:defRPr>
            </a:pPr>
          </a:p>
          <a:p>
            <a:pPr marL="57149" marR="57149" defTabSz="1285875">
              <a:buClr>
                <a:srgbClr val="941751"/>
              </a:buClr>
              <a:buFont typeface="Helvetica"/>
              <a:defRPr b="1" sz="3200">
                <a:solidFill>
                  <a:srgbClr val="941751"/>
                </a:solidFill>
                <a:uFill>
                  <a:solidFill>
                    <a:srgbClr val="941751"/>
                  </a:solidFill>
                </a:uFill>
              </a:defRPr>
            </a:pPr>
            <a:r>
              <a:t>Capillaries</a:t>
            </a:r>
          </a:p>
          <a:p>
            <a:pPr marL="57149" marR="57149" defTabSz="1285875">
              <a:buClr>
                <a:srgbClr val="000000"/>
              </a:buClr>
              <a:buFont typeface="Helvetica"/>
              <a:defRPr sz="3200">
                <a:uFill>
                  <a:solidFill>
                    <a:srgbClr val="000000"/>
                  </a:solidFill>
                </a:uFill>
                <a:latin typeface="Times Roman"/>
                <a:ea typeface="Times Roman"/>
                <a:cs typeface="Times Roman"/>
                <a:sym typeface="Times Roman"/>
              </a:defRPr>
            </a:pPr>
            <a:r>
              <a:rPr>
                <a:latin typeface="Helvetica"/>
                <a:ea typeface="Helvetica"/>
                <a:cs typeface="Helvetica"/>
                <a:sym typeface="Helvetica"/>
              </a:rPr>
              <a:t>very small vessels (1 blood cell wide, with endothelium 1 cell thick) that perfuse all the tissues. Most capillaries are </a:t>
            </a:r>
            <a:r>
              <a:rPr b="1">
                <a:latin typeface="Helvetica"/>
                <a:ea typeface="Helvetica"/>
                <a:cs typeface="Helvetica"/>
                <a:sym typeface="Helvetica"/>
              </a:rPr>
              <a:t>fenestrated</a:t>
            </a:r>
            <a:r>
              <a:rPr>
                <a:latin typeface="Helvetica"/>
                <a:ea typeface="Helvetica"/>
                <a:cs typeface="Helvetica"/>
                <a:sym typeface="Helvetica"/>
              </a:rPr>
              <a:t>, or have channels, or have discontinuous endothelium so that dissolved molecules can easily pass from blood to interstital fluid &amp; tissues. (Except for </a:t>
            </a:r>
            <a:r>
              <a:rPr b="1">
                <a:latin typeface="Helvetica"/>
                <a:ea typeface="Helvetica"/>
                <a:cs typeface="Helvetica"/>
                <a:sym typeface="Helvetica"/>
              </a:rPr>
              <a:t>blood brain barrier</a:t>
            </a:r>
            <a:r>
              <a:rPr>
                <a:latin typeface="Helvetica"/>
                <a:ea typeface="Helvetica"/>
                <a:cs typeface="Helvetica"/>
                <a:sym typeface="Helvetica"/>
              </a:rPr>
              <a:t> formed by tight junctions of the capillary endothelium in brain.)</a:t>
            </a:r>
            <a:endParaRPr>
              <a:latin typeface="Helvetica"/>
              <a:ea typeface="Helvetica"/>
              <a:cs typeface="Helvetica"/>
              <a:sym typeface="Helvetica"/>
            </a:endParaRPr>
          </a:p>
          <a:p>
            <a:pPr marL="57149" marR="57149" defTabSz="1285875">
              <a:buClr>
                <a:srgbClr val="000000"/>
              </a:buClr>
              <a:buFont typeface="Helvetica"/>
              <a:defRPr sz="3200">
                <a:uFill>
                  <a:solidFill>
                    <a:srgbClr val="000000"/>
                  </a:solidFill>
                </a:uFill>
                <a:latin typeface="Times Roman"/>
                <a:ea typeface="Times Roman"/>
                <a:cs typeface="Times Roman"/>
                <a:sym typeface="Times Roman"/>
              </a:defRPr>
            </a:pPr>
            <a:endParaRPr b="1">
              <a:latin typeface="Helvetica"/>
              <a:ea typeface="Helvetica"/>
              <a:cs typeface="Helvetica"/>
              <a:sym typeface="Helvetica"/>
            </a:endParaRPr>
          </a:p>
          <a:p>
            <a:pPr marL="57149" marR="57149" defTabSz="1285875">
              <a:buClr>
                <a:srgbClr val="000000"/>
              </a:buClr>
              <a:buFont typeface="Helvetica"/>
              <a:defRPr sz="3200">
                <a:uFill>
                  <a:solidFill>
                    <a:srgbClr val="000000"/>
                  </a:solidFill>
                </a:uFill>
                <a:latin typeface="Times Roman"/>
                <a:ea typeface="Times Roman"/>
                <a:cs typeface="Times Roman"/>
                <a:sym typeface="Times Roman"/>
              </a:defRPr>
            </a:pPr>
            <a:r>
              <a:rPr b="1">
                <a:latin typeface="Helvetica"/>
                <a:ea typeface="Helvetica"/>
                <a:cs typeface="Helvetica"/>
                <a:sym typeface="Helvetica"/>
              </a:rPr>
              <a:t>Precapillary Sphincters</a:t>
            </a:r>
            <a:r>
              <a:rPr>
                <a:latin typeface="Helvetica"/>
                <a:ea typeface="Helvetica"/>
                <a:cs typeface="Helvetica"/>
                <a:sym typeface="Helvetica"/>
              </a:rPr>
              <a:t> can regulate blood flow to capillaries or bypass thru shunt.</a:t>
            </a:r>
            <a:endParaRPr b="1">
              <a:latin typeface="Helvetica"/>
              <a:ea typeface="Helvetica"/>
              <a:cs typeface="Helvetica"/>
              <a:sym typeface="Helvetica"/>
            </a:endParaRP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Figure 13.25"/>
          <p:cNvSpPr txBox="1"/>
          <p:nvPr/>
        </p:nvSpPr>
        <p:spPr>
          <a:xfrm>
            <a:off x="3351609" y="303609"/>
            <a:ext cx="2607470" cy="500063"/>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Arial"/>
              <a:defRPr sz="2400">
                <a:uFill>
                  <a:solidFill>
                    <a:srgbClr val="000000"/>
                  </a:solidFill>
                </a:uFill>
                <a:latin typeface="+mn-lt"/>
                <a:ea typeface="+mn-ea"/>
                <a:cs typeface="+mn-cs"/>
                <a:sym typeface="Arial"/>
              </a:defRPr>
            </a:lvl1pPr>
          </a:lstStyle>
          <a:p>
            <a:pPr/>
            <a:r>
              <a:t>Figure 13.25</a:t>
            </a:r>
          </a:p>
        </p:txBody>
      </p:sp>
      <p:pic>
        <p:nvPicPr>
          <p:cNvPr id="257" name="fox78119_1325.jpg" descr="fox78119_1325.jpg"/>
          <p:cNvPicPr>
            <a:picLocks noChangeAspect="0"/>
          </p:cNvPicPr>
          <p:nvPr/>
        </p:nvPicPr>
        <p:blipFill>
          <a:blip r:embed="rId2">
            <a:extLst/>
          </a:blip>
          <a:stretch>
            <a:fillRect/>
          </a:stretch>
        </p:blipFill>
        <p:spPr>
          <a:xfrm>
            <a:off x="6892925" y="607218"/>
            <a:ext cx="10590610" cy="12501563"/>
          </a:xfrm>
          <a:prstGeom prst="rect">
            <a:avLst/>
          </a:prstGeom>
          <a:ln w="12700">
            <a:miter lim="400000"/>
          </a:ln>
        </p:spPr>
      </p:pic>
      <p:sp>
        <p:nvSpPr>
          <p:cNvPr id="258" name="Rectangle"/>
          <p:cNvSpPr/>
          <p:nvPr/>
        </p:nvSpPr>
        <p:spPr>
          <a:xfrm>
            <a:off x="7477125" y="375046"/>
            <a:ext cx="9429750" cy="482204"/>
          </a:xfrm>
          <a:prstGeom prst="rect">
            <a:avLst/>
          </a:prstGeom>
          <a:solidFill>
            <a:srgbClr val="FFFFFF"/>
          </a:solidFill>
          <a:ln w="12700"/>
        </p:spPr>
        <p:txBody>
          <a:bodyPr lIns="71437" tIns="71437" rIns="71437" bIns="71437" anchor="ctr"/>
          <a:lstStyle/>
          <a:p>
            <a:pPr marL="81280" marR="81280" defTabSz="1821656">
              <a:defRPr sz="3200">
                <a:uFill>
                  <a:solidFill>
                    <a:srgbClr val="000000"/>
                  </a:solidFill>
                </a:uFill>
                <a:latin typeface="+mn-lt"/>
                <a:ea typeface="+mn-ea"/>
                <a:cs typeface="+mn-cs"/>
                <a:sym typeface="Arial"/>
              </a:defRPr>
            </a:pPr>
          </a:p>
        </p:txBody>
      </p:sp>
      <p:pic>
        <p:nvPicPr>
          <p:cNvPr id="259" name="normalHeartBeat-1.mov" descr="normalHeartBeat-1.mov"/>
          <p:cNvPicPr>
            <a:picLocks noChangeAspect="0"/>
          </p:cNvPicPr>
          <p:nvPr>
            <a:audioFile r:link="rId3"/>
            <p:extLst>
              <p:ext uri="{DAA4B4D4-6D71-4841-9C94-3DE7FCFB9230}">
                <p14:media xmlns:p14="http://schemas.microsoft.com/office/powerpoint/2010/main" r:embed="rId4"/>
              </p:ext>
            </p:extLst>
          </p:nvPr>
        </p:nvPicPr>
        <p:blipFill>
          <a:blip r:embed="rId5">
            <a:extLst/>
          </a:blip>
          <a:stretch>
            <a:fillRect/>
          </a:stretch>
        </p:blipFill>
        <p:spPr>
          <a:xfrm>
            <a:off x="13727906" y="10412015"/>
            <a:ext cx="571501" cy="5715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9638" fill="hold"/>
                                        <p:tgtEl>
                                          <p:spTgt spid="259"/>
                                        </p:tgtEl>
                                      </p:cBhvr>
                                    </p:cmd>
                                  </p:childTnLst>
                                </p:cTn>
                              </p:par>
                            </p:childTnLst>
                          </p:cTn>
                        </p:par>
                      </p:childTnLst>
                    </p:cTn>
                  </p:par>
                </p:childTnLst>
              </p:cTn>
              <p:prevCondLst>
                <p:cond evt="onPrev">
                  <p:tgtEl>
                    <p:sldTgt/>
                  </p:tgtEl>
                </p:cond>
              </p:prevCondLst>
              <p:nextCondLst>
                <p:cond evt="onNext">
                  <p:tgtEl>
                    <p:sldTgt/>
                  </p:tgtEl>
                </p:cond>
              </p:nextCondLst>
            </p:seq>
            <p:audio isNarration="0">
              <p:cMediaNode mute="0" showWhenStopped="0" numSld="1" vol="39420">
                <p:cTn id="7" fill="hold" display="0">
                  <p:stCondLst>
                    <p:cond delay="indefinite"/>
                  </p:stCondLst>
                </p:cTn>
                <p:tgtEl>
                  <p:spTgt spid="25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34" name="image.pdf" descr="image.pdf"/>
          <p:cNvPicPr>
            <a:picLocks noChangeAspect="0"/>
          </p:cNvPicPr>
          <p:nvPr/>
        </p:nvPicPr>
        <p:blipFill>
          <a:blip r:embed="rId2">
            <a:extLst/>
          </a:blip>
          <a:stretch>
            <a:fillRect/>
          </a:stretch>
        </p:blipFill>
        <p:spPr>
          <a:xfrm>
            <a:off x="4035425" y="1101725"/>
            <a:ext cx="16335377" cy="11458576"/>
          </a:xfrm>
          <a:prstGeom prst="rect">
            <a:avLst/>
          </a:prstGeom>
          <a:ln w="12700">
            <a:miter lim="400000"/>
          </a:ln>
        </p:spPr>
      </p:pic>
      <p:sp>
        <p:nvSpPr>
          <p:cNvPr id="535" name="Artery with thick, muscular elastic wall"/>
          <p:cNvSpPr txBox="1"/>
          <p:nvPr/>
        </p:nvSpPr>
        <p:spPr>
          <a:xfrm>
            <a:off x="3708796" y="12582525"/>
            <a:ext cx="8126791"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Artery with thick, muscular elastic wall</a:t>
            </a:r>
          </a:p>
        </p:txBody>
      </p:sp>
      <p:sp>
        <p:nvSpPr>
          <p:cNvPr id="536" name="Vein with thin floppy wall"/>
          <p:cNvSpPr txBox="1"/>
          <p:nvPr/>
        </p:nvSpPr>
        <p:spPr>
          <a:xfrm>
            <a:off x="13068300" y="450850"/>
            <a:ext cx="5338215" cy="66079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3200">
                <a:uFill>
                  <a:solidFill>
                    <a:srgbClr val="000000"/>
                  </a:solidFill>
                </a:uFill>
              </a:defRPr>
            </a:lvl1pPr>
          </a:lstStyle>
          <a:p>
            <a:pPr/>
            <a:r>
              <a:t>Vein with thin floppy wall</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8" name="Figure 42.8  The structure of blood vessels"/>
          <p:cNvSpPr txBox="1"/>
          <p:nvPr>
            <p:ph type="title" idx="4294967295"/>
          </p:nvPr>
        </p:nvSpPr>
        <p:spPr>
          <a:xfrm>
            <a:off x="3048000" y="0"/>
            <a:ext cx="17675225" cy="3196829"/>
          </a:xfrm>
          <a:prstGeom prst="rect">
            <a:avLst/>
          </a:prstGeom>
        </p:spPr>
        <p:txBody>
          <a:bodyPr anchor="t"/>
          <a:lstStyle>
            <a:lvl1pPr marL="81269" marR="81269" algn="l" defTabSz="1821656">
              <a:tabLst>
                <a:tab pos="2120900" algn="l"/>
                <a:tab pos="3721100" algn="l"/>
              </a:tabLst>
              <a:defRPr sz="2400">
                <a:uFill>
                  <a:solidFill>
                    <a:srgbClr val="000000"/>
                  </a:solidFill>
                </a:uFill>
                <a:latin typeface="+mn-lt"/>
                <a:ea typeface="+mn-ea"/>
                <a:cs typeface="+mn-cs"/>
                <a:sym typeface="Arial"/>
              </a:defRPr>
            </a:lvl1pPr>
          </a:lstStyle>
          <a:p>
            <a:pPr/>
            <a:r>
              <a:t>Figure 42.8  The structure of blood vessels</a:t>
            </a:r>
          </a:p>
        </p:txBody>
      </p:sp>
      <p:sp>
        <p:nvSpPr>
          <p:cNvPr id="539" name="Line"/>
          <p:cNvSpPr/>
          <p:nvPr/>
        </p:nvSpPr>
        <p:spPr>
          <a:xfrm flipH="1">
            <a:off x="3208734" y="607218"/>
            <a:ext cx="17823657" cy="3175"/>
          </a:xfrm>
          <a:prstGeom prst="line">
            <a:avLst/>
          </a:prstGeom>
          <a:ln w="12700">
            <a:solidFill>
              <a:srgbClr val="011279"/>
            </a:solidFill>
          </a:ln>
        </p:spPr>
        <p:txBody>
          <a:bodyPr lIns="71437" tIns="71437" rIns="71437" bIns="71437" anchor="ctr"/>
          <a:lstStyle/>
          <a:p>
            <a:pPr/>
          </a:p>
        </p:txBody>
      </p:sp>
      <p:pic>
        <p:nvPicPr>
          <p:cNvPr id="540" name="42-08-BloodVesselStruct-L.png" descr="42-08-BloodVesselStruct-L.png"/>
          <p:cNvPicPr>
            <a:picLocks noChangeAspect="0"/>
          </p:cNvPicPr>
          <p:nvPr/>
        </p:nvPicPr>
        <p:blipFill>
          <a:blip r:embed="rId2">
            <a:extLst/>
          </a:blip>
          <a:stretch>
            <a:fillRect/>
          </a:stretch>
        </p:blipFill>
        <p:spPr>
          <a:xfrm>
            <a:off x="3208734" y="785812"/>
            <a:ext cx="17823656" cy="12722227"/>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42" name="fox78119_1326.jpg" descr="fox78119_1326.jpg"/>
          <p:cNvPicPr>
            <a:picLocks noChangeAspect="0"/>
          </p:cNvPicPr>
          <p:nvPr/>
        </p:nvPicPr>
        <p:blipFill>
          <a:blip r:embed="rId2">
            <a:extLst/>
          </a:blip>
          <a:stretch>
            <a:fillRect/>
          </a:stretch>
        </p:blipFill>
        <p:spPr>
          <a:xfrm>
            <a:off x="5155406" y="-9778"/>
            <a:ext cx="14591113" cy="13440030"/>
          </a:xfrm>
          <a:prstGeom prst="rect">
            <a:avLst/>
          </a:prstGeom>
          <a:ln w="12700">
            <a:miter lim="400000"/>
          </a:ln>
        </p:spPr>
      </p:pic>
      <p:sp>
        <p:nvSpPr>
          <p:cNvPr id="543" name="Rectangle"/>
          <p:cNvSpPr/>
          <p:nvPr/>
        </p:nvSpPr>
        <p:spPr>
          <a:xfrm>
            <a:off x="7606256" y="-267891"/>
            <a:ext cx="10031390" cy="513269"/>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44" name="Figure 13.26"/>
          <p:cNvSpPr txBox="1"/>
          <p:nvPr/>
        </p:nvSpPr>
        <p:spPr>
          <a:xfrm>
            <a:off x="18228468" y="12830571"/>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13.26</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6" name="Figure 13.29"/>
          <p:cNvSpPr txBox="1"/>
          <p:nvPr/>
        </p:nvSpPr>
        <p:spPr>
          <a:xfrm>
            <a:off x="18496359" y="12705556"/>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13.29</a:t>
            </a:r>
          </a:p>
        </p:txBody>
      </p:sp>
      <p:pic>
        <p:nvPicPr>
          <p:cNvPr id="547" name="fox78119_1329.jpg" descr="fox78119_1329.jpg"/>
          <p:cNvPicPr>
            <a:picLocks noChangeAspect="0"/>
          </p:cNvPicPr>
          <p:nvPr/>
        </p:nvPicPr>
        <p:blipFill>
          <a:blip r:embed="rId2">
            <a:extLst/>
          </a:blip>
          <a:stretch>
            <a:fillRect/>
          </a:stretch>
        </p:blipFill>
        <p:spPr>
          <a:xfrm>
            <a:off x="10353296" y="-230597"/>
            <a:ext cx="8194207" cy="13919811"/>
          </a:xfrm>
          <a:prstGeom prst="rect">
            <a:avLst/>
          </a:prstGeom>
          <a:ln w="12700">
            <a:miter lim="400000"/>
          </a:ln>
        </p:spPr>
      </p:pic>
      <p:sp>
        <p:nvSpPr>
          <p:cNvPr id="548" name="Rectangle"/>
          <p:cNvSpPr/>
          <p:nvPr/>
        </p:nvSpPr>
        <p:spPr>
          <a:xfrm>
            <a:off x="9120187" y="-508993"/>
            <a:ext cx="10501313" cy="536908"/>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549" name="Veins: one-way valves, blood moved by skeletal muscle contraction"/>
          <p:cNvSpPr txBox="1"/>
          <p:nvPr/>
        </p:nvSpPr>
        <p:spPr>
          <a:xfrm>
            <a:off x="3746093" y="383976"/>
            <a:ext cx="11037095"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5000"/>
            </a:lvl1pPr>
          </a:lstStyle>
          <a:p>
            <a:pPr/>
            <a:r>
              <a:t>Veins: one-way valves, blood moved by skeletal muscle contraction </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1" name="Figure 13.30"/>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13.30</a:t>
            </a:r>
          </a:p>
        </p:txBody>
      </p:sp>
      <p:grpSp>
        <p:nvGrpSpPr>
          <p:cNvPr id="554" name="Group"/>
          <p:cNvGrpSpPr/>
          <p:nvPr/>
        </p:nvGrpSpPr>
        <p:grpSpPr>
          <a:xfrm>
            <a:off x="5022850" y="1178718"/>
            <a:ext cx="14331950" cy="11209736"/>
            <a:chOff x="0" y="0"/>
            <a:chExt cx="14331950" cy="11209734"/>
          </a:xfrm>
        </p:grpSpPr>
        <p:pic>
          <p:nvPicPr>
            <p:cNvPr id="552" name="fox78119_1330.jpg" descr="fox78119_1330.jpg"/>
            <p:cNvPicPr>
              <a:picLocks noChangeAspect="0"/>
            </p:cNvPicPr>
            <p:nvPr/>
          </p:nvPicPr>
          <p:blipFill>
            <a:blip r:embed="rId2">
              <a:extLst/>
            </a:blip>
            <a:stretch>
              <a:fillRect/>
            </a:stretch>
          </p:blipFill>
          <p:spPr>
            <a:xfrm>
              <a:off x="0" y="154781"/>
              <a:ext cx="14331950" cy="11054954"/>
            </a:xfrm>
            <a:prstGeom prst="rect">
              <a:avLst/>
            </a:prstGeom>
            <a:ln w="12700" cap="flat">
              <a:noFill/>
              <a:miter lim="400000"/>
            </a:ln>
            <a:effectLst/>
          </p:spPr>
        </p:pic>
        <p:sp>
          <p:nvSpPr>
            <p:cNvPr id="553" name="Rectangle"/>
            <p:cNvSpPr/>
            <p:nvPr/>
          </p:nvSpPr>
          <p:spPr>
            <a:xfrm>
              <a:off x="2007790" y="0"/>
              <a:ext cx="10465595"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6" name="Figure 13.27"/>
          <p:cNvSpPr txBox="1"/>
          <p:nvPr/>
        </p:nvSpPr>
        <p:spPr>
          <a:xfrm>
            <a:off x="18424921" y="12794853"/>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13.27</a:t>
            </a:r>
          </a:p>
        </p:txBody>
      </p:sp>
      <p:grpSp>
        <p:nvGrpSpPr>
          <p:cNvPr id="559" name="Group"/>
          <p:cNvGrpSpPr/>
          <p:nvPr/>
        </p:nvGrpSpPr>
        <p:grpSpPr>
          <a:xfrm>
            <a:off x="4423171" y="1303734"/>
            <a:ext cx="15537658" cy="10943829"/>
            <a:chOff x="0" y="0"/>
            <a:chExt cx="15537656" cy="10943828"/>
          </a:xfrm>
        </p:grpSpPr>
        <p:pic>
          <p:nvPicPr>
            <p:cNvPr id="557" name="fox78119_1327.jpg" descr="fox78119_1327.jpg"/>
            <p:cNvPicPr>
              <a:picLocks noChangeAspect="0"/>
            </p:cNvPicPr>
            <p:nvPr/>
          </p:nvPicPr>
          <p:blipFill>
            <a:blip r:embed="rId2">
              <a:extLst/>
            </a:blip>
            <a:stretch>
              <a:fillRect/>
            </a:stretch>
          </p:blipFill>
          <p:spPr>
            <a:xfrm>
              <a:off x="0" y="156765"/>
              <a:ext cx="15537657" cy="10787064"/>
            </a:xfrm>
            <a:prstGeom prst="rect">
              <a:avLst/>
            </a:prstGeom>
            <a:ln w="12700" cap="flat">
              <a:noFill/>
              <a:miter lim="400000"/>
            </a:ln>
            <a:effectLst/>
          </p:spPr>
        </p:pic>
        <p:sp>
          <p:nvSpPr>
            <p:cNvPr id="558" name="Rectangle"/>
            <p:cNvSpPr/>
            <p:nvPr/>
          </p:nvSpPr>
          <p:spPr>
            <a:xfrm>
              <a:off x="2911078"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1" name="Figure 42.12  Blood flow in capillary beds"/>
          <p:cNvSpPr txBox="1"/>
          <p:nvPr>
            <p:ph type="title" idx="4294967295"/>
          </p:nvPr>
        </p:nvSpPr>
        <p:spPr>
          <a:xfrm>
            <a:off x="3048000" y="0"/>
            <a:ext cx="17675225" cy="3196829"/>
          </a:xfrm>
          <a:prstGeom prst="rect">
            <a:avLst/>
          </a:prstGeom>
        </p:spPr>
        <p:txBody>
          <a:bodyPr anchor="t"/>
          <a:lstStyle>
            <a:lvl1pPr marL="81269" marR="81269" algn="l" defTabSz="1821656">
              <a:tabLst>
                <a:tab pos="2120900" algn="l"/>
                <a:tab pos="3721100" algn="l"/>
              </a:tabLst>
              <a:defRPr sz="2400">
                <a:uFill>
                  <a:solidFill>
                    <a:srgbClr val="000000"/>
                  </a:solidFill>
                </a:uFill>
                <a:latin typeface="+mn-lt"/>
                <a:ea typeface="+mn-ea"/>
                <a:cs typeface="+mn-cs"/>
                <a:sym typeface="Arial"/>
              </a:defRPr>
            </a:lvl1pPr>
          </a:lstStyle>
          <a:p>
            <a:pPr/>
            <a:r>
              <a:t>Figure 42.12  Blood flow in capillary beds</a:t>
            </a:r>
          </a:p>
        </p:txBody>
      </p:sp>
      <p:sp>
        <p:nvSpPr>
          <p:cNvPr id="562" name="Line"/>
          <p:cNvSpPr/>
          <p:nvPr/>
        </p:nvSpPr>
        <p:spPr>
          <a:xfrm flipH="1">
            <a:off x="3280171" y="607218"/>
            <a:ext cx="17823658" cy="3175"/>
          </a:xfrm>
          <a:prstGeom prst="line">
            <a:avLst/>
          </a:prstGeom>
          <a:ln w="12700">
            <a:solidFill>
              <a:srgbClr val="011279"/>
            </a:solidFill>
          </a:ln>
        </p:spPr>
        <p:txBody>
          <a:bodyPr lIns="71437" tIns="71437" rIns="71437" bIns="71437" anchor="ctr"/>
          <a:lstStyle/>
          <a:p>
            <a:pPr/>
          </a:p>
        </p:txBody>
      </p:sp>
      <p:pic>
        <p:nvPicPr>
          <p:cNvPr id="563" name="42-12-BloodFlowCapillBed-L.png" descr="42-12-BloodFlowCapillBed-L.png"/>
          <p:cNvPicPr>
            <a:picLocks noChangeAspect="0"/>
          </p:cNvPicPr>
          <p:nvPr/>
        </p:nvPicPr>
        <p:blipFill>
          <a:blip r:embed="rId2">
            <a:extLst/>
          </a:blip>
          <a:stretch>
            <a:fillRect/>
          </a:stretch>
        </p:blipFill>
        <p:spPr>
          <a:xfrm>
            <a:off x="9906000" y="1019175"/>
            <a:ext cx="9036050" cy="12696826"/>
          </a:xfrm>
          <a:prstGeom prst="rect">
            <a:avLst/>
          </a:prstGeom>
          <a:ln w="12700">
            <a:miter lim="400000"/>
          </a:ln>
        </p:spPr>
      </p:pic>
      <p:sp>
        <p:nvSpPr>
          <p:cNvPr id="564" name="Sympathetic Nervous System"/>
          <p:cNvSpPr txBox="1"/>
          <p:nvPr/>
        </p:nvSpPr>
        <p:spPr>
          <a:xfrm>
            <a:off x="4601765" y="5403453"/>
            <a:ext cx="4804173" cy="245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buClr>
                <a:srgbClr val="000000"/>
              </a:buClr>
              <a:buFont typeface="Helvetica"/>
              <a:defRPr b="1" sz="5000">
                <a:uFill>
                  <a:solidFill>
                    <a:srgbClr val="000000"/>
                  </a:solidFill>
                </a:uFill>
              </a:defRPr>
            </a:lvl1pPr>
          </a:lstStyle>
          <a:p>
            <a:pPr/>
            <a:r>
              <a:t>Sympathetic Nervous System</a:t>
            </a:r>
          </a:p>
        </p:txBody>
      </p:sp>
      <p:grpSp>
        <p:nvGrpSpPr>
          <p:cNvPr id="567" name="Group"/>
          <p:cNvGrpSpPr/>
          <p:nvPr/>
        </p:nvGrpSpPr>
        <p:grpSpPr>
          <a:xfrm>
            <a:off x="5959078" y="2500312"/>
            <a:ext cx="3661172" cy="2750345"/>
            <a:chOff x="0" y="0"/>
            <a:chExt cx="3661171" cy="2750343"/>
          </a:xfrm>
        </p:grpSpPr>
        <p:sp>
          <p:nvSpPr>
            <p:cNvPr id="565" name="Line"/>
            <p:cNvSpPr/>
            <p:nvPr/>
          </p:nvSpPr>
          <p:spPr>
            <a:xfrm flipV="1">
              <a:off x="1214437" y="767953"/>
              <a:ext cx="2446735" cy="1982391"/>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566" name="leg muscles"/>
            <p:cNvSpPr/>
            <p:nvPr/>
          </p:nvSpPr>
          <p:spPr>
            <a:xfrm>
              <a:off x="0" y="0"/>
              <a:ext cx="1270000" cy="1270000"/>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FF2600"/>
                </a:buClr>
                <a:buFont typeface="Helvetica"/>
                <a:defRPr b="1" sz="4600">
                  <a:solidFill>
                    <a:srgbClr val="FF2600"/>
                  </a:solidFill>
                  <a:uFill>
                    <a:solidFill>
                      <a:srgbClr val="FF2600"/>
                    </a:solidFill>
                  </a:uFill>
                </a:defRPr>
              </a:lvl1pPr>
            </a:lstStyle>
            <a:p>
              <a:pPr/>
              <a:r>
                <a:t>leg muscles</a:t>
              </a:r>
            </a:p>
          </p:txBody>
        </p:sp>
      </p:grpSp>
      <p:grpSp>
        <p:nvGrpSpPr>
          <p:cNvPr id="570" name="Group"/>
          <p:cNvGrpSpPr/>
          <p:nvPr/>
        </p:nvGrpSpPr>
        <p:grpSpPr>
          <a:xfrm>
            <a:off x="6780609" y="8018859"/>
            <a:ext cx="3053954" cy="3395266"/>
            <a:chOff x="0" y="0"/>
            <a:chExt cx="3053953" cy="3395265"/>
          </a:xfrm>
        </p:grpSpPr>
        <p:sp>
          <p:nvSpPr>
            <p:cNvPr id="568" name="Line"/>
            <p:cNvSpPr/>
            <p:nvPr/>
          </p:nvSpPr>
          <p:spPr>
            <a:xfrm>
              <a:off x="464343" y="0"/>
              <a:ext cx="2589611" cy="2286000"/>
            </a:xfrm>
            <a:prstGeom prst="line">
              <a:avLst/>
            </a:prstGeom>
            <a:noFill/>
            <a:ln w="88900" cap="flat">
              <a:solidFill>
                <a:srgbClr val="000000"/>
              </a:solidFill>
              <a:prstDash val="solid"/>
              <a:round/>
              <a:tailEnd type="triangle" w="med" len="med"/>
            </a:ln>
            <a:effectLst/>
          </p:spPr>
          <p:txBody>
            <a:bodyPr wrap="square" lIns="71437" tIns="71437" rIns="71437" bIns="71437" numCol="1" anchor="ctr">
              <a:noAutofit/>
            </a:bodyPr>
            <a:lstStyle/>
            <a:p>
              <a:pPr/>
            </a:p>
          </p:txBody>
        </p:sp>
        <p:sp>
          <p:nvSpPr>
            <p:cNvPr id="569" name="GI tract"/>
            <p:cNvSpPr/>
            <p:nvPr/>
          </p:nvSpPr>
          <p:spPr>
            <a:xfrm>
              <a:off x="0" y="2125265"/>
              <a:ext cx="1270000"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941751"/>
                </a:buClr>
                <a:buFont typeface="Helvetica"/>
                <a:defRPr b="1" sz="4600">
                  <a:solidFill>
                    <a:srgbClr val="941751"/>
                  </a:solidFill>
                  <a:uFill>
                    <a:solidFill>
                      <a:srgbClr val="941751"/>
                    </a:solidFill>
                  </a:uFill>
                </a:defRPr>
              </a:lvl1pPr>
            </a:lstStyle>
            <a:p>
              <a:pPr/>
              <a:r>
                <a:t>GI tract</a:t>
              </a:r>
            </a:p>
          </p:txBody>
        </p:sp>
      </p:gr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2" name="Table 13.8"/>
          <p:cNvSpPr txBox="1"/>
          <p:nvPr/>
        </p:nvSpPr>
        <p:spPr>
          <a:xfrm>
            <a:off x="17942718" y="12830571"/>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Table 13.8</a:t>
            </a:r>
          </a:p>
        </p:txBody>
      </p:sp>
      <p:grpSp>
        <p:nvGrpSpPr>
          <p:cNvPr id="575" name="Group"/>
          <p:cNvGrpSpPr/>
          <p:nvPr/>
        </p:nvGrpSpPr>
        <p:grpSpPr>
          <a:xfrm>
            <a:off x="3315890" y="1281906"/>
            <a:ext cx="18252284" cy="10626332"/>
            <a:chOff x="0" y="0"/>
            <a:chExt cx="18252282" cy="10626330"/>
          </a:xfrm>
        </p:grpSpPr>
        <p:pic>
          <p:nvPicPr>
            <p:cNvPr id="573" name="fox78119_tb1308.jpg" descr="fox78119_tb1308.jpg"/>
            <p:cNvPicPr>
              <a:picLocks noChangeAspect="0"/>
            </p:cNvPicPr>
            <p:nvPr/>
          </p:nvPicPr>
          <p:blipFill>
            <a:blip r:embed="rId2">
              <a:extLst/>
            </a:blip>
            <a:stretch>
              <a:fillRect/>
            </a:stretch>
          </p:blipFill>
          <p:spPr>
            <a:xfrm>
              <a:off x="0" y="222507"/>
              <a:ext cx="18252283" cy="10403824"/>
            </a:xfrm>
            <a:prstGeom prst="rect">
              <a:avLst/>
            </a:prstGeom>
            <a:ln w="12700" cap="flat">
              <a:noFill/>
              <a:miter lim="400000"/>
            </a:ln>
            <a:effectLst/>
          </p:spPr>
        </p:pic>
        <p:sp>
          <p:nvSpPr>
            <p:cNvPr id="574" name="Rectangle"/>
            <p:cNvSpPr/>
            <p:nvPr/>
          </p:nvSpPr>
          <p:spPr>
            <a:xfrm>
              <a:off x="3673781" y="0"/>
              <a:ext cx="10263265" cy="52494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7" name="Figure 42.10  The interrelationship of blood flow velocity, cross-sectional area of blood vessels, and blood pressure"/>
          <p:cNvSpPr txBox="1"/>
          <p:nvPr>
            <p:ph type="title" idx="4294967295"/>
          </p:nvPr>
        </p:nvSpPr>
        <p:spPr>
          <a:xfrm>
            <a:off x="3048000" y="0"/>
            <a:ext cx="17675225" cy="3196829"/>
          </a:xfrm>
          <a:prstGeom prst="rect">
            <a:avLst/>
          </a:prstGeom>
        </p:spPr>
        <p:txBody>
          <a:bodyPr anchor="t"/>
          <a:lstStyle>
            <a:lvl1pPr marL="81269" marR="81269" algn="l" defTabSz="1821656">
              <a:tabLst>
                <a:tab pos="2120900" algn="l"/>
                <a:tab pos="3721100" algn="l"/>
              </a:tabLst>
              <a:defRPr sz="2400">
                <a:uFill>
                  <a:solidFill>
                    <a:srgbClr val="000000"/>
                  </a:solidFill>
                </a:uFill>
                <a:latin typeface="+mn-lt"/>
                <a:ea typeface="+mn-ea"/>
                <a:cs typeface="+mn-cs"/>
                <a:sym typeface="Arial"/>
              </a:defRPr>
            </a:lvl1pPr>
          </a:lstStyle>
          <a:p>
            <a:pPr/>
            <a:r>
              <a:t>Figure 42.10  The interrelationship of blood flow velocity, cross-sectional area of blood vessels, and blood pressure</a:t>
            </a:r>
          </a:p>
        </p:txBody>
      </p:sp>
      <p:sp>
        <p:nvSpPr>
          <p:cNvPr id="578" name="Line"/>
          <p:cNvSpPr/>
          <p:nvPr/>
        </p:nvSpPr>
        <p:spPr>
          <a:xfrm flipH="1">
            <a:off x="3280171" y="1071562"/>
            <a:ext cx="17823658" cy="3175"/>
          </a:xfrm>
          <a:prstGeom prst="line">
            <a:avLst/>
          </a:prstGeom>
          <a:ln w="12700">
            <a:solidFill>
              <a:srgbClr val="011279"/>
            </a:solidFill>
          </a:ln>
        </p:spPr>
        <p:txBody>
          <a:bodyPr lIns="71437" tIns="71437" rIns="71437" bIns="71437" anchor="ctr"/>
          <a:lstStyle/>
          <a:p>
            <a:pPr/>
          </a:p>
        </p:txBody>
      </p:sp>
      <p:pic>
        <p:nvPicPr>
          <p:cNvPr id="579" name="42-10-BloodFlowDynamics-L.png" descr="42-10-BloodFlowDynamics-L.png"/>
          <p:cNvPicPr>
            <a:picLocks noChangeAspect="0"/>
          </p:cNvPicPr>
          <p:nvPr/>
        </p:nvPicPr>
        <p:blipFill>
          <a:blip r:embed="rId2">
            <a:extLst/>
          </a:blip>
          <a:stretch>
            <a:fillRect/>
          </a:stretch>
        </p:blipFill>
        <p:spPr>
          <a:xfrm>
            <a:off x="7620000" y="1214437"/>
            <a:ext cx="9733360" cy="12930188"/>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1" name="Figure 13.28"/>
          <p:cNvSpPr txBox="1"/>
          <p:nvPr/>
        </p:nvSpPr>
        <p:spPr>
          <a:xfrm>
            <a:off x="18424921" y="12937728"/>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13.28</a:t>
            </a:r>
          </a:p>
        </p:txBody>
      </p:sp>
      <p:grpSp>
        <p:nvGrpSpPr>
          <p:cNvPr id="584" name="Group"/>
          <p:cNvGrpSpPr/>
          <p:nvPr/>
        </p:nvGrpSpPr>
        <p:grpSpPr>
          <a:xfrm>
            <a:off x="8278813" y="196453"/>
            <a:ext cx="10826751" cy="12751594"/>
            <a:chOff x="0" y="0"/>
            <a:chExt cx="10826750" cy="12751593"/>
          </a:xfrm>
        </p:grpSpPr>
        <p:pic>
          <p:nvPicPr>
            <p:cNvPr id="582" name="fox78119_1328.jpg" descr="fox78119_1328.jpg"/>
            <p:cNvPicPr>
              <a:picLocks noChangeAspect="0"/>
            </p:cNvPicPr>
            <p:nvPr/>
          </p:nvPicPr>
          <p:blipFill>
            <a:blip r:embed="rId2">
              <a:extLst/>
            </a:blip>
            <a:stretch>
              <a:fillRect/>
            </a:stretch>
          </p:blipFill>
          <p:spPr>
            <a:xfrm>
              <a:off x="0" y="250031"/>
              <a:ext cx="10826750" cy="12501563"/>
            </a:xfrm>
            <a:prstGeom prst="rect">
              <a:avLst/>
            </a:prstGeom>
            <a:ln w="12700" cap="flat">
              <a:noFill/>
              <a:miter lim="400000"/>
            </a:ln>
            <a:effectLst/>
          </p:spPr>
        </p:pic>
        <p:sp>
          <p:nvSpPr>
            <p:cNvPr id="583" name="Rectangle"/>
            <p:cNvSpPr/>
            <p:nvPr/>
          </p:nvSpPr>
          <p:spPr>
            <a:xfrm>
              <a:off x="805656"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585" name="Endothelial cell lining capillary"/>
          <p:cNvSpPr txBox="1"/>
          <p:nvPr/>
        </p:nvSpPr>
        <p:spPr>
          <a:xfrm>
            <a:off x="3763953" y="634007"/>
            <a:ext cx="5232798" cy="189309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5800">
                <a:latin typeface="+mj-lt"/>
                <a:ea typeface="+mj-ea"/>
                <a:cs typeface="+mj-cs"/>
                <a:sym typeface="Gill Sans"/>
              </a:defRPr>
            </a:lvl1pPr>
          </a:lstStyle>
          <a:p>
            <a:pPr/>
            <a:r>
              <a:t>Endothelial cell lining capillary</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1" name="Events of the Cardiac Cycle"/>
          <p:cNvSpPr txBox="1"/>
          <p:nvPr/>
        </p:nvSpPr>
        <p:spPr>
          <a:xfrm>
            <a:off x="3859212" y="790178"/>
            <a:ext cx="823992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Events of the Cardiac Cycle</a:t>
            </a:r>
          </a:p>
        </p:txBody>
      </p:sp>
      <p:sp>
        <p:nvSpPr>
          <p:cNvPr id="262" name="diastole = relaxed, systole = contracting"/>
          <p:cNvSpPr txBox="1"/>
          <p:nvPr/>
        </p:nvSpPr>
        <p:spPr>
          <a:xfrm>
            <a:off x="3958828" y="12483703"/>
            <a:ext cx="7643813" cy="660797"/>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defTabSz="1821656">
              <a:defRPr b="1" i="1" sz="3200">
                <a:uFill>
                  <a:solidFill>
                    <a:srgbClr val="000000"/>
                  </a:solidFill>
                </a:uFill>
                <a:latin typeface="Times Roman"/>
                <a:ea typeface="Times Roman"/>
                <a:cs typeface="Times Roman"/>
                <a:sym typeface="Times Roman"/>
              </a:defRPr>
            </a:lvl1pPr>
          </a:lstStyle>
          <a:p>
            <a:pPr/>
            <a:r>
              <a:t>diastole = relaxed, systole = contracting</a:t>
            </a:r>
          </a:p>
        </p:txBody>
      </p:sp>
      <p:graphicFrame>
        <p:nvGraphicFramePr>
          <p:cNvPr id="263" name="Table 1"/>
          <p:cNvGraphicFramePr/>
          <p:nvPr/>
        </p:nvGraphicFramePr>
        <p:xfrm>
          <a:off x="3887391" y="2607468"/>
          <a:ext cx="16609218" cy="7417595"/>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3030139"/>
                <a:gridCol w="1715351"/>
                <a:gridCol w="1808898"/>
                <a:gridCol w="1750218"/>
                <a:gridCol w="2012156"/>
                <a:gridCol w="2250281"/>
                <a:gridCol w="4042171"/>
              </a:tblGrid>
              <a:tr h="1095375">
                <a:tc>
                  <a:txBody>
                    <a:bodyPr/>
                    <a:lstStyle/>
                    <a:p>
                      <a:pPr marR="81280" algn="r"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Electrical</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ECG</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Atria</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AV
Valves</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Ventricles</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Semi-Lunar
Valves</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c>
                  <a:txBody>
                    <a:bodyPr/>
                    <a:lstStyle/>
                    <a:p>
                      <a:pPr marR="81280" algn="l" defTabSz="1821656">
                        <a:tabLst>
                          <a:tab pos="1117600" algn="l"/>
                          <a:tab pos="5549900" algn="l"/>
                          <a:tab pos="5549900" algn="l"/>
                        </a:tabLst>
                        <a:defRPr b="0" sz="1800">
                          <a:solidFill>
                            <a:srgbClr val="000000"/>
                          </a:solidFill>
                        </a:defRPr>
                      </a:pPr>
                      <a:r>
                        <a:rPr b="1" sz="2800">
                          <a:uFill>
                            <a:solidFill>
                              <a:srgbClr val="000000"/>
                            </a:solidFill>
                          </a:uFill>
                          <a:latin typeface="Times Roman"/>
                          <a:ea typeface="Times Roman"/>
                          <a:cs typeface="Times Roman"/>
                          <a:sym typeface="Times Roman"/>
                        </a:rPr>
                        <a:t>
Blood Flow</a:t>
                      </a:r>
                    </a:p>
                  </a:txBody>
                  <a:tcPr marL="50800" marR="50800" marT="50800" marB="50800" anchor="t" anchorCtr="0" horzOverflow="overflow">
                    <a:lnL w="3175">
                      <a:miter lim="400000"/>
                    </a:lnL>
                    <a:lnR w="3175">
                      <a:miter lim="400000"/>
                    </a:lnR>
                    <a:lnT w="3175">
                      <a:miter lim="400000"/>
                    </a:lnT>
                    <a:lnB w="50800">
                      <a:solidFill>
                        <a:srgbClr val="0096FF"/>
                      </a:solidFill>
                      <a:miter lim="400000"/>
                    </a:lnB>
                    <a:noFill/>
                  </a:tcPr>
                </a:tc>
              </a:tr>
              <a:tr h="1095374">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between beats</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diastrole</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c>
                  <a:txBody>
                    <a:bodyPr/>
                    <a:lstStyle/>
                    <a:p>
                      <a:pPr marR="81280" algn="l"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into atria
(from vena cava, lungs)</a:t>
                      </a:r>
                    </a:p>
                  </a:txBody>
                  <a:tcPr marL="50800" marR="50800" marT="50800" marB="50800" anchor="t" anchorCtr="0" horzOverflow="overflow">
                    <a:lnL w="3175">
                      <a:miter lim="400000"/>
                    </a:lnL>
                    <a:lnR w="3175">
                      <a:miter lim="400000"/>
                    </a:lnR>
                    <a:lnT w="50800">
                      <a:solidFill>
                        <a:srgbClr val="0096FF"/>
                      </a:solidFill>
                      <a:miter lim="400000"/>
                    </a:lnT>
                    <a:lnB w="3175">
                      <a:miter lim="400000"/>
                    </a:lnB>
                    <a:noFill/>
                  </a:tcPr>
                </a:tc>
              </a:tr>
              <a:tr h="1095375">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SA node fires, 
spreads to AV node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P</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systole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into ventricles
</a:t>
                      </a:r>
                    </a:p>
                  </a:txBody>
                  <a:tcPr marL="50800" marR="50800" marT="50800" marB="50800" anchor="t" anchorCtr="0" horzOverflow="overflow">
                    <a:lnL w="3175">
                      <a:miter lim="400000"/>
                    </a:lnL>
                    <a:lnR w="3175">
                      <a:miter lim="400000"/>
                    </a:lnR>
                    <a:lnT w="3175">
                      <a:miter lim="400000"/>
                    </a:lnT>
                    <a:lnB w="3175">
                      <a:miter lim="400000"/>
                    </a:lnB>
                    <a:noFill/>
                  </a:tcPr>
                </a:tc>
              </a:tr>
              <a:tr h="982265">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spreads down bundle of His to Apex</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systole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r>
              <a:tr h="571500">
                <a:tc>
                  <a:txBody>
                    <a:bodyPr/>
                    <a:lstStyle/>
                    <a:p>
                      <a:pPr marR="81280" algn="r"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b="1" i="1" sz="2400">
                          <a:uFill>
                            <a:solidFill>
                              <a:srgbClr val="000000"/>
                            </a:solidFill>
                          </a:uFill>
                          <a:latin typeface="Times Roman"/>
                          <a:ea typeface="Times Roman"/>
                          <a:cs typeface="Times Roman"/>
                          <a:sym typeface="Times Roman"/>
                        </a:rPr>
                        <a:t>“lub”</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r>
              <a:tr h="1089421">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spreads thru
Purkinje fibers</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QRS</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systole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into lungs,
aorta</a:t>
                      </a:r>
                    </a:p>
                  </a:txBody>
                  <a:tcPr marL="50800" marR="50800" marT="50800" marB="50800" anchor="t" anchorCtr="0" horzOverflow="overflow">
                    <a:lnL w="3175">
                      <a:miter lim="400000"/>
                    </a:lnL>
                    <a:lnR w="3175">
                      <a:miter lim="400000"/>
                    </a:lnR>
                    <a:lnT w="3175">
                      <a:miter lim="400000"/>
                    </a:lnT>
                    <a:lnB w="3175">
                      <a:miter lim="400000"/>
                    </a:lnB>
                    <a:noFill/>
                  </a:tcPr>
                </a:tc>
              </a:tr>
              <a:tr h="571500">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b="1" i="1" sz="2400">
                          <a:uFill>
                            <a:solidFill>
                              <a:srgbClr val="000000"/>
                            </a:solidFill>
                          </a:uFill>
                          <a:latin typeface="Times Roman"/>
                          <a:ea typeface="Times Roman"/>
                          <a:cs typeface="Times Roman"/>
                          <a:sym typeface="Times Roman"/>
                        </a:rPr>
                        <a:t>“dub”</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a:uFill>
                            <a:solidFill>
                              <a:srgbClr val="000000"/>
                            </a:solidFill>
                          </a:uFill>
                          <a:latin typeface="Times Roman"/>
                          <a:ea typeface="Times Roman"/>
                          <a:cs typeface="Times Roman"/>
                          <a:sym typeface="Times Roman"/>
                        </a:defRPr>
                      </a:pPr>
                    </a:p>
                  </a:txBody>
                  <a:tcPr marL="50800" marR="50800" marT="50800" marB="50800" anchor="t" anchorCtr="0" horzOverflow="overflow">
                    <a:lnL w="3175">
                      <a:miter lim="400000"/>
                    </a:lnL>
                    <a:lnR w="3175">
                      <a:miter lim="400000"/>
                    </a:lnR>
                    <a:lnT w="3175">
                      <a:miter lim="400000"/>
                    </a:lnT>
                    <a:lnB w="3175">
                      <a:miter lim="400000"/>
                    </a:lnB>
                    <a:noFill/>
                  </a:tcPr>
                </a:tc>
              </a:tr>
              <a:tr h="916780">
                <a:tc>
                  <a:txBody>
                    <a:bodyPr/>
                    <a:lstStyle/>
                    <a:p>
                      <a:pPr marR="81280" algn="r"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between beats</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T</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open</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diastrole</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closed</a:t>
                      </a:r>
                    </a:p>
                  </a:txBody>
                  <a:tcPr marL="50800" marR="50800" marT="50800" marB="50800" anchor="t" anchorCtr="0" horzOverflow="overflow">
                    <a:lnL w="3175">
                      <a:miter lim="400000"/>
                    </a:lnL>
                    <a:lnR w="3175">
                      <a:miter lim="400000"/>
                    </a:lnR>
                    <a:lnT w="3175">
                      <a:miter lim="400000"/>
                    </a:lnT>
                    <a:lnB w="3175">
                      <a:miter lim="400000"/>
                    </a:lnB>
                    <a:noFill/>
                  </a:tcPr>
                </a:tc>
                <a:tc>
                  <a:txBody>
                    <a:bodyPr/>
                    <a:lstStyle/>
                    <a:p>
                      <a:pPr marR="81280" algn="l" defTabSz="1821656">
                        <a:tabLst>
                          <a:tab pos="1117600" algn="l"/>
                          <a:tab pos="5549900" algn="l"/>
                          <a:tab pos="5549900" algn="l"/>
                        </a:tabLst>
                        <a:defRPr sz="1800"/>
                      </a:pPr>
                      <a:r>
                        <a:rPr sz="2400">
                          <a:uFill>
                            <a:solidFill>
                              <a:srgbClr val="000000"/>
                            </a:solidFill>
                          </a:uFill>
                          <a:latin typeface="Times Roman"/>
                          <a:ea typeface="Times Roman"/>
                          <a:cs typeface="Times Roman"/>
                          <a:sym typeface="Times Roman"/>
                        </a:rPr>
                        <a:t>into atria
(from vena cava, lungs)</a:t>
                      </a:r>
                    </a:p>
                  </a:txBody>
                  <a:tcPr marL="50800" marR="50800" marT="50800" marB="50800" anchor="t" anchorCtr="0" horzOverflow="overflow">
                    <a:lnL w="3175">
                      <a:miter lim="400000"/>
                    </a:lnL>
                    <a:lnR w="3175">
                      <a:miter lim="400000"/>
                    </a:lnR>
                    <a:lnT w="3175">
                      <a:miter lim="400000"/>
                    </a:lnT>
                    <a:lnB w="3175">
                      <a:miter lim="400000"/>
                    </a:lnB>
                    <a:noFill/>
                  </a:tcPr>
                </a:tc>
              </a:tr>
            </a:tbl>
          </a:graphicData>
        </a:graphic>
      </p:graphicFrame>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7" name="Defenestration of Prague in 1618: started 30-years war"/>
          <p:cNvSpPr txBox="1"/>
          <p:nvPr/>
        </p:nvSpPr>
        <p:spPr>
          <a:xfrm>
            <a:off x="4119562" y="607218"/>
            <a:ext cx="15934528"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Defenestration of Prague in 1618: started 30-years war</a:t>
            </a:r>
          </a:p>
        </p:txBody>
      </p:sp>
      <p:grpSp>
        <p:nvGrpSpPr>
          <p:cNvPr id="597" name="Group"/>
          <p:cNvGrpSpPr/>
          <p:nvPr/>
        </p:nvGrpSpPr>
        <p:grpSpPr>
          <a:xfrm>
            <a:off x="848677" y="1489359"/>
            <a:ext cx="15698390" cy="11747501"/>
            <a:chOff x="0" y="0"/>
            <a:chExt cx="15698389" cy="11747500"/>
          </a:xfrm>
        </p:grpSpPr>
        <p:pic>
          <p:nvPicPr>
            <p:cNvPr id="588" name="image.pdf" descr="image.pdf"/>
            <p:cNvPicPr>
              <a:picLocks noChangeAspect="0"/>
            </p:cNvPicPr>
            <p:nvPr/>
          </p:nvPicPr>
          <p:blipFill>
            <a:blip r:embed="rId2">
              <a:extLst/>
            </a:blip>
            <a:stretch>
              <a:fillRect/>
            </a:stretch>
          </p:blipFill>
          <p:spPr>
            <a:xfrm>
              <a:off x="0" y="0"/>
              <a:ext cx="15698390" cy="11747500"/>
            </a:xfrm>
            <a:prstGeom prst="rect">
              <a:avLst/>
            </a:prstGeom>
            <a:ln w="12700" cap="flat">
              <a:noFill/>
              <a:miter lim="400000"/>
            </a:ln>
            <a:effectLst/>
          </p:spPr>
        </p:pic>
        <p:grpSp>
          <p:nvGrpSpPr>
            <p:cNvPr id="592" name="Group"/>
            <p:cNvGrpSpPr/>
            <p:nvPr/>
          </p:nvGrpSpPr>
          <p:grpSpPr>
            <a:xfrm>
              <a:off x="9609137" y="1678781"/>
              <a:ext cx="4714082" cy="4875610"/>
              <a:chOff x="0" y="0"/>
              <a:chExt cx="4714081" cy="4875609"/>
            </a:xfrm>
          </p:grpSpPr>
          <p:sp>
            <p:nvSpPr>
              <p:cNvPr id="589" name="Imperial Austrians"/>
              <p:cNvSpPr txBox="1"/>
              <p:nvPr/>
            </p:nvSpPr>
            <p:spPr>
              <a:xfrm>
                <a:off x="0" y="0"/>
                <a:ext cx="3839766" cy="1539875"/>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t">
                <a:spAutoFit/>
              </a:bodyPr>
              <a:lstStyle>
                <a:lvl1pPr marL="81280" marR="81280" algn="ctr" defTabSz="1821656">
                  <a:buClr>
                    <a:srgbClr val="0433FF"/>
                  </a:buClr>
                  <a:buFont typeface="Helvetica"/>
                  <a:defRPr b="1" sz="4600">
                    <a:solidFill>
                      <a:srgbClr val="0433FF"/>
                    </a:solidFill>
                    <a:uFill>
                      <a:solidFill>
                        <a:srgbClr val="0433FF"/>
                      </a:solidFill>
                    </a:uFill>
                  </a:defRPr>
                </a:lvl1pPr>
              </a:lstStyle>
              <a:p>
                <a:pPr/>
                <a:r>
                  <a:t>Imperial Austrians</a:t>
                </a:r>
              </a:p>
            </p:txBody>
          </p:sp>
          <p:sp>
            <p:nvSpPr>
              <p:cNvPr id="590" name="Line"/>
              <p:cNvSpPr/>
              <p:nvPr/>
            </p:nvSpPr>
            <p:spPr>
              <a:xfrm>
                <a:off x="2428081" y="1678781"/>
                <a:ext cx="2286001" cy="3196829"/>
              </a:xfrm>
              <a:prstGeom prst="line">
                <a:avLst/>
              </a:prstGeom>
              <a:noFill/>
              <a:ln w="50800" cap="flat">
                <a:solidFill>
                  <a:srgbClr val="0433FF"/>
                </a:solidFill>
                <a:prstDash val="solid"/>
                <a:round/>
                <a:tailEnd type="triangle" w="med" len="med"/>
              </a:ln>
              <a:effectLst/>
            </p:spPr>
            <p:txBody>
              <a:bodyPr wrap="square" lIns="71437" tIns="71437" rIns="71437" bIns="71437" numCol="1" anchor="ctr">
                <a:noAutofit/>
              </a:bodyPr>
              <a:lstStyle/>
              <a:p>
                <a:pPr/>
              </a:p>
            </p:txBody>
          </p:sp>
          <p:sp>
            <p:nvSpPr>
              <p:cNvPr id="591" name="Line"/>
              <p:cNvSpPr/>
              <p:nvPr/>
            </p:nvSpPr>
            <p:spPr>
              <a:xfrm>
                <a:off x="2285206" y="1678781"/>
                <a:ext cx="767954" cy="1982391"/>
              </a:xfrm>
              <a:prstGeom prst="line">
                <a:avLst/>
              </a:prstGeom>
              <a:noFill/>
              <a:ln w="50800" cap="flat">
                <a:solidFill>
                  <a:srgbClr val="0433FF"/>
                </a:solidFill>
                <a:prstDash val="solid"/>
                <a:round/>
                <a:tailEnd type="triangle" w="med" len="med"/>
              </a:ln>
              <a:effectLst/>
            </p:spPr>
            <p:txBody>
              <a:bodyPr wrap="square" lIns="71437" tIns="71437" rIns="71437" bIns="71437" numCol="1" anchor="ctr">
                <a:noAutofit/>
              </a:bodyPr>
              <a:lstStyle/>
              <a:p>
                <a:pPr/>
              </a:p>
            </p:txBody>
          </p:sp>
        </p:grpSp>
        <p:grpSp>
          <p:nvGrpSpPr>
            <p:cNvPr id="596" name="Group"/>
            <p:cNvGrpSpPr/>
            <p:nvPr/>
          </p:nvGrpSpPr>
          <p:grpSpPr>
            <a:xfrm>
              <a:off x="4732734" y="1982390"/>
              <a:ext cx="6411517" cy="6250782"/>
              <a:chOff x="0" y="0"/>
              <a:chExt cx="6411515" cy="6250781"/>
            </a:xfrm>
          </p:grpSpPr>
          <p:sp>
            <p:nvSpPr>
              <p:cNvPr id="593" name="Bohemians"/>
              <p:cNvSpPr txBox="1"/>
              <p:nvPr/>
            </p:nvSpPr>
            <p:spPr>
              <a:xfrm>
                <a:off x="0" y="0"/>
                <a:ext cx="3385773" cy="841375"/>
              </a:xfrm>
              <a:prstGeom prst="rect">
                <a:avLst/>
              </a:prstGeom>
              <a:solidFill>
                <a:srgbClr val="FFFFFF"/>
              </a:solid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FF2600"/>
                  </a:buClr>
                  <a:buFont typeface="Helvetica"/>
                  <a:defRPr b="1" sz="4600">
                    <a:solidFill>
                      <a:srgbClr val="FF2600"/>
                    </a:solidFill>
                    <a:uFill>
                      <a:solidFill>
                        <a:srgbClr val="FF2600"/>
                      </a:solidFill>
                    </a:uFill>
                  </a:defRPr>
                </a:lvl1pPr>
              </a:lstStyle>
              <a:p>
                <a:pPr/>
                <a:r>
                  <a:t>Bohemians</a:t>
                </a:r>
              </a:p>
            </p:txBody>
          </p:sp>
          <p:sp>
            <p:nvSpPr>
              <p:cNvPr id="594" name="Line"/>
              <p:cNvSpPr/>
              <p:nvPr/>
            </p:nvSpPr>
            <p:spPr>
              <a:xfrm>
                <a:off x="1982390" y="1232296"/>
                <a:ext cx="3661173" cy="2589611"/>
              </a:xfrm>
              <a:prstGeom prst="line">
                <a:avLst/>
              </a:prstGeom>
              <a:noFill/>
              <a:ln w="50800" cap="flat">
                <a:solidFill>
                  <a:srgbClr val="FF2600"/>
                </a:solidFill>
                <a:prstDash val="solid"/>
                <a:round/>
                <a:tailEnd type="triangle" w="med" len="med"/>
              </a:ln>
              <a:effectLst/>
            </p:spPr>
            <p:txBody>
              <a:bodyPr wrap="square" lIns="71437" tIns="71437" rIns="71437" bIns="71437" numCol="1" anchor="ctr">
                <a:noAutofit/>
              </a:bodyPr>
              <a:lstStyle/>
              <a:p>
                <a:pPr/>
              </a:p>
            </p:txBody>
          </p:sp>
          <p:sp>
            <p:nvSpPr>
              <p:cNvPr id="595" name="Line"/>
              <p:cNvSpPr/>
              <p:nvPr/>
            </p:nvSpPr>
            <p:spPr>
              <a:xfrm>
                <a:off x="1678781" y="1071562"/>
                <a:ext cx="4732735" cy="5179220"/>
              </a:xfrm>
              <a:prstGeom prst="line">
                <a:avLst/>
              </a:prstGeom>
              <a:noFill/>
              <a:ln w="50800" cap="flat">
                <a:solidFill>
                  <a:srgbClr val="FF2600"/>
                </a:solidFill>
                <a:prstDash val="solid"/>
                <a:round/>
                <a:tailEnd type="triangle" w="med" len="med"/>
              </a:ln>
              <a:effectLst/>
            </p:spPr>
            <p:txBody>
              <a:bodyPr wrap="square" lIns="71437" tIns="71437" rIns="71437" bIns="71437" numCol="1" anchor="ctr">
                <a:noAutofit/>
              </a:bodyPr>
              <a:lstStyle/>
              <a:p>
                <a:pPr/>
              </a:p>
            </p:txBody>
          </p:sp>
        </p:grpSp>
      </p:grpSp>
      <p:pic>
        <p:nvPicPr>
          <p:cNvPr id="598" name="pasted-movie.png" descr="pasted-movie.png"/>
          <p:cNvPicPr>
            <a:picLocks noChangeAspect="1"/>
          </p:cNvPicPr>
          <p:nvPr/>
        </p:nvPicPr>
        <p:blipFill>
          <a:blip r:embed="rId3">
            <a:extLst/>
          </a:blip>
          <a:stretch>
            <a:fillRect/>
          </a:stretch>
        </p:blipFill>
        <p:spPr>
          <a:xfrm>
            <a:off x="16662179" y="2188583"/>
            <a:ext cx="7563320" cy="10035314"/>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5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598" grpId="1"/>
    </p:bldLst>
  </p:timing>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0" name="Fenestrated Capillaries vs. Blood Brain Barrier"/>
          <p:cNvSpPr txBox="1"/>
          <p:nvPr>
            <p:ph type="title" idx="4294967295"/>
          </p:nvPr>
        </p:nvSpPr>
        <p:spPr>
          <a:xfrm>
            <a:off x="4191000" y="482203"/>
            <a:ext cx="14930438" cy="1678782"/>
          </a:xfrm>
          <a:prstGeom prst="rect">
            <a:avLst/>
          </a:prstGeom>
          <a:solidFill>
            <a:srgbClr val="FFFFFF"/>
          </a:solidFill>
          <a:ln>
            <a:solidFill>
              <a:srgbClr val="000000">
                <a:alpha val="0"/>
              </a:srgbClr>
            </a:solidFill>
          </a:ln>
        </p:spPr>
        <p:txBody>
          <a:bodyPr anchor="t"/>
          <a:lstStyle>
            <a:lvl1pPr marL="81280" marR="81280" algn="l" defTabSz="1821656">
              <a:defRPr b="1" sz="5000">
                <a:solidFill>
                  <a:srgbClr val="FFAA00"/>
                </a:solidFill>
                <a:uFill>
                  <a:solidFill>
                    <a:srgbClr val="FFAA00"/>
                  </a:solidFill>
                </a:uFill>
                <a:latin typeface="Helvetica"/>
                <a:ea typeface="Helvetica"/>
                <a:cs typeface="Helvetica"/>
                <a:sym typeface="Helvetica"/>
              </a:defRPr>
            </a:lvl1pPr>
          </a:lstStyle>
          <a:p>
            <a:pPr/>
            <a:r>
              <a:t>Fenestrated Capillaries vs. Blood Brain Barrier</a:t>
            </a:r>
          </a:p>
        </p:txBody>
      </p:sp>
      <p:pic>
        <p:nvPicPr>
          <p:cNvPr id="601" name="image.pdf" descr="image.pdf"/>
          <p:cNvPicPr>
            <a:picLocks noChangeAspect="0"/>
          </p:cNvPicPr>
          <p:nvPr/>
        </p:nvPicPr>
        <p:blipFill>
          <a:blip r:embed="rId2">
            <a:extLst/>
          </a:blip>
          <a:stretch>
            <a:fillRect/>
          </a:stretch>
        </p:blipFill>
        <p:spPr>
          <a:xfrm>
            <a:off x="4778375" y="2838450"/>
            <a:ext cx="5705475" cy="6873875"/>
          </a:xfrm>
          <a:prstGeom prst="rect">
            <a:avLst/>
          </a:prstGeom>
          <a:ln w="12700">
            <a:miter lim="400000"/>
          </a:ln>
        </p:spPr>
      </p:pic>
      <p:sp>
        <p:nvSpPr>
          <p:cNvPr id="602" name="Periphery of Body"/>
          <p:cNvSpPr txBox="1"/>
          <p:nvPr/>
        </p:nvSpPr>
        <p:spPr>
          <a:xfrm>
            <a:off x="5173265" y="3500437"/>
            <a:ext cx="5471865" cy="8763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buClr>
                <a:srgbClr val="000000"/>
              </a:buClr>
              <a:buFont typeface="Helvetica"/>
              <a:defRPr b="1" sz="4600">
                <a:uFill>
                  <a:solidFill>
                    <a:srgbClr val="000000"/>
                  </a:solidFill>
                </a:uFill>
              </a:defRPr>
            </a:lvl1pPr>
          </a:lstStyle>
          <a:p>
            <a:pPr/>
            <a:r>
              <a:t>Periphery of Body</a:t>
            </a:r>
          </a:p>
        </p:txBody>
      </p:sp>
      <p:grpSp>
        <p:nvGrpSpPr>
          <p:cNvPr id="605" name="Group"/>
          <p:cNvGrpSpPr/>
          <p:nvPr/>
        </p:nvGrpSpPr>
        <p:grpSpPr>
          <a:xfrm>
            <a:off x="12792075" y="2643187"/>
            <a:ext cx="6661548" cy="9758363"/>
            <a:chOff x="0" y="0"/>
            <a:chExt cx="6661546" cy="9758362"/>
          </a:xfrm>
        </p:grpSpPr>
        <p:pic>
          <p:nvPicPr>
            <p:cNvPr id="603" name="image.pdf" descr="image.pdf"/>
            <p:cNvPicPr>
              <a:picLocks noChangeAspect="0"/>
            </p:cNvPicPr>
            <p:nvPr/>
          </p:nvPicPr>
          <p:blipFill>
            <a:blip r:embed="rId3">
              <a:extLst/>
            </a:blip>
            <a:stretch>
              <a:fillRect/>
            </a:stretch>
          </p:blipFill>
          <p:spPr>
            <a:xfrm>
              <a:off x="0" y="0"/>
              <a:ext cx="6661547" cy="8299450"/>
            </a:xfrm>
            <a:prstGeom prst="rect">
              <a:avLst/>
            </a:prstGeom>
            <a:ln w="12700" cap="flat">
              <a:noFill/>
              <a:miter lim="400000"/>
            </a:ln>
            <a:effectLst/>
          </p:spPr>
        </p:pic>
        <p:sp>
          <p:nvSpPr>
            <p:cNvPr id="604" name="Brain"/>
            <p:cNvSpPr/>
            <p:nvPr/>
          </p:nvSpPr>
          <p:spPr>
            <a:xfrm>
              <a:off x="2314574" y="848836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t">
              <a:spAutoFit/>
            </a:bodyPr>
            <a:lstStyle>
              <a:lvl1pPr marL="81280" marR="81280" defTabSz="1821656">
                <a:buClr>
                  <a:srgbClr val="000000"/>
                </a:buClr>
                <a:buFont typeface="Helvetica"/>
                <a:defRPr b="1" sz="4600">
                  <a:uFill>
                    <a:solidFill>
                      <a:srgbClr val="000000"/>
                    </a:solidFill>
                  </a:uFill>
                </a:defRPr>
              </a:lvl1pPr>
            </a:lstStyle>
            <a:p>
              <a:pPr/>
              <a:r>
                <a:t>Brain</a:t>
              </a:r>
            </a:p>
          </p:txBody>
        </p:sp>
      </p:grpSp>
      <p:grpSp>
        <p:nvGrpSpPr>
          <p:cNvPr id="608" name="Group"/>
          <p:cNvGrpSpPr/>
          <p:nvPr/>
        </p:nvGrpSpPr>
        <p:grpSpPr>
          <a:xfrm>
            <a:off x="7155656" y="8376046"/>
            <a:ext cx="163910" cy="1678783"/>
            <a:chOff x="0" y="0"/>
            <a:chExt cx="163909" cy="1678781"/>
          </a:xfrm>
        </p:grpSpPr>
        <p:sp>
          <p:nvSpPr>
            <p:cNvPr id="606" name="Line"/>
            <p:cNvSpPr/>
            <p:nvPr/>
          </p:nvSpPr>
          <p:spPr>
            <a:xfrm>
              <a:off x="160734" y="464343"/>
              <a:ext cx="3176" cy="1214439"/>
            </a:xfrm>
            <a:prstGeom prst="line">
              <a:avLst/>
            </a:prstGeom>
            <a:noFill/>
            <a:ln w="50800" cap="flat">
              <a:solidFill>
                <a:srgbClr val="0433FF"/>
              </a:solidFill>
              <a:prstDash val="solid"/>
              <a:round/>
              <a:tailEnd type="triangle" w="med" len="med"/>
            </a:ln>
            <a:effectLst/>
          </p:spPr>
          <p:txBody>
            <a:bodyPr wrap="square" lIns="71437" tIns="71437" rIns="71437" bIns="71437" numCol="1" anchor="ctr">
              <a:noAutofit/>
            </a:bodyPr>
            <a:lstStyle/>
            <a:p>
              <a:pPr/>
            </a:p>
          </p:txBody>
        </p:sp>
        <p:sp>
          <p:nvSpPr>
            <p:cNvPr id="607" name="Line"/>
            <p:cNvSpPr/>
            <p:nvPr/>
          </p:nvSpPr>
          <p:spPr>
            <a:xfrm flipV="1">
              <a:off x="0" y="0"/>
              <a:ext cx="3175" cy="1071563"/>
            </a:xfrm>
            <a:prstGeom prst="line">
              <a:avLst/>
            </a:prstGeom>
            <a:noFill/>
            <a:ln w="50800" cap="flat">
              <a:solidFill>
                <a:srgbClr val="0433FF"/>
              </a:solidFill>
              <a:prstDash val="solid"/>
              <a:round/>
              <a:tailEnd type="triangle" w="med" len="med"/>
            </a:ln>
            <a:effectLst/>
          </p:spPr>
          <p:txBody>
            <a:bodyPr wrap="square" lIns="71437" tIns="71437" rIns="71437" bIns="71437" numCol="1" anchor="ctr">
              <a:noAutofit/>
            </a:bodyPr>
            <a:lstStyle/>
            <a:p>
              <a:pPr/>
            </a:p>
          </p:txBody>
        </p:sp>
      </p:grpSp>
      <p:sp>
        <p:nvSpPr>
          <p:cNvPr id="609" name="Only transported or hydrophobic molecules can cross"/>
          <p:cNvSpPr txBox="1"/>
          <p:nvPr/>
        </p:nvSpPr>
        <p:spPr>
          <a:xfrm>
            <a:off x="12347575" y="12037218"/>
            <a:ext cx="7572375" cy="1181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lvl1pPr marL="81280" marR="81280" algn="ctr" defTabSz="1821656">
              <a:spcBef>
                <a:spcPts val="2200"/>
              </a:spcBef>
              <a:buClr>
                <a:srgbClr val="000000"/>
              </a:buClr>
              <a:buFont typeface="Helvetica"/>
              <a:defRPr b="1" sz="3200">
                <a:uFill>
                  <a:solidFill>
                    <a:srgbClr val="000000"/>
                  </a:solidFill>
                </a:uFill>
              </a:defRPr>
            </a:lvl1pPr>
          </a:lstStyle>
          <a:p>
            <a:pPr/>
            <a:r>
              <a:t>Only transported or hydrophobic molecules can cross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6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609">
                                            <p:bg/>
                                          </p:spTgt>
                                        </p:tgtEl>
                                        <p:attrNameLst>
                                          <p:attrName>style.visibility</p:attrName>
                                        </p:attrNameLst>
                                      </p:cBhvr>
                                      <p:to>
                                        <p:strVal val="visible"/>
                                      </p:to>
                                    </p:set>
                                  </p:childTnLst>
                                </p:cTn>
                              </p:par>
                              <p:par>
                                <p:cTn id="15" presetClass="entr" nodeType="withEffect" presetSubtype="0" presetID="1" grpId="3" fill="hold">
                                  <p:stCondLst>
                                    <p:cond delay="0"/>
                                  </p:stCondLst>
                                  <p:iterate type="el" backwards="0">
                                    <p:tmAbs val="0"/>
                                  </p:iterate>
                                  <p:childTnLst>
                                    <p:set>
                                      <p:cBhvr>
                                        <p:cTn id="16" fill="hold"/>
                                        <p:tgtEl>
                                          <p:spTgt spid="609">
                                            <p:txEl>
                                              <p:pRg st="0" end="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05" grpId="2"/>
      <p:bldP build="p" bldLvl="5" animBg="1" rev="0" advAuto="0" spid="609" grpId="3"/>
      <p:bldP build="whole" bldLvl="1" animBg="1" rev="0" advAuto="0" spid="608" grpId="1"/>
    </p:bldLst>
  </p:timing>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1" name="Composition of Blood"/>
          <p:cNvSpPr txBox="1"/>
          <p:nvPr/>
        </p:nvSpPr>
        <p:spPr>
          <a:xfrm>
            <a:off x="3869531" y="714375"/>
            <a:ext cx="6582826" cy="876300"/>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spAutoFit/>
          </a:bodyPr>
          <a:lstStyle>
            <a:lvl1pPr marL="81280" marR="81280" defTabSz="1821656">
              <a:defRPr b="1" sz="4600">
                <a:uFill>
                  <a:solidFill>
                    <a:srgbClr val="000000"/>
                  </a:solidFill>
                </a:uFill>
              </a:defRPr>
            </a:lvl1pPr>
          </a:lstStyle>
          <a:p>
            <a:pPr/>
            <a:r>
              <a:t>Composition of Blood</a:t>
            </a:r>
          </a:p>
        </p:txBody>
      </p:sp>
      <p:sp>
        <p:nvSpPr>
          <p:cNvPr id="612" name="Red Blood Cells…"/>
          <p:cNvSpPr txBox="1"/>
          <p:nvPr/>
        </p:nvSpPr>
        <p:spPr>
          <a:xfrm>
            <a:off x="4083843" y="2178843"/>
            <a:ext cx="16466345" cy="7358000"/>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57149" marR="57149" defTabSz="1285875">
              <a:buClr>
                <a:srgbClr val="FF2600"/>
              </a:buClr>
              <a:buFont typeface="Helvetica"/>
              <a:defRPr b="1" sz="3600">
                <a:solidFill>
                  <a:srgbClr val="FF2600"/>
                </a:solidFill>
                <a:uFill>
                  <a:solidFill>
                    <a:srgbClr val="FF2600"/>
                  </a:solidFill>
                </a:uFill>
              </a:defRPr>
            </a:pPr>
            <a:r>
              <a:t>Red Blood Cells</a:t>
            </a:r>
          </a:p>
          <a:p>
            <a:pPr marL="57149" marR="57149" defTabSz="1285875">
              <a:buClr>
                <a:srgbClr val="000000"/>
              </a:buClr>
              <a:buFont typeface="Helvetica"/>
              <a:defRPr sz="3600">
                <a:uFill>
                  <a:solidFill>
                    <a:srgbClr val="000000"/>
                  </a:solidFill>
                </a:uFill>
                <a:latin typeface="Times Roman"/>
                <a:ea typeface="Times Roman"/>
                <a:cs typeface="Times Roman"/>
                <a:sym typeface="Times Roman"/>
              </a:defRPr>
            </a:pPr>
            <a:r>
              <a:rPr b="1">
                <a:latin typeface="Helvetica"/>
                <a:ea typeface="Helvetica"/>
                <a:cs typeface="Helvetica"/>
                <a:sym typeface="Helvetica"/>
              </a:rPr>
              <a:t>Biconcave discoids. Contain hemoglobin, which binds O</a:t>
            </a:r>
            <a:r>
              <a:rPr b="1" baseline="-18666">
                <a:latin typeface="Helvetica"/>
                <a:ea typeface="Helvetica"/>
                <a:cs typeface="Helvetica"/>
                <a:sym typeface="Helvetica"/>
              </a:rPr>
              <a:t>2</a:t>
            </a:r>
            <a:r>
              <a:rPr b="1">
                <a:latin typeface="Helvetica"/>
                <a:ea typeface="Helvetica"/>
                <a:cs typeface="Helvetica"/>
                <a:sym typeface="Helvetica"/>
              </a:rPr>
              <a:t> and helps transport CO</a:t>
            </a:r>
            <a:r>
              <a:rPr b="1" baseline="-18666">
                <a:latin typeface="Helvetica"/>
                <a:ea typeface="Helvetica"/>
                <a:cs typeface="Helvetica"/>
                <a:sym typeface="Helvetica"/>
              </a:rPr>
              <a:t>2</a:t>
            </a:r>
            <a:r>
              <a:rPr b="1">
                <a:latin typeface="Helvetica"/>
                <a:ea typeface="Helvetica"/>
                <a:cs typeface="Helvetica"/>
                <a:sym typeface="Helvetica"/>
              </a:rPr>
              <a:t>.  </a:t>
            </a:r>
            <a:r>
              <a:rPr b="1" i="1">
                <a:latin typeface="Helvetica"/>
                <a:ea typeface="Helvetica"/>
                <a:cs typeface="Helvetica"/>
                <a:sym typeface="Helvetica"/>
              </a:rPr>
              <a:t>Red blood cells not have nuclei, so no DNA! (also no mitochondria)</a:t>
            </a:r>
            <a:endParaRPr b="1" i="1">
              <a:latin typeface="Helvetica"/>
              <a:ea typeface="Helvetica"/>
              <a:cs typeface="Helvetica"/>
              <a:sym typeface="Helvetica"/>
            </a:endParaRPr>
          </a:p>
          <a:p>
            <a:pPr marL="57149" marR="57149" defTabSz="1285875">
              <a:buClr>
                <a:srgbClr val="000000"/>
              </a:buClr>
              <a:buFont typeface="Helvetica"/>
              <a:defRPr b="1" i="1" sz="3600">
                <a:uFill>
                  <a:solidFill>
                    <a:srgbClr val="000000"/>
                  </a:solidFill>
                </a:uFill>
              </a:defRPr>
            </a:pPr>
          </a:p>
          <a:p>
            <a:pPr marL="57149" marR="57149" defTabSz="1285875">
              <a:buClr>
                <a:srgbClr val="FF2600"/>
              </a:buClr>
              <a:buFont typeface="Helvetica"/>
              <a:defRPr b="1" sz="3600">
                <a:solidFill>
                  <a:srgbClr val="FF2600"/>
                </a:solidFill>
                <a:uFill>
                  <a:solidFill>
                    <a:srgbClr val="FF2600"/>
                  </a:solidFill>
                </a:uFill>
              </a:defRPr>
            </a:pPr>
            <a:r>
              <a:t>White Blood Cells</a:t>
            </a:r>
          </a:p>
          <a:p>
            <a:pPr marL="57149" marR="57149" defTabSz="1285875">
              <a:buClr>
                <a:srgbClr val="000000"/>
              </a:buClr>
              <a:buFont typeface="Helvetica"/>
              <a:defRPr b="1" sz="3600">
                <a:uFill>
                  <a:solidFill>
                    <a:srgbClr val="000000"/>
                  </a:solidFill>
                </a:uFill>
              </a:defRPr>
            </a:pPr>
            <a:r>
              <a:t>Immune system cells. Source of DNA for PCR fingerprinting studies using blood.</a:t>
            </a:r>
          </a:p>
          <a:p>
            <a:pPr marL="57149" marR="57149" defTabSz="1285875">
              <a:buClr>
                <a:srgbClr val="000000"/>
              </a:buClr>
              <a:buFont typeface="Helvetica"/>
              <a:defRPr b="1" sz="3600">
                <a:uFill>
                  <a:solidFill>
                    <a:srgbClr val="000000"/>
                  </a:solidFill>
                </a:uFill>
              </a:defRPr>
            </a:pPr>
          </a:p>
          <a:p>
            <a:pPr marL="57149" marR="57149" defTabSz="1285875">
              <a:buClr>
                <a:srgbClr val="FF2600"/>
              </a:buClr>
              <a:buFont typeface="Helvetica"/>
              <a:defRPr b="1" sz="3600">
                <a:solidFill>
                  <a:srgbClr val="FF2600"/>
                </a:solidFill>
                <a:uFill>
                  <a:solidFill>
                    <a:srgbClr val="FF2600"/>
                  </a:solidFill>
                </a:uFill>
              </a:defRPr>
            </a:pPr>
            <a:r>
              <a:t>Platelets</a:t>
            </a:r>
          </a:p>
          <a:p>
            <a:pPr marL="57149" marR="57149" defTabSz="1285875">
              <a:buClr>
                <a:srgbClr val="000000"/>
              </a:buClr>
              <a:buFont typeface="Helvetica"/>
              <a:defRPr sz="3600">
                <a:uFill>
                  <a:solidFill>
                    <a:srgbClr val="000000"/>
                  </a:solidFill>
                </a:uFill>
                <a:latin typeface="Times Roman"/>
                <a:ea typeface="Times Roman"/>
                <a:cs typeface="Times Roman"/>
                <a:sym typeface="Times Roman"/>
              </a:defRPr>
            </a:pPr>
            <a:r>
              <a:rPr b="1">
                <a:latin typeface="Helvetica"/>
                <a:ea typeface="Helvetica"/>
                <a:cs typeface="Helvetica"/>
                <a:sym typeface="Helvetica"/>
              </a:rPr>
              <a:t>Very small fragments of cells which help in blood clotting.</a:t>
            </a:r>
            <a:r>
              <a:rPr b="1" i="1">
                <a:latin typeface="Helvetica"/>
                <a:ea typeface="Helvetica"/>
                <a:cs typeface="Helvetica"/>
                <a:sym typeface="Helvetica"/>
              </a:rPr>
              <a:t> </a:t>
            </a:r>
            <a:endParaRPr b="1" i="1">
              <a:latin typeface="Helvetica"/>
              <a:ea typeface="Helvetica"/>
              <a:cs typeface="Helvetica"/>
              <a:sym typeface="Helvetica"/>
            </a:endParaRPr>
          </a:p>
          <a:p>
            <a:pPr marL="57149" marR="57149" defTabSz="1285875">
              <a:buClr>
                <a:srgbClr val="000000"/>
              </a:buClr>
              <a:buFont typeface="Helvetica"/>
              <a:defRPr b="1" i="1" sz="3600">
                <a:uFill>
                  <a:solidFill>
                    <a:srgbClr val="000000"/>
                  </a:solidFill>
                </a:uFill>
              </a:defRPr>
            </a:pPr>
          </a:p>
          <a:p>
            <a:pPr marL="57149" marR="57149" defTabSz="1285875">
              <a:buClr>
                <a:srgbClr val="000000"/>
              </a:buClr>
              <a:buFont typeface="Helvetica"/>
              <a:defRPr b="1" i="1" sz="3600">
                <a:uFill>
                  <a:solidFill>
                    <a:srgbClr val="000000"/>
                  </a:solidFill>
                </a:uFill>
              </a:defRPr>
            </a:pPr>
            <a:r>
              <a:t>All derived from bone marrow stem cells.</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4" name="Table 13.2"/>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Table 13.2</a:t>
            </a:r>
          </a:p>
        </p:txBody>
      </p:sp>
      <p:grpSp>
        <p:nvGrpSpPr>
          <p:cNvPr id="619" name="Group"/>
          <p:cNvGrpSpPr/>
          <p:nvPr/>
        </p:nvGrpSpPr>
        <p:grpSpPr>
          <a:xfrm>
            <a:off x="2670151" y="-95335"/>
            <a:ext cx="20393298" cy="12691469"/>
            <a:chOff x="0" y="0"/>
            <a:chExt cx="20393296" cy="12691467"/>
          </a:xfrm>
        </p:grpSpPr>
        <p:grpSp>
          <p:nvGrpSpPr>
            <p:cNvPr id="617" name="Group"/>
            <p:cNvGrpSpPr/>
            <p:nvPr/>
          </p:nvGrpSpPr>
          <p:grpSpPr>
            <a:xfrm>
              <a:off x="0" y="-1"/>
              <a:ext cx="20393297" cy="12691469"/>
              <a:chOff x="0" y="0"/>
              <a:chExt cx="20393296" cy="12691467"/>
            </a:xfrm>
          </p:grpSpPr>
          <p:pic>
            <p:nvPicPr>
              <p:cNvPr id="615" name="fox78119_tb1302.jpg" descr="fox78119_tb1302.jpg"/>
              <p:cNvPicPr>
                <a:picLocks noChangeAspect="0"/>
              </p:cNvPicPr>
              <p:nvPr/>
            </p:nvPicPr>
            <p:blipFill>
              <a:blip r:embed="rId2">
                <a:extLst/>
              </a:blip>
              <a:stretch>
                <a:fillRect/>
              </a:stretch>
            </p:blipFill>
            <p:spPr>
              <a:xfrm>
                <a:off x="0" y="160841"/>
                <a:ext cx="20393297" cy="12530627"/>
              </a:xfrm>
              <a:prstGeom prst="rect">
                <a:avLst/>
              </a:prstGeom>
              <a:ln w="12700" cap="flat">
                <a:noFill/>
                <a:miter lim="400000"/>
              </a:ln>
              <a:effectLst/>
            </p:spPr>
          </p:pic>
          <p:sp>
            <p:nvSpPr>
              <p:cNvPr id="616" name="Rectangle"/>
              <p:cNvSpPr/>
              <p:nvPr/>
            </p:nvSpPr>
            <p:spPr>
              <a:xfrm>
                <a:off x="4123727" y="0"/>
                <a:ext cx="11897971" cy="60879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618" name="Rectangle"/>
            <p:cNvSpPr/>
            <p:nvPr/>
          </p:nvSpPr>
          <p:spPr>
            <a:xfrm>
              <a:off x="82815" y="3022762"/>
              <a:ext cx="20227669" cy="8426471"/>
            </a:xfrm>
            <a:prstGeom prst="rect">
              <a:avLst/>
            </a:prstGeom>
            <a:solidFill>
              <a:srgbClr val="FFF4E0">
                <a:alpha val="50000"/>
              </a:srgbClr>
            </a:solidFill>
            <a:ln w="12700" cap="flat">
              <a:noFill/>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1" name="Figure 13.1"/>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13.1</a:t>
            </a:r>
          </a:p>
        </p:txBody>
      </p:sp>
      <p:pic>
        <p:nvPicPr>
          <p:cNvPr id="622" name="fox78119_1301.jpg" descr="fox78119_1301.jpg"/>
          <p:cNvPicPr>
            <a:picLocks noChangeAspect="0"/>
          </p:cNvPicPr>
          <p:nvPr/>
        </p:nvPicPr>
        <p:blipFill>
          <a:blip r:embed="rId2">
            <a:extLst/>
          </a:blip>
          <a:stretch>
            <a:fillRect/>
          </a:stretch>
        </p:blipFill>
        <p:spPr>
          <a:xfrm>
            <a:off x="3815953" y="2714625"/>
            <a:ext cx="16769954" cy="8274050"/>
          </a:xfrm>
          <a:prstGeom prst="rect">
            <a:avLst/>
          </a:prstGeom>
          <a:ln w="12700">
            <a:miter lim="400000"/>
          </a:ln>
        </p:spPr>
      </p:pic>
      <p:sp>
        <p:nvSpPr>
          <p:cNvPr id="623" name="Rectangle"/>
          <p:cNvSpPr/>
          <p:nvPr/>
        </p:nvSpPr>
        <p:spPr>
          <a:xfrm>
            <a:off x="7119937" y="2544960"/>
            <a:ext cx="10304860" cy="535783"/>
          </a:xfrm>
          <a:prstGeom prst="rect">
            <a:avLst/>
          </a:prstGeom>
          <a:solidFill>
            <a:srgbClr val="FFFFFF"/>
          </a:solidFill>
          <a:ln w="12700"/>
        </p:spPr>
        <p:txBody>
          <a:bodyPr lIns="71437" tIns="71437" rIns="71437" bIns="71437" anchor="ct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25" name="Reference_ranges_for_blood_tests_-_by_mass-small.png" descr="Reference_ranges_for_blood_tests_-_by_mass-small.png"/>
          <p:cNvPicPr>
            <a:picLocks noChangeAspect="1"/>
          </p:cNvPicPr>
          <p:nvPr/>
        </p:nvPicPr>
        <p:blipFill>
          <a:blip r:embed="rId2">
            <a:extLst/>
          </a:blip>
          <a:stretch>
            <a:fillRect/>
          </a:stretch>
        </p:blipFill>
        <p:spPr>
          <a:xfrm>
            <a:off x="-45065157" y="4161234"/>
            <a:ext cx="85564267" cy="6965157"/>
          </a:xfrm>
          <a:prstGeom prst="rect">
            <a:avLst/>
          </a:prstGeom>
          <a:ln w="12700">
            <a:miter lim="400000"/>
          </a:ln>
        </p:spPr>
      </p:pic>
      <p:pic>
        <p:nvPicPr>
          <p:cNvPr id="626" name="Reference_ranges_for_blood_tests_-_by_mass-small.png" descr="Reference_ranges_for_blood_tests_-_by_mass-small.png"/>
          <p:cNvPicPr>
            <a:picLocks noChangeAspect="1"/>
          </p:cNvPicPr>
          <p:nvPr/>
        </p:nvPicPr>
        <p:blipFill>
          <a:blip r:embed="rId2">
            <a:extLst/>
          </a:blip>
          <a:stretch>
            <a:fillRect/>
          </a:stretch>
        </p:blipFill>
        <p:spPr>
          <a:xfrm>
            <a:off x="4548187" y="625078"/>
            <a:ext cx="14287501" cy="1163041"/>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8" name="Table 13.1"/>
          <p:cNvSpPr txBox="1"/>
          <p:nvPr/>
        </p:nvSpPr>
        <p:spPr>
          <a:xfrm>
            <a:off x="18067734" y="1258054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Table 13.1</a:t>
            </a:r>
          </a:p>
        </p:txBody>
      </p:sp>
      <p:pic>
        <p:nvPicPr>
          <p:cNvPr id="629" name="fox78119_tb1301.jpg" descr="fox78119_tb1301.jpg"/>
          <p:cNvPicPr>
            <a:picLocks noChangeAspect="0"/>
          </p:cNvPicPr>
          <p:nvPr/>
        </p:nvPicPr>
        <p:blipFill>
          <a:blip r:embed="rId2">
            <a:extLst/>
          </a:blip>
          <a:stretch>
            <a:fillRect/>
          </a:stretch>
        </p:blipFill>
        <p:spPr>
          <a:xfrm rot="10805">
            <a:off x="3881822" y="-403709"/>
            <a:ext cx="9715501" cy="23217189"/>
          </a:xfrm>
          <a:prstGeom prst="rect">
            <a:avLst/>
          </a:prstGeom>
          <a:ln w="12700">
            <a:miter lim="400000"/>
          </a:ln>
        </p:spPr>
      </p:pic>
      <p:sp>
        <p:nvSpPr>
          <p:cNvPr id="630" name="http://en.wikipedia.org/wiki/Reference_ranges_for_blood_tests"/>
          <p:cNvSpPr txBox="1"/>
          <p:nvPr/>
        </p:nvSpPr>
        <p:spPr>
          <a:xfrm>
            <a:off x="13442156" y="4999434"/>
            <a:ext cx="7340204" cy="1181101"/>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3200"/>
            </a:lvl1pPr>
          </a:lstStyle>
          <a:p>
            <a:pPr/>
            <a:r>
              <a:t>http://en.wikipedia.org/wiki/Reference_ranges_for_blood_tests</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2" name="Constituents of Blood"/>
          <p:cNvSpPr txBox="1"/>
          <p:nvPr/>
        </p:nvSpPr>
        <p:spPr>
          <a:xfrm>
            <a:off x="6002870" y="1499533"/>
            <a:ext cx="4377260" cy="62638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latin typeface="Helvetica Neue"/>
                <a:ea typeface="Helvetica Neue"/>
                <a:cs typeface="Helvetica Neue"/>
                <a:sym typeface="Helvetica Neue"/>
              </a:defRPr>
            </a:lvl1pPr>
          </a:lstStyle>
          <a:p>
            <a:pPr/>
            <a:r>
              <a:t>Constituents of Blood</a:t>
            </a:r>
          </a:p>
        </p:txBody>
      </p:sp>
      <p:sp>
        <p:nvSpPr>
          <p:cNvPr id="633" name="Ions:…"/>
          <p:cNvSpPr txBox="1"/>
          <p:nvPr/>
        </p:nvSpPr>
        <p:spPr>
          <a:xfrm>
            <a:off x="13687180" y="2621101"/>
            <a:ext cx="1260171" cy="359818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b="1" sz="3200">
                <a:latin typeface="Helvetica Neue"/>
                <a:ea typeface="Helvetica Neue"/>
                <a:cs typeface="Helvetica Neue"/>
                <a:sym typeface="Helvetica Neue"/>
              </a:defRPr>
            </a:pPr>
            <a:r>
              <a:t>Ions:</a:t>
            </a:r>
          </a:p>
          <a:p>
            <a:pPr algn="ctr" defTabSz="821531">
              <a:defRPr b="1" sz="3200">
                <a:solidFill>
                  <a:srgbClr val="00A2FF"/>
                </a:solidFill>
                <a:latin typeface="Helvetica Neue"/>
                <a:ea typeface="Helvetica Neue"/>
                <a:cs typeface="Helvetica Neue"/>
                <a:sym typeface="Helvetica Neue"/>
              </a:defRPr>
            </a:pPr>
            <a:r>
              <a:t>Na+</a:t>
            </a:r>
          </a:p>
          <a:p>
            <a:pPr algn="ctr" defTabSz="821531">
              <a:defRPr b="1" sz="3200">
                <a:solidFill>
                  <a:srgbClr val="00A2FF"/>
                </a:solidFill>
                <a:latin typeface="Helvetica Neue"/>
                <a:ea typeface="Helvetica Neue"/>
                <a:cs typeface="Helvetica Neue"/>
                <a:sym typeface="Helvetica Neue"/>
              </a:defRPr>
            </a:pPr>
            <a:r>
              <a:t>K+</a:t>
            </a:r>
          </a:p>
          <a:p>
            <a:pPr algn="ctr" defTabSz="821531">
              <a:defRPr b="1" sz="3200">
                <a:solidFill>
                  <a:srgbClr val="00A2FF"/>
                </a:solidFill>
                <a:latin typeface="Helvetica Neue"/>
                <a:ea typeface="Helvetica Neue"/>
                <a:cs typeface="Helvetica Neue"/>
                <a:sym typeface="Helvetica Neue"/>
              </a:defRPr>
            </a:pPr>
            <a:r>
              <a:t>Cl-</a:t>
            </a:r>
          </a:p>
          <a:p>
            <a:pPr algn="ctr" defTabSz="821531">
              <a:defRPr b="1" sz="3200">
                <a:solidFill>
                  <a:srgbClr val="00A2FF"/>
                </a:solidFill>
                <a:latin typeface="Helvetica Neue"/>
                <a:ea typeface="Helvetica Neue"/>
                <a:cs typeface="Helvetica Neue"/>
                <a:sym typeface="Helvetica Neue"/>
              </a:defRPr>
            </a:pPr>
            <a:r>
              <a:t>Ca++</a:t>
            </a:r>
          </a:p>
          <a:p>
            <a:pPr algn="ctr" defTabSz="821531">
              <a:defRPr b="1" sz="3200">
                <a:solidFill>
                  <a:srgbClr val="00A2FF"/>
                </a:solidFill>
                <a:latin typeface="Helvetica Neue"/>
                <a:ea typeface="Helvetica Neue"/>
                <a:cs typeface="Helvetica Neue"/>
                <a:sym typeface="Helvetica Neue"/>
              </a:defRPr>
            </a:pPr>
            <a:r>
              <a:t>Mg++</a:t>
            </a:r>
          </a:p>
          <a:p>
            <a:pPr algn="ctr" defTabSz="821531">
              <a:defRPr b="1" sz="3200">
                <a:solidFill>
                  <a:srgbClr val="00A2FF"/>
                </a:solidFill>
                <a:latin typeface="Helvetica Neue"/>
                <a:ea typeface="Helvetica Neue"/>
                <a:cs typeface="Helvetica Neue"/>
                <a:sym typeface="Helvetica Neue"/>
              </a:defRPr>
            </a:pPr>
            <a:r>
              <a:t>PO3-</a:t>
            </a:r>
          </a:p>
        </p:txBody>
      </p:sp>
      <p:sp>
        <p:nvSpPr>
          <p:cNvPr id="634" name="Hormones &amp; Binding factors"/>
          <p:cNvSpPr txBox="1"/>
          <p:nvPr/>
        </p:nvSpPr>
        <p:spPr>
          <a:xfrm>
            <a:off x="6178451" y="8859977"/>
            <a:ext cx="5633442" cy="112168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latin typeface="Helvetica Neue"/>
                <a:ea typeface="Helvetica Neue"/>
                <a:cs typeface="Helvetica Neue"/>
                <a:sym typeface="Helvetica Neue"/>
              </a:defRPr>
            </a:lvl1pPr>
          </a:lstStyle>
          <a:p>
            <a:pPr/>
            <a:r>
              <a:t>Hormones &amp; Binding factors</a:t>
            </a:r>
          </a:p>
        </p:txBody>
      </p:sp>
      <p:sp>
        <p:nvSpPr>
          <p:cNvPr id="635" name="Immune Cells and Factors"/>
          <p:cNvSpPr txBox="1"/>
          <p:nvPr/>
        </p:nvSpPr>
        <p:spPr>
          <a:xfrm>
            <a:off x="6221323" y="7841992"/>
            <a:ext cx="5226229" cy="112168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latin typeface="Helvetica Neue"/>
                <a:ea typeface="Helvetica Neue"/>
                <a:cs typeface="Helvetica Neue"/>
                <a:sym typeface="Helvetica Neue"/>
              </a:defRPr>
            </a:lvl1pPr>
          </a:lstStyle>
          <a:p>
            <a:pPr/>
            <a:r>
              <a:t>Immune Cells and Factors</a:t>
            </a:r>
          </a:p>
        </p:txBody>
      </p:sp>
      <p:sp>
        <p:nvSpPr>
          <p:cNvPr id="636" name="Clotting Factors and Platelets"/>
          <p:cNvSpPr txBox="1"/>
          <p:nvPr/>
        </p:nvSpPr>
        <p:spPr>
          <a:xfrm>
            <a:off x="6164275" y="9842242"/>
            <a:ext cx="5911825" cy="112168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solidFill>
                  <a:srgbClr val="EE220C"/>
                </a:solidFill>
                <a:latin typeface="Helvetica Neue"/>
                <a:ea typeface="Helvetica Neue"/>
                <a:cs typeface="Helvetica Neue"/>
                <a:sym typeface="Helvetica Neue"/>
              </a:defRPr>
            </a:lvl1pPr>
          </a:lstStyle>
          <a:p>
            <a:pPr/>
            <a:r>
              <a:t>Clotting Factors and Platelets</a:t>
            </a:r>
          </a:p>
        </p:txBody>
      </p:sp>
      <p:sp>
        <p:nvSpPr>
          <p:cNvPr id="637" name="Waste products:…"/>
          <p:cNvSpPr txBox="1"/>
          <p:nvPr/>
        </p:nvSpPr>
        <p:spPr>
          <a:xfrm>
            <a:off x="9394380" y="2598480"/>
            <a:ext cx="3309240" cy="260758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b="1" sz="3200">
                <a:latin typeface="Helvetica Neue"/>
                <a:ea typeface="Helvetica Neue"/>
                <a:cs typeface="Helvetica Neue"/>
                <a:sym typeface="Helvetica Neue"/>
              </a:defRPr>
            </a:pPr>
            <a:r>
              <a:t>Waste products:</a:t>
            </a:r>
          </a:p>
          <a:p>
            <a:pPr algn="ctr" defTabSz="821531">
              <a:defRPr b="1" sz="3200">
                <a:solidFill>
                  <a:srgbClr val="00A2FF"/>
                </a:solidFill>
                <a:latin typeface="Helvetica Neue"/>
                <a:ea typeface="Helvetica Neue"/>
                <a:cs typeface="Helvetica Neue"/>
                <a:sym typeface="Helvetica Neue"/>
              </a:defRPr>
            </a:pPr>
            <a:r>
              <a:t>CO2</a:t>
            </a:r>
          </a:p>
          <a:p>
            <a:pPr algn="ctr" defTabSz="821531">
              <a:defRPr b="1" sz="3200">
                <a:solidFill>
                  <a:srgbClr val="00A2FF"/>
                </a:solidFill>
                <a:latin typeface="Helvetica Neue"/>
                <a:ea typeface="Helvetica Neue"/>
                <a:cs typeface="Helvetica Neue"/>
                <a:sym typeface="Helvetica Neue"/>
              </a:defRPr>
            </a:pPr>
            <a:r>
              <a:t>bilirubin</a:t>
            </a:r>
          </a:p>
          <a:p>
            <a:pPr algn="ctr" defTabSz="821531">
              <a:defRPr b="1" sz="3200">
                <a:solidFill>
                  <a:srgbClr val="00A2FF"/>
                </a:solidFill>
                <a:latin typeface="Helvetica Neue"/>
                <a:ea typeface="Helvetica Neue"/>
                <a:cs typeface="Helvetica Neue"/>
                <a:sym typeface="Helvetica Neue"/>
              </a:defRPr>
            </a:pPr>
            <a:r>
              <a:t>urea</a:t>
            </a:r>
          </a:p>
        </p:txBody>
      </p:sp>
      <p:sp>
        <p:nvSpPr>
          <p:cNvPr id="638" name="Nutrients:…"/>
          <p:cNvSpPr txBox="1"/>
          <p:nvPr/>
        </p:nvSpPr>
        <p:spPr>
          <a:xfrm>
            <a:off x="6181785" y="2444889"/>
            <a:ext cx="2554961" cy="409348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b="1" sz="3200">
                <a:latin typeface="Helvetica Neue"/>
                <a:ea typeface="Helvetica Neue"/>
                <a:cs typeface="Helvetica Neue"/>
                <a:sym typeface="Helvetica Neue"/>
              </a:defRPr>
            </a:pPr>
            <a:r>
              <a:t>Nutrients:</a:t>
            </a:r>
          </a:p>
          <a:p>
            <a:pPr algn="ctr" defTabSz="821531">
              <a:defRPr b="1" sz="3200">
                <a:solidFill>
                  <a:srgbClr val="00A2FF"/>
                </a:solidFill>
                <a:latin typeface="Helvetica Neue"/>
                <a:ea typeface="Helvetica Neue"/>
                <a:cs typeface="Helvetica Neue"/>
                <a:sym typeface="Helvetica Neue"/>
              </a:defRPr>
            </a:pPr>
            <a:r>
              <a:t>O2</a:t>
            </a:r>
          </a:p>
          <a:p>
            <a:pPr algn="ctr" defTabSz="821531">
              <a:defRPr b="1" sz="3200">
                <a:solidFill>
                  <a:srgbClr val="00A2FF"/>
                </a:solidFill>
                <a:latin typeface="Helvetica Neue"/>
                <a:ea typeface="Helvetica Neue"/>
                <a:cs typeface="Helvetica Neue"/>
                <a:sym typeface="Helvetica Neue"/>
              </a:defRPr>
            </a:pPr>
            <a:r>
              <a:t>Glucose</a:t>
            </a:r>
          </a:p>
          <a:p>
            <a:pPr algn="ctr" defTabSz="821531">
              <a:defRPr b="1" sz="3200">
                <a:solidFill>
                  <a:srgbClr val="00A2FF"/>
                </a:solidFill>
                <a:latin typeface="Helvetica Neue"/>
                <a:ea typeface="Helvetica Neue"/>
                <a:cs typeface="Helvetica Neue"/>
                <a:sym typeface="Helvetica Neue"/>
              </a:defRPr>
            </a:pPr>
            <a:r>
              <a:t>amino acids</a:t>
            </a:r>
          </a:p>
          <a:p>
            <a:pPr algn="ctr" defTabSz="821531">
              <a:defRPr b="1" sz="3200">
                <a:solidFill>
                  <a:srgbClr val="00A2FF"/>
                </a:solidFill>
                <a:latin typeface="Helvetica Neue"/>
                <a:ea typeface="Helvetica Neue"/>
                <a:cs typeface="Helvetica Neue"/>
                <a:sym typeface="Helvetica Neue"/>
              </a:defRPr>
            </a:pPr>
            <a:r>
              <a:t>cholesterol</a:t>
            </a:r>
          </a:p>
          <a:p>
            <a:pPr algn="ctr" defTabSz="821531">
              <a:defRPr b="1" sz="3200">
                <a:solidFill>
                  <a:srgbClr val="00A2FF"/>
                </a:solidFill>
                <a:latin typeface="Helvetica Neue"/>
                <a:ea typeface="Helvetica Neue"/>
                <a:cs typeface="Helvetica Neue"/>
                <a:sym typeface="Helvetica Neue"/>
              </a:defRPr>
            </a:pPr>
            <a:r>
              <a:t>vitamins</a:t>
            </a:r>
          </a:p>
          <a:p>
            <a:pPr algn="ctr" defTabSz="821531">
              <a:defRPr b="1" sz="3200">
                <a:solidFill>
                  <a:srgbClr val="00A2FF"/>
                </a:solidFill>
                <a:latin typeface="Helvetica Neue"/>
                <a:ea typeface="Helvetica Neue"/>
                <a:cs typeface="Helvetica Neue"/>
                <a:sym typeface="Helvetica Neue"/>
              </a:defRPr>
            </a:pPr>
            <a:r>
              <a:t>triglycerides</a:t>
            </a:r>
          </a:p>
        </p:txBody>
      </p:sp>
      <p:sp>
        <p:nvSpPr>
          <p:cNvPr id="639" name="Red Blood Cells"/>
          <p:cNvSpPr txBox="1"/>
          <p:nvPr/>
        </p:nvSpPr>
        <p:spPr>
          <a:xfrm>
            <a:off x="6278359" y="6824008"/>
            <a:ext cx="3254782" cy="112168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b="1" sz="3200">
                <a:latin typeface="Helvetica Neue"/>
                <a:ea typeface="Helvetica Neue"/>
                <a:cs typeface="Helvetica Neue"/>
                <a:sym typeface="Helvetica Neue"/>
              </a:defRPr>
            </a:lvl1pPr>
          </a:lstStyle>
          <a:p>
            <a:pPr/>
            <a:r>
              <a:t>Red Blood Cells</a:t>
            </a:r>
          </a:p>
        </p:txBody>
      </p:sp>
      <p:sp>
        <p:nvSpPr>
          <p:cNvPr id="640" name="Buffers:…"/>
          <p:cNvSpPr txBox="1"/>
          <p:nvPr/>
        </p:nvSpPr>
        <p:spPr>
          <a:xfrm>
            <a:off x="16217887" y="2466320"/>
            <a:ext cx="1663726" cy="112168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b="1" sz="3200">
                <a:latin typeface="Helvetica Neue"/>
                <a:ea typeface="Helvetica Neue"/>
                <a:cs typeface="Helvetica Neue"/>
                <a:sym typeface="Helvetica Neue"/>
              </a:defRPr>
            </a:pPr>
            <a:r>
              <a:t>Buffers:</a:t>
            </a:r>
          </a:p>
          <a:p>
            <a:pPr algn="ctr" defTabSz="821531">
              <a:defRPr b="1" sz="3200">
                <a:solidFill>
                  <a:srgbClr val="00A2FF"/>
                </a:solidFill>
                <a:latin typeface="Helvetica Neue"/>
                <a:ea typeface="Helvetica Neue"/>
                <a:cs typeface="Helvetica Neue"/>
                <a:sym typeface="Helvetica Neue"/>
              </a:defRPr>
            </a:pPr>
            <a:r>
              <a:t>HCO3-</a:t>
            </a:r>
          </a:p>
        </p:txBody>
      </p:sp>
      <p:sp>
        <p:nvSpPr>
          <p:cNvPr id="641" name="Disease Diagnostics:…"/>
          <p:cNvSpPr txBox="1"/>
          <p:nvPr/>
        </p:nvSpPr>
        <p:spPr>
          <a:xfrm>
            <a:off x="13940447" y="7420511"/>
            <a:ext cx="4218356" cy="2607587"/>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b="1" sz="3200">
                <a:latin typeface="Helvetica Neue"/>
                <a:ea typeface="Helvetica Neue"/>
                <a:cs typeface="Helvetica Neue"/>
                <a:sym typeface="Helvetica Neue"/>
              </a:defRPr>
            </a:pPr>
            <a:r>
              <a:t>Disease Diagnostics:</a:t>
            </a:r>
          </a:p>
          <a:p>
            <a:pPr algn="ctr" defTabSz="821531">
              <a:defRPr b="1" sz="3200">
                <a:solidFill>
                  <a:srgbClr val="00A2FF"/>
                </a:solidFill>
                <a:latin typeface="Helvetica Neue"/>
                <a:ea typeface="Helvetica Neue"/>
                <a:cs typeface="Helvetica Neue"/>
                <a:sym typeface="Helvetica Neue"/>
              </a:defRPr>
            </a:pPr>
            <a:r>
              <a:t>Liver markers</a:t>
            </a:r>
          </a:p>
          <a:p>
            <a:pPr algn="ctr" defTabSz="821531">
              <a:defRPr b="1" sz="3200">
                <a:solidFill>
                  <a:srgbClr val="00A2FF"/>
                </a:solidFill>
                <a:latin typeface="Helvetica Neue"/>
                <a:ea typeface="Helvetica Neue"/>
                <a:cs typeface="Helvetica Neue"/>
                <a:sym typeface="Helvetica Neue"/>
              </a:defRPr>
            </a:pPr>
            <a:r>
              <a:t>cardiac markers</a:t>
            </a:r>
          </a:p>
          <a:p>
            <a:pPr algn="ctr" defTabSz="821531">
              <a:defRPr b="1" sz="3200">
                <a:solidFill>
                  <a:srgbClr val="00A2FF"/>
                </a:solidFill>
                <a:latin typeface="Helvetica Neue"/>
                <a:ea typeface="Helvetica Neue"/>
                <a:cs typeface="Helvetica Neue"/>
                <a:sym typeface="Helvetica Neue"/>
              </a:defRPr>
            </a:pPr>
            <a:r>
              <a:t>tumor markers</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43" name="4353.png" descr="4353.png"/>
          <p:cNvPicPr>
            <a:picLocks noChangeAspect="1"/>
          </p:cNvPicPr>
          <p:nvPr/>
        </p:nvPicPr>
        <p:blipFill>
          <a:blip r:embed="rId2">
            <a:extLst/>
          </a:blip>
          <a:stretch>
            <a:fillRect/>
          </a:stretch>
        </p:blipFill>
        <p:spPr>
          <a:xfrm flipH="1">
            <a:off x="16299656" y="464343"/>
            <a:ext cx="4018360" cy="4018361"/>
          </a:xfrm>
          <a:prstGeom prst="rect">
            <a:avLst/>
          </a:prstGeom>
          <a:ln w="12700">
            <a:miter lim="400000"/>
          </a:ln>
        </p:spPr>
      </p:pic>
      <p:sp>
        <p:nvSpPr>
          <p:cNvPr id="644" name="Blood Clotting (hemostasis)"/>
          <p:cNvSpPr txBox="1"/>
          <p:nvPr/>
        </p:nvSpPr>
        <p:spPr>
          <a:xfrm>
            <a:off x="4156859" y="585192"/>
            <a:ext cx="10947798" cy="9652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200"/>
            </a:lvl1pPr>
          </a:lstStyle>
          <a:p>
            <a:pPr/>
            <a:r>
              <a:t>Blood Clotting (hemostasis)</a:t>
            </a:r>
          </a:p>
        </p:txBody>
      </p:sp>
      <p:sp>
        <p:nvSpPr>
          <p:cNvPr id="645" name="Vasoconstriction, formation of platelet plug, fibrin web.…"/>
          <p:cNvSpPr txBox="1"/>
          <p:nvPr/>
        </p:nvSpPr>
        <p:spPr>
          <a:xfrm>
            <a:off x="4137421" y="1980009"/>
            <a:ext cx="16287751" cy="80391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3000"/>
            </a:pPr>
            <a:r>
              <a:t>Vasoconstriction, formation of platelet plug, fibrin web.</a:t>
            </a:r>
          </a:p>
          <a:p>
            <a:pPr defTabSz="821531">
              <a:defRPr b="1" sz="3000"/>
            </a:pPr>
          </a:p>
          <a:p>
            <a:pPr defTabSz="821531">
              <a:defRPr b="1" sz="3000"/>
            </a:pPr>
            <a:r>
              <a:t>Intact blood vessel: </a:t>
            </a:r>
            <a:r>
              <a:rPr b="0"/>
              <a:t>Endothelial cells </a:t>
            </a:r>
            <a:r>
              <a:rPr b="0"/>
              <a:t>inhibit platelet aggregation by</a:t>
            </a:r>
          </a:p>
          <a:p>
            <a:pPr defTabSz="821531">
              <a:defRPr sz="3000"/>
            </a:pPr>
            <a:r>
              <a:t>1) physically separating platelets from collagen</a:t>
            </a:r>
          </a:p>
          <a:p>
            <a:pPr defTabSz="821531">
              <a:defRPr sz="3000"/>
            </a:pPr>
            <a:r>
              <a:t>2) secreting prostacyclin &amp; nitric oxide (NO), &amp; cause </a:t>
            </a:r>
            <a:r>
              <a:rPr b="1"/>
              <a:t>vasodilation</a:t>
            </a:r>
          </a:p>
          <a:p>
            <a:pPr defTabSz="821531">
              <a:defRPr sz="3000"/>
            </a:pPr>
            <a:r>
              <a:t>3) expressing CD39 enzyme which breaks down ADP in the blood</a:t>
            </a:r>
          </a:p>
          <a:p>
            <a:pPr defTabSz="821531">
              <a:defRPr sz="3000"/>
            </a:pPr>
          </a:p>
          <a:p>
            <a:pPr defTabSz="821531">
              <a:defRPr b="1" sz="3000"/>
            </a:pPr>
            <a:r>
              <a:t>Damaged blood vessel:</a:t>
            </a:r>
          </a:p>
          <a:p>
            <a:pPr defTabSz="821531">
              <a:defRPr sz="3000"/>
            </a:pPr>
            <a:r>
              <a:t>1) Platelets bind to collagen and </a:t>
            </a:r>
            <a:r>
              <a:rPr b="1"/>
              <a:t>von Willbrand’s factor</a:t>
            </a:r>
            <a:r>
              <a:t> (protein produced by endothelial cells that binds platelets and collagen together)</a:t>
            </a:r>
          </a:p>
          <a:p>
            <a:pPr defTabSz="821531">
              <a:defRPr sz="3000"/>
            </a:pPr>
          </a:p>
          <a:p>
            <a:pPr defTabSz="821531">
              <a:defRPr sz="3000"/>
            </a:pPr>
            <a:r>
              <a:t>2) Platelets release secretory granules (platelet release reaction):</a:t>
            </a:r>
          </a:p>
          <a:p>
            <a:pPr defTabSz="821531">
              <a:defRPr sz="3000"/>
            </a:pPr>
            <a:r>
              <a:t>ADP &amp; thromboxane A -&gt; recruit more platelets to plug</a:t>
            </a:r>
          </a:p>
          <a:p>
            <a:pPr defTabSz="821531">
              <a:defRPr sz="3000"/>
            </a:pPr>
            <a:r>
              <a:t>serotonin causes </a:t>
            </a:r>
            <a:r>
              <a:rPr b="1"/>
              <a:t>vasoconstriction</a:t>
            </a:r>
            <a:r>
              <a:t> (aspirin inhibits prostaglandin production)</a:t>
            </a:r>
          </a:p>
          <a:p>
            <a:pPr defTabSz="821531">
              <a:defRPr sz="3000"/>
            </a:pPr>
          </a:p>
          <a:p>
            <a:pPr defTabSz="821531">
              <a:defRPr sz="3000"/>
            </a:pPr>
            <a:r>
              <a:t>3) Platelets activate </a:t>
            </a:r>
            <a:r>
              <a:rPr b="1"/>
              <a:t>plasma clotting factors</a:t>
            </a:r>
            <a:r>
              <a:t>, converting soluble </a:t>
            </a:r>
            <a:r>
              <a:rPr b="1"/>
              <a:t>fibrinogen</a:t>
            </a:r>
            <a:r>
              <a:t> -&gt; insoluble </a:t>
            </a:r>
            <a:r>
              <a:rPr b="1"/>
              <a:t>fibrin</a:t>
            </a:r>
            <a:r>
              <a:t> -&gt; platelet plug.</a:t>
            </a:r>
          </a:p>
        </p:txBody>
      </p:sp>
      <p:sp>
        <p:nvSpPr>
          <p:cNvPr id="646" name="hemo- related to blood…"/>
          <p:cNvSpPr txBox="1"/>
          <p:nvPr/>
        </p:nvSpPr>
        <p:spPr>
          <a:xfrm>
            <a:off x="4173140" y="10570368"/>
            <a:ext cx="15716251" cy="29337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000"/>
            </a:pPr>
            <a:r>
              <a:rPr i="1"/>
              <a:t>hemo- </a:t>
            </a:r>
            <a:r>
              <a:t>related to blood</a:t>
            </a:r>
          </a:p>
          <a:p>
            <a:pPr defTabSz="821531">
              <a:defRPr sz="3000"/>
            </a:pPr>
            <a:r>
              <a:rPr i="1"/>
              <a:t>hemostasis</a:t>
            </a:r>
            <a:r>
              <a:t>- preventing blood loss (i.e. stop bleeding)</a:t>
            </a:r>
            <a:endParaRPr i="1"/>
          </a:p>
          <a:p>
            <a:pPr defTabSz="821531">
              <a:defRPr i="1" sz="3000"/>
            </a:pPr>
            <a:r>
              <a:t>hemorrhage- </a:t>
            </a:r>
            <a:r>
              <a:rPr i="0"/>
              <a:t>bleeding</a:t>
            </a:r>
          </a:p>
          <a:p>
            <a:pPr defTabSz="821531">
              <a:defRPr i="1" sz="3000"/>
            </a:pPr>
          </a:p>
          <a:p>
            <a:pPr defTabSz="821531">
              <a:defRPr i="1" sz="3000"/>
            </a:pPr>
            <a:r>
              <a:t>vasodilation</a:t>
            </a:r>
            <a:r>
              <a:t>-</a:t>
            </a:r>
            <a:r>
              <a:rPr i="0"/>
              <a:t> opening blood vessels wider</a:t>
            </a:r>
          </a:p>
          <a:p>
            <a:pPr defTabSz="821531">
              <a:defRPr sz="3000"/>
            </a:pPr>
            <a:r>
              <a:rPr i="1"/>
              <a:t>vasoconstriction</a:t>
            </a:r>
            <a:r>
              <a:t> - making blood vessels narrower</a:t>
            </a:r>
          </a:p>
        </p:txBody>
      </p:sp>
      <p:sp>
        <p:nvSpPr>
          <p:cNvPr id="647" name="hemostat"/>
          <p:cNvSpPr txBox="1"/>
          <p:nvPr/>
        </p:nvSpPr>
        <p:spPr>
          <a:xfrm>
            <a:off x="18855125" y="1750218"/>
            <a:ext cx="2268141" cy="678657"/>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defRPr sz="3000">
                <a:solidFill>
                  <a:srgbClr val="E32400"/>
                </a:solidFill>
                <a:latin typeface="Comic Sans MS"/>
                <a:ea typeface="Comic Sans MS"/>
                <a:cs typeface="Comic Sans MS"/>
                <a:sym typeface="Comic Sans MS"/>
              </a:defRPr>
            </a:lvl1pPr>
          </a:lstStyle>
          <a:p>
            <a:pPr/>
            <a:r>
              <a:t>hemostat</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9" name="Figure 13.7"/>
          <p:cNvSpPr txBox="1"/>
          <p:nvPr/>
        </p:nvSpPr>
        <p:spPr>
          <a:xfrm>
            <a:off x="21800847" y="12963179"/>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13.7</a:t>
            </a:r>
          </a:p>
        </p:txBody>
      </p:sp>
      <p:grpSp>
        <p:nvGrpSpPr>
          <p:cNvPr id="652" name="Group"/>
          <p:cNvGrpSpPr/>
          <p:nvPr/>
        </p:nvGrpSpPr>
        <p:grpSpPr>
          <a:xfrm>
            <a:off x="4502635" y="-516367"/>
            <a:ext cx="16519284" cy="14239076"/>
            <a:chOff x="0" y="0"/>
            <a:chExt cx="16519283" cy="14239075"/>
          </a:xfrm>
        </p:grpSpPr>
        <p:pic>
          <p:nvPicPr>
            <p:cNvPr id="650" name="fox78119_1307.jpg" descr="fox78119_1307.jpg"/>
            <p:cNvPicPr>
              <a:picLocks noChangeAspect="0"/>
            </p:cNvPicPr>
            <p:nvPr/>
          </p:nvPicPr>
          <p:blipFill>
            <a:blip r:embed="rId2">
              <a:extLst/>
            </a:blip>
            <a:stretch>
              <a:fillRect/>
            </a:stretch>
          </p:blipFill>
          <p:spPr>
            <a:xfrm>
              <a:off x="0" y="127222"/>
              <a:ext cx="16519284" cy="14111854"/>
            </a:xfrm>
            <a:prstGeom prst="rect">
              <a:avLst/>
            </a:prstGeom>
            <a:ln w="12700" cap="flat">
              <a:noFill/>
              <a:miter lim="400000"/>
            </a:ln>
            <a:effectLst/>
          </p:spPr>
        </p:pic>
        <p:sp>
          <p:nvSpPr>
            <p:cNvPr id="651" name="Rectangle"/>
            <p:cNvSpPr/>
            <p:nvPr/>
          </p:nvSpPr>
          <p:spPr>
            <a:xfrm>
              <a:off x="2975036" y="0"/>
              <a:ext cx="10334340" cy="528461"/>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Arrhythmias and the ECG"/>
          <p:cNvSpPr txBox="1"/>
          <p:nvPr/>
        </p:nvSpPr>
        <p:spPr>
          <a:xfrm>
            <a:off x="3871109" y="166885"/>
            <a:ext cx="10983517"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Arrhythmias and the ECG</a:t>
            </a:r>
          </a:p>
        </p:txBody>
      </p:sp>
      <p:sp>
        <p:nvSpPr>
          <p:cNvPr id="266" name="Sinus bradycardia &amp; tachycardia: changes in heart rate due to changes in SA Node pacemaker, e.g. by sympathetic stimulation of HCN channels -&gt; tachycardia during “fight or flight”…"/>
          <p:cNvSpPr txBox="1"/>
          <p:nvPr/>
        </p:nvSpPr>
        <p:spPr>
          <a:xfrm>
            <a:off x="3888968" y="1169789"/>
            <a:ext cx="15823408" cy="946546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200"/>
            </a:pPr>
            <a:r>
              <a:t>Sinus bradycardia &amp; tachycardia: changes in heart rate due to changes in SA Node pacemaker, e.g. by sympathetic stimulation of HCN channels -&gt; tachycardia during “fight or flight”</a:t>
            </a:r>
            <a:endParaRPr b="1"/>
          </a:p>
          <a:p>
            <a:pPr defTabSz="821531">
              <a:defRPr sz="3200"/>
            </a:pPr>
            <a:endParaRPr b="1"/>
          </a:p>
          <a:p>
            <a:pPr defTabSz="821531">
              <a:defRPr sz="3200"/>
            </a:pPr>
            <a:r>
              <a:rPr b="1"/>
              <a:t>Ectopic pacemakers</a:t>
            </a:r>
            <a:r>
              <a:t> outside of the SA node, e.g. ectopic pacemakers in ventricles -&gt; ventricular tachycardia -&gt; ventricular fibrillation</a:t>
            </a:r>
          </a:p>
          <a:p>
            <a:pPr defTabSz="821531">
              <a:defRPr sz="3200"/>
            </a:pPr>
          </a:p>
          <a:p>
            <a:pPr defTabSz="821531">
              <a:defRPr sz="3200"/>
            </a:pPr>
            <a:r>
              <a:rPr b="1"/>
              <a:t>Circus rhythms</a:t>
            </a:r>
            <a:r>
              <a:t>: continuous recycling of AP around ventricles when refractory periods of myocardial cells become desynchronized. Circus rhythms can arise after damage to heart leading to disconnected portions of ventricle, or by electrical shock in middle of T wave.</a:t>
            </a:r>
          </a:p>
          <a:p>
            <a:pPr defTabSz="821531">
              <a:defRPr sz="3200"/>
            </a:pPr>
          </a:p>
          <a:p>
            <a:pPr defTabSz="821531">
              <a:defRPr sz="3200"/>
            </a:pPr>
            <a:r>
              <a:rPr b="1"/>
              <a:t>Defibrillator:</a:t>
            </a:r>
            <a:r>
              <a:t> electrical shock depolarizes all of the myocardial cells at the same time, and syncrhonize in refractory state so SA node can restart contraction.</a:t>
            </a:r>
          </a:p>
          <a:p>
            <a:pPr defTabSz="821531">
              <a:defRPr sz="3200"/>
            </a:pPr>
          </a:p>
          <a:p>
            <a:pPr defTabSz="821531">
              <a:defRPr sz="3200"/>
            </a:pPr>
            <a:r>
              <a:rPr b="1"/>
              <a:t>AV node block:</a:t>
            </a:r>
            <a:r>
              <a:t> damage to AV node slows or blocks atrial pacemaker signal. Can observe P-waves (of atrial contraction) without QRS wave (of ventricular contraction).</a:t>
            </a:r>
          </a:p>
        </p:txBody>
      </p:sp>
      <p:sp>
        <p:nvSpPr>
          <p:cNvPr id="267" name="bradycardia = slow heart beat; tachycardia = rapid heart beat…"/>
          <p:cNvSpPr txBox="1"/>
          <p:nvPr/>
        </p:nvSpPr>
        <p:spPr>
          <a:xfrm>
            <a:off x="3887390" y="11037093"/>
            <a:ext cx="15823407" cy="16256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spAutoFit/>
          </a:bodyPr>
          <a:lstStyle/>
          <a:p>
            <a:pPr marL="81280" marR="81280" defTabSz="1821656">
              <a:defRPr sz="3200">
                <a:uFill>
                  <a:solidFill>
                    <a:srgbClr val="000000"/>
                  </a:solidFill>
                </a:uFill>
                <a:latin typeface="+mn-lt"/>
                <a:ea typeface="+mn-ea"/>
                <a:cs typeface="+mn-cs"/>
                <a:sym typeface="Arial"/>
              </a:defRPr>
            </a:pPr>
            <a:r>
              <a:t>bradycardia = slow heart beat; tachycardia = rapid heart beat</a:t>
            </a:r>
          </a:p>
          <a:p>
            <a:pPr marL="81280" marR="81280" defTabSz="1821656">
              <a:defRPr sz="3200">
                <a:uFill>
                  <a:solidFill>
                    <a:srgbClr val="000000"/>
                  </a:solidFill>
                </a:uFill>
                <a:latin typeface="+mn-lt"/>
                <a:ea typeface="+mn-ea"/>
                <a:cs typeface="+mn-cs"/>
                <a:sym typeface="Arial"/>
              </a:defRPr>
            </a:pPr>
            <a:r>
              <a:t>fibrillation = “quivering” of myocardium; uncoordinated contraction</a:t>
            </a:r>
          </a:p>
          <a:p>
            <a:pPr marL="81280" marR="81280" defTabSz="1821656">
              <a:defRPr sz="3200">
                <a:uFill>
                  <a:solidFill>
                    <a:srgbClr val="000000"/>
                  </a:solidFill>
                </a:uFill>
                <a:latin typeface="+mn-lt"/>
                <a:ea typeface="+mn-ea"/>
                <a:cs typeface="+mn-cs"/>
                <a:sym typeface="Arial"/>
              </a:defRPr>
            </a:pPr>
            <a:r>
              <a:t>arrhythmia = loss of rhythm</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54" name="droppedImage.png" descr="droppedImage.png"/>
          <p:cNvPicPr>
            <a:picLocks noChangeAspect="1"/>
          </p:cNvPicPr>
          <p:nvPr/>
        </p:nvPicPr>
        <p:blipFill>
          <a:blip r:embed="rId2">
            <a:extLst/>
          </a:blip>
          <a:stretch>
            <a:fillRect/>
          </a:stretch>
        </p:blipFill>
        <p:spPr>
          <a:xfrm>
            <a:off x="4935056" y="2364702"/>
            <a:ext cx="14800253" cy="11100190"/>
          </a:xfrm>
          <a:prstGeom prst="rect">
            <a:avLst/>
          </a:prstGeom>
          <a:ln w="12700">
            <a:miter lim="400000"/>
          </a:ln>
        </p:spPr>
      </p:pic>
      <p:sp>
        <p:nvSpPr>
          <p:cNvPr id="655" name="Intact Blood Vessel:…"/>
          <p:cNvSpPr txBox="1"/>
          <p:nvPr/>
        </p:nvSpPr>
        <p:spPr>
          <a:xfrm>
            <a:off x="3525572" y="552571"/>
            <a:ext cx="16127017" cy="13970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4600"/>
            </a:pPr>
            <a:r>
              <a:t>Intact Blood Vessel:</a:t>
            </a:r>
          </a:p>
          <a:p>
            <a:pPr defTabSz="821531">
              <a:defRPr sz="3600"/>
            </a:pPr>
            <a:r>
              <a:t>Prostaglandin &amp; NO keep vessel dilated; ADP levels low, so platelets inactive</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57" name="droppedImage.png" descr="droppedImage.png"/>
          <p:cNvPicPr>
            <a:picLocks noChangeAspect="1"/>
          </p:cNvPicPr>
          <p:nvPr/>
        </p:nvPicPr>
        <p:blipFill>
          <a:blip r:embed="rId2">
            <a:extLst/>
          </a:blip>
          <a:stretch>
            <a:fillRect/>
          </a:stretch>
        </p:blipFill>
        <p:spPr>
          <a:xfrm>
            <a:off x="5211659" y="2259927"/>
            <a:ext cx="14961418" cy="11221063"/>
          </a:xfrm>
          <a:prstGeom prst="rect">
            <a:avLst/>
          </a:prstGeom>
          <a:ln w="12700">
            <a:miter lim="400000"/>
          </a:ln>
        </p:spPr>
      </p:pic>
      <p:sp>
        <p:nvSpPr>
          <p:cNvPr id="658" name="Damaged Blood Vessel:…"/>
          <p:cNvSpPr txBox="1"/>
          <p:nvPr/>
        </p:nvSpPr>
        <p:spPr>
          <a:xfrm>
            <a:off x="3841129" y="72826"/>
            <a:ext cx="16127017" cy="19335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4600"/>
            </a:pPr>
            <a:r>
              <a:t>Damaged Blood Vessel:</a:t>
            </a:r>
          </a:p>
          <a:p>
            <a:pPr defTabSz="821531">
              <a:defRPr sz="3600"/>
            </a:pPr>
            <a:r>
              <a:t>Prostaglandin TxA2, high levels of ADP activate platelets.</a:t>
            </a:r>
          </a:p>
          <a:p>
            <a:pPr defTabSz="821531">
              <a:defRPr sz="3600"/>
            </a:pPr>
            <a:r>
              <a:t>Activated platelets bind to collagen and von Willebrand’s factor</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60" name="droppedImage.png" descr="droppedImage.png"/>
          <p:cNvPicPr>
            <a:picLocks noChangeAspect="1"/>
          </p:cNvPicPr>
          <p:nvPr/>
        </p:nvPicPr>
        <p:blipFill>
          <a:blip r:embed="rId2">
            <a:extLst/>
          </a:blip>
          <a:stretch>
            <a:fillRect/>
          </a:stretch>
        </p:blipFill>
        <p:spPr>
          <a:xfrm>
            <a:off x="5334000" y="2571750"/>
            <a:ext cx="13109376" cy="9804797"/>
          </a:xfrm>
          <a:prstGeom prst="rect">
            <a:avLst/>
          </a:prstGeom>
          <a:ln w="12700">
            <a:miter lim="400000"/>
          </a:ln>
        </p:spPr>
      </p:pic>
      <p:sp>
        <p:nvSpPr>
          <p:cNvPr id="661" name="Clot Formation:…"/>
          <p:cNvSpPr txBox="1"/>
          <p:nvPr/>
        </p:nvSpPr>
        <p:spPr>
          <a:xfrm>
            <a:off x="4018929" y="301426"/>
            <a:ext cx="16127017" cy="19335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4600"/>
            </a:pPr>
            <a:r>
              <a:t>Clot Formation:</a:t>
            </a:r>
          </a:p>
          <a:p>
            <a:pPr defTabSz="821531">
              <a:defRPr sz="3600"/>
            </a:pPr>
            <a:r>
              <a:t>Platelet plug forms; activated plasma clotting factors causes fibrin formation to reinforce platelet plug</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3" name="Figure 13.8"/>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13.8</a:t>
            </a:r>
          </a:p>
        </p:txBody>
      </p:sp>
      <p:grpSp>
        <p:nvGrpSpPr>
          <p:cNvPr id="666" name="Group"/>
          <p:cNvGrpSpPr/>
          <p:nvPr/>
        </p:nvGrpSpPr>
        <p:grpSpPr>
          <a:xfrm>
            <a:off x="4260850" y="1750218"/>
            <a:ext cx="15855950" cy="10019111"/>
            <a:chOff x="0" y="0"/>
            <a:chExt cx="15855950" cy="10019109"/>
          </a:xfrm>
        </p:grpSpPr>
        <p:pic>
          <p:nvPicPr>
            <p:cNvPr id="664" name="fox78119_1308.jpg" descr="fox78119_1308.jpg"/>
            <p:cNvPicPr>
              <a:picLocks noChangeAspect="0"/>
            </p:cNvPicPr>
            <p:nvPr/>
          </p:nvPicPr>
          <p:blipFill>
            <a:blip r:embed="rId2">
              <a:extLst/>
            </a:blip>
            <a:stretch>
              <a:fillRect/>
            </a:stretch>
          </p:blipFill>
          <p:spPr>
            <a:xfrm>
              <a:off x="0" y="214312"/>
              <a:ext cx="15855950" cy="9804798"/>
            </a:xfrm>
            <a:prstGeom prst="rect">
              <a:avLst/>
            </a:prstGeom>
            <a:ln w="12700" cap="flat">
              <a:noFill/>
              <a:miter lim="400000"/>
            </a:ln>
            <a:effectLst/>
          </p:spPr>
        </p:pic>
        <p:sp>
          <p:nvSpPr>
            <p:cNvPr id="665" name="Rectangle"/>
            <p:cNvSpPr/>
            <p:nvPr/>
          </p:nvSpPr>
          <p:spPr>
            <a:xfrm>
              <a:off x="2787650" y="0"/>
              <a:ext cx="10269141" cy="517922"/>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8" name="Clotting Factors &amp; Fibrin Formation"/>
          <p:cNvSpPr txBox="1"/>
          <p:nvPr/>
        </p:nvSpPr>
        <p:spPr>
          <a:xfrm>
            <a:off x="3799671" y="381198"/>
            <a:ext cx="14948298"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Clotting Factors &amp; Fibrin Formation</a:t>
            </a:r>
          </a:p>
        </p:txBody>
      </p:sp>
      <p:sp>
        <p:nvSpPr>
          <p:cNvPr id="669" name="Intrinsic Pathway: Blood will clot on its own, e.g. in a test tube…"/>
          <p:cNvSpPr txBox="1"/>
          <p:nvPr/>
        </p:nvSpPr>
        <p:spPr>
          <a:xfrm>
            <a:off x="3878141" y="1917940"/>
            <a:ext cx="19133375" cy="110648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600"/>
            </a:pPr>
            <a:r>
              <a:rPr b="1"/>
              <a:t>Intrinsic Pathway: </a:t>
            </a:r>
            <a:r>
              <a:t>Blood will clot on its own, e.g. in a test tube</a:t>
            </a:r>
          </a:p>
          <a:p>
            <a:pPr defTabSz="821531">
              <a:defRPr sz="3600"/>
            </a:pPr>
          </a:p>
          <a:p>
            <a:pPr defTabSz="821531">
              <a:defRPr sz="3600"/>
            </a:pPr>
            <a:r>
              <a:rPr b="1"/>
              <a:t>Extrinsic Pathway:</a:t>
            </a:r>
            <a:r>
              <a:t> Damaged tissue releases </a:t>
            </a:r>
            <a:r>
              <a:rPr b="1"/>
              <a:t>tissue factor</a:t>
            </a:r>
            <a:r>
              <a:t> that accelerates clotting</a:t>
            </a:r>
          </a:p>
          <a:p>
            <a:pPr defTabSz="821531">
              <a:defRPr sz="3600"/>
            </a:pPr>
          </a:p>
          <a:p>
            <a:pPr defTabSz="821531">
              <a:defRPr b="1" sz="3600"/>
            </a:pPr>
            <a:r>
              <a:t>Key events of clotting:</a:t>
            </a:r>
          </a:p>
          <a:p>
            <a:pPr defTabSz="821531">
              <a:defRPr sz="3600"/>
            </a:pPr>
          </a:p>
          <a:p>
            <a:pPr defTabSz="821531">
              <a:defRPr sz="3600"/>
            </a:pPr>
            <a:r>
              <a:rPr b="1"/>
              <a:t>Prothrombin</a:t>
            </a:r>
            <a:r>
              <a:t> converted into </a:t>
            </a:r>
            <a:r>
              <a:rPr b="1"/>
              <a:t>thrombin</a:t>
            </a:r>
            <a:r>
              <a:t>, an active enzyme (</a:t>
            </a:r>
            <a:r>
              <a:rPr b="1"/>
              <a:t>thrombosis = clotting)</a:t>
            </a:r>
          </a:p>
          <a:p>
            <a:pPr defTabSz="821531">
              <a:defRPr sz="3600"/>
            </a:pPr>
          </a:p>
          <a:p>
            <a:pPr defTabSz="821531">
              <a:defRPr sz="3600"/>
            </a:pPr>
            <a:r>
              <a:t>Thrombin converts </a:t>
            </a:r>
            <a:r>
              <a:rPr b="1"/>
              <a:t>fibrinogen</a:t>
            </a:r>
            <a:r>
              <a:t> to </a:t>
            </a:r>
            <a:r>
              <a:rPr b="1"/>
              <a:t>fibrin</a:t>
            </a:r>
            <a:r>
              <a:t>, an insoluble fibrous molecule.</a:t>
            </a:r>
            <a:endParaRPr b="1"/>
          </a:p>
          <a:p>
            <a:pPr defTabSz="821531">
              <a:defRPr sz="3600"/>
            </a:pPr>
            <a:endParaRPr b="1"/>
          </a:p>
          <a:p>
            <a:pPr defTabSz="821531">
              <a:defRPr sz="3600"/>
            </a:pPr>
            <a:r>
              <a:rPr b="1"/>
              <a:t>Vitamin K</a:t>
            </a:r>
            <a:r>
              <a:t> (</a:t>
            </a:r>
            <a:r>
              <a:rPr i="1"/>
              <a:t>Koagulationsvitamin</a:t>
            </a:r>
            <a:r>
              <a:t>) converts glutamate residues of clotting factors into gamma-carboxyglutamate, which increases binding of Ca++ to clotting factors. Provided by gut bacteria. Vitamin K deficiency or blockade by drugs leads to decreased clotting ability.</a:t>
            </a:r>
          </a:p>
          <a:p>
            <a:pPr defTabSz="821531">
              <a:defRPr sz="3600"/>
            </a:pPr>
          </a:p>
          <a:p>
            <a:pPr defTabSz="821531">
              <a:defRPr b="1" sz="3600"/>
            </a:pPr>
            <a:r>
              <a:t>Clot Dissolution:</a:t>
            </a:r>
          </a:p>
          <a:p>
            <a:pPr defTabSz="821531">
              <a:defRPr sz="3600"/>
            </a:pPr>
            <a:r>
              <a:t>Factor XII activates Kallikrein (enzyme). </a:t>
            </a:r>
          </a:p>
          <a:p>
            <a:pPr defTabSz="821531">
              <a:defRPr sz="3600"/>
            </a:pPr>
            <a:r>
              <a:t>Kallikrein converts plasminogen into plasmin (enzyme). </a:t>
            </a:r>
          </a:p>
          <a:p>
            <a:pPr defTabSz="821531">
              <a:defRPr sz="3600"/>
            </a:pPr>
            <a:r>
              <a:t>Plasmin digests fibrin to dissolve clot.</a:t>
            </a:r>
          </a:p>
          <a:p>
            <a:pPr defTabSz="821531">
              <a:defRPr sz="3600"/>
            </a:pPr>
            <a:r>
              <a:t>Tissue plasminogen activator (TPA) &amp; streptokinase are synthetic enzymes administered after stroke or cardiac </a:t>
            </a:r>
            <a:r>
              <a:rPr b="1"/>
              <a:t>thrombosis </a:t>
            </a:r>
            <a:r>
              <a:t>(vessel blocked by blood clot)</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1" name="Table 13.4"/>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Table 13.4</a:t>
            </a:r>
          </a:p>
        </p:txBody>
      </p:sp>
      <p:grpSp>
        <p:nvGrpSpPr>
          <p:cNvPr id="676" name="Group"/>
          <p:cNvGrpSpPr/>
          <p:nvPr/>
        </p:nvGrpSpPr>
        <p:grpSpPr>
          <a:xfrm>
            <a:off x="2462310" y="1581892"/>
            <a:ext cx="21163367" cy="10465594"/>
            <a:chOff x="0" y="0"/>
            <a:chExt cx="21163365" cy="10465592"/>
          </a:xfrm>
        </p:grpSpPr>
        <p:grpSp>
          <p:nvGrpSpPr>
            <p:cNvPr id="674" name="Group"/>
            <p:cNvGrpSpPr/>
            <p:nvPr/>
          </p:nvGrpSpPr>
          <p:grpSpPr>
            <a:xfrm>
              <a:off x="0" y="0"/>
              <a:ext cx="21163366" cy="10465594"/>
              <a:chOff x="0" y="0"/>
              <a:chExt cx="21163365" cy="10465593"/>
            </a:xfrm>
          </p:grpSpPr>
          <p:pic>
            <p:nvPicPr>
              <p:cNvPr id="672" name="fox78119_tb1304.jpg" descr="fox78119_tb1304.jpg"/>
              <p:cNvPicPr>
                <a:picLocks noChangeAspect="0"/>
              </p:cNvPicPr>
              <p:nvPr/>
            </p:nvPicPr>
            <p:blipFill>
              <a:blip r:embed="rId2">
                <a:extLst/>
              </a:blip>
              <a:stretch>
                <a:fillRect/>
              </a:stretch>
            </p:blipFill>
            <p:spPr>
              <a:xfrm>
                <a:off x="0" y="73060"/>
                <a:ext cx="21163366" cy="10392534"/>
              </a:xfrm>
              <a:prstGeom prst="rect">
                <a:avLst/>
              </a:prstGeom>
              <a:ln w="12700" cap="flat">
                <a:noFill/>
                <a:miter lim="400000"/>
              </a:ln>
              <a:effectLst/>
            </p:spPr>
          </p:pic>
          <p:sp>
            <p:nvSpPr>
              <p:cNvPr id="673" name="Rectangle"/>
              <p:cNvSpPr/>
              <p:nvPr/>
            </p:nvSpPr>
            <p:spPr>
              <a:xfrm>
                <a:off x="4575253" y="0"/>
                <a:ext cx="11900167" cy="608000"/>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675" name="all"/>
            <p:cNvSpPr txBox="1"/>
            <p:nvPr/>
          </p:nvSpPr>
          <p:spPr>
            <a:xfrm>
              <a:off x="13187097" y="4009765"/>
              <a:ext cx="7675708" cy="600076"/>
            </a:xfrm>
            <a:prstGeom prst="rect">
              <a:avLst/>
            </a:prstGeom>
            <a:solidFill>
              <a:srgbClr val="FFF4E0"/>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spAutoFit/>
            </a:bodyPr>
            <a:lstStyle>
              <a:lvl1pPr algn="ctr" defTabSz="821531">
                <a:defRPr sz="3200">
                  <a:latin typeface="+mj-lt"/>
                  <a:ea typeface="+mj-ea"/>
                  <a:cs typeface="+mj-cs"/>
                  <a:sym typeface="Gill Sans"/>
                </a:defRPr>
              </a:lvl1pPr>
            </a:lstStyle>
            <a:p>
              <a:pPr/>
              <a:r>
                <a:t>all</a:t>
              </a:r>
            </a:p>
          </p:txBody>
        </p:sp>
      </p:gr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8" name="Figure 13.9"/>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13.9</a:t>
            </a:r>
          </a:p>
        </p:txBody>
      </p:sp>
      <p:grpSp>
        <p:nvGrpSpPr>
          <p:cNvPr id="681" name="Group"/>
          <p:cNvGrpSpPr/>
          <p:nvPr/>
        </p:nvGrpSpPr>
        <p:grpSpPr>
          <a:xfrm>
            <a:off x="3815953" y="1964531"/>
            <a:ext cx="16769954" cy="9678195"/>
            <a:chOff x="0" y="0"/>
            <a:chExt cx="16769953" cy="9678193"/>
          </a:xfrm>
        </p:grpSpPr>
        <p:pic>
          <p:nvPicPr>
            <p:cNvPr id="679" name="fox78119_1309.jpg" descr="fox78119_1309.jpg"/>
            <p:cNvPicPr>
              <a:picLocks noChangeAspect="0"/>
            </p:cNvPicPr>
            <p:nvPr/>
          </p:nvPicPr>
          <p:blipFill>
            <a:blip r:embed="rId2">
              <a:extLst/>
            </a:blip>
            <a:stretch>
              <a:fillRect/>
            </a:stretch>
          </p:blipFill>
          <p:spPr>
            <a:xfrm>
              <a:off x="0" y="105568"/>
              <a:ext cx="16769954" cy="9572626"/>
            </a:xfrm>
            <a:prstGeom prst="rect">
              <a:avLst/>
            </a:prstGeom>
            <a:ln w="12700" cap="flat">
              <a:noFill/>
              <a:miter lim="400000"/>
            </a:ln>
            <a:effectLst/>
          </p:spPr>
        </p:pic>
        <p:sp>
          <p:nvSpPr>
            <p:cNvPr id="680" name="Rectangle"/>
            <p:cNvSpPr/>
            <p:nvPr/>
          </p:nvSpPr>
          <p:spPr>
            <a:xfrm>
              <a:off x="3339703"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682" name="Blood will clot on its own"/>
          <p:cNvSpPr txBox="1"/>
          <p:nvPr/>
        </p:nvSpPr>
        <p:spPr>
          <a:xfrm>
            <a:off x="15496481" y="1250156"/>
            <a:ext cx="480633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lvl1pPr>
          </a:lstStyle>
          <a:p>
            <a:pPr/>
            <a:r>
              <a:t>Blood will clot on its own</a:t>
            </a:r>
          </a:p>
        </p:txBody>
      </p:sp>
      <p:sp>
        <p:nvSpPr>
          <p:cNvPr id="683" name="Damaged tissue accelerates…"/>
          <p:cNvSpPr txBox="1"/>
          <p:nvPr/>
        </p:nvSpPr>
        <p:spPr>
          <a:xfrm>
            <a:off x="4577627" y="1454348"/>
            <a:ext cx="5568987"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Damaged tissue accelerates</a:t>
            </a:r>
          </a:p>
          <a:p>
            <a:pPr algn="ctr" defTabSz="821531">
              <a:defRPr sz="3200"/>
            </a:pPr>
            <a:r>
              <a:t>clotting</a:t>
            </a:r>
          </a:p>
        </p:txBody>
      </p:sp>
      <p:grpSp>
        <p:nvGrpSpPr>
          <p:cNvPr id="686" name="Group"/>
          <p:cNvGrpSpPr/>
          <p:nvPr/>
        </p:nvGrpSpPr>
        <p:grpSpPr>
          <a:xfrm>
            <a:off x="17049750" y="4027289"/>
            <a:ext cx="3834399" cy="1425774"/>
            <a:chOff x="0" y="630237"/>
            <a:chExt cx="3834398" cy="1425773"/>
          </a:xfrm>
        </p:grpSpPr>
        <p:sp>
          <p:nvSpPr>
            <p:cNvPr id="684" name="Line"/>
            <p:cNvSpPr/>
            <p:nvPr/>
          </p:nvSpPr>
          <p:spPr>
            <a:xfrm flipV="1">
              <a:off x="0" y="984448"/>
              <a:ext cx="1571626" cy="1071563"/>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685" name="QuikClot…"/>
            <p:cNvSpPr/>
            <p:nvPr/>
          </p:nvSpPr>
          <p:spPr>
            <a:xfrm>
              <a:off x="2564398" y="6302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800">
                  <a:latin typeface="+mj-lt"/>
                  <a:ea typeface="+mj-ea"/>
                  <a:cs typeface="+mj-cs"/>
                  <a:sym typeface="Gill Sans"/>
                </a:defRPr>
              </a:pPr>
              <a:r>
                <a:t>QuikClot</a:t>
              </a:r>
            </a:p>
            <a:p>
              <a:pPr algn="ctr" defTabSz="821531">
                <a:defRPr sz="3800">
                  <a:latin typeface="+mj-lt"/>
                  <a:ea typeface="+mj-ea"/>
                  <a:cs typeface="+mj-cs"/>
                  <a:sym typeface="Gill Sans"/>
                </a:defRPr>
              </a:pPr>
              <a:r>
                <a:t>(kaolin)</a:t>
              </a:r>
            </a:p>
          </p:txBody>
        </p:sp>
      </p:grpSp>
      <p:sp>
        <p:nvSpPr>
          <p:cNvPr id="687" name="Most enzymes require Ca++ (factor IV)"/>
          <p:cNvSpPr txBox="1"/>
          <p:nvPr/>
        </p:nvSpPr>
        <p:spPr>
          <a:xfrm>
            <a:off x="13248013" y="12394406"/>
            <a:ext cx="7338739"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Most enzymes require Ca</a:t>
            </a:r>
            <a:r>
              <a:rPr baseline="31999"/>
              <a:t>++ </a:t>
            </a:r>
            <a:r>
              <a:t>(factor IV)</a:t>
            </a:r>
          </a:p>
        </p:txBody>
      </p:sp>
      <p:sp>
        <p:nvSpPr>
          <p:cNvPr id="688" name="II"/>
          <p:cNvSpPr txBox="1"/>
          <p:nvPr/>
        </p:nvSpPr>
        <p:spPr>
          <a:xfrm>
            <a:off x="10496937" y="7498754"/>
            <a:ext cx="482204"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atin typeface="+mj-lt"/>
                <a:ea typeface="+mj-ea"/>
                <a:cs typeface="+mj-cs"/>
                <a:sym typeface="Gill Sans"/>
              </a:defRPr>
            </a:lvl1pPr>
          </a:lstStyle>
          <a:p>
            <a:pPr/>
            <a:r>
              <a:t>II</a:t>
            </a:r>
          </a:p>
        </p:txBody>
      </p:sp>
      <p:sp>
        <p:nvSpPr>
          <p:cNvPr id="689" name="1"/>
          <p:cNvSpPr txBox="1"/>
          <p:nvPr/>
        </p:nvSpPr>
        <p:spPr>
          <a:xfrm>
            <a:off x="11084718" y="9820473"/>
            <a:ext cx="482204"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atin typeface="+mj-lt"/>
                <a:ea typeface="+mj-ea"/>
                <a:cs typeface="+mj-cs"/>
                <a:sym typeface="Gill Sans"/>
              </a:defRPr>
            </a:lvl1pPr>
          </a:lstStyle>
          <a:p>
            <a:pPr/>
            <a:r>
              <a:t>1</a:t>
            </a:r>
          </a:p>
        </p:txBody>
      </p:sp>
      <p:grpSp>
        <p:nvGrpSpPr>
          <p:cNvPr id="696" name="Group"/>
          <p:cNvGrpSpPr/>
          <p:nvPr/>
        </p:nvGrpSpPr>
        <p:grpSpPr>
          <a:xfrm>
            <a:off x="6655593" y="5143500"/>
            <a:ext cx="13055204" cy="2928938"/>
            <a:chOff x="0" y="0"/>
            <a:chExt cx="13055203" cy="2928937"/>
          </a:xfrm>
        </p:grpSpPr>
        <p:sp>
          <p:nvSpPr>
            <p:cNvPr id="690" name="Rectangle"/>
            <p:cNvSpPr/>
            <p:nvPr/>
          </p:nvSpPr>
          <p:spPr>
            <a:xfrm>
              <a:off x="0" y="625078"/>
              <a:ext cx="1785938"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691" name="Rectangle"/>
            <p:cNvSpPr/>
            <p:nvPr/>
          </p:nvSpPr>
          <p:spPr>
            <a:xfrm>
              <a:off x="5518546" y="2143125"/>
              <a:ext cx="1785939"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692" name="Rectangle"/>
            <p:cNvSpPr/>
            <p:nvPr/>
          </p:nvSpPr>
          <p:spPr>
            <a:xfrm>
              <a:off x="11269265" y="2446734"/>
              <a:ext cx="1785939"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693" name="Rectangle"/>
            <p:cNvSpPr/>
            <p:nvPr/>
          </p:nvSpPr>
          <p:spPr>
            <a:xfrm>
              <a:off x="10519171" y="1393031"/>
              <a:ext cx="1785939"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694" name="Rectangle"/>
            <p:cNvSpPr/>
            <p:nvPr/>
          </p:nvSpPr>
          <p:spPr>
            <a:xfrm>
              <a:off x="9894093" y="339328"/>
              <a:ext cx="1785939"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695" name="Rectangle"/>
            <p:cNvSpPr/>
            <p:nvPr/>
          </p:nvSpPr>
          <p:spPr>
            <a:xfrm>
              <a:off x="4446984" y="0"/>
              <a:ext cx="1785938"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697" name="active enzyme"/>
          <p:cNvSpPr txBox="1"/>
          <p:nvPr/>
        </p:nvSpPr>
        <p:spPr>
          <a:xfrm>
            <a:off x="3995253" y="12302132"/>
            <a:ext cx="4305854" cy="952501"/>
          </a:xfrm>
          <a:prstGeom prst="rect">
            <a:avLst/>
          </a:prstGeom>
          <a:ln w="25400">
            <a:solidFill>
              <a:srgbClr val="E32400"/>
            </a:solidFill>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vl1pPr>
          </a:lstStyle>
          <a:p>
            <a:pPr/>
            <a:r>
              <a:t>active enzyme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6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696" grpId="1"/>
    </p:bldLst>
  </p:timing>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99" name="Image" descr="Image"/>
          <p:cNvPicPr>
            <a:picLocks noChangeAspect="1"/>
          </p:cNvPicPr>
          <p:nvPr/>
        </p:nvPicPr>
        <p:blipFill>
          <a:blip r:embed="rId2">
            <a:extLst/>
          </a:blip>
          <a:stretch>
            <a:fillRect/>
          </a:stretch>
        </p:blipFill>
        <p:spPr>
          <a:xfrm>
            <a:off x="4124362" y="3160731"/>
            <a:ext cx="17789295" cy="8070493"/>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53585F"/>
        </a:solidFill>
      </p:bgPr>
    </p:bg>
    <p:spTree>
      <p:nvGrpSpPr>
        <p:cNvPr id="1" name=""/>
        <p:cNvGrpSpPr/>
        <p:nvPr/>
      </p:nvGrpSpPr>
      <p:grpSpPr>
        <a:xfrm>
          <a:off x="0" y="0"/>
          <a:ext cx="0" cy="0"/>
          <a:chOff x="0" y="0"/>
          <a:chExt cx="0" cy="0"/>
        </a:xfrm>
      </p:grpSpPr>
      <p:pic>
        <p:nvPicPr>
          <p:cNvPr id="701" name="QuikClotVideo.mp4" descr="QuikClotVideo.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85743" y="24115"/>
            <a:ext cx="24298257" cy="1366777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99966" fill="hold"/>
                                        <p:tgtEl>
                                          <p:spTgt spid="70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62205">
                <p:cTn id="7" fill="hold" display="0">
                  <p:stCondLst>
                    <p:cond delay="indefinite"/>
                  </p:stCondLst>
                </p:cTn>
                <p:tgtEl>
                  <p:spTgt spid="701"/>
                </p:tgtEl>
              </p:cMediaNode>
            </p:video>
            <p:seq concurrent="1" prevAc="none" nextAc="seek">
              <p:cTn id="8" evtFilter="cancelBubble" nodeType="interactiveSeq" restart="whenNotActive" fill="hold">
                <p:stCondLst>
                  <p:cond delay="0" evt="onClick">
                    <p:tgtEl>
                      <p:spTgt spid="701"/>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701"/>
                                        </p:tgtEl>
                                      </p:cBhvr>
                                    </p:cmd>
                                  </p:childTnLst>
                                </p:cTn>
                              </p:par>
                            </p:childTnLst>
                          </p:cTn>
                        </p:par>
                      </p:childTnLst>
                    </p:cTn>
                  </p:par>
                </p:childTnLst>
              </p:cTn>
              <p:nextCondLst>
                <p:cond delay="0" evt="onClick">
                  <p:tgtEl>
                    <p:spTgt spid="701"/>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3" name="Figure 13.9"/>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13.9</a:t>
            </a:r>
          </a:p>
        </p:txBody>
      </p:sp>
      <p:grpSp>
        <p:nvGrpSpPr>
          <p:cNvPr id="706" name="Group"/>
          <p:cNvGrpSpPr/>
          <p:nvPr/>
        </p:nvGrpSpPr>
        <p:grpSpPr>
          <a:xfrm>
            <a:off x="3815953" y="1964531"/>
            <a:ext cx="16769954" cy="9678195"/>
            <a:chOff x="0" y="0"/>
            <a:chExt cx="16769953" cy="9678193"/>
          </a:xfrm>
        </p:grpSpPr>
        <p:pic>
          <p:nvPicPr>
            <p:cNvPr id="704" name="fox78119_1309.jpg" descr="fox78119_1309.jpg"/>
            <p:cNvPicPr>
              <a:picLocks noChangeAspect="0"/>
            </p:cNvPicPr>
            <p:nvPr/>
          </p:nvPicPr>
          <p:blipFill>
            <a:blip r:embed="rId2">
              <a:extLst/>
            </a:blip>
            <a:stretch>
              <a:fillRect/>
            </a:stretch>
          </p:blipFill>
          <p:spPr>
            <a:xfrm>
              <a:off x="0" y="105568"/>
              <a:ext cx="16769954" cy="9572626"/>
            </a:xfrm>
            <a:prstGeom prst="rect">
              <a:avLst/>
            </a:prstGeom>
            <a:ln w="12700" cap="flat">
              <a:noFill/>
              <a:miter lim="400000"/>
            </a:ln>
            <a:effectLst/>
          </p:spPr>
        </p:pic>
        <p:sp>
          <p:nvSpPr>
            <p:cNvPr id="705" name="Rectangle"/>
            <p:cNvSpPr/>
            <p:nvPr/>
          </p:nvSpPr>
          <p:spPr>
            <a:xfrm>
              <a:off x="3339703"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07" name="Blood will clot on its own"/>
          <p:cNvSpPr txBox="1"/>
          <p:nvPr/>
        </p:nvSpPr>
        <p:spPr>
          <a:xfrm>
            <a:off x="15496481" y="1250156"/>
            <a:ext cx="4806335"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lvl1pPr>
          </a:lstStyle>
          <a:p>
            <a:pPr/>
            <a:r>
              <a:t>Blood will clot on its own</a:t>
            </a:r>
          </a:p>
        </p:txBody>
      </p:sp>
      <p:sp>
        <p:nvSpPr>
          <p:cNvPr id="708" name="Damaged tissue accelerates…"/>
          <p:cNvSpPr txBox="1"/>
          <p:nvPr/>
        </p:nvSpPr>
        <p:spPr>
          <a:xfrm>
            <a:off x="4577627" y="1454348"/>
            <a:ext cx="5568987" cy="11811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Damaged tissue accelerates</a:t>
            </a:r>
          </a:p>
          <a:p>
            <a:pPr algn="ctr" defTabSz="821531">
              <a:defRPr sz="3200"/>
            </a:pPr>
            <a:r>
              <a:t>clotting</a:t>
            </a:r>
          </a:p>
        </p:txBody>
      </p:sp>
      <p:grpSp>
        <p:nvGrpSpPr>
          <p:cNvPr id="711" name="Group"/>
          <p:cNvGrpSpPr/>
          <p:nvPr/>
        </p:nvGrpSpPr>
        <p:grpSpPr>
          <a:xfrm>
            <a:off x="17049750" y="4027289"/>
            <a:ext cx="3834399" cy="1425774"/>
            <a:chOff x="0" y="630237"/>
            <a:chExt cx="3834398" cy="1425773"/>
          </a:xfrm>
        </p:grpSpPr>
        <p:sp>
          <p:nvSpPr>
            <p:cNvPr id="709" name="Line"/>
            <p:cNvSpPr/>
            <p:nvPr/>
          </p:nvSpPr>
          <p:spPr>
            <a:xfrm flipV="1">
              <a:off x="0" y="984448"/>
              <a:ext cx="1571626" cy="1071563"/>
            </a:xfrm>
            <a:prstGeom prst="line">
              <a:avLst/>
            </a:prstGeom>
            <a:noFill/>
            <a:ln w="50800" cap="flat">
              <a:solidFill>
                <a:srgbClr val="000000"/>
              </a:solidFill>
              <a:prstDash val="solid"/>
              <a:miter lim="400000"/>
              <a:headEnd type="stealth" w="med" len="med"/>
            </a:ln>
            <a:effectLst/>
          </p:spPr>
          <p:txBody>
            <a:bodyPr wrap="square" lIns="71437" tIns="71437" rIns="71437" bIns="71437" numCol="1" anchor="ctr">
              <a:noAutofit/>
            </a:bodyPr>
            <a:lstStyle/>
            <a:p>
              <a:pPr/>
            </a:p>
          </p:txBody>
        </p:sp>
        <p:sp>
          <p:nvSpPr>
            <p:cNvPr id="710" name="QuikClot…"/>
            <p:cNvSpPr/>
            <p:nvPr/>
          </p:nvSpPr>
          <p:spPr>
            <a:xfrm>
              <a:off x="2564398" y="6302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800">
                  <a:latin typeface="+mj-lt"/>
                  <a:ea typeface="+mj-ea"/>
                  <a:cs typeface="+mj-cs"/>
                  <a:sym typeface="Gill Sans"/>
                </a:defRPr>
              </a:pPr>
              <a:r>
                <a:t>QuikClot</a:t>
              </a:r>
            </a:p>
            <a:p>
              <a:pPr algn="ctr" defTabSz="821531">
                <a:defRPr sz="3800">
                  <a:latin typeface="+mj-lt"/>
                  <a:ea typeface="+mj-ea"/>
                  <a:cs typeface="+mj-cs"/>
                  <a:sym typeface="Gill Sans"/>
                </a:defRPr>
              </a:pPr>
              <a:r>
                <a:t>(kaolin)</a:t>
              </a:r>
            </a:p>
          </p:txBody>
        </p:sp>
      </p:grpSp>
      <p:sp>
        <p:nvSpPr>
          <p:cNvPr id="712" name="Most enzymes require Ca++ (factor IV)"/>
          <p:cNvSpPr txBox="1"/>
          <p:nvPr/>
        </p:nvSpPr>
        <p:spPr>
          <a:xfrm>
            <a:off x="13248013" y="12394406"/>
            <a:ext cx="7338739"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Most enzymes require Ca</a:t>
            </a:r>
            <a:r>
              <a:rPr baseline="31999"/>
              <a:t>++ </a:t>
            </a:r>
            <a:r>
              <a:t>(factor IV)</a:t>
            </a:r>
          </a:p>
        </p:txBody>
      </p:sp>
      <p:sp>
        <p:nvSpPr>
          <p:cNvPr id="713" name="II"/>
          <p:cNvSpPr txBox="1"/>
          <p:nvPr/>
        </p:nvSpPr>
        <p:spPr>
          <a:xfrm>
            <a:off x="10496937" y="7498754"/>
            <a:ext cx="482204"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atin typeface="+mj-lt"/>
                <a:ea typeface="+mj-ea"/>
                <a:cs typeface="+mj-cs"/>
                <a:sym typeface="Gill Sans"/>
              </a:defRPr>
            </a:lvl1pPr>
          </a:lstStyle>
          <a:p>
            <a:pPr/>
            <a:r>
              <a:t>II</a:t>
            </a:r>
          </a:p>
        </p:txBody>
      </p:sp>
      <p:sp>
        <p:nvSpPr>
          <p:cNvPr id="714" name="1"/>
          <p:cNvSpPr txBox="1"/>
          <p:nvPr/>
        </p:nvSpPr>
        <p:spPr>
          <a:xfrm>
            <a:off x="11084718" y="9820473"/>
            <a:ext cx="482204"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atin typeface="+mj-lt"/>
                <a:ea typeface="+mj-ea"/>
                <a:cs typeface="+mj-cs"/>
                <a:sym typeface="Gill Sans"/>
              </a:defRPr>
            </a:lvl1pPr>
          </a:lstStyle>
          <a:p>
            <a:pPr/>
            <a:r>
              <a:t>1</a:t>
            </a:r>
          </a:p>
        </p:txBody>
      </p:sp>
      <p:grpSp>
        <p:nvGrpSpPr>
          <p:cNvPr id="721" name="Group"/>
          <p:cNvGrpSpPr/>
          <p:nvPr/>
        </p:nvGrpSpPr>
        <p:grpSpPr>
          <a:xfrm>
            <a:off x="6655593" y="5143500"/>
            <a:ext cx="13055204" cy="2928938"/>
            <a:chOff x="0" y="0"/>
            <a:chExt cx="13055203" cy="2928937"/>
          </a:xfrm>
        </p:grpSpPr>
        <p:sp>
          <p:nvSpPr>
            <p:cNvPr id="715" name="Rectangle"/>
            <p:cNvSpPr/>
            <p:nvPr/>
          </p:nvSpPr>
          <p:spPr>
            <a:xfrm>
              <a:off x="0" y="625078"/>
              <a:ext cx="1785938"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16" name="Rectangle"/>
            <p:cNvSpPr/>
            <p:nvPr/>
          </p:nvSpPr>
          <p:spPr>
            <a:xfrm>
              <a:off x="5518546" y="2143125"/>
              <a:ext cx="1785939"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17" name="Rectangle"/>
            <p:cNvSpPr/>
            <p:nvPr/>
          </p:nvSpPr>
          <p:spPr>
            <a:xfrm>
              <a:off x="11269265" y="2446734"/>
              <a:ext cx="1785939"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18" name="Rectangle"/>
            <p:cNvSpPr/>
            <p:nvPr/>
          </p:nvSpPr>
          <p:spPr>
            <a:xfrm>
              <a:off x="10519171" y="1393031"/>
              <a:ext cx="1785939"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19" name="Rectangle"/>
            <p:cNvSpPr/>
            <p:nvPr/>
          </p:nvSpPr>
          <p:spPr>
            <a:xfrm>
              <a:off x="9894093" y="339328"/>
              <a:ext cx="1785939"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20" name="Rectangle"/>
            <p:cNvSpPr/>
            <p:nvPr/>
          </p:nvSpPr>
          <p:spPr>
            <a:xfrm>
              <a:off x="4446984" y="0"/>
              <a:ext cx="1785938" cy="482204"/>
            </a:xfrm>
            <a:prstGeom prst="rect">
              <a:avLst/>
            </a:prstGeom>
            <a:noFill/>
            <a:ln w="25400" cap="flat">
              <a:solidFill>
                <a:srgbClr val="FF4013"/>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22" name="active enzyme"/>
          <p:cNvSpPr txBox="1"/>
          <p:nvPr/>
        </p:nvSpPr>
        <p:spPr>
          <a:xfrm>
            <a:off x="3995253" y="12302132"/>
            <a:ext cx="4305854" cy="952501"/>
          </a:xfrm>
          <a:prstGeom prst="rect">
            <a:avLst/>
          </a:prstGeom>
          <a:ln w="25400">
            <a:solidFill>
              <a:srgbClr val="E32400"/>
            </a:solidFill>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000"/>
            </a:lvl1pPr>
          </a:lstStyle>
          <a:p>
            <a:pPr/>
            <a:r>
              <a:t>active enzyme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2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21"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Figure 13.31a"/>
          <p:cNvSpPr txBox="1"/>
          <p:nvPr/>
        </p:nvSpPr>
        <p:spPr>
          <a:xfrm>
            <a:off x="18049875" y="12562681"/>
            <a:ext cx="2607469"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13.31a</a:t>
            </a:r>
          </a:p>
        </p:txBody>
      </p:sp>
      <p:grpSp>
        <p:nvGrpSpPr>
          <p:cNvPr id="274" name="Group"/>
          <p:cNvGrpSpPr/>
          <p:nvPr/>
        </p:nvGrpSpPr>
        <p:grpSpPr>
          <a:xfrm>
            <a:off x="4108450" y="1616273"/>
            <a:ext cx="16160750" cy="10420946"/>
            <a:chOff x="0" y="0"/>
            <a:chExt cx="16160750" cy="10420945"/>
          </a:xfrm>
        </p:grpSpPr>
        <p:grpSp>
          <p:nvGrpSpPr>
            <p:cNvPr id="272" name="Group"/>
            <p:cNvGrpSpPr/>
            <p:nvPr/>
          </p:nvGrpSpPr>
          <p:grpSpPr>
            <a:xfrm>
              <a:off x="0" y="0"/>
              <a:ext cx="16160750" cy="10356652"/>
              <a:chOff x="0" y="0"/>
              <a:chExt cx="16160750" cy="10356651"/>
            </a:xfrm>
          </p:grpSpPr>
          <p:pic>
            <p:nvPicPr>
              <p:cNvPr id="270" name="fox78119_1331a.jpg" descr="fox78119_1331a.jpg"/>
              <p:cNvPicPr>
                <a:picLocks noChangeAspect="0"/>
              </p:cNvPicPr>
              <p:nvPr/>
            </p:nvPicPr>
            <p:blipFill>
              <a:blip r:embed="rId2">
                <a:extLst/>
              </a:blip>
              <a:stretch>
                <a:fillRect/>
              </a:stretch>
            </p:blipFill>
            <p:spPr>
              <a:xfrm>
                <a:off x="0" y="126801"/>
                <a:ext cx="16160750" cy="10229851"/>
              </a:xfrm>
              <a:prstGeom prst="rect">
                <a:avLst/>
              </a:prstGeom>
              <a:ln w="12700" cap="flat">
                <a:noFill/>
                <a:miter lim="400000"/>
              </a:ln>
              <a:effectLst/>
            </p:spPr>
          </p:pic>
          <p:sp>
            <p:nvSpPr>
              <p:cNvPr id="271" name="Rectangle"/>
              <p:cNvSpPr/>
              <p:nvPr/>
            </p:nvSpPr>
            <p:spPr>
              <a:xfrm>
                <a:off x="2332831" y="0"/>
                <a:ext cx="11304985" cy="571500"/>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273" name="Rectangle"/>
            <p:cNvSpPr/>
            <p:nvPr/>
          </p:nvSpPr>
          <p:spPr>
            <a:xfrm>
              <a:off x="3332956" y="9938742"/>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4" name="Table 13.5"/>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Table 13.5</a:t>
            </a:r>
          </a:p>
        </p:txBody>
      </p:sp>
      <p:grpSp>
        <p:nvGrpSpPr>
          <p:cNvPr id="727" name="Group"/>
          <p:cNvGrpSpPr/>
          <p:nvPr/>
        </p:nvGrpSpPr>
        <p:grpSpPr>
          <a:xfrm>
            <a:off x="3726656" y="1287264"/>
            <a:ext cx="18037971" cy="9572629"/>
            <a:chOff x="0" y="0"/>
            <a:chExt cx="18037970" cy="9572628"/>
          </a:xfrm>
        </p:grpSpPr>
        <p:pic>
          <p:nvPicPr>
            <p:cNvPr id="725" name="fox78119_tb1305.jpg" descr="fox78119_tb1305.jpg"/>
            <p:cNvPicPr>
              <a:picLocks noChangeAspect="0"/>
            </p:cNvPicPr>
            <p:nvPr/>
          </p:nvPicPr>
          <p:blipFill>
            <a:blip r:embed="rId2">
              <a:extLst/>
            </a:blip>
            <a:stretch>
              <a:fillRect/>
            </a:stretch>
          </p:blipFill>
          <p:spPr>
            <a:xfrm>
              <a:off x="0" y="150740"/>
              <a:ext cx="18037971" cy="9421889"/>
            </a:xfrm>
            <a:prstGeom prst="rect">
              <a:avLst/>
            </a:prstGeom>
            <a:ln w="12700" cap="flat">
              <a:noFill/>
              <a:miter lim="400000"/>
            </a:ln>
            <a:effectLst/>
          </p:spPr>
        </p:pic>
        <p:sp>
          <p:nvSpPr>
            <p:cNvPr id="726" name="Rectangle"/>
            <p:cNvSpPr/>
            <p:nvPr/>
          </p:nvSpPr>
          <p:spPr>
            <a:xfrm>
              <a:off x="3669064" y="0"/>
              <a:ext cx="10142757" cy="518836"/>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28" name="hemophilia - “love to bleed”"/>
          <p:cNvSpPr txBox="1"/>
          <p:nvPr/>
        </p:nvSpPr>
        <p:spPr>
          <a:xfrm>
            <a:off x="3815953" y="11742539"/>
            <a:ext cx="18430876" cy="660797"/>
          </a:xfrm>
          <a:prstGeom prst="rect">
            <a:avLst/>
          </a:prstGeom>
          <a:solidFill>
            <a:srgbClr val="B1DD8C"/>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a:spcBef>
                <a:spcPts val="1800"/>
              </a:spcBef>
              <a:defRPr sz="3200"/>
            </a:pPr>
            <a:r>
              <a:rPr i="1"/>
              <a:t>hemophilia</a:t>
            </a:r>
            <a:r>
              <a:t> - “love to bleed”</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0" name="Figure 13.9"/>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13.9</a:t>
            </a:r>
          </a:p>
        </p:txBody>
      </p:sp>
      <p:grpSp>
        <p:nvGrpSpPr>
          <p:cNvPr id="733" name="Group"/>
          <p:cNvGrpSpPr/>
          <p:nvPr/>
        </p:nvGrpSpPr>
        <p:grpSpPr>
          <a:xfrm>
            <a:off x="3815953" y="1964531"/>
            <a:ext cx="16769954" cy="9678195"/>
            <a:chOff x="0" y="0"/>
            <a:chExt cx="16769953" cy="9678193"/>
          </a:xfrm>
        </p:grpSpPr>
        <p:pic>
          <p:nvPicPr>
            <p:cNvPr id="731" name="fox78119_1309.jpg" descr="fox78119_1309.jpg"/>
            <p:cNvPicPr>
              <a:picLocks noChangeAspect="0"/>
            </p:cNvPicPr>
            <p:nvPr/>
          </p:nvPicPr>
          <p:blipFill>
            <a:blip r:embed="rId2">
              <a:extLst/>
            </a:blip>
            <a:stretch>
              <a:fillRect/>
            </a:stretch>
          </p:blipFill>
          <p:spPr>
            <a:xfrm>
              <a:off x="0" y="105568"/>
              <a:ext cx="16769954" cy="9572626"/>
            </a:xfrm>
            <a:prstGeom prst="rect">
              <a:avLst/>
            </a:prstGeom>
            <a:ln w="12700" cap="flat">
              <a:noFill/>
              <a:miter lim="400000"/>
            </a:ln>
            <a:effectLst/>
          </p:spPr>
        </p:pic>
        <p:sp>
          <p:nvSpPr>
            <p:cNvPr id="732" name="Rectangle"/>
            <p:cNvSpPr/>
            <p:nvPr/>
          </p:nvSpPr>
          <p:spPr>
            <a:xfrm>
              <a:off x="3339703"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34" name="Most enzymes require Ca++ (factor IV)"/>
          <p:cNvSpPr txBox="1"/>
          <p:nvPr/>
        </p:nvSpPr>
        <p:spPr>
          <a:xfrm>
            <a:off x="12730092" y="12108656"/>
            <a:ext cx="7338739"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Most enzymes require Ca</a:t>
            </a:r>
            <a:r>
              <a:rPr baseline="31999"/>
              <a:t>++ </a:t>
            </a:r>
            <a:r>
              <a:t>(factor IV)</a:t>
            </a:r>
          </a:p>
        </p:txBody>
      </p:sp>
      <p:grpSp>
        <p:nvGrpSpPr>
          <p:cNvPr id="737" name="Group"/>
          <p:cNvGrpSpPr/>
          <p:nvPr/>
        </p:nvGrpSpPr>
        <p:grpSpPr>
          <a:xfrm>
            <a:off x="12238226" y="8581429"/>
            <a:ext cx="1341439" cy="1877220"/>
            <a:chOff x="1065510" y="452437"/>
            <a:chExt cx="1341437" cy="1877218"/>
          </a:xfrm>
        </p:grpSpPr>
        <p:sp>
          <p:nvSpPr>
            <p:cNvPr id="735" name="heparin"/>
            <p:cNvSpPr/>
            <p:nvPr/>
          </p:nvSpPr>
          <p:spPr>
            <a:xfrm>
              <a:off x="1136947" y="4524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000">
                  <a:solidFill>
                    <a:srgbClr val="B51A00"/>
                  </a:solidFill>
                </a:defRPr>
              </a:lvl1pPr>
            </a:lstStyle>
            <a:p>
              <a:pPr/>
              <a:r>
                <a:t>heparin</a:t>
              </a:r>
            </a:p>
          </p:txBody>
        </p:sp>
        <p:sp>
          <p:nvSpPr>
            <p:cNvPr id="736" name="X"/>
            <p:cNvSpPr/>
            <p:nvPr/>
          </p:nvSpPr>
          <p:spPr>
            <a:xfrm>
              <a:off x="1065510" y="105965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solidFill>
                    <a:srgbClr val="FF4013"/>
                  </a:solidFill>
                </a:defRPr>
              </a:lvl1pPr>
            </a:lstStyle>
            <a:p>
              <a:pPr/>
              <a:r>
                <a:t>X</a:t>
              </a:r>
            </a:p>
          </p:txBody>
        </p:sp>
      </p:grpSp>
      <p:grpSp>
        <p:nvGrpSpPr>
          <p:cNvPr id="740" name="Group"/>
          <p:cNvGrpSpPr/>
          <p:nvPr/>
        </p:nvGrpSpPr>
        <p:grpSpPr>
          <a:xfrm>
            <a:off x="16862348" y="8358187"/>
            <a:ext cx="3521739" cy="1600399"/>
            <a:chOff x="323440" y="515937"/>
            <a:chExt cx="3521737" cy="1600398"/>
          </a:xfrm>
        </p:grpSpPr>
        <p:sp>
          <p:nvSpPr>
            <p:cNvPr id="738" name="Hemophilia A"/>
            <p:cNvSpPr/>
            <p:nvPr/>
          </p:nvSpPr>
          <p:spPr>
            <a:xfrm>
              <a:off x="2575178" y="84633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2400">
                  <a:solidFill>
                    <a:srgbClr val="B51A00"/>
                  </a:solidFill>
                </a:defRPr>
              </a:pPr>
              <a:r>
                <a:rPr sz="3200"/>
                <a:t>Hemophilia</a:t>
              </a:r>
              <a:r>
                <a:t> </a:t>
              </a:r>
              <a:r>
                <a:rPr sz="3200"/>
                <a:t>A</a:t>
              </a:r>
            </a:p>
          </p:txBody>
        </p:sp>
        <p:sp>
          <p:nvSpPr>
            <p:cNvPr id="739" name="X"/>
            <p:cNvSpPr/>
            <p:nvPr/>
          </p:nvSpPr>
          <p:spPr>
            <a:xfrm>
              <a:off x="323440" y="5159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solidFill>
                    <a:srgbClr val="FF4013"/>
                  </a:solidFill>
                </a:defRPr>
              </a:lvl1pPr>
            </a:lstStyle>
            <a:p>
              <a:pPr/>
              <a:r>
                <a:t>X</a:t>
              </a:r>
            </a:p>
          </p:txBody>
        </p:sp>
      </p:grpSp>
      <p:grpSp>
        <p:nvGrpSpPr>
          <p:cNvPr id="743" name="Group"/>
          <p:cNvGrpSpPr/>
          <p:nvPr/>
        </p:nvGrpSpPr>
        <p:grpSpPr>
          <a:xfrm>
            <a:off x="17558864" y="7298531"/>
            <a:ext cx="2868990" cy="1793876"/>
            <a:chOff x="323440" y="312737"/>
            <a:chExt cx="2868989" cy="1793875"/>
          </a:xfrm>
        </p:grpSpPr>
        <p:sp>
          <p:nvSpPr>
            <p:cNvPr id="741" name="Hemophilia B"/>
            <p:cNvSpPr/>
            <p:nvPr/>
          </p:nvSpPr>
          <p:spPr>
            <a:xfrm>
              <a:off x="1922430" y="3127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solidFill>
                    <a:srgbClr val="B51A00"/>
                  </a:solidFill>
                </a:defRPr>
              </a:lvl1pPr>
            </a:lstStyle>
            <a:p>
              <a:pPr/>
              <a:r>
                <a:t>Hemophilia B</a:t>
              </a:r>
            </a:p>
          </p:txBody>
        </p:sp>
        <p:sp>
          <p:nvSpPr>
            <p:cNvPr id="742" name="X"/>
            <p:cNvSpPr/>
            <p:nvPr/>
          </p:nvSpPr>
          <p:spPr>
            <a:xfrm>
              <a:off x="323440" y="83661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solidFill>
                    <a:srgbClr val="FF4013"/>
                  </a:solidFill>
                </a:defRPr>
              </a:lvl1pPr>
            </a:lstStyle>
            <a:p>
              <a:pPr/>
              <a:r>
                <a:t>X</a:t>
              </a:r>
            </a:p>
          </p:txBody>
        </p:sp>
      </p:grpSp>
      <p:grpSp>
        <p:nvGrpSpPr>
          <p:cNvPr id="746" name="Group"/>
          <p:cNvGrpSpPr/>
          <p:nvPr/>
        </p:nvGrpSpPr>
        <p:grpSpPr>
          <a:xfrm>
            <a:off x="10440726" y="6420445"/>
            <a:ext cx="1601576" cy="2439790"/>
            <a:chOff x="1383444" y="833437"/>
            <a:chExt cx="1601575" cy="2439789"/>
          </a:xfrm>
        </p:grpSpPr>
        <p:sp>
          <p:nvSpPr>
            <p:cNvPr id="744" name="low…"/>
            <p:cNvSpPr/>
            <p:nvPr/>
          </p:nvSpPr>
          <p:spPr>
            <a:xfrm>
              <a:off x="1383444" y="8334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5000">
                  <a:solidFill>
                    <a:srgbClr val="B51A00"/>
                  </a:solidFill>
                </a:defRPr>
              </a:pPr>
              <a:r>
                <a:t>low</a:t>
              </a:r>
            </a:p>
            <a:p>
              <a:pPr algn="ctr" defTabSz="821531">
                <a:defRPr sz="5000">
                  <a:solidFill>
                    <a:srgbClr val="B51A00"/>
                  </a:solidFill>
                </a:defRPr>
              </a:pPr>
              <a:r>
                <a:t>vitamin K</a:t>
              </a:r>
            </a:p>
          </p:txBody>
        </p:sp>
        <p:sp>
          <p:nvSpPr>
            <p:cNvPr id="745" name="X"/>
            <p:cNvSpPr/>
            <p:nvPr/>
          </p:nvSpPr>
          <p:spPr>
            <a:xfrm>
              <a:off x="1715019" y="200322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solidFill>
                    <a:srgbClr val="FF4013"/>
                  </a:solidFill>
                </a:defRPr>
              </a:lvl1pPr>
            </a:lstStyle>
            <a:p>
              <a:pPr/>
              <a:r>
                <a:t>X</a:t>
              </a:r>
            </a:p>
          </p:txBody>
        </p:sp>
      </p:grpSp>
      <p:grpSp>
        <p:nvGrpSpPr>
          <p:cNvPr id="749" name="Group"/>
          <p:cNvGrpSpPr/>
          <p:nvPr/>
        </p:nvGrpSpPr>
        <p:grpSpPr>
          <a:xfrm>
            <a:off x="17451707" y="12483703"/>
            <a:ext cx="1414333" cy="1796852"/>
            <a:chOff x="1126660" y="515937"/>
            <a:chExt cx="1414331" cy="1796851"/>
          </a:xfrm>
        </p:grpSpPr>
        <p:sp>
          <p:nvSpPr>
            <p:cNvPr id="747" name="X"/>
            <p:cNvSpPr/>
            <p:nvPr/>
          </p:nvSpPr>
          <p:spPr>
            <a:xfrm>
              <a:off x="1126660" y="5159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solidFill>
                    <a:srgbClr val="FF4013"/>
                  </a:solidFill>
                </a:defRPr>
              </a:lvl1pPr>
            </a:lstStyle>
            <a:p>
              <a:pPr/>
              <a:r>
                <a:t>X</a:t>
              </a:r>
            </a:p>
          </p:txBody>
        </p:sp>
        <p:sp>
          <p:nvSpPr>
            <p:cNvPr id="748" name="citrate, EDTA"/>
            <p:cNvSpPr/>
            <p:nvPr/>
          </p:nvSpPr>
          <p:spPr>
            <a:xfrm>
              <a:off x="1270992" y="104278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solidFill>
                    <a:srgbClr val="B51A00"/>
                  </a:solidFill>
                </a:defRPr>
              </a:lvl1pPr>
            </a:lstStyle>
            <a:p>
              <a:pPr/>
              <a:r>
                <a:t>citrate, EDTA</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7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7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3" fill="hold">
                                  <p:stCondLst>
                                    <p:cond delay="0"/>
                                  </p:stCondLst>
                                  <p:iterate type="el" backwards="0">
                                    <p:tmAbs val="0"/>
                                  </p:iterate>
                                  <p:childTnLst>
                                    <p:set>
                                      <p:cBhvr>
                                        <p:cTn id="14" fill="hold"/>
                                        <p:tgtEl>
                                          <p:spTgt spid="7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4" fill="hold">
                                  <p:stCondLst>
                                    <p:cond delay="0"/>
                                  </p:stCondLst>
                                  <p:iterate type="el" backwards="0">
                                    <p:tmAbs val="0"/>
                                  </p:iterate>
                                  <p:childTnLst>
                                    <p:set>
                                      <p:cBhvr>
                                        <p:cTn id="18" fill="hold"/>
                                        <p:tgtEl>
                                          <p:spTgt spid="7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Class="entr" nodeType="clickEffect" presetSubtype="0" presetID="1" grpId="5" fill="hold">
                                  <p:stCondLst>
                                    <p:cond delay="0"/>
                                  </p:stCondLst>
                                  <p:iterate type="el" backwards="0">
                                    <p:tmAbs val="0"/>
                                  </p:iterate>
                                  <p:childTnLst>
                                    <p:set>
                                      <p:cBhvr>
                                        <p:cTn id="22" fill="hold"/>
                                        <p:tgtEl>
                                          <p:spTgt spid="7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746" grpId="3"/>
      <p:bldP build="whole" bldLvl="1" animBg="1" rev="0" advAuto="0" spid="749" grpId="1"/>
      <p:bldP build="whole" bldLvl="1" animBg="1" rev="0" advAuto="0" spid="737" grpId="2"/>
      <p:bldP build="whole" bldLvl="1" animBg="1" rev="0" advAuto="0" spid="740" grpId="4"/>
      <p:bldP build="whole" bldLvl="1" animBg="1" rev="0" advAuto="0" spid="743" grpId="5"/>
    </p:bldLst>
  </p:timing>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1" name="Hemophilia A &amp; B are X-linked recessive disease"/>
          <p:cNvSpPr txBox="1"/>
          <p:nvPr/>
        </p:nvSpPr>
        <p:spPr>
          <a:xfrm>
            <a:off x="3676086" y="541932"/>
            <a:ext cx="16338294" cy="1041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defTabSz="821531">
              <a:defRPr sz="5800"/>
            </a:lvl1pPr>
          </a:lstStyle>
          <a:p>
            <a:pPr/>
            <a:r>
              <a:t>Hemophilia A &amp; B are X-linked recessive disease</a:t>
            </a:r>
          </a:p>
        </p:txBody>
      </p:sp>
      <p:pic>
        <p:nvPicPr>
          <p:cNvPr id="752" name="familytree.png" descr="familytree.png"/>
          <p:cNvPicPr>
            <a:picLocks noChangeAspect="1"/>
          </p:cNvPicPr>
          <p:nvPr/>
        </p:nvPicPr>
        <p:blipFill>
          <a:blip r:embed="rId2">
            <a:extLst/>
          </a:blip>
          <a:stretch>
            <a:fillRect/>
          </a:stretch>
        </p:blipFill>
        <p:spPr>
          <a:xfrm>
            <a:off x="887081" y="1928812"/>
            <a:ext cx="14275447" cy="10357294"/>
          </a:xfrm>
          <a:prstGeom prst="rect">
            <a:avLst/>
          </a:prstGeom>
          <a:ln w="12700">
            <a:miter lim="400000"/>
          </a:ln>
        </p:spPr>
      </p:pic>
      <p:pic>
        <p:nvPicPr>
          <p:cNvPr id="753" name="victoria.png" descr="victoria.png"/>
          <p:cNvPicPr>
            <a:picLocks noChangeAspect="1"/>
          </p:cNvPicPr>
          <p:nvPr/>
        </p:nvPicPr>
        <p:blipFill>
          <a:blip r:embed="rId3">
            <a:extLst/>
          </a:blip>
          <a:stretch>
            <a:fillRect/>
          </a:stretch>
        </p:blipFill>
        <p:spPr>
          <a:xfrm>
            <a:off x="15319071" y="2089546"/>
            <a:ext cx="7570550" cy="10539050"/>
          </a:xfrm>
          <a:prstGeom prst="rect">
            <a:avLst/>
          </a:prstGeom>
          <a:ln w="12700">
            <a:miter lim="400000"/>
          </a:ln>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5" name="Figure 13.9"/>
          <p:cNvSpPr txBox="1"/>
          <p:nvPr/>
        </p:nvSpPr>
        <p:spPr>
          <a:xfrm>
            <a:off x="3351609" y="29329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13.9</a:t>
            </a:r>
          </a:p>
        </p:txBody>
      </p:sp>
      <p:grpSp>
        <p:nvGrpSpPr>
          <p:cNvPr id="758" name="Group"/>
          <p:cNvGrpSpPr/>
          <p:nvPr/>
        </p:nvGrpSpPr>
        <p:grpSpPr>
          <a:xfrm>
            <a:off x="3815953" y="1964531"/>
            <a:ext cx="16769954" cy="9678195"/>
            <a:chOff x="0" y="0"/>
            <a:chExt cx="16769953" cy="9678193"/>
          </a:xfrm>
        </p:grpSpPr>
        <p:pic>
          <p:nvPicPr>
            <p:cNvPr id="756" name="fox78119_1309.jpg" descr="fox78119_1309.jpg"/>
            <p:cNvPicPr>
              <a:picLocks noChangeAspect="0"/>
            </p:cNvPicPr>
            <p:nvPr/>
          </p:nvPicPr>
          <p:blipFill>
            <a:blip r:embed="rId2">
              <a:extLst/>
            </a:blip>
            <a:stretch>
              <a:fillRect/>
            </a:stretch>
          </p:blipFill>
          <p:spPr>
            <a:xfrm>
              <a:off x="0" y="105568"/>
              <a:ext cx="16769954" cy="9572626"/>
            </a:xfrm>
            <a:prstGeom prst="rect">
              <a:avLst/>
            </a:prstGeom>
            <a:ln w="12700" cap="flat">
              <a:noFill/>
              <a:miter lim="400000"/>
            </a:ln>
            <a:effectLst/>
          </p:spPr>
        </p:pic>
        <p:sp>
          <p:nvSpPr>
            <p:cNvPr id="757" name="Rectangle"/>
            <p:cNvSpPr/>
            <p:nvPr/>
          </p:nvSpPr>
          <p:spPr>
            <a:xfrm>
              <a:off x="3339703"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59" name="Most enzymes require Ca++ (factor IV)"/>
          <p:cNvSpPr txBox="1"/>
          <p:nvPr/>
        </p:nvSpPr>
        <p:spPr>
          <a:xfrm>
            <a:off x="12730092" y="12108656"/>
            <a:ext cx="7338739"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defRPr sz="3200"/>
            </a:pPr>
            <a:r>
              <a:t>Most enzymes require Ca</a:t>
            </a:r>
            <a:r>
              <a:rPr baseline="31999"/>
              <a:t>++ </a:t>
            </a:r>
            <a:r>
              <a:t>(factor IV)</a:t>
            </a:r>
          </a:p>
        </p:txBody>
      </p:sp>
      <p:grpSp>
        <p:nvGrpSpPr>
          <p:cNvPr id="762" name="Group"/>
          <p:cNvGrpSpPr/>
          <p:nvPr/>
        </p:nvGrpSpPr>
        <p:grpSpPr>
          <a:xfrm>
            <a:off x="16862348" y="8358187"/>
            <a:ext cx="3521739" cy="1600399"/>
            <a:chOff x="323440" y="515937"/>
            <a:chExt cx="3521737" cy="1600398"/>
          </a:xfrm>
        </p:grpSpPr>
        <p:sp>
          <p:nvSpPr>
            <p:cNvPr id="760" name="Hemophilia A"/>
            <p:cNvSpPr/>
            <p:nvPr/>
          </p:nvSpPr>
          <p:spPr>
            <a:xfrm>
              <a:off x="2575178" y="84633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2400">
                  <a:solidFill>
                    <a:srgbClr val="B51A00"/>
                  </a:solidFill>
                </a:defRPr>
              </a:pPr>
              <a:r>
                <a:rPr sz="3200"/>
                <a:t>Hemophilia</a:t>
              </a:r>
              <a:r>
                <a:t> </a:t>
              </a:r>
              <a:r>
                <a:rPr sz="3200"/>
                <a:t>A</a:t>
              </a:r>
            </a:p>
          </p:txBody>
        </p:sp>
        <p:sp>
          <p:nvSpPr>
            <p:cNvPr id="761" name="X"/>
            <p:cNvSpPr/>
            <p:nvPr/>
          </p:nvSpPr>
          <p:spPr>
            <a:xfrm>
              <a:off x="323440" y="5159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solidFill>
                    <a:srgbClr val="FF4013"/>
                  </a:solidFill>
                </a:defRPr>
              </a:lvl1pPr>
            </a:lstStyle>
            <a:p>
              <a:pPr/>
              <a:r>
                <a:t>X</a:t>
              </a:r>
            </a:p>
          </p:txBody>
        </p:sp>
      </p:grpSp>
      <p:grpSp>
        <p:nvGrpSpPr>
          <p:cNvPr id="765" name="Group"/>
          <p:cNvGrpSpPr/>
          <p:nvPr/>
        </p:nvGrpSpPr>
        <p:grpSpPr>
          <a:xfrm>
            <a:off x="17558864" y="7298531"/>
            <a:ext cx="2868990" cy="1793876"/>
            <a:chOff x="323440" y="312737"/>
            <a:chExt cx="2868989" cy="1793875"/>
          </a:xfrm>
        </p:grpSpPr>
        <p:sp>
          <p:nvSpPr>
            <p:cNvPr id="763" name="Hemophilia B"/>
            <p:cNvSpPr/>
            <p:nvPr/>
          </p:nvSpPr>
          <p:spPr>
            <a:xfrm>
              <a:off x="1922430" y="3127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solidFill>
                    <a:srgbClr val="B51A00"/>
                  </a:solidFill>
                </a:defRPr>
              </a:lvl1pPr>
            </a:lstStyle>
            <a:p>
              <a:pPr/>
              <a:r>
                <a:t>Hemophilia B</a:t>
              </a:r>
            </a:p>
          </p:txBody>
        </p:sp>
        <p:sp>
          <p:nvSpPr>
            <p:cNvPr id="764" name="X"/>
            <p:cNvSpPr/>
            <p:nvPr/>
          </p:nvSpPr>
          <p:spPr>
            <a:xfrm>
              <a:off x="323440" y="836612"/>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solidFill>
                    <a:srgbClr val="FF4013"/>
                  </a:solidFill>
                </a:defRPr>
              </a:lvl1pPr>
            </a:lstStyle>
            <a:p>
              <a:pPr/>
              <a:r>
                <a:t>X</a:t>
              </a:r>
            </a:p>
          </p:txBody>
        </p:sp>
      </p:grpSp>
      <p:sp>
        <p:nvSpPr>
          <p:cNvPr id="766" name="Top Hat"/>
          <p:cNvSpPr txBox="1"/>
          <p:nvPr/>
        </p:nvSpPr>
        <p:spPr>
          <a:xfrm>
            <a:off x="11182015" y="738225"/>
            <a:ext cx="2256434" cy="8794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defRPr sz="4800">
                <a:solidFill>
                  <a:schemeClr val="accent5"/>
                </a:solidFill>
              </a:defRPr>
            </a:lvl1pPr>
          </a:lstStyle>
          <a:p>
            <a:pPr/>
            <a:r>
              <a:t>Top Hat</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8" name="Mixing blood for hemophilia"/>
          <p:cNvSpPr txBox="1"/>
          <p:nvPr/>
        </p:nvSpPr>
        <p:spPr>
          <a:xfrm>
            <a:off x="3466770" y="149026"/>
            <a:ext cx="9291882" cy="1041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5800"/>
            </a:lvl1pPr>
          </a:lstStyle>
          <a:p>
            <a:pPr/>
            <a:r>
              <a:t>Mixing blood for hemophilia</a:t>
            </a:r>
          </a:p>
        </p:txBody>
      </p:sp>
      <p:grpSp>
        <p:nvGrpSpPr>
          <p:cNvPr id="771" name="Group"/>
          <p:cNvGrpSpPr/>
          <p:nvPr/>
        </p:nvGrpSpPr>
        <p:grpSpPr>
          <a:xfrm>
            <a:off x="4619625" y="2393156"/>
            <a:ext cx="946547" cy="4161235"/>
            <a:chOff x="0" y="0"/>
            <a:chExt cx="946546" cy="4161234"/>
          </a:xfrm>
        </p:grpSpPr>
        <p:sp>
          <p:nvSpPr>
            <p:cNvPr id="769" name="Rounded Rectangle"/>
            <p:cNvSpPr/>
            <p:nvPr/>
          </p:nvSpPr>
          <p:spPr>
            <a:xfrm>
              <a:off x="17859"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70" name="Rectangle"/>
            <p:cNvSpPr/>
            <p:nvPr/>
          </p:nvSpPr>
          <p:spPr>
            <a:xfrm>
              <a:off x="0" y="0"/>
              <a:ext cx="946547"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72" name="Normal blood"/>
          <p:cNvSpPr txBox="1"/>
          <p:nvPr/>
        </p:nvSpPr>
        <p:spPr>
          <a:xfrm>
            <a:off x="3772638" y="1500187"/>
            <a:ext cx="2709882"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lvl1pPr>
          </a:lstStyle>
          <a:p>
            <a:pPr/>
            <a:r>
              <a:t>Normal blood</a:t>
            </a:r>
          </a:p>
        </p:txBody>
      </p:sp>
      <p:sp>
        <p:nvSpPr>
          <p:cNvPr id="773" name="clots"/>
          <p:cNvSpPr txBox="1"/>
          <p:nvPr/>
        </p:nvSpPr>
        <p:spPr>
          <a:xfrm>
            <a:off x="4554884" y="12698015"/>
            <a:ext cx="1042054"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lvl1pPr>
          </a:lstStyle>
          <a:p>
            <a:pPr/>
            <a:r>
              <a:t>clots</a:t>
            </a:r>
          </a:p>
        </p:txBody>
      </p:sp>
      <p:grpSp>
        <p:nvGrpSpPr>
          <p:cNvPr id="794" name="Group"/>
          <p:cNvGrpSpPr/>
          <p:nvPr/>
        </p:nvGrpSpPr>
        <p:grpSpPr>
          <a:xfrm>
            <a:off x="4619625" y="8304609"/>
            <a:ext cx="964407" cy="4177749"/>
            <a:chOff x="0" y="0"/>
            <a:chExt cx="964406" cy="4177747"/>
          </a:xfrm>
        </p:grpSpPr>
        <p:sp>
          <p:nvSpPr>
            <p:cNvPr id="774" name="Rounded Rectangle"/>
            <p:cNvSpPr/>
            <p:nvPr/>
          </p:nvSpPr>
          <p:spPr>
            <a:xfrm>
              <a:off x="35718"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75" name="Rectangle"/>
            <p:cNvSpPr/>
            <p:nvPr/>
          </p:nvSpPr>
          <p:spPr>
            <a:xfrm>
              <a:off x="17859" y="0"/>
              <a:ext cx="946548"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784" name="Group"/>
            <p:cNvGrpSpPr/>
            <p:nvPr/>
          </p:nvGrpSpPr>
          <p:grpSpPr>
            <a:xfrm>
              <a:off x="17859" y="517921"/>
              <a:ext cx="927342" cy="3659827"/>
              <a:chOff x="0" y="0"/>
              <a:chExt cx="927340" cy="3659825"/>
            </a:xfrm>
          </p:grpSpPr>
          <p:sp>
            <p:nvSpPr>
              <p:cNvPr id="776" name="Line"/>
              <p:cNvSpPr/>
              <p:nvPr/>
            </p:nvSpPr>
            <p:spPr>
              <a:xfrm flipV="1">
                <a:off x="61072" y="118867"/>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77" name="Line"/>
              <p:cNvSpPr/>
              <p:nvPr/>
            </p:nvSpPr>
            <p:spPr>
              <a:xfrm flipV="1">
                <a:off x="71437" y="553640"/>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78" name="Line"/>
              <p:cNvSpPr/>
              <p:nvPr/>
            </p:nvSpPr>
            <p:spPr>
              <a:xfrm flipV="1">
                <a:off x="107156" y="1017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79" name="Line"/>
              <p:cNvSpPr/>
              <p:nvPr/>
            </p:nvSpPr>
            <p:spPr>
              <a:xfrm flipV="1">
                <a:off x="89296" y="1589484"/>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80" name="Line"/>
              <p:cNvSpPr/>
              <p:nvPr/>
            </p:nvSpPr>
            <p:spPr>
              <a:xfrm flipV="1">
                <a:off x="53578" y="2160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81" name="Line"/>
              <p:cNvSpPr/>
              <p:nvPr/>
            </p:nvSpPr>
            <p:spPr>
              <a:xfrm flipV="1">
                <a:off x="107156" y="2696765"/>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82" name="Line"/>
              <p:cNvSpPr/>
              <p:nvPr/>
            </p:nvSpPr>
            <p:spPr>
              <a:xfrm flipV="1">
                <a:off x="339328" y="3084672"/>
                <a:ext cx="575153" cy="575154"/>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83" name="Line"/>
              <p:cNvSpPr/>
              <p:nvPr/>
            </p:nvSpPr>
            <p:spPr>
              <a:xfrm flipV="1">
                <a:off x="0" y="0"/>
                <a:ext cx="575153" cy="575153"/>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grpSp>
        <p:grpSp>
          <p:nvGrpSpPr>
            <p:cNvPr id="793" name="Group"/>
            <p:cNvGrpSpPr/>
            <p:nvPr/>
          </p:nvGrpSpPr>
          <p:grpSpPr>
            <a:xfrm flipH="1">
              <a:off x="0" y="482203"/>
              <a:ext cx="927341" cy="3659826"/>
              <a:chOff x="0" y="0"/>
              <a:chExt cx="927340" cy="3659825"/>
            </a:xfrm>
          </p:grpSpPr>
          <p:sp>
            <p:nvSpPr>
              <p:cNvPr id="785" name="Line"/>
              <p:cNvSpPr/>
              <p:nvPr/>
            </p:nvSpPr>
            <p:spPr>
              <a:xfrm flipV="1">
                <a:off x="61072" y="118867"/>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86" name="Line"/>
              <p:cNvSpPr/>
              <p:nvPr/>
            </p:nvSpPr>
            <p:spPr>
              <a:xfrm flipV="1">
                <a:off x="71437" y="553640"/>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87" name="Line"/>
              <p:cNvSpPr/>
              <p:nvPr/>
            </p:nvSpPr>
            <p:spPr>
              <a:xfrm flipV="1">
                <a:off x="107156" y="1017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88" name="Line"/>
              <p:cNvSpPr/>
              <p:nvPr/>
            </p:nvSpPr>
            <p:spPr>
              <a:xfrm flipV="1">
                <a:off x="89296" y="1589484"/>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89" name="Line"/>
              <p:cNvSpPr/>
              <p:nvPr/>
            </p:nvSpPr>
            <p:spPr>
              <a:xfrm flipV="1">
                <a:off x="53578" y="2160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90" name="Line"/>
              <p:cNvSpPr/>
              <p:nvPr/>
            </p:nvSpPr>
            <p:spPr>
              <a:xfrm flipV="1">
                <a:off x="107156" y="2696765"/>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91" name="Line"/>
              <p:cNvSpPr/>
              <p:nvPr/>
            </p:nvSpPr>
            <p:spPr>
              <a:xfrm flipV="1">
                <a:off x="339328" y="3084672"/>
                <a:ext cx="575153" cy="575154"/>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792" name="Line"/>
              <p:cNvSpPr/>
              <p:nvPr/>
            </p:nvSpPr>
            <p:spPr>
              <a:xfrm flipV="1">
                <a:off x="0" y="0"/>
                <a:ext cx="575153" cy="575153"/>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grpSp>
      </p:grpSp>
      <p:grpSp>
        <p:nvGrpSpPr>
          <p:cNvPr id="797" name="Group"/>
          <p:cNvGrpSpPr/>
          <p:nvPr/>
        </p:nvGrpSpPr>
        <p:grpSpPr>
          <a:xfrm>
            <a:off x="8084343" y="2393156"/>
            <a:ext cx="946548" cy="4161235"/>
            <a:chOff x="0" y="0"/>
            <a:chExt cx="946546" cy="4161234"/>
          </a:xfrm>
        </p:grpSpPr>
        <p:sp>
          <p:nvSpPr>
            <p:cNvPr id="795" name="Rounded Rectangle"/>
            <p:cNvSpPr/>
            <p:nvPr/>
          </p:nvSpPr>
          <p:spPr>
            <a:xfrm>
              <a:off x="17859"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796" name="Rectangle"/>
            <p:cNvSpPr/>
            <p:nvPr/>
          </p:nvSpPr>
          <p:spPr>
            <a:xfrm>
              <a:off x="0" y="0"/>
              <a:ext cx="946547"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798" name="hemophilia A"/>
          <p:cNvSpPr txBox="1"/>
          <p:nvPr/>
        </p:nvSpPr>
        <p:spPr>
          <a:xfrm>
            <a:off x="7113658" y="1500187"/>
            <a:ext cx="2615284"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lvl1pPr>
          </a:lstStyle>
          <a:p>
            <a:pPr/>
            <a:r>
              <a:t>hemophilia A</a:t>
            </a:r>
          </a:p>
        </p:txBody>
      </p:sp>
      <p:sp>
        <p:nvSpPr>
          <p:cNvPr id="799" name="270"/>
          <p:cNvSpPr/>
          <p:nvPr/>
        </p:nvSpPr>
        <p:spPr>
          <a:xfrm rot="5400000">
            <a:off x="4485679" y="7081242"/>
            <a:ext cx="1232298" cy="928688"/>
          </a:xfrm>
          <a:prstGeom prst="rightArrow">
            <a:avLst>
              <a:gd name="adj1" fmla="val 29469"/>
              <a:gd name="adj2" fmla="val 64744"/>
            </a:avLst>
          </a:prstGeom>
          <a:solidFill>
            <a:srgbClr val="AAAAAA"/>
          </a:solidFill>
          <a:ln w="12700">
            <a:miter lim="400000"/>
          </a:ln>
          <a:extLst>
            <a:ext uri="{C572A759-6A51-4108-AA02-DFA0A04FC94B}">
              <ma14:wrappingTextBoxFlag xmlns:ma14="http://schemas.microsoft.com/office/mac/drawingml/2011/main" val="1"/>
            </a:ext>
          </a:extLst>
        </p:spPr>
        <p:txBody>
          <a:bodyPr lIns="71437" tIns="71437" rIns="71437" bIns="71437" anchor="ctr"/>
          <a:lstStyle>
            <a:lvl1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lvl1pPr>
          </a:lstStyle>
          <a:p>
            <a:pPr/>
            <a:r>
              <a:t>270</a:t>
            </a:r>
          </a:p>
        </p:txBody>
      </p:sp>
      <p:sp>
        <p:nvSpPr>
          <p:cNvPr id="800" name="270"/>
          <p:cNvSpPr/>
          <p:nvPr/>
        </p:nvSpPr>
        <p:spPr>
          <a:xfrm rot="5400000">
            <a:off x="7878960" y="7081242"/>
            <a:ext cx="1232298" cy="928688"/>
          </a:xfrm>
          <a:prstGeom prst="rightArrow">
            <a:avLst>
              <a:gd name="adj1" fmla="val 29469"/>
              <a:gd name="adj2" fmla="val 64744"/>
            </a:avLst>
          </a:prstGeom>
          <a:solidFill>
            <a:srgbClr val="AAAAAA"/>
          </a:solidFill>
          <a:ln w="12700">
            <a:miter lim="400000"/>
          </a:ln>
          <a:extLst>
            <a:ext uri="{C572A759-6A51-4108-AA02-DFA0A04FC94B}">
              <ma14:wrappingTextBoxFlag xmlns:ma14="http://schemas.microsoft.com/office/mac/drawingml/2011/main" val="1"/>
            </a:ext>
          </a:extLst>
        </p:spPr>
        <p:txBody>
          <a:bodyPr lIns="71437" tIns="71437" rIns="71437" bIns="71437" anchor="ctr"/>
          <a:lstStyle>
            <a:lvl1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lvl1pPr>
          </a:lstStyle>
          <a:p>
            <a:pPr/>
            <a:r>
              <a:t>270</a:t>
            </a:r>
          </a:p>
        </p:txBody>
      </p:sp>
      <p:grpSp>
        <p:nvGrpSpPr>
          <p:cNvPr id="803" name="Group"/>
          <p:cNvGrpSpPr/>
          <p:nvPr/>
        </p:nvGrpSpPr>
        <p:grpSpPr>
          <a:xfrm>
            <a:off x="8048625" y="8322468"/>
            <a:ext cx="946547" cy="4161236"/>
            <a:chOff x="0" y="0"/>
            <a:chExt cx="946546" cy="4161234"/>
          </a:xfrm>
        </p:grpSpPr>
        <p:sp>
          <p:nvSpPr>
            <p:cNvPr id="801" name="Rounded Rectangle"/>
            <p:cNvSpPr/>
            <p:nvPr/>
          </p:nvSpPr>
          <p:spPr>
            <a:xfrm>
              <a:off x="17859"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02" name="Rectangle"/>
            <p:cNvSpPr/>
            <p:nvPr/>
          </p:nvSpPr>
          <p:spPr>
            <a:xfrm>
              <a:off x="0" y="0"/>
              <a:ext cx="946547"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806" name="Group"/>
          <p:cNvGrpSpPr/>
          <p:nvPr/>
        </p:nvGrpSpPr>
        <p:grpSpPr>
          <a:xfrm>
            <a:off x="11352609" y="2393156"/>
            <a:ext cx="946548" cy="4161235"/>
            <a:chOff x="0" y="0"/>
            <a:chExt cx="946546" cy="4161234"/>
          </a:xfrm>
        </p:grpSpPr>
        <p:sp>
          <p:nvSpPr>
            <p:cNvPr id="804" name="Rounded Rectangle"/>
            <p:cNvSpPr/>
            <p:nvPr/>
          </p:nvSpPr>
          <p:spPr>
            <a:xfrm>
              <a:off x="17859"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05" name="Rectangle"/>
            <p:cNvSpPr/>
            <p:nvPr/>
          </p:nvSpPr>
          <p:spPr>
            <a:xfrm>
              <a:off x="0" y="0"/>
              <a:ext cx="946547"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807" name="hemophilia B"/>
          <p:cNvSpPr txBox="1"/>
          <p:nvPr/>
        </p:nvSpPr>
        <p:spPr>
          <a:xfrm>
            <a:off x="10376482" y="1500187"/>
            <a:ext cx="2638724"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lvl1pPr>
          </a:lstStyle>
          <a:p>
            <a:pPr/>
            <a:r>
              <a:t>hemophilia B</a:t>
            </a:r>
          </a:p>
        </p:txBody>
      </p:sp>
      <p:sp>
        <p:nvSpPr>
          <p:cNvPr id="808" name="270"/>
          <p:cNvSpPr/>
          <p:nvPr/>
        </p:nvSpPr>
        <p:spPr>
          <a:xfrm rot="5400000">
            <a:off x="11147226" y="7081242"/>
            <a:ext cx="1232298" cy="928688"/>
          </a:xfrm>
          <a:prstGeom prst="rightArrow">
            <a:avLst>
              <a:gd name="adj1" fmla="val 29469"/>
              <a:gd name="adj2" fmla="val 64744"/>
            </a:avLst>
          </a:prstGeom>
          <a:solidFill>
            <a:srgbClr val="AAAAAA"/>
          </a:solidFill>
          <a:ln w="12700">
            <a:miter lim="400000"/>
          </a:ln>
          <a:extLst>
            <a:ext uri="{C572A759-6A51-4108-AA02-DFA0A04FC94B}">
              <ma14:wrappingTextBoxFlag xmlns:ma14="http://schemas.microsoft.com/office/mac/drawingml/2011/main" val="1"/>
            </a:ext>
          </a:extLst>
        </p:spPr>
        <p:txBody>
          <a:bodyPr lIns="71437" tIns="71437" rIns="71437" bIns="71437" anchor="ctr"/>
          <a:lstStyle>
            <a:lvl1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lvl1pPr>
          </a:lstStyle>
          <a:p>
            <a:pPr/>
            <a:r>
              <a:t>270</a:t>
            </a:r>
          </a:p>
        </p:txBody>
      </p:sp>
      <p:grpSp>
        <p:nvGrpSpPr>
          <p:cNvPr id="811" name="Group"/>
          <p:cNvGrpSpPr/>
          <p:nvPr/>
        </p:nvGrpSpPr>
        <p:grpSpPr>
          <a:xfrm>
            <a:off x="11316890" y="8322468"/>
            <a:ext cx="946548" cy="4161236"/>
            <a:chOff x="0" y="0"/>
            <a:chExt cx="946546" cy="4161234"/>
          </a:xfrm>
        </p:grpSpPr>
        <p:sp>
          <p:nvSpPr>
            <p:cNvPr id="809" name="Rounded Rectangle"/>
            <p:cNvSpPr/>
            <p:nvPr/>
          </p:nvSpPr>
          <p:spPr>
            <a:xfrm>
              <a:off x="17859"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10" name="Rectangle"/>
            <p:cNvSpPr/>
            <p:nvPr/>
          </p:nvSpPr>
          <p:spPr>
            <a:xfrm>
              <a:off x="0" y="0"/>
              <a:ext cx="946547"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812" name="no clotting"/>
          <p:cNvSpPr txBox="1"/>
          <p:nvPr/>
        </p:nvSpPr>
        <p:spPr>
          <a:xfrm>
            <a:off x="9012508" y="12840890"/>
            <a:ext cx="2114662" cy="660798"/>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3200"/>
            </a:lvl1pPr>
          </a:lstStyle>
          <a:p>
            <a:pPr/>
            <a:r>
              <a:t>no clotting</a:t>
            </a:r>
          </a:p>
        </p:txBody>
      </p:sp>
      <p:grpSp>
        <p:nvGrpSpPr>
          <p:cNvPr id="840" name="Group"/>
          <p:cNvGrpSpPr/>
          <p:nvPr/>
        </p:nvGrpSpPr>
        <p:grpSpPr>
          <a:xfrm>
            <a:off x="18103452" y="1312664"/>
            <a:ext cx="1910706" cy="12932172"/>
            <a:chOff x="838051" y="795337"/>
            <a:chExt cx="1910705" cy="12932171"/>
          </a:xfrm>
        </p:grpSpPr>
        <p:grpSp>
          <p:nvGrpSpPr>
            <p:cNvPr id="815" name="Group"/>
            <p:cNvGrpSpPr/>
            <p:nvPr/>
          </p:nvGrpSpPr>
          <p:grpSpPr>
            <a:xfrm>
              <a:off x="838051" y="1875829"/>
              <a:ext cx="946548" cy="4161236"/>
              <a:chOff x="0" y="0"/>
              <a:chExt cx="946546" cy="4161234"/>
            </a:xfrm>
          </p:grpSpPr>
          <p:sp>
            <p:nvSpPr>
              <p:cNvPr id="813" name="Rounded Rectangle"/>
              <p:cNvSpPr/>
              <p:nvPr/>
            </p:nvSpPr>
            <p:spPr>
              <a:xfrm>
                <a:off x="17859"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14" name="Rectangle"/>
              <p:cNvSpPr/>
              <p:nvPr/>
            </p:nvSpPr>
            <p:spPr>
              <a:xfrm>
                <a:off x="0" y="0"/>
                <a:ext cx="946547"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816" name="270"/>
            <p:cNvSpPr/>
            <p:nvPr/>
          </p:nvSpPr>
          <p:spPr>
            <a:xfrm rot="5400000">
              <a:off x="686246" y="6563915"/>
              <a:ext cx="1232298" cy="928689"/>
            </a:xfrm>
            <a:prstGeom prst="rightArrow">
              <a:avLst>
                <a:gd name="adj1" fmla="val 29469"/>
                <a:gd name="adj2" fmla="val 64744"/>
              </a:avLst>
            </a:prstGeom>
            <a:solidFill>
              <a:srgbClr val="AAAAAA"/>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lvl1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lvl1pPr>
            </a:lstStyle>
            <a:p>
              <a:pPr/>
              <a:r>
                <a:t>270</a:t>
              </a:r>
            </a:p>
          </p:txBody>
        </p:sp>
        <p:grpSp>
          <p:nvGrpSpPr>
            <p:cNvPr id="837" name="Group"/>
            <p:cNvGrpSpPr/>
            <p:nvPr/>
          </p:nvGrpSpPr>
          <p:grpSpPr>
            <a:xfrm>
              <a:off x="855910" y="7787282"/>
              <a:ext cx="964407" cy="4177749"/>
              <a:chOff x="0" y="0"/>
              <a:chExt cx="964406" cy="4177747"/>
            </a:xfrm>
          </p:grpSpPr>
          <p:sp>
            <p:nvSpPr>
              <p:cNvPr id="817" name="Rounded Rectangle"/>
              <p:cNvSpPr/>
              <p:nvPr/>
            </p:nvSpPr>
            <p:spPr>
              <a:xfrm>
                <a:off x="35718"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18" name="Rectangle"/>
              <p:cNvSpPr/>
              <p:nvPr/>
            </p:nvSpPr>
            <p:spPr>
              <a:xfrm>
                <a:off x="17859" y="0"/>
                <a:ext cx="946548"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827" name="Group"/>
              <p:cNvGrpSpPr/>
              <p:nvPr/>
            </p:nvGrpSpPr>
            <p:grpSpPr>
              <a:xfrm>
                <a:off x="17859" y="517921"/>
                <a:ext cx="927342" cy="3659827"/>
                <a:chOff x="0" y="0"/>
                <a:chExt cx="927340" cy="3659825"/>
              </a:xfrm>
            </p:grpSpPr>
            <p:sp>
              <p:nvSpPr>
                <p:cNvPr id="819" name="Line"/>
                <p:cNvSpPr/>
                <p:nvPr/>
              </p:nvSpPr>
              <p:spPr>
                <a:xfrm flipV="1">
                  <a:off x="61072" y="118867"/>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20" name="Line"/>
                <p:cNvSpPr/>
                <p:nvPr/>
              </p:nvSpPr>
              <p:spPr>
                <a:xfrm flipV="1">
                  <a:off x="71437" y="553640"/>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21" name="Line"/>
                <p:cNvSpPr/>
                <p:nvPr/>
              </p:nvSpPr>
              <p:spPr>
                <a:xfrm flipV="1">
                  <a:off x="107156" y="1017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22" name="Line"/>
                <p:cNvSpPr/>
                <p:nvPr/>
              </p:nvSpPr>
              <p:spPr>
                <a:xfrm flipV="1">
                  <a:off x="89296" y="1589484"/>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23" name="Line"/>
                <p:cNvSpPr/>
                <p:nvPr/>
              </p:nvSpPr>
              <p:spPr>
                <a:xfrm flipV="1">
                  <a:off x="53578" y="2160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24" name="Line"/>
                <p:cNvSpPr/>
                <p:nvPr/>
              </p:nvSpPr>
              <p:spPr>
                <a:xfrm flipV="1">
                  <a:off x="107156" y="2696765"/>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25" name="Line"/>
                <p:cNvSpPr/>
                <p:nvPr/>
              </p:nvSpPr>
              <p:spPr>
                <a:xfrm flipV="1">
                  <a:off x="339328" y="3084672"/>
                  <a:ext cx="575153" cy="575154"/>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26" name="Line"/>
                <p:cNvSpPr/>
                <p:nvPr/>
              </p:nvSpPr>
              <p:spPr>
                <a:xfrm flipV="1">
                  <a:off x="0" y="0"/>
                  <a:ext cx="575153" cy="575153"/>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grpSp>
          <p:grpSp>
            <p:nvGrpSpPr>
              <p:cNvPr id="836" name="Group"/>
              <p:cNvGrpSpPr/>
              <p:nvPr/>
            </p:nvGrpSpPr>
            <p:grpSpPr>
              <a:xfrm flipH="1">
                <a:off x="0" y="482203"/>
                <a:ext cx="927341" cy="3659826"/>
                <a:chOff x="0" y="0"/>
                <a:chExt cx="927340" cy="3659825"/>
              </a:xfrm>
            </p:grpSpPr>
            <p:sp>
              <p:nvSpPr>
                <p:cNvPr id="828" name="Line"/>
                <p:cNvSpPr/>
                <p:nvPr/>
              </p:nvSpPr>
              <p:spPr>
                <a:xfrm flipV="1">
                  <a:off x="61072" y="118867"/>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29" name="Line"/>
                <p:cNvSpPr/>
                <p:nvPr/>
              </p:nvSpPr>
              <p:spPr>
                <a:xfrm flipV="1">
                  <a:off x="71437" y="553640"/>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30" name="Line"/>
                <p:cNvSpPr/>
                <p:nvPr/>
              </p:nvSpPr>
              <p:spPr>
                <a:xfrm flipV="1">
                  <a:off x="107156" y="1017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31" name="Line"/>
                <p:cNvSpPr/>
                <p:nvPr/>
              </p:nvSpPr>
              <p:spPr>
                <a:xfrm flipV="1">
                  <a:off x="89296" y="1589484"/>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32" name="Line"/>
                <p:cNvSpPr/>
                <p:nvPr/>
              </p:nvSpPr>
              <p:spPr>
                <a:xfrm flipV="1">
                  <a:off x="53578" y="2160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33" name="Line"/>
                <p:cNvSpPr/>
                <p:nvPr/>
              </p:nvSpPr>
              <p:spPr>
                <a:xfrm flipV="1">
                  <a:off x="107156" y="2696765"/>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34" name="Line"/>
                <p:cNvSpPr/>
                <p:nvPr/>
              </p:nvSpPr>
              <p:spPr>
                <a:xfrm flipV="1">
                  <a:off x="339328" y="3084672"/>
                  <a:ext cx="575153" cy="575154"/>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35" name="Line"/>
                <p:cNvSpPr/>
                <p:nvPr/>
              </p:nvSpPr>
              <p:spPr>
                <a:xfrm flipV="1">
                  <a:off x="0" y="0"/>
                  <a:ext cx="575153" cy="575153"/>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grpSp>
        </p:grpSp>
        <p:sp>
          <p:nvSpPr>
            <p:cNvPr id="838" name="mix…"/>
            <p:cNvSpPr/>
            <p:nvPr/>
          </p:nvSpPr>
          <p:spPr>
            <a:xfrm>
              <a:off x="1478756" y="7953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mix </a:t>
              </a:r>
            </a:p>
            <a:p>
              <a:pPr algn="ctr" defTabSz="821531">
                <a:defRPr sz="3200"/>
              </a:pPr>
              <a:r>
                <a:t>hemophilia A &amp; </a:t>
              </a:r>
            </a:p>
            <a:p>
              <a:pPr algn="ctr" defTabSz="821531">
                <a:defRPr sz="3200"/>
              </a:pPr>
              <a:r>
                <a:t>hemophilia B</a:t>
              </a:r>
            </a:p>
          </p:txBody>
        </p:sp>
        <p:sp>
          <p:nvSpPr>
            <p:cNvPr id="839" name="clots"/>
            <p:cNvSpPr/>
            <p:nvPr/>
          </p:nvSpPr>
          <p:spPr>
            <a:xfrm>
              <a:off x="1412655" y="1245750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vl1pPr>
            </a:lstStyle>
            <a:p>
              <a:pPr/>
              <a:r>
                <a:t>clots</a:t>
              </a:r>
            </a:p>
          </p:txBody>
        </p:sp>
      </p:grpSp>
      <p:grpSp>
        <p:nvGrpSpPr>
          <p:cNvPr id="868" name="Group"/>
          <p:cNvGrpSpPr/>
          <p:nvPr/>
        </p:nvGrpSpPr>
        <p:grpSpPr>
          <a:xfrm>
            <a:off x="14585157" y="1312664"/>
            <a:ext cx="1821409" cy="12950032"/>
            <a:chOff x="858986" y="795337"/>
            <a:chExt cx="1821408" cy="12950031"/>
          </a:xfrm>
        </p:grpSpPr>
        <p:grpSp>
          <p:nvGrpSpPr>
            <p:cNvPr id="843" name="Group"/>
            <p:cNvGrpSpPr/>
            <p:nvPr/>
          </p:nvGrpSpPr>
          <p:grpSpPr>
            <a:xfrm>
              <a:off x="912564" y="1875829"/>
              <a:ext cx="946548" cy="4161236"/>
              <a:chOff x="0" y="0"/>
              <a:chExt cx="946546" cy="4161234"/>
            </a:xfrm>
          </p:grpSpPr>
          <p:sp>
            <p:nvSpPr>
              <p:cNvPr id="841" name="Rounded Rectangle"/>
              <p:cNvSpPr/>
              <p:nvPr/>
            </p:nvSpPr>
            <p:spPr>
              <a:xfrm>
                <a:off x="17859"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42" name="Rectangle"/>
              <p:cNvSpPr/>
              <p:nvPr/>
            </p:nvSpPr>
            <p:spPr>
              <a:xfrm>
                <a:off x="0" y="0"/>
                <a:ext cx="946547"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844" name="mix…"/>
            <p:cNvSpPr/>
            <p:nvPr/>
          </p:nvSpPr>
          <p:spPr>
            <a:xfrm>
              <a:off x="1410394" y="7953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3200"/>
              </a:pPr>
              <a:r>
                <a:t>mix </a:t>
              </a:r>
            </a:p>
            <a:p>
              <a:pPr algn="ctr" defTabSz="821531">
                <a:defRPr sz="3200"/>
              </a:pPr>
              <a:r>
                <a:t>hemophilia &amp;</a:t>
              </a:r>
            </a:p>
            <a:p>
              <a:pPr algn="ctr" defTabSz="821531">
                <a:defRPr sz="3200"/>
              </a:pPr>
              <a:r>
                <a:t>normal plasma</a:t>
              </a:r>
            </a:p>
          </p:txBody>
        </p:sp>
        <p:sp>
          <p:nvSpPr>
            <p:cNvPr id="845" name="270"/>
            <p:cNvSpPr/>
            <p:nvPr/>
          </p:nvSpPr>
          <p:spPr>
            <a:xfrm rot="5400000">
              <a:off x="707181" y="6563915"/>
              <a:ext cx="1232298" cy="928689"/>
            </a:xfrm>
            <a:prstGeom prst="rightArrow">
              <a:avLst>
                <a:gd name="adj1" fmla="val 29469"/>
                <a:gd name="adj2" fmla="val 64744"/>
              </a:avLst>
            </a:prstGeom>
            <a:solidFill>
              <a:srgbClr val="AAAAAA"/>
            </a:solidFill>
            <a:ln w="12700" cap="flat">
              <a:noFill/>
              <a:miter lim="400000"/>
            </a:ln>
            <a:effectLst/>
            <a:extLst>
              <a:ext uri="{C572A759-6A51-4108-AA02-DFA0A04FC94B}">
                <ma14:wrappingTextBoxFlag xmlns:ma14="http://schemas.microsoft.com/office/mac/drawingml/2011/main" val="1"/>
              </a:ext>
            </a:extLst>
          </p:spPr>
          <p:txBody>
            <a:bodyPr wrap="square" lIns="71437" tIns="71437" rIns="71437" bIns="71437" numCol="1" anchor="ctr">
              <a:noAutofit/>
            </a:bodyPr>
            <a:lstStyle>
              <a:lvl1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lvl1pPr>
            </a:lstStyle>
            <a:p>
              <a:pPr/>
              <a:r>
                <a:t>270</a:t>
              </a:r>
            </a:p>
          </p:txBody>
        </p:sp>
        <p:sp>
          <p:nvSpPr>
            <p:cNvPr id="846" name="clots"/>
            <p:cNvSpPr/>
            <p:nvPr/>
          </p:nvSpPr>
          <p:spPr>
            <a:xfrm>
              <a:off x="1362153" y="12475368"/>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lvl1pPr>
            </a:lstStyle>
            <a:p>
              <a:pPr/>
              <a:r>
                <a:t>clots</a:t>
              </a:r>
            </a:p>
          </p:txBody>
        </p:sp>
        <p:grpSp>
          <p:nvGrpSpPr>
            <p:cNvPr id="867" name="Group"/>
            <p:cNvGrpSpPr/>
            <p:nvPr/>
          </p:nvGrpSpPr>
          <p:grpSpPr>
            <a:xfrm>
              <a:off x="912564" y="7787282"/>
              <a:ext cx="964407" cy="4177749"/>
              <a:chOff x="0" y="0"/>
              <a:chExt cx="964406" cy="4177747"/>
            </a:xfrm>
          </p:grpSpPr>
          <p:sp>
            <p:nvSpPr>
              <p:cNvPr id="847" name="Rounded Rectangle"/>
              <p:cNvSpPr/>
              <p:nvPr/>
            </p:nvSpPr>
            <p:spPr>
              <a:xfrm>
                <a:off x="35718" y="464343"/>
                <a:ext cx="910829" cy="3696892"/>
              </a:xfrm>
              <a:prstGeom prst="roundRect">
                <a:avLst>
                  <a:gd name="adj" fmla="val 29412"/>
                </a:avLst>
              </a:prstGeom>
              <a:solidFill>
                <a:srgbClr val="E32400"/>
              </a:solid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sp>
            <p:nvSpPr>
              <p:cNvPr id="848" name="Rectangle"/>
              <p:cNvSpPr/>
              <p:nvPr/>
            </p:nvSpPr>
            <p:spPr>
              <a:xfrm>
                <a:off x="17859" y="0"/>
                <a:ext cx="946548" cy="4161235"/>
              </a:xfrm>
              <a:prstGeom prst="rect">
                <a:avLst/>
              </a:prstGeom>
              <a:noFill/>
              <a:ln w="25400" cap="flat">
                <a:solidFill>
                  <a:srgbClr val="000000"/>
                </a:solidFill>
                <a:prstDash val="solid"/>
                <a:miter lim="400000"/>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nvGrpSpPr>
              <p:cNvPr id="857" name="Group"/>
              <p:cNvGrpSpPr/>
              <p:nvPr/>
            </p:nvGrpSpPr>
            <p:grpSpPr>
              <a:xfrm>
                <a:off x="17859" y="517921"/>
                <a:ext cx="927342" cy="3659827"/>
                <a:chOff x="0" y="0"/>
                <a:chExt cx="927340" cy="3659825"/>
              </a:xfrm>
            </p:grpSpPr>
            <p:sp>
              <p:nvSpPr>
                <p:cNvPr id="849" name="Line"/>
                <p:cNvSpPr/>
                <p:nvPr/>
              </p:nvSpPr>
              <p:spPr>
                <a:xfrm flipV="1">
                  <a:off x="61072" y="118867"/>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50" name="Line"/>
                <p:cNvSpPr/>
                <p:nvPr/>
              </p:nvSpPr>
              <p:spPr>
                <a:xfrm flipV="1">
                  <a:off x="71437" y="553640"/>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51" name="Line"/>
                <p:cNvSpPr/>
                <p:nvPr/>
              </p:nvSpPr>
              <p:spPr>
                <a:xfrm flipV="1">
                  <a:off x="107156" y="1017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52" name="Line"/>
                <p:cNvSpPr/>
                <p:nvPr/>
              </p:nvSpPr>
              <p:spPr>
                <a:xfrm flipV="1">
                  <a:off x="89296" y="1589484"/>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53" name="Line"/>
                <p:cNvSpPr/>
                <p:nvPr/>
              </p:nvSpPr>
              <p:spPr>
                <a:xfrm flipV="1">
                  <a:off x="53578" y="2160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54" name="Line"/>
                <p:cNvSpPr/>
                <p:nvPr/>
              </p:nvSpPr>
              <p:spPr>
                <a:xfrm flipV="1">
                  <a:off x="107156" y="2696765"/>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55" name="Line"/>
                <p:cNvSpPr/>
                <p:nvPr/>
              </p:nvSpPr>
              <p:spPr>
                <a:xfrm flipV="1">
                  <a:off x="339328" y="3084672"/>
                  <a:ext cx="575153" cy="575154"/>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56" name="Line"/>
                <p:cNvSpPr/>
                <p:nvPr/>
              </p:nvSpPr>
              <p:spPr>
                <a:xfrm flipV="1">
                  <a:off x="0" y="0"/>
                  <a:ext cx="575153" cy="575153"/>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grpSp>
          <p:grpSp>
            <p:nvGrpSpPr>
              <p:cNvPr id="866" name="Group"/>
              <p:cNvGrpSpPr/>
              <p:nvPr/>
            </p:nvGrpSpPr>
            <p:grpSpPr>
              <a:xfrm flipH="1">
                <a:off x="0" y="482203"/>
                <a:ext cx="927341" cy="3659826"/>
                <a:chOff x="0" y="0"/>
                <a:chExt cx="927340" cy="3659825"/>
              </a:xfrm>
            </p:grpSpPr>
            <p:sp>
              <p:nvSpPr>
                <p:cNvPr id="858" name="Line"/>
                <p:cNvSpPr/>
                <p:nvPr/>
              </p:nvSpPr>
              <p:spPr>
                <a:xfrm flipV="1">
                  <a:off x="61072" y="118867"/>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59" name="Line"/>
                <p:cNvSpPr/>
                <p:nvPr/>
              </p:nvSpPr>
              <p:spPr>
                <a:xfrm flipV="1">
                  <a:off x="71437" y="553640"/>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60" name="Line"/>
                <p:cNvSpPr/>
                <p:nvPr/>
              </p:nvSpPr>
              <p:spPr>
                <a:xfrm flipV="1">
                  <a:off x="107156" y="1017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61" name="Line"/>
                <p:cNvSpPr/>
                <p:nvPr/>
              </p:nvSpPr>
              <p:spPr>
                <a:xfrm flipV="1">
                  <a:off x="89296" y="1589484"/>
                  <a:ext cx="820186"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62" name="Line"/>
                <p:cNvSpPr/>
                <p:nvPr/>
              </p:nvSpPr>
              <p:spPr>
                <a:xfrm flipV="1">
                  <a:off x="53578" y="2160984"/>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63" name="Line"/>
                <p:cNvSpPr/>
                <p:nvPr/>
              </p:nvSpPr>
              <p:spPr>
                <a:xfrm flipV="1">
                  <a:off x="107156" y="2696765"/>
                  <a:ext cx="820185" cy="820186"/>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64" name="Line"/>
                <p:cNvSpPr/>
                <p:nvPr/>
              </p:nvSpPr>
              <p:spPr>
                <a:xfrm flipV="1">
                  <a:off x="339328" y="3084672"/>
                  <a:ext cx="575153" cy="575154"/>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sp>
              <p:nvSpPr>
                <p:cNvPr id="865" name="Line"/>
                <p:cNvSpPr/>
                <p:nvPr/>
              </p:nvSpPr>
              <p:spPr>
                <a:xfrm flipV="1">
                  <a:off x="0" y="0"/>
                  <a:ext cx="575153" cy="575153"/>
                </a:xfrm>
                <a:prstGeom prst="line">
                  <a:avLst/>
                </a:prstGeom>
                <a:noFill/>
                <a:ln w="50800" cap="flat">
                  <a:solidFill>
                    <a:srgbClr val="000000"/>
                  </a:solidFill>
                  <a:prstDash val="solid"/>
                  <a:miter lim="400000"/>
                </a:ln>
                <a:effectLst/>
              </p:spPr>
              <p:txBody>
                <a:bodyPr wrap="square" lIns="71437" tIns="71437" rIns="71437" bIns="71437" numCol="1" anchor="ctr">
                  <a:noAutofit/>
                </a:bodyPr>
                <a:lstStyle/>
                <a:p>
                  <a:pPr/>
                </a:p>
              </p:txBody>
            </p:sp>
          </p:grpSp>
        </p:gr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8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8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868" grpId="1"/>
      <p:bldP build="whole" bldLvl="1" animBg="1" rev="0" advAuto="0" spid="840" grpId="2"/>
    </p:bldLst>
  </p:timing>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870" name="The main treatment for hemophilia is called replacement therapy. Concentrates of clotting factor VIII (for hemophilia A) or clotting factor IX (for hemophilia B) are slowly dripped or injected into a vein. These infusions help replace the clotting factor"/>
          <p:cNvSpPr txBox="1"/>
          <p:nvPr/>
        </p:nvSpPr>
        <p:spPr>
          <a:xfrm>
            <a:off x="4536444" y="652462"/>
            <a:ext cx="15317438" cy="21240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defRPr sz="3200">
                <a:latin typeface="Verdana"/>
                <a:ea typeface="Verdana"/>
                <a:cs typeface="Verdana"/>
                <a:sym typeface="Verdana"/>
              </a:defRPr>
            </a:lvl1pPr>
          </a:lstStyle>
          <a:p>
            <a:pPr/>
            <a:r>
              <a:t>The main treatment for hemophilia is called replacement therapy. Concentrates of clotting factor VIII (for hemophilia A) or clotting factor IX (for hemophilia B) are slowly dripped or injected into a vein. These infusions help replace the clotting factor that's missing or low.</a:t>
            </a:r>
          </a:p>
        </p:txBody>
      </p:sp>
      <p:grpSp>
        <p:nvGrpSpPr>
          <p:cNvPr id="873" name="Group"/>
          <p:cNvGrpSpPr/>
          <p:nvPr/>
        </p:nvGrpSpPr>
        <p:grpSpPr>
          <a:xfrm>
            <a:off x="3792140" y="3250406"/>
            <a:ext cx="16769954" cy="9678195"/>
            <a:chOff x="0" y="0"/>
            <a:chExt cx="16769953" cy="9678193"/>
          </a:xfrm>
        </p:grpSpPr>
        <p:pic>
          <p:nvPicPr>
            <p:cNvPr id="871" name="fox78119_1309.jpg" descr="fox78119_1309.jpg"/>
            <p:cNvPicPr>
              <a:picLocks noChangeAspect="0"/>
            </p:cNvPicPr>
            <p:nvPr/>
          </p:nvPicPr>
          <p:blipFill>
            <a:blip r:embed="rId2">
              <a:extLst/>
            </a:blip>
            <a:stretch>
              <a:fillRect/>
            </a:stretch>
          </p:blipFill>
          <p:spPr>
            <a:xfrm>
              <a:off x="0" y="105568"/>
              <a:ext cx="16769954" cy="9572626"/>
            </a:xfrm>
            <a:prstGeom prst="rect">
              <a:avLst/>
            </a:prstGeom>
            <a:ln w="12700" cap="flat">
              <a:noFill/>
              <a:miter lim="400000"/>
            </a:ln>
            <a:effectLst/>
          </p:spPr>
        </p:pic>
        <p:sp>
          <p:nvSpPr>
            <p:cNvPr id="872" name="Rectangle"/>
            <p:cNvSpPr/>
            <p:nvPr/>
          </p:nvSpPr>
          <p:spPr>
            <a:xfrm>
              <a:off x="3339703"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grpSp>
        <p:nvGrpSpPr>
          <p:cNvPr id="876" name="Group"/>
          <p:cNvGrpSpPr/>
          <p:nvPr/>
        </p:nvGrpSpPr>
        <p:grpSpPr>
          <a:xfrm>
            <a:off x="16838536" y="9644062"/>
            <a:ext cx="3521738" cy="1600399"/>
            <a:chOff x="323440" y="515937"/>
            <a:chExt cx="3521737" cy="1600398"/>
          </a:xfrm>
        </p:grpSpPr>
        <p:sp>
          <p:nvSpPr>
            <p:cNvPr id="874" name="Hemophilia A"/>
            <p:cNvSpPr/>
            <p:nvPr/>
          </p:nvSpPr>
          <p:spPr>
            <a:xfrm>
              <a:off x="2575178" y="846335"/>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p>
              <a:pPr algn="ctr" defTabSz="821531">
                <a:defRPr sz="2400">
                  <a:solidFill>
                    <a:srgbClr val="B51A00"/>
                  </a:solidFill>
                </a:defRPr>
              </a:pPr>
              <a:r>
                <a:rPr sz="3200"/>
                <a:t>Hemophilia</a:t>
              </a:r>
              <a:r>
                <a:t> </a:t>
              </a:r>
              <a:r>
                <a:rPr sz="3200"/>
                <a:t>A</a:t>
              </a:r>
            </a:p>
          </p:txBody>
        </p:sp>
        <p:sp>
          <p:nvSpPr>
            <p:cNvPr id="875" name="X"/>
            <p:cNvSpPr/>
            <p:nvPr/>
          </p:nvSpPr>
          <p:spPr>
            <a:xfrm>
              <a:off x="323440" y="5159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solidFill>
                    <a:srgbClr val="FF4013"/>
                  </a:solidFill>
                </a:defRPr>
              </a:lvl1pPr>
            </a:lstStyle>
            <a:p>
              <a:pPr/>
              <a:r>
                <a:t>X</a:t>
              </a:r>
            </a:p>
          </p:txBody>
        </p:sp>
      </p:grpSp>
      <p:grpSp>
        <p:nvGrpSpPr>
          <p:cNvPr id="879" name="Group"/>
          <p:cNvGrpSpPr/>
          <p:nvPr/>
        </p:nvGrpSpPr>
        <p:grpSpPr>
          <a:xfrm>
            <a:off x="17558864" y="8768953"/>
            <a:ext cx="2868990" cy="1591469"/>
            <a:chOff x="323440" y="312737"/>
            <a:chExt cx="2868989" cy="1591468"/>
          </a:xfrm>
        </p:grpSpPr>
        <p:sp>
          <p:nvSpPr>
            <p:cNvPr id="877" name="Hemophilia B"/>
            <p:cNvSpPr/>
            <p:nvPr/>
          </p:nvSpPr>
          <p:spPr>
            <a:xfrm>
              <a:off x="1922430" y="312737"/>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3200">
                  <a:solidFill>
                    <a:srgbClr val="B51A00"/>
                  </a:solidFill>
                </a:defRPr>
              </a:lvl1pPr>
            </a:lstStyle>
            <a:p>
              <a:pPr/>
              <a:r>
                <a:t>Hemophilia B</a:t>
              </a:r>
            </a:p>
          </p:txBody>
        </p:sp>
        <p:sp>
          <p:nvSpPr>
            <p:cNvPr id="878" name="X"/>
            <p:cNvSpPr/>
            <p:nvPr/>
          </p:nvSpPr>
          <p:spPr>
            <a:xfrm>
              <a:off x="323440" y="634206"/>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71437" tIns="71437" rIns="71437" bIns="71437" numCol="1" anchor="ctr">
              <a:spAutoFit/>
            </a:bodyPr>
            <a:lstStyle>
              <a:lvl1pPr algn="ctr" defTabSz="821531">
                <a:defRPr sz="5800">
                  <a:solidFill>
                    <a:srgbClr val="FF4013"/>
                  </a:solidFill>
                </a:defRPr>
              </a:lvl1pPr>
            </a:lstStyle>
            <a:p>
              <a:pPr/>
              <a:r>
                <a:t>X</a:t>
              </a:r>
            </a:p>
          </p:txBody>
        </p:sp>
      </p:gr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Figure 13.31b"/>
          <p:cNvSpPr txBox="1"/>
          <p:nvPr/>
        </p:nvSpPr>
        <p:spPr>
          <a:xfrm>
            <a:off x="18228468" y="12884150"/>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13.31b</a:t>
            </a:r>
          </a:p>
        </p:txBody>
      </p:sp>
      <p:grpSp>
        <p:nvGrpSpPr>
          <p:cNvPr id="279" name="Group"/>
          <p:cNvGrpSpPr/>
          <p:nvPr/>
        </p:nvGrpSpPr>
        <p:grpSpPr>
          <a:xfrm>
            <a:off x="5173265" y="678656"/>
            <a:ext cx="14019610" cy="12135248"/>
            <a:chOff x="0" y="0"/>
            <a:chExt cx="14019609" cy="12135246"/>
          </a:xfrm>
        </p:grpSpPr>
        <p:pic>
          <p:nvPicPr>
            <p:cNvPr id="277" name="fox78119_1331b.jpg" descr="fox78119_1331b.jpg"/>
            <p:cNvPicPr>
              <a:picLocks noChangeAspect="0"/>
            </p:cNvPicPr>
            <p:nvPr/>
          </p:nvPicPr>
          <p:blipFill>
            <a:blip r:embed="rId2">
              <a:extLst/>
            </a:blip>
            <a:stretch>
              <a:fillRect/>
            </a:stretch>
          </p:blipFill>
          <p:spPr>
            <a:xfrm>
              <a:off x="0" y="223043"/>
              <a:ext cx="14019610" cy="11912204"/>
            </a:xfrm>
            <a:prstGeom prst="rect">
              <a:avLst/>
            </a:prstGeom>
            <a:ln w="12700" cap="flat">
              <a:noFill/>
              <a:miter lim="400000"/>
            </a:ln>
            <a:effectLst/>
          </p:spPr>
        </p:pic>
        <p:sp>
          <p:nvSpPr>
            <p:cNvPr id="278" name="Rectangle"/>
            <p:cNvSpPr/>
            <p:nvPr/>
          </p:nvSpPr>
          <p:spPr>
            <a:xfrm>
              <a:off x="2089546"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Figure 13.33"/>
          <p:cNvSpPr txBox="1"/>
          <p:nvPr/>
        </p:nvSpPr>
        <p:spPr>
          <a:xfrm>
            <a:off x="18264187" y="12776993"/>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13.33</a:t>
            </a:r>
          </a:p>
        </p:txBody>
      </p:sp>
      <p:grpSp>
        <p:nvGrpSpPr>
          <p:cNvPr id="284" name="Group"/>
          <p:cNvGrpSpPr/>
          <p:nvPr/>
        </p:nvGrpSpPr>
        <p:grpSpPr>
          <a:xfrm>
            <a:off x="4260850" y="2196703"/>
            <a:ext cx="15855950" cy="9220598"/>
            <a:chOff x="0" y="0"/>
            <a:chExt cx="15855950" cy="9220596"/>
          </a:xfrm>
        </p:grpSpPr>
        <p:pic>
          <p:nvPicPr>
            <p:cNvPr id="282" name="fox78119_1333.jpg" descr="fox78119_1333.jpg"/>
            <p:cNvPicPr>
              <a:picLocks noChangeAspect="0"/>
            </p:cNvPicPr>
            <p:nvPr/>
          </p:nvPicPr>
          <p:blipFill>
            <a:blip r:embed="rId2">
              <a:extLst/>
            </a:blip>
            <a:stretch>
              <a:fillRect/>
            </a:stretch>
          </p:blipFill>
          <p:spPr>
            <a:xfrm>
              <a:off x="0" y="95646"/>
              <a:ext cx="15855950" cy="9124951"/>
            </a:xfrm>
            <a:prstGeom prst="rect">
              <a:avLst/>
            </a:prstGeom>
            <a:ln w="12700" cap="flat">
              <a:noFill/>
              <a:miter lim="400000"/>
            </a:ln>
            <a:effectLst/>
          </p:spPr>
        </p:pic>
        <p:sp>
          <p:nvSpPr>
            <p:cNvPr id="283" name="Rectangle"/>
            <p:cNvSpPr/>
            <p:nvPr/>
          </p:nvSpPr>
          <p:spPr>
            <a:xfrm>
              <a:off x="2912665" y="0"/>
              <a:ext cx="10179845"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285" name="Depression of ST interval = damage to myocardium,…"/>
          <p:cNvSpPr txBox="1"/>
          <p:nvPr/>
        </p:nvSpPr>
        <p:spPr>
          <a:xfrm>
            <a:off x="4065984" y="598289"/>
            <a:ext cx="16234173" cy="1678782"/>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b="1" sz="5000"/>
            </a:pPr>
            <a:r>
              <a:t>Depression of ST interval = damage to myocardium, </a:t>
            </a:r>
          </a:p>
          <a:p>
            <a:pPr defTabSz="821531">
              <a:defRPr b="1" sz="5000"/>
            </a:pPr>
            <a:r>
              <a:t>intracellular accumulation of Ca++</a:t>
            </a:r>
          </a:p>
        </p:txBody>
      </p:sp>
      <p:sp>
        <p:nvSpPr>
          <p:cNvPr id="286" name="ischemia = loss of oxygen due to reduced blood flow -&gt; cell damage &amp; death (infarction)"/>
          <p:cNvSpPr txBox="1"/>
          <p:nvPr/>
        </p:nvSpPr>
        <p:spPr>
          <a:xfrm>
            <a:off x="4226718" y="11954470"/>
            <a:ext cx="16234173" cy="6477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i="1" sz="3200">
                <a:latin typeface="+mj-lt"/>
                <a:ea typeface="+mj-ea"/>
                <a:cs typeface="+mj-cs"/>
                <a:sym typeface="Gill Sans"/>
              </a:defRPr>
            </a:lvl1pPr>
          </a:lstStyle>
          <a:p>
            <a:pPr/>
            <a:r>
              <a:t>ischemia = loss of oxygen due to reduced blood flow -&gt; cell damage &amp; death (infarction)</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Figure 13.34"/>
          <p:cNvSpPr txBox="1"/>
          <p:nvPr/>
        </p:nvSpPr>
        <p:spPr>
          <a:xfrm>
            <a:off x="18085593" y="12723415"/>
            <a:ext cx="2607470" cy="5207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algn="ctr" defTabSz="821531">
              <a:buClr>
                <a:srgbClr val="000000"/>
              </a:buClr>
              <a:buFont typeface="Arial"/>
              <a:defRPr sz="2400">
                <a:uFill>
                  <a:solidFill>
                    <a:srgbClr val="000000"/>
                  </a:solidFill>
                </a:uFill>
                <a:latin typeface="+mj-lt"/>
                <a:ea typeface="+mj-ea"/>
                <a:cs typeface="+mj-cs"/>
                <a:sym typeface="Gill Sans"/>
              </a:defRPr>
            </a:lvl1pPr>
          </a:lstStyle>
          <a:p>
            <a:pPr/>
            <a:r>
              <a:t>Figure 13.34</a:t>
            </a:r>
          </a:p>
        </p:txBody>
      </p:sp>
      <p:grpSp>
        <p:nvGrpSpPr>
          <p:cNvPr id="291" name="Group"/>
          <p:cNvGrpSpPr/>
          <p:nvPr/>
        </p:nvGrpSpPr>
        <p:grpSpPr>
          <a:xfrm>
            <a:off x="3655218" y="3286125"/>
            <a:ext cx="17073564" cy="6046391"/>
            <a:chOff x="0" y="0"/>
            <a:chExt cx="17073562" cy="6046390"/>
          </a:xfrm>
        </p:grpSpPr>
        <p:pic>
          <p:nvPicPr>
            <p:cNvPr id="289" name="fox78119_1334.jpg" descr="fox78119_1334.jpg"/>
            <p:cNvPicPr>
              <a:picLocks noChangeAspect="0"/>
            </p:cNvPicPr>
            <p:nvPr/>
          </p:nvPicPr>
          <p:blipFill>
            <a:blip r:embed="rId2">
              <a:extLst/>
            </a:blip>
            <a:stretch>
              <a:fillRect/>
            </a:stretch>
          </p:blipFill>
          <p:spPr>
            <a:xfrm>
              <a:off x="0" y="198040"/>
              <a:ext cx="17073563" cy="5848351"/>
            </a:xfrm>
            <a:prstGeom prst="rect">
              <a:avLst/>
            </a:prstGeom>
            <a:ln w="12700" cap="flat">
              <a:noFill/>
              <a:miter lim="400000"/>
            </a:ln>
            <a:effectLst/>
          </p:spPr>
        </p:pic>
        <p:sp>
          <p:nvSpPr>
            <p:cNvPr id="290" name="Rectangle"/>
            <p:cNvSpPr/>
            <p:nvPr/>
          </p:nvSpPr>
          <p:spPr>
            <a:xfrm>
              <a:off x="3804046" y="0"/>
              <a:ext cx="9429751" cy="482204"/>
            </a:xfrm>
            <a:prstGeom prst="rect">
              <a:avLst/>
            </a:prstGeom>
            <a:solidFill>
              <a:srgbClr val="FFFFFF"/>
            </a:solidFill>
            <a:ln w="12700" cap="flat">
              <a:noFill/>
              <a:round/>
            </a:ln>
            <a:effectLst/>
          </p:spPr>
          <p:txBody>
            <a:bodyPr wrap="square" lIns="71437" tIns="71437" rIns="71437" bIns="71437" numCol="1" anchor="ctr">
              <a:noAutofit/>
            </a:bodyPr>
            <a:lstStyle/>
            <a:p>
              <a:pPr algn="ctr" defTabSz="821531">
                <a:defRPr sz="5600">
                  <a:solidFill>
                    <a:srgbClr val="FFFFFF"/>
                  </a:solidFill>
                  <a:effectLst>
                    <a:outerShdw sx="100000" sy="100000" kx="0" ky="0" algn="b" rotWithShape="0" blurRad="38100" dist="12700" dir="5400000">
                      <a:srgbClr val="000000">
                        <a:alpha val="50000"/>
                      </a:srgbClr>
                    </a:outerShdw>
                  </a:effectLst>
                  <a:latin typeface="+mj-lt"/>
                  <a:ea typeface="+mj-ea"/>
                  <a:cs typeface="+mj-cs"/>
                  <a:sym typeface="Gill Sans"/>
                </a:defRPr>
              </a:pPr>
            </a:p>
          </p:txBody>
        </p:sp>
      </p:grpSp>
      <p:sp>
        <p:nvSpPr>
          <p:cNvPr id="292" name="bradycardia = slow heart beat…"/>
          <p:cNvSpPr txBox="1"/>
          <p:nvPr/>
        </p:nvSpPr>
        <p:spPr>
          <a:xfrm>
            <a:off x="4065984" y="757435"/>
            <a:ext cx="16252032" cy="2146301"/>
          </a:xfrm>
          <a:prstGeom prst="rect">
            <a:avLst/>
          </a:prstGeom>
          <a:solidFill>
            <a:srgbClr val="CCE8B5"/>
          </a:solidFill>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p>
            <a:pPr defTabSz="821531">
              <a:defRPr sz="3200">
                <a:latin typeface="+mj-lt"/>
                <a:ea typeface="+mj-ea"/>
                <a:cs typeface="+mj-cs"/>
                <a:sym typeface="Gill Sans"/>
              </a:defRPr>
            </a:pPr>
            <a:r>
              <a:t>bradycardia = slow heart beat</a:t>
            </a:r>
          </a:p>
          <a:p>
            <a:pPr defTabSz="821531">
              <a:defRPr sz="3200">
                <a:latin typeface="+mj-lt"/>
                <a:ea typeface="+mj-ea"/>
                <a:cs typeface="+mj-cs"/>
                <a:sym typeface="Gill Sans"/>
              </a:defRPr>
            </a:pPr>
            <a:r>
              <a:t>tachycardia = rapid heart beat</a:t>
            </a:r>
          </a:p>
          <a:p>
            <a:pPr defTabSz="821531">
              <a:defRPr sz="3200">
                <a:latin typeface="+mj-lt"/>
                <a:ea typeface="+mj-ea"/>
                <a:cs typeface="+mj-cs"/>
                <a:sym typeface="Gill Sans"/>
              </a:defRPr>
            </a:pPr>
            <a:r>
              <a:t>fibrillation = “quivering” of myocardium; uncoordinated contraction</a:t>
            </a:r>
          </a:p>
          <a:p>
            <a:pPr defTabSz="821531">
              <a:defRPr sz="3200">
                <a:latin typeface="+mj-lt"/>
                <a:ea typeface="+mj-ea"/>
                <a:cs typeface="+mj-cs"/>
                <a:sym typeface="Gill Sans"/>
              </a:defRPr>
            </a:pPr>
            <a:r>
              <a:t>arrhythmia = loss of rhythm</a:t>
            </a:r>
          </a:p>
        </p:txBody>
      </p:sp>
      <p:grpSp>
        <p:nvGrpSpPr>
          <p:cNvPr id="314" name="Group"/>
          <p:cNvGrpSpPr/>
          <p:nvPr/>
        </p:nvGrpSpPr>
        <p:grpSpPr>
          <a:xfrm>
            <a:off x="4065984" y="10429874"/>
            <a:ext cx="5804312" cy="2308863"/>
            <a:chOff x="0" y="0"/>
            <a:chExt cx="5804311" cy="2308861"/>
          </a:xfrm>
        </p:grpSpPr>
        <p:pic>
          <p:nvPicPr>
            <p:cNvPr id="293" name="droppedImage.png" descr="droppedImage.png"/>
            <p:cNvPicPr>
              <a:picLocks noChangeAspect="1"/>
            </p:cNvPicPr>
            <p:nvPr/>
          </p:nvPicPr>
          <p:blipFill>
            <a:blip r:embed="rId3">
              <a:extLst/>
            </a:blip>
            <a:stretch>
              <a:fillRect/>
            </a:stretch>
          </p:blipFill>
          <p:spPr>
            <a:xfrm>
              <a:off x="0" y="0"/>
              <a:ext cx="5804312" cy="2308847"/>
            </a:xfrm>
            <a:prstGeom prst="rect">
              <a:avLst/>
            </a:prstGeom>
            <a:ln w="12700" cap="flat">
              <a:noFill/>
              <a:miter lim="400000"/>
            </a:ln>
            <a:effectLst/>
          </p:spPr>
        </p:pic>
        <p:sp>
          <p:nvSpPr>
            <p:cNvPr id="294" name="Line"/>
            <p:cNvSpPr/>
            <p:nvPr/>
          </p:nvSpPr>
          <p:spPr>
            <a:xfrm flipH="1">
              <a:off x="5459036"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295" name="Line"/>
            <p:cNvSpPr/>
            <p:nvPr/>
          </p:nvSpPr>
          <p:spPr>
            <a:xfrm flipH="1">
              <a:off x="519489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296" name="Line"/>
            <p:cNvSpPr/>
            <p:nvPr/>
          </p:nvSpPr>
          <p:spPr>
            <a:xfrm flipH="1">
              <a:off x="4920961"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297" name="Line"/>
            <p:cNvSpPr/>
            <p:nvPr/>
          </p:nvSpPr>
          <p:spPr>
            <a:xfrm flipH="1">
              <a:off x="4637246"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298" name="Line"/>
            <p:cNvSpPr/>
            <p:nvPr/>
          </p:nvSpPr>
          <p:spPr>
            <a:xfrm flipH="1">
              <a:off x="4353528"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299" name="Line"/>
            <p:cNvSpPr/>
            <p:nvPr/>
          </p:nvSpPr>
          <p:spPr>
            <a:xfrm flipH="1">
              <a:off x="4030690"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0" name="Line"/>
            <p:cNvSpPr/>
            <p:nvPr/>
          </p:nvSpPr>
          <p:spPr>
            <a:xfrm flipH="1">
              <a:off x="3766541"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1" name="Line"/>
            <p:cNvSpPr/>
            <p:nvPr/>
          </p:nvSpPr>
          <p:spPr>
            <a:xfrm flipH="1">
              <a:off x="349261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2" name="Line"/>
            <p:cNvSpPr/>
            <p:nvPr/>
          </p:nvSpPr>
          <p:spPr>
            <a:xfrm flipH="1">
              <a:off x="3238247"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3" name="Line"/>
            <p:cNvSpPr/>
            <p:nvPr/>
          </p:nvSpPr>
          <p:spPr>
            <a:xfrm flipH="1">
              <a:off x="2954534"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4" name="Line"/>
            <p:cNvSpPr/>
            <p:nvPr/>
          </p:nvSpPr>
          <p:spPr>
            <a:xfrm flipH="1">
              <a:off x="262190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5" name="Line"/>
            <p:cNvSpPr/>
            <p:nvPr/>
          </p:nvSpPr>
          <p:spPr>
            <a:xfrm flipH="1">
              <a:off x="235775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6" name="Line"/>
            <p:cNvSpPr/>
            <p:nvPr/>
          </p:nvSpPr>
          <p:spPr>
            <a:xfrm flipH="1">
              <a:off x="2093609"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7" name="Line"/>
            <p:cNvSpPr/>
            <p:nvPr/>
          </p:nvSpPr>
          <p:spPr>
            <a:xfrm flipH="1">
              <a:off x="1780546"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8" name="Line"/>
            <p:cNvSpPr/>
            <p:nvPr/>
          </p:nvSpPr>
          <p:spPr>
            <a:xfrm flipH="1">
              <a:off x="1496833"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09" name="Line"/>
            <p:cNvSpPr/>
            <p:nvPr/>
          </p:nvSpPr>
          <p:spPr>
            <a:xfrm flipH="1">
              <a:off x="1173986"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10" name="Line"/>
            <p:cNvSpPr/>
            <p:nvPr/>
          </p:nvSpPr>
          <p:spPr>
            <a:xfrm flipH="1">
              <a:off x="909838"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11" name="Line"/>
            <p:cNvSpPr/>
            <p:nvPr/>
          </p:nvSpPr>
          <p:spPr>
            <a:xfrm flipH="1">
              <a:off x="635909"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12" name="Line"/>
            <p:cNvSpPr/>
            <p:nvPr/>
          </p:nvSpPr>
          <p:spPr>
            <a:xfrm flipH="1">
              <a:off x="332629"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sp>
          <p:nvSpPr>
            <p:cNvPr id="313" name="Line"/>
            <p:cNvSpPr/>
            <p:nvPr/>
          </p:nvSpPr>
          <p:spPr>
            <a:xfrm flipH="1">
              <a:off x="68482" y="9783"/>
              <a:ext cx="1" cy="2299079"/>
            </a:xfrm>
            <a:prstGeom prst="line">
              <a:avLst/>
            </a:prstGeom>
            <a:noFill/>
            <a:ln w="12700" cap="flat">
              <a:solidFill>
                <a:srgbClr val="9929BD"/>
              </a:solidFill>
              <a:prstDash val="solid"/>
              <a:miter lim="400000"/>
            </a:ln>
            <a:effectLst/>
          </p:spPr>
          <p:txBody>
            <a:bodyPr wrap="square" lIns="71437" tIns="71437" rIns="71437" bIns="71437" numCol="1" anchor="ctr">
              <a:noAutofit/>
            </a:bodyPr>
            <a:lstStyle/>
            <a:p>
              <a:pPr/>
            </a:p>
          </p:txBody>
        </p:sp>
      </p:grpSp>
      <p:sp>
        <p:nvSpPr>
          <p:cNvPr id="315" name="Normal"/>
          <p:cNvSpPr txBox="1"/>
          <p:nvPr/>
        </p:nvSpPr>
        <p:spPr>
          <a:xfrm>
            <a:off x="4067492" y="12724804"/>
            <a:ext cx="1196719" cy="535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defRPr sz="2400"/>
            </a:lvl1pPr>
          </a:lstStyle>
          <a:p>
            <a:pPr/>
            <a:r>
              <a:t>Normal</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7" name="droppedImage.png" descr="droppedImage.png"/>
          <p:cNvPicPr>
            <a:picLocks noChangeAspect="1"/>
          </p:cNvPicPr>
          <p:nvPr/>
        </p:nvPicPr>
        <p:blipFill>
          <a:blip r:embed="rId2">
            <a:extLst/>
          </a:blip>
          <a:stretch>
            <a:fillRect/>
          </a:stretch>
        </p:blipFill>
        <p:spPr>
          <a:xfrm>
            <a:off x="5459015" y="1678781"/>
            <a:ext cx="8966296" cy="10947798"/>
          </a:xfrm>
          <a:prstGeom prst="rect">
            <a:avLst/>
          </a:prstGeom>
          <a:ln w="12700">
            <a:miter lim="400000"/>
          </a:ln>
        </p:spPr>
      </p:pic>
      <p:sp>
        <p:nvSpPr>
          <p:cNvPr id="318" name="Shape"/>
          <p:cNvSpPr/>
          <p:nvPr/>
        </p:nvSpPr>
        <p:spPr>
          <a:xfrm>
            <a:off x="11757421" y="6977062"/>
            <a:ext cx="1169694" cy="1318691"/>
          </a:xfrm>
          <a:custGeom>
            <a:avLst/>
            <a:gdLst/>
            <a:ahLst/>
            <a:cxnLst>
              <a:cxn ang="0">
                <a:pos x="wd2" y="hd2"/>
              </a:cxn>
              <a:cxn ang="5400000">
                <a:pos x="wd2" y="hd2"/>
              </a:cxn>
              <a:cxn ang="10800000">
                <a:pos x="wd2" y="hd2"/>
              </a:cxn>
              <a:cxn ang="16200000">
                <a:pos x="wd2" y="hd2"/>
              </a:cxn>
            </a:cxnLst>
            <a:rect l="0" t="0" r="r" b="b"/>
            <a:pathLst>
              <a:path w="21244" h="21077" fill="norm" stroke="1" extrusionOk="0">
                <a:moveTo>
                  <a:pt x="6487" y="15605"/>
                </a:moveTo>
                <a:cubicBezTo>
                  <a:pt x="7022" y="16450"/>
                  <a:pt x="7471" y="19295"/>
                  <a:pt x="8217" y="19792"/>
                </a:cubicBezTo>
                <a:cubicBezTo>
                  <a:pt x="9942" y="20941"/>
                  <a:pt x="18521" y="21600"/>
                  <a:pt x="19894" y="20553"/>
                </a:cubicBezTo>
                <a:cubicBezTo>
                  <a:pt x="21368" y="19429"/>
                  <a:pt x="21600" y="11625"/>
                  <a:pt x="20759" y="9515"/>
                </a:cubicBezTo>
                <a:cubicBezTo>
                  <a:pt x="19776" y="7050"/>
                  <a:pt x="13000" y="0"/>
                  <a:pt x="10812" y="0"/>
                </a:cubicBezTo>
                <a:cubicBezTo>
                  <a:pt x="11763" y="0"/>
                  <a:pt x="11760" y="6708"/>
                  <a:pt x="10812" y="7612"/>
                </a:cubicBezTo>
                <a:cubicBezTo>
                  <a:pt x="9623" y="8746"/>
                  <a:pt x="1558" y="7291"/>
                  <a:pt x="0" y="8373"/>
                </a:cubicBezTo>
                <a:cubicBezTo>
                  <a:pt x="904" y="7745"/>
                  <a:pt x="5380" y="13857"/>
                  <a:pt x="6487" y="15605"/>
                </a:cubicBezTo>
                <a:close/>
              </a:path>
            </a:pathLst>
          </a:custGeom>
          <a:solidFill>
            <a:srgbClr val="A96800"/>
          </a:solidFill>
          <a:ln w="50800">
            <a:solidFill>
              <a:srgbClr val="000000"/>
            </a:solidFill>
            <a:miter lim="400000"/>
          </a:ln>
        </p:spPr>
        <p:txBody>
          <a:bodyPr lIns="71437" tIns="71437" rIns="71437" bIns="71437" anchor="ctr"/>
          <a:lstStyle/>
          <a:p>
            <a:pPr algn="ctr" defTabSz="821531">
              <a:defRPr sz="5800">
                <a:latin typeface="+mj-lt"/>
                <a:ea typeface="+mj-ea"/>
                <a:cs typeface="+mj-cs"/>
                <a:sym typeface="Gill Sans"/>
              </a:defRPr>
            </a:pPr>
          </a:p>
        </p:txBody>
      </p:sp>
      <p:sp>
        <p:nvSpPr>
          <p:cNvPr id="319" name="Line"/>
          <p:cNvSpPr/>
          <p:nvPr/>
        </p:nvSpPr>
        <p:spPr>
          <a:xfrm>
            <a:off x="11661568" y="6524625"/>
            <a:ext cx="524480" cy="2071688"/>
          </a:xfrm>
          <a:custGeom>
            <a:avLst/>
            <a:gdLst/>
            <a:ahLst/>
            <a:cxnLst>
              <a:cxn ang="0">
                <a:pos x="wd2" y="hd2"/>
              </a:cxn>
              <a:cxn ang="5400000">
                <a:pos x="wd2" y="hd2"/>
              </a:cxn>
              <a:cxn ang="10800000">
                <a:pos x="wd2" y="hd2"/>
              </a:cxn>
              <a:cxn ang="16200000">
                <a:pos x="wd2" y="hd2"/>
              </a:cxn>
            </a:cxnLst>
            <a:rect l="0" t="0" r="r" b="b"/>
            <a:pathLst>
              <a:path w="21194" h="21600" fill="norm" stroke="1" extrusionOk="0">
                <a:moveTo>
                  <a:pt x="21194" y="21600"/>
                </a:moveTo>
                <a:cubicBezTo>
                  <a:pt x="16748" y="19552"/>
                  <a:pt x="9862" y="16840"/>
                  <a:pt x="7722" y="15393"/>
                </a:cubicBezTo>
                <a:cubicBezTo>
                  <a:pt x="4968" y="13531"/>
                  <a:pt x="-406" y="8390"/>
                  <a:pt x="24" y="6455"/>
                </a:cubicBezTo>
                <a:cubicBezTo>
                  <a:pt x="345" y="5012"/>
                  <a:pt x="5827" y="2130"/>
                  <a:pt x="8684" y="0"/>
                </a:cubicBezTo>
              </a:path>
            </a:pathLst>
          </a:custGeom>
          <a:ln w="63500">
            <a:solidFill>
              <a:srgbClr val="4F7A28"/>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320" name="Line"/>
          <p:cNvSpPr/>
          <p:nvPr/>
        </p:nvSpPr>
        <p:spPr>
          <a:xfrm>
            <a:off x="11429990" y="5000625"/>
            <a:ext cx="738222" cy="814432"/>
          </a:xfrm>
          <a:custGeom>
            <a:avLst/>
            <a:gdLst/>
            <a:ahLst/>
            <a:cxnLst>
              <a:cxn ang="0">
                <a:pos x="wd2" y="hd2"/>
              </a:cxn>
              <a:cxn ang="5400000">
                <a:pos x="wd2" y="hd2"/>
              </a:cxn>
              <a:cxn ang="10800000">
                <a:pos x="wd2" y="hd2"/>
              </a:cxn>
              <a:cxn ang="16200000">
                <a:pos x="wd2" y="hd2"/>
              </a:cxn>
            </a:cxnLst>
            <a:rect l="0" t="0" r="r" b="b"/>
            <a:pathLst>
              <a:path w="21523" h="21344" fill="norm" stroke="1" extrusionOk="0">
                <a:moveTo>
                  <a:pt x="4860" y="0"/>
                </a:moveTo>
                <a:cubicBezTo>
                  <a:pt x="3256" y="3295"/>
                  <a:pt x="-33" y="7802"/>
                  <a:pt x="0" y="9985"/>
                </a:cubicBezTo>
                <a:cubicBezTo>
                  <a:pt x="36" y="12333"/>
                  <a:pt x="3509" y="19427"/>
                  <a:pt x="5554" y="20594"/>
                </a:cubicBezTo>
                <a:cubicBezTo>
                  <a:pt x="7297" y="21588"/>
                  <a:pt x="14951" y="21600"/>
                  <a:pt x="16663" y="20594"/>
                </a:cubicBezTo>
                <a:cubicBezTo>
                  <a:pt x="18531" y="19495"/>
                  <a:pt x="21467" y="12826"/>
                  <a:pt x="21522" y="10609"/>
                </a:cubicBezTo>
                <a:cubicBezTo>
                  <a:pt x="21567" y="8841"/>
                  <a:pt x="19476" y="3576"/>
                  <a:pt x="18051" y="2496"/>
                </a:cubicBezTo>
                <a:cubicBezTo>
                  <a:pt x="17008" y="1706"/>
                  <a:pt x="13400" y="1660"/>
                  <a:pt x="11109" y="1248"/>
                </a:cubicBezTo>
              </a:path>
            </a:pathLst>
          </a:custGeom>
          <a:ln w="63500">
            <a:solidFill>
              <a:srgbClr val="4F7A28"/>
            </a:solidFill>
            <a:miter lim="400000"/>
            <a:tailEnd type="triangle"/>
          </a:ln>
        </p:spPr>
        <p:txBody>
          <a:bodyPr lIns="71437" tIns="71437" rIns="71437" bIns="71437" anchor="ctr"/>
          <a:lstStyle/>
          <a:p>
            <a:pPr algn="ctr" defTabSz="821531">
              <a:defRPr sz="5800">
                <a:latin typeface="+mj-lt"/>
                <a:ea typeface="+mj-ea"/>
                <a:cs typeface="+mj-cs"/>
                <a:sym typeface="Gill Sans"/>
              </a:defRPr>
            </a:pPr>
          </a:p>
        </p:txBody>
      </p:sp>
      <p:sp>
        <p:nvSpPr>
          <p:cNvPr id="321" name="Circus Rhythms:"/>
          <p:cNvSpPr txBox="1"/>
          <p:nvPr/>
        </p:nvSpPr>
        <p:spPr>
          <a:xfrm>
            <a:off x="3871109" y="166885"/>
            <a:ext cx="10983517" cy="104140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b="1" sz="5800"/>
            </a:lvl1pPr>
          </a:lstStyle>
          <a:p>
            <a:pPr/>
            <a:r>
              <a:t>Circus Rhythms:</a:t>
            </a:r>
          </a:p>
        </p:txBody>
      </p:sp>
      <p:sp>
        <p:nvSpPr>
          <p:cNvPr id="322" name="because of delay of AP going around damage, or isolation due to damage, parts of ventricle contract out of step with rest of heart"/>
          <p:cNvSpPr txBox="1"/>
          <p:nvPr/>
        </p:nvSpPr>
        <p:spPr>
          <a:xfrm>
            <a:off x="13872359" y="460176"/>
            <a:ext cx="7000876" cy="45624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5000">
                <a:latin typeface="+mj-lt"/>
                <a:ea typeface="+mj-ea"/>
                <a:cs typeface="+mj-cs"/>
                <a:sym typeface="Gill Sans"/>
              </a:defRPr>
            </a:lvl1pPr>
          </a:lstStyle>
          <a:p>
            <a:pPr/>
            <a:r>
              <a:t>because of delay of AP going around damage, or isolation due to damage, parts of ventricle contract out of step with rest of heart</a:t>
            </a:r>
          </a:p>
        </p:txBody>
      </p:sp>
      <p:sp>
        <p:nvSpPr>
          <p:cNvPr id="323" name="damage due to ischemia"/>
          <p:cNvSpPr txBox="1"/>
          <p:nvPr/>
        </p:nvSpPr>
        <p:spPr>
          <a:xfrm>
            <a:off x="14676031" y="7474148"/>
            <a:ext cx="5447110" cy="714376"/>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ctr">
            <a:spAutoFit/>
          </a:bodyPr>
          <a:lstStyle>
            <a:lvl1pPr defTabSz="821531">
              <a:defRPr sz="3800">
                <a:latin typeface="+mj-lt"/>
                <a:ea typeface="+mj-ea"/>
                <a:cs typeface="+mj-cs"/>
                <a:sym typeface="Gill Sans"/>
              </a:defRPr>
            </a:lvl1pPr>
          </a:lstStyle>
          <a:p>
            <a:pPr/>
            <a:r>
              <a:t>damage due to ischemia</a:t>
            </a:r>
          </a:p>
        </p:txBody>
      </p:sp>
      <p:sp>
        <p:nvSpPr>
          <p:cNvPr id="324" name="Line"/>
          <p:cNvSpPr/>
          <p:nvPr/>
        </p:nvSpPr>
        <p:spPr>
          <a:xfrm>
            <a:off x="12745640" y="7911703"/>
            <a:ext cx="1702741" cy="1"/>
          </a:xfrm>
          <a:prstGeom prst="line">
            <a:avLst/>
          </a:prstGeom>
          <a:ln w="50800">
            <a:solidFill>
              <a:srgbClr val="000000"/>
            </a:solidFill>
            <a:miter lim="400000"/>
          </a:ln>
        </p:spPr>
        <p:txBody>
          <a:bodyPr lIns="71437" tIns="71437" rIns="71437" bIns="71437" anchor="ctr"/>
          <a:lstStyle/>
          <a:p>
            <a:pPr/>
          </a:p>
        </p:txBody>
      </p:sp>
    </p:spTree>
  </p:cSld>
  <p:clrMapOvr>
    <a:masterClrMapping/>
  </p:clrMapOvr>
  <p:transition xmlns:p14="http://schemas.microsoft.com/office/powerpoint/2010/main" spd="med" advClick="1"/>
</p:sld>
</file>

<file path=ppt/theme/_rels/theme1.xml.rels><?xml version="1.0" encoding="UTF-8"?>
<Relationships xmlns="http://schemas.openxmlformats.org/package/2006/relationships"><Relationship Id="rId1" Type="http://schemas.openxmlformats.org/officeDocument/2006/relationships/image" Target="../media/image1.png"/></Relationships>

</file>

<file path=ppt/theme/_rels/theme2.xml.rels><?xml version="1.0" encoding="UTF-8"?>
<Relationships xmlns="http://schemas.openxmlformats.org/package/2006/relationships"><Relationship Id="rId1" Type="http://schemas.openxmlformats.org/officeDocument/2006/relationships/image" Target="../media/image2.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6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50800" dist="25400" dir="5400000">
              <a:srgbClr val="000000">
                <a:alpha val="50000"/>
              </a:srgbClr>
            </a:outerShdw>
          </a:effectLst>
        </a:effectStyle>
        <a:effectStyle>
          <a:effectLst>
            <a:outerShdw sx="100000" sy="100000" kx="0" ky="0" algn="b" rotWithShape="0" blurRad="63500" dist="12700" dir="0">
              <a:srgbClr val="000000">
                <a:alpha val="50000"/>
              </a:srgbClr>
            </a:outerShdw>
          </a:effectLst>
        </a:effectStyle>
        <a:effectStyle>
          <a:effectLst>
            <a:outerShdw sx="100000" sy="100000" kx="0" ky="0" algn="b" rotWithShape="0" blurRad="508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50800" dist="25400" dir="5400000">
            <a:srgbClr val="000000">
              <a:alpha val="50000"/>
            </a:srgbClr>
          </a:outerShdw>
        </a:effectLst>
        <a:sp3d/>
      </a:spPr>
      <a:bodyPr rot="0" spcFirstLastPara="1" vertOverflow="overflow" horzOverflow="overflow" vert="horz" wrap="square" lIns="71437" tIns="71437" rIns="71437" bIns="71437" numCol="1" spcCol="38100" rtlCol="0" anchor="ctr" upright="0">
        <a:spAutoFit/>
      </a:bodyPr>
      <a:lstStyle>
        <a:defPPr marL="0" marR="0" indent="0" algn="ctr" defTabSz="821531" rtl="0" fontAlgn="auto" latinLnBrk="0" hangingPunct="0">
          <a:lnSpc>
            <a:spcPct val="100000"/>
          </a:lnSpc>
          <a:spcBef>
            <a:spcPts val="0"/>
          </a:spcBef>
          <a:spcAft>
            <a:spcPts val="0"/>
          </a:spcAft>
          <a:buClrTx/>
          <a:buSzTx/>
          <a:buFontTx/>
          <a:buNone/>
          <a:tabLst/>
          <a:defRPr b="0" baseline="0" cap="none" i="0" spc="0" strike="noStrike" sz="5600" u="none" kumimoji="0" normalizeH="0">
            <a:ln>
              <a:noFill/>
            </a:ln>
            <a:solidFill>
              <a:srgbClr val="FFFFFF"/>
            </a:solidFill>
            <a:effectLst>
              <a:outerShdw sx="100000" sy="100000" kx="0" ky="0" algn="b" rotWithShape="0" blurRad="38100" dist="12700" dir="5400000">
                <a:srgbClr val="000000">
                  <a:alpha val="50000"/>
                </a:srgbClr>
              </a:outerShdw>
            </a:effectLst>
            <a:uFillTx/>
            <a:latin typeface="+mj-lt"/>
            <a:ea typeface="+mj-ea"/>
            <a:cs typeface="+mj-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upright="0">
        <a:spAutoFit/>
      </a:bodyPr>
      <a:lstStyle>
        <a:defPPr marL="0" marR="0" indent="0" algn="l" defTabSz="642937" rtl="0" fontAlgn="auto" latinLnBrk="0" hangingPunct="0">
          <a:lnSpc>
            <a:spcPct val="100000"/>
          </a:lnSpc>
          <a:spcBef>
            <a:spcPts val="0"/>
          </a:spcBef>
          <a:spcAft>
            <a:spcPts val="0"/>
          </a:spcAft>
          <a:buClrTx/>
          <a:buSzTx/>
          <a:buFontTx/>
          <a:buNone/>
          <a:tabLst/>
          <a:defRPr b="0" baseline="0" cap="none" i="0" spc="0" strike="noStrike" sz="1600" u="none" kumimoji="0" normalizeH="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