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media1.mov" ContentType="audio/unknown"/>
  <Override PartName="/ppt/media/media2.mov" ContentType="video/unknown"/>
  <Override PartName="/ppt/media/media3.mov" ContentType="video/unknown"/>
  <Override PartName="/ppt/media/media4.mov" ContentType="video/unknown"/>
  <Override PartName="/ppt/media/image4.jpeg" ContentType="image/jpeg"/>
  <Override PartName="/ppt/media/image5.jpeg" ContentType="image/jpeg"/>
  <Override PartName="/ppt/media/media5.mov" ContentType="video/unknown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BBFC77FB-9ED0-4EC9-95AA-A1379042E648}" styleName="">
    <a:tblBg/>
    <a:wholeTbl>
      <a:tcTxStyle b="off" i="off">
        <a:font>
          <a:latin typeface="Times Roman"/>
          <a:ea typeface="Times Roman"/>
          <a:cs typeface="Times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Roman"/>
          <a:ea typeface="Times Roman"/>
          <a:cs typeface="Times Roman"/>
        </a:font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Roman"/>
          <a:ea typeface="Times Roman"/>
          <a:cs typeface="Times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Roman"/>
          <a:ea typeface="Times Roman"/>
          <a:cs typeface="Times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hape 24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000"/>
            </a:lvl1pPr>
            <a:lvl2pPr marL="0" indent="0" algn="ctr">
              <a:spcBef>
                <a:spcPts val="0"/>
              </a:spcBef>
              <a:buSzTx/>
              <a:buNone/>
              <a:defRPr sz="5000"/>
            </a:lvl2pPr>
            <a:lvl3pPr marL="0" indent="0" algn="ctr">
              <a:spcBef>
                <a:spcPts val="0"/>
              </a:spcBef>
              <a:buSzTx/>
              <a:buNone/>
              <a:defRPr sz="5000"/>
            </a:lvl3pPr>
            <a:lvl4pPr marL="0" indent="0" algn="ctr">
              <a:spcBef>
                <a:spcPts val="0"/>
              </a:spcBef>
              <a:buSzTx/>
              <a:buNone/>
              <a:defRPr sz="5000"/>
            </a:lvl4pPr>
            <a:lvl5pPr marL="0" indent="0" algn="ctr">
              <a:spcBef>
                <a:spcPts val="0"/>
              </a:spcBef>
              <a:buSzTx/>
              <a:buNone/>
              <a:defRPr sz="5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21"/>
          </p:nvPr>
        </p:nvSpPr>
        <p:spPr>
          <a:xfrm>
            <a:off x="13067109" y="2268140"/>
            <a:ext cx="5929313" cy="8899794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88" name="Title Text"/>
          <p:cNvSpPr txBox="1"/>
          <p:nvPr>
            <p:ph type="title"/>
          </p:nvPr>
        </p:nvSpPr>
        <p:spPr>
          <a:xfrm>
            <a:off x="3940968" y="1982390"/>
            <a:ext cx="8251032" cy="4643439"/>
          </a:xfrm>
          <a:prstGeom prst="rect">
            <a:avLst/>
          </a:prstGeom>
        </p:spPr>
        <p:txBody>
          <a:bodyPr anchor="b"/>
          <a:lstStyle>
            <a:lvl1pPr>
              <a:defRPr sz="9800"/>
            </a:lvl1pPr>
          </a:lstStyle>
          <a:p>
            <a:pPr/>
            <a:r>
              <a:t>Title Text</a:t>
            </a:r>
          </a:p>
        </p:txBody>
      </p:sp>
      <p:sp>
        <p:nvSpPr>
          <p:cNvPr id="89" name="Body Level One…"/>
          <p:cNvSpPr txBox="1"/>
          <p:nvPr>
            <p:ph type="body" sz="quarter" idx="1"/>
          </p:nvPr>
        </p:nvSpPr>
        <p:spPr>
          <a:xfrm>
            <a:off x="3940968" y="6732984"/>
            <a:ext cx="8251032" cy="464343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600"/>
            </a:lvl1pPr>
            <a:lvl2pPr marL="0" indent="0" algn="ctr">
              <a:spcBef>
                <a:spcPts val="0"/>
              </a:spcBef>
              <a:buSzTx/>
              <a:buNone/>
              <a:defRPr sz="4600"/>
            </a:lvl2pPr>
            <a:lvl3pPr marL="0" indent="0" algn="ctr">
              <a:spcBef>
                <a:spcPts val="0"/>
              </a:spcBef>
              <a:buSzTx/>
              <a:buNone/>
              <a:defRPr sz="4600"/>
            </a:lvl3pPr>
            <a:lvl4pPr marL="0" indent="0" algn="ctr">
              <a:spcBef>
                <a:spcPts val="0"/>
              </a:spcBef>
              <a:buSzTx/>
              <a:buNone/>
              <a:defRPr sz="4600"/>
            </a:lvl4pPr>
            <a:lvl5pPr marL="0" indent="0" algn="ctr">
              <a:spcBef>
                <a:spcPts val="0"/>
              </a:spcBef>
              <a:buSzTx/>
              <a:buNone/>
              <a:defRPr sz="4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Image"/>
          <p:cNvSpPr/>
          <p:nvPr>
            <p:ph type="pic" sz="quarter" idx="21"/>
          </p:nvPr>
        </p:nvSpPr>
        <p:spPr>
          <a:xfrm>
            <a:off x="13067109" y="2268140"/>
            <a:ext cx="5929313" cy="8899794"/>
          </a:xfrm>
          <a:prstGeom prst="rect">
            <a:avLst/>
          </a:prstGeom>
          <a:ln w="25400"/>
          <a:effectLst>
            <a:reflection blurRad="0" stA="50000" stPos="0" endA="0" endPos="40000" dist="0" dir="5400000" fadeDir="5400000" sx="100000" sy="-100000" kx="0" ky="0" algn="bl" rotWithShape="0"/>
          </a:effectLst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98" name="Title Text"/>
          <p:cNvSpPr txBox="1"/>
          <p:nvPr>
            <p:ph type="title"/>
          </p:nvPr>
        </p:nvSpPr>
        <p:spPr>
          <a:xfrm>
            <a:off x="3940968" y="1982390"/>
            <a:ext cx="8251032" cy="4643439"/>
          </a:xfrm>
          <a:prstGeom prst="rect">
            <a:avLst/>
          </a:prstGeom>
        </p:spPr>
        <p:txBody>
          <a:bodyPr anchor="b"/>
          <a:lstStyle>
            <a:lvl1pPr>
              <a:defRPr sz="9800"/>
            </a:lvl1pPr>
          </a:lstStyle>
          <a:p>
            <a:pPr/>
            <a:r>
              <a:t>Title Text</a:t>
            </a:r>
          </a:p>
        </p:txBody>
      </p:sp>
      <p:sp>
        <p:nvSpPr>
          <p:cNvPr id="99" name="Body Level One…"/>
          <p:cNvSpPr txBox="1"/>
          <p:nvPr>
            <p:ph type="body" sz="quarter" idx="1"/>
          </p:nvPr>
        </p:nvSpPr>
        <p:spPr>
          <a:xfrm>
            <a:off x="3940968" y="6732984"/>
            <a:ext cx="8251032" cy="464343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600"/>
            </a:lvl1pPr>
            <a:lvl2pPr marL="0" indent="0" algn="ctr">
              <a:spcBef>
                <a:spcPts val="0"/>
              </a:spcBef>
              <a:buSzTx/>
              <a:buNone/>
              <a:defRPr sz="4600"/>
            </a:lvl2pPr>
            <a:lvl3pPr marL="0" indent="0" algn="ctr">
              <a:spcBef>
                <a:spcPts val="0"/>
              </a:spcBef>
              <a:buSzTx/>
              <a:buNone/>
              <a:defRPr sz="4600"/>
            </a:lvl3pPr>
            <a:lvl4pPr marL="0" indent="0" algn="ctr">
              <a:spcBef>
                <a:spcPts val="0"/>
              </a:spcBef>
              <a:buSzTx/>
              <a:buNone/>
              <a:defRPr sz="4600"/>
            </a:lvl4pPr>
            <a:lvl5pPr marL="0" indent="0" algn="ctr">
              <a:spcBef>
                <a:spcPts val="0"/>
              </a:spcBef>
              <a:buSzTx/>
              <a:buNone/>
              <a:defRPr sz="4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Image"/>
          <p:cNvSpPr/>
          <p:nvPr>
            <p:ph type="pic" sz="quarter" idx="21"/>
          </p:nvPr>
        </p:nvSpPr>
        <p:spPr>
          <a:xfrm>
            <a:off x="13138546" y="3571875"/>
            <a:ext cx="5768579" cy="8658535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0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9" name="Body Level One…"/>
          <p:cNvSpPr txBox="1"/>
          <p:nvPr>
            <p:ph type="body" sz="quarter" idx="1"/>
          </p:nvPr>
        </p:nvSpPr>
        <p:spPr>
          <a:xfrm>
            <a:off x="4833937" y="3893343"/>
            <a:ext cx="7090173" cy="8036720"/>
          </a:xfrm>
          <a:prstGeom prst="rect">
            <a:avLst/>
          </a:prstGeom>
        </p:spPr>
        <p:txBody>
          <a:bodyPr/>
          <a:lstStyle>
            <a:lvl1pPr marL="997603" indent="-680103">
              <a:spcBef>
                <a:spcPts val="5300"/>
              </a:spcBef>
              <a:defRPr sz="4400"/>
            </a:lvl1pPr>
            <a:lvl2pPr marL="1442103" indent="-680103">
              <a:spcBef>
                <a:spcPts val="5300"/>
              </a:spcBef>
              <a:defRPr sz="4400"/>
            </a:lvl2pPr>
            <a:lvl3pPr marL="1886603" indent="-680103">
              <a:spcBef>
                <a:spcPts val="5300"/>
              </a:spcBef>
              <a:defRPr sz="4400"/>
            </a:lvl3pPr>
            <a:lvl4pPr marL="2331103" indent="-680103">
              <a:spcBef>
                <a:spcPts val="5300"/>
              </a:spcBef>
              <a:defRPr sz="4400"/>
            </a:lvl4pPr>
            <a:lvl5pPr marL="2775603" indent="-680103">
              <a:spcBef>
                <a:spcPts val="5300"/>
              </a:spcBef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18" name="Body Level One…"/>
          <p:cNvSpPr txBox="1"/>
          <p:nvPr>
            <p:ph type="body" sz="quarter" idx="1"/>
          </p:nvPr>
        </p:nvSpPr>
        <p:spPr>
          <a:xfrm>
            <a:off x="4833937" y="3893343"/>
            <a:ext cx="7090173" cy="8036720"/>
          </a:xfrm>
          <a:prstGeom prst="rect">
            <a:avLst/>
          </a:prstGeom>
        </p:spPr>
        <p:txBody>
          <a:bodyPr/>
          <a:lstStyle>
            <a:lvl1pPr marL="997603" indent="-680103">
              <a:spcBef>
                <a:spcPts val="5300"/>
              </a:spcBef>
              <a:defRPr sz="4400"/>
            </a:lvl1pPr>
            <a:lvl2pPr marL="1442103" indent="-680103">
              <a:spcBef>
                <a:spcPts val="5300"/>
              </a:spcBef>
              <a:defRPr sz="4400"/>
            </a:lvl2pPr>
            <a:lvl3pPr marL="1886603" indent="-680103">
              <a:spcBef>
                <a:spcPts val="5300"/>
              </a:spcBef>
              <a:defRPr sz="4400"/>
            </a:lvl3pPr>
            <a:lvl4pPr marL="2331103" indent="-680103">
              <a:spcBef>
                <a:spcPts val="5300"/>
              </a:spcBef>
              <a:defRPr sz="4400"/>
            </a:lvl4pPr>
            <a:lvl5pPr marL="2775603" indent="-680103">
              <a:spcBef>
                <a:spcPts val="5300"/>
              </a:spcBef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7" name="Body Level One…"/>
          <p:cNvSpPr txBox="1"/>
          <p:nvPr>
            <p:ph type="body" sz="quarter" idx="1"/>
          </p:nvPr>
        </p:nvSpPr>
        <p:spPr>
          <a:xfrm>
            <a:off x="13977937" y="3893343"/>
            <a:ext cx="5572126" cy="8036720"/>
          </a:xfrm>
          <a:prstGeom prst="rect">
            <a:avLst/>
          </a:prstGeom>
        </p:spPr>
        <p:txBody>
          <a:bodyPr/>
          <a:lstStyle>
            <a:lvl1pPr marL="997603" indent="-680103">
              <a:spcBef>
                <a:spcPts val="5300"/>
              </a:spcBef>
              <a:defRPr sz="4400"/>
            </a:lvl1pPr>
            <a:lvl2pPr marL="1442103" indent="-680103">
              <a:spcBef>
                <a:spcPts val="5300"/>
              </a:spcBef>
              <a:defRPr sz="4400"/>
            </a:lvl2pPr>
            <a:lvl3pPr marL="1886603" indent="-680103">
              <a:spcBef>
                <a:spcPts val="5300"/>
              </a:spcBef>
              <a:defRPr sz="4400"/>
            </a:lvl3pPr>
            <a:lvl4pPr marL="2331103" indent="-680103">
              <a:spcBef>
                <a:spcPts val="5300"/>
              </a:spcBef>
              <a:defRPr sz="4400"/>
            </a:lvl4pPr>
            <a:lvl5pPr marL="2775603" indent="-680103">
              <a:spcBef>
                <a:spcPts val="5300"/>
              </a:spcBef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</p:spPr>
        <p:txBody>
          <a:bodyPr/>
          <a:lstStyle>
            <a:lvl1pPr marL="81280" marR="81280" defTabSz="1821656">
              <a:defRPr b="1" sz="8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</p:spPr>
        <p:txBody>
          <a:bodyPr anchor="t"/>
          <a:lstStyle>
            <a:lvl1pPr marL="508230" marR="81280" indent="-467590" defTabSz="1821656">
              <a:spcBef>
                <a:spcPts val="1400"/>
              </a:spcBef>
              <a:buSzPct val="100000"/>
              <a:defRPr b="1" sz="6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888866" marR="81280" indent="-391026" defTabSz="1821656">
              <a:spcBef>
                <a:spcPts val="1200"/>
              </a:spcBef>
              <a:buSzPct val="100000"/>
              <a:buChar char="–"/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  <a:lvl3pPr marL="1264322" marR="81280" indent="-309282" defTabSz="1821656">
              <a:spcBef>
                <a:spcPts val="1100"/>
              </a:spcBef>
              <a:buSzPct val="100000"/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3pPr>
            <a:lvl4pPr marL="1722482" marR="81280" indent="-310242" defTabSz="1821656">
              <a:spcBef>
                <a:spcPts val="900"/>
              </a:spcBef>
              <a:buSzPct val="100000"/>
              <a:buChar char="–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4pPr>
            <a:lvl5pPr marL="2179682" marR="81280" indent="-310242" defTabSz="1821656">
              <a:spcBef>
                <a:spcPts val="900"/>
              </a:spcBef>
              <a:buSzPct val="100000"/>
              <a:buChar char="»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</p:spPr>
        <p:txBody>
          <a:bodyPr/>
          <a:lstStyle>
            <a:lvl1pPr defTabSz="1160859">
              <a:defRPr b="1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</p:spPr>
        <p:txBody>
          <a:bodyPr/>
          <a:lstStyle>
            <a:lvl1pPr marL="81280" marR="81280" defTabSz="1821656">
              <a:defRPr b="1" sz="8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2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</p:spPr>
        <p:txBody>
          <a:bodyPr anchor="t"/>
          <a:lstStyle>
            <a:lvl1pPr marL="508230" marR="81280" indent="-467590" defTabSz="1821656">
              <a:spcBef>
                <a:spcPts val="1400"/>
              </a:spcBef>
              <a:buSzPct val="100000"/>
              <a:defRPr b="1" sz="6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888866" marR="81280" indent="-391026" defTabSz="1821656">
              <a:spcBef>
                <a:spcPts val="1200"/>
              </a:spcBef>
              <a:buSzPct val="100000"/>
              <a:buChar char="–"/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  <a:lvl3pPr marL="1264322" marR="81280" indent="-309282" defTabSz="1821656">
              <a:spcBef>
                <a:spcPts val="1100"/>
              </a:spcBef>
              <a:buSzPct val="100000"/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3pPr>
            <a:lvl4pPr marL="1722482" marR="81280" indent="-310242" defTabSz="1821656">
              <a:spcBef>
                <a:spcPts val="900"/>
              </a:spcBef>
              <a:buSzPct val="100000"/>
              <a:buChar char="–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4pPr>
            <a:lvl5pPr marL="2179682" marR="81280" indent="-310242" defTabSz="1821656">
              <a:spcBef>
                <a:spcPts val="900"/>
              </a:spcBef>
              <a:buSzPct val="100000"/>
              <a:buChar char="»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</p:spPr>
        <p:txBody>
          <a:bodyPr/>
          <a:lstStyle>
            <a:lvl1pPr defTabSz="1160859">
              <a:defRPr b="1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</p:spPr>
        <p:txBody>
          <a:bodyPr/>
          <a:lstStyle>
            <a:lvl1pPr marL="81280" marR="81280" defTabSz="1821656">
              <a:defRPr b="1" sz="8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1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</p:spPr>
        <p:txBody>
          <a:bodyPr anchor="t"/>
          <a:lstStyle>
            <a:lvl1pPr marL="508230" marR="81280" indent="-467590" defTabSz="1821656">
              <a:spcBef>
                <a:spcPts val="1400"/>
              </a:spcBef>
              <a:buSzPct val="100000"/>
              <a:defRPr b="1" sz="6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888866" marR="81280" indent="-391026" defTabSz="1821656">
              <a:spcBef>
                <a:spcPts val="1200"/>
              </a:spcBef>
              <a:buSzPct val="100000"/>
              <a:buChar char="–"/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  <a:lvl3pPr marL="1264322" marR="81280" indent="-309282" defTabSz="1821656">
              <a:spcBef>
                <a:spcPts val="1100"/>
              </a:spcBef>
              <a:buSzPct val="100000"/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3pPr>
            <a:lvl4pPr marL="1722482" marR="81280" indent="-310242" defTabSz="1821656">
              <a:spcBef>
                <a:spcPts val="900"/>
              </a:spcBef>
              <a:buSzPct val="100000"/>
              <a:buChar char="–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4pPr>
            <a:lvl5pPr marL="2179682" marR="81280" indent="-310242" defTabSz="1821656">
              <a:spcBef>
                <a:spcPts val="900"/>
              </a:spcBef>
              <a:buSzPct val="100000"/>
              <a:buChar char="»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</p:spPr>
        <p:txBody>
          <a:bodyPr/>
          <a:lstStyle>
            <a:lvl1pPr defTabSz="1160859">
              <a:defRPr b="1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sz="half" idx="1"/>
          </p:nvPr>
        </p:nvSpPr>
        <p:spPr>
          <a:xfrm>
            <a:off x="4833937" y="3893343"/>
            <a:ext cx="14716126" cy="8036720"/>
          </a:xfrm>
          <a:prstGeom prst="rect">
            <a:avLst/>
          </a:prstGeom>
        </p:spPr>
        <p:txBody>
          <a:bodyPr/>
          <a:lstStyle>
            <a:lvl1pPr>
              <a:spcBef>
                <a:spcPts val="3300"/>
              </a:spcBef>
            </a:lvl1pPr>
            <a:lvl2pPr>
              <a:spcBef>
                <a:spcPts val="3300"/>
              </a:spcBef>
            </a:lvl2pPr>
            <a:lvl3pPr>
              <a:spcBef>
                <a:spcPts val="3300"/>
              </a:spcBef>
            </a:lvl3pPr>
            <a:lvl4pPr>
              <a:spcBef>
                <a:spcPts val="3300"/>
              </a:spcBef>
            </a:lvl4pPr>
            <a:lvl5pPr>
              <a:spcBef>
                <a:spcPts val="3300"/>
              </a:spcBef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</p:spPr>
        <p:txBody>
          <a:bodyPr/>
          <a:lstStyle>
            <a:lvl1pPr marL="81280" marR="81280" defTabSz="1821656">
              <a:defRPr b="1" sz="8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1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</p:spPr>
        <p:txBody>
          <a:bodyPr anchor="t"/>
          <a:lstStyle>
            <a:lvl1pPr marL="508230" marR="81280" indent="-467590" defTabSz="1821656">
              <a:spcBef>
                <a:spcPts val="1400"/>
              </a:spcBef>
              <a:buSzPct val="100000"/>
              <a:defRPr b="1" sz="6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888866" marR="81280" indent="-391026" defTabSz="1821656">
              <a:spcBef>
                <a:spcPts val="1200"/>
              </a:spcBef>
              <a:buSzPct val="100000"/>
              <a:buChar char="–"/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  <a:lvl3pPr marL="1264322" marR="81280" indent="-309282" defTabSz="1821656">
              <a:spcBef>
                <a:spcPts val="1100"/>
              </a:spcBef>
              <a:buSzPct val="100000"/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3pPr>
            <a:lvl4pPr marL="1722482" marR="81280" indent="-310242" defTabSz="1821656">
              <a:spcBef>
                <a:spcPts val="900"/>
              </a:spcBef>
              <a:buSzPct val="100000"/>
              <a:buChar char="–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4pPr>
            <a:lvl5pPr marL="2179682" marR="81280" indent="-310242" defTabSz="1821656">
              <a:spcBef>
                <a:spcPts val="900"/>
              </a:spcBef>
              <a:buSzPct val="100000"/>
              <a:buChar char="»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2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</p:spPr>
        <p:txBody>
          <a:bodyPr/>
          <a:lstStyle>
            <a:lvl1pPr defTabSz="1160859">
              <a:defRPr b="1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lide Number"/>
          <p:cNvSpPr txBox="1"/>
          <p:nvPr>
            <p:ph type="sldNum" sz="quarter" idx="2"/>
          </p:nvPr>
        </p:nvSpPr>
        <p:spPr>
          <a:xfrm>
            <a:off x="12058651" y="13251656"/>
            <a:ext cx="272257" cy="284957"/>
          </a:xfrm>
          <a:prstGeom prst="rect">
            <a:avLst/>
          </a:prstGeom>
        </p:spPr>
        <p:txBody>
          <a:bodyPr lIns="53578" tIns="53578" rIns="53578" bIns="53578"/>
          <a:lstStyle>
            <a:lvl1pPr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</p:spPr>
        <p:txBody>
          <a:bodyPr/>
          <a:lstStyle>
            <a:lvl1pPr marL="81280" marR="81280" defTabSz="1821656">
              <a:defRPr b="1" sz="8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28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</p:spPr>
        <p:txBody>
          <a:bodyPr anchor="t"/>
          <a:lstStyle>
            <a:lvl1pPr marL="508230" marR="81280" indent="-467590" defTabSz="1821656">
              <a:spcBef>
                <a:spcPts val="1400"/>
              </a:spcBef>
              <a:buSzPct val="100000"/>
              <a:defRPr b="1" sz="6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888866" marR="81280" indent="-391026" defTabSz="1821656">
              <a:spcBef>
                <a:spcPts val="1200"/>
              </a:spcBef>
              <a:buSzPct val="100000"/>
              <a:buChar char="–"/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  <a:lvl3pPr marL="1264322" marR="81280" indent="-309282" defTabSz="1821656">
              <a:spcBef>
                <a:spcPts val="1100"/>
              </a:spcBef>
              <a:buSzPct val="100000"/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3pPr>
            <a:lvl4pPr marL="1722482" marR="81280" indent="-310242" defTabSz="1821656">
              <a:spcBef>
                <a:spcPts val="900"/>
              </a:spcBef>
              <a:buSzPct val="100000"/>
              <a:buChar char="–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4pPr>
            <a:lvl5pPr marL="2179682" marR="81280" indent="-310242" defTabSz="1821656">
              <a:spcBef>
                <a:spcPts val="900"/>
              </a:spcBef>
              <a:buSzPct val="100000"/>
              <a:buChar char="»"/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9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</p:spPr>
        <p:txBody>
          <a:bodyPr/>
          <a:lstStyle>
            <a:lvl1pPr defTabSz="1160859">
              <a:defRPr b="1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Number"/>
          <p:cNvSpPr txBox="1"/>
          <p:nvPr>
            <p:ph type="sldNum" sz="quarter" idx="2"/>
          </p:nvPr>
        </p:nvSpPr>
        <p:spPr>
          <a:xfrm>
            <a:off x="12058651" y="13251656"/>
            <a:ext cx="272257" cy="284957"/>
          </a:xfrm>
          <a:prstGeom prst="rect">
            <a:avLst/>
          </a:prstGeom>
        </p:spPr>
        <p:txBody>
          <a:bodyPr lIns="53578" tIns="53578" rIns="53578" bIns="53578"/>
          <a:lstStyle>
            <a:lvl1pPr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half" idx="1"/>
          </p:nvPr>
        </p:nvSpPr>
        <p:spPr>
          <a:xfrm>
            <a:off x="4833937" y="3893343"/>
            <a:ext cx="14716126" cy="8036720"/>
          </a:xfrm>
          <a:prstGeom prst="rect">
            <a:avLst/>
          </a:prstGeom>
        </p:spPr>
        <p:txBody>
          <a:bodyPr numCol="2" spcCol="735806" anchor="t"/>
          <a:lstStyle>
            <a:lvl1pPr marL="997603" indent="-680103">
              <a:spcBef>
                <a:spcPts val="5300"/>
              </a:spcBef>
              <a:defRPr sz="4400"/>
            </a:lvl1pPr>
            <a:lvl2pPr marL="1442103" indent="-680103">
              <a:spcBef>
                <a:spcPts val="5300"/>
              </a:spcBef>
              <a:defRPr sz="4400"/>
            </a:lvl2pPr>
            <a:lvl3pPr marL="1886603" indent="-680103">
              <a:spcBef>
                <a:spcPts val="5300"/>
              </a:spcBef>
              <a:defRPr sz="4400"/>
            </a:lvl3pPr>
            <a:lvl4pPr marL="2331103" indent="-680103">
              <a:spcBef>
                <a:spcPts val="5300"/>
              </a:spcBef>
              <a:defRPr sz="4400"/>
            </a:lvl4pPr>
            <a:lvl5pPr marL="2775603" indent="-680103">
              <a:spcBef>
                <a:spcPts val="5300"/>
              </a:spcBef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Text"/>
          <p:cNvSpPr txBox="1"/>
          <p:nvPr>
            <p:ph type="title"/>
          </p:nvPr>
        </p:nvSpPr>
        <p:spPr>
          <a:xfrm>
            <a:off x="4833937" y="4179093"/>
            <a:ext cx="14716126" cy="535781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21"/>
          </p:nvPr>
        </p:nvSpPr>
        <p:spPr>
          <a:xfrm>
            <a:off x="6477000" y="2303859"/>
            <a:ext cx="11430000" cy="709060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xfrm>
            <a:off x="4833937" y="10358437"/>
            <a:ext cx="14716126" cy="239315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Image"/>
          <p:cNvSpPr/>
          <p:nvPr>
            <p:ph type="pic" sz="half" idx="21"/>
          </p:nvPr>
        </p:nvSpPr>
        <p:spPr>
          <a:xfrm>
            <a:off x="6477000" y="2303859"/>
            <a:ext cx="11430000" cy="7090603"/>
          </a:xfrm>
          <a:prstGeom prst="rect">
            <a:avLst/>
          </a:prstGeom>
          <a:ln w="25400"/>
          <a:effectLst>
            <a:reflection blurRad="0" stA="50000" stPos="0" endA="0" endPos="40000" dist="0" dir="5400000" fadeDir="5400000" sx="100000" sy="-100000" kx="0" ky="0" algn="bl" rotWithShape="0"/>
          </a:effectLst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79" name="Title Text"/>
          <p:cNvSpPr txBox="1"/>
          <p:nvPr>
            <p:ph type="title"/>
          </p:nvPr>
        </p:nvSpPr>
        <p:spPr>
          <a:xfrm>
            <a:off x="4833937" y="10358437"/>
            <a:ext cx="14716126" cy="239315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4833937" y="1785937"/>
            <a:ext cx="14716126" cy="1014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4833937" y="357187"/>
            <a:ext cx="14716126" cy="342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2882" y="13019484"/>
            <a:ext cx="460376" cy="4984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 defTabSz="821531">
              <a:defRPr sz="24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9pPr>
    </p:titleStyle>
    <p:bodyStyle>
      <a:lvl1pPr marL="11067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1pPr>
      <a:lvl2pPr marL="15512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2pPr>
      <a:lvl3pPr marL="19957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3pPr>
      <a:lvl4pPr marL="24402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4pPr>
      <a:lvl5pPr marL="28847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5pPr>
      <a:lvl6pPr marL="32403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6pPr>
      <a:lvl7pPr marL="35959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7pPr>
      <a:lvl8pPr marL="39515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8pPr>
      <a:lvl9pPr marL="4307114" marR="0" indent="-789214" algn="l" defTabSz="821531" rtl="0" latinLnBrk="0">
        <a:lnSpc>
          <a:spcPct val="100000"/>
        </a:lnSpc>
        <a:spcBef>
          <a:spcPts val="6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Gill Sans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3" Type="http://schemas.openxmlformats.org/officeDocument/2006/relationships/audio" Target="../media/media1.mov"/><Relationship Id="rId4" Type="http://schemas.microsoft.com/office/2007/relationships/media" Target="../media/media1.mov"/><Relationship Id="rId5" Type="http://schemas.openxmlformats.org/officeDocument/2006/relationships/image" Target="../media/image1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hhmi.org/biointeractive/cardiovascular/animations.html" TargetMode="Externa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video" Target="../media/media2.mov"/><Relationship Id="rId3" Type="http://schemas.microsoft.com/office/2007/relationships/media" Target="../media/media2.mov"/><Relationship Id="rId4" Type="http://schemas.openxmlformats.org/officeDocument/2006/relationships/image" Target="../media/image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video" Target="../media/media3.mov"/><Relationship Id="rId3" Type="http://schemas.microsoft.com/office/2007/relationships/media" Target="../media/media3.mov"/><Relationship Id="rId4" Type="http://schemas.openxmlformats.org/officeDocument/2006/relationships/image" Target="../media/image7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video" Target="../media/media2.mov"/><Relationship Id="rId3" Type="http://schemas.microsoft.com/office/2007/relationships/media" Target="../media/media2.mov"/><Relationship Id="rId4" Type="http://schemas.openxmlformats.org/officeDocument/2006/relationships/image" Target="../media/image6.png"/><Relationship Id="rId5" Type="http://schemas.openxmlformats.org/officeDocument/2006/relationships/video" Target="../media/media3.mov"/><Relationship Id="rId6" Type="http://schemas.microsoft.com/office/2007/relationships/media" Target="../media/media3.mov"/><Relationship Id="rId7" Type="http://schemas.openxmlformats.org/officeDocument/2006/relationships/image" Target="../media/image7.png"/><Relationship Id="rId8" Type="http://schemas.openxmlformats.org/officeDocument/2006/relationships/video" Target="../media/media4.mov"/><Relationship Id="rId9" Type="http://schemas.microsoft.com/office/2007/relationships/media" Target="../media/media4.mov"/><Relationship Id="rId10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adinstruments.com/solutions/experiments/labtutor_experiments/full.php?exp_id=258&amp;id=683&amp;language=English&amp;template=education" TargetMode="External"/><Relationship Id="rId3" Type="http://schemas.openxmlformats.org/officeDocument/2006/relationships/image" Target="../media/image9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3" Type="http://schemas.openxmlformats.org/officeDocument/2006/relationships/image" Target="../media/image11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0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io9.com/5882963/whoa-a-petri-dish-that-has-a-pulse" TargetMode="External"/><Relationship Id="rId3" Type="http://schemas.openxmlformats.org/officeDocument/2006/relationships/hyperlink" Target="https://www.youtube.com/watch?v=BqzW9Jq-OVA" TargetMode="External"/><Relationship Id="rId4" Type="http://schemas.openxmlformats.org/officeDocument/2006/relationships/video" Target="../media/media5.mov"/><Relationship Id="rId5" Type="http://schemas.microsoft.com/office/2007/relationships/media" Target="../media/media5.mov"/><Relationship Id="rId6" Type="http://schemas.openxmlformats.org/officeDocument/2006/relationships/image" Target="../media/image14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7.jpeg"/><Relationship Id="rId3" Type="http://schemas.openxmlformats.org/officeDocument/2006/relationships/image" Target="../media/image15.png"/><Relationship Id="rId4" Type="http://schemas.openxmlformats.org/officeDocument/2006/relationships/image" Target="../media/image8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9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2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6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en.wikipedia.org/wiki/Image:Willem_Einthoven_ECG.jpg" TargetMode="External"/><Relationship Id="rId3" Type="http://schemas.openxmlformats.org/officeDocument/2006/relationships/image" Target="../media/image17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6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.pn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3" Type="http://schemas.openxmlformats.org/officeDocument/2006/relationships/audio" Target="../media/media1.mov"/><Relationship Id="rId4" Type="http://schemas.microsoft.com/office/2007/relationships/media" Target="../media/media1.mov"/><Relationship Id="rId5" Type="http://schemas.openxmlformats.org/officeDocument/2006/relationships/image" Target="../media/image2.tif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0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Human Phys PCB4701…"/>
          <p:cNvSpPr txBox="1"/>
          <p:nvPr/>
        </p:nvSpPr>
        <p:spPr>
          <a:xfrm>
            <a:off x="4692065" y="2437804"/>
            <a:ext cx="15912704" cy="8804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Human Phys PCB4701</a:t>
            </a:r>
          </a:p>
          <a:p>
            <a:pPr defTabSz="821531">
              <a:defRPr sz="5200"/>
            </a:pPr>
          </a:p>
          <a:p>
            <a:pPr defTabSz="821531">
              <a:defRPr b="1" sz="9000"/>
            </a:pPr>
            <a:r>
              <a:t>Heart 1</a:t>
            </a:r>
          </a:p>
          <a:p>
            <a:pPr defTabSz="821531">
              <a:defRPr b="1" sz="9000"/>
            </a:pPr>
            <a:r>
              <a:t>Fox Chapter 13 part 1</a:t>
            </a:r>
          </a:p>
          <a:p>
            <a:pPr defTabSz="821531">
              <a:defRPr b="1" sz="6600"/>
            </a:pPr>
            <a:r>
              <a:t>(Chapter 12.6 Cardiac Muscle)</a:t>
            </a:r>
          </a:p>
          <a:p>
            <a:pPr defTabSz="821531">
              <a:defRPr b="1" sz="9000"/>
            </a:pPr>
          </a:p>
          <a:p>
            <a:pPr defTabSz="821531">
              <a:defRPr b="1" sz="9000"/>
            </a:pPr>
          </a:p>
          <a:p>
            <a:pPr defTabSz="821531">
              <a:defRPr sz="3200"/>
            </a:pPr>
            <a:r>
              <a:t>© T. Houpt, Ph.D.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Figure 13.11"/>
          <p:cNvSpPr txBox="1"/>
          <p:nvPr/>
        </p:nvSpPr>
        <p:spPr>
          <a:xfrm>
            <a:off x="18299906" y="12751593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13.11</a:t>
            </a:r>
          </a:p>
        </p:txBody>
      </p:sp>
      <p:pic>
        <p:nvPicPr>
          <p:cNvPr id="310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51859" y="2857500"/>
            <a:ext cx="13680282" cy="8340329"/>
          </a:xfrm>
          <a:prstGeom prst="rect">
            <a:avLst/>
          </a:prstGeom>
          <a:ln w="12700"/>
        </p:spPr>
      </p:pic>
      <p:sp>
        <p:nvSpPr>
          <p:cNvPr id="311" name="“lub” = closing of AV valves = S1"/>
          <p:cNvSpPr txBox="1"/>
          <p:nvPr/>
        </p:nvSpPr>
        <p:spPr>
          <a:xfrm>
            <a:off x="9155906" y="11555015"/>
            <a:ext cx="6380896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“lub” = closing of AV valves = S1</a:t>
            </a:r>
          </a:p>
        </p:txBody>
      </p:sp>
      <p:sp>
        <p:nvSpPr>
          <p:cNvPr id="312" name="“dub” = closing of semilunar valves = S2"/>
          <p:cNvSpPr txBox="1"/>
          <p:nvPr/>
        </p:nvSpPr>
        <p:spPr>
          <a:xfrm>
            <a:off x="9834562" y="2178843"/>
            <a:ext cx="7865806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“dub” = closing of semilunar valves = S2</a:t>
            </a:r>
          </a:p>
        </p:txBody>
      </p:sp>
      <p:pic>
        <p:nvPicPr>
          <p:cNvPr id="313" name="normalHeartBeat-1.mov" descr="normalHeartBeat-1.mov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5441156" y="3071812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8" fill="hold"/>
                                        <p:tgtEl>
                                          <p:spTgt spid="3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he Cardiac Cycle"/>
          <p:cNvSpPr txBox="1"/>
          <p:nvPr/>
        </p:nvSpPr>
        <p:spPr>
          <a:xfrm>
            <a:off x="4235450" y="869950"/>
            <a:ext cx="5816547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5000">
                <a:solidFill>
                  <a:srgbClr val="941100"/>
                </a:solidFill>
                <a:uFill>
                  <a:solidFill>
                    <a:srgbClr val="941100"/>
                  </a:solidFill>
                </a:uFill>
              </a:defRPr>
            </a:lvl1pPr>
          </a:lstStyle>
          <a:p>
            <a:pPr/>
            <a:r>
              <a:t>The Cardiac Cycle</a:t>
            </a:r>
          </a:p>
        </p:txBody>
      </p:sp>
      <p:sp>
        <p:nvSpPr>
          <p:cNvPr id="316" name="Diastole…"/>
          <p:cNvSpPr txBox="1"/>
          <p:nvPr/>
        </p:nvSpPr>
        <p:spPr>
          <a:xfrm>
            <a:off x="4387453" y="2018109"/>
            <a:ext cx="16484204" cy="1076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FF2600"/>
              </a:buClr>
              <a:buFont typeface="Times Roman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  <a:r>
              <a:t>Diastole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chambers are relaxed, blood can flow in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FF2600"/>
              </a:buClr>
              <a:buFont typeface="Times Roman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  <a:r>
              <a:t>Atrial Systole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atria contract, pushing blood into ventricles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FF2600"/>
              </a:buClr>
              <a:buFont typeface="Times Roman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  <a:r>
              <a:t>Ventricular Systole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ventricles contract with high pressure, pushing blood into the lungs and systemic circulation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941751"/>
              </a:buClr>
              <a:buFont typeface="Times Roman"/>
              <a:defRPr b="1" sz="4600">
                <a:solidFill>
                  <a:srgbClr val="941751"/>
                </a:solidFill>
                <a:uFill>
                  <a:solidFill>
                    <a:srgbClr val="941751"/>
                  </a:solidFill>
                </a:uFill>
              </a:defRPr>
            </a:pPr>
            <a:r>
              <a:t>Diastolic pressure (bottom number)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arterial pressure when ventricle is relaxed</a:t>
            </a:r>
          </a:p>
          <a:p>
            <a:pPr marL="81280" marR="81280" defTabSz="1821656">
              <a:spcBef>
                <a:spcPts val="2800"/>
              </a:spcBef>
              <a:buClr>
                <a:srgbClr val="941751"/>
              </a:buClr>
              <a:buFont typeface="Times Roman"/>
              <a:defRPr b="1" sz="4600">
                <a:solidFill>
                  <a:srgbClr val="941751"/>
                </a:solidFill>
                <a:uFill>
                  <a:solidFill>
                    <a:srgbClr val="941751"/>
                  </a:solidFill>
                </a:uFill>
              </a:defRPr>
            </a:pPr>
            <a:r>
              <a:t>Systolic pressure (top number)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arterial pressure when ventricle contracts and pumps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http://www.hhmi.org/biointeractive/cardiovascular/animations.html"/>
          <p:cNvSpPr txBox="1"/>
          <p:nvPr/>
        </p:nvSpPr>
        <p:spPr>
          <a:xfrm>
            <a:off x="3940968" y="6384726"/>
            <a:ext cx="15716251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3200"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http://www.hhmi.org/biointeractive/cardiovascular/animations.html</a:t>
            </a:r>
          </a:p>
        </p:txBody>
      </p:sp>
      <p:sp>
        <p:nvSpPr>
          <p:cNvPr id="319" name="lower lights"/>
          <p:cNvSpPr txBox="1"/>
          <p:nvPr/>
        </p:nvSpPr>
        <p:spPr>
          <a:xfrm>
            <a:off x="10812057" y="7311032"/>
            <a:ext cx="217368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32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lower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E5E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rightHeart.mov" descr="rightHeart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135430" y="1506130"/>
            <a:ext cx="12654312" cy="9411645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RIGHT atrium &amp; ventricle"/>
          <p:cNvSpPr txBox="1"/>
          <p:nvPr/>
        </p:nvSpPr>
        <p:spPr>
          <a:xfrm>
            <a:off x="8479985" y="474940"/>
            <a:ext cx="729457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rgbClr val="C0C0C0"/>
                </a:solidFill>
              </a:defRPr>
            </a:lvl1pPr>
          </a:lstStyle>
          <a:p>
            <a:pPr/>
            <a:r>
              <a:t>RIGHT atrium &amp; ventricle</a:t>
            </a:r>
          </a:p>
        </p:txBody>
      </p:sp>
      <p:sp>
        <p:nvSpPr>
          <p:cNvPr id="323" name="systemic veins -&gt; vena cava -&gt; right atrium -&gt; right ventricle -&gt; pulmonary artery -&gt; lungs"/>
          <p:cNvSpPr txBox="1"/>
          <p:nvPr/>
        </p:nvSpPr>
        <p:spPr>
          <a:xfrm>
            <a:off x="4013984" y="10813057"/>
            <a:ext cx="16359188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5800">
                <a:solidFill>
                  <a:srgbClr val="D6D6D6"/>
                </a:solidFill>
              </a:defRPr>
            </a:lvl1pPr>
          </a:lstStyle>
          <a:p>
            <a:pPr/>
            <a:r>
              <a:t>systemic veins -&gt; vena cava -&gt; right atrium -&gt; right ventricle -&gt; pulmonary artery -&gt; lungs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0" fill="hold"/>
                                        <p:tgtEl>
                                          <p:spTgt spid="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0">
                <p:cTn id="7" fill="hold" display="0">
                  <p:stCondLst>
                    <p:cond delay="indefinite"/>
                  </p:stCondLst>
                </p:cTn>
                <p:tgtEl>
                  <p:spTgt spid="32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32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2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E5E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leftheart.mov" descr="leftheart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744890" y="1123967"/>
            <a:ext cx="12488133" cy="9288049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LEFT atrium &amp; ventricle"/>
          <p:cNvSpPr txBox="1"/>
          <p:nvPr/>
        </p:nvSpPr>
        <p:spPr>
          <a:xfrm>
            <a:off x="9066506" y="256271"/>
            <a:ext cx="6866372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rgbClr val="C0C0C0"/>
                </a:solidFill>
              </a:defRPr>
            </a:lvl1pPr>
          </a:lstStyle>
          <a:p>
            <a:pPr/>
            <a:r>
              <a:t>LEFT atrium &amp; ventricle</a:t>
            </a:r>
          </a:p>
        </p:txBody>
      </p:sp>
      <p:sp>
        <p:nvSpPr>
          <p:cNvPr id="327" name="lungs -&gt; pulmonary vein -&gt; left atrium -&gt; left ventricle -&gt; aorta -&gt; systemic arteries"/>
          <p:cNvSpPr txBox="1"/>
          <p:nvPr/>
        </p:nvSpPr>
        <p:spPr>
          <a:xfrm>
            <a:off x="4013984" y="10813057"/>
            <a:ext cx="16359188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5800">
                <a:solidFill>
                  <a:srgbClr val="D6D6D6"/>
                </a:solidFill>
              </a:defRPr>
            </a:lvl1pPr>
          </a:lstStyle>
          <a:p>
            <a:pPr/>
            <a:r>
              <a:t>lungs -&gt; pulmonary vein -&gt; left atrium -&gt; left ventricle -&gt; aorta -&gt; systemic arteries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5" fill="hold"/>
                                        <p:tgtEl>
                                          <p:spTgt spid="3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0">
                <p:cTn id="7" fill="hold" display="0">
                  <p:stCondLst>
                    <p:cond delay="indefinite"/>
                  </p:stCondLst>
                </p:cTn>
                <p:tgtEl>
                  <p:spTgt spid="325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32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2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E5E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rightHeart.mov" descr="rightHeart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619500" y="928687"/>
            <a:ext cx="7161610" cy="5326448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RIGHT atrium &amp; ventricle"/>
          <p:cNvSpPr txBox="1"/>
          <p:nvPr/>
        </p:nvSpPr>
        <p:spPr>
          <a:xfrm>
            <a:off x="3483156" y="16073"/>
            <a:ext cx="729457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rgbClr val="C0C0C0"/>
                </a:solidFill>
              </a:defRPr>
            </a:lvl1pPr>
          </a:lstStyle>
          <a:p>
            <a:pPr/>
            <a:r>
              <a:t>RIGHT atrium &amp; ventricle</a:t>
            </a:r>
          </a:p>
        </p:txBody>
      </p:sp>
      <p:pic>
        <p:nvPicPr>
          <p:cNvPr id="331" name="leftheart.mov" descr="leftheart.mov"/>
          <p:cNvPicPr>
            <a:picLocks noChangeAspect="0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12584906" y="892968"/>
            <a:ext cx="7227794" cy="5375673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LEFT atrium &amp; ventricle"/>
          <p:cNvSpPr txBox="1"/>
          <p:nvPr/>
        </p:nvSpPr>
        <p:spPr>
          <a:xfrm>
            <a:off x="12769307" y="16073"/>
            <a:ext cx="6866372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rgbClr val="C0C0C0"/>
                </a:solidFill>
              </a:defRPr>
            </a:lvl1pPr>
          </a:lstStyle>
          <a:p>
            <a:pPr/>
            <a:r>
              <a:t>LEFT atrium &amp; ventricle</a:t>
            </a:r>
          </a:p>
        </p:txBody>
      </p:sp>
      <p:pic>
        <p:nvPicPr>
          <p:cNvPr id="333" name="wholeheart.mov" descr="wholeheart.mov"/>
          <p:cNvPicPr>
            <a:picLocks noChangeAspect="0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>
            <a:extLst/>
          </a:blip>
          <a:stretch>
            <a:fillRect/>
          </a:stretch>
        </p:blipFill>
        <p:spPr>
          <a:xfrm>
            <a:off x="7566421" y="6304359"/>
            <a:ext cx="9536908" cy="70930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0" fill="hold"/>
                                        <p:tgtEl>
                                          <p:spTgt spid="3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70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905" fill="hold"/>
                                        <p:tgtEl>
                                          <p:spTgt spid="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975"/>
                            </p:stCondLst>
                            <p:childTnLst>
                              <p:par>
                                <p:cTn id="11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75" fill="hold"/>
                                        <p:tgtEl>
                                          <p:spTgt spid="3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0">
                <p:cTn id="13" fill="hold" display="0">
                  <p:stCondLst>
                    <p:cond delay="indefinite"/>
                  </p:stCondLst>
                </p:cTn>
                <p:tgtEl>
                  <p:spTgt spid="329"/>
                </p:tgtEl>
              </p:cMediaNode>
            </p:video>
            <p:seq concurrent="1" prevAc="none" nextAc="seek">
              <p:cTn id="14" evtFilter="cancelBubble" nodeType="interactiveSeq" restart="whenNotActive" fill="hold">
                <p:stCondLst>
                  <p:cond delay="0" evt="onClick">
                    <p:tgtEl>
                      <p:spTgt spid="32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29"/>
                  </p:tgtEl>
                </p:cond>
              </p:nextCondLst>
            </p:seq>
            <p:video fullScrn="0">
              <p:cMediaNode mute="0" showWhenStopped="1" numSld="1" vol="0">
                <p:cTn id="19" fill="hold" display="0">
                  <p:stCondLst>
                    <p:cond delay="indefinite"/>
                  </p:stCondLst>
                </p:cTn>
                <p:tgtEl>
                  <p:spTgt spid="331"/>
                </p:tgtEl>
              </p:cMediaNode>
            </p:video>
            <p:seq concurrent="1" prevAc="none" nextAc="seek">
              <p:cTn id="20" evtFilter="cancelBubble" nodeType="interactiveSeq" restart="whenNotActive" fill="hold">
                <p:stCondLst>
                  <p:cond delay="0" evt="onClick">
                    <p:tgtEl>
                      <p:spTgt spid="33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31"/>
                  </p:tgtEl>
                </p:cond>
              </p:nextCondLst>
            </p:seq>
            <p:video fullScrn="0">
              <p:cMediaNode mute="0" showWhenStopped="1" numSld="1" vol="0">
                <p:cTn id="25" fill="hold" display="0">
                  <p:stCondLst>
                    <p:cond delay="indefinite"/>
                  </p:stCondLst>
                </p:cTn>
                <p:tgtEl>
                  <p:spTgt spid="333"/>
                </p:tgtEl>
              </p:cMediaNode>
            </p:video>
            <p:seq concurrent="1" prevAc="none" nextAc="seek">
              <p:cTn id="26" evtFilter="cancelBubble" nodeType="interactiveSeq" restart="whenNotActive" fill="hold">
                <p:stCondLst>
                  <p:cond delay="0" evt="onClick">
                    <p:tgtEl>
                      <p:spTgt spid="33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3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Figure 13.16"/>
          <p:cNvSpPr txBox="1"/>
          <p:nvPr/>
        </p:nvSpPr>
        <p:spPr>
          <a:xfrm>
            <a:off x="18157031" y="12698015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13.16</a:t>
            </a:r>
          </a:p>
        </p:txBody>
      </p:sp>
      <p:grpSp>
        <p:nvGrpSpPr>
          <p:cNvPr id="338" name="Group"/>
          <p:cNvGrpSpPr/>
          <p:nvPr/>
        </p:nvGrpSpPr>
        <p:grpSpPr>
          <a:xfrm>
            <a:off x="4851796" y="571500"/>
            <a:ext cx="13716001" cy="11999913"/>
            <a:chOff x="0" y="0"/>
            <a:chExt cx="13716000" cy="11999912"/>
          </a:xfrm>
        </p:grpSpPr>
        <p:pic>
          <p:nvPicPr>
            <p:cNvPr id="336" name="fox78119_1316.jpg" descr="fox78119_13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41287"/>
              <a:ext cx="13716000" cy="118586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7" name="Rectangle"/>
            <p:cNvSpPr/>
            <p:nvPr/>
          </p:nvSpPr>
          <p:spPr>
            <a:xfrm>
              <a:off x="1678781" y="0"/>
              <a:ext cx="10215563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http://www.adinstruments.com"/>
          <p:cNvSpPr txBox="1"/>
          <p:nvPr/>
        </p:nvSpPr>
        <p:spPr>
          <a:xfrm>
            <a:off x="15960328" y="12892881"/>
            <a:ext cx="4750594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1800" u="sng">
                <a:latin typeface="+mj-lt"/>
                <a:ea typeface="+mj-ea"/>
                <a:cs typeface="+mj-cs"/>
                <a:sym typeface="Gill Sans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http://www.adinstruments.com</a:t>
            </a:r>
          </a:p>
        </p:txBody>
      </p:sp>
      <p:sp>
        <p:nvSpPr>
          <p:cNvPr id="341" name="Blood Pressure:…"/>
          <p:cNvSpPr txBox="1"/>
          <p:nvPr/>
        </p:nvSpPr>
        <p:spPr>
          <a:xfrm>
            <a:off x="3603218" y="276820"/>
            <a:ext cx="13323095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b="1" sz="5000"/>
            </a:pPr>
            <a:r>
              <a:t>Blood Pressure:</a:t>
            </a:r>
          </a:p>
          <a:p>
            <a:pPr defTabSz="821531">
              <a:defRPr sz="5000"/>
            </a:pPr>
            <a:r>
              <a:t>Arterial Pressure &gt; Venous Pressure</a:t>
            </a:r>
          </a:p>
        </p:txBody>
      </p:sp>
      <p:grpSp>
        <p:nvGrpSpPr>
          <p:cNvPr id="354" name="Group"/>
          <p:cNvGrpSpPr/>
          <p:nvPr/>
        </p:nvGrpSpPr>
        <p:grpSpPr>
          <a:xfrm>
            <a:off x="5922958" y="3250406"/>
            <a:ext cx="12144777" cy="9269016"/>
            <a:chOff x="1185626" y="428029"/>
            <a:chExt cx="12144776" cy="9269015"/>
          </a:xfrm>
        </p:grpSpPr>
        <p:pic>
          <p:nvPicPr>
            <p:cNvPr id="342" name="pressure-gradientcopy.png" descr="pressure-gradientcopy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953981" y="428029"/>
              <a:ext cx="11346554" cy="92690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3" name="Rectangle"/>
            <p:cNvSpPr/>
            <p:nvPr/>
          </p:nvSpPr>
          <p:spPr>
            <a:xfrm>
              <a:off x="2918387" y="7607498"/>
              <a:ext cx="10001251" cy="208954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344" name="Left…"/>
            <p:cNvSpPr/>
            <p:nvPr/>
          </p:nvSpPr>
          <p:spPr>
            <a:xfrm>
              <a:off x="3696848" y="804505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Left</a:t>
              </a:r>
            </a:p>
            <a:p>
              <a: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Ventricle</a:t>
              </a:r>
            </a:p>
          </p:txBody>
        </p:sp>
        <p:sp>
          <p:nvSpPr>
            <p:cNvPr id="345" name="Arteries"/>
            <p:cNvSpPr/>
            <p:nvPr/>
          </p:nvSpPr>
          <p:spPr>
            <a:xfrm>
              <a:off x="5959992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Arteries</a:t>
              </a:r>
            </a:p>
          </p:txBody>
        </p:sp>
        <p:sp>
          <p:nvSpPr>
            <p:cNvPr id="346" name="Capillaries"/>
            <p:cNvSpPr/>
            <p:nvPr/>
          </p:nvSpPr>
          <p:spPr>
            <a:xfrm>
              <a:off x="8601959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Capillaries</a:t>
              </a:r>
            </a:p>
          </p:txBody>
        </p:sp>
        <p:sp>
          <p:nvSpPr>
            <p:cNvPr id="347" name="Veins"/>
            <p:cNvSpPr/>
            <p:nvPr/>
          </p:nvSpPr>
          <p:spPr>
            <a:xfrm>
              <a:off x="10272194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Veins</a:t>
              </a:r>
            </a:p>
          </p:txBody>
        </p:sp>
        <p:sp>
          <p:nvSpPr>
            <p:cNvPr id="348" name="Right…"/>
            <p:cNvSpPr/>
            <p:nvPr/>
          </p:nvSpPr>
          <p:spPr>
            <a:xfrm>
              <a:off x="11911350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Right</a:t>
              </a:r>
            </a:p>
            <a:p>
              <a:pPr algn="ctr" defTabSz="821531">
                <a:defRPr sz="32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Atrium</a:t>
              </a:r>
            </a:p>
          </p:txBody>
        </p:sp>
        <p:sp>
          <p:nvSpPr>
            <p:cNvPr id="349" name="Systolic"/>
            <p:cNvSpPr/>
            <p:nvPr/>
          </p:nvSpPr>
          <p:spPr>
            <a:xfrm>
              <a:off x="5947129" y="490537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58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Systolic</a:t>
              </a:r>
            </a:p>
          </p:txBody>
        </p:sp>
        <p:sp>
          <p:nvSpPr>
            <p:cNvPr id="350" name="Diastolic"/>
            <p:cNvSpPr/>
            <p:nvPr/>
          </p:nvSpPr>
          <p:spPr>
            <a:xfrm>
              <a:off x="5711269" y="409813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Diastolic</a:t>
              </a:r>
            </a:p>
          </p:txBody>
        </p:sp>
        <p:sp>
          <p:nvSpPr>
            <p:cNvPr id="351" name="Pulse Pressure"/>
            <p:cNvSpPr/>
            <p:nvPr/>
          </p:nvSpPr>
          <p:spPr>
            <a:xfrm>
              <a:off x="9691659" y="209788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Pulse Pressure</a:t>
              </a:r>
            </a:p>
          </p:txBody>
        </p:sp>
        <p:sp>
          <p:nvSpPr>
            <p:cNvPr id="352" name="Pressure…"/>
            <p:cNvSpPr/>
            <p:nvPr/>
          </p:nvSpPr>
          <p:spPr>
            <a:xfrm>
              <a:off x="1185626" y="409813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</a:p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Pressure</a:t>
              </a:r>
            </a:p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t>(mmHg)</a:t>
              </a:r>
            </a:p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353" name="Rectangle"/>
            <p:cNvSpPr/>
            <p:nvPr/>
          </p:nvSpPr>
          <p:spPr>
            <a:xfrm>
              <a:off x="7776137" y="3696295"/>
              <a:ext cx="5554266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99406" y="551038"/>
            <a:ext cx="6120647" cy="11876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7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23046" y="328064"/>
            <a:ext cx="10144126" cy="11869890"/>
          </a:xfrm>
          <a:prstGeom prst="rect">
            <a:avLst/>
          </a:prstGeom>
          <a:ln w="12700"/>
        </p:spPr>
      </p:pic>
      <p:sp>
        <p:nvSpPr>
          <p:cNvPr id="358" name="Figure 13.17"/>
          <p:cNvSpPr txBox="1"/>
          <p:nvPr/>
        </p:nvSpPr>
        <p:spPr>
          <a:xfrm>
            <a:off x="18389203" y="12948046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43683" y="1893093"/>
            <a:ext cx="9417907" cy="8215314"/>
          </a:xfrm>
          <a:prstGeom prst="rect">
            <a:avLst/>
          </a:prstGeom>
          <a:ln w="12700"/>
        </p:spPr>
      </p:pic>
      <p:sp>
        <p:nvSpPr>
          <p:cNvPr id="361" name="Figure 13.17"/>
          <p:cNvSpPr txBox="1"/>
          <p:nvPr/>
        </p:nvSpPr>
        <p:spPr>
          <a:xfrm>
            <a:off x="18389203" y="12948046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13.17</a:t>
            </a:r>
          </a:p>
        </p:txBody>
      </p:sp>
      <p:pic>
        <p:nvPicPr>
          <p:cNvPr id="362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51609" y="274486"/>
            <a:ext cx="10144126" cy="11869890"/>
          </a:xfrm>
          <a:prstGeom prst="rect">
            <a:avLst/>
          </a:prstGeom>
          <a:ln w="12700"/>
        </p:spPr>
      </p:pic>
      <p:sp>
        <p:nvSpPr>
          <p:cNvPr id="363" name="Ventricular Systole"/>
          <p:cNvSpPr txBox="1"/>
          <p:nvPr/>
        </p:nvSpPr>
        <p:spPr>
          <a:xfrm>
            <a:off x="15442406" y="803671"/>
            <a:ext cx="391086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Ventricular </a:t>
            </a:r>
            <a:r>
              <a:rPr b="1"/>
              <a:t>Systole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Anatomy of The Heart…"/>
          <p:cNvSpPr txBox="1"/>
          <p:nvPr/>
        </p:nvSpPr>
        <p:spPr>
          <a:xfrm>
            <a:off x="5328392" y="3758009"/>
            <a:ext cx="10891708" cy="394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b="1" sz="5000"/>
            </a:pPr>
            <a:r>
              <a:t>Anatomy of The Heart</a:t>
            </a:r>
          </a:p>
          <a:p>
            <a:pPr defTabSz="821531">
              <a:defRPr b="1" sz="5000"/>
            </a:pPr>
            <a:r>
              <a:t>Cardiac Cycle</a:t>
            </a:r>
          </a:p>
          <a:p>
            <a:pPr defTabSz="821531">
              <a:defRPr b="1" sz="5000"/>
            </a:pPr>
            <a:r>
              <a:t>Cardiac Action Potential and ECG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84781" y="1268015"/>
            <a:ext cx="9751219" cy="11167372"/>
          </a:xfrm>
          <a:prstGeom prst="rect">
            <a:avLst/>
          </a:prstGeom>
          <a:ln w="12700"/>
        </p:spPr>
      </p:pic>
      <p:sp>
        <p:nvSpPr>
          <p:cNvPr id="366" name="Figure 13.17"/>
          <p:cNvSpPr txBox="1"/>
          <p:nvPr/>
        </p:nvSpPr>
        <p:spPr>
          <a:xfrm>
            <a:off x="18389203" y="12948046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13.17</a:t>
            </a:r>
          </a:p>
        </p:txBody>
      </p:sp>
      <p:pic>
        <p:nvPicPr>
          <p:cNvPr id="367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87328" y="470939"/>
            <a:ext cx="10144126" cy="11869890"/>
          </a:xfrm>
          <a:prstGeom prst="rect">
            <a:avLst/>
          </a:prstGeom>
          <a:ln w="12700"/>
        </p:spPr>
      </p:pic>
      <p:sp>
        <p:nvSpPr>
          <p:cNvPr id="368" name="Ventricular Diastole"/>
          <p:cNvSpPr txBox="1"/>
          <p:nvPr/>
        </p:nvSpPr>
        <p:spPr>
          <a:xfrm>
            <a:off x="15370968" y="553640"/>
            <a:ext cx="405359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Ventricular </a:t>
            </a:r>
            <a:r>
              <a:rPr b="1"/>
              <a:t>Diastole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Events of the Cardiac Cycle"/>
          <p:cNvSpPr txBox="1"/>
          <p:nvPr/>
        </p:nvSpPr>
        <p:spPr>
          <a:xfrm>
            <a:off x="3859212" y="790178"/>
            <a:ext cx="823992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Events of the Cardiac Cycle</a:t>
            </a:r>
          </a:p>
        </p:txBody>
      </p:sp>
      <p:sp>
        <p:nvSpPr>
          <p:cNvPr id="371" name="diastole = relaxed, systole = contracting"/>
          <p:cNvSpPr txBox="1"/>
          <p:nvPr/>
        </p:nvSpPr>
        <p:spPr>
          <a:xfrm>
            <a:off x="4173140" y="11894343"/>
            <a:ext cx="7643814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i="1"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diastole = relaxed, systole = contracting</a:t>
            </a:r>
          </a:p>
        </p:txBody>
      </p:sp>
      <p:graphicFrame>
        <p:nvGraphicFramePr>
          <p:cNvPr id="372" name="Table 1"/>
          <p:cNvGraphicFramePr/>
          <p:nvPr/>
        </p:nvGraphicFramePr>
        <p:xfrm>
          <a:off x="3887391" y="2714625"/>
          <a:ext cx="16609220" cy="7911704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2532458"/>
                <a:gridCol w="2450306"/>
                <a:gridCol w="2817019"/>
                <a:gridCol w="3150394"/>
                <a:gridCol w="5659040"/>
              </a:tblGrid>
              <a:tr h="1222808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Atria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AV
Valves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Ventricles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Semi-Lunar
Valves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Blood Flow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</a:tr>
              <a:tr h="1325816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diastrole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atria
(from vena cava, lungs)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1295911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systole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ventricles
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737672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i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“lub”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1295911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systole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lungs,
aorta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737672"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i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“dub”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1295911"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diastrole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30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atria
(from vena cava, lungs)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3" name="Line"/>
          <p:cNvSpPr/>
          <p:nvPr/>
        </p:nvSpPr>
        <p:spPr>
          <a:xfrm flipV="1">
            <a:off x="8227218" y="6268640"/>
            <a:ext cx="1" cy="1048427"/>
          </a:xfrm>
          <a:prstGeom prst="line">
            <a:avLst/>
          </a:prstGeom>
          <a:ln w="508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74" name="Line"/>
          <p:cNvSpPr/>
          <p:nvPr/>
        </p:nvSpPr>
        <p:spPr>
          <a:xfrm flipV="1">
            <a:off x="13924359" y="8251031"/>
            <a:ext cx="1" cy="1048427"/>
          </a:xfrm>
          <a:prstGeom prst="line">
            <a:avLst/>
          </a:prstGeom>
          <a:ln w="508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Heart Beat"/>
          <p:cNvSpPr txBox="1"/>
          <p:nvPr/>
        </p:nvSpPr>
        <p:spPr>
          <a:xfrm>
            <a:off x="4048970" y="899120"/>
            <a:ext cx="3912669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b="1" sz="5800"/>
            </a:lvl1pPr>
          </a:lstStyle>
          <a:p>
            <a:pPr/>
            <a:r>
              <a:t>Heart Beat</a:t>
            </a:r>
          </a:p>
        </p:txBody>
      </p:sp>
      <p:sp>
        <p:nvSpPr>
          <p:cNvPr id="377" name="1. Generate rhythmic stimulation to start cardiac action potential…"/>
          <p:cNvSpPr txBox="1"/>
          <p:nvPr/>
        </p:nvSpPr>
        <p:spPr>
          <a:xfrm>
            <a:off x="5155406" y="2649339"/>
            <a:ext cx="13662423" cy="789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spcBef>
                <a:spcPts val="6300"/>
              </a:spcBef>
              <a:defRPr sz="5000"/>
            </a:pPr>
            <a:r>
              <a:t>1. Generate rhythmic stimulation to start cardiac action potential</a:t>
            </a:r>
          </a:p>
          <a:p>
            <a:pPr defTabSz="821531">
              <a:spcBef>
                <a:spcPts val="6300"/>
              </a:spcBef>
              <a:defRPr sz="5000"/>
            </a:pPr>
            <a:r>
              <a:t>2. Action potential will cause contraction of cardiac muscle</a:t>
            </a:r>
          </a:p>
          <a:p>
            <a:pPr defTabSz="821531">
              <a:spcBef>
                <a:spcPts val="6300"/>
              </a:spcBef>
              <a:defRPr sz="5000"/>
            </a:pPr>
            <a:r>
              <a:t>3. Allow action potential to spread across the heart; introduce delay between atria and ventricles so they don’t contract at the same time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Contraction of Cardiac Muscle (Myocardium)"/>
          <p:cNvSpPr txBox="1"/>
          <p:nvPr/>
        </p:nvSpPr>
        <p:spPr>
          <a:xfrm>
            <a:off x="3460343" y="676870"/>
            <a:ext cx="1673423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b="1" sz="5000"/>
            </a:lvl1pPr>
          </a:lstStyle>
          <a:p>
            <a:pPr/>
            <a:r>
              <a:t>Contraction of Cardiac Muscle (Myocardium)</a:t>
            </a:r>
          </a:p>
        </p:txBody>
      </p:sp>
      <p:sp>
        <p:nvSpPr>
          <p:cNvPr id="380" name="Action Potential starts from pacemaker cells in sinoatrial node (SA node)…"/>
          <p:cNvSpPr txBox="1"/>
          <p:nvPr/>
        </p:nvSpPr>
        <p:spPr>
          <a:xfrm>
            <a:off x="5014109" y="1792485"/>
            <a:ext cx="14358938" cy="1107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3400"/>
            </a:pPr>
            <a:r>
              <a:t>Action Potential starts from pacemaker cells in </a:t>
            </a:r>
            <a:r>
              <a:rPr b="1"/>
              <a:t>sinoatrial node</a:t>
            </a:r>
            <a:r>
              <a:t> (SA node)</a:t>
            </a:r>
          </a:p>
          <a:p>
            <a:pPr lvl="1" indent="342900" defTabSz="821531">
              <a:defRPr sz="3400"/>
            </a:pPr>
            <a:r>
              <a:t>HCN channels open when hyperpolarized (</a:t>
            </a:r>
            <a:r>
              <a:rPr b="1"/>
              <a:t>H</a:t>
            </a:r>
            <a:r>
              <a:t>yperpolarization-activated </a:t>
            </a:r>
            <a:r>
              <a:rPr b="1"/>
              <a:t>C</a:t>
            </a:r>
            <a:r>
              <a:t>yclic </a:t>
            </a:r>
            <a:r>
              <a:rPr b="1"/>
              <a:t>N</a:t>
            </a:r>
            <a:r>
              <a:t>ucleotide-gated channels)</a:t>
            </a:r>
          </a:p>
          <a:p>
            <a:pPr lvl="1" indent="342900" defTabSz="821531">
              <a:defRPr sz="3400"/>
            </a:pPr>
            <a:r>
              <a:t>-&gt; spontaneous depolarization of pacemaker cells to -40 mV</a:t>
            </a:r>
          </a:p>
          <a:p>
            <a:pPr lvl="1" indent="342900" defTabSz="821531">
              <a:defRPr sz="3400"/>
            </a:pPr>
            <a:r>
              <a:t>-&gt; opening of voltage-gated Ca++ channels</a:t>
            </a:r>
          </a:p>
          <a:p>
            <a:pPr lvl="1" indent="342900" defTabSz="821531">
              <a:defRPr sz="3400"/>
            </a:pPr>
            <a:r>
              <a:t>-&gt; + 20 mV -&gt; action potential across myocardium</a:t>
            </a:r>
          </a:p>
          <a:p>
            <a:pPr defTabSz="821531">
              <a:defRPr sz="3400"/>
            </a:pPr>
          </a:p>
          <a:p>
            <a:pPr defTabSz="821531">
              <a:defRPr sz="3400"/>
            </a:pPr>
            <a:r>
              <a:t>Myocardial Action Potential is longer than neural action potential: </a:t>
            </a:r>
          </a:p>
          <a:p>
            <a:pPr lvl="1" indent="342900" defTabSz="821531">
              <a:defRPr sz="3400"/>
            </a:pPr>
            <a:r>
              <a:t>fast Na+ channels -&gt; fast depolarization</a:t>
            </a:r>
          </a:p>
          <a:p>
            <a:pPr lvl="1" indent="342900" defTabSz="821531">
              <a:defRPr sz="3400"/>
            </a:pPr>
            <a:r>
              <a:t>slow Ca++ channels -&gt; plateau phase</a:t>
            </a:r>
          </a:p>
          <a:p>
            <a:pPr lvl="1" indent="342900" defTabSz="821531">
              <a:defRPr sz="3400"/>
            </a:pPr>
            <a:r>
              <a:t>voltage-gated K+ channels cause repolarization</a:t>
            </a:r>
          </a:p>
          <a:p>
            <a:pPr defTabSz="821531">
              <a:defRPr sz="3400"/>
            </a:pPr>
          </a:p>
          <a:p>
            <a:pPr defTabSz="821531">
              <a:defRPr sz="3400"/>
            </a:pPr>
            <a:r>
              <a:t>Myocardium forms a functional </a:t>
            </a:r>
            <a:r>
              <a:rPr b="1"/>
              <a:t>syncitium</a:t>
            </a:r>
            <a:r>
              <a:t>, via </a:t>
            </a:r>
            <a:r>
              <a:rPr b="1"/>
              <a:t>gap junctions</a:t>
            </a:r>
            <a:endParaRPr b="1"/>
          </a:p>
          <a:p>
            <a:pPr defTabSz="821531">
              <a:defRPr sz="3400"/>
            </a:pPr>
          </a:p>
          <a:p>
            <a:pPr defTabSz="821531">
              <a:defRPr b="1" sz="3400"/>
            </a:pPr>
            <a:r>
              <a:t>Myocardial Contraction</a:t>
            </a:r>
          </a:p>
          <a:p>
            <a:pPr defTabSz="821531">
              <a:defRPr sz="3400"/>
            </a:pPr>
            <a:r>
              <a:t>Voltage-gated Na+ channels open, causing depolarization</a:t>
            </a:r>
          </a:p>
          <a:p>
            <a:pPr defTabSz="821531">
              <a:defRPr sz="3400"/>
            </a:pPr>
            <a:r>
              <a:t>Voltage-gated Ca++ channels open in transverse tubules</a:t>
            </a:r>
          </a:p>
          <a:p>
            <a:pPr defTabSz="821531">
              <a:defRPr sz="3400"/>
            </a:pPr>
            <a:r>
              <a:t>Influx of Ca++ causes release of Ca++ from sarcoplasmic reticulum</a:t>
            </a:r>
          </a:p>
          <a:p>
            <a:pPr defTabSz="821531">
              <a:defRPr sz="3400"/>
            </a:pPr>
            <a:r>
              <a:t>Ca++ binds to troponin to allow contraction</a:t>
            </a:r>
          </a:p>
          <a:p>
            <a:pPr defTabSz="821531">
              <a:defRPr sz="3400"/>
            </a:pPr>
            <a:r>
              <a:t>Ca++ ATPase pump returns Ca++ into sarcoplasmic reticulum</a:t>
            </a:r>
          </a:p>
          <a:p>
            <a:pPr defTabSz="821531">
              <a:defRPr sz="3400"/>
            </a:pPr>
            <a:r>
              <a:t>Na+/Ca++ exchanger pumps Ca++ from cytoplasm into extracellular fluid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Figure 13.20"/>
          <p:cNvSpPr txBox="1"/>
          <p:nvPr/>
        </p:nvSpPr>
        <p:spPr>
          <a:xfrm>
            <a:off x="18371343" y="12858750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13.20</a:t>
            </a:r>
          </a:p>
        </p:txBody>
      </p:sp>
      <p:grpSp>
        <p:nvGrpSpPr>
          <p:cNvPr id="385" name="Group"/>
          <p:cNvGrpSpPr/>
          <p:nvPr/>
        </p:nvGrpSpPr>
        <p:grpSpPr>
          <a:xfrm>
            <a:off x="5022868" y="120386"/>
            <a:ext cx="15025015" cy="12138738"/>
            <a:chOff x="0" y="0"/>
            <a:chExt cx="15025013" cy="12138737"/>
          </a:xfrm>
        </p:grpSpPr>
        <p:pic>
          <p:nvPicPr>
            <p:cNvPr id="383" name="fox78119_1320.jpg" descr="fox78119_13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75080"/>
              <a:ext cx="15025014" cy="119636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4" name="Rectangle"/>
            <p:cNvSpPr/>
            <p:nvPr/>
          </p:nvSpPr>
          <p:spPr>
            <a:xfrm>
              <a:off x="2778911" y="0"/>
              <a:ext cx="9885753" cy="50527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E5E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http://io9.com/5882963/whoa-a-petri-dish-that-has-a-pulse"/>
          <p:cNvSpPr txBox="1"/>
          <p:nvPr/>
        </p:nvSpPr>
        <p:spPr>
          <a:xfrm>
            <a:off x="14878440" y="12098139"/>
            <a:ext cx="6061864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1800" u="sng">
                <a:solidFill>
                  <a:srgbClr val="F5EC00"/>
                </a:solidFill>
                <a:latin typeface="+mj-lt"/>
                <a:ea typeface="+mj-ea"/>
                <a:cs typeface="+mj-cs"/>
                <a:sym typeface="Gill Sans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http://io9.com/5882963/whoa-a-petri-dish-that-has-a-pulse</a:t>
            </a:r>
          </a:p>
        </p:txBody>
      </p:sp>
      <p:sp>
        <p:nvSpPr>
          <p:cNvPr id="388" name="https://www.youtube.com/watch?v=BqzW9Jq-OVA"/>
          <p:cNvSpPr txBox="1"/>
          <p:nvPr/>
        </p:nvSpPr>
        <p:spPr>
          <a:xfrm>
            <a:off x="15651921" y="12723217"/>
            <a:ext cx="5299440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1800" u="sng">
                <a:solidFill>
                  <a:srgbClr val="F5EC00"/>
                </a:solidFill>
                <a:latin typeface="+mj-lt"/>
                <a:ea typeface="+mj-ea"/>
                <a:cs typeface="+mj-cs"/>
                <a:sym typeface="Gill Sans"/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https://www.youtube.com/watch?v=BqzW9Jq-OVA</a:t>
            </a:r>
          </a:p>
        </p:txBody>
      </p:sp>
      <p:sp>
        <p:nvSpPr>
          <p:cNvPr id="389" name="Stem cells differentiate into cardiac pacemaker cells…"/>
          <p:cNvSpPr txBox="1"/>
          <p:nvPr/>
        </p:nvSpPr>
        <p:spPr>
          <a:xfrm>
            <a:off x="3906828" y="562570"/>
            <a:ext cx="16484204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5000">
                <a:solidFill>
                  <a:srgbClr val="C4BC00"/>
                </a:solidFill>
              </a:defRPr>
            </a:pPr>
            <a:r>
              <a:t>Stem cells differentiate into cardiac pacemaker cells</a:t>
            </a:r>
          </a:p>
          <a:p>
            <a:pPr defTabSz="821531">
              <a:defRPr sz="5000">
                <a:solidFill>
                  <a:srgbClr val="C4BC00"/>
                </a:solidFill>
              </a:defRPr>
            </a:pPr>
            <a:r>
              <a:rPr i="1"/>
              <a:t>in vitro</a:t>
            </a:r>
            <a:r>
              <a:t> (in a petri dish)</a:t>
            </a:r>
          </a:p>
        </p:txBody>
      </p:sp>
      <p:pic>
        <p:nvPicPr>
          <p:cNvPr id="390" name="pacemakers.mov" descr="pacemakers.mov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5262562" y="2928937"/>
            <a:ext cx="13573126" cy="8483204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Drexel University"/>
          <p:cNvSpPr txBox="1"/>
          <p:nvPr/>
        </p:nvSpPr>
        <p:spPr>
          <a:xfrm>
            <a:off x="4083843" y="12242601"/>
            <a:ext cx="4125517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3200">
                <a:solidFill>
                  <a:srgbClr val="C4BC00"/>
                </a:solidFill>
              </a:defRPr>
            </a:lvl1pPr>
          </a:lstStyle>
          <a:p>
            <a:pPr/>
            <a:r>
              <a:t>Drexel University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90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39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9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Figure 13.18"/>
          <p:cNvSpPr txBox="1"/>
          <p:nvPr/>
        </p:nvSpPr>
        <p:spPr>
          <a:xfrm>
            <a:off x="18603515" y="13037343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13.18</a:t>
            </a:r>
          </a:p>
        </p:txBody>
      </p:sp>
      <p:pic>
        <p:nvPicPr>
          <p:cNvPr id="394" name="fox78119_1318.jpg" descr="fox78119_1318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48312" y="1194092"/>
            <a:ext cx="12840892" cy="11486064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Rectangle"/>
          <p:cNvSpPr/>
          <p:nvPr/>
        </p:nvSpPr>
        <p:spPr>
          <a:xfrm>
            <a:off x="7392593" y="1017984"/>
            <a:ext cx="8824028" cy="45141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396" name="Spontaneous Depolarization…"/>
          <p:cNvSpPr txBox="1"/>
          <p:nvPr/>
        </p:nvSpPr>
        <p:spPr>
          <a:xfrm>
            <a:off x="3460343" y="294679"/>
            <a:ext cx="16734236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b="1" sz="5000"/>
            </a:pPr>
            <a:r>
              <a:t>Spontaneous Depolarization</a:t>
            </a:r>
          </a:p>
          <a:p>
            <a:pPr defTabSz="821531">
              <a:defRPr b="1" sz="5000"/>
            </a:pPr>
            <a:r>
              <a:t>of Pacemaker Cells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" name="Group"/>
          <p:cNvGrpSpPr/>
          <p:nvPr/>
        </p:nvGrpSpPr>
        <p:grpSpPr>
          <a:xfrm>
            <a:off x="3048000" y="812601"/>
            <a:ext cx="15537657" cy="12086631"/>
            <a:chOff x="0" y="0"/>
            <a:chExt cx="15537656" cy="12086629"/>
          </a:xfrm>
        </p:grpSpPr>
        <p:grpSp>
          <p:nvGrpSpPr>
            <p:cNvPr id="400" name="Group"/>
            <p:cNvGrpSpPr/>
            <p:nvPr/>
          </p:nvGrpSpPr>
          <p:grpSpPr>
            <a:xfrm>
              <a:off x="0" y="0"/>
              <a:ext cx="15537655" cy="12086630"/>
              <a:chOff x="0" y="0"/>
              <a:chExt cx="15537654" cy="12086629"/>
            </a:xfrm>
          </p:grpSpPr>
          <p:pic>
            <p:nvPicPr>
              <p:cNvPr id="398" name="fox78119_1234.jpg" descr="fox78119_1234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218479"/>
                <a:ext cx="15537655" cy="1186815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99" name="Rectangle"/>
              <p:cNvSpPr/>
              <p:nvPr/>
            </p:nvSpPr>
            <p:spPr>
              <a:xfrm>
                <a:off x="2464593" y="0"/>
                <a:ext cx="10644189" cy="5357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pic>
          <p:nvPicPr>
            <p:cNvPr id="401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983140" y="8509992"/>
              <a:ext cx="4589860" cy="32325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2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233171" y="5956101"/>
              <a:ext cx="4589861" cy="32325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3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202337" y="4079755"/>
              <a:ext cx="3607595" cy="2540757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4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947796" y="4223742"/>
              <a:ext cx="4589861" cy="32325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5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001125" y="3527226"/>
              <a:ext cx="3607594" cy="254075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6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947796" y="6866929"/>
              <a:ext cx="4589861" cy="32325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7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769203" y="8509992"/>
              <a:ext cx="4589860" cy="32325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08" name="droppedImage.png" descr="dropped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3239963" y="3849702"/>
              <a:ext cx="2196705" cy="154709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</p:grpSp>
      <p:grpSp>
        <p:nvGrpSpPr>
          <p:cNvPr id="413" name="Group"/>
          <p:cNvGrpSpPr/>
          <p:nvPr/>
        </p:nvGrpSpPr>
        <p:grpSpPr>
          <a:xfrm>
            <a:off x="17014031" y="3125390"/>
            <a:ext cx="1035844" cy="1321595"/>
            <a:chOff x="0" y="0"/>
            <a:chExt cx="1035843" cy="1321593"/>
          </a:xfrm>
        </p:grpSpPr>
        <p:sp>
          <p:nvSpPr>
            <p:cNvPr id="410" name="Rounded Rectangle"/>
            <p:cNvSpPr/>
            <p:nvPr/>
          </p:nvSpPr>
          <p:spPr>
            <a:xfrm>
              <a:off x="303609" y="142875"/>
              <a:ext cx="410766" cy="1000125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12700" cap="flat">
              <a:solidFill>
                <a:srgbClr val="000000">
                  <a:alpha val="7000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11" name="Rounded Rectangle"/>
            <p:cNvSpPr/>
            <p:nvPr/>
          </p:nvSpPr>
          <p:spPr>
            <a:xfrm>
              <a:off x="0" y="0"/>
              <a:ext cx="410766" cy="1321594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12700" cap="flat">
              <a:solidFill>
                <a:srgbClr val="000000">
                  <a:alpha val="7000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12" name="Rounded Rectangle"/>
            <p:cNvSpPr/>
            <p:nvPr/>
          </p:nvSpPr>
          <p:spPr>
            <a:xfrm>
              <a:off x="625078" y="0"/>
              <a:ext cx="410766" cy="1321594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12700" cap="flat">
              <a:solidFill>
                <a:srgbClr val="000000">
                  <a:alpha val="7000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14" name="Voltage-gated…"/>
          <p:cNvSpPr txBox="1"/>
          <p:nvPr/>
        </p:nvSpPr>
        <p:spPr>
          <a:xfrm>
            <a:off x="18674954" y="5393531"/>
            <a:ext cx="222608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Voltage-gated</a:t>
            </a:r>
          </a:p>
          <a:p>
            <a:pPr marL="81280" marR="81280" algn="ctr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K+ channel</a:t>
            </a:r>
          </a:p>
        </p:txBody>
      </p:sp>
      <p:sp>
        <p:nvSpPr>
          <p:cNvPr id="415" name="Line"/>
          <p:cNvSpPr/>
          <p:nvPr/>
        </p:nvSpPr>
        <p:spPr>
          <a:xfrm>
            <a:off x="17996296" y="4321968"/>
            <a:ext cx="1553767" cy="117872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16" name="Line"/>
          <p:cNvSpPr/>
          <p:nvPr/>
        </p:nvSpPr>
        <p:spPr>
          <a:xfrm flipH="1">
            <a:off x="17526000" y="2921486"/>
            <a:ext cx="5953" cy="2091046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17" name="Circle"/>
          <p:cNvSpPr/>
          <p:nvPr/>
        </p:nvSpPr>
        <p:spPr>
          <a:xfrm>
            <a:off x="17210484" y="5214937"/>
            <a:ext cx="678657" cy="678657"/>
          </a:xfrm>
          <a:prstGeom prst="ellipse">
            <a:avLst/>
          </a:prstGeom>
          <a:solidFill>
            <a:srgbClr val="73FCD6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418" name="K+"/>
          <p:cNvSpPr txBox="1"/>
          <p:nvPr/>
        </p:nvSpPr>
        <p:spPr>
          <a:xfrm>
            <a:off x="17192625" y="5232796"/>
            <a:ext cx="69477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K</a:t>
            </a:r>
            <a:r>
              <a:rPr baseline="31999"/>
              <a:t>+</a:t>
            </a:r>
          </a:p>
        </p:txBody>
      </p:sp>
      <p:grpSp>
        <p:nvGrpSpPr>
          <p:cNvPr id="421" name="Group"/>
          <p:cNvGrpSpPr/>
          <p:nvPr/>
        </p:nvGrpSpPr>
        <p:grpSpPr>
          <a:xfrm>
            <a:off x="13134568" y="6624948"/>
            <a:ext cx="6448833" cy="5930194"/>
            <a:chOff x="0" y="0"/>
            <a:chExt cx="6448831" cy="5930193"/>
          </a:xfrm>
        </p:grpSpPr>
        <p:pic>
          <p:nvPicPr>
            <p:cNvPr id="419" name="fox78119_1319.jpg" descr="fox78119_1319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9456" y="35412"/>
              <a:ext cx="6429376" cy="58947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0" name="Rectangle"/>
            <p:cNvSpPr/>
            <p:nvPr/>
          </p:nvSpPr>
          <p:spPr>
            <a:xfrm>
              <a:off x="0" y="0"/>
              <a:ext cx="6429375" cy="25003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22" name="frog heart does not beat in Ca++ free buffer"/>
          <p:cNvSpPr txBox="1"/>
          <p:nvPr/>
        </p:nvSpPr>
        <p:spPr>
          <a:xfrm>
            <a:off x="6602015" y="12894468"/>
            <a:ext cx="9216980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frog heart does not beat in Ca++ free buffer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2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roup"/>
          <p:cNvGrpSpPr/>
          <p:nvPr/>
        </p:nvGrpSpPr>
        <p:grpSpPr>
          <a:xfrm>
            <a:off x="4280296" y="357187"/>
            <a:ext cx="24199453" cy="11412145"/>
            <a:chOff x="0" y="0"/>
            <a:chExt cx="24199451" cy="11412143"/>
          </a:xfrm>
        </p:grpSpPr>
        <p:grpSp>
          <p:nvGrpSpPr>
            <p:cNvPr id="426" name="Group"/>
            <p:cNvGrpSpPr/>
            <p:nvPr/>
          </p:nvGrpSpPr>
          <p:grpSpPr>
            <a:xfrm>
              <a:off x="102279" y="0"/>
              <a:ext cx="23892608" cy="11412144"/>
              <a:chOff x="0" y="0"/>
              <a:chExt cx="23892606" cy="11412144"/>
            </a:xfrm>
          </p:grpSpPr>
          <p:pic>
            <p:nvPicPr>
              <p:cNvPr id="424" name="fox78119_tb1208.jpg" descr="fox78119_tb1208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87677"/>
                <a:ext cx="23892607" cy="1122446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25" name="Rectangle"/>
              <p:cNvSpPr/>
              <p:nvPr/>
            </p:nvSpPr>
            <p:spPr>
              <a:xfrm>
                <a:off x="4885391" y="0"/>
                <a:ext cx="13994618" cy="78858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427" name="Rectangle"/>
            <p:cNvSpPr/>
            <p:nvPr/>
          </p:nvSpPr>
          <p:spPr>
            <a:xfrm>
              <a:off x="14851059" y="1349822"/>
              <a:ext cx="9348393" cy="1006231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28" name="Rectangle"/>
            <p:cNvSpPr/>
            <p:nvPr/>
          </p:nvSpPr>
          <p:spPr>
            <a:xfrm>
              <a:off x="0" y="838526"/>
              <a:ext cx="17571706" cy="57265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30" name="Table 12.8"/>
          <p:cNvSpPr txBox="1"/>
          <p:nvPr/>
        </p:nvSpPr>
        <p:spPr>
          <a:xfrm>
            <a:off x="18192750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12.8</a:t>
            </a:r>
          </a:p>
        </p:txBody>
      </p:sp>
      <p:sp>
        <p:nvSpPr>
          <p:cNvPr id="431" name="Comparison of Skeletal Muscle and Cardiac Muscle"/>
          <p:cNvSpPr txBox="1"/>
          <p:nvPr/>
        </p:nvSpPr>
        <p:spPr>
          <a:xfrm>
            <a:off x="3721662" y="694332"/>
            <a:ext cx="14972523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4600"/>
            </a:lvl1pPr>
          </a:lstStyle>
          <a:p>
            <a:pPr/>
            <a:r>
              <a:t>Comparison of Skeletal Muscle and Cardiac Muscle</a:t>
            </a:r>
          </a:p>
        </p:txBody>
      </p:sp>
      <p:sp>
        <p:nvSpPr>
          <p:cNvPr id="432" name="myocardial infarction (tissue damage due to lack of oxygen)…"/>
          <p:cNvSpPr txBox="1"/>
          <p:nvPr/>
        </p:nvSpPr>
        <p:spPr>
          <a:xfrm>
            <a:off x="4494609" y="11965781"/>
            <a:ext cx="16305610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8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myocardial infarction (tissue damage due to lack of oxygen)</a:t>
            </a:r>
          </a:p>
          <a:p>
            <a:pPr marL="81280" marR="81280" defTabSz="1821656">
              <a:defRPr sz="38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 -&gt; cardiac troponin in the blood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Group"/>
          <p:cNvGrpSpPr/>
          <p:nvPr/>
        </p:nvGrpSpPr>
        <p:grpSpPr>
          <a:xfrm>
            <a:off x="5974159" y="7268765"/>
            <a:ext cx="12412267" cy="5929313"/>
            <a:chOff x="0" y="0"/>
            <a:chExt cx="12412266" cy="5929312"/>
          </a:xfrm>
        </p:grpSpPr>
        <p:pic>
          <p:nvPicPr>
            <p:cNvPr id="434" name="fox78119_1233.jpg" descr="fox78119_123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46365"/>
              <a:ext cx="12412267" cy="57829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5" name="Rectangle"/>
            <p:cNvSpPr/>
            <p:nvPr/>
          </p:nvSpPr>
          <p:spPr>
            <a:xfrm>
              <a:off x="2223485" y="0"/>
              <a:ext cx="8037398" cy="41669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grpSp>
        <p:nvGrpSpPr>
          <p:cNvPr id="439" name="Group"/>
          <p:cNvGrpSpPr/>
          <p:nvPr/>
        </p:nvGrpSpPr>
        <p:grpSpPr>
          <a:xfrm>
            <a:off x="3976687" y="-464344"/>
            <a:ext cx="16769954" cy="9125348"/>
            <a:chOff x="0" y="0"/>
            <a:chExt cx="16769953" cy="9125346"/>
          </a:xfrm>
        </p:grpSpPr>
        <p:pic>
          <p:nvPicPr>
            <p:cNvPr id="437" name="fox78119_1232.jpg" descr="fox78119_1232.jp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97246"/>
              <a:ext cx="16769954" cy="8928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8" name="Rectangle"/>
            <p:cNvSpPr/>
            <p:nvPr/>
          </p:nvSpPr>
          <p:spPr>
            <a:xfrm>
              <a:off x="3357562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40" name="Figure 12.32"/>
          <p:cNvSpPr txBox="1"/>
          <p:nvPr/>
        </p:nvSpPr>
        <p:spPr>
          <a:xfrm>
            <a:off x="18335625" y="12840890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12.32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Oval"/>
          <p:cNvSpPr/>
          <p:nvPr/>
        </p:nvSpPr>
        <p:spPr>
          <a:xfrm>
            <a:off x="7558484" y="3625453"/>
            <a:ext cx="9480552" cy="9001126"/>
          </a:xfrm>
          <a:prstGeom prst="ellipse">
            <a:avLst/>
          </a:pr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50" name="Circle"/>
          <p:cNvSpPr/>
          <p:nvPr/>
        </p:nvSpPr>
        <p:spPr>
          <a:xfrm>
            <a:off x="4527550" y="4414837"/>
            <a:ext cx="657225" cy="657226"/>
          </a:xfrm>
          <a:prstGeom prst="ellipse">
            <a:avLst/>
          </a:pr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51" name="Circulatory System: Active Pumping…"/>
          <p:cNvSpPr txBox="1"/>
          <p:nvPr/>
        </p:nvSpPr>
        <p:spPr>
          <a:xfrm>
            <a:off x="4098925" y="501650"/>
            <a:ext cx="16359188" cy="1701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rPr sz="5200">
                <a:solidFill>
                  <a:srgbClr val="FA5722"/>
                </a:solidFill>
              </a:rPr>
              <a:t>Circulatory System: Active Pumping</a:t>
            </a:r>
            <a:r>
              <a:t>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to transport gases from respiratory surface to tissues</a:t>
            </a:r>
          </a:p>
        </p:txBody>
      </p:sp>
      <p:sp>
        <p:nvSpPr>
          <p:cNvPr id="252" name="Line"/>
          <p:cNvSpPr/>
          <p:nvPr/>
        </p:nvSpPr>
        <p:spPr>
          <a:xfrm>
            <a:off x="8327307" y="4194571"/>
            <a:ext cx="8640336" cy="7865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0943" fill="norm" stroke="1" extrusionOk="0">
                <a:moveTo>
                  <a:pt x="21552" y="6147"/>
                </a:moveTo>
                <a:cubicBezTo>
                  <a:pt x="20702" y="6393"/>
                  <a:pt x="20349" y="6000"/>
                  <a:pt x="19643" y="5795"/>
                </a:cubicBezTo>
                <a:cubicBezTo>
                  <a:pt x="19331" y="5549"/>
                  <a:pt x="18961" y="5481"/>
                  <a:pt x="18684" y="5206"/>
                </a:cubicBezTo>
                <a:cubicBezTo>
                  <a:pt x="18389" y="4912"/>
                  <a:pt x="18204" y="4520"/>
                  <a:pt x="17885" y="4275"/>
                </a:cubicBezTo>
                <a:cubicBezTo>
                  <a:pt x="17624" y="3824"/>
                  <a:pt x="17489" y="3235"/>
                  <a:pt x="17229" y="2804"/>
                </a:cubicBezTo>
                <a:cubicBezTo>
                  <a:pt x="16985" y="2402"/>
                  <a:pt x="16673" y="2235"/>
                  <a:pt x="16379" y="1931"/>
                </a:cubicBezTo>
                <a:cubicBezTo>
                  <a:pt x="16110" y="1657"/>
                  <a:pt x="16009" y="1353"/>
                  <a:pt x="15723" y="1108"/>
                </a:cubicBezTo>
                <a:cubicBezTo>
                  <a:pt x="15269" y="716"/>
                  <a:pt x="14613" y="284"/>
                  <a:pt x="14066" y="118"/>
                </a:cubicBezTo>
                <a:cubicBezTo>
                  <a:pt x="13847" y="49"/>
                  <a:pt x="13629" y="49"/>
                  <a:pt x="13418" y="0"/>
                </a:cubicBezTo>
                <a:cubicBezTo>
                  <a:pt x="12619" y="108"/>
                  <a:pt x="12140" y="-157"/>
                  <a:pt x="11955" y="696"/>
                </a:cubicBezTo>
                <a:cubicBezTo>
                  <a:pt x="11972" y="1206"/>
                  <a:pt x="11938" y="1716"/>
                  <a:pt x="12005" y="2226"/>
                </a:cubicBezTo>
                <a:cubicBezTo>
                  <a:pt x="12031" y="2471"/>
                  <a:pt x="12232" y="2716"/>
                  <a:pt x="12359" y="2922"/>
                </a:cubicBezTo>
                <a:cubicBezTo>
                  <a:pt x="13149" y="4245"/>
                  <a:pt x="14377" y="4951"/>
                  <a:pt x="15723" y="5265"/>
                </a:cubicBezTo>
                <a:cubicBezTo>
                  <a:pt x="16034" y="5442"/>
                  <a:pt x="16362" y="5549"/>
                  <a:pt x="16682" y="5736"/>
                </a:cubicBezTo>
                <a:cubicBezTo>
                  <a:pt x="16959" y="6069"/>
                  <a:pt x="17346" y="6216"/>
                  <a:pt x="17683" y="6491"/>
                </a:cubicBezTo>
                <a:cubicBezTo>
                  <a:pt x="17969" y="7334"/>
                  <a:pt x="17868" y="6863"/>
                  <a:pt x="17935" y="7903"/>
                </a:cubicBezTo>
                <a:cubicBezTo>
                  <a:pt x="17918" y="8383"/>
                  <a:pt x="17944" y="8873"/>
                  <a:pt x="17885" y="9363"/>
                </a:cubicBezTo>
                <a:cubicBezTo>
                  <a:pt x="17876" y="9422"/>
                  <a:pt x="17767" y="9373"/>
                  <a:pt x="17733" y="9422"/>
                </a:cubicBezTo>
                <a:cubicBezTo>
                  <a:pt x="17346" y="9785"/>
                  <a:pt x="17372" y="9893"/>
                  <a:pt x="16875" y="10011"/>
                </a:cubicBezTo>
                <a:cubicBezTo>
                  <a:pt x="16589" y="9971"/>
                  <a:pt x="16295" y="9971"/>
                  <a:pt x="16026" y="9893"/>
                </a:cubicBezTo>
                <a:cubicBezTo>
                  <a:pt x="15950" y="9864"/>
                  <a:pt x="15925" y="9765"/>
                  <a:pt x="15874" y="9716"/>
                </a:cubicBezTo>
                <a:cubicBezTo>
                  <a:pt x="15563" y="9403"/>
                  <a:pt x="15462" y="9403"/>
                  <a:pt x="15168" y="8952"/>
                </a:cubicBezTo>
                <a:cubicBezTo>
                  <a:pt x="14453" y="7863"/>
                  <a:pt x="15513" y="9422"/>
                  <a:pt x="14722" y="8432"/>
                </a:cubicBezTo>
                <a:cubicBezTo>
                  <a:pt x="14604" y="8285"/>
                  <a:pt x="14419" y="7961"/>
                  <a:pt x="14419" y="7961"/>
                </a:cubicBezTo>
                <a:cubicBezTo>
                  <a:pt x="14116" y="6687"/>
                  <a:pt x="13376" y="5226"/>
                  <a:pt x="12409" y="4510"/>
                </a:cubicBezTo>
                <a:cubicBezTo>
                  <a:pt x="12232" y="4196"/>
                  <a:pt x="11988" y="3971"/>
                  <a:pt x="11803" y="3686"/>
                </a:cubicBezTo>
                <a:cubicBezTo>
                  <a:pt x="11745" y="3588"/>
                  <a:pt x="11736" y="3461"/>
                  <a:pt x="11660" y="3392"/>
                </a:cubicBezTo>
                <a:cubicBezTo>
                  <a:pt x="11509" y="3255"/>
                  <a:pt x="11307" y="3216"/>
                  <a:pt x="11156" y="3098"/>
                </a:cubicBezTo>
                <a:cubicBezTo>
                  <a:pt x="10441" y="2559"/>
                  <a:pt x="10483" y="2382"/>
                  <a:pt x="9802" y="2226"/>
                </a:cubicBezTo>
                <a:cubicBezTo>
                  <a:pt x="9423" y="2275"/>
                  <a:pt x="9280" y="2294"/>
                  <a:pt x="9095" y="2686"/>
                </a:cubicBezTo>
                <a:cubicBezTo>
                  <a:pt x="9045" y="2775"/>
                  <a:pt x="9019" y="2873"/>
                  <a:pt x="8994" y="2981"/>
                </a:cubicBezTo>
                <a:cubicBezTo>
                  <a:pt x="8952" y="3088"/>
                  <a:pt x="8893" y="3334"/>
                  <a:pt x="8893" y="3334"/>
                </a:cubicBezTo>
                <a:cubicBezTo>
                  <a:pt x="8944" y="3873"/>
                  <a:pt x="8960" y="4422"/>
                  <a:pt x="9045" y="4971"/>
                </a:cubicBezTo>
                <a:cubicBezTo>
                  <a:pt x="9120" y="5481"/>
                  <a:pt x="9482" y="5834"/>
                  <a:pt x="9751" y="6206"/>
                </a:cubicBezTo>
                <a:cubicBezTo>
                  <a:pt x="10458" y="7206"/>
                  <a:pt x="11097" y="8344"/>
                  <a:pt x="12207" y="8775"/>
                </a:cubicBezTo>
                <a:cubicBezTo>
                  <a:pt x="12527" y="9148"/>
                  <a:pt x="12905" y="9491"/>
                  <a:pt x="13267" y="9834"/>
                </a:cubicBezTo>
                <a:cubicBezTo>
                  <a:pt x="13284" y="9873"/>
                  <a:pt x="13418" y="10158"/>
                  <a:pt x="13418" y="10246"/>
                </a:cubicBezTo>
                <a:cubicBezTo>
                  <a:pt x="13418" y="10530"/>
                  <a:pt x="13418" y="10824"/>
                  <a:pt x="13368" y="11119"/>
                </a:cubicBezTo>
                <a:cubicBezTo>
                  <a:pt x="13284" y="11511"/>
                  <a:pt x="12350" y="11599"/>
                  <a:pt x="12106" y="11648"/>
                </a:cubicBezTo>
                <a:cubicBezTo>
                  <a:pt x="10962" y="11472"/>
                  <a:pt x="9759" y="11197"/>
                  <a:pt x="9095" y="9952"/>
                </a:cubicBezTo>
                <a:cubicBezTo>
                  <a:pt x="8498" y="8834"/>
                  <a:pt x="8119" y="7599"/>
                  <a:pt x="7539" y="6491"/>
                </a:cubicBezTo>
                <a:cubicBezTo>
                  <a:pt x="7160" y="5765"/>
                  <a:pt x="6572" y="4951"/>
                  <a:pt x="5831" y="4736"/>
                </a:cubicBezTo>
                <a:cubicBezTo>
                  <a:pt x="5394" y="4794"/>
                  <a:pt x="4948" y="4804"/>
                  <a:pt x="4528" y="4912"/>
                </a:cubicBezTo>
                <a:cubicBezTo>
                  <a:pt x="4351" y="4951"/>
                  <a:pt x="4048" y="5579"/>
                  <a:pt x="3922" y="5736"/>
                </a:cubicBezTo>
                <a:cubicBezTo>
                  <a:pt x="3687" y="6804"/>
                  <a:pt x="3342" y="6030"/>
                  <a:pt x="3771" y="8138"/>
                </a:cubicBezTo>
                <a:cubicBezTo>
                  <a:pt x="3838" y="8471"/>
                  <a:pt x="4107" y="8716"/>
                  <a:pt x="4275" y="9010"/>
                </a:cubicBezTo>
                <a:cubicBezTo>
                  <a:pt x="4553" y="9491"/>
                  <a:pt x="4881" y="9952"/>
                  <a:pt x="5327" y="10246"/>
                </a:cubicBezTo>
                <a:cubicBezTo>
                  <a:pt x="6277" y="10864"/>
                  <a:pt x="6151" y="10717"/>
                  <a:pt x="7186" y="11119"/>
                </a:cubicBezTo>
                <a:cubicBezTo>
                  <a:pt x="7371" y="11187"/>
                  <a:pt x="7547" y="11275"/>
                  <a:pt x="7741" y="11354"/>
                </a:cubicBezTo>
                <a:cubicBezTo>
                  <a:pt x="7833" y="11393"/>
                  <a:pt x="8044" y="11472"/>
                  <a:pt x="8044" y="11472"/>
                </a:cubicBezTo>
                <a:cubicBezTo>
                  <a:pt x="8397" y="11824"/>
                  <a:pt x="8834" y="12099"/>
                  <a:pt x="9145" y="12521"/>
                </a:cubicBezTo>
                <a:cubicBezTo>
                  <a:pt x="9255" y="12668"/>
                  <a:pt x="9356" y="12825"/>
                  <a:pt x="9448" y="12991"/>
                </a:cubicBezTo>
                <a:cubicBezTo>
                  <a:pt x="9524" y="13138"/>
                  <a:pt x="9650" y="13462"/>
                  <a:pt x="9650" y="13462"/>
                </a:cubicBezTo>
                <a:cubicBezTo>
                  <a:pt x="9633" y="13717"/>
                  <a:pt x="9692" y="13991"/>
                  <a:pt x="9600" y="14227"/>
                </a:cubicBezTo>
                <a:cubicBezTo>
                  <a:pt x="9465" y="14540"/>
                  <a:pt x="8944" y="14678"/>
                  <a:pt x="8691" y="14746"/>
                </a:cubicBezTo>
                <a:cubicBezTo>
                  <a:pt x="8060" y="14629"/>
                  <a:pt x="7396" y="14589"/>
                  <a:pt x="6832" y="14227"/>
                </a:cubicBezTo>
                <a:cubicBezTo>
                  <a:pt x="6151" y="13785"/>
                  <a:pt x="6084" y="13560"/>
                  <a:pt x="5276" y="13227"/>
                </a:cubicBezTo>
                <a:cubicBezTo>
                  <a:pt x="4645" y="12285"/>
                  <a:pt x="4023" y="11305"/>
                  <a:pt x="3569" y="10246"/>
                </a:cubicBezTo>
                <a:cubicBezTo>
                  <a:pt x="3476" y="10040"/>
                  <a:pt x="3459" y="9795"/>
                  <a:pt x="3367" y="9599"/>
                </a:cubicBezTo>
                <a:cubicBezTo>
                  <a:pt x="3056" y="8952"/>
                  <a:pt x="2475" y="8079"/>
                  <a:pt x="1861" y="7844"/>
                </a:cubicBezTo>
                <a:cubicBezTo>
                  <a:pt x="1592" y="7863"/>
                  <a:pt x="1323" y="7854"/>
                  <a:pt x="1062" y="7903"/>
                </a:cubicBezTo>
                <a:cubicBezTo>
                  <a:pt x="810" y="7942"/>
                  <a:pt x="659" y="8236"/>
                  <a:pt x="406" y="8314"/>
                </a:cubicBezTo>
                <a:cubicBezTo>
                  <a:pt x="322" y="8481"/>
                  <a:pt x="213" y="8648"/>
                  <a:pt x="154" y="8834"/>
                </a:cubicBezTo>
                <a:cubicBezTo>
                  <a:pt x="103" y="8981"/>
                  <a:pt x="53" y="9305"/>
                  <a:pt x="53" y="9305"/>
                </a:cubicBezTo>
                <a:cubicBezTo>
                  <a:pt x="19" y="9697"/>
                  <a:pt x="-48" y="10236"/>
                  <a:pt x="53" y="10648"/>
                </a:cubicBezTo>
                <a:cubicBezTo>
                  <a:pt x="70" y="10736"/>
                  <a:pt x="154" y="10795"/>
                  <a:pt x="204" y="10883"/>
                </a:cubicBezTo>
                <a:cubicBezTo>
                  <a:pt x="288" y="11020"/>
                  <a:pt x="305" y="11217"/>
                  <a:pt x="406" y="11354"/>
                </a:cubicBezTo>
                <a:cubicBezTo>
                  <a:pt x="465" y="11432"/>
                  <a:pt x="583" y="11452"/>
                  <a:pt x="659" y="11530"/>
                </a:cubicBezTo>
                <a:cubicBezTo>
                  <a:pt x="911" y="11775"/>
                  <a:pt x="1163" y="12030"/>
                  <a:pt x="1416" y="12295"/>
                </a:cubicBezTo>
                <a:cubicBezTo>
                  <a:pt x="1458" y="12334"/>
                  <a:pt x="2198" y="13295"/>
                  <a:pt x="2316" y="13344"/>
                </a:cubicBezTo>
                <a:cubicBezTo>
                  <a:pt x="2492" y="13413"/>
                  <a:pt x="2635" y="13462"/>
                  <a:pt x="2820" y="13580"/>
                </a:cubicBezTo>
                <a:cubicBezTo>
                  <a:pt x="3249" y="13844"/>
                  <a:pt x="2778" y="13697"/>
                  <a:pt x="3266" y="13815"/>
                </a:cubicBezTo>
                <a:cubicBezTo>
                  <a:pt x="3535" y="13972"/>
                  <a:pt x="3779" y="14178"/>
                  <a:pt x="4073" y="14276"/>
                </a:cubicBezTo>
                <a:cubicBezTo>
                  <a:pt x="4376" y="14982"/>
                  <a:pt x="3964" y="14129"/>
                  <a:pt x="4326" y="14629"/>
                </a:cubicBezTo>
                <a:cubicBezTo>
                  <a:pt x="4368" y="14687"/>
                  <a:pt x="4376" y="14795"/>
                  <a:pt x="4427" y="14864"/>
                </a:cubicBezTo>
                <a:cubicBezTo>
                  <a:pt x="4595" y="15109"/>
                  <a:pt x="4856" y="15354"/>
                  <a:pt x="5074" y="15570"/>
                </a:cubicBezTo>
                <a:cubicBezTo>
                  <a:pt x="5133" y="15629"/>
                  <a:pt x="5201" y="15688"/>
                  <a:pt x="5276" y="15746"/>
                </a:cubicBezTo>
                <a:cubicBezTo>
                  <a:pt x="5369" y="15825"/>
                  <a:pt x="5579" y="15982"/>
                  <a:pt x="5579" y="15982"/>
                </a:cubicBezTo>
                <a:cubicBezTo>
                  <a:pt x="5697" y="16962"/>
                  <a:pt x="5512" y="15923"/>
                  <a:pt x="5781" y="16619"/>
                </a:cubicBezTo>
                <a:cubicBezTo>
                  <a:pt x="5806" y="16697"/>
                  <a:pt x="5873" y="17296"/>
                  <a:pt x="5882" y="17325"/>
                </a:cubicBezTo>
                <a:cubicBezTo>
                  <a:pt x="5588" y="18815"/>
                  <a:pt x="5798" y="18443"/>
                  <a:pt x="4376" y="18374"/>
                </a:cubicBezTo>
                <a:cubicBezTo>
                  <a:pt x="3560" y="18051"/>
                  <a:pt x="3502" y="17296"/>
                  <a:pt x="2972" y="16678"/>
                </a:cubicBezTo>
                <a:cubicBezTo>
                  <a:pt x="2702" y="15893"/>
                  <a:pt x="2341" y="15688"/>
                  <a:pt x="1811" y="15276"/>
                </a:cubicBezTo>
                <a:cubicBezTo>
                  <a:pt x="1575" y="15315"/>
                  <a:pt x="1315" y="15266"/>
                  <a:pt x="1113" y="15393"/>
                </a:cubicBezTo>
                <a:cubicBezTo>
                  <a:pt x="1012" y="15442"/>
                  <a:pt x="1045" y="15629"/>
                  <a:pt x="1012" y="15746"/>
                </a:cubicBezTo>
                <a:cubicBezTo>
                  <a:pt x="995" y="15805"/>
                  <a:pt x="961" y="15923"/>
                  <a:pt x="961" y="15923"/>
                </a:cubicBezTo>
                <a:cubicBezTo>
                  <a:pt x="1054" y="16717"/>
                  <a:pt x="1474" y="17050"/>
                  <a:pt x="1811" y="17737"/>
                </a:cubicBezTo>
                <a:cubicBezTo>
                  <a:pt x="1920" y="17962"/>
                  <a:pt x="1945" y="18266"/>
                  <a:pt x="2063" y="18492"/>
                </a:cubicBezTo>
                <a:cubicBezTo>
                  <a:pt x="2324" y="19021"/>
                  <a:pt x="2635" y="19266"/>
                  <a:pt x="3073" y="19551"/>
                </a:cubicBezTo>
                <a:cubicBezTo>
                  <a:pt x="3098" y="19560"/>
                  <a:pt x="3745" y="20061"/>
                  <a:pt x="3821" y="20080"/>
                </a:cubicBezTo>
                <a:cubicBezTo>
                  <a:pt x="4578" y="20198"/>
                  <a:pt x="4259" y="20139"/>
                  <a:pt x="4780" y="20247"/>
                </a:cubicBezTo>
                <a:cubicBezTo>
                  <a:pt x="5411" y="20502"/>
                  <a:pt x="5941" y="20551"/>
                  <a:pt x="6631" y="20600"/>
                </a:cubicBezTo>
                <a:cubicBezTo>
                  <a:pt x="7867" y="20884"/>
                  <a:pt x="9028" y="21443"/>
                  <a:pt x="9246" y="19962"/>
                </a:cubicBezTo>
                <a:cubicBezTo>
                  <a:pt x="9213" y="19335"/>
                  <a:pt x="9288" y="18551"/>
                  <a:pt x="8944" y="18031"/>
                </a:cubicBezTo>
                <a:cubicBezTo>
                  <a:pt x="8826" y="17511"/>
                  <a:pt x="8826" y="17011"/>
                  <a:pt x="8590" y="16560"/>
                </a:cubicBezTo>
                <a:cubicBezTo>
                  <a:pt x="8708" y="16001"/>
                  <a:pt x="9036" y="16295"/>
                  <a:pt x="9398" y="16443"/>
                </a:cubicBezTo>
                <a:cubicBezTo>
                  <a:pt x="9860" y="16845"/>
                  <a:pt x="10357" y="17276"/>
                  <a:pt x="10752" y="17796"/>
                </a:cubicBezTo>
                <a:cubicBezTo>
                  <a:pt x="10979" y="18090"/>
                  <a:pt x="11324" y="18570"/>
                  <a:pt x="11610" y="18786"/>
                </a:cubicBezTo>
                <a:cubicBezTo>
                  <a:pt x="12367" y="19355"/>
                  <a:pt x="12939" y="19668"/>
                  <a:pt x="13814" y="20021"/>
                </a:cubicBezTo>
                <a:cubicBezTo>
                  <a:pt x="15067" y="19943"/>
                  <a:pt x="14789" y="20227"/>
                  <a:pt x="15075" y="19257"/>
                </a:cubicBezTo>
                <a:cubicBezTo>
                  <a:pt x="15025" y="18806"/>
                  <a:pt x="15059" y="18325"/>
                  <a:pt x="14924" y="17913"/>
                </a:cubicBezTo>
                <a:cubicBezTo>
                  <a:pt x="14773" y="17482"/>
                  <a:pt x="13738" y="16648"/>
                  <a:pt x="13368" y="16501"/>
                </a:cubicBezTo>
                <a:cubicBezTo>
                  <a:pt x="13057" y="16139"/>
                  <a:pt x="12729" y="15835"/>
                  <a:pt x="12459" y="15452"/>
                </a:cubicBezTo>
                <a:cubicBezTo>
                  <a:pt x="12291" y="15217"/>
                  <a:pt x="11955" y="14746"/>
                  <a:pt x="11955" y="14746"/>
                </a:cubicBezTo>
                <a:cubicBezTo>
                  <a:pt x="11837" y="14344"/>
                  <a:pt x="11829" y="14178"/>
                  <a:pt x="12157" y="13991"/>
                </a:cubicBezTo>
                <a:cubicBezTo>
                  <a:pt x="12560" y="14011"/>
                  <a:pt x="12964" y="13972"/>
                  <a:pt x="13368" y="14050"/>
                </a:cubicBezTo>
                <a:cubicBezTo>
                  <a:pt x="13595" y="14089"/>
                  <a:pt x="14344" y="15295"/>
                  <a:pt x="14369" y="15335"/>
                </a:cubicBezTo>
                <a:cubicBezTo>
                  <a:pt x="14781" y="16109"/>
                  <a:pt x="15538" y="17198"/>
                  <a:pt x="16379" y="17443"/>
                </a:cubicBezTo>
                <a:cubicBezTo>
                  <a:pt x="17498" y="17364"/>
                  <a:pt x="17809" y="17580"/>
                  <a:pt x="18532" y="17148"/>
                </a:cubicBezTo>
                <a:cubicBezTo>
                  <a:pt x="18684" y="16599"/>
                  <a:pt x="18709" y="16658"/>
                  <a:pt x="18583" y="15864"/>
                </a:cubicBezTo>
                <a:cubicBezTo>
                  <a:pt x="18566" y="15766"/>
                  <a:pt x="18490" y="15697"/>
                  <a:pt x="18440" y="15629"/>
                </a:cubicBezTo>
                <a:cubicBezTo>
                  <a:pt x="18272" y="15423"/>
                  <a:pt x="18129" y="15188"/>
                  <a:pt x="17935" y="15040"/>
                </a:cubicBezTo>
                <a:cubicBezTo>
                  <a:pt x="17355" y="14609"/>
                  <a:pt x="16716" y="14207"/>
                  <a:pt x="16026" y="14109"/>
                </a:cubicBezTo>
                <a:cubicBezTo>
                  <a:pt x="15765" y="14070"/>
                  <a:pt x="15361" y="14021"/>
                  <a:pt x="15126" y="13933"/>
                </a:cubicBezTo>
                <a:cubicBezTo>
                  <a:pt x="14899" y="13844"/>
                  <a:pt x="14697" y="13746"/>
                  <a:pt x="14470" y="13697"/>
                </a:cubicBezTo>
                <a:cubicBezTo>
                  <a:pt x="14285" y="13531"/>
                  <a:pt x="14133" y="13472"/>
                  <a:pt x="14066" y="13227"/>
                </a:cubicBezTo>
                <a:cubicBezTo>
                  <a:pt x="14268" y="12981"/>
                  <a:pt x="14529" y="12648"/>
                  <a:pt x="14773" y="12462"/>
                </a:cubicBezTo>
                <a:cubicBezTo>
                  <a:pt x="14991" y="12276"/>
                  <a:pt x="15412" y="12187"/>
                  <a:pt x="15673" y="12119"/>
                </a:cubicBezTo>
                <a:cubicBezTo>
                  <a:pt x="16640" y="12491"/>
                  <a:pt x="16993" y="13334"/>
                  <a:pt x="18087" y="13521"/>
                </a:cubicBezTo>
                <a:cubicBezTo>
                  <a:pt x="18381" y="13629"/>
                  <a:pt x="18726" y="13531"/>
                  <a:pt x="18835" y="13168"/>
                </a:cubicBezTo>
                <a:cubicBezTo>
                  <a:pt x="18751" y="12609"/>
                  <a:pt x="18802" y="12442"/>
                  <a:pt x="18440" y="12177"/>
                </a:cubicBezTo>
                <a:cubicBezTo>
                  <a:pt x="18305" y="12079"/>
                  <a:pt x="18171" y="11991"/>
                  <a:pt x="18036" y="11942"/>
                </a:cubicBezTo>
                <a:cubicBezTo>
                  <a:pt x="17935" y="11903"/>
                  <a:pt x="17834" y="11864"/>
                  <a:pt x="17733" y="11824"/>
                </a:cubicBezTo>
                <a:cubicBezTo>
                  <a:pt x="17683" y="11805"/>
                  <a:pt x="17582" y="11766"/>
                  <a:pt x="17582" y="11766"/>
                </a:cubicBezTo>
                <a:cubicBezTo>
                  <a:pt x="17447" y="11530"/>
                  <a:pt x="17431" y="11383"/>
                  <a:pt x="17683" y="11295"/>
                </a:cubicBezTo>
                <a:cubicBezTo>
                  <a:pt x="17977" y="11334"/>
                  <a:pt x="18288" y="11324"/>
                  <a:pt x="18583" y="11413"/>
                </a:cubicBezTo>
                <a:cubicBezTo>
                  <a:pt x="18869" y="11491"/>
                  <a:pt x="19239" y="11942"/>
                  <a:pt x="19643" y="12060"/>
                </a:cubicBezTo>
                <a:cubicBezTo>
                  <a:pt x="20223" y="12511"/>
                  <a:pt x="19819" y="12305"/>
                  <a:pt x="20946" y="12177"/>
                </a:cubicBezTo>
                <a:cubicBezTo>
                  <a:pt x="21308" y="10903"/>
                  <a:pt x="20610" y="9756"/>
                  <a:pt x="19592" y="9363"/>
                </a:cubicBezTo>
                <a:cubicBezTo>
                  <a:pt x="19500" y="9285"/>
                  <a:pt x="19256" y="9099"/>
                  <a:pt x="19239" y="8952"/>
                </a:cubicBezTo>
                <a:cubicBezTo>
                  <a:pt x="19096" y="7726"/>
                  <a:pt x="20341" y="7481"/>
                  <a:pt x="21047" y="7079"/>
                </a:cubicBezTo>
              </a:path>
            </a:pathLst>
          </a:custGeom>
          <a:ln w="88900">
            <a:solidFill>
              <a:srgbClr val="FA5722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53" name="Line"/>
          <p:cNvSpPr/>
          <p:nvPr/>
        </p:nvSpPr>
        <p:spPr>
          <a:xfrm>
            <a:off x="12676585" y="4088209"/>
            <a:ext cx="949326" cy="91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1303" fill="norm" stroke="1" extrusionOk="0">
                <a:moveTo>
                  <a:pt x="16344" y="3118"/>
                </a:moveTo>
                <a:cubicBezTo>
                  <a:pt x="13392" y="2079"/>
                  <a:pt x="16920" y="3415"/>
                  <a:pt x="12888" y="1337"/>
                </a:cubicBezTo>
                <a:cubicBezTo>
                  <a:pt x="11232" y="446"/>
                  <a:pt x="9000" y="297"/>
                  <a:pt x="7272" y="0"/>
                </a:cubicBezTo>
                <a:cubicBezTo>
                  <a:pt x="5832" y="149"/>
                  <a:pt x="4320" y="-148"/>
                  <a:pt x="3024" y="446"/>
                </a:cubicBezTo>
                <a:cubicBezTo>
                  <a:pt x="2376" y="668"/>
                  <a:pt x="2448" y="1633"/>
                  <a:pt x="2160" y="2227"/>
                </a:cubicBezTo>
                <a:cubicBezTo>
                  <a:pt x="-72" y="6013"/>
                  <a:pt x="864" y="3489"/>
                  <a:pt x="0" y="6236"/>
                </a:cubicBezTo>
                <a:cubicBezTo>
                  <a:pt x="216" y="8537"/>
                  <a:pt x="288" y="11431"/>
                  <a:pt x="1296" y="13732"/>
                </a:cubicBezTo>
                <a:cubicBezTo>
                  <a:pt x="1944" y="15365"/>
                  <a:pt x="5688" y="18706"/>
                  <a:pt x="7272" y="19077"/>
                </a:cubicBezTo>
                <a:cubicBezTo>
                  <a:pt x="8064" y="19225"/>
                  <a:pt x="9792" y="19448"/>
                  <a:pt x="10728" y="19967"/>
                </a:cubicBezTo>
                <a:cubicBezTo>
                  <a:pt x="13680" y="21452"/>
                  <a:pt x="10152" y="20339"/>
                  <a:pt x="13752" y="21304"/>
                </a:cubicBezTo>
                <a:cubicBezTo>
                  <a:pt x="14112" y="21229"/>
                  <a:pt x="18792" y="21304"/>
                  <a:pt x="19800" y="19967"/>
                </a:cubicBezTo>
                <a:cubicBezTo>
                  <a:pt x="20592" y="18780"/>
                  <a:pt x="21096" y="15737"/>
                  <a:pt x="21528" y="14178"/>
                </a:cubicBezTo>
                <a:cubicBezTo>
                  <a:pt x="21384" y="12545"/>
                  <a:pt x="21456" y="10912"/>
                  <a:pt x="21096" y="9353"/>
                </a:cubicBezTo>
                <a:cubicBezTo>
                  <a:pt x="20448" y="6978"/>
                  <a:pt x="16272" y="3563"/>
                  <a:pt x="13752" y="3563"/>
                </a:cubicBezTo>
              </a:path>
            </a:pathLst>
          </a:custGeom>
          <a:solidFill>
            <a:srgbClr val="7A0D15"/>
          </a:solidFill>
          <a:ln w="12700">
            <a:solidFill>
              <a:srgbClr val="7A0D15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54" name="pump"/>
          <p:cNvSpPr txBox="1"/>
          <p:nvPr/>
        </p:nvSpPr>
        <p:spPr>
          <a:xfrm>
            <a:off x="15188009" y="3494484"/>
            <a:ext cx="140859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pump</a:t>
            </a:r>
          </a:p>
        </p:txBody>
      </p:sp>
      <p:sp>
        <p:nvSpPr>
          <p:cNvPr id="255" name="respiratory…"/>
          <p:cNvSpPr txBox="1"/>
          <p:nvPr/>
        </p:nvSpPr>
        <p:spPr>
          <a:xfrm>
            <a:off x="17434645" y="5132784"/>
            <a:ext cx="2481413" cy="159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respiratory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exchange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surface</a:t>
            </a:r>
          </a:p>
        </p:txBody>
      </p:sp>
      <p:sp>
        <p:nvSpPr>
          <p:cNvPr id="256" name="Line"/>
          <p:cNvSpPr/>
          <p:nvPr/>
        </p:nvSpPr>
        <p:spPr>
          <a:xfrm flipH="1">
            <a:off x="13359209" y="3916759"/>
            <a:ext cx="1800226" cy="533401"/>
          </a:xfrm>
          <a:prstGeom prst="line">
            <a:avLst/>
          </a:prstGeom>
          <a:ln w="50800">
            <a:solidFill>
              <a:srgbClr val="FFCC58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57" name="O2, CO2"/>
          <p:cNvSpPr txBox="1"/>
          <p:nvPr/>
        </p:nvSpPr>
        <p:spPr>
          <a:xfrm>
            <a:off x="18180843" y="7977187"/>
            <a:ext cx="223247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O</a:t>
            </a:r>
            <a:r>
              <a:rPr baseline="-5999"/>
              <a:t>2</a:t>
            </a:r>
            <a:r>
              <a:t>, CO</a:t>
            </a:r>
            <a:r>
              <a:rPr baseline="-5999"/>
              <a:t>2</a:t>
            </a:r>
          </a:p>
        </p:txBody>
      </p:sp>
      <p:sp>
        <p:nvSpPr>
          <p:cNvPr id="258" name="O2, CO2"/>
          <p:cNvSpPr txBox="1"/>
          <p:nvPr/>
        </p:nvSpPr>
        <p:spPr>
          <a:xfrm>
            <a:off x="9352359" y="5155406"/>
            <a:ext cx="223247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O</a:t>
            </a:r>
            <a:r>
              <a:rPr baseline="-5999"/>
              <a:t>2</a:t>
            </a:r>
            <a:r>
              <a:t>, CO</a:t>
            </a:r>
            <a:r>
              <a:rPr baseline="-5999"/>
              <a:t>2</a:t>
            </a:r>
          </a:p>
        </p:txBody>
      </p:sp>
      <p:sp>
        <p:nvSpPr>
          <p:cNvPr id="259" name="Line"/>
          <p:cNvSpPr/>
          <p:nvPr/>
        </p:nvSpPr>
        <p:spPr>
          <a:xfrm>
            <a:off x="10382249" y="6000750"/>
            <a:ext cx="468438" cy="1059378"/>
          </a:xfrm>
          <a:prstGeom prst="line">
            <a:avLst/>
          </a:prstGeom>
          <a:ln w="88900">
            <a:solidFill>
              <a:srgbClr val="000000"/>
            </a:solidFill>
            <a:headEnd type="stealth"/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60" name="Shape"/>
          <p:cNvSpPr/>
          <p:nvPr/>
        </p:nvSpPr>
        <p:spPr>
          <a:xfrm rot="4334094">
            <a:off x="14397950" y="10362803"/>
            <a:ext cx="1235921" cy="2839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0" h="21576" fill="norm" stroke="1" extrusionOk="0">
                <a:moveTo>
                  <a:pt x="6768" y="1300"/>
                </a:moveTo>
                <a:cubicBezTo>
                  <a:pt x="6174" y="554"/>
                  <a:pt x="4554" y="409"/>
                  <a:pt x="3204" y="0"/>
                </a:cubicBezTo>
                <a:cubicBezTo>
                  <a:pt x="2232" y="48"/>
                  <a:pt x="1206" y="-24"/>
                  <a:pt x="342" y="145"/>
                </a:cubicBezTo>
                <a:cubicBezTo>
                  <a:pt x="-306" y="241"/>
                  <a:pt x="126" y="1373"/>
                  <a:pt x="342" y="1878"/>
                </a:cubicBezTo>
                <a:cubicBezTo>
                  <a:pt x="666" y="2890"/>
                  <a:pt x="666" y="1565"/>
                  <a:pt x="1908" y="3179"/>
                </a:cubicBezTo>
                <a:cubicBezTo>
                  <a:pt x="2448" y="3901"/>
                  <a:pt x="3420" y="5057"/>
                  <a:pt x="5148" y="5322"/>
                </a:cubicBezTo>
                <a:cubicBezTo>
                  <a:pt x="5472" y="5659"/>
                  <a:pt x="5688" y="5996"/>
                  <a:pt x="6120" y="6333"/>
                </a:cubicBezTo>
                <a:cubicBezTo>
                  <a:pt x="6336" y="6526"/>
                  <a:pt x="6822" y="6694"/>
                  <a:pt x="7092" y="6911"/>
                </a:cubicBezTo>
                <a:cubicBezTo>
                  <a:pt x="7524" y="7296"/>
                  <a:pt x="7470" y="7826"/>
                  <a:pt x="8064" y="8211"/>
                </a:cubicBezTo>
                <a:cubicBezTo>
                  <a:pt x="8658" y="8621"/>
                  <a:pt x="8712" y="8573"/>
                  <a:pt x="9036" y="9078"/>
                </a:cubicBezTo>
                <a:cubicBezTo>
                  <a:pt x="9684" y="10282"/>
                  <a:pt x="10062" y="11583"/>
                  <a:pt x="11574" y="12666"/>
                </a:cubicBezTo>
                <a:cubicBezTo>
                  <a:pt x="12330" y="15508"/>
                  <a:pt x="8226" y="19818"/>
                  <a:pt x="14166" y="21576"/>
                </a:cubicBezTo>
                <a:cubicBezTo>
                  <a:pt x="18702" y="21359"/>
                  <a:pt x="17838" y="21359"/>
                  <a:pt x="20646" y="20131"/>
                </a:cubicBezTo>
                <a:cubicBezTo>
                  <a:pt x="20970" y="19457"/>
                  <a:pt x="21294" y="19168"/>
                  <a:pt x="20646" y="18421"/>
                </a:cubicBezTo>
                <a:cubicBezTo>
                  <a:pt x="20214" y="17964"/>
                  <a:pt x="17730" y="17844"/>
                  <a:pt x="17730" y="17844"/>
                </a:cubicBezTo>
                <a:cubicBezTo>
                  <a:pt x="17244" y="17242"/>
                  <a:pt x="17298" y="17025"/>
                  <a:pt x="18702" y="16832"/>
                </a:cubicBezTo>
                <a:cubicBezTo>
                  <a:pt x="19026" y="16688"/>
                  <a:pt x="19512" y="16591"/>
                  <a:pt x="19674" y="16399"/>
                </a:cubicBezTo>
                <a:cubicBezTo>
                  <a:pt x="20268" y="15315"/>
                  <a:pt x="17082" y="15460"/>
                  <a:pt x="15786" y="15387"/>
                </a:cubicBezTo>
                <a:cubicBezTo>
                  <a:pt x="16380" y="14232"/>
                  <a:pt x="15408" y="15243"/>
                  <a:pt x="17730" y="14665"/>
                </a:cubicBezTo>
                <a:cubicBezTo>
                  <a:pt x="18216" y="14520"/>
                  <a:pt x="18486" y="14015"/>
                  <a:pt x="18702" y="13822"/>
                </a:cubicBezTo>
                <a:cubicBezTo>
                  <a:pt x="17190" y="12811"/>
                  <a:pt x="15624" y="13894"/>
                  <a:pt x="14814" y="12811"/>
                </a:cubicBezTo>
                <a:cubicBezTo>
                  <a:pt x="17406" y="12425"/>
                  <a:pt x="14382" y="13003"/>
                  <a:pt x="16110" y="12233"/>
                </a:cubicBezTo>
                <a:cubicBezTo>
                  <a:pt x="16596" y="11992"/>
                  <a:pt x="17406" y="11968"/>
                  <a:pt x="18054" y="11799"/>
                </a:cubicBezTo>
                <a:cubicBezTo>
                  <a:pt x="18270" y="11655"/>
                  <a:pt x="18918" y="11486"/>
                  <a:pt x="18702" y="11366"/>
                </a:cubicBezTo>
                <a:cubicBezTo>
                  <a:pt x="18054" y="11005"/>
                  <a:pt x="14112" y="10957"/>
                  <a:pt x="13194" y="10933"/>
                </a:cubicBezTo>
                <a:cubicBezTo>
                  <a:pt x="13896" y="9945"/>
                  <a:pt x="12870" y="10933"/>
                  <a:pt x="14490" y="10355"/>
                </a:cubicBezTo>
                <a:cubicBezTo>
                  <a:pt x="16812" y="9464"/>
                  <a:pt x="14166" y="9945"/>
                  <a:pt x="16434" y="9632"/>
                </a:cubicBezTo>
                <a:cubicBezTo>
                  <a:pt x="18270" y="8428"/>
                  <a:pt x="12384" y="8813"/>
                  <a:pt x="11304" y="8789"/>
                </a:cubicBezTo>
                <a:cubicBezTo>
                  <a:pt x="12114" y="7369"/>
                  <a:pt x="12060" y="8019"/>
                  <a:pt x="13518" y="7056"/>
                </a:cubicBezTo>
                <a:cubicBezTo>
                  <a:pt x="12978" y="5731"/>
                  <a:pt x="12816" y="6092"/>
                  <a:pt x="10008" y="5900"/>
                </a:cubicBezTo>
                <a:cubicBezTo>
                  <a:pt x="9900" y="5755"/>
                  <a:pt x="9468" y="5587"/>
                  <a:pt x="9684" y="5466"/>
                </a:cubicBezTo>
                <a:cubicBezTo>
                  <a:pt x="10116" y="5177"/>
                  <a:pt x="11574" y="4888"/>
                  <a:pt x="11574" y="4888"/>
                </a:cubicBezTo>
                <a:cubicBezTo>
                  <a:pt x="12816" y="3275"/>
                  <a:pt x="7416" y="3660"/>
                  <a:pt x="5472" y="3612"/>
                </a:cubicBezTo>
                <a:cubicBezTo>
                  <a:pt x="5580" y="3468"/>
                  <a:pt x="5526" y="3275"/>
                  <a:pt x="5796" y="3179"/>
                </a:cubicBezTo>
                <a:cubicBezTo>
                  <a:pt x="6012" y="3058"/>
                  <a:pt x="6444" y="3082"/>
                  <a:pt x="6768" y="3034"/>
                </a:cubicBezTo>
                <a:cubicBezTo>
                  <a:pt x="7632" y="2817"/>
                  <a:pt x="7956" y="2625"/>
                  <a:pt x="8712" y="2312"/>
                </a:cubicBezTo>
                <a:cubicBezTo>
                  <a:pt x="7794" y="1108"/>
                  <a:pt x="9144" y="2456"/>
                  <a:pt x="3852" y="1734"/>
                </a:cubicBezTo>
                <a:cubicBezTo>
                  <a:pt x="3474" y="1686"/>
                  <a:pt x="3852" y="1349"/>
                  <a:pt x="4176" y="1300"/>
                </a:cubicBezTo>
                <a:cubicBezTo>
                  <a:pt x="6012" y="867"/>
                  <a:pt x="6012" y="963"/>
                  <a:pt x="6768" y="1300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61" name="nutrient…"/>
          <p:cNvSpPr txBox="1"/>
          <p:nvPr/>
        </p:nvSpPr>
        <p:spPr>
          <a:xfrm>
            <a:off x="16291645" y="10704910"/>
            <a:ext cx="2481413" cy="159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nutrient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exchange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surface</a:t>
            </a:r>
          </a:p>
        </p:txBody>
      </p:sp>
      <p:sp>
        <p:nvSpPr>
          <p:cNvPr id="262" name="Line"/>
          <p:cNvSpPr/>
          <p:nvPr/>
        </p:nvSpPr>
        <p:spPr>
          <a:xfrm flipH="1" flipV="1">
            <a:off x="14174390" y="11126389"/>
            <a:ext cx="885017" cy="885017"/>
          </a:xfrm>
          <a:prstGeom prst="line">
            <a:avLst/>
          </a:prstGeom>
          <a:ln w="88900">
            <a:solidFill>
              <a:srgbClr val="000000"/>
            </a:solidFill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63" name="glucose"/>
          <p:cNvSpPr txBox="1"/>
          <p:nvPr/>
        </p:nvSpPr>
        <p:spPr>
          <a:xfrm>
            <a:off x="14847093" y="12162234"/>
            <a:ext cx="223247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glucose</a:t>
            </a:r>
          </a:p>
        </p:txBody>
      </p:sp>
      <p:sp>
        <p:nvSpPr>
          <p:cNvPr id="264" name="Shape"/>
          <p:cNvSpPr/>
          <p:nvPr/>
        </p:nvSpPr>
        <p:spPr>
          <a:xfrm rot="9070700">
            <a:off x="8254326" y="9737724"/>
            <a:ext cx="1235920" cy="2839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0" h="21576" fill="norm" stroke="1" extrusionOk="0">
                <a:moveTo>
                  <a:pt x="6768" y="1300"/>
                </a:moveTo>
                <a:cubicBezTo>
                  <a:pt x="6174" y="554"/>
                  <a:pt x="4554" y="409"/>
                  <a:pt x="3204" y="0"/>
                </a:cubicBezTo>
                <a:cubicBezTo>
                  <a:pt x="2232" y="48"/>
                  <a:pt x="1206" y="-24"/>
                  <a:pt x="342" y="145"/>
                </a:cubicBezTo>
                <a:cubicBezTo>
                  <a:pt x="-306" y="241"/>
                  <a:pt x="126" y="1373"/>
                  <a:pt x="342" y="1878"/>
                </a:cubicBezTo>
                <a:cubicBezTo>
                  <a:pt x="666" y="2890"/>
                  <a:pt x="666" y="1565"/>
                  <a:pt x="1908" y="3179"/>
                </a:cubicBezTo>
                <a:cubicBezTo>
                  <a:pt x="2448" y="3901"/>
                  <a:pt x="3420" y="5057"/>
                  <a:pt x="5148" y="5322"/>
                </a:cubicBezTo>
                <a:cubicBezTo>
                  <a:pt x="5472" y="5659"/>
                  <a:pt x="5688" y="5996"/>
                  <a:pt x="6120" y="6333"/>
                </a:cubicBezTo>
                <a:cubicBezTo>
                  <a:pt x="6336" y="6526"/>
                  <a:pt x="6822" y="6694"/>
                  <a:pt x="7092" y="6911"/>
                </a:cubicBezTo>
                <a:cubicBezTo>
                  <a:pt x="7524" y="7296"/>
                  <a:pt x="7470" y="7826"/>
                  <a:pt x="8064" y="8211"/>
                </a:cubicBezTo>
                <a:cubicBezTo>
                  <a:pt x="8658" y="8621"/>
                  <a:pt x="8712" y="8573"/>
                  <a:pt x="9036" y="9078"/>
                </a:cubicBezTo>
                <a:cubicBezTo>
                  <a:pt x="9684" y="10282"/>
                  <a:pt x="10062" y="11583"/>
                  <a:pt x="11574" y="12666"/>
                </a:cubicBezTo>
                <a:cubicBezTo>
                  <a:pt x="12330" y="15508"/>
                  <a:pt x="8226" y="19818"/>
                  <a:pt x="14166" y="21576"/>
                </a:cubicBezTo>
                <a:cubicBezTo>
                  <a:pt x="18702" y="21359"/>
                  <a:pt x="17838" y="21359"/>
                  <a:pt x="20646" y="20131"/>
                </a:cubicBezTo>
                <a:cubicBezTo>
                  <a:pt x="20970" y="19457"/>
                  <a:pt x="21294" y="19168"/>
                  <a:pt x="20646" y="18421"/>
                </a:cubicBezTo>
                <a:cubicBezTo>
                  <a:pt x="20214" y="17964"/>
                  <a:pt x="17730" y="17844"/>
                  <a:pt x="17730" y="17844"/>
                </a:cubicBezTo>
                <a:cubicBezTo>
                  <a:pt x="17244" y="17242"/>
                  <a:pt x="17298" y="17025"/>
                  <a:pt x="18702" y="16832"/>
                </a:cubicBezTo>
                <a:cubicBezTo>
                  <a:pt x="19026" y="16688"/>
                  <a:pt x="19512" y="16591"/>
                  <a:pt x="19674" y="16399"/>
                </a:cubicBezTo>
                <a:cubicBezTo>
                  <a:pt x="20268" y="15315"/>
                  <a:pt x="17082" y="15460"/>
                  <a:pt x="15786" y="15387"/>
                </a:cubicBezTo>
                <a:cubicBezTo>
                  <a:pt x="16380" y="14232"/>
                  <a:pt x="15408" y="15243"/>
                  <a:pt x="17730" y="14665"/>
                </a:cubicBezTo>
                <a:cubicBezTo>
                  <a:pt x="18216" y="14520"/>
                  <a:pt x="18486" y="14015"/>
                  <a:pt x="18702" y="13822"/>
                </a:cubicBezTo>
                <a:cubicBezTo>
                  <a:pt x="17190" y="12811"/>
                  <a:pt x="15624" y="13894"/>
                  <a:pt x="14814" y="12811"/>
                </a:cubicBezTo>
                <a:cubicBezTo>
                  <a:pt x="17406" y="12425"/>
                  <a:pt x="14382" y="13003"/>
                  <a:pt x="16110" y="12233"/>
                </a:cubicBezTo>
                <a:cubicBezTo>
                  <a:pt x="16596" y="11992"/>
                  <a:pt x="17406" y="11968"/>
                  <a:pt x="18054" y="11799"/>
                </a:cubicBezTo>
                <a:cubicBezTo>
                  <a:pt x="18270" y="11655"/>
                  <a:pt x="18918" y="11486"/>
                  <a:pt x="18702" y="11366"/>
                </a:cubicBezTo>
                <a:cubicBezTo>
                  <a:pt x="18054" y="11005"/>
                  <a:pt x="14112" y="10957"/>
                  <a:pt x="13194" y="10933"/>
                </a:cubicBezTo>
                <a:cubicBezTo>
                  <a:pt x="13896" y="9945"/>
                  <a:pt x="12870" y="10933"/>
                  <a:pt x="14490" y="10355"/>
                </a:cubicBezTo>
                <a:cubicBezTo>
                  <a:pt x="16812" y="9464"/>
                  <a:pt x="14166" y="9945"/>
                  <a:pt x="16434" y="9632"/>
                </a:cubicBezTo>
                <a:cubicBezTo>
                  <a:pt x="18270" y="8428"/>
                  <a:pt x="12384" y="8813"/>
                  <a:pt x="11304" y="8789"/>
                </a:cubicBezTo>
                <a:cubicBezTo>
                  <a:pt x="12114" y="7369"/>
                  <a:pt x="12060" y="8019"/>
                  <a:pt x="13518" y="7056"/>
                </a:cubicBezTo>
                <a:cubicBezTo>
                  <a:pt x="12978" y="5731"/>
                  <a:pt x="12816" y="6092"/>
                  <a:pt x="10008" y="5900"/>
                </a:cubicBezTo>
                <a:cubicBezTo>
                  <a:pt x="9900" y="5755"/>
                  <a:pt x="9468" y="5587"/>
                  <a:pt x="9684" y="5466"/>
                </a:cubicBezTo>
                <a:cubicBezTo>
                  <a:pt x="10116" y="5177"/>
                  <a:pt x="11574" y="4888"/>
                  <a:pt x="11574" y="4888"/>
                </a:cubicBezTo>
                <a:cubicBezTo>
                  <a:pt x="12816" y="3275"/>
                  <a:pt x="7416" y="3660"/>
                  <a:pt x="5472" y="3612"/>
                </a:cubicBezTo>
                <a:cubicBezTo>
                  <a:pt x="5580" y="3468"/>
                  <a:pt x="5526" y="3275"/>
                  <a:pt x="5796" y="3179"/>
                </a:cubicBezTo>
                <a:cubicBezTo>
                  <a:pt x="6012" y="3058"/>
                  <a:pt x="6444" y="3082"/>
                  <a:pt x="6768" y="3034"/>
                </a:cubicBezTo>
                <a:cubicBezTo>
                  <a:pt x="7632" y="2817"/>
                  <a:pt x="7956" y="2625"/>
                  <a:pt x="8712" y="2312"/>
                </a:cubicBezTo>
                <a:cubicBezTo>
                  <a:pt x="7794" y="1108"/>
                  <a:pt x="9144" y="2456"/>
                  <a:pt x="3852" y="1734"/>
                </a:cubicBezTo>
                <a:cubicBezTo>
                  <a:pt x="3474" y="1686"/>
                  <a:pt x="3852" y="1349"/>
                  <a:pt x="4176" y="1300"/>
                </a:cubicBezTo>
                <a:cubicBezTo>
                  <a:pt x="6012" y="867"/>
                  <a:pt x="6012" y="963"/>
                  <a:pt x="6768" y="1300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65" name="urea"/>
          <p:cNvSpPr txBox="1"/>
          <p:nvPr/>
        </p:nvSpPr>
        <p:spPr>
          <a:xfrm>
            <a:off x="7620000" y="11733609"/>
            <a:ext cx="223247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urea</a:t>
            </a:r>
          </a:p>
        </p:txBody>
      </p:sp>
      <p:sp>
        <p:nvSpPr>
          <p:cNvPr id="266" name="Line"/>
          <p:cNvSpPr/>
          <p:nvPr/>
        </p:nvSpPr>
        <p:spPr>
          <a:xfrm flipH="1">
            <a:off x="8412849" y="10709554"/>
            <a:ext cx="1174403" cy="1174403"/>
          </a:xfrm>
          <a:prstGeom prst="line">
            <a:avLst/>
          </a:prstGeom>
          <a:ln w="88900">
            <a:solidFill>
              <a:srgbClr val="000000"/>
            </a:solidFill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67" name="Shape"/>
          <p:cNvSpPr/>
          <p:nvPr/>
        </p:nvSpPr>
        <p:spPr>
          <a:xfrm>
            <a:off x="16148169" y="5290740"/>
            <a:ext cx="1235920" cy="2839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0" h="21576" fill="norm" stroke="1" extrusionOk="0">
                <a:moveTo>
                  <a:pt x="6768" y="1300"/>
                </a:moveTo>
                <a:cubicBezTo>
                  <a:pt x="6174" y="554"/>
                  <a:pt x="4554" y="409"/>
                  <a:pt x="3204" y="0"/>
                </a:cubicBezTo>
                <a:cubicBezTo>
                  <a:pt x="2232" y="48"/>
                  <a:pt x="1206" y="-24"/>
                  <a:pt x="342" y="145"/>
                </a:cubicBezTo>
                <a:cubicBezTo>
                  <a:pt x="-306" y="241"/>
                  <a:pt x="126" y="1373"/>
                  <a:pt x="342" y="1878"/>
                </a:cubicBezTo>
                <a:cubicBezTo>
                  <a:pt x="666" y="2890"/>
                  <a:pt x="666" y="1565"/>
                  <a:pt x="1908" y="3179"/>
                </a:cubicBezTo>
                <a:cubicBezTo>
                  <a:pt x="2448" y="3901"/>
                  <a:pt x="3420" y="5057"/>
                  <a:pt x="5148" y="5322"/>
                </a:cubicBezTo>
                <a:cubicBezTo>
                  <a:pt x="5472" y="5659"/>
                  <a:pt x="5688" y="5996"/>
                  <a:pt x="6120" y="6333"/>
                </a:cubicBezTo>
                <a:cubicBezTo>
                  <a:pt x="6336" y="6526"/>
                  <a:pt x="6822" y="6694"/>
                  <a:pt x="7092" y="6911"/>
                </a:cubicBezTo>
                <a:cubicBezTo>
                  <a:pt x="7524" y="7296"/>
                  <a:pt x="7470" y="7826"/>
                  <a:pt x="8064" y="8211"/>
                </a:cubicBezTo>
                <a:cubicBezTo>
                  <a:pt x="8658" y="8621"/>
                  <a:pt x="8712" y="8573"/>
                  <a:pt x="9036" y="9078"/>
                </a:cubicBezTo>
                <a:cubicBezTo>
                  <a:pt x="9684" y="10282"/>
                  <a:pt x="10062" y="11583"/>
                  <a:pt x="11574" y="12666"/>
                </a:cubicBezTo>
                <a:cubicBezTo>
                  <a:pt x="12330" y="15508"/>
                  <a:pt x="8226" y="19818"/>
                  <a:pt x="14166" y="21576"/>
                </a:cubicBezTo>
                <a:cubicBezTo>
                  <a:pt x="18702" y="21359"/>
                  <a:pt x="17838" y="21359"/>
                  <a:pt x="20646" y="20131"/>
                </a:cubicBezTo>
                <a:cubicBezTo>
                  <a:pt x="20970" y="19457"/>
                  <a:pt x="21294" y="19168"/>
                  <a:pt x="20646" y="18421"/>
                </a:cubicBezTo>
                <a:cubicBezTo>
                  <a:pt x="20214" y="17964"/>
                  <a:pt x="17730" y="17844"/>
                  <a:pt x="17730" y="17844"/>
                </a:cubicBezTo>
                <a:cubicBezTo>
                  <a:pt x="17244" y="17242"/>
                  <a:pt x="17298" y="17025"/>
                  <a:pt x="18702" y="16832"/>
                </a:cubicBezTo>
                <a:cubicBezTo>
                  <a:pt x="19026" y="16688"/>
                  <a:pt x="19512" y="16591"/>
                  <a:pt x="19674" y="16399"/>
                </a:cubicBezTo>
                <a:cubicBezTo>
                  <a:pt x="20268" y="15315"/>
                  <a:pt x="17082" y="15460"/>
                  <a:pt x="15786" y="15387"/>
                </a:cubicBezTo>
                <a:cubicBezTo>
                  <a:pt x="16380" y="14232"/>
                  <a:pt x="15408" y="15243"/>
                  <a:pt x="17730" y="14665"/>
                </a:cubicBezTo>
                <a:cubicBezTo>
                  <a:pt x="18216" y="14520"/>
                  <a:pt x="18486" y="14015"/>
                  <a:pt x="18702" y="13822"/>
                </a:cubicBezTo>
                <a:cubicBezTo>
                  <a:pt x="17190" y="12811"/>
                  <a:pt x="15624" y="13894"/>
                  <a:pt x="14814" y="12811"/>
                </a:cubicBezTo>
                <a:cubicBezTo>
                  <a:pt x="17406" y="12425"/>
                  <a:pt x="14382" y="13003"/>
                  <a:pt x="16110" y="12233"/>
                </a:cubicBezTo>
                <a:cubicBezTo>
                  <a:pt x="16596" y="11992"/>
                  <a:pt x="17406" y="11968"/>
                  <a:pt x="18054" y="11799"/>
                </a:cubicBezTo>
                <a:cubicBezTo>
                  <a:pt x="18270" y="11655"/>
                  <a:pt x="18918" y="11486"/>
                  <a:pt x="18702" y="11366"/>
                </a:cubicBezTo>
                <a:cubicBezTo>
                  <a:pt x="18054" y="11005"/>
                  <a:pt x="14112" y="10957"/>
                  <a:pt x="13194" y="10933"/>
                </a:cubicBezTo>
                <a:cubicBezTo>
                  <a:pt x="13896" y="9945"/>
                  <a:pt x="12870" y="10933"/>
                  <a:pt x="14490" y="10355"/>
                </a:cubicBezTo>
                <a:cubicBezTo>
                  <a:pt x="16812" y="9464"/>
                  <a:pt x="14166" y="9945"/>
                  <a:pt x="16434" y="9632"/>
                </a:cubicBezTo>
                <a:cubicBezTo>
                  <a:pt x="18270" y="8428"/>
                  <a:pt x="12384" y="8813"/>
                  <a:pt x="11304" y="8789"/>
                </a:cubicBezTo>
                <a:cubicBezTo>
                  <a:pt x="12114" y="7369"/>
                  <a:pt x="12060" y="8019"/>
                  <a:pt x="13518" y="7056"/>
                </a:cubicBezTo>
                <a:cubicBezTo>
                  <a:pt x="12978" y="5731"/>
                  <a:pt x="12816" y="6092"/>
                  <a:pt x="10008" y="5900"/>
                </a:cubicBezTo>
                <a:cubicBezTo>
                  <a:pt x="9900" y="5755"/>
                  <a:pt x="9468" y="5587"/>
                  <a:pt x="9684" y="5466"/>
                </a:cubicBezTo>
                <a:cubicBezTo>
                  <a:pt x="10116" y="5177"/>
                  <a:pt x="11574" y="4888"/>
                  <a:pt x="11574" y="4888"/>
                </a:cubicBezTo>
                <a:cubicBezTo>
                  <a:pt x="12816" y="3275"/>
                  <a:pt x="7416" y="3660"/>
                  <a:pt x="5472" y="3612"/>
                </a:cubicBezTo>
                <a:cubicBezTo>
                  <a:pt x="5580" y="3468"/>
                  <a:pt x="5526" y="3275"/>
                  <a:pt x="5796" y="3179"/>
                </a:cubicBezTo>
                <a:cubicBezTo>
                  <a:pt x="6012" y="3058"/>
                  <a:pt x="6444" y="3082"/>
                  <a:pt x="6768" y="3034"/>
                </a:cubicBezTo>
                <a:cubicBezTo>
                  <a:pt x="7632" y="2817"/>
                  <a:pt x="7956" y="2625"/>
                  <a:pt x="8712" y="2312"/>
                </a:cubicBezTo>
                <a:cubicBezTo>
                  <a:pt x="7794" y="1108"/>
                  <a:pt x="9144" y="2456"/>
                  <a:pt x="3852" y="1734"/>
                </a:cubicBezTo>
                <a:cubicBezTo>
                  <a:pt x="3474" y="1686"/>
                  <a:pt x="3852" y="1349"/>
                  <a:pt x="4176" y="1300"/>
                </a:cubicBezTo>
                <a:cubicBezTo>
                  <a:pt x="6012" y="867"/>
                  <a:pt x="6012" y="963"/>
                  <a:pt x="6768" y="1300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68" name="waste…"/>
          <p:cNvSpPr txBox="1"/>
          <p:nvPr/>
        </p:nvSpPr>
        <p:spPr>
          <a:xfrm>
            <a:off x="4873551" y="9597628"/>
            <a:ext cx="2481413" cy="159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waste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exchange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surface</a:t>
            </a:r>
          </a:p>
        </p:txBody>
      </p:sp>
      <p:sp>
        <p:nvSpPr>
          <p:cNvPr id="269" name="Line"/>
          <p:cNvSpPr/>
          <p:nvPr/>
        </p:nvSpPr>
        <p:spPr>
          <a:xfrm flipH="1" flipV="1">
            <a:off x="16543734" y="7173514"/>
            <a:ext cx="1714501" cy="1279924"/>
          </a:xfrm>
          <a:prstGeom prst="line">
            <a:avLst/>
          </a:prstGeom>
          <a:ln w="88900">
            <a:solidFill>
              <a:srgbClr val="000000"/>
            </a:solidFill>
            <a:headEnd type="stealth"/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70" name="Circle"/>
          <p:cNvSpPr/>
          <p:nvPr/>
        </p:nvSpPr>
        <p:spPr>
          <a:xfrm>
            <a:off x="10659268" y="7069931"/>
            <a:ext cx="657226" cy="657226"/>
          </a:xfrm>
          <a:prstGeom prst="ellipse">
            <a:avLst/>
          </a:pr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71" name="Line"/>
          <p:cNvSpPr/>
          <p:nvPr/>
        </p:nvSpPr>
        <p:spPr>
          <a:xfrm>
            <a:off x="4861842" y="3624300"/>
            <a:ext cx="1" cy="1090296"/>
          </a:xfrm>
          <a:prstGeom prst="line">
            <a:avLst/>
          </a:prstGeom>
          <a:ln w="88900">
            <a:solidFill>
              <a:srgbClr val="000000"/>
            </a:solidFill>
            <a:headEnd type="stealth"/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72" name="O2, CO2"/>
          <p:cNvSpPr txBox="1"/>
          <p:nvPr/>
        </p:nvSpPr>
        <p:spPr>
          <a:xfrm>
            <a:off x="3815953" y="2738437"/>
            <a:ext cx="223247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O</a:t>
            </a:r>
            <a:r>
              <a:rPr baseline="-5999"/>
              <a:t>2</a:t>
            </a:r>
            <a:r>
              <a:t>, CO</a:t>
            </a:r>
            <a:r>
              <a:rPr baseline="-5999"/>
              <a:t>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Figure 12.34"/>
          <p:cNvSpPr txBox="1"/>
          <p:nvPr/>
        </p:nvSpPr>
        <p:spPr>
          <a:xfrm>
            <a:off x="18424921" y="13037343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12.34</a:t>
            </a:r>
          </a:p>
        </p:txBody>
      </p:sp>
      <p:pic>
        <p:nvPicPr>
          <p:cNvPr id="443" name="fox78119_1234.jpg" descr="fox78119_123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923925"/>
            <a:ext cx="15537656" cy="11868150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Rectangle"/>
          <p:cNvSpPr/>
          <p:nvPr/>
        </p:nvSpPr>
        <p:spPr>
          <a:xfrm>
            <a:off x="6887765" y="705445"/>
            <a:ext cx="10644189" cy="535782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Figure 13.21"/>
          <p:cNvSpPr txBox="1"/>
          <p:nvPr/>
        </p:nvSpPr>
        <p:spPr>
          <a:xfrm>
            <a:off x="18621375" y="1301948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13.21</a:t>
            </a:r>
          </a:p>
        </p:txBody>
      </p:sp>
      <p:pic>
        <p:nvPicPr>
          <p:cNvPr id="447" name="fox78119_1321.jpg" descr="fox78119_132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7250" y="654050"/>
            <a:ext cx="12503151" cy="12407900"/>
          </a:xfrm>
          <a:prstGeom prst="rect">
            <a:avLst/>
          </a:prstGeom>
          <a:ln w="12700">
            <a:miter lim="400000"/>
          </a:ln>
        </p:spPr>
      </p:pic>
      <p:sp>
        <p:nvSpPr>
          <p:cNvPr id="448" name="Rectangle"/>
          <p:cNvSpPr/>
          <p:nvPr/>
        </p:nvSpPr>
        <p:spPr>
          <a:xfrm>
            <a:off x="7102078" y="482203"/>
            <a:ext cx="10179844" cy="517922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449" name="calcium pumped out of cytoplasm"/>
          <p:cNvSpPr txBox="1"/>
          <p:nvPr/>
        </p:nvSpPr>
        <p:spPr>
          <a:xfrm>
            <a:off x="17192625" y="8001000"/>
            <a:ext cx="3821907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calcium pumped out of cytoplasm</a:t>
            </a:r>
          </a:p>
        </p:txBody>
      </p:sp>
      <p:sp>
        <p:nvSpPr>
          <p:cNvPr id="450" name="Line"/>
          <p:cNvSpPr/>
          <p:nvPr/>
        </p:nvSpPr>
        <p:spPr>
          <a:xfrm flipV="1">
            <a:off x="14799468" y="8661796"/>
            <a:ext cx="2393157" cy="1494236"/>
          </a:xfrm>
          <a:prstGeom prst="line">
            <a:avLst/>
          </a:prstGeom>
          <a:ln w="254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51" name="Line"/>
          <p:cNvSpPr/>
          <p:nvPr/>
        </p:nvSpPr>
        <p:spPr>
          <a:xfrm>
            <a:off x="12388453" y="10233421"/>
            <a:ext cx="3196829" cy="17871"/>
          </a:xfrm>
          <a:prstGeom prst="line">
            <a:avLst/>
          </a:prstGeom>
          <a:ln w="25400">
            <a:solidFill>
              <a:srgbClr val="000000"/>
            </a:solidFill>
            <a:headEnd type="stealth"/>
            <a:tail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52" name="Na+ in"/>
          <p:cNvSpPr txBox="1"/>
          <p:nvPr/>
        </p:nvSpPr>
        <p:spPr>
          <a:xfrm>
            <a:off x="7709296" y="1321593"/>
            <a:ext cx="1696642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Na+ in</a:t>
            </a:r>
          </a:p>
        </p:txBody>
      </p:sp>
      <p:sp>
        <p:nvSpPr>
          <p:cNvPr id="453" name="Ca++ in"/>
          <p:cNvSpPr txBox="1"/>
          <p:nvPr/>
        </p:nvSpPr>
        <p:spPr>
          <a:xfrm>
            <a:off x="9245203" y="3411140"/>
            <a:ext cx="169664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Ca++ in</a:t>
            </a:r>
          </a:p>
        </p:txBody>
      </p:sp>
      <p:sp>
        <p:nvSpPr>
          <p:cNvPr id="454" name="K+ out"/>
          <p:cNvSpPr txBox="1"/>
          <p:nvPr/>
        </p:nvSpPr>
        <p:spPr>
          <a:xfrm>
            <a:off x="12013406" y="8376046"/>
            <a:ext cx="169664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K+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Contraction of Cardiac Muscle (Myocardium)"/>
          <p:cNvSpPr txBox="1"/>
          <p:nvPr/>
        </p:nvSpPr>
        <p:spPr>
          <a:xfrm>
            <a:off x="3460343" y="676870"/>
            <a:ext cx="1673423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b="1" sz="5000"/>
            </a:lvl1pPr>
          </a:lstStyle>
          <a:p>
            <a:pPr/>
            <a:r>
              <a:t>Contraction of Cardiac Muscle (Myocardium)</a:t>
            </a:r>
          </a:p>
        </p:txBody>
      </p:sp>
      <p:sp>
        <p:nvSpPr>
          <p:cNvPr id="457" name="Action Potential starts from pacemaker cells in sinoatrial node (SA node)…"/>
          <p:cNvSpPr txBox="1"/>
          <p:nvPr/>
        </p:nvSpPr>
        <p:spPr>
          <a:xfrm>
            <a:off x="5014109" y="1792485"/>
            <a:ext cx="14358938" cy="1107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3400"/>
            </a:pPr>
            <a:r>
              <a:t>Action Potential starts from pacemaker cells in </a:t>
            </a:r>
            <a:r>
              <a:rPr b="1"/>
              <a:t>sinoatrial node</a:t>
            </a:r>
            <a:r>
              <a:t> (SA node)</a:t>
            </a:r>
          </a:p>
          <a:p>
            <a:pPr lvl="1" indent="342900" defTabSz="821531">
              <a:defRPr sz="3400"/>
            </a:pPr>
            <a:r>
              <a:t>HCN channels open when hyperpolarized (</a:t>
            </a:r>
            <a:r>
              <a:rPr b="1"/>
              <a:t>H</a:t>
            </a:r>
            <a:r>
              <a:t>yperpolarization-activated </a:t>
            </a:r>
            <a:r>
              <a:rPr b="1"/>
              <a:t>C</a:t>
            </a:r>
            <a:r>
              <a:t>yclic </a:t>
            </a:r>
            <a:r>
              <a:rPr b="1"/>
              <a:t>N</a:t>
            </a:r>
            <a:r>
              <a:t>ucleotide-gated channels)</a:t>
            </a:r>
          </a:p>
          <a:p>
            <a:pPr lvl="1" indent="342900" defTabSz="821531">
              <a:defRPr sz="3400"/>
            </a:pPr>
            <a:r>
              <a:t>-&gt; spontaneous depolarization of pacemaker cells to -40 mV</a:t>
            </a:r>
          </a:p>
          <a:p>
            <a:pPr lvl="1" indent="342900" defTabSz="821531">
              <a:defRPr sz="3400"/>
            </a:pPr>
            <a:r>
              <a:t>-&gt; opening of voltage-gated Ca++ channels</a:t>
            </a:r>
          </a:p>
          <a:p>
            <a:pPr lvl="1" indent="342900" defTabSz="821531">
              <a:defRPr sz="3400"/>
            </a:pPr>
            <a:r>
              <a:t>-&gt; + 20 mV -&gt; action potential across myocardium</a:t>
            </a:r>
          </a:p>
          <a:p>
            <a:pPr defTabSz="821531">
              <a:defRPr sz="3400"/>
            </a:pPr>
          </a:p>
          <a:p>
            <a:pPr defTabSz="821531">
              <a:defRPr sz="3400"/>
            </a:pPr>
            <a:r>
              <a:t>Myocardial Action Potential is longer than neural action potential: </a:t>
            </a:r>
          </a:p>
          <a:p>
            <a:pPr lvl="1" indent="342900" defTabSz="821531">
              <a:defRPr sz="3400"/>
            </a:pPr>
            <a:r>
              <a:t>fast Na+ channels -&gt; fast depolarization</a:t>
            </a:r>
          </a:p>
          <a:p>
            <a:pPr lvl="1" indent="342900" defTabSz="821531">
              <a:defRPr sz="3400"/>
            </a:pPr>
            <a:r>
              <a:t>slow Ca++ channels -&gt; plateau phase</a:t>
            </a:r>
          </a:p>
          <a:p>
            <a:pPr lvl="1" indent="342900" defTabSz="821531">
              <a:defRPr sz="3400"/>
            </a:pPr>
            <a:r>
              <a:t>voltage-gated K+ channels cause repolarization</a:t>
            </a:r>
          </a:p>
          <a:p>
            <a:pPr defTabSz="821531">
              <a:defRPr sz="3400"/>
            </a:pPr>
          </a:p>
          <a:p>
            <a:pPr defTabSz="821531">
              <a:defRPr sz="3400"/>
            </a:pPr>
            <a:r>
              <a:t>Myocardium forms a functional </a:t>
            </a:r>
            <a:r>
              <a:rPr b="1"/>
              <a:t>syncitium</a:t>
            </a:r>
            <a:r>
              <a:t>, via </a:t>
            </a:r>
            <a:r>
              <a:rPr b="1"/>
              <a:t>gap junctions</a:t>
            </a:r>
            <a:endParaRPr b="1"/>
          </a:p>
          <a:p>
            <a:pPr defTabSz="821531">
              <a:defRPr sz="3400"/>
            </a:pPr>
          </a:p>
          <a:p>
            <a:pPr defTabSz="821531">
              <a:defRPr b="1" sz="3400"/>
            </a:pPr>
            <a:r>
              <a:t>Myocardial Contraction</a:t>
            </a:r>
          </a:p>
          <a:p>
            <a:pPr defTabSz="821531">
              <a:defRPr sz="3400"/>
            </a:pPr>
            <a:r>
              <a:t>Voltage-gated Na+ channels open, causing depolarization</a:t>
            </a:r>
          </a:p>
          <a:p>
            <a:pPr defTabSz="821531">
              <a:defRPr sz="3400"/>
            </a:pPr>
            <a:r>
              <a:t>Voltage-gated Ca++ channels open in transverse tubules</a:t>
            </a:r>
          </a:p>
          <a:p>
            <a:pPr defTabSz="821531">
              <a:defRPr sz="3400"/>
            </a:pPr>
            <a:r>
              <a:t>Influx of Ca++ causes release of Ca++ from sarcoplasmic reticulum</a:t>
            </a:r>
          </a:p>
          <a:p>
            <a:pPr defTabSz="821531">
              <a:defRPr sz="3400"/>
            </a:pPr>
            <a:r>
              <a:t>Ca++ binds to troponin to allow contraction</a:t>
            </a:r>
          </a:p>
          <a:p>
            <a:pPr defTabSz="821531">
              <a:defRPr sz="3400"/>
            </a:pPr>
            <a:r>
              <a:t>Ca++ ATPase pump returns Ca++ into sarcoplasmic reticulum</a:t>
            </a:r>
          </a:p>
          <a:p>
            <a:pPr defTabSz="821531">
              <a:defRPr sz="3400"/>
            </a:pPr>
            <a:r>
              <a:t>Na+/Ca++ exchanger pumps Ca++ from cytoplasm into extracellular fluid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Conduction of action potential across heart…"/>
          <p:cNvSpPr txBox="1"/>
          <p:nvPr/>
        </p:nvSpPr>
        <p:spPr>
          <a:xfrm>
            <a:off x="3817531" y="276820"/>
            <a:ext cx="16734235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b="1" sz="5000"/>
            </a:pPr>
            <a:r>
              <a:t>Conduction of action potential across heart</a:t>
            </a:r>
          </a:p>
          <a:p>
            <a:pPr defTabSz="821531">
              <a:defRPr b="1" sz="5000"/>
            </a:pPr>
            <a:r>
              <a:t>and Electrocardiogram (ECG)</a:t>
            </a:r>
          </a:p>
        </p:txBody>
      </p:sp>
      <p:sp>
        <p:nvSpPr>
          <p:cNvPr id="460" name="Action Potential (AP) spreads from pacemaker cells in SA node.…"/>
          <p:cNvSpPr txBox="1"/>
          <p:nvPr/>
        </p:nvSpPr>
        <p:spPr>
          <a:xfrm>
            <a:off x="4656921" y="2464593"/>
            <a:ext cx="14358939" cy="9983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3200"/>
            </a:pPr>
            <a:r>
              <a:t>Action Potential (AP) spreads from pacemaker cells in </a:t>
            </a:r>
            <a:r>
              <a:rPr b="1"/>
              <a:t>SA node</a:t>
            </a:r>
            <a:r>
              <a:t>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Myocardium forms a functional </a:t>
            </a:r>
            <a:r>
              <a:rPr b="1"/>
              <a:t>syncitium</a:t>
            </a:r>
            <a:r>
              <a:t>, via </a:t>
            </a:r>
            <a:r>
              <a:rPr b="1"/>
              <a:t>gap junctions</a:t>
            </a:r>
            <a:endParaRPr b="1"/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AP spreads rapidly across atria to cause depolarization and atrial systole (contraction). </a:t>
            </a:r>
            <a:r>
              <a:rPr b="1">
                <a:solidFill>
                  <a:srgbClr val="FF2600"/>
                </a:solidFill>
              </a:rPr>
              <a:t>[P wave]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AP cannot cross directly to ventricles: must pass through </a:t>
            </a:r>
            <a:r>
              <a:rPr b="1"/>
              <a:t>atrioventricular</a:t>
            </a:r>
            <a:r>
              <a:t> </a:t>
            </a:r>
            <a:r>
              <a:rPr b="1"/>
              <a:t>node</a:t>
            </a:r>
            <a:r>
              <a:t> (AV node).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Slow conduction through AV node causes delay between atrial and ventricular contraction.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AP spreads from AV node through bundle of His and along Purkinje fibers in the walls of the ventricles. [Atria repolarize.]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Ventricles depolarize and contract. </a:t>
            </a:r>
            <a:r>
              <a:rPr b="1">
                <a:solidFill>
                  <a:srgbClr val="FF2600"/>
                </a:solidFill>
              </a:rPr>
              <a:t>[QRS wave]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Ventricles repolarize. </a:t>
            </a:r>
            <a:r>
              <a:rPr b="1">
                <a:solidFill>
                  <a:srgbClr val="FF2600"/>
                </a:solidFill>
              </a:rPr>
              <a:t>[T wave]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Figure 13.20"/>
          <p:cNvSpPr txBox="1"/>
          <p:nvPr/>
        </p:nvSpPr>
        <p:spPr>
          <a:xfrm>
            <a:off x="18371343" y="12858750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13.20</a:t>
            </a:r>
          </a:p>
        </p:txBody>
      </p:sp>
      <p:pic>
        <p:nvPicPr>
          <p:cNvPr id="463" name="fox78119_1320.jpg" descr="fox78119_132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24487" y="1706516"/>
            <a:ext cx="13108783" cy="10437859"/>
          </a:xfrm>
          <a:prstGeom prst="rect">
            <a:avLst/>
          </a:prstGeom>
          <a:ln w="12700">
            <a:miter lim="400000"/>
          </a:ln>
        </p:spPr>
      </p:pic>
      <p:sp>
        <p:nvSpPr>
          <p:cNvPr id="464" name="Rectangle"/>
          <p:cNvSpPr/>
          <p:nvPr/>
        </p:nvSpPr>
        <p:spPr>
          <a:xfrm>
            <a:off x="7848987" y="1553765"/>
            <a:ext cx="8624962" cy="44083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Figure 42.7  The control of heart rhythm"/>
          <p:cNvSpPr txBox="1"/>
          <p:nvPr>
            <p:ph type="title" idx="4294967295"/>
          </p:nvPr>
        </p:nvSpPr>
        <p:spPr>
          <a:xfrm>
            <a:off x="3048000" y="0"/>
            <a:ext cx="17675225" cy="3196829"/>
          </a:xfrm>
          <a:prstGeom prst="rect">
            <a:avLst/>
          </a:prstGeom>
        </p:spPr>
        <p:txBody>
          <a:bodyPr anchor="t"/>
          <a:lstStyle>
            <a:lvl1pPr marL="81269" marR="81269" algn="l" defTabSz="1821656">
              <a:tabLst>
                <a:tab pos="2120900" algn="l"/>
                <a:tab pos="3721100" algn="l"/>
              </a:tabLst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42.7  The control of heart rhythm</a:t>
            </a:r>
          </a:p>
        </p:txBody>
      </p:sp>
      <p:sp>
        <p:nvSpPr>
          <p:cNvPr id="467" name="Line"/>
          <p:cNvSpPr/>
          <p:nvPr/>
        </p:nvSpPr>
        <p:spPr>
          <a:xfrm flipH="1">
            <a:off x="3208734" y="607218"/>
            <a:ext cx="17823657" cy="3175"/>
          </a:xfrm>
          <a:prstGeom prst="line">
            <a:avLst/>
          </a:prstGeom>
          <a:ln w="12700">
            <a:solidFill>
              <a:srgbClr val="011279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68" name="P"/>
          <p:cNvSpPr txBox="1"/>
          <p:nvPr/>
        </p:nvSpPr>
        <p:spPr>
          <a:xfrm>
            <a:off x="4691062" y="11144250"/>
            <a:ext cx="575553" cy="7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469" name="P"/>
          <p:cNvSpPr txBox="1"/>
          <p:nvPr/>
        </p:nvSpPr>
        <p:spPr>
          <a:xfrm>
            <a:off x="8941593" y="11144250"/>
            <a:ext cx="575553" cy="7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470" name="QRS"/>
          <p:cNvSpPr txBox="1"/>
          <p:nvPr/>
        </p:nvSpPr>
        <p:spPr>
          <a:xfrm>
            <a:off x="17371218" y="11287125"/>
            <a:ext cx="1325647" cy="7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QRS</a:t>
            </a:r>
          </a:p>
        </p:txBody>
      </p:sp>
      <p:sp>
        <p:nvSpPr>
          <p:cNvPr id="471" name="T"/>
          <p:cNvSpPr txBox="1"/>
          <p:nvPr/>
        </p:nvSpPr>
        <p:spPr>
          <a:xfrm>
            <a:off x="19121437" y="11287125"/>
            <a:ext cx="547473" cy="750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</a:t>
            </a:r>
          </a:p>
        </p:txBody>
      </p:sp>
      <p:grpSp>
        <p:nvGrpSpPr>
          <p:cNvPr id="476" name="Group"/>
          <p:cNvGrpSpPr/>
          <p:nvPr/>
        </p:nvGrpSpPr>
        <p:grpSpPr>
          <a:xfrm>
            <a:off x="1852671" y="1956826"/>
            <a:ext cx="20915007" cy="11704919"/>
            <a:chOff x="0" y="0"/>
            <a:chExt cx="20915005" cy="11704918"/>
          </a:xfrm>
        </p:grpSpPr>
        <p:grpSp>
          <p:nvGrpSpPr>
            <p:cNvPr id="474" name="Group"/>
            <p:cNvGrpSpPr/>
            <p:nvPr/>
          </p:nvGrpSpPr>
          <p:grpSpPr>
            <a:xfrm>
              <a:off x="83161" y="-1"/>
              <a:ext cx="20748683" cy="11704919"/>
              <a:chOff x="0" y="0"/>
              <a:chExt cx="20748682" cy="11704917"/>
            </a:xfrm>
          </p:grpSpPr>
          <p:pic>
            <p:nvPicPr>
              <p:cNvPr id="472" name="42-07-ControlHeartRhythm-L.png" descr="42-07-ControlHeartRhythm-L.pn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20748683" cy="1149101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73" name="Rectangle"/>
              <p:cNvSpPr/>
              <p:nvPr/>
            </p:nvSpPr>
            <p:spPr>
              <a:xfrm>
                <a:off x="124741" y="10977258"/>
                <a:ext cx="20395251" cy="7276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475" name="Rectangle"/>
            <p:cNvSpPr/>
            <p:nvPr/>
          </p:nvSpPr>
          <p:spPr>
            <a:xfrm>
              <a:off x="0" y="8877442"/>
              <a:ext cx="20915006" cy="207902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Figure 13.2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13.24</a:t>
            </a:r>
          </a:p>
        </p:txBody>
      </p:sp>
      <p:grpSp>
        <p:nvGrpSpPr>
          <p:cNvPr id="481" name="Group"/>
          <p:cNvGrpSpPr/>
          <p:nvPr/>
        </p:nvGrpSpPr>
        <p:grpSpPr>
          <a:xfrm>
            <a:off x="4726781" y="982265"/>
            <a:ext cx="14930438" cy="11635186"/>
            <a:chOff x="0" y="0"/>
            <a:chExt cx="14930437" cy="11635184"/>
          </a:xfrm>
        </p:grpSpPr>
        <p:pic>
          <p:nvPicPr>
            <p:cNvPr id="479" name="fox78119_1324.jpg" descr="fox78119_132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16284"/>
              <a:ext cx="14930438" cy="1151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0" name="Rectangle"/>
            <p:cNvSpPr/>
            <p:nvPr/>
          </p:nvSpPr>
          <p:spPr>
            <a:xfrm>
              <a:off x="2786062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http://en.wikipedia.org/wiki/Image:Willem_Einthoven_ECG.jpg"/>
          <p:cNvSpPr txBox="1"/>
          <p:nvPr/>
        </p:nvSpPr>
        <p:spPr>
          <a:xfrm>
            <a:off x="13781484" y="12758935"/>
            <a:ext cx="6509752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lnSpc>
                <a:spcPts val="4900"/>
              </a:lnSpc>
              <a:defRPr sz="1800">
                <a:solidFill>
                  <a:srgbClr val="663366"/>
                </a:solidFill>
                <a:hlinkClick r:id="rId2" invalidUrl="" action="" tgtFrame="" tooltip="" history="1" highlightClick="0" endSnd="0"/>
              </a:defRPr>
            </a:lvl1pPr>
          </a:lstStyle>
          <a:p>
            <a:pPr/>
            <a:r>
              <a:rPr>
                <a:hlinkClick r:id="rId2" invalidUrl="" action="" tgtFrame="" tooltip="" history="1" highlightClick="0" endSnd="0"/>
              </a:rPr>
              <a:t>http://en.wikipedia.org/wiki/Image:Willem_Einthoven_ECG.jpg</a:t>
            </a:r>
          </a:p>
        </p:txBody>
      </p:sp>
      <p:pic>
        <p:nvPicPr>
          <p:cNvPr id="484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37546" y="785812"/>
            <a:ext cx="14091149" cy="11519298"/>
          </a:xfrm>
          <a:prstGeom prst="rect">
            <a:avLst/>
          </a:prstGeom>
          <a:ln w="12700">
            <a:miter lim="400000"/>
          </a:ln>
        </p:spPr>
      </p:pic>
      <p:sp>
        <p:nvSpPr>
          <p:cNvPr id="485" name="1911"/>
          <p:cNvSpPr txBox="1"/>
          <p:nvPr/>
        </p:nvSpPr>
        <p:spPr>
          <a:xfrm>
            <a:off x="4358387" y="12071151"/>
            <a:ext cx="154361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/>
            </a:lvl1pPr>
          </a:lstStyle>
          <a:p>
            <a:pPr/>
            <a:r>
              <a:t>1911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488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489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90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91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92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93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494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495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501" name="Group"/>
          <p:cNvGrpSpPr/>
          <p:nvPr/>
        </p:nvGrpSpPr>
        <p:grpSpPr>
          <a:xfrm>
            <a:off x="5673328" y="5982890"/>
            <a:ext cx="6429376" cy="3591720"/>
            <a:chOff x="0" y="332978"/>
            <a:chExt cx="6429375" cy="3591718"/>
          </a:xfrm>
        </p:grpSpPr>
        <p:sp>
          <p:nvSpPr>
            <p:cNvPr id="496" name="Rectangle"/>
            <p:cNvSpPr/>
            <p:nvPr/>
          </p:nvSpPr>
          <p:spPr>
            <a:xfrm>
              <a:off x="0" y="663376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497" name="++++++++++++++++++++++"/>
            <p:cNvSpPr/>
            <p:nvPr/>
          </p:nvSpPr>
          <p:spPr>
            <a:xfrm>
              <a:off x="3254435" y="3329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498" name="++++++++++++++++++++++"/>
            <p:cNvSpPr/>
            <p:nvPr/>
          </p:nvSpPr>
          <p:spPr>
            <a:xfrm>
              <a:off x="3256963" y="26546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499" name="------------------------------"/>
            <p:cNvSpPr/>
            <p:nvPr/>
          </p:nvSpPr>
          <p:spPr>
            <a:xfrm>
              <a:off x="3203385" y="74374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  <p:sp>
          <p:nvSpPr>
            <p:cNvPr id="500" name="------------------------------"/>
            <p:cNvSpPr/>
            <p:nvPr/>
          </p:nvSpPr>
          <p:spPr>
            <a:xfrm>
              <a:off x="3197735" y="194925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</p:grpSp>
      <p:sp>
        <p:nvSpPr>
          <p:cNvPr id="502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9" name="Group"/>
          <p:cNvGrpSpPr/>
          <p:nvPr/>
        </p:nvGrpSpPr>
        <p:grpSpPr>
          <a:xfrm>
            <a:off x="5693716" y="5965031"/>
            <a:ext cx="6429376" cy="3422055"/>
            <a:chOff x="0" y="421878"/>
            <a:chExt cx="6429375" cy="3422054"/>
          </a:xfrm>
        </p:grpSpPr>
        <p:sp>
          <p:nvSpPr>
            <p:cNvPr id="504" name="Rectangle"/>
            <p:cNvSpPr/>
            <p:nvPr/>
          </p:nvSpPr>
          <p:spPr>
            <a:xfrm>
              <a:off x="0" y="752276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05" name="--------------++++++++++++"/>
            <p:cNvSpPr/>
            <p:nvPr/>
          </p:nvSpPr>
          <p:spPr>
            <a:xfrm>
              <a:off x="3254435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</a:t>
              </a:r>
              <a:r>
                <a:t>++++++++++++</a:t>
              </a:r>
            </a:p>
          </p:txBody>
        </p:sp>
        <p:sp>
          <p:nvSpPr>
            <p:cNvPr id="506" name="++++++++++----------------"/>
            <p:cNvSpPr/>
            <p:nvPr/>
          </p:nvSpPr>
          <p:spPr>
            <a:xfrm>
              <a:off x="3203385" y="10648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</a:t>
              </a:r>
              <a:r>
                <a:t>----------------</a:t>
              </a:r>
            </a:p>
          </p:txBody>
        </p:sp>
        <p:sp>
          <p:nvSpPr>
            <p:cNvPr id="507" name="++++++++++----------------"/>
            <p:cNvSpPr/>
            <p:nvPr/>
          </p:nvSpPr>
          <p:spPr>
            <a:xfrm>
              <a:off x="3200577" y="200243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</a:t>
              </a:r>
              <a:r>
                <a:t>----------------</a:t>
              </a:r>
            </a:p>
          </p:txBody>
        </p:sp>
        <p:sp>
          <p:nvSpPr>
            <p:cNvPr id="508" name="--------------++++++++++++"/>
            <p:cNvSpPr/>
            <p:nvPr/>
          </p:nvSpPr>
          <p:spPr>
            <a:xfrm>
              <a:off x="3213344" y="257393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</a:t>
              </a:r>
              <a:r>
                <a:t>++++++++++++</a:t>
              </a:r>
            </a:p>
          </p:txBody>
        </p:sp>
      </p:grpSp>
      <p:sp>
        <p:nvSpPr>
          <p:cNvPr id="510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11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12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13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14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15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16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17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518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19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20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Atrium…"/>
          <p:cNvSpPr txBox="1"/>
          <p:nvPr/>
        </p:nvSpPr>
        <p:spPr>
          <a:xfrm>
            <a:off x="4298156" y="321468"/>
            <a:ext cx="15394782" cy="1198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FF2600"/>
              </a:buClr>
              <a:buFont typeface="Times Roman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  <a:r>
              <a:t>Atrium</a:t>
            </a:r>
          </a:p>
          <a:p>
            <a:pPr marL="81280" marR="81280" defTabSz="1821656">
              <a:buClr>
                <a:srgbClr val="000000"/>
              </a:buClr>
              <a:buFont typeface="Times Roman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receives incoming blood, passes it to ventricle</a:t>
            </a:r>
          </a:p>
          <a:p>
            <a:pPr marL="81280" marR="81280" defTabSz="1821656">
              <a:spcBef>
                <a:spcPts val="2800"/>
              </a:spcBef>
              <a:buClr>
                <a:srgbClr val="FF2600"/>
              </a:buClr>
              <a:buFont typeface="Times Roman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Ventricle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Times Roman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more muscular pump sending blood to a separate circulation (either pulmonary circulation (lungs) or systemic circulation).</a:t>
            </a:r>
          </a:p>
          <a:p>
            <a:pPr marL="81280" marR="81280" defTabSz="1821656">
              <a:buClr>
                <a:srgbClr val="FF2600"/>
              </a:buClr>
              <a:buFont typeface="Helvetica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</a:p>
          <a:p>
            <a:pPr marL="81280" marR="81280" defTabSz="1821656">
              <a:buClr>
                <a:srgbClr val="FF2600"/>
              </a:buClr>
              <a:buFont typeface="Helvetica"/>
              <a:defRPr b="1" sz="46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</a:defRPr>
            </a:pPr>
            <a:r>
              <a:t>Arteries (arterial blood)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vessels carrying blood from heart towards the capillaries.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Thick muscular walls to keep pressure up.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High in oxygen (except for pulmonary arteries).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531B93"/>
              </a:buClr>
              <a:buFont typeface="Helvetica"/>
              <a:defRPr b="1" sz="4600">
                <a:solidFill>
                  <a:srgbClr val="531B93"/>
                </a:solidFill>
                <a:uFill>
                  <a:solidFill>
                    <a:srgbClr val="531B93"/>
                  </a:solidFill>
                </a:uFill>
              </a:defRPr>
            </a:pPr>
            <a:r>
              <a:t>Veins (venous blood)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vessels carrying blood from capillaries back to heart.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Very thin flabby walls with low pressure, but have one-way valves to prevent blood from backing up. Low in oxygen (except for pulmonary veins).</a:t>
            </a:r>
            <a:endParaRPr b="1" sz="3200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941751"/>
              </a:buClr>
              <a:buFont typeface="Helvetica"/>
              <a:defRPr b="1" sz="4600">
                <a:solidFill>
                  <a:srgbClr val="941751"/>
                </a:solidFill>
                <a:uFill>
                  <a:solidFill>
                    <a:srgbClr val="941751"/>
                  </a:solidFill>
                </a:uFill>
              </a:defRPr>
            </a:pPr>
            <a:r>
              <a:t>Capillaries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very small vessels (one blood cell wide) that perfuse all the tissues.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7" name="Group"/>
          <p:cNvGrpSpPr/>
          <p:nvPr/>
        </p:nvGrpSpPr>
        <p:grpSpPr>
          <a:xfrm>
            <a:off x="5675857" y="5866804"/>
            <a:ext cx="6429376" cy="3627439"/>
            <a:chOff x="0" y="421878"/>
            <a:chExt cx="6429375" cy="3627437"/>
          </a:xfrm>
        </p:grpSpPr>
        <p:sp>
          <p:nvSpPr>
            <p:cNvPr id="522" name="Rectangle"/>
            <p:cNvSpPr/>
            <p:nvPr/>
          </p:nvSpPr>
          <p:spPr>
            <a:xfrm>
              <a:off x="0" y="886221"/>
              <a:ext cx="6429375" cy="1625205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23" name="------------------------+++++"/>
            <p:cNvSpPr/>
            <p:nvPr/>
          </p:nvSpPr>
          <p:spPr>
            <a:xfrm>
              <a:off x="3302641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------------------------</a:t>
              </a:r>
              <a:r>
                <a:t>+++++</a:t>
              </a:r>
            </a:p>
          </p:txBody>
        </p:sp>
        <p:sp>
          <p:nvSpPr>
            <p:cNvPr id="524" name="+++++++++++++++++------"/>
            <p:cNvSpPr/>
            <p:nvPr/>
          </p:nvSpPr>
          <p:spPr>
            <a:xfrm>
              <a:off x="3182718" y="10648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+++++++++++++++++</a:t>
              </a:r>
              <a:r>
                <a:t>------</a:t>
              </a:r>
            </a:p>
          </p:txBody>
        </p:sp>
        <p:sp>
          <p:nvSpPr>
            <p:cNvPr id="525" name="+++++++++++++++++------"/>
            <p:cNvSpPr/>
            <p:nvPr/>
          </p:nvSpPr>
          <p:spPr>
            <a:xfrm>
              <a:off x="3219274" y="22435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+++++++++++++++++</a:t>
              </a:r>
              <a:r>
                <a:t>------</a:t>
              </a:r>
            </a:p>
          </p:txBody>
        </p:sp>
        <p:sp>
          <p:nvSpPr>
            <p:cNvPr id="526" name="------------------------+++++"/>
            <p:cNvSpPr/>
            <p:nvPr/>
          </p:nvSpPr>
          <p:spPr>
            <a:xfrm>
              <a:off x="3266085" y="27793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------------------------</a:t>
              </a:r>
              <a:r>
                <a:t>+++++</a:t>
              </a:r>
            </a:p>
          </p:txBody>
        </p:sp>
      </p:grpSp>
      <p:sp>
        <p:nvSpPr>
          <p:cNvPr id="528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29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30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1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2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3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4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35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536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7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8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39" name="Line"/>
          <p:cNvSpPr/>
          <p:nvPr/>
        </p:nvSpPr>
        <p:spPr>
          <a:xfrm>
            <a:off x="15328410" y="6590109"/>
            <a:ext cx="428413" cy="1107282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6" name="Group"/>
          <p:cNvGrpSpPr/>
          <p:nvPr/>
        </p:nvGrpSpPr>
        <p:grpSpPr>
          <a:xfrm>
            <a:off x="5693716" y="5929312"/>
            <a:ext cx="6429376" cy="3457774"/>
            <a:chOff x="0" y="421878"/>
            <a:chExt cx="6429375" cy="3457773"/>
          </a:xfrm>
        </p:grpSpPr>
        <p:sp>
          <p:nvSpPr>
            <p:cNvPr id="541" name="Rectangle"/>
            <p:cNvSpPr/>
            <p:nvPr/>
          </p:nvSpPr>
          <p:spPr>
            <a:xfrm>
              <a:off x="0" y="805854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42" name="++++++++++++++++++++++"/>
            <p:cNvSpPr/>
            <p:nvPr/>
          </p:nvSpPr>
          <p:spPr>
            <a:xfrm>
              <a:off x="3254435" y="10112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543" name="++++++++++++++++++++++"/>
            <p:cNvSpPr/>
            <p:nvPr/>
          </p:nvSpPr>
          <p:spPr>
            <a:xfrm>
              <a:off x="3256963" y="21185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544" name="------------------------------"/>
            <p:cNvSpPr/>
            <p:nvPr/>
          </p:nvSpPr>
          <p:spPr>
            <a:xfrm>
              <a:off x="3167667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  <p:sp>
          <p:nvSpPr>
            <p:cNvPr id="545" name="------------------------------"/>
            <p:cNvSpPr/>
            <p:nvPr/>
          </p:nvSpPr>
          <p:spPr>
            <a:xfrm>
              <a:off x="3251313" y="260965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</p:grpSp>
      <p:sp>
        <p:nvSpPr>
          <p:cNvPr id="547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48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49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0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1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2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3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54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555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6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7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58" name="Line"/>
          <p:cNvSpPr/>
          <p:nvPr/>
        </p:nvSpPr>
        <p:spPr>
          <a:xfrm>
            <a:off x="15328410" y="6590109"/>
            <a:ext cx="428413" cy="1107282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561" name="Group"/>
          <p:cNvGrpSpPr/>
          <p:nvPr/>
        </p:nvGrpSpPr>
        <p:grpSpPr>
          <a:xfrm>
            <a:off x="15549562" y="7161609"/>
            <a:ext cx="929927" cy="828349"/>
            <a:chOff x="0" y="0"/>
            <a:chExt cx="929926" cy="828347"/>
          </a:xfrm>
        </p:grpSpPr>
        <p:sp>
          <p:nvSpPr>
            <p:cNvPr id="559" name="Line"/>
            <p:cNvSpPr/>
            <p:nvPr/>
          </p:nvSpPr>
          <p:spPr>
            <a:xfrm>
              <a:off x="0" y="0"/>
              <a:ext cx="351235" cy="828348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560" name="Line"/>
            <p:cNvSpPr/>
            <p:nvPr/>
          </p:nvSpPr>
          <p:spPr>
            <a:xfrm>
              <a:off x="357187" y="803671"/>
              <a:ext cx="572740" cy="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64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65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66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67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68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69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70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571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577" name="Group"/>
          <p:cNvGrpSpPr/>
          <p:nvPr/>
        </p:nvGrpSpPr>
        <p:grpSpPr>
          <a:xfrm>
            <a:off x="5673328" y="5982890"/>
            <a:ext cx="6429376" cy="3591720"/>
            <a:chOff x="0" y="332978"/>
            <a:chExt cx="6429375" cy="3591718"/>
          </a:xfrm>
        </p:grpSpPr>
        <p:sp>
          <p:nvSpPr>
            <p:cNvPr id="572" name="Rectangle"/>
            <p:cNvSpPr/>
            <p:nvPr/>
          </p:nvSpPr>
          <p:spPr>
            <a:xfrm>
              <a:off x="0" y="663376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73" name="++++++++++++++++++++++"/>
            <p:cNvSpPr/>
            <p:nvPr/>
          </p:nvSpPr>
          <p:spPr>
            <a:xfrm>
              <a:off x="3254435" y="3329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574" name="++++++++++++++++++++++"/>
            <p:cNvSpPr/>
            <p:nvPr/>
          </p:nvSpPr>
          <p:spPr>
            <a:xfrm>
              <a:off x="3256963" y="26546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575" name="------------------------------"/>
            <p:cNvSpPr/>
            <p:nvPr/>
          </p:nvSpPr>
          <p:spPr>
            <a:xfrm>
              <a:off x="3203385" y="74374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  <p:sp>
          <p:nvSpPr>
            <p:cNvPr id="576" name="------------------------------"/>
            <p:cNvSpPr/>
            <p:nvPr/>
          </p:nvSpPr>
          <p:spPr>
            <a:xfrm>
              <a:off x="3197735" y="194925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</p:grpSp>
      <p:sp>
        <p:nvSpPr>
          <p:cNvPr id="578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" name="Group"/>
          <p:cNvGrpSpPr/>
          <p:nvPr/>
        </p:nvGrpSpPr>
        <p:grpSpPr>
          <a:xfrm>
            <a:off x="5693716" y="5965031"/>
            <a:ext cx="6429376" cy="3422055"/>
            <a:chOff x="0" y="421878"/>
            <a:chExt cx="6429375" cy="3422054"/>
          </a:xfrm>
        </p:grpSpPr>
        <p:sp>
          <p:nvSpPr>
            <p:cNvPr id="580" name="Rectangle"/>
            <p:cNvSpPr/>
            <p:nvPr/>
          </p:nvSpPr>
          <p:spPr>
            <a:xfrm>
              <a:off x="0" y="752276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81" name="--------------++++++++++++"/>
            <p:cNvSpPr/>
            <p:nvPr/>
          </p:nvSpPr>
          <p:spPr>
            <a:xfrm>
              <a:off x="3254435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</a:t>
              </a:r>
              <a:r>
                <a:t>++++++++++++</a:t>
              </a:r>
            </a:p>
          </p:txBody>
        </p:sp>
        <p:sp>
          <p:nvSpPr>
            <p:cNvPr id="582" name="++++++++++----------------"/>
            <p:cNvSpPr/>
            <p:nvPr/>
          </p:nvSpPr>
          <p:spPr>
            <a:xfrm>
              <a:off x="3203385" y="10648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</a:t>
              </a:r>
              <a:r>
                <a:t>----------------</a:t>
              </a:r>
            </a:p>
          </p:txBody>
        </p:sp>
        <p:sp>
          <p:nvSpPr>
            <p:cNvPr id="583" name="++++++++++----------------"/>
            <p:cNvSpPr/>
            <p:nvPr/>
          </p:nvSpPr>
          <p:spPr>
            <a:xfrm>
              <a:off x="3200577" y="200243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</a:t>
              </a:r>
              <a:r>
                <a:t>----------------</a:t>
              </a:r>
            </a:p>
          </p:txBody>
        </p:sp>
        <p:sp>
          <p:nvSpPr>
            <p:cNvPr id="584" name="--------------++++++++++++"/>
            <p:cNvSpPr/>
            <p:nvPr/>
          </p:nvSpPr>
          <p:spPr>
            <a:xfrm>
              <a:off x="3213344" y="257393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</a:t>
              </a:r>
              <a:r>
                <a:t>++++++++++++</a:t>
              </a:r>
            </a:p>
          </p:txBody>
        </p:sp>
      </p:grpSp>
      <p:sp>
        <p:nvSpPr>
          <p:cNvPr id="586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87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88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89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90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91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92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593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594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95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596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3" name="Group"/>
          <p:cNvGrpSpPr/>
          <p:nvPr/>
        </p:nvGrpSpPr>
        <p:grpSpPr>
          <a:xfrm>
            <a:off x="5675857" y="5866804"/>
            <a:ext cx="6429376" cy="3627439"/>
            <a:chOff x="0" y="421878"/>
            <a:chExt cx="6429375" cy="3627437"/>
          </a:xfrm>
        </p:grpSpPr>
        <p:sp>
          <p:nvSpPr>
            <p:cNvPr id="598" name="Rectangle"/>
            <p:cNvSpPr/>
            <p:nvPr/>
          </p:nvSpPr>
          <p:spPr>
            <a:xfrm>
              <a:off x="0" y="886221"/>
              <a:ext cx="6429375" cy="1625205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599" name="------------------------+++++"/>
            <p:cNvSpPr/>
            <p:nvPr/>
          </p:nvSpPr>
          <p:spPr>
            <a:xfrm>
              <a:off x="3302641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------------------------</a:t>
              </a:r>
              <a:r>
                <a:t>+++++</a:t>
              </a:r>
            </a:p>
          </p:txBody>
        </p:sp>
        <p:sp>
          <p:nvSpPr>
            <p:cNvPr id="600" name="+++++++++++++++++------"/>
            <p:cNvSpPr/>
            <p:nvPr/>
          </p:nvSpPr>
          <p:spPr>
            <a:xfrm>
              <a:off x="3182718" y="10648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+++++++++++++++++</a:t>
              </a:r>
              <a:r>
                <a:t>------</a:t>
              </a:r>
            </a:p>
          </p:txBody>
        </p:sp>
        <p:sp>
          <p:nvSpPr>
            <p:cNvPr id="601" name="+++++++++++++++++------"/>
            <p:cNvSpPr/>
            <p:nvPr/>
          </p:nvSpPr>
          <p:spPr>
            <a:xfrm>
              <a:off x="3219274" y="22435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3800">
                  <a:solidFill>
                    <a:srgbClr val="E32400"/>
                  </a:solidFill>
                </a:rPr>
                <a:t>+++++++++++++++++</a:t>
              </a:r>
              <a:r>
                <a:t>------</a:t>
              </a:r>
            </a:p>
          </p:txBody>
        </p:sp>
        <p:sp>
          <p:nvSpPr>
            <p:cNvPr id="602" name="------------------------+++++"/>
            <p:cNvSpPr/>
            <p:nvPr/>
          </p:nvSpPr>
          <p:spPr>
            <a:xfrm>
              <a:off x="3266085" y="27793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pPr>
              <a:r>
                <a:rPr sz="5000">
                  <a:solidFill>
                    <a:srgbClr val="000000"/>
                  </a:solidFill>
                </a:rPr>
                <a:t>------------------------</a:t>
              </a:r>
              <a:r>
                <a:t>+++++</a:t>
              </a:r>
            </a:p>
          </p:txBody>
        </p:sp>
      </p:grpSp>
      <p:sp>
        <p:nvSpPr>
          <p:cNvPr id="604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05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06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07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08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09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10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11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612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13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14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15" name="Line"/>
          <p:cNvSpPr/>
          <p:nvPr/>
        </p:nvSpPr>
        <p:spPr>
          <a:xfrm>
            <a:off x="15328410" y="6590109"/>
            <a:ext cx="428413" cy="1107282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"/>
          <p:cNvGrpSpPr/>
          <p:nvPr/>
        </p:nvGrpSpPr>
        <p:grpSpPr>
          <a:xfrm>
            <a:off x="5693716" y="5929312"/>
            <a:ext cx="6429376" cy="3457774"/>
            <a:chOff x="0" y="421878"/>
            <a:chExt cx="6429375" cy="3457773"/>
          </a:xfrm>
        </p:grpSpPr>
        <p:sp>
          <p:nvSpPr>
            <p:cNvPr id="617" name="Rectangle"/>
            <p:cNvSpPr/>
            <p:nvPr/>
          </p:nvSpPr>
          <p:spPr>
            <a:xfrm>
              <a:off x="0" y="805854"/>
              <a:ext cx="6429375" cy="162520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32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+mj-lt"/>
                  <a:ea typeface="+mj-ea"/>
                  <a:cs typeface="+mj-cs"/>
                  <a:sym typeface="Gill Sans"/>
                </a:defRPr>
              </a:pPr>
            </a:p>
          </p:txBody>
        </p:sp>
        <p:sp>
          <p:nvSpPr>
            <p:cNvPr id="618" name="++++++++++++++++++++++"/>
            <p:cNvSpPr/>
            <p:nvPr/>
          </p:nvSpPr>
          <p:spPr>
            <a:xfrm>
              <a:off x="3254435" y="10112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619" name="++++++++++++++++++++++"/>
            <p:cNvSpPr/>
            <p:nvPr/>
          </p:nvSpPr>
          <p:spPr>
            <a:xfrm>
              <a:off x="3256963" y="21185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3800">
                  <a:solidFill>
                    <a:srgbClr val="E32400"/>
                  </a:solidFill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++++++++++++++++++++++</a:t>
              </a:r>
            </a:p>
          </p:txBody>
        </p:sp>
        <p:sp>
          <p:nvSpPr>
            <p:cNvPr id="620" name="------------------------------"/>
            <p:cNvSpPr/>
            <p:nvPr/>
          </p:nvSpPr>
          <p:spPr>
            <a:xfrm>
              <a:off x="3167667" y="42187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  <p:sp>
          <p:nvSpPr>
            <p:cNvPr id="621" name="------------------------------"/>
            <p:cNvSpPr/>
            <p:nvPr/>
          </p:nvSpPr>
          <p:spPr>
            <a:xfrm>
              <a:off x="3251313" y="260965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5000">
                  <a:latin typeface="+mj-lt"/>
                  <a:ea typeface="+mj-ea"/>
                  <a:cs typeface="+mj-cs"/>
                  <a:sym typeface="Gill Sans"/>
                </a:defRPr>
              </a:lvl1pPr>
            </a:lstStyle>
            <a:p>
              <a:pPr/>
              <a:r>
                <a:t>------------------------------</a:t>
              </a:r>
            </a:p>
          </p:txBody>
        </p:sp>
      </p:grpSp>
      <p:sp>
        <p:nvSpPr>
          <p:cNvPr id="623" name="Rectangle"/>
          <p:cNvSpPr/>
          <p:nvPr/>
        </p:nvSpPr>
        <p:spPr>
          <a:xfrm>
            <a:off x="5941218" y="5286375"/>
            <a:ext cx="1785939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24" name="Rectangle"/>
          <p:cNvSpPr/>
          <p:nvPr/>
        </p:nvSpPr>
        <p:spPr>
          <a:xfrm>
            <a:off x="10120312" y="5286375"/>
            <a:ext cx="1785938" cy="339329"/>
          </a:xfrm>
          <a:prstGeom prst="rect">
            <a:avLst/>
          </a:prstGeom>
          <a:solidFill>
            <a:srgbClr val="C0C0C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25" name="Line"/>
          <p:cNvSpPr/>
          <p:nvPr/>
        </p:nvSpPr>
        <p:spPr>
          <a:xfrm flipV="1">
            <a:off x="6852046" y="4036186"/>
            <a:ext cx="1" cy="1250190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6" name="Line"/>
          <p:cNvSpPr/>
          <p:nvPr/>
        </p:nvSpPr>
        <p:spPr>
          <a:xfrm flipV="1">
            <a:off x="11031140" y="4707135"/>
            <a:ext cx="1" cy="55878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7" name="Line"/>
          <p:cNvSpPr/>
          <p:nvPr/>
        </p:nvSpPr>
        <p:spPr>
          <a:xfrm>
            <a:off x="6834187" y="4059221"/>
            <a:ext cx="7590430" cy="25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8" name="Line"/>
          <p:cNvSpPr/>
          <p:nvPr/>
        </p:nvSpPr>
        <p:spPr>
          <a:xfrm>
            <a:off x="11013281" y="4679156"/>
            <a:ext cx="3411153" cy="1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9" name="Rounded Rectangle"/>
          <p:cNvSpPr/>
          <p:nvPr/>
        </p:nvSpPr>
        <p:spPr>
          <a:xfrm>
            <a:off x="14299406" y="3482578"/>
            <a:ext cx="1785938" cy="1785938"/>
          </a:xfrm>
          <a:prstGeom prst="roundRect">
            <a:avLst>
              <a:gd name="adj" fmla="val 15000"/>
            </a:avLst>
          </a:prstGeom>
          <a:solidFill>
            <a:srgbClr val="77BB41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32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630" name="V"/>
          <p:cNvSpPr txBox="1"/>
          <p:nvPr/>
        </p:nvSpPr>
        <p:spPr>
          <a:xfrm>
            <a:off x="14982876" y="4036218"/>
            <a:ext cx="427056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631" name="Line"/>
          <p:cNvSpPr/>
          <p:nvPr/>
        </p:nvSpPr>
        <p:spPr>
          <a:xfrm flipV="1">
            <a:off x="15281672" y="5447109"/>
            <a:ext cx="1" cy="857727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2" name="Line"/>
          <p:cNvSpPr/>
          <p:nvPr/>
        </p:nvSpPr>
        <p:spPr>
          <a:xfrm>
            <a:off x="14156531" y="8018859"/>
            <a:ext cx="572740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3" name="Line"/>
          <p:cNvSpPr/>
          <p:nvPr/>
        </p:nvSpPr>
        <p:spPr>
          <a:xfrm flipH="1">
            <a:off x="14745890" y="6625828"/>
            <a:ext cx="582520" cy="141089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4" name="Line"/>
          <p:cNvSpPr/>
          <p:nvPr/>
        </p:nvSpPr>
        <p:spPr>
          <a:xfrm>
            <a:off x="15328410" y="6590109"/>
            <a:ext cx="428413" cy="1107282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637" name="Group"/>
          <p:cNvGrpSpPr/>
          <p:nvPr/>
        </p:nvGrpSpPr>
        <p:grpSpPr>
          <a:xfrm>
            <a:off x="15549562" y="7161609"/>
            <a:ext cx="929927" cy="828349"/>
            <a:chOff x="0" y="0"/>
            <a:chExt cx="929926" cy="828347"/>
          </a:xfrm>
        </p:grpSpPr>
        <p:sp>
          <p:nvSpPr>
            <p:cNvPr id="635" name="Line"/>
            <p:cNvSpPr/>
            <p:nvPr/>
          </p:nvSpPr>
          <p:spPr>
            <a:xfrm>
              <a:off x="0" y="0"/>
              <a:ext cx="351235" cy="828348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36" name="Line"/>
            <p:cNvSpPr/>
            <p:nvPr/>
          </p:nvSpPr>
          <p:spPr>
            <a:xfrm>
              <a:off x="357187" y="803671"/>
              <a:ext cx="572740" cy="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58451" y="583688"/>
            <a:ext cx="7920426" cy="2315202"/>
          </a:xfrm>
          <a:prstGeom prst="rect">
            <a:avLst/>
          </a:prstGeom>
          <a:ln w="12700">
            <a:miter lim="400000"/>
          </a:ln>
        </p:spPr>
      </p:pic>
      <p:pic>
        <p:nvPicPr>
          <p:cNvPr id="640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94921" y="3053953"/>
            <a:ext cx="7322345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1" name="droppedImage.png" descr="dropped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94921" y="5625703"/>
            <a:ext cx="7625954" cy="212526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2" name="droppedImage.png" descr="droppedImag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80609" y="8143875"/>
            <a:ext cx="8340329" cy="232171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3" name="droppedImage.png" descr="droppedImag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994921" y="10894218"/>
            <a:ext cx="8554642" cy="1964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" name="tracer.png" descr="trac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62437" y="151804"/>
            <a:ext cx="15287626" cy="11613857"/>
          </a:xfrm>
          <a:prstGeom prst="rect">
            <a:avLst/>
          </a:prstGeom>
          <a:ln w="12700">
            <a:miter lim="400000"/>
          </a:ln>
        </p:spPr>
      </p:pic>
      <p:sp>
        <p:nvSpPr>
          <p:cNvPr id="646" name="http://www.rnceus.com/ekg/ekghowto.html"/>
          <p:cNvSpPr txBox="1"/>
          <p:nvPr/>
        </p:nvSpPr>
        <p:spPr>
          <a:xfrm>
            <a:off x="15789756" y="12555140"/>
            <a:ext cx="3860731" cy="357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http://www.rnceus.com/ekg/ekghowto.html</a:t>
            </a:r>
          </a:p>
        </p:txBody>
      </p:sp>
      <p:pic>
        <p:nvPicPr>
          <p:cNvPr id="647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69593" y="714375"/>
            <a:ext cx="15144751" cy="6024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Figure 13.23"/>
          <p:cNvSpPr txBox="1"/>
          <p:nvPr/>
        </p:nvSpPr>
        <p:spPr>
          <a:xfrm>
            <a:off x="18603515" y="12965906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13.23</a:t>
            </a:r>
          </a:p>
        </p:txBody>
      </p:sp>
      <p:grpSp>
        <p:nvGrpSpPr>
          <p:cNvPr id="652" name="Group"/>
          <p:cNvGrpSpPr/>
          <p:nvPr/>
        </p:nvGrpSpPr>
        <p:grpSpPr>
          <a:xfrm>
            <a:off x="6057900" y="0"/>
            <a:ext cx="12269391" cy="13449300"/>
            <a:chOff x="0" y="0"/>
            <a:chExt cx="12269390" cy="13449300"/>
          </a:xfrm>
        </p:grpSpPr>
        <p:pic>
          <p:nvPicPr>
            <p:cNvPr id="650" name="fox78119_1323.jpg" descr="fox78119_132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69875"/>
              <a:ext cx="12269391" cy="131794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51" name="Rectangle"/>
            <p:cNvSpPr/>
            <p:nvPr/>
          </p:nvSpPr>
          <p:spPr>
            <a:xfrm>
              <a:off x="1276349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Figure 13.22"/>
          <p:cNvSpPr txBox="1"/>
          <p:nvPr/>
        </p:nvSpPr>
        <p:spPr>
          <a:xfrm>
            <a:off x="18371343" y="12912328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13.22</a:t>
            </a:r>
          </a:p>
        </p:txBody>
      </p:sp>
      <p:pic>
        <p:nvPicPr>
          <p:cNvPr id="655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08984" y="1607343"/>
            <a:ext cx="12394407" cy="10505369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Figure 42.4  The mammalian cardiovascular system: an overview"/>
          <p:cNvSpPr txBox="1"/>
          <p:nvPr>
            <p:ph type="title" idx="4294967295"/>
          </p:nvPr>
        </p:nvSpPr>
        <p:spPr>
          <a:xfrm>
            <a:off x="3048000" y="0"/>
            <a:ext cx="17675225" cy="3196829"/>
          </a:xfrm>
          <a:prstGeom prst="rect">
            <a:avLst/>
          </a:prstGeom>
        </p:spPr>
        <p:txBody>
          <a:bodyPr anchor="t"/>
          <a:lstStyle>
            <a:lvl1pPr marL="81269" marR="81269" algn="l" defTabSz="1821656">
              <a:tabLst>
                <a:tab pos="2120900" algn="l"/>
                <a:tab pos="3721100" algn="l"/>
              </a:tabLst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42.4  The mammalian cardiovascular system: an overview</a:t>
            </a:r>
          </a:p>
        </p:txBody>
      </p:sp>
      <p:sp>
        <p:nvSpPr>
          <p:cNvPr id="277" name="Line"/>
          <p:cNvSpPr/>
          <p:nvPr/>
        </p:nvSpPr>
        <p:spPr>
          <a:xfrm flipH="1">
            <a:off x="3208734" y="607218"/>
            <a:ext cx="17823657" cy="3175"/>
          </a:xfrm>
          <a:prstGeom prst="line">
            <a:avLst/>
          </a:prstGeom>
          <a:ln w="12700">
            <a:solidFill>
              <a:srgbClr val="011279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280" name="Group"/>
          <p:cNvGrpSpPr/>
          <p:nvPr/>
        </p:nvGrpSpPr>
        <p:grpSpPr>
          <a:xfrm>
            <a:off x="5494734" y="767953"/>
            <a:ext cx="12336067" cy="12680157"/>
            <a:chOff x="0" y="0"/>
            <a:chExt cx="12336066" cy="12680156"/>
          </a:xfrm>
        </p:grpSpPr>
        <p:pic>
          <p:nvPicPr>
            <p:cNvPr id="278" name="42-04-MammalCardiovasSys-L.png" descr="42-04-MammalCardiovasSys-L.pn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141015" y="0"/>
              <a:ext cx="11195052" cy="126444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9" name="Rectangle"/>
            <p:cNvSpPr/>
            <p:nvPr/>
          </p:nvSpPr>
          <p:spPr>
            <a:xfrm>
              <a:off x="0" y="12197953"/>
              <a:ext cx="9804797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48312" y="2178843"/>
            <a:ext cx="12667329" cy="7518799"/>
          </a:xfrm>
          <a:prstGeom prst="rect">
            <a:avLst/>
          </a:prstGeom>
          <a:ln w="12700">
            <a:miter lim="400000"/>
          </a:ln>
        </p:spPr>
      </p:pic>
      <p:sp>
        <p:nvSpPr>
          <p:cNvPr id="658" name="Figure 13.22"/>
          <p:cNvSpPr txBox="1"/>
          <p:nvPr/>
        </p:nvSpPr>
        <p:spPr>
          <a:xfrm>
            <a:off x="17710546" y="12840890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13.22</a:t>
            </a:r>
          </a:p>
        </p:txBody>
      </p:sp>
      <p:sp>
        <p:nvSpPr>
          <p:cNvPr id="659" name="time for  AP to spread from atria to ventricles"/>
          <p:cNvSpPr txBox="1"/>
          <p:nvPr/>
        </p:nvSpPr>
        <p:spPr>
          <a:xfrm>
            <a:off x="6496437" y="928687"/>
            <a:ext cx="980479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3200"/>
            </a:lvl1pPr>
          </a:lstStyle>
          <a:p>
            <a:pPr/>
            <a:r>
              <a:t>time for  AP to spread from atria to ventricles</a:t>
            </a:r>
          </a:p>
        </p:txBody>
      </p:sp>
      <p:sp>
        <p:nvSpPr>
          <p:cNvPr id="660" name="Line"/>
          <p:cNvSpPr/>
          <p:nvPr/>
        </p:nvSpPr>
        <p:spPr>
          <a:xfrm>
            <a:off x="12215812" y="1601390"/>
            <a:ext cx="2333626" cy="2649142"/>
          </a:xfrm>
          <a:prstGeom prst="line">
            <a:avLst/>
          </a:prstGeom>
          <a:ln w="50800">
            <a:solidFill>
              <a:srgbClr val="AAAAAA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61" name="time for ventricles to depolarize and repolarize (pump Ca++ out of cytoplasm)"/>
          <p:cNvSpPr txBox="1"/>
          <p:nvPr/>
        </p:nvSpPr>
        <p:spPr>
          <a:xfrm>
            <a:off x="5709046" y="11098410"/>
            <a:ext cx="9804798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sz="3200"/>
            </a:lvl1pPr>
          </a:lstStyle>
          <a:p>
            <a:pPr/>
            <a:r>
              <a:t>time for ventricles to depolarize and repolarize (pump Ca++ out of cytoplasm)</a:t>
            </a:r>
          </a:p>
        </p:txBody>
      </p:sp>
      <p:sp>
        <p:nvSpPr>
          <p:cNvPr id="662" name="Line"/>
          <p:cNvSpPr/>
          <p:nvPr/>
        </p:nvSpPr>
        <p:spPr>
          <a:xfrm>
            <a:off x="9888140" y="8501062"/>
            <a:ext cx="125017" cy="2661048"/>
          </a:xfrm>
          <a:prstGeom prst="line">
            <a:avLst/>
          </a:prstGeom>
          <a:ln w="50800">
            <a:solidFill>
              <a:srgbClr val="AAAAAA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63" name="Line"/>
          <p:cNvSpPr/>
          <p:nvPr/>
        </p:nvSpPr>
        <p:spPr>
          <a:xfrm flipH="1">
            <a:off x="7453312" y="1839515"/>
            <a:ext cx="220267" cy="5566173"/>
          </a:xfrm>
          <a:prstGeom prst="line">
            <a:avLst/>
          </a:prstGeom>
          <a:ln w="50800">
            <a:solidFill>
              <a:srgbClr val="AAAAAA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Figure 13.2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13.25</a:t>
            </a:r>
          </a:p>
        </p:txBody>
      </p:sp>
      <p:pic>
        <p:nvPicPr>
          <p:cNvPr id="666" name="fox78119_1325.jpg" descr="fox78119_132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92925" y="607218"/>
            <a:ext cx="10590610" cy="12501563"/>
          </a:xfrm>
          <a:prstGeom prst="rect">
            <a:avLst/>
          </a:prstGeom>
          <a:ln w="12700">
            <a:miter lim="400000"/>
          </a:ln>
        </p:spPr>
      </p:pic>
      <p:sp>
        <p:nvSpPr>
          <p:cNvPr id="667" name="Rectangle"/>
          <p:cNvSpPr/>
          <p:nvPr/>
        </p:nvSpPr>
        <p:spPr>
          <a:xfrm>
            <a:off x="7477125" y="375046"/>
            <a:ext cx="9429750" cy="482204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pic>
        <p:nvPicPr>
          <p:cNvPr id="668" name="normalHeartBeat-1.mov" descr="normalHeartBeat-1.mov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3727906" y="10412015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8" fill="hold"/>
                                        <p:tgtEl>
                                          <p:spTgt spid="6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668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Events of the Cardiac Cycle"/>
          <p:cNvSpPr txBox="1"/>
          <p:nvPr/>
        </p:nvSpPr>
        <p:spPr>
          <a:xfrm>
            <a:off x="3859212" y="790178"/>
            <a:ext cx="823992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Events of the Cardiac Cycle</a:t>
            </a:r>
          </a:p>
        </p:txBody>
      </p:sp>
      <p:sp>
        <p:nvSpPr>
          <p:cNvPr id="671" name="diastole = relaxed, systole = contracting"/>
          <p:cNvSpPr txBox="1"/>
          <p:nvPr/>
        </p:nvSpPr>
        <p:spPr>
          <a:xfrm>
            <a:off x="3958828" y="12483703"/>
            <a:ext cx="7643813" cy="6607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i="1"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diastole = relaxed, systole = contracting</a:t>
            </a:r>
          </a:p>
        </p:txBody>
      </p:sp>
      <p:graphicFrame>
        <p:nvGraphicFramePr>
          <p:cNvPr id="672" name="Table 1"/>
          <p:cNvGraphicFramePr/>
          <p:nvPr/>
        </p:nvGraphicFramePr>
        <p:xfrm>
          <a:off x="3887391" y="2607468"/>
          <a:ext cx="16609218" cy="7417595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3030139"/>
                <a:gridCol w="1715351"/>
                <a:gridCol w="1808898"/>
                <a:gridCol w="1750218"/>
                <a:gridCol w="2012156"/>
                <a:gridCol w="2250281"/>
                <a:gridCol w="4042171"/>
              </a:tblGrid>
              <a:tr h="1095375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Electrical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ECG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Atria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AV
Valves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Ventricles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Semi-Lunar
Valves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8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
Blood Flow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50800">
                      <a:solidFill>
                        <a:srgbClr val="0096FF"/>
                      </a:solidFill>
                      <a:miter lim="400000"/>
                    </a:lnB>
                    <a:noFill/>
                  </a:tcPr>
                </a:tc>
              </a:tr>
              <a:tr h="1095374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between beats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diastrole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atria
(from vena cava, lungs)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50800">
                      <a:solidFill>
                        <a:srgbClr val="0096FF"/>
                      </a:solidFill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SA node fires, 
spreads to AV node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P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systole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ventricles
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982265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spreads down bundle of His to Apex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systole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i="1"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“lub”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1089421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spreads thru
Purkinje fibers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QRS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systole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lungs,
aorta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b="1" i="1"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“dub”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defRPr>
                      </a:pP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  <a:tr h="916780">
                <a:tc>
                  <a:txBody>
                    <a:bodyPr/>
                    <a:lstStyle/>
                    <a:p>
                      <a:pPr marR="81280" algn="r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between beats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T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open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diastrole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closed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81280" algn="l" defTabSz="1821656">
                        <a:tabLst>
                          <a:tab pos="1117600" algn="l"/>
                          <a:tab pos="5549900" algn="l"/>
                          <a:tab pos="5549900" algn="l"/>
                        </a:tabLst>
                        <a:defRPr sz="1800"/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latin typeface="Times Roman"/>
                          <a:ea typeface="Times Roman"/>
                          <a:cs typeface="Times Roman"/>
                          <a:sym typeface="Times Roman"/>
                        </a:rPr>
                        <a:t>into atria
(from vena cava, lungs)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miter lim="400000"/>
                    </a:lnL>
                    <a:lnR w="3175">
                      <a:miter lim="400000"/>
                    </a:lnR>
                    <a:lnT w="3175">
                      <a:miter lim="400000"/>
                    </a:lnT>
                    <a:lnB w="3175"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Figure 13.10"/>
          <p:cNvSpPr txBox="1"/>
          <p:nvPr/>
        </p:nvSpPr>
        <p:spPr>
          <a:xfrm>
            <a:off x="18674953" y="12965906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13.10</a:t>
            </a:r>
          </a:p>
        </p:txBody>
      </p:sp>
      <p:grpSp>
        <p:nvGrpSpPr>
          <p:cNvPr id="285" name="Group"/>
          <p:cNvGrpSpPr/>
          <p:nvPr/>
        </p:nvGrpSpPr>
        <p:grpSpPr>
          <a:xfrm>
            <a:off x="6252765" y="339328"/>
            <a:ext cx="10979151" cy="12626579"/>
            <a:chOff x="0" y="0"/>
            <a:chExt cx="10979150" cy="12626578"/>
          </a:xfrm>
        </p:grpSpPr>
        <p:pic>
          <p:nvPicPr>
            <p:cNvPr id="283" name="fox78119_1310.jpg" descr="fox78119_131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25015"/>
              <a:ext cx="10979150" cy="125015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4" name="Rectangle"/>
            <p:cNvSpPr/>
            <p:nvPr/>
          </p:nvSpPr>
          <p:spPr>
            <a:xfrm>
              <a:off x="867171" y="0"/>
              <a:ext cx="9429751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286" name="remember: it’s a circuit!"/>
          <p:cNvSpPr txBox="1"/>
          <p:nvPr/>
        </p:nvSpPr>
        <p:spPr>
          <a:xfrm>
            <a:off x="4208859" y="12590859"/>
            <a:ext cx="5031607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remember: it’s a circuit!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Figure 14.17"/>
          <p:cNvSpPr txBox="1"/>
          <p:nvPr/>
        </p:nvSpPr>
        <p:spPr>
          <a:xfrm>
            <a:off x="18746390" y="1300162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14.17</a:t>
            </a:r>
          </a:p>
        </p:txBody>
      </p:sp>
      <p:grpSp>
        <p:nvGrpSpPr>
          <p:cNvPr id="294" name="Group"/>
          <p:cNvGrpSpPr/>
          <p:nvPr/>
        </p:nvGrpSpPr>
        <p:grpSpPr>
          <a:xfrm>
            <a:off x="4137421" y="1518046"/>
            <a:ext cx="16466345" cy="11021220"/>
            <a:chOff x="0" y="0"/>
            <a:chExt cx="16466343" cy="11021218"/>
          </a:xfrm>
        </p:grpSpPr>
        <p:grpSp>
          <p:nvGrpSpPr>
            <p:cNvPr id="291" name="Group"/>
            <p:cNvGrpSpPr/>
            <p:nvPr/>
          </p:nvGrpSpPr>
          <p:grpSpPr>
            <a:xfrm>
              <a:off x="0" y="0"/>
              <a:ext cx="16466344" cy="9828610"/>
              <a:chOff x="0" y="0"/>
              <a:chExt cx="16466343" cy="9828609"/>
            </a:xfrm>
          </p:grpSpPr>
          <p:pic>
            <p:nvPicPr>
              <p:cNvPr id="289" name="fox78119_1417.jpg" descr="fox78119_1417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309562"/>
                <a:ext cx="16466344" cy="951904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90" name="Rectangle"/>
              <p:cNvSpPr/>
              <p:nvPr/>
            </p:nvSpPr>
            <p:spPr>
              <a:xfrm>
                <a:off x="2946796" y="0"/>
                <a:ext cx="10644189" cy="55364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292" name="other capillaries, e.g. skeletal muscle"/>
            <p:cNvSpPr/>
            <p:nvPr/>
          </p:nvSpPr>
          <p:spPr>
            <a:xfrm>
              <a:off x="5536406" y="97512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other capillaries, e.g. skeletal muscle</a:t>
              </a:r>
            </a:p>
          </p:txBody>
        </p:sp>
        <p:sp>
          <p:nvSpPr>
            <p:cNvPr id="293" name="intestines"/>
            <p:cNvSpPr/>
            <p:nvPr/>
          </p:nvSpPr>
          <p:spPr>
            <a:xfrm>
              <a:off x="10769203" y="446484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intestines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Figure 13.11"/>
          <p:cNvSpPr txBox="1"/>
          <p:nvPr/>
        </p:nvSpPr>
        <p:spPr>
          <a:xfrm>
            <a:off x="18299906" y="12751593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13.11</a:t>
            </a:r>
          </a:p>
        </p:txBody>
      </p:sp>
      <p:pic>
        <p:nvPicPr>
          <p:cNvPr id="297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48312" y="1339453"/>
            <a:ext cx="13412392" cy="10387170"/>
          </a:xfrm>
          <a:prstGeom prst="rect">
            <a:avLst/>
          </a:prstGeom>
          <a:ln w="12700"/>
        </p:spPr>
      </p:pic>
      <p:sp>
        <p:nvSpPr>
          <p:cNvPr id="298" name="Line"/>
          <p:cNvSpPr/>
          <p:nvPr/>
        </p:nvSpPr>
        <p:spPr>
          <a:xfrm flipV="1">
            <a:off x="6441281" y="5429248"/>
            <a:ext cx="4250532" cy="53581"/>
          </a:xfrm>
          <a:prstGeom prst="line">
            <a:avLst/>
          </a:prstGeom>
          <a:ln w="50800">
            <a:solidFill>
              <a:srgbClr val="8311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99" name="aortic…"/>
          <p:cNvSpPr txBox="1"/>
          <p:nvPr/>
        </p:nvSpPr>
        <p:spPr>
          <a:xfrm>
            <a:off x="3405187" y="4786312"/>
            <a:ext cx="3245111" cy="1321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r" defTabSz="1821656">
              <a:defRPr sz="3200">
                <a:solidFill>
                  <a:srgbClr val="831100"/>
                </a:solidFill>
                <a:uFill>
                  <a:solidFill>
                    <a:srgbClr val="8311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aortic</a:t>
            </a:r>
          </a:p>
          <a:p>
            <a:pPr marL="81280" marR="81280" algn="r" defTabSz="1821656">
              <a:defRPr sz="3200">
                <a:solidFill>
                  <a:srgbClr val="831100"/>
                </a:solidFill>
                <a:uFill>
                  <a:solidFill>
                    <a:srgbClr val="8311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semilunar valve</a:t>
            </a:r>
          </a:p>
        </p:txBody>
      </p:sp>
      <p:sp>
        <p:nvSpPr>
          <p:cNvPr id="300" name="Line"/>
          <p:cNvSpPr/>
          <p:nvPr/>
        </p:nvSpPr>
        <p:spPr>
          <a:xfrm>
            <a:off x="7596171" y="5173266"/>
            <a:ext cx="7786725" cy="1"/>
          </a:xfrm>
          <a:prstGeom prst="line">
            <a:avLst/>
          </a:prstGeom>
          <a:ln w="101600">
            <a:solidFill>
              <a:srgbClr val="77BB41"/>
            </a:solidFill>
            <a:custDash>
              <a:ds d="200000" sp="200000"/>
            </a:custDash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Figure 13.12"/>
          <p:cNvSpPr txBox="1"/>
          <p:nvPr/>
        </p:nvSpPr>
        <p:spPr>
          <a:xfrm>
            <a:off x="18228468" y="12840890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13.12</a:t>
            </a:r>
          </a:p>
        </p:txBody>
      </p:sp>
      <p:grpSp>
        <p:nvGrpSpPr>
          <p:cNvPr id="305" name="Group"/>
          <p:cNvGrpSpPr/>
          <p:nvPr/>
        </p:nvGrpSpPr>
        <p:grpSpPr>
          <a:xfrm>
            <a:off x="4566046" y="1500187"/>
            <a:ext cx="15234048" cy="10706101"/>
            <a:chOff x="0" y="0"/>
            <a:chExt cx="15234046" cy="10706100"/>
          </a:xfrm>
        </p:grpSpPr>
        <p:pic>
          <p:nvPicPr>
            <p:cNvPr id="303" name="fox78119_1312.jpg" descr="fox78119_13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15490"/>
              <a:ext cx="15234047" cy="105906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4" name="Rectangle"/>
            <p:cNvSpPr/>
            <p:nvPr/>
          </p:nvSpPr>
          <p:spPr>
            <a:xfrm>
              <a:off x="2625328" y="0"/>
              <a:ext cx="10287001" cy="51792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306" name="aortic semilunar valves"/>
          <p:cNvSpPr txBox="1"/>
          <p:nvPr/>
        </p:nvSpPr>
        <p:spPr>
          <a:xfrm>
            <a:off x="6744890" y="1285875"/>
            <a:ext cx="460130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aortic semilunar valves</a:t>
            </a:r>
          </a:p>
        </p:txBody>
      </p:sp>
      <p:sp>
        <p:nvSpPr>
          <p:cNvPr id="307" name="pulmonary semilunar valves"/>
          <p:cNvSpPr txBox="1"/>
          <p:nvPr/>
        </p:nvSpPr>
        <p:spPr>
          <a:xfrm>
            <a:off x="13567171" y="1285875"/>
            <a:ext cx="555441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pulmonary semilunar valves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j-lt"/>
            <a:ea typeface="+mj-ea"/>
            <a:cs typeface="+mj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j-lt"/>
            <a:ea typeface="+mj-ea"/>
            <a:cs typeface="+mj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