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media1.mov" ContentType="video/unknown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  <p:sldId id="360" r:id="rId112"/>
    <p:sldId id="361" r:id="rId113"/>
    <p:sldId id="362" r:id="rId114"/>
    <p:sldId id="363" r:id="rId115"/>
    <p:sldId id="364" r:id="rId116"/>
    <p:sldId id="365" r:id="rId117"/>
    <p:sldId id="366" r:id="rId118"/>
    <p:sldId id="367" r:id="rId119"/>
    <p:sldId id="368" r:id="rId120"/>
    <p:sldId id="369" r:id="rId121"/>
    <p:sldId id="370" r:id="rId122"/>
    <p:sldId id="371" r:id="rId123"/>
    <p:sldId id="372" r:id="rId124"/>
    <p:sldId id="373" r:id="rId125"/>
    <p:sldId id="374" r:id="rId126"/>
    <p:sldId id="375" r:id="rId127"/>
    <p:sldId id="376" r:id="rId128"/>
    <p:sldId id="377" r:id="rId129"/>
    <p:sldId id="378" r:id="rId130"/>
    <p:sldId id="379" r:id="rId131"/>
    <p:sldId id="380" r:id="rId1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BBFC77FB-9ED0-4EC9-95AA-A1379042E64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3DC5C2F9-1CAC-4260-A1DD-9FCDBB87749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6CBB8FF1-D9AA-43F3-AF6F-95CC898621D3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CC3CDFB-F34E-43CC-9E69-0E5FD9CF242B}" styleName="">
    <a:tblBg/>
    <a:wholeTb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9BDDE7DC-FE04-4D45-B18D-5A157B6C1ED0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Relationship Id="rId101" Type="http://schemas.openxmlformats.org/officeDocument/2006/relationships/slide" Target="slides/slide94.xml"/><Relationship Id="rId102" Type="http://schemas.openxmlformats.org/officeDocument/2006/relationships/slide" Target="slides/slide95.xml"/><Relationship Id="rId103" Type="http://schemas.openxmlformats.org/officeDocument/2006/relationships/slide" Target="slides/slide96.xml"/><Relationship Id="rId104" Type="http://schemas.openxmlformats.org/officeDocument/2006/relationships/slide" Target="slides/slide97.xml"/><Relationship Id="rId105" Type="http://schemas.openxmlformats.org/officeDocument/2006/relationships/slide" Target="slides/slide98.xml"/><Relationship Id="rId106" Type="http://schemas.openxmlformats.org/officeDocument/2006/relationships/slide" Target="slides/slide99.xml"/><Relationship Id="rId107" Type="http://schemas.openxmlformats.org/officeDocument/2006/relationships/slide" Target="slides/slide100.xml"/><Relationship Id="rId108" Type="http://schemas.openxmlformats.org/officeDocument/2006/relationships/slide" Target="slides/slide101.xml"/><Relationship Id="rId109" Type="http://schemas.openxmlformats.org/officeDocument/2006/relationships/slide" Target="slides/slide102.xml"/><Relationship Id="rId110" Type="http://schemas.openxmlformats.org/officeDocument/2006/relationships/slide" Target="slides/slide103.xml"/><Relationship Id="rId111" Type="http://schemas.openxmlformats.org/officeDocument/2006/relationships/slide" Target="slides/slide104.xml"/><Relationship Id="rId112" Type="http://schemas.openxmlformats.org/officeDocument/2006/relationships/slide" Target="slides/slide105.xml"/><Relationship Id="rId113" Type="http://schemas.openxmlformats.org/officeDocument/2006/relationships/slide" Target="slides/slide106.xml"/><Relationship Id="rId114" Type="http://schemas.openxmlformats.org/officeDocument/2006/relationships/slide" Target="slides/slide107.xml"/><Relationship Id="rId115" Type="http://schemas.openxmlformats.org/officeDocument/2006/relationships/slide" Target="slides/slide108.xml"/><Relationship Id="rId116" Type="http://schemas.openxmlformats.org/officeDocument/2006/relationships/slide" Target="slides/slide109.xml"/><Relationship Id="rId117" Type="http://schemas.openxmlformats.org/officeDocument/2006/relationships/slide" Target="slides/slide110.xml"/><Relationship Id="rId118" Type="http://schemas.openxmlformats.org/officeDocument/2006/relationships/slide" Target="slides/slide111.xml"/><Relationship Id="rId119" Type="http://schemas.openxmlformats.org/officeDocument/2006/relationships/slide" Target="slides/slide112.xml"/><Relationship Id="rId120" Type="http://schemas.openxmlformats.org/officeDocument/2006/relationships/slide" Target="slides/slide113.xml"/><Relationship Id="rId121" Type="http://schemas.openxmlformats.org/officeDocument/2006/relationships/slide" Target="slides/slide114.xml"/><Relationship Id="rId122" Type="http://schemas.openxmlformats.org/officeDocument/2006/relationships/slide" Target="slides/slide115.xml"/><Relationship Id="rId123" Type="http://schemas.openxmlformats.org/officeDocument/2006/relationships/slide" Target="slides/slide116.xml"/><Relationship Id="rId124" Type="http://schemas.openxmlformats.org/officeDocument/2006/relationships/slide" Target="slides/slide117.xml"/><Relationship Id="rId125" Type="http://schemas.openxmlformats.org/officeDocument/2006/relationships/slide" Target="slides/slide118.xml"/><Relationship Id="rId126" Type="http://schemas.openxmlformats.org/officeDocument/2006/relationships/slide" Target="slides/slide119.xml"/><Relationship Id="rId127" Type="http://schemas.openxmlformats.org/officeDocument/2006/relationships/slide" Target="slides/slide120.xml"/><Relationship Id="rId128" Type="http://schemas.openxmlformats.org/officeDocument/2006/relationships/slide" Target="slides/slide121.xml"/><Relationship Id="rId129" Type="http://schemas.openxmlformats.org/officeDocument/2006/relationships/slide" Target="slides/slide122.xml"/><Relationship Id="rId130" Type="http://schemas.openxmlformats.org/officeDocument/2006/relationships/slide" Target="slides/slide123.xml"/><Relationship Id="rId131" Type="http://schemas.openxmlformats.org/officeDocument/2006/relationships/slide" Target="slides/slide124.xml"/><Relationship Id="rId132" Type="http://schemas.openxmlformats.org/officeDocument/2006/relationships/slide" Target="slides/slide1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4" name="Shape 3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14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14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14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14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14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14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14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14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14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Image"/>
          <p:cNvSpPr/>
          <p:nvPr>
            <p:ph type="pic" sz="half" idx="21"/>
          </p:nvPr>
        </p:nvSpPr>
        <p:spPr>
          <a:xfrm>
            <a:off x="6602015" y="2571750"/>
            <a:ext cx="11201401" cy="6948791"/>
          </a:xfrm>
          <a:prstGeom prst="rect">
            <a:avLst/>
          </a:prstGeom>
          <a:ln w="25400"/>
          <a:effectLst>
            <a:reflection blurRad="0" stA="50000" stPos="0" endA="0" endPos="40000" dist="0" dir="5400000" fadeDir="5400000" sx="100000" sy="-100000" kx="0" ky="0" algn="bl" rotWithShape="0"/>
          </a:effectLst>
        </p:spPr>
        <p:txBody>
          <a:bodyPr lIns="91439" tIns="45719" rIns="91439" bIns="45719"/>
          <a:lstStyle/>
          <a:p>
            <a:pPr/>
          </a:p>
        </p:txBody>
      </p:sp>
      <p:sp>
        <p:nvSpPr>
          <p:cNvPr id="88" name="Title Text"/>
          <p:cNvSpPr txBox="1"/>
          <p:nvPr>
            <p:ph type="title"/>
          </p:nvPr>
        </p:nvSpPr>
        <p:spPr>
          <a:xfrm>
            <a:off x="4833937" y="10358437"/>
            <a:ext cx="14733985" cy="2411017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89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Image"/>
          <p:cNvSpPr/>
          <p:nvPr>
            <p:ph type="pic" sz="quarter" idx="21"/>
          </p:nvPr>
        </p:nvSpPr>
        <p:spPr>
          <a:xfrm>
            <a:off x="12799218" y="1857375"/>
            <a:ext cx="6451602" cy="9683739"/>
          </a:xfrm>
          <a:prstGeom prst="rect">
            <a:avLst/>
          </a:prstGeom>
        </p:spPr>
        <p:txBody>
          <a:bodyPr lIns="91439" tIns="45719" rIns="91439" bIns="45719"/>
          <a:lstStyle/>
          <a:p>
            <a:pPr/>
          </a:p>
        </p:txBody>
      </p:sp>
      <p:sp>
        <p:nvSpPr>
          <p:cNvPr id="97" name="Title Text"/>
          <p:cNvSpPr txBox="1"/>
          <p:nvPr>
            <p:ph type="title"/>
          </p:nvPr>
        </p:nvSpPr>
        <p:spPr>
          <a:xfrm>
            <a:off x="3940968" y="1982390"/>
            <a:ext cx="8251032" cy="4643439"/>
          </a:xfrm>
          <a:prstGeom prst="rect">
            <a:avLst/>
          </a:prstGeom>
        </p:spPr>
        <p:txBody>
          <a:bodyPr lIns="53578" tIns="53578" rIns="53578" bIns="53578" anchor="b"/>
          <a:lstStyle>
            <a:lvl1pPr marL="0" marR="0" defTabSz="821531">
              <a:defRPr b="0" sz="94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8" name="Body Level One…"/>
          <p:cNvSpPr txBox="1"/>
          <p:nvPr>
            <p:ph type="body" sz="quarter" idx="1"/>
          </p:nvPr>
        </p:nvSpPr>
        <p:spPr>
          <a:xfrm>
            <a:off x="3940968" y="6750843"/>
            <a:ext cx="8251032" cy="4643439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mage"/>
          <p:cNvSpPr/>
          <p:nvPr>
            <p:ph type="pic" sz="quarter" idx="21"/>
          </p:nvPr>
        </p:nvSpPr>
        <p:spPr>
          <a:xfrm>
            <a:off x="12799218" y="1857375"/>
            <a:ext cx="6451602" cy="9683739"/>
          </a:xfrm>
          <a:prstGeom prst="rect">
            <a:avLst/>
          </a:prstGeom>
          <a:ln w="25400"/>
          <a:effectLst>
            <a:reflection blurRad="0" stA="50000" stPos="0" endA="0" endPos="40000" dist="0" dir="5400000" fadeDir="5400000" sx="100000" sy="-100000" kx="0" ky="0" algn="bl" rotWithShape="0"/>
          </a:effectLst>
        </p:spPr>
        <p:txBody>
          <a:bodyPr lIns="91439" tIns="45719" rIns="91439" bIns="45719"/>
          <a:lstStyle/>
          <a:p>
            <a:pPr/>
          </a:p>
        </p:txBody>
      </p:sp>
      <p:sp>
        <p:nvSpPr>
          <p:cNvPr id="107" name="Title Text"/>
          <p:cNvSpPr txBox="1"/>
          <p:nvPr>
            <p:ph type="title"/>
          </p:nvPr>
        </p:nvSpPr>
        <p:spPr>
          <a:xfrm>
            <a:off x="3940968" y="1982390"/>
            <a:ext cx="8251032" cy="4643439"/>
          </a:xfrm>
          <a:prstGeom prst="rect">
            <a:avLst/>
          </a:prstGeom>
        </p:spPr>
        <p:txBody>
          <a:bodyPr lIns="53578" tIns="53578" rIns="53578" bIns="53578" anchor="b"/>
          <a:lstStyle>
            <a:lvl1pPr marL="0" marR="0" defTabSz="821531">
              <a:defRPr b="0" sz="94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08" name="Body Level One…"/>
          <p:cNvSpPr txBox="1"/>
          <p:nvPr>
            <p:ph type="body" sz="quarter" idx="1"/>
          </p:nvPr>
        </p:nvSpPr>
        <p:spPr>
          <a:xfrm>
            <a:off x="3940968" y="6750843"/>
            <a:ext cx="8251032" cy="4643439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0" marR="0" indent="0" algn="ctr" defTabSz="821531">
              <a:spcBef>
                <a:spcPts val="0"/>
              </a:spcBef>
              <a:buSzTx/>
              <a:buNone/>
              <a:defRPr b="0" sz="420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Image"/>
          <p:cNvSpPr/>
          <p:nvPr>
            <p:ph type="pic" sz="quarter" idx="21"/>
          </p:nvPr>
        </p:nvSpPr>
        <p:spPr>
          <a:xfrm>
            <a:off x="13156406" y="3589734"/>
            <a:ext cx="5768579" cy="8658535"/>
          </a:xfrm>
          <a:prstGeom prst="rect">
            <a:avLst/>
          </a:prstGeom>
        </p:spPr>
        <p:txBody>
          <a:bodyPr lIns="91439" tIns="45719" rIns="91439" bIns="45719"/>
          <a:lstStyle/>
          <a:p>
            <a:pPr/>
          </a:p>
        </p:txBody>
      </p:sp>
      <p:sp>
        <p:nvSpPr>
          <p:cNvPr id="117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8" name="Body Level One…"/>
          <p:cNvSpPr txBox="1"/>
          <p:nvPr>
            <p:ph type="body" sz="quarter" idx="1"/>
          </p:nvPr>
        </p:nvSpPr>
        <p:spPr>
          <a:xfrm>
            <a:off x="4833937" y="3893343"/>
            <a:ext cx="7090173" cy="8054579"/>
          </a:xfrm>
          <a:prstGeom prst="rect">
            <a:avLst/>
          </a:prstGeom>
        </p:spPr>
        <p:txBody>
          <a:bodyPr lIns="53578" tIns="53578" rIns="53578" bIns="53578" anchor="ctr"/>
          <a:lstStyle>
            <a:lvl1pPr marL="7784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121330" marR="0" indent="-524430" defTabSz="821531">
              <a:spcBef>
                <a:spcPts val="5300"/>
              </a:spcBef>
              <a:buSzPct val="171000"/>
              <a:buChar char="•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4642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8198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1627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7" name="Body Level One…"/>
          <p:cNvSpPr txBox="1"/>
          <p:nvPr>
            <p:ph type="body" sz="quarter" idx="1"/>
          </p:nvPr>
        </p:nvSpPr>
        <p:spPr>
          <a:xfrm>
            <a:off x="4833937" y="3893343"/>
            <a:ext cx="7090173" cy="8054579"/>
          </a:xfrm>
          <a:prstGeom prst="rect">
            <a:avLst/>
          </a:prstGeom>
        </p:spPr>
        <p:txBody>
          <a:bodyPr lIns="53578" tIns="53578" rIns="53578" bIns="53578" anchor="ctr"/>
          <a:lstStyle>
            <a:lvl1pPr marL="7784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121330" marR="0" indent="-524430" defTabSz="821531">
              <a:spcBef>
                <a:spcPts val="5300"/>
              </a:spcBef>
              <a:buSzPct val="171000"/>
              <a:buChar char="•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4642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8198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1627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6" name="Body Level One…"/>
          <p:cNvSpPr txBox="1"/>
          <p:nvPr>
            <p:ph type="body" sz="quarter" idx="1"/>
          </p:nvPr>
        </p:nvSpPr>
        <p:spPr>
          <a:xfrm>
            <a:off x="13977937" y="3893343"/>
            <a:ext cx="5589985" cy="8054579"/>
          </a:xfrm>
          <a:prstGeom prst="rect">
            <a:avLst/>
          </a:prstGeom>
        </p:spPr>
        <p:txBody>
          <a:bodyPr lIns="53578" tIns="53578" rIns="53578" bIns="53578" anchor="ctr"/>
          <a:lstStyle>
            <a:lvl1pPr marL="7784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121330" marR="0" indent="-524430" defTabSz="821531">
              <a:spcBef>
                <a:spcPts val="5300"/>
              </a:spcBef>
              <a:buSzPct val="171000"/>
              <a:buChar char="•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4642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8198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1627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lide Number"/>
          <p:cNvSpPr txBox="1"/>
          <p:nvPr>
            <p:ph type="sldNum" sz="quarter" idx="2"/>
          </p:nvPr>
        </p:nvSpPr>
        <p:spPr>
          <a:xfrm>
            <a:off x="12017771" y="13162359"/>
            <a:ext cx="348458" cy="3738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xfrm>
            <a:off x="4833937" y="2303859"/>
            <a:ext cx="14733985" cy="4643438"/>
          </a:xfrm>
          <a:prstGeom prst="rect">
            <a:avLst/>
          </a:prstGeom>
        </p:spPr>
        <p:txBody>
          <a:bodyPr lIns="53578" tIns="53578" rIns="53578" bIns="53578" anchor="b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sz="quarter" idx="1"/>
          </p:nvPr>
        </p:nvSpPr>
        <p:spPr>
          <a:xfrm>
            <a:off x="4833937" y="7054453"/>
            <a:ext cx="14733985" cy="1607344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indent="0" algn="ctr" defTabSz="821531">
              <a:spcBef>
                <a:spcPts val="0"/>
              </a:spcBef>
              <a:buSzTx/>
              <a:buNone/>
              <a:defRPr b="0" sz="46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0" marR="0" indent="0" algn="ctr" defTabSz="821531">
              <a:spcBef>
                <a:spcPts val="0"/>
              </a:spcBef>
              <a:buSzTx/>
              <a:buNone/>
              <a:defRPr b="0" sz="46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0" marR="0" indent="0" algn="ctr" defTabSz="821531">
              <a:spcBef>
                <a:spcPts val="0"/>
              </a:spcBef>
              <a:buSzTx/>
              <a:buNone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0" marR="0" indent="0" algn="ctr" defTabSz="821531">
              <a:spcBef>
                <a:spcPts val="0"/>
              </a:spcBef>
              <a:buSzTx/>
              <a:buNone/>
              <a:defRPr b="0" sz="460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0" marR="0" indent="0" algn="ctr" defTabSz="821531">
              <a:spcBef>
                <a:spcPts val="0"/>
              </a:spcBef>
              <a:buSzTx/>
              <a:buNone/>
              <a:defRPr b="0" sz="460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lide Number"/>
          <p:cNvSpPr txBox="1"/>
          <p:nvPr>
            <p:ph type="sldNum" sz="quarter" idx="2"/>
          </p:nvPr>
        </p:nvSpPr>
        <p:spPr>
          <a:xfrm>
            <a:off x="11952882" y="13019484"/>
            <a:ext cx="460376" cy="498476"/>
          </a:xfrm>
          <a:prstGeom prst="rect">
            <a:avLst/>
          </a:prstGeom>
        </p:spPr>
        <p:txBody>
          <a:bodyPr/>
          <a:lstStyle>
            <a:lvl1pPr defTabSz="821531"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lide Number"/>
          <p:cNvSpPr txBox="1"/>
          <p:nvPr>
            <p:ph type="sldNum" sz="quarter" idx="2"/>
          </p:nvPr>
        </p:nvSpPr>
        <p:spPr>
          <a:xfrm>
            <a:off x="11956653" y="13055203"/>
            <a:ext cx="434976" cy="460376"/>
          </a:xfrm>
          <a:prstGeom prst="rect">
            <a:avLst/>
          </a:prstGeom>
        </p:spPr>
        <p:txBody>
          <a:bodyPr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7B1142"/>
                </a:solidFill>
                <a:uFill>
                  <a:solidFill>
                    <a:srgbClr val="7B1142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4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5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lide Number"/>
          <p:cNvSpPr txBox="1"/>
          <p:nvPr>
            <p:ph type="sldNum" sz="quarter" idx="2"/>
          </p:nvPr>
        </p:nvSpPr>
        <p:spPr>
          <a:xfrm>
            <a:off x="11983442" y="13108781"/>
            <a:ext cx="384176" cy="409576"/>
          </a:xfrm>
          <a:prstGeom prst="rect">
            <a:avLst/>
          </a:prstGeom>
        </p:spPr>
        <p:txBody>
          <a:bodyPr/>
          <a:lstStyle>
            <a:lvl1pPr defTabSz="821531">
              <a:defRPr b="0" sz="1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itle Text"/>
          <p:cNvSpPr txBox="1"/>
          <p:nvPr>
            <p:ph type="title"/>
          </p:nvPr>
        </p:nvSpPr>
        <p:spPr>
          <a:xfrm>
            <a:off x="3815953" y="0"/>
            <a:ext cx="13716001" cy="2750344"/>
          </a:xfrm>
          <a:prstGeom prst="rect">
            <a:avLst/>
          </a:prstGeom>
        </p:spPr>
        <p:txBody>
          <a:bodyPr/>
          <a:lstStyle>
            <a:lvl1pPr algn="l">
              <a:defRPr sz="6000">
                <a:solidFill>
                  <a:srgbClr val="942193"/>
                </a:solidFill>
                <a:uFill>
                  <a:solidFill>
                    <a:srgbClr val="942193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19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>
              <a:spcBef>
                <a:spcPts val="1500"/>
              </a:spcBef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  <a:lvl2pPr>
              <a:spcBef>
                <a:spcPts val="1300"/>
              </a:spcBef>
              <a:defRPr b="0">
                <a:latin typeface="Times Roman"/>
                <a:ea typeface="Times Roman"/>
                <a:cs typeface="Times Roman"/>
                <a:sym typeface="Times Roman"/>
              </a:defRPr>
            </a:lvl2pPr>
            <a:lvl3pPr>
              <a:defRPr b="0">
                <a:latin typeface="Times Roman"/>
                <a:ea typeface="Times Roman"/>
                <a:cs typeface="Times Roman"/>
                <a:sym typeface="Times Roman"/>
              </a:defRPr>
            </a:lvl3pPr>
            <a:lvl4pPr>
              <a:defRPr b="0">
                <a:latin typeface="Times Roman"/>
                <a:ea typeface="Times Roman"/>
                <a:cs typeface="Times Roman"/>
                <a:sym typeface="Times Roman"/>
              </a:defRPr>
            </a:lvl4pPr>
            <a:lvl5pPr>
              <a:defRPr b="0"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0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28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9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37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8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46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7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half" idx="1"/>
          </p:nvPr>
        </p:nvSpPr>
        <p:spPr>
          <a:xfrm>
            <a:off x="4833937" y="3893343"/>
            <a:ext cx="14733985" cy="8054579"/>
          </a:xfrm>
          <a:prstGeom prst="rect">
            <a:avLst/>
          </a:prstGeom>
        </p:spPr>
        <p:txBody>
          <a:bodyPr lIns="53578" tIns="53578" rIns="53578" bIns="53578" anchor="ctr"/>
          <a:lstStyle>
            <a:lvl1pPr marL="862263" marR="0" indent="-608263" defTabSz="821531">
              <a:spcBef>
                <a:spcPts val="3200"/>
              </a:spcBef>
              <a:buSzPct val="171000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205163" marR="0" indent="-608263" defTabSz="821531">
              <a:spcBef>
                <a:spcPts val="32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548063" marR="0" indent="-608263" defTabSz="821531">
              <a:spcBef>
                <a:spcPts val="3200"/>
              </a:spcBef>
              <a:buSzPct val="171000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903663" marR="0" indent="-608263" defTabSz="821531">
              <a:spcBef>
                <a:spcPts val="3200"/>
              </a:spcBef>
              <a:buSzPct val="171000"/>
              <a:buChar char="•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246563" marR="0" indent="-608263" defTabSz="821531">
              <a:spcBef>
                <a:spcPts val="3200"/>
              </a:spcBef>
              <a:buSzPct val="171000"/>
              <a:buChar char="•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55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6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64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5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73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82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3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esentation1d.te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lide Number"/>
          <p:cNvSpPr txBox="1"/>
          <p:nvPr>
            <p:ph type="sldNum" sz="quarter" idx="2"/>
          </p:nvPr>
        </p:nvSpPr>
        <p:spPr>
          <a:xfrm>
            <a:off x="11822707" y="12948046"/>
            <a:ext cx="739776" cy="854076"/>
          </a:xfrm>
          <a:prstGeom prst="rect">
            <a:avLst/>
          </a:prstGeom>
        </p:spPr>
        <p:txBody>
          <a:bodyPr/>
          <a:lstStyle>
            <a:lvl1pPr defTabSz="910828">
              <a:defRPr b="0" sz="46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98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 marL="497840" indent="-4572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1pPr>
            <a:lvl2pPr marL="878839" indent="-380999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2pPr>
            <a:lvl3pPr marL="12598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3pPr>
            <a:lvl4pPr marL="17170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4pPr>
            <a:lvl5pPr marL="2174239" indent="-304800">
              <a:spcBef>
                <a:spcPts val="800"/>
              </a:spcBef>
              <a:defRPr b="0" sz="32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9" name="Slide Number"/>
          <p:cNvSpPr txBox="1"/>
          <p:nvPr>
            <p:ph type="sldNum" sz="quarter" idx="2"/>
          </p:nvPr>
        </p:nvSpPr>
        <p:spPr>
          <a:xfrm>
            <a:off x="17831792" y="12501562"/>
            <a:ext cx="460376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itle Text"/>
          <p:cNvSpPr txBox="1"/>
          <p:nvPr>
            <p:ph type="title"/>
          </p:nvPr>
        </p:nvSpPr>
        <p:spPr>
          <a:xfrm>
            <a:off x="4119562" y="0"/>
            <a:ext cx="13716001" cy="2750344"/>
          </a:xfrm>
          <a:prstGeom prst="rect">
            <a:avLst/>
          </a:prstGeom>
        </p:spPr>
        <p:txBody>
          <a:bodyPr/>
          <a:lstStyle>
            <a:lvl1pPr algn="l">
              <a:defRPr sz="6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07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>
              <a:spcBef>
                <a:spcPts val="1500"/>
              </a:spcBef>
              <a:defRPr b="0">
                <a:latin typeface="Helvetica"/>
                <a:ea typeface="Helvetica"/>
                <a:cs typeface="Helvetica"/>
                <a:sym typeface="Helvetica"/>
              </a:defRPr>
            </a:lvl1pPr>
            <a:lvl2pPr>
              <a:spcBef>
                <a:spcPts val="1300"/>
              </a:spcBef>
              <a:defRPr b="0">
                <a:latin typeface="Helvetica"/>
                <a:ea typeface="Helvetica"/>
                <a:cs typeface="Helvetica"/>
                <a:sym typeface="Helvetica"/>
              </a:defRPr>
            </a:lvl2pPr>
            <a:lvl3pPr>
              <a:defRPr b="0">
                <a:latin typeface="Helvetica"/>
                <a:ea typeface="Helvetica"/>
                <a:cs typeface="Helvetica"/>
                <a:sym typeface="Helvetica"/>
              </a:defRPr>
            </a:lvl3pPr>
            <a:lvl4pPr>
              <a:defRPr b="0">
                <a:latin typeface="Helvetica"/>
                <a:ea typeface="Helvetica"/>
                <a:cs typeface="Helvetica"/>
                <a:sym typeface="Helvetica"/>
              </a:defRPr>
            </a:lvl4pPr>
            <a:lvl5pPr>
              <a:defRPr b="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8" name="Slide Number"/>
          <p:cNvSpPr txBox="1"/>
          <p:nvPr>
            <p:ph type="sldNum" sz="quarter" idx="2"/>
          </p:nvPr>
        </p:nvSpPr>
        <p:spPr>
          <a:xfrm>
            <a:off x="17812098" y="12501562"/>
            <a:ext cx="494607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itle Text"/>
          <p:cNvSpPr txBox="1"/>
          <p:nvPr>
            <p:ph type="title"/>
          </p:nvPr>
        </p:nvSpPr>
        <p:spPr>
          <a:xfrm>
            <a:off x="3958828" y="0"/>
            <a:ext cx="14626829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16" name="Body Level One…"/>
          <p:cNvSpPr txBox="1"/>
          <p:nvPr>
            <p:ph type="body" idx="1"/>
          </p:nvPr>
        </p:nvSpPr>
        <p:spPr>
          <a:xfrm>
            <a:off x="4423171" y="3964781"/>
            <a:ext cx="15537658" cy="9751219"/>
          </a:xfrm>
          <a:prstGeom prst="rect">
            <a:avLst/>
          </a:prstGeom>
        </p:spPr>
        <p:txBody>
          <a:bodyPr/>
          <a:lstStyle>
            <a:lvl1pPr>
              <a:spcBef>
                <a:spcPts val="800"/>
              </a:spcBef>
              <a:defRPr b="0" sz="3000">
                <a:latin typeface="Helvetica"/>
                <a:ea typeface="Helvetica"/>
                <a:cs typeface="Helvetica"/>
                <a:sym typeface="Helvetica"/>
              </a:defRPr>
            </a:lvl1pPr>
            <a:lvl2pPr marL="887499" indent="-389659">
              <a:spcBef>
                <a:spcPts val="800"/>
              </a:spcBef>
              <a:defRPr b="0" sz="3000">
                <a:latin typeface="Helvetica"/>
                <a:ea typeface="Helvetica"/>
                <a:cs typeface="Helvetica"/>
                <a:sym typeface="Helvetica"/>
              </a:defRPr>
            </a:lvl2pPr>
            <a:lvl3pPr marL="1266767" indent="-311727">
              <a:spcBef>
                <a:spcPts val="800"/>
              </a:spcBef>
              <a:defRPr b="0" sz="3000">
                <a:latin typeface="Helvetica"/>
                <a:ea typeface="Helvetica"/>
                <a:cs typeface="Helvetica"/>
                <a:sym typeface="Helvetica"/>
              </a:defRPr>
            </a:lvl3pPr>
            <a:lvl4pPr marL="1723967" indent="-311727">
              <a:spcBef>
                <a:spcPts val="800"/>
              </a:spcBef>
              <a:defRPr b="0" sz="3000">
                <a:latin typeface="Helvetica"/>
                <a:ea typeface="Helvetica"/>
                <a:cs typeface="Helvetica"/>
                <a:sym typeface="Helvetica"/>
              </a:defRPr>
            </a:lvl4pPr>
            <a:lvl5pPr marL="2181167" indent="-311727">
              <a:spcBef>
                <a:spcPts val="800"/>
              </a:spcBef>
              <a:defRPr b="0" sz="3000">
                <a:latin typeface="Helvetica"/>
                <a:ea typeface="Helvetica"/>
                <a:cs typeface="Helvetica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7" name="Slide Number"/>
          <p:cNvSpPr txBox="1"/>
          <p:nvPr>
            <p:ph type="sldNum" sz="quarter" idx="2"/>
          </p:nvPr>
        </p:nvSpPr>
        <p:spPr>
          <a:xfrm>
            <a:off x="17845881" y="12501562"/>
            <a:ext cx="434976" cy="4984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833937" y="3893343"/>
            <a:ext cx="14733985" cy="8054579"/>
          </a:xfrm>
          <a:prstGeom prst="rect">
            <a:avLst/>
          </a:prstGeom>
        </p:spPr>
        <p:txBody>
          <a:bodyPr lIns="53578" tIns="53578" rIns="53578" bIns="53578" numCol="2" spcCol="736699"/>
          <a:lstStyle>
            <a:lvl1pPr marL="7784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121330" marR="0" indent="-524430" defTabSz="821531">
              <a:spcBef>
                <a:spcPts val="5300"/>
              </a:spcBef>
              <a:buSzPct val="171000"/>
              <a:buChar char="•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464230" marR="0" indent="-524430" defTabSz="821531">
              <a:spcBef>
                <a:spcPts val="5300"/>
              </a:spcBef>
              <a:buSzPct val="171000"/>
              <a:defRPr b="0" sz="38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8198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162730" marR="0" indent="-524430" defTabSz="821531">
              <a:spcBef>
                <a:spcPts val="53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Body Level One…"/>
          <p:cNvSpPr txBox="1"/>
          <p:nvPr>
            <p:ph type="body" idx="1"/>
          </p:nvPr>
        </p:nvSpPr>
        <p:spPr>
          <a:xfrm>
            <a:off x="4833937" y="1785937"/>
            <a:ext cx="14733985" cy="10161985"/>
          </a:xfrm>
          <a:prstGeom prst="rect">
            <a:avLst/>
          </a:prstGeom>
        </p:spPr>
        <p:txBody>
          <a:bodyPr lIns="53578" tIns="53578" rIns="53578" bIns="53578" anchor="ctr"/>
          <a:lstStyle>
            <a:lvl1pPr marL="862263" marR="0" indent="-608263" defTabSz="821531">
              <a:spcBef>
                <a:spcPts val="6600"/>
              </a:spcBef>
              <a:buSzPct val="171000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1pPr>
            <a:lvl2pPr marL="1205163" marR="0" indent="-608263" defTabSz="821531">
              <a:spcBef>
                <a:spcPts val="6600"/>
              </a:spcBef>
              <a:buSzPct val="171000"/>
              <a:buChar char="•"/>
              <a:defRPr b="0">
                <a:uFillTx/>
                <a:latin typeface="+mj-lt"/>
                <a:ea typeface="+mj-ea"/>
                <a:cs typeface="+mj-cs"/>
                <a:sym typeface="Gill Sans"/>
              </a:defRPr>
            </a:lvl2pPr>
            <a:lvl3pPr marL="1548063" marR="0" indent="-608263" defTabSz="821531">
              <a:spcBef>
                <a:spcPts val="6600"/>
              </a:spcBef>
              <a:buSzPct val="171000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3pPr>
            <a:lvl4pPr marL="1903663" marR="0" indent="-608263" defTabSz="821531">
              <a:spcBef>
                <a:spcPts val="6600"/>
              </a:spcBef>
              <a:buSzPct val="171000"/>
              <a:buChar char="•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4pPr>
            <a:lvl5pPr marL="2246563" marR="0" indent="-608263" defTabSz="821531">
              <a:spcBef>
                <a:spcPts val="6600"/>
              </a:spcBef>
              <a:buSzPct val="171000"/>
              <a:buChar char="•"/>
              <a:defRPr b="0" sz="5200">
                <a:uFillTx/>
                <a:latin typeface="+mj-lt"/>
                <a:ea typeface="+mj-ea"/>
                <a:cs typeface="+mj-c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Text"/>
          <p:cNvSpPr txBox="1"/>
          <p:nvPr>
            <p:ph type="title"/>
          </p:nvPr>
        </p:nvSpPr>
        <p:spPr>
          <a:xfrm>
            <a:off x="4833937" y="357187"/>
            <a:ext cx="14733985" cy="3429001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63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Text"/>
          <p:cNvSpPr txBox="1"/>
          <p:nvPr>
            <p:ph type="title"/>
          </p:nvPr>
        </p:nvSpPr>
        <p:spPr>
          <a:xfrm>
            <a:off x="4833937" y="4196953"/>
            <a:ext cx="14733985" cy="5357813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71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Image"/>
          <p:cNvSpPr/>
          <p:nvPr>
            <p:ph type="pic" sz="half" idx="21"/>
          </p:nvPr>
        </p:nvSpPr>
        <p:spPr>
          <a:xfrm>
            <a:off x="6602015" y="2571750"/>
            <a:ext cx="11201401" cy="6948791"/>
          </a:xfrm>
          <a:prstGeom prst="rect">
            <a:avLst/>
          </a:prstGeom>
        </p:spPr>
        <p:txBody>
          <a:bodyPr lIns="91439" tIns="45719" rIns="91439" bIns="45719"/>
          <a:lstStyle/>
          <a:p>
            <a:pPr/>
          </a:p>
        </p:txBody>
      </p:sp>
      <p:sp>
        <p:nvSpPr>
          <p:cNvPr id="79" name="Title Text"/>
          <p:cNvSpPr txBox="1"/>
          <p:nvPr>
            <p:ph type="title"/>
          </p:nvPr>
        </p:nvSpPr>
        <p:spPr>
          <a:xfrm>
            <a:off x="4833937" y="10358437"/>
            <a:ext cx="14733985" cy="2411017"/>
          </a:xfrm>
          <a:prstGeom prst="rect">
            <a:avLst/>
          </a:prstGeom>
        </p:spPr>
        <p:txBody>
          <a:bodyPr lIns="53578" tIns="53578" rIns="53578" bIns="53578"/>
          <a:lstStyle>
            <a:lvl1pPr marL="0" marR="0" defTabSz="821531">
              <a:defRPr b="0" sz="108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3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 defTabSz="1160859">
              <a:defRPr b="1"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10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10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
</file>

<file path=ppt/slides/_rels/slide10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/Relationships>

</file>

<file path=ppt/slides/_rels/slide10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10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10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0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10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
</file>

<file path=ppt/slides/_rels/slide10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1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
</file>

<file path=ppt/slides/_rels/slide1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
</file>

<file path=ppt/slides/_rels/slide1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/Relationships>

</file>

<file path=ppt/slides/_rels/slide1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image" Target="../media/image51.png"/><Relationship Id="rId4" Type="http://schemas.openxmlformats.org/officeDocument/2006/relationships/image" Target="../media/image8.jpeg"/></Relationships>

</file>

<file path=ppt/slides/_rels/slide1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
</file>

<file path=ppt/slides/_rels/slide1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3" Type="http://schemas.openxmlformats.org/officeDocument/2006/relationships/image" Target="../media/image3.tif"/></Relationships>

</file>

<file path=ppt/slides/_rels/slide1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3.xml"/></Relationships>

</file>

<file path=ppt/slides/_rels/slide1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png"/></Relationships>

</file>

<file path=ppt/slides/_rels/slide1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3" Type="http://schemas.openxmlformats.org/officeDocument/2006/relationships/image" Target="../media/image54.png"/></Relationships>

</file>

<file path=ppt/slides/_rels/slide1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jpeg"/></Relationships>

</file>

<file path=ppt/slides/_rels/slide1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1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1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3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5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5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image" Target="../media/image1.tif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18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19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23.png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5.png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6.png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7.png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0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/Relationships>
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0.png"/></Relationships>
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0.png"/></Relationships>
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5.png"/></Relationships>
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/Relationships>
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6.png"/></Relationships>

</file>

<file path=ppt/slides/_rels/slide9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Human Phys PCB4701…"/>
          <p:cNvSpPr txBox="1"/>
          <p:nvPr/>
        </p:nvSpPr>
        <p:spPr>
          <a:xfrm>
            <a:off x="4514265" y="2278459"/>
            <a:ext cx="15894845" cy="918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Human Phys PCB4701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</a:p>
          <a:p>
            <a:pPr defTabSz="821531">
              <a:defRPr b="1" sz="5000"/>
            </a:pPr>
            <a:r>
              <a:t>Endocrinology 1</a:t>
            </a:r>
          </a:p>
          <a:p>
            <a:pPr defTabSz="821531">
              <a:defRPr b="1" sz="5000"/>
            </a:pPr>
            <a:r>
              <a:t>Chapter 11</a:t>
            </a: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Group"/>
          <p:cNvGrpSpPr/>
          <p:nvPr/>
        </p:nvGrpSpPr>
        <p:grpSpPr>
          <a:xfrm>
            <a:off x="4514850" y="5730875"/>
            <a:ext cx="7115176" cy="3889375"/>
            <a:chOff x="0" y="0"/>
            <a:chExt cx="7115175" cy="3889375"/>
          </a:xfrm>
        </p:grpSpPr>
        <p:sp>
          <p:nvSpPr>
            <p:cNvPr id="497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98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00" name="Rectangle"/>
          <p:cNvSpPr/>
          <p:nvPr/>
        </p:nvSpPr>
        <p:spPr>
          <a:xfrm>
            <a:off x="5407025" y="6600825"/>
            <a:ext cx="5413376" cy="19526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12" name="Group"/>
          <p:cNvGrpSpPr/>
          <p:nvPr/>
        </p:nvGrpSpPr>
        <p:grpSpPr>
          <a:xfrm flipH="1" rot="10800000">
            <a:off x="5546725" y="3854450"/>
            <a:ext cx="1187450" cy="1866901"/>
            <a:chOff x="0" y="0"/>
            <a:chExt cx="1187450" cy="1866900"/>
          </a:xfrm>
        </p:grpSpPr>
        <p:sp>
          <p:nvSpPr>
            <p:cNvPr id="501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02" name="Rectangle"/>
            <p:cNvSpPr/>
            <p:nvPr/>
          </p:nvSpPr>
          <p:spPr>
            <a:xfrm>
              <a:off x="62675" y="71952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505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50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04" name="Oval"/>
              <p:cNvSpPr/>
              <p:nvPr/>
            </p:nvSpPr>
            <p:spPr>
              <a:xfrm>
                <a:off x="44042" y="50561"/>
                <a:ext cx="249009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508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506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07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511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509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10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513" name="Rectangle"/>
          <p:cNvSpPr/>
          <p:nvPr/>
        </p:nvSpPr>
        <p:spPr>
          <a:xfrm>
            <a:off x="9848850" y="9623425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16" name="Group"/>
          <p:cNvGrpSpPr/>
          <p:nvPr/>
        </p:nvGrpSpPr>
        <p:grpSpPr>
          <a:xfrm>
            <a:off x="9906000" y="9693275"/>
            <a:ext cx="964407" cy="1635125"/>
            <a:chOff x="0" y="0"/>
            <a:chExt cx="964406" cy="1635125"/>
          </a:xfrm>
        </p:grpSpPr>
        <p:sp>
          <p:nvSpPr>
            <p:cNvPr id="514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15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17" name="Shape"/>
          <p:cNvSpPr/>
          <p:nvPr/>
        </p:nvSpPr>
        <p:spPr>
          <a:xfrm>
            <a:off x="9975850" y="9477375"/>
            <a:ext cx="368301" cy="321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518" name="Shape"/>
          <p:cNvSpPr/>
          <p:nvPr/>
        </p:nvSpPr>
        <p:spPr>
          <a:xfrm>
            <a:off x="10442575" y="9458325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30" name="Group"/>
          <p:cNvGrpSpPr/>
          <p:nvPr/>
        </p:nvGrpSpPr>
        <p:grpSpPr>
          <a:xfrm>
            <a:off x="5845175" y="5864224"/>
            <a:ext cx="6545263" cy="4505326"/>
            <a:chOff x="0" y="0"/>
            <a:chExt cx="6545262" cy="4505324"/>
          </a:xfrm>
        </p:grpSpPr>
        <p:sp>
          <p:nvSpPr>
            <p:cNvPr id="519" name="H"/>
            <p:cNvSpPr/>
            <p:nvPr/>
          </p:nvSpPr>
          <p:spPr>
            <a:xfrm>
              <a:off x="346075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0" name="H"/>
            <p:cNvSpPr/>
            <p:nvPr/>
          </p:nvSpPr>
          <p:spPr>
            <a:xfrm>
              <a:off x="1146175" y="15239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1" name="H"/>
            <p:cNvSpPr/>
            <p:nvPr/>
          </p:nvSpPr>
          <p:spPr>
            <a:xfrm>
              <a:off x="2555875" y="12064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2" name="H"/>
            <p:cNvSpPr/>
            <p:nvPr/>
          </p:nvSpPr>
          <p:spPr>
            <a:xfrm>
              <a:off x="3962400" y="8890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3" name="H"/>
            <p:cNvSpPr/>
            <p:nvPr/>
          </p:nvSpPr>
          <p:spPr>
            <a:xfrm>
              <a:off x="5150246" y="73342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4" name="H"/>
            <p:cNvSpPr/>
            <p:nvPr/>
          </p:nvSpPr>
          <p:spPr>
            <a:xfrm>
              <a:off x="5275262" y="243522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5" name="H"/>
            <p:cNvSpPr/>
            <p:nvPr/>
          </p:nvSpPr>
          <p:spPr>
            <a:xfrm>
              <a:off x="3978275" y="323532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6" name="H"/>
            <p:cNvSpPr/>
            <p:nvPr/>
          </p:nvSpPr>
          <p:spPr>
            <a:xfrm>
              <a:off x="4422775" y="319087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7" name="H"/>
            <p:cNvSpPr/>
            <p:nvPr/>
          </p:nvSpPr>
          <p:spPr>
            <a:xfrm>
              <a:off x="3292475" y="300355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8" name="H"/>
            <p:cNvSpPr/>
            <p:nvPr/>
          </p:nvSpPr>
          <p:spPr>
            <a:xfrm>
              <a:off x="1333500" y="31400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29" name="H"/>
            <p:cNvSpPr/>
            <p:nvPr/>
          </p:nvSpPr>
          <p:spPr>
            <a:xfrm>
              <a:off x="0" y="312420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grpSp>
        <p:nvGrpSpPr>
          <p:cNvPr id="533" name="Group"/>
          <p:cNvGrpSpPr/>
          <p:nvPr/>
        </p:nvGrpSpPr>
        <p:grpSpPr>
          <a:xfrm>
            <a:off x="12973050" y="5835650"/>
            <a:ext cx="7115176" cy="3889375"/>
            <a:chOff x="0" y="0"/>
            <a:chExt cx="7115175" cy="3889375"/>
          </a:xfrm>
        </p:grpSpPr>
        <p:sp>
          <p:nvSpPr>
            <p:cNvPr id="531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32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34" name="Rectangle"/>
          <p:cNvSpPr/>
          <p:nvPr/>
        </p:nvSpPr>
        <p:spPr>
          <a:xfrm>
            <a:off x="13865225" y="6697265"/>
            <a:ext cx="5413376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46" name="Group"/>
          <p:cNvGrpSpPr/>
          <p:nvPr/>
        </p:nvGrpSpPr>
        <p:grpSpPr>
          <a:xfrm flipH="1" rot="10800000">
            <a:off x="14004925" y="3959225"/>
            <a:ext cx="1187450" cy="1866901"/>
            <a:chOff x="0" y="0"/>
            <a:chExt cx="1187450" cy="1866900"/>
          </a:xfrm>
        </p:grpSpPr>
        <p:sp>
          <p:nvSpPr>
            <p:cNvPr id="535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36" name="Rectangle"/>
            <p:cNvSpPr/>
            <p:nvPr/>
          </p:nvSpPr>
          <p:spPr>
            <a:xfrm>
              <a:off x="62675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539" name="Group"/>
            <p:cNvGrpSpPr/>
            <p:nvPr/>
          </p:nvGrpSpPr>
          <p:grpSpPr>
            <a:xfrm>
              <a:off x="230376" y="527010"/>
              <a:ext cx="328625" cy="388938"/>
              <a:chOff x="0" y="0"/>
              <a:chExt cx="328623" cy="388937"/>
            </a:xfrm>
          </p:grpSpPr>
          <p:sp>
            <p:nvSpPr>
              <p:cNvPr id="53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38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542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540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41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545" name="Group"/>
            <p:cNvGrpSpPr/>
            <p:nvPr/>
          </p:nvGrpSpPr>
          <p:grpSpPr>
            <a:xfrm>
              <a:off x="403158" y="15557"/>
              <a:ext cx="328625" cy="388939"/>
              <a:chOff x="0" y="0"/>
              <a:chExt cx="328623" cy="388937"/>
            </a:xfrm>
          </p:grpSpPr>
          <p:sp>
            <p:nvSpPr>
              <p:cNvPr id="54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44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547" name="Rectangle"/>
          <p:cNvSpPr/>
          <p:nvPr/>
        </p:nvSpPr>
        <p:spPr>
          <a:xfrm>
            <a:off x="18307050" y="9733359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50" name="Group"/>
          <p:cNvGrpSpPr/>
          <p:nvPr/>
        </p:nvGrpSpPr>
        <p:grpSpPr>
          <a:xfrm>
            <a:off x="18371343" y="9798050"/>
            <a:ext cx="964407" cy="1635126"/>
            <a:chOff x="0" y="0"/>
            <a:chExt cx="964406" cy="1635125"/>
          </a:xfrm>
        </p:grpSpPr>
        <p:sp>
          <p:nvSpPr>
            <p:cNvPr id="548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49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51" name="Shape"/>
          <p:cNvSpPr/>
          <p:nvPr/>
        </p:nvSpPr>
        <p:spPr>
          <a:xfrm>
            <a:off x="18434050" y="9582150"/>
            <a:ext cx="368301" cy="321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552" name="Shape"/>
          <p:cNvSpPr/>
          <p:nvPr/>
        </p:nvSpPr>
        <p:spPr>
          <a:xfrm>
            <a:off x="18900775" y="9563100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553" name="Normal"/>
          <p:cNvSpPr txBox="1"/>
          <p:nvPr/>
        </p:nvSpPr>
        <p:spPr>
          <a:xfrm>
            <a:off x="7394575" y="4356100"/>
            <a:ext cx="2334073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Normal</a:t>
            </a:r>
          </a:p>
        </p:txBody>
      </p:sp>
      <p:sp>
        <p:nvSpPr>
          <p:cNvPr id="554" name="Sick,…"/>
          <p:cNvSpPr txBox="1"/>
          <p:nvPr/>
        </p:nvSpPr>
        <p:spPr>
          <a:xfrm>
            <a:off x="15449550" y="4041775"/>
            <a:ext cx="3885327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Sick,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No Hormone</a:t>
            </a:r>
          </a:p>
        </p:txBody>
      </p:sp>
      <p:grpSp>
        <p:nvGrpSpPr>
          <p:cNvPr id="558" name="Group"/>
          <p:cNvGrpSpPr/>
          <p:nvPr/>
        </p:nvGrpSpPr>
        <p:grpSpPr>
          <a:xfrm>
            <a:off x="11360150" y="7572375"/>
            <a:ext cx="1800226" cy="549275"/>
            <a:chOff x="0" y="0"/>
            <a:chExt cx="1800225" cy="549275"/>
          </a:xfrm>
        </p:grpSpPr>
        <p:sp>
          <p:nvSpPr>
            <p:cNvPr id="555" name="Rectangle"/>
            <p:cNvSpPr/>
            <p:nvPr/>
          </p:nvSpPr>
          <p:spPr>
            <a:xfrm>
              <a:off x="180974" y="0"/>
              <a:ext cx="1463677" cy="5492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56" name="Rectangle"/>
            <p:cNvSpPr/>
            <p:nvPr/>
          </p:nvSpPr>
          <p:spPr>
            <a:xfrm>
              <a:off x="0" y="12700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57" name="Rectangle"/>
            <p:cNvSpPr/>
            <p:nvPr/>
          </p:nvSpPr>
          <p:spPr>
            <a:xfrm>
              <a:off x="1454150" y="6350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559" name="How to prove that abnormal loss of a hormone…"/>
          <p:cNvSpPr txBox="1"/>
          <p:nvPr/>
        </p:nvSpPr>
        <p:spPr>
          <a:xfrm>
            <a:off x="3887390" y="425450"/>
            <a:ext cx="16234173" cy="212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How to prove that abnormal loss of a hormone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causes a disease?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Connect the circulatory systems of a normal and diseased individual</a:t>
            </a:r>
          </a:p>
        </p:txBody>
      </p:sp>
      <p:grpSp>
        <p:nvGrpSpPr>
          <p:cNvPr id="576" name="Group"/>
          <p:cNvGrpSpPr/>
          <p:nvPr/>
        </p:nvGrpSpPr>
        <p:grpSpPr>
          <a:xfrm>
            <a:off x="11976100" y="5911453"/>
            <a:ext cx="8808244" cy="4556126"/>
            <a:chOff x="0" y="0"/>
            <a:chExt cx="8808243" cy="4556125"/>
          </a:xfrm>
        </p:grpSpPr>
        <p:sp>
          <p:nvSpPr>
            <p:cNvPr id="560" name="H"/>
            <p:cNvSpPr/>
            <p:nvPr/>
          </p:nvSpPr>
          <p:spPr>
            <a:xfrm>
              <a:off x="0" y="1572022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1" name="H"/>
            <p:cNvSpPr/>
            <p:nvPr/>
          </p:nvSpPr>
          <p:spPr>
            <a:xfrm>
              <a:off x="1108074" y="162282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2" name="H"/>
            <p:cNvSpPr/>
            <p:nvPr/>
          </p:nvSpPr>
          <p:spPr>
            <a:xfrm>
              <a:off x="1209675" y="34012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3" name="H"/>
            <p:cNvSpPr/>
            <p:nvPr/>
          </p:nvSpPr>
          <p:spPr>
            <a:xfrm>
              <a:off x="23907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4" name="H"/>
            <p:cNvSpPr/>
            <p:nvPr/>
          </p:nvSpPr>
          <p:spPr>
            <a:xfrm>
              <a:off x="3679825" y="3849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5" name="H"/>
            <p:cNvSpPr/>
            <p:nvPr/>
          </p:nvSpPr>
          <p:spPr>
            <a:xfrm>
              <a:off x="5095874" y="511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6" name="H"/>
            <p:cNvSpPr/>
            <p:nvPr/>
          </p:nvSpPr>
          <p:spPr>
            <a:xfrm>
              <a:off x="6511924" y="6389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7" name="H"/>
            <p:cNvSpPr/>
            <p:nvPr/>
          </p:nvSpPr>
          <p:spPr>
            <a:xfrm>
              <a:off x="7451725" y="8258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8" name="H"/>
            <p:cNvSpPr/>
            <p:nvPr/>
          </p:nvSpPr>
          <p:spPr>
            <a:xfrm>
              <a:off x="7538243" y="17145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69" name="H"/>
            <p:cNvSpPr/>
            <p:nvPr/>
          </p:nvSpPr>
          <p:spPr>
            <a:xfrm>
              <a:off x="6165850" y="286424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0" name="H"/>
            <p:cNvSpPr/>
            <p:nvPr/>
          </p:nvSpPr>
          <p:spPr>
            <a:xfrm>
              <a:off x="7267575" y="28705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1" name="H"/>
            <p:cNvSpPr/>
            <p:nvPr/>
          </p:nvSpPr>
          <p:spPr>
            <a:xfrm>
              <a:off x="5318125" y="2930921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2" name="H"/>
            <p:cNvSpPr/>
            <p:nvPr/>
          </p:nvSpPr>
          <p:spPr>
            <a:xfrm>
              <a:off x="4180680" y="307181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3" name="H"/>
            <p:cNvSpPr/>
            <p:nvPr/>
          </p:nvSpPr>
          <p:spPr>
            <a:xfrm>
              <a:off x="3130549" y="310237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4" name="H"/>
            <p:cNvSpPr/>
            <p:nvPr/>
          </p:nvSpPr>
          <p:spPr>
            <a:xfrm>
              <a:off x="6280150" y="328612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575" name="H"/>
            <p:cNvSpPr/>
            <p:nvPr/>
          </p:nvSpPr>
          <p:spPr>
            <a:xfrm>
              <a:off x="6781800" y="32642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grpSp>
        <p:nvGrpSpPr>
          <p:cNvPr id="583" name="Group"/>
          <p:cNvGrpSpPr/>
          <p:nvPr/>
        </p:nvGrpSpPr>
        <p:grpSpPr>
          <a:xfrm>
            <a:off x="13896974" y="4232274"/>
            <a:ext cx="1355727" cy="1655367"/>
            <a:chOff x="0" y="0"/>
            <a:chExt cx="1355725" cy="1655365"/>
          </a:xfrm>
        </p:grpSpPr>
        <p:grpSp>
          <p:nvGrpSpPr>
            <p:cNvPr id="579" name="Group"/>
            <p:cNvGrpSpPr/>
            <p:nvPr/>
          </p:nvGrpSpPr>
          <p:grpSpPr>
            <a:xfrm>
              <a:off x="168275" y="1179115"/>
              <a:ext cx="971551" cy="476251"/>
              <a:chOff x="0" y="0"/>
              <a:chExt cx="971550" cy="476249"/>
            </a:xfrm>
          </p:grpSpPr>
          <p:sp>
            <p:nvSpPr>
              <p:cNvPr id="577" name="Line"/>
              <p:cNvSpPr/>
              <p:nvPr/>
            </p:nvSpPr>
            <p:spPr>
              <a:xfrm>
                <a:off x="187325" y="0"/>
                <a:ext cx="784226" cy="47625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578" name="Line"/>
              <p:cNvSpPr/>
              <p:nvPr/>
            </p:nvSpPr>
            <p:spPr>
              <a:xfrm flipV="1">
                <a:off x="0" y="30559"/>
                <a:ext cx="854076" cy="292101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582" name="Group"/>
            <p:cNvGrpSpPr/>
            <p:nvPr/>
          </p:nvGrpSpPr>
          <p:grpSpPr>
            <a:xfrm>
              <a:off x="-1" y="-1"/>
              <a:ext cx="1355727" cy="914401"/>
              <a:chOff x="0" y="0"/>
              <a:chExt cx="1355725" cy="914399"/>
            </a:xfrm>
          </p:grpSpPr>
          <p:sp>
            <p:nvSpPr>
              <p:cNvPr id="580" name="Line"/>
              <p:cNvSpPr/>
              <p:nvPr/>
            </p:nvSpPr>
            <p:spPr>
              <a:xfrm>
                <a:off x="261398" y="0"/>
                <a:ext cx="1094328" cy="91440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581" name="Line"/>
              <p:cNvSpPr/>
              <p:nvPr/>
            </p:nvSpPr>
            <p:spPr>
              <a:xfrm flipV="1">
                <a:off x="0" y="60960"/>
                <a:ext cx="1191798" cy="560833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sp>
        <p:nvSpPr>
          <p:cNvPr id="584" name="Shared circulation -&gt; cures the disease"/>
          <p:cNvSpPr txBox="1"/>
          <p:nvPr/>
        </p:nvSpPr>
        <p:spPr>
          <a:xfrm>
            <a:off x="6042024" y="12134850"/>
            <a:ext cx="11530710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i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Shared circulation -&gt; cures the disease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Class="entr" nodeType="with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584" grpId="3"/>
      <p:bldP build="whole" bldLvl="1" animBg="1" rev="0" advAuto="0" spid="558" grpId="1"/>
      <p:bldP build="whole" bldLvl="1" animBg="1" rev="0" advAuto="0" spid="576" grpId="2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HPA axis: Analysis of Dysfunction"/>
          <p:cNvSpPr txBox="1"/>
          <p:nvPr>
            <p:ph type="title"/>
          </p:nvPr>
        </p:nvSpPr>
        <p:spPr>
          <a:xfrm>
            <a:off x="4308475" y="0"/>
            <a:ext cx="14733985" cy="1863725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Analysis of Dysfunction</a:t>
            </a:r>
          </a:p>
        </p:txBody>
      </p:sp>
      <p:sp>
        <p:nvSpPr>
          <p:cNvPr id="1982" name="ACTH"/>
          <p:cNvSpPr txBox="1"/>
          <p:nvPr/>
        </p:nvSpPr>
        <p:spPr>
          <a:xfrm>
            <a:off x="8997950" y="6356350"/>
            <a:ext cx="14324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grpSp>
        <p:nvGrpSpPr>
          <p:cNvPr id="2008" name="Group"/>
          <p:cNvGrpSpPr/>
          <p:nvPr/>
        </p:nvGrpSpPr>
        <p:grpSpPr>
          <a:xfrm>
            <a:off x="9902824" y="2035175"/>
            <a:ext cx="10461626" cy="10315575"/>
            <a:chOff x="0" y="0"/>
            <a:chExt cx="10461624" cy="10315575"/>
          </a:xfrm>
        </p:grpSpPr>
        <p:grpSp>
          <p:nvGrpSpPr>
            <p:cNvPr id="1986" name="Group"/>
            <p:cNvGrpSpPr/>
            <p:nvPr/>
          </p:nvGrpSpPr>
          <p:grpSpPr>
            <a:xfrm>
              <a:off x="8401049" y="9045575"/>
              <a:ext cx="2060576" cy="1270000"/>
              <a:chOff x="0" y="0"/>
              <a:chExt cx="2060574" cy="1270000"/>
            </a:xfrm>
          </p:grpSpPr>
          <p:sp>
            <p:nvSpPr>
              <p:cNvPr id="1983" name="Line"/>
              <p:cNvSpPr/>
              <p:nvPr/>
            </p:nvSpPr>
            <p:spPr>
              <a:xfrm>
                <a:off x="0" y="320675"/>
                <a:ext cx="882650" cy="3176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984" name="Line"/>
              <p:cNvSpPr/>
              <p:nvPr/>
            </p:nvSpPr>
            <p:spPr>
              <a:xfrm>
                <a:off x="13890" y="739775"/>
                <a:ext cx="805942" cy="3430"/>
              </a:xfrm>
              <a:prstGeom prst="line">
                <a:avLst/>
              </a:prstGeom>
              <a:noFill/>
              <a:ln w="1016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985" name="stimulate…"/>
              <p:cNvSpPr/>
              <p:nvPr/>
            </p:nvSpPr>
            <p:spPr>
              <a:xfrm>
                <a:off x="790574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/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stimulate</a:t>
                </a:r>
              </a:p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inhibit</a:t>
                </a:r>
              </a:p>
            </p:txBody>
          </p:sp>
        </p:grpSp>
        <p:sp>
          <p:nvSpPr>
            <p:cNvPr id="1987" name="Rounded Rectangle"/>
            <p:cNvSpPr/>
            <p:nvPr/>
          </p:nvSpPr>
          <p:spPr>
            <a:xfrm>
              <a:off x="1777999" y="0"/>
              <a:ext cx="5673727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88" name="Rounded Rectangle"/>
            <p:cNvSpPr/>
            <p:nvPr/>
          </p:nvSpPr>
          <p:spPr>
            <a:xfrm>
              <a:off x="1777999" y="3575049"/>
              <a:ext cx="5673727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89" name="Rounded Rectangle"/>
            <p:cNvSpPr/>
            <p:nvPr/>
          </p:nvSpPr>
          <p:spPr>
            <a:xfrm>
              <a:off x="1777999" y="7404100"/>
              <a:ext cx="5673727" cy="2000250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90" name="Hypothalamus"/>
            <p:cNvSpPr/>
            <p:nvPr/>
          </p:nvSpPr>
          <p:spPr>
            <a:xfrm>
              <a:off x="4616450" y="666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1991" name="Pituitary"/>
            <p:cNvSpPr/>
            <p:nvPr/>
          </p:nvSpPr>
          <p:spPr>
            <a:xfrm>
              <a:off x="4616448" y="49530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1992" name="Adrenal…"/>
            <p:cNvSpPr/>
            <p:nvPr/>
          </p:nvSpPr>
          <p:spPr>
            <a:xfrm>
              <a:off x="4616448" y="76962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Adrenal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Cortex</a:t>
              </a:r>
            </a:p>
          </p:txBody>
        </p:sp>
        <p:sp>
          <p:nvSpPr>
            <p:cNvPr id="1993" name="Line"/>
            <p:cNvSpPr/>
            <p:nvPr/>
          </p:nvSpPr>
          <p:spPr>
            <a:xfrm>
              <a:off x="4578350" y="1562100"/>
              <a:ext cx="3175" cy="26098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94" name="Line"/>
            <p:cNvSpPr/>
            <p:nvPr/>
          </p:nvSpPr>
          <p:spPr>
            <a:xfrm flipH="1">
              <a:off x="606425" y="4686300"/>
              <a:ext cx="3216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95" name="Line"/>
            <p:cNvSpPr/>
            <p:nvPr/>
          </p:nvSpPr>
          <p:spPr>
            <a:xfrm flipV="1">
              <a:off x="0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96" name="Line"/>
            <p:cNvSpPr/>
            <p:nvPr/>
          </p:nvSpPr>
          <p:spPr>
            <a:xfrm>
              <a:off x="6153150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97" name="CRH"/>
            <p:cNvSpPr/>
            <p:nvPr/>
          </p:nvSpPr>
          <p:spPr>
            <a:xfrm>
              <a:off x="3933825" y="866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CRH</a:t>
              </a:r>
            </a:p>
          </p:txBody>
        </p:sp>
        <p:sp>
          <p:nvSpPr>
            <p:cNvPr id="1998" name="ACTH"/>
            <p:cNvSpPr/>
            <p:nvPr/>
          </p:nvSpPr>
          <p:spPr>
            <a:xfrm>
              <a:off x="3794124" y="43211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999" name="Cortisol"/>
            <p:cNvSpPr/>
            <p:nvPr/>
          </p:nvSpPr>
          <p:spPr>
            <a:xfrm>
              <a:off x="8325643" y="80295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00" name="Line"/>
            <p:cNvSpPr/>
            <p:nvPr/>
          </p:nvSpPr>
          <p:spPr>
            <a:xfrm flipH="1" flipV="1">
              <a:off x="19049" y="4994275"/>
              <a:ext cx="15876" cy="34480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01" name="Line"/>
            <p:cNvSpPr/>
            <p:nvPr/>
          </p:nvSpPr>
          <p:spPr>
            <a:xfrm flipV="1">
              <a:off x="8645525" y="5149850"/>
              <a:ext cx="3176" cy="285750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02" name="Line"/>
            <p:cNvSpPr/>
            <p:nvPr/>
          </p:nvSpPr>
          <p:spPr>
            <a:xfrm flipV="1">
              <a:off x="8645525" y="2016125"/>
              <a:ext cx="3176" cy="24034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03" name="Cortisol"/>
            <p:cNvSpPr/>
            <p:nvPr/>
          </p:nvSpPr>
          <p:spPr>
            <a:xfrm>
              <a:off x="832485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04" name="Cortisol"/>
            <p:cNvSpPr/>
            <p:nvPr/>
          </p:nvSpPr>
          <p:spPr>
            <a:xfrm>
              <a:off x="8307784" y="1374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05" name="Line"/>
            <p:cNvSpPr/>
            <p:nvPr/>
          </p:nvSpPr>
          <p:spPr>
            <a:xfrm flipH="1">
              <a:off x="5398008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06" name="Line"/>
            <p:cNvSpPr/>
            <p:nvPr/>
          </p:nvSpPr>
          <p:spPr>
            <a:xfrm>
              <a:off x="5344032" y="1209615"/>
              <a:ext cx="3272919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07" name="Line"/>
            <p:cNvSpPr/>
            <p:nvPr/>
          </p:nvSpPr>
          <p:spPr>
            <a:xfrm flipV="1">
              <a:off x="8632825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009" name="Response to CRH or ACTH?…"/>
          <p:cNvSpPr txBox="1"/>
          <p:nvPr/>
        </p:nvSpPr>
        <p:spPr>
          <a:xfrm>
            <a:off x="3524250" y="10982325"/>
            <a:ext cx="8554369" cy="2273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Response to CRH or ACTH?</a:t>
            </a:r>
          </a:p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Dexamethasone suppression test?</a:t>
            </a:r>
          </a:p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Expression of Glucocorticoid receptors?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1" name="Diagnosis of Cushing’s Disease"/>
          <p:cNvSpPr txBox="1"/>
          <p:nvPr>
            <p:ph type="title"/>
          </p:nvPr>
        </p:nvSpPr>
        <p:spPr>
          <a:xfrm>
            <a:off x="3690937" y="321468"/>
            <a:ext cx="14305360" cy="1643064"/>
          </a:xfrm>
          <a:prstGeom prst="rect">
            <a:avLst/>
          </a:prstGeom>
        </p:spPr>
        <p:txBody>
          <a:bodyPr/>
          <a:lstStyle/>
          <a:p>
            <a:pPr/>
            <a:r>
              <a:t>Diagnosis of Cushing’s Disease</a:t>
            </a:r>
          </a:p>
        </p:txBody>
      </p:sp>
      <p:pic>
        <p:nvPicPr>
          <p:cNvPr id="201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56218" y="2651125"/>
            <a:ext cx="6357939" cy="1866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3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74225" y="6169025"/>
            <a:ext cx="7785100" cy="2876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4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036300" y="8880475"/>
            <a:ext cx="8956675" cy="3330575"/>
          </a:xfrm>
          <a:prstGeom prst="rect">
            <a:avLst/>
          </a:prstGeom>
          <a:ln w="12700">
            <a:miter lim="400000"/>
          </a:ln>
        </p:spPr>
      </p:pic>
      <p:sp>
        <p:nvSpPr>
          <p:cNvPr id="2015" name="Test negative feedback"/>
          <p:cNvSpPr txBox="1"/>
          <p:nvPr/>
        </p:nvSpPr>
        <p:spPr>
          <a:xfrm>
            <a:off x="5429250" y="3194050"/>
            <a:ext cx="4927171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defRPr>
            </a:lvl1pPr>
          </a:lstStyle>
          <a:p>
            <a:pPr/>
            <a:r>
              <a:t>Test negative feedback</a:t>
            </a:r>
          </a:p>
        </p:txBody>
      </p:sp>
      <p:sp>
        <p:nvSpPr>
          <p:cNvPr id="2016" name="could be stressed, try bigger feedback"/>
          <p:cNvSpPr txBox="1"/>
          <p:nvPr/>
        </p:nvSpPr>
        <p:spPr>
          <a:xfrm>
            <a:off x="4146550" y="7258050"/>
            <a:ext cx="539353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r" defTabSz="1821656">
              <a:def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defRPr>
            </a:lvl1pPr>
          </a:lstStyle>
          <a:p>
            <a:pPr/>
            <a:r>
              <a:t>could be stressed, try bigger feedback</a:t>
            </a:r>
          </a:p>
        </p:txBody>
      </p:sp>
      <p:sp>
        <p:nvSpPr>
          <p:cNvPr id="2017" name="negative feedback still not working:…"/>
          <p:cNvSpPr txBox="1"/>
          <p:nvPr/>
        </p:nvSpPr>
        <p:spPr>
          <a:xfrm>
            <a:off x="4177998" y="11347450"/>
            <a:ext cx="750624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r" defTabSz="1821656">
              <a:defRPr b="1" sz="32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negative feedback still not working:</a:t>
            </a:r>
          </a:p>
          <a:p>
            <a:pPr marL="81280" marR="81280" algn="r" defTabSz="1821656">
              <a:defRPr b="1" sz="32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Cushing’s syndrome</a:t>
            </a:r>
          </a:p>
        </p:txBody>
      </p:sp>
      <p:grpSp>
        <p:nvGrpSpPr>
          <p:cNvPr id="2020" name="Group"/>
          <p:cNvGrpSpPr/>
          <p:nvPr/>
        </p:nvGrpSpPr>
        <p:grpSpPr>
          <a:xfrm>
            <a:off x="9918700" y="4476750"/>
            <a:ext cx="9906000" cy="1831975"/>
            <a:chOff x="0" y="0"/>
            <a:chExt cx="9906000" cy="1831975"/>
          </a:xfrm>
        </p:grpSpPr>
        <p:pic>
          <p:nvPicPr>
            <p:cNvPr id="2018" name="image.pdf" descr="image.pdf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9836150" cy="18319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9" name="Normal response:"/>
            <p:cNvSpPr txBox="1"/>
            <p:nvPr/>
          </p:nvSpPr>
          <p:spPr>
            <a:xfrm>
              <a:off x="6762750" y="342899"/>
              <a:ext cx="3143250" cy="4730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defRPr b="1" sz="2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lvl1pPr>
            </a:lstStyle>
            <a:p>
              <a:pPr/>
              <a:r>
                <a:t>Normal response:</a:t>
              </a:r>
            </a:p>
          </p:txBody>
        </p:sp>
      </p:grpSp>
      <p:grpSp>
        <p:nvGrpSpPr>
          <p:cNvPr id="2023" name="Group"/>
          <p:cNvGrpSpPr/>
          <p:nvPr/>
        </p:nvGrpSpPr>
        <p:grpSpPr>
          <a:xfrm>
            <a:off x="3321050" y="5778912"/>
            <a:ext cx="7096059" cy="1580738"/>
            <a:chOff x="0" y="0"/>
            <a:chExt cx="7096058" cy="1580737"/>
          </a:xfrm>
        </p:grpSpPr>
        <p:sp>
          <p:nvSpPr>
            <p:cNvPr id="2021" name="negative feedback not working"/>
            <p:cNvSpPr/>
            <p:nvPr/>
          </p:nvSpPr>
          <p:spPr>
            <a:xfrm>
              <a:off x="0" y="31073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lvl1pPr>
            </a:lstStyle>
            <a:p>
              <a:pPr/>
              <a:r>
                <a:t>negative feedback not working</a:t>
              </a:r>
            </a:p>
          </p:txBody>
        </p:sp>
        <p:sp>
          <p:nvSpPr>
            <p:cNvPr id="2022" name="Line"/>
            <p:cNvSpPr/>
            <p:nvPr/>
          </p:nvSpPr>
          <p:spPr>
            <a:xfrm flipH="1">
              <a:off x="4352528" y="0"/>
              <a:ext cx="2743531" cy="494887"/>
            </a:xfrm>
            <a:prstGeom prst="line">
              <a:avLst/>
            </a:prstGeom>
            <a:noFill/>
            <a:ln w="50800" cap="flat">
              <a:solidFill>
                <a:srgbClr val="3A88FE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Class="entr" nodeType="with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0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Class="entr" nodeType="with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16" grpId="5"/>
      <p:bldP build="whole" bldLvl="1" animBg="1" rev="0" advAuto="0" spid="2020" grpId="3"/>
      <p:bldP build="p" bldLvl="5" animBg="1" rev="0" advAuto="0" spid="2017" grpId="8"/>
      <p:bldP build="whole" bldLvl="1" animBg="1" rev="0" advAuto="0" spid="2012" grpId="2"/>
      <p:bldP build="whole" bldLvl="1" animBg="1" rev="0" advAuto="0" spid="2013" grpId="6"/>
      <p:bldP build="p" bldLvl="5" animBg="1" rev="0" advAuto="0" spid="2015" grpId="1"/>
      <p:bldP build="whole" bldLvl="1" animBg="1" rev="0" advAuto="0" spid="2014" grpId="7"/>
      <p:bldP build="whole" bldLvl="1" animBg="1" rev="0" advAuto="0" spid="2023" grpId="4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7" name="Group"/>
          <p:cNvGrpSpPr/>
          <p:nvPr/>
        </p:nvGrpSpPr>
        <p:grpSpPr>
          <a:xfrm>
            <a:off x="16649700" y="9077325"/>
            <a:ext cx="3251201" cy="3600451"/>
            <a:chOff x="0" y="0"/>
            <a:chExt cx="3251200" cy="3600450"/>
          </a:xfrm>
        </p:grpSpPr>
        <p:pic>
          <p:nvPicPr>
            <p:cNvPr id="2025" name="image.png" descr="image.pn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4925" y="0"/>
              <a:ext cx="3216276" cy="3600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26" name="Rectangle"/>
            <p:cNvSpPr/>
            <p:nvPr/>
          </p:nvSpPr>
          <p:spPr>
            <a:xfrm>
              <a:off x="0" y="370283"/>
              <a:ext cx="482204" cy="167878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910828">
                <a:defRPr sz="3200"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grpSp>
        <p:nvGrpSpPr>
          <p:cNvPr id="2030" name="Group"/>
          <p:cNvGrpSpPr/>
          <p:nvPr/>
        </p:nvGrpSpPr>
        <p:grpSpPr>
          <a:xfrm>
            <a:off x="14262100" y="9112249"/>
            <a:ext cx="2742803" cy="3800080"/>
            <a:chOff x="0" y="0"/>
            <a:chExt cx="2742802" cy="3800077"/>
          </a:xfrm>
        </p:grpSpPr>
        <p:pic>
          <p:nvPicPr>
            <p:cNvPr id="2028" name="image.png" descr="image.pn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2682876" cy="36790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29" name="Rectangle"/>
            <p:cNvSpPr/>
            <p:nvPr/>
          </p:nvSpPr>
          <p:spPr>
            <a:xfrm>
              <a:off x="2260599" y="2121296"/>
              <a:ext cx="482204" cy="167878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910828">
                <a:defRPr sz="3200">
                  <a:uFill>
                    <a:solidFill>
                      <a:srgbClr val="000000"/>
                    </a:solidFill>
                  </a:u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</p:grpSp>
      <p:sp>
        <p:nvSpPr>
          <p:cNvPr id="2031" name="Diagnosis of Cushing’s Diseas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Diagnosis of Cushing’s Disease</a:t>
            </a:r>
          </a:p>
        </p:txBody>
      </p:sp>
      <p:sp>
        <p:nvSpPr>
          <p:cNvPr id="2032" name="negative feedback still not working"/>
          <p:cNvSpPr txBox="1"/>
          <p:nvPr/>
        </p:nvSpPr>
        <p:spPr>
          <a:xfrm>
            <a:off x="4184650" y="2228850"/>
            <a:ext cx="7363511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negative feedback still not working</a:t>
            </a:r>
          </a:p>
        </p:txBody>
      </p:sp>
      <p:pic>
        <p:nvPicPr>
          <p:cNvPr id="2033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141325" y="2160984"/>
            <a:ext cx="3016250" cy="910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4" name="image.pdf" descr="image.pd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350750" y="2914650"/>
            <a:ext cx="6524626" cy="2441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5" name="image.pdf" descr="image.pd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052175" y="5248275"/>
            <a:ext cx="8054976" cy="1050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6" name="image.pdf" descr="image.pd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1128375" y="6257925"/>
            <a:ext cx="3187700" cy="3000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7" name="image.pdf" descr="image.pdf"/>
          <p:cNvPicPr>
            <a:picLocks noChangeAspect="0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109325" y="9255125"/>
            <a:ext cx="3000375" cy="3244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8" name="image.pdf" descr="image.pdf"/>
          <p:cNvPicPr>
            <a:picLocks noChangeAspect="0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4335125" y="6407150"/>
            <a:ext cx="2632075" cy="2695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9" name="image.pdf" descr="image.pdf"/>
          <p:cNvPicPr>
            <a:picLocks noChangeAspect="0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6970376" y="6381750"/>
            <a:ext cx="3381376" cy="2749551"/>
          </a:xfrm>
          <a:prstGeom prst="rect">
            <a:avLst/>
          </a:prstGeom>
          <a:ln w="12700">
            <a:miter lim="400000"/>
          </a:ln>
        </p:spPr>
      </p:pic>
      <p:sp>
        <p:nvSpPr>
          <p:cNvPr id="2040" name="determine if deficit is in pituitary:  is ACTH decreased by GCs?"/>
          <p:cNvSpPr txBox="1"/>
          <p:nvPr/>
        </p:nvSpPr>
        <p:spPr>
          <a:xfrm>
            <a:off x="3702050" y="3549650"/>
            <a:ext cx="7226077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defRPr>
            </a:pPr>
            <a:r>
              <a:t>determine if deficit is in pituitary: </a:t>
            </a:r>
            <a:br/>
            <a:r>
              <a:t>is ACTH decreased by GCs?</a:t>
            </a:r>
          </a:p>
        </p:txBody>
      </p:sp>
      <p:grpSp>
        <p:nvGrpSpPr>
          <p:cNvPr id="2043" name="Group"/>
          <p:cNvGrpSpPr/>
          <p:nvPr/>
        </p:nvGrpSpPr>
        <p:grpSpPr>
          <a:xfrm>
            <a:off x="3613150" y="5556249"/>
            <a:ext cx="7614444" cy="1462486"/>
            <a:chOff x="0" y="0"/>
            <a:chExt cx="7614443" cy="1462484"/>
          </a:xfrm>
        </p:grpSpPr>
        <p:sp>
          <p:nvSpPr>
            <p:cNvPr id="2041" name="negative feedback on pituitary OK, so adrenal out of control"/>
            <p:cNvSpPr/>
            <p:nvPr/>
          </p:nvSpPr>
          <p:spPr>
            <a:xfrm>
              <a:off x="0" y="0"/>
              <a:ext cx="5179219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r" defTabSz="1821656">
                <a:defRPr b="1" sz="3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lvl1pPr>
            </a:lstStyle>
            <a:p>
              <a:pPr/>
              <a:r>
                <a:t>negative feedback on pituitary OK, so adrenal out of control</a:t>
              </a:r>
            </a:p>
          </p:txBody>
        </p:sp>
        <p:sp>
          <p:nvSpPr>
            <p:cNvPr id="2042" name="Line"/>
            <p:cNvSpPr/>
            <p:nvPr/>
          </p:nvSpPr>
          <p:spPr>
            <a:xfrm>
              <a:off x="5096271" y="748109"/>
              <a:ext cx="2518173" cy="714376"/>
            </a:xfrm>
            <a:prstGeom prst="line">
              <a:avLst/>
            </a:prstGeom>
            <a:noFill/>
            <a:ln w="254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046" name="Group"/>
          <p:cNvGrpSpPr/>
          <p:nvPr/>
        </p:nvGrpSpPr>
        <p:grpSpPr>
          <a:xfrm>
            <a:off x="3727450" y="7947421"/>
            <a:ext cx="11036300" cy="1125142"/>
            <a:chOff x="0" y="0"/>
            <a:chExt cx="11036300" cy="1125140"/>
          </a:xfrm>
        </p:grpSpPr>
        <p:sp>
          <p:nvSpPr>
            <p:cNvPr id="2044" name="pituitary doesn’t respond to neg feedback, so pituitary out of control…"/>
            <p:cNvSpPr/>
            <p:nvPr/>
          </p:nvSpPr>
          <p:spPr>
            <a:xfrm>
              <a:off x="0" y="186928"/>
              <a:ext cx="589359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r" defTabSz="1821656">
                <a:defRPr b="1" sz="3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pPr>
              <a:r>
                <a:t>pituitary doesn’t respond to neg feedback, so pituitary out of control</a:t>
              </a:r>
            </a:p>
            <a:p>
              <a:pPr marL="81280" marR="81280" algn="r" defTabSz="1821656">
                <a:defRPr b="1" sz="3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pPr>
              <a:r>
                <a:t>= Cushing’s Disease</a:t>
              </a:r>
            </a:p>
          </p:txBody>
        </p:sp>
        <p:sp>
          <p:nvSpPr>
            <p:cNvPr id="2045" name="Line"/>
            <p:cNvSpPr/>
            <p:nvPr/>
          </p:nvSpPr>
          <p:spPr>
            <a:xfrm flipV="1">
              <a:off x="5874940" y="0"/>
              <a:ext cx="5161360" cy="1125141"/>
            </a:xfrm>
            <a:prstGeom prst="line">
              <a:avLst/>
            </a:prstGeom>
            <a:noFill/>
            <a:ln w="254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2049" name="Group"/>
          <p:cNvGrpSpPr/>
          <p:nvPr/>
        </p:nvGrpSpPr>
        <p:grpSpPr>
          <a:xfrm>
            <a:off x="3778249" y="9090421"/>
            <a:ext cx="14700251" cy="2661048"/>
            <a:chOff x="0" y="0"/>
            <a:chExt cx="14700249" cy="2661046"/>
          </a:xfrm>
        </p:grpSpPr>
        <p:sp>
          <p:nvSpPr>
            <p:cNvPr id="2047" name="ACTH actually above normal, so must be coming from extrapituitary source."/>
            <p:cNvSpPr/>
            <p:nvPr/>
          </p:nvSpPr>
          <p:spPr>
            <a:xfrm>
              <a:off x="0" y="1456928"/>
              <a:ext cx="589359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r" defTabSz="1821656">
                <a:defRPr b="1" sz="32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lvl1pPr>
            </a:lstStyle>
            <a:p>
              <a:pPr/>
              <a:r>
                <a:t>ACTH actually above normal, so must be coming from extrapituitary source. </a:t>
              </a:r>
            </a:p>
          </p:txBody>
        </p:sp>
        <p:sp>
          <p:nvSpPr>
            <p:cNvPr id="2048" name="Line"/>
            <p:cNvSpPr/>
            <p:nvPr/>
          </p:nvSpPr>
          <p:spPr>
            <a:xfrm flipV="1">
              <a:off x="5877718" y="0"/>
              <a:ext cx="8822532" cy="2661047"/>
            </a:xfrm>
            <a:prstGeom prst="line">
              <a:avLst/>
            </a:prstGeom>
            <a:noFill/>
            <a:ln w="25400" cap="flat">
              <a:solidFill>
                <a:srgbClr val="434ED6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38" grpId="7"/>
      <p:bldP build="whole" bldLvl="1" animBg="1" rev="0" advAuto="0" spid="2037" grpId="6"/>
      <p:bldP build="whole" bldLvl="1" animBg="1" rev="0" advAuto="0" spid="2049" grpId="11"/>
      <p:bldP build="whole" bldLvl="1" animBg="1" rev="0" advAuto="0" spid="2036" grpId="4"/>
      <p:bldP build="whole" bldLvl="1" animBg="1" rev="0" advAuto="0" spid="2027" grpId="12"/>
      <p:bldP build="whole" bldLvl="1" animBg="1" rev="0" advAuto="0" spid="2030" grpId="9"/>
      <p:bldP build="whole" bldLvl="1" animBg="1" rev="0" advAuto="0" spid="2043" grpId="5"/>
      <p:bldP build="whole" bldLvl="1" animBg="1" rev="0" advAuto="0" spid="2034" grpId="2"/>
      <p:bldP build="whole" bldLvl="1" animBg="1" rev="0" advAuto="0" spid="2039" grpId="10"/>
      <p:bldP build="p" bldLvl="5" animBg="1" rev="0" advAuto="0" spid="2040" grpId="1"/>
      <p:bldP build="whole" bldLvl="1" animBg="1" rev="0" advAuto="0" spid="2035" grpId="3"/>
      <p:bldP build="whole" bldLvl="1" animBg="1" rev="0" advAuto="0" spid="2046" grpId="8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HPA axis: Analysis of Dysfunction"/>
          <p:cNvSpPr txBox="1"/>
          <p:nvPr>
            <p:ph type="title"/>
          </p:nvPr>
        </p:nvSpPr>
        <p:spPr>
          <a:xfrm>
            <a:off x="4308475" y="0"/>
            <a:ext cx="14733985" cy="1863725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Analysis of Dysfunction</a:t>
            </a:r>
          </a:p>
        </p:txBody>
      </p:sp>
      <p:sp>
        <p:nvSpPr>
          <p:cNvPr id="2052" name="ACTH"/>
          <p:cNvSpPr txBox="1"/>
          <p:nvPr/>
        </p:nvSpPr>
        <p:spPr>
          <a:xfrm>
            <a:off x="8997950" y="6356350"/>
            <a:ext cx="14324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grpSp>
        <p:nvGrpSpPr>
          <p:cNvPr id="2078" name="Group"/>
          <p:cNvGrpSpPr/>
          <p:nvPr/>
        </p:nvGrpSpPr>
        <p:grpSpPr>
          <a:xfrm>
            <a:off x="9902824" y="2035175"/>
            <a:ext cx="10461626" cy="10315575"/>
            <a:chOff x="0" y="0"/>
            <a:chExt cx="10461624" cy="10315575"/>
          </a:xfrm>
        </p:grpSpPr>
        <p:grpSp>
          <p:nvGrpSpPr>
            <p:cNvPr id="2056" name="Group"/>
            <p:cNvGrpSpPr/>
            <p:nvPr/>
          </p:nvGrpSpPr>
          <p:grpSpPr>
            <a:xfrm>
              <a:off x="8401049" y="9045575"/>
              <a:ext cx="2060576" cy="1270000"/>
              <a:chOff x="0" y="0"/>
              <a:chExt cx="2060574" cy="1270000"/>
            </a:xfrm>
          </p:grpSpPr>
          <p:sp>
            <p:nvSpPr>
              <p:cNvPr id="2053" name="Line"/>
              <p:cNvSpPr/>
              <p:nvPr/>
            </p:nvSpPr>
            <p:spPr>
              <a:xfrm>
                <a:off x="0" y="320675"/>
                <a:ext cx="882650" cy="3176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054" name="Line"/>
              <p:cNvSpPr/>
              <p:nvPr/>
            </p:nvSpPr>
            <p:spPr>
              <a:xfrm>
                <a:off x="13890" y="739775"/>
                <a:ext cx="805942" cy="3430"/>
              </a:xfrm>
              <a:prstGeom prst="line">
                <a:avLst/>
              </a:prstGeom>
              <a:noFill/>
              <a:ln w="1016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055" name="stimulate…"/>
              <p:cNvSpPr/>
              <p:nvPr/>
            </p:nvSpPr>
            <p:spPr>
              <a:xfrm>
                <a:off x="790574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/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stimulate</a:t>
                </a:r>
              </a:p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inhibit</a:t>
                </a:r>
              </a:p>
            </p:txBody>
          </p:sp>
        </p:grpSp>
        <p:sp>
          <p:nvSpPr>
            <p:cNvPr id="2057" name="Rounded Rectangle"/>
            <p:cNvSpPr/>
            <p:nvPr/>
          </p:nvSpPr>
          <p:spPr>
            <a:xfrm>
              <a:off x="1777999" y="0"/>
              <a:ext cx="5673727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058" name="Rounded Rectangle"/>
            <p:cNvSpPr/>
            <p:nvPr/>
          </p:nvSpPr>
          <p:spPr>
            <a:xfrm>
              <a:off x="1777999" y="3575049"/>
              <a:ext cx="5673727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059" name="Rounded Rectangle"/>
            <p:cNvSpPr/>
            <p:nvPr/>
          </p:nvSpPr>
          <p:spPr>
            <a:xfrm>
              <a:off x="1777999" y="7404100"/>
              <a:ext cx="5673727" cy="2000250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060" name="Hypothalamus"/>
            <p:cNvSpPr/>
            <p:nvPr/>
          </p:nvSpPr>
          <p:spPr>
            <a:xfrm>
              <a:off x="4616450" y="666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2061" name="Pituitary"/>
            <p:cNvSpPr/>
            <p:nvPr/>
          </p:nvSpPr>
          <p:spPr>
            <a:xfrm>
              <a:off x="4616448" y="49530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2062" name="Adrenal…"/>
            <p:cNvSpPr/>
            <p:nvPr/>
          </p:nvSpPr>
          <p:spPr>
            <a:xfrm>
              <a:off x="4616448" y="76962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Adrenal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Cortex</a:t>
              </a:r>
            </a:p>
          </p:txBody>
        </p:sp>
        <p:sp>
          <p:nvSpPr>
            <p:cNvPr id="2063" name="Line"/>
            <p:cNvSpPr/>
            <p:nvPr/>
          </p:nvSpPr>
          <p:spPr>
            <a:xfrm>
              <a:off x="4578350" y="1562100"/>
              <a:ext cx="3175" cy="26098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64" name="Line"/>
            <p:cNvSpPr/>
            <p:nvPr/>
          </p:nvSpPr>
          <p:spPr>
            <a:xfrm flipH="1">
              <a:off x="606425" y="4686300"/>
              <a:ext cx="3216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65" name="Line"/>
            <p:cNvSpPr/>
            <p:nvPr/>
          </p:nvSpPr>
          <p:spPr>
            <a:xfrm flipV="1">
              <a:off x="0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66" name="Line"/>
            <p:cNvSpPr/>
            <p:nvPr/>
          </p:nvSpPr>
          <p:spPr>
            <a:xfrm>
              <a:off x="6153150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67" name="CRH"/>
            <p:cNvSpPr/>
            <p:nvPr/>
          </p:nvSpPr>
          <p:spPr>
            <a:xfrm>
              <a:off x="3933825" y="866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CRH</a:t>
              </a:r>
            </a:p>
          </p:txBody>
        </p:sp>
        <p:sp>
          <p:nvSpPr>
            <p:cNvPr id="2068" name="ACTH"/>
            <p:cNvSpPr/>
            <p:nvPr/>
          </p:nvSpPr>
          <p:spPr>
            <a:xfrm>
              <a:off x="3794124" y="43211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2069" name="Cortisol"/>
            <p:cNvSpPr/>
            <p:nvPr/>
          </p:nvSpPr>
          <p:spPr>
            <a:xfrm>
              <a:off x="8325643" y="80295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70" name="Line"/>
            <p:cNvSpPr/>
            <p:nvPr/>
          </p:nvSpPr>
          <p:spPr>
            <a:xfrm flipH="1" flipV="1">
              <a:off x="19049" y="4994275"/>
              <a:ext cx="15876" cy="34480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71" name="Line"/>
            <p:cNvSpPr/>
            <p:nvPr/>
          </p:nvSpPr>
          <p:spPr>
            <a:xfrm flipV="1">
              <a:off x="8645525" y="5149850"/>
              <a:ext cx="3176" cy="285750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72" name="Line"/>
            <p:cNvSpPr/>
            <p:nvPr/>
          </p:nvSpPr>
          <p:spPr>
            <a:xfrm flipV="1">
              <a:off x="8645525" y="2016125"/>
              <a:ext cx="3176" cy="24034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73" name="Cortisol"/>
            <p:cNvSpPr/>
            <p:nvPr/>
          </p:nvSpPr>
          <p:spPr>
            <a:xfrm>
              <a:off x="832485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74" name="Cortisol"/>
            <p:cNvSpPr/>
            <p:nvPr/>
          </p:nvSpPr>
          <p:spPr>
            <a:xfrm>
              <a:off x="8307784" y="1374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2075" name="Line"/>
            <p:cNvSpPr/>
            <p:nvPr/>
          </p:nvSpPr>
          <p:spPr>
            <a:xfrm flipH="1">
              <a:off x="5398008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76" name="Line"/>
            <p:cNvSpPr/>
            <p:nvPr/>
          </p:nvSpPr>
          <p:spPr>
            <a:xfrm>
              <a:off x="5344032" y="1209615"/>
              <a:ext cx="3272919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077" name="Line"/>
            <p:cNvSpPr/>
            <p:nvPr/>
          </p:nvSpPr>
          <p:spPr>
            <a:xfrm flipV="1">
              <a:off x="8632825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079" name="Response to CRH or ACTH?…"/>
          <p:cNvSpPr txBox="1"/>
          <p:nvPr/>
        </p:nvSpPr>
        <p:spPr>
          <a:xfrm>
            <a:off x="3524250" y="10982325"/>
            <a:ext cx="8554369" cy="2273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Response to CRH or ACTH?</a:t>
            </a:r>
          </a:p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Dexamethasone suppression test?</a:t>
            </a:r>
          </a:p>
          <a:p>
            <a:pPr marL="81280" marR="81280" defTabSz="1821656">
              <a:spcBef>
                <a:spcPts val="22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Expression of Glucocorticoid receptors?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1" name="Human Phys PCB4701…"/>
          <p:cNvSpPr txBox="1"/>
          <p:nvPr/>
        </p:nvSpPr>
        <p:spPr>
          <a:xfrm>
            <a:off x="4514265" y="2297509"/>
            <a:ext cx="15894845" cy="914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Human Phys PCB4701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</a:p>
          <a:p>
            <a:pPr defTabSz="821531">
              <a:defRPr b="1" sz="5000"/>
            </a:pPr>
            <a:r>
              <a:t>Endocrinology 3</a:t>
            </a:r>
          </a:p>
          <a:p>
            <a:pPr defTabSz="821531">
              <a:defRPr b="1" sz="4600"/>
            </a:pPr>
            <a:r>
              <a:t>Hypothalamic-Pituitary-Thyroid Axis</a:t>
            </a: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  <a:p>
            <a:pPr defTabSz="821531">
              <a:defRPr b="1" sz="7400"/>
            </a:pPr>
          </a:p>
          <a:p>
            <a:pPr defTabSz="821531">
              <a:defRPr sz="1800"/>
            </a:pPr>
            <a:r>
              <a:t>© T. Houpt, Ph.D.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3" name="Hypothalamic-Pituitary-Thyroid Axis"/>
          <p:cNvSpPr txBox="1"/>
          <p:nvPr/>
        </p:nvSpPr>
        <p:spPr>
          <a:xfrm>
            <a:off x="3476352" y="901898"/>
            <a:ext cx="12965907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4600"/>
            </a:lvl1pPr>
          </a:lstStyle>
          <a:p>
            <a:pPr/>
            <a:r>
              <a:t>Hypothalamic-Pituitary-Thyroid Axis</a:t>
            </a:r>
          </a:p>
        </p:txBody>
      </p:sp>
      <p:sp>
        <p:nvSpPr>
          <p:cNvPr id="2084" name="Hypothalamus secretes Thyrotropin-Releasing Hormone (TRH) into short portal vessels.…"/>
          <p:cNvSpPr txBox="1"/>
          <p:nvPr/>
        </p:nvSpPr>
        <p:spPr>
          <a:xfrm>
            <a:off x="4783780" y="3125390"/>
            <a:ext cx="12965908" cy="6125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Hypothalamus secretes </a:t>
            </a:r>
            <a:r>
              <a:rPr b="1"/>
              <a:t>Thyrotropin-Releasing Hormone</a:t>
            </a:r>
            <a:r>
              <a:t> (TRH) into short portal vessels.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TRH stimulates thyrotroph cells in the pituitary to secrete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b="1"/>
              <a:t>Thyroid-Stimulating Hormone</a:t>
            </a:r>
            <a:r>
              <a:t> (TSH) into the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TSH stimulates </a:t>
            </a:r>
            <a:r>
              <a:rPr b="1"/>
              <a:t>Thyroid Gland</a:t>
            </a:r>
            <a:r>
              <a:t> to synthesize and release </a:t>
            </a:r>
            <a:r>
              <a:rPr b="1"/>
              <a:t>thyroxine</a:t>
            </a:r>
            <a:r>
              <a:t>.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b="1"/>
              <a:t>Thyroxine</a:t>
            </a:r>
            <a:r>
              <a:t> (T</a:t>
            </a:r>
            <a:r>
              <a:rPr baseline="-5999"/>
              <a:t>3</a:t>
            </a:r>
            <a:r>
              <a:t>) binds to nuclear thyroid hormone receptors  to upregulate </a:t>
            </a:r>
            <a:r>
              <a:rPr b="1"/>
              <a:t>metabolism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Figure 11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11.21</a:t>
            </a:r>
          </a:p>
        </p:txBody>
      </p:sp>
      <p:grpSp>
        <p:nvGrpSpPr>
          <p:cNvPr id="2089" name="Group"/>
          <p:cNvGrpSpPr/>
          <p:nvPr/>
        </p:nvGrpSpPr>
        <p:grpSpPr>
          <a:xfrm>
            <a:off x="5637609" y="964406"/>
            <a:ext cx="13108782" cy="11697891"/>
            <a:chOff x="0" y="0"/>
            <a:chExt cx="13108781" cy="11697890"/>
          </a:xfrm>
        </p:grpSpPr>
        <p:pic>
          <p:nvPicPr>
            <p:cNvPr id="2087" name="fox78119_1121.jpg" descr="fox78119_112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468040" y="107156"/>
              <a:ext cx="10166351" cy="11590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88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see Fox Table 11.6 &amp;  Table 11.7"/>
          <p:cNvSpPr txBox="1"/>
          <p:nvPr/>
        </p:nvSpPr>
        <p:spPr>
          <a:xfrm>
            <a:off x="15746015" y="13358812"/>
            <a:ext cx="5143501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see Fox Table 11.6 &amp;  Table 11.7</a:t>
            </a:r>
          </a:p>
        </p:txBody>
      </p:sp>
      <p:grpSp>
        <p:nvGrpSpPr>
          <p:cNvPr id="2096" name="Group"/>
          <p:cNvGrpSpPr/>
          <p:nvPr/>
        </p:nvGrpSpPr>
        <p:grpSpPr>
          <a:xfrm>
            <a:off x="3398356" y="3393281"/>
            <a:ext cx="3853820" cy="7002860"/>
            <a:chOff x="0" y="0"/>
            <a:chExt cx="3853819" cy="7002859"/>
          </a:xfrm>
        </p:grpSpPr>
        <p:sp>
          <p:nvSpPr>
            <p:cNvPr id="2092" name="Hypothal:"/>
            <p:cNvSpPr/>
            <p:nvPr/>
          </p:nvSpPr>
          <p:spPr>
            <a:xfrm>
              <a:off x="2571959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Hypothal:</a:t>
              </a:r>
            </a:p>
          </p:txBody>
        </p:sp>
        <p:sp>
          <p:nvSpPr>
            <p:cNvPr id="2093" name="Anterior…"/>
            <p:cNvSpPr/>
            <p:nvPr/>
          </p:nvSpPr>
          <p:spPr>
            <a:xfrm>
              <a:off x="0" y="1821656"/>
              <a:ext cx="257175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Anterior </a:t>
              </a:r>
            </a:p>
            <a:p>
              <a: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Pituitary:</a:t>
              </a:r>
            </a:p>
          </p:txBody>
        </p:sp>
        <p:sp>
          <p:nvSpPr>
            <p:cNvPr id="2094" name="Target…"/>
            <p:cNvSpPr/>
            <p:nvPr/>
          </p:nvSpPr>
          <p:spPr>
            <a:xfrm>
              <a:off x="2583819" y="39112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Target</a:t>
              </a:r>
            </a:p>
            <a:p>
              <a: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Organ:</a:t>
              </a:r>
            </a:p>
          </p:txBody>
        </p:sp>
        <p:sp>
          <p:nvSpPr>
            <p:cNvPr id="2095" name="Function:"/>
            <p:cNvSpPr/>
            <p:nvPr/>
          </p:nvSpPr>
          <p:spPr>
            <a:xfrm>
              <a:off x="2583400" y="57328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Function:</a:t>
              </a:r>
            </a:p>
          </p:txBody>
        </p:sp>
      </p:grpSp>
      <p:grpSp>
        <p:nvGrpSpPr>
          <p:cNvPr id="2104" name="Group"/>
          <p:cNvGrpSpPr/>
          <p:nvPr/>
        </p:nvGrpSpPr>
        <p:grpSpPr>
          <a:xfrm>
            <a:off x="6780609" y="1946671"/>
            <a:ext cx="4839891" cy="8804673"/>
            <a:chOff x="0" y="0"/>
            <a:chExt cx="4839890" cy="8804671"/>
          </a:xfrm>
        </p:grpSpPr>
        <p:sp>
          <p:nvSpPr>
            <p:cNvPr id="2097" name="Rectangle"/>
            <p:cNvSpPr/>
            <p:nvPr/>
          </p:nvSpPr>
          <p:spPr>
            <a:xfrm>
              <a:off x="0" y="0"/>
              <a:ext cx="4839891" cy="8804672"/>
            </a:xfrm>
            <a:prstGeom prst="rect">
              <a:avLst/>
            </a:prstGeom>
            <a:solidFill>
              <a:srgbClr val="C6E6E9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098" name="Arrow"/>
            <p:cNvSpPr/>
            <p:nvPr/>
          </p:nvSpPr>
          <p:spPr>
            <a:xfrm rot="5400000">
              <a:off x="-723305" y="3830835"/>
              <a:ext cx="6286501" cy="1785939"/>
            </a:xfrm>
            <a:prstGeom prst="rightArrow">
              <a:avLst>
                <a:gd name="adj1" fmla="val 32000"/>
                <a:gd name="adj2" fmla="val 44000"/>
              </a:avLst>
            </a:prstGeom>
            <a:solidFill>
              <a:srgbClr val="D6D6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099" name="Corticotropin-releasing hormone…"/>
            <p:cNvSpPr/>
            <p:nvPr/>
          </p:nvSpPr>
          <p:spPr>
            <a:xfrm>
              <a:off x="2414437" y="14644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Corticotropin-releasing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(CRH)</a:t>
              </a:r>
            </a:p>
          </p:txBody>
        </p:sp>
        <p:sp>
          <p:nvSpPr>
            <p:cNvPr id="2100" name="Adrenocorticotropic hormone…"/>
            <p:cNvSpPr/>
            <p:nvPr/>
          </p:nvSpPr>
          <p:spPr>
            <a:xfrm>
              <a:off x="2408402" y="33397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Adrenocorticotropic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(ACTH)</a:t>
              </a:r>
            </a:p>
          </p:txBody>
        </p:sp>
        <p:sp>
          <p:nvSpPr>
            <p:cNvPr id="2101" name="Adrenal Cortex"/>
            <p:cNvSpPr/>
            <p:nvPr/>
          </p:nvSpPr>
          <p:spPr>
            <a:xfrm>
              <a:off x="2407704" y="53756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Adrenal Cortex</a:t>
              </a:r>
            </a:p>
          </p:txBody>
        </p:sp>
        <p:sp>
          <p:nvSpPr>
            <p:cNvPr id="2102" name="Stimulate Corticosteroid…"/>
            <p:cNvSpPr/>
            <p:nvPr/>
          </p:nvSpPr>
          <p:spPr>
            <a:xfrm>
              <a:off x="2413844" y="7197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Stimulate Corticosteroid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Synthesis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(Stress)</a:t>
              </a:r>
            </a:p>
          </p:txBody>
        </p:sp>
        <p:sp>
          <p:nvSpPr>
            <p:cNvPr id="2103" name="H-P-Adrenal Axis"/>
            <p:cNvSpPr/>
            <p:nvPr/>
          </p:nvSpPr>
          <p:spPr>
            <a:xfrm>
              <a:off x="2413530" y="2321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H-P-Adrenal Axis</a:t>
              </a:r>
            </a:p>
          </p:txBody>
        </p:sp>
      </p:grpSp>
      <p:sp>
        <p:nvSpPr>
          <p:cNvPr id="2105" name="Examples of Hypothalamic Pituitary Axes"/>
          <p:cNvSpPr txBox="1"/>
          <p:nvPr/>
        </p:nvSpPr>
        <p:spPr>
          <a:xfrm>
            <a:off x="3813305" y="428625"/>
            <a:ext cx="1376957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Examples of Hypothalamic Pituitary Axes</a:t>
            </a:r>
          </a:p>
        </p:txBody>
      </p:sp>
      <p:grpSp>
        <p:nvGrpSpPr>
          <p:cNvPr id="2113" name="Group"/>
          <p:cNvGrpSpPr/>
          <p:nvPr/>
        </p:nvGrpSpPr>
        <p:grpSpPr>
          <a:xfrm>
            <a:off x="12924234" y="1946671"/>
            <a:ext cx="4643438" cy="8804673"/>
            <a:chOff x="0" y="0"/>
            <a:chExt cx="4643437" cy="8804671"/>
          </a:xfrm>
        </p:grpSpPr>
        <p:sp>
          <p:nvSpPr>
            <p:cNvPr id="2106" name="Rectangle"/>
            <p:cNvSpPr/>
            <p:nvPr/>
          </p:nvSpPr>
          <p:spPr>
            <a:xfrm>
              <a:off x="0" y="0"/>
              <a:ext cx="4643438" cy="8804672"/>
            </a:xfrm>
            <a:prstGeom prst="rect">
              <a:avLst/>
            </a:prstGeom>
            <a:solidFill>
              <a:srgbClr val="FEFCDD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107" name="Arrow"/>
            <p:cNvSpPr/>
            <p:nvPr/>
          </p:nvSpPr>
          <p:spPr>
            <a:xfrm rot="5400000">
              <a:off x="-785813" y="3732609"/>
              <a:ext cx="6286501" cy="1785938"/>
            </a:xfrm>
            <a:prstGeom prst="rightArrow">
              <a:avLst>
                <a:gd name="adj1" fmla="val 32000"/>
                <a:gd name="adj2" fmla="val 44000"/>
              </a:avLst>
            </a:prstGeom>
            <a:solidFill>
              <a:srgbClr val="D6D6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108" name="Thyrotropin-releasing hormone…"/>
            <p:cNvSpPr/>
            <p:nvPr/>
          </p:nvSpPr>
          <p:spPr>
            <a:xfrm>
              <a:off x="2342999" y="14644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Thyrotropin-releasing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(TRH)</a:t>
              </a:r>
            </a:p>
          </p:txBody>
        </p:sp>
        <p:sp>
          <p:nvSpPr>
            <p:cNvPr id="2109" name="Thyroid-Stimulating hormone…"/>
            <p:cNvSpPr/>
            <p:nvPr/>
          </p:nvSpPr>
          <p:spPr>
            <a:xfrm>
              <a:off x="2354824" y="33397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Thyroid-Stimulating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(TSH)</a:t>
              </a:r>
            </a:p>
          </p:txBody>
        </p:sp>
        <p:sp>
          <p:nvSpPr>
            <p:cNvPr id="2110" name="Thyroid Gland"/>
            <p:cNvSpPr/>
            <p:nvPr/>
          </p:nvSpPr>
          <p:spPr>
            <a:xfrm>
              <a:off x="2354684" y="53756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Thyroid Gland</a:t>
              </a:r>
            </a:p>
          </p:txBody>
        </p:sp>
        <p:sp>
          <p:nvSpPr>
            <p:cNvPr id="2111" name="Stimulate Thyroxine synthesis…"/>
            <p:cNvSpPr/>
            <p:nvPr/>
          </p:nvSpPr>
          <p:spPr>
            <a:xfrm>
              <a:off x="2344150" y="7197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Stimulate Thyroxine synthesis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(Metabolism)</a:t>
              </a:r>
            </a:p>
          </p:txBody>
        </p:sp>
        <p:sp>
          <p:nvSpPr>
            <p:cNvPr id="2112" name="H-P-Thyroid Axis"/>
            <p:cNvSpPr/>
            <p:nvPr/>
          </p:nvSpPr>
          <p:spPr>
            <a:xfrm>
              <a:off x="875109" y="1428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H-P-Thyroid Axis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5" name="Figure 11.1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11.16</a:t>
            </a:r>
          </a:p>
        </p:txBody>
      </p:sp>
      <p:grpSp>
        <p:nvGrpSpPr>
          <p:cNvPr id="2118" name="Group"/>
          <p:cNvGrpSpPr/>
          <p:nvPr/>
        </p:nvGrpSpPr>
        <p:grpSpPr>
          <a:xfrm>
            <a:off x="5655468" y="553640"/>
            <a:ext cx="13108782" cy="12359086"/>
            <a:chOff x="0" y="0"/>
            <a:chExt cx="13108781" cy="12359084"/>
          </a:xfrm>
        </p:grpSpPr>
        <p:pic>
          <p:nvPicPr>
            <p:cNvPr id="2116" name="fox78119_1116.jpg" descr="fox78119_11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46484" y="249634"/>
              <a:ext cx="12197954" cy="121094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17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0" name="Iodine &amp; Thyroid Hormone Synthesis"/>
          <p:cNvSpPr txBox="1"/>
          <p:nvPr/>
        </p:nvSpPr>
        <p:spPr>
          <a:xfrm>
            <a:off x="3619227" y="634007"/>
            <a:ext cx="11269266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4600"/>
            </a:lvl1pPr>
          </a:lstStyle>
          <a:p>
            <a:pPr/>
            <a:r>
              <a:t>Iodine &amp; Thyroid Hormone Synthesis</a:t>
            </a:r>
          </a:p>
        </p:txBody>
      </p:sp>
      <p:sp>
        <p:nvSpPr>
          <p:cNvPr id="2121" name="Thyroid Gland:…"/>
          <p:cNvSpPr txBox="1"/>
          <p:nvPr/>
        </p:nvSpPr>
        <p:spPr>
          <a:xfrm>
            <a:off x="3885698" y="1910953"/>
            <a:ext cx="15359064" cy="11037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3800"/>
            </a:pPr>
            <a:r>
              <a:t>Thyroid Gland:</a:t>
            </a:r>
          </a:p>
          <a:p>
            <a:pPr defTabSz="821531">
              <a:defRPr sz="3800"/>
            </a:pPr>
            <a:r>
              <a:t>Spherical follicles: </a:t>
            </a:r>
            <a:r>
              <a:rPr b="1"/>
              <a:t>follicular cells</a:t>
            </a:r>
            <a:r>
              <a:t> surrounding </a:t>
            </a:r>
            <a:r>
              <a:rPr b="1"/>
              <a:t>colloid</a:t>
            </a:r>
            <a:r>
              <a:t> (sticky glycoproteins).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t>Iodide (I</a:t>
            </a:r>
            <a:r>
              <a:rPr baseline="31999"/>
              <a:t>-</a:t>
            </a:r>
            <a:r>
              <a:t>) concentrated in follicular cells by </a:t>
            </a:r>
            <a:r>
              <a:rPr b="1"/>
              <a:t>Na+/I- cotransporter</a:t>
            </a:r>
            <a:r>
              <a:t>. </a:t>
            </a:r>
          </a:p>
          <a:p>
            <a:pPr defTabSz="821531">
              <a:defRPr sz="3800"/>
            </a:pPr>
            <a:r>
              <a:t>I- concentrated in colloid by transporter </a:t>
            </a:r>
            <a:r>
              <a:rPr b="1"/>
              <a:t>pendrin</a:t>
            </a:r>
            <a:r>
              <a:t>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t>Synthetic enzymes and thyroglobulin secreted by follicular cells into colloid.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rPr b="1"/>
              <a:t>Thyroid peroxidase</a:t>
            </a:r>
            <a:r>
              <a:t> adds 1 or 2 iodine atoms to the amino acid tyrosine to form </a:t>
            </a:r>
            <a:r>
              <a:rPr b="1"/>
              <a:t>monoiodotyrosine</a:t>
            </a:r>
            <a:r>
              <a:t> (MIT) or </a:t>
            </a:r>
            <a:r>
              <a:rPr b="1"/>
              <a:t>diiodotyrosine (</a:t>
            </a:r>
            <a:r>
              <a:t>DIT). MIT and DIT are coupled to form T</a:t>
            </a:r>
            <a:r>
              <a:rPr baseline="-5999"/>
              <a:t>3</a:t>
            </a:r>
            <a:r>
              <a:t> or T</a:t>
            </a:r>
            <a:r>
              <a:rPr baseline="-5999"/>
              <a:t>4</a:t>
            </a:r>
            <a:r>
              <a:t>.  (synthesis occurs while attached to thyroglobulin). 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t>Thyroid Stimulating Hormone (TSH) causes follicular cells to take up thyroglobulin, hydrolyze and release T</a:t>
            </a:r>
            <a:r>
              <a:rPr baseline="-5999"/>
              <a:t>3</a:t>
            </a:r>
            <a:r>
              <a:t> and T</a:t>
            </a:r>
            <a:r>
              <a:rPr baseline="-5999"/>
              <a:t>4</a:t>
            </a:r>
            <a:r>
              <a:t> into blood.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8184415" y="9030890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589" name="Group"/>
          <p:cNvGrpSpPr/>
          <p:nvPr/>
        </p:nvGrpSpPr>
        <p:grpSpPr>
          <a:xfrm>
            <a:off x="18241565" y="9100741"/>
            <a:ext cx="964407" cy="1635126"/>
            <a:chOff x="0" y="0"/>
            <a:chExt cx="964406" cy="1635125"/>
          </a:xfrm>
        </p:grpSpPr>
        <p:sp>
          <p:nvSpPr>
            <p:cNvPr id="587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88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90" name="How to prove that abnormal loss of a hormone…"/>
          <p:cNvSpPr txBox="1"/>
          <p:nvPr/>
        </p:nvSpPr>
        <p:spPr>
          <a:xfrm>
            <a:off x="3887390" y="425450"/>
            <a:ext cx="16234173" cy="212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How to prove that abnormal loss of a hormone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causes a disease?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Connect the circulatory systems of a normal and diseased individual</a:t>
            </a:r>
          </a:p>
        </p:txBody>
      </p:sp>
      <p:grpSp>
        <p:nvGrpSpPr>
          <p:cNvPr id="593" name="Group"/>
          <p:cNvGrpSpPr/>
          <p:nvPr/>
        </p:nvGrpSpPr>
        <p:grpSpPr>
          <a:xfrm>
            <a:off x="4392215" y="5036343"/>
            <a:ext cx="7115177" cy="3889376"/>
            <a:chOff x="0" y="0"/>
            <a:chExt cx="7115175" cy="3889375"/>
          </a:xfrm>
        </p:grpSpPr>
        <p:sp>
          <p:nvSpPr>
            <p:cNvPr id="591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92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594" name="Rectangle"/>
          <p:cNvSpPr/>
          <p:nvPr/>
        </p:nvSpPr>
        <p:spPr>
          <a:xfrm>
            <a:off x="5284390" y="5903516"/>
            <a:ext cx="5413377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06" name="Group"/>
          <p:cNvGrpSpPr/>
          <p:nvPr/>
        </p:nvGrpSpPr>
        <p:grpSpPr>
          <a:xfrm flipH="1" rot="10800000">
            <a:off x="5424090" y="3157141"/>
            <a:ext cx="1187451" cy="1866901"/>
            <a:chOff x="0" y="0"/>
            <a:chExt cx="1187450" cy="1866900"/>
          </a:xfrm>
        </p:grpSpPr>
        <p:sp>
          <p:nvSpPr>
            <p:cNvPr id="595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596" name="Rectangle"/>
            <p:cNvSpPr/>
            <p:nvPr/>
          </p:nvSpPr>
          <p:spPr>
            <a:xfrm>
              <a:off x="62675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599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59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98" name="Oval"/>
              <p:cNvSpPr/>
              <p:nvPr/>
            </p:nvSpPr>
            <p:spPr>
              <a:xfrm>
                <a:off x="44042" y="50561"/>
                <a:ext cx="249009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602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600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01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605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60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04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607" name="Rectangle"/>
          <p:cNvSpPr/>
          <p:nvPr/>
        </p:nvSpPr>
        <p:spPr>
          <a:xfrm>
            <a:off x="9726215" y="8926115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10" name="Group"/>
          <p:cNvGrpSpPr/>
          <p:nvPr/>
        </p:nvGrpSpPr>
        <p:grpSpPr>
          <a:xfrm>
            <a:off x="9783365" y="9001125"/>
            <a:ext cx="964407" cy="1635125"/>
            <a:chOff x="0" y="0"/>
            <a:chExt cx="964406" cy="1635125"/>
          </a:xfrm>
        </p:grpSpPr>
        <p:sp>
          <p:nvSpPr>
            <p:cNvPr id="608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609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611" name="Shape"/>
          <p:cNvSpPr/>
          <p:nvPr/>
        </p:nvSpPr>
        <p:spPr>
          <a:xfrm>
            <a:off x="9853215" y="8780066"/>
            <a:ext cx="368301" cy="321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612" name="Shape"/>
          <p:cNvSpPr/>
          <p:nvPr/>
        </p:nvSpPr>
        <p:spPr>
          <a:xfrm>
            <a:off x="10319940" y="8761015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24" name="Group"/>
          <p:cNvGrpSpPr/>
          <p:nvPr/>
        </p:nvGrpSpPr>
        <p:grpSpPr>
          <a:xfrm>
            <a:off x="5722540" y="5166915"/>
            <a:ext cx="6550026" cy="4505326"/>
            <a:chOff x="0" y="0"/>
            <a:chExt cx="6550025" cy="4505324"/>
          </a:xfrm>
        </p:grpSpPr>
        <p:sp>
          <p:nvSpPr>
            <p:cNvPr id="613" name="H"/>
            <p:cNvSpPr/>
            <p:nvPr/>
          </p:nvSpPr>
          <p:spPr>
            <a:xfrm>
              <a:off x="346075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4" name="H"/>
            <p:cNvSpPr/>
            <p:nvPr/>
          </p:nvSpPr>
          <p:spPr>
            <a:xfrm>
              <a:off x="1146175" y="15239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5" name="H"/>
            <p:cNvSpPr/>
            <p:nvPr/>
          </p:nvSpPr>
          <p:spPr>
            <a:xfrm>
              <a:off x="2555875" y="11945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6" name="H"/>
            <p:cNvSpPr/>
            <p:nvPr/>
          </p:nvSpPr>
          <p:spPr>
            <a:xfrm>
              <a:off x="3962400" y="8890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7" name="H"/>
            <p:cNvSpPr/>
            <p:nvPr/>
          </p:nvSpPr>
          <p:spPr>
            <a:xfrm>
              <a:off x="5153025" y="7334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8" name="H"/>
            <p:cNvSpPr/>
            <p:nvPr/>
          </p:nvSpPr>
          <p:spPr>
            <a:xfrm>
              <a:off x="5280025" y="243522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19" name="H"/>
            <p:cNvSpPr/>
            <p:nvPr/>
          </p:nvSpPr>
          <p:spPr>
            <a:xfrm>
              <a:off x="3978275" y="323532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20" name="H"/>
            <p:cNvSpPr/>
            <p:nvPr/>
          </p:nvSpPr>
          <p:spPr>
            <a:xfrm>
              <a:off x="4422775" y="31908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21" name="H"/>
            <p:cNvSpPr/>
            <p:nvPr/>
          </p:nvSpPr>
          <p:spPr>
            <a:xfrm>
              <a:off x="3292475" y="300354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22" name="H"/>
            <p:cNvSpPr/>
            <p:nvPr/>
          </p:nvSpPr>
          <p:spPr>
            <a:xfrm>
              <a:off x="1333500" y="31400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23" name="H"/>
            <p:cNvSpPr/>
            <p:nvPr/>
          </p:nvSpPr>
          <p:spPr>
            <a:xfrm>
              <a:off x="0" y="312419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grpSp>
        <p:nvGrpSpPr>
          <p:cNvPr id="627" name="Group"/>
          <p:cNvGrpSpPr/>
          <p:nvPr/>
        </p:nvGrpSpPr>
        <p:grpSpPr>
          <a:xfrm>
            <a:off x="12850416" y="5138340"/>
            <a:ext cx="7115177" cy="3889376"/>
            <a:chOff x="0" y="0"/>
            <a:chExt cx="7115175" cy="3889375"/>
          </a:xfrm>
        </p:grpSpPr>
        <p:sp>
          <p:nvSpPr>
            <p:cNvPr id="625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626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628" name="Rectangle"/>
          <p:cNvSpPr/>
          <p:nvPr/>
        </p:nvSpPr>
        <p:spPr>
          <a:xfrm>
            <a:off x="13742590" y="6008291"/>
            <a:ext cx="5413377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40" name="Group"/>
          <p:cNvGrpSpPr/>
          <p:nvPr/>
        </p:nvGrpSpPr>
        <p:grpSpPr>
          <a:xfrm flipH="1" rot="10800000">
            <a:off x="13882290" y="3261916"/>
            <a:ext cx="1187451" cy="1866901"/>
            <a:chOff x="0" y="0"/>
            <a:chExt cx="1187450" cy="1866900"/>
          </a:xfrm>
        </p:grpSpPr>
        <p:sp>
          <p:nvSpPr>
            <p:cNvPr id="629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630" name="Rectangle"/>
            <p:cNvSpPr/>
            <p:nvPr/>
          </p:nvSpPr>
          <p:spPr>
            <a:xfrm>
              <a:off x="62674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633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631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32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636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634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35" name="Oval"/>
              <p:cNvSpPr/>
              <p:nvPr/>
            </p:nvSpPr>
            <p:spPr>
              <a:xfrm>
                <a:off x="44042" y="50562"/>
                <a:ext cx="249010" cy="30920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639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63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38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641" name="Normal"/>
          <p:cNvSpPr txBox="1"/>
          <p:nvPr/>
        </p:nvSpPr>
        <p:spPr>
          <a:xfrm>
            <a:off x="7271940" y="3658790"/>
            <a:ext cx="233407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Normal</a:t>
            </a:r>
          </a:p>
        </p:txBody>
      </p:sp>
      <p:sp>
        <p:nvSpPr>
          <p:cNvPr id="642" name="Sick,…"/>
          <p:cNvSpPr txBox="1"/>
          <p:nvPr/>
        </p:nvSpPr>
        <p:spPr>
          <a:xfrm>
            <a:off x="12569032" y="9144000"/>
            <a:ext cx="5232797" cy="2339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Sick, </a:t>
            </a:r>
          </a:p>
          <a:p>
            <a:pPr marL="81280" marR="81280" algn="r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No receptors or target cells</a:t>
            </a:r>
          </a:p>
        </p:txBody>
      </p:sp>
      <p:grpSp>
        <p:nvGrpSpPr>
          <p:cNvPr id="659" name="Group"/>
          <p:cNvGrpSpPr/>
          <p:nvPr/>
        </p:nvGrpSpPr>
        <p:grpSpPr>
          <a:xfrm>
            <a:off x="12888515" y="5195490"/>
            <a:ext cx="7689851" cy="4422776"/>
            <a:chOff x="0" y="0"/>
            <a:chExt cx="7689850" cy="4422774"/>
          </a:xfrm>
        </p:grpSpPr>
        <p:sp>
          <p:nvSpPr>
            <p:cNvPr id="643" name="H"/>
            <p:cNvSpPr/>
            <p:nvPr/>
          </p:nvSpPr>
          <p:spPr>
            <a:xfrm>
              <a:off x="190500" y="2516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4" name="H"/>
            <p:cNvSpPr/>
            <p:nvPr/>
          </p:nvSpPr>
          <p:spPr>
            <a:xfrm>
              <a:off x="1244600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5" name="H"/>
            <p:cNvSpPr/>
            <p:nvPr/>
          </p:nvSpPr>
          <p:spPr>
            <a:xfrm>
              <a:off x="2279650" y="285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6" name="H"/>
            <p:cNvSpPr/>
            <p:nvPr/>
          </p:nvSpPr>
          <p:spPr>
            <a:xfrm>
              <a:off x="3314700" y="571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7" name="H"/>
            <p:cNvSpPr/>
            <p:nvPr/>
          </p:nvSpPr>
          <p:spPr>
            <a:xfrm>
              <a:off x="4357687" y="857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8" name="H"/>
            <p:cNvSpPr/>
            <p:nvPr/>
          </p:nvSpPr>
          <p:spPr>
            <a:xfrm>
              <a:off x="5384800" y="11429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49" name="H"/>
            <p:cNvSpPr/>
            <p:nvPr/>
          </p:nvSpPr>
          <p:spPr>
            <a:xfrm>
              <a:off x="6419850" y="144462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0" name="H"/>
            <p:cNvSpPr/>
            <p:nvPr/>
          </p:nvSpPr>
          <p:spPr>
            <a:xfrm>
              <a:off x="6321425" y="121284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1" name="H"/>
            <p:cNvSpPr/>
            <p:nvPr/>
          </p:nvSpPr>
          <p:spPr>
            <a:xfrm>
              <a:off x="6223000" y="22828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2" name="H"/>
            <p:cNvSpPr/>
            <p:nvPr/>
          </p:nvSpPr>
          <p:spPr>
            <a:xfrm>
              <a:off x="5321300" y="295274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3" name="H"/>
            <p:cNvSpPr/>
            <p:nvPr/>
          </p:nvSpPr>
          <p:spPr>
            <a:xfrm>
              <a:off x="4073525" y="30194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4" name="H"/>
            <p:cNvSpPr/>
            <p:nvPr/>
          </p:nvSpPr>
          <p:spPr>
            <a:xfrm>
              <a:off x="2821781" y="308609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5" name="H"/>
            <p:cNvSpPr/>
            <p:nvPr/>
          </p:nvSpPr>
          <p:spPr>
            <a:xfrm>
              <a:off x="1577975" y="31527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6" name="H"/>
            <p:cNvSpPr/>
            <p:nvPr/>
          </p:nvSpPr>
          <p:spPr>
            <a:xfrm>
              <a:off x="295274" y="301942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7" name="H"/>
            <p:cNvSpPr/>
            <p:nvPr/>
          </p:nvSpPr>
          <p:spPr>
            <a:xfrm>
              <a:off x="73025" y="19661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58" name="H"/>
            <p:cNvSpPr/>
            <p:nvPr/>
          </p:nvSpPr>
          <p:spPr>
            <a:xfrm>
              <a:off x="0" y="118110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sp>
        <p:nvSpPr>
          <p:cNvPr id="660" name="Shape"/>
          <p:cNvSpPr/>
          <p:nvPr/>
        </p:nvSpPr>
        <p:spPr>
          <a:xfrm>
            <a:off x="18343165" y="8903890"/>
            <a:ext cx="368301" cy="321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661" name="Shape"/>
          <p:cNvSpPr/>
          <p:nvPr/>
        </p:nvSpPr>
        <p:spPr>
          <a:xfrm>
            <a:off x="18978562" y="9594850"/>
            <a:ext cx="368301" cy="321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68" name="Group"/>
          <p:cNvGrpSpPr/>
          <p:nvPr/>
        </p:nvGrpSpPr>
        <p:grpSpPr>
          <a:xfrm>
            <a:off x="18035190" y="8897540"/>
            <a:ext cx="1422402" cy="1875235"/>
            <a:chOff x="0" y="0"/>
            <a:chExt cx="1422400" cy="1875234"/>
          </a:xfrm>
        </p:grpSpPr>
        <p:grpSp>
          <p:nvGrpSpPr>
            <p:cNvPr id="664" name="Group"/>
            <p:cNvGrpSpPr/>
            <p:nvPr/>
          </p:nvGrpSpPr>
          <p:grpSpPr>
            <a:xfrm>
              <a:off x="-1" y="0"/>
              <a:ext cx="1339454" cy="660797"/>
              <a:chOff x="0" y="0"/>
              <a:chExt cx="1339452" cy="660796"/>
            </a:xfrm>
          </p:grpSpPr>
          <p:sp>
            <p:nvSpPr>
              <p:cNvPr id="662" name="Line"/>
              <p:cNvSpPr/>
              <p:nvPr/>
            </p:nvSpPr>
            <p:spPr>
              <a:xfrm>
                <a:off x="258260" y="0"/>
                <a:ext cx="1081193" cy="660797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663" name="Line"/>
              <p:cNvSpPr/>
              <p:nvPr/>
            </p:nvSpPr>
            <p:spPr>
              <a:xfrm flipV="1">
                <a:off x="0" y="44052"/>
                <a:ext cx="1177493" cy="40529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667" name="Group"/>
            <p:cNvGrpSpPr/>
            <p:nvPr/>
          </p:nvGrpSpPr>
          <p:grpSpPr>
            <a:xfrm>
              <a:off x="68262" y="960834"/>
              <a:ext cx="1354139" cy="914401"/>
              <a:chOff x="0" y="0"/>
              <a:chExt cx="1354138" cy="914399"/>
            </a:xfrm>
          </p:grpSpPr>
          <p:sp>
            <p:nvSpPr>
              <p:cNvPr id="665" name="Line"/>
              <p:cNvSpPr/>
              <p:nvPr/>
            </p:nvSpPr>
            <p:spPr>
              <a:xfrm>
                <a:off x="259811" y="0"/>
                <a:ext cx="1094328" cy="91440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666" name="Line"/>
              <p:cNvSpPr/>
              <p:nvPr/>
            </p:nvSpPr>
            <p:spPr>
              <a:xfrm flipV="1">
                <a:off x="0" y="62151"/>
                <a:ext cx="1191797" cy="560833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sp>
        <p:nvSpPr>
          <p:cNvPr id="669" name="Shared circulation -&gt; no effect on disease"/>
          <p:cNvSpPr txBox="1"/>
          <p:nvPr/>
        </p:nvSpPr>
        <p:spPr>
          <a:xfrm>
            <a:off x="6042025" y="12134850"/>
            <a:ext cx="12271647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i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Shared circulation -&gt; no effect on disease</a:t>
            </a:r>
          </a:p>
        </p:txBody>
      </p:sp>
      <p:grpSp>
        <p:nvGrpSpPr>
          <p:cNvPr id="673" name="Group"/>
          <p:cNvGrpSpPr/>
          <p:nvPr/>
        </p:nvGrpSpPr>
        <p:grpSpPr>
          <a:xfrm>
            <a:off x="11275615" y="6741715"/>
            <a:ext cx="1800227" cy="549276"/>
            <a:chOff x="0" y="0"/>
            <a:chExt cx="1800225" cy="549275"/>
          </a:xfrm>
        </p:grpSpPr>
        <p:sp>
          <p:nvSpPr>
            <p:cNvPr id="670" name="Rectangle"/>
            <p:cNvSpPr/>
            <p:nvPr/>
          </p:nvSpPr>
          <p:spPr>
            <a:xfrm>
              <a:off x="180974" y="0"/>
              <a:ext cx="1463677" cy="5492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671" name="Rectangle"/>
            <p:cNvSpPr/>
            <p:nvPr/>
          </p:nvSpPr>
          <p:spPr>
            <a:xfrm>
              <a:off x="0" y="15874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672" name="Rectangle"/>
            <p:cNvSpPr/>
            <p:nvPr/>
          </p:nvSpPr>
          <p:spPr>
            <a:xfrm>
              <a:off x="1454150" y="9525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674" name="Rectangle"/>
          <p:cNvSpPr/>
          <p:nvPr/>
        </p:nvSpPr>
        <p:spPr>
          <a:xfrm>
            <a:off x="11566921" y="6518671"/>
            <a:ext cx="1250158" cy="1285876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85" name="Group"/>
          <p:cNvGrpSpPr/>
          <p:nvPr/>
        </p:nvGrpSpPr>
        <p:grpSpPr>
          <a:xfrm flipH="1">
            <a:off x="4590221" y="4904395"/>
            <a:ext cx="5774779" cy="3814157"/>
            <a:chOff x="0" y="0"/>
            <a:chExt cx="5774777" cy="3814155"/>
          </a:xfrm>
        </p:grpSpPr>
        <p:sp>
          <p:nvSpPr>
            <p:cNvPr id="675" name="H"/>
            <p:cNvSpPr txBox="1"/>
            <p:nvPr/>
          </p:nvSpPr>
          <p:spPr>
            <a:xfrm>
              <a:off x="342704" y="0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76" name="H"/>
            <p:cNvSpPr txBox="1"/>
            <p:nvPr/>
          </p:nvSpPr>
          <p:spPr>
            <a:xfrm>
              <a:off x="1135010" y="150915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77" name="H"/>
            <p:cNvSpPr txBox="1"/>
            <p:nvPr/>
          </p:nvSpPr>
          <p:spPr>
            <a:xfrm>
              <a:off x="2530980" y="118295"/>
              <a:ext cx="546182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78" name="H"/>
            <p:cNvSpPr txBox="1"/>
            <p:nvPr/>
          </p:nvSpPr>
          <p:spPr>
            <a:xfrm>
              <a:off x="3923804" y="88034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79" name="H"/>
            <p:cNvSpPr txBox="1"/>
            <p:nvPr/>
          </p:nvSpPr>
          <p:spPr>
            <a:xfrm>
              <a:off x="5102833" y="726280"/>
              <a:ext cx="546182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80" name="H"/>
            <p:cNvSpPr txBox="1"/>
            <p:nvPr/>
          </p:nvSpPr>
          <p:spPr>
            <a:xfrm>
              <a:off x="5228595" y="2411505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81" name="H"/>
            <p:cNvSpPr txBox="1"/>
            <p:nvPr/>
          </p:nvSpPr>
          <p:spPr>
            <a:xfrm>
              <a:off x="4379695" y="3159794"/>
              <a:ext cx="546183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82" name="H"/>
            <p:cNvSpPr txBox="1"/>
            <p:nvPr/>
          </p:nvSpPr>
          <p:spPr>
            <a:xfrm>
              <a:off x="3260404" y="2974294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83" name="H"/>
            <p:cNvSpPr txBox="1"/>
            <p:nvPr/>
          </p:nvSpPr>
          <p:spPr>
            <a:xfrm>
              <a:off x="1320511" y="3109489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684" name="H"/>
            <p:cNvSpPr txBox="1"/>
            <p:nvPr/>
          </p:nvSpPr>
          <p:spPr>
            <a:xfrm>
              <a:off x="0" y="3093769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Class="entr" nodeType="with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69" grpId="3"/>
      <p:bldP build="whole" bldLvl="1" animBg="1" rev="0" advAuto="0" spid="674" grpId="1"/>
      <p:bldP build="whole" bldLvl="1" animBg="1" rev="0" advAuto="0" spid="685" grpId="2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3" name="Figure 11.2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11.21</a:t>
            </a:r>
          </a:p>
        </p:txBody>
      </p:sp>
      <p:grpSp>
        <p:nvGrpSpPr>
          <p:cNvPr id="2126" name="Group"/>
          <p:cNvGrpSpPr/>
          <p:nvPr/>
        </p:nvGrpSpPr>
        <p:grpSpPr>
          <a:xfrm>
            <a:off x="5637609" y="964406"/>
            <a:ext cx="13108782" cy="11697891"/>
            <a:chOff x="0" y="0"/>
            <a:chExt cx="13108781" cy="11697890"/>
          </a:xfrm>
        </p:grpSpPr>
        <p:pic>
          <p:nvPicPr>
            <p:cNvPr id="2124" name="fox78119_1121.jpg" descr="fox78119_112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468040" y="107156"/>
              <a:ext cx="10166351" cy="11590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25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8" name="Figure 11.2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11.22</a:t>
            </a:r>
          </a:p>
        </p:txBody>
      </p:sp>
      <p:grpSp>
        <p:nvGrpSpPr>
          <p:cNvPr id="2131" name="Group"/>
          <p:cNvGrpSpPr/>
          <p:nvPr/>
        </p:nvGrpSpPr>
        <p:grpSpPr>
          <a:xfrm>
            <a:off x="4869656" y="767953"/>
            <a:ext cx="14626829" cy="12052698"/>
            <a:chOff x="0" y="0"/>
            <a:chExt cx="14626828" cy="12052696"/>
          </a:xfrm>
        </p:grpSpPr>
        <p:pic>
          <p:nvPicPr>
            <p:cNvPr id="2129" name="fox78119_1122.jpg" descr="fox78119_112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27396"/>
              <a:ext cx="14626829" cy="11925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30" name="Rectangle"/>
            <p:cNvSpPr/>
            <p:nvPr/>
          </p:nvSpPr>
          <p:spPr>
            <a:xfrm>
              <a:off x="767953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Figure 11.2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11.23</a:t>
            </a:r>
          </a:p>
        </p:txBody>
      </p:sp>
      <p:grpSp>
        <p:nvGrpSpPr>
          <p:cNvPr id="2136" name="Group"/>
          <p:cNvGrpSpPr/>
          <p:nvPr/>
        </p:nvGrpSpPr>
        <p:grpSpPr>
          <a:xfrm>
            <a:off x="4726781" y="678656"/>
            <a:ext cx="14930438" cy="12065795"/>
            <a:chOff x="0" y="0"/>
            <a:chExt cx="14930437" cy="12065793"/>
          </a:xfrm>
        </p:grpSpPr>
        <p:pic>
          <p:nvPicPr>
            <p:cNvPr id="2134" name="fox78119_1123.jpg" descr="fox78119_112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92893"/>
              <a:ext cx="14930438" cy="11772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35" name="Rectangle"/>
            <p:cNvSpPr/>
            <p:nvPr/>
          </p:nvSpPr>
          <p:spPr>
            <a:xfrm>
              <a:off x="1321593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Figure 11.3"/>
          <p:cNvSpPr txBox="1"/>
          <p:nvPr/>
        </p:nvSpPr>
        <p:spPr>
          <a:xfrm>
            <a:off x="17621250" y="12501562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11.3</a:t>
            </a:r>
          </a:p>
        </p:txBody>
      </p:sp>
      <p:sp>
        <p:nvSpPr>
          <p:cNvPr id="2139" name="T4 &amp; T3 Thyroid Hormones"/>
          <p:cNvSpPr txBox="1"/>
          <p:nvPr/>
        </p:nvSpPr>
        <p:spPr>
          <a:xfrm>
            <a:off x="3530203" y="357187"/>
            <a:ext cx="845830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T4 &amp; T3 Thyroid Hormones</a:t>
            </a:r>
          </a:p>
        </p:txBody>
      </p:sp>
      <p:pic>
        <p:nvPicPr>
          <p:cNvPr id="2140" name="Monoiodotyrosine.tiff" descr="Monoiodotyrosin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51921" y="1977412"/>
            <a:ext cx="4913993" cy="308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1" name="Diiodotyrosine.png" descr="Diiodotyrosin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02828" y="2107406"/>
            <a:ext cx="4518422" cy="2840959"/>
          </a:xfrm>
          <a:prstGeom prst="rect">
            <a:avLst/>
          </a:prstGeom>
          <a:ln w="12700">
            <a:miter lim="400000"/>
          </a:ln>
        </p:spPr>
      </p:pic>
      <p:sp>
        <p:nvSpPr>
          <p:cNvPr id="2142" name="MIT"/>
          <p:cNvSpPr txBox="1"/>
          <p:nvPr/>
        </p:nvSpPr>
        <p:spPr>
          <a:xfrm>
            <a:off x="7459265" y="1660921"/>
            <a:ext cx="134894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MIT</a:t>
            </a:r>
          </a:p>
        </p:txBody>
      </p:sp>
      <p:sp>
        <p:nvSpPr>
          <p:cNvPr id="2143" name="DIT"/>
          <p:cNvSpPr txBox="1"/>
          <p:nvPr/>
        </p:nvSpPr>
        <p:spPr>
          <a:xfrm>
            <a:off x="14728031" y="1660921"/>
            <a:ext cx="127768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DIT</a:t>
            </a:r>
          </a:p>
        </p:txBody>
      </p:sp>
      <p:grpSp>
        <p:nvGrpSpPr>
          <p:cNvPr id="2149" name="Group"/>
          <p:cNvGrpSpPr/>
          <p:nvPr/>
        </p:nvGrpSpPr>
        <p:grpSpPr>
          <a:xfrm>
            <a:off x="7459265" y="5279429"/>
            <a:ext cx="9947672" cy="8251037"/>
            <a:chOff x="0" y="0"/>
            <a:chExt cx="9947671" cy="8251035"/>
          </a:xfrm>
        </p:grpSpPr>
        <p:grpSp>
          <p:nvGrpSpPr>
            <p:cNvPr id="2146" name="Group"/>
            <p:cNvGrpSpPr/>
            <p:nvPr/>
          </p:nvGrpSpPr>
          <p:grpSpPr>
            <a:xfrm>
              <a:off x="0" y="0"/>
              <a:ext cx="9947672" cy="8251036"/>
              <a:chOff x="0" y="0"/>
              <a:chExt cx="9947671" cy="8251035"/>
            </a:xfrm>
          </p:grpSpPr>
          <p:pic>
            <p:nvPicPr>
              <p:cNvPr id="2144" name="fox78119_1103.jpg" descr="fox78119_1103.jpg"/>
              <p:cNvPicPr>
                <a:picLocks noChangeAspect="0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111734" y="0"/>
                <a:ext cx="9719384" cy="825103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145" name="Rectangle"/>
              <p:cNvSpPr/>
              <p:nvPr/>
            </p:nvSpPr>
            <p:spPr>
              <a:xfrm>
                <a:off x="0" y="12027"/>
                <a:ext cx="9947672" cy="44653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2147" name="I"/>
            <p:cNvSpPr txBox="1"/>
            <p:nvPr/>
          </p:nvSpPr>
          <p:spPr>
            <a:xfrm>
              <a:off x="1285875" y="114101"/>
              <a:ext cx="373777" cy="6762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B51A00"/>
                  </a:solidFill>
                  <a:uFill>
                    <a:solidFill>
                      <a:srgbClr val="B51A00"/>
                    </a:solidFill>
                  </a:uFill>
                  <a:latin typeface="Palatino"/>
                  <a:ea typeface="Palatino"/>
                  <a:cs typeface="Palatino"/>
                  <a:sym typeface="Palatino"/>
                </a:defRPr>
              </a:lvl1pPr>
            </a:lstStyle>
            <a:p>
              <a:pPr/>
              <a:r>
                <a:t>I</a:t>
              </a:r>
            </a:p>
          </p:txBody>
        </p:sp>
        <p:sp>
          <p:nvSpPr>
            <p:cNvPr id="2148" name="I"/>
            <p:cNvSpPr txBox="1"/>
            <p:nvPr/>
          </p:nvSpPr>
          <p:spPr>
            <a:xfrm>
              <a:off x="4589859" y="114101"/>
              <a:ext cx="373778" cy="6762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solidFill>
                    <a:srgbClr val="B51A00"/>
                  </a:solidFill>
                  <a:uFill>
                    <a:solidFill>
                      <a:srgbClr val="B51A00"/>
                    </a:solidFill>
                  </a:uFill>
                  <a:latin typeface="Palatino"/>
                  <a:ea typeface="Palatino"/>
                  <a:cs typeface="Palatino"/>
                  <a:sym typeface="Palatino"/>
                </a:defRPr>
              </a:lvl1pPr>
            </a:lstStyle>
            <a:p>
              <a:pPr/>
              <a:r>
                <a:t>I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Figure 11.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11.6</a:t>
            </a:r>
          </a:p>
        </p:txBody>
      </p:sp>
      <p:grpSp>
        <p:nvGrpSpPr>
          <p:cNvPr id="2154" name="Group"/>
          <p:cNvGrpSpPr/>
          <p:nvPr/>
        </p:nvGrpSpPr>
        <p:grpSpPr>
          <a:xfrm>
            <a:off x="5655468" y="553640"/>
            <a:ext cx="13108782" cy="12555142"/>
            <a:chOff x="0" y="0"/>
            <a:chExt cx="13108781" cy="12555140"/>
          </a:xfrm>
        </p:grpSpPr>
        <p:pic>
          <p:nvPicPr>
            <p:cNvPr id="2152" name="fox78119_1106.jpg" descr="fox78119_110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50156" y="53578"/>
              <a:ext cx="10572752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53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6" name="Figure 11.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11.7</a:t>
            </a:r>
          </a:p>
        </p:txBody>
      </p:sp>
      <p:grpSp>
        <p:nvGrpSpPr>
          <p:cNvPr id="2159" name="Group"/>
          <p:cNvGrpSpPr/>
          <p:nvPr/>
        </p:nvGrpSpPr>
        <p:grpSpPr>
          <a:xfrm>
            <a:off x="5334000" y="553640"/>
            <a:ext cx="13716000" cy="12317811"/>
            <a:chOff x="0" y="0"/>
            <a:chExt cx="13716000" cy="12317809"/>
          </a:xfrm>
        </p:grpSpPr>
        <p:pic>
          <p:nvPicPr>
            <p:cNvPr id="2157" name="fox78119_1107.jpg" descr="fox78119_110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90909"/>
              <a:ext cx="13716000" cy="12026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58" name="Rectangle"/>
            <p:cNvSpPr/>
            <p:nvPr/>
          </p:nvSpPr>
          <p:spPr>
            <a:xfrm>
              <a:off x="321468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Thyroid Diseases"/>
          <p:cNvSpPr txBox="1"/>
          <p:nvPr/>
        </p:nvSpPr>
        <p:spPr>
          <a:xfrm>
            <a:off x="4047852" y="508992"/>
            <a:ext cx="11269266" cy="839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4600"/>
            </a:lvl1pPr>
          </a:lstStyle>
          <a:p>
            <a:pPr/>
            <a:r>
              <a:t>Thyroid Diseases</a:t>
            </a:r>
          </a:p>
        </p:txBody>
      </p:sp>
      <p:sp>
        <p:nvSpPr>
          <p:cNvPr id="2162" name="Goiter:  hypertrophy (excessive growth) of thyroid gland…"/>
          <p:cNvSpPr txBox="1"/>
          <p:nvPr/>
        </p:nvSpPr>
        <p:spPr>
          <a:xfrm>
            <a:off x="5005171" y="1604962"/>
            <a:ext cx="14733985" cy="115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3200"/>
            </a:pPr>
            <a:r>
              <a:t>Goiter:  hypertrophy</a:t>
            </a:r>
            <a:r>
              <a:rPr b="0"/>
              <a:t> (excessive growth) of thyroid gland</a:t>
            </a:r>
            <a:endParaRPr b="0"/>
          </a:p>
          <a:p>
            <a:pPr defTabSz="821531">
              <a:defRPr b="1" sz="3200"/>
            </a:pPr>
            <a:endParaRPr b="0"/>
          </a:p>
          <a:p>
            <a:pPr defTabSz="821531">
              <a:defRPr b="1" sz="3200"/>
            </a:pPr>
            <a:r>
              <a:t>Endemic Goiter:</a:t>
            </a:r>
          </a:p>
          <a:p>
            <a:pPr defTabSz="821531">
              <a:defRPr sz="3200"/>
            </a:pPr>
            <a:r>
              <a:t>Lack of iodine in diet (increased incident with distance from sea)</a:t>
            </a:r>
          </a:p>
          <a:p>
            <a:pPr defTabSz="821531">
              <a:defRPr sz="3200"/>
            </a:pPr>
            <a:r>
              <a:rPr b="1"/>
              <a:t>-&gt;</a:t>
            </a:r>
            <a:r>
              <a:t> low levels of thyroxine </a:t>
            </a:r>
          </a:p>
          <a:p>
            <a:pPr defTabSz="821531">
              <a:defRPr sz="3200"/>
            </a:pPr>
            <a:r>
              <a:rPr b="1"/>
              <a:t>-&gt;</a:t>
            </a:r>
            <a:r>
              <a:t> no negative feedback on pituitary</a:t>
            </a:r>
          </a:p>
          <a:p>
            <a:pPr defTabSz="821531">
              <a:defRPr sz="3200"/>
            </a:pPr>
            <a:r>
              <a:rPr b="1"/>
              <a:t>-&gt;</a:t>
            </a:r>
            <a:r>
              <a:t> high levels of TSH</a:t>
            </a:r>
          </a:p>
          <a:p>
            <a:pPr defTabSz="821531">
              <a:defRPr b="1" sz="3200"/>
            </a:pPr>
          </a:p>
          <a:p>
            <a:pPr defTabSz="821531">
              <a:defRPr b="1" sz="3200"/>
            </a:pPr>
            <a:r>
              <a:t>Hypothryoidism</a:t>
            </a:r>
          </a:p>
          <a:p>
            <a:pPr defTabSz="821531">
              <a:defRPr sz="3200"/>
            </a:pPr>
            <a:r>
              <a:t>Primary: thyroid gland defect.</a:t>
            </a:r>
          </a:p>
          <a:p>
            <a:pPr defTabSz="821531">
              <a:defRPr sz="3200"/>
            </a:pPr>
            <a:r>
              <a:t>Secondary: insufficient TSH, or insufficient Iodine in diet.</a:t>
            </a:r>
          </a:p>
          <a:p>
            <a:pPr defTabSz="821531">
              <a:defRPr sz="3200"/>
            </a:pPr>
            <a:r>
              <a:t>Lethargy, low metablic rate, weight gain, sensitive to cold stress.</a:t>
            </a:r>
          </a:p>
          <a:p>
            <a:pPr defTabSz="821531">
              <a:defRPr b="1" sz="3200"/>
            </a:pPr>
            <a:r>
              <a:t>Cretinism: </a:t>
            </a:r>
            <a:r>
              <a:rPr b="0"/>
              <a:t>mental retardation due to hypothyroidism during pregnancy and after birth.</a:t>
            </a:r>
            <a:endParaRPr b="0"/>
          </a:p>
          <a:p>
            <a:pPr defTabSz="821531">
              <a:defRPr b="1" sz="3200"/>
            </a:pPr>
          </a:p>
          <a:p>
            <a:pPr defTabSz="821531">
              <a:defRPr b="1" sz="3200"/>
            </a:pPr>
            <a:r>
              <a:t>Hyperthyroidism</a:t>
            </a:r>
          </a:p>
          <a:p>
            <a:pPr defTabSz="821531">
              <a:defRPr sz="3200"/>
            </a:pPr>
            <a:r>
              <a:t>Over stimulation of thyroid gland; thyroid gland tumor</a:t>
            </a:r>
          </a:p>
          <a:p>
            <a:pPr defTabSz="821531">
              <a:defRPr sz="3200"/>
            </a:pPr>
            <a:r>
              <a:rPr b="1"/>
              <a:t>Graves Disease</a:t>
            </a:r>
            <a:r>
              <a:t>: autoimmune disease</a:t>
            </a:r>
          </a:p>
          <a:p>
            <a:pPr defTabSz="821531">
              <a:defRPr sz="3200"/>
            </a:pPr>
            <a:r>
              <a:rPr b="1"/>
              <a:t>antibodies</a:t>
            </a:r>
            <a:r>
              <a:t> bind to TSH receptors on thyroid</a:t>
            </a:r>
          </a:p>
          <a:p>
            <a:pPr defTabSz="821531">
              <a:defRPr sz="3200"/>
            </a:pPr>
            <a:r>
              <a:t>-&gt; activate thyroid (antibodies </a:t>
            </a:r>
            <a:r>
              <a:rPr b="1"/>
              <a:t>not</a:t>
            </a:r>
            <a:r>
              <a:t> controlled by negative feedback)</a:t>
            </a:r>
          </a:p>
          <a:p>
            <a:pPr defTabSz="821531">
              <a:defRPr sz="3200"/>
            </a:pPr>
            <a:r>
              <a:t>-&gt; hypertrophy of thyroid and </a:t>
            </a:r>
            <a:r>
              <a:rPr b="1"/>
              <a:t>hyperthyroxemia</a:t>
            </a:r>
          </a:p>
          <a:p>
            <a:pPr defTabSz="821531">
              <a:defRPr sz="3200"/>
            </a:pPr>
            <a:r>
              <a:t>-&gt; goiter and </a:t>
            </a:r>
            <a:r>
              <a:rPr b="1"/>
              <a:t>exophthalmos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Figure 11.25"/>
          <p:cNvSpPr txBox="1"/>
          <p:nvPr/>
        </p:nvSpPr>
        <p:spPr>
          <a:xfrm>
            <a:off x="18192750" y="12608718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11.25</a:t>
            </a:r>
          </a:p>
        </p:txBody>
      </p:sp>
      <p:grpSp>
        <p:nvGrpSpPr>
          <p:cNvPr id="2167" name="Group"/>
          <p:cNvGrpSpPr/>
          <p:nvPr/>
        </p:nvGrpSpPr>
        <p:grpSpPr>
          <a:xfrm>
            <a:off x="5655468" y="-89298"/>
            <a:ext cx="14448237" cy="13841018"/>
            <a:chOff x="0" y="0"/>
            <a:chExt cx="14448235" cy="13841016"/>
          </a:xfrm>
        </p:grpSpPr>
        <p:pic>
          <p:nvPicPr>
            <p:cNvPr id="2165" name="fox78119_1125.jpg" descr="fox78119_112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057619" y="59065"/>
              <a:ext cx="8293629" cy="137819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66" name="Rectangle"/>
            <p:cNvSpPr/>
            <p:nvPr/>
          </p:nvSpPr>
          <p:spPr>
            <a:xfrm>
              <a:off x="0" y="0"/>
              <a:ext cx="14448236" cy="6497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1" name="Group"/>
          <p:cNvGrpSpPr/>
          <p:nvPr/>
        </p:nvGrpSpPr>
        <p:grpSpPr>
          <a:xfrm>
            <a:off x="1815703" y="375046"/>
            <a:ext cx="13108782" cy="12965908"/>
            <a:chOff x="0" y="0"/>
            <a:chExt cx="13108781" cy="12965906"/>
          </a:xfrm>
        </p:grpSpPr>
        <p:pic>
          <p:nvPicPr>
            <p:cNvPr id="2169" name="fox78119_1124.jpg" descr="fox78119_112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969690" y="160734"/>
              <a:ext cx="9163051" cy="128051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70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2172" name="Figure 11.24"/>
          <p:cNvSpPr txBox="1"/>
          <p:nvPr/>
        </p:nvSpPr>
        <p:spPr>
          <a:xfrm>
            <a:off x="3512343" y="13090921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11.24</a:t>
            </a:r>
          </a:p>
        </p:txBody>
      </p:sp>
      <p:pic>
        <p:nvPicPr>
          <p:cNvPr id="2173" name="v22n1_0206_img_5.tiff" descr="v22n1_0206_img_5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567046" y="2178843"/>
            <a:ext cx="7512272" cy="8626080"/>
          </a:xfrm>
          <a:prstGeom prst="rect">
            <a:avLst/>
          </a:prstGeom>
          <a:ln w="12700"/>
        </p:spPr>
      </p:pic>
      <p:sp>
        <p:nvSpPr>
          <p:cNvPr id="2174" name="http://www.iccidd.org/media/IDD%20Newsletter/1991-2006/v22n1_0206.htm"/>
          <p:cNvSpPr txBox="1"/>
          <p:nvPr/>
        </p:nvSpPr>
        <p:spPr>
          <a:xfrm>
            <a:off x="13352859" y="12698015"/>
            <a:ext cx="7461145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http://www.iccidd.org/media/IDD%20Newsletter/1991-2006/v22n1_0206.htm</a:t>
            </a:r>
          </a:p>
        </p:txBody>
      </p:sp>
      <p:sp>
        <p:nvSpPr>
          <p:cNvPr id="2175" name="Many children in southern Albania, like this 12 year old girl from Korçe, have visible goiter."/>
          <p:cNvSpPr txBox="1"/>
          <p:nvPr/>
        </p:nvSpPr>
        <p:spPr>
          <a:xfrm>
            <a:off x="12852796" y="11215687"/>
            <a:ext cx="8483204" cy="75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defTabSz="910828">
              <a:spcBef>
                <a:spcPts val="1500"/>
              </a:spcBef>
              <a:defRPr sz="1800">
                <a:solidFill>
                  <a:srgbClr val="515151"/>
                </a:solidFill>
              </a:defRPr>
            </a:lvl1pPr>
          </a:lstStyle>
          <a:p>
            <a:pPr/>
            <a:r>
              <a:t>Many children in southern Albania, like this 12 year old girl from Korçe, have visible goiter.</a:t>
            </a:r>
          </a:p>
        </p:txBody>
      </p:sp>
      <p:sp>
        <p:nvSpPr>
          <p:cNvPr id="2176" name="Goiter"/>
          <p:cNvSpPr txBox="1"/>
          <p:nvPr/>
        </p:nvSpPr>
        <p:spPr>
          <a:xfrm>
            <a:off x="12781359" y="375046"/>
            <a:ext cx="2135353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Goiter</a:t>
            </a:r>
          </a:p>
        </p:txBody>
      </p:sp>
      <p:sp>
        <p:nvSpPr>
          <p:cNvPr id="2177" name="Rectangle"/>
          <p:cNvSpPr/>
          <p:nvPr/>
        </p:nvSpPr>
        <p:spPr>
          <a:xfrm>
            <a:off x="5887640" y="12840890"/>
            <a:ext cx="4964907" cy="482204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9" name="WorldMap.png" descr="WorldMap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30265" y="1946671"/>
            <a:ext cx="15948425" cy="8878265"/>
          </a:xfrm>
          <a:prstGeom prst="rect">
            <a:avLst/>
          </a:prstGeom>
          <a:ln w="12700">
            <a:miter lim="400000"/>
          </a:ln>
        </p:spPr>
      </p:pic>
      <p:sp>
        <p:nvSpPr>
          <p:cNvPr id="2180" name="From Venturi 1985, http://sites.google.com/site/iodinestudies/epi"/>
          <p:cNvSpPr txBox="1"/>
          <p:nvPr/>
        </p:nvSpPr>
        <p:spPr>
          <a:xfrm>
            <a:off x="13387811" y="12885539"/>
            <a:ext cx="7213305" cy="410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sz="1800"/>
            </a:lvl1pPr>
          </a:lstStyle>
          <a:p>
            <a:pPr/>
            <a:r>
              <a:t>From Venturi 1985, http://sites.google.com/site/iodinestudies/epi</a:t>
            </a:r>
          </a:p>
        </p:txBody>
      </p:sp>
      <p:sp>
        <p:nvSpPr>
          <p:cNvPr id="2181" name="World map of prevalence of iodine-deficient goitre before iodine-prophylaxis"/>
          <p:cNvSpPr txBox="1"/>
          <p:nvPr/>
        </p:nvSpPr>
        <p:spPr>
          <a:xfrm>
            <a:off x="4298156" y="931068"/>
            <a:ext cx="15826979" cy="6024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>
              <a:spcBef>
                <a:spcPts val="1800"/>
              </a:spcBef>
              <a:defRPr sz="3200">
                <a:solidFill>
                  <a:srgbClr val="011A9A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World map of prevalence of iodine-deficient goitre before iodine-prophylaxis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Cloning of Leptin (leptos = thin) and receptor"/>
          <p:cNvSpPr txBox="1"/>
          <p:nvPr>
            <p:ph type="title"/>
          </p:nvPr>
        </p:nvSpPr>
        <p:spPr>
          <a:xfrm>
            <a:off x="3601640" y="142875"/>
            <a:ext cx="15180470" cy="1482329"/>
          </a:xfrm>
          <a:prstGeom prst="rect">
            <a:avLst/>
          </a:prstGeom>
        </p:spPr>
        <p:txBody>
          <a:bodyPr/>
          <a:lstStyle>
            <a:lvl1pPr>
              <a:defRPr sz="5000"/>
            </a:lvl1pPr>
          </a:lstStyle>
          <a:p>
            <a:pPr/>
            <a:r>
              <a:t>Cloning of Leptin (leptos = thin) and receptor</a:t>
            </a:r>
          </a:p>
        </p:txBody>
      </p:sp>
      <p:sp>
        <p:nvSpPr>
          <p:cNvPr id="688" name="Leptin = ~100 amino acid peptide hormone secreted by adipose tissue into the blood.…"/>
          <p:cNvSpPr txBox="1"/>
          <p:nvPr/>
        </p:nvSpPr>
        <p:spPr>
          <a:xfrm>
            <a:off x="3804443" y="1762521"/>
            <a:ext cx="15341204" cy="9004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Leptin = ~100 amino acid peptide hormone secreted by adipose tissue into the blood.</a:t>
            </a: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b="1"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defRPr>
            </a:pPr>
            <a:r>
              <a:t>ob/ob mutation </a:t>
            </a:r>
          </a:p>
          <a:p>
            <a:pPr marL="995680" marR="81280" indent="-914400" defTabSz="1821656">
              <a:buClr>
                <a:srgbClr val="D81E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	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extra stop codon terminates leptin transcript.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hypoleptinemia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b="1" sz="32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</a:defRPr>
            </a:pPr>
            <a:r>
              <a:t>db/db mutation </a:t>
            </a:r>
          </a:p>
          <a:p>
            <a:pPr marL="995680" marR="81280" indent="-914400" defTabSz="1821656">
              <a:buClr>
                <a:srgbClr val="D81E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	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extra stop codon terminates leptin receptor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i="1">
                <a:latin typeface="Helvetica"/>
                <a:ea typeface="Helvetica"/>
                <a:cs typeface="Helvetica"/>
                <a:sym typeface="Helvetica"/>
              </a:rPr>
              <a:t>functional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hypoleptinemia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rPr b="0" sz="3200"/>
              <a:t>There are rare human mutants homologous to mouse mutants: </a:t>
            </a:r>
            <a:endParaRPr b="0" sz="3200"/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rPr b="0" sz="3200"/>
              <a:t>	Anglo-Pakistani brothers lack leptin, </a:t>
            </a:r>
            <a:endParaRPr b="0" sz="3200"/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rPr b="0" sz="3200"/>
              <a:t>	French sisters lack leptin receptors.</a:t>
            </a:r>
            <a:endParaRPr b="0" sz="3200"/>
          </a:p>
          <a:p>
            <a:pPr marL="1910079" marR="81280" indent="-1828800" defTabSz="1821656">
              <a:buClr>
                <a:srgbClr val="000000"/>
              </a:buClr>
              <a:buFont typeface="Palatino"/>
              <a:defRPr b="1" sz="4600">
                <a:uFill>
                  <a:solidFill>
                    <a:srgbClr val="000000"/>
                  </a:solidFill>
                </a:uFill>
                <a:latin typeface="Palatino"/>
                <a:ea typeface="Palatino"/>
                <a:cs typeface="Palatino"/>
                <a:sym typeface="Palatino"/>
              </a:defRPr>
            </a:pPr>
            <a:endParaRPr b="0" sz="3200"/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rPr b="0"/>
              <a:t>However, exogenous leptin doesn’t decrease appetite/body weight in most humans.</a:t>
            </a:r>
            <a:r>
              <a:t> </a:t>
            </a:r>
          </a:p>
        </p:txBody>
      </p:sp>
      <p:sp>
        <p:nvSpPr>
          <p:cNvPr id="689" name="hypo - below (normal levels)…"/>
          <p:cNvSpPr txBox="1"/>
          <p:nvPr/>
        </p:nvSpPr>
        <p:spPr>
          <a:xfrm>
            <a:off x="4137421" y="11322843"/>
            <a:ext cx="13805298" cy="1701801"/>
          </a:xfrm>
          <a:prstGeom prst="rect">
            <a:avLst/>
          </a:prstGeom>
          <a:solidFill>
            <a:srgbClr val="E0EDD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rPr i="1"/>
              <a:t>hypo</a:t>
            </a:r>
            <a:r>
              <a:t> - below (normal levels)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rPr i="1"/>
              <a:t>-emia</a:t>
            </a:r>
            <a:r>
              <a:t> - related to blood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rPr i="1"/>
              <a:t>hypoleptinemia</a:t>
            </a:r>
            <a:r>
              <a:t> - below normal levels of leptin in the blood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3" name="34 countries have reached the universal salt iodization goal"/>
          <p:cNvSpPr txBox="1"/>
          <p:nvPr/>
        </p:nvSpPr>
        <p:spPr>
          <a:xfrm>
            <a:off x="3248481" y="11715750"/>
            <a:ext cx="14108908" cy="71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sz="3800"/>
            </a:lvl1pPr>
          </a:lstStyle>
          <a:p>
            <a:pPr/>
            <a:r>
              <a:t>34 countries have reached the universal salt iodization goal</a:t>
            </a:r>
          </a:p>
        </p:txBody>
      </p:sp>
      <p:pic>
        <p:nvPicPr>
          <p:cNvPr id="2184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1196578"/>
            <a:ext cx="18270141" cy="100369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6" name="Figure 11.26"/>
          <p:cNvSpPr txBox="1"/>
          <p:nvPr/>
        </p:nvSpPr>
        <p:spPr>
          <a:xfrm>
            <a:off x="4137421" y="12626578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11.26</a:t>
            </a:r>
          </a:p>
        </p:txBody>
      </p:sp>
      <p:grpSp>
        <p:nvGrpSpPr>
          <p:cNvPr id="2191" name="Group"/>
          <p:cNvGrpSpPr/>
          <p:nvPr/>
        </p:nvGrpSpPr>
        <p:grpSpPr>
          <a:xfrm>
            <a:off x="3405187" y="-196454"/>
            <a:ext cx="15234048" cy="11653244"/>
            <a:chOff x="0" y="0"/>
            <a:chExt cx="15234046" cy="11653242"/>
          </a:xfrm>
        </p:grpSpPr>
        <p:grpSp>
          <p:nvGrpSpPr>
            <p:cNvPr id="2189" name="Group"/>
            <p:cNvGrpSpPr/>
            <p:nvPr/>
          </p:nvGrpSpPr>
          <p:grpSpPr>
            <a:xfrm>
              <a:off x="0" y="0"/>
              <a:ext cx="15234047" cy="11412141"/>
              <a:chOff x="0" y="0"/>
              <a:chExt cx="15234046" cy="11412140"/>
            </a:xfrm>
          </p:grpSpPr>
          <p:pic>
            <p:nvPicPr>
              <p:cNvPr id="2187" name="fox78119_1126.jpg" descr="fox78119_1126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267890"/>
                <a:ext cx="15234047" cy="1114425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188" name="Rectangle"/>
              <p:cNvSpPr/>
              <p:nvPr/>
            </p:nvSpPr>
            <p:spPr>
              <a:xfrm>
                <a:off x="1071562" y="0"/>
                <a:ext cx="13108782" cy="5893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2190" name="Rectangle"/>
            <p:cNvSpPr/>
            <p:nvPr/>
          </p:nvSpPr>
          <p:spPr>
            <a:xfrm>
              <a:off x="4304109" y="11081742"/>
              <a:ext cx="5947173" cy="5715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pic>
        <p:nvPicPr>
          <p:cNvPr id="2192" name="Graves_Disease_2Y0276.png" descr="Graves_Disease_2Y027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53109" y="4875464"/>
            <a:ext cx="5715001" cy="7751114"/>
          </a:xfrm>
          <a:prstGeom prst="rect">
            <a:avLst/>
          </a:prstGeom>
          <a:ln w="12700"/>
        </p:spPr>
      </p:pic>
      <p:sp>
        <p:nvSpPr>
          <p:cNvPr id="2193" name="Exophthalamus and Goiter in Grave’s Disease"/>
          <p:cNvSpPr txBox="1"/>
          <p:nvPr/>
        </p:nvSpPr>
        <p:spPr>
          <a:xfrm>
            <a:off x="3997529" y="11507787"/>
            <a:ext cx="9054692" cy="701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Exophthalamus and Goiter in Grave’s Disease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able 11.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11.8</a:t>
            </a:r>
          </a:p>
        </p:txBody>
      </p:sp>
      <p:grpSp>
        <p:nvGrpSpPr>
          <p:cNvPr id="2198" name="Group"/>
          <p:cNvGrpSpPr/>
          <p:nvPr/>
        </p:nvGrpSpPr>
        <p:grpSpPr>
          <a:xfrm>
            <a:off x="3815953" y="982265"/>
            <a:ext cx="16769954" cy="7666039"/>
            <a:chOff x="0" y="0"/>
            <a:chExt cx="16769953" cy="7666037"/>
          </a:xfrm>
        </p:grpSpPr>
        <p:pic>
          <p:nvPicPr>
            <p:cNvPr id="2196" name="fox78119_tb1108.jpg" descr="fox78119_tb110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25834"/>
              <a:ext cx="16769954" cy="7340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97" name="Rectangle"/>
            <p:cNvSpPr/>
            <p:nvPr/>
          </p:nvSpPr>
          <p:spPr>
            <a:xfrm>
              <a:off x="1214437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2199" name="Hyperthyroid Treatment: radioactive Iodine to kill thyroid gland cells"/>
          <p:cNvSpPr txBox="1"/>
          <p:nvPr/>
        </p:nvSpPr>
        <p:spPr>
          <a:xfrm>
            <a:off x="3923109" y="11162109"/>
            <a:ext cx="1418718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Hyperthyroid Treatment: radioactive Iodine to kill thyroid gland cells</a:t>
            </a:r>
          </a:p>
        </p:txBody>
      </p:sp>
      <p:sp>
        <p:nvSpPr>
          <p:cNvPr id="2200" name="Hypothyroid Treatment: Iodized salt, T4 injections"/>
          <p:cNvSpPr txBox="1"/>
          <p:nvPr/>
        </p:nvSpPr>
        <p:spPr>
          <a:xfrm>
            <a:off x="3923109" y="10251281"/>
            <a:ext cx="10561455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Hypothyroid Treatment: Iodized salt, T4 injections</a:t>
            </a:r>
          </a:p>
        </p:txBody>
      </p:sp>
      <p:sp>
        <p:nvSpPr>
          <p:cNvPr id="2201" name="30% less O2 consumption"/>
          <p:cNvSpPr txBox="1"/>
          <p:nvPr/>
        </p:nvSpPr>
        <p:spPr>
          <a:xfrm>
            <a:off x="7462335" y="8696852"/>
            <a:ext cx="5315955" cy="7037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pPr>
            <a:r>
              <a:t>30% </a:t>
            </a:r>
            <a:r>
              <a:rPr b="1"/>
              <a:t>less</a:t>
            </a:r>
            <a:r>
              <a:t> O</a:t>
            </a:r>
            <a:r>
              <a:rPr baseline="-5999"/>
              <a:t>2 </a:t>
            </a:r>
            <a:r>
              <a:t>consumption</a:t>
            </a:r>
          </a:p>
        </p:txBody>
      </p:sp>
      <p:sp>
        <p:nvSpPr>
          <p:cNvPr id="2202" name="50% more O2 consumption"/>
          <p:cNvSpPr txBox="1"/>
          <p:nvPr/>
        </p:nvSpPr>
        <p:spPr>
          <a:xfrm>
            <a:off x="14637661" y="8637320"/>
            <a:ext cx="5705241" cy="70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pPr>
            <a:r>
              <a:t>50% </a:t>
            </a:r>
            <a:r>
              <a:rPr b="1"/>
              <a:t>more</a:t>
            </a:r>
            <a:r>
              <a:t> O</a:t>
            </a:r>
            <a:r>
              <a:rPr baseline="-5999"/>
              <a:t>2 </a:t>
            </a:r>
            <a:r>
              <a:t>consumption</a:t>
            </a:r>
          </a:p>
        </p:txBody>
      </p:sp>
      <p:sp>
        <p:nvSpPr>
          <p:cNvPr id="2203" name="metabolism:"/>
          <p:cNvSpPr txBox="1"/>
          <p:nvPr/>
        </p:nvSpPr>
        <p:spPr>
          <a:xfrm>
            <a:off x="4115593" y="8709818"/>
            <a:ext cx="2508251" cy="701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3800">
                <a:latin typeface="+mj-lt"/>
                <a:ea typeface="+mj-ea"/>
                <a:cs typeface="+mj-cs"/>
                <a:sym typeface="Gill Sans"/>
              </a:defRPr>
            </a:lvl1pPr>
          </a:lstStyle>
          <a:p>
            <a:pPr/>
            <a:r>
              <a:t>metabolism: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5" name="HP-Thyroid axis: Analysis of Dysfunction"/>
          <p:cNvSpPr txBox="1"/>
          <p:nvPr>
            <p:ph type="title"/>
          </p:nvPr>
        </p:nvSpPr>
        <p:spPr>
          <a:xfrm>
            <a:off x="4308475" y="0"/>
            <a:ext cx="14733985" cy="1863725"/>
          </a:xfrm>
          <a:prstGeom prst="rect">
            <a:avLst/>
          </a:prstGeom>
        </p:spPr>
        <p:txBody>
          <a:bodyPr anchor="t"/>
          <a:lstStyle/>
          <a:p>
            <a:pPr/>
            <a:r>
              <a:t>HP-Thyroid axis: Analysis of Dysfunction</a:t>
            </a:r>
          </a:p>
        </p:txBody>
      </p:sp>
      <p:sp>
        <p:nvSpPr>
          <p:cNvPr id="2206" name="TSH"/>
          <p:cNvSpPr txBox="1"/>
          <p:nvPr/>
        </p:nvSpPr>
        <p:spPr>
          <a:xfrm>
            <a:off x="6640513" y="6445647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TSH</a:t>
            </a:r>
          </a:p>
        </p:txBody>
      </p:sp>
      <p:grpSp>
        <p:nvGrpSpPr>
          <p:cNvPr id="2232" name="Group"/>
          <p:cNvGrpSpPr/>
          <p:nvPr/>
        </p:nvGrpSpPr>
        <p:grpSpPr>
          <a:xfrm>
            <a:off x="7545387" y="2124471"/>
            <a:ext cx="10461626" cy="10315576"/>
            <a:chOff x="0" y="0"/>
            <a:chExt cx="10461624" cy="10315575"/>
          </a:xfrm>
        </p:grpSpPr>
        <p:grpSp>
          <p:nvGrpSpPr>
            <p:cNvPr id="2210" name="Group"/>
            <p:cNvGrpSpPr/>
            <p:nvPr/>
          </p:nvGrpSpPr>
          <p:grpSpPr>
            <a:xfrm>
              <a:off x="8401049" y="9045575"/>
              <a:ext cx="2060576" cy="1270000"/>
              <a:chOff x="0" y="0"/>
              <a:chExt cx="2060574" cy="1270000"/>
            </a:xfrm>
          </p:grpSpPr>
          <p:sp>
            <p:nvSpPr>
              <p:cNvPr id="2207" name="Line"/>
              <p:cNvSpPr/>
              <p:nvPr/>
            </p:nvSpPr>
            <p:spPr>
              <a:xfrm>
                <a:off x="0" y="320675"/>
                <a:ext cx="882650" cy="3176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08" name="Line"/>
              <p:cNvSpPr/>
              <p:nvPr/>
            </p:nvSpPr>
            <p:spPr>
              <a:xfrm>
                <a:off x="13890" y="739775"/>
                <a:ext cx="805942" cy="3430"/>
              </a:xfrm>
              <a:prstGeom prst="line">
                <a:avLst/>
              </a:prstGeom>
              <a:noFill/>
              <a:ln w="1016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09" name="stimulate…"/>
              <p:cNvSpPr/>
              <p:nvPr/>
            </p:nvSpPr>
            <p:spPr>
              <a:xfrm>
                <a:off x="790574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/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stimulate</a:t>
                </a:r>
              </a:p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inhibit</a:t>
                </a:r>
              </a:p>
            </p:txBody>
          </p:sp>
        </p:grpSp>
        <p:sp>
          <p:nvSpPr>
            <p:cNvPr id="2211" name="Rounded Rectangle"/>
            <p:cNvSpPr/>
            <p:nvPr/>
          </p:nvSpPr>
          <p:spPr>
            <a:xfrm>
              <a:off x="1777999" y="0"/>
              <a:ext cx="5673727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12" name="Rounded Rectangle"/>
            <p:cNvSpPr/>
            <p:nvPr/>
          </p:nvSpPr>
          <p:spPr>
            <a:xfrm>
              <a:off x="1777999" y="3575049"/>
              <a:ext cx="5673727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13" name="Rounded Rectangle"/>
            <p:cNvSpPr/>
            <p:nvPr/>
          </p:nvSpPr>
          <p:spPr>
            <a:xfrm>
              <a:off x="2367359" y="7636271"/>
              <a:ext cx="4401820" cy="1551846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14" name="Hypothalamus"/>
            <p:cNvSpPr/>
            <p:nvPr/>
          </p:nvSpPr>
          <p:spPr>
            <a:xfrm>
              <a:off x="4616450" y="666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2215" name="Pituitary"/>
            <p:cNvSpPr/>
            <p:nvPr/>
          </p:nvSpPr>
          <p:spPr>
            <a:xfrm>
              <a:off x="4616448" y="49530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2216" name="Thyroid…"/>
            <p:cNvSpPr/>
            <p:nvPr/>
          </p:nvSpPr>
          <p:spPr>
            <a:xfrm>
              <a:off x="4687886" y="77319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Thyroid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Gland</a:t>
              </a:r>
            </a:p>
          </p:txBody>
        </p:sp>
        <p:sp>
          <p:nvSpPr>
            <p:cNvPr id="2217" name="Line"/>
            <p:cNvSpPr/>
            <p:nvPr/>
          </p:nvSpPr>
          <p:spPr>
            <a:xfrm>
              <a:off x="4578350" y="1562100"/>
              <a:ext cx="3175" cy="26098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18" name="Line"/>
            <p:cNvSpPr/>
            <p:nvPr/>
          </p:nvSpPr>
          <p:spPr>
            <a:xfrm flipH="1">
              <a:off x="606425" y="4686300"/>
              <a:ext cx="3216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19" name="Line"/>
            <p:cNvSpPr/>
            <p:nvPr/>
          </p:nvSpPr>
          <p:spPr>
            <a:xfrm flipV="1">
              <a:off x="0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20" name="Line"/>
            <p:cNvSpPr/>
            <p:nvPr/>
          </p:nvSpPr>
          <p:spPr>
            <a:xfrm>
              <a:off x="6153150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21" name="TRH"/>
            <p:cNvSpPr/>
            <p:nvPr/>
          </p:nvSpPr>
          <p:spPr>
            <a:xfrm>
              <a:off x="3933825" y="866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TRH</a:t>
              </a:r>
            </a:p>
          </p:txBody>
        </p:sp>
        <p:sp>
          <p:nvSpPr>
            <p:cNvPr id="2222" name="TSH"/>
            <p:cNvSpPr/>
            <p:nvPr/>
          </p:nvSpPr>
          <p:spPr>
            <a:xfrm>
              <a:off x="3794124" y="43211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TSH</a:t>
              </a:r>
            </a:p>
          </p:txBody>
        </p:sp>
        <p:sp>
          <p:nvSpPr>
            <p:cNvPr id="2223" name="Thyroxine (T4)"/>
            <p:cNvSpPr/>
            <p:nvPr/>
          </p:nvSpPr>
          <p:spPr>
            <a:xfrm>
              <a:off x="8325643" y="80295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24" name="Line"/>
            <p:cNvSpPr/>
            <p:nvPr/>
          </p:nvSpPr>
          <p:spPr>
            <a:xfrm flipH="1" flipV="1">
              <a:off x="19049" y="4994275"/>
              <a:ext cx="15876" cy="34480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25" name="Line"/>
            <p:cNvSpPr/>
            <p:nvPr/>
          </p:nvSpPr>
          <p:spPr>
            <a:xfrm flipV="1">
              <a:off x="8645525" y="5149850"/>
              <a:ext cx="3176" cy="285750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26" name="Line"/>
            <p:cNvSpPr/>
            <p:nvPr/>
          </p:nvSpPr>
          <p:spPr>
            <a:xfrm flipV="1">
              <a:off x="8645525" y="2016125"/>
              <a:ext cx="3176" cy="24034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27" name="Thyroxine (T4)"/>
            <p:cNvSpPr/>
            <p:nvPr/>
          </p:nvSpPr>
          <p:spPr>
            <a:xfrm>
              <a:off x="832485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28" name="Thyroxine (T4)"/>
            <p:cNvSpPr/>
            <p:nvPr/>
          </p:nvSpPr>
          <p:spPr>
            <a:xfrm>
              <a:off x="8307784" y="1374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29" name="Line"/>
            <p:cNvSpPr/>
            <p:nvPr/>
          </p:nvSpPr>
          <p:spPr>
            <a:xfrm flipH="1">
              <a:off x="5398008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30" name="Line"/>
            <p:cNvSpPr/>
            <p:nvPr/>
          </p:nvSpPr>
          <p:spPr>
            <a:xfrm>
              <a:off x="5344032" y="1209615"/>
              <a:ext cx="3272919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31" name="Line"/>
            <p:cNvSpPr/>
            <p:nvPr/>
          </p:nvSpPr>
          <p:spPr>
            <a:xfrm flipV="1">
              <a:off x="8632825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233" name="+ Iodine"/>
          <p:cNvSpPr txBox="1"/>
          <p:nvPr/>
        </p:nvSpPr>
        <p:spPr>
          <a:xfrm>
            <a:off x="7819232" y="10803334"/>
            <a:ext cx="178367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+ Iodine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HP-Thyroid axis: Analysis of Dysfunction…"/>
          <p:cNvSpPr txBox="1"/>
          <p:nvPr>
            <p:ph type="title"/>
          </p:nvPr>
        </p:nvSpPr>
        <p:spPr>
          <a:xfrm>
            <a:off x="4308475" y="0"/>
            <a:ext cx="14733985" cy="1863725"/>
          </a:xfrm>
          <a:prstGeom prst="rect">
            <a:avLst/>
          </a:prstGeom>
        </p:spPr>
        <p:txBody>
          <a:bodyPr anchor="t"/>
          <a:lstStyle/>
          <a:p>
            <a:pPr/>
            <a:r>
              <a:t>HP-Thyroid axis: Analysis of Dysfunction</a:t>
            </a:r>
          </a:p>
          <a:p>
            <a:pPr/>
            <a:r>
              <a:t>Iodine deficient Hypothroidism</a:t>
            </a:r>
          </a:p>
        </p:txBody>
      </p:sp>
      <p:sp>
        <p:nvSpPr>
          <p:cNvPr id="2236" name="TSH"/>
          <p:cNvSpPr txBox="1"/>
          <p:nvPr/>
        </p:nvSpPr>
        <p:spPr>
          <a:xfrm>
            <a:off x="6640513" y="6445647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TSH</a:t>
            </a:r>
          </a:p>
        </p:txBody>
      </p:sp>
      <p:grpSp>
        <p:nvGrpSpPr>
          <p:cNvPr id="2262" name="Group"/>
          <p:cNvGrpSpPr/>
          <p:nvPr/>
        </p:nvGrpSpPr>
        <p:grpSpPr>
          <a:xfrm>
            <a:off x="7545387" y="2124471"/>
            <a:ext cx="10461626" cy="10315576"/>
            <a:chOff x="0" y="0"/>
            <a:chExt cx="10461624" cy="10315575"/>
          </a:xfrm>
        </p:grpSpPr>
        <p:grpSp>
          <p:nvGrpSpPr>
            <p:cNvPr id="2240" name="Group"/>
            <p:cNvGrpSpPr/>
            <p:nvPr/>
          </p:nvGrpSpPr>
          <p:grpSpPr>
            <a:xfrm>
              <a:off x="8401049" y="9045575"/>
              <a:ext cx="2060576" cy="1270000"/>
              <a:chOff x="0" y="0"/>
              <a:chExt cx="2060574" cy="1270000"/>
            </a:xfrm>
          </p:grpSpPr>
          <p:sp>
            <p:nvSpPr>
              <p:cNvPr id="2237" name="Line"/>
              <p:cNvSpPr/>
              <p:nvPr/>
            </p:nvSpPr>
            <p:spPr>
              <a:xfrm>
                <a:off x="0" y="320675"/>
                <a:ext cx="882650" cy="3176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38" name="Line"/>
              <p:cNvSpPr/>
              <p:nvPr/>
            </p:nvSpPr>
            <p:spPr>
              <a:xfrm>
                <a:off x="13890" y="739775"/>
                <a:ext cx="805942" cy="3430"/>
              </a:xfrm>
              <a:prstGeom prst="line">
                <a:avLst/>
              </a:prstGeom>
              <a:noFill/>
              <a:ln w="1016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39" name="stimulate…"/>
              <p:cNvSpPr/>
              <p:nvPr/>
            </p:nvSpPr>
            <p:spPr>
              <a:xfrm>
                <a:off x="790574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/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stimulate</a:t>
                </a:r>
              </a:p>
              <a:p>
                <a:pPr marL="81280" marR="81280" defTabSz="1821656"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inhibit</a:t>
                </a:r>
              </a:p>
            </p:txBody>
          </p:sp>
        </p:grpSp>
        <p:sp>
          <p:nvSpPr>
            <p:cNvPr id="2241" name="Rounded Rectangle"/>
            <p:cNvSpPr/>
            <p:nvPr/>
          </p:nvSpPr>
          <p:spPr>
            <a:xfrm>
              <a:off x="1777999" y="0"/>
              <a:ext cx="5673727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42" name="Rounded Rectangle"/>
            <p:cNvSpPr/>
            <p:nvPr/>
          </p:nvSpPr>
          <p:spPr>
            <a:xfrm>
              <a:off x="1777999" y="3575049"/>
              <a:ext cx="5673727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43" name="Rounded Rectangle"/>
            <p:cNvSpPr/>
            <p:nvPr/>
          </p:nvSpPr>
          <p:spPr>
            <a:xfrm>
              <a:off x="2367359" y="7636271"/>
              <a:ext cx="4401820" cy="1551846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44" name="Hypothalamus"/>
            <p:cNvSpPr/>
            <p:nvPr/>
          </p:nvSpPr>
          <p:spPr>
            <a:xfrm>
              <a:off x="4616450" y="666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2245" name="Pituitary"/>
            <p:cNvSpPr/>
            <p:nvPr/>
          </p:nvSpPr>
          <p:spPr>
            <a:xfrm>
              <a:off x="4616448" y="49530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2246" name="Thyroid…"/>
            <p:cNvSpPr/>
            <p:nvPr/>
          </p:nvSpPr>
          <p:spPr>
            <a:xfrm>
              <a:off x="4687886" y="773191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Thyroid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Gland</a:t>
              </a:r>
            </a:p>
          </p:txBody>
        </p:sp>
        <p:sp>
          <p:nvSpPr>
            <p:cNvPr id="2247" name="Line"/>
            <p:cNvSpPr/>
            <p:nvPr/>
          </p:nvSpPr>
          <p:spPr>
            <a:xfrm>
              <a:off x="4578350" y="1562100"/>
              <a:ext cx="3175" cy="26098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48" name="Line"/>
            <p:cNvSpPr/>
            <p:nvPr/>
          </p:nvSpPr>
          <p:spPr>
            <a:xfrm flipH="1">
              <a:off x="606425" y="4686300"/>
              <a:ext cx="3216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49" name="Line"/>
            <p:cNvSpPr/>
            <p:nvPr/>
          </p:nvSpPr>
          <p:spPr>
            <a:xfrm flipV="1">
              <a:off x="0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50" name="Line"/>
            <p:cNvSpPr/>
            <p:nvPr/>
          </p:nvSpPr>
          <p:spPr>
            <a:xfrm>
              <a:off x="6153150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51" name="TRH"/>
            <p:cNvSpPr/>
            <p:nvPr/>
          </p:nvSpPr>
          <p:spPr>
            <a:xfrm>
              <a:off x="3933825" y="866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TRH</a:t>
              </a:r>
            </a:p>
          </p:txBody>
        </p:sp>
        <p:sp>
          <p:nvSpPr>
            <p:cNvPr id="2252" name="TSH"/>
            <p:cNvSpPr/>
            <p:nvPr/>
          </p:nvSpPr>
          <p:spPr>
            <a:xfrm>
              <a:off x="3794124" y="43211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TSH</a:t>
              </a:r>
            </a:p>
          </p:txBody>
        </p:sp>
        <p:sp>
          <p:nvSpPr>
            <p:cNvPr id="2253" name="Thyroxine (T4)"/>
            <p:cNvSpPr/>
            <p:nvPr/>
          </p:nvSpPr>
          <p:spPr>
            <a:xfrm>
              <a:off x="8325643" y="80295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54" name="Line"/>
            <p:cNvSpPr/>
            <p:nvPr/>
          </p:nvSpPr>
          <p:spPr>
            <a:xfrm flipH="1" flipV="1">
              <a:off x="19049" y="4994275"/>
              <a:ext cx="15876" cy="34480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55" name="Line"/>
            <p:cNvSpPr/>
            <p:nvPr/>
          </p:nvSpPr>
          <p:spPr>
            <a:xfrm flipV="1">
              <a:off x="8645525" y="5149850"/>
              <a:ext cx="3176" cy="285750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56" name="Line"/>
            <p:cNvSpPr/>
            <p:nvPr/>
          </p:nvSpPr>
          <p:spPr>
            <a:xfrm flipV="1">
              <a:off x="8645525" y="2016125"/>
              <a:ext cx="3176" cy="24034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57" name="Thyroxine (T4)"/>
            <p:cNvSpPr/>
            <p:nvPr/>
          </p:nvSpPr>
          <p:spPr>
            <a:xfrm>
              <a:off x="832485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58" name="Thyroxine (T4)"/>
            <p:cNvSpPr/>
            <p:nvPr/>
          </p:nvSpPr>
          <p:spPr>
            <a:xfrm>
              <a:off x="8307784" y="13747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259" name="Line"/>
            <p:cNvSpPr/>
            <p:nvPr/>
          </p:nvSpPr>
          <p:spPr>
            <a:xfrm flipH="1">
              <a:off x="5398008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60" name="Line"/>
            <p:cNvSpPr/>
            <p:nvPr/>
          </p:nvSpPr>
          <p:spPr>
            <a:xfrm>
              <a:off x="5344032" y="1209615"/>
              <a:ext cx="3272919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61" name="Line"/>
            <p:cNvSpPr/>
            <p:nvPr/>
          </p:nvSpPr>
          <p:spPr>
            <a:xfrm flipV="1">
              <a:off x="8632825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263" name="+ Iodine"/>
          <p:cNvSpPr txBox="1"/>
          <p:nvPr/>
        </p:nvSpPr>
        <p:spPr>
          <a:xfrm>
            <a:off x="7819232" y="10803334"/>
            <a:ext cx="178367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+ Iodine</a:t>
            </a:r>
          </a:p>
        </p:txBody>
      </p:sp>
      <p:sp>
        <p:nvSpPr>
          <p:cNvPr id="2264" name="Line"/>
          <p:cNvSpPr/>
          <p:nvPr/>
        </p:nvSpPr>
        <p:spPr>
          <a:xfrm flipH="1" flipV="1">
            <a:off x="7187949" y="11191476"/>
            <a:ext cx="2577126" cy="2"/>
          </a:xfrm>
          <a:prstGeom prst="line">
            <a:avLst/>
          </a:prstGeom>
          <a:ln w="63500">
            <a:solidFill>
              <a:schemeClr val="accent5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2274" name="Group"/>
          <p:cNvGrpSpPr/>
          <p:nvPr/>
        </p:nvGrpSpPr>
        <p:grpSpPr>
          <a:xfrm>
            <a:off x="15557896" y="2690416"/>
            <a:ext cx="3268266" cy="8661796"/>
            <a:chOff x="0" y="0"/>
            <a:chExt cx="3268264" cy="8661795"/>
          </a:xfrm>
        </p:grpSpPr>
        <p:grpSp>
          <p:nvGrpSpPr>
            <p:cNvPr id="2267" name="Group"/>
            <p:cNvGrpSpPr/>
            <p:nvPr/>
          </p:nvGrpSpPr>
          <p:grpSpPr>
            <a:xfrm>
              <a:off x="-1" y="5965031"/>
              <a:ext cx="3214688" cy="2696765"/>
              <a:chOff x="0" y="0"/>
              <a:chExt cx="3214686" cy="2696764"/>
            </a:xfrm>
          </p:grpSpPr>
          <p:sp>
            <p:nvSpPr>
              <p:cNvPr id="2265" name="Line"/>
              <p:cNvSpPr/>
              <p:nvPr/>
            </p:nvSpPr>
            <p:spPr>
              <a:xfrm flipH="1">
                <a:off x="291848" y="429379"/>
                <a:ext cx="2922839" cy="2267386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66" name="Line"/>
              <p:cNvSpPr/>
              <p:nvPr/>
            </p:nvSpPr>
            <p:spPr>
              <a:xfrm>
                <a:off x="0" y="0"/>
                <a:ext cx="2944617" cy="1967259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2270" name="Group"/>
            <p:cNvGrpSpPr/>
            <p:nvPr/>
          </p:nvGrpSpPr>
          <p:grpSpPr>
            <a:xfrm>
              <a:off x="-1" y="2964656"/>
              <a:ext cx="3214688" cy="2696765"/>
              <a:chOff x="0" y="0"/>
              <a:chExt cx="3214686" cy="2696764"/>
            </a:xfrm>
          </p:grpSpPr>
          <p:sp>
            <p:nvSpPr>
              <p:cNvPr id="2268" name="Line"/>
              <p:cNvSpPr/>
              <p:nvPr/>
            </p:nvSpPr>
            <p:spPr>
              <a:xfrm flipH="1">
                <a:off x="291848" y="429379"/>
                <a:ext cx="2922839" cy="2267386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69" name="Line"/>
              <p:cNvSpPr/>
              <p:nvPr/>
            </p:nvSpPr>
            <p:spPr>
              <a:xfrm>
                <a:off x="0" y="0"/>
                <a:ext cx="2944617" cy="1967259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2273" name="Group"/>
            <p:cNvGrpSpPr/>
            <p:nvPr/>
          </p:nvGrpSpPr>
          <p:grpSpPr>
            <a:xfrm>
              <a:off x="53578" y="0"/>
              <a:ext cx="3214687" cy="2696765"/>
              <a:chOff x="0" y="0"/>
              <a:chExt cx="3214686" cy="2696764"/>
            </a:xfrm>
          </p:grpSpPr>
          <p:sp>
            <p:nvSpPr>
              <p:cNvPr id="2271" name="Line"/>
              <p:cNvSpPr/>
              <p:nvPr/>
            </p:nvSpPr>
            <p:spPr>
              <a:xfrm flipH="1">
                <a:off x="291848" y="429379"/>
                <a:ext cx="2922839" cy="2267386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272" name="Line"/>
              <p:cNvSpPr/>
              <p:nvPr/>
            </p:nvSpPr>
            <p:spPr>
              <a:xfrm>
                <a:off x="0" y="0"/>
                <a:ext cx="2944617" cy="1967259"/>
              </a:xfrm>
              <a:prstGeom prst="line">
                <a:avLst/>
              </a:prstGeom>
              <a:noFill/>
              <a:ln w="177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sp>
        <p:nvSpPr>
          <p:cNvPr id="2275" name="TSH"/>
          <p:cNvSpPr txBox="1"/>
          <p:nvPr/>
        </p:nvSpPr>
        <p:spPr>
          <a:xfrm>
            <a:off x="5961856" y="5999162"/>
            <a:ext cx="1913256" cy="1146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6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TSH</a:t>
            </a:r>
          </a:p>
        </p:txBody>
      </p:sp>
      <p:grpSp>
        <p:nvGrpSpPr>
          <p:cNvPr id="2278" name="Group"/>
          <p:cNvGrpSpPr/>
          <p:nvPr/>
        </p:nvGrpSpPr>
        <p:grpSpPr>
          <a:xfrm>
            <a:off x="9412684" y="9582150"/>
            <a:ext cx="5865211" cy="2067758"/>
            <a:chOff x="0" y="0"/>
            <a:chExt cx="5865209" cy="2067757"/>
          </a:xfrm>
        </p:grpSpPr>
        <p:sp>
          <p:nvSpPr>
            <p:cNvPr id="2276" name="Rounded Rectangle"/>
            <p:cNvSpPr/>
            <p:nvPr/>
          </p:nvSpPr>
          <p:spPr>
            <a:xfrm>
              <a:off x="0" y="0"/>
              <a:ext cx="5865210" cy="2067758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277" name="Thyroid…"/>
            <p:cNvSpPr txBox="1"/>
            <p:nvPr/>
          </p:nvSpPr>
          <p:spPr>
            <a:xfrm>
              <a:off x="1580133" y="145305"/>
              <a:ext cx="3040944" cy="1806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Thyroid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Gland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Goiter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74" grpId="1"/>
      <p:bldP build="whole" bldLvl="1" animBg="1" rev="0" advAuto="0" spid="2275" grpId="2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0" name="HP-Thyroid axis: Analysis of Dysfunction…"/>
          <p:cNvSpPr txBox="1"/>
          <p:nvPr>
            <p:ph type="title"/>
          </p:nvPr>
        </p:nvSpPr>
        <p:spPr>
          <a:xfrm>
            <a:off x="4308475" y="0"/>
            <a:ext cx="15741016" cy="1863725"/>
          </a:xfrm>
          <a:prstGeom prst="rect">
            <a:avLst/>
          </a:prstGeom>
        </p:spPr>
        <p:txBody>
          <a:bodyPr anchor="t"/>
          <a:lstStyle/>
          <a:p>
            <a:pPr/>
            <a:r>
              <a:t>HP-Thyroid axis: Analysis of Dysfunction</a:t>
            </a:r>
          </a:p>
          <a:p>
            <a:pPr/>
            <a:r>
              <a:t>Grave’s Disease: autoimmune hyperthyroidism</a:t>
            </a:r>
          </a:p>
        </p:txBody>
      </p:sp>
      <p:grpSp>
        <p:nvGrpSpPr>
          <p:cNvPr id="2284" name="Group"/>
          <p:cNvGrpSpPr/>
          <p:nvPr/>
        </p:nvGrpSpPr>
        <p:grpSpPr>
          <a:xfrm>
            <a:off x="15946437" y="11170046"/>
            <a:ext cx="2060576" cy="1270001"/>
            <a:chOff x="0" y="0"/>
            <a:chExt cx="2060574" cy="1270000"/>
          </a:xfrm>
        </p:grpSpPr>
        <p:sp>
          <p:nvSpPr>
            <p:cNvPr id="2281" name="Line"/>
            <p:cNvSpPr/>
            <p:nvPr/>
          </p:nvSpPr>
          <p:spPr>
            <a:xfrm>
              <a:off x="0" y="320675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82" name="Line"/>
            <p:cNvSpPr/>
            <p:nvPr/>
          </p:nvSpPr>
          <p:spPr>
            <a:xfrm>
              <a:off x="13890" y="739775"/>
              <a:ext cx="805942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83" name="stimulate…"/>
            <p:cNvSpPr/>
            <p:nvPr/>
          </p:nvSpPr>
          <p:spPr>
            <a:xfrm>
              <a:off x="7905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sp>
        <p:nvSpPr>
          <p:cNvPr id="2285" name="Rounded Rectangle"/>
          <p:cNvSpPr/>
          <p:nvPr/>
        </p:nvSpPr>
        <p:spPr>
          <a:xfrm>
            <a:off x="9323387" y="2124471"/>
            <a:ext cx="5673726" cy="2222502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286" name="Rounded Rectangle"/>
          <p:cNvSpPr/>
          <p:nvPr/>
        </p:nvSpPr>
        <p:spPr>
          <a:xfrm>
            <a:off x="9323387" y="5699521"/>
            <a:ext cx="5673726" cy="228282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287" name="Rounded Rectangle"/>
          <p:cNvSpPr/>
          <p:nvPr/>
        </p:nvSpPr>
        <p:spPr>
          <a:xfrm>
            <a:off x="9912746" y="9760743"/>
            <a:ext cx="4401821" cy="1551846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288" name="Hypothalamus"/>
          <p:cNvSpPr txBox="1"/>
          <p:nvPr/>
        </p:nvSpPr>
        <p:spPr>
          <a:xfrm>
            <a:off x="10643334" y="2191146"/>
            <a:ext cx="3037007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2289" name="Pituitary"/>
          <p:cNvSpPr txBox="1"/>
          <p:nvPr/>
        </p:nvSpPr>
        <p:spPr>
          <a:xfrm>
            <a:off x="11230410" y="7077471"/>
            <a:ext cx="1862853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2290" name="Thyroid…"/>
          <p:cNvSpPr txBox="1"/>
          <p:nvPr/>
        </p:nvSpPr>
        <p:spPr>
          <a:xfrm>
            <a:off x="11369812" y="9856391"/>
            <a:ext cx="1726923" cy="1108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Thyroid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Gland</a:t>
            </a:r>
          </a:p>
        </p:txBody>
      </p:sp>
      <p:sp>
        <p:nvSpPr>
          <p:cNvPr id="2291" name="Line"/>
          <p:cNvSpPr/>
          <p:nvPr/>
        </p:nvSpPr>
        <p:spPr>
          <a:xfrm>
            <a:off x="12123737" y="3686571"/>
            <a:ext cx="3176" cy="260985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292" name="Line"/>
          <p:cNvSpPr/>
          <p:nvPr/>
        </p:nvSpPr>
        <p:spPr>
          <a:xfrm>
            <a:off x="13698537" y="10519171"/>
            <a:ext cx="22637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293" name="TRH"/>
          <p:cNvSpPr txBox="1"/>
          <p:nvPr/>
        </p:nvSpPr>
        <p:spPr>
          <a:xfrm>
            <a:off x="11479213" y="2991246"/>
            <a:ext cx="1072079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TRH</a:t>
            </a:r>
          </a:p>
        </p:txBody>
      </p:sp>
      <p:sp>
        <p:nvSpPr>
          <p:cNvPr id="2294" name="Thyroxine (T4)"/>
          <p:cNvSpPr txBox="1"/>
          <p:nvPr/>
        </p:nvSpPr>
        <p:spPr>
          <a:xfrm>
            <a:off x="15871031" y="10154046"/>
            <a:ext cx="3036809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Thyroxine (T4)</a:t>
            </a:r>
          </a:p>
        </p:txBody>
      </p:sp>
      <p:grpSp>
        <p:nvGrpSpPr>
          <p:cNvPr id="2300" name="Group"/>
          <p:cNvGrpSpPr/>
          <p:nvPr/>
        </p:nvGrpSpPr>
        <p:grpSpPr>
          <a:xfrm>
            <a:off x="6979841" y="6445647"/>
            <a:ext cx="5629672" cy="4121150"/>
            <a:chOff x="0" y="0"/>
            <a:chExt cx="5629671" cy="4121149"/>
          </a:xfrm>
        </p:grpSpPr>
        <p:sp>
          <p:nvSpPr>
            <p:cNvPr id="2295" name="Line"/>
            <p:cNvSpPr/>
            <p:nvPr/>
          </p:nvSpPr>
          <p:spPr>
            <a:xfrm flipH="1">
              <a:off x="1171971" y="365124"/>
              <a:ext cx="3216277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96" name="TSH"/>
            <p:cNvSpPr/>
            <p:nvPr/>
          </p:nvSpPr>
          <p:spPr>
            <a:xfrm>
              <a:off x="4359671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TSH</a:t>
              </a:r>
            </a:p>
          </p:txBody>
        </p:sp>
        <p:sp>
          <p:nvSpPr>
            <p:cNvPr id="2297" name="TSH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TSH</a:t>
              </a:r>
            </a:p>
          </p:txBody>
        </p:sp>
        <p:sp>
          <p:nvSpPr>
            <p:cNvPr id="2298" name="Line"/>
            <p:cNvSpPr/>
            <p:nvPr/>
          </p:nvSpPr>
          <p:spPr>
            <a:xfrm flipV="1">
              <a:off x="565546" y="4079874"/>
              <a:ext cx="2241738" cy="2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2299" name="Line"/>
            <p:cNvSpPr/>
            <p:nvPr/>
          </p:nvSpPr>
          <p:spPr>
            <a:xfrm flipH="1" flipV="1">
              <a:off x="584596" y="673099"/>
              <a:ext cx="15876" cy="344805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2301" name="Line"/>
          <p:cNvSpPr/>
          <p:nvPr/>
        </p:nvSpPr>
        <p:spPr>
          <a:xfrm flipV="1">
            <a:off x="16190912" y="7274321"/>
            <a:ext cx="3176" cy="2857501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2" name="Line"/>
          <p:cNvSpPr/>
          <p:nvPr/>
        </p:nvSpPr>
        <p:spPr>
          <a:xfrm flipV="1">
            <a:off x="16190912" y="4140596"/>
            <a:ext cx="3176" cy="2403476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3" name="Thyroxine (T4)"/>
          <p:cNvSpPr txBox="1"/>
          <p:nvPr/>
        </p:nvSpPr>
        <p:spPr>
          <a:xfrm>
            <a:off x="15870237" y="6445647"/>
            <a:ext cx="3036809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Thyroxine (T4)</a:t>
            </a:r>
          </a:p>
        </p:txBody>
      </p:sp>
      <p:sp>
        <p:nvSpPr>
          <p:cNvPr id="2304" name="Thyroxine (T4)"/>
          <p:cNvSpPr txBox="1"/>
          <p:nvPr/>
        </p:nvSpPr>
        <p:spPr>
          <a:xfrm>
            <a:off x="15853171" y="3499246"/>
            <a:ext cx="3036810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Thyroxine (T4)</a:t>
            </a:r>
          </a:p>
        </p:txBody>
      </p:sp>
      <p:sp>
        <p:nvSpPr>
          <p:cNvPr id="2305" name="Line"/>
          <p:cNvSpPr/>
          <p:nvPr/>
        </p:nvSpPr>
        <p:spPr>
          <a:xfrm flipH="1">
            <a:off x="12943395" y="6810771"/>
            <a:ext cx="2996693" cy="3241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6" name="Line"/>
          <p:cNvSpPr/>
          <p:nvPr/>
        </p:nvSpPr>
        <p:spPr>
          <a:xfrm>
            <a:off x="12889420" y="3334087"/>
            <a:ext cx="3272918" cy="3234"/>
          </a:xfrm>
          <a:prstGeom prst="line">
            <a:avLst/>
          </a:prstGeom>
          <a:ln w="101600">
            <a:solidFill>
              <a:srgbClr val="FF26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7" name="Line"/>
          <p:cNvSpPr/>
          <p:nvPr/>
        </p:nvSpPr>
        <p:spPr>
          <a:xfrm flipV="1">
            <a:off x="16178212" y="3299221"/>
            <a:ext cx="3176" cy="288926"/>
          </a:xfrm>
          <a:prstGeom prst="line">
            <a:avLst/>
          </a:prstGeom>
          <a:ln w="50800">
            <a:solidFill>
              <a:srgbClr val="FF26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308" name="+ Iodine"/>
          <p:cNvSpPr txBox="1"/>
          <p:nvPr/>
        </p:nvSpPr>
        <p:spPr>
          <a:xfrm>
            <a:off x="7819232" y="10803334"/>
            <a:ext cx="178367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+ Iodine</a:t>
            </a:r>
          </a:p>
        </p:txBody>
      </p:sp>
      <p:grpSp>
        <p:nvGrpSpPr>
          <p:cNvPr id="2311" name="Group"/>
          <p:cNvGrpSpPr/>
          <p:nvPr/>
        </p:nvGrpSpPr>
        <p:grpSpPr>
          <a:xfrm>
            <a:off x="9948465" y="9656936"/>
            <a:ext cx="5058051" cy="2439456"/>
            <a:chOff x="0" y="0"/>
            <a:chExt cx="5058049" cy="2439455"/>
          </a:xfrm>
        </p:grpSpPr>
        <p:sp>
          <p:nvSpPr>
            <p:cNvPr id="2309" name="Rounded Rectangle"/>
            <p:cNvSpPr/>
            <p:nvPr/>
          </p:nvSpPr>
          <p:spPr>
            <a:xfrm>
              <a:off x="0" y="0"/>
              <a:ext cx="5058050" cy="2439456"/>
            </a:xfrm>
            <a:prstGeom prst="roundRect">
              <a:avLst>
                <a:gd name="adj" fmla="val 9933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310" name="Thyroid…"/>
            <p:cNvSpPr txBox="1"/>
            <p:nvPr/>
          </p:nvSpPr>
          <p:spPr>
            <a:xfrm>
              <a:off x="1115789" y="302690"/>
              <a:ext cx="3040944" cy="1806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Thyroid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Gland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Goiter</a:t>
              </a:r>
            </a:p>
          </p:txBody>
        </p:sp>
      </p:grpSp>
      <p:grpSp>
        <p:nvGrpSpPr>
          <p:cNvPr id="2328" name="Group"/>
          <p:cNvGrpSpPr/>
          <p:nvPr/>
        </p:nvGrpSpPr>
        <p:grpSpPr>
          <a:xfrm>
            <a:off x="7872810" y="8070850"/>
            <a:ext cx="3024318" cy="2277396"/>
            <a:chOff x="0" y="0"/>
            <a:chExt cx="3024316" cy="2277395"/>
          </a:xfrm>
        </p:grpSpPr>
        <p:grpSp>
          <p:nvGrpSpPr>
            <p:cNvPr id="2316" name="Group"/>
            <p:cNvGrpSpPr/>
            <p:nvPr/>
          </p:nvGrpSpPr>
          <p:grpSpPr>
            <a:xfrm rot="19449479">
              <a:off x="1470619" y="772937"/>
              <a:ext cx="641876" cy="745635"/>
              <a:chOff x="0" y="0"/>
              <a:chExt cx="641874" cy="745633"/>
            </a:xfrm>
          </p:grpSpPr>
          <p:sp>
            <p:nvSpPr>
              <p:cNvPr id="2312" name="Line"/>
              <p:cNvSpPr/>
              <p:nvPr/>
            </p:nvSpPr>
            <p:spPr>
              <a:xfrm flipV="1">
                <a:off x="250031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13" name="Line"/>
              <p:cNvSpPr/>
              <p:nvPr/>
            </p:nvSpPr>
            <p:spPr>
              <a:xfrm flipV="1">
                <a:off x="392906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14" name="Line"/>
              <p:cNvSpPr/>
              <p:nvPr/>
            </p:nvSpPr>
            <p:spPr>
              <a:xfrm>
                <a:off x="392906" y="496665"/>
                <a:ext cx="248969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15" name="Line"/>
              <p:cNvSpPr/>
              <p:nvPr/>
            </p:nvSpPr>
            <p:spPr>
              <a:xfrm flipH="1">
                <a:off x="-1" y="496665"/>
                <a:ext cx="248970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</p:grpSp>
        <p:grpSp>
          <p:nvGrpSpPr>
            <p:cNvPr id="2321" name="Group"/>
            <p:cNvGrpSpPr/>
            <p:nvPr/>
          </p:nvGrpSpPr>
          <p:grpSpPr>
            <a:xfrm rot="21422109">
              <a:off x="2363588" y="665781"/>
              <a:ext cx="641876" cy="745635"/>
              <a:chOff x="0" y="0"/>
              <a:chExt cx="641874" cy="745633"/>
            </a:xfrm>
          </p:grpSpPr>
          <p:sp>
            <p:nvSpPr>
              <p:cNvPr id="2317" name="Line"/>
              <p:cNvSpPr/>
              <p:nvPr/>
            </p:nvSpPr>
            <p:spPr>
              <a:xfrm flipV="1">
                <a:off x="250031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18" name="Line"/>
              <p:cNvSpPr/>
              <p:nvPr/>
            </p:nvSpPr>
            <p:spPr>
              <a:xfrm flipV="1">
                <a:off x="392906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19" name="Line"/>
              <p:cNvSpPr/>
              <p:nvPr/>
            </p:nvSpPr>
            <p:spPr>
              <a:xfrm>
                <a:off x="392906" y="496665"/>
                <a:ext cx="248969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20" name="Line"/>
              <p:cNvSpPr/>
              <p:nvPr/>
            </p:nvSpPr>
            <p:spPr>
              <a:xfrm flipH="1">
                <a:off x="-1" y="496665"/>
                <a:ext cx="248970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</p:grpSp>
        <p:grpSp>
          <p:nvGrpSpPr>
            <p:cNvPr id="2326" name="Group"/>
            <p:cNvGrpSpPr/>
            <p:nvPr/>
          </p:nvGrpSpPr>
          <p:grpSpPr>
            <a:xfrm rot="17237747">
              <a:off x="1149151" y="1487312"/>
              <a:ext cx="641875" cy="745635"/>
              <a:chOff x="0" y="0"/>
              <a:chExt cx="641874" cy="745633"/>
            </a:xfrm>
          </p:grpSpPr>
          <p:sp>
            <p:nvSpPr>
              <p:cNvPr id="2322" name="Line"/>
              <p:cNvSpPr/>
              <p:nvPr/>
            </p:nvSpPr>
            <p:spPr>
              <a:xfrm flipV="1">
                <a:off x="250031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23" name="Line"/>
              <p:cNvSpPr/>
              <p:nvPr/>
            </p:nvSpPr>
            <p:spPr>
              <a:xfrm flipV="1">
                <a:off x="392906" y="0"/>
                <a:ext cx="1" cy="514525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24" name="Line"/>
              <p:cNvSpPr/>
              <p:nvPr/>
            </p:nvSpPr>
            <p:spPr>
              <a:xfrm>
                <a:off x="392906" y="496665"/>
                <a:ext cx="248969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2325" name="Line"/>
              <p:cNvSpPr/>
              <p:nvPr/>
            </p:nvSpPr>
            <p:spPr>
              <a:xfrm flipH="1">
                <a:off x="-1" y="496665"/>
                <a:ext cx="248970" cy="248969"/>
              </a:xfrm>
              <a:prstGeom prst="line">
                <a:avLst/>
              </a:prstGeom>
              <a:noFill/>
              <a:ln w="88900" cap="flat">
                <a:solidFill>
                  <a:schemeClr val="accent2">
                    <a:hueOff val="-2473792"/>
                    <a:satOff val="-50209"/>
                    <a:lumOff val="23543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</p:grpSp>
        <p:sp>
          <p:nvSpPr>
            <p:cNvPr id="2327" name="Stimulatory Antibodies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Stimulatory Antibodies</a:t>
              </a:r>
            </a:p>
          </p:txBody>
        </p:sp>
      </p:grpSp>
      <p:grpSp>
        <p:nvGrpSpPr>
          <p:cNvPr id="2332" name="Group"/>
          <p:cNvGrpSpPr/>
          <p:nvPr/>
        </p:nvGrpSpPr>
        <p:grpSpPr>
          <a:xfrm>
            <a:off x="15835312" y="3367483"/>
            <a:ext cx="1287860" cy="7895830"/>
            <a:chOff x="0" y="0"/>
            <a:chExt cx="1287859" cy="7895828"/>
          </a:xfrm>
        </p:grpSpPr>
        <p:sp>
          <p:nvSpPr>
            <p:cNvPr id="2329" name="Thyroxine (T4)"/>
            <p:cNvSpPr/>
            <p:nvPr/>
          </p:nvSpPr>
          <p:spPr>
            <a:xfrm>
              <a:off x="0" y="662582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5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330" name="Thyroxine (T4)"/>
            <p:cNvSpPr/>
            <p:nvPr/>
          </p:nvSpPr>
          <p:spPr>
            <a:xfrm>
              <a:off x="17859" y="30003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5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  <p:sp>
          <p:nvSpPr>
            <p:cNvPr id="2331" name="Thyroxine (T4)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5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Thyroxine (T4)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xit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8" dur="1000" fill="hold"/>
                                        <p:tgtEl>
                                          <p:spTgt spid="2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11" grpId="2"/>
      <p:bldP build="whole" bldLvl="1" animBg="1" rev="0" advAuto="0" spid="2332" grpId="3"/>
      <p:bldP build="whole" bldLvl="1" animBg="1" rev="0" advAuto="0" spid="2328" grpId="1"/>
      <p:bldP build="whole" bldLvl="1" animBg="1" rev="0" advAuto="0" spid="2300" grpId="4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3" name="Group"/>
          <p:cNvGrpSpPr/>
          <p:nvPr/>
        </p:nvGrpSpPr>
        <p:grpSpPr>
          <a:xfrm>
            <a:off x="6527864" y="767953"/>
            <a:ext cx="11179970" cy="12644437"/>
            <a:chOff x="0" y="0"/>
            <a:chExt cx="11179968" cy="12644436"/>
          </a:xfrm>
        </p:grpSpPr>
        <p:pic>
          <p:nvPicPr>
            <p:cNvPr id="691" name="45-05-HumanEndocrineGlan-L.jpg" descr="45-05-HumanEndocrineGlan-L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901635" y="0"/>
              <a:ext cx="9486901" cy="126444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92" name="Rectangle"/>
            <p:cNvSpPr/>
            <p:nvPr/>
          </p:nvSpPr>
          <p:spPr>
            <a:xfrm>
              <a:off x="0" y="12126515"/>
              <a:ext cx="11179969" cy="48220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694" name="Figure 45.5  Human endocrine glands surveyed in this chapter"/>
          <p:cNvSpPr txBox="1"/>
          <p:nvPr/>
        </p:nvSpPr>
        <p:spPr>
          <a:xfrm>
            <a:off x="3048000" y="0"/>
            <a:ext cx="17680782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69" marR="81269" defTabSz="1821656">
              <a:buClr>
                <a:srgbClr val="000000"/>
              </a:buClr>
              <a:buFont typeface="Arial"/>
              <a:tabLst>
                <a:tab pos="2120900" algn="l"/>
                <a:tab pos="3721100" algn="l"/>
              </a:tabLst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45.5  Human endocrine glands surveyed in this chapter</a:t>
            </a:r>
          </a:p>
        </p:txBody>
      </p:sp>
      <p:sp>
        <p:nvSpPr>
          <p:cNvPr id="695" name="Line"/>
          <p:cNvSpPr/>
          <p:nvPr/>
        </p:nvSpPr>
        <p:spPr>
          <a:xfrm flipH="1">
            <a:off x="3208734" y="607218"/>
            <a:ext cx="17823657" cy="3174"/>
          </a:xfrm>
          <a:prstGeom prst="line">
            <a:avLst/>
          </a:prstGeom>
          <a:ln w="12700">
            <a:solidFill>
              <a:srgbClr val="011279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696" name="Shape"/>
          <p:cNvSpPr/>
          <p:nvPr/>
        </p:nvSpPr>
        <p:spPr>
          <a:xfrm>
            <a:off x="11709796" y="8239125"/>
            <a:ext cx="622301" cy="1206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4" h="20992" fill="norm" stroke="1" extrusionOk="0">
                <a:moveTo>
                  <a:pt x="13133" y="0"/>
                </a:moveTo>
                <a:cubicBezTo>
                  <a:pt x="9660" y="607"/>
                  <a:pt x="7706" y="1436"/>
                  <a:pt x="5644" y="2872"/>
                </a:cubicBezTo>
                <a:cubicBezTo>
                  <a:pt x="4776" y="4253"/>
                  <a:pt x="3039" y="5358"/>
                  <a:pt x="1953" y="6684"/>
                </a:cubicBezTo>
                <a:cubicBezTo>
                  <a:pt x="1411" y="7237"/>
                  <a:pt x="1085" y="7899"/>
                  <a:pt x="651" y="8562"/>
                </a:cubicBezTo>
                <a:cubicBezTo>
                  <a:pt x="434" y="8839"/>
                  <a:pt x="0" y="9501"/>
                  <a:pt x="0" y="9501"/>
                </a:cubicBezTo>
                <a:cubicBezTo>
                  <a:pt x="325" y="11766"/>
                  <a:pt x="-326" y="15689"/>
                  <a:pt x="3147" y="17788"/>
                </a:cubicBezTo>
                <a:cubicBezTo>
                  <a:pt x="4450" y="18561"/>
                  <a:pt x="7163" y="19556"/>
                  <a:pt x="8792" y="19998"/>
                </a:cubicBezTo>
                <a:cubicBezTo>
                  <a:pt x="9877" y="20274"/>
                  <a:pt x="11288" y="20384"/>
                  <a:pt x="12591" y="20661"/>
                </a:cubicBezTo>
                <a:cubicBezTo>
                  <a:pt x="13133" y="20716"/>
                  <a:pt x="14436" y="20992"/>
                  <a:pt x="14436" y="20992"/>
                </a:cubicBezTo>
                <a:cubicBezTo>
                  <a:pt x="15630" y="20771"/>
                  <a:pt x="17258" y="20826"/>
                  <a:pt x="18126" y="20329"/>
                </a:cubicBezTo>
                <a:cubicBezTo>
                  <a:pt x="20189" y="18948"/>
                  <a:pt x="20623" y="13037"/>
                  <a:pt x="21274" y="11435"/>
                </a:cubicBezTo>
                <a:cubicBezTo>
                  <a:pt x="20623" y="8894"/>
                  <a:pt x="20406" y="6408"/>
                  <a:pt x="18126" y="4143"/>
                </a:cubicBezTo>
                <a:cubicBezTo>
                  <a:pt x="16824" y="-277"/>
                  <a:pt x="18995" y="3756"/>
                  <a:pt x="15630" y="1602"/>
                </a:cubicBezTo>
                <a:cubicBezTo>
                  <a:pt x="12156" y="-608"/>
                  <a:pt x="18669" y="1712"/>
                  <a:pt x="13133" y="0"/>
                </a:cubicBezTo>
                <a:close/>
              </a:path>
            </a:pathLst>
          </a:cu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697" name="Shape"/>
          <p:cNvSpPr/>
          <p:nvPr/>
        </p:nvSpPr>
        <p:spPr>
          <a:xfrm flipH="1">
            <a:off x="14763750" y="8162925"/>
            <a:ext cx="622300" cy="1206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4" h="20992" fill="norm" stroke="1" extrusionOk="0">
                <a:moveTo>
                  <a:pt x="13133" y="0"/>
                </a:moveTo>
                <a:cubicBezTo>
                  <a:pt x="9660" y="607"/>
                  <a:pt x="7706" y="1436"/>
                  <a:pt x="5644" y="2872"/>
                </a:cubicBezTo>
                <a:cubicBezTo>
                  <a:pt x="4776" y="4253"/>
                  <a:pt x="3039" y="5358"/>
                  <a:pt x="1953" y="6684"/>
                </a:cubicBezTo>
                <a:cubicBezTo>
                  <a:pt x="1411" y="7237"/>
                  <a:pt x="1085" y="7899"/>
                  <a:pt x="651" y="8562"/>
                </a:cubicBezTo>
                <a:cubicBezTo>
                  <a:pt x="434" y="8839"/>
                  <a:pt x="0" y="9501"/>
                  <a:pt x="0" y="9501"/>
                </a:cubicBezTo>
                <a:cubicBezTo>
                  <a:pt x="325" y="11766"/>
                  <a:pt x="-326" y="15689"/>
                  <a:pt x="3147" y="17788"/>
                </a:cubicBezTo>
                <a:cubicBezTo>
                  <a:pt x="4450" y="18561"/>
                  <a:pt x="7163" y="19556"/>
                  <a:pt x="8792" y="19998"/>
                </a:cubicBezTo>
                <a:cubicBezTo>
                  <a:pt x="9877" y="20274"/>
                  <a:pt x="11288" y="20384"/>
                  <a:pt x="12591" y="20661"/>
                </a:cubicBezTo>
                <a:cubicBezTo>
                  <a:pt x="13133" y="20716"/>
                  <a:pt x="14436" y="20992"/>
                  <a:pt x="14436" y="20992"/>
                </a:cubicBezTo>
                <a:cubicBezTo>
                  <a:pt x="15630" y="20771"/>
                  <a:pt x="17258" y="20826"/>
                  <a:pt x="18126" y="20329"/>
                </a:cubicBezTo>
                <a:cubicBezTo>
                  <a:pt x="20189" y="18948"/>
                  <a:pt x="20623" y="13037"/>
                  <a:pt x="21274" y="11435"/>
                </a:cubicBezTo>
                <a:cubicBezTo>
                  <a:pt x="20623" y="8894"/>
                  <a:pt x="20406" y="6408"/>
                  <a:pt x="18126" y="4143"/>
                </a:cubicBezTo>
                <a:cubicBezTo>
                  <a:pt x="16824" y="-277"/>
                  <a:pt x="18995" y="3756"/>
                  <a:pt x="15630" y="1602"/>
                </a:cubicBezTo>
                <a:cubicBezTo>
                  <a:pt x="12156" y="-608"/>
                  <a:pt x="18669" y="1712"/>
                  <a:pt x="13133" y="0"/>
                </a:cubicBezTo>
                <a:close/>
              </a:path>
            </a:pathLst>
          </a:cu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698" name="Line"/>
          <p:cNvSpPr/>
          <p:nvPr/>
        </p:nvSpPr>
        <p:spPr>
          <a:xfrm>
            <a:off x="8842375" y="8899525"/>
            <a:ext cx="2994026" cy="3175"/>
          </a:xfrm>
          <a:prstGeom prst="line">
            <a:avLst/>
          </a:prstGeom>
          <a:ln w="12700">
            <a:solidFill>
              <a:srgbClr val="000000"/>
            </a:solidFill>
            <a:tailEnd type="triangle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699" name="fat"/>
          <p:cNvSpPr txBox="1"/>
          <p:nvPr/>
        </p:nvSpPr>
        <p:spPr>
          <a:xfrm>
            <a:off x="7908925" y="8445500"/>
            <a:ext cx="984138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i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fat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Feedback Regulation"/>
          <p:cNvSpPr txBox="1"/>
          <p:nvPr>
            <p:ph type="title"/>
          </p:nvPr>
        </p:nvSpPr>
        <p:spPr>
          <a:xfrm>
            <a:off x="3887390" y="0"/>
            <a:ext cx="14626829" cy="2232422"/>
          </a:xfrm>
          <a:prstGeom prst="rect">
            <a:avLst/>
          </a:prstGeom>
        </p:spPr>
        <p:txBody>
          <a:bodyPr/>
          <a:lstStyle/>
          <a:p>
            <a:pPr/>
            <a:r>
              <a:t>Feedback Regulation</a:t>
            </a:r>
          </a:p>
        </p:txBody>
      </p:sp>
      <p:sp>
        <p:nvSpPr>
          <p:cNvPr id="702" name="High levels of regulated variable cause hypothalamus to downregulate behavior &amp; physiology that drive the variable up."/>
          <p:cNvSpPr txBox="1"/>
          <p:nvPr/>
        </p:nvSpPr>
        <p:spPr>
          <a:xfrm>
            <a:off x="3883025" y="1736725"/>
            <a:ext cx="16948547" cy="2339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High levels of regulated variable cause hypothalamus to downregulate behavior &amp; physiology that drive the variable up.</a:t>
            </a:r>
          </a:p>
        </p:txBody>
      </p:sp>
      <p:sp>
        <p:nvSpPr>
          <p:cNvPr id="703" name="negative feedback loop balances positive input; no setpoint"/>
          <p:cNvSpPr txBox="1"/>
          <p:nvPr/>
        </p:nvSpPr>
        <p:spPr>
          <a:xfrm>
            <a:off x="3238500" y="12338050"/>
            <a:ext cx="18305860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spcBef>
                <a:spcPts val="2800"/>
              </a:spcBef>
              <a:buClr>
                <a:srgbClr val="797979"/>
              </a:buClr>
              <a:buFont typeface="Helvetica"/>
              <a:defRPr b="1" sz="4600">
                <a:solidFill>
                  <a:srgbClr val="606060"/>
                </a:solidFill>
                <a:uFill>
                  <a:solidFill>
                    <a:srgbClr val="606060"/>
                  </a:solidFill>
                </a:uFill>
              </a:defRPr>
            </a:lvl1pPr>
          </a:lstStyle>
          <a:p>
            <a:pPr/>
            <a:r>
              <a:t>negative feedback loop balances positive input; no setpoint</a:t>
            </a:r>
          </a:p>
        </p:txBody>
      </p:sp>
      <p:pic>
        <p:nvPicPr>
          <p:cNvPr id="704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0575" y="4019550"/>
            <a:ext cx="8543926" cy="7810500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Kandel"/>
          <p:cNvSpPr txBox="1"/>
          <p:nvPr/>
        </p:nvSpPr>
        <p:spPr>
          <a:xfrm>
            <a:off x="17760950" y="10652125"/>
            <a:ext cx="167104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Kandel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Feedback loop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Feedback loops</a:t>
            </a:r>
          </a:p>
        </p:txBody>
      </p:sp>
      <p:pic>
        <p:nvPicPr>
          <p:cNvPr id="708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48812" y="2035968"/>
            <a:ext cx="7358063" cy="3661173"/>
          </a:xfrm>
          <a:prstGeom prst="rect">
            <a:avLst/>
          </a:prstGeom>
          <a:ln w="12700">
            <a:miter lim="400000"/>
          </a:ln>
        </p:spPr>
      </p:pic>
      <p:pic>
        <p:nvPicPr>
          <p:cNvPr id="709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978062" y="8648700"/>
            <a:ext cx="4625579" cy="450056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12" name="Group"/>
          <p:cNvGrpSpPr/>
          <p:nvPr/>
        </p:nvGrpSpPr>
        <p:grpSpPr>
          <a:xfrm>
            <a:off x="6870700" y="8947546"/>
            <a:ext cx="8358188" cy="3446861"/>
            <a:chOff x="0" y="0"/>
            <a:chExt cx="8358187" cy="3446859"/>
          </a:xfrm>
        </p:grpSpPr>
        <p:pic>
          <p:nvPicPr>
            <p:cNvPr id="710" name="image.pdf" descr="imag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8358188" cy="34468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1" name="+"/>
            <p:cNvSpPr txBox="1"/>
            <p:nvPr/>
          </p:nvSpPr>
          <p:spPr>
            <a:xfrm>
              <a:off x="5321300" y="785812"/>
              <a:ext cx="1518047" cy="8413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715" name="Group"/>
          <p:cNvGrpSpPr/>
          <p:nvPr/>
        </p:nvGrpSpPr>
        <p:grpSpPr>
          <a:xfrm>
            <a:off x="5155406" y="4152900"/>
            <a:ext cx="5179219" cy="4750594"/>
            <a:chOff x="0" y="0"/>
            <a:chExt cx="5179218" cy="4750593"/>
          </a:xfrm>
        </p:grpSpPr>
        <p:pic>
          <p:nvPicPr>
            <p:cNvPr id="713" name="image.pdf" descr="image.pdf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5179219" cy="47505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4" name="–"/>
            <p:cNvSpPr txBox="1"/>
            <p:nvPr/>
          </p:nvSpPr>
          <p:spPr>
            <a:xfrm>
              <a:off x="2750343" y="1758552"/>
              <a:ext cx="1518048" cy="8413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718" name="Group"/>
          <p:cNvGrpSpPr/>
          <p:nvPr/>
        </p:nvGrpSpPr>
        <p:grpSpPr>
          <a:xfrm>
            <a:off x="13830300" y="4254500"/>
            <a:ext cx="5054204" cy="3982641"/>
            <a:chOff x="0" y="0"/>
            <a:chExt cx="5054203" cy="3982640"/>
          </a:xfrm>
        </p:grpSpPr>
        <p:pic>
          <p:nvPicPr>
            <p:cNvPr id="716" name="image.pdf" descr="image.pdf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5054204" cy="3982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17" name="+"/>
            <p:cNvSpPr txBox="1"/>
            <p:nvPr/>
          </p:nvSpPr>
          <p:spPr>
            <a:xfrm>
              <a:off x="1004887" y="1174749"/>
              <a:ext cx="1518048" cy="8413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+</a:t>
              </a:r>
            </a:p>
          </p:txBody>
        </p:sp>
      </p:grpSp>
      <p:sp>
        <p:nvSpPr>
          <p:cNvPr id="719" name="leptin"/>
          <p:cNvSpPr txBox="1"/>
          <p:nvPr/>
        </p:nvSpPr>
        <p:spPr>
          <a:xfrm>
            <a:off x="4083843" y="6018609"/>
            <a:ext cx="348257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spcBef>
                <a:spcPts val="4300"/>
              </a:spcBef>
              <a:buClr>
                <a:srgbClr val="000000"/>
              </a:buClr>
              <a:buFont typeface="Helvetica"/>
              <a:defRPr b="1" sz="7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leptin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Class="entr" nodeType="with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08" grpId="1"/>
      <p:bldP build="p" bldLvl="5" animBg="1" rev="0" advAuto="0" spid="719" grpId="6"/>
      <p:bldP build="whole" bldLvl="1" animBg="1" rev="0" advAuto="0" spid="709" grpId="3"/>
      <p:bldP build="whole" bldLvl="1" animBg="1" rev="0" advAuto="0" spid="712" grpId="4"/>
      <p:bldP build="whole" bldLvl="1" animBg="1" rev="0" advAuto="0" spid="718" grpId="2"/>
      <p:bldP build="whole" bldLvl="1" animBg="1" rev="0" advAuto="0" spid="715" grpId="5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Obese Mutant Mice"/>
          <p:cNvSpPr txBox="1"/>
          <p:nvPr>
            <p:ph type="title"/>
          </p:nvPr>
        </p:nvSpPr>
        <p:spPr>
          <a:xfrm>
            <a:off x="3690937" y="196453"/>
            <a:ext cx="14626829" cy="1589485"/>
          </a:xfrm>
          <a:prstGeom prst="rect">
            <a:avLst/>
          </a:prstGeom>
        </p:spPr>
        <p:txBody>
          <a:bodyPr/>
          <a:lstStyle/>
          <a:p>
            <a:pPr/>
            <a:r>
              <a:t>Obese Mutant Mice</a:t>
            </a:r>
          </a:p>
        </p:txBody>
      </p:sp>
      <p:pic>
        <p:nvPicPr>
          <p:cNvPr id="72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85859" y="2089546"/>
            <a:ext cx="11569702" cy="7393783"/>
          </a:xfrm>
          <a:prstGeom prst="rect">
            <a:avLst/>
          </a:prstGeom>
          <a:ln w="12700">
            <a:miter lim="400000"/>
          </a:ln>
        </p:spPr>
      </p:pic>
      <p:pic>
        <p:nvPicPr>
          <p:cNvPr id="723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10750" y="9785350"/>
            <a:ext cx="12185651" cy="3489325"/>
          </a:xfrm>
          <a:prstGeom prst="rect">
            <a:avLst/>
          </a:prstGeom>
          <a:ln w="12700">
            <a:miter lim="400000"/>
          </a:ln>
        </p:spPr>
      </p:pic>
      <p:sp>
        <p:nvSpPr>
          <p:cNvPr id="724" name="ob/ob obese mouse…"/>
          <p:cNvSpPr txBox="1"/>
          <p:nvPr/>
        </p:nvSpPr>
        <p:spPr>
          <a:xfrm>
            <a:off x="3815953" y="2089546"/>
            <a:ext cx="7233047" cy="6643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ob/ob </a:t>
            </a:r>
            <a:r>
              <a:rPr b="1" i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obese</a:t>
            </a:r>
            <a:r>
              <a: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mouse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b="1" i="1" sz="4600">
                <a:uFill>
                  <a:solidFill>
                    <a:srgbClr val="000000"/>
                  </a:solidFill>
                </a:uFill>
              </a:defRPr>
            </a:pPr>
            <a:r>
              <a:rPr i="0"/>
              <a:t>	</a:t>
            </a:r>
            <a:r>
              <a:t>no leptin</a:t>
            </a: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BE38F3"/>
                </a:solidFill>
                <a:uFill>
                  <a:solidFill>
                    <a:srgbClr val="BE38F3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db/db </a:t>
            </a:r>
            <a:r>
              <a:rPr b="1" i="1">
                <a:solidFill>
                  <a:srgbClr val="BE38F3"/>
                </a:solidFill>
                <a:uFill>
                  <a:solidFill>
                    <a:srgbClr val="BE38F3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diabetic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mouse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	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no leptin receptors</a:t>
            </a: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 b="1" i="1"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725" name="ob/ob"/>
          <p:cNvSpPr txBox="1"/>
          <p:nvPr/>
        </p:nvSpPr>
        <p:spPr>
          <a:xfrm rot="21425532">
            <a:off x="16103319" y="3909033"/>
            <a:ext cx="1778724" cy="91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FFFC41"/>
                </a:solidFill>
                <a:uFill>
                  <a:solidFill>
                    <a:srgbClr val="FFFC41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ob/ob</a:t>
            </a:r>
          </a:p>
        </p:txBody>
      </p:sp>
      <p:sp>
        <p:nvSpPr>
          <p:cNvPr id="726" name="wt"/>
          <p:cNvSpPr txBox="1"/>
          <p:nvPr/>
        </p:nvSpPr>
        <p:spPr>
          <a:xfrm>
            <a:off x="12049125" y="5018484"/>
            <a:ext cx="920427" cy="91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FFFC41"/>
                </a:solidFill>
                <a:uFill>
                  <a:solidFill>
                    <a:srgbClr val="FFFC41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wt</a:t>
            </a:r>
          </a:p>
        </p:txBody>
      </p:sp>
      <p:sp>
        <p:nvSpPr>
          <p:cNvPr id="727" name="ob/ob mutants look identical to db/db mice:…"/>
          <p:cNvSpPr txBox="1"/>
          <p:nvPr/>
        </p:nvSpPr>
        <p:spPr>
          <a:xfrm>
            <a:off x="3690937" y="7215187"/>
            <a:ext cx="6125767" cy="2571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ob/ob mutants look identical to db/db mice:</a:t>
            </a:r>
            <a:endParaRPr b="1" i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buClr>
                <a:srgbClr val="000000"/>
              </a:buClr>
              <a:buFont typeface="Helvetica"/>
              <a:tabLst>
                <a:tab pos="977900" algn="l"/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both over eat, are obese, become diabetic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arabiotic experiments with shared blood supply"/>
          <p:cNvSpPr txBox="1"/>
          <p:nvPr>
            <p:ph type="title"/>
          </p:nvPr>
        </p:nvSpPr>
        <p:spPr>
          <a:xfrm>
            <a:off x="3958828" y="0"/>
            <a:ext cx="17377172" cy="2750344"/>
          </a:xfrm>
          <a:prstGeom prst="rect">
            <a:avLst/>
          </a:prstGeom>
        </p:spPr>
        <p:txBody>
          <a:bodyPr/>
          <a:lstStyle/>
          <a:p>
            <a:pPr/>
            <a:r>
              <a:t>Parabiotic experiments with shared blood supply</a:t>
            </a:r>
          </a:p>
        </p:txBody>
      </p:sp>
      <p:grpSp>
        <p:nvGrpSpPr>
          <p:cNvPr id="757" name="Group"/>
          <p:cNvGrpSpPr/>
          <p:nvPr/>
        </p:nvGrpSpPr>
        <p:grpSpPr>
          <a:xfrm>
            <a:off x="5033168" y="3945334"/>
            <a:ext cx="3518299" cy="5947173"/>
            <a:chOff x="0" y="0"/>
            <a:chExt cx="3518297" cy="5947171"/>
          </a:xfrm>
        </p:grpSpPr>
        <p:grpSp>
          <p:nvGrpSpPr>
            <p:cNvPr id="754" name="Group"/>
            <p:cNvGrpSpPr/>
            <p:nvPr/>
          </p:nvGrpSpPr>
          <p:grpSpPr>
            <a:xfrm>
              <a:off x="0" y="-1"/>
              <a:ext cx="3518298" cy="5947173"/>
              <a:chOff x="0" y="0"/>
              <a:chExt cx="3518297" cy="5947171"/>
            </a:xfrm>
          </p:grpSpPr>
          <p:sp>
            <p:nvSpPr>
              <p:cNvPr id="730" name="Oval"/>
              <p:cNvSpPr/>
              <p:nvPr/>
            </p:nvSpPr>
            <p:spPr>
              <a:xfrm>
                <a:off x="0" y="1129025"/>
                <a:ext cx="2219578" cy="2594519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31" name="Oval"/>
              <p:cNvSpPr/>
              <p:nvPr/>
            </p:nvSpPr>
            <p:spPr>
              <a:xfrm>
                <a:off x="2168537" y="1046413"/>
                <a:ext cx="1293146" cy="2613883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grpSp>
            <p:nvGrpSpPr>
              <p:cNvPr id="741" name="Group"/>
              <p:cNvGrpSpPr/>
              <p:nvPr/>
            </p:nvGrpSpPr>
            <p:grpSpPr>
              <a:xfrm>
                <a:off x="411747" y="55074"/>
                <a:ext cx="1404661" cy="1158284"/>
                <a:chOff x="0" y="0"/>
                <a:chExt cx="1404659" cy="1158283"/>
              </a:xfrm>
            </p:grpSpPr>
            <p:sp>
              <p:nvSpPr>
                <p:cNvPr id="732" name="Oval"/>
                <p:cNvSpPr/>
                <p:nvPr/>
              </p:nvSpPr>
              <p:spPr>
                <a:xfrm>
                  <a:off x="384297" y="302909"/>
                  <a:ext cx="636923" cy="774484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33" name="Oval"/>
                <p:cNvSpPr/>
                <p:nvPr/>
              </p:nvSpPr>
              <p:spPr>
                <a:xfrm>
                  <a:off x="0" y="771041"/>
                  <a:ext cx="443916" cy="387243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34" name="Oval"/>
                <p:cNvSpPr/>
                <p:nvPr/>
              </p:nvSpPr>
              <p:spPr>
                <a:xfrm>
                  <a:off x="960744" y="771041"/>
                  <a:ext cx="443916" cy="387243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grpSp>
              <p:nvGrpSpPr>
                <p:cNvPr id="737" name="Group"/>
                <p:cNvGrpSpPr/>
                <p:nvPr/>
              </p:nvGrpSpPr>
              <p:grpSpPr>
                <a:xfrm>
                  <a:off x="713695" y="0"/>
                  <a:ext cx="297639" cy="278761"/>
                  <a:chOff x="0" y="0"/>
                  <a:chExt cx="297638" cy="278760"/>
                </a:xfrm>
              </p:grpSpPr>
              <p:sp>
                <p:nvSpPr>
                  <p:cNvPr id="735" name="Line"/>
                  <p:cNvSpPr/>
                  <p:nvPr/>
                </p:nvSpPr>
                <p:spPr>
                  <a:xfrm>
                    <a:off x="27449" y="275372"/>
                    <a:ext cx="270190" cy="3389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36" name="Line"/>
                  <p:cNvSpPr/>
                  <p:nvPr/>
                </p:nvSpPr>
                <p:spPr>
                  <a:xfrm flipV="1">
                    <a:off x="0" y="0"/>
                    <a:ext cx="247049" cy="247835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  <p:grpSp>
              <p:nvGrpSpPr>
                <p:cNvPr id="740" name="Group"/>
                <p:cNvGrpSpPr/>
                <p:nvPr/>
              </p:nvGrpSpPr>
              <p:grpSpPr>
                <a:xfrm>
                  <a:off x="356847" y="0"/>
                  <a:ext cx="274500" cy="278761"/>
                  <a:chOff x="0" y="0"/>
                  <a:chExt cx="274498" cy="278760"/>
                </a:xfrm>
              </p:grpSpPr>
              <p:sp>
                <p:nvSpPr>
                  <p:cNvPr id="738" name="Line"/>
                  <p:cNvSpPr/>
                  <p:nvPr/>
                </p:nvSpPr>
                <p:spPr>
                  <a:xfrm flipH="1">
                    <a:off x="0" y="275372"/>
                    <a:ext cx="270189" cy="3389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39" name="Line"/>
                  <p:cNvSpPr/>
                  <p:nvPr/>
                </p:nvSpPr>
                <p:spPr>
                  <a:xfrm flipH="1" flipV="1">
                    <a:off x="27450" y="0"/>
                    <a:ext cx="247049" cy="247835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</p:grpSp>
          <p:grpSp>
            <p:nvGrpSpPr>
              <p:cNvPr id="751" name="Group"/>
              <p:cNvGrpSpPr/>
              <p:nvPr/>
            </p:nvGrpSpPr>
            <p:grpSpPr>
              <a:xfrm>
                <a:off x="2141087" y="0"/>
                <a:ext cx="1377211" cy="1158284"/>
                <a:chOff x="0" y="0"/>
                <a:chExt cx="1377210" cy="1158283"/>
              </a:xfrm>
            </p:grpSpPr>
            <p:sp>
              <p:nvSpPr>
                <p:cNvPr id="742" name="Oval"/>
                <p:cNvSpPr/>
                <p:nvPr/>
              </p:nvSpPr>
              <p:spPr>
                <a:xfrm>
                  <a:off x="356848" y="275372"/>
                  <a:ext cx="636923" cy="774484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43" name="Oval"/>
                <p:cNvSpPr/>
                <p:nvPr/>
              </p:nvSpPr>
              <p:spPr>
                <a:xfrm>
                  <a:off x="0" y="771041"/>
                  <a:ext cx="443916" cy="387243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44" name="Oval"/>
                <p:cNvSpPr/>
                <p:nvPr/>
              </p:nvSpPr>
              <p:spPr>
                <a:xfrm>
                  <a:off x="933294" y="771041"/>
                  <a:ext cx="443917" cy="387243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grpSp>
              <p:nvGrpSpPr>
                <p:cNvPr id="747" name="Group"/>
                <p:cNvGrpSpPr/>
                <p:nvPr/>
              </p:nvGrpSpPr>
              <p:grpSpPr>
                <a:xfrm>
                  <a:off x="686246" y="0"/>
                  <a:ext cx="297639" cy="278761"/>
                  <a:chOff x="0" y="0"/>
                  <a:chExt cx="297637" cy="278760"/>
                </a:xfrm>
              </p:grpSpPr>
              <p:sp>
                <p:nvSpPr>
                  <p:cNvPr id="745" name="Line"/>
                  <p:cNvSpPr/>
                  <p:nvPr/>
                </p:nvSpPr>
                <p:spPr>
                  <a:xfrm>
                    <a:off x="27449" y="275372"/>
                    <a:ext cx="270189" cy="3389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46" name="Line"/>
                  <p:cNvSpPr/>
                  <p:nvPr/>
                </p:nvSpPr>
                <p:spPr>
                  <a:xfrm flipV="1">
                    <a:off x="0" y="0"/>
                    <a:ext cx="247049" cy="247835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  <p:grpSp>
              <p:nvGrpSpPr>
                <p:cNvPr id="750" name="Group"/>
                <p:cNvGrpSpPr/>
                <p:nvPr/>
              </p:nvGrpSpPr>
              <p:grpSpPr>
                <a:xfrm>
                  <a:off x="329397" y="0"/>
                  <a:ext cx="301950" cy="278761"/>
                  <a:chOff x="0" y="0"/>
                  <a:chExt cx="301948" cy="278760"/>
                </a:xfrm>
              </p:grpSpPr>
              <p:sp>
                <p:nvSpPr>
                  <p:cNvPr id="748" name="Line"/>
                  <p:cNvSpPr/>
                  <p:nvPr/>
                </p:nvSpPr>
                <p:spPr>
                  <a:xfrm flipH="1">
                    <a:off x="0" y="275372"/>
                    <a:ext cx="270189" cy="3389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49" name="Line"/>
                  <p:cNvSpPr/>
                  <p:nvPr/>
                </p:nvSpPr>
                <p:spPr>
                  <a:xfrm flipH="1" flipV="1">
                    <a:off x="54899" y="0"/>
                    <a:ext cx="247050" cy="247835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</p:grpSp>
          <p:sp>
            <p:nvSpPr>
              <p:cNvPr id="752" name="Line"/>
              <p:cNvSpPr/>
              <p:nvPr/>
            </p:nvSpPr>
            <p:spPr>
              <a:xfrm>
                <a:off x="603896" y="3662446"/>
                <a:ext cx="733427" cy="2284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600" y="260"/>
                    </a:moveTo>
                    <a:lnTo>
                      <a:pt x="10400" y="0"/>
                    </a:lnTo>
                    <a:lnTo>
                      <a:pt x="6400" y="0"/>
                    </a:lnTo>
                    <a:lnTo>
                      <a:pt x="4000" y="260"/>
                    </a:lnTo>
                    <a:lnTo>
                      <a:pt x="2400" y="520"/>
                    </a:lnTo>
                    <a:lnTo>
                      <a:pt x="1600" y="1041"/>
                    </a:lnTo>
                    <a:lnTo>
                      <a:pt x="800" y="1301"/>
                    </a:lnTo>
                    <a:lnTo>
                      <a:pt x="0" y="1822"/>
                    </a:lnTo>
                    <a:lnTo>
                      <a:pt x="0" y="2342"/>
                    </a:lnTo>
                    <a:lnTo>
                      <a:pt x="800" y="3123"/>
                    </a:lnTo>
                    <a:lnTo>
                      <a:pt x="800" y="3643"/>
                    </a:lnTo>
                    <a:lnTo>
                      <a:pt x="1600" y="4164"/>
                    </a:lnTo>
                    <a:lnTo>
                      <a:pt x="2400" y="4684"/>
                    </a:lnTo>
                    <a:lnTo>
                      <a:pt x="3200" y="4945"/>
                    </a:lnTo>
                    <a:lnTo>
                      <a:pt x="4800" y="5465"/>
                    </a:lnTo>
                    <a:lnTo>
                      <a:pt x="5600" y="5986"/>
                    </a:lnTo>
                    <a:lnTo>
                      <a:pt x="8000" y="6766"/>
                    </a:lnTo>
                    <a:lnTo>
                      <a:pt x="11200" y="7287"/>
                    </a:lnTo>
                    <a:lnTo>
                      <a:pt x="14400" y="8067"/>
                    </a:lnTo>
                    <a:lnTo>
                      <a:pt x="16800" y="8588"/>
                    </a:lnTo>
                    <a:lnTo>
                      <a:pt x="19200" y="9369"/>
                    </a:lnTo>
                    <a:lnTo>
                      <a:pt x="20800" y="10149"/>
                    </a:lnTo>
                    <a:lnTo>
                      <a:pt x="20800" y="10410"/>
                    </a:lnTo>
                    <a:lnTo>
                      <a:pt x="21600" y="10930"/>
                    </a:lnTo>
                    <a:lnTo>
                      <a:pt x="21600" y="11451"/>
                    </a:lnTo>
                    <a:lnTo>
                      <a:pt x="20800" y="11971"/>
                    </a:lnTo>
                    <a:lnTo>
                      <a:pt x="20800" y="12492"/>
                    </a:lnTo>
                    <a:lnTo>
                      <a:pt x="19200" y="13012"/>
                    </a:lnTo>
                    <a:lnTo>
                      <a:pt x="18400" y="13793"/>
                    </a:lnTo>
                    <a:lnTo>
                      <a:pt x="16800" y="14313"/>
                    </a:lnTo>
                    <a:lnTo>
                      <a:pt x="14400" y="14834"/>
                    </a:lnTo>
                    <a:lnTo>
                      <a:pt x="12000" y="15094"/>
                    </a:lnTo>
                    <a:lnTo>
                      <a:pt x="8800" y="15354"/>
                    </a:lnTo>
                    <a:lnTo>
                      <a:pt x="7200" y="15875"/>
                    </a:lnTo>
                    <a:lnTo>
                      <a:pt x="4800" y="16135"/>
                    </a:lnTo>
                    <a:lnTo>
                      <a:pt x="2400" y="16655"/>
                    </a:lnTo>
                    <a:lnTo>
                      <a:pt x="1600" y="17176"/>
                    </a:lnTo>
                    <a:lnTo>
                      <a:pt x="800" y="17696"/>
                    </a:lnTo>
                    <a:lnTo>
                      <a:pt x="1600" y="18217"/>
                    </a:lnTo>
                    <a:lnTo>
                      <a:pt x="4000" y="19258"/>
                    </a:lnTo>
                    <a:lnTo>
                      <a:pt x="9600" y="2160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53" name="Line"/>
              <p:cNvSpPr/>
              <p:nvPr/>
            </p:nvSpPr>
            <p:spPr>
              <a:xfrm>
                <a:off x="2525384" y="3607372"/>
                <a:ext cx="733427" cy="2284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600" y="520"/>
                    </a:moveTo>
                    <a:lnTo>
                      <a:pt x="11200" y="0"/>
                    </a:lnTo>
                    <a:lnTo>
                      <a:pt x="7200" y="0"/>
                    </a:lnTo>
                    <a:lnTo>
                      <a:pt x="4000" y="520"/>
                    </a:lnTo>
                    <a:lnTo>
                      <a:pt x="2400" y="781"/>
                    </a:lnTo>
                    <a:lnTo>
                      <a:pt x="1600" y="1041"/>
                    </a:lnTo>
                    <a:lnTo>
                      <a:pt x="800" y="1561"/>
                    </a:lnTo>
                    <a:lnTo>
                      <a:pt x="0" y="1822"/>
                    </a:lnTo>
                    <a:lnTo>
                      <a:pt x="0" y="2602"/>
                    </a:lnTo>
                    <a:lnTo>
                      <a:pt x="800" y="3123"/>
                    </a:lnTo>
                    <a:lnTo>
                      <a:pt x="1600" y="3643"/>
                    </a:lnTo>
                    <a:lnTo>
                      <a:pt x="1600" y="4164"/>
                    </a:lnTo>
                    <a:lnTo>
                      <a:pt x="3200" y="4684"/>
                    </a:lnTo>
                    <a:lnTo>
                      <a:pt x="4000" y="5205"/>
                    </a:lnTo>
                    <a:lnTo>
                      <a:pt x="4800" y="5465"/>
                    </a:lnTo>
                    <a:lnTo>
                      <a:pt x="6400" y="5986"/>
                    </a:lnTo>
                    <a:lnTo>
                      <a:pt x="8800" y="6766"/>
                    </a:lnTo>
                    <a:lnTo>
                      <a:pt x="12000" y="7287"/>
                    </a:lnTo>
                    <a:lnTo>
                      <a:pt x="14400" y="8067"/>
                    </a:lnTo>
                    <a:lnTo>
                      <a:pt x="17600" y="8848"/>
                    </a:lnTo>
                    <a:lnTo>
                      <a:pt x="20000" y="9369"/>
                    </a:lnTo>
                    <a:lnTo>
                      <a:pt x="20800" y="10149"/>
                    </a:lnTo>
                    <a:lnTo>
                      <a:pt x="21600" y="10670"/>
                    </a:lnTo>
                    <a:lnTo>
                      <a:pt x="21600" y="10930"/>
                    </a:lnTo>
                    <a:lnTo>
                      <a:pt x="21600" y="11451"/>
                    </a:lnTo>
                    <a:lnTo>
                      <a:pt x="21600" y="11971"/>
                    </a:lnTo>
                    <a:lnTo>
                      <a:pt x="20800" y="12492"/>
                    </a:lnTo>
                    <a:lnTo>
                      <a:pt x="20000" y="13272"/>
                    </a:lnTo>
                    <a:lnTo>
                      <a:pt x="19200" y="13793"/>
                    </a:lnTo>
                    <a:lnTo>
                      <a:pt x="16800" y="14313"/>
                    </a:lnTo>
                    <a:lnTo>
                      <a:pt x="14400" y="14834"/>
                    </a:lnTo>
                    <a:lnTo>
                      <a:pt x="12000" y="15354"/>
                    </a:lnTo>
                    <a:lnTo>
                      <a:pt x="9600" y="15614"/>
                    </a:lnTo>
                    <a:lnTo>
                      <a:pt x="7200" y="15875"/>
                    </a:lnTo>
                    <a:lnTo>
                      <a:pt x="4800" y="16395"/>
                    </a:lnTo>
                    <a:lnTo>
                      <a:pt x="3200" y="16655"/>
                    </a:lnTo>
                    <a:lnTo>
                      <a:pt x="2400" y="17176"/>
                    </a:lnTo>
                    <a:lnTo>
                      <a:pt x="1600" y="17696"/>
                    </a:lnTo>
                    <a:lnTo>
                      <a:pt x="1600" y="18477"/>
                    </a:lnTo>
                    <a:lnTo>
                      <a:pt x="4000" y="19518"/>
                    </a:lnTo>
                    <a:lnTo>
                      <a:pt x="10400" y="2160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755" name="ob/ob"/>
            <p:cNvSpPr txBox="1"/>
            <p:nvPr/>
          </p:nvSpPr>
          <p:spPr>
            <a:xfrm>
              <a:off x="446488" y="2057113"/>
              <a:ext cx="1589486" cy="58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defTabSz="1821656">
                <a:buClr>
                  <a:srgbClr val="000000"/>
                </a:buClr>
                <a:buFont typeface="Helvetica"/>
                <a:defRPr b="1" sz="3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</a:defRPr>
              </a:lvl1pPr>
            </a:lstStyle>
            <a:p>
              <a:pPr/>
              <a:r>
                <a:t>ob/ob</a:t>
              </a:r>
            </a:p>
          </p:txBody>
        </p:sp>
        <p:sp>
          <p:nvSpPr>
            <p:cNvPr id="756" name="+/+"/>
            <p:cNvSpPr txBox="1"/>
            <p:nvPr/>
          </p:nvSpPr>
          <p:spPr>
            <a:xfrm>
              <a:off x="2434458" y="2018390"/>
              <a:ext cx="689019" cy="561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+/+</a:t>
              </a:r>
            </a:p>
          </p:txBody>
        </p:sp>
      </p:grpSp>
      <p:grpSp>
        <p:nvGrpSpPr>
          <p:cNvPr id="789" name="Group"/>
          <p:cNvGrpSpPr/>
          <p:nvPr/>
        </p:nvGrpSpPr>
        <p:grpSpPr>
          <a:xfrm>
            <a:off x="9011840" y="4029868"/>
            <a:ext cx="5089923" cy="5768580"/>
            <a:chOff x="0" y="0"/>
            <a:chExt cx="5089921" cy="5768579"/>
          </a:xfrm>
        </p:grpSpPr>
        <p:grpSp>
          <p:nvGrpSpPr>
            <p:cNvPr id="785" name="Group"/>
            <p:cNvGrpSpPr/>
            <p:nvPr/>
          </p:nvGrpSpPr>
          <p:grpSpPr>
            <a:xfrm>
              <a:off x="2489131" y="0"/>
              <a:ext cx="2600791" cy="5768580"/>
              <a:chOff x="0" y="0"/>
              <a:chExt cx="2600790" cy="5768579"/>
            </a:xfrm>
          </p:grpSpPr>
          <p:grpSp>
            <p:nvGrpSpPr>
              <p:cNvPr id="767" name="Group"/>
              <p:cNvGrpSpPr/>
              <p:nvPr/>
            </p:nvGrpSpPr>
            <p:grpSpPr>
              <a:xfrm>
                <a:off x="0" y="53420"/>
                <a:ext cx="1369607" cy="1123501"/>
                <a:chOff x="0" y="0"/>
                <a:chExt cx="1369606" cy="1123500"/>
              </a:xfrm>
            </p:grpSpPr>
            <p:sp>
              <p:nvSpPr>
                <p:cNvPr id="758" name="Oval"/>
                <p:cNvSpPr/>
                <p:nvPr/>
              </p:nvSpPr>
              <p:spPr>
                <a:xfrm>
                  <a:off x="374708" y="293813"/>
                  <a:ext cx="621028" cy="751226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59" name="Oval"/>
                <p:cNvSpPr/>
                <p:nvPr/>
              </p:nvSpPr>
              <p:spPr>
                <a:xfrm>
                  <a:off x="0" y="747887"/>
                  <a:ext cx="432838" cy="375614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60" name="Oval"/>
                <p:cNvSpPr/>
                <p:nvPr/>
              </p:nvSpPr>
              <p:spPr>
                <a:xfrm>
                  <a:off x="936769" y="747887"/>
                  <a:ext cx="432838" cy="375614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grpSp>
              <p:nvGrpSpPr>
                <p:cNvPr id="763" name="Group"/>
                <p:cNvGrpSpPr/>
                <p:nvPr/>
              </p:nvGrpSpPr>
              <p:grpSpPr>
                <a:xfrm>
                  <a:off x="695885" y="0"/>
                  <a:ext cx="290212" cy="270390"/>
                  <a:chOff x="0" y="0"/>
                  <a:chExt cx="290210" cy="270389"/>
                </a:xfrm>
              </p:grpSpPr>
              <p:sp>
                <p:nvSpPr>
                  <p:cNvPr id="761" name="Line"/>
                  <p:cNvSpPr/>
                  <p:nvPr/>
                </p:nvSpPr>
                <p:spPr>
                  <a:xfrm>
                    <a:off x="26765" y="267103"/>
                    <a:ext cx="263446" cy="3287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62" name="Line"/>
                  <p:cNvSpPr/>
                  <p:nvPr/>
                </p:nvSpPr>
                <p:spPr>
                  <a:xfrm flipV="1">
                    <a:off x="0" y="0"/>
                    <a:ext cx="240884" cy="240393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  <p:grpSp>
              <p:nvGrpSpPr>
                <p:cNvPr id="766" name="Group"/>
                <p:cNvGrpSpPr/>
                <p:nvPr/>
              </p:nvGrpSpPr>
              <p:grpSpPr>
                <a:xfrm>
                  <a:off x="347942" y="0"/>
                  <a:ext cx="267650" cy="270390"/>
                  <a:chOff x="0" y="0"/>
                  <a:chExt cx="267648" cy="270389"/>
                </a:xfrm>
              </p:grpSpPr>
              <p:sp>
                <p:nvSpPr>
                  <p:cNvPr id="764" name="Line"/>
                  <p:cNvSpPr/>
                  <p:nvPr/>
                </p:nvSpPr>
                <p:spPr>
                  <a:xfrm flipH="1">
                    <a:off x="0" y="267103"/>
                    <a:ext cx="263446" cy="3287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765" name="Line"/>
                  <p:cNvSpPr/>
                  <p:nvPr/>
                </p:nvSpPr>
                <p:spPr>
                  <a:xfrm flipH="1" flipV="1">
                    <a:off x="26764" y="0"/>
                    <a:ext cx="240885" cy="240393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</p:grpSp>
          <p:sp>
            <p:nvSpPr>
              <p:cNvPr id="768" name="Line"/>
              <p:cNvSpPr/>
              <p:nvPr/>
            </p:nvSpPr>
            <p:spPr>
              <a:xfrm>
                <a:off x="187354" y="3552463"/>
                <a:ext cx="715124" cy="2216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600" y="260"/>
                    </a:moveTo>
                    <a:lnTo>
                      <a:pt x="10400" y="0"/>
                    </a:lnTo>
                    <a:lnTo>
                      <a:pt x="6400" y="0"/>
                    </a:lnTo>
                    <a:lnTo>
                      <a:pt x="4000" y="260"/>
                    </a:lnTo>
                    <a:lnTo>
                      <a:pt x="2400" y="520"/>
                    </a:lnTo>
                    <a:lnTo>
                      <a:pt x="1600" y="1041"/>
                    </a:lnTo>
                    <a:lnTo>
                      <a:pt x="800" y="1301"/>
                    </a:lnTo>
                    <a:lnTo>
                      <a:pt x="0" y="1822"/>
                    </a:lnTo>
                    <a:lnTo>
                      <a:pt x="0" y="2342"/>
                    </a:lnTo>
                    <a:lnTo>
                      <a:pt x="800" y="3123"/>
                    </a:lnTo>
                    <a:lnTo>
                      <a:pt x="800" y="3643"/>
                    </a:lnTo>
                    <a:lnTo>
                      <a:pt x="1600" y="4164"/>
                    </a:lnTo>
                    <a:lnTo>
                      <a:pt x="2400" y="4684"/>
                    </a:lnTo>
                    <a:lnTo>
                      <a:pt x="3200" y="4945"/>
                    </a:lnTo>
                    <a:lnTo>
                      <a:pt x="4800" y="5465"/>
                    </a:lnTo>
                    <a:lnTo>
                      <a:pt x="5600" y="5986"/>
                    </a:lnTo>
                    <a:lnTo>
                      <a:pt x="8000" y="6766"/>
                    </a:lnTo>
                    <a:lnTo>
                      <a:pt x="11200" y="7287"/>
                    </a:lnTo>
                    <a:lnTo>
                      <a:pt x="14400" y="8067"/>
                    </a:lnTo>
                    <a:lnTo>
                      <a:pt x="16800" y="8588"/>
                    </a:lnTo>
                    <a:lnTo>
                      <a:pt x="19200" y="9369"/>
                    </a:lnTo>
                    <a:lnTo>
                      <a:pt x="20800" y="10149"/>
                    </a:lnTo>
                    <a:lnTo>
                      <a:pt x="20800" y="10410"/>
                    </a:lnTo>
                    <a:lnTo>
                      <a:pt x="21600" y="10930"/>
                    </a:lnTo>
                    <a:lnTo>
                      <a:pt x="21600" y="11451"/>
                    </a:lnTo>
                    <a:lnTo>
                      <a:pt x="20800" y="11971"/>
                    </a:lnTo>
                    <a:lnTo>
                      <a:pt x="20800" y="12492"/>
                    </a:lnTo>
                    <a:lnTo>
                      <a:pt x="19200" y="13012"/>
                    </a:lnTo>
                    <a:lnTo>
                      <a:pt x="18400" y="13793"/>
                    </a:lnTo>
                    <a:lnTo>
                      <a:pt x="16800" y="14313"/>
                    </a:lnTo>
                    <a:lnTo>
                      <a:pt x="14400" y="14834"/>
                    </a:lnTo>
                    <a:lnTo>
                      <a:pt x="12000" y="15094"/>
                    </a:lnTo>
                    <a:lnTo>
                      <a:pt x="8800" y="15354"/>
                    </a:lnTo>
                    <a:lnTo>
                      <a:pt x="7200" y="15875"/>
                    </a:lnTo>
                    <a:lnTo>
                      <a:pt x="4800" y="16135"/>
                    </a:lnTo>
                    <a:lnTo>
                      <a:pt x="2400" y="16655"/>
                    </a:lnTo>
                    <a:lnTo>
                      <a:pt x="1600" y="17176"/>
                    </a:lnTo>
                    <a:lnTo>
                      <a:pt x="800" y="17696"/>
                    </a:lnTo>
                    <a:lnTo>
                      <a:pt x="1600" y="18217"/>
                    </a:lnTo>
                    <a:lnTo>
                      <a:pt x="4000" y="19258"/>
                    </a:lnTo>
                    <a:lnTo>
                      <a:pt x="9600" y="2160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69" name="ob/ob"/>
              <p:cNvSpPr txBox="1"/>
              <p:nvPr/>
            </p:nvSpPr>
            <p:spPr>
              <a:xfrm>
                <a:off x="287303" y="2075470"/>
                <a:ext cx="1160861" cy="4643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4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</a:defRPr>
                </a:lvl1pPr>
              </a:lstStyle>
              <a:p>
                <a:pPr/>
                <a:r>
                  <a:t>ob/ob</a:t>
                </a:r>
              </a:p>
            </p:txBody>
          </p:sp>
          <p:grpSp>
            <p:nvGrpSpPr>
              <p:cNvPr id="783" name="Group"/>
              <p:cNvGrpSpPr/>
              <p:nvPr/>
            </p:nvGrpSpPr>
            <p:grpSpPr>
              <a:xfrm>
                <a:off x="1257948" y="0"/>
                <a:ext cx="1342843" cy="5715161"/>
                <a:chOff x="0" y="0"/>
                <a:chExt cx="1342841" cy="5715161"/>
              </a:xfrm>
            </p:grpSpPr>
            <p:sp>
              <p:nvSpPr>
                <p:cNvPr id="770" name="Oval"/>
                <p:cNvSpPr/>
                <p:nvPr/>
              </p:nvSpPr>
              <p:spPr>
                <a:xfrm>
                  <a:off x="26764" y="1014990"/>
                  <a:ext cx="1260875" cy="2535389"/>
                </a:xfrm>
                <a:prstGeom prst="ellips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grpSp>
              <p:nvGrpSpPr>
                <p:cNvPr id="780" name="Group"/>
                <p:cNvGrpSpPr/>
                <p:nvPr/>
              </p:nvGrpSpPr>
              <p:grpSpPr>
                <a:xfrm>
                  <a:off x="-1" y="0"/>
                  <a:ext cx="1342843" cy="1123502"/>
                  <a:chOff x="0" y="0"/>
                  <a:chExt cx="1342841" cy="1123501"/>
                </a:xfrm>
              </p:grpSpPr>
              <p:sp>
                <p:nvSpPr>
                  <p:cNvPr id="771" name="Oval"/>
                  <p:cNvSpPr/>
                  <p:nvPr/>
                </p:nvSpPr>
                <p:spPr>
                  <a:xfrm>
                    <a:off x="347942" y="267102"/>
                    <a:ext cx="621028" cy="751228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marL="81280" marR="81280" defTabSz="1821656">
                      <a:defRPr sz="4600">
                        <a:uFill>
                          <a:solidFill>
                            <a:srgbClr val="000000"/>
                          </a:solidFill>
                        </a:uFill>
                        <a:latin typeface="Times Roman"/>
                        <a:ea typeface="Times Roman"/>
                        <a:cs typeface="Times Roman"/>
                        <a:sym typeface="Times Roman"/>
                      </a:defRPr>
                    </a:pPr>
                  </a:p>
                </p:txBody>
              </p:sp>
              <p:sp>
                <p:nvSpPr>
                  <p:cNvPr id="772" name="Oval"/>
                  <p:cNvSpPr/>
                  <p:nvPr/>
                </p:nvSpPr>
                <p:spPr>
                  <a:xfrm>
                    <a:off x="0" y="747888"/>
                    <a:ext cx="432838" cy="375614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marL="81280" marR="81280" defTabSz="1821656">
                      <a:defRPr sz="4600">
                        <a:uFill>
                          <a:solidFill>
                            <a:srgbClr val="000000"/>
                          </a:solidFill>
                        </a:uFill>
                        <a:latin typeface="Times Roman"/>
                        <a:ea typeface="Times Roman"/>
                        <a:cs typeface="Times Roman"/>
                        <a:sym typeface="Times Roman"/>
                      </a:defRPr>
                    </a:pPr>
                  </a:p>
                </p:txBody>
              </p:sp>
              <p:sp>
                <p:nvSpPr>
                  <p:cNvPr id="773" name="Oval"/>
                  <p:cNvSpPr/>
                  <p:nvPr/>
                </p:nvSpPr>
                <p:spPr>
                  <a:xfrm>
                    <a:off x="910003" y="747888"/>
                    <a:ext cx="432839" cy="375614"/>
                  </a:xfrm>
                  <a:prstGeom prst="ellipse">
                    <a:avLst/>
                  </a:prstGeom>
                  <a:noFill/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 marL="81280" marR="81280" defTabSz="1821656">
                      <a:defRPr sz="4600">
                        <a:uFill>
                          <a:solidFill>
                            <a:srgbClr val="000000"/>
                          </a:solidFill>
                        </a:uFill>
                        <a:latin typeface="Times Roman"/>
                        <a:ea typeface="Times Roman"/>
                        <a:cs typeface="Times Roman"/>
                        <a:sym typeface="Times Roman"/>
                      </a:defRPr>
                    </a:pPr>
                  </a:p>
                </p:txBody>
              </p:sp>
              <p:grpSp>
                <p:nvGrpSpPr>
                  <p:cNvPr id="776" name="Group"/>
                  <p:cNvGrpSpPr/>
                  <p:nvPr/>
                </p:nvGrpSpPr>
                <p:grpSpPr>
                  <a:xfrm>
                    <a:off x="669120" y="0"/>
                    <a:ext cx="290211" cy="270390"/>
                    <a:chOff x="0" y="0"/>
                    <a:chExt cx="290210" cy="270389"/>
                  </a:xfrm>
                </p:grpSpPr>
                <p:sp>
                  <p:nvSpPr>
                    <p:cNvPr id="774" name="Line"/>
                    <p:cNvSpPr/>
                    <p:nvPr/>
                  </p:nvSpPr>
                  <p:spPr>
                    <a:xfrm>
                      <a:off x="26764" y="267102"/>
                      <a:ext cx="263447" cy="3288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/>
                    </a:p>
                  </p:txBody>
                </p:sp>
                <p:sp>
                  <p:nvSpPr>
                    <p:cNvPr id="775" name="Line"/>
                    <p:cNvSpPr/>
                    <p:nvPr/>
                  </p:nvSpPr>
                  <p:spPr>
                    <a:xfrm flipV="1">
                      <a:off x="0" y="0"/>
                      <a:ext cx="240884" cy="240393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/>
                    </a:p>
                  </p:txBody>
                </p:sp>
              </p:grpSp>
              <p:grpSp>
                <p:nvGrpSpPr>
                  <p:cNvPr id="779" name="Group"/>
                  <p:cNvGrpSpPr/>
                  <p:nvPr/>
                </p:nvGrpSpPr>
                <p:grpSpPr>
                  <a:xfrm>
                    <a:off x="321177" y="0"/>
                    <a:ext cx="294414" cy="270390"/>
                    <a:chOff x="0" y="0"/>
                    <a:chExt cx="294412" cy="270389"/>
                  </a:xfrm>
                </p:grpSpPr>
                <p:sp>
                  <p:nvSpPr>
                    <p:cNvPr id="777" name="Line"/>
                    <p:cNvSpPr/>
                    <p:nvPr/>
                  </p:nvSpPr>
                  <p:spPr>
                    <a:xfrm flipH="1">
                      <a:off x="0" y="267102"/>
                      <a:ext cx="263446" cy="3288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/>
                    </a:p>
                  </p:txBody>
                </p:sp>
                <p:sp>
                  <p:nvSpPr>
                    <p:cNvPr id="778" name="Line"/>
                    <p:cNvSpPr/>
                    <p:nvPr/>
                  </p:nvSpPr>
                  <p:spPr>
                    <a:xfrm flipH="1" flipV="1">
                      <a:off x="53528" y="0"/>
                      <a:ext cx="240885" cy="240393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/>
                    </a:p>
                  </p:txBody>
                </p:sp>
              </p:grpSp>
            </p:grpSp>
            <p:sp>
              <p:nvSpPr>
                <p:cNvPr id="781" name="Line"/>
                <p:cNvSpPr/>
                <p:nvPr/>
              </p:nvSpPr>
              <p:spPr>
                <a:xfrm>
                  <a:off x="374707" y="3499045"/>
                  <a:ext cx="715124" cy="22161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fill="norm" stroke="1" extrusionOk="0">
                      <a:moveTo>
                        <a:pt x="13600" y="520"/>
                      </a:moveTo>
                      <a:lnTo>
                        <a:pt x="11200" y="0"/>
                      </a:lnTo>
                      <a:lnTo>
                        <a:pt x="7200" y="0"/>
                      </a:lnTo>
                      <a:lnTo>
                        <a:pt x="4000" y="520"/>
                      </a:lnTo>
                      <a:lnTo>
                        <a:pt x="2400" y="781"/>
                      </a:lnTo>
                      <a:lnTo>
                        <a:pt x="1600" y="1041"/>
                      </a:lnTo>
                      <a:lnTo>
                        <a:pt x="800" y="1561"/>
                      </a:lnTo>
                      <a:lnTo>
                        <a:pt x="0" y="1822"/>
                      </a:lnTo>
                      <a:lnTo>
                        <a:pt x="0" y="2602"/>
                      </a:lnTo>
                      <a:lnTo>
                        <a:pt x="800" y="3123"/>
                      </a:lnTo>
                      <a:lnTo>
                        <a:pt x="1600" y="3643"/>
                      </a:lnTo>
                      <a:lnTo>
                        <a:pt x="1600" y="4164"/>
                      </a:lnTo>
                      <a:lnTo>
                        <a:pt x="3200" y="4684"/>
                      </a:lnTo>
                      <a:lnTo>
                        <a:pt x="4000" y="5205"/>
                      </a:lnTo>
                      <a:lnTo>
                        <a:pt x="4800" y="5465"/>
                      </a:lnTo>
                      <a:lnTo>
                        <a:pt x="6400" y="5986"/>
                      </a:lnTo>
                      <a:lnTo>
                        <a:pt x="8800" y="6766"/>
                      </a:lnTo>
                      <a:lnTo>
                        <a:pt x="12000" y="7287"/>
                      </a:lnTo>
                      <a:lnTo>
                        <a:pt x="14400" y="8067"/>
                      </a:lnTo>
                      <a:lnTo>
                        <a:pt x="17600" y="8848"/>
                      </a:lnTo>
                      <a:lnTo>
                        <a:pt x="20000" y="9369"/>
                      </a:lnTo>
                      <a:lnTo>
                        <a:pt x="20800" y="10149"/>
                      </a:lnTo>
                      <a:lnTo>
                        <a:pt x="21600" y="10670"/>
                      </a:lnTo>
                      <a:lnTo>
                        <a:pt x="21600" y="10930"/>
                      </a:lnTo>
                      <a:lnTo>
                        <a:pt x="21600" y="11451"/>
                      </a:lnTo>
                      <a:lnTo>
                        <a:pt x="21600" y="11971"/>
                      </a:lnTo>
                      <a:lnTo>
                        <a:pt x="20800" y="12492"/>
                      </a:lnTo>
                      <a:lnTo>
                        <a:pt x="20000" y="13272"/>
                      </a:lnTo>
                      <a:lnTo>
                        <a:pt x="19200" y="13793"/>
                      </a:lnTo>
                      <a:lnTo>
                        <a:pt x="16800" y="14313"/>
                      </a:lnTo>
                      <a:lnTo>
                        <a:pt x="14400" y="14834"/>
                      </a:lnTo>
                      <a:lnTo>
                        <a:pt x="12000" y="15354"/>
                      </a:lnTo>
                      <a:lnTo>
                        <a:pt x="9600" y="15614"/>
                      </a:lnTo>
                      <a:lnTo>
                        <a:pt x="7200" y="15875"/>
                      </a:lnTo>
                      <a:lnTo>
                        <a:pt x="4800" y="16395"/>
                      </a:lnTo>
                      <a:lnTo>
                        <a:pt x="3200" y="16655"/>
                      </a:lnTo>
                      <a:lnTo>
                        <a:pt x="2400" y="17176"/>
                      </a:lnTo>
                      <a:lnTo>
                        <a:pt x="1600" y="17696"/>
                      </a:lnTo>
                      <a:lnTo>
                        <a:pt x="1600" y="18477"/>
                      </a:lnTo>
                      <a:lnTo>
                        <a:pt x="4000" y="19518"/>
                      </a:lnTo>
                      <a:lnTo>
                        <a:pt x="10400" y="21600"/>
                      </a:lnTo>
                    </a:path>
                  </a:pathLst>
                </a:custGeom>
                <a:noFill/>
                <a:ln w="254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782" name="+/+"/>
                <p:cNvSpPr txBox="1"/>
                <p:nvPr/>
              </p:nvSpPr>
              <p:spPr>
                <a:xfrm>
                  <a:off x="290230" y="1962787"/>
                  <a:ext cx="671826" cy="5446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3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+/+</a:t>
                  </a:r>
                </a:p>
              </p:txBody>
            </p:sp>
          </p:grpSp>
          <p:sp>
            <p:nvSpPr>
              <p:cNvPr id="784" name="Oval"/>
              <p:cNvSpPr/>
              <p:nvPr/>
            </p:nvSpPr>
            <p:spPr>
              <a:xfrm>
                <a:off x="53529" y="1014990"/>
                <a:ext cx="1260876" cy="2535389"/>
              </a:xfrm>
              <a:prstGeom prst="ellips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788" name="Group"/>
            <p:cNvGrpSpPr/>
            <p:nvPr/>
          </p:nvGrpSpPr>
          <p:grpSpPr>
            <a:xfrm>
              <a:off x="0" y="2136819"/>
              <a:ext cx="1878140" cy="375614"/>
              <a:chOff x="0" y="0"/>
              <a:chExt cx="1878139" cy="375612"/>
            </a:xfrm>
          </p:grpSpPr>
          <p:sp>
            <p:nvSpPr>
              <p:cNvPr id="786" name="Line"/>
              <p:cNvSpPr/>
              <p:nvPr/>
            </p:nvSpPr>
            <p:spPr>
              <a:xfrm>
                <a:off x="0" y="160261"/>
                <a:ext cx="1411424" cy="3323"/>
              </a:xfrm>
              <a:prstGeom prst="line">
                <a:avLst/>
              </a:prstGeom>
              <a:noFill/>
              <a:ln w="50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787" name="Shape"/>
              <p:cNvSpPr/>
              <p:nvPr/>
            </p:nvSpPr>
            <p:spPr>
              <a:xfrm>
                <a:off x="1445301" y="0"/>
                <a:ext cx="432839" cy="375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10800"/>
                    </a:moveTo>
                    <a:lnTo>
                      <a:pt x="0" y="21600"/>
                    </a:lnTo>
                    <a:lnTo>
                      <a:pt x="21600" y="10800"/>
                    </a:lnTo>
                    <a:lnTo>
                      <a:pt x="0" y="0"/>
                    </a:lnTo>
                    <a:lnTo>
                      <a:pt x="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508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790" name="∴wildtype has hormone that ob/ob is missing"/>
          <p:cNvSpPr txBox="1"/>
          <p:nvPr/>
        </p:nvSpPr>
        <p:spPr>
          <a:xfrm>
            <a:off x="5203825" y="11588750"/>
            <a:ext cx="14733985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buClr>
                <a:srgbClr val="D81E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5800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Symbol"/>
                <a:ea typeface="Symbol"/>
                <a:cs typeface="Symbol"/>
                <a:sym typeface="Symbol"/>
              </a:rPr>
              <a:t>\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wildtype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has hormone that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ob/ob 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is missing</a:t>
            </a:r>
          </a:p>
        </p:txBody>
      </p:sp>
      <p:sp>
        <p:nvSpPr>
          <p:cNvPr id="791" name="wildtype blood…"/>
          <p:cNvSpPr txBox="1"/>
          <p:nvPr/>
        </p:nvSpPr>
        <p:spPr>
          <a:xfrm>
            <a:off x="15176656" y="5594350"/>
            <a:ext cx="5235263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rPr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wildtype</a:t>
            </a:r>
            <a:r>
              <a:t> </a:t>
            </a: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blood</a:t>
            </a:r>
            <a:endParaRPr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normalizes</a:t>
            </a:r>
            <a:r>
              <a:t> </a:t>
            </a:r>
            <a:r>
              <a:rPr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rPr>
              <a:t>ob/ob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nodeType="with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91" grpId="3"/>
      <p:bldP build="whole" bldLvl="1" animBg="1" rev="0" advAuto="0" spid="789" grpId="2"/>
      <p:bldP build="whole" bldLvl="1" animBg="1" rev="0" advAuto="0" spid="757" grpId="1"/>
      <p:bldP build="p" bldLvl="5" animBg="1" rev="0" advAuto="0" spid="790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Parabiotic experiments with shared blood supply"/>
          <p:cNvSpPr txBox="1"/>
          <p:nvPr>
            <p:ph type="title"/>
          </p:nvPr>
        </p:nvSpPr>
        <p:spPr>
          <a:xfrm>
            <a:off x="3958828" y="0"/>
            <a:ext cx="17377172" cy="2750344"/>
          </a:xfrm>
          <a:prstGeom prst="rect">
            <a:avLst/>
          </a:prstGeom>
        </p:spPr>
        <p:txBody>
          <a:bodyPr/>
          <a:lstStyle/>
          <a:p>
            <a:pPr/>
            <a:r>
              <a:t>Parabiotic experiments with shared blood supply</a:t>
            </a:r>
          </a:p>
        </p:txBody>
      </p:sp>
      <p:sp>
        <p:nvSpPr>
          <p:cNvPr id="794" name="∴ db/db  has excess hormone that wildtype can detect"/>
          <p:cNvSpPr txBox="1"/>
          <p:nvPr/>
        </p:nvSpPr>
        <p:spPr>
          <a:xfrm>
            <a:off x="3527425" y="11537950"/>
            <a:ext cx="17466469" cy="96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buClr>
                <a:srgbClr val="D81E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5800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Symbol"/>
                <a:ea typeface="Symbol"/>
                <a:cs typeface="Symbol"/>
                <a:sym typeface="Symbol"/>
              </a:rPr>
              <a:t>\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9929BD"/>
                </a:solidFill>
                <a:uFill>
                  <a:solidFill>
                    <a:srgbClr val="9929BD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db/db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 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has </a:t>
            </a:r>
            <a:r>
              <a:rPr b="1" u="sng">
                <a:solidFill>
                  <a:srgbClr val="7A7A7A"/>
                </a:solidFill>
                <a:uFill>
                  <a:solidFill>
                    <a:srgbClr val="7A7A7A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excess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hormone that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wildtype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can detect</a:t>
            </a:r>
          </a:p>
        </p:txBody>
      </p:sp>
      <p:sp>
        <p:nvSpPr>
          <p:cNvPr id="795" name="db/db blood…"/>
          <p:cNvSpPr txBox="1"/>
          <p:nvPr/>
        </p:nvSpPr>
        <p:spPr>
          <a:xfrm>
            <a:off x="15157262" y="5797550"/>
            <a:ext cx="5337554" cy="2339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rPr>
                <a:solidFill>
                  <a:srgbClr val="9929BD"/>
                </a:solidFill>
                <a:uFill>
                  <a:solidFill>
                    <a:srgbClr val="9929BD"/>
                  </a:solidFill>
                </a:uFill>
              </a:rPr>
              <a:t>db/db</a:t>
            </a:r>
            <a:r>
              <a:t> </a:t>
            </a: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blood</a:t>
            </a:r>
            <a:endParaRPr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makes </a:t>
            </a:r>
            <a:endParaRPr>
              <a:solidFill>
                <a:srgbClr val="929292"/>
              </a:solidFill>
              <a:uFill>
                <a:solidFill>
                  <a:srgbClr val="929292"/>
                </a:solidFill>
              </a:uFill>
            </a:endParaRPr>
          </a:p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rPr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wildtype</a:t>
            </a: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 anorexic</a:t>
            </a:r>
          </a:p>
        </p:txBody>
      </p:sp>
      <p:grpSp>
        <p:nvGrpSpPr>
          <p:cNvPr id="798" name="Group"/>
          <p:cNvGrpSpPr/>
          <p:nvPr/>
        </p:nvGrpSpPr>
        <p:grpSpPr>
          <a:xfrm>
            <a:off x="4991100" y="4643437"/>
            <a:ext cx="3375422" cy="5536407"/>
            <a:chOff x="0" y="0"/>
            <a:chExt cx="3375421" cy="5536406"/>
          </a:xfrm>
        </p:grpSpPr>
        <p:pic>
          <p:nvPicPr>
            <p:cNvPr id="796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375422" cy="55364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97" name="db/db"/>
            <p:cNvSpPr txBox="1"/>
            <p:nvPr/>
          </p:nvSpPr>
          <p:spPr>
            <a:xfrm>
              <a:off x="253603" y="1839515"/>
              <a:ext cx="1550103" cy="7270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800">
                  <a:solidFill>
                    <a:srgbClr val="7B219F"/>
                  </a:solidFill>
                  <a:uFill>
                    <a:solidFill>
                      <a:srgbClr val="7B219F"/>
                    </a:solidFill>
                  </a:uFill>
                </a:defRPr>
              </a:lvl1pPr>
            </a:lstStyle>
            <a:p>
              <a:pPr/>
              <a:r>
                <a:t>db/db</a:t>
              </a:r>
            </a:p>
          </p:txBody>
        </p:sp>
      </p:grpSp>
      <p:grpSp>
        <p:nvGrpSpPr>
          <p:cNvPr id="801" name="Group"/>
          <p:cNvGrpSpPr/>
          <p:nvPr/>
        </p:nvGrpSpPr>
        <p:grpSpPr>
          <a:xfrm>
            <a:off x="9084468" y="4732734"/>
            <a:ext cx="5036345" cy="5536407"/>
            <a:chOff x="0" y="0"/>
            <a:chExt cx="5036343" cy="5536406"/>
          </a:xfrm>
        </p:grpSpPr>
        <p:pic>
          <p:nvPicPr>
            <p:cNvPr id="799" name="image.pdf" descr="image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036344" cy="55364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00" name="db/db"/>
            <p:cNvSpPr txBox="1"/>
            <p:nvPr/>
          </p:nvSpPr>
          <p:spPr>
            <a:xfrm>
              <a:off x="2375296" y="1750218"/>
              <a:ext cx="1550103" cy="7270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800">
                  <a:solidFill>
                    <a:srgbClr val="7B219F"/>
                  </a:solidFill>
                  <a:uFill>
                    <a:solidFill>
                      <a:srgbClr val="7B219F"/>
                    </a:solidFill>
                  </a:uFill>
                </a:defRPr>
              </a:lvl1pPr>
            </a:lstStyle>
            <a:p>
              <a:pPr/>
              <a:r>
                <a:t>db/db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nodeType="with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01" grpId="2"/>
      <p:bldP build="whole" bldLvl="1" animBg="1" rev="0" advAuto="0" spid="795" grpId="3"/>
      <p:bldP build="whole" bldLvl="1" animBg="1" rev="0" advAuto="0" spid="798" grpId="1"/>
      <p:bldP build="p" bldLvl="5" animBg="1" rev="0" advAuto="0" spid="794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Parabiotic experiments with shared blood supply"/>
          <p:cNvSpPr txBox="1"/>
          <p:nvPr>
            <p:ph type="title"/>
          </p:nvPr>
        </p:nvSpPr>
        <p:spPr>
          <a:xfrm>
            <a:off x="3958828" y="0"/>
            <a:ext cx="17377172" cy="2750344"/>
          </a:xfrm>
          <a:prstGeom prst="rect">
            <a:avLst/>
          </a:prstGeom>
        </p:spPr>
        <p:txBody>
          <a:bodyPr/>
          <a:lstStyle/>
          <a:p>
            <a:pPr/>
            <a:r>
              <a:t>Parabiotic experiments with shared blood supply</a:t>
            </a:r>
          </a:p>
        </p:txBody>
      </p:sp>
      <p:sp>
        <p:nvSpPr>
          <p:cNvPr id="804" name="∴ db/db  has excess hormone that ob/ob is missing"/>
          <p:cNvSpPr txBox="1"/>
          <p:nvPr/>
        </p:nvSpPr>
        <p:spPr>
          <a:xfrm>
            <a:off x="4010025" y="11563350"/>
            <a:ext cx="16377047" cy="96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buClr>
                <a:srgbClr val="D81E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sz="5800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Symbol"/>
                <a:ea typeface="Symbol"/>
                <a:cs typeface="Symbol"/>
                <a:sym typeface="Symbol"/>
              </a:rPr>
              <a:t>\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db/db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 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has </a:t>
            </a:r>
            <a:r>
              <a:rPr b="1" u="sng">
                <a:solidFill>
                  <a:srgbClr val="606060"/>
                </a:solidFill>
                <a:uFill>
                  <a:solidFill>
                    <a:srgbClr val="60606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excess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hormone that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 ob/ob </a:t>
            </a:r>
            <a:r>
              <a:rPr b="1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is missing</a:t>
            </a:r>
          </a:p>
        </p:txBody>
      </p:sp>
      <p:sp>
        <p:nvSpPr>
          <p:cNvPr id="805" name="db/db blood…"/>
          <p:cNvSpPr txBox="1"/>
          <p:nvPr/>
        </p:nvSpPr>
        <p:spPr>
          <a:xfrm>
            <a:off x="15537731" y="5797550"/>
            <a:ext cx="4560740" cy="2339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rPr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</a:rPr>
              <a:t>db/db</a:t>
            </a:r>
            <a:r>
              <a:t> blood</a:t>
            </a:r>
          </a:p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makes </a:t>
            </a:r>
          </a:p>
          <a:p>
            <a:pPr marL="81280" marR="81280" algn="ctr" defTabSz="1821656">
              <a:buClr>
                <a:srgbClr val="0433FF"/>
              </a:buClr>
              <a:buFont typeface="Helvetica"/>
              <a:defRPr b="1" sz="46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rPr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rPr>
              <a:t>ob/ob</a:t>
            </a:r>
            <a:r>
              <a:t> anorexic</a:t>
            </a:r>
          </a:p>
        </p:txBody>
      </p:sp>
      <p:grpSp>
        <p:nvGrpSpPr>
          <p:cNvPr id="808" name="Group"/>
          <p:cNvGrpSpPr/>
          <p:nvPr/>
        </p:nvGrpSpPr>
        <p:grpSpPr>
          <a:xfrm>
            <a:off x="9258300" y="4947046"/>
            <a:ext cx="4893469" cy="5536408"/>
            <a:chOff x="0" y="0"/>
            <a:chExt cx="4893468" cy="5536406"/>
          </a:xfrm>
        </p:grpSpPr>
        <p:pic>
          <p:nvPicPr>
            <p:cNvPr id="806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4893469" cy="55364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07" name="db/db"/>
            <p:cNvSpPr txBox="1"/>
            <p:nvPr/>
          </p:nvSpPr>
          <p:spPr>
            <a:xfrm>
              <a:off x="2147887" y="1821656"/>
              <a:ext cx="1550103" cy="7270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800">
                  <a:solidFill>
                    <a:srgbClr val="7B219F"/>
                  </a:solidFill>
                  <a:uFill>
                    <a:solidFill>
                      <a:srgbClr val="7B219F"/>
                    </a:solidFill>
                  </a:uFill>
                </a:defRPr>
              </a:lvl1pPr>
            </a:lstStyle>
            <a:p>
              <a:pPr/>
              <a:r>
                <a:t>db/db</a:t>
              </a:r>
            </a:p>
          </p:txBody>
        </p:sp>
      </p:grpSp>
      <p:grpSp>
        <p:nvGrpSpPr>
          <p:cNvPr id="812" name="Group"/>
          <p:cNvGrpSpPr/>
          <p:nvPr/>
        </p:nvGrpSpPr>
        <p:grpSpPr>
          <a:xfrm>
            <a:off x="4813300" y="4864100"/>
            <a:ext cx="4089798" cy="5518547"/>
            <a:chOff x="0" y="0"/>
            <a:chExt cx="4089797" cy="5518546"/>
          </a:xfrm>
        </p:grpSpPr>
        <p:pic>
          <p:nvPicPr>
            <p:cNvPr id="809" name="image.pdf" descr="image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089798" cy="55185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0" name="db/db"/>
            <p:cNvSpPr txBox="1"/>
            <p:nvPr/>
          </p:nvSpPr>
          <p:spPr>
            <a:xfrm>
              <a:off x="217090" y="1743868"/>
              <a:ext cx="1550103" cy="7270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800">
                  <a:solidFill>
                    <a:srgbClr val="7B219F"/>
                  </a:solidFill>
                  <a:uFill>
                    <a:solidFill>
                      <a:srgbClr val="7B219F"/>
                    </a:solidFill>
                  </a:uFill>
                </a:defRPr>
              </a:lvl1pPr>
            </a:lstStyle>
            <a:p>
              <a:pPr/>
              <a:r>
                <a:t>db/db</a:t>
              </a:r>
            </a:p>
          </p:txBody>
        </p:sp>
        <p:sp>
          <p:nvSpPr>
            <p:cNvPr id="811" name="ob/ob"/>
            <p:cNvSpPr txBox="1"/>
            <p:nvPr/>
          </p:nvSpPr>
          <p:spPr>
            <a:xfrm>
              <a:off x="2360215" y="1743868"/>
              <a:ext cx="1550103" cy="7270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</a:defRPr>
              </a:lvl1pPr>
            </a:lstStyle>
            <a:p>
              <a:pPr/>
              <a:r>
                <a:t>ob/ob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Class="entr" nodeType="with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08" grpId="2"/>
      <p:bldP build="whole" bldLvl="1" animBg="1" rev="0" advAuto="0" spid="812" grpId="1"/>
      <p:bldP build="whole" bldLvl="1" animBg="1" rev="0" advAuto="0" spid="805" grpId="3"/>
      <p:bldP build="p" bldLvl="5" animBg="1" rev="0" advAuto="0" spid="804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Endocrinology"/>
          <p:cNvSpPr txBox="1"/>
          <p:nvPr>
            <p:ph type="title"/>
          </p:nvPr>
        </p:nvSpPr>
        <p:spPr>
          <a:xfrm>
            <a:off x="3958828" y="0"/>
            <a:ext cx="14626829" cy="1446610"/>
          </a:xfrm>
          <a:prstGeom prst="rect">
            <a:avLst/>
          </a:prstGeom>
        </p:spPr>
        <p:txBody>
          <a:bodyPr/>
          <a:lstStyle/>
          <a:p>
            <a:pPr/>
            <a:r>
              <a:t>Endocrinology</a:t>
            </a:r>
          </a:p>
        </p:txBody>
      </p:sp>
      <p:sp>
        <p:nvSpPr>
          <p:cNvPr id="329" name="Exocrine -- secretion outside the body (e.g. sweat glands)…"/>
          <p:cNvSpPr txBox="1"/>
          <p:nvPr>
            <p:ph type="body" idx="1"/>
          </p:nvPr>
        </p:nvSpPr>
        <p:spPr>
          <a:xfrm>
            <a:off x="3700410" y="5366742"/>
            <a:ext cx="16948548" cy="7929563"/>
          </a:xfrm>
          <a:prstGeom prst="rect">
            <a:avLst/>
          </a:prstGeom>
        </p:spPr>
        <p:txBody>
          <a:bodyPr/>
          <a:lstStyle/>
          <a:p>
            <a:pPr marL="554883" indent="-471487">
              <a:spcBef>
                <a:spcPts val="1700"/>
              </a:spcBef>
              <a:defRPr sz="4400"/>
            </a:pPr>
            <a:r>
              <a:rPr b="1"/>
              <a:t>Exocrine</a:t>
            </a:r>
            <a:r>
              <a:t> -- secretion </a:t>
            </a:r>
            <a:r>
              <a:rPr b="1"/>
              <a:t>outside</a:t>
            </a:r>
            <a:r>
              <a:t> the body (e.g. sweat glands)</a:t>
            </a:r>
          </a:p>
          <a:p>
            <a:pPr marL="554883" indent="-471487">
              <a:spcBef>
                <a:spcPts val="1700"/>
              </a:spcBef>
              <a:defRPr sz="4400"/>
            </a:pPr>
            <a:r>
              <a:rPr b="1"/>
              <a:t>Endocrine</a:t>
            </a:r>
            <a:r>
              <a:t> -- secretion </a:t>
            </a:r>
            <a:r>
              <a:rPr b="1"/>
              <a:t>into</a:t>
            </a:r>
            <a:r>
              <a:t> the blood, acting on distant tissues</a:t>
            </a:r>
          </a:p>
          <a:p>
            <a:pPr marL="554883" indent="-471487">
              <a:spcBef>
                <a:spcPts val="1700"/>
              </a:spcBef>
              <a:defRPr sz="4400"/>
            </a:pPr>
            <a:r>
              <a:rPr b="1"/>
              <a:t>Paracrine</a:t>
            </a:r>
            <a:r>
              <a:t> -- secretion acting on </a:t>
            </a:r>
            <a:r>
              <a:rPr b="1"/>
              <a:t>nearby</a:t>
            </a:r>
            <a:r>
              <a:t> cells</a:t>
            </a:r>
          </a:p>
          <a:p>
            <a:pPr marL="554883" indent="-471487">
              <a:spcBef>
                <a:spcPts val="1700"/>
              </a:spcBef>
              <a:defRPr sz="4400"/>
            </a:pPr>
            <a:r>
              <a:rPr b="1"/>
              <a:t>Autocrine</a:t>
            </a:r>
            <a:r>
              <a:t> -- secretion acting on </a:t>
            </a:r>
            <a:r>
              <a:rPr b="1"/>
              <a:t>same</a:t>
            </a:r>
            <a:r>
              <a:t> cell</a:t>
            </a:r>
          </a:p>
          <a:p>
            <a:pPr marL="554883" indent="-471487">
              <a:spcBef>
                <a:spcPts val="1700"/>
              </a:spcBef>
              <a:defRPr sz="4400"/>
            </a:pPr>
          </a:p>
          <a:p>
            <a:pPr marL="554883" indent="-471487">
              <a:spcBef>
                <a:spcPts val="1700"/>
              </a:spcBef>
              <a:defRPr sz="4400"/>
            </a:pPr>
            <a:r>
              <a:t>Exocrine and Endocrine Cells that secrete chemicals are called </a:t>
            </a:r>
            <a:r>
              <a:rPr b="1"/>
              <a:t>glands</a:t>
            </a:r>
          </a:p>
        </p:txBody>
      </p:sp>
      <p:sp>
        <p:nvSpPr>
          <p:cNvPr id="330" name="secreted chemicals act via receptors on the target cells"/>
          <p:cNvSpPr txBox="1"/>
          <p:nvPr/>
        </p:nvSpPr>
        <p:spPr>
          <a:xfrm>
            <a:off x="4137421" y="12394406"/>
            <a:ext cx="15812873" cy="914401"/>
          </a:xfrm>
          <a:prstGeom prst="rect">
            <a:avLst/>
          </a:prstGeom>
          <a:solidFill>
            <a:srgbClr val="CCE8B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R="81280" defTabSz="1821656">
              <a:spcBef>
                <a:spcPts val="800"/>
              </a:spcBef>
              <a:defRPr i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secreted chemicals act via receptors on the target cells</a:t>
            </a:r>
          </a:p>
        </p:txBody>
      </p:sp>
      <p:sp>
        <p:nvSpPr>
          <p:cNvPr id="331" name="Secretion of hormones from endocrine glands into the circulation, and the action of those hormones on target tissues which have receptors for specific hormones.…"/>
          <p:cNvSpPr txBox="1"/>
          <p:nvPr/>
        </p:nvSpPr>
        <p:spPr>
          <a:xfrm>
            <a:off x="4141365" y="1446609"/>
            <a:ext cx="15359064" cy="3214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200"/>
            </a:pPr>
            <a:r>
              <a:t>Secretion of hormones from endocrine glands into the circulation, and the action of those hormones on target tissues which have receptors for specific hormones.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Broadcast signal to distant tissues.</a:t>
            </a:r>
          </a:p>
          <a:p>
            <a:pPr defTabSz="821531">
              <a:defRPr i="1" sz="3200"/>
            </a:pPr>
            <a:r>
              <a:t>(as opposed to point-to-point communication by nerves)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hypoleptinemia and functional hypoleptinemia"/>
          <p:cNvSpPr txBox="1"/>
          <p:nvPr>
            <p:ph type="title"/>
          </p:nvPr>
        </p:nvSpPr>
        <p:spPr>
          <a:xfrm>
            <a:off x="3958828" y="0"/>
            <a:ext cx="16859251" cy="2750344"/>
          </a:xfrm>
          <a:prstGeom prst="rect">
            <a:avLst/>
          </a:prstGeom>
        </p:spPr>
        <p:txBody>
          <a:bodyPr/>
          <a:lstStyle/>
          <a:p>
            <a:pPr/>
            <a:r>
              <a:t>hypoleptinemia and functional hypoleptinemia</a:t>
            </a:r>
          </a:p>
        </p:txBody>
      </p:sp>
      <p:sp>
        <p:nvSpPr>
          <p:cNvPr id="815" name="ob/ob is missing hormone supplied by wildtype mouse.…"/>
          <p:cNvSpPr txBox="1"/>
          <p:nvPr/>
        </p:nvSpPr>
        <p:spPr>
          <a:xfrm>
            <a:off x="3851671" y="2482453"/>
            <a:ext cx="16662798" cy="971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122680" marR="81280" indent="-104140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ob/ob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is </a:t>
            </a:r>
            <a:r>
              <a:rPr b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missing hormone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supplied by wildtype mouse.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1122680" marR="81280" indent="-104140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1122680" marR="81280" indent="-104140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db/db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is </a:t>
            </a:r>
            <a:r>
              <a:rPr b="1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missing receptor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, while increased fatmass overproduces hormone.  This is same hormone that ob/ob is missing, because it makes ob/ob anorexic.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1122680" marR="81280" indent="-104140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1122680" marR="81280" indent="-104140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ob/ob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: no leptin hormone, so can’t </a:t>
            </a:r>
            <a:r>
              <a:rPr b="1" i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produce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negative feedback signal and keeps putting on fat.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lvl="3" marL="1122680" marR="81280" indent="-241300" defTabSz="1821656">
              <a:defRPr sz="46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= 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hypoleptinemia</a:t>
            </a:r>
          </a:p>
          <a:p>
            <a:pPr marL="1122680" marR="81280" indent="-104140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9929BD"/>
                </a:solidFill>
                <a:uFill>
                  <a:solidFill>
                    <a:srgbClr val="9929BD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db/db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: no leptin receptors, so can’t </a:t>
            </a:r>
            <a:r>
              <a:rPr b="1" i="1">
                <a:solidFill>
                  <a:srgbClr val="D81E00"/>
                </a:solidFill>
                <a:uFill>
                  <a:solidFill>
                    <a:srgbClr val="D81E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detect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negative feedback signal, and keeps putting on fat.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lvl="3" marL="1122680" marR="81280" indent="-241300" defTabSz="1821656">
              <a:defRPr sz="46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= 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functional hypoleptinemia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" name="Group"/>
          <p:cNvGrpSpPr/>
          <p:nvPr/>
        </p:nvGrpSpPr>
        <p:grpSpPr>
          <a:xfrm>
            <a:off x="4514850" y="5730875"/>
            <a:ext cx="7115176" cy="3889375"/>
            <a:chOff x="0" y="0"/>
            <a:chExt cx="7115175" cy="3889375"/>
          </a:xfrm>
        </p:grpSpPr>
        <p:sp>
          <p:nvSpPr>
            <p:cNvPr id="817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18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820" name="Rectangle"/>
          <p:cNvSpPr/>
          <p:nvPr/>
        </p:nvSpPr>
        <p:spPr>
          <a:xfrm>
            <a:off x="5407025" y="6600825"/>
            <a:ext cx="5413376" cy="19526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832" name="Group"/>
          <p:cNvGrpSpPr/>
          <p:nvPr/>
        </p:nvGrpSpPr>
        <p:grpSpPr>
          <a:xfrm flipH="1" rot="10800000">
            <a:off x="5546725" y="3854450"/>
            <a:ext cx="1187450" cy="1866901"/>
            <a:chOff x="0" y="0"/>
            <a:chExt cx="1187450" cy="1866900"/>
          </a:xfrm>
        </p:grpSpPr>
        <p:sp>
          <p:nvSpPr>
            <p:cNvPr id="821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22" name="Rectangle"/>
            <p:cNvSpPr/>
            <p:nvPr/>
          </p:nvSpPr>
          <p:spPr>
            <a:xfrm>
              <a:off x="62675" y="71952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825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82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24" name="Oval"/>
              <p:cNvSpPr/>
              <p:nvPr/>
            </p:nvSpPr>
            <p:spPr>
              <a:xfrm>
                <a:off x="44042" y="50561"/>
                <a:ext cx="249009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828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826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27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831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829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30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833" name="Rectangle"/>
          <p:cNvSpPr/>
          <p:nvPr/>
        </p:nvSpPr>
        <p:spPr>
          <a:xfrm>
            <a:off x="9848850" y="9623425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836" name="Group"/>
          <p:cNvGrpSpPr/>
          <p:nvPr/>
        </p:nvGrpSpPr>
        <p:grpSpPr>
          <a:xfrm>
            <a:off x="9906000" y="9693275"/>
            <a:ext cx="964407" cy="1635125"/>
            <a:chOff x="0" y="0"/>
            <a:chExt cx="964406" cy="1635125"/>
          </a:xfrm>
        </p:grpSpPr>
        <p:sp>
          <p:nvSpPr>
            <p:cNvPr id="834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35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837" name="Shape"/>
          <p:cNvSpPr/>
          <p:nvPr/>
        </p:nvSpPr>
        <p:spPr>
          <a:xfrm>
            <a:off x="9975850" y="9477375"/>
            <a:ext cx="368301" cy="321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838" name="Shape"/>
          <p:cNvSpPr/>
          <p:nvPr/>
        </p:nvSpPr>
        <p:spPr>
          <a:xfrm>
            <a:off x="10442575" y="9458325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850" name="Group"/>
          <p:cNvGrpSpPr/>
          <p:nvPr/>
        </p:nvGrpSpPr>
        <p:grpSpPr>
          <a:xfrm>
            <a:off x="5845175" y="5864224"/>
            <a:ext cx="6545263" cy="4505326"/>
            <a:chOff x="0" y="0"/>
            <a:chExt cx="6545262" cy="4505324"/>
          </a:xfrm>
        </p:grpSpPr>
        <p:sp>
          <p:nvSpPr>
            <p:cNvPr id="839" name="H"/>
            <p:cNvSpPr/>
            <p:nvPr/>
          </p:nvSpPr>
          <p:spPr>
            <a:xfrm>
              <a:off x="346075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0" name="H"/>
            <p:cNvSpPr/>
            <p:nvPr/>
          </p:nvSpPr>
          <p:spPr>
            <a:xfrm>
              <a:off x="1146175" y="15239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1" name="H"/>
            <p:cNvSpPr/>
            <p:nvPr/>
          </p:nvSpPr>
          <p:spPr>
            <a:xfrm>
              <a:off x="2555875" y="12064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2" name="H"/>
            <p:cNvSpPr/>
            <p:nvPr/>
          </p:nvSpPr>
          <p:spPr>
            <a:xfrm>
              <a:off x="3962400" y="8890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3" name="H"/>
            <p:cNvSpPr/>
            <p:nvPr/>
          </p:nvSpPr>
          <p:spPr>
            <a:xfrm>
              <a:off x="5150246" y="73342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4" name="H"/>
            <p:cNvSpPr/>
            <p:nvPr/>
          </p:nvSpPr>
          <p:spPr>
            <a:xfrm>
              <a:off x="5275262" y="243522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5" name="H"/>
            <p:cNvSpPr/>
            <p:nvPr/>
          </p:nvSpPr>
          <p:spPr>
            <a:xfrm>
              <a:off x="3978275" y="323532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6" name="H"/>
            <p:cNvSpPr/>
            <p:nvPr/>
          </p:nvSpPr>
          <p:spPr>
            <a:xfrm>
              <a:off x="4422775" y="3190875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7" name="H"/>
            <p:cNvSpPr/>
            <p:nvPr/>
          </p:nvSpPr>
          <p:spPr>
            <a:xfrm>
              <a:off x="3292475" y="300355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8" name="H"/>
            <p:cNvSpPr/>
            <p:nvPr/>
          </p:nvSpPr>
          <p:spPr>
            <a:xfrm>
              <a:off x="1333500" y="31400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49" name="H"/>
            <p:cNvSpPr/>
            <p:nvPr/>
          </p:nvSpPr>
          <p:spPr>
            <a:xfrm>
              <a:off x="0" y="312420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grpSp>
        <p:nvGrpSpPr>
          <p:cNvPr id="853" name="Group"/>
          <p:cNvGrpSpPr/>
          <p:nvPr/>
        </p:nvGrpSpPr>
        <p:grpSpPr>
          <a:xfrm>
            <a:off x="12973050" y="5835650"/>
            <a:ext cx="7115176" cy="3889375"/>
            <a:chOff x="0" y="0"/>
            <a:chExt cx="7115175" cy="3889375"/>
          </a:xfrm>
        </p:grpSpPr>
        <p:sp>
          <p:nvSpPr>
            <p:cNvPr id="851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52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854" name="Rectangle"/>
          <p:cNvSpPr/>
          <p:nvPr/>
        </p:nvSpPr>
        <p:spPr>
          <a:xfrm>
            <a:off x="13865225" y="6697265"/>
            <a:ext cx="5413376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866" name="Group"/>
          <p:cNvGrpSpPr/>
          <p:nvPr/>
        </p:nvGrpSpPr>
        <p:grpSpPr>
          <a:xfrm flipH="1" rot="10800000">
            <a:off x="14004925" y="3959225"/>
            <a:ext cx="1187450" cy="1866901"/>
            <a:chOff x="0" y="0"/>
            <a:chExt cx="1187450" cy="1866900"/>
          </a:xfrm>
        </p:grpSpPr>
        <p:sp>
          <p:nvSpPr>
            <p:cNvPr id="855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56" name="Rectangle"/>
            <p:cNvSpPr/>
            <p:nvPr/>
          </p:nvSpPr>
          <p:spPr>
            <a:xfrm>
              <a:off x="62675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859" name="Group"/>
            <p:cNvGrpSpPr/>
            <p:nvPr/>
          </p:nvGrpSpPr>
          <p:grpSpPr>
            <a:xfrm>
              <a:off x="230376" y="527010"/>
              <a:ext cx="328625" cy="388938"/>
              <a:chOff x="0" y="0"/>
              <a:chExt cx="328623" cy="388937"/>
            </a:xfrm>
          </p:grpSpPr>
          <p:sp>
            <p:nvSpPr>
              <p:cNvPr id="85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58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862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860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61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865" name="Group"/>
            <p:cNvGrpSpPr/>
            <p:nvPr/>
          </p:nvGrpSpPr>
          <p:grpSpPr>
            <a:xfrm>
              <a:off x="403158" y="15557"/>
              <a:ext cx="328625" cy="388939"/>
              <a:chOff x="0" y="0"/>
              <a:chExt cx="328623" cy="388937"/>
            </a:xfrm>
          </p:grpSpPr>
          <p:sp>
            <p:nvSpPr>
              <p:cNvPr id="86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864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867" name="Rectangle"/>
          <p:cNvSpPr/>
          <p:nvPr/>
        </p:nvSpPr>
        <p:spPr>
          <a:xfrm>
            <a:off x="18307050" y="9733359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870" name="Group"/>
          <p:cNvGrpSpPr/>
          <p:nvPr/>
        </p:nvGrpSpPr>
        <p:grpSpPr>
          <a:xfrm>
            <a:off x="18371343" y="9798050"/>
            <a:ext cx="964407" cy="1635126"/>
            <a:chOff x="0" y="0"/>
            <a:chExt cx="964406" cy="1635125"/>
          </a:xfrm>
        </p:grpSpPr>
        <p:sp>
          <p:nvSpPr>
            <p:cNvPr id="868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69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871" name="Shape"/>
          <p:cNvSpPr/>
          <p:nvPr/>
        </p:nvSpPr>
        <p:spPr>
          <a:xfrm>
            <a:off x="18434050" y="9582150"/>
            <a:ext cx="368301" cy="321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872" name="Shape"/>
          <p:cNvSpPr/>
          <p:nvPr/>
        </p:nvSpPr>
        <p:spPr>
          <a:xfrm>
            <a:off x="18900775" y="9563100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873" name="Normal"/>
          <p:cNvSpPr txBox="1"/>
          <p:nvPr/>
        </p:nvSpPr>
        <p:spPr>
          <a:xfrm>
            <a:off x="7394575" y="4356100"/>
            <a:ext cx="2334073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Normal</a:t>
            </a:r>
          </a:p>
        </p:txBody>
      </p:sp>
      <p:sp>
        <p:nvSpPr>
          <p:cNvPr id="874" name="Sick,…"/>
          <p:cNvSpPr txBox="1"/>
          <p:nvPr/>
        </p:nvSpPr>
        <p:spPr>
          <a:xfrm>
            <a:off x="15449550" y="4041775"/>
            <a:ext cx="3885327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Sick,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No Hormone</a:t>
            </a:r>
          </a:p>
        </p:txBody>
      </p:sp>
      <p:grpSp>
        <p:nvGrpSpPr>
          <p:cNvPr id="878" name="Group"/>
          <p:cNvGrpSpPr/>
          <p:nvPr/>
        </p:nvGrpSpPr>
        <p:grpSpPr>
          <a:xfrm>
            <a:off x="11360150" y="7572375"/>
            <a:ext cx="1800226" cy="549275"/>
            <a:chOff x="0" y="0"/>
            <a:chExt cx="1800225" cy="549275"/>
          </a:xfrm>
        </p:grpSpPr>
        <p:sp>
          <p:nvSpPr>
            <p:cNvPr id="875" name="Rectangle"/>
            <p:cNvSpPr/>
            <p:nvPr/>
          </p:nvSpPr>
          <p:spPr>
            <a:xfrm>
              <a:off x="180974" y="0"/>
              <a:ext cx="1463677" cy="5492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76" name="Rectangle"/>
            <p:cNvSpPr/>
            <p:nvPr/>
          </p:nvSpPr>
          <p:spPr>
            <a:xfrm>
              <a:off x="0" y="12700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77" name="Rectangle"/>
            <p:cNvSpPr/>
            <p:nvPr/>
          </p:nvSpPr>
          <p:spPr>
            <a:xfrm>
              <a:off x="1454150" y="6350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879" name="How to prove that abnormal loss of a hormone…"/>
          <p:cNvSpPr txBox="1"/>
          <p:nvPr/>
        </p:nvSpPr>
        <p:spPr>
          <a:xfrm>
            <a:off x="3887390" y="425450"/>
            <a:ext cx="16234173" cy="212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How to prove that abnormal loss of a hormone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causes a disease?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Connect the circulatory systems of a normal and diseased individual</a:t>
            </a:r>
          </a:p>
        </p:txBody>
      </p:sp>
      <p:grpSp>
        <p:nvGrpSpPr>
          <p:cNvPr id="896" name="Group"/>
          <p:cNvGrpSpPr/>
          <p:nvPr/>
        </p:nvGrpSpPr>
        <p:grpSpPr>
          <a:xfrm>
            <a:off x="11976100" y="5911453"/>
            <a:ext cx="8808244" cy="4556126"/>
            <a:chOff x="0" y="0"/>
            <a:chExt cx="8808243" cy="4556125"/>
          </a:xfrm>
        </p:grpSpPr>
        <p:sp>
          <p:nvSpPr>
            <p:cNvPr id="880" name="H"/>
            <p:cNvSpPr/>
            <p:nvPr/>
          </p:nvSpPr>
          <p:spPr>
            <a:xfrm>
              <a:off x="0" y="1572022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1" name="H"/>
            <p:cNvSpPr/>
            <p:nvPr/>
          </p:nvSpPr>
          <p:spPr>
            <a:xfrm>
              <a:off x="1108074" y="162282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2" name="H"/>
            <p:cNvSpPr/>
            <p:nvPr/>
          </p:nvSpPr>
          <p:spPr>
            <a:xfrm>
              <a:off x="1209675" y="34012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3" name="H"/>
            <p:cNvSpPr/>
            <p:nvPr/>
          </p:nvSpPr>
          <p:spPr>
            <a:xfrm>
              <a:off x="23907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4" name="H"/>
            <p:cNvSpPr/>
            <p:nvPr/>
          </p:nvSpPr>
          <p:spPr>
            <a:xfrm>
              <a:off x="3679825" y="3849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5" name="H"/>
            <p:cNvSpPr/>
            <p:nvPr/>
          </p:nvSpPr>
          <p:spPr>
            <a:xfrm>
              <a:off x="5095874" y="511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6" name="H"/>
            <p:cNvSpPr/>
            <p:nvPr/>
          </p:nvSpPr>
          <p:spPr>
            <a:xfrm>
              <a:off x="6511924" y="6389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7" name="H"/>
            <p:cNvSpPr/>
            <p:nvPr/>
          </p:nvSpPr>
          <p:spPr>
            <a:xfrm>
              <a:off x="7451725" y="8258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8" name="H"/>
            <p:cNvSpPr/>
            <p:nvPr/>
          </p:nvSpPr>
          <p:spPr>
            <a:xfrm>
              <a:off x="7538243" y="17145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89" name="H"/>
            <p:cNvSpPr/>
            <p:nvPr/>
          </p:nvSpPr>
          <p:spPr>
            <a:xfrm>
              <a:off x="6165850" y="286424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0" name="H"/>
            <p:cNvSpPr/>
            <p:nvPr/>
          </p:nvSpPr>
          <p:spPr>
            <a:xfrm>
              <a:off x="7267575" y="28705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1" name="H"/>
            <p:cNvSpPr/>
            <p:nvPr/>
          </p:nvSpPr>
          <p:spPr>
            <a:xfrm>
              <a:off x="5318125" y="2930921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2" name="H"/>
            <p:cNvSpPr/>
            <p:nvPr/>
          </p:nvSpPr>
          <p:spPr>
            <a:xfrm>
              <a:off x="4180680" y="307181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3" name="H"/>
            <p:cNvSpPr/>
            <p:nvPr/>
          </p:nvSpPr>
          <p:spPr>
            <a:xfrm>
              <a:off x="3130549" y="3102372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4" name="H"/>
            <p:cNvSpPr/>
            <p:nvPr/>
          </p:nvSpPr>
          <p:spPr>
            <a:xfrm>
              <a:off x="6280150" y="328612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895" name="H"/>
            <p:cNvSpPr/>
            <p:nvPr/>
          </p:nvSpPr>
          <p:spPr>
            <a:xfrm>
              <a:off x="6781800" y="3264296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  <p:grpSp>
        <p:nvGrpSpPr>
          <p:cNvPr id="899" name="Group"/>
          <p:cNvGrpSpPr/>
          <p:nvPr/>
        </p:nvGrpSpPr>
        <p:grpSpPr>
          <a:xfrm>
            <a:off x="14065250" y="5411390"/>
            <a:ext cx="971551" cy="476251"/>
            <a:chOff x="0" y="0"/>
            <a:chExt cx="971550" cy="476249"/>
          </a:xfrm>
        </p:grpSpPr>
        <p:sp>
          <p:nvSpPr>
            <p:cNvPr id="897" name="Line"/>
            <p:cNvSpPr/>
            <p:nvPr/>
          </p:nvSpPr>
          <p:spPr>
            <a:xfrm>
              <a:off x="187325" y="0"/>
              <a:ext cx="784226" cy="476250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898" name="Line"/>
            <p:cNvSpPr/>
            <p:nvPr/>
          </p:nvSpPr>
          <p:spPr>
            <a:xfrm flipV="1">
              <a:off x="0" y="30559"/>
              <a:ext cx="854076" cy="292101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902" name="Group"/>
          <p:cNvGrpSpPr/>
          <p:nvPr/>
        </p:nvGrpSpPr>
        <p:grpSpPr>
          <a:xfrm>
            <a:off x="13896974" y="4232274"/>
            <a:ext cx="1355727" cy="914401"/>
            <a:chOff x="0" y="0"/>
            <a:chExt cx="1355725" cy="914399"/>
          </a:xfrm>
        </p:grpSpPr>
        <p:sp>
          <p:nvSpPr>
            <p:cNvPr id="900" name="Line"/>
            <p:cNvSpPr/>
            <p:nvPr/>
          </p:nvSpPr>
          <p:spPr>
            <a:xfrm>
              <a:off x="261398" y="0"/>
              <a:ext cx="1094328" cy="914400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901" name="Line"/>
            <p:cNvSpPr/>
            <p:nvPr/>
          </p:nvSpPr>
          <p:spPr>
            <a:xfrm flipV="1">
              <a:off x="0" y="60960"/>
              <a:ext cx="1191798" cy="560833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903" name="ob/ob mouse"/>
          <p:cNvSpPr txBox="1"/>
          <p:nvPr/>
        </p:nvSpPr>
        <p:spPr>
          <a:xfrm>
            <a:off x="14442281" y="11465718"/>
            <a:ext cx="4242480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ob/ob mouse</a:t>
            </a:r>
          </a:p>
        </p:txBody>
      </p:sp>
      <p:sp>
        <p:nvSpPr>
          <p:cNvPr id="904" name="wildtype mouse"/>
          <p:cNvSpPr txBox="1"/>
          <p:nvPr/>
        </p:nvSpPr>
        <p:spPr>
          <a:xfrm>
            <a:off x="5548312" y="11465718"/>
            <a:ext cx="5064988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wildtype mouse</a:t>
            </a:r>
          </a:p>
        </p:txBody>
      </p:sp>
      <p:sp>
        <p:nvSpPr>
          <p:cNvPr id="905" name="Shared circulation -&gt; cures disease"/>
          <p:cNvSpPr txBox="1"/>
          <p:nvPr/>
        </p:nvSpPr>
        <p:spPr>
          <a:xfrm>
            <a:off x="6042025" y="12581334"/>
            <a:ext cx="10451177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i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Shared circulation -&gt; cures disease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9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How to prove that abnormal loss of a hormone…"/>
          <p:cNvSpPr txBox="1"/>
          <p:nvPr/>
        </p:nvSpPr>
        <p:spPr>
          <a:xfrm>
            <a:off x="3887390" y="425450"/>
            <a:ext cx="16234173" cy="2125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How to prove that abnormal loss of a hormone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causes a disease?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Connect the circulatory systems of a normal and diseased individual</a:t>
            </a:r>
          </a:p>
        </p:txBody>
      </p:sp>
      <p:grpSp>
        <p:nvGrpSpPr>
          <p:cNvPr id="910" name="Group"/>
          <p:cNvGrpSpPr/>
          <p:nvPr/>
        </p:nvGrpSpPr>
        <p:grpSpPr>
          <a:xfrm>
            <a:off x="4552950" y="5179218"/>
            <a:ext cx="7115176" cy="3889376"/>
            <a:chOff x="0" y="0"/>
            <a:chExt cx="7115175" cy="3889375"/>
          </a:xfrm>
        </p:grpSpPr>
        <p:sp>
          <p:nvSpPr>
            <p:cNvPr id="908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09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911" name="Rectangle"/>
          <p:cNvSpPr/>
          <p:nvPr/>
        </p:nvSpPr>
        <p:spPr>
          <a:xfrm>
            <a:off x="5445125" y="6046391"/>
            <a:ext cx="5413376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923" name="Group"/>
          <p:cNvGrpSpPr/>
          <p:nvPr/>
        </p:nvGrpSpPr>
        <p:grpSpPr>
          <a:xfrm flipH="1" rot="10800000">
            <a:off x="5584825" y="3300016"/>
            <a:ext cx="1187450" cy="1866901"/>
            <a:chOff x="0" y="0"/>
            <a:chExt cx="1187450" cy="1866900"/>
          </a:xfrm>
        </p:grpSpPr>
        <p:sp>
          <p:nvSpPr>
            <p:cNvPr id="912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13" name="Rectangle"/>
            <p:cNvSpPr/>
            <p:nvPr/>
          </p:nvSpPr>
          <p:spPr>
            <a:xfrm>
              <a:off x="62675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16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914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15" name="Oval"/>
              <p:cNvSpPr/>
              <p:nvPr/>
            </p:nvSpPr>
            <p:spPr>
              <a:xfrm>
                <a:off x="44042" y="50561"/>
                <a:ext cx="249009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919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91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18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922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920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21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924" name="Rectangle"/>
          <p:cNvSpPr/>
          <p:nvPr/>
        </p:nvSpPr>
        <p:spPr>
          <a:xfrm>
            <a:off x="9886950" y="9068990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927" name="Group"/>
          <p:cNvGrpSpPr/>
          <p:nvPr/>
        </p:nvGrpSpPr>
        <p:grpSpPr>
          <a:xfrm>
            <a:off x="9944100" y="9144000"/>
            <a:ext cx="964407" cy="1635125"/>
            <a:chOff x="0" y="0"/>
            <a:chExt cx="964406" cy="1635125"/>
          </a:xfrm>
        </p:grpSpPr>
        <p:sp>
          <p:nvSpPr>
            <p:cNvPr id="925" name="Rectangle"/>
            <p:cNvSpPr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26" name="Rectangle"/>
            <p:cNvSpPr txBox="1"/>
            <p:nvPr/>
          </p:nvSpPr>
          <p:spPr>
            <a:xfrm>
              <a:off x="0" y="0"/>
              <a:ext cx="964407" cy="16351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928" name="Shape"/>
          <p:cNvSpPr/>
          <p:nvPr/>
        </p:nvSpPr>
        <p:spPr>
          <a:xfrm>
            <a:off x="10013950" y="8922941"/>
            <a:ext cx="368301" cy="321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29" name="Shape"/>
          <p:cNvSpPr/>
          <p:nvPr/>
        </p:nvSpPr>
        <p:spPr>
          <a:xfrm>
            <a:off x="10480675" y="8903890"/>
            <a:ext cx="368301" cy="333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30" name="H"/>
          <p:cNvSpPr txBox="1"/>
          <p:nvPr/>
        </p:nvSpPr>
        <p:spPr>
          <a:xfrm>
            <a:off x="6229350" y="5309791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1" name="H"/>
          <p:cNvSpPr txBox="1"/>
          <p:nvPr/>
        </p:nvSpPr>
        <p:spPr>
          <a:xfrm>
            <a:off x="7029450" y="546219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2" name="H"/>
          <p:cNvSpPr txBox="1"/>
          <p:nvPr/>
        </p:nvSpPr>
        <p:spPr>
          <a:xfrm>
            <a:off x="8439150" y="5429250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3" name="H"/>
          <p:cNvSpPr txBox="1"/>
          <p:nvPr/>
        </p:nvSpPr>
        <p:spPr>
          <a:xfrm>
            <a:off x="9845675" y="5398691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4" name="H"/>
          <p:cNvSpPr txBox="1"/>
          <p:nvPr/>
        </p:nvSpPr>
        <p:spPr>
          <a:xfrm>
            <a:off x="11036300" y="604321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5" name="H"/>
          <p:cNvSpPr txBox="1"/>
          <p:nvPr/>
        </p:nvSpPr>
        <p:spPr>
          <a:xfrm>
            <a:off x="11163300" y="7745015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6" name="H"/>
          <p:cNvSpPr txBox="1"/>
          <p:nvPr/>
        </p:nvSpPr>
        <p:spPr>
          <a:xfrm>
            <a:off x="9861550" y="854511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7" name="H"/>
          <p:cNvSpPr txBox="1"/>
          <p:nvPr/>
        </p:nvSpPr>
        <p:spPr>
          <a:xfrm>
            <a:off x="10306050" y="8500665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8" name="H"/>
          <p:cNvSpPr txBox="1"/>
          <p:nvPr/>
        </p:nvSpPr>
        <p:spPr>
          <a:xfrm>
            <a:off x="9175750" y="831334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39" name="H"/>
          <p:cNvSpPr txBox="1"/>
          <p:nvPr/>
        </p:nvSpPr>
        <p:spPr>
          <a:xfrm>
            <a:off x="7216775" y="844986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40" name="H"/>
          <p:cNvSpPr txBox="1"/>
          <p:nvPr/>
        </p:nvSpPr>
        <p:spPr>
          <a:xfrm>
            <a:off x="5883275" y="843399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grpSp>
        <p:nvGrpSpPr>
          <p:cNvPr id="943" name="Group"/>
          <p:cNvGrpSpPr/>
          <p:nvPr/>
        </p:nvGrpSpPr>
        <p:grpSpPr>
          <a:xfrm>
            <a:off x="13011150" y="5281215"/>
            <a:ext cx="7115176" cy="3889376"/>
            <a:chOff x="0" y="0"/>
            <a:chExt cx="7115175" cy="3889375"/>
          </a:xfrm>
        </p:grpSpPr>
        <p:sp>
          <p:nvSpPr>
            <p:cNvPr id="941" name="Rectangle"/>
            <p:cNvSpPr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42" name="Rectangle"/>
            <p:cNvSpPr txBox="1"/>
            <p:nvPr/>
          </p:nvSpPr>
          <p:spPr>
            <a:xfrm>
              <a:off x="0" y="0"/>
              <a:ext cx="7115176" cy="38893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944" name="Rectangle"/>
          <p:cNvSpPr/>
          <p:nvPr/>
        </p:nvSpPr>
        <p:spPr>
          <a:xfrm>
            <a:off x="13903325" y="6151166"/>
            <a:ext cx="5413376" cy="19526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956" name="Group"/>
          <p:cNvGrpSpPr/>
          <p:nvPr/>
        </p:nvGrpSpPr>
        <p:grpSpPr>
          <a:xfrm flipH="1" rot="10800000">
            <a:off x="14043025" y="3404791"/>
            <a:ext cx="1187450" cy="1866901"/>
            <a:chOff x="0" y="0"/>
            <a:chExt cx="1187450" cy="1866900"/>
          </a:xfrm>
        </p:grpSpPr>
        <p:sp>
          <p:nvSpPr>
            <p:cNvPr id="945" name="Rectangle"/>
            <p:cNvSpPr/>
            <p:nvPr/>
          </p:nvSpPr>
          <p:spPr>
            <a:xfrm>
              <a:off x="0" y="0"/>
              <a:ext cx="1187450" cy="1866900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46" name="Rectangle"/>
            <p:cNvSpPr/>
            <p:nvPr/>
          </p:nvSpPr>
          <p:spPr>
            <a:xfrm>
              <a:off x="62674" y="71953"/>
              <a:ext cx="1057018" cy="172882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49" name="Group"/>
            <p:cNvGrpSpPr/>
            <p:nvPr/>
          </p:nvGrpSpPr>
          <p:grpSpPr>
            <a:xfrm>
              <a:off x="230375" y="527010"/>
              <a:ext cx="328625" cy="388938"/>
              <a:chOff x="0" y="0"/>
              <a:chExt cx="328623" cy="388937"/>
            </a:xfrm>
          </p:grpSpPr>
          <p:sp>
            <p:nvSpPr>
              <p:cNvPr id="947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48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952" name="Group"/>
            <p:cNvGrpSpPr/>
            <p:nvPr/>
          </p:nvGrpSpPr>
          <p:grpSpPr>
            <a:xfrm>
              <a:off x="662329" y="908168"/>
              <a:ext cx="328625" cy="388939"/>
              <a:chOff x="0" y="0"/>
              <a:chExt cx="328623" cy="388937"/>
            </a:xfrm>
          </p:grpSpPr>
          <p:sp>
            <p:nvSpPr>
              <p:cNvPr id="950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51" name="Oval"/>
              <p:cNvSpPr/>
              <p:nvPr/>
            </p:nvSpPr>
            <p:spPr>
              <a:xfrm>
                <a:off x="44042" y="50562"/>
                <a:ext cx="249010" cy="30920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955" name="Group"/>
            <p:cNvGrpSpPr/>
            <p:nvPr/>
          </p:nvGrpSpPr>
          <p:grpSpPr>
            <a:xfrm>
              <a:off x="403157" y="15557"/>
              <a:ext cx="328624" cy="388939"/>
              <a:chOff x="0" y="0"/>
              <a:chExt cx="328623" cy="388937"/>
            </a:xfrm>
          </p:grpSpPr>
          <p:sp>
            <p:nvSpPr>
              <p:cNvPr id="953" name="Oval"/>
              <p:cNvSpPr/>
              <p:nvPr/>
            </p:nvSpPr>
            <p:spPr>
              <a:xfrm>
                <a:off x="0" y="0"/>
                <a:ext cx="328624" cy="388938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54" name="Oval"/>
              <p:cNvSpPr/>
              <p:nvPr/>
            </p:nvSpPr>
            <p:spPr>
              <a:xfrm>
                <a:off x="44042" y="50561"/>
                <a:ext cx="249010" cy="309207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957" name="Rectangle"/>
          <p:cNvSpPr/>
          <p:nvPr/>
        </p:nvSpPr>
        <p:spPr>
          <a:xfrm>
            <a:off x="18345150" y="9173765"/>
            <a:ext cx="1085851" cy="1765301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58" name="Rectangle"/>
          <p:cNvSpPr/>
          <p:nvPr/>
        </p:nvSpPr>
        <p:spPr>
          <a:xfrm>
            <a:off x="18402300" y="9243616"/>
            <a:ext cx="964407" cy="1635126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59" name="Rectangle"/>
          <p:cNvSpPr txBox="1"/>
          <p:nvPr/>
        </p:nvSpPr>
        <p:spPr>
          <a:xfrm>
            <a:off x="18402300" y="9243616"/>
            <a:ext cx="964407" cy="1635126"/>
          </a:xfrm>
          <a:prstGeom prst="rect">
            <a:avLst/>
          </a:prstGeom>
          <a:ln w="12700">
            <a:miter lim="400000"/>
          </a:ln>
        </p:spPr>
        <p:txBody>
          <a:bodyPr lIns="71437" tIns="71437" rIns="71437" bIns="71437" anchor="ctr"/>
          <a:lstStyle/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</a:p>
        </p:txBody>
      </p:sp>
      <p:sp>
        <p:nvSpPr>
          <p:cNvPr id="960" name="Normal"/>
          <p:cNvSpPr txBox="1"/>
          <p:nvPr/>
        </p:nvSpPr>
        <p:spPr>
          <a:xfrm>
            <a:off x="7432675" y="3801665"/>
            <a:ext cx="233407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Normal</a:t>
            </a:r>
          </a:p>
        </p:txBody>
      </p:sp>
      <p:sp>
        <p:nvSpPr>
          <p:cNvPr id="961" name="Sick,…"/>
          <p:cNvSpPr txBox="1"/>
          <p:nvPr/>
        </p:nvSpPr>
        <p:spPr>
          <a:xfrm>
            <a:off x="15319375" y="2786062"/>
            <a:ext cx="5232797" cy="2339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Sick,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No receptors on target cells</a:t>
            </a:r>
          </a:p>
        </p:txBody>
      </p:sp>
      <p:sp>
        <p:nvSpPr>
          <p:cNvPr id="962" name="H"/>
          <p:cNvSpPr txBox="1"/>
          <p:nvPr/>
        </p:nvSpPr>
        <p:spPr>
          <a:xfrm>
            <a:off x="13239750" y="5589984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3" name="H"/>
          <p:cNvSpPr txBox="1"/>
          <p:nvPr/>
        </p:nvSpPr>
        <p:spPr>
          <a:xfrm>
            <a:off x="14293850" y="5338366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4" name="H"/>
          <p:cNvSpPr txBox="1"/>
          <p:nvPr/>
        </p:nvSpPr>
        <p:spPr>
          <a:xfrm>
            <a:off x="15328900" y="536694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5" name="H"/>
          <p:cNvSpPr txBox="1"/>
          <p:nvPr/>
        </p:nvSpPr>
        <p:spPr>
          <a:xfrm>
            <a:off x="16363950" y="539551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6" name="H"/>
          <p:cNvSpPr txBox="1"/>
          <p:nvPr/>
        </p:nvSpPr>
        <p:spPr>
          <a:xfrm>
            <a:off x="17406937" y="5424090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7" name="H"/>
          <p:cNvSpPr txBox="1"/>
          <p:nvPr/>
        </p:nvSpPr>
        <p:spPr>
          <a:xfrm>
            <a:off x="18434050" y="5452666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8" name="H"/>
          <p:cNvSpPr txBox="1"/>
          <p:nvPr/>
        </p:nvSpPr>
        <p:spPr>
          <a:xfrm>
            <a:off x="19469100" y="5482828"/>
            <a:ext cx="5515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69" name="H"/>
          <p:cNvSpPr txBox="1"/>
          <p:nvPr/>
        </p:nvSpPr>
        <p:spPr>
          <a:xfrm>
            <a:off x="19370675" y="655121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0" name="H"/>
          <p:cNvSpPr txBox="1"/>
          <p:nvPr/>
        </p:nvSpPr>
        <p:spPr>
          <a:xfrm>
            <a:off x="19272250" y="762119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1" name="H"/>
          <p:cNvSpPr txBox="1"/>
          <p:nvPr/>
        </p:nvSpPr>
        <p:spPr>
          <a:xfrm>
            <a:off x="18370550" y="829111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2" name="H"/>
          <p:cNvSpPr txBox="1"/>
          <p:nvPr/>
        </p:nvSpPr>
        <p:spPr>
          <a:xfrm>
            <a:off x="17122775" y="835779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3" name="H"/>
          <p:cNvSpPr txBox="1"/>
          <p:nvPr/>
        </p:nvSpPr>
        <p:spPr>
          <a:xfrm>
            <a:off x="15871031" y="842446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4" name="H"/>
          <p:cNvSpPr txBox="1"/>
          <p:nvPr/>
        </p:nvSpPr>
        <p:spPr>
          <a:xfrm>
            <a:off x="14627225" y="849114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5" name="H"/>
          <p:cNvSpPr txBox="1"/>
          <p:nvPr/>
        </p:nvSpPr>
        <p:spPr>
          <a:xfrm>
            <a:off x="13344525" y="8357790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6" name="H"/>
          <p:cNvSpPr txBox="1"/>
          <p:nvPr/>
        </p:nvSpPr>
        <p:spPr>
          <a:xfrm>
            <a:off x="13122275" y="7304484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977" name="H"/>
          <p:cNvSpPr txBox="1"/>
          <p:nvPr/>
        </p:nvSpPr>
        <p:spPr>
          <a:xfrm>
            <a:off x="13049250" y="6519465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grpSp>
        <p:nvGrpSpPr>
          <p:cNvPr id="981" name="Group"/>
          <p:cNvGrpSpPr/>
          <p:nvPr/>
        </p:nvGrpSpPr>
        <p:grpSpPr>
          <a:xfrm>
            <a:off x="11436350" y="6884590"/>
            <a:ext cx="1800226" cy="549276"/>
            <a:chOff x="0" y="0"/>
            <a:chExt cx="1800225" cy="549275"/>
          </a:xfrm>
        </p:grpSpPr>
        <p:sp>
          <p:nvSpPr>
            <p:cNvPr id="978" name="Rectangle"/>
            <p:cNvSpPr/>
            <p:nvPr/>
          </p:nvSpPr>
          <p:spPr>
            <a:xfrm>
              <a:off x="180974" y="0"/>
              <a:ext cx="1463677" cy="54927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79" name="Rectangle"/>
            <p:cNvSpPr/>
            <p:nvPr/>
          </p:nvSpPr>
          <p:spPr>
            <a:xfrm>
              <a:off x="0" y="15874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980" name="Rectangle"/>
            <p:cNvSpPr/>
            <p:nvPr/>
          </p:nvSpPr>
          <p:spPr>
            <a:xfrm>
              <a:off x="1454150" y="9525"/>
              <a:ext cx="346076" cy="511176"/>
            </a:xfrm>
            <a:prstGeom prst="rect">
              <a:avLst/>
            </a:prstGeom>
            <a:solidFill>
              <a:srgbClr val="FF7E79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982" name="Shape"/>
          <p:cNvSpPr/>
          <p:nvPr/>
        </p:nvSpPr>
        <p:spPr>
          <a:xfrm>
            <a:off x="18503900" y="9046765"/>
            <a:ext cx="368301" cy="321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83" name="Shape"/>
          <p:cNvSpPr/>
          <p:nvPr/>
        </p:nvSpPr>
        <p:spPr>
          <a:xfrm>
            <a:off x="18978562" y="9005490"/>
            <a:ext cx="368301" cy="321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986" name="Group"/>
          <p:cNvGrpSpPr/>
          <p:nvPr/>
        </p:nvGrpSpPr>
        <p:grpSpPr>
          <a:xfrm>
            <a:off x="18195925" y="9040415"/>
            <a:ext cx="971551" cy="476251"/>
            <a:chOff x="0" y="0"/>
            <a:chExt cx="971550" cy="476249"/>
          </a:xfrm>
        </p:grpSpPr>
        <p:sp>
          <p:nvSpPr>
            <p:cNvPr id="984" name="Line"/>
            <p:cNvSpPr/>
            <p:nvPr/>
          </p:nvSpPr>
          <p:spPr>
            <a:xfrm>
              <a:off x="187325" y="0"/>
              <a:ext cx="784226" cy="476250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985" name="Line"/>
            <p:cNvSpPr/>
            <p:nvPr/>
          </p:nvSpPr>
          <p:spPr>
            <a:xfrm flipV="1">
              <a:off x="0" y="31749"/>
              <a:ext cx="854076" cy="292101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989" name="Group"/>
          <p:cNvGrpSpPr/>
          <p:nvPr/>
        </p:nvGrpSpPr>
        <p:grpSpPr>
          <a:xfrm>
            <a:off x="18460640" y="8858249"/>
            <a:ext cx="1354139" cy="914401"/>
            <a:chOff x="0" y="0"/>
            <a:chExt cx="1354138" cy="914399"/>
          </a:xfrm>
        </p:grpSpPr>
        <p:sp>
          <p:nvSpPr>
            <p:cNvPr id="987" name="Line"/>
            <p:cNvSpPr/>
            <p:nvPr/>
          </p:nvSpPr>
          <p:spPr>
            <a:xfrm>
              <a:off x="259811" y="0"/>
              <a:ext cx="1094328" cy="914400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988" name="Line"/>
            <p:cNvSpPr/>
            <p:nvPr/>
          </p:nvSpPr>
          <p:spPr>
            <a:xfrm flipV="1">
              <a:off x="0" y="62151"/>
              <a:ext cx="1191797" cy="560833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990" name="Shared circulation -&gt; no effect on disease…"/>
          <p:cNvSpPr txBox="1"/>
          <p:nvPr/>
        </p:nvSpPr>
        <p:spPr>
          <a:xfrm>
            <a:off x="6042025" y="11991975"/>
            <a:ext cx="12271647" cy="1323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i="1" sz="4600">
                <a:uFill>
                  <a:solidFill>
                    <a:srgbClr val="000000"/>
                  </a:solidFill>
                </a:uFill>
              </a:defRPr>
            </a:pPr>
            <a:r>
              <a:t>Shared circulation -&gt; no effect on disease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in fact, normal mouse gets too much leptin from db mouse</a:t>
            </a:r>
          </a:p>
        </p:txBody>
      </p:sp>
      <p:sp>
        <p:nvSpPr>
          <p:cNvPr id="991" name="db/db mouse"/>
          <p:cNvSpPr txBox="1"/>
          <p:nvPr/>
        </p:nvSpPr>
        <p:spPr>
          <a:xfrm>
            <a:off x="14513718" y="10929937"/>
            <a:ext cx="4242481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db/db mouse</a:t>
            </a:r>
          </a:p>
        </p:txBody>
      </p:sp>
      <p:sp>
        <p:nvSpPr>
          <p:cNvPr id="992" name="wildtype mouse"/>
          <p:cNvSpPr txBox="1"/>
          <p:nvPr/>
        </p:nvSpPr>
        <p:spPr>
          <a:xfrm>
            <a:off x="5619750" y="10929937"/>
            <a:ext cx="5064988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wildtype mouse</a:t>
            </a:r>
          </a:p>
        </p:txBody>
      </p:sp>
      <p:grpSp>
        <p:nvGrpSpPr>
          <p:cNvPr id="1003" name="Group"/>
          <p:cNvGrpSpPr/>
          <p:nvPr/>
        </p:nvGrpSpPr>
        <p:grpSpPr>
          <a:xfrm flipH="1">
            <a:off x="4804534" y="5082989"/>
            <a:ext cx="5774778" cy="3814156"/>
            <a:chOff x="0" y="0"/>
            <a:chExt cx="5774777" cy="3814155"/>
          </a:xfrm>
        </p:grpSpPr>
        <p:sp>
          <p:nvSpPr>
            <p:cNvPr id="993" name="H"/>
            <p:cNvSpPr txBox="1"/>
            <p:nvPr/>
          </p:nvSpPr>
          <p:spPr>
            <a:xfrm>
              <a:off x="342704" y="0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4" name="H"/>
            <p:cNvSpPr txBox="1"/>
            <p:nvPr/>
          </p:nvSpPr>
          <p:spPr>
            <a:xfrm>
              <a:off x="1135010" y="150915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5" name="H"/>
            <p:cNvSpPr txBox="1"/>
            <p:nvPr/>
          </p:nvSpPr>
          <p:spPr>
            <a:xfrm>
              <a:off x="2530980" y="118295"/>
              <a:ext cx="546182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6" name="H"/>
            <p:cNvSpPr txBox="1"/>
            <p:nvPr/>
          </p:nvSpPr>
          <p:spPr>
            <a:xfrm>
              <a:off x="3923804" y="88034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7" name="H"/>
            <p:cNvSpPr txBox="1"/>
            <p:nvPr/>
          </p:nvSpPr>
          <p:spPr>
            <a:xfrm>
              <a:off x="5102833" y="726280"/>
              <a:ext cx="546182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8" name="H"/>
            <p:cNvSpPr txBox="1"/>
            <p:nvPr/>
          </p:nvSpPr>
          <p:spPr>
            <a:xfrm>
              <a:off x="5228595" y="2411505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999" name="H"/>
            <p:cNvSpPr txBox="1"/>
            <p:nvPr/>
          </p:nvSpPr>
          <p:spPr>
            <a:xfrm>
              <a:off x="4379695" y="3159794"/>
              <a:ext cx="546183" cy="6543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1000" name="H"/>
            <p:cNvSpPr txBox="1"/>
            <p:nvPr/>
          </p:nvSpPr>
          <p:spPr>
            <a:xfrm>
              <a:off x="3260404" y="2974294"/>
              <a:ext cx="546183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1001" name="H"/>
            <p:cNvSpPr txBox="1"/>
            <p:nvPr/>
          </p:nvSpPr>
          <p:spPr>
            <a:xfrm>
              <a:off x="1320511" y="3109489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  <p:sp>
          <p:nvSpPr>
            <p:cNvPr id="1002" name="H"/>
            <p:cNvSpPr txBox="1"/>
            <p:nvPr/>
          </p:nvSpPr>
          <p:spPr>
            <a:xfrm>
              <a:off x="0" y="3093769"/>
              <a:ext cx="546182" cy="654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H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00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Do the Obese Rodent Models apply directly to human behavioral genetics?"/>
          <p:cNvSpPr txBox="1"/>
          <p:nvPr>
            <p:ph type="title"/>
          </p:nvPr>
        </p:nvSpPr>
        <p:spPr>
          <a:xfrm>
            <a:off x="3958828" y="0"/>
            <a:ext cx="15162610" cy="3375422"/>
          </a:xfrm>
          <a:prstGeom prst="rect">
            <a:avLst/>
          </a:prstGeom>
        </p:spPr>
        <p:txBody>
          <a:bodyPr/>
          <a:lstStyle/>
          <a:p>
            <a:pPr/>
            <a:r>
              <a:t>Do the Obese Rodent Models apply directly to human behavioral genetics?</a:t>
            </a:r>
          </a:p>
        </p:txBody>
      </p:sp>
      <p:sp>
        <p:nvSpPr>
          <p:cNvPr id="1006" name="1. Yes, there are occasional human mutants:…"/>
          <p:cNvSpPr txBox="1"/>
          <p:nvPr/>
        </p:nvSpPr>
        <p:spPr>
          <a:xfrm>
            <a:off x="3958828" y="2928937"/>
            <a:ext cx="16287751" cy="5322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1. Yes, there are occasional human mutants: </a:t>
            </a: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Anglo-Pakistani brothers lack leptin, </a:t>
            </a: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French sisters lack leptin receptors.</a:t>
            </a:r>
          </a:p>
          <a:p>
            <a:pPr marL="1910079" marR="81280" indent="-1828800" defTabSz="1821656">
              <a:buClr>
                <a:srgbClr val="000000"/>
              </a:buClr>
              <a:buFont typeface="Palatino"/>
              <a:defRPr b="1" sz="4600">
                <a:uFill>
                  <a:solidFill>
                    <a:srgbClr val="000000"/>
                  </a:solidFill>
                </a:uFill>
                <a:latin typeface="Palatino"/>
                <a:ea typeface="Palatino"/>
                <a:cs typeface="Palatino"/>
                <a:sym typeface="Palatino"/>
              </a:defRPr>
            </a:pP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2.  No, in fact leptin doesn’t work well in most humans. </a:t>
            </a: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3. Polygenetic influences are clear.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ee0939646001.png" descr="ee0939646001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21275" y="565150"/>
            <a:ext cx="14011275" cy="12412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Hormone Dysfunction vs. Receptor Dysfunction"/>
          <p:cNvSpPr txBox="1"/>
          <p:nvPr>
            <p:ph type="title" idx="4294967295"/>
          </p:nvPr>
        </p:nvSpPr>
        <p:spPr>
          <a:xfrm>
            <a:off x="3923109" y="357187"/>
            <a:ext cx="16734328" cy="1741220"/>
          </a:xfrm>
          <a:prstGeom prst="rect">
            <a:avLst/>
          </a:prstGeom>
        </p:spPr>
        <p:txBody>
          <a:bodyPr/>
          <a:lstStyle>
            <a:lvl1pPr algn="l">
              <a:defRPr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Hormone Dysfunction vs. Receptor Dysfunction</a:t>
            </a:r>
          </a:p>
        </p:txBody>
      </p:sp>
      <p:sp>
        <p:nvSpPr>
          <p:cNvPr id="1011" name="Type 1 Diabetes Mellitus (lack of insulin)…"/>
          <p:cNvSpPr txBox="1"/>
          <p:nvPr/>
        </p:nvSpPr>
        <p:spPr>
          <a:xfrm>
            <a:off x="3643312" y="2720578"/>
            <a:ext cx="17749778" cy="7902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92668" marR="81280" indent="-811388" defTabSz="1821656">
              <a:buSzPct val="100000"/>
              <a:buAutoNum type="arabicPeriod" startAt="1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Type 1 Diabetes Mellitus (lack of insulin) </a:t>
            </a:r>
          </a:p>
          <a:p>
            <a:pPr lvl="2" marL="1910079" marR="81280" indent="-1371599" defTabSz="1821656"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vs. </a:t>
            </a:r>
          </a:p>
          <a:p>
            <a:pPr lvl="3" marL="1910079" marR="81280" indent="-1142999" defTabSz="1821656"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Type 2 Diabetes Mellitus (insulin receptor resistance)</a:t>
            </a:r>
          </a:p>
          <a:p>
            <a:pPr marL="1910079" marR="81280" indent="-1828800" defTabSz="1821656">
              <a:buClr>
                <a:srgbClr val="000000"/>
              </a:buClr>
              <a:buFont typeface="Palatino"/>
              <a:defRPr b="1" sz="4600">
                <a:uFill>
                  <a:solidFill>
                    <a:srgbClr val="000000"/>
                  </a:solidFill>
                </a:uFill>
                <a:latin typeface="Palatino"/>
                <a:ea typeface="Palatino"/>
                <a:cs typeface="Palatino"/>
                <a:sym typeface="Palatino"/>
              </a:defRPr>
            </a:pP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2.  Central Diabetes Insipidus (lack of ADH) </a:t>
            </a:r>
          </a:p>
          <a:p>
            <a:pPr lvl="2" marL="1910079" marR="81280" indent="-1295399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vs. </a:t>
            </a:r>
          </a:p>
          <a:p>
            <a:pPr lvl="3" marL="1910079" marR="81280" indent="-1028699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Nephrogenic Diabetes Insipidus (lack of ADH receptors) </a:t>
            </a: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1910079" marR="81280" indent="-182880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3. ob mutation (lack of leptin) </a:t>
            </a:r>
          </a:p>
          <a:p>
            <a:pPr lvl="2" marL="1910079" marR="81280" indent="-1295399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vs. </a:t>
            </a:r>
          </a:p>
          <a:p>
            <a:pPr lvl="3" marL="1910079" marR="81280" indent="-1028699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db mutation (lack of leptin receptors)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Hormone Types"/>
          <p:cNvSpPr txBox="1"/>
          <p:nvPr/>
        </p:nvSpPr>
        <p:spPr>
          <a:xfrm>
            <a:off x="4209876" y="606028"/>
            <a:ext cx="680745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defTabSz="821531">
              <a:defRPr b="1" sz="7000">
                <a:solidFill>
                  <a:srgbClr val="7B219F"/>
                </a:solidFill>
              </a:defRPr>
            </a:lvl1pPr>
          </a:lstStyle>
          <a:p>
            <a:pPr/>
            <a:r>
              <a:t>Hormone Types</a:t>
            </a:r>
          </a:p>
        </p:txBody>
      </p:sp>
      <p:sp>
        <p:nvSpPr>
          <p:cNvPr id="1014" name="Nuclear Receptor Hormones…"/>
          <p:cNvSpPr txBox="1"/>
          <p:nvPr/>
        </p:nvSpPr>
        <p:spPr>
          <a:xfrm>
            <a:off x="4173511" y="2511821"/>
            <a:ext cx="16019518" cy="839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3200"/>
            </a:pPr>
            <a:r>
              <a:t>Nuclear Receptor Hormones</a:t>
            </a:r>
          </a:p>
          <a:p>
            <a:pPr defTabSz="821531">
              <a:defRPr sz="3200"/>
            </a:pPr>
            <a:r>
              <a:t>(Steroids, Thyroid Hormone, and Retinoic acid)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Polypeptide and Glycoprotein Hormones</a:t>
            </a:r>
          </a:p>
          <a:p>
            <a:pPr defTabSz="821531">
              <a:defRPr sz="3200"/>
            </a:pPr>
            <a:r>
              <a:t>(Second-Messenger Coupled Hormones)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i. GPCR linked to cAMP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ii. GPCR linked to phospholipase C and Ca++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iii. Tyrosine Kinase Receptors</a:t>
            </a:r>
          </a:p>
          <a:p>
            <a:pPr defTabSz="821531">
              <a:defRPr sz="3200"/>
            </a:pPr>
          </a:p>
          <a:p>
            <a:pPr defTabSz="821531">
              <a:defRPr i="1" sz="3200"/>
            </a:pPr>
            <a:r>
              <a:t>Many hormones are converted from prohormones or prehormones</a:t>
            </a:r>
          </a:p>
          <a:p>
            <a:pPr defTabSz="821531">
              <a:defRPr sz="3200"/>
            </a:pPr>
            <a:r>
              <a:t>e.g. proinsulin is a polypeptide cleaved to form the smaller peptide, insulin</a:t>
            </a:r>
          </a:p>
          <a:p>
            <a:pPr defTabSz="821531">
              <a:defRPr sz="3200"/>
            </a:pPr>
            <a:r>
              <a:t>e.g. testosterone is a steroid that is converted to DHT or estradiol in target tissue</a:t>
            </a:r>
          </a:p>
          <a:p>
            <a:pPr defTabSz="821531">
              <a:defRPr sz="3200"/>
            </a:pPr>
            <a:r>
              <a:t>e.g. T4 is converted to the active T3 thyroid hormone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Table 11.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11.3</a:t>
            </a:r>
          </a:p>
        </p:txBody>
      </p:sp>
      <p:grpSp>
        <p:nvGrpSpPr>
          <p:cNvPr id="1019" name="Group"/>
          <p:cNvGrpSpPr/>
          <p:nvPr/>
        </p:nvGrpSpPr>
        <p:grpSpPr>
          <a:xfrm>
            <a:off x="3351609" y="857250"/>
            <a:ext cx="17377174" cy="5396707"/>
            <a:chOff x="0" y="0"/>
            <a:chExt cx="17377173" cy="5396706"/>
          </a:xfrm>
        </p:grpSpPr>
        <p:pic>
          <p:nvPicPr>
            <p:cNvPr id="1017" name="fox78119_tb1103.jpg" descr="fox78119_tb110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02406"/>
              <a:ext cx="17377174" cy="5194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18" name="Rectangle"/>
            <p:cNvSpPr/>
            <p:nvPr/>
          </p:nvSpPr>
          <p:spPr>
            <a:xfrm>
              <a:off x="1821656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grpSp>
        <p:nvGrpSpPr>
          <p:cNvPr id="1051" name="Group"/>
          <p:cNvGrpSpPr/>
          <p:nvPr/>
        </p:nvGrpSpPr>
        <p:grpSpPr>
          <a:xfrm>
            <a:off x="5959474" y="7715250"/>
            <a:ext cx="12208670" cy="3889375"/>
            <a:chOff x="0" y="0"/>
            <a:chExt cx="12208668" cy="3889375"/>
          </a:xfrm>
        </p:grpSpPr>
        <p:grpSp>
          <p:nvGrpSpPr>
            <p:cNvPr id="1022" name="Group"/>
            <p:cNvGrpSpPr/>
            <p:nvPr/>
          </p:nvGrpSpPr>
          <p:grpSpPr>
            <a:xfrm>
              <a:off x="1861740" y="0"/>
              <a:ext cx="7115177" cy="3889375"/>
              <a:chOff x="0" y="0"/>
              <a:chExt cx="7115175" cy="3889375"/>
            </a:xfrm>
          </p:grpSpPr>
          <p:sp>
            <p:nvSpPr>
              <p:cNvPr id="1020" name="Rectangle"/>
              <p:cNvSpPr/>
              <p:nvPr/>
            </p:nvSpPr>
            <p:spPr>
              <a:xfrm>
                <a:off x="0" y="0"/>
                <a:ext cx="7115176" cy="3889375"/>
              </a:xfrm>
              <a:prstGeom prst="rect">
                <a:avLst/>
              </a:prstGeom>
              <a:solidFill>
                <a:srgbClr val="FF7E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21" name="Rectangle"/>
              <p:cNvSpPr txBox="1"/>
              <p:nvPr/>
            </p:nvSpPr>
            <p:spPr>
              <a:xfrm>
                <a:off x="0" y="0"/>
                <a:ext cx="7115176" cy="38893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ctr" defTabSz="1821656">
                  <a:buClr>
                    <a:srgbClr val="000000"/>
                  </a:buClr>
                  <a:buFont typeface="Helvetica"/>
                  <a:defRPr b="1" sz="3200">
                    <a:uFill>
                      <a:solidFill>
                        <a:srgbClr val="000000"/>
                      </a:solidFill>
                    </a:uFill>
                  </a:defRPr>
                </a:pPr>
              </a:p>
            </p:txBody>
          </p:sp>
        </p:grpSp>
        <p:sp>
          <p:nvSpPr>
            <p:cNvPr id="1023" name="Rectangle"/>
            <p:cNvSpPr/>
            <p:nvPr/>
          </p:nvSpPr>
          <p:spPr>
            <a:xfrm>
              <a:off x="2753915" y="867172"/>
              <a:ext cx="5413377" cy="1952626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35" name="Group"/>
            <p:cNvGrpSpPr/>
            <p:nvPr/>
          </p:nvGrpSpPr>
          <p:grpSpPr>
            <a:xfrm flipH="1" rot="5400000">
              <a:off x="339724" y="1014016"/>
              <a:ext cx="1187451" cy="1866901"/>
              <a:chOff x="0" y="0"/>
              <a:chExt cx="1187450" cy="1866900"/>
            </a:xfrm>
          </p:grpSpPr>
          <p:sp>
            <p:nvSpPr>
              <p:cNvPr id="1024" name="Rectangle"/>
              <p:cNvSpPr/>
              <p:nvPr/>
            </p:nvSpPr>
            <p:spPr>
              <a:xfrm>
                <a:off x="0" y="0"/>
                <a:ext cx="1187450" cy="1866900"/>
              </a:xfrm>
              <a:prstGeom prst="rect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25" name="Rectangle"/>
              <p:cNvSpPr/>
              <p:nvPr/>
            </p:nvSpPr>
            <p:spPr>
              <a:xfrm>
                <a:off x="62675" y="71953"/>
                <a:ext cx="1057018" cy="172882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grpSp>
            <p:nvGrpSpPr>
              <p:cNvPr id="1028" name="Group"/>
              <p:cNvGrpSpPr/>
              <p:nvPr/>
            </p:nvGrpSpPr>
            <p:grpSpPr>
              <a:xfrm>
                <a:off x="230375" y="527010"/>
                <a:ext cx="328625" cy="388938"/>
                <a:chOff x="0" y="0"/>
                <a:chExt cx="328623" cy="388937"/>
              </a:xfrm>
            </p:grpSpPr>
            <p:sp>
              <p:nvSpPr>
                <p:cNvPr id="1026" name="Oval"/>
                <p:cNvSpPr/>
                <p:nvPr/>
              </p:nvSpPr>
              <p:spPr>
                <a:xfrm>
                  <a:off x="0" y="0"/>
                  <a:ext cx="328624" cy="388938"/>
                </a:xfrm>
                <a:prstGeom prst="ellipse">
                  <a:avLst/>
                </a:prstGeom>
                <a:solidFill>
                  <a:srgbClr val="FFD47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027" name="Oval"/>
                <p:cNvSpPr/>
                <p:nvPr/>
              </p:nvSpPr>
              <p:spPr>
                <a:xfrm>
                  <a:off x="44042" y="50561"/>
                  <a:ext cx="249009" cy="309207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grpSp>
            <p:nvGrpSpPr>
              <p:cNvPr id="1031" name="Group"/>
              <p:cNvGrpSpPr/>
              <p:nvPr/>
            </p:nvGrpSpPr>
            <p:grpSpPr>
              <a:xfrm>
                <a:off x="662329" y="908168"/>
                <a:ext cx="328625" cy="388939"/>
                <a:chOff x="0" y="0"/>
                <a:chExt cx="328623" cy="388937"/>
              </a:xfrm>
            </p:grpSpPr>
            <p:sp>
              <p:nvSpPr>
                <p:cNvPr id="1029" name="Oval"/>
                <p:cNvSpPr/>
                <p:nvPr/>
              </p:nvSpPr>
              <p:spPr>
                <a:xfrm>
                  <a:off x="0" y="0"/>
                  <a:ext cx="328624" cy="388938"/>
                </a:xfrm>
                <a:prstGeom prst="ellipse">
                  <a:avLst/>
                </a:prstGeom>
                <a:solidFill>
                  <a:srgbClr val="FFD47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030" name="Oval"/>
                <p:cNvSpPr/>
                <p:nvPr/>
              </p:nvSpPr>
              <p:spPr>
                <a:xfrm>
                  <a:off x="44042" y="50561"/>
                  <a:ext cx="249010" cy="309207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grpSp>
            <p:nvGrpSpPr>
              <p:cNvPr id="1034" name="Group"/>
              <p:cNvGrpSpPr/>
              <p:nvPr/>
            </p:nvGrpSpPr>
            <p:grpSpPr>
              <a:xfrm>
                <a:off x="403157" y="15557"/>
                <a:ext cx="328624" cy="388939"/>
                <a:chOff x="0" y="0"/>
                <a:chExt cx="328623" cy="388937"/>
              </a:xfrm>
            </p:grpSpPr>
            <p:sp>
              <p:nvSpPr>
                <p:cNvPr id="1032" name="Oval"/>
                <p:cNvSpPr/>
                <p:nvPr/>
              </p:nvSpPr>
              <p:spPr>
                <a:xfrm>
                  <a:off x="0" y="0"/>
                  <a:ext cx="328624" cy="388938"/>
                </a:xfrm>
                <a:prstGeom prst="ellipse">
                  <a:avLst/>
                </a:prstGeom>
                <a:solidFill>
                  <a:srgbClr val="FFD47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033" name="Oval"/>
                <p:cNvSpPr/>
                <p:nvPr/>
              </p:nvSpPr>
              <p:spPr>
                <a:xfrm>
                  <a:off x="44042" y="50561"/>
                  <a:ext cx="249010" cy="309207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</p:grpSp>
        <p:grpSp>
          <p:nvGrpSpPr>
            <p:cNvPr id="1038" name="Group"/>
            <p:cNvGrpSpPr/>
            <p:nvPr/>
          </p:nvGrpSpPr>
          <p:grpSpPr>
            <a:xfrm rot="16200000">
              <a:off x="9570641" y="621901"/>
              <a:ext cx="1732361" cy="2875362"/>
              <a:chOff x="0" y="0"/>
              <a:chExt cx="1732360" cy="2875360"/>
            </a:xfrm>
          </p:grpSpPr>
          <p:sp>
            <p:nvSpPr>
              <p:cNvPr id="1036" name="Rectangle"/>
              <p:cNvSpPr/>
              <p:nvPr/>
            </p:nvSpPr>
            <p:spPr>
              <a:xfrm>
                <a:off x="0" y="0"/>
                <a:ext cx="1732361" cy="2875361"/>
              </a:xfrm>
              <a:prstGeom prst="rect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37" name="Rectangle"/>
              <p:cNvSpPr/>
              <p:nvPr/>
            </p:nvSpPr>
            <p:spPr>
              <a:xfrm>
                <a:off x="91176" y="122177"/>
                <a:ext cx="1538610" cy="266333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1039" name="PH"/>
            <p:cNvSpPr txBox="1"/>
            <p:nvPr/>
          </p:nvSpPr>
          <p:spPr>
            <a:xfrm>
              <a:off x="1966515" y="1612900"/>
              <a:ext cx="801411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0" name="PH"/>
            <p:cNvSpPr txBox="1"/>
            <p:nvPr/>
          </p:nvSpPr>
          <p:spPr>
            <a:xfrm>
              <a:off x="2534444" y="211534"/>
              <a:ext cx="801410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1" name="PH"/>
            <p:cNvSpPr txBox="1"/>
            <p:nvPr/>
          </p:nvSpPr>
          <p:spPr>
            <a:xfrm>
              <a:off x="3836987" y="214312"/>
              <a:ext cx="801411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2" name="PH"/>
            <p:cNvSpPr txBox="1"/>
            <p:nvPr/>
          </p:nvSpPr>
          <p:spPr>
            <a:xfrm>
              <a:off x="5404246" y="219472"/>
              <a:ext cx="801411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3" name="PH"/>
            <p:cNvSpPr txBox="1"/>
            <p:nvPr/>
          </p:nvSpPr>
          <p:spPr>
            <a:xfrm>
              <a:off x="7148513" y="78184"/>
              <a:ext cx="801410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4" name="PH"/>
            <p:cNvSpPr txBox="1"/>
            <p:nvPr/>
          </p:nvSpPr>
          <p:spPr>
            <a:xfrm>
              <a:off x="8132763" y="1137047"/>
              <a:ext cx="801410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grpSp>
          <p:nvGrpSpPr>
            <p:cNvPr id="1047" name="Group"/>
            <p:cNvGrpSpPr/>
            <p:nvPr/>
          </p:nvGrpSpPr>
          <p:grpSpPr>
            <a:xfrm>
              <a:off x="10938668" y="1544240"/>
              <a:ext cx="1270001" cy="1270001"/>
              <a:chOff x="0" y="0"/>
              <a:chExt cx="1270000" cy="1270000"/>
            </a:xfrm>
          </p:grpSpPr>
          <p:sp>
            <p:nvSpPr>
              <p:cNvPr id="1045" name="Shape"/>
              <p:cNvSpPr/>
              <p:nvPr/>
            </p:nvSpPr>
            <p:spPr>
              <a:xfrm>
                <a:off x="152399" y="484981"/>
                <a:ext cx="368301" cy="3214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459" y="0"/>
                    </a:moveTo>
                    <a:cubicBezTo>
                      <a:pt x="855" y="3024"/>
                      <a:pt x="642" y="6336"/>
                      <a:pt x="0" y="9936"/>
                    </a:cubicBezTo>
                    <a:cubicBezTo>
                      <a:pt x="749" y="15840"/>
                      <a:pt x="1497" y="17424"/>
                      <a:pt x="5560" y="19872"/>
                    </a:cubicBezTo>
                    <a:cubicBezTo>
                      <a:pt x="6737" y="20448"/>
                      <a:pt x="9303" y="21600"/>
                      <a:pt x="9303" y="21600"/>
                    </a:cubicBezTo>
                    <a:cubicBezTo>
                      <a:pt x="12939" y="20880"/>
                      <a:pt x="15398" y="20880"/>
                      <a:pt x="18499" y="18288"/>
                    </a:cubicBezTo>
                    <a:cubicBezTo>
                      <a:pt x="19568" y="15696"/>
                      <a:pt x="20851" y="13536"/>
                      <a:pt x="21600" y="10800"/>
                    </a:cubicBezTo>
                    <a:cubicBezTo>
                      <a:pt x="20958" y="4608"/>
                      <a:pt x="21386" y="2736"/>
                      <a:pt x="17216" y="864"/>
                    </a:cubicBezTo>
                    <a:cubicBezTo>
                      <a:pt x="11442" y="3456"/>
                      <a:pt x="19034" y="10224"/>
                      <a:pt x="12297" y="8352"/>
                    </a:cubicBezTo>
                    <a:cubicBezTo>
                      <a:pt x="12083" y="6336"/>
                      <a:pt x="12725" y="3744"/>
                      <a:pt x="11762" y="2448"/>
                    </a:cubicBezTo>
                    <a:cubicBezTo>
                      <a:pt x="11014" y="1296"/>
                      <a:pt x="9196" y="2160"/>
                      <a:pt x="8661" y="3312"/>
                    </a:cubicBezTo>
                    <a:cubicBezTo>
                      <a:pt x="7699" y="4752"/>
                      <a:pt x="8234" y="7056"/>
                      <a:pt x="8020" y="9072"/>
                    </a:cubicBezTo>
                    <a:cubicBezTo>
                      <a:pt x="7164" y="8784"/>
                      <a:pt x="5881" y="9216"/>
                      <a:pt x="5560" y="8352"/>
                    </a:cubicBezTo>
                    <a:cubicBezTo>
                      <a:pt x="3636" y="3168"/>
                      <a:pt x="6950" y="0"/>
                      <a:pt x="2459" y="0"/>
                    </a:cubicBezTo>
                    <a:close/>
                  </a:path>
                </a:pathLst>
              </a:custGeom>
              <a:solidFill>
                <a:srgbClr val="00D2A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46" name="H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buClr>
                    <a:srgbClr val="000000"/>
                  </a:buClr>
                  <a:buFont typeface="Helvetica"/>
                  <a:defRPr b="1" sz="3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</a:t>
                </a:r>
              </a:p>
            </p:txBody>
          </p:sp>
        </p:grpSp>
        <p:sp>
          <p:nvSpPr>
            <p:cNvPr id="1048" name="PH"/>
            <p:cNvSpPr txBox="1"/>
            <p:nvPr/>
          </p:nvSpPr>
          <p:spPr>
            <a:xfrm>
              <a:off x="9179321" y="1607343"/>
              <a:ext cx="801411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PH</a:t>
              </a:r>
            </a:p>
          </p:txBody>
        </p:sp>
        <p:sp>
          <p:nvSpPr>
            <p:cNvPr id="1049" name="Line"/>
            <p:cNvSpPr/>
            <p:nvPr/>
          </p:nvSpPr>
          <p:spPr>
            <a:xfrm flipH="1">
              <a:off x="10090150" y="1946671"/>
              <a:ext cx="821832" cy="1"/>
            </a:xfrm>
            <a:prstGeom prst="line">
              <a:avLst/>
            </a:prstGeom>
            <a:noFill/>
            <a:ln w="63500" cap="flat">
              <a:solidFill>
                <a:srgbClr val="000000"/>
              </a:solidFill>
              <a:prstDash val="solid"/>
              <a:round/>
              <a:headEnd type="arrow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050" name="enzyme"/>
            <p:cNvSpPr txBox="1"/>
            <p:nvPr/>
          </p:nvSpPr>
          <p:spPr>
            <a:xfrm>
              <a:off x="9732962" y="2125265"/>
              <a:ext cx="1304102" cy="488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enzyme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Nuclear Receptor Hormones…"/>
          <p:cNvSpPr txBox="1"/>
          <p:nvPr/>
        </p:nvSpPr>
        <p:spPr>
          <a:xfrm>
            <a:off x="3923109" y="267890"/>
            <a:ext cx="17752220" cy="1464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4400"/>
            </a:pPr>
            <a:r>
              <a:t>Nuclear Receptor Hormones</a:t>
            </a:r>
          </a:p>
          <a:p>
            <a:pPr defTabSz="821531">
              <a:defRPr sz="4400"/>
            </a:pPr>
            <a:r>
              <a:t>(Steroids, Thyroid Hormone, &amp; Retinoic acid = lipophilic hormones)</a:t>
            </a:r>
          </a:p>
        </p:txBody>
      </p:sp>
      <p:sp>
        <p:nvSpPr>
          <p:cNvPr id="1054" name="1. Lipophilic molecules that pass through membranes (and skin)…"/>
          <p:cNvSpPr txBox="1"/>
          <p:nvPr/>
        </p:nvSpPr>
        <p:spPr>
          <a:xfrm>
            <a:off x="3923109" y="2107406"/>
            <a:ext cx="16894970" cy="10787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marL="57149" marR="57149" defTabSz="1285875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1. Lipophilic molecules that pass through membranes (and skin)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  <a:r>
              <a:t>made up of sterol ring structures (steroids) or long-chain hydrocarbons (thyroid hormone, retinoic acid) that easily cross lipid bilayers. Usually bound in the blood to </a:t>
            </a:r>
            <a:r>
              <a:rPr b="1"/>
              <a:t>carrier proteins</a:t>
            </a:r>
            <a:r>
              <a:t> (that have hydrophobic domain) that help them circulate through the body.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</a:p>
          <a:p>
            <a:pPr marL="57149" marR="57149" defTabSz="1285875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2. Coordinate peripheral physiological and central neural response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  <a:r>
              <a:t>Because they can pass through membranes, they readily diffuse throughout body and brain to produce parallel physiological and behavioral responses. (Note: only cells that express the right receptors will respond to each hormone).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</a:p>
          <a:p>
            <a:pPr marL="57149" marR="57149" defTabSz="1285875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3. Release regulated by synthesis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  <a:r>
              <a:t>Not easily contained in vesicles. Synthesized from lipid-soluble store by </a:t>
            </a:r>
            <a:r>
              <a:rPr b="1"/>
              <a:t>enzymes</a:t>
            </a:r>
            <a:r>
              <a:t> (so no gene for these hormones, although there are genes for synthesizing enzymes and for their receptors). eg, steroids synthesized from droplets of cholesterol in adrenal, ovaries, testes, etc.</a:t>
            </a:r>
            <a:br/>
          </a:p>
          <a:p>
            <a:pPr marL="57149" marR="57149" defTabSz="1285875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4. Bind to cytoplasmic/nuclear receptors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  <a:r>
              <a:t>Lipophilic hormones can </a:t>
            </a:r>
            <a:r>
              <a:rPr b="1"/>
              <a:t>diffuse</a:t>
            </a:r>
            <a:r>
              <a:t> across membrane and bind receptors on the </a:t>
            </a:r>
            <a:r>
              <a:rPr b="1"/>
              <a:t>inside</a:t>
            </a:r>
            <a:r>
              <a:t> of cells.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</a:p>
          <a:p>
            <a:pPr marL="57149" marR="57149" defTabSz="1285875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5. Receptors bind to DNA, affecting gene transcription</a:t>
            </a:r>
          </a:p>
          <a:p>
            <a:pPr marL="57149" marR="57149" defTabSz="1285875">
              <a:defRPr sz="3000">
                <a:uFill>
                  <a:solidFill>
                    <a:srgbClr val="000000"/>
                  </a:solidFill>
                </a:uFill>
              </a:defRPr>
            </a:pPr>
            <a:r>
              <a:t>Receptors bind to specific sequences (</a:t>
            </a:r>
            <a:r>
              <a:rPr b="1"/>
              <a:t>response elements</a:t>
            </a:r>
            <a:r>
              <a:t>) in gene promoters. Because the nuclear receptors bind to DNA, their effects are necessarily genomic (e.g. not directly on ion channels or second messengers); i.e., they induce protein synthesis. It can take hours or days before the effect of nuclear receptor hormones is seen.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05250" y="1035050"/>
            <a:ext cx="16573500" cy="11645901"/>
          </a:xfrm>
          <a:prstGeom prst="rect">
            <a:avLst/>
          </a:prstGeom>
          <a:ln w="12700">
            <a:miter lim="400000"/>
          </a:ln>
        </p:spPr>
      </p:pic>
      <p:sp>
        <p:nvSpPr>
          <p:cNvPr id="1057" name="Steroid synthesis"/>
          <p:cNvSpPr txBox="1"/>
          <p:nvPr>
            <p:ph type="title"/>
          </p:nvPr>
        </p:nvSpPr>
        <p:spPr>
          <a:xfrm>
            <a:off x="4137421" y="-446485"/>
            <a:ext cx="14198204" cy="2232423"/>
          </a:xfrm>
          <a:prstGeom prst="rect">
            <a:avLst/>
          </a:prstGeom>
        </p:spPr>
        <p:txBody>
          <a:bodyPr/>
          <a:lstStyle/>
          <a:p>
            <a:pPr/>
            <a:r>
              <a:t>Steroid synthesis</a:t>
            </a:r>
          </a:p>
        </p:txBody>
      </p:sp>
      <p:pic>
        <p:nvPicPr>
          <p:cNvPr id="1058" name="File-Sterol.png" descr="File-Stero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94484" y="1393031"/>
            <a:ext cx="3549552" cy="1893094"/>
          </a:xfrm>
          <a:prstGeom prst="rect">
            <a:avLst/>
          </a:prstGeom>
          <a:ln w="12700"/>
        </p:spPr>
      </p:pic>
      <p:sp>
        <p:nvSpPr>
          <p:cNvPr id="1059" name="sterol"/>
          <p:cNvSpPr txBox="1"/>
          <p:nvPr/>
        </p:nvSpPr>
        <p:spPr>
          <a:xfrm>
            <a:off x="4155281" y="3196828"/>
            <a:ext cx="1290137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sterol</a:t>
            </a:r>
          </a:p>
        </p:txBody>
      </p:sp>
      <p:sp>
        <p:nvSpPr>
          <p:cNvPr id="1060" name="A"/>
          <p:cNvSpPr txBox="1"/>
          <p:nvPr/>
        </p:nvSpPr>
        <p:spPr>
          <a:xfrm>
            <a:off x="4369593" y="2268140"/>
            <a:ext cx="477152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solidFill>
                  <a:srgbClr val="FF8C82"/>
                </a:solidFill>
                <a:uFill>
                  <a:solidFill>
                    <a:srgbClr val="FF8C82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1061" name="B"/>
          <p:cNvSpPr txBox="1"/>
          <p:nvPr/>
        </p:nvSpPr>
        <p:spPr>
          <a:xfrm>
            <a:off x="5191125" y="2268140"/>
            <a:ext cx="44466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solidFill>
                  <a:srgbClr val="FF8C82"/>
                </a:solidFill>
                <a:uFill>
                  <a:solidFill>
                    <a:srgbClr val="FF8C82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</a:t>
            </a:r>
          </a:p>
        </p:txBody>
      </p:sp>
      <p:sp>
        <p:nvSpPr>
          <p:cNvPr id="1062" name="C"/>
          <p:cNvSpPr txBox="1"/>
          <p:nvPr/>
        </p:nvSpPr>
        <p:spPr>
          <a:xfrm>
            <a:off x="5548312" y="1571625"/>
            <a:ext cx="435713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solidFill>
                  <a:srgbClr val="FF8C82"/>
                </a:solidFill>
                <a:uFill>
                  <a:solidFill>
                    <a:srgbClr val="FF8C82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C</a:t>
            </a:r>
          </a:p>
        </p:txBody>
      </p:sp>
      <p:sp>
        <p:nvSpPr>
          <p:cNvPr id="1063" name="D"/>
          <p:cNvSpPr txBox="1"/>
          <p:nvPr/>
        </p:nvSpPr>
        <p:spPr>
          <a:xfrm>
            <a:off x="6369843" y="1571625"/>
            <a:ext cx="474013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solidFill>
                  <a:srgbClr val="FF8C82"/>
                </a:solidFill>
                <a:uFill>
                  <a:solidFill>
                    <a:srgbClr val="FF8C82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D</a:t>
            </a:r>
          </a:p>
        </p:txBody>
      </p:sp>
      <p:sp>
        <p:nvSpPr>
          <p:cNvPr id="1064" name="cholesterol"/>
          <p:cNvSpPr txBox="1"/>
          <p:nvPr/>
        </p:nvSpPr>
        <p:spPr>
          <a:xfrm>
            <a:off x="9280921" y="5643562"/>
            <a:ext cx="2314820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cholesterol</a:t>
            </a:r>
          </a:p>
        </p:txBody>
      </p:sp>
      <p:sp>
        <p:nvSpPr>
          <p:cNvPr id="1065" name="corticosterone"/>
          <p:cNvSpPr txBox="1"/>
          <p:nvPr/>
        </p:nvSpPr>
        <p:spPr>
          <a:xfrm>
            <a:off x="17335500" y="3893343"/>
            <a:ext cx="2934106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corticosterone</a:t>
            </a:r>
          </a:p>
        </p:txBody>
      </p:sp>
      <p:sp>
        <p:nvSpPr>
          <p:cNvPr id="1066" name="testosterone"/>
          <p:cNvSpPr txBox="1"/>
          <p:nvPr/>
        </p:nvSpPr>
        <p:spPr>
          <a:xfrm>
            <a:off x="14853046" y="12251531"/>
            <a:ext cx="2600918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testosterone</a:t>
            </a:r>
          </a:p>
        </p:txBody>
      </p:sp>
      <p:sp>
        <p:nvSpPr>
          <p:cNvPr id="1067" name="estradiol"/>
          <p:cNvSpPr txBox="1"/>
          <p:nvPr/>
        </p:nvSpPr>
        <p:spPr>
          <a:xfrm>
            <a:off x="19032140" y="7715250"/>
            <a:ext cx="1862126" cy="6607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estradiol</a:t>
            </a:r>
          </a:p>
        </p:txBody>
      </p:sp>
      <p:sp>
        <p:nvSpPr>
          <p:cNvPr id="1068" name="aldosterone"/>
          <p:cNvSpPr txBox="1"/>
          <p:nvPr/>
        </p:nvSpPr>
        <p:spPr>
          <a:xfrm>
            <a:off x="7602140" y="11608593"/>
            <a:ext cx="2482042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aldosterone</a:t>
            </a:r>
          </a:p>
        </p:txBody>
      </p:sp>
      <p:sp>
        <p:nvSpPr>
          <p:cNvPr id="1069" name="progesterone"/>
          <p:cNvSpPr txBox="1"/>
          <p:nvPr/>
        </p:nvSpPr>
        <p:spPr>
          <a:xfrm>
            <a:off x="11370468" y="9733359"/>
            <a:ext cx="2767931" cy="6607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progesterone</a:t>
            </a:r>
          </a:p>
        </p:txBody>
      </p:sp>
      <p:sp>
        <p:nvSpPr>
          <p:cNvPr id="1070" name="HO"/>
          <p:cNvSpPr txBox="1"/>
          <p:nvPr/>
        </p:nvSpPr>
        <p:spPr>
          <a:xfrm>
            <a:off x="15495984" y="8590359"/>
            <a:ext cx="724218" cy="5357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HO</a:t>
            </a:r>
          </a:p>
        </p:txBody>
      </p:sp>
      <p:sp>
        <p:nvSpPr>
          <p:cNvPr id="1071" name="Rectangle"/>
          <p:cNvSpPr/>
          <p:nvPr/>
        </p:nvSpPr>
        <p:spPr>
          <a:xfrm>
            <a:off x="13335000" y="8965406"/>
            <a:ext cx="2196704" cy="4822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072" name="O"/>
          <p:cNvSpPr txBox="1"/>
          <p:nvPr/>
        </p:nvSpPr>
        <p:spPr>
          <a:xfrm>
            <a:off x="13013531" y="12001500"/>
            <a:ext cx="492064" cy="5357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O</a:t>
            </a:r>
          </a:p>
        </p:txBody>
      </p:sp>
      <p:sp>
        <p:nvSpPr>
          <p:cNvPr id="1073" name="O"/>
          <p:cNvSpPr txBox="1"/>
          <p:nvPr/>
        </p:nvSpPr>
        <p:spPr>
          <a:xfrm>
            <a:off x="10495359" y="8876109"/>
            <a:ext cx="492064" cy="5357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O</a:t>
            </a:r>
          </a:p>
        </p:txBody>
      </p:sp>
      <p:sp>
        <p:nvSpPr>
          <p:cNvPr id="1074" name="Rectangle"/>
          <p:cNvSpPr/>
          <p:nvPr/>
        </p:nvSpPr>
        <p:spPr>
          <a:xfrm>
            <a:off x="18603515" y="8697515"/>
            <a:ext cx="2196704" cy="48220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Intercellular…"/>
          <p:cNvSpPr txBox="1"/>
          <p:nvPr>
            <p:ph type="title"/>
          </p:nvPr>
        </p:nvSpPr>
        <p:spPr>
          <a:xfrm>
            <a:off x="3583781" y="517921"/>
            <a:ext cx="4947048" cy="2321720"/>
          </a:xfrm>
          <a:prstGeom prst="rect">
            <a:avLst/>
          </a:prstGeom>
        </p:spPr>
        <p:txBody>
          <a:bodyPr/>
          <a:lstStyle/>
          <a:p>
            <a:pPr/>
            <a:r>
              <a:rPr u="sng"/>
              <a:t>Inter</a:t>
            </a:r>
            <a:r>
              <a:t>cellular</a:t>
            </a:r>
          </a:p>
          <a:p>
            <a:pPr/>
            <a:r>
              <a:t>Signaling</a:t>
            </a:r>
          </a:p>
        </p:txBody>
      </p:sp>
      <p:pic>
        <p:nvPicPr>
          <p:cNvPr id="334" name="droppedImage.tiff" descr="dropped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3712" y="553640"/>
            <a:ext cx="11508224" cy="12894470"/>
          </a:xfrm>
          <a:prstGeom prst="rect">
            <a:avLst/>
          </a:prstGeom>
          <a:ln w="12700"/>
        </p:spPr>
      </p:pic>
      <p:grpSp>
        <p:nvGrpSpPr>
          <p:cNvPr id="349" name="Group"/>
          <p:cNvGrpSpPr/>
          <p:nvPr/>
        </p:nvGrpSpPr>
        <p:grpSpPr>
          <a:xfrm>
            <a:off x="3762374" y="3946921"/>
            <a:ext cx="3482580" cy="8645923"/>
            <a:chOff x="0" y="0"/>
            <a:chExt cx="3482577" cy="8645921"/>
          </a:xfrm>
        </p:grpSpPr>
        <p:sp>
          <p:nvSpPr>
            <p:cNvPr id="335" name="Circle"/>
            <p:cNvSpPr/>
            <p:nvPr/>
          </p:nvSpPr>
          <p:spPr>
            <a:xfrm>
              <a:off x="1107281" y="1214437"/>
              <a:ext cx="1785938" cy="1785938"/>
            </a:xfrm>
            <a:prstGeom prst="ellipse">
              <a:avLst/>
            </a:prstGeom>
            <a:solidFill>
              <a:srgbClr val="FFAA00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6" name="Line"/>
            <p:cNvSpPr/>
            <p:nvPr/>
          </p:nvSpPr>
          <p:spPr>
            <a:xfrm flipV="1">
              <a:off x="2018111" y="2875358"/>
              <a:ext cx="1" cy="3107738"/>
            </a:xfrm>
            <a:prstGeom prst="line">
              <a:avLst/>
            </a:prstGeom>
            <a:noFill/>
            <a:ln w="114300" cap="flat">
              <a:solidFill>
                <a:srgbClr val="FFAA00"/>
              </a:solidFill>
              <a:prstDash val="solid"/>
              <a:round/>
              <a:headEnd type="triangle" w="med" len="sm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37" name="Line"/>
            <p:cNvSpPr/>
            <p:nvPr/>
          </p:nvSpPr>
          <p:spPr>
            <a:xfrm>
              <a:off x="750093" y="1250156"/>
              <a:ext cx="678658" cy="678657"/>
            </a:xfrm>
            <a:prstGeom prst="line">
              <a:avLst/>
            </a:prstGeom>
            <a:noFill/>
            <a:ln w="101600" cap="flat">
              <a:solidFill>
                <a:srgbClr val="FFA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38" name="Line"/>
            <p:cNvSpPr/>
            <p:nvPr/>
          </p:nvSpPr>
          <p:spPr>
            <a:xfrm>
              <a:off x="1143000" y="714375"/>
              <a:ext cx="678657" cy="678657"/>
            </a:xfrm>
            <a:prstGeom prst="line">
              <a:avLst/>
            </a:prstGeom>
            <a:noFill/>
            <a:ln w="101600" cap="flat">
              <a:solidFill>
                <a:srgbClr val="FFA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39" name="Line"/>
            <p:cNvSpPr/>
            <p:nvPr/>
          </p:nvSpPr>
          <p:spPr>
            <a:xfrm flipV="1">
              <a:off x="2446734" y="875109"/>
              <a:ext cx="732235" cy="607220"/>
            </a:xfrm>
            <a:prstGeom prst="line">
              <a:avLst/>
            </a:prstGeom>
            <a:noFill/>
            <a:ln w="101600" cap="flat">
              <a:solidFill>
                <a:srgbClr val="FFA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40" name="Line"/>
            <p:cNvSpPr/>
            <p:nvPr/>
          </p:nvSpPr>
          <p:spPr>
            <a:xfrm flipV="1">
              <a:off x="2750343" y="1393031"/>
              <a:ext cx="732235" cy="607220"/>
            </a:xfrm>
            <a:prstGeom prst="line">
              <a:avLst/>
            </a:prstGeom>
            <a:noFill/>
            <a:ln w="101600" cap="flat">
              <a:solidFill>
                <a:srgbClr val="FFA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341" name="Oval"/>
            <p:cNvSpPr/>
            <p:nvPr/>
          </p:nvSpPr>
          <p:spPr>
            <a:xfrm>
              <a:off x="1428750" y="1643062"/>
              <a:ext cx="267891" cy="589360"/>
            </a:xfrm>
            <a:prstGeom prst="ellipse">
              <a:avLst/>
            </a:prstGeom>
            <a:solidFill>
              <a:srgbClr val="E392FE"/>
            </a:solidFill>
            <a:ln w="12700" cap="flat">
              <a:solidFill>
                <a:srgbClr val="E392FE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2" name="Circle"/>
            <p:cNvSpPr/>
            <p:nvPr/>
          </p:nvSpPr>
          <p:spPr>
            <a:xfrm>
              <a:off x="2196703" y="6197203"/>
              <a:ext cx="178594" cy="178594"/>
            </a:xfrm>
            <a:prstGeom prst="ellipse">
              <a:avLst/>
            </a:prstGeom>
            <a:solidFill>
              <a:srgbClr val="FF4013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3" name="Circle"/>
            <p:cNvSpPr/>
            <p:nvPr/>
          </p:nvSpPr>
          <p:spPr>
            <a:xfrm>
              <a:off x="1910953" y="6054328"/>
              <a:ext cx="178594" cy="178594"/>
            </a:xfrm>
            <a:prstGeom prst="ellipse">
              <a:avLst/>
            </a:prstGeom>
            <a:solidFill>
              <a:srgbClr val="FF4013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4" name="Circle"/>
            <p:cNvSpPr/>
            <p:nvPr/>
          </p:nvSpPr>
          <p:spPr>
            <a:xfrm>
              <a:off x="1625203" y="6197203"/>
              <a:ext cx="178594" cy="178594"/>
            </a:xfrm>
            <a:prstGeom prst="ellipse">
              <a:avLst/>
            </a:prstGeom>
            <a:solidFill>
              <a:srgbClr val="FF4013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5" name="Rounded Rectangle"/>
            <p:cNvSpPr/>
            <p:nvPr/>
          </p:nvSpPr>
          <p:spPr>
            <a:xfrm>
              <a:off x="1107281" y="6572250"/>
              <a:ext cx="1785938" cy="1785938"/>
            </a:xfrm>
            <a:prstGeom prst="roundRect">
              <a:avLst>
                <a:gd name="adj" fmla="val 15000"/>
              </a:avLst>
            </a:prstGeom>
            <a:solidFill>
              <a:srgbClr val="FFE4A8"/>
            </a:solidFill>
            <a:ln w="12700" cap="flat">
              <a:solidFill>
                <a:srgbClr val="FFC677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6" name="Oval"/>
            <p:cNvSpPr/>
            <p:nvPr/>
          </p:nvSpPr>
          <p:spPr>
            <a:xfrm>
              <a:off x="1339453" y="7179468"/>
              <a:ext cx="267891" cy="589361"/>
            </a:xfrm>
            <a:prstGeom prst="ellipse">
              <a:avLst/>
            </a:prstGeom>
            <a:solidFill>
              <a:srgbClr val="E392FE"/>
            </a:solidFill>
            <a:ln w="12700" cap="flat">
              <a:solidFill>
                <a:srgbClr val="E392FE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7" name="Response"/>
            <p:cNvSpPr/>
            <p:nvPr/>
          </p:nvSpPr>
          <p:spPr>
            <a:xfrm>
              <a:off x="2000250" y="7375921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Response</a:t>
              </a:r>
            </a:p>
          </p:txBody>
        </p:sp>
        <p:sp>
          <p:nvSpPr>
            <p:cNvPr id="348" name="Neural Signaling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Neural Signaling</a:t>
              </a:r>
            </a:p>
          </p:txBody>
        </p:sp>
      </p:grpSp>
      <p:sp>
        <p:nvSpPr>
          <p:cNvPr id="350" name="Non-Neuronal Cells"/>
          <p:cNvSpPr txBox="1"/>
          <p:nvPr/>
        </p:nvSpPr>
        <p:spPr>
          <a:xfrm>
            <a:off x="11870531" y="-53579"/>
            <a:ext cx="532209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Non-Neuronal Cells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Figure 11.2"/>
          <p:cNvSpPr txBox="1"/>
          <p:nvPr/>
        </p:nvSpPr>
        <p:spPr>
          <a:xfrm>
            <a:off x="3690937" y="12805171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</a:t>
            </a:r>
          </a:p>
        </p:txBody>
      </p:sp>
      <p:grpSp>
        <p:nvGrpSpPr>
          <p:cNvPr id="1079" name="Group"/>
          <p:cNvGrpSpPr/>
          <p:nvPr/>
        </p:nvGrpSpPr>
        <p:grpSpPr>
          <a:xfrm>
            <a:off x="5655468" y="553640"/>
            <a:ext cx="13787439" cy="12882962"/>
            <a:chOff x="0" y="0"/>
            <a:chExt cx="13787437" cy="12882961"/>
          </a:xfrm>
        </p:grpSpPr>
        <p:pic>
          <p:nvPicPr>
            <p:cNvPr id="1077" name="fox78119_1102.jpg" descr="fox78119_110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67337" y="379203"/>
              <a:ext cx="9221530" cy="125037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78" name="Rectangle"/>
            <p:cNvSpPr/>
            <p:nvPr/>
          </p:nvSpPr>
          <p:spPr>
            <a:xfrm>
              <a:off x="0" y="0"/>
              <a:ext cx="13787438" cy="6145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080" name="Steroid Hormones derived from cholesterol"/>
          <p:cNvSpPr txBox="1"/>
          <p:nvPr/>
        </p:nvSpPr>
        <p:spPr>
          <a:xfrm>
            <a:off x="3708796" y="321468"/>
            <a:ext cx="12760269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Steroid Hormones derived from cholesterol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Figure 11.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11.4</a:t>
            </a:r>
          </a:p>
        </p:txBody>
      </p:sp>
      <p:grpSp>
        <p:nvGrpSpPr>
          <p:cNvPr id="1085" name="Group"/>
          <p:cNvGrpSpPr/>
          <p:nvPr/>
        </p:nvGrpSpPr>
        <p:grpSpPr>
          <a:xfrm>
            <a:off x="5655468" y="553640"/>
            <a:ext cx="13108782" cy="12251532"/>
            <a:chOff x="0" y="0"/>
            <a:chExt cx="13108781" cy="12251530"/>
          </a:xfrm>
        </p:grpSpPr>
        <p:pic>
          <p:nvPicPr>
            <p:cNvPr id="1083" name="fox78119_1104.jpg" descr="fox78119_110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10506" y="357187"/>
              <a:ext cx="10045701" cy="118943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84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Figure 11.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11.5</a:t>
            </a:r>
          </a:p>
        </p:txBody>
      </p:sp>
      <p:grpSp>
        <p:nvGrpSpPr>
          <p:cNvPr id="1090" name="Group"/>
          <p:cNvGrpSpPr/>
          <p:nvPr/>
        </p:nvGrpSpPr>
        <p:grpSpPr>
          <a:xfrm>
            <a:off x="5655468" y="553640"/>
            <a:ext cx="13108782" cy="12251532"/>
            <a:chOff x="0" y="0"/>
            <a:chExt cx="13108781" cy="12251531"/>
          </a:xfrm>
        </p:grpSpPr>
        <p:pic>
          <p:nvPicPr>
            <p:cNvPr id="1088" name="fox78119_1105.jpg" descr="fox78119_110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42231" y="357187"/>
              <a:ext cx="10394157" cy="118943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89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ACGTCAnnnTGACCT"/>
          <p:cNvSpPr txBox="1"/>
          <p:nvPr/>
        </p:nvSpPr>
        <p:spPr>
          <a:xfrm>
            <a:off x="4012406" y="3976687"/>
            <a:ext cx="5304235" cy="75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spcBef>
                <a:spcPts val="2200"/>
              </a:spcBef>
              <a:buClr>
                <a:srgbClr val="000000"/>
              </a:buClr>
              <a:buFont typeface="Courier"/>
              <a:defRPr sz="3800">
                <a:uFill>
                  <a:solidFill>
                    <a:srgbClr val="000000"/>
                  </a:solidFill>
                </a:u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pPr/>
            <a:r>
              <a:t>ACGTCAnnnTGACCT</a:t>
            </a:r>
          </a:p>
        </p:txBody>
      </p:sp>
      <p:sp>
        <p:nvSpPr>
          <p:cNvPr id="1093" name="Line"/>
          <p:cNvSpPr/>
          <p:nvPr/>
        </p:nvSpPr>
        <p:spPr>
          <a:xfrm>
            <a:off x="4655343" y="4727971"/>
            <a:ext cx="1254127" cy="1047751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094" name="Line"/>
          <p:cNvSpPr/>
          <p:nvPr/>
        </p:nvSpPr>
        <p:spPr>
          <a:xfrm flipV="1">
            <a:off x="7287418" y="4759721"/>
            <a:ext cx="1339851" cy="1031876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grpSp>
        <p:nvGrpSpPr>
          <p:cNvPr id="1108" name="Group"/>
          <p:cNvGrpSpPr/>
          <p:nvPr/>
        </p:nvGrpSpPr>
        <p:grpSpPr>
          <a:xfrm>
            <a:off x="4458890" y="8522096"/>
            <a:ext cx="15623384" cy="1203326"/>
            <a:chOff x="0" y="0"/>
            <a:chExt cx="15623382" cy="1203324"/>
          </a:xfrm>
        </p:grpSpPr>
        <p:sp>
          <p:nvSpPr>
            <p:cNvPr id="1095" name="Line"/>
            <p:cNvSpPr/>
            <p:nvPr/>
          </p:nvSpPr>
          <p:spPr>
            <a:xfrm>
              <a:off x="875903" y="879475"/>
              <a:ext cx="13769579" cy="3175"/>
            </a:xfrm>
            <a:prstGeom prst="line">
              <a:avLst/>
            </a:prstGeom>
            <a:noFill/>
            <a:ln w="1016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098" name="Group"/>
            <p:cNvGrpSpPr/>
            <p:nvPr/>
          </p:nvGrpSpPr>
          <p:grpSpPr>
            <a:xfrm>
              <a:off x="8241903" y="0"/>
              <a:ext cx="1203326" cy="857250"/>
              <a:chOff x="0" y="0"/>
              <a:chExt cx="1203325" cy="857250"/>
            </a:xfrm>
          </p:grpSpPr>
          <p:sp>
            <p:nvSpPr>
              <p:cNvPr id="1096" name="Line"/>
              <p:cNvSpPr/>
              <p:nvPr/>
            </p:nvSpPr>
            <p:spPr>
              <a:xfrm flipV="1">
                <a:off x="0" y="0"/>
                <a:ext cx="3176" cy="857250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097" name="Line"/>
              <p:cNvSpPr/>
              <p:nvPr/>
            </p:nvSpPr>
            <p:spPr>
              <a:xfrm>
                <a:off x="31929" y="53974"/>
                <a:ext cx="1171397" cy="3177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1099" name="5’"/>
            <p:cNvSpPr/>
            <p:nvPr/>
          </p:nvSpPr>
          <p:spPr>
            <a:xfrm>
              <a:off x="0" y="542925"/>
              <a:ext cx="91082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5’</a:t>
              </a:r>
            </a:p>
          </p:txBody>
        </p:sp>
        <p:sp>
          <p:nvSpPr>
            <p:cNvPr id="1100" name="3’"/>
            <p:cNvSpPr/>
            <p:nvPr/>
          </p:nvSpPr>
          <p:spPr>
            <a:xfrm>
              <a:off x="14712554" y="577849"/>
              <a:ext cx="91082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3’</a:t>
              </a:r>
            </a:p>
          </p:txBody>
        </p:sp>
        <p:grpSp>
          <p:nvGrpSpPr>
            <p:cNvPr id="1103" name="Group"/>
            <p:cNvGrpSpPr/>
            <p:nvPr/>
          </p:nvGrpSpPr>
          <p:grpSpPr>
            <a:xfrm>
              <a:off x="4944665" y="581024"/>
              <a:ext cx="1357711" cy="549276"/>
              <a:chOff x="0" y="0"/>
              <a:chExt cx="1357709" cy="549274"/>
            </a:xfrm>
          </p:grpSpPr>
          <p:sp>
            <p:nvSpPr>
              <p:cNvPr id="1101" name="Rectangle"/>
              <p:cNvSpPr/>
              <p:nvPr/>
            </p:nvSpPr>
            <p:spPr>
              <a:xfrm>
                <a:off x="55959" y="107949"/>
                <a:ext cx="1301751" cy="4413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02" name="TATA"/>
              <p:cNvSpPr/>
              <p:nvPr/>
            </p:nvSpPr>
            <p:spPr>
              <a:xfrm>
                <a:off x="0" y="0"/>
                <a:ext cx="12501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Courier"/>
                  <a:defRPr sz="2400">
                    <a:uFill>
                      <a:solidFill>
                        <a:srgbClr val="000000"/>
                      </a:solidFill>
                    </a:uFill>
                    <a:latin typeface="Courier"/>
                    <a:ea typeface="Courier"/>
                    <a:cs typeface="Courier"/>
                    <a:sym typeface="Courier"/>
                  </a:defRPr>
                </a:lvl1pPr>
              </a:lstStyle>
              <a:p>
                <a:pPr/>
                <a:r>
                  <a:t>TATA</a:t>
                </a:r>
              </a:p>
            </p:txBody>
          </p:sp>
        </p:grpSp>
        <p:grpSp>
          <p:nvGrpSpPr>
            <p:cNvPr id="1106" name="Group"/>
            <p:cNvGrpSpPr/>
            <p:nvPr/>
          </p:nvGrpSpPr>
          <p:grpSpPr>
            <a:xfrm>
              <a:off x="1563290" y="587375"/>
              <a:ext cx="1357314" cy="549276"/>
              <a:chOff x="0" y="0"/>
              <a:chExt cx="1357312" cy="549274"/>
            </a:xfrm>
          </p:grpSpPr>
          <p:sp>
            <p:nvSpPr>
              <p:cNvPr id="1104" name="Rectangle"/>
              <p:cNvSpPr/>
              <p:nvPr/>
            </p:nvSpPr>
            <p:spPr>
              <a:xfrm>
                <a:off x="55562" y="107949"/>
                <a:ext cx="1301751" cy="4413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05" name="ERE"/>
              <p:cNvSpPr/>
              <p:nvPr/>
            </p:nvSpPr>
            <p:spPr>
              <a:xfrm>
                <a:off x="0" y="0"/>
                <a:ext cx="12501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Courier"/>
                  <a:defRPr sz="2400">
                    <a:uFill>
                      <a:solidFill>
                        <a:srgbClr val="000000"/>
                      </a:solidFill>
                    </a:uFill>
                    <a:latin typeface="Courier"/>
                    <a:ea typeface="Courier"/>
                    <a:cs typeface="Courier"/>
                    <a:sym typeface="Courier"/>
                  </a:defRPr>
                </a:lvl1pPr>
              </a:lstStyle>
              <a:p>
                <a:pPr/>
                <a:r>
                  <a:t>ERE</a:t>
                </a:r>
              </a:p>
            </p:txBody>
          </p:sp>
        </p:grpSp>
        <p:sp>
          <p:nvSpPr>
            <p:cNvPr id="1107" name="Another Estrogen responsive gene…"/>
            <p:cNvSpPr/>
            <p:nvPr/>
          </p:nvSpPr>
          <p:spPr>
            <a:xfrm>
              <a:off x="7041753" y="1203324"/>
              <a:ext cx="8376047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defTabSz="1821656">
                <a:spcBef>
                  <a:spcPts val="2200"/>
                </a:spcBef>
                <a:buClr>
                  <a:srgbClr val="000000"/>
                </a:buClr>
                <a:buFont typeface="Helvetica"/>
                <a:defRPr b="1"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Another Estrogen responsive gene</a:t>
              </a:r>
            </a:p>
            <a:p>
              <a:pPr marL="81280" marR="81280" defTabSz="1821656">
                <a:buClr>
                  <a:srgbClr val="000000"/>
                </a:buClr>
                <a:buFont typeface="Helvetica"/>
                <a:defRPr b="1"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e.g. bone density gene</a:t>
              </a:r>
            </a:p>
          </p:txBody>
        </p:sp>
      </p:grpSp>
      <p:grpSp>
        <p:nvGrpSpPr>
          <p:cNvPr id="1121" name="Group"/>
          <p:cNvGrpSpPr/>
          <p:nvPr/>
        </p:nvGrpSpPr>
        <p:grpSpPr>
          <a:xfrm>
            <a:off x="4298156" y="5143500"/>
            <a:ext cx="15631717" cy="1137048"/>
            <a:chOff x="0" y="0"/>
            <a:chExt cx="15631715" cy="1137047"/>
          </a:xfrm>
        </p:grpSpPr>
        <p:grpSp>
          <p:nvGrpSpPr>
            <p:cNvPr id="1117" name="Group"/>
            <p:cNvGrpSpPr/>
            <p:nvPr/>
          </p:nvGrpSpPr>
          <p:grpSpPr>
            <a:xfrm>
              <a:off x="0" y="0"/>
              <a:ext cx="15631716" cy="1071563"/>
              <a:chOff x="0" y="0"/>
              <a:chExt cx="15631715" cy="1071562"/>
            </a:xfrm>
          </p:grpSpPr>
          <p:sp>
            <p:nvSpPr>
              <p:cNvPr id="1109" name="3’"/>
              <p:cNvSpPr/>
              <p:nvPr/>
            </p:nvSpPr>
            <p:spPr>
              <a:xfrm>
                <a:off x="14720887" y="584596"/>
                <a:ext cx="91082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000000"/>
                  </a:buClr>
                  <a:buFont typeface="Helvetica"/>
                  <a:defRPr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3’</a:t>
                </a:r>
              </a:p>
            </p:txBody>
          </p:sp>
          <p:grpSp>
            <p:nvGrpSpPr>
              <p:cNvPr id="1116" name="Group"/>
              <p:cNvGrpSpPr/>
              <p:nvPr/>
            </p:nvGrpSpPr>
            <p:grpSpPr>
              <a:xfrm>
                <a:off x="0" y="0"/>
                <a:ext cx="15057835" cy="1071563"/>
                <a:chOff x="0" y="0"/>
                <a:chExt cx="15057835" cy="1071562"/>
              </a:xfrm>
            </p:grpSpPr>
            <p:sp>
              <p:nvSpPr>
                <p:cNvPr id="1110" name="Line"/>
                <p:cNvSpPr/>
                <p:nvPr/>
              </p:nvSpPr>
              <p:spPr>
                <a:xfrm>
                  <a:off x="884237" y="886221"/>
                  <a:ext cx="13769579" cy="3176"/>
                </a:xfrm>
                <a:prstGeom prst="line">
                  <a:avLst/>
                </a:prstGeom>
                <a:noFill/>
                <a:ln w="1016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  <p:grpSp>
              <p:nvGrpSpPr>
                <p:cNvPr id="1113" name="Group"/>
                <p:cNvGrpSpPr/>
                <p:nvPr/>
              </p:nvGrpSpPr>
              <p:grpSpPr>
                <a:xfrm>
                  <a:off x="8250237" y="0"/>
                  <a:ext cx="1203326" cy="857250"/>
                  <a:chOff x="0" y="0"/>
                  <a:chExt cx="1203324" cy="857250"/>
                </a:xfrm>
              </p:grpSpPr>
              <p:sp>
                <p:nvSpPr>
                  <p:cNvPr id="1111" name="Line"/>
                  <p:cNvSpPr/>
                  <p:nvPr/>
                </p:nvSpPr>
                <p:spPr>
                  <a:xfrm flipV="1">
                    <a:off x="0" y="0"/>
                    <a:ext cx="3176" cy="857250"/>
                  </a:xfrm>
                  <a:prstGeom prst="line">
                    <a:avLst/>
                  </a:prstGeom>
                  <a:noFill/>
                  <a:ln w="88900" cap="flat">
                    <a:solidFill>
                      <a:srgbClr val="000000"/>
                    </a:solidFill>
                    <a:prstDash val="solid"/>
                    <a:round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1112" name="Line"/>
                  <p:cNvSpPr/>
                  <p:nvPr/>
                </p:nvSpPr>
                <p:spPr>
                  <a:xfrm>
                    <a:off x="31928" y="60722"/>
                    <a:ext cx="1171397" cy="3176"/>
                  </a:xfrm>
                  <a:prstGeom prst="line">
                    <a:avLst/>
                  </a:prstGeom>
                  <a:noFill/>
                  <a:ln w="88900" cap="flat">
                    <a:solidFill>
                      <a:srgbClr val="000000"/>
                    </a:solidFill>
                    <a:prstDash val="solid"/>
                    <a:round/>
                    <a:tailEnd type="triangle" w="med" len="med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1114" name="5’"/>
                <p:cNvSpPr/>
                <p:nvPr/>
              </p:nvSpPr>
              <p:spPr>
                <a:xfrm>
                  <a:off x="0" y="549672"/>
                  <a:ext cx="910829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defTabSz="1821656">
                    <a:spcBef>
                      <a:spcPts val="2800"/>
                    </a:spcBef>
                    <a:buClr>
                      <a:srgbClr val="000000"/>
                    </a:buClr>
                    <a:buFont typeface="Helvetica"/>
                    <a:defRPr sz="46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5’</a:t>
                  </a:r>
                </a:p>
              </p:txBody>
            </p:sp>
            <p:sp>
              <p:nvSpPr>
                <p:cNvPr id="1115" name="Estrogen responsive gene…"/>
                <p:cNvSpPr/>
                <p:nvPr/>
              </p:nvSpPr>
              <p:spPr>
                <a:xfrm>
                  <a:off x="8253413" y="1071562"/>
                  <a:ext cx="6804423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/>
                <a:p>
                  <a:pPr marL="81280" marR="81280" defTabSz="1821656">
                    <a:buClr>
                      <a:srgbClr val="000000"/>
                    </a:buClr>
                    <a:buFont typeface="Helvetica"/>
                    <a:defRPr b="1" i="1" sz="32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Estrogen responsive gene</a:t>
                  </a:r>
                </a:p>
                <a:p>
                  <a:pPr marL="81280" marR="81280" defTabSz="1821656">
                    <a:buClr>
                      <a:srgbClr val="000000"/>
                    </a:buClr>
                    <a:buFont typeface="Helvetica"/>
                    <a:defRPr b="1" i="1" sz="3200">
                      <a:uFill>
                        <a:solidFill>
                          <a:srgbClr val="000000"/>
                        </a:solidFill>
                      </a:uFill>
                    </a:defRPr>
                  </a:pPr>
                  <a:r>
                    <a:t>e.g. breast cancer gene</a:t>
                  </a:r>
                </a:p>
              </p:txBody>
            </p:sp>
          </p:grpSp>
        </p:grpSp>
        <p:grpSp>
          <p:nvGrpSpPr>
            <p:cNvPr id="1120" name="Group"/>
            <p:cNvGrpSpPr/>
            <p:nvPr/>
          </p:nvGrpSpPr>
          <p:grpSpPr>
            <a:xfrm>
              <a:off x="4953000" y="587772"/>
              <a:ext cx="1349375" cy="549276"/>
              <a:chOff x="0" y="0"/>
              <a:chExt cx="1349374" cy="549274"/>
            </a:xfrm>
          </p:grpSpPr>
          <p:sp>
            <p:nvSpPr>
              <p:cNvPr id="1118" name="Rectangle"/>
              <p:cNvSpPr/>
              <p:nvPr/>
            </p:nvSpPr>
            <p:spPr>
              <a:xfrm>
                <a:off x="47624" y="107949"/>
                <a:ext cx="1301751" cy="4413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19" name="TATA"/>
              <p:cNvSpPr/>
              <p:nvPr/>
            </p:nvSpPr>
            <p:spPr>
              <a:xfrm>
                <a:off x="0" y="0"/>
                <a:ext cx="12501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Courier"/>
                  <a:defRPr sz="2400">
                    <a:uFill>
                      <a:solidFill>
                        <a:srgbClr val="000000"/>
                      </a:solidFill>
                    </a:uFill>
                    <a:latin typeface="Courier"/>
                    <a:ea typeface="Courier"/>
                    <a:cs typeface="Courier"/>
                    <a:sym typeface="Courier"/>
                  </a:defRPr>
                </a:lvl1pPr>
              </a:lstStyle>
              <a:p>
                <a:pPr/>
                <a:r>
                  <a:t>TATA</a:t>
                </a:r>
              </a:p>
            </p:txBody>
          </p:sp>
        </p:grpSp>
      </p:grpSp>
      <p:sp>
        <p:nvSpPr>
          <p:cNvPr id="1122" name="Estrogen…"/>
          <p:cNvSpPr txBox="1"/>
          <p:nvPr/>
        </p:nvSpPr>
        <p:spPr>
          <a:xfrm>
            <a:off x="4983956" y="6569471"/>
            <a:ext cx="3375423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ctr" defTabSz="1821656">
              <a:spcBef>
                <a:spcPts val="1700"/>
              </a:spcBef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Estrogen</a:t>
            </a:r>
          </a:p>
          <a:p>
            <a:pPr marL="81280" marR="81280" algn="ct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response element</a:t>
            </a:r>
          </a:p>
        </p:txBody>
      </p:sp>
      <p:grpSp>
        <p:nvGrpSpPr>
          <p:cNvPr id="1125" name="Group"/>
          <p:cNvGrpSpPr/>
          <p:nvPr/>
        </p:nvGrpSpPr>
        <p:grpSpPr>
          <a:xfrm>
            <a:off x="5869781" y="5737621"/>
            <a:ext cx="1357313" cy="549277"/>
            <a:chOff x="0" y="0"/>
            <a:chExt cx="1357312" cy="549275"/>
          </a:xfrm>
        </p:grpSpPr>
        <p:sp>
          <p:nvSpPr>
            <p:cNvPr id="1123" name="Rectangle"/>
            <p:cNvSpPr/>
            <p:nvPr/>
          </p:nvSpPr>
          <p:spPr>
            <a:xfrm>
              <a:off x="55562" y="107950"/>
              <a:ext cx="1301751" cy="441326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124" name="ERE"/>
            <p:cNvSpPr txBox="1"/>
            <p:nvPr/>
          </p:nvSpPr>
          <p:spPr>
            <a:xfrm>
              <a:off x="0" y="0"/>
              <a:ext cx="1250157" cy="5111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ctr" defTabSz="1821656">
                <a:buClr>
                  <a:srgbClr val="000000"/>
                </a:buClr>
                <a:buFont typeface="Courier"/>
                <a:defRPr sz="2400">
                  <a:uFill>
                    <a:solidFill>
                      <a:srgbClr val="000000"/>
                    </a:solidFill>
                  </a:uFill>
                  <a:latin typeface="Courier"/>
                  <a:ea typeface="Courier"/>
                  <a:cs typeface="Courier"/>
                  <a:sym typeface="Courier"/>
                </a:defRPr>
              </a:lvl1pPr>
            </a:lstStyle>
            <a:p>
              <a:pPr/>
              <a:r>
                <a:t>ERE</a:t>
              </a:r>
            </a:p>
          </p:txBody>
        </p:sp>
      </p:grpSp>
      <p:sp>
        <p:nvSpPr>
          <p:cNvPr id="1126" name="estrogen receptor in presence of estrogen binds to estrogen response element"/>
          <p:cNvSpPr txBox="1"/>
          <p:nvPr/>
        </p:nvSpPr>
        <p:spPr>
          <a:xfrm>
            <a:off x="3823890" y="1250156"/>
            <a:ext cx="14930439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78205" marR="81280" indent="-796925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942193"/>
                </a:solidFill>
                <a:uFill>
                  <a:solidFill>
                    <a:srgbClr val="942193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estrogen receptor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in presence of estrogen binds to </a:t>
            </a:r>
            <a:r>
              <a:rPr b="1">
                <a:solidFill>
                  <a:srgbClr val="942193"/>
                </a:solidFill>
                <a:uFill>
                  <a:solidFill>
                    <a:srgbClr val="942193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estrogen response element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21" grpId="1"/>
      <p:bldP build="whole" bldLvl="1" animBg="1" rev="0" advAuto="0" spid="1108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8" name="Group"/>
          <p:cNvGrpSpPr/>
          <p:nvPr/>
        </p:nvGrpSpPr>
        <p:grpSpPr>
          <a:xfrm>
            <a:off x="4302125" y="4378325"/>
            <a:ext cx="15626954" cy="2908301"/>
            <a:chOff x="0" y="0"/>
            <a:chExt cx="15626953" cy="2908300"/>
          </a:xfrm>
        </p:grpSpPr>
        <p:sp>
          <p:nvSpPr>
            <p:cNvPr id="1128" name="Line"/>
            <p:cNvSpPr/>
            <p:nvPr/>
          </p:nvSpPr>
          <p:spPr>
            <a:xfrm>
              <a:off x="7467600" y="0"/>
              <a:ext cx="3176" cy="1492251"/>
            </a:xfrm>
            <a:prstGeom prst="line">
              <a:avLst/>
            </a:prstGeom>
            <a:noFill/>
            <a:ln w="889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141" name="Group"/>
            <p:cNvGrpSpPr/>
            <p:nvPr/>
          </p:nvGrpSpPr>
          <p:grpSpPr>
            <a:xfrm>
              <a:off x="0" y="1771650"/>
              <a:ext cx="15626954" cy="1136651"/>
              <a:chOff x="0" y="0"/>
              <a:chExt cx="15626953" cy="1136650"/>
            </a:xfrm>
          </p:grpSpPr>
          <p:sp>
            <p:nvSpPr>
              <p:cNvPr id="1129" name="Line"/>
              <p:cNvSpPr/>
              <p:nvPr/>
            </p:nvSpPr>
            <p:spPr>
              <a:xfrm>
                <a:off x="871140" y="879475"/>
                <a:ext cx="13769579" cy="3175"/>
              </a:xfrm>
              <a:prstGeom prst="line">
                <a:avLst/>
              </a:prstGeom>
              <a:noFill/>
              <a:ln w="1016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grpSp>
            <p:nvGrpSpPr>
              <p:cNvPr id="1132" name="Group"/>
              <p:cNvGrpSpPr/>
              <p:nvPr/>
            </p:nvGrpSpPr>
            <p:grpSpPr>
              <a:xfrm>
                <a:off x="8247062" y="0"/>
                <a:ext cx="1201738" cy="857250"/>
                <a:chOff x="0" y="0"/>
                <a:chExt cx="1201737" cy="857250"/>
              </a:xfrm>
            </p:grpSpPr>
            <p:sp>
              <p:nvSpPr>
                <p:cNvPr id="1130" name="Line"/>
                <p:cNvSpPr/>
                <p:nvPr/>
              </p:nvSpPr>
              <p:spPr>
                <a:xfrm flipV="1">
                  <a:off x="0" y="0"/>
                  <a:ext cx="3176" cy="857250"/>
                </a:xfrm>
                <a:prstGeom prst="line">
                  <a:avLst/>
                </a:prstGeom>
                <a:noFill/>
                <a:ln w="889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  <p:sp>
              <p:nvSpPr>
                <p:cNvPr id="1131" name="Line"/>
                <p:cNvSpPr/>
                <p:nvPr/>
              </p:nvSpPr>
              <p:spPr>
                <a:xfrm>
                  <a:off x="30341" y="53974"/>
                  <a:ext cx="1171397" cy="3177"/>
                </a:xfrm>
                <a:prstGeom prst="line">
                  <a:avLst/>
                </a:prstGeom>
                <a:noFill/>
                <a:ln w="889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</p:grpSp>
          <p:sp>
            <p:nvSpPr>
              <p:cNvPr id="1133" name="5’"/>
              <p:cNvSpPr/>
              <p:nvPr/>
            </p:nvSpPr>
            <p:spPr>
              <a:xfrm>
                <a:off x="0" y="542924"/>
                <a:ext cx="91082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000000"/>
                  </a:buClr>
                  <a:buFont typeface="Helvetica"/>
                  <a:defRPr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5’</a:t>
                </a:r>
              </a:p>
            </p:txBody>
          </p:sp>
          <p:sp>
            <p:nvSpPr>
              <p:cNvPr id="1134" name="3’"/>
              <p:cNvSpPr/>
              <p:nvPr/>
            </p:nvSpPr>
            <p:spPr>
              <a:xfrm>
                <a:off x="14716125" y="577850"/>
                <a:ext cx="91082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000000"/>
                  </a:buClr>
                  <a:buFont typeface="Helvetica"/>
                  <a:defRPr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3’</a:t>
                </a:r>
              </a:p>
            </p:txBody>
          </p:sp>
          <p:grpSp>
            <p:nvGrpSpPr>
              <p:cNvPr id="1137" name="Group"/>
              <p:cNvGrpSpPr/>
              <p:nvPr/>
            </p:nvGrpSpPr>
            <p:grpSpPr>
              <a:xfrm>
                <a:off x="4948237" y="583009"/>
                <a:ext cx="1357313" cy="547292"/>
                <a:chOff x="0" y="0"/>
                <a:chExt cx="1357312" cy="547290"/>
              </a:xfrm>
            </p:grpSpPr>
            <p:sp>
              <p:nvSpPr>
                <p:cNvPr id="1135" name="Rectangle"/>
                <p:cNvSpPr/>
                <p:nvPr/>
              </p:nvSpPr>
              <p:spPr>
                <a:xfrm>
                  <a:off x="55562" y="105965"/>
                  <a:ext cx="1301751" cy="44132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36" name="TATA"/>
                <p:cNvSpPr/>
                <p:nvPr/>
              </p:nvSpPr>
              <p:spPr>
                <a:xfrm>
                  <a:off x="0" y="0"/>
                  <a:ext cx="1250157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algn="ctr" defTabSz="1821656">
                    <a:buClr>
                      <a:srgbClr val="000000"/>
                    </a:buClr>
                    <a:buFont typeface="Courier"/>
                    <a:defRPr sz="2400">
                      <a:uFill>
                        <a:solidFill>
                          <a:srgbClr val="000000"/>
                        </a:solidFill>
                      </a:uFill>
                      <a:latin typeface="Courier"/>
                      <a:ea typeface="Courier"/>
                      <a:cs typeface="Courier"/>
                      <a:sym typeface="Courier"/>
                    </a:defRPr>
                  </a:lvl1pPr>
                </a:lstStyle>
                <a:p>
                  <a:pPr/>
                  <a:r>
                    <a:t>TATA</a:t>
                  </a:r>
                </a:p>
              </p:txBody>
            </p:sp>
          </p:grpSp>
          <p:grpSp>
            <p:nvGrpSpPr>
              <p:cNvPr id="1140" name="Group"/>
              <p:cNvGrpSpPr/>
              <p:nvPr/>
            </p:nvGrpSpPr>
            <p:grpSpPr>
              <a:xfrm>
                <a:off x="1566862" y="587374"/>
                <a:ext cx="1357314" cy="549277"/>
                <a:chOff x="0" y="0"/>
                <a:chExt cx="1357312" cy="549275"/>
              </a:xfrm>
            </p:grpSpPr>
            <p:sp>
              <p:nvSpPr>
                <p:cNvPr id="1138" name="Rectangle"/>
                <p:cNvSpPr/>
                <p:nvPr/>
              </p:nvSpPr>
              <p:spPr>
                <a:xfrm>
                  <a:off x="55562" y="107950"/>
                  <a:ext cx="1301751" cy="44132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39" name="ERE"/>
                <p:cNvSpPr/>
                <p:nvPr/>
              </p:nvSpPr>
              <p:spPr>
                <a:xfrm>
                  <a:off x="0" y="0"/>
                  <a:ext cx="1250157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algn="ctr" defTabSz="1821656">
                    <a:buClr>
                      <a:srgbClr val="000000"/>
                    </a:buClr>
                    <a:buFont typeface="Courier"/>
                    <a:defRPr sz="2400">
                      <a:uFill>
                        <a:solidFill>
                          <a:srgbClr val="000000"/>
                        </a:solidFill>
                      </a:uFill>
                      <a:latin typeface="Courier"/>
                      <a:ea typeface="Courier"/>
                      <a:cs typeface="Courier"/>
                      <a:sym typeface="Courier"/>
                    </a:defRPr>
                  </a:lvl1pPr>
                </a:lstStyle>
                <a:p>
                  <a:pPr/>
                  <a:r>
                    <a:t>ERE</a:t>
                  </a:r>
                </a:p>
              </p:txBody>
            </p:sp>
          </p:grpSp>
        </p:grpSp>
        <p:sp>
          <p:nvSpPr>
            <p:cNvPr id="1142" name="estrogen &amp;…"/>
            <p:cNvSpPr/>
            <p:nvPr/>
          </p:nvSpPr>
          <p:spPr>
            <a:xfrm>
              <a:off x="4935933" y="46156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estrogen &amp;</a:t>
              </a:r>
            </a:p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active estrogen receptor</a:t>
              </a:r>
            </a:p>
          </p:txBody>
        </p:sp>
        <p:grpSp>
          <p:nvGrpSpPr>
            <p:cNvPr id="1147" name="Group"/>
            <p:cNvGrpSpPr/>
            <p:nvPr/>
          </p:nvGrpSpPr>
          <p:grpSpPr>
            <a:xfrm>
              <a:off x="1264046" y="765174"/>
              <a:ext cx="1857376" cy="1712994"/>
              <a:chOff x="0" y="0"/>
              <a:chExt cx="1857375" cy="1712992"/>
            </a:xfrm>
          </p:grpSpPr>
          <p:sp>
            <p:nvSpPr>
              <p:cNvPr id="1143" name="Shape"/>
              <p:cNvSpPr/>
              <p:nvPr/>
            </p:nvSpPr>
            <p:spPr>
              <a:xfrm rot="120000">
                <a:off x="907737" y="679971"/>
                <a:ext cx="879476" cy="1017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7" h="21333" fill="norm" stroke="1" extrusionOk="0">
                    <a:moveTo>
                      <a:pt x="6397" y="1400"/>
                    </a:moveTo>
                    <a:cubicBezTo>
                      <a:pt x="8655" y="4267"/>
                      <a:pt x="8354" y="4333"/>
                      <a:pt x="12418" y="3867"/>
                    </a:cubicBezTo>
                    <a:cubicBezTo>
                      <a:pt x="12794" y="3600"/>
                      <a:pt x="13246" y="3467"/>
                      <a:pt x="13622" y="3200"/>
                    </a:cubicBezTo>
                    <a:cubicBezTo>
                      <a:pt x="14375" y="2400"/>
                      <a:pt x="14525" y="933"/>
                      <a:pt x="15654" y="667"/>
                    </a:cubicBezTo>
                    <a:cubicBezTo>
                      <a:pt x="16407" y="400"/>
                      <a:pt x="17235" y="200"/>
                      <a:pt x="18063" y="0"/>
                    </a:cubicBezTo>
                    <a:cubicBezTo>
                      <a:pt x="18590" y="467"/>
                      <a:pt x="19342" y="733"/>
                      <a:pt x="19643" y="1400"/>
                    </a:cubicBezTo>
                    <a:cubicBezTo>
                      <a:pt x="20245" y="2800"/>
                      <a:pt x="20847" y="6000"/>
                      <a:pt x="20847" y="6000"/>
                    </a:cubicBezTo>
                    <a:cubicBezTo>
                      <a:pt x="20396" y="14000"/>
                      <a:pt x="21600" y="17933"/>
                      <a:pt x="12870" y="21333"/>
                    </a:cubicBezTo>
                    <a:cubicBezTo>
                      <a:pt x="9784" y="21067"/>
                      <a:pt x="6774" y="21600"/>
                      <a:pt x="4440" y="19533"/>
                    </a:cubicBezTo>
                    <a:cubicBezTo>
                      <a:pt x="3387" y="18600"/>
                      <a:pt x="2032" y="16333"/>
                      <a:pt x="2032" y="16333"/>
                    </a:cubicBezTo>
                    <a:cubicBezTo>
                      <a:pt x="1505" y="13933"/>
                      <a:pt x="376" y="11933"/>
                      <a:pt x="0" y="9600"/>
                    </a:cubicBezTo>
                    <a:cubicBezTo>
                      <a:pt x="226" y="7067"/>
                      <a:pt x="376" y="4600"/>
                      <a:pt x="828" y="2133"/>
                    </a:cubicBezTo>
                    <a:cubicBezTo>
                      <a:pt x="903" y="1600"/>
                      <a:pt x="978" y="800"/>
                      <a:pt x="1580" y="667"/>
                    </a:cubicBezTo>
                    <a:cubicBezTo>
                      <a:pt x="2484" y="333"/>
                      <a:pt x="3462" y="933"/>
                      <a:pt x="4440" y="1067"/>
                    </a:cubicBezTo>
                    <a:cubicBezTo>
                      <a:pt x="5870" y="1800"/>
                      <a:pt x="5193" y="1867"/>
                      <a:pt x="6397" y="1400"/>
                    </a:cubicBezTo>
                    <a:close/>
                  </a:path>
                </a:pathLst>
              </a:custGeom>
              <a:solidFill>
                <a:srgbClr val="FFA9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44" name="E"/>
              <p:cNvSpPr/>
              <p:nvPr/>
            </p:nvSpPr>
            <p:spPr>
              <a:xfrm>
                <a:off x="964406" y="39290"/>
                <a:ext cx="89296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434ED6"/>
                  </a:buClr>
                  <a:buFont typeface="Helvetica"/>
                  <a:defRPr b="1" sz="4600">
                    <a:solidFill>
                      <a:srgbClr val="434ED6"/>
                    </a:solidFill>
                    <a:uFill>
                      <a:solidFill>
                        <a:srgbClr val="434ED6"/>
                      </a:solidFill>
                    </a:uFill>
                  </a:defRPr>
                </a:lvl1pPr>
              </a:lstStyle>
              <a:p>
                <a:pPr/>
                <a:r>
                  <a:t>E</a:t>
                </a:r>
              </a:p>
            </p:txBody>
          </p:sp>
          <p:sp>
            <p:nvSpPr>
              <p:cNvPr id="1145" name="Shape"/>
              <p:cNvSpPr/>
              <p:nvPr/>
            </p:nvSpPr>
            <p:spPr>
              <a:xfrm rot="120000">
                <a:off x="17495" y="640114"/>
                <a:ext cx="879476" cy="1017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7" h="21333" fill="norm" stroke="1" extrusionOk="0">
                    <a:moveTo>
                      <a:pt x="6397" y="1400"/>
                    </a:moveTo>
                    <a:cubicBezTo>
                      <a:pt x="8655" y="4267"/>
                      <a:pt x="8354" y="4333"/>
                      <a:pt x="12418" y="3867"/>
                    </a:cubicBezTo>
                    <a:cubicBezTo>
                      <a:pt x="12794" y="3600"/>
                      <a:pt x="13246" y="3467"/>
                      <a:pt x="13622" y="3200"/>
                    </a:cubicBezTo>
                    <a:cubicBezTo>
                      <a:pt x="14375" y="2400"/>
                      <a:pt x="14525" y="933"/>
                      <a:pt x="15654" y="667"/>
                    </a:cubicBezTo>
                    <a:cubicBezTo>
                      <a:pt x="16407" y="400"/>
                      <a:pt x="17235" y="200"/>
                      <a:pt x="18063" y="0"/>
                    </a:cubicBezTo>
                    <a:cubicBezTo>
                      <a:pt x="18590" y="467"/>
                      <a:pt x="19342" y="733"/>
                      <a:pt x="19643" y="1400"/>
                    </a:cubicBezTo>
                    <a:cubicBezTo>
                      <a:pt x="20245" y="2800"/>
                      <a:pt x="20847" y="6000"/>
                      <a:pt x="20847" y="6000"/>
                    </a:cubicBezTo>
                    <a:cubicBezTo>
                      <a:pt x="20396" y="14000"/>
                      <a:pt x="21600" y="17933"/>
                      <a:pt x="12870" y="21333"/>
                    </a:cubicBezTo>
                    <a:cubicBezTo>
                      <a:pt x="9784" y="21067"/>
                      <a:pt x="6774" y="21600"/>
                      <a:pt x="4440" y="19533"/>
                    </a:cubicBezTo>
                    <a:cubicBezTo>
                      <a:pt x="3387" y="18600"/>
                      <a:pt x="2032" y="16333"/>
                      <a:pt x="2032" y="16333"/>
                    </a:cubicBezTo>
                    <a:cubicBezTo>
                      <a:pt x="1505" y="13933"/>
                      <a:pt x="376" y="11933"/>
                      <a:pt x="0" y="9600"/>
                    </a:cubicBezTo>
                    <a:cubicBezTo>
                      <a:pt x="226" y="7067"/>
                      <a:pt x="376" y="4600"/>
                      <a:pt x="828" y="2133"/>
                    </a:cubicBezTo>
                    <a:cubicBezTo>
                      <a:pt x="903" y="1600"/>
                      <a:pt x="978" y="800"/>
                      <a:pt x="1580" y="667"/>
                    </a:cubicBezTo>
                    <a:cubicBezTo>
                      <a:pt x="2484" y="333"/>
                      <a:pt x="3462" y="933"/>
                      <a:pt x="4440" y="1067"/>
                    </a:cubicBezTo>
                    <a:cubicBezTo>
                      <a:pt x="5870" y="1800"/>
                      <a:pt x="5193" y="1867"/>
                      <a:pt x="6397" y="1400"/>
                    </a:cubicBezTo>
                    <a:close/>
                  </a:path>
                </a:pathLst>
              </a:custGeom>
              <a:solidFill>
                <a:srgbClr val="FFA9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46" name="E"/>
              <p:cNvSpPr/>
              <p:nvPr/>
            </p:nvSpPr>
            <p:spPr>
              <a:xfrm>
                <a:off x="71437" y="0"/>
                <a:ext cx="892970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434ED6"/>
                  </a:buClr>
                  <a:buFont typeface="Helvetica"/>
                  <a:defRPr b="1" sz="4600">
                    <a:solidFill>
                      <a:srgbClr val="434ED6"/>
                    </a:solidFill>
                    <a:uFill>
                      <a:solidFill>
                        <a:srgbClr val="434ED6"/>
                      </a:solidFill>
                    </a:uFill>
                  </a:defRPr>
                </a:lvl1pPr>
              </a:lstStyle>
              <a:p>
                <a:pPr/>
                <a:r>
                  <a:t>E</a:t>
                </a:r>
              </a:p>
            </p:txBody>
          </p:sp>
        </p:grpSp>
      </p:grpSp>
      <p:sp>
        <p:nvSpPr>
          <p:cNvPr id="1149" name="Estrogen responsive gene"/>
          <p:cNvSpPr txBox="1"/>
          <p:nvPr>
            <p:ph type="title"/>
          </p:nvPr>
        </p:nvSpPr>
        <p:spPr>
          <a:xfrm>
            <a:off x="3743325" y="0"/>
            <a:ext cx="9159876" cy="1724025"/>
          </a:xfrm>
          <a:prstGeom prst="rect">
            <a:avLst/>
          </a:prstGeom>
        </p:spPr>
        <p:txBody>
          <a:bodyPr/>
          <a:lstStyle>
            <a:lvl1pPr>
              <a:defRPr i="1" sz="4600"/>
            </a:lvl1pPr>
          </a:lstStyle>
          <a:p>
            <a:pPr/>
            <a:r>
              <a:t>Estrogen responsive gene</a:t>
            </a:r>
          </a:p>
        </p:txBody>
      </p:sp>
      <p:grpSp>
        <p:nvGrpSpPr>
          <p:cNvPr id="1162" name="Group"/>
          <p:cNvGrpSpPr/>
          <p:nvPr/>
        </p:nvGrpSpPr>
        <p:grpSpPr>
          <a:xfrm>
            <a:off x="3949700" y="3067050"/>
            <a:ext cx="15626954" cy="1136651"/>
            <a:chOff x="0" y="0"/>
            <a:chExt cx="15626953" cy="1136650"/>
          </a:xfrm>
        </p:grpSpPr>
        <p:sp>
          <p:nvSpPr>
            <p:cNvPr id="1150" name="Line"/>
            <p:cNvSpPr/>
            <p:nvPr/>
          </p:nvSpPr>
          <p:spPr>
            <a:xfrm>
              <a:off x="879475" y="879475"/>
              <a:ext cx="13769579" cy="3175"/>
            </a:xfrm>
            <a:prstGeom prst="line">
              <a:avLst/>
            </a:prstGeom>
            <a:noFill/>
            <a:ln w="1016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153" name="Group"/>
            <p:cNvGrpSpPr/>
            <p:nvPr/>
          </p:nvGrpSpPr>
          <p:grpSpPr>
            <a:xfrm>
              <a:off x="8245474" y="0"/>
              <a:ext cx="1203326" cy="857250"/>
              <a:chOff x="0" y="0"/>
              <a:chExt cx="1203324" cy="857250"/>
            </a:xfrm>
          </p:grpSpPr>
          <p:sp>
            <p:nvSpPr>
              <p:cNvPr id="1151" name="Line"/>
              <p:cNvSpPr/>
              <p:nvPr/>
            </p:nvSpPr>
            <p:spPr>
              <a:xfrm flipV="1">
                <a:off x="0" y="0"/>
                <a:ext cx="3176" cy="857250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152" name="Line"/>
              <p:cNvSpPr/>
              <p:nvPr/>
            </p:nvSpPr>
            <p:spPr>
              <a:xfrm>
                <a:off x="31928" y="53974"/>
                <a:ext cx="1171397" cy="3177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1154" name="5’"/>
            <p:cNvSpPr/>
            <p:nvPr/>
          </p:nvSpPr>
          <p:spPr>
            <a:xfrm>
              <a:off x="0" y="542924"/>
              <a:ext cx="91082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5’</a:t>
              </a:r>
            </a:p>
          </p:txBody>
        </p:sp>
        <p:sp>
          <p:nvSpPr>
            <p:cNvPr id="1155" name="3’"/>
            <p:cNvSpPr/>
            <p:nvPr/>
          </p:nvSpPr>
          <p:spPr>
            <a:xfrm>
              <a:off x="14716125" y="577850"/>
              <a:ext cx="91082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000000"/>
                </a:buClr>
                <a:buFont typeface="Helvetica"/>
                <a:defRPr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3’</a:t>
              </a:r>
            </a:p>
          </p:txBody>
        </p:sp>
        <p:grpSp>
          <p:nvGrpSpPr>
            <p:cNvPr id="1158" name="Group"/>
            <p:cNvGrpSpPr/>
            <p:nvPr/>
          </p:nvGrpSpPr>
          <p:grpSpPr>
            <a:xfrm>
              <a:off x="4948237" y="581025"/>
              <a:ext cx="1357314" cy="549275"/>
              <a:chOff x="0" y="0"/>
              <a:chExt cx="1357312" cy="549274"/>
            </a:xfrm>
          </p:grpSpPr>
          <p:sp>
            <p:nvSpPr>
              <p:cNvPr id="1156" name="Rectangle"/>
              <p:cNvSpPr/>
              <p:nvPr/>
            </p:nvSpPr>
            <p:spPr>
              <a:xfrm>
                <a:off x="55562" y="107949"/>
                <a:ext cx="1301751" cy="4413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57" name="TATA"/>
              <p:cNvSpPr/>
              <p:nvPr/>
            </p:nvSpPr>
            <p:spPr>
              <a:xfrm>
                <a:off x="0" y="0"/>
                <a:ext cx="12501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Courier"/>
                  <a:defRPr sz="2400">
                    <a:uFill>
                      <a:solidFill>
                        <a:srgbClr val="000000"/>
                      </a:solidFill>
                    </a:uFill>
                    <a:latin typeface="Courier"/>
                    <a:ea typeface="Courier"/>
                    <a:cs typeface="Courier"/>
                    <a:sym typeface="Courier"/>
                  </a:defRPr>
                </a:lvl1pPr>
              </a:lstStyle>
              <a:p>
                <a:pPr/>
                <a:r>
                  <a:t>TATA</a:t>
                </a:r>
              </a:p>
            </p:txBody>
          </p:sp>
        </p:grpSp>
        <p:grpSp>
          <p:nvGrpSpPr>
            <p:cNvPr id="1161" name="Group"/>
            <p:cNvGrpSpPr/>
            <p:nvPr/>
          </p:nvGrpSpPr>
          <p:grpSpPr>
            <a:xfrm>
              <a:off x="1566862" y="587374"/>
              <a:ext cx="1357314" cy="549277"/>
              <a:chOff x="0" y="0"/>
              <a:chExt cx="1357312" cy="549275"/>
            </a:xfrm>
          </p:grpSpPr>
          <p:sp>
            <p:nvSpPr>
              <p:cNvPr id="1159" name="Rectangle"/>
              <p:cNvSpPr/>
              <p:nvPr/>
            </p:nvSpPr>
            <p:spPr>
              <a:xfrm>
                <a:off x="55562" y="107950"/>
                <a:ext cx="1301751" cy="44132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60" name="ERE"/>
              <p:cNvSpPr/>
              <p:nvPr/>
            </p:nvSpPr>
            <p:spPr>
              <a:xfrm>
                <a:off x="0" y="0"/>
                <a:ext cx="12501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Courier"/>
                  <a:defRPr sz="2400">
                    <a:uFill>
                      <a:solidFill>
                        <a:srgbClr val="000000"/>
                      </a:solidFill>
                    </a:uFill>
                    <a:latin typeface="Courier"/>
                    <a:ea typeface="Courier"/>
                    <a:cs typeface="Courier"/>
                    <a:sym typeface="Courier"/>
                  </a:defRPr>
                </a:lvl1pPr>
              </a:lstStyle>
              <a:p>
                <a:pPr/>
                <a:r>
                  <a:t>ERE</a:t>
                </a:r>
              </a:p>
            </p:txBody>
          </p:sp>
        </p:grpSp>
      </p:grpSp>
      <p:grpSp>
        <p:nvGrpSpPr>
          <p:cNvPr id="1165" name="Group"/>
          <p:cNvGrpSpPr/>
          <p:nvPr/>
        </p:nvGrpSpPr>
        <p:grpSpPr>
          <a:xfrm>
            <a:off x="4708524" y="1276350"/>
            <a:ext cx="2339976" cy="660797"/>
            <a:chOff x="0" y="0"/>
            <a:chExt cx="2339974" cy="660796"/>
          </a:xfrm>
        </p:grpSpPr>
        <p:sp>
          <p:nvSpPr>
            <p:cNvPr id="1163" name="Line"/>
            <p:cNvSpPr/>
            <p:nvPr/>
          </p:nvSpPr>
          <p:spPr>
            <a:xfrm>
              <a:off x="0" y="0"/>
              <a:ext cx="1508126" cy="660797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164" name="E"/>
            <p:cNvSpPr/>
            <p:nvPr/>
          </p:nvSpPr>
          <p:spPr>
            <a:xfrm>
              <a:off x="1447006" y="377825"/>
              <a:ext cx="892969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spcBef>
                  <a:spcPts val="2800"/>
                </a:spcBef>
                <a:buClr>
                  <a:srgbClr val="434ED6"/>
                </a:buClr>
                <a:buFont typeface="Helvetica"/>
                <a:defRPr b="1" sz="4600">
                  <a:solidFill>
                    <a:srgbClr val="434ED6"/>
                  </a:solidFill>
                  <a:uFill>
                    <a:solidFill>
                      <a:srgbClr val="434ED6"/>
                    </a:solidFill>
                  </a:uFill>
                </a:defRPr>
              </a:lvl1pPr>
            </a:lstStyle>
            <a:p>
              <a:pPr/>
              <a:r>
                <a:t>E</a:t>
              </a:r>
            </a:p>
          </p:txBody>
        </p:sp>
      </p:grpSp>
      <p:grpSp>
        <p:nvGrpSpPr>
          <p:cNvPr id="1168" name="Group"/>
          <p:cNvGrpSpPr/>
          <p:nvPr/>
        </p:nvGrpSpPr>
        <p:grpSpPr>
          <a:xfrm>
            <a:off x="6463784" y="1714499"/>
            <a:ext cx="2530991" cy="1482813"/>
            <a:chOff x="0" y="0"/>
            <a:chExt cx="2530989" cy="1482811"/>
          </a:xfrm>
        </p:grpSpPr>
        <p:sp>
          <p:nvSpPr>
            <p:cNvPr id="1166" name="Shape"/>
            <p:cNvSpPr/>
            <p:nvPr/>
          </p:nvSpPr>
          <p:spPr>
            <a:xfrm rot="18540000">
              <a:off x="232559" y="311759"/>
              <a:ext cx="879476" cy="1017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7" h="21333" fill="norm" stroke="1" extrusionOk="0">
                  <a:moveTo>
                    <a:pt x="6397" y="1400"/>
                  </a:moveTo>
                  <a:cubicBezTo>
                    <a:pt x="8655" y="4267"/>
                    <a:pt x="8354" y="4333"/>
                    <a:pt x="12418" y="3867"/>
                  </a:cubicBezTo>
                  <a:cubicBezTo>
                    <a:pt x="12794" y="3600"/>
                    <a:pt x="13246" y="3467"/>
                    <a:pt x="13622" y="3200"/>
                  </a:cubicBezTo>
                  <a:cubicBezTo>
                    <a:pt x="14375" y="2400"/>
                    <a:pt x="14525" y="933"/>
                    <a:pt x="15654" y="667"/>
                  </a:cubicBezTo>
                  <a:cubicBezTo>
                    <a:pt x="16407" y="400"/>
                    <a:pt x="17235" y="200"/>
                    <a:pt x="18063" y="0"/>
                  </a:cubicBezTo>
                  <a:cubicBezTo>
                    <a:pt x="18590" y="467"/>
                    <a:pt x="19342" y="733"/>
                    <a:pt x="19643" y="1400"/>
                  </a:cubicBezTo>
                  <a:cubicBezTo>
                    <a:pt x="20245" y="2800"/>
                    <a:pt x="20847" y="6000"/>
                    <a:pt x="20847" y="6000"/>
                  </a:cubicBezTo>
                  <a:cubicBezTo>
                    <a:pt x="20396" y="14000"/>
                    <a:pt x="21600" y="17933"/>
                    <a:pt x="12870" y="21333"/>
                  </a:cubicBezTo>
                  <a:cubicBezTo>
                    <a:pt x="9784" y="21067"/>
                    <a:pt x="6774" y="21600"/>
                    <a:pt x="4440" y="19533"/>
                  </a:cubicBezTo>
                  <a:cubicBezTo>
                    <a:pt x="3387" y="18600"/>
                    <a:pt x="2032" y="16333"/>
                    <a:pt x="2032" y="16333"/>
                  </a:cubicBezTo>
                  <a:cubicBezTo>
                    <a:pt x="1505" y="13933"/>
                    <a:pt x="376" y="11933"/>
                    <a:pt x="0" y="9600"/>
                  </a:cubicBezTo>
                  <a:cubicBezTo>
                    <a:pt x="226" y="7067"/>
                    <a:pt x="376" y="4600"/>
                    <a:pt x="828" y="2133"/>
                  </a:cubicBezTo>
                  <a:cubicBezTo>
                    <a:pt x="903" y="1600"/>
                    <a:pt x="978" y="800"/>
                    <a:pt x="1580" y="667"/>
                  </a:cubicBezTo>
                  <a:cubicBezTo>
                    <a:pt x="2484" y="333"/>
                    <a:pt x="3462" y="933"/>
                    <a:pt x="4440" y="1067"/>
                  </a:cubicBezTo>
                  <a:cubicBezTo>
                    <a:pt x="5870" y="1800"/>
                    <a:pt x="5193" y="1867"/>
                    <a:pt x="6397" y="1400"/>
                  </a:cubicBezTo>
                  <a:close/>
                </a:path>
              </a:pathLst>
            </a:custGeom>
            <a:solidFill>
              <a:srgbClr val="FFA9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167" name="inactive estrogen receptor"/>
            <p:cNvSpPr/>
            <p:nvPr/>
          </p:nvSpPr>
          <p:spPr>
            <a:xfrm>
              <a:off x="1260989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inactive estrogen receptor</a:t>
              </a:r>
            </a:p>
          </p:txBody>
        </p:sp>
      </p:grpSp>
      <p:grpSp>
        <p:nvGrpSpPr>
          <p:cNvPr id="1176" name="Group"/>
          <p:cNvGrpSpPr/>
          <p:nvPr/>
        </p:nvGrpSpPr>
        <p:grpSpPr>
          <a:xfrm>
            <a:off x="13576299" y="7604125"/>
            <a:ext cx="7184630" cy="1236267"/>
            <a:chOff x="0" y="0"/>
            <a:chExt cx="7184627" cy="1236265"/>
          </a:xfrm>
        </p:grpSpPr>
        <p:grpSp>
          <p:nvGrpSpPr>
            <p:cNvPr id="1174" name="Group"/>
            <p:cNvGrpSpPr/>
            <p:nvPr/>
          </p:nvGrpSpPr>
          <p:grpSpPr>
            <a:xfrm>
              <a:off x="0" y="0"/>
              <a:ext cx="6595270" cy="1108075"/>
              <a:chOff x="0" y="0"/>
              <a:chExt cx="6595269" cy="1108074"/>
            </a:xfrm>
          </p:grpSpPr>
          <p:sp>
            <p:nvSpPr>
              <p:cNvPr id="1169" name="Line"/>
              <p:cNvSpPr/>
              <p:nvPr/>
            </p:nvSpPr>
            <p:spPr>
              <a:xfrm>
                <a:off x="0" y="130174"/>
                <a:ext cx="590551" cy="553642"/>
              </a:xfrm>
              <a:prstGeom prst="line">
                <a:avLst/>
              </a:prstGeom>
              <a:noFill/>
              <a:ln w="889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grpSp>
            <p:nvGrpSpPr>
              <p:cNvPr id="1173" name="Group"/>
              <p:cNvGrpSpPr/>
              <p:nvPr/>
            </p:nvGrpSpPr>
            <p:grpSpPr>
              <a:xfrm>
                <a:off x="730250" y="0"/>
                <a:ext cx="5865020" cy="1108075"/>
                <a:chOff x="0" y="0"/>
                <a:chExt cx="5865019" cy="1108074"/>
              </a:xfrm>
            </p:grpSpPr>
            <p:sp>
              <p:nvSpPr>
                <p:cNvPr id="1170" name="Line"/>
                <p:cNvSpPr/>
                <p:nvPr/>
              </p:nvSpPr>
              <p:spPr>
                <a:xfrm>
                  <a:off x="0" y="584199"/>
                  <a:ext cx="2393157" cy="2190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11" fill="norm" stroke="1" extrusionOk="0">
                      <a:moveTo>
                        <a:pt x="0" y="21011"/>
                      </a:moveTo>
                      <a:cubicBezTo>
                        <a:pt x="833" y="16752"/>
                        <a:pt x="3705" y="-589"/>
                        <a:pt x="5055" y="1541"/>
                      </a:cubicBezTo>
                      <a:cubicBezTo>
                        <a:pt x="5601" y="2149"/>
                        <a:pt x="5946" y="8234"/>
                        <a:pt x="6434" y="11276"/>
                      </a:cubicBezTo>
                      <a:cubicBezTo>
                        <a:pt x="6865" y="13710"/>
                        <a:pt x="7353" y="15535"/>
                        <a:pt x="7813" y="17969"/>
                      </a:cubicBezTo>
                      <a:cubicBezTo>
                        <a:pt x="10139" y="11580"/>
                        <a:pt x="12437" y="1845"/>
                        <a:pt x="14879" y="19"/>
                      </a:cubicBezTo>
                      <a:cubicBezTo>
                        <a:pt x="15424" y="-589"/>
                        <a:pt x="18843" y="13101"/>
                        <a:pt x="19474" y="14622"/>
                      </a:cubicBezTo>
                      <a:cubicBezTo>
                        <a:pt x="19877" y="13405"/>
                        <a:pt x="20279" y="12188"/>
                        <a:pt x="20681" y="11276"/>
                      </a:cubicBezTo>
                      <a:cubicBezTo>
                        <a:pt x="20968" y="10059"/>
                        <a:pt x="21600" y="8234"/>
                        <a:pt x="21600" y="8234"/>
                      </a:cubicBezTo>
                    </a:path>
                  </a:pathLst>
                </a:custGeom>
                <a:noFill/>
                <a:ln w="25400" cap="flat">
                  <a:solidFill>
                    <a:srgbClr val="434ED6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71" name="Line"/>
                <p:cNvSpPr/>
                <p:nvPr/>
              </p:nvSpPr>
              <p:spPr>
                <a:xfrm>
                  <a:off x="304799" y="888999"/>
                  <a:ext cx="2393157" cy="2190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11" fill="norm" stroke="1" extrusionOk="0">
                      <a:moveTo>
                        <a:pt x="0" y="21011"/>
                      </a:moveTo>
                      <a:cubicBezTo>
                        <a:pt x="833" y="16752"/>
                        <a:pt x="3705" y="-589"/>
                        <a:pt x="5055" y="1541"/>
                      </a:cubicBezTo>
                      <a:cubicBezTo>
                        <a:pt x="5601" y="2149"/>
                        <a:pt x="5946" y="8234"/>
                        <a:pt x="6434" y="11276"/>
                      </a:cubicBezTo>
                      <a:cubicBezTo>
                        <a:pt x="6865" y="13710"/>
                        <a:pt x="7353" y="15535"/>
                        <a:pt x="7813" y="17969"/>
                      </a:cubicBezTo>
                      <a:cubicBezTo>
                        <a:pt x="10139" y="11580"/>
                        <a:pt x="12437" y="1845"/>
                        <a:pt x="14879" y="19"/>
                      </a:cubicBezTo>
                      <a:cubicBezTo>
                        <a:pt x="15424" y="-589"/>
                        <a:pt x="18843" y="13101"/>
                        <a:pt x="19474" y="14622"/>
                      </a:cubicBezTo>
                      <a:cubicBezTo>
                        <a:pt x="19877" y="13405"/>
                        <a:pt x="20279" y="12188"/>
                        <a:pt x="20681" y="11276"/>
                      </a:cubicBezTo>
                      <a:cubicBezTo>
                        <a:pt x="20968" y="10059"/>
                        <a:pt x="21600" y="8234"/>
                        <a:pt x="21600" y="8234"/>
                      </a:cubicBezTo>
                    </a:path>
                  </a:pathLst>
                </a:custGeom>
                <a:noFill/>
                <a:ln w="25400" cap="flat">
                  <a:solidFill>
                    <a:srgbClr val="434ED6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72" name="mRNA"/>
                <p:cNvSpPr/>
                <p:nvPr/>
              </p:nvSpPr>
              <p:spPr>
                <a:xfrm>
                  <a:off x="2543175" y="0"/>
                  <a:ext cx="3321845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defTabSz="1821656">
                    <a:spcBef>
                      <a:spcPts val="1700"/>
                    </a:spcBef>
                    <a:buClr>
                      <a:srgbClr val="000000"/>
                    </a:buClr>
                    <a:buFont typeface="Helvetica"/>
                    <a:defRPr b="1" sz="24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mRNA</a:t>
                  </a:r>
                </a:p>
              </p:txBody>
            </p:sp>
          </p:grpSp>
        </p:grpSp>
        <p:sp>
          <p:nvSpPr>
            <p:cNvPr id="1175" name="Estrogen-responsive gene expression…"/>
            <p:cNvSpPr/>
            <p:nvPr/>
          </p:nvSpPr>
          <p:spPr>
            <a:xfrm>
              <a:off x="130174" y="1236265"/>
              <a:ext cx="705445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Estrogen-responsive gene expression</a:t>
              </a:r>
            </a:p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(good for bones, but too much could cause breast cancer)</a:t>
              </a:r>
            </a:p>
          </p:txBody>
        </p:sp>
      </p:grpSp>
      <p:grpSp>
        <p:nvGrpSpPr>
          <p:cNvPr id="1179" name="Group"/>
          <p:cNvGrpSpPr/>
          <p:nvPr/>
        </p:nvGrpSpPr>
        <p:grpSpPr>
          <a:xfrm>
            <a:off x="13401675" y="6381750"/>
            <a:ext cx="1920875" cy="1250157"/>
            <a:chOff x="0" y="0"/>
            <a:chExt cx="1920875" cy="1250156"/>
          </a:xfrm>
        </p:grpSpPr>
        <p:sp>
          <p:nvSpPr>
            <p:cNvPr id="1177" name="Rectangle"/>
            <p:cNvSpPr/>
            <p:nvPr/>
          </p:nvSpPr>
          <p:spPr>
            <a:xfrm>
              <a:off x="0" y="0"/>
              <a:ext cx="1920875" cy="12501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910828">
                <a:defRPr sz="2200"/>
              </a:pPr>
            </a:p>
          </p:txBody>
        </p:sp>
        <p:pic>
          <p:nvPicPr>
            <p:cNvPr id="1178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920875" cy="12501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186" name="Group"/>
          <p:cNvGrpSpPr/>
          <p:nvPr/>
        </p:nvGrpSpPr>
        <p:grpSpPr>
          <a:xfrm>
            <a:off x="4467225" y="7473950"/>
            <a:ext cx="7305676" cy="3108834"/>
            <a:chOff x="0" y="0"/>
            <a:chExt cx="7305675" cy="3108833"/>
          </a:xfrm>
        </p:grpSpPr>
        <p:sp>
          <p:nvSpPr>
            <p:cNvPr id="1180" name="Line"/>
            <p:cNvSpPr/>
            <p:nvPr/>
          </p:nvSpPr>
          <p:spPr>
            <a:xfrm>
              <a:off x="7302500" y="0"/>
              <a:ext cx="3176" cy="1492251"/>
            </a:xfrm>
            <a:prstGeom prst="line">
              <a:avLst/>
            </a:prstGeom>
            <a:noFill/>
            <a:ln w="889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185" name="Group"/>
            <p:cNvGrpSpPr/>
            <p:nvPr/>
          </p:nvGrpSpPr>
          <p:grpSpPr>
            <a:xfrm>
              <a:off x="0" y="1400175"/>
              <a:ext cx="7144147" cy="1708659"/>
              <a:chOff x="0" y="0"/>
              <a:chExt cx="7144146" cy="1708657"/>
            </a:xfrm>
          </p:grpSpPr>
          <p:sp>
            <p:nvSpPr>
              <p:cNvPr id="1181" name="Shape"/>
              <p:cNvSpPr/>
              <p:nvPr/>
            </p:nvSpPr>
            <p:spPr>
              <a:xfrm rot="2280000">
                <a:off x="1045858" y="527844"/>
                <a:ext cx="879476" cy="1017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7" h="21333" fill="norm" stroke="1" extrusionOk="0">
                    <a:moveTo>
                      <a:pt x="6397" y="1400"/>
                    </a:moveTo>
                    <a:cubicBezTo>
                      <a:pt x="8655" y="4267"/>
                      <a:pt x="8354" y="4333"/>
                      <a:pt x="12418" y="3867"/>
                    </a:cubicBezTo>
                    <a:cubicBezTo>
                      <a:pt x="12794" y="3600"/>
                      <a:pt x="13246" y="3467"/>
                      <a:pt x="13622" y="3200"/>
                    </a:cubicBezTo>
                    <a:cubicBezTo>
                      <a:pt x="14375" y="2400"/>
                      <a:pt x="14525" y="933"/>
                      <a:pt x="15654" y="667"/>
                    </a:cubicBezTo>
                    <a:cubicBezTo>
                      <a:pt x="16407" y="400"/>
                      <a:pt x="17235" y="200"/>
                      <a:pt x="18063" y="0"/>
                    </a:cubicBezTo>
                    <a:cubicBezTo>
                      <a:pt x="18590" y="467"/>
                      <a:pt x="19342" y="733"/>
                      <a:pt x="19643" y="1400"/>
                    </a:cubicBezTo>
                    <a:cubicBezTo>
                      <a:pt x="20245" y="2800"/>
                      <a:pt x="20847" y="6000"/>
                      <a:pt x="20847" y="6000"/>
                    </a:cubicBezTo>
                    <a:cubicBezTo>
                      <a:pt x="20396" y="14000"/>
                      <a:pt x="21600" y="17933"/>
                      <a:pt x="12870" y="21333"/>
                    </a:cubicBezTo>
                    <a:cubicBezTo>
                      <a:pt x="9784" y="21067"/>
                      <a:pt x="6774" y="21600"/>
                      <a:pt x="4440" y="19533"/>
                    </a:cubicBezTo>
                    <a:cubicBezTo>
                      <a:pt x="3387" y="18600"/>
                      <a:pt x="2032" y="16333"/>
                      <a:pt x="2032" y="16333"/>
                    </a:cubicBezTo>
                    <a:cubicBezTo>
                      <a:pt x="1505" y="13933"/>
                      <a:pt x="376" y="11933"/>
                      <a:pt x="0" y="9600"/>
                    </a:cubicBezTo>
                    <a:cubicBezTo>
                      <a:pt x="226" y="7067"/>
                      <a:pt x="376" y="4600"/>
                      <a:pt x="828" y="2133"/>
                    </a:cubicBezTo>
                    <a:cubicBezTo>
                      <a:pt x="903" y="1600"/>
                      <a:pt x="978" y="800"/>
                      <a:pt x="1580" y="667"/>
                    </a:cubicBezTo>
                    <a:cubicBezTo>
                      <a:pt x="2484" y="333"/>
                      <a:pt x="3462" y="933"/>
                      <a:pt x="4440" y="1067"/>
                    </a:cubicBezTo>
                    <a:cubicBezTo>
                      <a:pt x="5870" y="1800"/>
                      <a:pt x="5193" y="1867"/>
                      <a:pt x="6397" y="1400"/>
                    </a:cubicBezTo>
                    <a:close/>
                  </a:path>
                </a:pathLst>
              </a:custGeom>
              <a:solidFill>
                <a:srgbClr val="FFA90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82" name="E"/>
              <p:cNvSpPr/>
              <p:nvPr/>
            </p:nvSpPr>
            <p:spPr>
              <a:xfrm>
                <a:off x="0" y="1180702"/>
                <a:ext cx="89296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434ED6"/>
                  </a:buClr>
                  <a:buFont typeface="Helvetica"/>
                  <a:defRPr b="1" sz="4600">
                    <a:solidFill>
                      <a:srgbClr val="434ED6"/>
                    </a:solidFill>
                    <a:uFill>
                      <a:solidFill>
                        <a:srgbClr val="434ED6"/>
                      </a:solidFill>
                    </a:uFill>
                  </a:defRPr>
                </a:lvl1pPr>
              </a:lstStyle>
              <a:p>
                <a:pPr/>
                <a:r>
                  <a:t>E</a:t>
                </a:r>
              </a:p>
            </p:txBody>
          </p:sp>
          <p:sp>
            <p:nvSpPr>
              <p:cNvPr id="1183" name="Tamoxifen displaces estrogen, inactivates receptor"/>
              <p:cNvSpPr/>
              <p:nvPr/>
            </p:nvSpPr>
            <p:spPr>
              <a:xfrm>
                <a:off x="2554287" y="609599"/>
                <a:ext cx="4589860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algn="ctr" defTabSz="1821656">
                  <a:buClr>
                    <a:srgbClr val="000000"/>
                  </a:buClr>
                  <a:buFont typeface="Helvetica"/>
                  <a:defRPr b="1" sz="24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Tamoxifen displaces estrogen, inactivates receptor</a:t>
                </a:r>
              </a:p>
            </p:txBody>
          </p:sp>
          <p:sp>
            <p:nvSpPr>
              <p:cNvPr id="1184" name="T"/>
              <p:cNvSpPr/>
              <p:nvPr/>
            </p:nvSpPr>
            <p:spPr>
              <a:xfrm>
                <a:off x="1524000" y="0"/>
                <a:ext cx="892969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434ED6"/>
                  </a:buClr>
                  <a:buFont typeface="Helvetica"/>
                  <a:defRPr b="1" sz="4600">
                    <a:solidFill>
                      <a:srgbClr val="434ED6"/>
                    </a:solidFill>
                    <a:uFill>
                      <a:solidFill>
                        <a:srgbClr val="434ED6"/>
                      </a:solidFill>
                    </a:uFill>
                  </a:defRPr>
                </a:lvl1pPr>
              </a:lstStyle>
              <a:p>
                <a:pPr/>
                <a:r>
                  <a:t>T</a:t>
                </a:r>
              </a:p>
            </p:txBody>
          </p:sp>
        </p:grpSp>
      </p:grpSp>
      <p:grpSp>
        <p:nvGrpSpPr>
          <p:cNvPr id="1201" name="Group"/>
          <p:cNvGrpSpPr/>
          <p:nvPr/>
        </p:nvGrpSpPr>
        <p:grpSpPr>
          <a:xfrm>
            <a:off x="4489450" y="10929937"/>
            <a:ext cx="16257191" cy="1128714"/>
            <a:chOff x="0" y="0"/>
            <a:chExt cx="16257190" cy="1128712"/>
          </a:xfrm>
        </p:grpSpPr>
        <p:grpSp>
          <p:nvGrpSpPr>
            <p:cNvPr id="1199" name="Group"/>
            <p:cNvGrpSpPr/>
            <p:nvPr/>
          </p:nvGrpSpPr>
          <p:grpSpPr>
            <a:xfrm>
              <a:off x="0" y="0"/>
              <a:ext cx="15626954" cy="1128713"/>
              <a:chOff x="0" y="0"/>
              <a:chExt cx="15626953" cy="1128712"/>
            </a:xfrm>
          </p:grpSpPr>
          <p:sp>
            <p:nvSpPr>
              <p:cNvPr id="1187" name="Line"/>
              <p:cNvSpPr/>
              <p:nvPr/>
            </p:nvSpPr>
            <p:spPr>
              <a:xfrm>
                <a:off x="879474" y="871537"/>
                <a:ext cx="13769580" cy="3176"/>
              </a:xfrm>
              <a:prstGeom prst="line">
                <a:avLst/>
              </a:prstGeom>
              <a:noFill/>
              <a:ln w="1016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grpSp>
            <p:nvGrpSpPr>
              <p:cNvPr id="1190" name="Group"/>
              <p:cNvGrpSpPr/>
              <p:nvPr/>
            </p:nvGrpSpPr>
            <p:grpSpPr>
              <a:xfrm>
                <a:off x="8245474" y="0"/>
                <a:ext cx="1203326" cy="857250"/>
                <a:chOff x="0" y="0"/>
                <a:chExt cx="1203324" cy="857250"/>
              </a:xfrm>
            </p:grpSpPr>
            <p:sp>
              <p:nvSpPr>
                <p:cNvPr id="1188" name="Line"/>
                <p:cNvSpPr/>
                <p:nvPr/>
              </p:nvSpPr>
              <p:spPr>
                <a:xfrm flipV="1">
                  <a:off x="0" y="0"/>
                  <a:ext cx="3176" cy="857250"/>
                </a:xfrm>
                <a:prstGeom prst="line">
                  <a:avLst/>
                </a:prstGeom>
                <a:noFill/>
                <a:ln w="889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  <p:sp>
              <p:nvSpPr>
                <p:cNvPr id="1189" name="Line"/>
                <p:cNvSpPr/>
                <p:nvPr/>
              </p:nvSpPr>
              <p:spPr>
                <a:xfrm>
                  <a:off x="31928" y="46038"/>
                  <a:ext cx="1171397" cy="3176"/>
                </a:xfrm>
                <a:prstGeom prst="line">
                  <a:avLst/>
                </a:prstGeom>
                <a:noFill/>
                <a:ln w="889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</p:grpSp>
          <p:sp>
            <p:nvSpPr>
              <p:cNvPr id="1191" name="5’"/>
              <p:cNvSpPr/>
              <p:nvPr/>
            </p:nvSpPr>
            <p:spPr>
              <a:xfrm>
                <a:off x="0" y="534987"/>
                <a:ext cx="91082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000000"/>
                  </a:buClr>
                  <a:buFont typeface="Helvetica"/>
                  <a:defRPr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5’</a:t>
                </a:r>
              </a:p>
            </p:txBody>
          </p:sp>
          <p:sp>
            <p:nvSpPr>
              <p:cNvPr id="1192" name="3’"/>
              <p:cNvSpPr/>
              <p:nvPr/>
            </p:nvSpPr>
            <p:spPr>
              <a:xfrm>
                <a:off x="14716125" y="569912"/>
                <a:ext cx="91082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t">
                <a:spAutoFit/>
              </a:bodyPr>
              <a:lstStyle>
                <a:lvl1pPr marL="81280" marR="81280" defTabSz="1821656">
                  <a:spcBef>
                    <a:spcPts val="2800"/>
                  </a:spcBef>
                  <a:buClr>
                    <a:srgbClr val="000000"/>
                  </a:buClr>
                  <a:buFont typeface="Helvetica"/>
                  <a:defRPr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3’</a:t>
                </a:r>
              </a:p>
            </p:txBody>
          </p:sp>
          <p:grpSp>
            <p:nvGrpSpPr>
              <p:cNvPr id="1195" name="Group"/>
              <p:cNvGrpSpPr/>
              <p:nvPr/>
            </p:nvGrpSpPr>
            <p:grpSpPr>
              <a:xfrm>
                <a:off x="4948237" y="573088"/>
                <a:ext cx="1357313" cy="549275"/>
                <a:chOff x="0" y="0"/>
                <a:chExt cx="1357312" cy="549274"/>
              </a:xfrm>
            </p:grpSpPr>
            <p:sp>
              <p:nvSpPr>
                <p:cNvPr id="1193" name="Rectangle"/>
                <p:cNvSpPr/>
                <p:nvPr/>
              </p:nvSpPr>
              <p:spPr>
                <a:xfrm>
                  <a:off x="55562" y="107949"/>
                  <a:ext cx="1301751" cy="44132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94" name="TATA"/>
                <p:cNvSpPr/>
                <p:nvPr/>
              </p:nvSpPr>
              <p:spPr>
                <a:xfrm>
                  <a:off x="0" y="0"/>
                  <a:ext cx="1250157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algn="ctr" defTabSz="1821656">
                    <a:buClr>
                      <a:srgbClr val="000000"/>
                    </a:buClr>
                    <a:buFont typeface="Courier"/>
                    <a:defRPr sz="2400">
                      <a:uFill>
                        <a:solidFill>
                          <a:srgbClr val="000000"/>
                        </a:solidFill>
                      </a:uFill>
                      <a:latin typeface="Courier"/>
                      <a:ea typeface="Courier"/>
                      <a:cs typeface="Courier"/>
                      <a:sym typeface="Courier"/>
                    </a:defRPr>
                  </a:lvl1pPr>
                </a:lstStyle>
                <a:p>
                  <a:pPr/>
                  <a:r>
                    <a:t>TATA</a:t>
                  </a:r>
                </a:p>
              </p:txBody>
            </p:sp>
          </p:grpSp>
          <p:grpSp>
            <p:nvGrpSpPr>
              <p:cNvPr id="1198" name="Group"/>
              <p:cNvGrpSpPr/>
              <p:nvPr/>
            </p:nvGrpSpPr>
            <p:grpSpPr>
              <a:xfrm>
                <a:off x="1566862" y="579437"/>
                <a:ext cx="1357314" cy="549276"/>
                <a:chOff x="0" y="0"/>
                <a:chExt cx="1357312" cy="549274"/>
              </a:xfrm>
            </p:grpSpPr>
            <p:sp>
              <p:nvSpPr>
                <p:cNvPr id="1196" name="Rectangle"/>
                <p:cNvSpPr/>
                <p:nvPr/>
              </p:nvSpPr>
              <p:spPr>
                <a:xfrm>
                  <a:off x="55562" y="107949"/>
                  <a:ext cx="1301751" cy="441326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6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197" name="ERE"/>
                <p:cNvSpPr/>
                <p:nvPr/>
              </p:nvSpPr>
              <p:spPr>
                <a:xfrm>
                  <a:off x="0" y="0"/>
                  <a:ext cx="1250157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71437" tIns="71437" rIns="71437" bIns="71437" numCol="1" anchor="t">
                  <a:spAutoFit/>
                </a:bodyPr>
                <a:lstStyle>
                  <a:lvl1pPr marL="81280" marR="81280" algn="ctr" defTabSz="1821656">
                    <a:buClr>
                      <a:srgbClr val="000000"/>
                    </a:buClr>
                    <a:buFont typeface="Courier"/>
                    <a:defRPr sz="2400">
                      <a:uFill>
                        <a:solidFill>
                          <a:srgbClr val="000000"/>
                        </a:solidFill>
                      </a:uFill>
                      <a:latin typeface="Courier"/>
                      <a:ea typeface="Courier"/>
                      <a:cs typeface="Courier"/>
                      <a:sym typeface="Courier"/>
                    </a:defRPr>
                  </a:lvl1pPr>
                </a:lstStyle>
                <a:p>
                  <a:pPr/>
                  <a:r>
                    <a:t>ERE</a:t>
                  </a:r>
                </a:p>
              </p:txBody>
            </p:sp>
          </p:grpSp>
        </p:grpSp>
        <p:sp>
          <p:nvSpPr>
            <p:cNvPr id="1200" name="Decreased Estrogen-responsive gene expression…"/>
            <p:cNvSpPr/>
            <p:nvPr/>
          </p:nvSpPr>
          <p:spPr>
            <a:xfrm>
              <a:off x="7416800" y="1090613"/>
              <a:ext cx="884039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Decreased Estrogen-responsive gene expression</a:t>
              </a:r>
            </a:p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(fights cancer, but could cause weak bones)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148" grpId="2"/>
      <p:bldP build="whole" bldLvl="1" animBg="1" rev="0" advAuto="0" spid="1165" grpId="1"/>
      <p:bldP build="whole" bldLvl="1" animBg="1" rev="0" advAuto="0" spid="1186" grpId="5"/>
      <p:bldP build="whole" bldLvl="1" animBg="1" rev="0" advAuto="0" spid="1179" grpId="3"/>
      <p:bldP build="whole" bldLvl="1" animBg="1" rev="0" advAuto="0" spid="1201" grpId="6"/>
      <p:bldP build="whole" bldLvl="1" animBg="1" rev="0" advAuto="0" spid="1176" grpId="4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Figure 11.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11.3</a:t>
            </a:r>
          </a:p>
        </p:txBody>
      </p:sp>
      <p:grpSp>
        <p:nvGrpSpPr>
          <p:cNvPr id="1206" name="Group"/>
          <p:cNvGrpSpPr/>
          <p:nvPr/>
        </p:nvGrpSpPr>
        <p:grpSpPr>
          <a:xfrm>
            <a:off x="5637609" y="1189632"/>
            <a:ext cx="9929814" cy="8251037"/>
            <a:chOff x="0" y="0"/>
            <a:chExt cx="9929813" cy="8251035"/>
          </a:xfrm>
        </p:grpSpPr>
        <p:pic>
          <p:nvPicPr>
            <p:cNvPr id="1204" name="fox78119_1103.jpg" descr="fox78119_110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11533" y="0"/>
              <a:ext cx="9701942" cy="82510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05" name="Rectangle"/>
            <p:cNvSpPr/>
            <p:nvPr/>
          </p:nvSpPr>
          <p:spPr>
            <a:xfrm>
              <a:off x="0" y="12027"/>
              <a:ext cx="9929814" cy="44653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pic>
        <p:nvPicPr>
          <p:cNvPr id="1207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55531" y="10429875"/>
            <a:ext cx="7393782" cy="1875235"/>
          </a:xfrm>
          <a:prstGeom prst="rect">
            <a:avLst/>
          </a:prstGeom>
          <a:ln w="12700"/>
        </p:spPr>
      </p:pic>
      <p:sp>
        <p:nvSpPr>
          <p:cNvPr id="1208" name="All-trans-Retinoic Acid (derived from Vitamin A)…"/>
          <p:cNvSpPr txBox="1"/>
          <p:nvPr/>
        </p:nvSpPr>
        <p:spPr>
          <a:xfrm>
            <a:off x="8102203" y="12305109"/>
            <a:ext cx="9143100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All-trans-Retinoic Acid (derived from Vitamin A)</a:t>
            </a:r>
          </a:p>
          <a:p>
            <a:pPr marL="81280" marR="81280" algn="ctr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(and other retinoic acid derivatives)</a:t>
            </a:r>
          </a:p>
        </p:txBody>
      </p:sp>
      <p:sp>
        <p:nvSpPr>
          <p:cNvPr id="1209" name="T4 &amp; T3 Thyroid Hormones"/>
          <p:cNvSpPr txBox="1"/>
          <p:nvPr/>
        </p:nvSpPr>
        <p:spPr>
          <a:xfrm>
            <a:off x="13835062" y="4697015"/>
            <a:ext cx="539556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T4 &amp; T3 Thyroid Hormones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Figure 11.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11.6</a:t>
            </a:r>
          </a:p>
        </p:txBody>
      </p:sp>
      <p:grpSp>
        <p:nvGrpSpPr>
          <p:cNvPr id="1214" name="Group"/>
          <p:cNvGrpSpPr/>
          <p:nvPr/>
        </p:nvGrpSpPr>
        <p:grpSpPr>
          <a:xfrm>
            <a:off x="5655468" y="553640"/>
            <a:ext cx="13108782" cy="12555142"/>
            <a:chOff x="0" y="0"/>
            <a:chExt cx="13108781" cy="12555140"/>
          </a:xfrm>
        </p:grpSpPr>
        <p:pic>
          <p:nvPicPr>
            <p:cNvPr id="1212" name="fox78119_1106.jpg" descr="fox78119_110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50156" y="53578"/>
              <a:ext cx="10572752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3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Figure 11.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11.7</a:t>
            </a:r>
          </a:p>
        </p:txBody>
      </p:sp>
      <p:grpSp>
        <p:nvGrpSpPr>
          <p:cNvPr id="1219" name="Group"/>
          <p:cNvGrpSpPr/>
          <p:nvPr/>
        </p:nvGrpSpPr>
        <p:grpSpPr>
          <a:xfrm>
            <a:off x="5334000" y="553640"/>
            <a:ext cx="13716000" cy="12317811"/>
            <a:chOff x="0" y="0"/>
            <a:chExt cx="13716000" cy="12317809"/>
          </a:xfrm>
        </p:grpSpPr>
        <p:pic>
          <p:nvPicPr>
            <p:cNvPr id="1217" name="fox78119_1107.jpg" descr="fox78119_110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90909"/>
              <a:ext cx="13716000" cy="12026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8" name="Rectangle"/>
            <p:cNvSpPr/>
            <p:nvPr/>
          </p:nvSpPr>
          <p:spPr>
            <a:xfrm>
              <a:off x="321468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Polypeptide and Glycoprotein Hormones…"/>
          <p:cNvSpPr txBox="1"/>
          <p:nvPr/>
        </p:nvSpPr>
        <p:spPr>
          <a:xfrm>
            <a:off x="4048323" y="681632"/>
            <a:ext cx="15948423" cy="13376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4400"/>
            </a:pPr>
            <a:r>
              <a:t>Polypeptide and Glycoprotein Hormones</a:t>
            </a:r>
          </a:p>
          <a:p>
            <a:pPr defTabSz="821531">
              <a:defRPr sz="4400"/>
            </a:pPr>
            <a:r>
              <a:t>(Second-Messenger Coupled Hormones)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Small </a:t>
            </a:r>
            <a:r>
              <a:rPr b="1"/>
              <a:t>peptides</a:t>
            </a:r>
            <a:r>
              <a:t> 4-100 amino acids long. (often identical to neuropeptides used by neurons as neurotransmitters.)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Coded for by </a:t>
            </a:r>
            <a:r>
              <a:rPr b="1"/>
              <a:t>genes</a:t>
            </a:r>
            <a:r>
              <a:t>; processed in endoplasmic reticulum &amp; Golgi apparatus; packaged in </a:t>
            </a:r>
            <a:r>
              <a:rPr b="1"/>
              <a:t>vesicles</a:t>
            </a:r>
            <a:r>
              <a:t> and secreted by endocytosis.</a:t>
            </a:r>
          </a:p>
          <a:p>
            <a:pPr defTabSz="821531">
              <a:defRPr sz="3200"/>
            </a:pPr>
          </a:p>
          <a:p>
            <a:pPr defTabSz="821531">
              <a:defRPr i="1" sz="3200"/>
            </a:pPr>
            <a:r>
              <a:t>Many peptide hormones are converted from prohormones </a:t>
            </a:r>
          </a:p>
          <a:p>
            <a:pPr defTabSz="821531">
              <a:defRPr i="1" sz="3200"/>
            </a:pPr>
            <a:r>
              <a:t>e.g. proinsulin is a polypeptide cleaved to form the smaller peptide, insulin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rPr b="1"/>
              <a:t>Hydrophilic</a:t>
            </a:r>
            <a:r>
              <a:t> molecules so soluble in blood; circulate and act on </a:t>
            </a:r>
            <a:r>
              <a:rPr b="1"/>
              <a:t>plasma membrane receptors</a:t>
            </a:r>
            <a:r>
              <a:t> (on the surface of the cell) to induce </a:t>
            </a:r>
            <a:r>
              <a:rPr b="1"/>
              <a:t>second messenger</a:t>
            </a:r>
            <a:r>
              <a:t> signaling in the target cells.</a:t>
            </a:r>
          </a:p>
          <a:p>
            <a:pPr defTabSz="821531">
              <a:defRPr sz="3200"/>
            </a:pPr>
          </a:p>
          <a:p>
            <a:pPr defTabSz="821531">
              <a:defRPr b="1" sz="3200"/>
            </a:pPr>
            <a:r>
              <a:t>3 Common Hormone Receptor Signaling Pathways: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i. GPCR linked to cAMP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ii. GPCR linked to phospholipase C and Ca++</a:t>
            </a:r>
          </a:p>
          <a:p>
            <a:pPr defTabSz="821531">
              <a:defRPr sz="3200"/>
            </a:pPr>
          </a:p>
          <a:p>
            <a:pPr defTabSz="821531">
              <a:defRPr sz="3200"/>
            </a:pPr>
            <a:r>
              <a:t>iii. Tyrosine Kinase Receptors</a:t>
            </a:r>
          </a:p>
          <a:p>
            <a:pPr defTabSz="821531">
              <a:defRPr sz="3200"/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Table 11.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11.2</a:t>
            </a:r>
          </a:p>
        </p:txBody>
      </p:sp>
      <p:grpSp>
        <p:nvGrpSpPr>
          <p:cNvPr id="1226" name="Group"/>
          <p:cNvGrpSpPr/>
          <p:nvPr/>
        </p:nvGrpSpPr>
        <p:grpSpPr>
          <a:xfrm>
            <a:off x="3958828" y="3500437"/>
            <a:ext cx="16466344" cy="6424614"/>
            <a:chOff x="0" y="0"/>
            <a:chExt cx="16466343" cy="6424612"/>
          </a:xfrm>
        </p:grpSpPr>
        <p:pic>
          <p:nvPicPr>
            <p:cNvPr id="1224" name="fox78119_tb1102.jpg" descr="fox78119_tb110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90512"/>
              <a:ext cx="16466344" cy="6134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25" name="Rectangle"/>
            <p:cNvSpPr/>
            <p:nvPr/>
          </p:nvSpPr>
          <p:spPr>
            <a:xfrm>
              <a:off x="1678781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Endocrinology (Outline)"/>
          <p:cNvSpPr txBox="1"/>
          <p:nvPr/>
        </p:nvSpPr>
        <p:spPr>
          <a:xfrm>
            <a:off x="3712492" y="516731"/>
            <a:ext cx="11537158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7000"/>
            </a:lvl1pPr>
          </a:lstStyle>
          <a:p>
            <a:pPr/>
            <a:r>
              <a:t>Endocrinology (Outline)</a:t>
            </a:r>
          </a:p>
        </p:txBody>
      </p:sp>
      <p:sp>
        <p:nvSpPr>
          <p:cNvPr id="353" name="1. Leptin: Demonstration of endocrine system…"/>
          <p:cNvSpPr txBox="1"/>
          <p:nvPr/>
        </p:nvSpPr>
        <p:spPr>
          <a:xfrm>
            <a:off x="3908400" y="1955601"/>
            <a:ext cx="17091423" cy="9822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1. Leptin: Demonstration of endocrine system 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t>2. Types of hormones and hormone receptor systems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t>3. Hypothalamic Pituitary Axes</a:t>
            </a:r>
          </a:p>
          <a:p>
            <a:pPr lvl="1" indent="266700" defTabSz="821531">
              <a:defRPr sz="3800"/>
            </a:pPr>
          </a:p>
          <a:p>
            <a:pPr lvl="2" indent="533400" defTabSz="821531">
              <a:defRPr sz="3800"/>
            </a:pPr>
            <a:r>
              <a:t>i. Hypothalamic Piutitary Adrenal (HPA) Axis (Stress Response)</a:t>
            </a:r>
          </a:p>
          <a:p>
            <a:pPr lvl="2" indent="533400" defTabSz="821531">
              <a:defRPr sz="3800"/>
            </a:pPr>
          </a:p>
          <a:p>
            <a:pPr lvl="2" indent="533400" defTabSz="821531">
              <a:defRPr sz="3800"/>
            </a:pPr>
            <a:r>
              <a:t>ii. Hypothalamic Pituitary Thyroid Axis and Thyroid hormones </a:t>
            </a:r>
          </a:p>
          <a:p>
            <a:pPr lvl="3" indent="800100" defTabSz="821531">
              <a:defRPr sz="3800"/>
            </a:pPr>
            <a:r>
              <a:t>(iodine, metabolism)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" name="preproinsulin.png" descr="preproinsulin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48125" y="2464593"/>
            <a:ext cx="16287750" cy="5076350"/>
          </a:xfrm>
          <a:prstGeom prst="rect">
            <a:avLst/>
          </a:prstGeom>
          <a:ln w="12700">
            <a:miter lim="400000"/>
          </a:ln>
        </p:spPr>
      </p:pic>
      <p:sp>
        <p:nvSpPr>
          <p:cNvPr id="1229" name="Processing of preproinsulin peptide"/>
          <p:cNvSpPr txBox="1"/>
          <p:nvPr/>
        </p:nvSpPr>
        <p:spPr>
          <a:xfrm>
            <a:off x="3837841" y="463550"/>
            <a:ext cx="11394282" cy="78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4400"/>
            </a:lvl1pPr>
          </a:lstStyle>
          <a:p>
            <a:pPr/>
            <a:r>
              <a:t>Processing of preproinsulin peptide</a:t>
            </a:r>
          </a:p>
        </p:txBody>
      </p:sp>
      <p:sp>
        <p:nvSpPr>
          <p:cNvPr id="1230" name="A chain = 21 amino acids…"/>
          <p:cNvSpPr txBox="1"/>
          <p:nvPr/>
        </p:nvSpPr>
        <p:spPr>
          <a:xfrm>
            <a:off x="9872722" y="10893425"/>
            <a:ext cx="5753894" cy="193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A chain = 21 amino acids</a:t>
            </a:r>
          </a:p>
          <a:p>
            <a:pPr defTabSz="821531">
              <a:defRPr sz="3800"/>
            </a:pPr>
            <a:r>
              <a:t>B chain = 30 amino acids</a:t>
            </a:r>
          </a:p>
          <a:p>
            <a:pPr defTabSz="821531">
              <a:defRPr sz="3800"/>
            </a:pPr>
            <a:r>
              <a:t>C chain = 31 amino acids</a:t>
            </a:r>
          </a:p>
        </p:txBody>
      </p:sp>
      <p:sp>
        <p:nvSpPr>
          <p:cNvPr id="1231" name="disulfide bonds between cysteine residues holds A &amp; B chain together"/>
          <p:cNvSpPr txBox="1"/>
          <p:nvPr/>
        </p:nvSpPr>
        <p:spPr>
          <a:xfrm>
            <a:off x="14428451" y="8206184"/>
            <a:ext cx="6322219" cy="219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sz="3800"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disulfide bonds between cysteine residues holds A &amp; B chain together</a:t>
            </a:r>
          </a:p>
        </p:txBody>
      </p:sp>
      <p:sp>
        <p:nvSpPr>
          <p:cNvPr id="1232" name="insulin gene product…"/>
          <p:cNvSpPr txBox="1"/>
          <p:nvPr/>
        </p:nvSpPr>
        <p:spPr>
          <a:xfrm>
            <a:off x="3833812" y="8161734"/>
            <a:ext cx="4600918" cy="1321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t>insulin gene product</a:t>
            </a:r>
          </a:p>
          <a:p>
            <a:pPr defTabSz="821531">
              <a:defRPr sz="3800"/>
            </a:pPr>
            <a:r>
              <a:t>is 110 amino acids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Fox Table 11.4"/>
          <p:cNvSpPr txBox="1"/>
          <p:nvPr/>
        </p:nvSpPr>
        <p:spPr>
          <a:xfrm>
            <a:off x="17710546" y="12483703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Fox Table 11.4</a:t>
            </a:r>
          </a:p>
        </p:txBody>
      </p:sp>
      <p:sp>
        <p:nvSpPr>
          <p:cNvPr id="1235" name="1. Hormone binds to receptor on target cell’s plasma membrane…"/>
          <p:cNvSpPr txBox="1"/>
          <p:nvPr/>
        </p:nvSpPr>
        <p:spPr>
          <a:xfrm>
            <a:off x="4244578" y="2053828"/>
            <a:ext cx="16359188" cy="645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1. Hormone binds to receptor on target cell’s plasma membrane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2. Hormone-receptor interaction acts by G-proteins to stimulate adenylate cyclase on the cytoplasmic side of the membrane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3. Activated adenylate cyclase catalyzes conversion of ATP to cyclic AMP (cAMP) in the cytoplasm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4. Cyclic AMP activates protein kinase enzymes in the cytoplasm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5. Activated cAMP-dependent protein kinase phosphorylates (transfers phosphate groups) to activate/inhibit other enzymes in the cell.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6. Enzyme activity mediates the target cell’s response to the hormone.</a:t>
            </a:r>
          </a:p>
        </p:txBody>
      </p:sp>
      <p:sp>
        <p:nvSpPr>
          <p:cNvPr id="1236" name="cAMP as a Second Messenger"/>
          <p:cNvSpPr txBox="1"/>
          <p:nvPr/>
        </p:nvSpPr>
        <p:spPr>
          <a:xfrm>
            <a:off x="3958828" y="625078"/>
            <a:ext cx="8458444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cAMP as a Second Messenger</a:t>
            </a:r>
          </a:p>
        </p:txBody>
      </p:sp>
      <p:sp>
        <p:nvSpPr>
          <p:cNvPr id="1237" name="gets the message across the membrane to inside of the cell…"/>
          <p:cNvSpPr txBox="1"/>
          <p:nvPr/>
        </p:nvSpPr>
        <p:spPr>
          <a:xfrm>
            <a:off x="5119687" y="9108281"/>
            <a:ext cx="13705088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SzPct val="125000"/>
              <a:buChar char="•"/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gets the message across the membrane to inside of the cell</a:t>
            </a:r>
          </a:p>
          <a:p>
            <a:pPr marL="81280" marR="81280" defTabSz="1821656">
              <a:buSzPct val="125000"/>
              <a:buChar char="•"/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amplifies the message by production of many cAMP molecules</a:t>
            </a:r>
          </a:p>
          <a:p>
            <a:pPr marL="81280" marR="81280" defTabSz="1821656">
              <a:buSzPct val="125000"/>
              <a:buChar char="•"/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spreads the message by diffusion of cAMP throughout the cell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Figure 11.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11.8</a:t>
            </a:r>
          </a:p>
        </p:txBody>
      </p:sp>
      <p:grpSp>
        <p:nvGrpSpPr>
          <p:cNvPr id="1242" name="Group"/>
          <p:cNvGrpSpPr/>
          <p:nvPr/>
        </p:nvGrpSpPr>
        <p:grpSpPr>
          <a:xfrm>
            <a:off x="4119562" y="553640"/>
            <a:ext cx="16162735" cy="12244786"/>
            <a:chOff x="0" y="0"/>
            <a:chExt cx="16162734" cy="12244784"/>
          </a:xfrm>
        </p:grpSpPr>
        <p:pic>
          <p:nvPicPr>
            <p:cNvPr id="1240" name="fox78119_1108.jpg" descr="fox78119_110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63934"/>
              <a:ext cx="16162735" cy="11880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41" name="Rectangle"/>
            <p:cNvSpPr/>
            <p:nvPr/>
          </p:nvSpPr>
          <p:spPr>
            <a:xfrm>
              <a:off x="1535906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Fox Table 11.5"/>
          <p:cNvSpPr txBox="1"/>
          <p:nvPr/>
        </p:nvSpPr>
        <p:spPr>
          <a:xfrm>
            <a:off x="18139171" y="12680156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Fox Table 11.5</a:t>
            </a:r>
          </a:p>
        </p:txBody>
      </p:sp>
      <p:sp>
        <p:nvSpPr>
          <p:cNvPr id="1245" name="1. Hormone binds to receptor on target cell’s plasma membrane…"/>
          <p:cNvSpPr txBox="1"/>
          <p:nvPr/>
        </p:nvSpPr>
        <p:spPr>
          <a:xfrm>
            <a:off x="4173140" y="1857375"/>
            <a:ext cx="16359189" cy="92332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1. Hormone binds to receptor on target cell’s plasma membrane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2. Hormone-receptor interaction acts by G-proteins to stimulate phospholipase C enzyme in the membrane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3. Activated phospholipase C catalyzes the conversion of phospholipds in the membrane to inositol triphosphate (IP3) and diacylglycerol (DAG).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4. IP3 enters the cytoplasm and diffuses to the endoplasmic reticulum, binds to IP3 receptors, and causes Ca++ channels to open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5. Endoplasmic reticulum has high [Ca++]; Ca++ rushes out of endoplasmic reticulum unto cytoplasm.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4. Ca++ in the cytoplasm binds to calmodulin protein. 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5. Activated calmodulin activates protein kinases, which phosphorylate (transfers phosphate groups) to activate/inhibit other enzymes in the cell.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6. Enzyme activity mediates the target cell’s response to the hormone.</a:t>
            </a:r>
          </a:p>
        </p:txBody>
      </p:sp>
      <p:sp>
        <p:nvSpPr>
          <p:cNvPr id="1246" name="Intracellular Ca++ as a Second Messenger"/>
          <p:cNvSpPr txBox="1"/>
          <p:nvPr/>
        </p:nvSpPr>
        <p:spPr>
          <a:xfrm>
            <a:off x="3958828" y="625078"/>
            <a:ext cx="11454818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4400">
                <a:uFill>
                  <a:solidFill>
                    <a:srgbClr val="000000"/>
                  </a:solidFill>
                </a:uFill>
              </a:defRPr>
            </a:pPr>
            <a:r>
              <a:t>Intracellular Ca</a:t>
            </a:r>
            <a:r>
              <a:rPr baseline="31999"/>
              <a:t>++</a:t>
            </a:r>
            <a:r>
              <a:t> as a Second Messenger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Figure 11.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11.9</a:t>
            </a:r>
          </a:p>
        </p:txBody>
      </p:sp>
      <p:grpSp>
        <p:nvGrpSpPr>
          <p:cNvPr id="1251" name="Group"/>
          <p:cNvGrpSpPr/>
          <p:nvPr/>
        </p:nvGrpSpPr>
        <p:grpSpPr>
          <a:xfrm>
            <a:off x="4423171" y="2089546"/>
            <a:ext cx="15537658" cy="9178530"/>
            <a:chOff x="0" y="0"/>
            <a:chExt cx="15537656" cy="9178528"/>
          </a:xfrm>
        </p:grpSpPr>
        <p:pic>
          <p:nvPicPr>
            <p:cNvPr id="1249" name="fox78119_1109.jpg" descr="fox78119_110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58378"/>
              <a:ext cx="15537657" cy="88201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50" name="Rectangle"/>
            <p:cNvSpPr/>
            <p:nvPr/>
          </p:nvSpPr>
          <p:spPr>
            <a:xfrm>
              <a:off x="964406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Fox Figure 11.10"/>
          <p:cNvSpPr txBox="1"/>
          <p:nvPr/>
        </p:nvSpPr>
        <p:spPr>
          <a:xfrm>
            <a:off x="17567671" y="12769453"/>
            <a:ext cx="3107533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Fox Figure 11.10</a:t>
            </a:r>
          </a:p>
        </p:txBody>
      </p:sp>
      <p:grpSp>
        <p:nvGrpSpPr>
          <p:cNvPr id="1256" name="Group"/>
          <p:cNvGrpSpPr/>
          <p:nvPr/>
        </p:nvGrpSpPr>
        <p:grpSpPr>
          <a:xfrm>
            <a:off x="4423171" y="2393156"/>
            <a:ext cx="15537658" cy="10103248"/>
            <a:chOff x="0" y="0"/>
            <a:chExt cx="15537656" cy="10103246"/>
          </a:xfrm>
        </p:grpSpPr>
        <p:pic>
          <p:nvPicPr>
            <p:cNvPr id="1254" name="fox78119_1110.jpg" descr="fox78119_111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62346"/>
              <a:ext cx="15537657" cy="9740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55" name="Rectangle"/>
            <p:cNvSpPr/>
            <p:nvPr/>
          </p:nvSpPr>
          <p:spPr>
            <a:xfrm>
              <a:off x="1214437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257" name="cAMP and Ca++ can act together to enhance hormone effect…"/>
          <p:cNvSpPr txBox="1"/>
          <p:nvPr/>
        </p:nvSpPr>
        <p:spPr>
          <a:xfrm>
            <a:off x="3619500" y="178593"/>
            <a:ext cx="12500731" cy="2214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cAMP and Ca++ can act together to enhance hormone effect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e.g. in the liver: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epinephrine -&gt; beta-adrenergic receptors -&gt; cAMP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epinephrine -&gt; alpha-adrenergic receptors -&gt; Ca</a:t>
            </a:r>
            <a:r>
              <a:rPr baseline="31999"/>
              <a:t>++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Fox Table 11.5"/>
          <p:cNvSpPr txBox="1"/>
          <p:nvPr/>
        </p:nvSpPr>
        <p:spPr>
          <a:xfrm>
            <a:off x="18139171" y="12680156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Fox Table 11.5</a:t>
            </a:r>
          </a:p>
        </p:txBody>
      </p:sp>
      <p:sp>
        <p:nvSpPr>
          <p:cNvPr id="1260" name="1. Hormone binds to receptor on target cell’s plasma membrane…"/>
          <p:cNvSpPr txBox="1"/>
          <p:nvPr/>
        </p:nvSpPr>
        <p:spPr>
          <a:xfrm>
            <a:off x="4173140" y="2286000"/>
            <a:ext cx="16359189" cy="716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1. Hormone binds to receptor on target cell’s plasma membrane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2. Receptors dimerize (form pairs)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3. Receptors phosphorylate each other (the receptors themselves are kinases)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4. Activated receptors phosphorylate target proteins (“tyrosine kinases” because add phosphate groups to tyrosine residues in target proteins)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5. Phosphorylated proteins activate/inhibit other pathways in the cell.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6. Enzyme activity mediates the target cell’s response to the hormone.</a:t>
            </a:r>
          </a:p>
          <a:p>
            <a:pPr marL="489346" marR="81280" indent="-489346" defTabSz="1821656">
              <a:spcBef>
                <a:spcPts val="28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489346" marR="81280" indent="-489346" defTabSz="1821656">
              <a:spcBef>
                <a:spcPts val="2800"/>
              </a:spcBef>
              <a:defRPr i="1" sz="3200">
                <a:uFill>
                  <a:solidFill>
                    <a:srgbClr val="000000"/>
                  </a:solidFill>
                </a:uFill>
              </a:defRPr>
            </a:pPr>
            <a:r>
              <a:t>examples: insulin, leptin, cytokines (like interleukin that induces fever)</a:t>
            </a:r>
          </a:p>
        </p:txBody>
      </p:sp>
      <p:sp>
        <p:nvSpPr>
          <p:cNvPr id="1261" name="Tyrosine Receptor Kinases"/>
          <p:cNvSpPr txBox="1"/>
          <p:nvPr/>
        </p:nvSpPr>
        <p:spPr>
          <a:xfrm>
            <a:off x="3958828" y="625078"/>
            <a:ext cx="7568545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Tyrosine Receptor Kinases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Figure 11.1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11.11</a:t>
            </a:r>
          </a:p>
        </p:txBody>
      </p:sp>
      <p:grpSp>
        <p:nvGrpSpPr>
          <p:cNvPr id="1266" name="Group"/>
          <p:cNvGrpSpPr/>
          <p:nvPr/>
        </p:nvGrpSpPr>
        <p:grpSpPr>
          <a:xfrm>
            <a:off x="3815953" y="1268015"/>
            <a:ext cx="16769954" cy="10858501"/>
            <a:chOff x="0" y="0"/>
            <a:chExt cx="16769953" cy="10858500"/>
          </a:xfrm>
        </p:grpSpPr>
        <p:pic>
          <p:nvPicPr>
            <p:cNvPr id="1264" name="fox78119_1111.jpg" descr="fox78119_111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39328"/>
              <a:ext cx="16769954" cy="105191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5" name="Rectangle"/>
            <p:cNvSpPr/>
            <p:nvPr/>
          </p:nvSpPr>
          <p:spPr>
            <a:xfrm>
              <a:off x="1625203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Hypothalamic-Pituitary Anatomy"/>
          <p:cNvSpPr txBox="1"/>
          <p:nvPr/>
        </p:nvSpPr>
        <p:spPr>
          <a:xfrm>
            <a:off x="3209652" y="551061"/>
            <a:ext cx="1082278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algn="ctr" defTabSz="821531">
              <a:defRPr b="1" sz="5000">
                <a:solidFill>
                  <a:srgbClr val="0056D6"/>
                </a:solidFill>
              </a:defRPr>
            </a:lvl1pPr>
          </a:lstStyle>
          <a:p>
            <a:pPr/>
            <a:r>
              <a:t>Hypothalamic-Pituitary Anatomy</a:t>
            </a:r>
          </a:p>
        </p:txBody>
      </p:sp>
      <p:sp>
        <p:nvSpPr>
          <p:cNvPr id="1269" name="Hypothalamus: brain region between brainstem and cerebrum that integrates sensory information and generates physiological responses to maintain homeostasis.…"/>
          <p:cNvSpPr txBox="1"/>
          <p:nvPr/>
        </p:nvSpPr>
        <p:spPr>
          <a:xfrm>
            <a:off x="3748544" y="1946671"/>
            <a:ext cx="16537782" cy="9822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800"/>
            </a:pPr>
            <a:r>
              <a:rPr b="1">
                <a:solidFill>
                  <a:srgbClr val="9A244F"/>
                </a:solidFill>
              </a:rPr>
              <a:t>Hypothalamus:</a:t>
            </a:r>
            <a:r>
              <a:t> brain region between brainstem and cerebrum that integrates sensory information and generates physiological responses to maintain homeostasis.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rPr b="1">
                <a:solidFill>
                  <a:srgbClr val="371A94"/>
                </a:solidFill>
              </a:rPr>
              <a:t>Pituitary Gland:</a:t>
            </a:r>
            <a:r>
              <a:rPr>
                <a:solidFill>
                  <a:srgbClr val="371A94"/>
                </a:solidFill>
              </a:rPr>
              <a:t> </a:t>
            </a:r>
            <a:r>
              <a:t>attached to the underside of the hypothalamus by the </a:t>
            </a:r>
            <a:r>
              <a:rPr b="1">
                <a:solidFill>
                  <a:srgbClr val="A77B00"/>
                </a:solidFill>
              </a:rPr>
              <a:t>infundibulum</a:t>
            </a:r>
            <a:r>
              <a:t> (pituitary stalk).  Hypothalamus is connected to the pituitary by </a:t>
            </a:r>
            <a:r>
              <a:rPr b="1"/>
              <a:t>hypothalamo-hypophyseal portal veins</a:t>
            </a:r>
            <a:r>
              <a:t> that carry releasing hormones to the anterior pituitary, and by the </a:t>
            </a:r>
            <a:r>
              <a:rPr b="1"/>
              <a:t>hypothalamo-hypophyseal tract</a:t>
            </a:r>
            <a:r>
              <a:t> of axons projecting to the posterior pituitary.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rPr b="1">
                <a:solidFill>
                  <a:srgbClr val="FF4013"/>
                </a:solidFill>
              </a:rPr>
              <a:t>Anterior Lobe:</a:t>
            </a:r>
            <a:r>
              <a:t> contains endocrine cells that secrete </a:t>
            </a:r>
            <a:r>
              <a:rPr b="1">
                <a:solidFill>
                  <a:srgbClr val="4F7A28"/>
                </a:solidFill>
              </a:rPr>
              <a:t>tropic hormones</a:t>
            </a:r>
            <a:r>
              <a:t> into the circulation that stimulate target organs in the body.</a:t>
            </a:r>
          </a:p>
          <a:p>
            <a:pPr defTabSz="821531">
              <a:defRPr sz="3800"/>
            </a:pPr>
          </a:p>
          <a:p>
            <a:pPr defTabSz="821531">
              <a:defRPr sz="3800"/>
            </a:pPr>
            <a:r>
              <a:rPr b="1"/>
              <a:t>Posterior Lobe:</a:t>
            </a:r>
            <a:r>
              <a:t> contains axon terminals of</a:t>
            </a:r>
            <a:r>
              <a:rPr>
                <a:solidFill>
                  <a:srgbClr val="7B219F"/>
                </a:solidFill>
              </a:rPr>
              <a:t> </a:t>
            </a:r>
            <a:r>
              <a:rPr b="1">
                <a:solidFill>
                  <a:srgbClr val="7B219F"/>
                </a:solidFill>
              </a:rPr>
              <a:t>ADH and oxytocin</a:t>
            </a:r>
            <a:r>
              <a:t> neurons that originate in the hypothalamus; releases ADH (water retention) and oxytocin (uterine contractions, milk release) into the blood stream.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FFox Figure 11.1a"/>
          <p:cNvSpPr txBox="1"/>
          <p:nvPr/>
        </p:nvSpPr>
        <p:spPr>
          <a:xfrm>
            <a:off x="17692687" y="12519421"/>
            <a:ext cx="291107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FFox Figure 11.1a</a:t>
            </a:r>
          </a:p>
        </p:txBody>
      </p:sp>
      <p:grpSp>
        <p:nvGrpSpPr>
          <p:cNvPr id="1276" name="Group"/>
          <p:cNvGrpSpPr/>
          <p:nvPr/>
        </p:nvGrpSpPr>
        <p:grpSpPr>
          <a:xfrm>
            <a:off x="5655468" y="553640"/>
            <a:ext cx="13108782" cy="12412267"/>
            <a:chOff x="0" y="0"/>
            <a:chExt cx="13108781" cy="12412265"/>
          </a:xfrm>
        </p:grpSpPr>
        <p:grpSp>
          <p:nvGrpSpPr>
            <p:cNvPr id="1274" name="Group"/>
            <p:cNvGrpSpPr/>
            <p:nvPr/>
          </p:nvGrpSpPr>
          <p:grpSpPr>
            <a:xfrm>
              <a:off x="0" y="0"/>
              <a:ext cx="13108782" cy="12412266"/>
              <a:chOff x="0" y="0"/>
              <a:chExt cx="13108781" cy="12412265"/>
            </a:xfrm>
          </p:grpSpPr>
          <p:pic>
            <p:nvPicPr>
              <p:cNvPr id="1272" name="fox78119_1101a.jpg" descr="fox78119_1101a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62781" y="214312"/>
                <a:ext cx="11747501" cy="1219795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273" name="Rectangle"/>
              <p:cNvSpPr/>
              <p:nvPr/>
            </p:nvSpPr>
            <p:spPr>
              <a:xfrm>
                <a:off x="0" y="0"/>
                <a:ext cx="13108782" cy="5893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1275" name="Rectangle"/>
            <p:cNvSpPr/>
            <p:nvPr/>
          </p:nvSpPr>
          <p:spPr>
            <a:xfrm>
              <a:off x="5786437" y="7286625"/>
              <a:ext cx="3107532" cy="67865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Fox Figure 11.1a"/>
          <p:cNvSpPr txBox="1"/>
          <p:nvPr/>
        </p:nvSpPr>
        <p:spPr>
          <a:xfrm>
            <a:off x="17692687" y="12519421"/>
            <a:ext cx="291107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FFox Figure 11.1a</a:t>
            </a:r>
          </a:p>
        </p:txBody>
      </p:sp>
      <p:grpSp>
        <p:nvGrpSpPr>
          <p:cNvPr id="358" name="Group"/>
          <p:cNvGrpSpPr/>
          <p:nvPr/>
        </p:nvGrpSpPr>
        <p:grpSpPr>
          <a:xfrm>
            <a:off x="5655468" y="553640"/>
            <a:ext cx="13108782" cy="12412267"/>
            <a:chOff x="0" y="0"/>
            <a:chExt cx="13108781" cy="12412265"/>
          </a:xfrm>
        </p:grpSpPr>
        <p:pic>
          <p:nvPicPr>
            <p:cNvPr id="356" name="fox78119_1101a.jpg" descr="fox78119_1101a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62781" y="214312"/>
              <a:ext cx="11747501" cy="12197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7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8" name="Group"/>
          <p:cNvGrpSpPr/>
          <p:nvPr/>
        </p:nvGrpSpPr>
        <p:grpSpPr>
          <a:xfrm>
            <a:off x="3565432" y="1148053"/>
            <a:ext cx="17366324" cy="11817854"/>
            <a:chOff x="0" y="0"/>
            <a:chExt cx="17366322" cy="11817852"/>
          </a:xfrm>
        </p:grpSpPr>
        <p:grpSp>
          <p:nvGrpSpPr>
            <p:cNvPr id="1280" name="Group"/>
            <p:cNvGrpSpPr/>
            <p:nvPr/>
          </p:nvGrpSpPr>
          <p:grpSpPr>
            <a:xfrm>
              <a:off x="250520" y="334275"/>
              <a:ext cx="16769953" cy="10547747"/>
              <a:chOff x="0" y="0"/>
              <a:chExt cx="16769951" cy="10547746"/>
            </a:xfrm>
          </p:grpSpPr>
          <p:pic>
            <p:nvPicPr>
              <p:cNvPr id="1278" name="fox78119_0819a.jpg" descr="fox78119_0819a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203596"/>
                <a:ext cx="16769952" cy="1034415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279" name="Rectangle"/>
              <p:cNvSpPr/>
              <p:nvPr/>
            </p:nvSpPr>
            <p:spPr>
              <a:xfrm>
                <a:off x="3589734" y="0"/>
                <a:ext cx="9911954" cy="48220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grpSp>
          <p:nvGrpSpPr>
            <p:cNvPr id="1286" name="Group"/>
            <p:cNvGrpSpPr/>
            <p:nvPr/>
          </p:nvGrpSpPr>
          <p:grpSpPr>
            <a:xfrm>
              <a:off x="375536" y="5727806"/>
              <a:ext cx="8554642" cy="1857376"/>
              <a:chOff x="0" y="0"/>
              <a:chExt cx="8554640" cy="1857375"/>
            </a:xfrm>
          </p:grpSpPr>
          <p:sp>
            <p:nvSpPr>
              <p:cNvPr id="1281" name="Square"/>
              <p:cNvSpPr/>
              <p:nvPr/>
            </p:nvSpPr>
            <p:spPr>
              <a:xfrm>
                <a:off x="6697265" y="0"/>
                <a:ext cx="1857376" cy="1857375"/>
              </a:xfrm>
              <a:prstGeom prst="rect">
                <a:avLst/>
              </a:prstGeom>
              <a:noFill/>
              <a:ln w="101600" cap="flat">
                <a:solidFill>
                  <a:srgbClr val="E324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grpSp>
            <p:nvGrpSpPr>
              <p:cNvPr id="1285" name="Group"/>
              <p:cNvGrpSpPr/>
              <p:nvPr/>
            </p:nvGrpSpPr>
            <p:grpSpPr>
              <a:xfrm>
                <a:off x="0" y="410765"/>
                <a:ext cx="3571875" cy="642939"/>
                <a:chOff x="0" y="0"/>
                <a:chExt cx="3571875" cy="642937"/>
              </a:xfrm>
            </p:grpSpPr>
            <p:sp>
              <p:nvSpPr>
                <p:cNvPr id="1282" name="Rectangle"/>
                <p:cNvSpPr/>
                <p:nvPr/>
              </p:nvSpPr>
              <p:spPr>
                <a:xfrm>
                  <a:off x="732234" y="17859"/>
                  <a:ext cx="2839641" cy="607220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n-lt"/>
                      <a:ea typeface="+mn-ea"/>
                      <a:cs typeface="+mn-cs"/>
                      <a:sym typeface="Arial"/>
                    </a:defRPr>
                  </a:pPr>
                </a:p>
              </p:txBody>
            </p:sp>
            <p:sp>
              <p:nvSpPr>
                <p:cNvPr id="1283" name="Rounded Rectangle"/>
                <p:cNvSpPr/>
                <p:nvPr/>
              </p:nvSpPr>
              <p:spPr>
                <a:xfrm>
                  <a:off x="0" y="17859"/>
                  <a:ext cx="3357563" cy="625079"/>
                </a:xfrm>
                <a:prstGeom prst="roundRect">
                  <a:avLst>
                    <a:gd name="adj" fmla="val 42857"/>
                  </a:avLst>
                </a:prstGeom>
                <a:solidFill>
                  <a:srgbClr val="FF8C82">
                    <a:alpha val="20000"/>
                  </a:srgbClr>
                </a:solidFill>
                <a:ln w="12700" cap="flat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n-lt"/>
                      <a:ea typeface="+mn-ea"/>
                      <a:cs typeface="+mn-cs"/>
                      <a:sym typeface="Arial"/>
                    </a:defRPr>
                  </a:pPr>
                </a:p>
              </p:txBody>
            </p:sp>
            <p:sp>
              <p:nvSpPr>
                <p:cNvPr id="1284" name="Hypothalamus"/>
                <p:cNvSpPr txBox="1"/>
                <p:nvPr/>
              </p:nvSpPr>
              <p:spPr>
                <a:xfrm>
                  <a:off x="178593" y="0"/>
                  <a:ext cx="2834602" cy="59948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n-lt"/>
                      <a:ea typeface="+mn-ea"/>
                      <a:cs typeface="+mn-cs"/>
                      <a:sym typeface="Arial"/>
                    </a:defRPr>
                  </a:lvl1pPr>
                </a:lstStyle>
                <a:p>
                  <a:pPr/>
                  <a:r>
                    <a:t>Hypothalamus</a:t>
                  </a:r>
                </a:p>
              </p:txBody>
            </p:sp>
          </p:grpSp>
        </p:grpSp>
        <p:grpSp>
          <p:nvGrpSpPr>
            <p:cNvPr id="1291" name="Group"/>
            <p:cNvGrpSpPr/>
            <p:nvPr/>
          </p:nvGrpSpPr>
          <p:grpSpPr>
            <a:xfrm>
              <a:off x="8521463" y="7324901"/>
              <a:ext cx="3980589" cy="4492953"/>
              <a:chOff x="0" y="0"/>
              <a:chExt cx="3980588" cy="4492951"/>
            </a:xfrm>
          </p:grpSpPr>
          <p:sp>
            <p:nvSpPr>
              <p:cNvPr id="1287" name="Shape"/>
              <p:cNvSpPr/>
              <p:nvPr/>
            </p:nvSpPr>
            <p:spPr>
              <a:xfrm>
                <a:off x="0" y="0"/>
                <a:ext cx="2878218" cy="33148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072" y="0"/>
                    </a:moveTo>
                    <a:lnTo>
                      <a:pt x="0" y="6217"/>
                    </a:lnTo>
                    <a:lnTo>
                      <a:pt x="12013" y="21600"/>
                    </a:lnTo>
                    <a:lnTo>
                      <a:pt x="21600" y="20441"/>
                    </a:lnTo>
                    <a:lnTo>
                      <a:pt x="10072" y="0"/>
                    </a:lnTo>
                    <a:close/>
                  </a:path>
                </a:pathLst>
              </a:custGeom>
              <a:noFill/>
              <a:ln w="101600" cap="flat">
                <a:solidFill>
                  <a:srgbClr val="7B219F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1160859">
                  <a:defRPr sz="8000"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1288" name="Rounded Rectangle"/>
              <p:cNvSpPr/>
              <p:nvPr/>
            </p:nvSpPr>
            <p:spPr>
              <a:xfrm>
                <a:off x="1140947" y="3867873"/>
                <a:ext cx="2839642" cy="625079"/>
              </a:xfrm>
              <a:prstGeom prst="roundRect">
                <a:avLst>
                  <a:gd name="adj" fmla="val 42857"/>
                </a:avLst>
              </a:prstGeom>
              <a:solidFill>
                <a:srgbClr val="FF8C82">
                  <a:alpha val="20000"/>
                </a:srgbClr>
              </a:solidFill>
              <a:ln w="12700" cap="flat">
                <a:solidFill>
                  <a:srgbClr val="000000">
                    <a:alpha val="20000"/>
                  </a:srgbClr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sp>
            <p:nvSpPr>
              <p:cNvPr id="1289" name="Brainstem"/>
              <p:cNvSpPr txBox="1"/>
              <p:nvPr/>
            </p:nvSpPr>
            <p:spPr>
              <a:xfrm>
                <a:off x="1480275" y="3867873"/>
                <a:ext cx="2066251" cy="5994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lvl1pPr>
              </a:lstStyle>
              <a:p>
                <a:pPr/>
                <a:r>
                  <a:t>Brainstem</a:t>
                </a:r>
              </a:p>
            </p:txBody>
          </p:sp>
          <p:sp>
            <p:nvSpPr>
              <p:cNvPr id="1290" name="Line"/>
              <p:cNvSpPr/>
              <p:nvPr/>
            </p:nvSpPr>
            <p:spPr>
              <a:xfrm>
                <a:off x="2319666" y="3278513"/>
                <a:ext cx="41120" cy="55372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296" name="Group"/>
            <p:cNvGrpSpPr/>
            <p:nvPr/>
          </p:nvGrpSpPr>
          <p:grpSpPr>
            <a:xfrm>
              <a:off x="0" y="0"/>
              <a:ext cx="17366324" cy="10186949"/>
              <a:chOff x="0" y="0"/>
              <a:chExt cx="17366323" cy="10186948"/>
            </a:xfrm>
          </p:grpSpPr>
          <p:sp>
            <p:nvSpPr>
              <p:cNvPr id="1292" name="Shape"/>
              <p:cNvSpPr/>
              <p:nvPr/>
            </p:nvSpPr>
            <p:spPr>
              <a:xfrm>
                <a:off x="0" y="0"/>
                <a:ext cx="7405751" cy="590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47" y="21127"/>
                    </a:moveTo>
                    <a:lnTo>
                      <a:pt x="12545" y="13552"/>
                    </a:lnTo>
                    <a:lnTo>
                      <a:pt x="15186" y="9054"/>
                    </a:lnTo>
                    <a:lnTo>
                      <a:pt x="18582" y="6095"/>
                    </a:lnTo>
                    <a:lnTo>
                      <a:pt x="21600" y="4616"/>
                    </a:lnTo>
                    <a:lnTo>
                      <a:pt x="17921" y="0"/>
                    </a:lnTo>
                    <a:lnTo>
                      <a:pt x="7876" y="3314"/>
                    </a:lnTo>
                    <a:lnTo>
                      <a:pt x="3726" y="8522"/>
                    </a:lnTo>
                    <a:lnTo>
                      <a:pt x="613" y="17102"/>
                    </a:lnTo>
                    <a:lnTo>
                      <a:pt x="0" y="21482"/>
                    </a:lnTo>
                    <a:lnTo>
                      <a:pt x="5895" y="21600"/>
                    </a:lnTo>
                    <a:lnTo>
                      <a:pt x="10847" y="21127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1160859">
                  <a:defRPr sz="8000"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1293" name="Shape"/>
              <p:cNvSpPr/>
              <p:nvPr/>
            </p:nvSpPr>
            <p:spPr>
              <a:xfrm>
                <a:off x="11140965" y="759978"/>
                <a:ext cx="6225359" cy="9426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6957" y="19081"/>
                    </a:moveTo>
                    <a:lnTo>
                      <a:pt x="10996" y="13338"/>
                    </a:lnTo>
                    <a:lnTo>
                      <a:pt x="11445" y="11004"/>
                    </a:lnTo>
                    <a:lnTo>
                      <a:pt x="8977" y="6261"/>
                    </a:lnTo>
                    <a:lnTo>
                      <a:pt x="6115" y="3409"/>
                    </a:lnTo>
                    <a:lnTo>
                      <a:pt x="1234" y="1667"/>
                    </a:lnTo>
                    <a:lnTo>
                      <a:pt x="0" y="148"/>
                    </a:lnTo>
                    <a:lnTo>
                      <a:pt x="17392" y="0"/>
                    </a:lnTo>
                    <a:lnTo>
                      <a:pt x="21432" y="6298"/>
                    </a:lnTo>
                    <a:lnTo>
                      <a:pt x="21600" y="12819"/>
                    </a:lnTo>
                    <a:lnTo>
                      <a:pt x="18963" y="19118"/>
                    </a:lnTo>
                    <a:lnTo>
                      <a:pt x="16270" y="21600"/>
                    </a:lnTo>
                    <a:lnTo>
                      <a:pt x="13577" y="20229"/>
                    </a:lnTo>
                    <a:lnTo>
                      <a:pt x="6957" y="19081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1160859">
                  <a:defRPr sz="8000"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  <p:sp>
            <p:nvSpPr>
              <p:cNvPr id="1294" name="Rectangle"/>
              <p:cNvSpPr/>
              <p:nvPr/>
            </p:nvSpPr>
            <p:spPr>
              <a:xfrm>
                <a:off x="1857864" y="6977962"/>
                <a:ext cx="3357564" cy="482204"/>
              </a:xfrm>
              <a:prstGeom prst="rect">
                <a:avLst/>
              </a:prstGeom>
              <a:solidFill>
                <a:srgbClr val="FFFFFF">
                  <a:alpha val="90000"/>
                </a:srgbClr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  <p:sp>
            <p:nvSpPr>
              <p:cNvPr id="1295" name="Shape"/>
              <p:cNvSpPr/>
              <p:nvPr/>
            </p:nvSpPr>
            <p:spPr>
              <a:xfrm>
                <a:off x="6403225" y="8214239"/>
                <a:ext cx="2263768" cy="1940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423" y="0"/>
                    </a:moveTo>
                    <a:lnTo>
                      <a:pt x="0" y="8820"/>
                    </a:lnTo>
                    <a:lnTo>
                      <a:pt x="1697" y="18000"/>
                    </a:lnTo>
                    <a:lnTo>
                      <a:pt x="12497" y="21600"/>
                    </a:lnTo>
                    <a:lnTo>
                      <a:pt x="20366" y="14760"/>
                    </a:lnTo>
                    <a:lnTo>
                      <a:pt x="21600" y="9720"/>
                    </a:lnTo>
                    <a:lnTo>
                      <a:pt x="13423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1160859">
                  <a:defRPr sz="8000">
                    <a:latin typeface="+mj-lt"/>
                    <a:ea typeface="+mj-ea"/>
                    <a:cs typeface="+mj-cs"/>
                    <a:sym typeface="Gill Sans"/>
                  </a:defRPr>
                </a:pPr>
              </a:p>
            </p:txBody>
          </p:sp>
        </p:grpSp>
        <p:sp>
          <p:nvSpPr>
            <p:cNvPr id="1297" name="Figure 8.19a"/>
            <p:cNvSpPr txBox="1"/>
            <p:nvPr/>
          </p:nvSpPr>
          <p:spPr>
            <a:xfrm>
              <a:off x="857739" y="1370118"/>
              <a:ext cx="2607470" cy="488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Arial"/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Figure 8.19a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0" name="Group"/>
          <p:cNvGrpSpPr/>
          <p:nvPr/>
        </p:nvGrpSpPr>
        <p:grpSpPr>
          <a:xfrm>
            <a:off x="3383359" y="2534841"/>
            <a:ext cx="17203740" cy="6702426"/>
            <a:chOff x="0" y="0"/>
            <a:chExt cx="17203739" cy="6702425"/>
          </a:xfrm>
        </p:grpSpPr>
        <p:grpSp>
          <p:nvGrpSpPr>
            <p:cNvPr id="1304" name="Group"/>
            <p:cNvGrpSpPr/>
            <p:nvPr/>
          </p:nvGrpSpPr>
          <p:grpSpPr>
            <a:xfrm>
              <a:off x="234949" y="419099"/>
              <a:ext cx="3282951" cy="1393033"/>
              <a:chOff x="0" y="0"/>
              <a:chExt cx="3282950" cy="1393031"/>
            </a:xfrm>
          </p:grpSpPr>
          <p:sp>
            <p:nvSpPr>
              <p:cNvPr id="1300" name="Rectangle"/>
              <p:cNvSpPr/>
              <p:nvPr/>
            </p:nvSpPr>
            <p:spPr>
              <a:xfrm>
                <a:off x="0" y="0"/>
                <a:ext cx="3282950" cy="1393032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2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301" name="Vision"/>
              <p:cNvSpPr txBox="1"/>
              <p:nvPr/>
            </p:nvSpPr>
            <p:spPr>
              <a:xfrm>
                <a:off x="1174750" y="219074"/>
                <a:ext cx="846126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Vision</a:t>
                </a:r>
              </a:p>
            </p:txBody>
          </p:sp>
          <p:sp>
            <p:nvSpPr>
              <p:cNvPr id="1302" name="Audition"/>
              <p:cNvSpPr txBox="1"/>
              <p:nvPr/>
            </p:nvSpPr>
            <p:spPr>
              <a:xfrm>
                <a:off x="987425" y="546496"/>
                <a:ext cx="1145444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Audition</a:t>
                </a:r>
              </a:p>
            </p:txBody>
          </p:sp>
          <p:sp>
            <p:nvSpPr>
              <p:cNvPr id="1303" name="Somatosensation"/>
              <p:cNvSpPr txBox="1"/>
              <p:nvPr/>
            </p:nvSpPr>
            <p:spPr>
              <a:xfrm>
                <a:off x="190500" y="869949"/>
                <a:ext cx="2341489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Somatosensation</a:t>
                </a:r>
              </a:p>
            </p:txBody>
          </p:sp>
        </p:grpSp>
        <p:grpSp>
          <p:nvGrpSpPr>
            <p:cNvPr id="1311" name="Group"/>
            <p:cNvGrpSpPr/>
            <p:nvPr/>
          </p:nvGrpSpPr>
          <p:grpSpPr>
            <a:xfrm>
              <a:off x="0" y="4400550"/>
              <a:ext cx="3467100" cy="2165350"/>
              <a:chOff x="0" y="0"/>
              <a:chExt cx="3467100" cy="2165350"/>
            </a:xfrm>
          </p:grpSpPr>
          <p:sp>
            <p:nvSpPr>
              <p:cNvPr id="1305" name="Visceral"/>
              <p:cNvSpPr txBox="1"/>
              <p:nvPr/>
            </p:nvSpPr>
            <p:spPr>
              <a:xfrm>
                <a:off x="1057275" y="263524"/>
                <a:ext cx="1157313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Visceral </a:t>
                </a:r>
              </a:p>
            </p:txBody>
          </p:sp>
          <p:sp>
            <p:nvSpPr>
              <p:cNvPr id="1306" name="Chemoreception"/>
              <p:cNvSpPr txBox="1"/>
              <p:nvPr/>
            </p:nvSpPr>
            <p:spPr>
              <a:xfrm>
                <a:off x="374650" y="590550"/>
                <a:ext cx="2217205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Chemoreception</a:t>
                </a:r>
              </a:p>
            </p:txBody>
          </p:sp>
          <p:sp>
            <p:nvSpPr>
              <p:cNvPr id="1307" name="Mechanoreception"/>
              <p:cNvSpPr txBox="1"/>
              <p:nvPr/>
            </p:nvSpPr>
            <p:spPr>
              <a:xfrm>
                <a:off x="196850" y="917575"/>
                <a:ext cx="2481189" cy="330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Mechanoreception</a:t>
                </a:r>
              </a:p>
            </p:txBody>
          </p:sp>
          <p:sp>
            <p:nvSpPr>
              <p:cNvPr id="1308" name="Temperature"/>
              <p:cNvSpPr txBox="1"/>
              <p:nvPr/>
            </p:nvSpPr>
            <p:spPr>
              <a:xfrm>
                <a:off x="727075" y="1241425"/>
                <a:ext cx="1684598" cy="330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Temperature</a:t>
                </a:r>
              </a:p>
            </p:txBody>
          </p:sp>
          <p:sp>
            <p:nvSpPr>
              <p:cNvPr id="1309" name="Rhythms"/>
              <p:cNvSpPr txBox="1"/>
              <p:nvPr/>
            </p:nvSpPr>
            <p:spPr>
              <a:xfrm>
                <a:off x="1025525" y="1568450"/>
                <a:ext cx="1208063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Rhythms</a:t>
                </a:r>
              </a:p>
            </p:txBody>
          </p:sp>
          <p:sp>
            <p:nvSpPr>
              <p:cNvPr id="1310" name="Rectangle"/>
              <p:cNvSpPr/>
              <p:nvPr/>
            </p:nvSpPr>
            <p:spPr>
              <a:xfrm>
                <a:off x="0" y="0"/>
                <a:ext cx="3467100" cy="2165350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2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1316" name="Group"/>
            <p:cNvGrpSpPr/>
            <p:nvPr/>
          </p:nvGrpSpPr>
          <p:grpSpPr>
            <a:xfrm>
              <a:off x="3584575" y="787201"/>
              <a:ext cx="2643188" cy="660798"/>
              <a:chOff x="0" y="0"/>
              <a:chExt cx="2643187" cy="660796"/>
            </a:xfrm>
          </p:grpSpPr>
          <p:grpSp>
            <p:nvGrpSpPr>
              <p:cNvPr id="1314" name="Group"/>
              <p:cNvGrpSpPr/>
              <p:nvPr/>
            </p:nvGrpSpPr>
            <p:grpSpPr>
              <a:xfrm>
                <a:off x="693511" y="0"/>
                <a:ext cx="1949677" cy="660797"/>
                <a:chOff x="0" y="0"/>
                <a:chExt cx="1949675" cy="660796"/>
              </a:xfrm>
            </p:grpSpPr>
            <p:sp>
              <p:nvSpPr>
                <p:cNvPr id="1312" name="Rectangle"/>
                <p:cNvSpPr/>
                <p:nvPr/>
              </p:nvSpPr>
              <p:spPr>
                <a:xfrm>
                  <a:off x="0" y="0"/>
                  <a:ext cx="1949676" cy="660797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313" name="Thalamus"/>
                <p:cNvSpPr txBox="1"/>
                <p:nvPr/>
              </p:nvSpPr>
              <p:spPr>
                <a:xfrm>
                  <a:off x="155006" y="176426"/>
                  <a:ext cx="1531111" cy="39696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Thalamus</a:t>
                  </a:r>
                </a:p>
              </p:txBody>
            </p:sp>
          </p:grpSp>
          <p:sp>
            <p:nvSpPr>
              <p:cNvPr id="1315" name="Line"/>
              <p:cNvSpPr/>
              <p:nvPr/>
            </p:nvSpPr>
            <p:spPr>
              <a:xfrm>
                <a:off x="0" y="330398"/>
                <a:ext cx="666300" cy="3209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1317" name="Rectangle"/>
            <p:cNvSpPr/>
            <p:nvPr/>
          </p:nvSpPr>
          <p:spPr>
            <a:xfrm>
              <a:off x="6828235" y="452834"/>
              <a:ext cx="1518048" cy="1143001"/>
            </a:xfrm>
            <a:prstGeom prst="rect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318" name="Sensory Cortex"/>
            <p:cNvSpPr txBox="1"/>
            <p:nvPr/>
          </p:nvSpPr>
          <p:spPr>
            <a:xfrm>
              <a:off x="6881155" y="552631"/>
              <a:ext cx="1428751" cy="946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 defTabSz="1821656">
                <a:buClr>
                  <a:srgbClr val="000000"/>
                </a:buClr>
                <a:buFont typeface="Helvetica"/>
                <a:defRPr b="1" sz="2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Sensory Cortex</a:t>
              </a:r>
            </a:p>
          </p:txBody>
        </p:sp>
        <p:sp>
          <p:nvSpPr>
            <p:cNvPr id="1319" name="Line"/>
            <p:cNvSpPr/>
            <p:nvPr/>
          </p:nvSpPr>
          <p:spPr>
            <a:xfrm>
              <a:off x="6201171" y="1117599"/>
              <a:ext cx="574676" cy="3176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324" name="Group"/>
            <p:cNvGrpSpPr/>
            <p:nvPr/>
          </p:nvGrpSpPr>
          <p:grpSpPr>
            <a:xfrm>
              <a:off x="8293099" y="0"/>
              <a:ext cx="1346202" cy="2232422"/>
              <a:chOff x="0" y="0"/>
              <a:chExt cx="1346200" cy="2232421"/>
            </a:xfrm>
          </p:grpSpPr>
          <p:grpSp>
            <p:nvGrpSpPr>
              <p:cNvPr id="1322" name="Group"/>
              <p:cNvGrpSpPr/>
              <p:nvPr/>
            </p:nvGrpSpPr>
            <p:grpSpPr>
              <a:xfrm>
                <a:off x="577850" y="0"/>
                <a:ext cx="768351" cy="2232422"/>
                <a:chOff x="0" y="0"/>
                <a:chExt cx="768350" cy="2232421"/>
              </a:xfrm>
            </p:grpSpPr>
            <p:sp>
              <p:nvSpPr>
                <p:cNvPr id="1320" name="Cognition"/>
                <p:cNvSpPr txBox="1"/>
                <p:nvPr/>
              </p:nvSpPr>
              <p:spPr>
                <a:xfrm rot="16200000">
                  <a:off x="-258006" y="1177093"/>
                  <a:ext cx="1316113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Cognition</a:t>
                  </a:r>
                </a:p>
              </p:txBody>
            </p:sp>
            <p:sp>
              <p:nvSpPr>
                <p:cNvPr id="1321" name="Rectangle"/>
                <p:cNvSpPr/>
                <p:nvPr/>
              </p:nvSpPr>
              <p:spPr>
                <a:xfrm>
                  <a:off x="0" y="0"/>
                  <a:ext cx="768351" cy="2232422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sp>
            <p:nvSpPr>
              <p:cNvPr id="1323" name="Line"/>
              <p:cNvSpPr/>
              <p:nvPr/>
            </p:nvSpPr>
            <p:spPr>
              <a:xfrm>
                <a:off x="0" y="1117599"/>
                <a:ext cx="574676" cy="3177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327" name="Group"/>
            <p:cNvGrpSpPr/>
            <p:nvPr/>
          </p:nvGrpSpPr>
          <p:grpSpPr>
            <a:xfrm>
              <a:off x="10252075" y="641349"/>
              <a:ext cx="1793876" cy="955676"/>
              <a:chOff x="0" y="0"/>
              <a:chExt cx="1793875" cy="955675"/>
            </a:xfrm>
          </p:grpSpPr>
          <p:sp>
            <p:nvSpPr>
              <p:cNvPr id="1325" name="Rectangle"/>
              <p:cNvSpPr/>
              <p:nvPr/>
            </p:nvSpPr>
            <p:spPr>
              <a:xfrm>
                <a:off x="0" y="0"/>
                <a:ext cx="1793876" cy="955675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2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326" name="Motor…"/>
              <p:cNvSpPr txBox="1"/>
              <p:nvPr/>
            </p:nvSpPr>
            <p:spPr>
              <a:xfrm>
                <a:off x="402867" y="77787"/>
                <a:ext cx="975322" cy="660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/>
              <a:p>
                <a:pPr algn="ctr"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Motor</a:t>
                </a:r>
              </a:p>
              <a:p>
                <a:pPr algn="ctr"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pPr>
                <a:r>
                  <a:t>Cortex </a:t>
                </a:r>
              </a:p>
            </p:txBody>
          </p:sp>
        </p:grpSp>
        <p:sp>
          <p:nvSpPr>
            <p:cNvPr id="1328" name="Line"/>
            <p:cNvSpPr/>
            <p:nvPr/>
          </p:nvSpPr>
          <p:spPr>
            <a:xfrm>
              <a:off x="9645650" y="1117599"/>
              <a:ext cx="574676" cy="3177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334" name="Group"/>
            <p:cNvGrpSpPr/>
            <p:nvPr/>
          </p:nvGrpSpPr>
          <p:grpSpPr>
            <a:xfrm>
              <a:off x="12096750" y="641349"/>
              <a:ext cx="2381251" cy="955676"/>
              <a:chOff x="0" y="0"/>
              <a:chExt cx="2381249" cy="955675"/>
            </a:xfrm>
          </p:grpSpPr>
          <p:grpSp>
            <p:nvGrpSpPr>
              <p:cNvPr id="1332" name="Group"/>
              <p:cNvGrpSpPr/>
              <p:nvPr/>
            </p:nvGrpSpPr>
            <p:grpSpPr>
              <a:xfrm>
                <a:off x="590549" y="0"/>
                <a:ext cx="1790701" cy="955675"/>
                <a:chOff x="0" y="0"/>
                <a:chExt cx="1790700" cy="955675"/>
              </a:xfrm>
            </p:grpSpPr>
            <p:sp>
              <p:nvSpPr>
                <p:cNvPr id="1329" name="Spinal"/>
                <p:cNvSpPr txBox="1"/>
                <p:nvPr/>
              </p:nvSpPr>
              <p:spPr>
                <a:xfrm>
                  <a:off x="282574" y="171449"/>
                  <a:ext cx="928664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Spinal </a:t>
                  </a:r>
                </a:p>
              </p:txBody>
            </p:sp>
            <p:sp>
              <p:nvSpPr>
                <p:cNvPr id="1330" name="Cord"/>
                <p:cNvSpPr txBox="1"/>
                <p:nvPr/>
              </p:nvSpPr>
              <p:spPr>
                <a:xfrm>
                  <a:off x="443309" y="502840"/>
                  <a:ext cx="664543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Cord</a:t>
                  </a:r>
                </a:p>
              </p:txBody>
            </p:sp>
            <p:sp>
              <p:nvSpPr>
                <p:cNvPr id="1331" name="Rectangle"/>
                <p:cNvSpPr/>
                <p:nvPr/>
              </p:nvSpPr>
              <p:spPr>
                <a:xfrm>
                  <a:off x="0" y="0"/>
                  <a:ext cx="1790700" cy="955675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sp>
            <p:nvSpPr>
              <p:cNvPr id="1333" name="Line"/>
              <p:cNvSpPr/>
              <p:nvPr/>
            </p:nvSpPr>
            <p:spPr>
              <a:xfrm>
                <a:off x="0" y="476250"/>
                <a:ext cx="574676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339" name="Group"/>
            <p:cNvGrpSpPr/>
            <p:nvPr/>
          </p:nvGrpSpPr>
          <p:grpSpPr>
            <a:xfrm>
              <a:off x="14493876" y="793749"/>
              <a:ext cx="2487613" cy="650876"/>
              <a:chOff x="0" y="0"/>
              <a:chExt cx="2487612" cy="650875"/>
            </a:xfrm>
          </p:grpSpPr>
          <p:grpSp>
            <p:nvGrpSpPr>
              <p:cNvPr id="1337" name="Group"/>
              <p:cNvGrpSpPr/>
              <p:nvPr/>
            </p:nvGrpSpPr>
            <p:grpSpPr>
              <a:xfrm>
                <a:off x="558799" y="0"/>
                <a:ext cx="1928814" cy="650876"/>
                <a:chOff x="0" y="0"/>
                <a:chExt cx="1928812" cy="650875"/>
              </a:xfrm>
            </p:grpSpPr>
            <p:sp>
              <p:nvSpPr>
                <p:cNvPr id="1335" name="Rectangle"/>
                <p:cNvSpPr/>
                <p:nvPr/>
              </p:nvSpPr>
              <p:spPr>
                <a:xfrm>
                  <a:off x="0" y="0"/>
                  <a:ext cx="1928813" cy="650876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336" name="Behavior"/>
                <p:cNvSpPr txBox="1"/>
                <p:nvPr/>
              </p:nvSpPr>
              <p:spPr>
                <a:xfrm>
                  <a:off x="273049" y="171450"/>
                  <a:ext cx="1208337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Behavior</a:t>
                  </a:r>
                </a:p>
              </p:txBody>
            </p:sp>
          </p:grpSp>
          <p:sp>
            <p:nvSpPr>
              <p:cNvPr id="1338" name="Line"/>
              <p:cNvSpPr/>
              <p:nvPr/>
            </p:nvSpPr>
            <p:spPr>
              <a:xfrm>
                <a:off x="0" y="323850"/>
                <a:ext cx="574676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342" name="Group"/>
            <p:cNvGrpSpPr/>
            <p:nvPr/>
          </p:nvGrpSpPr>
          <p:grpSpPr>
            <a:xfrm>
              <a:off x="3792682" y="2651124"/>
              <a:ext cx="3362827" cy="768351"/>
              <a:chOff x="0" y="0"/>
              <a:chExt cx="3362826" cy="768350"/>
            </a:xfrm>
          </p:grpSpPr>
          <p:sp>
            <p:nvSpPr>
              <p:cNvPr id="1340" name="Limbic System"/>
              <p:cNvSpPr txBox="1"/>
              <p:nvPr/>
            </p:nvSpPr>
            <p:spPr>
              <a:xfrm>
                <a:off x="250840" y="225425"/>
                <a:ext cx="1984736" cy="330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Limbic System</a:t>
                </a:r>
              </a:p>
            </p:txBody>
          </p:sp>
          <p:sp>
            <p:nvSpPr>
              <p:cNvPr id="1341" name="Rectangle"/>
              <p:cNvSpPr/>
              <p:nvPr/>
            </p:nvSpPr>
            <p:spPr>
              <a:xfrm>
                <a:off x="0" y="0"/>
                <a:ext cx="3362827" cy="768351"/>
              </a:xfrm>
              <a:prstGeom prst="rect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2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1343" name="Line"/>
            <p:cNvSpPr/>
            <p:nvPr/>
          </p:nvSpPr>
          <p:spPr>
            <a:xfrm>
              <a:off x="3048000" y="1844675"/>
              <a:ext cx="732925" cy="796926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344" name="Line"/>
            <p:cNvSpPr/>
            <p:nvPr/>
          </p:nvSpPr>
          <p:spPr>
            <a:xfrm flipV="1">
              <a:off x="7165578" y="1983581"/>
              <a:ext cx="1678782" cy="649288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349" name="Group"/>
            <p:cNvGrpSpPr/>
            <p:nvPr/>
          </p:nvGrpSpPr>
          <p:grpSpPr>
            <a:xfrm>
              <a:off x="3498849" y="4832349"/>
              <a:ext cx="3470277" cy="1139826"/>
              <a:chOff x="0" y="0"/>
              <a:chExt cx="3470275" cy="1139825"/>
            </a:xfrm>
          </p:grpSpPr>
          <p:sp>
            <p:nvSpPr>
              <p:cNvPr id="1345" name="Hypothalamus"/>
              <p:cNvSpPr txBox="1"/>
              <p:nvPr/>
            </p:nvSpPr>
            <p:spPr>
              <a:xfrm>
                <a:off x="952500" y="361950"/>
                <a:ext cx="1937805" cy="330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t">
                <a:spAutoFit/>
              </a:bodyPr>
              <a:lstStyle>
                <a:lvl1pPr defTabSz="1821656">
                  <a:buClr>
                    <a:srgbClr val="000000"/>
                  </a:buClr>
                  <a:buFont typeface="Helvetica"/>
                  <a:defRPr b="1" sz="2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Hypothalamus</a:t>
                </a:r>
              </a:p>
            </p:txBody>
          </p:sp>
          <p:grpSp>
            <p:nvGrpSpPr>
              <p:cNvPr id="1348" name="Group"/>
              <p:cNvGrpSpPr/>
              <p:nvPr/>
            </p:nvGrpSpPr>
            <p:grpSpPr>
              <a:xfrm>
                <a:off x="0" y="0"/>
                <a:ext cx="3470276" cy="1139825"/>
                <a:chOff x="0" y="0"/>
                <a:chExt cx="3470275" cy="1139825"/>
              </a:xfrm>
            </p:grpSpPr>
            <p:sp>
              <p:nvSpPr>
                <p:cNvPr id="1346" name="Rectangle"/>
                <p:cNvSpPr/>
                <p:nvPr/>
              </p:nvSpPr>
              <p:spPr>
                <a:xfrm>
                  <a:off x="698500" y="0"/>
                  <a:ext cx="2771776" cy="1139825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  <p:sp>
              <p:nvSpPr>
                <p:cNvPr id="1347" name="Line"/>
                <p:cNvSpPr/>
                <p:nvPr/>
              </p:nvSpPr>
              <p:spPr>
                <a:xfrm>
                  <a:off x="0" y="619125"/>
                  <a:ext cx="679451" cy="3176"/>
                </a:xfrm>
                <a:prstGeom prst="line">
                  <a:avLst/>
                </a:prstGeom>
                <a:noFill/>
                <a:ln w="25400" cap="flat">
                  <a:solidFill>
                    <a:srgbClr val="929292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</p:grpSp>
        </p:grpSp>
        <p:grpSp>
          <p:nvGrpSpPr>
            <p:cNvPr id="1358" name="Group"/>
            <p:cNvGrpSpPr/>
            <p:nvPr/>
          </p:nvGrpSpPr>
          <p:grpSpPr>
            <a:xfrm>
              <a:off x="7019925" y="4445000"/>
              <a:ext cx="3425826" cy="2098675"/>
              <a:chOff x="0" y="0"/>
              <a:chExt cx="3425825" cy="2098675"/>
            </a:xfrm>
          </p:grpSpPr>
          <p:grpSp>
            <p:nvGrpSpPr>
              <p:cNvPr id="1356" name="Group"/>
              <p:cNvGrpSpPr/>
              <p:nvPr/>
            </p:nvGrpSpPr>
            <p:grpSpPr>
              <a:xfrm>
                <a:off x="727075" y="0"/>
                <a:ext cx="2698751" cy="2098675"/>
                <a:chOff x="0" y="0"/>
                <a:chExt cx="2698750" cy="2098675"/>
              </a:xfrm>
            </p:grpSpPr>
            <p:sp>
              <p:nvSpPr>
                <p:cNvPr id="1350" name="Physiological,"/>
                <p:cNvSpPr txBox="1"/>
                <p:nvPr/>
              </p:nvSpPr>
              <p:spPr>
                <a:xfrm>
                  <a:off x="115093" y="288925"/>
                  <a:ext cx="1891420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Physiological,</a:t>
                  </a:r>
                </a:p>
              </p:txBody>
            </p:sp>
            <p:sp>
              <p:nvSpPr>
                <p:cNvPr id="1351" name="Behavioral"/>
                <p:cNvSpPr txBox="1"/>
                <p:nvPr/>
              </p:nvSpPr>
              <p:spPr>
                <a:xfrm>
                  <a:off x="418702" y="615950"/>
                  <a:ext cx="1441352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Behavioral</a:t>
                  </a:r>
                </a:p>
              </p:txBody>
            </p:sp>
            <p:sp>
              <p:nvSpPr>
                <p:cNvPr id="1352" name="&amp;"/>
                <p:cNvSpPr txBox="1"/>
                <p:nvPr/>
              </p:nvSpPr>
              <p:spPr>
                <a:xfrm>
                  <a:off x="1209674" y="942975"/>
                  <a:ext cx="214475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&amp;</a:t>
                  </a:r>
                </a:p>
              </p:txBody>
            </p:sp>
            <p:sp>
              <p:nvSpPr>
                <p:cNvPr id="1353" name="Emotional"/>
                <p:cNvSpPr txBox="1"/>
                <p:nvPr/>
              </p:nvSpPr>
              <p:spPr>
                <a:xfrm>
                  <a:off x="469899" y="1271190"/>
                  <a:ext cx="1363180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Emotional</a:t>
                  </a:r>
                </a:p>
              </p:txBody>
            </p:sp>
            <p:sp>
              <p:nvSpPr>
                <p:cNvPr id="1354" name="Responses"/>
                <p:cNvSpPr txBox="1"/>
                <p:nvPr/>
              </p:nvSpPr>
              <p:spPr>
                <a:xfrm>
                  <a:off x="368300" y="1593850"/>
                  <a:ext cx="1503425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Responses</a:t>
                  </a:r>
                </a:p>
              </p:txBody>
            </p:sp>
            <p:sp>
              <p:nvSpPr>
                <p:cNvPr id="1355" name="Rectangle"/>
                <p:cNvSpPr/>
                <p:nvPr/>
              </p:nvSpPr>
              <p:spPr>
                <a:xfrm>
                  <a:off x="0" y="0"/>
                  <a:ext cx="2698750" cy="2098675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sp>
            <p:nvSpPr>
              <p:cNvPr id="1357" name="Line"/>
              <p:cNvSpPr/>
              <p:nvPr/>
            </p:nvSpPr>
            <p:spPr>
              <a:xfrm>
                <a:off x="0" y="955675"/>
                <a:ext cx="679451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367" name="Group"/>
            <p:cNvGrpSpPr/>
            <p:nvPr/>
          </p:nvGrpSpPr>
          <p:grpSpPr>
            <a:xfrm>
              <a:off x="10433843" y="4679950"/>
              <a:ext cx="2726533" cy="1819276"/>
              <a:chOff x="0" y="0"/>
              <a:chExt cx="2726531" cy="1819275"/>
            </a:xfrm>
          </p:grpSpPr>
          <p:grpSp>
            <p:nvGrpSpPr>
              <p:cNvPr id="1361" name="Group"/>
              <p:cNvGrpSpPr/>
              <p:nvPr/>
            </p:nvGrpSpPr>
            <p:grpSpPr>
              <a:xfrm>
                <a:off x="691356" y="0"/>
                <a:ext cx="1978026" cy="650876"/>
                <a:chOff x="0" y="0"/>
                <a:chExt cx="1978025" cy="650875"/>
              </a:xfrm>
            </p:grpSpPr>
            <p:sp>
              <p:nvSpPr>
                <p:cNvPr id="1359" name="Brainstem"/>
                <p:cNvSpPr txBox="1"/>
                <p:nvPr/>
              </p:nvSpPr>
              <p:spPr>
                <a:xfrm>
                  <a:off x="127000" y="196850"/>
                  <a:ext cx="1379142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Brainstem</a:t>
                  </a:r>
                </a:p>
              </p:txBody>
            </p:sp>
            <p:sp>
              <p:nvSpPr>
                <p:cNvPr id="1360" name="Rectangle"/>
                <p:cNvSpPr/>
                <p:nvPr/>
              </p:nvSpPr>
              <p:spPr>
                <a:xfrm>
                  <a:off x="0" y="0"/>
                  <a:ext cx="1978026" cy="650876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grpSp>
            <p:nvGrpSpPr>
              <p:cNvPr id="1364" name="Group"/>
              <p:cNvGrpSpPr/>
              <p:nvPr/>
            </p:nvGrpSpPr>
            <p:grpSpPr>
              <a:xfrm>
                <a:off x="726281" y="1168400"/>
                <a:ext cx="2000251" cy="650876"/>
                <a:chOff x="0" y="0"/>
                <a:chExt cx="2000250" cy="650875"/>
              </a:xfrm>
            </p:grpSpPr>
            <p:sp>
              <p:nvSpPr>
                <p:cNvPr id="1362" name="Pituitary"/>
                <p:cNvSpPr txBox="1"/>
                <p:nvPr/>
              </p:nvSpPr>
              <p:spPr>
                <a:xfrm>
                  <a:off x="254001" y="149225"/>
                  <a:ext cx="1130574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Pituitary</a:t>
                  </a:r>
                </a:p>
              </p:txBody>
            </p:sp>
            <p:sp>
              <p:nvSpPr>
                <p:cNvPr id="1363" name="Rectangle"/>
                <p:cNvSpPr/>
                <p:nvPr/>
              </p:nvSpPr>
              <p:spPr>
                <a:xfrm>
                  <a:off x="0" y="0"/>
                  <a:ext cx="2000250" cy="650876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sp>
            <p:nvSpPr>
              <p:cNvPr id="1365" name="Line"/>
              <p:cNvSpPr/>
              <p:nvPr/>
            </p:nvSpPr>
            <p:spPr>
              <a:xfrm>
                <a:off x="21431" y="304006"/>
                <a:ext cx="679451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366" name="Line"/>
              <p:cNvSpPr/>
              <p:nvPr/>
            </p:nvSpPr>
            <p:spPr>
              <a:xfrm>
                <a:off x="0" y="1476375"/>
                <a:ext cx="679451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378" name="Group"/>
            <p:cNvGrpSpPr/>
            <p:nvPr/>
          </p:nvGrpSpPr>
          <p:grpSpPr>
            <a:xfrm>
              <a:off x="13130609" y="4419600"/>
              <a:ext cx="4073131" cy="2282826"/>
              <a:chOff x="0" y="0"/>
              <a:chExt cx="4073130" cy="2282825"/>
            </a:xfrm>
          </p:grpSpPr>
          <p:grpSp>
            <p:nvGrpSpPr>
              <p:cNvPr id="1372" name="Group"/>
              <p:cNvGrpSpPr/>
              <p:nvPr/>
            </p:nvGrpSpPr>
            <p:grpSpPr>
              <a:xfrm>
                <a:off x="715567" y="0"/>
                <a:ext cx="3357564" cy="1209676"/>
                <a:chOff x="0" y="0"/>
                <a:chExt cx="3357562" cy="1209675"/>
              </a:xfrm>
            </p:grpSpPr>
            <p:sp>
              <p:nvSpPr>
                <p:cNvPr id="1368" name="Sympathetic,"/>
                <p:cNvSpPr txBox="1"/>
                <p:nvPr/>
              </p:nvSpPr>
              <p:spPr>
                <a:xfrm>
                  <a:off x="660400" y="219074"/>
                  <a:ext cx="1751720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Sympathetic,</a:t>
                  </a:r>
                </a:p>
              </p:txBody>
            </p:sp>
            <p:sp>
              <p:nvSpPr>
                <p:cNvPr id="1369" name="Parasympathetic"/>
                <p:cNvSpPr txBox="1"/>
                <p:nvPr/>
              </p:nvSpPr>
              <p:spPr>
                <a:xfrm>
                  <a:off x="339723" y="546099"/>
                  <a:ext cx="2248993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Parasympathetic</a:t>
                  </a:r>
                </a:p>
              </p:txBody>
            </p:sp>
            <p:sp>
              <p:nvSpPr>
                <p:cNvPr id="1370" name="Nerves"/>
                <p:cNvSpPr txBox="1"/>
                <p:nvPr/>
              </p:nvSpPr>
              <p:spPr>
                <a:xfrm>
                  <a:off x="1155697" y="869949"/>
                  <a:ext cx="944762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Nerves</a:t>
                  </a:r>
                </a:p>
              </p:txBody>
            </p:sp>
            <p:sp>
              <p:nvSpPr>
                <p:cNvPr id="1371" name="Rectangle"/>
                <p:cNvSpPr/>
                <p:nvPr/>
              </p:nvSpPr>
              <p:spPr>
                <a:xfrm>
                  <a:off x="0" y="0"/>
                  <a:ext cx="3357563" cy="1209676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grpSp>
            <p:nvGrpSpPr>
              <p:cNvPr id="1375" name="Group"/>
              <p:cNvGrpSpPr/>
              <p:nvPr/>
            </p:nvGrpSpPr>
            <p:grpSpPr>
              <a:xfrm>
                <a:off x="753665" y="1536700"/>
                <a:ext cx="3282951" cy="746126"/>
                <a:chOff x="0" y="0"/>
                <a:chExt cx="3282950" cy="746125"/>
              </a:xfrm>
            </p:grpSpPr>
            <p:sp>
              <p:nvSpPr>
                <p:cNvPr id="1373" name="Endocrine Glands"/>
                <p:cNvSpPr txBox="1"/>
                <p:nvPr/>
              </p:nvSpPr>
              <p:spPr>
                <a:xfrm>
                  <a:off x="149226" y="241299"/>
                  <a:ext cx="2403563" cy="3302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0" tIns="0" rIns="0" bIns="0" numCol="1" anchor="t">
                  <a:spAutoFit/>
                </a:bodyPr>
                <a:lstStyle>
                  <a:lvl1pPr defTabSz="1821656">
                    <a:buClr>
                      <a:srgbClr val="000000"/>
                    </a:buClr>
                    <a:buFont typeface="Helvetica"/>
                    <a:defRPr b="1" sz="2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Endocrine Glands</a:t>
                  </a:r>
                </a:p>
              </p:txBody>
            </p:sp>
            <p:sp>
              <p:nvSpPr>
                <p:cNvPr id="1374" name="Rectangle"/>
                <p:cNvSpPr/>
                <p:nvPr/>
              </p:nvSpPr>
              <p:spPr>
                <a:xfrm>
                  <a:off x="0" y="0"/>
                  <a:ext cx="3282950" cy="746126"/>
                </a:xfrm>
                <a:prstGeom prst="rect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defTabSz="1821656">
                    <a:defRPr sz="4200">
                      <a:uFill>
                        <a:solidFill>
                          <a:srgbClr val="0000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pPr>
                </a:p>
              </p:txBody>
            </p:sp>
          </p:grpSp>
          <p:sp>
            <p:nvSpPr>
              <p:cNvPr id="1376" name="Line"/>
              <p:cNvSpPr/>
              <p:nvPr/>
            </p:nvSpPr>
            <p:spPr>
              <a:xfrm>
                <a:off x="0" y="564355"/>
                <a:ext cx="679451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377" name="Line"/>
              <p:cNvSpPr/>
              <p:nvPr/>
            </p:nvSpPr>
            <p:spPr>
              <a:xfrm>
                <a:off x="32941" y="1828799"/>
                <a:ext cx="679451" cy="3176"/>
              </a:xfrm>
              <a:prstGeom prst="line">
                <a:avLst/>
              </a:prstGeom>
              <a:noFill/>
              <a:ln w="25400" cap="flat">
                <a:solidFill>
                  <a:srgbClr val="929292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1379" name="Line"/>
            <p:cNvSpPr/>
            <p:nvPr/>
          </p:nvSpPr>
          <p:spPr>
            <a:xfrm>
              <a:off x="5361781" y="3492499"/>
              <a:ext cx="3176" cy="1390651"/>
            </a:xfrm>
            <a:prstGeom prst="line">
              <a:avLst/>
            </a:prstGeom>
            <a:noFill/>
            <a:ln w="25400" cap="flat">
              <a:solidFill>
                <a:srgbClr val="929292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381" name="(conscious sensation)"/>
          <p:cNvSpPr txBox="1"/>
          <p:nvPr/>
        </p:nvSpPr>
        <p:spPr>
          <a:xfrm>
            <a:off x="3369468" y="1857375"/>
            <a:ext cx="557576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200">
                <a:solidFill>
                  <a:srgbClr val="669C35"/>
                </a:solidFill>
                <a:uFill>
                  <a:solidFill>
                    <a:srgbClr val="669C35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(conscious sensation)</a:t>
            </a:r>
          </a:p>
        </p:txBody>
      </p:sp>
      <p:sp>
        <p:nvSpPr>
          <p:cNvPr id="1382" name="(voluntary movement)"/>
          <p:cNvSpPr txBox="1"/>
          <p:nvPr/>
        </p:nvSpPr>
        <p:spPr>
          <a:xfrm>
            <a:off x="13656468" y="1982390"/>
            <a:ext cx="5725402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200">
                <a:solidFill>
                  <a:srgbClr val="669C35"/>
                </a:solidFill>
                <a:uFill>
                  <a:solidFill>
                    <a:srgbClr val="669C35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(voluntary movement)</a:t>
            </a:r>
          </a:p>
        </p:txBody>
      </p:sp>
      <p:sp>
        <p:nvSpPr>
          <p:cNvPr id="1383" name="(unconscious sensation)"/>
          <p:cNvSpPr txBox="1"/>
          <p:nvPr/>
        </p:nvSpPr>
        <p:spPr>
          <a:xfrm>
            <a:off x="3244453" y="9161859"/>
            <a:ext cx="6134824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2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(unconscious sensation)</a:t>
            </a:r>
          </a:p>
        </p:txBody>
      </p:sp>
      <p:sp>
        <p:nvSpPr>
          <p:cNvPr id="1384" name="(homeostatic &amp; autonomic responses)"/>
          <p:cNvSpPr txBox="1"/>
          <p:nvPr/>
        </p:nvSpPr>
        <p:spPr>
          <a:xfrm>
            <a:off x="13209984" y="9501187"/>
            <a:ext cx="7340204" cy="1643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ctr" defTabSz="1821656">
              <a:defRPr sz="42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(homeostatic &amp; autonomic responses)</a:t>
            </a:r>
          </a:p>
        </p:txBody>
      </p:sp>
      <p:sp>
        <p:nvSpPr>
          <p:cNvPr id="1385" name="Autonomic vs. Somatic Axes"/>
          <p:cNvSpPr txBox="1"/>
          <p:nvPr/>
        </p:nvSpPr>
        <p:spPr>
          <a:xfrm>
            <a:off x="3655218" y="125015"/>
            <a:ext cx="9143745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5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Autonomic vs. Somatic Axes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" name="Figure 11.1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11.12</a:t>
            </a:r>
          </a:p>
        </p:txBody>
      </p:sp>
      <p:grpSp>
        <p:nvGrpSpPr>
          <p:cNvPr id="1390" name="Group"/>
          <p:cNvGrpSpPr/>
          <p:nvPr/>
        </p:nvGrpSpPr>
        <p:grpSpPr>
          <a:xfrm>
            <a:off x="5655468" y="553640"/>
            <a:ext cx="13108782" cy="12314636"/>
            <a:chOff x="0" y="0"/>
            <a:chExt cx="13108781" cy="12314635"/>
          </a:xfrm>
        </p:grpSpPr>
        <p:pic>
          <p:nvPicPr>
            <p:cNvPr id="1388" name="fox78119_1112.jpg" descr="fox78119_11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46484" y="294084"/>
              <a:ext cx="12197955" cy="120205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89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Figure 11.13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11.13</a:t>
            </a:r>
          </a:p>
        </p:txBody>
      </p:sp>
      <p:grpSp>
        <p:nvGrpSpPr>
          <p:cNvPr id="1395" name="Group"/>
          <p:cNvGrpSpPr/>
          <p:nvPr/>
        </p:nvGrpSpPr>
        <p:grpSpPr>
          <a:xfrm>
            <a:off x="5637609" y="553640"/>
            <a:ext cx="13108782" cy="11947923"/>
            <a:chOff x="0" y="0"/>
            <a:chExt cx="13108781" cy="11947921"/>
          </a:xfrm>
        </p:grpSpPr>
        <p:pic>
          <p:nvPicPr>
            <p:cNvPr id="1393" name="fox78119_1113.jpg" descr="fox78119_111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20515" y="53578"/>
              <a:ext cx="8667751" cy="118943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94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396" name="Paraventricular Nucleus"/>
          <p:cNvSpPr txBox="1"/>
          <p:nvPr/>
        </p:nvSpPr>
        <p:spPr>
          <a:xfrm>
            <a:off x="13960078" y="1607343"/>
            <a:ext cx="479217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Paraventricular Nucleus</a:t>
            </a:r>
          </a:p>
        </p:txBody>
      </p:sp>
      <p:sp>
        <p:nvSpPr>
          <p:cNvPr id="1397" name="Supraoptic Nucleus"/>
          <p:cNvSpPr txBox="1"/>
          <p:nvPr/>
        </p:nvSpPr>
        <p:spPr>
          <a:xfrm>
            <a:off x="6030515" y="3196828"/>
            <a:ext cx="3958789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Supraoptic Nucleus</a:t>
            </a:r>
          </a:p>
        </p:txBody>
      </p:sp>
      <p:sp>
        <p:nvSpPr>
          <p:cNvPr id="1398" name="Antidiuretic Hormone…"/>
          <p:cNvSpPr txBox="1"/>
          <p:nvPr/>
        </p:nvSpPr>
        <p:spPr>
          <a:xfrm>
            <a:off x="14156531" y="10036968"/>
            <a:ext cx="659011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Antidiuretic Hormone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&amp; Oxytocin released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into circulation</a:t>
            </a:r>
          </a:p>
        </p:txBody>
      </p:sp>
      <p:sp>
        <p:nvSpPr>
          <p:cNvPr id="1399" name="Antidiuretic Hormone…"/>
          <p:cNvSpPr txBox="1"/>
          <p:nvPr/>
        </p:nvSpPr>
        <p:spPr>
          <a:xfrm>
            <a:off x="14478000" y="2571750"/>
            <a:ext cx="6590110" cy="1250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Antidiuretic Hormone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&amp; Oxytocin synthesized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in hypothalamus</a:t>
            </a:r>
          </a:p>
        </p:txBody>
      </p:sp>
      <p:sp>
        <p:nvSpPr>
          <p:cNvPr id="1400" name="Anterior Pituitary"/>
          <p:cNvSpPr txBox="1"/>
          <p:nvPr/>
        </p:nvSpPr>
        <p:spPr>
          <a:xfrm>
            <a:off x="3458765" y="10322718"/>
            <a:ext cx="3410241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Anterior Pituitary</a:t>
            </a:r>
          </a:p>
        </p:txBody>
      </p:sp>
      <p:sp>
        <p:nvSpPr>
          <p:cNvPr id="1401" name="Posterior Pituitary"/>
          <p:cNvSpPr txBox="1"/>
          <p:nvPr/>
        </p:nvSpPr>
        <p:spPr>
          <a:xfrm>
            <a:off x="14156531" y="7518796"/>
            <a:ext cx="3624553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Posterior Pituitary</a:t>
            </a:r>
          </a:p>
        </p:txBody>
      </p:sp>
      <p:sp>
        <p:nvSpPr>
          <p:cNvPr id="1402" name="Line"/>
          <p:cNvSpPr/>
          <p:nvPr/>
        </p:nvSpPr>
        <p:spPr>
          <a:xfrm flipV="1">
            <a:off x="12888515" y="7840266"/>
            <a:ext cx="1268017" cy="910828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403" name="Line"/>
          <p:cNvSpPr/>
          <p:nvPr/>
        </p:nvSpPr>
        <p:spPr>
          <a:xfrm flipV="1">
            <a:off x="7227093" y="10322718"/>
            <a:ext cx="1571626" cy="321469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404" name="hypothalamo-hypophyseal tract…"/>
          <p:cNvSpPr txBox="1"/>
          <p:nvPr/>
        </p:nvSpPr>
        <p:spPr>
          <a:xfrm>
            <a:off x="14156531" y="6036468"/>
            <a:ext cx="6317691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hypothalamo-hypophyseal tract </a:t>
            </a:r>
          </a:p>
          <a:p>
            <a: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t>(long axons from hypothalamus)</a:t>
            </a:r>
          </a:p>
        </p:txBody>
      </p:sp>
      <p:sp>
        <p:nvSpPr>
          <p:cNvPr id="1405" name="Oval"/>
          <p:cNvSpPr/>
          <p:nvPr/>
        </p:nvSpPr>
        <p:spPr>
          <a:xfrm>
            <a:off x="11299031" y="6607968"/>
            <a:ext cx="1250157" cy="910829"/>
          </a:xfrm>
          <a:prstGeom prst="ellipse">
            <a:avLst/>
          </a:prstGeom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406" name="Line"/>
          <p:cNvSpPr/>
          <p:nvPr/>
        </p:nvSpPr>
        <p:spPr>
          <a:xfrm flipV="1">
            <a:off x="12549187" y="6614410"/>
            <a:ext cx="1605508" cy="457903"/>
          </a:xfrm>
          <a:prstGeom prst="line">
            <a:avLst/>
          </a:prstGeom>
          <a:ln w="12700">
            <a:solidFill>
              <a:srgbClr val="000000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407" name="Hypothalamus"/>
          <p:cNvSpPr txBox="1"/>
          <p:nvPr/>
        </p:nvSpPr>
        <p:spPr>
          <a:xfrm>
            <a:off x="7423546" y="1303734"/>
            <a:ext cx="298182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408" name="optic chiasm"/>
          <p:cNvSpPr txBox="1"/>
          <p:nvPr/>
        </p:nvSpPr>
        <p:spPr>
          <a:xfrm>
            <a:off x="7423546" y="5536406"/>
            <a:ext cx="2028616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optic chiasm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Figure 11.1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11.15</a:t>
            </a:r>
          </a:p>
        </p:txBody>
      </p:sp>
      <p:grpSp>
        <p:nvGrpSpPr>
          <p:cNvPr id="1413" name="Group"/>
          <p:cNvGrpSpPr/>
          <p:nvPr/>
        </p:nvGrpSpPr>
        <p:grpSpPr>
          <a:xfrm>
            <a:off x="5655468" y="464343"/>
            <a:ext cx="13108782" cy="12644439"/>
            <a:chOff x="0" y="0"/>
            <a:chExt cx="13108781" cy="12644437"/>
          </a:xfrm>
        </p:grpSpPr>
        <p:pic>
          <p:nvPicPr>
            <p:cNvPr id="1411" name="fox78119_1115.jpg" descr="fox78119_111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1831" y="142875"/>
              <a:ext cx="11715751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12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414" name="tropic,stimulating"/>
          <p:cNvSpPr txBox="1"/>
          <p:nvPr/>
        </p:nvSpPr>
        <p:spPr>
          <a:xfrm>
            <a:off x="4798218" y="12483703"/>
            <a:ext cx="328604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chemeClr val="accent5">
                    <a:hueOff val="-444211"/>
                    <a:satOff val="-14915"/>
                    <a:lumOff val="22857"/>
                  </a:schemeClr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tropic,stimulating</a:t>
            </a:r>
          </a:p>
        </p:txBody>
      </p:sp>
      <p:pic>
        <p:nvPicPr>
          <p:cNvPr id="1415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8380828">
            <a:off x="7926484" y="5422367"/>
            <a:ext cx="4684048" cy="519688"/>
          </a:xfrm>
          <a:prstGeom prst="rect">
            <a:avLst/>
          </a:prstGeom>
        </p:spPr>
      </p:pic>
      <p:pic>
        <p:nvPicPr>
          <p:cNvPr id="1417" name="Line Line" descr="Line Lin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5832374">
            <a:off x="8437353" y="10405238"/>
            <a:ext cx="1793385" cy="5196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Figure 11.1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11.14</a:t>
            </a:r>
          </a:p>
        </p:txBody>
      </p:sp>
      <p:pic>
        <p:nvPicPr>
          <p:cNvPr id="1421" name="fox78119_1114.jpg" descr="fox78119_111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40329" y="-3238517"/>
            <a:ext cx="13727709" cy="15275736"/>
          </a:xfrm>
          <a:prstGeom prst="rect">
            <a:avLst/>
          </a:prstGeom>
          <a:ln w="12700">
            <a:miter lim="400000"/>
          </a:ln>
        </p:spPr>
      </p:pic>
      <p:sp>
        <p:nvSpPr>
          <p:cNvPr id="1422" name="Rectangle"/>
          <p:cNvSpPr/>
          <p:nvPr/>
        </p:nvSpPr>
        <p:spPr>
          <a:xfrm>
            <a:off x="4958953" y="-2625329"/>
            <a:ext cx="16019862" cy="720143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Figure 11.1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11.15</a:t>
            </a:r>
          </a:p>
        </p:txBody>
      </p:sp>
      <p:grpSp>
        <p:nvGrpSpPr>
          <p:cNvPr id="1427" name="Group"/>
          <p:cNvGrpSpPr/>
          <p:nvPr/>
        </p:nvGrpSpPr>
        <p:grpSpPr>
          <a:xfrm>
            <a:off x="5655468" y="464343"/>
            <a:ext cx="13108782" cy="12644439"/>
            <a:chOff x="0" y="0"/>
            <a:chExt cx="13108781" cy="12644437"/>
          </a:xfrm>
        </p:grpSpPr>
        <p:pic>
          <p:nvPicPr>
            <p:cNvPr id="1425" name="fox78119_1115.jpg" descr="fox78119_111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1831" y="142875"/>
              <a:ext cx="11715751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26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428" name="tropic,stimulating"/>
          <p:cNvSpPr txBox="1"/>
          <p:nvPr/>
        </p:nvSpPr>
        <p:spPr>
          <a:xfrm>
            <a:off x="4798218" y="12483703"/>
            <a:ext cx="3286047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chemeClr val="accent5">
                    <a:hueOff val="-444211"/>
                    <a:satOff val="-14915"/>
                    <a:lumOff val="22857"/>
                  </a:schemeClr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tropic,stimulating</a:t>
            </a:r>
          </a:p>
        </p:txBody>
      </p:sp>
      <p:pic>
        <p:nvPicPr>
          <p:cNvPr id="1429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8380828">
            <a:off x="7926484" y="5422367"/>
            <a:ext cx="4684048" cy="519688"/>
          </a:xfrm>
          <a:prstGeom prst="rect">
            <a:avLst/>
          </a:prstGeom>
        </p:spPr>
      </p:pic>
      <p:pic>
        <p:nvPicPr>
          <p:cNvPr id="1431" name="Line Line" descr="Line Lin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5832374">
            <a:off x="8437353" y="10405238"/>
            <a:ext cx="1793385" cy="5196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" name="Hypothalamic Pituitary axes"/>
          <p:cNvSpPr txBox="1"/>
          <p:nvPr>
            <p:ph type="title"/>
          </p:nvPr>
        </p:nvSpPr>
        <p:spPr>
          <a:xfrm>
            <a:off x="3762375" y="303609"/>
            <a:ext cx="14626829" cy="1660923"/>
          </a:xfrm>
          <a:prstGeom prst="rect">
            <a:avLst/>
          </a:prstGeom>
        </p:spPr>
        <p:txBody>
          <a:bodyPr/>
          <a:lstStyle/>
          <a:p>
            <a:pPr/>
            <a:r>
              <a:t>Hypothalamic Pituitary axes</a:t>
            </a:r>
          </a:p>
        </p:txBody>
      </p:sp>
      <p:sp>
        <p:nvSpPr>
          <p:cNvPr id="1435" name="Hypothalamus regulates pituitary function with releasing and release-inhibitory hormones…"/>
          <p:cNvSpPr txBox="1"/>
          <p:nvPr/>
        </p:nvSpPr>
        <p:spPr>
          <a:xfrm>
            <a:off x="3762771" y="1962943"/>
            <a:ext cx="15180470" cy="895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Hypothalamus regulates pituitary function with releasing and release-inhibitory hormones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Releasing hormones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pituitary to cause release of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stimulatory hormones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lvl="2" marL="995680" marR="81280" indent="-228600" defTabSz="1821656"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increase target glands activity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Inhibitory hormones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pituitary to suppress release of stimulatory hormones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decrease target gland activity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lvl="2" marL="995680" marR="81280" indent="-228600" defTabSz="1821656"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i="1">
                <a:latin typeface="Helvetica"/>
                <a:ea typeface="Helvetica"/>
                <a:cs typeface="Helvetica"/>
                <a:sym typeface="Helvetica"/>
              </a:rPr>
              <a:t>(esp. dopamine -&gt; less prolactin)</a:t>
            </a:r>
            <a:endParaRPr i="1"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Transection of infundibulum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decrease of all pituitary hormones </a:t>
            </a:r>
            <a:r>
              <a:rPr b="1" u="sng">
                <a:solidFill>
                  <a:srgbClr val="669C35"/>
                </a:solidFill>
                <a:latin typeface="Helvetica"/>
                <a:ea typeface="Helvetica"/>
                <a:cs typeface="Helvetica"/>
                <a:sym typeface="Helvetica"/>
              </a:rPr>
              <a:t>except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prolactin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increases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.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Examples of Hypothalamic Pituitary Axes: HPA, HPG, HPT axes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Target Hormones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negative feedback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to hypothalamus and pituitary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 decreased levels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of releasing hormones and stimulatory hormones.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Feedforward Loop"/>
          <p:cNvSpPr txBox="1"/>
          <p:nvPr>
            <p:ph type="title"/>
          </p:nvPr>
        </p:nvSpPr>
        <p:spPr>
          <a:xfrm>
            <a:off x="3603625" y="0"/>
            <a:ext cx="12490451" cy="1670050"/>
          </a:xfrm>
          <a:prstGeom prst="rect">
            <a:avLst/>
          </a:prstGeom>
        </p:spPr>
        <p:txBody>
          <a:bodyPr anchor="t"/>
          <a:lstStyle/>
          <a:p>
            <a:pPr/>
            <a:r>
              <a:t>Feedforward Loop</a:t>
            </a:r>
          </a:p>
        </p:txBody>
      </p:sp>
      <p:sp>
        <p:nvSpPr>
          <p:cNvPr id="1438" name="Releasing hormone:…"/>
          <p:cNvSpPr txBox="1"/>
          <p:nvPr/>
        </p:nvSpPr>
        <p:spPr>
          <a:xfrm>
            <a:off x="3690937" y="1948259"/>
            <a:ext cx="8501063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t>Releasing hormone:</a:t>
            </a:r>
          </a:p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hypothalamus </a:t>
            </a:r>
            <a:r>
              <a: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sz="320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pituitary</a:t>
            </a:r>
          </a:p>
        </p:txBody>
      </p:sp>
      <p:sp>
        <p:nvSpPr>
          <p:cNvPr id="1439" name="Tropic hormone:…"/>
          <p:cNvSpPr txBox="1"/>
          <p:nvPr/>
        </p:nvSpPr>
        <p:spPr>
          <a:xfrm>
            <a:off x="3780234" y="6022975"/>
            <a:ext cx="7625954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t>Tropic hormone:</a:t>
            </a:r>
          </a:p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pituitary </a:t>
            </a:r>
            <a:r>
              <a: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sz="3200"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target gland</a:t>
            </a:r>
          </a:p>
        </p:txBody>
      </p:sp>
      <p:sp>
        <p:nvSpPr>
          <p:cNvPr id="1440" name="target gland –&gt; secretes X"/>
          <p:cNvSpPr txBox="1"/>
          <p:nvPr/>
        </p:nvSpPr>
        <p:spPr>
          <a:xfrm>
            <a:off x="3780234" y="9029700"/>
            <a:ext cx="76259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target gland </a:t>
            </a:r>
            <a:r>
              <a:rPr b="1" sz="32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secretes X</a:t>
            </a:r>
            <a:r>
              <a:rPr sz="3200">
                <a:latin typeface="Helvetica"/>
                <a:ea typeface="Helvetica"/>
                <a:cs typeface="Helvetica"/>
                <a:sym typeface="Helvetica"/>
              </a:rPr>
              <a:t> </a:t>
            </a:r>
          </a:p>
        </p:txBody>
      </p:sp>
      <p:sp>
        <p:nvSpPr>
          <p:cNvPr id="1441" name="Rounded Rectangle"/>
          <p:cNvSpPr/>
          <p:nvPr/>
        </p:nvSpPr>
        <p:spPr>
          <a:xfrm>
            <a:off x="13134975" y="1670050"/>
            <a:ext cx="5673726" cy="2222501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442" name="Rounded Rectangle"/>
          <p:cNvSpPr/>
          <p:nvPr/>
        </p:nvSpPr>
        <p:spPr>
          <a:xfrm>
            <a:off x="13134975" y="5732859"/>
            <a:ext cx="5673726" cy="211137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443" name="Rounded Rectangle"/>
          <p:cNvSpPr/>
          <p:nvPr/>
        </p:nvSpPr>
        <p:spPr>
          <a:xfrm>
            <a:off x="13134975" y="9074150"/>
            <a:ext cx="5673726" cy="2000250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444" name="Hypothalamus"/>
          <p:cNvSpPr txBox="1"/>
          <p:nvPr/>
        </p:nvSpPr>
        <p:spPr>
          <a:xfrm>
            <a:off x="14375775" y="1736725"/>
            <a:ext cx="319530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445" name="Anterior Pituitary"/>
          <p:cNvSpPr txBox="1"/>
          <p:nvPr/>
        </p:nvSpPr>
        <p:spPr>
          <a:xfrm>
            <a:off x="14101920" y="7054850"/>
            <a:ext cx="3743011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Anterior Pituitary</a:t>
            </a:r>
          </a:p>
        </p:txBody>
      </p:sp>
      <p:sp>
        <p:nvSpPr>
          <p:cNvPr id="1446" name="Peripheral…"/>
          <p:cNvSpPr txBox="1"/>
          <p:nvPr/>
        </p:nvSpPr>
        <p:spPr>
          <a:xfrm>
            <a:off x="14804191" y="9366250"/>
            <a:ext cx="2338468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Peripheral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Gland</a:t>
            </a:r>
          </a:p>
        </p:txBody>
      </p:sp>
      <p:sp>
        <p:nvSpPr>
          <p:cNvPr id="1447" name="Line"/>
          <p:cNvSpPr/>
          <p:nvPr/>
        </p:nvSpPr>
        <p:spPr>
          <a:xfrm>
            <a:off x="15503525" y="3105150"/>
            <a:ext cx="3176" cy="2609850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48" name="Line"/>
          <p:cNvSpPr/>
          <p:nvPr/>
        </p:nvSpPr>
        <p:spPr>
          <a:xfrm flipH="1">
            <a:off x="11959828" y="6356350"/>
            <a:ext cx="32162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49" name="Line"/>
          <p:cNvSpPr/>
          <p:nvPr/>
        </p:nvSpPr>
        <p:spPr>
          <a:xfrm flipV="1">
            <a:off x="11356975" y="10054828"/>
            <a:ext cx="2875360" cy="1270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50" name="Line"/>
          <p:cNvSpPr/>
          <p:nvPr/>
        </p:nvSpPr>
        <p:spPr>
          <a:xfrm>
            <a:off x="17510125" y="10064750"/>
            <a:ext cx="22637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51" name="XRH"/>
          <p:cNvSpPr txBox="1"/>
          <p:nvPr/>
        </p:nvSpPr>
        <p:spPr>
          <a:xfrm>
            <a:off x="14824075" y="2536825"/>
            <a:ext cx="114698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XRH</a:t>
            </a:r>
          </a:p>
        </p:txBody>
      </p:sp>
      <p:sp>
        <p:nvSpPr>
          <p:cNvPr id="1452" name="XTH"/>
          <p:cNvSpPr txBox="1"/>
          <p:nvPr/>
        </p:nvSpPr>
        <p:spPr>
          <a:xfrm>
            <a:off x="15328900" y="5991225"/>
            <a:ext cx="1099265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XTH</a:t>
            </a:r>
          </a:p>
        </p:txBody>
      </p:sp>
      <p:sp>
        <p:nvSpPr>
          <p:cNvPr id="1453" name="XIH"/>
          <p:cNvSpPr txBox="1"/>
          <p:nvPr/>
        </p:nvSpPr>
        <p:spPr>
          <a:xfrm>
            <a:off x="15944850" y="3044825"/>
            <a:ext cx="956529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XIH</a:t>
            </a:r>
          </a:p>
        </p:txBody>
      </p:sp>
      <p:sp>
        <p:nvSpPr>
          <p:cNvPr id="1454" name="X"/>
          <p:cNvSpPr txBox="1"/>
          <p:nvPr/>
        </p:nvSpPr>
        <p:spPr>
          <a:xfrm>
            <a:off x="19691350" y="9699625"/>
            <a:ext cx="52790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455" name="XTH"/>
          <p:cNvSpPr txBox="1"/>
          <p:nvPr/>
        </p:nvSpPr>
        <p:spPr>
          <a:xfrm>
            <a:off x="10745390" y="5991225"/>
            <a:ext cx="1099265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XTH</a:t>
            </a:r>
          </a:p>
        </p:txBody>
      </p:sp>
      <p:sp>
        <p:nvSpPr>
          <p:cNvPr id="1456" name="Line"/>
          <p:cNvSpPr/>
          <p:nvPr/>
        </p:nvSpPr>
        <p:spPr>
          <a:xfrm flipH="1" flipV="1">
            <a:off x="11376025" y="6664325"/>
            <a:ext cx="15876" cy="3448051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57" name="Line"/>
          <p:cNvSpPr/>
          <p:nvPr/>
        </p:nvSpPr>
        <p:spPr>
          <a:xfrm>
            <a:off x="16497301" y="3673475"/>
            <a:ext cx="3278" cy="1907667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58" name="Line"/>
          <p:cNvSpPr/>
          <p:nvPr/>
        </p:nvSpPr>
        <p:spPr>
          <a:xfrm>
            <a:off x="17494250" y="12477750"/>
            <a:ext cx="882650" cy="3175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59" name="Line"/>
          <p:cNvSpPr/>
          <p:nvPr/>
        </p:nvSpPr>
        <p:spPr>
          <a:xfrm>
            <a:off x="17503775" y="12896850"/>
            <a:ext cx="805942" cy="3431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460" name="stimulate…"/>
          <p:cNvSpPr txBox="1"/>
          <p:nvPr/>
        </p:nvSpPr>
        <p:spPr>
          <a:xfrm>
            <a:off x="18284825" y="12157075"/>
            <a:ext cx="1653307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pPr>
            <a:r>
              <a:t>stimulate</a:t>
            </a:r>
          </a:p>
          <a:p>
            <a: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pPr>
            <a:r>
              <a:t>inhibit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roup"/>
          <p:cNvGrpSpPr/>
          <p:nvPr/>
        </p:nvGrpSpPr>
        <p:grpSpPr>
          <a:xfrm>
            <a:off x="5494734" y="1107281"/>
            <a:ext cx="13108782" cy="12412266"/>
            <a:chOff x="0" y="0"/>
            <a:chExt cx="13108781" cy="12412265"/>
          </a:xfrm>
        </p:grpSpPr>
        <p:grpSp>
          <p:nvGrpSpPr>
            <p:cNvPr id="1464" name="Group"/>
            <p:cNvGrpSpPr/>
            <p:nvPr/>
          </p:nvGrpSpPr>
          <p:grpSpPr>
            <a:xfrm>
              <a:off x="0" y="0"/>
              <a:ext cx="13108782" cy="12412266"/>
              <a:chOff x="0" y="0"/>
              <a:chExt cx="13108781" cy="12412265"/>
            </a:xfrm>
          </p:grpSpPr>
          <p:pic>
            <p:nvPicPr>
              <p:cNvPr id="1462" name="fox78119_1101a.jpg" descr="fox78119_1101a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662781" y="214312"/>
                <a:ext cx="11747501" cy="1219795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463" name="Rectangle"/>
              <p:cNvSpPr/>
              <p:nvPr/>
            </p:nvSpPr>
            <p:spPr>
              <a:xfrm>
                <a:off x="0" y="0"/>
                <a:ext cx="13108782" cy="5893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1465" name="Rectangle"/>
            <p:cNvSpPr/>
            <p:nvPr/>
          </p:nvSpPr>
          <p:spPr>
            <a:xfrm>
              <a:off x="5786437" y="7286625"/>
              <a:ext cx="3107532" cy="67865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467" name="FFox Figure 11.1a"/>
          <p:cNvSpPr txBox="1"/>
          <p:nvPr/>
        </p:nvSpPr>
        <p:spPr>
          <a:xfrm>
            <a:off x="17531953" y="13073062"/>
            <a:ext cx="291107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FFox Figure 11.1a</a:t>
            </a:r>
          </a:p>
        </p:txBody>
      </p:sp>
      <p:grpSp>
        <p:nvGrpSpPr>
          <p:cNvPr id="1472" name="Group"/>
          <p:cNvGrpSpPr/>
          <p:nvPr/>
        </p:nvGrpSpPr>
        <p:grpSpPr>
          <a:xfrm>
            <a:off x="10638234" y="2684331"/>
            <a:ext cx="2924119" cy="5471609"/>
            <a:chOff x="0" y="0"/>
            <a:chExt cx="2924118" cy="5471607"/>
          </a:xfrm>
        </p:grpSpPr>
        <p:sp>
          <p:nvSpPr>
            <p:cNvPr id="1468" name="Line"/>
            <p:cNvSpPr/>
            <p:nvPr/>
          </p:nvSpPr>
          <p:spPr>
            <a:xfrm flipV="1">
              <a:off x="2160984" y="66012"/>
              <a:ext cx="763135" cy="763135"/>
            </a:xfrm>
            <a:prstGeom prst="line">
              <a:avLst/>
            </a:prstGeom>
            <a:noFill/>
            <a:ln w="101600" cap="flat">
              <a:solidFill>
                <a:srgbClr val="F5EC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69" name="Line"/>
            <p:cNvSpPr/>
            <p:nvPr/>
          </p:nvSpPr>
          <p:spPr>
            <a:xfrm flipV="1">
              <a:off x="35718" y="1441184"/>
              <a:ext cx="2186291" cy="4030424"/>
            </a:xfrm>
            <a:prstGeom prst="line">
              <a:avLst/>
            </a:prstGeom>
            <a:noFill/>
            <a:ln w="101600" cap="flat">
              <a:solidFill>
                <a:srgbClr val="F5EC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70" name="Line"/>
            <p:cNvSpPr/>
            <p:nvPr/>
          </p:nvSpPr>
          <p:spPr>
            <a:xfrm flipV="1">
              <a:off x="2125265" y="0"/>
              <a:ext cx="763135" cy="763135"/>
            </a:xfrm>
            <a:prstGeom prst="line">
              <a:avLst/>
            </a:prstGeom>
            <a:noFill/>
            <a:ln w="101600" cap="flat">
              <a:solidFill>
                <a:srgbClr val="77BB41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71" name="Line"/>
            <p:cNvSpPr/>
            <p:nvPr/>
          </p:nvSpPr>
          <p:spPr>
            <a:xfrm flipV="1">
              <a:off x="0" y="1370722"/>
              <a:ext cx="2186290" cy="4030425"/>
            </a:xfrm>
            <a:prstGeom prst="line">
              <a:avLst/>
            </a:prstGeom>
            <a:noFill/>
            <a:ln w="101600" cap="flat">
              <a:solidFill>
                <a:srgbClr val="669C35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475" name="Group"/>
          <p:cNvGrpSpPr/>
          <p:nvPr/>
        </p:nvGrpSpPr>
        <p:grpSpPr>
          <a:xfrm>
            <a:off x="8918859" y="8145869"/>
            <a:ext cx="1359352" cy="1831185"/>
            <a:chOff x="0" y="0"/>
            <a:chExt cx="1359350" cy="1831184"/>
          </a:xfrm>
        </p:grpSpPr>
        <p:sp>
          <p:nvSpPr>
            <p:cNvPr id="1473" name="Line"/>
            <p:cNvSpPr/>
            <p:nvPr/>
          </p:nvSpPr>
          <p:spPr>
            <a:xfrm flipV="1">
              <a:off x="40593" y="140880"/>
              <a:ext cx="1318758" cy="1690305"/>
            </a:xfrm>
            <a:prstGeom prst="line">
              <a:avLst/>
            </a:prstGeom>
            <a:noFill/>
            <a:ln w="177800" cap="flat">
              <a:solidFill>
                <a:srgbClr val="F5EC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74" name="Line"/>
            <p:cNvSpPr/>
            <p:nvPr/>
          </p:nvSpPr>
          <p:spPr>
            <a:xfrm flipV="1">
              <a:off x="0" y="0"/>
              <a:ext cx="1318758" cy="1690304"/>
            </a:xfrm>
            <a:prstGeom prst="line">
              <a:avLst/>
            </a:prstGeom>
            <a:noFill/>
            <a:ln w="177800" cap="flat">
              <a:solidFill>
                <a:srgbClr val="669C35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478" name="Group"/>
          <p:cNvGrpSpPr/>
          <p:nvPr/>
        </p:nvGrpSpPr>
        <p:grpSpPr>
          <a:xfrm>
            <a:off x="10995421" y="4500562"/>
            <a:ext cx="2567630" cy="4266719"/>
            <a:chOff x="0" y="0"/>
            <a:chExt cx="2567628" cy="4266717"/>
          </a:xfrm>
        </p:grpSpPr>
        <p:sp>
          <p:nvSpPr>
            <p:cNvPr id="1476" name="Line"/>
            <p:cNvSpPr/>
            <p:nvPr/>
          </p:nvSpPr>
          <p:spPr>
            <a:xfrm flipH="1" flipV="1">
              <a:off x="0" y="4232671"/>
              <a:ext cx="1258887" cy="34047"/>
            </a:xfrm>
            <a:prstGeom prst="line">
              <a:avLst/>
            </a:prstGeom>
            <a:noFill/>
            <a:ln w="101600" cap="flat">
              <a:solidFill>
                <a:srgbClr val="F5EC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77" name="Line"/>
            <p:cNvSpPr/>
            <p:nvPr/>
          </p:nvSpPr>
          <p:spPr>
            <a:xfrm flipH="1">
              <a:off x="1214437" y="0"/>
              <a:ext cx="1353192" cy="4229526"/>
            </a:xfrm>
            <a:prstGeom prst="line">
              <a:avLst/>
            </a:prstGeom>
            <a:noFill/>
            <a:ln w="101600" cap="flat">
              <a:solidFill>
                <a:srgbClr val="F5EC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481" name="Group"/>
          <p:cNvGrpSpPr/>
          <p:nvPr/>
        </p:nvGrpSpPr>
        <p:grpSpPr>
          <a:xfrm>
            <a:off x="10950972" y="4432271"/>
            <a:ext cx="2576359" cy="4259451"/>
            <a:chOff x="0" y="0"/>
            <a:chExt cx="2576358" cy="4259450"/>
          </a:xfrm>
        </p:grpSpPr>
        <p:sp>
          <p:nvSpPr>
            <p:cNvPr id="1479" name="Line"/>
            <p:cNvSpPr/>
            <p:nvPr/>
          </p:nvSpPr>
          <p:spPr>
            <a:xfrm flipH="1" flipV="1">
              <a:off x="0" y="4225404"/>
              <a:ext cx="1258887" cy="34046"/>
            </a:xfrm>
            <a:prstGeom prst="line">
              <a:avLst/>
            </a:prstGeom>
            <a:noFill/>
            <a:ln w="101600" cap="flat">
              <a:solidFill>
                <a:srgbClr val="E324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480" name="Line"/>
            <p:cNvSpPr/>
            <p:nvPr/>
          </p:nvSpPr>
          <p:spPr>
            <a:xfrm flipH="1">
              <a:off x="1223167" y="0"/>
              <a:ext cx="1353192" cy="4229526"/>
            </a:xfrm>
            <a:prstGeom prst="line">
              <a:avLst/>
            </a:prstGeom>
            <a:noFill/>
            <a:ln w="101600" cap="flat">
              <a:solidFill>
                <a:srgbClr val="E324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482" name="H"/>
          <p:cNvSpPr txBox="1"/>
          <p:nvPr/>
        </p:nvSpPr>
        <p:spPr>
          <a:xfrm>
            <a:off x="13156406" y="1089421"/>
            <a:ext cx="70632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1483" name="P"/>
          <p:cNvSpPr txBox="1"/>
          <p:nvPr/>
        </p:nvSpPr>
        <p:spPr>
          <a:xfrm>
            <a:off x="11763375" y="2714625"/>
            <a:ext cx="67084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1484" name="A"/>
          <p:cNvSpPr txBox="1"/>
          <p:nvPr/>
        </p:nvSpPr>
        <p:spPr>
          <a:xfrm>
            <a:off x="11263312" y="7661671"/>
            <a:ext cx="70632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1485" name="Hypothalamic Pituitary Adrenal (HPA) Axis"/>
          <p:cNvSpPr txBox="1"/>
          <p:nvPr/>
        </p:nvSpPr>
        <p:spPr>
          <a:xfrm>
            <a:off x="3048000" y="89296"/>
            <a:ext cx="13186783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3A88FE"/>
                </a:solidFill>
                <a:uFill>
                  <a:solidFill>
                    <a:srgbClr val="3A88FE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Hypothalamic Pituitary Adrenal (HPA) Axis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8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able 11.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Table 11.1</a:t>
            </a:r>
          </a:p>
        </p:txBody>
      </p:sp>
      <p:grpSp>
        <p:nvGrpSpPr>
          <p:cNvPr id="363" name="Group"/>
          <p:cNvGrpSpPr/>
          <p:nvPr/>
        </p:nvGrpSpPr>
        <p:grpSpPr>
          <a:xfrm>
            <a:off x="5822950" y="0"/>
            <a:ext cx="13155613" cy="13269516"/>
            <a:chOff x="0" y="0"/>
            <a:chExt cx="13155612" cy="13269515"/>
          </a:xfrm>
        </p:grpSpPr>
        <p:pic>
          <p:nvPicPr>
            <p:cNvPr id="361" name="fox78119_tb1101.jpg" descr="fox78119_tb110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64343"/>
              <a:ext cx="12738100" cy="128051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2" name="Rectangle"/>
            <p:cNvSpPr/>
            <p:nvPr/>
          </p:nvSpPr>
          <p:spPr>
            <a:xfrm>
              <a:off x="46831" y="0"/>
              <a:ext cx="13108782" cy="642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364" name="Line"/>
          <p:cNvSpPr/>
          <p:nvPr/>
        </p:nvSpPr>
        <p:spPr>
          <a:xfrm flipH="1">
            <a:off x="4530328" y="1768078"/>
            <a:ext cx="1088755" cy="1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65" name="Line"/>
          <p:cNvSpPr/>
          <p:nvPr/>
        </p:nvSpPr>
        <p:spPr>
          <a:xfrm flipH="1">
            <a:off x="4530328" y="2232421"/>
            <a:ext cx="1088755" cy="2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66" name="Line"/>
          <p:cNvSpPr/>
          <p:nvPr/>
        </p:nvSpPr>
        <p:spPr>
          <a:xfrm flipH="1">
            <a:off x="4530328" y="3071812"/>
            <a:ext cx="1088755" cy="1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67" name="Line"/>
          <p:cNvSpPr/>
          <p:nvPr/>
        </p:nvSpPr>
        <p:spPr>
          <a:xfrm flipH="1">
            <a:off x="4530328" y="3911203"/>
            <a:ext cx="1088755" cy="1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68" name="Line"/>
          <p:cNvSpPr/>
          <p:nvPr/>
        </p:nvSpPr>
        <p:spPr>
          <a:xfrm flipH="1">
            <a:off x="4530328" y="8429625"/>
            <a:ext cx="1088755" cy="1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369" name="Line"/>
          <p:cNvSpPr/>
          <p:nvPr/>
        </p:nvSpPr>
        <p:spPr>
          <a:xfrm flipH="1">
            <a:off x="4530328" y="12162234"/>
            <a:ext cx="1088755" cy="1"/>
          </a:xfrm>
          <a:prstGeom prst="line">
            <a:avLst/>
          </a:prstGeom>
          <a:ln w="63500">
            <a:solidFill>
              <a:srgbClr val="E324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" name="see Fox Table 11.6 &amp;  Table 11.7"/>
          <p:cNvSpPr txBox="1"/>
          <p:nvPr/>
        </p:nvSpPr>
        <p:spPr>
          <a:xfrm>
            <a:off x="15746015" y="12858750"/>
            <a:ext cx="5143501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see Fox Table 11.6 &amp;  Table 11.7</a:t>
            </a:r>
          </a:p>
        </p:txBody>
      </p:sp>
      <p:sp>
        <p:nvSpPr>
          <p:cNvPr id="1488" name="Hypothal:"/>
          <p:cNvSpPr txBox="1"/>
          <p:nvPr/>
        </p:nvSpPr>
        <p:spPr>
          <a:xfrm>
            <a:off x="3091183" y="3393281"/>
            <a:ext cx="221833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Hypothal:</a:t>
            </a:r>
          </a:p>
        </p:txBody>
      </p:sp>
      <p:sp>
        <p:nvSpPr>
          <p:cNvPr id="1489" name="Anterior…"/>
          <p:cNvSpPr txBox="1"/>
          <p:nvPr/>
        </p:nvSpPr>
        <p:spPr>
          <a:xfrm>
            <a:off x="2737559" y="5214937"/>
            <a:ext cx="2571751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Anterior </a:t>
            </a:r>
          </a:p>
          <a:p>
            <a: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Pituitary:</a:t>
            </a:r>
          </a:p>
        </p:txBody>
      </p:sp>
      <p:sp>
        <p:nvSpPr>
          <p:cNvPr id="1490" name="Target…"/>
          <p:cNvSpPr txBox="1"/>
          <p:nvPr/>
        </p:nvSpPr>
        <p:spPr>
          <a:xfrm>
            <a:off x="3674403" y="7304484"/>
            <a:ext cx="164697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Target</a:t>
            </a:r>
          </a:p>
          <a:p>
            <a: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Organ:</a:t>
            </a:r>
          </a:p>
        </p:txBody>
      </p:sp>
      <p:sp>
        <p:nvSpPr>
          <p:cNvPr id="1491" name="Function:"/>
          <p:cNvSpPr txBox="1"/>
          <p:nvPr/>
        </p:nvSpPr>
        <p:spPr>
          <a:xfrm>
            <a:off x="3126902" y="9126140"/>
            <a:ext cx="219405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Function:</a:t>
            </a:r>
          </a:p>
        </p:txBody>
      </p:sp>
      <p:grpSp>
        <p:nvGrpSpPr>
          <p:cNvPr id="1499" name="Group"/>
          <p:cNvGrpSpPr/>
          <p:nvPr/>
        </p:nvGrpSpPr>
        <p:grpSpPr>
          <a:xfrm>
            <a:off x="5584031" y="1946671"/>
            <a:ext cx="4839891" cy="8804673"/>
            <a:chOff x="0" y="0"/>
            <a:chExt cx="4839890" cy="8804671"/>
          </a:xfrm>
        </p:grpSpPr>
        <p:sp>
          <p:nvSpPr>
            <p:cNvPr id="1492" name="Rectangle"/>
            <p:cNvSpPr/>
            <p:nvPr/>
          </p:nvSpPr>
          <p:spPr>
            <a:xfrm>
              <a:off x="0" y="0"/>
              <a:ext cx="4839891" cy="8804672"/>
            </a:xfrm>
            <a:prstGeom prst="rect">
              <a:avLst/>
            </a:prstGeom>
            <a:solidFill>
              <a:srgbClr val="C6E6E9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493" name="Arrow"/>
            <p:cNvSpPr/>
            <p:nvPr/>
          </p:nvSpPr>
          <p:spPr>
            <a:xfrm rot="5400000">
              <a:off x="-723305" y="3830835"/>
              <a:ext cx="6286501" cy="1785939"/>
            </a:xfrm>
            <a:prstGeom prst="rightArrow">
              <a:avLst>
                <a:gd name="adj1" fmla="val 32000"/>
                <a:gd name="adj2" fmla="val 44000"/>
              </a:avLst>
            </a:prstGeom>
            <a:solidFill>
              <a:srgbClr val="D6D6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494" name="Corticotropin-releasing hormone…"/>
            <p:cNvSpPr/>
            <p:nvPr/>
          </p:nvSpPr>
          <p:spPr>
            <a:xfrm>
              <a:off x="2414437" y="14644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Corticotropin-releasing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(CRH)</a:t>
              </a:r>
            </a:p>
          </p:txBody>
        </p:sp>
        <p:sp>
          <p:nvSpPr>
            <p:cNvPr id="1495" name="Adrenocorticotropic hormone…"/>
            <p:cNvSpPr/>
            <p:nvPr/>
          </p:nvSpPr>
          <p:spPr>
            <a:xfrm>
              <a:off x="2408402" y="33397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Adrenocorticotropic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(ACTH)</a:t>
              </a:r>
            </a:p>
          </p:txBody>
        </p:sp>
        <p:sp>
          <p:nvSpPr>
            <p:cNvPr id="1496" name="Adrenal Cortex"/>
            <p:cNvSpPr/>
            <p:nvPr/>
          </p:nvSpPr>
          <p:spPr>
            <a:xfrm>
              <a:off x="2407704" y="53756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Adrenal Cortex</a:t>
              </a:r>
            </a:p>
          </p:txBody>
        </p:sp>
        <p:sp>
          <p:nvSpPr>
            <p:cNvPr id="1497" name="Stimulate Corticosteroid…"/>
            <p:cNvSpPr/>
            <p:nvPr/>
          </p:nvSpPr>
          <p:spPr>
            <a:xfrm>
              <a:off x="2413844" y="7197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Stimulate Corticosteroid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Synthesis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(Stress)</a:t>
              </a:r>
            </a:p>
          </p:txBody>
        </p:sp>
        <p:sp>
          <p:nvSpPr>
            <p:cNvPr id="1498" name="H-P-Adrenal Axis"/>
            <p:cNvSpPr/>
            <p:nvPr/>
          </p:nvSpPr>
          <p:spPr>
            <a:xfrm>
              <a:off x="2413530" y="2321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H-P-Adrenal Axis</a:t>
              </a:r>
            </a:p>
          </p:txBody>
        </p:sp>
      </p:grpSp>
      <p:grpSp>
        <p:nvGrpSpPr>
          <p:cNvPr id="1507" name="Group"/>
          <p:cNvGrpSpPr/>
          <p:nvPr/>
        </p:nvGrpSpPr>
        <p:grpSpPr>
          <a:xfrm>
            <a:off x="10691812" y="1946671"/>
            <a:ext cx="5143501" cy="8804673"/>
            <a:chOff x="0" y="0"/>
            <a:chExt cx="5143500" cy="8804671"/>
          </a:xfrm>
        </p:grpSpPr>
        <p:sp>
          <p:nvSpPr>
            <p:cNvPr id="1500" name="Rectangle"/>
            <p:cNvSpPr/>
            <p:nvPr/>
          </p:nvSpPr>
          <p:spPr>
            <a:xfrm>
              <a:off x="0" y="0"/>
              <a:ext cx="5143500" cy="8804672"/>
            </a:xfrm>
            <a:prstGeom prst="rect">
              <a:avLst/>
            </a:prstGeom>
            <a:solidFill>
              <a:srgbClr val="FFE2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01" name="Arrow"/>
            <p:cNvSpPr/>
            <p:nvPr/>
          </p:nvSpPr>
          <p:spPr>
            <a:xfrm rot="5400000">
              <a:off x="-642938" y="3732609"/>
              <a:ext cx="6286501" cy="1785938"/>
            </a:xfrm>
            <a:prstGeom prst="rightArrow">
              <a:avLst>
                <a:gd name="adj1" fmla="val 32000"/>
                <a:gd name="adj2" fmla="val 44000"/>
              </a:avLst>
            </a:prstGeom>
            <a:solidFill>
              <a:srgbClr val="D6D6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02" name="Gonadotropin-releasing hormone…"/>
            <p:cNvSpPr/>
            <p:nvPr/>
          </p:nvSpPr>
          <p:spPr>
            <a:xfrm>
              <a:off x="2485874" y="14644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Gonadotropin-releasing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(GnRH)</a:t>
              </a:r>
            </a:p>
          </p:txBody>
        </p:sp>
        <p:sp>
          <p:nvSpPr>
            <p:cNvPr id="1503" name="Luteinizing hormone…"/>
            <p:cNvSpPr/>
            <p:nvPr/>
          </p:nvSpPr>
          <p:spPr>
            <a:xfrm>
              <a:off x="2497699" y="33397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Luteinizing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(LH)</a:t>
              </a:r>
            </a:p>
          </p:txBody>
        </p:sp>
        <p:sp>
          <p:nvSpPr>
            <p:cNvPr id="1504" name="Ovaries &amp; Testes"/>
            <p:cNvSpPr/>
            <p:nvPr/>
          </p:nvSpPr>
          <p:spPr>
            <a:xfrm>
              <a:off x="2497559" y="53756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Ovaries &amp; Testes</a:t>
              </a:r>
            </a:p>
          </p:txBody>
        </p:sp>
        <p:sp>
          <p:nvSpPr>
            <p:cNvPr id="1505" name="Stimulate Estrogen &amp;…"/>
            <p:cNvSpPr/>
            <p:nvPr/>
          </p:nvSpPr>
          <p:spPr>
            <a:xfrm>
              <a:off x="2487025" y="7197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Stimulate Estrogen &amp;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Testosterone Synthesis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(Reproduction)</a:t>
              </a:r>
            </a:p>
          </p:txBody>
        </p:sp>
        <p:sp>
          <p:nvSpPr>
            <p:cNvPr id="1506" name="H-P-Gonadal Axis"/>
            <p:cNvSpPr/>
            <p:nvPr/>
          </p:nvSpPr>
          <p:spPr>
            <a:xfrm>
              <a:off x="1017984" y="1428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H-P-Gonadal Axis</a:t>
              </a:r>
            </a:p>
          </p:txBody>
        </p:sp>
      </p:grpSp>
      <p:sp>
        <p:nvSpPr>
          <p:cNvPr id="1508" name="Examples of Hypothalamic Pituitary Axes"/>
          <p:cNvSpPr txBox="1"/>
          <p:nvPr/>
        </p:nvSpPr>
        <p:spPr>
          <a:xfrm>
            <a:off x="3813305" y="428625"/>
            <a:ext cx="1376957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Examples of Hypothalamic Pituitary Axes</a:t>
            </a:r>
          </a:p>
        </p:txBody>
      </p:sp>
      <p:grpSp>
        <p:nvGrpSpPr>
          <p:cNvPr id="1516" name="Group"/>
          <p:cNvGrpSpPr/>
          <p:nvPr/>
        </p:nvGrpSpPr>
        <p:grpSpPr>
          <a:xfrm>
            <a:off x="16103203" y="1946671"/>
            <a:ext cx="4643438" cy="8804673"/>
            <a:chOff x="0" y="0"/>
            <a:chExt cx="4643437" cy="8804671"/>
          </a:xfrm>
        </p:grpSpPr>
        <p:sp>
          <p:nvSpPr>
            <p:cNvPr id="1509" name="Rectangle"/>
            <p:cNvSpPr/>
            <p:nvPr/>
          </p:nvSpPr>
          <p:spPr>
            <a:xfrm>
              <a:off x="0" y="0"/>
              <a:ext cx="4643438" cy="8804672"/>
            </a:xfrm>
            <a:prstGeom prst="rect">
              <a:avLst/>
            </a:prstGeom>
            <a:solidFill>
              <a:srgbClr val="FEFCDD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10" name="Arrow"/>
            <p:cNvSpPr/>
            <p:nvPr/>
          </p:nvSpPr>
          <p:spPr>
            <a:xfrm rot="5400000">
              <a:off x="-785813" y="3732609"/>
              <a:ext cx="6286501" cy="1785938"/>
            </a:xfrm>
            <a:prstGeom prst="rightArrow">
              <a:avLst>
                <a:gd name="adj1" fmla="val 32000"/>
                <a:gd name="adj2" fmla="val 44000"/>
              </a:avLst>
            </a:prstGeom>
            <a:solidFill>
              <a:srgbClr val="D6D6D6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11" name="Thyrotropin-releasing hormone…"/>
            <p:cNvSpPr/>
            <p:nvPr/>
          </p:nvSpPr>
          <p:spPr>
            <a:xfrm>
              <a:off x="2342999" y="14644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Thyrotropin-releasing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(TRH)</a:t>
              </a:r>
            </a:p>
          </p:txBody>
        </p:sp>
        <p:sp>
          <p:nvSpPr>
            <p:cNvPr id="1512" name="Thyroid-Stimulating hormone…"/>
            <p:cNvSpPr/>
            <p:nvPr/>
          </p:nvSpPr>
          <p:spPr>
            <a:xfrm>
              <a:off x="2354824" y="333970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Thyroid-Stimulating hormone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(TSH)</a:t>
              </a:r>
            </a:p>
          </p:txBody>
        </p:sp>
        <p:sp>
          <p:nvSpPr>
            <p:cNvPr id="1513" name="Thyroid Gland"/>
            <p:cNvSpPr/>
            <p:nvPr/>
          </p:nvSpPr>
          <p:spPr>
            <a:xfrm>
              <a:off x="2354684" y="53756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Thyroid Gland</a:t>
              </a:r>
            </a:p>
          </p:txBody>
        </p:sp>
        <p:sp>
          <p:nvSpPr>
            <p:cNvPr id="1514" name="Stimulate Thyroxine synthesis…"/>
            <p:cNvSpPr/>
            <p:nvPr/>
          </p:nvSpPr>
          <p:spPr>
            <a:xfrm>
              <a:off x="2344150" y="7197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Stimulate Thyroxine synthesis</a:t>
              </a:r>
            </a:p>
            <a:p>
              <a:pPr marL="81280" marR="81280" algn="ctr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t>(Metabolism)</a:t>
              </a:r>
            </a:p>
          </p:txBody>
        </p:sp>
        <p:sp>
          <p:nvSpPr>
            <p:cNvPr id="1515" name="H-P-Thyroid Axis"/>
            <p:cNvSpPr/>
            <p:nvPr/>
          </p:nvSpPr>
          <p:spPr>
            <a:xfrm>
              <a:off x="875109" y="142875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H-P-Thyroid Axis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Feedback Loops"/>
          <p:cNvSpPr txBox="1"/>
          <p:nvPr>
            <p:ph type="title"/>
          </p:nvPr>
        </p:nvSpPr>
        <p:spPr>
          <a:xfrm>
            <a:off x="3780234" y="0"/>
            <a:ext cx="11649076" cy="2171701"/>
          </a:xfrm>
          <a:prstGeom prst="rect">
            <a:avLst/>
          </a:prstGeom>
        </p:spPr>
        <p:txBody>
          <a:bodyPr anchor="t"/>
          <a:lstStyle/>
          <a:p>
            <a:pPr/>
            <a:r>
              <a:t>Feedback Loops</a:t>
            </a:r>
          </a:p>
        </p:txBody>
      </p:sp>
      <p:sp>
        <p:nvSpPr>
          <p:cNvPr id="1519" name="Rounded Rectangle"/>
          <p:cNvSpPr/>
          <p:nvPr/>
        </p:nvSpPr>
        <p:spPr>
          <a:xfrm>
            <a:off x="9923859" y="1851025"/>
            <a:ext cx="5673726" cy="2222501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20" name="Rounded Rectangle"/>
          <p:cNvSpPr/>
          <p:nvPr/>
        </p:nvSpPr>
        <p:spPr>
          <a:xfrm>
            <a:off x="9923859" y="5921375"/>
            <a:ext cx="5673726" cy="211137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21" name="Rounded Rectangle"/>
          <p:cNvSpPr/>
          <p:nvPr/>
        </p:nvSpPr>
        <p:spPr>
          <a:xfrm>
            <a:off x="9923859" y="9255125"/>
            <a:ext cx="5673726" cy="2000250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522" name="Hypothalamus"/>
          <p:cNvSpPr txBox="1"/>
          <p:nvPr/>
        </p:nvSpPr>
        <p:spPr>
          <a:xfrm>
            <a:off x="11172201" y="1917700"/>
            <a:ext cx="319530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523" name="Pituitary"/>
          <p:cNvSpPr txBox="1"/>
          <p:nvPr/>
        </p:nvSpPr>
        <p:spPr>
          <a:xfrm>
            <a:off x="11791382" y="7235825"/>
            <a:ext cx="195693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1524" name="Peripheral…"/>
          <p:cNvSpPr txBox="1"/>
          <p:nvPr/>
        </p:nvSpPr>
        <p:spPr>
          <a:xfrm>
            <a:off x="11600616" y="9547225"/>
            <a:ext cx="2338469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Peripheral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Gland</a:t>
            </a:r>
          </a:p>
        </p:txBody>
      </p:sp>
      <p:sp>
        <p:nvSpPr>
          <p:cNvPr id="1525" name="Line"/>
          <p:cNvSpPr/>
          <p:nvPr/>
        </p:nvSpPr>
        <p:spPr>
          <a:xfrm>
            <a:off x="12299950" y="3286125"/>
            <a:ext cx="3176" cy="2609850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26" name="Line"/>
          <p:cNvSpPr/>
          <p:nvPr/>
        </p:nvSpPr>
        <p:spPr>
          <a:xfrm flipH="1">
            <a:off x="8759825" y="6537325"/>
            <a:ext cx="32162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27" name="Line"/>
          <p:cNvSpPr/>
          <p:nvPr/>
        </p:nvSpPr>
        <p:spPr>
          <a:xfrm flipV="1">
            <a:off x="8155781" y="10239375"/>
            <a:ext cx="2875360" cy="1270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28" name="Line"/>
          <p:cNvSpPr/>
          <p:nvPr/>
        </p:nvSpPr>
        <p:spPr>
          <a:xfrm>
            <a:off x="14306550" y="10245725"/>
            <a:ext cx="2263776" cy="3175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29" name="XRH"/>
          <p:cNvSpPr txBox="1"/>
          <p:nvPr/>
        </p:nvSpPr>
        <p:spPr>
          <a:xfrm>
            <a:off x="11620500" y="2714625"/>
            <a:ext cx="114698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XRH</a:t>
            </a:r>
          </a:p>
        </p:txBody>
      </p:sp>
      <p:sp>
        <p:nvSpPr>
          <p:cNvPr id="1530" name="XTH"/>
          <p:cNvSpPr txBox="1"/>
          <p:nvPr/>
        </p:nvSpPr>
        <p:spPr>
          <a:xfrm>
            <a:off x="12125325" y="6179343"/>
            <a:ext cx="1099266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XTH</a:t>
            </a:r>
          </a:p>
        </p:txBody>
      </p:sp>
      <p:sp>
        <p:nvSpPr>
          <p:cNvPr id="1531" name="XIH"/>
          <p:cNvSpPr txBox="1"/>
          <p:nvPr/>
        </p:nvSpPr>
        <p:spPr>
          <a:xfrm>
            <a:off x="12741275" y="3232546"/>
            <a:ext cx="95652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XIH</a:t>
            </a:r>
          </a:p>
        </p:txBody>
      </p:sp>
      <p:sp>
        <p:nvSpPr>
          <p:cNvPr id="1532" name="X"/>
          <p:cNvSpPr txBox="1"/>
          <p:nvPr/>
        </p:nvSpPr>
        <p:spPr>
          <a:xfrm>
            <a:off x="16487775" y="9876234"/>
            <a:ext cx="52790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1533" name="XTH"/>
          <p:cNvSpPr txBox="1"/>
          <p:nvPr/>
        </p:nvSpPr>
        <p:spPr>
          <a:xfrm>
            <a:off x="7540625" y="6179343"/>
            <a:ext cx="109926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XTH</a:t>
            </a:r>
          </a:p>
        </p:txBody>
      </p:sp>
      <p:sp>
        <p:nvSpPr>
          <p:cNvPr id="1534" name="Line"/>
          <p:cNvSpPr/>
          <p:nvPr/>
        </p:nvSpPr>
        <p:spPr>
          <a:xfrm flipH="1" flipV="1">
            <a:off x="8172450" y="6845300"/>
            <a:ext cx="15876" cy="3448050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35" name="Line"/>
          <p:cNvSpPr/>
          <p:nvPr/>
        </p:nvSpPr>
        <p:spPr>
          <a:xfrm>
            <a:off x="13293725" y="3854450"/>
            <a:ext cx="3278" cy="1907667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1541" name="Group"/>
          <p:cNvGrpSpPr/>
          <p:nvPr/>
        </p:nvGrpSpPr>
        <p:grpSpPr>
          <a:xfrm>
            <a:off x="12903707" y="3025775"/>
            <a:ext cx="4828669" cy="3244851"/>
            <a:chOff x="0" y="0"/>
            <a:chExt cx="4828668" cy="3244850"/>
          </a:xfrm>
        </p:grpSpPr>
        <p:sp>
          <p:nvSpPr>
            <p:cNvPr id="1536" name="Line"/>
            <p:cNvSpPr/>
            <p:nvPr/>
          </p:nvSpPr>
          <p:spPr>
            <a:xfrm flipV="1">
              <a:off x="3895217" y="841375"/>
              <a:ext cx="3176" cy="24034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537" name="X"/>
            <p:cNvSpPr/>
            <p:nvPr/>
          </p:nvSpPr>
          <p:spPr>
            <a:xfrm>
              <a:off x="3558668" y="20677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X</a:t>
              </a:r>
            </a:p>
          </p:txBody>
        </p:sp>
        <p:sp>
          <p:nvSpPr>
            <p:cNvPr id="1538" name="Line"/>
            <p:cNvSpPr/>
            <p:nvPr/>
          </p:nvSpPr>
          <p:spPr>
            <a:xfrm>
              <a:off x="980567" y="552450"/>
              <a:ext cx="2708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539" name="Line"/>
            <p:cNvSpPr/>
            <p:nvPr/>
          </p:nvSpPr>
          <p:spPr>
            <a:xfrm>
              <a:off x="0" y="34875"/>
              <a:ext cx="3866642" cy="3227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540" name="Line"/>
            <p:cNvSpPr/>
            <p:nvPr/>
          </p:nvSpPr>
          <p:spPr>
            <a:xfrm flipV="1">
              <a:off x="3882517" y="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545" name="Group"/>
          <p:cNvGrpSpPr/>
          <p:nvPr/>
        </p:nvGrpSpPr>
        <p:grpSpPr>
          <a:xfrm>
            <a:off x="16071849" y="12198350"/>
            <a:ext cx="2060576" cy="1270000"/>
            <a:chOff x="0" y="0"/>
            <a:chExt cx="2060574" cy="1270000"/>
          </a:xfrm>
        </p:grpSpPr>
        <p:sp>
          <p:nvSpPr>
            <p:cNvPr id="1542" name="Line"/>
            <p:cNvSpPr/>
            <p:nvPr/>
          </p:nvSpPr>
          <p:spPr>
            <a:xfrm>
              <a:off x="0" y="320675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543" name="Line"/>
            <p:cNvSpPr/>
            <p:nvPr/>
          </p:nvSpPr>
          <p:spPr>
            <a:xfrm>
              <a:off x="9524" y="739775"/>
              <a:ext cx="805943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544" name="stimulate…"/>
            <p:cNvSpPr/>
            <p:nvPr/>
          </p:nvSpPr>
          <p:spPr>
            <a:xfrm>
              <a:off x="7905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grpSp>
        <p:nvGrpSpPr>
          <p:cNvPr id="1551" name="Group"/>
          <p:cNvGrpSpPr/>
          <p:nvPr/>
        </p:nvGrpSpPr>
        <p:grpSpPr>
          <a:xfrm>
            <a:off x="13551408" y="6179343"/>
            <a:ext cx="5829189" cy="3679032"/>
            <a:chOff x="0" y="0"/>
            <a:chExt cx="5829188" cy="3679031"/>
          </a:xfrm>
        </p:grpSpPr>
        <p:grpSp>
          <p:nvGrpSpPr>
            <p:cNvPr id="1549" name="Group"/>
            <p:cNvGrpSpPr/>
            <p:nvPr/>
          </p:nvGrpSpPr>
          <p:grpSpPr>
            <a:xfrm>
              <a:off x="-1" y="0"/>
              <a:ext cx="4196843" cy="3679032"/>
              <a:chOff x="0" y="0"/>
              <a:chExt cx="4196841" cy="3679031"/>
            </a:xfrm>
          </p:grpSpPr>
          <p:sp>
            <p:nvSpPr>
              <p:cNvPr id="1546" name="Line"/>
              <p:cNvSpPr/>
              <p:nvPr/>
            </p:nvSpPr>
            <p:spPr>
              <a:xfrm flipV="1">
                <a:off x="3247516" y="821531"/>
                <a:ext cx="3176" cy="2857501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547" name="X"/>
              <p:cNvSpPr/>
              <p:nvPr/>
            </p:nvSpPr>
            <p:spPr>
              <a:xfrm>
                <a:off x="2926841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defRPr b="1" sz="3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X</a:t>
                </a:r>
              </a:p>
            </p:txBody>
          </p:sp>
          <p:sp>
            <p:nvSpPr>
              <p:cNvPr id="1548" name="Line"/>
              <p:cNvSpPr/>
              <p:nvPr/>
            </p:nvSpPr>
            <p:spPr>
              <a:xfrm flipH="1">
                <a:off x="0" y="357981"/>
                <a:ext cx="2996692" cy="3241"/>
              </a:xfrm>
              <a:prstGeom prst="line">
                <a:avLst/>
              </a:prstGeom>
              <a:noFill/>
              <a:ln w="1016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sp>
          <p:nvSpPr>
            <p:cNvPr id="1550" name="Long Loop"/>
            <p:cNvSpPr txBox="1"/>
            <p:nvPr/>
          </p:nvSpPr>
          <p:spPr>
            <a:xfrm>
              <a:off x="3311016" y="1323181"/>
              <a:ext cx="2518172" cy="15398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defTabSz="1821656">
                <a:defRPr b="1" sz="46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Long Loop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41" grpId="2"/>
      <p:bldP build="whole" bldLvl="1" animBg="1" rev="0" advAuto="0" spid="1551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Figure 11.2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11.20</a:t>
            </a:r>
          </a:p>
        </p:txBody>
      </p:sp>
      <p:grpSp>
        <p:nvGrpSpPr>
          <p:cNvPr id="1556" name="Group"/>
          <p:cNvGrpSpPr/>
          <p:nvPr/>
        </p:nvGrpSpPr>
        <p:grpSpPr>
          <a:xfrm>
            <a:off x="5030390" y="553640"/>
            <a:ext cx="14323220" cy="12355117"/>
            <a:chOff x="0" y="0"/>
            <a:chExt cx="14323218" cy="12355115"/>
          </a:xfrm>
        </p:grpSpPr>
        <p:pic>
          <p:nvPicPr>
            <p:cNvPr id="1554" name="fox78119_1120.jpg" descr="fox78119_11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6459"/>
              <a:ext cx="14323219" cy="121086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55" name="Rectangle"/>
            <p:cNvSpPr/>
            <p:nvPr/>
          </p:nvSpPr>
          <p:spPr>
            <a:xfrm>
              <a:off x="625078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Figure 11.1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11.16</a:t>
            </a:r>
          </a:p>
        </p:txBody>
      </p:sp>
      <p:grpSp>
        <p:nvGrpSpPr>
          <p:cNvPr id="1561" name="Group"/>
          <p:cNvGrpSpPr/>
          <p:nvPr/>
        </p:nvGrpSpPr>
        <p:grpSpPr>
          <a:xfrm>
            <a:off x="5655468" y="553640"/>
            <a:ext cx="13108782" cy="12359086"/>
            <a:chOff x="0" y="0"/>
            <a:chExt cx="13108781" cy="12359084"/>
          </a:xfrm>
        </p:grpSpPr>
        <p:pic>
          <p:nvPicPr>
            <p:cNvPr id="1559" name="fox78119_1116.jpg" descr="fox78119_111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446484" y="249634"/>
              <a:ext cx="12197954" cy="121094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60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Figure 11.1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11.17</a:t>
            </a:r>
          </a:p>
        </p:txBody>
      </p:sp>
      <p:grpSp>
        <p:nvGrpSpPr>
          <p:cNvPr id="1566" name="Group"/>
          <p:cNvGrpSpPr/>
          <p:nvPr/>
        </p:nvGrpSpPr>
        <p:grpSpPr>
          <a:xfrm>
            <a:off x="5869781" y="303609"/>
            <a:ext cx="13108782" cy="12805173"/>
            <a:chOff x="0" y="0"/>
            <a:chExt cx="13108781" cy="12805171"/>
          </a:xfrm>
        </p:grpSpPr>
        <p:pic>
          <p:nvPicPr>
            <p:cNvPr id="1564" name="fox78119_1117.jpg" descr="fox78119_111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53343" y="303609"/>
              <a:ext cx="9937751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65" name="Rectangle"/>
            <p:cNvSpPr/>
            <p:nvPr/>
          </p:nvSpPr>
          <p:spPr>
            <a:xfrm>
              <a:off x="0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Hypothalamic-Pituitary pathologies: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Hypothalamic-Pituitary pathologies:</a:t>
            </a:r>
          </a:p>
        </p:txBody>
      </p:sp>
      <p:sp>
        <p:nvSpPr>
          <p:cNvPr id="1569" name="Hypersecretion due to…"/>
          <p:cNvSpPr txBox="1"/>
          <p:nvPr/>
        </p:nvSpPr>
        <p:spPr>
          <a:xfrm>
            <a:off x="5173265" y="2268140"/>
            <a:ext cx="13162360" cy="9679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2800"/>
              </a:spcBef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Hypersecretion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due to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</a:t>
            </a:r>
            <a:r>
              <a:t>tumors</a:t>
            </a: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lack of negative feedback</a:t>
            </a: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inappropriate synthesis/degradation</a:t>
            </a: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spcBef>
                <a:spcPts val="2800"/>
              </a:spcBef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Real or Functional Hyposecretion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due to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</a:t>
            </a:r>
            <a:r>
              <a:t>lack of releasing/tropic hormones</a:t>
            </a: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lack of synthetic enzymes</a:t>
            </a:r>
          </a:p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	lack of receptors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2424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1" name="BearOnWheel.mov" descr="BearOnWheel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3512343" y="1285875"/>
            <a:ext cx="17520048" cy="10950030"/>
          </a:xfrm>
          <a:prstGeom prst="rect">
            <a:avLst/>
          </a:prstGeom>
          <a:ln w="12700">
            <a:miter lim="400000"/>
          </a:ln>
        </p:spPr>
      </p:pic>
      <p:sp>
        <p:nvSpPr>
          <p:cNvPr id="1572" name="Stress Response"/>
          <p:cNvSpPr txBox="1"/>
          <p:nvPr/>
        </p:nvSpPr>
        <p:spPr>
          <a:xfrm>
            <a:off x="3498513" y="240506"/>
            <a:ext cx="7322344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5000">
                <a:solidFill>
                  <a:srgbClr val="FFC677"/>
                </a:solidFill>
              </a:defRPr>
            </a:lvl1pPr>
          </a:lstStyle>
          <a:p>
            <a:pPr/>
            <a:r>
              <a:t>Stress Response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1" fill="hold"/>
                                        <p:tgtEl>
                                          <p:spTgt spid="15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57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57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571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Hypothalamic Pituitary Adrenal Axis (HPA)…"/>
          <p:cNvSpPr txBox="1"/>
          <p:nvPr>
            <p:ph type="title"/>
          </p:nvPr>
        </p:nvSpPr>
        <p:spPr>
          <a:xfrm>
            <a:off x="3869531" y="561975"/>
            <a:ext cx="16323469" cy="1839516"/>
          </a:xfrm>
          <a:prstGeom prst="rect">
            <a:avLst/>
          </a:prstGeom>
        </p:spPr>
        <p:txBody>
          <a:bodyPr/>
          <a:lstStyle/>
          <a:p>
            <a:pPr/>
            <a:r>
              <a:t>Hypothalamic Pituitary Adrenal Axis (HPA) </a:t>
            </a:r>
          </a:p>
          <a:p>
            <a:pPr/>
            <a:r>
              <a:t>and Stress</a:t>
            </a:r>
          </a:p>
        </p:txBody>
      </p:sp>
      <p:sp>
        <p:nvSpPr>
          <p:cNvPr id="1575" name="Perturbation from homeostasis (maintenance of the constant internal environment)…"/>
          <p:cNvSpPr txBox="1"/>
          <p:nvPr/>
        </p:nvSpPr>
        <p:spPr>
          <a:xfrm>
            <a:off x="4078287" y="3864371"/>
            <a:ext cx="16109157" cy="7572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Perturbation from homeostasis (maintenance of the constant internal environment)</a:t>
            </a: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“Fight or Flight” defined in 1900s by Cannon</a:t>
            </a: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Defined in 1930s as general response to “stress” by Selye in war veterans.</a:t>
            </a:r>
          </a:p>
          <a:p>
            <a:pPr lvl="1" marL="424180" marR="81280" indent="0" defTabSz="1821656">
              <a:buClr>
                <a:srgbClr val="000000"/>
              </a:buClr>
              <a:buSzPct val="125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	</a:t>
            </a:r>
            <a:r>
              <a:rPr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increase in gastric secretion</a:t>
            </a:r>
            <a:endParaRPr>
              <a:solidFill>
                <a:srgbClr val="5E5E5E"/>
              </a:solidFill>
              <a:uFill>
                <a:solidFill>
                  <a:srgbClr val="5E5E5E"/>
                </a:solidFill>
              </a:uFill>
            </a:endParaRPr>
          </a:p>
          <a:p>
            <a:pPr lvl="1" marL="424180" marR="81280" indent="0" defTabSz="1821656">
              <a:buClr>
                <a:srgbClr val="5E5E5E"/>
              </a:buClr>
              <a:buSzPct val="125000"/>
              <a:buFont typeface="Helvetica"/>
              <a:buChar char="•"/>
              <a:defRPr sz="38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t>	</a:t>
            </a:r>
            <a:r>
              <a:t>increase in adrenal secretion</a:t>
            </a:r>
          </a:p>
          <a:p>
            <a:pPr lvl="1" marL="424180" marR="81280" indent="0" defTabSz="1821656">
              <a:buClr>
                <a:srgbClr val="5E5E5E"/>
              </a:buClr>
              <a:buSzPct val="125000"/>
              <a:buFont typeface="Helvetica"/>
              <a:buChar char="•"/>
              <a:defRPr sz="38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t>	suppression of immune system</a:t>
            </a:r>
          </a:p>
          <a:p>
            <a:pPr marL="995680" marR="81280" indent="-914400" defTabSz="1821656">
              <a:buClr>
                <a:srgbClr val="5E5E5E"/>
              </a:buClr>
              <a:buFont typeface="Helvetica"/>
              <a:defRPr sz="38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</a:p>
          <a:p>
            <a:pPr marL="995680" marR="81280" indent="-914400" defTabSz="1821656">
              <a:buClr>
                <a:srgbClr val="5E5E5E"/>
              </a:buClr>
              <a:buFont typeface="Helvetica"/>
              <a:defRPr sz="38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rPr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stress (neural input, disease, learned response) </a:t>
            </a:r>
            <a:endParaRPr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marL="81280" marR="81280" defTabSz="1821656"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rPr b="1"/>
              <a:t>-&gt;</a:t>
            </a:r>
            <a:r>
              <a:t> hypothalamus </a:t>
            </a:r>
            <a:r>
              <a:rPr b="1"/>
              <a:t>-&gt;</a:t>
            </a:r>
            <a:r>
              <a:t> </a:t>
            </a:r>
            <a:r>
              <a:rPr b="1"/>
              <a:t>immediate</a:t>
            </a:r>
            <a:r>
              <a:t> response &amp; </a:t>
            </a:r>
            <a:r>
              <a:rPr b="1"/>
              <a:t>long-term</a:t>
            </a:r>
            <a:r>
              <a:t> response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" name="Immediate Endocrine Response…"/>
          <p:cNvSpPr txBox="1"/>
          <p:nvPr/>
        </p:nvSpPr>
        <p:spPr>
          <a:xfrm>
            <a:off x="3851671" y="965596"/>
            <a:ext cx="16680658" cy="7750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Immediate Endocrine Response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defRPr b="1" sz="50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via Autonomic Nervous System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lvl="2" marL="81280" marR="81280" indent="68580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hypothalamus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brainstem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vagus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increase heart-rate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spinal cord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sympathetic activation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spinal cord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splanchnic nerve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adrenal medulla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1910079" marR="81280" defTabSz="1821656">
              <a:defRPr b="1" sz="3800">
                <a:uFill>
                  <a:solidFill>
                    <a:srgbClr val="000000"/>
                  </a:solidFill>
                </a:uFill>
              </a:defRPr>
            </a:pPr>
            <a:r>
              <a:t>Adrenal Medulla</a:t>
            </a:r>
          </a:p>
          <a:p>
            <a:pPr lvl="4" marL="81280" marR="81280" indent="137160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epinephrine, norepinephrine into blood stream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lvl="4" marL="81280" marR="81280" indent="137160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cardiovascular effects (heart rate, blood flow, blood pressure)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lvl="4" marL="81280" marR="81280" indent="1371600" defTabSz="1821656"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mobilize glucose, increase metabolism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9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21084" y="750093"/>
            <a:ext cx="18288001" cy="11255513"/>
          </a:xfrm>
          <a:prstGeom prst="rect">
            <a:avLst/>
          </a:prstGeom>
          <a:ln w="12700"/>
        </p:spPr>
      </p:pic>
      <p:sp>
        <p:nvSpPr>
          <p:cNvPr id="1580" name="Hypothalamus"/>
          <p:cNvSpPr txBox="1"/>
          <p:nvPr/>
        </p:nvSpPr>
        <p:spPr>
          <a:xfrm>
            <a:off x="18121312" y="3571875"/>
            <a:ext cx="2981825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581" name="Spinal Cord"/>
          <p:cNvSpPr txBox="1"/>
          <p:nvPr/>
        </p:nvSpPr>
        <p:spPr>
          <a:xfrm>
            <a:off x="5976937" y="6572250"/>
            <a:ext cx="248162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Spinal Cord</a:t>
            </a:r>
          </a:p>
        </p:txBody>
      </p:sp>
      <p:sp>
        <p:nvSpPr>
          <p:cNvPr id="1582" name="Sympathetic…"/>
          <p:cNvSpPr txBox="1"/>
          <p:nvPr/>
        </p:nvSpPr>
        <p:spPr>
          <a:xfrm>
            <a:off x="11638359" y="7786687"/>
            <a:ext cx="360132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Sympathetic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Splanchnic Nerve</a:t>
            </a:r>
          </a:p>
        </p:txBody>
      </p:sp>
      <p:sp>
        <p:nvSpPr>
          <p:cNvPr id="1583" name="Adrenal Medulla…"/>
          <p:cNvSpPr txBox="1"/>
          <p:nvPr/>
        </p:nvSpPr>
        <p:spPr>
          <a:xfrm>
            <a:off x="11638359" y="9483328"/>
            <a:ext cx="5055466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Adrenal Medulla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secretes epinephrine and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norepinephrine</a:t>
            </a:r>
          </a:p>
        </p:txBody>
      </p:sp>
      <p:sp>
        <p:nvSpPr>
          <p:cNvPr id="1584" name="Adrenal Gland"/>
          <p:cNvSpPr txBox="1"/>
          <p:nvPr/>
        </p:nvSpPr>
        <p:spPr>
          <a:xfrm>
            <a:off x="5137546" y="10001250"/>
            <a:ext cx="298224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Adrenal Gland</a:t>
            </a:r>
          </a:p>
        </p:txBody>
      </p:sp>
      <p:sp>
        <p:nvSpPr>
          <p:cNvPr id="1585" name="Kidney"/>
          <p:cNvSpPr txBox="1"/>
          <p:nvPr/>
        </p:nvSpPr>
        <p:spPr>
          <a:xfrm>
            <a:off x="3958828" y="12144375"/>
            <a:ext cx="1552586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Kidney</a:t>
            </a:r>
          </a:p>
        </p:txBody>
      </p:sp>
      <p:sp>
        <p:nvSpPr>
          <p:cNvPr id="1586" name="Line"/>
          <p:cNvSpPr/>
          <p:nvPr/>
        </p:nvSpPr>
        <p:spPr>
          <a:xfrm>
            <a:off x="8459390" y="6965156"/>
            <a:ext cx="704842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87" name="Line"/>
          <p:cNvSpPr/>
          <p:nvPr/>
        </p:nvSpPr>
        <p:spPr>
          <a:xfrm>
            <a:off x="10941843" y="8215312"/>
            <a:ext cx="704842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88" name="Line"/>
          <p:cNvSpPr/>
          <p:nvPr/>
        </p:nvSpPr>
        <p:spPr>
          <a:xfrm>
            <a:off x="10245328" y="9858375"/>
            <a:ext cx="1393146" cy="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89" name="Line"/>
          <p:cNvSpPr/>
          <p:nvPr/>
        </p:nvSpPr>
        <p:spPr>
          <a:xfrm>
            <a:off x="4744640" y="9661921"/>
            <a:ext cx="644129" cy="487941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90" name="Line"/>
          <p:cNvSpPr/>
          <p:nvPr/>
        </p:nvSpPr>
        <p:spPr>
          <a:xfrm>
            <a:off x="4601765" y="11037094"/>
            <a:ext cx="1" cy="1225029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591" name="Immediate Endocrine Response to Stress…"/>
          <p:cNvSpPr txBox="1"/>
          <p:nvPr/>
        </p:nvSpPr>
        <p:spPr>
          <a:xfrm>
            <a:off x="3976687" y="-38100"/>
            <a:ext cx="14626829" cy="179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marL="81280" marR="81280" defTabSz="1821656">
              <a:buClr>
                <a:srgbClr val="0433FF"/>
              </a:buClr>
              <a:buFont typeface="Helvetica"/>
              <a:defRPr b="1" sz="52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Immediate Endocrine Response to Stress</a:t>
            </a:r>
          </a:p>
          <a:p>
            <a:pPr marL="81280" marR="81280" defTabSz="1821656">
              <a:buClr>
                <a:srgbClr val="0433FF"/>
              </a:buClr>
              <a:buFont typeface="Helvetica"/>
              <a:defRPr b="1" sz="52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via autonomic nervous system</a:t>
            </a:r>
          </a:p>
        </p:txBody>
      </p:sp>
      <p:sp>
        <p:nvSpPr>
          <p:cNvPr id="1592" name="Preganglionic Sympathetic"/>
          <p:cNvSpPr txBox="1"/>
          <p:nvPr/>
        </p:nvSpPr>
        <p:spPr>
          <a:xfrm>
            <a:off x="4387453" y="7536656"/>
            <a:ext cx="5661422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A3D7"/>
                </a:solidFill>
                <a:uFill>
                  <a:solidFill>
                    <a:srgbClr val="00A3D7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Preganglionic Sympathetic </a:t>
            </a:r>
          </a:p>
        </p:txBody>
      </p:sp>
      <p:sp>
        <p:nvSpPr>
          <p:cNvPr id="1593" name="ACh -&gt; Nicotinic Receptors"/>
          <p:cNvSpPr txBox="1"/>
          <p:nvPr/>
        </p:nvSpPr>
        <p:spPr>
          <a:xfrm>
            <a:off x="10691812" y="8965406"/>
            <a:ext cx="6625829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A3D7"/>
                </a:solidFill>
                <a:uFill>
                  <a:solidFill>
                    <a:srgbClr val="00A3D7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ACh -&gt; Nicotinic Receptors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3" name="Group"/>
          <p:cNvGrpSpPr/>
          <p:nvPr/>
        </p:nvGrpSpPr>
        <p:grpSpPr>
          <a:xfrm>
            <a:off x="5102225" y="3495675"/>
            <a:ext cx="12439650" cy="5589985"/>
            <a:chOff x="0" y="0"/>
            <a:chExt cx="12439650" cy="5589984"/>
          </a:xfrm>
        </p:grpSpPr>
        <p:sp>
          <p:nvSpPr>
            <p:cNvPr id="371" name="Rectangle"/>
            <p:cNvSpPr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72" name="Rectangle"/>
            <p:cNvSpPr txBox="1"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374" name="Rectangle"/>
          <p:cNvSpPr/>
          <p:nvPr/>
        </p:nvSpPr>
        <p:spPr>
          <a:xfrm>
            <a:off x="6664325" y="4746625"/>
            <a:ext cx="9464675" cy="2806701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386" name="Group"/>
          <p:cNvGrpSpPr/>
          <p:nvPr/>
        </p:nvGrpSpPr>
        <p:grpSpPr>
          <a:xfrm flipH="1" rot="10800000">
            <a:off x="6905625" y="800100"/>
            <a:ext cx="2079626" cy="2682876"/>
            <a:chOff x="0" y="0"/>
            <a:chExt cx="2079625" cy="2682875"/>
          </a:xfrm>
        </p:grpSpPr>
        <p:sp>
          <p:nvSpPr>
            <p:cNvPr id="375" name="Rectangle"/>
            <p:cNvSpPr/>
            <p:nvPr/>
          </p:nvSpPr>
          <p:spPr>
            <a:xfrm>
              <a:off x="0" y="0"/>
              <a:ext cx="2079626" cy="2682876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76" name="Rectangle"/>
            <p:cNvSpPr/>
            <p:nvPr/>
          </p:nvSpPr>
          <p:spPr>
            <a:xfrm>
              <a:off x="109766" y="103402"/>
              <a:ext cx="1851193" cy="248445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379" name="Group"/>
            <p:cNvGrpSpPr/>
            <p:nvPr/>
          </p:nvGrpSpPr>
          <p:grpSpPr>
            <a:xfrm>
              <a:off x="403465" y="762645"/>
              <a:ext cx="575531" cy="553642"/>
              <a:chOff x="0" y="0"/>
              <a:chExt cx="575530" cy="553640"/>
            </a:xfrm>
          </p:grpSpPr>
          <p:sp>
            <p:nvSpPr>
              <p:cNvPr id="377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78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382" name="Group"/>
            <p:cNvGrpSpPr/>
            <p:nvPr/>
          </p:nvGrpSpPr>
          <p:grpSpPr>
            <a:xfrm>
              <a:off x="1159962" y="1310398"/>
              <a:ext cx="575532" cy="553642"/>
              <a:chOff x="0" y="0"/>
              <a:chExt cx="575530" cy="553640"/>
            </a:xfrm>
          </p:grpSpPr>
          <p:sp>
            <p:nvSpPr>
              <p:cNvPr id="380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81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385" name="Group"/>
            <p:cNvGrpSpPr/>
            <p:nvPr/>
          </p:nvGrpSpPr>
          <p:grpSpPr>
            <a:xfrm>
              <a:off x="706063" y="27648"/>
              <a:ext cx="575532" cy="553642"/>
              <a:chOff x="0" y="0"/>
              <a:chExt cx="575530" cy="553640"/>
            </a:xfrm>
          </p:grpSpPr>
          <p:sp>
            <p:nvSpPr>
              <p:cNvPr id="383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84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387" name="Rectangle"/>
          <p:cNvSpPr/>
          <p:nvPr/>
        </p:nvSpPr>
        <p:spPr>
          <a:xfrm>
            <a:off x="14424421" y="9090025"/>
            <a:ext cx="1898651" cy="2536825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390" name="Group"/>
          <p:cNvGrpSpPr/>
          <p:nvPr/>
        </p:nvGrpSpPr>
        <p:grpSpPr>
          <a:xfrm>
            <a:off x="14531578" y="9188450"/>
            <a:ext cx="1689101" cy="2349500"/>
            <a:chOff x="0" y="0"/>
            <a:chExt cx="1689100" cy="2349500"/>
          </a:xfrm>
        </p:grpSpPr>
        <p:sp>
          <p:nvSpPr>
            <p:cNvPr id="388" name="Rectangle"/>
            <p:cNvSpPr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89" name="Rectangle"/>
            <p:cNvSpPr txBox="1"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391" name="Endocrine Cell synthesizes hormone"/>
          <p:cNvSpPr txBox="1"/>
          <p:nvPr/>
        </p:nvSpPr>
        <p:spPr>
          <a:xfrm>
            <a:off x="9045575" y="839390"/>
            <a:ext cx="985837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Endocrine Cell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synthesizes hormone</a:t>
            </a:r>
          </a:p>
        </p:txBody>
      </p:sp>
      <p:sp>
        <p:nvSpPr>
          <p:cNvPr id="392" name="Target Cell has receptors…"/>
          <p:cNvSpPr txBox="1"/>
          <p:nvPr/>
        </p:nvSpPr>
        <p:spPr>
          <a:xfrm>
            <a:off x="7566025" y="9636125"/>
            <a:ext cx="6804422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Target Cell has receptors</a:t>
            </a:r>
          </a:p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 for the hormone</a:t>
            </a:r>
          </a:p>
        </p:txBody>
      </p:sp>
      <p:sp>
        <p:nvSpPr>
          <p:cNvPr id="393" name="Shape"/>
          <p:cNvSpPr/>
          <p:nvPr/>
        </p:nvSpPr>
        <p:spPr>
          <a:xfrm>
            <a:off x="14652625" y="88804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94" name="Shape"/>
          <p:cNvSpPr/>
          <p:nvPr/>
        </p:nvSpPr>
        <p:spPr>
          <a:xfrm>
            <a:off x="15460265" y="88550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95" name="H"/>
          <p:cNvSpPr txBox="1"/>
          <p:nvPr/>
        </p:nvSpPr>
        <p:spPr>
          <a:xfrm>
            <a:off x="8035925" y="349250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96" name="H"/>
          <p:cNvSpPr txBox="1"/>
          <p:nvPr/>
        </p:nvSpPr>
        <p:spPr>
          <a:xfrm>
            <a:off x="9436100" y="37052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97" name="H"/>
          <p:cNvSpPr txBox="1"/>
          <p:nvPr/>
        </p:nvSpPr>
        <p:spPr>
          <a:xfrm>
            <a:off x="11893550" y="366077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98" name="H"/>
          <p:cNvSpPr txBox="1"/>
          <p:nvPr/>
        </p:nvSpPr>
        <p:spPr>
          <a:xfrm>
            <a:off x="14352984" y="36163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99" name="H"/>
          <p:cNvSpPr txBox="1"/>
          <p:nvPr/>
        </p:nvSpPr>
        <p:spPr>
          <a:xfrm>
            <a:off x="16440150" y="45434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0" name="H"/>
          <p:cNvSpPr txBox="1"/>
          <p:nvPr/>
        </p:nvSpPr>
        <p:spPr>
          <a:xfrm>
            <a:off x="16656843" y="6988175"/>
            <a:ext cx="680530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1" name="H"/>
          <p:cNvSpPr txBox="1"/>
          <p:nvPr/>
        </p:nvSpPr>
        <p:spPr>
          <a:xfrm>
            <a:off x="14582775" y="841057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2" name="H"/>
          <p:cNvSpPr txBox="1"/>
          <p:nvPr/>
        </p:nvSpPr>
        <p:spPr>
          <a:xfrm>
            <a:off x="15389225" y="8378825"/>
            <a:ext cx="680529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3" name="H"/>
          <p:cNvSpPr txBox="1"/>
          <p:nvPr/>
        </p:nvSpPr>
        <p:spPr>
          <a:xfrm>
            <a:off x="13174265" y="780415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4" name="H"/>
          <p:cNvSpPr txBox="1"/>
          <p:nvPr/>
        </p:nvSpPr>
        <p:spPr>
          <a:xfrm>
            <a:off x="9756775" y="800100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05" name="H"/>
          <p:cNvSpPr txBox="1"/>
          <p:nvPr/>
        </p:nvSpPr>
        <p:spPr>
          <a:xfrm>
            <a:off x="7429500" y="797877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grpSp>
        <p:nvGrpSpPr>
          <p:cNvPr id="408" name="Group"/>
          <p:cNvGrpSpPr/>
          <p:nvPr/>
        </p:nvGrpSpPr>
        <p:grpSpPr>
          <a:xfrm>
            <a:off x="8318500" y="11458575"/>
            <a:ext cx="5965032" cy="704851"/>
            <a:chOff x="0" y="0"/>
            <a:chExt cx="5965031" cy="704850"/>
          </a:xfrm>
        </p:grpSpPr>
        <p:sp>
          <p:nvSpPr>
            <p:cNvPr id="406" name="Target Cell responds (contracts, secretes, etc.)"/>
            <p:cNvSpPr/>
            <p:nvPr/>
          </p:nvSpPr>
          <p:spPr>
            <a:xfrm>
              <a:off x="0" y="704850"/>
              <a:ext cx="596503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ctr" defTabSz="1821656">
                <a:buClr>
                  <a:srgbClr val="000000"/>
                </a:buClr>
                <a:buFont typeface="Helvetica"/>
                <a:defRPr b="1" i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Target Cell responds (contracts, secretes, etc.)</a:t>
              </a:r>
            </a:p>
          </p:txBody>
        </p:sp>
        <p:sp>
          <p:nvSpPr>
            <p:cNvPr id="407" name="Line"/>
            <p:cNvSpPr/>
            <p:nvPr/>
          </p:nvSpPr>
          <p:spPr>
            <a:xfrm flipH="1">
              <a:off x="4105275" y="0"/>
              <a:ext cx="1660525" cy="638175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09" name="When stimulated, endocrine cell…"/>
          <p:cNvSpPr txBox="1"/>
          <p:nvPr/>
        </p:nvSpPr>
        <p:spPr>
          <a:xfrm>
            <a:off x="9156700" y="1793875"/>
            <a:ext cx="691081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When stimulated, endocrine cell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secretes hormone into blood</a:t>
            </a:r>
          </a:p>
        </p:txBody>
      </p:sp>
      <p:sp>
        <p:nvSpPr>
          <p:cNvPr id="410" name="H"/>
          <p:cNvSpPr txBox="1"/>
          <p:nvPr/>
        </p:nvSpPr>
        <p:spPr>
          <a:xfrm>
            <a:off x="8048625" y="1518046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11" name="H"/>
          <p:cNvSpPr txBox="1"/>
          <p:nvPr/>
        </p:nvSpPr>
        <p:spPr>
          <a:xfrm>
            <a:off x="7280671" y="2089546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12" name="H"/>
          <p:cNvSpPr txBox="1"/>
          <p:nvPr/>
        </p:nvSpPr>
        <p:spPr>
          <a:xfrm>
            <a:off x="7566421" y="2839640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13" name="no hormone –&gt; disease…"/>
          <p:cNvSpPr txBox="1"/>
          <p:nvPr/>
        </p:nvSpPr>
        <p:spPr>
          <a:xfrm>
            <a:off x="7762875" y="5286375"/>
            <a:ext cx="7077673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no hormone –&gt; disease</a:t>
            </a:r>
          </a:p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bad receptors –&gt; disease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5" name="Long-term, transcriptional stress response mediated by glucocorticoids (GC):"/>
          <p:cNvSpPr txBox="1"/>
          <p:nvPr>
            <p:ph type="title"/>
          </p:nvPr>
        </p:nvSpPr>
        <p:spPr>
          <a:xfrm>
            <a:off x="3895725" y="0"/>
            <a:ext cx="15357475" cy="2946797"/>
          </a:xfrm>
          <a:prstGeom prst="rect">
            <a:avLst/>
          </a:prstGeom>
        </p:spPr>
        <p:txBody>
          <a:bodyPr/>
          <a:lstStyle/>
          <a:p>
            <a:pPr/>
            <a:r>
              <a:t>Long-term, transcriptional stress response mediated by glucocorticoids (GC):</a:t>
            </a:r>
          </a:p>
        </p:txBody>
      </p:sp>
      <p:sp>
        <p:nvSpPr>
          <p:cNvPr id="1596" name="CRH from hypothalamus…"/>
          <p:cNvSpPr txBox="1"/>
          <p:nvPr/>
        </p:nvSpPr>
        <p:spPr>
          <a:xfrm>
            <a:off x="4279900" y="2978150"/>
            <a:ext cx="16198454" cy="944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CRH from hypothalamus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long portal vessels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anterior pituitary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pituitary cells called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corticotropes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adrenocorticotropic hormone (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ACTH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)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4000"/>
              </a:spcBef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ACTH in blood</a:t>
            </a: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cortex of adrenal gland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ACTH receptors increase cAMP</a:t>
            </a:r>
            <a:endParaRPr b="1">
              <a:solidFill>
                <a:srgbClr val="D84800"/>
              </a:solidFill>
              <a:uFill>
                <a:solidFill>
                  <a:srgbClr val="D84800"/>
                </a:solidFill>
              </a:uFill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increased cholesterol conversion to cortisol by enzyme P450 in mitochondria  &amp;  increased cortical growth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5700"/>
              </a:spcBef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Glucocorticoids</a:t>
            </a:r>
          </a:p>
          <a:p>
            <a:pPr marL="995680" marR="81280" indent="-914400" defTabSz="1821656">
              <a:buClr>
                <a:srgbClr val="D848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transcriptional effects on cells expressing GC receptors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Figure 11.2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11.20</a:t>
            </a:r>
          </a:p>
        </p:txBody>
      </p:sp>
      <p:grpSp>
        <p:nvGrpSpPr>
          <p:cNvPr id="1601" name="Group"/>
          <p:cNvGrpSpPr/>
          <p:nvPr/>
        </p:nvGrpSpPr>
        <p:grpSpPr>
          <a:xfrm>
            <a:off x="5030390" y="553640"/>
            <a:ext cx="14323220" cy="12355117"/>
            <a:chOff x="0" y="0"/>
            <a:chExt cx="14323218" cy="12355115"/>
          </a:xfrm>
        </p:grpSpPr>
        <p:pic>
          <p:nvPicPr>
            <p:cNvPr id="1599" name="fox78119_1120.jpg" descr="fox78119_11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6459"/>
              <a:ext cx="14323219" cy="121086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00" name="Rectangle"/>
            <p:cNvSpPr/>
            <p:nvPr/>
          </p:nvSpPr>
          <p:spPr>
            <a:xfrm>
              <a:off x="625078" y="0"/>
              <a:ext cx="13108782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3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0" y="1821656"/>
            <a:ext cx="10340579" cy="10416950"/>
          </a:xfrm>
          <a:prstGeom prst="rect">
            <a:avLst/>
          </a:prstGeom>
          <a:ln w="12700"/>
        </p:spPr>
      </p:pic>
      <p:sp>
        <p:nvSpPr>
          <p:cNvPr id="1604" name="Hypothalamus"/>
          <p:cNvSpPr txBox="1"/>
          <p:nvPr/>
        </p:nvSpPr>
        <p:spPr>
          <a:xfrm>
            <a:off x="3527425" y="3292475"/>
            <a:ext cx="319530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605" name="Anterior Pituitary"/>
          <p:cNvSpPr txBox="1"/>
          <p:nvPr/>
        </p:nvSpPr>
        <p:spPr>
          <a:xfrm>
            <a:off x="3873500" y="9385300"/>
            <a:ext cx="374301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Anterior Pituitary</a:t>
            </a:r>
          </a:p>
        </p:txBody>
      </p:sp>
      <p:sp>
        <p:nvSpPr>
          <p:cNvPr id="1606" name="Line"/>
          <p:cNvSpPr/>
          <p:nvPr/>
        </p:nvSpPr>
        <p:spPr>
          <a:xfrm flipH="1">
            <a:off x="5883275" y="8210550"/>
            <a:ext cx="1101725" cy="1241426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07" name="Shape"/>
          <p:cNvSpPr/>
          <p:nvPr/>
        </p:nvSpPr>
        <p:spPr>
          <a:xfrm>
            <a:off x="8042275" y="7407088"/>
            <a:ext cx="466725" cy="297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22" fill="norm" stroke="1" extrusionOk="0">
                <a:moveTo>
                  <a:pt x="6612" y="4806"/>
                </a:moveTo>
                <a:cubicBezTo>
                  <a:pt x="5878" y="5025"/>
                  <a:pt x="2351" y="6770"/>
                  <a:pt x="2057" y="7643"/>
                </a:cubicBezTo>
                <a:cubicBezTo>
                  <a:pt x="735" y="10479"/>
                  <a:pt x="735" y="14188"/>
                  <a:pt x="0" y="17461"/>
                </a:cubicBezTo>
                <a:cubicBezTo>
                  <a:pt x="441" y="18334"/>
                  <a:pt x="441" y="20079"/>
                  <a:pt x="1322" y="20297"/>
                </a:cubicBezTo>
                <a:cubicBezTo>
                  <a:pt x="5584" y="21170"/>
                  <a:pt x="14106" y="17243"/>
                  <a:pt x="18367" y="15497"/>
                </a:cubicBezTo>
                <a:cubicBezTo>
                  <a:pt x="19396" y="12006"/>
                  <a:pt x="20131" y="8952"/>
                  <a:pt x="21600" y="5897"/>
                </a:cubicBezTo>
                <a:cubicBezTo>
                  <a:pt x="20278" y="-430"/>
                  <a:pt x="16898" y="6"/>
                  <a:pt x="13078" y="6"/>
                </a:cubicBezTo>
                <a:lnTo>
                  <a:pt x="6612" y="4806"/>
                </a:lnTo>
                <a:close/>
              </a:path>
            </a:pathLst>
          </a:custGeom>
          <a:solidFill>
            <a:srgbClr val="BCBC9D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08" name="Rectangle"/>
          <p:cNvSpPr/>
          <p:nvPr/>
        </p:nvSpPr>
        <p:spPr>
          <a:xfrm>
            <a:off x="8013700" y="4740275"/>
            <a:ext cx="1482725" cy="196851"/>
          </a:xfrm>
          <a:prstGeom prst="rect">
            <a:avLst/>
          </a:prstGeom>
          <a:solidFill>
            <a:srgbClr val="F8C74B"/>
          </a:solidFill>
          <a:ln w="12700">
            <a:solidFill>
              <a:srgbClr val="F8C74B"/>
            </a:solidFill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09" name="Rectangle"/>
          <p:cNvSpPr/>
          <p:nvPr/>
        </p:nvSpPr>
        <p:spPr>
          <a:xfrm>
            <a:off x="10512425" y="4076700"/>
            <a:ext cx="3273425" cy="139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10" name="Long-Term Response to Stress:…"/>
          <p:cNvSpPr txBox="1"/>
          <p:nvPr/>
        </p:nvSpPr>
        <p:spPr>
          <a:xfrm>
            <a:off x="3710384" y="303609"/>
            <a:ext cx="11882351" cy="161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Long-Term Response to Stress:</a:t>
            </a:r>
          </a:p>
          <a:p>
            <a:pPr marL="81280" marR="81280" defTabSz="1821656">
              <a:defRPr b="1" sz="46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pPr>
            <a:r>
              <a:t>secretion of mineralo- &amp; glucocorticoids</a:t>
            </a:r>
          </a:p>
        </p:txBody>
      </p:sp>
      <p:sp>
        <p:nvSpPr>
          <p:cNvPr id="1611" name="Mineralocorticoids (aldosterone):…"/>
          <p:cNvSpPr txBox="1"/>
          <p:nvPr/>
        </p:nvSpPr>
        <p:spPr>
          <a:xfrm>
            <a:off x="13210381" y="3031728"/>
            <a:ext cx="7959568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Mineralocorticoids (aldosterone):</a:t>
            </a:r>
            <a:endParaRPr b="1" sz="3200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defRPr b="1" sz="3200">
                <a:solidFill>
                  <a:srgbClr val="AAAAAA"/>
                </a:solidFill>
                <a:uFill>
                  <a:solidFill>
                    <a:srgbClr val="AAAAAA"/>
                  </a:solidFill>
                </a:uFill>
              </a:defRPr>
            </a:pPr>
            <a:r>
              <a:t>retention of Na+ and H20 by kidneys</a:t>
            </a:r>
          </a:p>
          <a:p>
            <a:pPr marL="81280" marR="81280" defTabSz="1821656">
              <a:defRPr b="1" sz="3200">
                <a:solidFill>
                  <a:srgbClr val="AAAAAA"/>
                </a:solidFill>
                <a:uFill>
                  <a:solidFill>
                    <a:srgbClr val="AAAAAA"/>
                  </a:solidFill>
                </a:uFill>
              </a:defRPr>
            </a:pPr>
            <a:r>
              <a:t>increased blood volume and pressure</a:t>
            </a:r>
          </a:p>
        </p:txBody>
      </p:sp>
      <p:sp>
        <p:nvSpPr>
          <p:cNvPr id="1612" name="Glucocorticoids (cortisol):…"/>
          <p:cNvSpPr txBox="1"/>
          <p:nvPr/>
        </p:nvSpPr>
        <p:spPr>
          <a:xfrm>
            <a:off x="13210381" y="5157787"/>
            <a:ext cx="7148361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Glucocorticoids (cortisol):</a:t>
            </a:r>
            <a:endParaRPr b="1" sz="3200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defRPr b="1" sz="32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convert protein and fat to glucose</a:t>
            </a:r>
          </a:p>
          <a:p>
            <a:pPr marL="81280" marR="81280" defTabSz="1821656">
              <a:defRPr b="1" sz="32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suppress immune system</a:t>
            </a:r>
          </a:p>
        </p:txBody>
      </p:sp>
      <p:sp>
        <p:nvSpPr>
          <p:cNvPr id="1613" name="ACTH"/>
          <p:cNvSpPr txBox="1"/>
          <p:nvPr/>
        </p:nvSpPr>
        <p:spPr>
          <a:xfrm>
            <a:off x="9798843" y="10501312"/>
            <a:ext cx="14324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614" name="Adrenal Cortex secretes mineralocorticoids and glucocorticoids"/>
          <p:cNvSpPr txBox="1"/>
          <p:nvPr/>
        </p:nvSpPr>
        <p:spPr>
          <a:xfrm>
            <a:off x="16210359" y="9733359"/>
            <a:ext cx="4964907" cy="2214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Adrenal Cortex </a:t>
            </a: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secretes mineralocorticoids and glucocorticoids</a:t>
            </a:r>
          </a:p>
        </p:txBody>
      </p:sp>
      <p:sp>
        <p:nvSpPr>
          <p:cNvPr id="1615" name="Line"/>
          <p:cNvSpPr/>
          <p:nvPr/>
        </p:nvSpPr>
        <p:spPr>
          <a:xfrm>
            <a:off x="10614818" y="9429750"/>
            <a:ext cx="5558" cy="892858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16" name="CRH"/>
          <p:cNvSpPr txBox="1"/>
          <p:nvPr/>
        </p:nvSpPr>
        <p:spPr>
          <a:xfrm>
            <a:off x="5566171" y="5732859"/>
            <a:ext cx="1170633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617" name="Line"/>
          <p:cNvSpPr/>
          <p:nvPr/>
        </p:nvSpPr>
        <p:spPr>
          <a:xfrm flipH="1">
            <a:off x="14949053" y="10072631"/>
            <a:ext cx="1259895" cy="232532"/>
          </a:xfrm>
          <a:prstGeom prst="line">
            <a:avLst/>
          </a:prstGeom>
          <a:ln w="254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" name="Enhanced Stress Response Depressed women with Posttraumatic Stress Disorder (childhood abuse) show enhanced cortisol release in response to social stress."/>
          <p:cNvSpPr txBox="1"/>
          <p:nvPr>
            <p:ph type="title"/>
          </p:nvPr>
        </p:nvSpPr>
        <p:spPr>
          <a:xfrm>
            <a:off x="3565525" y="0"/>
            <a:ext cx="15855950" cy="2670175"/>
          </a:xfrm>
          <a:prstGeom prst="rect">
            <a:avLst/>
          </a:prstGeom>
        </p:spPr>
        <p:txBody>
          <a:bodyPr/>
          <a:lstStyle/>
          <a:p>
            <a:pPr/>
            <a:r>
              <a:t>Enhanced Stress Response</a:t>
            </a:r>
            <a:br/>
            <a:r>
              <a:rPr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Depressed women with Posttraumatic Stress Disorder (childhood abuse) show enhanced cortisol release in response to social stress.</a:t>
            </a:r>
          </a:p>
        </p:txBody>
      </p:sp>
      <p:grpSp>
        <p:nvGrpSpPr>
          <p:cNvPr id="1629" name="Group"/>
          <p:cNvGrpSpPr/>
          <p:nvPr/>
        </p:nvGrpSpPr>
        <p:grpSpPr>
          <a:xfrm>
            <a:off x="5609487" y="2322691"/>
            <a:ext cx="15000018" cy="9894710"/>
            <a:chOff x="0" y="0"/>
            <a:chExt cx="15000017" cy="9894708"/>
          </a:xfrm>
        </p:grpSpPr>
        <p:pic>
          <p:nvPicPr>
            <p:cNvPr id="1620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1155578" cy="98947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21" name="Line"/>
            <p:cNvSpPr/>
            <p:nvPr/>
          </p:nvSpPr>
          <p:spPr>
            <a:xfrm flipV="1">
              <a:off x="7371778" y="1648676"/>
              <a:ext cx="2457261" cy="492222"/>
            </a:xfrm>
            <a:prstGeom prst="line">
              <a:avLst/>
            </a:prstGeom>
            <a:noFill/>
            <a:ln w="50800" cap="flat">
              <a:solidFill>
                <a:srgbClr val="7B1142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22" name="Depressed, Abused"/>
            <p:cNvSpPr txBox="1"/>
            <p:nvPr/>
          </p:nvSpPr>
          <p:spPr>
            <a:xfrm>
              <a:off x="9684091" y="1079710"/>
              <a:ext cx="2893219" cy="11080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Depressed, Abused</a:t>
              </a:r>
            </a:p>
          </p:txBody>
        </p:sp>
        <p:sp>
          <p:nvSpPr>
            <p:cNvPr id="1623" name="Line"/>
            <p:cNvSpPr/>
            <p:nvPr/>
          </p:nvSpPr>
          <p:spPr>
            <a:xfrm>
              <a:off x="10669179" y="5350922"/>
              <a:ext cx="1228630" cy="232880"/>
            </a:xfrm>
            <a:prstGeom prst="line">
              <a:avLst/>
            </a:prstGeom>
            <a:noFill/>
            <a:ln w="50800" cap="flat">
              <a:solidFill>
                <a:srgbClr val="7B1142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24" name="Depressed, Non-Abused"/>
            <p:cNvSpPr txBox="1"/>
            <p:nvPr/>
          </p:nvSpPr>
          <p:spPr>
            <a:xfrm>
              <a:off x="11588877" y="5104812"/>
              <a:ext cx="3411141" cy="11080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Depressed, Non-Abused</a:t>
              </a:r>
            </a:p>
          </p:txBody>
        </p:sp>
        <p:sp>
          <p:nvSpPr>
            <p:cNvPr id="1625" name="Non-Depressed"/>
            <p:cNvSpPr txBox="1"/>
            <p:nvPr/>
          </p:nvSpPr>
          <p:spPr>
            <a:xfrm>
              <a:off x="8954203" y="6761428"/>
              <a:ext cx="4214814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Non-Depressed</a:t>
              </a:r>
            </a:p>
          </p:txBody>
        </p:sp>
        <p:sp>
          <p:nvSpPr>
            <p:cNvPr id="1626" name="Line"/>
            <p:cNvSpPr/>
            <p:nvPr/>
          </p:nvSpPr>
          <p:spPr>
            <a:xfrm>
              <a:off x="10609171" y="5649960"/>
              <a:ext cx="53693" cy="926225"/>
            </a:xfrm>
            <a:prstGeom prst="line">
              <a:avLst/>
            </a:prstGeom>
            <a:noFill/>
            <a:ln w="50800" cap="flat">
              <a:solidFill>
                <a:srgbClr val="7B1142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27" name="Line"/>
            <p:cNvSpPr/>
            <p:nvPr/>
          </p:nvSpPr>
          <p:spPr>
            <a:xfrm>
              <a:off x="3373204" y="8216920"/>
              <a:ext cx="1746613" cy="3176"/>
            </a:xfrm>
            <a:prstGeom prst="line">
              <a:avLst/>
            </a:prstGeom>
            <a:noFill/>
            <a:ln w="101600" cap="flat">
              <a:solidFill>
                <a:srgbClr val="D848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28" name="stress"/>
            <p:cNvSpPr txBox="1"/>
            <p:nvPr/>
          </p:nvSpPr>
          <p:spPr>
            <a:xfrm>
              <a:off x="3388996" y="7626784"/>
              <a:ext cx="1320722" cy="625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stress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HPA axis: Positive Feed forward"/>
          <p:cNvSpPr txBox="1"/>
          <p:nvPr>
            <p:ph type="title"/>
          </p:nvPr>
        </p:nvSpPr>
        <p:spPr>
          <a:xfrm>
            <a:off x="3546475" y="0"/>
            <a:ext cx="12588876" cy="1755775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Positive Feed forward</a:t>
            </a:r>
          </a:p>
        </p:txBody>
      </p:sp>
      <p:grpSp>
        <p:nvGrpSpPr>
          <p:cNvPr id="1635" name="Group"/>
          <p:cNvGrpSpPr/>
          <p:nvPr/>
        </p:nvGrpSpPr>
        <p:grpSpPr>
          <a:xfrm>
            <a:off x="18294349" y="12128500"/>
            <a:ext cx="2060576" cy="1270001"/>
            <a:chOff x="0" y="0"/>
            <a:chExt cx="2060574" cy="1270000"/>
          </a:xfrm>
        </p:grpSpPr>
        <p:sp>
          <p:nvSpPr>
            <p:cNvPr id="1632" name="Line"/>
            <p:cNvSpPr/>
            <p:nvPr/>
          </p:nvSpPr>
          <p:spPr>
            <a:xfrm>
              <a:off x="0" y="320675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33" name="Line"/>
            <p:cNvSpPr/>
            <p:nvPr/>
          </p:nvSpPr>
          <p:spPr>
            <a:xfrm>
              <a:off x="9524" y="739774"/>
              <a:ext cx="805943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634" name="stimulate…"/>
            <p:cNvSpPr/>
            <p:nvPr/>
          </p:nvSpPr>
          <p:spPr>
            <a:xfrm>
              <a:off x="7905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sp>
        <p:nvSpPr>
          <p:cNvPr id="1636" name="Rounded Rectangle"/>
          <p:cNvSpPr/>
          <p:nvPr/>
        </p:nvSpPr>
        <p:spPr>
          <a:xfrm>
            <a:off x="9128125" y="3854450"/>
            <a:ext cx="5673726" cy="2222501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37" name="Rounded Rectangle"/>
          <p:cNvSpPr/>
          <p:nvPr/>
        </p:nvSpPr>
        <p:spPr>
          <a:xfrm>
            <a:off x="9128125" y="7429500"/>
            <a:ext cx="5673726" cy="2282825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38" name="Rounded Rectangle"/>
          <p:cNvSpPr/>
          <p:nvPr/>
        </p:nvSpPr>
        <p:spPr>
          <a:xfrm>
            <a:off x="9128125" y="11258550"/>
            <a:ext cx="5673726" cy="2000251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639" name="Hypothalamus"/>
          <p:cNvSpPr txBox="1"/>
          <p:nvPr/>
        </p:nvSpPr>
        <p:spPr>
          <a:xfrm>
            <a:off x="10368926" y="3921125"/>
            <a:ext cx="319530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640" name="Pituitary"/>
          <p:cNvSpPr txBox="1"/>
          <p:nvPr/>
        </p:nvSpPr>
        <p:spPr>
          <a:xfrm>
            <a:off x="10988108" y="8807450"/>
            <a:ext cx="195693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1641" name="Adrenal…"/>
          <p:cNvSpPr txBox="1"/>
          <p:nvPr/>
        </p:nvSpPr>
        <p:spPr>
          <a:xfrm>
            <a:off x="11047651" y="11550650"/>
            <a:ext cx="1837848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Adrenal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Cortex</a:t>
            </a:r>
          </a:p>
        </p:txBody>
      </p:sp>
      <p:sp>
        <p:nvSpPr>
          <p:cNvPr id="1642" name="Line"/>
          <p:cNvSpPr/>
          <p:nvPr/>
        </p:nvSpPr>
        <p:spPr>
          <a:xfrm>
            <a:off x="11928475" y="5416550"/>
            <a:ext cx="3176" cy="260985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43" name="Line"/>
          <p:cNvSpPr/>
          <p:nvPr/>
        </p:nvSpPr>
        <p:spPr>
          <a:xfrm flipH="1">
            <a:off x="7956550" y="8540750"/>
            <a:ext cx="32162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44" name="Line"/>
          <p:cNvSpPr/>
          <p:nvPr/>
        </p:nvSpPr>
        <p:spPr>
          <a:xfrm flipV="1">
            <a:off x="7350125" y="12251531"/>
            <a:ext cx="2875360" cy="1270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45" name="Line"/>
          <p:cNvSpPr/>
          <p:nvPr/>
        </p:nvSpPr>
        <p:spPr>
          <a:xfrm>
            <a:off x="13503275" y="12249150"/>
            <a:ext cx="22637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46" name="CRH"/>
          <p:cNvSpPr txBox="1"/>
          <p:nvPr/>
        </p:nvSpPr>
        <p:spPr>
          <a:xfrm>
            <a:off x="11283950" y="4721225"/>
            <a:ext cx="117063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647" name="ACTH"/>
          <p:cNvSpPr txBox="1"/>
          <p:nvPr/>
        </p:nvSpPr>
        <p:spPr>
          <a:xfrm>
            <a:off x="11144250" y="817562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648" name="Cortisol"/>
          <p:cNvSpPr txBox="1"/>
          <p:nvPr/>
        </p:nvSpPr>
        <p:spPr>
          <a:xfrm>
            <a:off x="15684501" y="11884025"/>
            <a:ext cx="1861289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649" name="ACTH"/>
          <p:cNvSpPr txBox="1"/>
          <p:nvPr/>
        </p:nvSpPr>
        <p:spPr>
          <a:xfrm>
            <a:off x="6445250" y="817562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650" name="Line"/>
          <p:cNvSpPr/>
          <p:nvPr/>
        </p:nvSpPr>
        <p:spPr>
          <a:xfrm flipH="1" flipV="1">
            <a:off x="7369175" y="8848725"/>
            <a:ext cx="15876" cy="3448050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51" name="Circadian…"/>
          <p:cNvSpPr txBox="1"/>
          <p:nvPr/>
        </p:nvSpPr>
        <p:spPr>
          <a:xfrm>
            <a:off x="5214243" y="1743075"/>
            <a:ext cx="2195314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Circadian</a:t>
            </a:r>
          </a:p>
          <a:p>
            <a: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Cycle</a:t>
            </a:r>
          </a:p>
        </p:txBody>
      </p:sp>
      <p:sp>
        <p:nvSpPr>
          <p:cNvPr id="1652" name="Physiological…"/>
          <p:cNvSpPr txBox="1"/>
          <p:nvPr/>
        </p:nvSpPr>
        <p:spPr>
          <a:xfrm>
            <a:off x="8197097" y="1743075"/>
            <a:ext cx="300505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Physiological</a:t>
            </a:r>
          </a:p>
          <a:p>
            <a: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Stress</a:t>
            </a:r>
          </a:p>
        </p:txBody>
      </p:sp>
      <p:sp>
        <p:nvSpPr>
          <p:cNvPr id="1653" name="Line"/>
          <p:cNvSpPr/>
          <p:nvPr/>
        </p:nvSpPr>
        <p:spPr>
          <a:xfrm>
            <a:off x="6708775" y="3003550"/>
            <a:ext cx="3032126" cy="647700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54" name="Line"/>
          <p:cNvSpPr/>
          <p:nvPr/>
        </p:nvSpPr>
        <p:spPr>
          <a:xfrm>
            <a:off x="10281046" y="2974181"/>
            <a:ext cx="1584326" cy="767954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55" name="Line"/>
          <p:cNvSpPr/>
          <p:nvPr/>
        </p:nvSpPr>
        <p:spPr>
          <a:xfrm flipH="1">
            <a:off x="12942093" y="2909093"/>
            <a:ext cx="660798" cy="74612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656" name="“Psychological” stress"/>
          <p:cNvSpPr txBox="1"/>
          <p:nvPr/>
        </p:nvSpPr>
        <p:spPr>
          <a:xfrm>
            <a:off x="11944350" y="1771650"/>
            <a:ext cx="493512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“Psychological” stress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Corticotropes in Pituitary Synthesize POMC -&gt; ACTH"/>
          <p:cNvSpPr txBox="1"/>
          <p:nvPr>
            <p:ph type="title"/>
          </p:nvPr>
        </p:nvSpPr>
        <p:spPr>
          <a:xfrm>
            <a:off x="3544689" y="232171"/>
            <a:ext cx="14948298" cy="2125267"/>
          </a:xfrm>
          <a:prstGeom prst="rect">
            <a:avLst/>
          </a:prstGeom>
        </p:spPr>
        <p:txBody>
          <a:bodyPr/>
          <a:lstStyle/>
          <a:p>
            <a:pPr/>
            <a:r>
              <a:t>Corticotropes in Pituitary</a:t>
            </a:r>
            <a:br/>
            <a:r>
              <a:rPr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Synthesize POMC -&gt; ACTH</a:t>
            </a:r>
          </a:p>
        </p:txBody>
      </p:sp>
      <p:pic>
        <p:nvPicPr>
          <p:cNvPr id="165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2990850"/>
            <a:ext cx="18288000" cy="9493251"/>
          </a:xfrm>
          <a:prstGeom prst="rect">
            <a:avLst/>
          </a:prstGeom>
          <a:ln w="12700">
            <a:miter lim="400000"/>
          </a:ln>
        </p:spPr>
      </p:pic>
      <p:sp>
        <p:nvSpPr>
          <p:cNvPr id="1660" name="preopiomelanocortin (POMC)"/>
          <p:cNvSpPr txBox="1"/>
          <p:nvPr/>
        </p:nvSpPr>
        <p:spPr>
          <a:xfrm>
            <a:off x="9112250" y="2508250"/>
            <a:ext cx="6195256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preopiomelanocortin (POMC)</a:t>
            </a:r>
          </a:p>
        </p:txBody>
      </p:sp>
      <p:sp>
        <p:nvSpPr>
          <p:cNvPr id="1661" name="melanocyte stimulating…"/>
          <p:cNvSpPr txBox="1"/>
          <p:nvPr/>
        </p:nvSpPr>
        <p:spPr>
          <a:xfrm>
            <a:off x="14687550" y="11290300"/>
            <a:ext cx="6643688" cy="132159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pPr>
            <a:r>
              <a:t>melanocyte stimulating</a:t>
            </a:r>
          </a:p>
          <a:p>
            <a: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pPr>
            <a:r>
              <a:t>hormones (MSH) -</a:t>
            </a:r>
          </a:p>
          <a:p>
            <a: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pPr>
            <a:r>
              <a:t>can cause skin to darken</a:t>
            </a:r>
          </a:p>
        </p:txBody>
      </p:sp>
      <p:sp>
        <p:nvSpPr>
          <p:cNvPr id="1662" name="γ"/>
          <p:cNvSpPr txBox="1"/>
          <p:nvPr/>
        </p:nvSpPr>
        <p:spPr>
          <a:xfrm>
            <a:off x="7686675" y="8893175"/>
            <a:ext cx="374181" cy="4699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Symbol"/>
                <a:ea typeface="Symbol"/>
                <a:cs typeface="Symbol"/>
                <a:sym typeface="Symbol"/>
              </a:defRPr>
            </a:lvl1pPr>
          </a:lstStyle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rPr b="0">
                <a:latin typeface="Symbol"/>
                <a:ea typeface="Symbol"/>
                <a:cs typeface="Symbol"/>
                <a:sym typeface="Symbol"/>
              </a:rPr>
              <a:t>g</a:t>
            </a:r>
          </a:p>
        </p:txBody>
      </p:sp>
      <p:sp>
        <p:nvSpPr>
          <p:cNvPr id="1663" name="β"/>
          <p:cNvSpPr txBox="1"/>
          <p:nvPr/>
        </p:nvSpPr>
        <p:spPr>
          <a:xfrm>
            <a:off x="16138525" y="8870950"/>
            <a:ext cx="418446" cy="4699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Symbol"/>
                <a:ea typeface="Symbol"/>
                <a:cs typeface="Symbol"/>
                <a:sym typeface="Symbol"/>
              </a:defRPr>
            </a:lvl1pPr>
          </a:lstStyle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rPr b="0">
                <a:latin typeface="Symbol"/>
                <a:ea typeface="Symbol"/>
                <a:cs typeface="Symbol"/>
                <a:sym typeface="Symbol"/>
              </a:rPr>
              <a:t>b</a:t>
            </a:r>
          </a:p>
        </p:txBody>
      </p:sp>
      <p:sp>
        <p:nvSpPr>
          <p:cNvPr id="1664" name="α"/>
          <p:cNvSpPr txBox="1"/>
          <p:nvPr/>
        </p:nvSpPr>
        <p:spPr>
          <a:xfrm>
            <a:off x="9242425" y="11179175"/>
            <a:ext cx="444816" cy="4699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Symbol"/>
                <a:ea typeface="Symbol"/>
                <a:cs typeface="Symbol"/>
                <a:sym typeface="Symbol"/>
              </a:defRPr>
            </a:lvl1pPr>
          </a:lstStyle>
          <a:p>
            <a:pPr>
              <a:defRPr b="1">
                <a:latin typeface="Helvetica"/>
                <a:ea typeface="Helvetica"/>
                <a:cs typeface="Helvetica"/>
                <a:sym typeface="Helvetica"/>
              </a:defRPr>
            </a:pPr>
            <a:r>
              <a:rPr b="0">
                <a:latin typeface="Symbol"/>
                <a:ea typeface="Symbol"/>
                <a:cs typeface="Symbol"/>
                <a:sym typeface="Symbol"/>
              </a:rPr>
              <a:t>a</a:t>
            </a:r>
          </a:p>
        </p:txBody>
      </p:sp>
      <p:sp>
        <p:nvSpPr>
          <p:cNvPr id="1665" name="ACTH (39 a.a.)"/>
          <p:cNvSpPr txBox="1"/>
          <p:nvPr/>
        </p:nvSpPr>
        <p:spPr>
          <a:xfrm>
            <a:off x="9239250" y="7411640"/>
            <a:ext cx="2905643" cy="6096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 (39 a.a.)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7" name="Figure 11.18"/>
          <p:cNvSpPr txBox="1"/>
          <p:nvPr/>
        </p:nvSpPr>
        <p:spPr>
          <a:xfrm>
            <a:off x="3494484" y="1089421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11.18</a:t>
            </a:r>
          </a:p>
        </p:txBody>
      </p:sp>
      <p:grpSp>
        <p:nvGrpSpPr>
          <p:cNvPr id="1670" name="Group"/>
          <p:cNvGrpSpPr/>
          <p:nvPr/>
        </p:nvGrpSpPr>
        <p:grpSpPr>
          <a:xfrm>
            <a:off x="5353463" y="-17860"/>
            <a:ext cx="13285773" cy="13446231"/>
            <a:chOff x="0" y="0"/>
            <a:chExt cx="13285771" cy="13446230"/>
          </a:xfrm>
        </p:grpSpPr>
        <p:pic>
          <p:nvPicPr>
            <p:cNvPr id="1668" name="fox78119_1118.jpg" descr="fox78119_111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543321" y="166688"/>
              <a:ext cx="8199129" cy="132795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9" name="Rectangle"/>
            <p:cNvSpPr/>
            <p:nvPr/>
          </p:nvSpPr>
          <p:spPr>
            <a:xfrm>
              <a:off x="0" y="0"/>
              <a:ext cx="13285772" cy="6111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</p:grpSp>
      <p:sp>
        <p:nvSpPr>
          <p:cNvPr id="1671" name="ACTH…"/>
          <p:cNvSpPr txBox="1"/>
          <p:nvPr/>
        </p:nvSpPr>
        <p:spPr>
          <a:xfrm>
            <a:off x="4524375" y="6875859"/>
            <a:ext cx="2468036" cy="107156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ACTH </a:t>
            </a:r>
          </a:p>
          <a:p>
            <a:pPr marL="81280" marR="81280" algn="ctr" defTabSz="1821656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in the blood</a:t>
            </a:r>
          </a:p>
        </p:txBody>
      </p:sp>
      <p:sp>
        <p:nvSpPr>
          <p:cNvPr id="1672" name="Line"/>
          <p:cNvSpPr/>
          <p:nvPr/>
        </p:nvSpPr>
        <p:spPr>
          <a:xfrm>
            <a:off x="6017721" y="8221619"/>
            <a:ext cx="3036974" cy="2543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6" fill="norm" stroke="1" extrusionOk="0">
                <a:moveTo>
                  <a:pt x="0" y="0"/>
                </a:moveTo>
                <a:cubicBezTo>
                  <a:pt x="3494" y="2204"/>
                  <a:pt x="1976" y="9663"/>
                  <a:pt x="10588" y="6679"/>
                </a:cubicBezTo>
                <a:cubicBezTo>
                  <a:pt x="15026" y="5141"/>
                  <a:pt x="8612" y="11952"/>
                  <a:pt x="8612" y="17195"/>
                </a:cubicBezTo>
                <a:cubicBezTo>
                  <a:pt x="8612" y="21600"/>
                  <a:pt x="16955" y="10208"/>
                  <a:pt x="19482" y="9947"/>
                </a:cubicBezTo>
                <a:cubicBezTo>
                  <a:pt x="19924" y="9902"/>
                  <a:pt x="20901" y="10519"/>
                  <a:pt x="21600" y="10800"/>
                </a:cubicBezTo>
              </a:path>
            </a:pathLst>
          </a:custGeom>
          <a:ln w="101600">
            <a:solidFill>
              <a:srgbClr val="FF6251"/>
            </a:solidFill>
            <a:tailEnd type="arrow"/>
          </a:ln>
        </p:spPr>
        <p:txBody>
          <a:bodyPr lIns="71437" tIns="71437" rIns="71437" bIns="71437" anchor="ctr"/>
          <a:lstStyle/>
          <a:p>
            <a:pPr algn="ctr" defTabSz="1160859">
              <a:defRPr sz="8000"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1673" name="Line"/>
          <p:cNvSpPr/>
          <p:nvPr/>
        </p:nvSpPr>
        <p:spPr>
          <a:xfrm>
            <a:off x="15934405" y="9301584"/>
            <a:ext cx="2000251" cy="1964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8" h="20314" fill="norm" stroke="1" extrusionOk="0">
                <a:moveTo>
                  <a:pt x="0" y="3082"/>
                </a:moveTo>
                <a:cubicBezTo>
                  <a:pt x="6721" y="2229"/>
                  <a:pt x="18893" y="-1286"/>
                  <a:pt x="20367" y="498"/>
                </a:cubicBezTo>
                <a:cubicBezTo>
                  <a:pt x="21529" y="1904"/>
                  <a:pt x="13706" y="13539"/>
                  <a:pt x="14877" y="15317"/>
                </a:cubicBezTo>
                <a:cubicBezTo>
                  <a:pt x="15327" y="16000"/>
                  <a:pt x="20367" y="15112"/>
                  <a:pt x="21075" y="15834"/>
                </a:cubicBezTo>
                <a:cubicBezTo>
                  <a:pt x="21600" y="16369"/>
                  <a:pt x="21194" y="18836"/>
                  <a:pt x="21253" y="20314"/>
                </a:cubicBezTo>
              </a:path>
            </a:pathLst>
          </a:custGeom>
          <a:ln w="101600">
            <a:solidFill>
              <a:srgbClr val="FF6251"/>
            </a:solidFill>
            <a:tailEnd type="arrow"/>
          </a:ln>
        </p:spPr>
        <p:txBody>
          <a:bodyPr lIns="71437" tIns="71437" rIns="71437" bIns="71437" anchor="ctr"/>
          <a:lstStyle/>
          <a:p>
            <a:pPr algn="ctr" defTabSz="1160859">
              <a:defRPr sz="8000">
                <a:latin typeface="+mj-lt"/>
                <a:ea typeface="+mj-ea"/>
                <a:cs typeface="+mj-cs"/>
                <a:sym typeface="Gill Sans"/>
              </a:defRPr>
            </a:pPr>
          </a:p>
        </p:txBody>
      </p:sp>
      <p:sp>
        <p:nvSpPr>
          <p:cNvPr id="1674" name="synthesis of…"/>
          <p:cNvSpPr txBox="1"/>
          <p:nvPr/>
        </p:nvSpPr>
        <p:spPr>
          <a:xfrm>
            <a:off x="16478677" y="11412140"/>
            <a:ext cx="3538744" cy="15367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synthesis of</a:t>
            </a:r>
          </a:p>
          <a:p>
            <a:pPr marL="81280" marR="81280" algn="ctr" defTabSz="1821656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corticoid steroids</a:t>
            </a:r>
          </a:p>
          <a:p>
            <a:pPr marL="81280" marR="81280" algn="ctr" defTabSz="1821656">
              <a:defRPr b="1" sz="3000">
                <a:uFill>
                  <a:solidFill>
                    <a:srgbClr val="000000"/>
                  </a:solidFill>
                </a:uFill>
              </a:defRPr>
            </a:pPr>
            <a:r>
              <a:t>into the blood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6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91437" y="1733550"/>
            <a:ext cx="13220701" cy="11544301"/>
          </a:xfrm>
          <a:prstGeom prst="rect">
            <a:avLst/>
          </a:prstGeom>
          <a:ln w="12700">
            <a:miter lim="400000"/>
          </a:ln>
        </p:spPr>
      </p:pic>
      <p:sp>
        <p:nvSpPr>
          <p:cNvPr id="1677" name="Adrenal gland anatom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Adrenal gland anatomy</a:t>
            </a:r>
          </a:p>
        </p:txBody>
      </p:sp>
      <p:sp>
        <p:nvSpPr>
          <p:cNvPr id="1678" name="aldosterone"/>
          <p:cNvSpPr txBox="1"/>
          <p:nvPr/>
        </p:nvSpPr>
        <p:spPr>
          <a:xfrm>
            <a:off x="7943850" y="6661150"/>
            <a:ext cx="3683712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i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lvl1pPr>
          </a:lstStyle>
          <a:p>
            <a:pPr/>
            <a:r>
              <a:t>aldosterone</a:t>
            </a:r>
          </a:p>
        </p:txBody>
      </p:sp>
      <p:sp>
        <p:nvSpPr>
          <p:cNvPr id="1679" name="cortisol"/>
          <p:cNvSpPr txBox="1"/>
          <p:nvPr/>
        </p:nvSpPr>
        <p:spPr>
          <a:xfrm>
            <a:off x="7969250" y="9074150"/>
            <a:ext cx="2435178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i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680" name="androgens"/>
          <p:cNvSpPr txBox="1"/>
          <p:nvPr/>
        </p:nvSpPr>
        <p:spPr>
          <a:xfrm>
            <a:off x="7994650" y="11207750"/>
            <a:ext cx="3346006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i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lvl1pPr>
          </a:lstStyle>
          <a:p>
            <a:pPr/>
            <a:r>
              <a:t>androgens</a:t>
            </a:r>
          </a:p>
        </p:txBody>
      </p:sp>
      <p:pic>
        <p:nvPicPr>
          <p:cNvPr id="1681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95675" y="1962150"/>
            <a:ext cx="4464050" cy="5245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Figure 11.1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/>
            <a:r>
              <a:t>Figure 11.19</a:t>
            </a:r>
          </a:p>
        </p:txBody>
      </p:sp>
      <p:grpSp>
        <p:nvGrpSpPr>
          <p:cNvPr id="1688" name="Group"/>
          <p:cNvGrpSpPr/>
          <p:nvPr/>
        </p:nvGrpSpPr>
        <p:grpSpPr>
          <a:xfrm>
            <a:off x="3958828" y="2178843"/>
            <a:ext cx="16466343" cy="9592470"/>
            <a:chOff x="0" y="0"/>
            <a:chExt cx="16466342" cy="9592468"/>
          </a:xfrm>
        </p:grpSpPr>
        <p:grpSp>
          <p:nvGrpSpPr>
            <p:cNvPr id="1686" name="Group"/>
            <p:cNvGrpSpPr/>
            <p:nvPr/>
          </p:nvGrpSpPr>
          <p:grpSpPr>
            <a:xfrm>
              <a:off x="0" y="0"/>
              <a:ext cx="16466343" cy="9041607"/>
              <a:chOff x="0" y="0"/>
              <a:chExt cx="16466342" cy="9041606"/>
            </a:xfrm>
          </p:grpSpPr>
          <p:pic>
            <p:nvPicPr>
              <p:cNvPr id="1684" name="fox78119_1119.jpg" descr="fox78119_1119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316706"/>
                <a:ext cx="16466343" cy="87249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685" name="Rectangle"/>
              <p:cNvSpPr/>
              <p:nvPr/>
            </p:nvSpPr>
            <p:spPr>
              <a:xfrm>
                <a:off x="1089421" y="0"/>
                <a:ext cx="13108783" cy="5893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Arial"/>
                  </a:defRPr>
                </a:pPr>
              </a:p>
            </p:txBody>
          </p:sp>
        </p:grpSp>
        <p:sp>
          <p:nvSpPr>
            <p:cNvPr id="1687" name="Glucocorticoids"/>
            <p:cNvSpPr/>
            <p:nvPr/>
          </p:nvSpPr>
          <p:spPr>
            <a:xfrm>
              <a:off x="5268515" y="8322468"/>
              <a:ext cx="1270001" cy="1270001"/>
            </a:xfrm>
            <a:prstGeom prst="lin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66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/>
              <a:r>
                <a:t>Glucocorticoids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http://www.glowm.com/resources/glowm/cd/pages/v5/v5c001.html"/>
          <p:cNvSpPr txBox="1"/>
          <p:nvPr/>
        </p:nvSpPr>
        <p:spPr>
          <a:xfrm>
            <a:off x="13477875" y="13055203"/>
            <a:ext cx="7523809" cy="446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1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http://www.glowm.com/resources/glowm/cd/pages/v5/v5c001.html</a:t>
            </a:r>
          </a:p>
        </p:txBody>
      </p:sp>
      <p:grpSp>
        <p:nvGrpSpPr>
          <p:cNvPr id="1693" name="Group"/>
          <p:cNvGrpSpPr/>
          <p:nvPr/>
        </p:nvGrpSpPr>
        <p:grpSpPr>
          <a:xfrm>
            <a:off x="3333750" y="357187"/>
            <a:ext cx="17002125" cy="12306355"/>
            <a:chOff x="0" y="0"/>
            <a:chExt cx="17002125" cy="12306354"/>
          </a:xfrm>
        </p:grpSpPr>
        <p:pic>
          <p:nvPicPr>
            <p:cNvPr id="1691" name="005f.png" descr="005f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6453"/>
              <a:ext cx="17002125" cy="1210990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1692" name="Square"/>
            <p:cNvSpPr/>
            <p:nvPr/>
          </p:nvSpPr>
          <p:spPr>
            <a:xfrm>
              <a:off x="1518046" y="0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1694" name="Steroid Synthesis in the Adrenal Gland"/>
          <p:cNvSpPr txBox="1"/>
          <p:nvPr>
            <p:ph type="title"/>
          </p:nvPr>
        </p:nvSpPr>
        <p:spPr>
          <a:xfrm>
            <a:off x="3690937" y="0"/>
            <a:ext cx="10287001" cy="1803797"/>
          </a:xfrm>
          <a:prstGeom prst="rect">
            <a:avLst/>
          </a:prstGeom>
        </p:spPr>
        <p:txBody>
          <a:bodyPr/>
          <a:lstStyle/>
          <a:p>
            <a:pPr marL="57149" marR="57149" defTabSz="1285875">
              <a:defRPr sz="38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Steroid Synthesis in the Adrenal Gland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roup"/>
          <p:cNvGrpSpPr/>
          <p:nvPr/>
        </p:nvGrpSpPr>
        <p:grpSpPr>
          <a:xfrm>
            <a:off x="5102225" y="3495675"/>
            <a:ext cx="12439650" cy="5589985"/>
            <a:chOff x="0" y="0"/>
            <a:chExt cx="12439650" cy="5589984"/>
          </a:xfrm>
        </p:grpSpPr>
        <p:sp>
          <p:nvSpPr>
            <p:cNvPr id="415" name="Rectangle"/>
            <p:cNvSpPr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16" name="Rectangle"/>
            <p:cNvSpPr txBox="1"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418" name="Rectangle"/>
          <p:cNvSpPr/>
          <p:nvPr/>
        </p:nvSpPr>
        <p:spPr>
          <a:xfrm>
            <a:off x="6664325" y="4746625"/>
            <a:ext cx="9464675" cy="2806701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430" name="Group"/>
          <p:cNvGrpSpPr/>
          <p:nvPr/>
        </p:nvGrpSpPr>
        <p:grpSpPr>
          <a:xfrm flipH="1" rot="10800000">
            <a:off x="6905625" y="800100"/>
            <a:ext cx="2079626" cy="2682876"/>
            <a:chOff x="0" y="0"/>
            <a:chExt cx="2079625" cy="2682875"/>
          </a:xfrm>
        </p:grpSpPr>
        <p:sp>
          <p:nvSpPr>
            <p:cNvPr id="419" name="Rectangle"/>
            <p:cNvSpPr/>
            <p:nvPr/>
          </p:nvSpPr>
          <p:spPr>
            <a:xfrm>
              <a:off x="0" y="0"/>
              <a:ext cx="2079626" cy="2682876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20" name="Rectangle"/>
            <p:cNvSpPr/>
            <p:nvPr/>
          </p:nvSpPr>
          <p:spPr>
            <a:xfrm>
              <a:off x="109766" y="103402"/>
              <a:ext cx="1851193" cy="248445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423" name="Group"/>
            <p:cNvGrpSpPr/>
            <p:nvPr/>
          </p:nvGrpSpPr>
          <p:grpSpPr>
            <a:xfrm>
              <a:off x="403465" y="762645"/>
              <a:ext cx="575531" cy="553642"/>
              <a:chOff x="0" y="0"/>
              <a:chExt cx="575530" cy="553640"/>
            </a:xfrm>
          </p:grpSpPr>
          <p:sp>
            <p:nvSpPr>
              <p:cNvPr id="421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22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426" name="Group"/>
            <p:cNvGrpSpPr/>
            <p:nvPr/>
          </p:nvGrpSpPr>
          <p:grpSpPr>
            <a:xfrm>
              <a:off x="1159962" y="1310398"/>
              <a:ext cx="575532" cy="553642"/>
              <a:chOff x="0" y="0"/>
              <a:chExt cx="575530" cy="553640"/>
            </a:xfrm>
          </p:grpSpPr>
          <p:sp>
            <p:nvSpPr>
              <p:cNvPr id="424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25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429" name="Group"/>
            <p:cNvGrpSpPr/>
            <p:nvPr/>
          </p:nvGrpSpPr>
          <p:grpSpPr>
            <a:xfrm>
              <a:off x="706063" y="27648"/>
              <a:ext cx="575532" cy="553642"/>
              <a:chOff x="0" y="0"/>
              <a:chExt cx="575530" cy="553640"/>
            </a:xfrm>
          </p:grpSpPr>
          <p:sp>
            <p:nvSpPr>
              <p:cNvPr id="427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28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431" name="Rectangle"/>
          <p:cNvSpPr/>
          <p:nvPr/>
        </p:nvSpPr>
        <p:spPr>
          <a:xfrm>
            <a:off x="14424421" y="9090025"/>
            <a:ext cx="1898651" cy="2536825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434" name="Group"/>
          <p:cNvGrpSpPr/>
          <p:nvPr/>
        </p:nvGrpSpPr>
        <p:grpSpPr>
          <a:xfrm>
            <a:off x="14531578" y="9188450"/>
            <a:ext cx="1689101" cy="2349500"/>
            <a:chOff x="0" y="0"/>
            <a:chExt cx="1689100" cy="2349500"/>
          </a:xfrm>
        </p:grpSpPr>
        <p:sp>
          <p:nvSpPr>
            <p:cNvPr id="432" name="Rectangle"/>
            <p:cNvSpPr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33" name="Rectangle"/>
            <p:cNvSpPr txBox="1"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435" name="Endocrine Cell can’t synthesize hormone"/>
          <p:cNvSpPr txBox="1"/>
          <p:nvPr/>
        </p:nvSpPr>
        <p:spPr>
          <a:xfrm>
            <a:off x="9045575" y="839390"/>
            <a:ext cx="10147404" cy="841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Endocrine Cell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can’t synthesize hormone</a:t>
            </a:r>
          </a:p>
        </p:txBody>
      </p:sp>
      <p:sp>
        <p:nvSpPr>
          <p:cNvPr id="436" name="Target Cell has receptors…"/>
          <p:cNvSpPr txBox="1"/>
          <p:nvPr/>
        </p:nvSpPr>
        <p:spPr>
          <a:xfrm>
            <a:off x="7566025" y="9636125"/>
            <a:ext cx="6804422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Target Cell has receptors</a:t>
            </a:r>
          </a:p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 for the hormone</a:t>
            </a:r>
          </a:p>
        </p:txBody>
      </p:sp>
      <p:sp>
        <p:nvSpPr>
          <p:cNvPr id="437" name="Shape"/>
          <p:cNvSpPr/>
          <p:nvPr/>
        </p:nvSpPr>
        <p:spPr>
          <a:xfrm>
            <a:off x="14652625" y="88804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38" name="Shape"/>
          <p:cNvSpPr/>
          <p:nvPr/>
        </p:nvSpPr>
        <p:spPr>
          <a:xfrm>
            <a:off x="15460265" y="88550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441" name="Group"/>
          <p:cNvGrpSpPr/>
          <p:nvPr/>
        </p:nvGrpSpPr>
        <p:grpSpPr>
          <a:xfrm>
            <a:off x="7139781" y="11458575"/>
            <a:ext cx="9708524" cy="740570"/>
            <a:chOff x="0" y="0"/>
            <a:chExt cx="9708523" cy="740568"/>
          </a:xfrm>
        </p:grpSpPr>
        <p:sp>
          <p:nvSpPr>
            <p:cNvPr id="439" name="without hormone, Target Cell cannot respond -&gt; disease symptoms"/>
            <p:cNvSpPr/>
            <p:nvPr/>
          </p:nvSpPr>
          <p:spPr>
            <a:xfrm>
              <a:off x="0" y="740568"/>
              <a:ext cx="970852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without hormone, Target Cell cannot respond </a:t>
              </a:r>
              <a:r>
                <a:rPr>
                  <a:solidFill>
                    <a:schemeClr val="accent5"/>
                  </a:solidFill>
                </a:rPr>
                <a:t>-&gt; disease symptoms</a:t>
              </a:r>
            </a:p>
          </p:txBody>
        </p:sp>
        <p:sp>
          <p:nvSpPr>
            <p:cNvPr id="440" name="Line"/>
            <p:cNvSpPr/>
            <p:nvPr/>
          </p:nvSpPr>
          <p:spPr>
            <a:xfrm flipH="1">
              <a:off x="5283993" y="0"/>
              <a:ext cx="1660526" cy="638175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42" name="When stimulated, endocrine cell…"/>
          <p:cNvSpPr txBox="1"/>
          <p:nvPr/>
        </p:nvSpPr>
        <p:spPr>
          <a:xfrm>
            <a:off x="9156700" y="1793875"/>
            <a:ext cx="762051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When stimulated, endocrine cell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does </a:t>
            </a:r>
            <a:r>
              <a:rPr>
                <a:solidFill>
                  <a:schemeClr val="accent5"/>
                </a:solidFill>
              </a:rPr>
              <a:t>NOT</a:t>
            </a:r>
            <a:r>
              <a:t> secrete hormone into blood</a:t>
            </a:r>
          </a:p>
        </p:txBody>
      </p:sp>
      <p:sp>
        <p:nvSpPr>
          <p:cNvPr id="443" name="no hormone –&gt; disease…"/>
          <p:cNvSpPr txBox="1"/>
          <p:nvPr/>
        </p:nvSpPr>
        <p:spPr>
          <a:xfrm>
            <a:off x="7762875" y="5286375"/>
            <a:ext cx="7077673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no hormone –&gt; disease</a:t>
            </a:r>
          </a:p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bad receptors –&gt; disease</a:t>
            </a:r>
          </a:p>
        </p:txBody>
      </p:sp>
      <p:grpSp>
        <p:nvGrpSpPr>
          <p:cNvPr id="450" name="Group"/>
          <p:cNvGrpSpPr/>
          <p:nvPr/>
        </p:nvGrpSpPr>
        <p:grpSpPr>
          <a:xfrm>
            <a:off x="7217568" y="1767681"/>
            <a:ext cx="1355727" cy="1655366"/>
            <a:chOff x="0" y="0"/>
            <a:chExt cx="1355725" cy="1655365"/>
          </a:xfrm>
        </p:grpSpPr>
        <p:grpSp>
          <p:nvGrpSpPr>
            <p:cNvPr id="446" name="Group"/>
            <p:cNvGrpSpPr/>
            <p:nvPr/>
          </p:nvGrpSpPr>
          <p:grpSpPr>
            <a:xfrm>
              <a:off x="168275" y="1179115"/>
              <a:ext cx="971551" cy="476251"/>
              <a:chOff x="0" y="0"/>
              <a:chExt cx="971550" cy="476249"/>
            </a:xfrm>
          </p:grpSpPr>
          <p:sp>
            <p:nvSpPr>
              <p:cNvPr id="444" name="Line"/>
              <p:cNvSpPr/>
              <p:nvPr/>
            </p:nvSpPr>
            <p:spPr>
              <a:xfrm>
                <a:off x="187325" y="0"/>
                <a:ext cx="784226" cy="47625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445" name="Line"/>
              <p:cNvSpPr/>
              <p:nvPr/>
            </p:nvSpPr>
            <p:spPr>
              <a:xfrm flipV="1">
                <a:off x="0" y="30559"/>
                <a:ext cx="854076" cy="292101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449" name="Group"/>
            <p:cNvGrpSpPr/>
            <p:nvPr/>
          </p:nvGrpSpPr>
          <p:grpSpPr>
            <a:xfrm>
              <a:off x="-1" y="-1"/>
              <a:ext cx="1355727" cy="914401"/>
              <a:chOff x="0" y="0"/>
              <a:chExt cx="1355725" cy="914399"/>
            </a:xfrm>
          </p:grpSpPr>
          <p:sp>
            <p:nvSpPr>
              <p:cNvPr id="447" name="Line"/>
              <p:cNvSpPr/>
              <p:nvPr/>
            </p:nvSpPr>
            <p:spPr>
              <a:xfrm>
                <a:off x="261398" y="0"/>
                <a:ext cx="1094328" cy="914400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448" name="Line"/>
              <p:cNvSpPr/>
              <p:nvPr/>
            </p:nvSpPr>
            <p:spPr>
              <a:xfrm flipV="1">
                <a:off x="0" y="60960"/>
                <a:ext cx="1191798" cy="560833"/>
              </a:xfrm>
              <a:prstGeom prst="line">
                <a:avLst/>
              </a:prstGeom>
              <a:noFill/>
              <a:ln w="88900" cap="flat">
                <a:solidFill>
                  <a:srgbClr val="FF26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Actions of Glucocorticoids (GC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Actions of Glucocorticoids (GCs)</a:t>
            </a:r>
          </a:p>
        </p:txBody>
      </p:sp>
      <p:sp>
        <p:nvSpPr>
          <p:cNvPr id="1697" name="Containment of stress response…"/>
          <p:cNvSpPr txBox="1"/>
          <p:nvPr/>
        </p:nvSpPr>
        <p:spPr>
          <a:xfrm>
            <a:off x="4441031" y="2393156"/>
            <a:ext cx="14483954" cy="6286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Containment of stress response</a:t>
            </a:r>
          </a:p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Suppression of swelling, suppression of immune system</a:t>
            </a:r>
          </a:p>
          <a:p>
            <a:pPr lvl="1" marR="81280" indent="342900" defTabSz="1821656">
              <a:spcBef>
                <a:spcPts val="1600"/>
              </a:spcBef>
              <a:defRPr i="1" sz="3800">
                <a:uFill>
                  <a:solidFill>
                    <a:srgbClr val="000000"/>
                  </a:solidFill>
                </a:uFill>
              </a:defRPr>
            </a:pPr>
            <a:r>
              <a:t> -&gt; reduce tissue damage</a:t>
            </a:r>
          </a:p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Mobilization of energy from muscle and fat</a:t>
            </a:r>
          </a:p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Induce liver enzymes for detoxification</a:t>
            </a:r>
          </a:p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Suppression of “optional” activities: reproduction, growth</a:t>
            </a:r>
          </a:p>
          <a:p>
            <a:pPr marL="638447" marR="81280" indent="-534307" defTabSz="1821656">
              <a:spcBef>
                <a:spcPts val="16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Adaptive in low doses, but problematic at high or chronic doses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Negative Feedback of Cortisol onto Hypothalamus and Pituitar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Negative Feedback of Cortisol onto Hypothalamus and Pituitary</a:t>
            </a:r>
          </a:p>
        </p:txBody>
      </p:sp>
      <p:sp>
        <p:nvSpPr>
          <p:cNvPr id="1700" name="Cortisol levels are controlled by negative feedback loop of HPA.…"/>
          <p:cNvSpPr txBox="1"/>
          <p:nvPr/>
        </p:nvSpPr>
        <p:spPr>
          <a:xfrm>
            <a:off x="3708796" y="2750343"/>
            <a:ext cx="15984142" cy="896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638447" marR="81280" indent="-534307" defTabSz="1821656">
              <a:spcBef>
                <a:spcPts val="42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Cortisol levels are controlled by negative feedback loop of HPA. </a:t>
            </a:r>
          </a:p>
          <a:p>
            <a:pPr marL="638447" marR="81280" indent="-534307" defTabSz="1821656">
              <a:spcBef>
                <a:spcPts val="42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High Cortisol levels in the blood act on GC receptors in the hypothalamus and pituitary to decrease CRH &amp; ACTH synthesis and release</a:t>
            </a:r>
          </a:p>
          <a:p>
            <a:pPr marL="638447" marR="81280" indent="-534307" defTabSz="1821656">
              <a:spcBef>
                <a:spcPts val="42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If cortisol synthesis is </a:t>
            </a:r>
            <a:r>
              <a:rPr b="1"/>
              <a:t>blocked</a:t>
            </a:r>
            <a:r>
              <a:t> (by drug that blocks synthetic enzyme, or by a disease that damages adrenal cortex), then ACTH levels stay </a:t>
            </a:r>
            <a:r>
              <a:rPr b="1"/>
              <a:t>elevated</a:t>
            </a:r>
            <a:r>
              <a:t> (trying to elevate cortisol levels)</a:t>
            </a:r>
          </a:p>
          <a:p>
            <a:pPr marL="638447" marR="81280" indent="-534307" defTabSz="1821656">
              <a:spcBef>
                <a:spcPts val="42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t>If excess glucocorticoids are administered, HPA detects </a:t>
            </a:r>
            <a:r>
              <a:rPr b="1"/>
              <a:t>high</a:t>
            </a:r>
            <a:r>
              <a:t> </a:t>
            </a:r>
            <a:r>
              <a:rPr b="1"/>
              <a:t>negative feedback</a:t>
            </a:r>
            <a:r>
              <a:t>, so then ACTH and cortisol levels should </a:t>
            </a:r>
            <a:r>
              <a:rPr b="1"/>
              <a:t>fall</a:t>
            </a:r>
            <a:r>
              <a:t>.</a:t>
            </a:r>
          </a:p>
          <a:p>
            <a:pPr marL="638447" marR="81280" indent="-534307" defTabSz="1821656">
              <a:spcBef>
                <a:spcPts val="4200"/>
              </a:spcBef>
              <a:buClr>
                <a:srgbClr val="000000"/>
              </a:buClr>
              <a:buSzPct val="100000"/>
              <a:buFont typeface="Helvetica"/>
              <a:buChar char="•"/>
              <a:defRPr sz="3800">
                <a:uFill>
                  <a:solidFill>
                    <a:srgbClr val="000000"/>
                  </a:solidFill>
                </a:uFill>
              </a:defRPr>
            </a:pPr>
            <a:r>
              <a:rPr b="1"/>
              <a:t>Dexamethasone suppression test</a:t>
            </a:r>
            <a:r>
              <a:t> administers an artificial glucocorticoid to confirm that HPA responds to negative feedback.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2" name="HPA axis: Negative Feedback"/>
          <p:cNvSpPr txBox="1"/>
          <p:nvPr>
            <p:ph type="title"/>
          </p:nvPr>
        </p:nvSpPr>
        <p:spPr>
          <a:xfrm>
            <a:off x="3690143" y="178593"/>
            <a:ext cx="14733986" cy="1178720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Negative Feedback</a:t>
            </a:r>
          </a:p>
        </p:txBody>
      </p:sp>
      <p:grpSp>
        <p:nvGrpSpPr>
          <p:cNvPr id="1706" name="Group"/>
          <p:cNvGrpSpPr/>
          <p:nvPr/>
        </p:nvGrpSpPr>
        <p:grpSpPr>
          <a:xfrm>
            <a:off x="17192624" y="12423775"/>
            <a:ext cx="2055814" cy="1270001"/>
            <a:chOff x="0" y="0"/>
            <a:chExt cx="2055812" cy="1270000"/>
          </a:xfrm>
        </p:grpSpPr>
        <p:sp>
          <p:nvSpPr>
            <p:cNvPr id="1703" name="Line"/>
            <p:cNvSpPr/>
            <p:nvPr/>
          </p:nvSpPr>
          <p:spPr>
            <a:xfrm>
              <a:off x="0" y="320675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04" name="Line"/>
            <p:cNvSpPr/>
            <p:nvPr/>
          </p:nvSpPr>
          <p:spPr>
            <a:xfrm>
              <a:off x="9524" y="739775"/>
              <a:ext cx="805943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05" name="stimulate…"/>
            <p:cNvSpPr/>
            <p:nvPr/>
          </p:nvSpPr>
          <p:spPr>
            <a:xfrm>
              <a:off x="785812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sp>
        <p:nvSpPr>
          <p:cNvPr id="1707" name="Rounded Rectangle"/>
          <p:cNvSpPr/>
          <p:nvPr/>
        </p:nvSpPr>
        <p:spPr>
          <a:xfrm>
            <a:off x="10569575" y="3375421"/>
            <a:ext cx="5673727" cy="2222502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708" name="Rounded Rectangle"/>
          <p:cNvSpPr/>
          <p:nvPr/>
        </p:nvSpPr>
        <p:spPr>
          <a:xfrm>
            <a:off x="10569575" y="6953250"/>
            <a:ext cx="5673727" cy="228282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709" name="Rounded Rectangle"/>
          <p:cNvSpPr/>
          <p:nvPr/>
        </p:nvSpPr>
        <p:spPr>
          <a:xfrm>
            <a:off x="10569575" y="10782300"/>
            <a:ext cx="5673727" cy="2000250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710" name="Hypothalamus"/>
          <p:cNvSpPr txBox="1"/>
          <p:nvPr/>
        </p:nvSpPr>
        <p:spPr>
          <a:xfrm>
            <a:off x="11810375" y="3444875"/>
            <a:ext cx="3195300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711" name="Pituitary"/>
          <p:cNvSpPr txBox="1"/>
          <p:nvPr/>
        </p:nvSpPr>
        <p:spPr>
          <a:xfrm>
            <a:off x="12429558" y="8322468"/>
            <a:ext cx="195693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1712" name="Adrenal…"/>
          <p:cNvSpPr txBox="1"/>
          <p:nvPr/>
        </p:nvSpPr>
        <p:spPr>
          <a:xfrm>
            <a:off x="12489101" y="11072812"/>
            <a:ext cx="1837848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Adrenal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Cortex</a:t>
            </a:r>
          </a:p>
        </p:txBody>
      </p:sp>
      <p:sp>
        <p:nvSpPr>
          <p:cNvPr id="1713" name="Line"/>
          <p:cNvSpPr/>
          <p:nvPr/>
        </p:nvSpPr>
        <p:spPr>
          <a:xfrm>
            <a:off x="13369925" y="4940300"/>
            <a:ext cx="3175" cy="2609850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14" name="Line"/>
          <p:cNvSpPr/>
          <p:nvPr/>
        </p:nvSpPr>
        <p:spPr>
          <a:xfrm flipH="1">
            <a:off x="9405937" y="8064500"/>
            <a:ext cx="32162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15" name="Line"/>
          <p:cNvSpPr/>
          <p:nvPr/>
        </p:nvSpPr>
        <p:spPr>
          <a:xfrm flipV="1">
            <a:off x="8791575" y="11766550"/>
            <a:ext cx="2875360" cy="1270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16" name="Line"/>
          <p:cNvSpPr/>
          <p:nvPr/>
        </p:nvSpPr>
        <p:spPr>
          <a:xfrm>
            <a:off x="14944725" y="11772900"/>
            <a:ext cx="2263776" cy="3175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17" name="CRH"/>
          <p:cNvSpPr txBox="1"/>
          <p:nvPr/>
        </p:nvSpPr>
        <p:spPr>
          <a:xfrm>
            <a:off x="12727781" y="4244975"/>
            <a:ext cx="117063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718" name="ACTH"/>
          <p:cNvSpPr txBox="1"/>
          <p:nvPr/>
        </p:nvSpPr>
        <p:spPr>
          <a:xfrm>
            <a:off x="12585700" y="769937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719" name="Cortisol"/>
          <p:cNvSpPr txBox="1"/>
          <p:nvPr/>
        </p:nvSpPr>
        <p:spPr>
          <a:xfrm>
            <a:off x="17125950" y="11407775"/>
            <a:ext cx="1861288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720" name="ACTH"/>
          <p:cNvSpPr txBox="1"/>
          <p:nvPr/>
        </p:nvSpPr>
        <p:spPr>
          <a:xfrm>
            <a:off x="7886700" y="769937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721" name="Line"/>
          <p:cNvSpPr/>
          <p:nvPr/>
        </p:nvSpPr>
        <p:spPr>
          <a:xfrm flipH="1" flipV="1">
            <a:off x="8810625" y="8372475"/>
            <a:ext cx="15876" cy="3448051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2" name="Line"/>
          <p:cNvSpPr/>
          <p:nvPr/>
        </p:nvSpPr>
        <p:spPr>
          <a:xfrm flipV="1">
            <a:off x="17437100" y="8528050"/>
            <a:ext cx="3176" cy="2857500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3" name="Line"/>
          <p:cNvSpPr/>
          <p:nvPr/>
        </p:nvSpPr>
        <p:spPr>
          <a:xfrm flipV="1">
            <a:off x="17437100" y="5394325"/>
            <a:ext cx="3176" cy="2403476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4" name="Cortisol"/>
          <p:cNvSpPr txBox="1"/>
          <p:nvPr/>
        </p:nvSpPr>
        <p:spPr>
          <a:xfrm>
            <a:off x="17116425" y="7699375"/>
            <a:ext cx="186128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725" name="Cortisol"/>
          <p:cNvSpPr txBox="1"/>
          <p:nvPr/>
        </p:nvSpPr>
        <p:spPr>
          <a:xfrm>
            <a:off x="17100550" y="4752975"/>
            <a:ext cx="1861288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726" name="Line"/>
          <p:cNvSpPr/>
          <p:nvPr/>
        </p:nvSpPr>
        <p:spPr>
          <a:xfrm flipH="1">
            <a:off x="14189583" y="8064500"/>
            <a:ext cx="2996692" cy="3241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7" name="Line"/>
          <p:cNvSpPr/>
          <p:nvPr/>
        </p:nvSpPr>
        <p:spPr>
          <a:xfrm>
            <a:off x="14135608" y="4587816"/>
            <a:ext cx="3272918" cy="3234"/>
          </a:xfrm>
          <a:prstGeom prst="line">
            <a:avLst/>
          </a:prstGeom>
          <a:ln w="101600">
            <a:solidFill>
              <a:srgbClr val="FF26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8" name="Line"/>
          <p:cNvSpPr/>
          <p:nvPr/>
        </p:nvSpPr>
        <p:spPr>
          <a:xfrm flipV="1">
            <a:off x="17424796" y="4552950"/>
            <a:ext cx="3176" cy="288926"/>
          </a:xfrm>
          <a:prstGeom prst="line">
            <a:avLst/>
          </a:prstGeom>
          <a:ln w="101600">
            <a:solidFill>
              <a:srgbClr val="FF26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729" name="Cortisol feeds back to:…"/>
          <p:cNvSpPr txBox="1"/>
          <p:nvPr/>
        </p:nvSpPr>
        <p:spPr>
          <a:xfrm>
            <a:off x="3873500" y="1248171"/>
            <a:ext cx="8751094" cy="1910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Cortisol feeds back to: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pituitary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inhibit ACTH release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hypothalamus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inhibit CRH release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Feedback Loops: block negative feedback metyrapone blocks conversion of 11-deoxycortisol -&gt; cortisol; so cortisol levels fall; pituitary responds by increasing ACTH levels"/>
          <p:cNvSpPr txBox="1"/>
          <p:nvPr>
            <p:ph type="title"/>
          </p:nvPr>
        </p:nvSpPr>
        <p:spPr>
          <a:xfrm>
            <a:off x="3958828" y="0"/>
            <a:ext cx="16252032" cy="2393157"/>
          </a:xfrm>
          <a:prstGeom prst="rect">
            <a:avLst/>
          </a:prstGeom>
        </p:spPr>
        <p:txBody>
          <a:bodyPr/>
          <a:lstStyle/>
          <a:p>
            <a:pPr/>
            <a:r>
              <a:t>Feedback Loops: block negative feedback</a:t>
            </a:r>
            <a:br/>
            <a:r>
              <a:rPr i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metyrapone blocks conversion of 11-deoxycortisol -&gt; cortisol;</a:t>
            </a:r>
            <a:br>
              <a:rPr i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</a:br>
            <a:r>
              <a:rPr i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so cortisol levels fall; pituitary responds by increasing ACTH levels</a:t>
            </a:r>
          </a:p>
        </p:txBody>
      </p:sp>
      <p:pic>
        <p:nvPicPr>
          <p:cNvPr id="173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92775" y="2451100"/>
            <a:ext cx="11706225" cy="4889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3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21350" y="7277100"/>
            <a:ext cx="11620500" cy="57880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HPA axis: Remove Negative Feedback ACTH &amp; CRH levels increase"/>
          <p:cNvSpPr txBox="1"/>
          <p:nvPr>
            <p:ph type="title"/>
          </p:nvPr>
        </p:nvSpPr>
        <p:spPr>
          <a:xfrm>
            <a:off x="3533775" y="0"/>
            <a:ext cx="15170150" cy="2263776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Remove Negative Feedback </a:t>
            </a:r>
            <a:r>
              <a:rPr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ACTH &amp; CRH levels increase</a:t>
            </a:r>
          </a:p>
        </p:txBody>
      </p:sp>
      <p:grpSp>
        <p:nvGrpSpPr>
          <p:cNvPr id="1739" name="Group"/>
          <p:cNvGrpSpPr/>
          <p:nvPr/>
        </p:nvGrpSpPr>
        <p:grpSpPr>
          <a:xfrm>
            <a:off x="15992475" y="12506325"/>
            <a:ext cx="2060576" cy="1270000"/>
            <a:chOff x="0" y="0"/>
            <a:chExt cx="2060576" cy="1270000"/>
          </a:xfrm>
        </p:grpSpPr>
        <p:sp>
          <p:nvSpPr>
            <p:cNvPr id="1736" name="Line"/>
            <p:cNvSpPr/>
            <p:nvPr/>
          </p:nvSpPr>
          <p:spPr>
            <a:xfrm>
              <a:off x="0" y="316706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37" name="Line"/>
            <p:cNvSpPr/>
            <p:nvPr/>
          </p:nvSpPr>
          <p:spPr>
            <a:xfrm>
              <a:off x="3572" y="739775"/>
              <a:ext cx="805942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38" name="stimulate…"/>
            <p:cNvSpPr/>
            <p:nvPr/>
          </p:nvSpPr>
          <p:spPr>
            <a:xfrm>
              <a:off x="790576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grpSp>
        <p:nvGrpSpPr>
          <p:cNvPr id="1762" name="Group"/>
          <p:cNvGrpSpPr/>
          <p:nvPr/>
        </p:nvGrpSpPr>
        <p:grpSpPr>
          <a:xfrm>
            <a:off x="6686550" y="3460750"/>
            <a:ext cx="10508060" cy="9404351"/>
            <a:chOff x="0" y="0"/>
            <a:chExt cx="10508059" cy="9404350"/>
          </a:xfrm>
        </p:grpSpPr>
        <p:sp>
          <p:nvSpPr>
            <p:cNvPr id="1740" name="Rounded Rectangle"/>
            <p:cNvSpPr/>
            <p:nvPr/>
          </p:nvSpPr>
          <p:spPr>
            <a:xfrm>
              <a:off x="2682875" y="0"/>
              <a:ext cx="5673726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741" name="Rounded Rectangle"/>
            <p:cNvSpPr/>
            <p:nvPr/>
          </p:nvSpPr>
          <p:spPr>
            <a:xfrm>
              <a:off x="2682875" y="3575843"/>
              <a:ext cx="5673726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742" name="Rounded Rectangle"/>
            <p:cNvSpPr/>
            <p:nvPr/>
          </p:nvSpPr>
          <p:spPr>
            <a:xfrm>
              <a:off x="2682875" y="7404100"/>
              <a:ext cx="5673726" cy="2000251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743" name="Hypothalamus"/>
            <p:cNvSpPr/>
            <p:nvPr/>
          </p:nvSpPr>
          <p:spPr>
            <a:xfrm>
              <a:off x="5521325" y="666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1744" name="Pituitary"/>
            <p:cNvSpPr/>
            <p:nvPr/>
          </p:nvSpPr>
          <p:spPr>
            <a:xfrm>
              <a:off x="5521324" y="495299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1745" name="Adrenal…"/>
            <p:cNvSpPr/>
            <p:nvPr/>
          </p:nvSpPr>
          <p:spPr>
            <a:xfrm>
              <a:off x="5521325" y="76962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Adrenal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Cortex</a:t>
              </a:r>
            </a:p>
          </p:txBody>
        </p:sp>
        <p:sp>
          <p:nvSpPr>
            <p:cNvPr id="1746" name="Line"/>
            <p:cNvSpPr/>
            <p:nvPr/>
          </p:nvSpPr>
          <p:spPr>
            <a:xfrm>
              <a:off x="5483225" y="1562099"/>
              <a:ext cx="3175" cy="2609851"/>
            </a:xfrm>
            <a:prstGeom prst="line">
              <a:avLst/>
            </a:prstGeom>
            <a:noFill/>
            <a:ln w="50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47" name="Line"/>
            <p:cNvSpPr/>
            <p:nvPr/>
          </p:nvSpPr>
          <p:spPr>
            <a:xfrm flipH="1">
              <a:off x="1511300" y="4686300"/>
              <a:ext cx="3216276" cy="3176"/>
            </a:xfrm>
            <a:prstGeom prst="line">
              <a:avLst/>
            </a:prstGeom>
            <a:noFill/>
            <a:ln w="50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48" name="Line"/>
            <p:cNvSpPr/>
            <p:nvPr/>
          </p:nvSpPr>
          <p:spPr>
            <a:xfrm flipV="1">
              <a:off x="904875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49" name="Line"/>
            <p:cNvSpPr/>
            <p:nvPr/>
          </p:nvSpPr>
          <p:spPr>
            <a:xfrm>
              <a:off x="7058025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50" name="CRH"/>
            <p:cNvSpPr/>
            <p:nvPr/>
          </p:nvSpPr>
          <p:spPr>
            <a:xfrm>
              <a:off x="4838700" y="8667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CRH</a:t>
              </a:r>
            </a:p>
          </p:txBody>
        </p:sp>
        <p:sp>
          <p:nvSpPr>
            <p:cNvPr id="1751" name="ACTH"/>
            <p:cNvSpPr/>
            <p:nvPr/>
          </p:nvSpPr>
          <p:spPr>
            <a:xfrm>
              <a:off x="469900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752" name="Cortisol"/>
            <p:cNvSpPr/>
            <p:nvPr/>
          </p:nvSpPr>
          <p:spPr>
            <a:xfrm>
              <a:off x="9238059" y="80295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753" name="ACTH"/>
            <p:cNvSpPr/>
            <p:nvPr/>
          </p:nvSpPr>
          <p:spPr>
            <a:xfrm>
              <a:off x="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754" name="Line"/>
            <p:cNvSpPr/>
            <p:nvPr/>
          </p:nvSpPr>
          <p:spPr>
            <a:xfrm flipH="1" flipV="1">
              <a:off x="923925" y="4994275"/>
              <a:ext cx="15876" cy="344805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55" name="Line"/>
            <p:cNvSpPr/>
            <p:nvPr/>
          </p:nvSpPr>
          <p:spPr>
            <a:xfrm flipV="1">
              <a:off x="9550400" y="5147468"/>
              <a:ext cx="3176" cy="28575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56" name="Line"/>
            <p:cNvSpPr/>
            <p:nvPr/>
          </p:nvSpPr>
          <p:spPr>
            <a:xfrm flipV="1">
              <a:off x="9550400" y="2016125"/>
              <a:ext cx="3176" cy="24034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57" name="Cortisol"/>
            <p:cNvSpPr/>
            <p:nvPr/>
          </p:nvSpPr>
          <p:spPr>
            <a:xfrm>
              <a:off x="9229725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758" name="Cortisol"/>
            <p:cNvSpPr/>
            <p:nvPr/>
          </p:nvSpPr>
          <p:spPr>
            <a:xfrm>
              <a:off x="9220200" y="13747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759" name="Line"/>
            <p:cNvSpPr/>
            <p:nvPr/>
          </p:nvSpPr>
          <p:spPr>
            <a:xfrm flipH="1">
              <a:off x="6302883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60" name="Line"/>
            <p:cNvSpPr/>
            <p:nvPr/>
          </p:nvSpPr>
          <p:spPr>
            <a:xfrm>
              <a:off x="6248907" y="1209615"/>
              <a:ext cx="3272918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61" name="Line"/>
            <p:cNvSpPr/>
            <p:nvPr/>
          </p:nvSpPr>
          <p:spPr>
            <a:xfrm flipV="1">
              <a:off x="9537700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772" name="Group"/>
          <p:cNvGrpSpPr/>
          <p:nvPr/>
        </p:nvGrpSpPr>
        <p:grpSpPr>
          <a:xfrm>
            <a:off x="14938375" y="4311649"/>
            <a:ext cx="2733676" cy="8494715"/>
            <a:chOff x="0" y="0"/>
            <a:chExt cx="2733675" cy="8494712"/>
          </a:xfrm>
        </p:grpSpPr>
        <p:grpSp>
          <p:nvGrpSpPr>
            <p:cNvPr id="1765" name="Group"/>
            <p:cNvGrpSpPr/>
            <p:nvPr/>
          </p:nvGrpSpPr>
          <p:grpSpPr>
            <a:xfrm>
              <a:off x="244475" y="6540499"/>
              <a:ext cx="2343151" cy="1954214"/>
              <a:chOff x="0" y="0"/>
              <a:chExt cx="2343150" cy="1954212"/>
            </a:xfrm>
          </p:grpSpPr>
          <p:sp>
            <p:nvSpPr>
              <p:cNvPr id="1763" name="Line"/>
              <p:cNvSpPr/>
              <p:nvPr/>
            </p:nvSpPr>
            <p:spPr>
              <a:xfrm flipH="1">
                <a:off x="212725" y="311150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764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768" name="Group"/>
            <p:cNvGrpSpPr/>
            <p:nvPr/>
          </p:nvGrpSpPr>
          <p:grpSpPr>
            <a:xfrm>
              <a:off x="0" y="2981324"/>
              <a:ext cx="2343151" cy="1954214"/>
              <a:chOff x="0" y="0"/>
              <a:chExt cx="2343150" cy="1954212"/>
            </a:xfrm>
          </p:grpSpPr>
          <p:sp>
            <p:nvSpPr>
              <p:cNvPr id="1766" name="Line"/>
              <p:cNvSpPr/>
              <p:nvPr/>
            </p:nvSpPr>
            <p:spPr>
              <a:xfrm flipH="1">
                <a:off x="212725" y="311150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767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771" name="Group"/>
            <p:cNvGrpSpPr/>
            <p:nvPr/>
          </p:nvGrpSpPr>
          <p:grpSpPr>
            <a:xfrm>
              <a:off x="390525" y="-1"/>
              <a:ext cx="2343151" cy="1956992"/>
              <a:chOff x="0" y="0"/>
              <a:chExt cx="2343149" cy="1956990"/>
            </a:xfrm>
          </p:grpSpPr>
          <p:sp>
            <p:nvSpPr>
              <p:cNvPr id="1769" name="Line"/>
              <p:cNvSpPr/>
              <p:nvPr/>
            </p:nvSpPr>
            <p:spPr>
              <a:xfrm flipH="1">
                <a:off x="212724" y="313928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770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grpSp>
        <p:nvGrpSpPr>
          <p:cNvPr id="1775" name="Group"/>
          <p:cNvGrpSpPr/>
          <p:nvPr/>
        </p:nvGrpSpPr>
        <p:grpSpPr>
          <a:xfrm>
            <a:off x="8064499" y="5102225"/>
            <a:ext cx="4098927" cy="3032126"/>
            <a:chOff x="0" y="0"/>
            <a:chExt cx="4098925" cy="3032125"/>
          </a:xfrm>
        </p:grpSpPr>
        <p:sp>
          <p:nvSpPr>
            <p:cNvPr id="1773" name="Line"/>
            <p:cNvSpPr/>
            <p:nvPr/>
          </p:nvSpPr>
          <p:spPr>
            <a:xfrm>
              <a:off x="4095750" y="0"/>
              <a:ext cx="3176" cy="2625726"/>
            </a:xfrm>
            <a:prstGeom prst="line">
              <a:avLst/>
            </a:prstGeom>
            <a:noFill/>
            <a:ln w="177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774" name="Line"/>
            <p:cNvSpPr/>
            <p:nvPr/>
          </p:nvSpPr>
          <p:spPr>
            <a:xfrm flipH="1" flipV="1">
              <a:off x="0" y="3028950"/>
              <a:ext cx="3359150" cy="3176"/>
            </a:xfrm>
            <a:prstGeom prst="line">
              <a:avLst/>
            </a:prstGeom>
            <a:noFill/>
            <a:ln w="177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776" name="ACTH"/>
          <p:cNvSpPr txBox="1"/>
          <p:nvPr/>
        </p:nvSpPr>
        <p:spPr>
          <a:xfrm>
            <a:off x="5530453" y="7518796"/>
            <a:ext cx="2424487" cy="10922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6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76" grpId="3"/>
      <p:bldP build="whole" bldLvl="1" animBg="1" rev="0" advAuto="0" spid="1772" grpId="1"/>
      <p:bldP build="whole" bldLvl="1" animBg="1" rev="0" advAuto="0" spid="1775" grpId="2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Dexamethasone suppression te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Dexamethasone suppression test</a:t>
            </a:r>
          </a:p>
        </p:txBody>
      </p:sp>
      <p:sp>
        <p:nvSpPr>
          <p:cNvPr id="1779" name="preRX with artificial GC (dexamethasone) suppresses cortisol response to CRH injection…"/>
          <p:cNvSpPr txBox="1"/>
          <p:nvPr/>
        </p:nvSpPr>
        <p:spPr>
          <a:xfrm>
            <a:off x="4566046" y="2911475"/>
            <a:ext cx="14751845" cy="4179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2800"/>
              </a:spcBef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preRX with artificial GC (dexamethasone) suppresses cortisol response to CRH injection</a:t>
            </a:r>
          </a:p>
          <a:p>
            <a:pPr marL="81280" marR="81280" defTabSz="1821656">
              <a:spcBef>
                <a:spcPts val="2800"/>
              </a:spcBef>
              <a:defRPr i="1" sz="4600">
                <a:uFill>
                  <a:solidFill>
                    <a:srgbClr val="000000"/>
                  </a:solidFill>
                </a:uFill>
              </a:defRPr>
            </a:pPr>
            <a:r>
              <a:t>note: </a:t>
            </a:r>
          </a:p>
          <a:p>
            <a:pPr marL="81280" marR="81280" defTabSz="1821656">
              <a:defRPr i="1" sz="4600">
                <a:uFill>
                  <a:solidFill>
                    <a:srgbClr val="000000"/>
                  </a:solidFill>
                </a:uFill>
              </a:defRPr>
            </a:pPr>
            <a:r>
              <a:t>can use suppression test to assay functioning of internal feedback loops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05300" y="590550"/>
            <a:ext cx="13433425" cy="12617450"/>
          </a:xfrm>
          <a:prstGeom prst="rect">
            <a:avLst/>
          </a:prstGeom>
          <a:ln w="12700">
            <a:miter lim="400000"/>
          </a:ln>
        </p:spPr>
      </p:pic>
      <p:sp>
        <p:nvSpPr>
          <p:cNvPr id="1782" name="Double-click to edit"/>
          <p:cNvSpPr txBox="1"/>
          <p:nvPr>
            <p:ph type="title"/>
          </p:nvPr>
        </p:nvSpPr>
        <p:spPr>
          <a:xfrm>
            <a:off x="3048000" y="0"/>
            <a:ext cx="14626829" cy="2628900"/>
          </a:xfrm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sp>
        <p:nvSpPr>
          <p:cNvPr id="1783" name="Dexamethasone suppression test"/>
          <p:cNvSpPr txBox="1"/>
          <p:nvPr/>
        </p:nvSpPr>
        <p:spPr>
          <a:xfrm>
            <a:off x="4057650" y="336550"/>
            <a:ext cx="9926976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lvl1pPr>
          </a:lstStyle>
          <a:p>
            <a:pPr/>
            <a:r>
              <a:t>Dexamethasone suppression test</a:t>
            </a:r>
          </a:p>
        </p:txBody>
      </p:sp>
      <p:sp>
        <p:nvSpPr>
          <p:cNvPr id="1784" name="ACTH"/>
          <p:cNvSpPr txBox="1"/>
          <p:nvPr/>
        </p:nvSpPr>
        <p:spPr>
          <a:xfrm>
            <a:off x="7308850" y="5161359"/>
            <a:ext cx="1928470" cy="876301"/>
          </a:xfrm>
          <a:prstGeom prst="rect">
            <a:avLst/>
          </a:prstGeom>
          <a:solidFill>
            <a:srgbClr val="E5E2E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785" name="cortisol"/>
          <p:cNvSpPr txBox="1"/>
          <p:nvPr/>
        </p:nvSpPr>
        <p:spPr>
          <a:xfrm>
            <a:off x="13709650" y="6875859"/>
            <a:ext cx="2435178" cy="876301"/>
          </a:xfrm>
          <a:prstGeom prst="rect">
            <a:avLst/>
          </a:prstGeom>
          <a:solidFill>
            <a:srgbClr val="E5E2E6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786" name="response to CRH inj"/>
          <p:cNvSpPr txBox="1"/>
          <p:nvPr/>
        </p:nvSpPr>
        <p:spPr>
          <a:xfrm>
            <a:off x="14792325" y="2232421"/>
            <a:ext cx="4113174" cy="698501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i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response to CRH inj</a:t>
            </a:r>
          </a:p>
        </p:txBody>
      </p:sp>
      <p:grpSp>
        <p:nvGrpSpPr>
          <p:cNvPr id="1795" name="Group"/>
          <p:cNvGrpSpPr/>
          <p:nvPr/>
        </p:nvGrpSpPr>
        <p:grpSpPr>
          <a:xfrm>
            <a:off x="4794250" y="9572625"/>
            <a:ext cx="12642851" cy="4283076"/>
            <a:chOff x="0" y="0"/>
            <a:chExt cx="12642850" cy="4283075"/>
          </a:xfrm>
        </p:grpSpPr>
        <p:sp>
          <p:nvSpPr>
            <p:cNvPr id="1787" name="response to CRH inj…"/>
            <p:cNvSpPr/>
            <p:nvPr/>
          </p:nvSpPr>
          <p:spPr>
            <a:xfrm>
              <a:off x="11372850" y="428625"/>
              <a:ext cx="1270001" cy="1270000"/>
            </a:xfrm>
            <a:prstGeom prst="line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response to CRH inj</a:t>
              </a:r>
            </a:p>
            <a:p>
              <a:pPr marL="81280" marR="81280" defTabSz="1821656">
                <a:defRPr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after Dex preRx</a:t>
              </a:r>
            </a:p>
          </p:txBody>
        </p:sp>
        <p:grpSp>
          <p:nvGrpSpPr>
            <p:cNvPr id="1794" name="Group"/>
            <p:cNvGrpSpPr/>
            <p:nvPr/>
          </p:nvGrpSpPr>
          <p:grpSpPr>
            <a:xfrm>
              <a:off x="0" y="0"/>
              <a:ext cx="11350626" cy="4283076"/>
              <a:chOff x="0" y="0"/>
              <a:chExt cx="11350625" cy="4283075"/>
            </a:xfrm>
          </p:grpSpPr>
          <p:grpSp>
            <p:nvGrpSpPr>
              <p:cNvPr id="1792" name="Group"/>
              <p:cNvGrpSpPr/>
              <p:nvPr/>
            </p:nvGrpSpPr>
            <p:grpSpPr>
              <a:xfrm>
                <a:off x="0" y="2232025"/>
                <a:ext cx="7442200" cy="2051051"/>
                <a:chOff x="0" y="0"/>
                <a:chExt cx="7442200" cy="2051050"/>
              </a:xfrm>
            </p:grpSpPr>
            <p:sp>
              <p:nvSpPr>
                <p:cNvPr id="1788" name="Line"/>
                <p:cNvSpPr/>
                <p:nvPr/>
              </p:nvSpPr>
              <p:spPr>
                <a:xfrm flipV="1">
                  <a:off x="700484" y="25400"/>
                  <a:ext cx="3176" cy="7679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  <p:sp>
              <p:nvSpPr>
                <p:cNvPr id="1789" name="Dex"/>
                <p:cNvSpPr/>
                <p:nvPr/>
              </p:nvSpPr>
              <p:spPr>
                <a:xfrm>
                  <a:off x="0" y="781050"/>
                  <a:ext cx="1270000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defTabSz="1821656">
                    <a:defRPr b="1" sz="3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Dex</a:t>
                  </a:r>
                </a:p>
              </p:txBody>
            </p:sp>
            <p:sp>
              <p:nvSpPr>
                <p:cNvPr id="1790" name="Line"/>
                <p:cNvSpPr/>
                <p:nvPr/>
              </p:nvSpPr>
              <p:spPr>
                <a:xfrm flipV="1">
                  <a:off x="6861968" y="0"/>
                  <a:ext cx="3176" cy="767954"/>
                </a:xfrm>
                <a:prstGeom prst="line">
                  <a:avLst/>
                </a:prstGeom>
                <a:noFill/>
                <a:ln w="50800" cap="flat">
                  <a:solidFill>
                    <a:srgbClr val="000000"/>
                  </a:solidFill>
                  <a:prstDash val="solid"/>
                  <a:round/>
                  <a:tailEnd type="triangle" w="med" len="med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/>
                </a:p>
              </p:txBody>
            </p:sp>
            <p:sp>
              <p:nvSpPr>
                <p:cNvPr id="1791" name="Dex"/>
                <p:cNvSpPr/>
                <p:nvPr/>
              </p:nvSpPr>
              <p:spPr>
                <a:xfrm>
                  <a:off x="6172200" y="755649"/>
                  <a:ext cx="1270000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defTabSz="1821656">
                    <a:defRPr b="1" sz="3200">
                      <a:uFill>
                        <a:solidFill>
                          <a:srgbClr val="000000"/>
                        </a:solidFill>
                      </a:uFill>
                    </a:defRPr>
                  </a:lvl1pPr>
                </a:lstStyle>
                <a:p>
                  <a:pPr/>
                  <a:r>
                    <a:t>Dex</a:t>
                  </a:r>
                </a:p>
              </p:txBody>
            </p:sp>
          </p:grpSp>
          <p:pic>
            <p:nvPicPr>
              <p:cNvPr id="1793" name="image.pdf" descr="image.pdf"/>
              <p:cNvPicPr>
                <a:picLocks noChangeAspect="0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1374775" y="0"/>
                <a:ext cx="9975851" cy="167005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796" name="CRH"/>
          <p:cNvSpPr txBox="1"/>
          <p:nvPr/>
        </p:nvSpPr>
        <p:spPr>
          <a:xfrm>
            <a:off x="6173390" y="12447984"/>
            <a:ext cx="938479" cy="5357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797" name="CRH"/>
          <p:cNvSpPr txBox="1"/>
          <p:nvPr/>
        </p:nvSpPr>
        <p:spPr>
          <a:xfrm>
            <a:off x="12120562" y="12447984"/>
            <a:ext cx="938479" cy="53578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95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9" name="HPA axis: Enhanced Negative Feedback Dex pretreatment -&gt; blunted ACTH response to CRH"/>
          <p:cNvSpPr txBox="1"/>
          <p:nvPr>
            <p:ph type="title"/>
          </p:nvPr>
        </p:nvSpPr>
        <p:spPr>
          <a:xfrm>
            <a:off x="3914775" y="0"/>
            <a:ext cx="16252032" cy="1984375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Enhanced Negative Feedback</a:t>
            </a:r>
            <a:br/>
            <a:r>
              <a:rPr sz="46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rPr>
              <a:t>Dex pretreatment -&gt; blunted ACTH response to CRH</a:t>
            </a:r>
          </a:p>
        </p:txBody>
      </p:sp>
      <p:grpSp>
        <p:nvGrpSpPr>
          <p:cNvPr id="1803" name="Group"/>
          <p:cNvGrpSpPr/>
          <p:nvPr/>
        </p:nvGrpSpPr>
        <p:grpSpPr>
          <a:xfrm>
            <a:off x="15992475" y="12506325"/>
            <a:ext cx="2060576" cy="1270000"/>
            <a:chOff x="0" y="0"/>
            <a:chExt cx="2060576" cy="1270000"/>
          </a:xfrm>
        </p:grpSpPr>
        <p:sp>
          <p:nvSpPr>
            <p:cNvPr id="1800" name="Line"/>
            <p:cNvSpPr/>
            <p:nvPr/>
          </p:nvSpPr>
          <p:spPr>
            <a:xfrm>
              <a:off x="0" y="316706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01" name="Line"/>
            <p:cNvSpPr/>
            <p:nvPr/>
          </p:nvSpPr>
          <p:spPr>
            <a:xfrm>
              <a:off x="3572" y="739775"/>
              <a:ext cx="805942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02" name="stimulate…"/>
            <p:cNvSpPr/>
            <p:nvPr/>
          </p:nvSpPr>
          <p:spPr>
            <a:xfrm>
              <a:off x="790576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sp>
        <p:nvSpPr>
          <p:cNvPr id="1804" name="Rounded Rectangle"/>
          <p:cNvSpPr/>
          <p:nvPr/>
        </p:nvSpPr>
        <p:spPr>
          <a:xfrm>
            <a:off x="9369425" y="3460750"/>
            <a:ext cx="5673726" cy="2222501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05" name="Rounded Rectangle"/>
          <p:cNvSpPr/>
          <p:nvPr/>
        </p:nvSpPr>
        <p:spPr>
          <a:xfrm>
            <a:off x="9369425" y="7036593"/>
            <a:ext cx="5673726" cy="228282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06" name="Rounded Rectangle"/>
          <p:cNvSpPr/>
          <p:nvPr/>
        </p:nvSpPr>
        <p:spPr>
          <a:xfrm>
            <a:off x="9369425" y="10864850"/>
            <a:ext cx="5673726" cy="2000251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07" name="Hypothalamus"/>
          <p:cNvSpPr txBox="1"/>
          <p:nvPr/>
        </p:nvSpPr>
        <p:spPr>
          <a:xfrm>
            <a:off x="10610226" y="3527425"/>
            <a:ext cx="3195300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808" name="Pituitary"/>
          <p:cNvSpPr txBox="1"/>
          <p:nvPr/>
        </p:nvSpPr>
        <p:spPr>
          <a:xfrm>
            <a:off x="11229407" y="8413750"/>
            <a:ext cx="195693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1809" name="Adrenal…"/>
          <p:cNvSpPr txBox="1"/>
          <p:nvPr/>
        </p:nvSpPr>
        <p:spPr>
          <a:xfrm>
            <a:off x="11288952" y="11156950"/>
            <a:ext cx="1837848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Adrenal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Cortex</a:t>
            </a:r>
          </a:p>
        </p:txBody>
      </p:sp>
      <p:sp>
        <p:nvSpPr>
          <p:cNvPr id="1810" name="CRH"/>
          <p:cNvSpPr txBox="1"/>
          <p:nvPr/>
        </p:nvSpPr>
        <p:spPr>
          <a:xfrm>
            <a:off x="11525250" y="4327525"/>
            <a:ext cx="117063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811" name="ACTH"/>
          <p:cNvSpPr txBox="1"/>
          <p:nvPr/>
        </p:nvSpPr>
        <p:spPr>
          <a:xfrm>
            <a:off x="11385550" y="7781925"/>
            <a:ext cx="1432454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grpSp>
        <p:nvGrpSpPr>
          <p:cNvPr id="1817" name="Group"/>
          <p:cNvGrpSpPr/>
          <p:nvPr/>
        </p:nvGrpSpPr>
        <p:grpSpPr>
          <a:xfrm>
            <a:off x="6686549" y="5022849"/>
            <a:ext cx="5486401" cy="6880227"/>
            <a:chOff x="0" y="0"/>
            <a:chExt cx="5486399" cy="6880225"/>
          </a:xfrm>
        </p:grpSpPr>
        <p:sp>
          <p:nvSpPr>
            <p:cNvPr id="1812" name="Line"/>
            <p:cNvSpPr/>
            <p:nvPr/>
          </p:nvSpPr>
          <p:spPr>
            <a:xfrm>
              <a:off x="5483225" y="0"/>
              <a:ext cx="3175" cy="2609850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13" name="Line"/>
            <p:cNvSpPr/>
            <p:nvPr/>
          </p:nvSpPr>
          <p:spPr>
            <a:xfrm flipH="1">
              <a:off x="1511300" y="3124200"/>
              <a:ext cx="3216276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14" name="Line"/>
            <p:cNvSpPr/>
            <p:nvPr/>
          </p:nvSpPr>
          <p:spPr>
            <a:xfrm flipV="1">
              <a:off x="904875" y="68262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15" name="ACTH"/>
            <p:cNvSpPr txBox="1"/>
            <p:nvPr/>
          </p:nvSpPr>
          <p:spPr>
            <a:xfrm>
              <a:off x="0" y="2759075"/>
              <a:ext cx="1365568" cy="6254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816" name="Line"/>
            <p:cNvSpPr/>
            <p:nvPr/>
          </p:nvSpPr>
          <p:spPr>
            <a:xfrm flipH="1" flipV="1">
              <a:off x="923925" y="3432175"/>
              <a:ext cx="15876" cy="344805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825" name="Group"/>
          <p:cNvGrpSpPr/>
          <p:nvPr/>
        </p:nvGrpSpPr>
        <p:grpSpPr>
          <a:xfrm>
            <a:off x="13744574" y="4835525"/>
            <a:ext cx="3450035" cy="7924801"/>
            <a:chOff x="0" y="0"/>
            <a:chExt cx="3450033" cy="7924800"/>
          </a:xfrm>
        </p:grpSpPr>
        <p:sp>
          <p:nvSpPr>
            <p:cNvPr id="1818" name="Cortisol"/>
            <p:cNvSpPr/>
            <p:nvPr/>
          </p:nvSpPr>
          <p:spPr>
            <a:xfrm>
              <a:off x="2171699" y="29464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819" name="Cortisol"/>
            <p:cNvSpPr/>
            <p:nvPr/>
          </p:nvSpPr>
          <p:spPr>
            <a:xfrm>
              <a:off x="2162174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grpSp>
          <p:nvGrpSpPr>
            <p:cNvPr id="1822" name="Group"/>
            <p:cNvGrpSpPr/>
            <p:nvPr/>
          </p:nvGrpSpPr>
          <p:grpSpPr>
            <a:xfrm>
              <a:off x="-1" y="6654800"/>
              <a:ext cx="3450035" cy="1270001"/>
              <a:chOff x="0" y="0"/>
              <a:chExt cx="3450034" cy="1270000"/>
            </a:xfrm>
          </p:grpSpPr>
          <p:sp>
            <p:nvSpPr>
              <p:cNvPr id="1820" name="Line"/>
              <p:cNvSpPr/>
              <p:nvPr/>
            </p:nvSpPr>
            <p:spPr>
              <a:xfrm>
                <a:off x="0" y="365125"/>
                <a:ext cx="2263776" cy="3175"/>
              </a:xfrm>
              <a:prstGeom prst="line">
                <a:avLst/>
              </a:prstGeom>
              <a:noFill/>
              <a:ln w="101600" cap="flat">
                <a:solidFill>
                  <a:srgbClr val="008F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821" name="Cortisol"/>
              <p:cNvSpPr/>
              <p:nvPr/>
            </p:nvSpPr>
            <p:spPr>
              <a:xfrm>
                <a:off x="2180033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defRPr b="1" sz="32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Cortisol</a:t>
                </a:r>
              </a:p>
            </p:txBody>
          </p:sp>
        </p:grpSp>
        <p:sp>
          <p:nvSpPr>
            <p:cNvPr id="1823" name="Line"/>
            <p:cNvSpPr/>
            <p:nvPr/>
          </p:nvSpPr>
          <p:spPr>
            <a:xfrm flipV="1">
              <a:off x="2492374" y="3772693"/>
              <a:ext cx="3176" cy="28575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24" name="Line"/>
            <p:cNvSpPr/>
            <p:nvPr/>
          </p:nvSpPr>
          <p:spPr>
            <a:xfrm flipV="1">
              <a:off x="2492374" y="641350"/>
              <a:ext cx="3176" cy="24034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826" name="Line"/>
          <p:cNvSpPr/>
          <p:nvPr/>
        </p:nvSpPr>
        <p:spPr>
          <a:xfrm flipH="1">
            <a:off x="12989433" y="8147050"/>
            <a:ext cx="2996692" cy="3240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827" name="Line"/>
          <p:cNvSpPr/>
          <p:nvPr/>
        </p:nvSpPr>
        <p:spPr>
          <a:xfrm>
            <a:off x="12935457" y="4670365"/>
            <a:ext cx="3272919" cy="3235"/>
          </a:xfrm>
          <a:prstGeom prst="line">
            <a:avLst/>
          </a:prstGeom>
          <a:ln w="101600">
            <a:solidFill>
              <a:srgbClr val="FF26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828" name="Line"/>
          <p:cNvSpPr/>
          <p:nvPr/>
        </p:nvSpPr>
        <p:spPr>
          <a:xfrm flipV="1">
            <a:off x="16224250" y="4635500"/>
            <a:ext cx="3176" cy="288926"/>
          </a:xfrm>
          <a:prstGeom prst="line">
            <a:avLst/>
          </a:prstGeom>
          <a:ln w="101600">
            <a:solidFill>
              <a:srgbClr val="FF26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grpSp>
        <p:nvGrpSpPr>
          <p:cNvPr id="1835" name="Group"/>
          <p:cNvGrpSpPr/>
          <p:nvPr/>
        </p:nvGrpSpPr>
        <p:grpSpPr>
          <a:xfrm>
            <a:off x="14514703" y="3736975"/>
            <a:ext cx="3608198" cy="4581526"/>
            <a:chOff x="0" y="0"/>
            <a:chExt cx="3608197" cy="4581525"/>
          </a:xfrm>
        </p:grpSpPr>
        <p:grpSp>
          <p:nvGrpSpPr>
            <p:cNvPr id="1831" name="Group"/>
            <p:cNvGrpSpPr/>
            <p:nvPr/>
          </p:nvGrpSpPr>
          <p:grpSpPr>
            <a:xfrm>
              <a:off x="-1" y="0"/>
              <a:ext cx="3557399" cy="1270000"/>
              <a:chOff x="0" y="0"/>
              <a:chExt cx="3557397" cy="1270000"/>
            </a:xfrm>
          </p:grpSpPr>
          <p:sp>
            <p:nvSpPr>
              <p:cNvPr id="1829" name="Line"/>
              <p:cNvSpPr/>
              <p:nvPr/>
            </p:nvSpPr>
            <p:spPr>
              <a:xfrm flipH="1">
                <a:off x="0" y="459978"/>
                <a:ext cx="2331847" cy="3390"/>
              </a:xfrm>
              <a:prstGeom prst="line">
                <a:avLst/>
              </a:prstGeom>
              <a:noFill/>
              <a:ln w="1778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830" name="dex"/>
              <p:cNvSpPr/>
              <p:nvPr/>
            </p:nvSpPr>
            <p:spPr>
              <a:xfrm>
                <a:off x="2287397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defRPr b="1"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dex</a:t>
                </a:r>
              </a:p>
            </p:txBody>
          </p:sp>
        </p:grpSp>
        <p:grpSp>
          <p:nvGrpSpPr>
            <p:cNvPr id="1834" name="Group"/>
            <p:cNvGrpSpPr/>
            <p:nvPr/>
          </p:nvGrpSpPr>
          <p:grpSpPr>
            <a:xfrm>
              <a:off x="50800" y="3311525"/>
              <a:ext cx="3557398" cy="1270001"/>
              <a:chOff x="0" y="0"/>
              <a:chExt cx="3557396" cy="1270000"/>
            </a:xfrm>
          </p:grpSpPr>
          <p:sp>
            <p:nvSpPr>
              <p:cNvPr id="1832" name="Line"/>
              <p:cNvSpPr/>
              <p:nvPr/>
            </p:nvSpPr>
            <p:spPr>
              <a:xfrm flipH="1">
                <a:off x="0" y="454024"/>
                <a:ext cx="2331847" cy="3390"/>
              </a:xfrm>
              <a:prstGeom prst="line">
                <a:avLst/>
              </a:prstGeom>
              <a:noFill/>
              <a:ln w="177800" cap="flat">
                <a:solidFill>
                  <a:srgbClr val="FF2600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833" name="dex"/>
              <p:cNvSpPr/>
              <p:nvPr/>
            </p:nvSpPr>
            <p:spPr>
              <a:xfrm>
                <a:off x="2287396" y="0"/>
                <a:ext cx="1270001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defTabSz="1821656">
                  <a:defRPr b="1" sz="4600">
                    <a:uFill>
                      <a:solidFill>
                        <a:srgbClr val="000000"/>
                      </a:solidFill>
                    </a:uFill>
                  </a:defRPr>
                </a:lvl1pPr>
              </a:lstStyle>
              <a:p>
                <a:pPr/>
                <a:r>
                  <a:t>dex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xit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0" dur="500" fill="hold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xit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15" dur="1000" fill="hold"/>
                                        <p:tgtEl>
                                          <p:spTgt spid="18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35" grpId="1"/>
      <p:bldP build="whole" bldLvl="1" animBg="1" rev="0" advAuto="0" spid="1817" grpId="2"/>
      <p:bldP build="whole" bldLvl="1" animBg="1" rev="0" advAuto="0" spid="1825" grpId="3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Pathologies of HPA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Pathologies of HPA</a:t>
            </a:r>
          </a:p>
          <a:p>
            <a:pPr>
              <a:defRPr sz="5000">
                <a:solidFill>
                  <a:srgbClr val="7A7A7A"/>
                </a:solidFill>
                <a:uFill>
                  <a:solidFill>
                    <a:srgbClr val="7A7A7A"/>
                  </a:solidFill>
                </a:uFill>
              </a:defRPr>
            </a:pPr>
            <a:r>
              <a:t>Points of steroid disregulation</a:t>
            </a:r>
          </a:p>
        </p:txBody>
      </p:sp>
      <p:sp>
        <p:nvSpPr>
          <p:cNvPr id="1838" name="Defects in cortisol synthetic enzymes can result in too much mineralcorticoids (-&gt; high blood pressure) or too much sex steroids (progesterone &amp; androgens -&gt; masculinization)…"/>
          <p:cNvSpPr txBox="1"/>
          <p:nvPr/>
        </p:nvSpPr>
        <p:spPr>
          <a:xfrm>
            <a:off x="3962796" y="2553890"/>
            <a:ext cx="13787439" cy="895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chemeClr val="accent2">
                    <a:hueOff val="-554920"/>
                    <a:satOff val="-21482"/>
                    <a:lumOff val="-6228"/>
                  </a:schemeClr>
                </a:solidFill>
              </a:rPr>
              <a:t>Defects in cortisol synthetic enzymes</a:t>
            </a:r>
            <a:r>
              <a:t> can result in too much mineralcorticoids (-&gt; high blood pressure) or too much sex steroids (progesterone &amp; androgens -&gt; masculinization)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chemeClr val="accent5"/>
                </a:solidFill>
              </a:rPr>
              <a:t>Addison’s Disease:</a:t>
            </a:r>
            <a:r>
              <a:t> autoimmune destruction of adrenal cortex causes loss of corticosteroids, but excess ACTH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chemeClr val="accent4">
                    <a:satOff val="1488"/>
                    <a:lumOff val="-7242"/>
                  </a:schemeClr>
                </a:solidFill>
              </a:rPr>
              <a:t>Tumors</a:t>
            </a:r>
            <a:r>
              <a:t> can oversecrete hormones. 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rPr>
              <a:t>Pheochromacytoma </a:t>
            </a:r>
            <a:r>
              <a:t>Tumors of adrenal medulla -&gt; elevated epinephrine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defRPr b="1" sz="32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defRPr>
            </a:pPr>
            <a:r>
              <a:t>Cushing’s Syndrome: elevated cortisol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Tumors of Pituitary Gland (</a:t>
            </a:r>
            <a:r>
              <a: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rPr>
              <a:t>adenoma</a:t>
            </a:r>
            <a:r>
              <a:t>) or Lung (</a:t>
            </a:r>
            <a:r>
              <a: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rPr>
              <a:t>lung carcinoma</a:t>
            </a:r>
            <a:r>
              <a:t>) can produce too much ACTH -&gt; too much cortisol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Tumors of Adrenal Gland can produce too much cortisol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0" name="http://www.glowm.com/resources/glowm/cd/pages/v5/v5c001.html"/>
          <p:cNvSpPr txBox="1"/>
          <p:nvPr/>
        </p:nvSpPr>
        <p:spPr>
          <a:xfrm>
            <a:off x="13477875" y="13055203"/>
            <a:ext cx="7523809" cy="446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1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http://www.glowm.com/resources/glowm/cd/pages/v5/v5c001.html</a:t>
            </a:r>
          </a:p>
        </p:txBody>
      </p:sp>
      <p:grpSp>
        <p:nvGrpSpPr>
          <p:cNvPr id="1843" name="Group"/>
          <p:cNvGrpSpPr/>
          <p:nvPr/>
        </p:nvGrpSpPr>
        <p:grpSpPr>
          <a:xfrm>
            <a:off x="3333750" y="357187"/>
            <a:ext cx="17002125" cy="12306355"/>
            <a:chOff x="0" y="0"/>
            <a:chExt cx="17002125" cy="12306354"/>
          </a:xfrm>
        </p:grpSpPr>
        <p:pic>
          <p:nvPicPr>
            <p:cNvPr id="1841" name="005f.png" descr="005f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6453"/>
              <a:ext cx="17002125" cy="1210990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1842" name="Square"/>
            <p:cNvSpPr/>
            <p:nvPr/>
          </p:nvSpPr>
          <p:spPr>
            <a:xfrm>
              <a:off x="1518046" y="0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1844" name="Steroid Synthesis in the Adrenal Gland"/>
          <p:cNvSpPr txBox="1"/>
          <p:nvPr>
            <p:ph type="title"/>
          </p:nvPr>
        </p:nvSpPr>
        <p:spPr>
          <a:xfrm>
            <a:off x="3690937" y="0"/>
            <a:ext cx="10287001" cy="1803797"/>
          </a:xfrm>
          <a:prstGeom prst="rect">
            <a:avLst/>
          </a:prstGeom>
        </p:spPr>
        <p:txBody>
          <a:bodyPr/>
          <a:lstStyle/>
          <a:p>
            <a:pPr marL="57149" marR="57149" defTabSz="1285875">
              <a:defRPr sz="38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Steroid Synthesis in the Adrenal Gland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roup"/>
          <p:cNvGrpSpPr/>
          <p:nvPr/>
        </p:nvGrpSpPr>
        <p:grpSpPr>
          <a:xfrm>
            <a:off x="5102225" y="3495675"/>
            <a:ext cx="12439650" cy="5589985"/>
            <a:chOff x="0" y="0"/>
            <a:chExt cx="12439650" cy="5589984"/>
          </a:xfrm>
        </p:grpSpPr>
        <p:sp>
          <p:nvSpPr>
            <p:cNvPr id="452" name="Rectangle"/>
            <p:cNvSpPr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solidFill>
              <a:srgbClr val="FF7E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53" name="Rectangle"/>
            <p:cNvSpPr txBox="1"/>
            <p:nvPr/>
          </p:nvSpPr>
          <p:spPr>
            <a:xfrm>
              <a:off x="0" y="0"/>
              <a:ext cx="12439650" cy="55899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455" name="Rectangle"/>
          <p:cNvSpPr/>
          <p:nvPr/>
        </p:nvSpPr>
        <p:spPr>
          <a:xfrm>
            <a:off x="6664325" y="4746625"/>
            <a:ext cx="9464675" cy="2806701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467" name="Group"/>
          <p:cNvGrpSpPr/>
          <p:nvPr/>
        </p:nvGrpSpPr>
        <p:grpSpPr>
          <a:xfrm flipH="1" rot="10800000">
            <a:off x="6905625" y="800100"/>
            <a:ext cx="2079626" cy="2682876"/>
            <a:chOff x="0" y="0"/>
            <a:chExt cx="2079625" cy="2682875"/>
          </a:xfrm>
        </p:grpSpPr>
        <p:sp>
          <p:nvSpPr>
            <p:cNvPr id="456" name="Rectangle"/>
            <p:cNvSpPr/>
            <p:nvPr/>
          </p:nvSpPr>
          <p:spPr>
            <a:xfrm>
              <a:off x="0" y="0"/>
              <a:ext cx="2079626" cy="2682876"/>
            </a:xfrm>
            <a:prstGeom prst="rect">
              <a:avLst/>
            </a:prstGeom>
            <a:solidFill>
              <a:srgbClr val="FFD47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57" name="Rectangle"/>
            <p:cNvSpPr/>
            <p:nvPr/>
          </p:nvSpPr>
          <p:spPr>
            <a:xfrm>
              <a:off x="109766" y="103402"/>
              <a:ext cx="1851193" cy="2484455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460" name="Group"/>
            <p:cNvGrpSpPr/>
            <p:nvPr/>
          </p:nvGrpSpPr>
          <p:grpSpPr>
            <a:xfrm>
              <a:off x="403465" y="762645"/>
              <a:ext cx="575531" cy="553642"/>
              <a:chOff x="0" y="0"/>
              <a:chExt cx="575530" cy="553640"/>
            </a:xfrm>
          </p:grpSpPr>
          <p:sp>
            <p:nvSpPr>
              <p:cNvPr id="458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59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463" name="Group"/>
            <p:cNvGrpSpPr/>
            <p:nvPr/>
          </p:nvGrpSpPr>
          <p:grpSpPr>
            <a:xfrm>
              <a:off x="1159962" y="1310398"/>
              <a:ext cx="575532" cy="553642"/>
              <a:chOff x="0" y="0"/>
              <a:chExt cx="575530" cy="553640"/>
            </a:xfrm>
          </p:grpSpPr>
          <p:sp>
            <p:nvSpPr>
              <p:cNvPr id="461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62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grpSp>
          <p:nvGrpSpPr>
            <p:cNvPr id="466" name="Group"/>
            <p:cNvGrpSpPr/>
            <p:nvPr/>
          </p:nvGrpSpPr>
          <p:grpSpPr>
            <a:xfrm>
              <a:off x="706063" y="27648"/>
              <a:ext cx="575532" cy="553642"/>
              <a:chOff x="0" y="0"/>
              <a:chExt cx="575530" cy="553640"/>
            </a:xfrm>
          </p:grpSpPr>
          <p:sp>
            <p:nvSpPr>
              <p:cNvPr id="464" name="Oval"/>
              <p:cNvSpPr/>
              <p:nvPr/>
            </p:nvSpPr>
            <p:spPr>
              <a:xfrm>
                <a:off x="0" y="0"/>
                <a:ext cx="575531" cy="553641"/>
              </a:xfrm>
              <a:prstGeom prst="ellipse">
                <a:avLst/>
              </a:prstGeom>
              <a:solidFill>
                <a:srgbClr val="FFD479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465" name="Oval"/>
              <p:cNvSpPr/>
              <p:nvPr/>
            </p:nvSpPr>
            <p:spPr>
              <a:xfrm>
                <a:off x="77133" y="67369"/>
                <a:ext cx="436099" cy="444352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</p:grpSp>
      <p:sp>
        <p:nvSpPr>
          <p:cNvPr id="468" name="Rectangle"/>
          <p:cNvSpPr/>
          <p:nvPr/>
        </p:nvSpPr>
        <p:spPr>
          <a:xfrm>
            <a:off x="14424421" y="9090025"/>
            <a:ext cx="1898651" cy="2536825"/>
          </a:xfrm>
          <a:prstGeom prst="rect">
            <a:avLst/>
          </a:prstGeom>
          <a:solidFill>
            <a:srgbClr val="FFD47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471" name="Group"/>
          <p:cNvGrpSpPr/>
          <p:nvPr/>
        </p:nvGrpSpPr>
        <p:grpSpPr>
          <a:xfrm>
            <a:off x="14531578" y="9188450"/>
            <a:ext cx="1689101" cy="2349500"/>
            <a:chOff x="0" y="0"/>
            <a:chExt cx="1689100" cy="2349500"/>
          </a:xfrm>
        </p:grpSpPr>
        <p:sp>
          <p:nvSpPr>
            <p:cNvPr id="469" name="Rectangle"/>
            <p:cNvSpPr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70" name="Rectangle"/>
            <p:cNvSpPr txBox="1"/>
            <p:nvPr/>
          </p:nvSpPr>
          <p:spPr>
            <a:xfrm>
              <a:off x="0" y="0"/>
              <a:ext cx="1689100" cy="23495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sz="4600">
                  <a:uFill>
                    <a:solidFill>
                      <a:srgbClr val="000000"/>
                    </a:solidFill>
                  </a:uFill>
                </a:defRPr>
              </a:pPr>
            </a:p>
          </p:txBody>
        </p:sp>
      </p:grpSp>
      <p:sp>
        <p:nvSpPr>
          <p:cNvPr id="472" name="Endocrine Cell synthesizes hormone"/>
          <p:cNvSpPr txBox="1"/>
          <p:nvPr/>
        </p:nvSpPr>
        <p:spPr>
          <a:xfrm>
            <a:off x="9045575" y="839390"/>
            <a:ext cx="985837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Endocrine Cell </a:t>
            </a:r>
            <a:r>
              <a:rPr b="1" sz="3200">
                <a:latin typeface="Helvetica"/>
                <a:ea typeface="Helvetica"/>
                <a:cs typeface="Helvetica"/>
                <a:sym typeface="Helvetica"/>
              </a:rPr>
              <a:t>synthesizes hormone</a:t>
            </a:r>
          </a:p>
        </p:txBody>
      </p:sp>
      <p:sp>
        <p:nvSpPr>
          <p:cNvPr id="473" name="Target Cell has bad or missing receptors…"/>
          <p:cNvSpPr txBox="1"/>
          <p:nvPr/>
        </p:nvSpPr>
        <p:spPr>
          <a:xfrm>
            <a:off x="7566025" y="9636125"/>
            <a:ext cx="6804422" cy="159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Target Cell has </a:t>
            </a:r>
            <a:r>
              <a:rPr>
                <a:solidFill>
                  <a:schemeClr val="accent5"/>
                </a:solidFill>
              </a:rPr>
              <a:t>bad or missing</a:t>
            </a:r>
            <a:r>
              <a:t> receptors</a:t>
            </a:r>
          </a:p>
          <a:p>
            <a:pPr marL="81280" marR="81280" algn="r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 for the hormone</a:t>
            </a:r>
          </a:p>
        </p:txBody>
      </p:sp>
      <p:sp>
        <p:nvSpPr>
          <p:cNvPr id="474" name="Shape"/>
          <p:cNvSpPr/>
          <p:nvPr/>
        </p:nvSpPr>
        <p:spPr>
          <a:xfrm>
            <a:off x="14652625" y="88804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75" name="Shape"/>
          <p:cNvSpPr/>
          <p:nvPr/>
        </p:nvSpPr>
        <p:spPr>
          <a:xfrm>
            <a:off x="15460265" y="8855075"/>
            <a:ext cx="641351" cy="476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459" y="0"/>
                </a:moveTo>
                <a:cubicBezTo>
                  <a:pt x="855" y="3024"/>
                  <a:pt x="642" y="6336"/>
                  <a:pt x="0" y="9936"/>
                </a:cubicBezTo>
                <a:cubicBezTo>
                  <a:pt x="749" y="15840"/>
                  <a:pt x="1497" y="17424"/>
                  <a:pt x="5560" y="19872"/>
                </a:cubicBezTo>
                <a:cubicBezTo>
                  <a:pt x="6737" y="20448"/>
                  <a:pt x="9303" y="21600"/>
                  <a:pt x="9303" y="21600"/>
                </a:cubicBezTo>
                <a:cubicBezTo>
                  <a:pt x="12939" y="20880"/>
                  <a:pt x="15398" y="20880"/>
                  <a:pt x="18499" y="18288"/>
                </a:cubicBezTo>
                <a:cubicBezTo>
                  <a:pt x="19568" y="15696"/>
                  <a:pt x="20851" y="13536"/>
                  <a:pt x="21600" y="10800"/>
                </a:cubicBezTo>
                <a:cubicBezTo>
                  <a:pt x="20958" y="4608"/>
                  <a:pt x="21386" y="2736"/>
                  <a:pt x="17216" y="864"/>
                </a:cubicBezTo>
                <a:cubicBezTo>
                  <a:pt x="11442" y="3456"/>
                  <a:pt x="19034" y="10224"/>
                  <a:pt x="12297" y="8352"/>
                </a:cubicBezTo>
                <a:cubicBezTo>
                  <a:pt x="12083" y="6336"/>
                  <a:pt x="12725" y="3744"/>
                  <a:pt x="11762" y="2448"/>
                </a:cubicBezTo>
                <a:cubicBezTo>
                  <a:pt x="11014" y="1296"/>
                  <a:pt x="9196" y="2160"/>
                  <a:pt x="8661" y="3312"/>
                </a:cubicBezTo>
                <a:cubicBezTo>
                  <a:pt x="7699" y="4752"/>
                  <a:pt x="8234" y="7056"/>
                  <a:pt x="8020" y="9072"/>
                </a:cubicBezTo>
                <a:cubicBezTo>
                  <a:pt x="7164" y="8784"/>
                  <a:pt x="5881" y="9216"/>
                  <a:pt x="5560" y="8352"/>
                </a:cubicBezTo>
                <a:cubicBezTo>
                  <a:pt x="3636" y="3168"/>
                  <a:pt x="6950" y="0"/>
                  <a:pt x="2459" y="0"/>
                </a:cubicBezTo>
                <a:close/>
              </a:path>
            </a:pathLst>
          </a:custGeom>
          <a:solidFill>
            <a:srgbClr val="00D2A9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76" name="H"/>
          <p:cNvSpPr txBox="1"/>
          <p:nvPr/>
        </p:nvSpPr>
        <p:spPr>
          <a:xfrm>
            <a:off x="8035925" y="349250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77" name="H"/>
          <p:cNvSpPr txBox="1"/>
          <p:nvPr/>
        </p:nvSpPr>
        <p:spPr>
          <a:xfrm>
            <a:off x="9436100" y="37052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78" name="H"/>
          <p:cNvSpPr txBox="1"/>
          <p:nvPr/>
        </p:nvSpPr>
        <p:spPr>
          <a:xfrm>
            <a:off x="11893550" y="366077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79" name="H"/>
          <p:cNvSpPr txBox="1"/>
          <p:nvPr/>
        </p:nvSpPr>
        <p:spPr>
          <a:xfrm>
            <a:off x="14352984" y="36163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80" name="H"/>
          <p:cNvSpPr txBox="1"/>
          <p:nvPr/>
        </p:nvSpPr>
        <p:spPr>
          <a:xfrm>
            <a:off x="16440150" y="454342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81" name="H"/>
          <p:cNvSpPr txBox="1"/>
          <p:nvPr/>
        </p:nvSpPr>
        <p:spPr>
          <a:xfrm>
            <a:off x="16656843" y="6988175"/>
            <a:ext cx="680530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82" name="H"/>
          <p:cNvSpPr txBox="1"/>
          <p:nvPr/>
        </p:nvSpPr>
        <p:spPr>
          <a:xfrm>
            <a:off x="13174265" y="780415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83" name="H"/>
          <p:cNvSpPr txBox="1"/>
          <p:nvPr/>
        </p:nvSpPr>
        <p:spPr>
          <a:xfrm>
            <a:off x="9756775" y="8001000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84" name="H"/>
          <p:cNvSpPr txBox="1"/>
          <p:nvPr/>
        </p:nvSpPr>
        <p:spPr>
          <a:xfrm>
            <a:off x="7429500" y="7978775"/>
            <a:ext cx="680529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4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grpSp>
        <p:nvGrpSpPr>
          <p:cNvPr id="487" name="Group"/>
          <p:cNvGrpSpPr/>
          <p:nvPr/>
        </p:nvGrpSpPr>
        <p:grpSpPr>
          <a:xfrm>
            <a:off x="8318500" y="11458575"/>
            <a:ext cx="5965032" cy="704851"/>
            <a:chOff x="0" y="0"/>
            <a:chExt cx="5965031" cy="704850"/>
          </a:xfrm>
        </p:grpSpPr>
        <p:sp>
          <p:nvSpPr>
            <p:cNvPr id="485" name="Target Cell cannot respond -&gt; disease symptoms"/>
            <p:cNvSpPr/>
            <p:nvPr/>
          </p:nvSpPr>
          <p:spPr>
            <a:xfrm>
              <a:off x="0" y="704850"/>
              <a:ext cx="596503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ctr" defTabSz="1821656">
                <a:buClr>
                  <a:srgbClr val="000000"/>
                </a:buClr>
                <a:buFont typeface="Helvetica"/>
                <a:defRPr b="1" i="1" sz="3200">
                  <a:uFill>
                    <a:solidFill>
                      <a:srgbClr val="000000"/>
                    </a:solidFill>
                  </a:uFill>
                </a:defRPr>
              </a:pPr>
              <a:r>
                <a:t>Target Cell cannot respond -&gt; </a:t>
              </a:r>
              <a:r>
                <a:rPr>
                  <a:solidFill>
                    <a:schemeClr val="accent5"/>
                  </a:solidFill>
                </a:rPr>
                <a:t>disease symptoms</a:t>
              </a:r>
            </a:p>
          </p:txBody>
        </p:sp>
        <p:sp>
          <p:nvSpPr>
            <p:cNvPr id="486" name="Line"/>
            <p:cNvSpPr/>
            <p:nvPr/>
          </p:nvSpPr>
          <p:spPr>
            <a:xfrm flipH="1">
              <a:off x="4105275" y="0"/>
              <a:ext cx="1660525" cy="638175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488" name="When stimulated, endocrine cell…"/>
          <p:cNvSpPr txBox="1"/>
          <p:nvPr/>
        </p:nvSpPr>
        <p:spPr>
          <a:xfrm>
            <a:off x="9156700" y="1793875"/>
            <a:ext cx="6910817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When stimulated, endocrine cell </a:t>
            </a:r>
          </a:p>
          <a:p>
            <a:pPr marL="81280" marR="81280" defTabSz="1821656">
              <a:buClr>
                <a:srgbClr val="000000"/>
              </a:buClr>
              <a:buFont typeface="Helvetica"/>
              <a:defRPr b="1" i="1" sz="3200">
                <a:uFill>
                  <a:solidFill>
                    <a:srgbClr val="000000"/>
                  </a:solidFill>
                </a:uFill>
              </a:defRPr>
            </a:pPr>
            <a:r>
              <a:t>secretes hormone into blood</a:t>
            </a:r>
          </a:p>
        </p:txBody>
      </p:sp>
      <p:sp>
        <p:nvSpPr>
          <p:cNvPr id="489" name="H"/>
          <p:cNvSpPr txBox="1"/>
          <p:nvPr/>
        </p:nvSpPr>
        <p:spPr>
          <a:xfrm>
            <a:off x="8048625" y="1518046"/>
            <a:ext cx="5515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90" name="H"/>
          <p:cNvSpPr txBox="1"/>
          <p:nvPr/>
        </p:nvSpPr>
        <p:spPr>
          <a:xfrm>
            <a:off x="7280671" y="2089546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91" name="H"/>
          <p:cNvSpPr txBox="1"/>
          <p:nvPr/>
        </p:nvSpPr>
        <p:spPr>
          <a:xfrm>
            <a:off x="7566421" y="2839640"/>
            <a:ext cx="55155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492" name="no hormone –&gt; disease…"/>
          <p:cNvSpPr txBox="1"/>
          <p:nvPr/>
        </p:nvSpPr>
        <p:spPr>
          <a:xfrm>
            <a:off x="7762178" y="5276850"/>
            <a:ext cx="7077674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no hormone –&gt; disease</a:t>
            </a:r>
          </a:p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bad receptors –&gt; disease</a:t>
            </a:r>
          </a:p>
        </p:txBody>
      </p:sp>
      <p:grpSp>
        <p:nvGrpSpPr>
          <p:cNvPr id="495" name="Group"/>
          <p:cNvGrpSpPr/>
          <p:nvPr/>
        </p:nvGrpSpPr>
        <p:grpSpPr>
          <a:xfrm>
            <a:off x="14772084" y="8697118"/>
            <a:ext cx="1355726" cy="914401"/>
            <a:chOff x="0" y="0"/>
            <a:chExt cx="1355725" cy="914399"/>
          </a:xfrm>
        </p:grpSpPr>
        <p:sp>
          <p:nvSpPr>
            <p:cNvPr id="493" name="Line"/>
            <p:cNvSpPr/>
            <p:nvPr/>
          </p:nvSpPr>
          <p:spPr>
            <a:xfrm>
              <a:off x="261398" y="0"/>
              <a:ext cx="1094328" cy="914400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94" name="Line"/>
            <p:cNvSpPr/>
            <p:nvPr/>
          </p:nvSpPr>
          <p:spPr>
            <a:xfrm flipV="1">
              <a:off x="0" y="60960"/>
              <a:ext cx="1191798" cy="560833"/>
            </a:xfrm>
            <a:prstGeom prst="lin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http://www.glowm.com/resources/glowm/cd/pages/v5/v5c001.html"/>
          <p:cNvSpPr txBox="1"/>
          <p:nvPr/>
        </p:nvSpPr>
        <p:spPr>
          <a:xfrm>
            <a:off x="13477875" y="13055203"/>
            <a:ext cx="7523809" cy="446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1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http://www.glowm.com/resources/glowm/cd/pages/v5/v5c001.html</a:t>
            </a:r>
          </a:p>
        </p:txBody>
      </p:sp>
      <p:grpSp>
        <p:nvGrpSpPr>
          <p:cNvPr id="1849" name="Group"/>
          <p:cNvGrpSpPr/>
          <p:nvPr/>
        </p:nvGrpSpPr>
        <p:grpSpPr>
          <a:xfrm>
            <a:off x="3333750" y="357187"/>
            <a:ext cx="17002125" cy="12306355"/>
            <a:chOff x="0" y="0"/>
            <a:chExt cx="17002125" cy="12306354"/>
          </a:xfrm>
        </p:grpSpPr>
        <p:pic>
          <p:nvPicPr>
            <p:cNvPr id="1847" name="005f.png" descr="005f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6453"/>
              <a:ext cx="17002125" cy="1210990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1848" name="Square"/>
            <p:cNvSpPr/>
            <p:nvPr/>
          </p:nvSpPr>
          <p:spPr>
            <a:xfrm>
              <a:off x="1518046" y="0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1852" name="Group"/>
          <p:cNvGrpSpPr/>
          <p:nvPr/>
        </p:nvGrpSpPr>
        <p:grpSpPr>
          <a:xfrm>
            <a:off x="5149783" y="7653495"/>
            <a:ext cx="785813" cy="770508"/>
            <a:chOff x="0" y="0"/>
            <a:chExt cx="785812" cy="770506"/>
          </a:xfrm>
        </p:grpSpPr>
        <p:sp>
          <p:nvSpPr>
            <p:cNvPr id="1850" name="Line"/>
            <p:cNvSpPr/>
            <p:nvPr/>
          </p:nvSpPr>
          <p:spPr>
            <a:xfrm>
              <a:off x="130638" y="26035"/>
              <a:ext cx="655175" cy="655175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51" name="Line"/>
            <p:cNvSpPr/>
            <p:nvPr/>
          </p:nvSpPr>
          <p:spPr>
            <a:xfrm flipH="1">
              <a:off x="0" y="0"/>
              <a:ext cx="770507" cy="770507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855" name="Group"/>
          <p:cNvGrpSpPr/>
          <p:nvPr/>
        </p:nvGrpSpPr>
        <p:grpSpPr>
          <a:xfrm>
            <a:off x="9495234" y="7375921"/>
            <a:ext cx="785813" cy="770508"/>
            <a:chOff x="0" y="0"/>
            <a:chExt cx="785812" cy="770506"/>
          </a:xfrm>
        </p:grpSpPr>
        <p:sp>
          <p:nvSpPr>
            <p:cNvPr id="1853" name="Line"/>
            <p:cNvSpPr/>
            <p:nvPr/>
          </p:nvSpPr>
          <p:spPr>
            <a:xfrm>
              <a:off x="130638" y="26035"/>
              <a:ext cx="655175" cy="655175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54" name="Line"/>
            <p:cNvSpPr/>
            <p:nvPr/>
          </p:nvSpPr>
          <p:spPr>
            <a:xfrm flipH="1">
              <a:off x="0" y="0"/>
              <a:ext cx="770507" cy="770507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856" name="Rectangle"/>
          <p:cNvSpPr/>
          <p:nvPr/>
        </p:nvSpPr>
        <p:spPr>
          <a:xfrm>
            <a:off x="8620125" y="8340328"/>
            <a:ext cx="3946922" cy="1785938"/>
          </a:xfrm>
          <a:prstGeom prst="rect">
            <a:avLst/>
          </a:prstGeom>
          <a:solidFill>
            <a:srgbClr val="FFFFFF">
              <a:alpha val="7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57" name="Rectangle"/>
          <p:cNvSpPr/>
          <p:nvPr/>
        </p:nvSpPr>
        <p:spPr>
          <a:xfrm>
            <a:off x="3548062" y="8608218"/>
            <a:ext cx="4393407" cy="3393282"/>
          </a:xfrm>
          <a:prstGeom prst="rect">
            <a:avLst/>
          </a:prstGeom>
          <a:solidFill>
            <a:srgbClr val="FFFFFF">
              <a:alpha val="7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58" name="Line"/>
          <p:cNvSpPr/>
          <p:nvPr/>
        </p:nvSpPr>
        <p:spPr>
          <a:xfrm>
            <a:off x="7453126" y="7476101"/>
            <a:ext cx="1890836" cy="5058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81" h="21600" fill="norm" stroke="1" extrusionOk="0">
                <a:moveTo>
                  <a:pt x="0" y="0"/>
                </a:moveTo>
                <a:cubicBezTo>
                  <a:pt x="5407" y="3328"/>
                  <a:pt x="14101" y="7668"/>
                  <a:pt x="16386" y="10085"/>
                </a:cubicBezTo>
                <a:cubicBezTo>
                  <a:pt x="18141" y="11941"/>
                  <a:pt x="21600" y="17708"/>
                  <a:pt x="19753" y="19212"/>
                </a:cubicBezTo>
                <a:cubicBezTo>
                  <a:pt x="18783" y="20002"/>
                  <a:pt x="12662" y="20812"/>
                  <a:pt x="9170" y="21600"/>
                </a:cubicBezTo>
              </a:path>
            </a:pathLst>
          </a:custGeom>
          <a:ln w="63500">
            <a:solidFill>
              <a:srgbClr val="E32400"/>
            </a:solidFill>
            <a:tailEnd type="triangle"/>
          </a:ln>
        </p:spPr>
        <p:txBody>
          <a:bodyPr lIns="71437" tIns="71437" rIns="71437" bIns="71437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59" name="Steroid Synthesis in the Adrenal Gland defect in 11-hydroxylase"/>
          <p:cNvSpPr txBox="1"/>
          <p:nvPr/>
        </p:nvSpPr>
        <p:spPr>
          <a:xfrm>
            <a:off x="3690937" y="0"/>
            <a:ext cx="10287001" cy="1803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 marL="57149" marR="57149" defTabSz="1285875">
              <a:defRPr b="1" sz="38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Steroid Synthesis in the Adrenal Gland</a:t>
            </a:r>
            <a:br/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defect in 11-hydroxylase</a:t>
            </a:r>
            <a:r>
              <a:t> </a:t>
            </a:r>
          </a:p>
        </p:txBody>
      </p:sp>
      <p:sp>
        <p:nvSpPr>
          <p:cNvPr id="1860" name="Line"/>
          <p:cNvSpPr/>
          <p:nvPr/>
        </p:nvSpPr>
        <p:spPr>
          <a:xfrm>
            <a:off x="7745015" y="12965906"/>
            <a:ext cx="1196579" cy="2233"/>
          </a:xfrm>
          <a:prstGeom prst="line">
            <a:avLst/>
          </a:prstGeom>
          <a:ln w="889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861" name="Na+ retention,…"/>
          <p:cNvSpPr txBox="1"/>
          <p:nvPr/>
        </p:nvSpPr>
        <p:spPr>
          <a:xfrm>
            <a:off x="9062347" y="11827371"/>
            <a:ext cx="3194192" cy="1590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57149" marR="57149" algn="ctr" defTabSz="1285875">
              <a:defRPr b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Na+ retention,</a:t>
            </a:r>
          </a:p>
          <a:p>
            <a:pPr marL="57149" marR="57149" algn="ctr" defTabSz="1285875">
              <a:defRPr b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fluid retention,</a:t>
            </a:r>
          </a:p>
          <a:p>
            <a:pPr marL="57149" marR="57149" algn="ctr" defTabSz="1285875">
              <a:defRPr b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high BP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" name="http://www.glowm.com/resources/glowm/cd/pages/v5/v5c001.html"/>
          <p:cNvSpPr txBox="1"/>
          <p:nvPr/>
        </p:nvSpPr>
        <p:spPr>
          <a:xfrm>
            <a:off x="13477875" y="13055203"/>
            <a:ext cx="7523809" cy="446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18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http://www.glowm.com/resources/glowm/cd/pages/v5/v5c001.html</a:t>
            </a:r>
          </a:p>
        </p:txBody>
      </p:sp>
      <p:grpSp>
        <p:nvGrpSpPr>
          <p:cNvPr id="1866" name="Group"/>
          <p:cNvGrpSpPr/>
          <p:nvPr/>
        </p:nvGrpSpPr>
        <p:grpSpPr>
          <a:xfrm>
            <a:off x="3333750" y="357187"/>
            <a:ext cx="17002125" cy="12306355"/>
            <a:chOff x="0" y="0"/>
            <a:chExt cx="17002125" cy="12306354"/>
          </a:xfrm>
        </p:grpSpPr>
        <p:pic>
          <p:nvPicPr>
            <p:cNvPr id="1864" name="005f.png" descr="005f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6453"/>
              <a:ext cx="17002125" cy="12109902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1865" name="Square"/>
            <p:cNvSpPr/>
            <p:nvPr/>
          </p:nvSpPr>
          <p:spPr>
            <a:xfrm>
              <a:off x="1518046" y="0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1867" name="Steroid Synthesis in the Adrenal Gland defect in 17- or 21-hydroxylase"/>
          <p:cNvSpPr txBox="1"/>
          <p:nvPr/>
        </p:nvSpPr>
        <p:spPr>
          <a:xfrm>
            <a:off x="3690937" y="0"/>
            <a:ext cx="10287001" cy="192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 marL="57149" marR="57149" defTabSz="1285875">
              <a:defRPr b="1" sz="38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pPr>
            <a:r>
              <a:t>Steroid Synthesis in the Adrenal Gland</a:t>
            </a:r>
            <a:br/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defect in 17- or 21-hydroxylase</a:t>
            </a:r>
          </a:p>
        </p:txBody>
      </p:sp>
      <p:grpSp>
        <p:nvGrpSpPr>
          <p:cNvPr id="1870" name="Group"/>
          <p:cNvGrpSpPr/>
          <p:nvPr/>
        </p:nvGrpSpPr>
        <p:grpSpPr>
          <a:xfrm>
            <a:off x="5149783" y="6028292"/>
            <a:ext cx="785813" cy="770507"/>
            <a:chOff x="0" y="0"/>
            <a:chExt cx="785812" cy="770506"/>
          </a:xfrm>
        </p:grpSpPr>
        <p:sp>
          <p:nvSpPr>
            <p:cNvPr id="1868" name="Line"/>
            <p:cNvSpPr/>
            <p:nvPr/>
          </p:nvSpPr>
          <p:spPr>
            <a:xfrm>
              <a:off x="130638" y="26035"/>
              <a:ext cx="655175" cy="655175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69" name="Line"/>
            <p:cNvSpPr/>
            <p:nvPr/>
          </p:nvSpPr>
          <p:spPr>
            <a:xfrm flipH="1">
              <a:off x="0" y="0"/>
              <a:ext cx="770507" cy="770507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871" name="Line"/>
          <p:cNvSpPr/>
          <p:nvPr/>
        </p:nvSpPr>
        <p:spPr>
          <a:xfrm>
            <a:off x="6417282" y="5940195"/>
            <a:ext cx="9930093" cy="3822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253" fill="norm" stroke="1" extrusionOk="0">
                <a:moveTo>
                  <a:pt x="0" y="0"/>
                </a:moveTo>
                <a:cubicBezTo>
                  <a:pt x="1097" y="4129"/>
                  <a:pt x="2304" y="10741"/>
                  <a:pt x="3323" y="12512"/>
                </a:cubicBezTo>
                <a:cubicBezTo>
                  <a:pt x="5434" y="16182"/>
                  <a:pt x="13317" y="21600"/>
                  <a:pt x="15627" y="19947"/>
                </a:cubicBezTo>
                <a:cubicBezTo>
                  <a:pt x="17213" y="18812"/>
                  <a:pt x="19629" y="9612"/>
                  <a:pt x="21600" y="4521"/>
                </a:cubicBezTo>
              </a:path>
            </a:pathLst>
          </a:custGeom>
          <a:ln w="63500">
            <a:solidFill>
              <a:srgbClr val="E32400"/>
            </a:solidFill>
            <a:tailEnd type="triangle"/>
          </a:ln>
        </p:spPr>
        <p:txBody>
          <a:bodyPr lIns="71437" tIns="71437" rIns="71437" bIns="71437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1874" name="Group"/>
          <p:cNvGrpSpPr/>
          <p:nvPr/>
        </p:nvGrpSpPr>
        <p:grpSpPr>
          <a:xfrm>
            <a:off x="7066359" y="5214937"/>
            <a:ext cx="785813" cy="770508"/>
            <a:chOff x="0" y="0"/>
            <a:chExt cx="785812" cy="770506"/>
          </a:xfrm>
        </p:grpSpPr>
        <p:sp>
          <p:nvSpPr>
            <p:cNvPr id="1872" name="Line"/>
            <p:cNvSpPr/>
            <p:nvPr/>
          </p:nvSpPr>
          <p:spPr>
            <a:xfrm>
              <a:off x="130638" y="26035"/>
              <a:ext cx="655175" cy="655175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73" name="Line"/>
            <p:cNvSpPr/>
            <p:nvPr/>
          </p:nvSpPr>
          <p:spPr>
            <a:xfrm flipH="1">
              <a:off x="0" y="0"/>
              <a:ext cx="770507" cy="770507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877" name="Group"/>
          <p:cNvGrpSpPr/>
          <p:nvPr/>
        </p:nvGrpSpPr>
        <p:grpSpPr>
          <a:xfrm>
            <a:off x="7548562" y="3607593"/>
            <a:ext cx="785813" cy="770508"/>
            <a:chOff x="0" y="0"/>
            <a:chExt cx="785812" cy="770506"/>
          </a:xfrm>
        </p:grpSpPr>
        <p:sp>
          <p:nvSpPr>
            <p:cNvPr id="1875" name="Line"/>
            <p:cNvSpPr/>
            <p:nvPr/>
          </p:nvSpPr>
          <p:spPr>
            <a:xfrm>
              <a:off x="130638" y="26035"/>
              <a:ext cx="655175" cy="655175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76" name="Line"/>
            <p:cNvSpPr/>
            <p:nvPr/>
          </p:nvSpPr>
          <p:spPr>
            <a:xfrm flipH="1">
              <a:off x="0" y="0"/>
              <a:ext cx="770507" cy="770507"/>
            </a:xfrm>
            <a:prstGeom prst="line">
              <a:avLst/>
            </a:prstGeom>
            <a:noFill/>
            <a:ln w="63500" cap="flat">
              <a:solidFill>
                <a:srgbClr val="B51A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878" name="androgen…"/>
          <p:cNvSpPr txBox="1"/>
          <p:nvPr/>
        </p:nvSpPr>
        <p:spPr>
          <a:xfrm>
            <a:off x="15447596" y="8201917"/>
            <a:ext cx="2195253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57149" marR="57149" algn="ctr" defTabSz="1285875">
              <a:defRPr b="1" i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androgen</a:t>
            </a:r>
          </a:p>
          <a:p>
            <a:pPr marL="57149" marR="57149" algn="ctr" defTabSz="1285875">
              <a:defRPr b="1" i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synthesis</a:t>
            </a:r>
          </a:p>
        </p:txBody>
      </p:sp>
      <p:sp>
        <p:nvSpPr>
          <p:cNvPr id="1879" name="Line"/>
          <p:cNvSpPr/>
          <p:nvPr/>
        </p:nvSpPr>
        <p:spPr>
          <a:xfrm>
            <a:off x="16585406" y="9322593"/>
            <a:ext cx="1" cy="839048"/>
          </a:xfrm>
          <a:prstGeom prst="line">
            <a:avLst/>
          </a:prstGeom>
          <a:ln w="889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880" name="masculinize"/>
          <p:cNvSpPr txBox="1"/>
          <p:nvPr/>
        </p:nvSpPr>
        <p:spPr>
          <a:xfrm>
            <a:off x="15241446" y="10237886"/>
            <a:ext cx="2647737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57149" marR="57149" algn="ctr" defTabSz="1285875">
              <a:defRPr b="1" i="1" sz="32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lvl1pPr>
          </a:lstStyle>
          <a:p>
            <a:pPr/>
            <a:r>
              <a:t>masculinize</a:t>
            </a:r>
          </a:p>
        </p:txBody>
      </p:sp>
      <p:sp>
        <p:nvSpPr>
          <p:cNvPr id="1881" name="Line"/>
          <p:cNvSpPr/>
          <p:nvPr/>
        </p:nvSpPr>
        <p:spPr>
          <a:xfrm>
            <a:off x="16561035" y="6871676"/>
            <a:ext cx="1" cy="1288012"/>
          </a:xfrm>
          <a:prstGeom prst="line">
            <a:avLst/>
          </a:prstGeom>
          <a:ln w="889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882" name="Rectangle"/>
          <p:cNvSpPr/>
          <p:nvPr/>
        </p:nvSpPr>
        <p:spPr>
          <a:xfrm>
            <a:off x="3494484" y="6965156"/>
            <a:ext cx="5161360" cy="5732860"/>
          </a:xfrm>
          <a:prstGeom prst="rect">
            <a:avLst/>
          </a:prstGeom>
          <a:solidFill>
            <a:srgbClr val="FFFFFF">
              <a:alpha val="7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83" name="Rectangle"/>
          <p:cNvSpPr/>
          <p:nvPr/>
        </p:nvSpPr>
        <p:spPr>
          <a:xfrm>
            <a:off x="8566546" y="1625203"/>
            <a:ext cx="4268392" cy="8072438"/>
          </a:xfrm>
          <a:prstGeom prst="rect">
            <a:avLst/>
          </a:prstGeom>
          <a:solidFill>
            <a:srgbClr val="FFFFFF">
              <a:alpha val="7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84" name="Rectangle"/>
          <p:cNvSpPr/>
          <p:nvPr/>
        </p:nvSpPr>
        <p:spPr>
          <a:xfrm>
            <a:off x="12602765" y="1393031"/>
            <a:ext cx="7697392" cy="4572001"/>
          </a:xfrm>
          <a:prstGeom prst="rect">
            <a:avLst/>
          </a:prstGeom>
          <a:solidFill>
            <a:srgbClr val="FFFFFF">
              <a:alpha val="7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Pheochromacytoma tumors  (1 in 100,000 people)"/>
          <p:cNvSpPr txBox="1"/>
          <p:nvPr>
            <p:ph type="title"/>
          </p:nvPr>
        </p:nvSpPr>
        <p:spPr>
          <a:xfrm>
            <a:off x="3940968" y="678656"/>
            <a:ext cx="15910611" cy="1387521"/>
          </a:xfrm>
          <a:prstGeom prst="rect">
            <a:avLst/>
          </a:prstGeom>
        </p:spPr>
        <p:txBody>
          <a:bodyPr/>
          <a:lstStyle/>
          <a:p>
            <a:pPr/>
            <a:r>
              <a:t>Pheochromacytoma tumors  </a:t>
            </a:r>
            <a:r>
              <a:rPr>
                <a:solidFill>
                  <a:srgbClr val="A6AAA9"/>
                </a:solidFill>
              </a:rPr>
              <a:t>(</a:t>
            </a:r>
            <a:r>
              <a:rPr sz="4600">
                <a:solidFill>
                  <a:srgbClr val="A6AAA9"/>
                </a:solidFill>
                <a:uFill>
                  <a:solidFill>
                    <a:srgbClr val="000000"/>
                  </a:solidFill>
                </a:uFill>
              </a:rPr>
              <a:t>1 in 100,000 people)</a:t>
            </a:r>
            <a:br>
              <a:rPr>
                <a:solidFill>
                  <a:srgbClr val="A6AAA9"/>
                </a:solidFill>
              </a:rPr>
            </a:br>
          </a:p>
        </p:txBody>
      </p:sp>
      <p:sp>
        <p:nvSpPr>
          <p:cNvPr id="1887" name="Hypersecretion of epinephrine and norepinephrine from tumors of the adrenal medulla…"/>
          <p:cNvSpPr txBox="1"/>
          <p:nvPr/>
        </p:nvSpPr>
        <p:spPr>
          <a:xfrm>
            <a:off x="5173265" y="2589609"/>
            <a:ext cx="13894595" cy="764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5200"/>
              </a:spcBef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Hypersecretion of epinephrine and norepinephrine from tumors of the adrenal medulla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5200"/>
              </a:spcBef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Dramatic clinical episodes after stress (or even just change in posture):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5200"/>
              </a:spcBef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headache, palpatiations, chest pain, cold sweats, anxiety and impeding sense of death.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5200"/>
              </a:spcBef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hyper-epinephrine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increase heart rate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5200"/>
              </a:spcBef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hyper-norepinephrine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decreased heart rate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9" name="HPA axis: Negative Feedback"/>
          <p:cNvSpPr txBox="1"/>
          <p:nvPr>
            <p:ph type="title"/>
          </p:nvPr>
        </p:nvSpPr>
        <p:spPr>
          <a:xfrm>
            <a:off x="3690143" y="178593"/>
            <a:ext cx="14733986" cy="1178720"/>
          </a:xfrm>
          <a:prstGeom prst="rect">
            <a:avLst/>
          </a:prstGeom>
        </p:spPr>
        <p:txBody>
          <a:bodyPr anchor="t"/>
          <a:lstStyle/>
          <a:p>
            <a:pPr/>
            <a:r>
              <a:t>HPA axis: Negative Feedback</a:t>
            </a:r>
          </a:p>
        </p:txBody>
      </p:sp>
      <p:grpSp>
        <p:nvGrpSpPr>
          <p:cNvPr id="1893" name="Group"/>
          <p:cNvGrpSpPr/>
          <p:nvPr/>
        </p:nvGrpSpPr>
        <p:grpSpPr>
          <a:xfrm>
            <a:off x="17192624" y="12423775"/>
            <a:ext cx="2055814" cy="1270001"/>
            <a:chOff x="0" y="0"/>
            <a:chExt cx="2055812" cy="1270000"/>
          </a:xfrm>
        </p:grpSpPr>
        <p:sp>
          <p:nvSpPr>
            <p:cNvPr id="1890" name="Line"/>
            <p:cNvSpPr/>
            <p:nvPr/>
          </p:nvSpPr>
          <p:spPr>
            <a:xfrm>
              <a:off x="0" y="320675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91" name="Line"/>
            <p:cNvSpPr/>
            <p:nvPr/>
          </p:nvSpPr>
          <p:spPr>
            <a:xfrm>
              <a:off x="9524" y="739775"/>
              <a:ext cx="805943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892" name="stimulate…"/>
            <p:cNvSpPr/>
            <p:nvPr/>
          </p:nvSpPr>
          <p:spPr>
            <a:xfrm>
              <a:off x="785812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sp>
        <p:nvSpPr>
          <p:cNvPr id="1894" name="Rounded Rectangle"/>
          <p:cNvSpPr/>
          <p:nvPr/>
        </p:nvSpPr>
        <p:spPr>
          <a:xfrm>
            <a:off x="10569575" y="3375421"/>
            <a:ext cx="5673727" cy="2222502"/>
          </a:xfrm>
          <a:prstGeom prst="roundRect">
            <a:avLst>
              <a:gd name="adj" fmla="val 11719"/>
            </a:avLst>
          </a:prstGeom>
          <a:solidFill>
            <a:srgbClr val="76D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95" name="Rounded Rectangle"/>
          <p:cNvSpPr/>
          <p:nvPr/>
        </p:nvSpPr>
        <p:spPr>
          <a:xfrm>
            <a:off x="10569575" y="6953250"/>
            <a:ext cx="5673727" cy="2282826"/>
          </a:xfrm>
          <a:prstGeom prst="roundRect">
            <a:avLst>
              <a:gd name="adj" fmla="val 11719"/>
            </a:avLst>
          </a:prstGeom>
          <a:solidFill>
            <a:srgbClr val="0096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96" name="Rounded Rectangle"/>
          <p:cNvSpPr/>
          <p:nvPr/>
        </p:nvSpPr>
        <p:spPr>
          <a:xfrm>
            <a:off x="10569575" y="10782300"/>
            <a:ext cx="5673727" cy="2000250"/>
          </a:xfrm>
          <a:prstGeom prst="roundRect">
            <a:avLst>
              <a:gd name="adj" fmla="val 11719"/>
            </a:avLst>
          </a:prstGeom>
          <a:solidFill>
            <a:srgbClr val="0433FF"/>
          </a:solidFill>
          <a:ln w="50800">
            <a:solidFill>
              <a:srgbClr val="000000"/>
            </a:solidFill>
          </a:ln>
          <a:effectLst>
            <a:outerShdw sx="100000" sy="100000" kx="0" ky="0" algn="b" rotWithShape="0" blurRad="88900" dist="50800" dir="2700000">
              <a:srgbClr val="929292">
                <a:alpha val="75000"/>
              </a:srgbClr>
            </a:outerShdw>
          </a:effectLst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897" name="Hypothalamus"/>
          <p:cNvSpPr txBox="1"/>
          <p:nvPr/>
        </p:nvSpPr>
        <p:spPr>
          <a:xfrm>
            <a:off x="11810375" y="3444875"/>
            <a:ext cx="3195300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</a:defRPr>
            </a:lvl1pPr>
          </a:lstStyle>
          <a:p>
            <a:pPr/>
            <a:r>
              <a:t>Hypothalamus</a:t>
            </a:r>
          </a:p>
        </p:txBody>
      </p:sp>
      <p:sp>
        <p:nvSpPr>
          <p:cNvPr id="1898" name="Pituitary"/>
          <p:cNvSpPr txBox="1"/>
          <p:nvPr/>
        </p:nvSpPr>
        <p:spPr>
          <a:xfrm>
            <a:off x="12429558" y="8322468"/>
            <a:ext cx="195693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ctr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Pituitary</a:t>
            </a:r>
          </a:p>
        </p:txBody>
      </p:sp>
      <p:sp>
        <p:nvSpPr>
          <p:cNvPr id="1899" name="Adrenal…"/>
          <p:cNvSpPr txBox="1"/>
          <p:nvPr/>
        </p:nvSpPr>
        <p:spPr>
          <a:xfrm>
            <a:off x="12489101" y="11072812"/>
            <a:ext cx="1837848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Adrenal</a:t>
            </a:r>
          </a:p>
          <a:p>
            <a:pPr marL="81280" marR="81280" algn="ctr" defTabSz="1821656">
              <a:defRPr b="1" sz="3200">
                <a:solidFill>
                  <a:srgbClr val="BFBFBF"/>
                </a:solidFill>
                <a:uFill>
                  <a:solidFill>
                    <a:srgbClr val="BFBFBF"/>
                  </a:solidFill>
                </a:uFill>
              </a:defRPr>
            </a:pPr>
            <a:r>
              <a:t>Cortex</a:t>
            </a:r>
          </a:p>
        </p:txBody>
      </p:sp>
      <p:sp>
        <p:nvSpPr>
          <p:cNvPr id="1900" name="Line"/>
          <p:cNvSpPr/>
          <p:nvPr/>
        </p:nvSpPr>
        <p:spPr>
          <a:xfrm>
            <a:off x="13369925" y="4940300"/>
            <a:ext cx="3175" cy="2609850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01" name="Line"/>
          <p:cNvSpPr/>
          <p:nvPr/>
        </p:nvSpPr>
        <p:spPr>
          <a:xfrm flipH="1">
            <a:off x="9405937" y="8064500"/>
            <a:ext cx="3216276" cy="3176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02" name="Line"/>
          <p:cNvSpPr/>
          <p:nvPr/>
        </p:nvSpPr>
        <p:spPr>
          <a:xfrm flipV="1">
            <a:off x="8791575" y="11766550"/>
            <a:ext cx="2875360" cy="12701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03" name="Line"/>
          <p:cNvSpPr/>
          <p:nvPr/>
        </p:nvSpPr>
        <p:spPr>
          <a:xfrm>
            <a:off x="14944725" y="11772900"/>
            <a:ext cx="2263776" cy="3175"/>
          </a:xfrm>
          <a:prstGeom prst="line">
            <a:avLst/>
          </a:prstGeom>
          <a:ln w="101600">
            <a:solidFill>
              <a:srgbClr val="008F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04" name="CRH"/>
          <p:cNvSpPr txBox="1"/>
          <p:nvPr/>
        </p:nvSpPr>
        <p:spPr>
          <a:xfrm>
            <a:off x="12727781" y="4244975"/>
            <a:ext cx="1170633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CRH</a:t>
            </a:r>
          </a:p>
        </p:txBody>
      </p:sp>
      <p:sp>
        <p:nvSpPr>
          <p:cNvPr id="1905" name="ACTH"/>
          <p:cNvSpPr txBox="1"/>
          <p:nvPr/>
        </p:nvSpPr>
        <p:spPr>
          <a:xfrm>
            <a:off x="12585700" y="769937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906" name="Cortisol"/>
          <p:cNvSpPr txBox="1"/>
          <p:nvPr/>
        </p:nvSpPr>
        <p:spPr>
          <a:xfrm>
            <a:off x="17125950" y="11407775"/>
            <a:ext cx="1861288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907" name="ACTH"/>
          <p:cNvSpPr txBox="1"/>
          <p:nvPr/>
        </p:nvSpPr>
        <p:spPr>
          <a:xfrm>
            <a:off x="7886700" y="7699375"/>
            <a:ext cx="1432454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sp>
        <p:nvSpPr>
          <p:cNvPr id="1908" name="Line"/>
          <p:cNvSpPr/>
          <p:nvPr/>
        </p:nvSpPr>
        <p:spPr>
          <a:xfrm flipH="1" flipV="1">
            <a:off x="8810625" y="8372475"/>
            <a:ext cx="15876" cy="3448051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09" name="Line"/>
          <p:cNvSpPr/>
          <p:nvPr/>
        </p:nvSpPr>
        <p:spPr>
          <a:xfrm flipV="1">
            <a:off x="17437100" y="8528050"/>
            <a:ext cx="3176" cy="2857500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10" name="Line"/>
          <p:cNvSpPr/>
          <p:nvPr/>
        </p:nvSpPr>
        <p:spPr>
          <a:xfrm flipV="1">
            <a:off x="17437100" y="5394325"/>
            <a:ext cx="3176" cy="2403476"/>
          </a:xfrm>
          <a:prstGeom prst="line">
            <a:avLst/>
          </a:prstGeom>
          <a:ln w="101600">
            <a:solidFill>
              <a:srgbClr val="008F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11" name="Cortisol"/>
          <p:cNvSpPr txBox="1"/>
          <p:nvPr/>
        </p:nvSpPr>
        <p:spPr>
          <a:xfrm>
            <a:off x="17116425" y="7699375"/>
            <a:ext cx="1861288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912" name="Cortisol"/>
          <p:cNvSpPr txBox="1"/>
          <p:nvPr/>
        </p:nvSpPr>
        <p:spPr>
          <a:xfrm>
            <a:off x="17100550" y="4752975"/>
            <a:ext cx="1861288" cy="660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Cortisol</a:t>
            </a:r>
          </a:p>
        </p:txBody>
      </p:sp>
      <p:sp>
        <p:nvSpPr>
          <p:cNvPr id="1913" name="Line"/>
          <p:cNvSpPr/>
          <p:nvPr/>
        </p:nvSpPr>
        <p:spPr>
          <a:xfrm flipH="1">
            <a:off x="14189583" y="8064500"/>
            <a:ext cx="2996692" cy="3241"/>
          </a:xfrm>
          <a:prstGeom prst="line">
            <a:avLst/>
          </a:prstGeom>
          <a:ln w="101600">
            <a:solidFill>
              <a:srgbClr val="FF2600"/>
            </a:solidFill>
            <a:tail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14" name="Line"/>
          <p:cNvSpPr/>
          <p:nvPr/>
        </p:nvSpPr>
        <p:spPr>
          <a:xfrm>
            <a:off x="14135608" y="4587816"/>
            <a:ext cx="3272918" cy="3234"/>
          </a:xfrm>
          <a:prstGeom prst="line">
            <a:avLst/>
          </a:prstGeom>
          <a:ln w="101600">
            <a:solidFill>
              <a:srgbClr val="FF2600"/>
            </a:solidFill>
            <a:headEnd type="triangle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15" name="Line"/>
          <p:cNvSpPr/>
          <p:nvPr/>
        </p:nvSpPr>
        <p:spPr>
          <a:xfrm flipV="1">
            <a:off x="17424796" y="4552950"/>
            <a:ext cx="3176" cy="288926"/>
          </a:xfrm>
          <a:prstGeom prst="line">
            <a:avLst/>
          </a:prstGeom>
          <a:ln w="101600">
            <a:solidFill>
              <a:srgbClr val="FF2600"/>
            </a:solidFill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1916" name="Cortisol feeds back to:…"/>
          <p:cNvSpPr txBox="1"/>
          <p:nvPr/>
        </p:nvSpPr>
        <p:spPr>
          <a:xfrm>
            <a:off x="3873500" y="1248171"/>
            <a:ext cx="8751094" cy="1910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Cortisol feeds back to: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pituitary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inhibit ACTH release</a:t>
            </a:r>
            <a:endParaRPr b="1">
              <a:latin typeface="Helvetica"/>
              <a:ea typeface="Helvetica"/>
              <a:cs typeface="Helvetica"/>
              <a:sym typeface="Helvetica"/>
            </a:endParaRPr>
          </a:p>
          <a:p>
            <a:pPr marL="81280" marR="81280" defTabSz="1821656">
              <a:spcBef>
                <a:spcPts val="800"/>
              </a:spcBef>
              <a:defRPr sz="32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hypothalamus </a:t>
            </a: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 inhibit CRH release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8" name="Addison’s disease (7 in 100,000 people)"/>
          <p:cNvSpPr txBox="1"/>
          <p:nvPr>
            <p:ph type="title"/>
          </p:nvPr>
        </p:nvSpPr>
        <p:spPr>
          <a:xfrm>
            <a:off x="3724275" y="0"/>
            <a:ext cx="14626829" cy="2214563"/>
          </a:xfrm>
          <a:prstGeom prst="rect">
            <a:avLst/>
          </a:prstGeom>
        </p:spPr>
        <p:txBody>
          <a:bodyPr/>
          <a:lstStyle/>
          <a:p>
            <a:pPr/>
            <a:r>
              <a:t>Addison’s disease </a:t>
            </a:r>
            <a:r>
              <a:rPr>
                <a:solidFill>
                  <a:srgbClr val="A6AAA9"/>
                </a:solidFill>
              </a:rPr>
              <a:t>(7 in 100,000 people)</a:t>
            </a:r>
          </a:p>
        </p:txBody>
      </p:sp>
      <p:sp>
        <p:nvSpPr>
          <p:cNvPr id="1919" name="Extreme adrenal steroid deficiency…"/>
          <p:cNvSpPr txBox="1"/>
          <p:nvPr/>
        </p:nvSpPr>
        <p:spPr>
          <a:xfrm>
            <a:off x="4336653" y="1820465"/>
            <a:ext cx="13769579" cy="891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Extreme adrenal steroid deficiency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Caused by autoimmune or infectious </a:t>
            </a:r>
            <a:r>
              <a:rPr b="1">
                <a:latin typeface="Helvetica"/>
                <a:ea typeface="Helvetica"/>
                <a:cs typeface="Helvetica"/>
                <a:sym typeface="Helvetica"/>
              </a:rPr>
              <a:t>destruction of adrenal cortex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.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Extreme intolerance of stress, loss of appetite, malaise, fasting hypoglycemia, low blood pressure, salt craving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latin typeface="Helvetica"/>
                <a:ea typeface="Helvetica"/>
                <a:cs typeface="Helvetica"/>
                <a:sym typeface="Helvetica"/>
              </a:rPr>
              <a:t>No glucocorticoids, so: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 no negative feedback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hypersecretion of ACTH 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buClr>
                <a:srgbClr val="000000"/>
              </a:buClr>
              <a:buFont typeface="Helvetica"/>
              <a:tabLst>
                <a:tab pos="1905000" algn="l"/>
              </a:tabLst>
              <a:defRPr sz="38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Helvetica"/>
                <a:ea typeface="Helvetica"/>
                <a:cs typeface="Helvetica"/>
                <a:sym typeface="Helvetica"/>
              </a:rPr>
              <a:t>–&gt; </a:t>
            </a:r>
            <a:r>
              <a:rPr>
                <a:latin typeface="Helvetica"/>
                <a:ea typeface="Helvetica"/>
                <a:cs typeface="Helvetica"/>
                <a:sym typeface="Helvetica"/>
              </a:rPr>
              <a:t>hyperpigmentation of skin (because ACTH acts as melanocyte-stimulating hormone)</a:t>
            </a:r>
            <a:endParaRPr>
              <a:latin typeface="Helvetica"/>
              <a:ea typeface="Helvetica"/>
              <a:cs typeface="Helvetica"/>
              <a:sym typeface="Helvetica"/>
            </a:endParaRPr>
          </a:p>
          <a:p>
            <a:pPr marL="995680" marR="81280" indent="-914400" defTabSz="1821656">
              <a:spcBef>
                <a:spcPts val="2800"/>
              </a:spcBef>
              <a:buClr>
                <a:srgbClr val="000000"/>
              </a:buClr>
              <a:buFont typeface="Helvetica"/>
              <a:tabLst>
                <a:tab pos="1905000" algn="l"/>
              </a:tabLst>
              <a:defRPr i="1" sz="3800">
                <a:uFill>
                  <a:solidFill>
                    <a:srgbClr val="000000"/>
                  </a:solidFill>
                </a:uFill>
              </a:defRPr>
            </a:pPr>
            <a:r>
              <a:t>Treatment: administer exogenous corticosteroids to replace function of adrenal cortex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4" name="Group"/>
          <p:cNvGrpSpPr/>
          <p:nvPr/>
        </p:nvGrpSpPr>
        <p:grpSpPr>
          <a:xfrm>
            <a:off x="15724584" y="11327606"/>
            <a:ext cx="2060577" cy="1270001"/>
            <a:chOff x="0" y="0"/>
            <a:chExt cx="2060576" cy="1270000"/>
          </a:xfrm>
        </p:grpSpPr>
        <p:sp>
          <p:nvSpPr>
            <p:cNvPr id="1921" name="Line"/>
            <p:cNvSpPr/>
            <p:nvPr/>
          </p:nvSpPr>
          <p:spPr>
            <a:xfrm>
              <a:off x="0" y="316706"/>
              <a:ext cx="882650" cy="31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22" name="Line"/>
            <p:cNvSpPr/>
            <p:nvPr/>
          </p:nvSpPr>
          <p:spPr>
            <a:xfrm>
              <a:off x="3572" y="739775"/>
              <a:ext cx="805942" cy="343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23" name="stimulate…"/>
            <p:cNvSpPr/>
            <p:nvPr/>
          </p:nvSpPr>
          <p:spPr>
            <a:xfrm>
              <a:off x="790576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stimulate</a:t>
              </a:r>
            </a:p>
            <a:p>
              <a: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pPr>
              <a:r>
                <a:t>inhibit</a:t>
              </a:r>
            </a:p>
          </p:txBody>
        </p:sp>
      </p:grpSp>
      <p:grpSp>
        <p:nvGrpSpPr>
          <p:cNvPr id="1947" name="Group"/>
          <p:cNvGrpSpPr/>
          <p:nvPr/>
        </p:nvGrpSpPr>
        <p:grpSpPr>
          <a:xfrm>
            <a:off x="6418659" y="2282031"/>
            <a:ext cx="10508060" cy="9404352"/>
            <a:chOff x="0" y="0"/>
            <a:chExt cx="10508059" cy="9404350"/>
          </a:xfrm>
        </p:grpSpPr>
        <p:sp>
          <p:nvSpPr>
            <p:cNvPr id="1925" name="Rounded Rectangle"/>
            <p:cNvSpPr/>
            <p:nvPr/>
          </p:nvSpPr>
          <p:spPr>
            <a:xfrm>
              <a:off x="2682875" y="0"/>
              <a:ext cx="5673726" cy="2222501"/>
            </a:xfrm>
            <a:prstGeom prst="roundRect">
              <a:avLst>
                <a:gd name="adj" fmla="val 11719"/>
              </a:avLst>
            </a:prstGeom>
            <a:solidFill>
              <a:srgbClr val="76D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26" name="Rounded Rectangle"/>
            <p:cNvSpPr/>
            <p:nvPr/>
          </p:nvSpPr>
          <p:spPr>
            <a:xfrm>
              <a:off x="2682875" y="3575843"/>
              <a:ext cx="5673726" cy="2282826"/>
            </a:xfrm>
            <a:prstGeom prst="roundRect">
              <a:avLst>
                <a:gd name="adj" fmla="val 11719"/>
              </a:avLst>
            </a:prstGeom>
            <a:solidFill>
              <a:srgbClr val="0096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27" name="Rounded Rectangle"/>
            <p:cNvSpPr/>
            <p:nvPr/>
          </p:nvSpPr>
          <p:spPr>
            <a:xfrm>
              <a:off x="2682875" y="7404100"/>
              <a:ext cx="5673726" cy="2000251"/>
            </a:xfrm>
            <a:prstGeom prst="roundRect">
              <a:avLst>
                <a:gd name="adj" fmla="val 11719"/>
              </a:avLst>
            </a:prstGeom>
            <a:solidFill>
              <a:srgbClr val="0433FF"/>
            </a:solidFill>
            <a:ln w="50800" cap="flat">
              <a:solidFill>
                <a:srgbClr val="000000"/>
              </a:solidFill>
              <a:prstDash val="solid"/>
              <a:round/>
            </a:ln>
            <a:effectLst>
              <a:outerShdw sx="100000" sy="100000" kx="0" ky="0" algn="b" rotWithShape="0" blurRad="88900" dist="50800" dir="2700000">
                <a:srgbClr val="929292">
                  <a:alpha val="75000"/>
                </a:srgbClr>
              </a:outerShdw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1928" name="Hypothalamus"/>
            <p:cNvSpPr/>
            <p:nvPr/>
          </p:nvSpPr>
          <p:spPr>
            <a:xfrm>
              <a:off x="5521325" y="666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solidFill>
                    <a:srgbClr val="5E5E5E"/>
                  </a:solidFill>
                  <a:uFill>
                    <a:solidFill>
                      <a:srgbClr val="5E5E5E"/>
                    </a:solidFill>
                  </a:uFill>
                </a:defRPr>
              </a:lvl1pPr>
            </a:lstStyle>
            <a:p>
              <a:pPr/>
              <a:r>
                <a:t>Hypothalamus</a:t>
              </a:r>
            </a:p>
          </p:txBody>
        </p:sp>
        <p:sp>
          <p:nvSpPr>
            <p:cNvPr id="1929" name="Pituitary"/>
            <p:cNvSpPr/>
            <p:nvPr/>
          </p:nvSpPr>
          <p:spPr>
            <a:xfrm>
              <a:off x="5521324" y="495299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ctr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Pituitary</a:t>
              </a:r>
            </a:p>
          </p:txBody>
        </p:sp>
        <p:sp>
          <p:nvSpPr>
            <p:cNvPr id="1930" name="Adrenal…"/>
            <p:cNvSpPr/>
            <p:nvPr/>
          </p:nvSpPr>
          <p:spPr>
            <a:xfrm>
              <a:off x="5521325" y="769620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Adrenal</a:t>
              </a:r>
            </a:p>
            <a:p>
              <a:pPr marL="81280" marR="81280" algn="ctr" defTabSz="1821656">
                <a:defRPr b="1" sz="3200">
                  <a:solidFill>
                    <a:srgbClr val="BFBFBF"/>
                  </a:solidFill>
                  <a:uFill>
                    <a:solidFill>
                      <a:srgbClr val="BFBFBF"/>
                    </a:solidFill>
                  </a:uFill>
                </a:defRPr>
              </a:pPr>
              <a:r>
                <a:t>Cortex</a:t>
              </a:r>
            </a:p>
          </p:txBody>
        </p:sp>
        <p:sp>
          <p:nvSpPr>
            <p:cNvPr id="1931" name="Line"/>
            <p:cNvSpPr/>
            <p:nvPr/>
          </p:nvSpPr>
          <p:spPr>
            <a:xfrm>
              <a:off x="5483225" y="1562099"/>
              <a:ext cx="3175" cy="2609851"/>
            </a:xfrm>
            <a:prstGeom prst="line">
              <a:avLst/>
            </a:prstGeom>
            <a:noFill/>
            <a:ln w="50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32" name="Line"/>
            <p:cNvSpPr/>
            <p:nvPr/>
          </p:nvSpPr>
          <p:spPr>
            <a:xfrm flipH="1">
              <a:off x="1511300" y="4686300"/>
              <a:ext cx="3216276" cy="3176"/>
            </a:xfrm>
            <a:prstGeom prst="line">
              <a:avLst/>
            </a:prstGeom>
            <a:noFill/>
            <a:ln w="50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33" name="Line"/>
            <p:cNvSpPr/>
            <p:nvPr/>
          </p:nvSpPr>
          <p:spPr>
            <a:xfrm flipV="1">
              <a:off x="904875" y="8388350"/>
              <a:ext cx="2875360" cy="127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34" name="Line"/>
            <p:cNvSpPr/>
            <p:nvPr/>
          </p:nvSpPr>
          <p:spPr>
            <a:xfrm>
              <a:off x="7058025" y="8394700"/>
              <a:ext cx="2263776" cy="3175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35" name="CRH"/>
            <p:cNvSpPr/>
            <p:nvPr/>
          </p:nvSpPr>
          <p:spPr>
            <a:xfrm>
              <a:off x="4838700" y="86677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CRH</a:t>
              </a:r>
            </a:p>
          </p:txBody>
        </p:sp>
        <p:sp>
          <p:nvSpPr>
            <p:cNvPr id="1936" name="ACTH"/>
            <p:cNvSpPr/>
            <p:nvPr/>
          </p:nvSpPr>
          <p:spPr>
            <a:xfrm>
              <a:off x="469900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937" name="Cortisol"/>
            <p:cNvSpPr/>
            <p:nvPr/>
          </p:nvSpPr>
          <p:spPr>
            <a:xfrm>
              <a:off x="9238059" y="802957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938" name="ACTH"/>
            <p:cNvSpPr/>
            <p:nvPr/>
          </p:nvSpPr>
          <p:spPr>
            <a:xfrm>
              <a:off x="0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ACTH</a:t>
              </a:r>
            </a:p>
          </p:txBody>
        </p:sp>
        <p:sp>
          <p:nvSpPr>
            <p:cNvPr id="1939" name="Line"/>
            <p:cNvSpPr/>
            <p:nvPr/>
          </p:nvSpPr>
          <p:spPr>
            <a:xfrm flipH="1" flipV="1">
              <a:off x="923925" y="4994275"/>
              <a:ext cx="15876" cy="344805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0" name="Line"/>
            <p:cNvSpPr/>
            <p:nvPr/>
          </p:nvSpPr>
          <p:spPr>
            <a:xfrm flipV="1">
              <a:off x="9550400" y="5147468"/>
              <a:ext cx="3176" cy="2857501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1" name="Line"/>
            <p:cNvSpPr/>
            <p:nvPr/>
          </p:nvSpPr>
          <p:spPr>
            <a:xfrm flipV="1">
              <a:off x="9550400" y="2016125"/>
              <a:ext cx="3176" cy="2403476"/>
            </a:xfrm>
            <a:prstGeom prst="line">
              <a:avLst/>
            </a:prstGeom>
            <a:noFill/>
            <a:ln w="101600" cap="flat">
              <a:solidFill>
                <a:srgbClr val="008F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2" name="Cortisol"/>
            <p:cNvSpPr/>
            <p:nvPr/>
          </p:nvSpPr>
          <p:spPr>
            <a:xfrm>
              <a:off x="9229725" y="4321175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943" name="Cortisol"/>
            <p:cNvSpPr/>
            <p:nvPr/>
          </p:nvSpPr>
          <p:spPr>
            <a:xfrm>
              <a:off x="9220200" y="137477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32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Cortisol</a:t>
              </a:r>
            </a:p>
          </p:txBody>
        </p:sp>
        <p:sp>
          <p:nvSpPr>
            <p:cNvPr id="1944" name="Line"/>
            <p:cNvSpPr/>
            <p:nvPr/>
          </p:nvSpPr>
          <p:spPr>
            <a:xfrm flipH="1">
              <a:off x="6302883" y="4686300"/>
              <a:ext cx="2996692" cy="3240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5" name="Line"/>
            <p:cNvSpPr/>
            <p:nvPr/>
          </p:nvSpPr>
          <p:spPr>
            <a:xfrm>
              <a:off x="6248907" y="1209615"/>
              <a:ext cx="3272918" cy="3234"/>
            </a:xfrm>
            <a:prstGeom prst="line">
              <a:avLst/>
            </a:prstGeom>
            <a:noFill/>
            <a:ln w="101600" cap="flat">
              <a:solidFill>
                <a:srgbClr val="FF2600"/>
              </a:solidFill>
              <a:prstDash val="solid"/>
              <a:round/>
              <a:head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6" name="Line"/>
            <p:cNvSpPr/>
            <p:nvPr/>
          </p:nvSpPr>
          <p:spPr>
            <a:xfrm flipV="1">
              <a:off x="9537700" y="1174750"/>
              <a:ext cx="3176" cy="288926"/>
            </a:xfrm>
            <a:prstGeom prst="line">
              <a:avLst/>
            </a:prstGeom>
            <a:noFill/>
            <a:ln w="50800" cap="flat">
              <a:solidFill>
                <a:srgbClr val="FF26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1950" name="Group"/>
          <p:cNvGrpSpPr/>
          <p:nvPr/>
        </p:nvGrpSpPr>
        <p:grpSpPr>
          <a:xfrm>
            <a:off x="7796609" y="3923506"/>
            <a:ext cx="4098926" cy="3032127"/>
            <a:chOff x="0" y="0"/>
            <a:chExt cx="4098925" cy="3032125"/>
          </a:xfrm>
        </p:grpSpPr>
        <p:sp>
          <p:nvSpPr>
            <p:cNvPr id="1948" name="Line"/>
            <p:cNvSpPr/>
            <p:nvPr/>
          </p:nvSpPr>
          <p:spPr>
            <a:xfrm>
              <a:off x="4095750" y="0"/>
              <a:ext cx="3176" cy="2625726"/>
            </a:xfrm>
            <a:prstGeom prst="line">
              <a:avLst/>
            </a:prstGeom>
            <a:noFill/>
            <a:ln w="177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49" name="Line"/>
            <p:cNvSpPr/>
            <p:nvPr/>
          </p:nvSpPr>
          <p:spPr>
            <a:xfrm flipH="1" flipV="1">
              <a:off x="0" y="3028950"/>
              <a:ext cx="3359150" cy="3176"/>
            </a:xfrm>
            <a:prstGeom prst="line">
              <a:avLst/>
            </a:prstGeom>
            <a:noFill/>
            <a:ln w="177800" cap="flat">
              <a:solidFill>
                <a:srgbClr val="008F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</p:grpSp>
      <p:sp>
        <p:nvSpPr>
          <p:cNvPr id="1951" name="ACTH"/>
          <p:cNvSpPr txBox="1"/>
          <p:nvPr/>
        </p:nvSpPr>
        <p:spPr>
          <a:xfrm>
            <a:off x="5334000" y="6340078"/>
            <a:ext cx="2424486" cy="10922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60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ACTH</a:t>
            </a:r>
          </a:p>
        </p:txBody>
      </p:sp>
      <p:grpSp>
        <p:nvGrpSpPr>
          <p:cNvPr id="1963" name="Group"/>
          <p:cNvGrpSpPr/>
          <p:nvPr/>
        </p:nvGrpSpPr>
        <p:grpSpPr>
          <a:xfrm>
            <a:off x="10360818" y="3132931"/>
            <a:ext cx="7043342" cy="9076530"/>
            <a:chOff x="0" y="0"/>
            <a:chExt cx="7043340" cy="9076529"/>
          </a:xfrm>
        </p:grpSpPr>
        <p:sp>
          <p:nvSpPr>
            <p:cNvPr id="1952" name="Line"/>
            <p:cNvSpPr/>
            <p:nvPr/>
          </p:nvSpPr>
          <p:spPr>
            <a:xfrm flipH="1">
              <a:off x="291848" y="6809144"/>
              <a:ext cx="2922839" cy="2267386"/>
            </a:xfrm>
            <a:prstGeom prst="line">
              <a:avLst/>
            </a:prstGeom>
            <a:noFill/>
            <a:ln w="1778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1953" name="Line"/>
            <p:cNvSpPr/>
            <p:nvPr/>
          </p:nvSpPr>
          <p:spPr>
            <a:xfrm>
              <a:off x="0" y="6379765"/>
              <a:ext cx="2944617" cy="1967260"/>
            </a:xfrm>
            <a:prstGeom prst="line">
              <a:avLst/>
            </a:prstGeom>
            <a:noFill/>
            <a:ln w="1778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grpSp>
          <p:nvGrpSpPr>
            <p:cNvPr id="1956" name="Group"/>
            <p:cNvGrpSpPr/>
            <p:nvPr/>
          </p:nvGrpSpPr>
          <p:grpSpPr>
            <a:xfrm>
              <a:off x="4309665" y="2981324"/>
              <a:ext cx="2343151" cy="1954214"/>
              <a:chOff x="0" y="0"/>
              <a:chExt cx="2343150" cy="1954212"/>
            </a:xfrm>
          </p:grpSpPr>
          <p:sp>
            <p:nvSpPr>
              <p:cNvPr id="1954" name="Line"/>
              <p:cNvSpPr/>
              <p:nvPr/>
            </p:nvSpPr>
            <p:spPr>
              <a:xfrm flipH="1">
                <a:off x="212725" y="311150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955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959" name="Group"/>
            <p:cNvGrpSpPr/>
            <p:nvPr/>
          </p:nvGrpSpPr>
          <p:grpSpPr>
            <a:xfrm>
              <a:off x="4700191" y="-1"/>
              <a:ext cx="2343150" cy="1956992"/>
              <a:chOff x="0" y="0"/>
              <a:chExt cx="2343149" cy="1956990"/>
            </a:xfrm>
          </p:grpSpPr>
          <p:sp>
            <p:nvSpPr>
              <p:cNvPr id="1957" name="Line"/>
              <p:cNvSpPr/>
              <p:nvPr/>
            </p:nvSpPr>
            <p:spPr>
              <a:xfrm flipH="1">
                <a:off x="212724" y="313928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958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  <p:grpSp>
          <p:nvGrpSpPr>
            <p:cNvPr id="1962" name="Group"/>
            <p:cNvGrpSpPr/>
            <p:nvPr/>
          </p:nvGrpSpPr>
          <p:grpSpPr>
            <a:xfrm>
              <a:off x="4313634" y="6600428"/>
              <a:ext cx="2343152" cy="1954213"/>
              <a:chOff x="0" y="0"/>
              <a:chExt cx="2343150" cy="1954212"/>
            </a:xfrm>
          </p:grpSpPr>
          <p:sp>
            <p:nvSpPr>
              <p:cNvPr id="1960" name="Line"/>
              <p:cNvSpPr/>
              <p:nvPr/>
            </p:nvSpPr>
            <p:spPr>
              <a:xfrm flipH="1">
                <a:off x="212725" y="311150"/>
                <a:ext cx="2130426" cy="1643063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1961" name="Line"/>
              <p:cNvSpPr/>
              <p:nvPr/>
            </p:nvSpPr>
            <p:spPr>
              <a:xfrm>
                <a:off x="0" y="0"/>
                <a:ext cx="2146301" cy="1425576"/>
              </a:xfrm>
              <a:prstGeom prst="line">
                <a:avLst/>
              </a:prstGeom>
              <a:noFill/>
              <a:ln w="889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</p:grpSp>
      </p:grpSp>
      <p:sp>
        <p:nvSpPr>
          <p:cNvPr id="1964" name="Addison’s disease - low corticosteroids, elevated ACTH"/>
          <p:cNvSpPr txBox="1"/>
          <p:nvPr>
            <p:ph type="title" idx="4294967295"/>
          </p:nvPr>
        </p:nvSpPr>
        <p:spPr>
          <a:xfrm>
            <a:off x="3583781" y="-285750"/>
            <a:ext cx="17484329" cy="1982391"/>
          </a:xfrm>
          <a:prstGeom prst="rect">
            <a:avLst/>
          </a:prstGeom>
        </p:spPr>
        <p:txBody>
          <a:bodyPr/>
          <a:lstStyle>
            <a:lvl1pPr algn="l">
              <a:defRPr sz="50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Addison’s disease - low corticosteroids, elevated ACTH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63" grpId="1"/>
      <p:bldP build="whole" bldLvl="1" animBg="1" rev="0" advAuto="0" spid="1950" grpId="2"/>
      <p:bldP build="whole" bldLvl="1" animBg="1" rev="0" advAuto="0" spid="1951" grpId="3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" name="Addison’s disease - low corticosteroids, elevated ACTH"/>
          <p:cNvSpPr txBox="1"/>
          <p:nvPr>
            <p:ph type="title"/>
          </p:nvPr>
        </p:nvSpPr>
        <p:spPr>
          <a:xfrm>
            <a:off x="3708796" y="-428625"/>
            <a:ext cx="17484329" cy="1982391"/>
          </a:xfrm>
          <a:prstGeom prst="rect">
            <a:avLst/>
          </a:prstGeom>
        </p:spPr>
        <p:txBody>
          <a:bodyPr/>
          <a:lstStyle>
            <a:lvl1pPr>
              <a:defRPr sz="5000"/>
            </a:lvl1pPr>
          </a:lstStyle>
          <a:p>
            <a:pPr/>
            <a:r>
              <a:t>Addison’s disease - low corticosteroids, elevated ACTH</a:t>
            </a:r>
          </a:p>
        </p:txBody>
      </p:sp>
      <p:sp>
        <p:nvSpPr>
          <p:cNvPr id="1967" name="www-clinpharm.medschl.cam.ac.uk"/>
          <p:cNvSpPr txBox="1"/>
          <p:nvPr/>
        </p:nvSpPr>
        <p:spPr>
          <a:xfrm>
            <a:off x="15799593" y="12839700"/>
            <a:ext cx="471997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2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www-clinpharm.medschl.cam.ac.uk</a:t>
            </a:r>
          </a:p>
        </p:txBody>
      </p:sp>
      <p:pic>
        <p:nvPicPr>
          <p:cNvPr id="1968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65984" y="1553765"/>
            <a:ext cx="16769954" cy="12171740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0" name="Cushing’s Syndrome (1 in 100,000 people) hypersecretion of cortisol"/>
          <p:cNvSpPr txBox="1"/>
          <p:nvPr>
            <p:ph type="title"/>
          </p:nvPr>
        </p:nvSpPr>
        <p:spPr>
          <a:xfrm>
            <a:off x="3637359" y="107156"/>
            <a:ext cx="16537782" cy="2518173"/>
          </a:xfrm>
          <a:prstGeom prst="rect">
            <a:avLst/>
          </a:prstGeom>
        </p:spPr>
        <p:txBody>
          <a:bodyPr/>
          <a:lstStyle/>
          <a:p>
            <a:pPr/>
            <a:r>
              <a:t>Cushing’s Syndrome </a:t>
            </a:r>
            <a:r>
              <a:rPr>
                <a:solidFill>
                  <a:srgbClr val="A6AAA9"/>
                </a:solidFill>
              </a:rPr>
              <a:t>(</a:t>
            </a:r>
            <a:r>
              <a:rPr sz="4600">
                <a:solidFill>
                  <a:srgbClr val="A6AAA9"/>
                </a:solidFill>
                <a:uFill>
                  <a:solidFill>
                    <a:srgbClr val="000000"/>
                  </a:solidFill>
                </a:uFill>
              </a:rPr>
              <a:t>1 in 100,000 people)</a:t>
            </a:r>
            <a:br>
              <a:rPr>
                <a:solidFill>
                  <a:srgbClr val="A6AAA9"/>
                </a:solidFill>
              </a:rPr>
            </a:br>
            <a:r>
              <a:rPr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rPr>
              <a:t>hypersecretion of cortisol</a:t>
            </a:r>
          </a:p>
        </p:txBody>
      </p:sp>
      <p:sp>
        <p:nvSpPr>
          <p:cNvPr id="1971" name="Loss of bone mass, loss of muscle mass, fragile skin and connective tissue(because cortisol mobilizes tissue for energy)…"/>
          <p:cNvSpPr txBox="1"/>
          <p:nvPr/>
        </p:nvSpPr>
        <p:spPr>
          <a:xfrm>
            <a:off x="3869531" y="2625328"/>
            <a:ext cx="15109032" cy="389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Loss of bone mass, loss of muscle mass, fragile skin and connective tissue(because cortisol mobilizes tissue for energy)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Obesity in abdomen and “hump” of hunchback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Enhanced infection without immune response (because cortisol suppresses immune system)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Insomnia, euphoria, or depression (because cortisol can cause mood swings)</a:t>
            </a:r>
          </a:p>
        </p:txBody>
      </p:sp>
      <p:sp>
        <p:nvSpPr>
          <p:cNvPr id="1972" name="Causes of Cushing’s Syndrome:…"/>
          <p:cNvSpPr txBox="1"/>
          <p:nvPr/>
        </p:nvSpPr>
        <p:spPr>
          <a:xfrm>
            <a:off x="3957240" y="7098109"/>
            <a:ext cx="14912579" cy="4321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1600"/>
              </a:spcBef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Causes of Cushing’s Syndrome: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Pituitary adenoma  = </a:t>
            </a:r>
            <a:r>
              <a:rPr b="1"/>
              <a:t>Cushing's Disease</a:t>
            </a:r>
            <a:r>
              <a:t> (65%) 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Ectopic ACTH production (e.g. lung tumor) (15%) 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Adrenal adenoma (15%) 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Adrenal carcinoma (5%)</a:t>
            </a:r>
          </a:p>
          <a:p>
            <a:pPr marL="81280" marR="81280" defTabSz="1821656">
              <a:spcBef>
                <a:spcPts val="1600"/>
              </a:spcBef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(</a:t>
            </a:r>
            <a:r>
              <a:rPr b="1"/>
              <a:t>iatrogenic</a:t>
            </a:r>
            <a:r>
              <a:t> induced by chronic glucocorticoid drug use)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4" name="Harvey Cushing…"/>
          <p:cNvSpPr txBox="1"/>
          <p:nvPr/>
        </p:nvSpPr>
        <p:spPr>
          <a:xfrm>
            <a:off x="4489450" y="10928350"/>
            <a:ext cx="15751969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4600">
                <a:uFill>
                  <a:solidFill>
                    <a:srgbClr val="000000"/>
                  </a:solidFill>
                </a:uFill>
              </a:defRPr>
            </a:pPr>
            <a:r>
              <a:t>Harvey Cushing</a:t>
            </a:r>
          </a:p>
          <a:p>
            <a:pPr marL="81280" marR="81280" defTabSz="1821656">
              <a:defRPr b="1" sz="3200">
                <a:uFill>
                  <a:solidFill>
                    <a:srgbClr val="000000"/>
                  </a:solidFill>
                </a:uFill>
              </a:defRPr>
            </a:pPr>
            <a:r>
              <a:t>1st use of x-rays for surgery, blood pressure to monitor anesthesia, imported BP cuff from Europe, role of pituitary</a:t>
            </a:r>
          </a:p>
        </p:txBody>
      </p:sp>
      <p:sp>
        <p:nvSpPr>
          <p:cNvPr id="1975" name="Cushing’s Syndrome"/>
          <p:cNvSpPr txBox="1"/>
          <p:nvPr/>
        </p:nvSpPr>
        <p:spPr>
          <a:xfrm>
            <a:off x="4591050" y="438150"/>
            <a:ext cx="6292855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4600">
                <a:solidFill>
                  <a:srgbClr val="0433FF"/>
                </a:solidFill>
                <a:uFill>
                  <a:solidFill>
                    <a:srgbClr val="0433FF"/>
                  </a:solidFill>
                </a:uFill>
              </a:defRPr>
            </a:lvl1pPr>
          </a:lstStyle>
          <a:p>
            <a:pPr/>
            <a:r>
              <a:t>Cushing’s Syndrome</a:t>
            </a:r>
          </a:p>
        </p:txBody>
      </p:sp>
      <p:pic>
        <p:nvPicPr>
          <p:cNvPr id="1976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41900" y="1387475"/>
            <a:ext cx="14439900" cy="95853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8" name="Cushing’s Syndrome"/>
          <p:cNvSpPr txBox="1"/>
          <p:nvPr>
            <p:ph type="title"/>
          </p:nvPr>
        </p:nvSpPr>
        <p:spPr>
          <a:xfrm>
            <a:off x="3815953" y="0"/>
            <a:ext cx="14626829" cy="1625204"/>
          </a:xfrm>
          <a:prstGeom prst="rect">
            <a:avLst/>
          </a:prstGeom>
        </p:spPr>
        <p:txBody>
          <a:bodyPr/>
          <a:lstStyle/>
          <a:p>
            <a:pPr/>
            <a:r>
              <a:t>Cushing’s Syndrome</a:t>
            </a:r>
          </a:p>
        </p:txBody>
      </p:sp>
      <p:pic>
        <p:nvPicPr>
          <p:cNvPr id="197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6015" y="1819275"/>
            <a:ext cx="14617701" cy="116300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j-lt"/>
            <a:ea typeface="+mj-ea"/>
            <a:cs typeface="+mj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j-lt"/>
            <a:ea typeface="+mj-ea"/>
            <a:cs typeface="+mj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