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media1.mov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  <p:sldId id="349" r:id="rId101"/>
    <p:sldId id="350" r:id="rId102"/>
    <p:sldId id="351" r:id="rId103"/>
    <p:sldId id="352" r:id="rId104"/>
    <p:sldId id="353" r:id="rId105"/>
    <p:sldId id="354" r:id="rId106"/>
    <p:sldId id="355" r:id="rId107"/>
    <p:sldId id="356" r:id="rId108"/>
    <p:sldId id="357" r:id="rId109"/>
    <p:sldId id="358" r:id="rId110"/>
    <p:sldId id="359" r:id="rId1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667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533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8001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1066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3335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6129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879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21463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4A9BC294-FFE2-49D5-8D69-9E1BD2C41BD5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BBFC77FB-9ED0-4EC9-95AA-A1379042E64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Relationship Id="rId101" Type="http://schemas.openxmlformats.org/officeDocument/2006/relationships/slide" Target="slides/slide94.xml"/><Relationship Id="rId102" Type="http://schemas.openxmlformats.org/officeDocument/2006/relationships/slide" Target="slides/slide95.xml"/><Relationship Id="rId103" Type="http://schemas.openxmlformats.org/officeDocument/2006/relationships/slide" Target="slides/slide96.xml"/><Relationship Id="rId104" Type="http://schemas.openxmlformats.org/officeDocument/2006/relationships/slide" Target="slides/slide97.xml"/><Relationship Id="rId105" Type="http://schemas.openxmlformats.org/officeDocument/2006/relationships/slide" Target="slides/slide98.xml"/><Relationship Id="rId106" Type="http://schemas.openxmlformats.org/officeDocument/2006/relationships/slide" Target="slides/slide99.xml"/><Relationship Id="rId107" Type="http://schemas.openxmlformats.org/officeDocument/2006/relationships/slide" Target="slides/slide100.xml"/><Relationship Id="rId108" Type="http://schemas.openxmlformats.org/officeDocument/2006/relationships/slide" Target="slides/slide101.xml"/><Relationship Id="rId109" Type="http://schemas.openxmlformats.org/officeDocument/2006/relationships/slide" Target="slides/slide102.xml"/><Relationship Id="rId110" Type="http://schemas.openxmlformats.org/officeDocument/2006/relationships/slide" Target="slides/slide103.xml"/><Relationship Id="rId111" Type="http://schemas.openxmlformats.org/officeDocument/2006/relationships/slide" Target="slides/slide10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Shape 20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7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7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7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7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7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7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7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7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7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87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8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6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7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05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04563" indent="-463923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1pPr>
            <a:lvl2pPr marL="884442" indent="-38660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2pPr>
            <a:lvl3pPr>
              <a:defRPr>
                <a:latin typeface="+mn-lt"/>
                <a:ea typeface="+mn-ea"/>
                <a:cs typeface="+mn-cs"/>
                <a:sym typeface="Helvetica"/>
              </a:defRPr>
            </a:lvl3pPr>
            <a:lvl4pPr marL="17215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4pPr>
            <a:lvl5pPr marL="21787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" name="Slide Number"/>
          <p:cNvSpPr txBox="1"/>
          <p:nvPr>
            <p:ph type="sldNum" sz="quarter" idx="2"/>
          </p:nvPr>
        </p:nvSpPr>
        <p:spPr>
          <a:xfrm>
            <a:off x="17812098" y="12501562"/>
            <a:ext cx="494607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14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14168" indent="-473528">
              <a:defRPr sz="5800"/>
            </a:lvl1pPr>
            <a:lvl2pPr marL="894714" indent="-396874">
              <a:defRPr sz="5000"/>
            </a:lvl2pPr>
            <a:lvl3pPr marL="1275079" indent="-320039">
              <a:defRPr sz="4200"/>
            </a:lvl3pPr>
            <a:lvl4pPr marL="1717039" indent="-304800">
              <a:defRPr sz="3200"/>
            </a:lvl4pPr>
            <a:lvl5pPr marL="2174239" indent="-304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xfrm>
            <a:off x="20188425" y="13108781"/>
            <a:ext cx="466354" cy="463935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3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4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3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14168" indent="-473528">
              <a:defRPr sz="5800"/>
            </a:lvl1pPr>
            <a:lvl2pPr marL="894714" indent="-396874">
              <a:defRPr sz="5000"/>
            </a:lvl2pPr>
            <a:lvl3pPr marL="1275079" indent="-320039">
              <a:defRPr sz="4200"/>
            </a:lvl3pPr>
            <a:lvl4pPr marL="1717039" indent="-304800">
              <a:defRPr sz="3200"/>
            </a:lvl4pPr>
            <a:lvl5pPr marL="2174239" indent="-304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3" name="Slide Number"/>
          <p:cNvSpPr txBox="1"/>
          <p:nvPr>
            <p:ph type="sldNum" sz="quarter" idx="2"/>
          </p:nvPr>
        </p:nvSpPr>
        <p:spPr>
          <a:xfrm>
            <a:off x="20188425" y="13108781"/>
            <a:ext cx="466354" cy="463935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1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2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50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14168" indent="-473528">
              <a:defRPr sz="5800"/>
            </a:lvl1pPr>
            <a:lvl2pPr marL="894714" indent="-396874">
              <a:defRPr sz="5000"/>
            </a:lvl2pPr>
            <a:lvl3pPr marL="1275079" indent="-320039">
              <a:defRPr sz="4200"/>
            </a:lvl3pPr>
            <a:lvl4pPr marL="1717039" indent="-304800">
              <a:defRPr sz="3200"/>
            </a:lvl4pPr>
            <a:lvl5pPr marL="2174239" indent="-304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1" name="Slide Number"/>
          <p:cNvSpPr txBox="1"/>
          <p:nvPr>
            <p:ph type="sldNum" sz="quarter" idx="2"/>
          </p:nvPr>
        </p:nvSpPr>
        <p:spPr>
          <a:xfrm>
            <a:off x="20188425" y="13108781"/>
            <a:ext cx="466354" cy="463935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59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14168" indent="-473528">
              <a:defRPr sz="5800"/>
            </a:lvl1pPr>
            <a:lvl2pPr marL="894714" indent="-396874">
              <a:defRPr sz="5000"/>
            </a:lvl2pPr>
            <a:lvl3pPr marL="1275079" indent="-320039">
              <a:defRPr sz="4200"/>
            </a:lvl3pPr>
            <a:lvl4pPr marL="1717039" indent="-304800">
              <a:defRPr sz="3200"/>
            </a:lvl4pPr>
            <a:lvl5pPr marL="2174239" indent="-304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0" name="Slide Number"/>
          <p:cNvSpPr txBox="1"/>
          <p:nvPr>
            <p:ph type="sldNum" sz="quarter" idx="2"/>
          </p:nvPr>
        </p:nvSpPr>
        <p:spPr>
          <a:xfrm>
            <a:off x="20188425" y="13108781"/>
            <a:ext cx="466354" cy="463935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lide Number"/>
          <p:cNvSpPr txBox="1"/>
          <p:nvPr>
            <p:ph type="sldNum" sz="quarter" idx="2"/>
          </p:nvPr>
        </p:nvSpPr>
        <p:spPr>
          <a:xfrm>
            <a:off x="12040791" y="13198078"/>
            <a:ext cx="297657" cy="3103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4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/>
          <p:nvPr>
            <p:ph type="sldNum" sz="quarter" idx="2"/>
          </p:nvPr>
        </p:nvSpPr>
        <p:spPr>
          <a:xfrm>
            <a:off x="12040791" y="13198078"/>
            <a:ext cx="297657" cy="3103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4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5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04563" indent="-463923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1pPr>
            <a:lvl2pPr marL="884442" indent="-38660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2pPr>
            <a:lvl3pPr>
              <a:defRPr>
                <a:latin typeface="+mn-lt"/>
                <a:ea typeface="+mn-ea"/>
                <a:cs typeface="+mn-cs"/>
                <a:sym typeface="Helvetica"/>
              </a:defRPr>
            </a:lvl3pPr>
            <a:lvl4pPr marL="17215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4pPr>
            <a:lvl5pPr marL="21787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6" name="Slide Number"/>
          <p:cNvSpPr txBox="1"/>
          <p:nvPr>
            <p:ph type="sldNum" sz="quarter" idx="2"/>
          </p:nvPr>
        </p:nvSpPr>
        <p:spPr>
          <a:xfrm>
            <a:off x="17812098" y="12501562"/>
            <a:ext cx="494607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91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2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WW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 Text"/>
          <p:cNvSpPr txBox="1"/>
          <p:nvPr>
            <p:ph type="title"/>
          </p:nvPr>
        </p:nvSpPr>
        <p:spPr>
          <a:xfrm>
            <a:off x="3502025" y="303609"/>
            <a:ext cx="16198454" cy="1321595"/>
          </a:xfrm>
          <a:prstGeom prst="rect">
            <a:avLst/>
          </a:prstGeom>
        </p:spPr>
        <p:txBody>
          <a:bodyPr lIns="0" tIns="0" rIns="0" bIns="0" anchor="t"/>
          <a:lstStyle>
            <a:lvl1pPr marL="0" marR="0" algn="l">
              <a:lnSpc>
                <a:spcPct val="90000"/>
              </a:lnSpc>
              <a:defRPr sz="7000">
                <a:solidFill>
                  <a:srgbClr val="1984CF"/>
                </a:solidFill>
                <a:uFill>
                  <a:solidFill>
                    <a:srgbClr val="1984CF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0" name="Body Level One…"/>
          <p:cNvSpPr txBox="1"/>
          <p:nvPr>
            <p:ph type="body" idx="1"/>
          </p:nvPr>
        </p:nvSpPr>
        <p:spPr>
          <a:xfrm>
            <a:off x="3583781" y="2076450"/>
            <a:ext cx="17227551" cy="9023350"/>
          </a:xfrm>
          <a:prstGeom prst="rect">
            <a:avLst/>
          </a:prstGeom>
        </p:spPr>
        <p:txBody>
          <a:bodyPr/>
          <a:lstStyle>
            <a:lvl1pPr marL="434657" marR="82549" indent="-393382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1pPr>
            <a:lvl2pPr marL="1065212" marR="82549" indent="-566737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2pPr>
            <a:lvl3pPr marL="1337627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3pPr>
            <a:lvl4pPr marL="1732914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buChar char="•"/>
              <a:defRPr b="0" sz="4200">
                <a:latin typeface="Verdana"/>
                <a:ea typeface="Verdana"/>
                <a:cs typeface="Verdana"/>
                <a:sym typeface="Verdana"/>
              </a:defRPr>
            </a:lvl4pPr>
            <a:lvl5pPr marL="2190114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buChar char="•"/>
              <a:defRPr b="0" sz="4200">
                <a:latin typeface="Verdana"/>
                <a:ea typeface="Verdana"/>
                <a:cs typeface="Verdana"/>
                <a:sym typeface="Verdan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1" name="Slide Number"/>
          <p:cNvSpPr txBox="1"/>
          <p:nvPr>
            <p:ph type="sldNum" sz="quarter" idx="2"/>
          </p:nvPr>
        </p:nvSpPr>
        <p:spPr>
          <a:xfrm>
            <a:off x="11888192" y="12948046"/>
            <a:ext cx="607616" cy="599481"/>
          </a:xfrm>
          <a:prstGeom prst="rect">
            <a:avLst/>
          </a:prstGeom>
        </p:spPr>
        <p:txBody>
          <a:bodyPr/>
          <a:lstStyle>
            <a:lvl1pPr defTabSz="910828">
              <a:defRPr b="0" sz="3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12040791" y="13198078"/>
            <a:ext cx="297657" cy="3103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4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>
            <p:ph type="sldNum" sz="quarter" idx="2"/>
          </p:nvPr>
        </p:nvSpPr>
        <p:spPr>
          <a:xfrm>
            <a:off x="12040791" y="13198078"/>
            <a:ext cx="297657" cy="3103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4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1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60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69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78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defTabSz="1160859">
              <a:defRPr b="1"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0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
</file>

<file path=ppt/slides/_rels/slide10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
</file>

<file path=ppt/slides/_rels/slide10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45.png"/></Relationships>

</file>

<file path=ppt/slides/_rels/slide10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
</file>

<file path=ppt/slides/_rels/slide10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3" Type="http://schemas.openxmlformats.org/officeDocument/2006/relationships/image" Target="../media/image3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jpe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4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5.pn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3" Type="http://schemas.openxmlformats.org/officeDocument/2006/relationships/image" Target="../media/image16.pn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19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20.pn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21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22.pn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jpeg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21.jpeg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3" Type="http://schemas.openxmlformats.org/officeDocument/2006/relationships/image" Target="../media/image1.tif"/><Relationship Id="rId4" Type="http://schemas.openxmlformats.org/officeDocument/2006/relationships/image" Target="../media/image2.tif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3" Type="http://schemas.openxmlformats.org/officeDocument/2006/relationships/image" Target="../media/image1.tif"/><Relationship Id="rId4" Type="http://schemas.openxmlformats.org/officeDocument/2006/relationships/image" Target="../media/image2.tif"/></Relationships>
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3.jpeg"/></Relationships>
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3.jpeg"/></Relationships>
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.png"/></Relationships>
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.png"/></Relationships>
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5.png"/><Relationship Id="rId3" Type="http://schemas.openxmlformats.org/officeDocument/2006/relationships/image" Target="../media/image27.png"/></Relationships>
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8.png"/></Relationships>
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/Relationships>
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32.png"/></Relationships>

</file>

<file path=ppt/slides/_rels/slide8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9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
</file>

<file path=ppt/slides/_rels/slide9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jpeg"/></Relationships>

</file>

<file path=ppt/slides/_rels/slide9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6.png"/></Relationships>

</file>

<file path=ppt/slides/_rels/slide9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eg"/></Relationships>
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
</file>

<file path=ppt/slides/_rels/slide9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Human Physiology PCB4701…"/>
          <p:cNvSpPr txBox="1"/>
          <p:nvPr/>
        </p:nvSpPr>
        <p:spPr>
          <a:xfrm>
            <a:off x="4514265" y="2381051"/>
            <a:ext cx="15894845" cy="8983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Human Physiology PCB4701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Sensory Physiology</a:t>
            </a:r>
          </a:p>
          <a:p>
            <a:pPr algn="l"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Fox Chapter 10 part 3</a:t>
            </a:r>
          </a:p>
          <a:p>
            <a:pPr algn="l">
              <a:defRPr b="1" sz="5200">
                <a:latin typeface="+mn-lt"/>
                <a:ea typeface="+mn-ea"/>
                <a:cs typeface="+mn-cs"/>
                <a:sym typeface="Helvetica"/>
              </a:defRPr>
            </a:pPr>
            <a:r>
              <a:t>Vision</a:t>
            </a:r>
          </a:p>
          <a:p>
            <a:pPr algn="l">
              <a:defRPr b="1" sz="7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7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7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78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2200">
                <a:latin typeface="+mn-lt"/>
                <a:ea typeface="+mn-ea"/>
                <a:cs typeface="+mn-cs"/>
                <a:sym typeface="Helvetica"/>
              </a:defRPr>
            </a:pPr>
            <a:r>
              <a:t>© T. Houpt, Ph.D.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Anatomy of Retina"/>
          <p:cNvSpPr txBox="1"/>
          <p:nvPr/>
        </p:nvSpPr>
        <p:spPr>
          <a:xfrm>
            <a:off x="3548062" y="776882"/>
            <a:ext cx="6201535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marL="81280" marR="81280" algn="l" defTabSz="1821656"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Anatomy of Retina</a:t>
            </a:r>
          </a:p>
        </p:txBody>
      </p:sp>
      <p:sp>
        <p:nvSpPr>
          <p:cNvPr id="249" name="Layer of photoreceptor cells (rods and cones) at back of eye. Photoreceptor cells synapse onto bipolar cells (neurons).…"/>
          <p:cNvSpPr txBox="1"/>
          <p:nvPr/>
        </p:nvSpPr>
        <p:spPr>
          <a:xfrm>
            <a:off x="4341552" y="2607667"/>
            <a:ext cx="16305610" cy="847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Layer of photoreceptor cells (rods and cones) at back of eye. Photoreceptor cells synapse onto bipolar cells (neurons). 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Bipolar cell</a:t>
            </a:r>
            <a:r>
              <a:t>s synapse onto ganglion cells (neurons). 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Ganglion cells</a:t>
            </a:r>
            <a:r>
              <a:t> project to brain via optic nerve (cranial nerve 2).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>
                <a:latin typeface="+mn-lt"/>
                <a:ea typeface="+mn-ea"/>
                <a:cs typeface="+mn-cs"/>
                <a:sym typeface="Helvetica"/>
              </a:defRPr>
            </a:pPr>
            <a:r>
              <a:t>Fovea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Highest density of photoreceptors; center of visual field with highest acuity. In fovea, one photoreceptor transmits to one ganglion cell. In periphery, multiple photoreceptors transmit to one ganglion cell, so lower acuity.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" name="Normal people have these two pathways"/>
          <p:cNvSpPr txBox="1"/>
          <p:nvPr>
            <p:ph type="title"/>
          </p:nvPr>
        </p:nvSpPr>
        <p:spPr>
          <a:xfrm>
            <a:off x="3958828" y="196453"/>
            <a:ext cx="15341204" cy="253603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Normal people have these two pathways</a:t>
            </a:r>
          </a:p>
        </p:txBody>
      </p:sp>
      <p:pic>
        <p:nvPicPr>
          <p:cNvPr id="342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07171" y="1925240"/>
            <a:ext cx="16466345" cy="10344151"/>
          </a:xfrm>
          <a:prstGeom prst="rect">
            <a:avLst/>
          </a:prstGeom>
          <a:ln w="12700">
            <a:miter lim="400000"/>
          </a:ln>
        </p:spPr>
      </p:pic>
      <p:sp>
        <p:nvSpPr>
          <p:cNvPr id="3422" name="Ebbinghaus illusion"/>
          <p:cNvSpPr txBox="1"/>
          <p:nvPr/>
        </p:nvSpPr>
        <p:spPr>
          <a:xfrm>
            <a:off x="16171070" y="11235135"/>
            <a:ext cx="3974624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Ebbinghaus illusion</a:t>
            </a:r>
          </a:p>
        </p:txBody>
      </p:sp>
      <p:sp>
        <p:nvSpPr>
          <p:cNvPr id="3423" name="ventral pathway sees two different sizes"/>
          <p:cNvSpPr txBox="1"/>
          <p:nvPr/>
        </p:nvSpPr>
        <p:spPr>
          <a:xfrm>
            <a:off x="4833937" y="12465843"/>
            <a:ext cx="14269642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ventral pathway sees two different sizes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5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48375" y="5536406"/>
            <a:ext cx="3393282" cy="3339704"/>
          </a:xfrm>
          <a:prstGeom prst="rect">
            <a:avLst/>
          </a:prstGeom>
          <a:ln w="12700"/>
        </p:spPr>
      </p:pic>
      <p:pic>
        <p:nvPicPr>
          <p:cNvPr id="3426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81234" y="4268390"/>
            <a:ext cx="6072188" cy="5589985"/>
          </a:xfrm>
          <a:prstGeom prst="rect">
            <a:avLst/>
          </a:prstGeom>
          <a:ln w="12700"/>
        </p:spPr>
      </p:pic>
      <p:grpSp>
        <p:nvGrpSpPr>
          <p:cNvPr id="3429" name="Group"/>
          <p:cNvGrpSpPr/>
          <p:nvPr/>
        </p:nvGrpSpPr>
        <p:grpSpPr>
          <a:xfrm>
            <a:off x="5837039" y="6763543"/>
            <a:ext cx="12990319" cy="540972"/>
            <a:chOff x="0" y="0"/>
            <a:chExt cx="12990317" cy="540971"/>
          </a:xfrm>
        </p:grpSpPr>
        <p:sp>
          <p:nvSpPr>
            <p:cNvPr id="3427" name="Line"/>
            <p:cNvSpPr/>
            <p:nvPr/>
          </p:nvSpPr>
          <p:spPr>
            <a:xfrm flipV="1">
              <a:off x="0" y="0"/>
              <a:ext cx="12814702" cy="31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3428" name="Line"/>
            <p:cNvSpPr/>
            <p:nvPr/>
          </p:nvSpPr>
          <p:spPr>
            <a:xfrm flipV="1">
              <a:off x="175617" y="540940"/>
              <a:ext cx="12814702" cy="32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sp>
        <p:nvSpPr>
          <p:cNvPr id="3430" name="Normal people have these two pathways"/>
          <p:cNvSpPr txBox="1"/>
          <p:nvPr>
            <p:ph type="title"/>
          </p:nvPr>
        </p:nvSpPr>
        <p:spPr>
          <a:xfrm>
            <a:off x="3958828" y="196453"/>
            <a:ext cx="15341204" cy="253603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Normal people have these two pathways</a:t>
            </a:r>
          </a:p>
        </p:txBody>
      </p:sp>
      <p:sp>
        <p:nvSpPr>
          <p:cNvPr id="3431" name="Ebbinghaus illusion"/>
          <p:cNvSpPr txBox="1"/>
          <p:nvPr/>
        </p:nvSpPr>
        <p:spPr>
          <a:xfrm>
            <a:off x="16171070" y="11235135"/>
            <a:ext cx="3974624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Ebbinghaus illusion</a:t>
            </a:r>
          </a:p>
        </p:txBody>
      </p:sp>
      <p:sp>
        <p:nvSpPr>
          <p:cNvPr id="3432" name="ventral pathway sees two different sizes"/>
          <p:cNvSpPr txBox="1"/>
          <p:nvPr/>
        </p:nvSpPr>
        <p:spPr>
          <a:xfrm>
            <a:off x="4833937" y="12465843"/>
            <a:ext cx="14269642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ventral pathway sees two different sizes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429" grpId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4" name="Ebbinghaus illusion"/>
          <p:cNvSpPr txBox="1"/>
          <p:nvPr/>
        </p:nvSpPr>
        <p:spPr>
          <a:xfrm>
            <a:off x="16171070" y="11235135"/>
            <a:ext cx="3974624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Ebbinghaus illusion</a:t>
            </a:r>
          </a:p>
        </p:txBody>
      </p:sp>
      <p:sp>
        <p:nvSpPr>
          <p:cNvPr id="3435" name="ventral pathway sees two different sizes"/>
          <p:cNvSpPr txBox="1"/>
          <p:nvPr/>
        </p:nvSpPr>
        <p:spPr>
          <a:xfrm>
            <a:off x="4833937" y="12465843"/>
            <a:ext cx="14269642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ventral pathway sees two different sizes</a:t>
            </a:r>
          </a:p>
        </p:txBody>
      </p:sp>
      <p:pic>
        <p:nvPicPr>
          <p:cNvPr id="3436" name="The Dynamic Ebbinghaus-1.mov" descr="The Dynamic Ebbinghaus-1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441156" y="410765"/>
            <a:ext cx="13769579" cy="10327185"/>
          </a:xfrm>
          <a:prstGeom prst="rect">
            <a:avLst/>
          </a:prstGeom>
          <a:ln w="12700">
            <a:miter lim="400000"/>
          </a:ln>
        </p:spPr>
      </p:pic>
      <p:sp>
        <p:nvSpPr>
          <p:cNvPr id="3437" name="Circle"/>
          <p:cNvSpPr/>
          <p:nvPr/>
        </p:nvSpPr>
        <p:spPr>
          <a:xfrm>
            <a:off x="4405312" y="5197078"/>
            <a:ext cx="714376" cy="714376"/>
          </a:xfrm>
          <a:prstGeom prst="ellipse">
            <a:avLst/>
          </a:prstGeom>
          <a:solidFill>
            <a:srgbClr val="371A94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8" fill="hold"/>
                                        <p:tgtEl>
                                          <p:spTgt spid="3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436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343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436"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9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48375" y="5536406"/>
            <a:ext cx="3393282" cy="3339704"/>
          </a:xfrm>
          <a:prstGeom prst="rect">
            <a:avLst/>
          </a:prstGeom>
          <a:ln w="12700"/>
        </p:spPr>
      </p:pic>
      <p:pic>
        <p:nvPicPr>
          <p:cNvPr id="3440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81234" y="4268390"/>
            <a:ext cx="6072188" cy="5589985"/>
          </a:xfrm>
          <a:prstGeom prst="rect">
            <a:avLst/>
          </a:prstGeom>
          <a:ln w="12700"/>
        </p:spPr>
      </p:pic>
      <p:grpSp>
        <p:nvGrpSpPr>
          <p:cNvPr id="3443" name="Group"/>
          <p:cNvGrpSpPr/>
          <p:nvPr/>
        </p:nvGrpSpPr>
        <p:grpSpPr>
          <a:xfrm>
            <a:off x="6761808" y="4097796"/>
            <a:ext cx="11494008" cy="6369844"/>
            <a:chOff x="0" y="0"/>
            <a:chExt cx="11494007" cy="6369842"/>
          </a:xfrm>
        </p:grpSpPr>
        <p:sp>
          <p:nvSpPr>
            <p:cNvPr id="3441" name="Shape"/>
            <p:cNvSpPr/>
            <p:nvPr/>
          </p:nvSpPr>
          <p:spPr>
            <a:xfrm>
              <a:off x="4857203" y="0"/>
              <a:ext cx="6636805" cy="6369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9729" y="578"/>
                  </a:moveTo>
                  <a:lnTo>
                    <a:pt x="10409" y="6574"/>
                  </a:lnTo>
                  <a:lnTo>
                    <a:pt x="7777" y="9212"/>
                  </a:lnTo>
                  <a:lnTo>
                    <a:pt x="9103" y="11177"/>
                  </a:lnTo>
                  <a:lnTo>
                    <a:pt x="11906" y="11506"/>
                  </a:lnTo>
                  <a:lnTo>
                    <a:pt x="12973" y="8551"/>
                  </a:lnTo>
                  <a:lnTo>
                    <a:pt x="10816" y="6090"/>
                  </a:lnTo>
                  <a:lnTo>
                    <a:pt x="10409" y="578"/>
                  </a:lnTo>
                  <a:lnTo>
                    <a:pt x="20986" y="2473"/>
                  </a:lnTo>
                  <a:lnTo>
                    <a:pt x="21600" y="13303"/>
                  </a:lnTo>
                  <a:lnTo>
                    <a:pt x="15702" y="21600"/>
                  </a:lnTo>
                  <a:lnTo>
                    <a:pt x="4817" y="20399"/>
                  </a:lnTo>
                  <a:lnTo>
                    <a:pt x="405" y="15135"/>
                  </a:lnTo>
                  <a:lnTo>
                    <a:pt x="0" y="6090"/>
                  </a:lnTo>
                  <a:lnTo>
                    <a:pt x="3479" y="0"/>
                  </a:lnTo>
                  <a:lnTo>
                    <a:pt x="7894" y="109"/>
                  </a:lnTo>
                  <a:lnTo>
                    <a:pt x="9729" y="578"/>
                  </a:lnTo>
                  <a:close/>
                </a:path>
              </a:pathLst>
            </a:custGeom>
            <a:solidFill>
              <a:srgbClr val="EBEBEB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442" name="Shape"/>
            <p:cNvSpPr/>
            <p:nvPr/>
          </p:nvSpPr>
          <p:spPr>
            <a:xfrm>
              <a:off x="0" y="2174541"/>
              <a:ext cx="1619762" cy="1694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716" y="792"/>
                  </a:moveTo>
                  <a:lnTo>
                    <a:pt x="10716" y="4635"/>
                  </a:lnTo>
                  <a:lnTo>
                    <a:pt x="6473" y="7448"/>
                  </a:lnTo>
                  <a:lnTo>
                    <a:pt x="5983" y="11062"/>
                  </a:lnTo>
                  <a:lnTo>
                    <a:pt x="10239" y="15354"/>
                  </a:lnTo>
                  <a:lnTo>
                    <a:pt x="14826" y="11797"/>
                  </a:lnTo>
                  <a:lnTo>
                    <a:pt x="15925" y="7001"/>
                  </a:lnTo>
                  <a:lnTo>
                    <a:pt x="11818" y="4817"/>
                  </a:lnTo>
                  <a:lnTo>
                    <a:pt x="12308" y="0"/>
                  </a:lnTo>
                  <a:lnTo>
                    <a:pt x="21600" y="4213"/>
                  </a:lnTo>
                  <a:lnTo>
                    <a:pt x="20122" y="14744"/>
                  </a:lnTo>
                  <a:lnTo>
                    <a:pt x="12505" y="21600"/>
                  </a:lnTo>
                  <a:lnTo>
                    <a:pt x="1401" y="16293"/>
                  </a:lnTo>
                  <a:lnTo>
                    <a:pt x="0" y="1846"/>
                  </a:lnTo>
                  <a:lnTo>
                    <a:pt x="10716" y="792"/>
                  </a:lnTo>
                  <a:close/>
                </a:path>
              </a:pathLst>
            </a:custGeom>
            <a:solidFill>
              <a:srgbClr val="EBEBEB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3446" name="Group"/>
          <p:cNvGrpSpPr/>
          <p:nvPr/>
        </p:nvGrpSpPr>
        <p:grpSpPr>
          <a:xfrm>
            <a:off x="5837039" y="6763543"/>
            <a:ext cx="12990319" cy="540972"/>
            <a:chOff x="0" y="0"/>
            <a:chExt cx="12990317" cy="540971"/>
          </a:xfrm>
        </p:grpSpPr>
        <p:sp>
          <p:nvSpPr>
            <p:cNvPr id="3444" name="Line"/>
            <p:cNvSpPr/>
            <p:nvPr/>
          </p:nvSpPr>
          <p:spPr>
            <a:xfrm flipV="1">
              <a:off x="0" y="0"/>
              <a:ext cx="12814702" cy="31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3445" name="Line"/>
            <p:cNvSpPr/>
            <p:nvPr/>
          </p:nvSpPr>
          <p:spPr>
            <a:xfrm flipV="1">
              <a:off x="175617" y="540940"/>
              <a:ext cx="12814702" cy="32"/>
            </a:xfrm>
            <a:prstGeom prst="line">
              <a:avLst/>
            </a:prstGeom>
            <a:noFill/>
            <a:ln w="50800" cap="flat">
              <a:solidFill>
                <a:srgbClr val="E324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443" grpId="1"/>
      <p:bldP build="whole" bldLvl="1" animBg="1" rev="0" advAuto="0" spid="3446" grpId="2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8" name="“Physical” Ebbinghaus…"/>
          <p:cNvSpPr txBox="1"/>
          <p:nvPr>
            <p:ph type="title"/>
          </p:nvPr>
        </p:nvSpPr>
        <p:spPr>
          <a:xfrm>
            <a:off x="3833812" y="71437"/>
            <a:ext cx="16323470" cy="2536032"/>
          </a:xfrm>
          <a:prstGeom prst="rect">
            <a:avLst/>
          </a:prstGeom>
        </p:spPr>
        <p:txBody>
          <a:bodyPr/>
          <a:lstStyle/>
          <a:p>
            <a:pPr>
              <a:defRPr sz="46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“Physical” Ebbinghaus</a:t>
            </a:r>
          </a:p>
          <a:p>
            <a:pPr>
              <a:defRPr sz="46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Ask subject to pick up the middle disk, and measure how they seperate their thumb and finger</a:t>
            </a:r>
          </a:p>
        </p:txBody>
      </p:sp>
      <p:pic>
        <p:nvPicPr>
          <p:cNvPr id="344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91350" y="2559050"/>
            <a:ext cx="10401302" cy="9509126"/>
          </a:xfrm>
          <a:prstGeom prst="rect">
            <a:avLst/>
          </a:prstGeom>
          <a:ln w="12700">
            <a:miter lim="400000"/>
          </a:ln>
        </p:spPr>
      </p:pic>
      <p:sp>
        <p:nvSpPr>
          <p:cNvPr id="3450" name="finger separation anticipates same disc size even though discs “look” different"/>
          <p:cNvSpPr txBox="1"/>
          <p:nvPr/>
        </p:nvSpPr>
        <p:spPr>
          <a:xfrm>
            <a:off x="3532584" y="11870928"/>
            <a:ext cx="15001707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finger separation anticipates same disc size even though discs “look” different</a:t>
            </a:r>
          </a:p>
        </p:txBody>
      </p:sp>
      <p:sp>
        <p:nvSpPr>
          <p:cNvPr id="3451" name="dorsal pathway sees same sizes"/>
          <p:cNvSpPr txBox="1"/>
          <p:nvPr/>
        </p:nvSpPr>
        <p:spPr>
          <a:xfrm>
            <a:off x="6887765" y="12555140"/>
            <a:ext cx="14269642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dorsal pathway sees same sizes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s-17.jpg" descr="s-17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0046" y="-642938"/>
            <a:ext cx="18591611" cy="14537532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Light passes through retinal layers before reaching photoreceptors"/>
          <p:cNvSpPr txBox="1"/>
          <p:nvPr/>
        </p:nvSpPr>
        <p:spPr>
          <a:xfrm>
            <a:off x="3476625" y="9376171"/>
            <a:ext cx="6090047" cy="307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Light passes through retinal layers before reaching photoreceptors</a:t>
            </a:r>
          </a:p>
        </p:txBody>
      </p:sp>
      <p:sp>
        <p:nvSpPr>
          <p:cNvPr id="253" name="Line"/>
          <p:cNvSpPr/>
          <p:nvPr/>
        </p:nvSpPr>
        <p:spPr>
          <a:xfrm flipV="1">
            <a:off x="14728031" y="410765"/>
            <a:ext cx="1" cy="11715751"/>
          </a:xfrm>
          <a:prstGeom prst="line">
            <a:avLst/>
          </a:prstGeom>
          <a:ln w="177800">
            <a:solidFill>
              <a:srgbClr val="F5EC00"/>
            </a:solidFill>
            <a:headEnd type="triangle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Figure 10.3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10.36</a:t>
            </a:r>
          </a:p>
        </p:txBody>
      </p:sp>
      <p:grpSp>
        <p:nvGrpSpPr>
          <p:cNvPr id="258" name="Group"/>
          <p:cNvGrpSpPr/>
          <p:nvPr/>
        </p:nvGrpSpPr>
        <p:grpSpPr>
          <a:xfrm>
            <a:off x="8584406" y="0"/>
            <a:ext cx="12162235" cy="12965907"/>
            <a:chOff x="0" y="0"/>
            <a:chExt cx="12162234" cy="12965906"/>
          </a:xfrm>
        </p:grpSpPr>
        <p:pic>
          <p:nvPicPr>
            <p:cNvPr id="256" name="fox78119_1036.jpg" descr="fox78119_103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31044" y="160734"/>
              <a:ext cx="10731501" cy="128051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7" name="Rectangle"/>
            <p:cNvSpPr/>
            <p:nvPr/>
          </p:nvSpPr>
          <p:spPr>
            <a:xfrm>
              <a:off x="0" y="0"/>
              <a:ext cx="12162235" cy="50006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grpSp>
        <p:nvGrpSpPr>
          <p:cNvPr id="266" name="Group"/>
          <p:cNvGrpSpPr/>
          <p:nvPr/>
        </p:nvGrpSpPr>
        <p:grpSpPr>
          <a:xfrm>
            <a:off x="5620293" y="1803796"/>
            <a:ext cx="3193133" cy="11003361"/>
            <a:chOff x="871374" y="0"/>
            <a:chExt cx="3193132" cy="11003359"/>
          </a:xfrm>
        </p:grpSpPr>
        <p:sp>
          <p:nvSpPr>
            <p:cNvPr id="259" name="Photoreceptor Cell…"/>
            <p:cNvSpPr/>
            <p:nvPr/>
          </p:nvSpPr>
          <p:spPr>
            <a:xfrm>
              <a:off x="1807725" y="9733359"/>
              <a:ext cx="1270001" cy="127000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Photoreceptor Cell</a:t>
              </a:r>
            </a:p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(Rod or Cone)</a:t>
              </a:r>
            </a:p>
          </p:txBody>
        </p:sp>
        <p:sp>
          <p:nvSpPr>
            <p:cNvPr id="260" name="Bipolar Cell"/>
            <p:cNvSpPr/>
            <p:nvPr/>
          </p:nvSpPr>
          <p:spPr>
            <a:xfrm>
              <a:off x="1809301" y="7500937"/>
              <a:ext cx="1270001" cy="127000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Bipolar Cell</a:t>
              </a:r>
            </a:p>
          </p:txBody>
        </p:sp>
        <p:sp>
          <p:nvSpPr>
            <p:cNvPr id="261" name="Retinal…"/>
            <p:cNvSpPr/>
            <p:nvPr/>
          </p:nvSpPr>
          <p:spPr>
            <a:xfrm>
              <a:off x="1820302" y="4625578"/>
              <a:ext cx="1270001" cy="127000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Retinal </a:t>
              </a:r>
            </a:p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Ganglion Cell</a:t>
              </a:r>
            </a:p>
          </p:txBody>
        </p:sp>
        <p:sp>
          <p:nvSpPr>
            <p:cNvPr id="262" name="Brain"/>
            <p:cNvSpPr/>
            <p:nvPr/>
          </p:nvSpPr>
          <p:spPr>
            <a:xfrm>
              <a:off x="871374" y="0"/>
              <a:ext cx="1270001" cy="127000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Brain</a:t>
              </a:r>
            </a:p>
          </p:txBody>
        </p:sp>
        <p:sp>
          <p:nvSpPr>
            <p:cNvPr id="263" name="Line"/>
            <p:cNvSpPr/>
            <p:nvPr/>
          </p:nvSpPr>
          <p:spPr>
            <a:xfrm flipH="1">
              <a:off x="1745940" y="8358187"/>
              <a:ext cx="1" cy="1393032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headEnd type="triangle" w="med" len="sm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264" name="Line"/>
            <p:cNvSpPr/>
            <p:nvPr/>
          </p:nvSpPr>
          <p:spPr>
            <a:xfrm flipH="1">
              <a:off x="1745940" y="6018609"/>
              <a:ext cx="1" cy="1393032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headEnd type="triangle" w="med" len="sm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265" name="Optic Nerve…"/>
            <p:cNvSpPr/>
            <p:nvPr/>
          </p:nvSpPr>
          <p:spPr>
            <a:xfrm>
              <a:off x="2794506" y="17323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/>
            <a:p>
              <a:pPr marL="81280" marR="81280" defTabSz="1821656">
                <a:defRPr i="1"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Optic Nerve</a:t>
              </a:r>
            </a:p>
            <a:p>
              <a:pPr marL="81280" marR="81280" defTabSz="1821656">
                <a:defRPr i="1"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  <a:r>
                <a:t>(cranial nerve 2)</a:t>
              </a:r>
            </a:p>
          </p:txBody>
        </p:sp>
      </p:grpSp>
      <p:grpSp>
        <p:nvGrpSpPr>
          <p:cNvPr id="270" name="Group"/>
          <p:cNvGrpSpPr/>
          <p:nvPr/>
        </p:nvGrpSpPr>
        <p:grpSpPr>
          <a:xfrm>
            <a:off x="5673328" y="2921005"/>
            <a:ext cx="894979" cy="3455035"/>
            <a:chOff x="0" y="0"/>
            <a:chExt cx="894978" cy="3455034"/>
          </a:xfrm>
        </p:grpSpPr>
        <p:sp>
          <p:nvSpPr>
            <p:cNvPr id="267" name="Line"/>
            <p:cNvSpPr/>
            <p:nvPr/>
          </p:nvSpPr>
          <p:spPr>
            <a:xfrm flipH="1">
              <a:off x="-1" y="0"/>
              <a:ext cx="2" cy="259737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  <a:headEnd type="triangle" w="med" len="sm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268" name="Line"/>
            <p:cNvSpPr/>
            <p:nvPr/>
          </p:nvSpPr>
          <p:spPr>
            <a:xfrm flipV="1">
              <a:off x="0" y="2579679"/>
              <a:ext cx="894979" cy="3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269" name="Line"/>
            <p:cNvSpPr/>
            <p:nvPr/>
          </p:nvSpPr>
          <p:spPr>
            <a:xfrm flipH="1">
              <a:off x="857249" y="2597544"/>
              <a:ext cx="1" cy="857491"/>
            </a:xfrm>
            <a:prstGeom prst="line">
              <a:avLst/>
            </a:prstGeom>
            <a:noFill/>
            <a:ln w="508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hotoreceptor Cell…"/>
          <p:cNvSpPr txBox="1"/>
          <p:nvPr/>
        </p:nvSpPr>
        <p:spPr>
          <a:xfrm>
            <a:off x="15361595" y="9161859"/>
            <a:ext cx="3827703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Photoreceptor Cell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(Rod or Cone)</a:t>
            </a:r>
          </a:p>
        </p:txBody>
      </p:sp>
      <p:sp>
        <p:nvSpPr>
          <p:cNvPr id="273" name="Retinal Network"/>
          <p:cNvSpPr txBox="1"/>
          <p:nvPr/>
        </p:nvSpPr>
        <p:spPr>
          <a:xfrm>
            <a:off x="15598142" y="7268765"/>
            <a:ext cx="3303015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Retinal Network</a:t>
            </a:r>
          </a:p>
        </p:txBody>
      </p:sp>
      <p:sp>
        <p:nvSpPr>
          <p:cNvPr id="274" name="Retinal…"/>
          <p:cNvSpPr txBox="1"/>
          <p:nvPr/>
        </p:nvSpPr>
        <p:spPr>
          <a:xfrm>
            <a:off x="15837146" y="4268390"/>
            <a:ext cx="2850949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Retinal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275" name="Brain"/>
          <p:cNvSpPr txBox="1"/>
          <p:nvPr/>
        </p:nvSpPr>
        <p:spPr>
          <a:xfrm>
            <a:off x="16585347" y="732234"/>
            <a:ext cx="1278347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Brain</a:t>
            </a:r>
          </a:p>
        </p:txBody>
      </p:sp>
      <p:sp>
        <p:nvSpPr>
          <p:cNvPr id="276" name="Line"/>
          <p:cNvSpPr/>
          <p:nvPr/>
        </p:nvSpPr>
        <p:spPr>
          <a:xfrm>
            <a:off x="17264062" y="8178546"/>
            <a:ext cx="1" cy="991181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77" name="Line"/>
          <p:cNvSpPr/>
          <p:nvPr/>
        </p:nvSpPr>
        <p:spPr>
          <a:xfrm>
            <a:off x="17246203" y="5697140"/>
            <a:ext cx="1" cy="160734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78" name="Line"/>
          <p:cNvSpPr/>
          <p:nvPr/>
        </p:nvSpPr>
        <p:spPr>
          <a:xfrm>
            <a:off x="7798593" y="1777211"/>
            <a:ext cx="1" cy="264107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79" name="Optic Nerve…"/>
          <p:cNvSpPr txBox="1"/>
          <p:nvPr/>
        </p:nvSpPr>
        <p:spPr>
          <a:xfrm>
            <a:off x="17800373" y="2446734"/>
            <a:ext cx="2504854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Optic Nerve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(CN 2)</a:t>
            </a:r>
          </a:p>
        </p:txBody>
      </p:sp>
      <p:sp>
        <p:nvSpPr>
          <p:cNvPr id="280" name="light/dark contrast…"/>
          <p:cNvSpPr txBox="1"/>
          <p:nvPr/>
        </p:nvSpPr>
        <p:spPr>
          <a:xfrm>
            <a:off x="15260049" y="11858625"/>
            <a:ext cx="4101733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light/dark contrast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of spot in visual field</a:t>
            </a:r>
          </a:p>
        </p:txBody>
      </p:sp>
      <p:sp>
        <p:nvSpPr>
          <p:cNvPr id="281" name="Line"/>
          <p:cNvSpPr/>
          <p:nvPr/>
        </p:nvSpPr>
        <p:spPr>
          <a:xfrm>
            <a:off x="17264062" y="10501312"/>
            <a:ext cx="1" cy="1068308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82" name="Spinal Cord &amp; Brain"/>
          <p:cNvSpPr txBox="1"/>
          <p:nvPr/>
        </p:nvSpPr>
        <p:spPr>
          <a:xfrm>
            <a:off x="5756971" y="839390"/>
            <a:ext cx="4042016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Spinal Cord &amp; Brain</a:t>
            </a:r>
          </a:p>
        </p:txBody>
      </p:sp>
      <p:sp>
        <p:nvSpPr>
          <p:cNvPr id="283" name="Dorsal Root…"/>
          <p:cNvSpPr txBox="1"/>
          <p:nvPr/>
        </p:nvSpPr>
        <p:spPr>
          <a:xfrm>
            <a:off x="6354216" y="4446984"/>
            <a:ext cx="2850949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Dorsal Root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284" name="Line"/>
          <p:cNvSpPr/>
          <p:nvPr/>
        </p:nvSpPr>
        <p:spPr>
          <a:xfrm flipV="1">
            <a:off x="7798593" y="5651824"/>
            <a:ext cx="1" cy="400051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85" name="Mechanoreceptors…"/>
          <p:cNvSpPr txBox="1"/>
          <p:nvPr/>
        </p:nvSpPr>
        <p:spPr>
          <a:xfrm>
            <a:off x="5466295" y="9608343"/>
            <a:ext cx="465028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Mechanoreceptors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at spinal nerve endings</a:t>
            </a:r>
          </a:p>
        </p:txBody>
      </p:sp>
      <p:sp>
        <p:nvSpPr>
          <p:cNvPr id="286" name="Brainstem"/>
          <p:cNvSpPr txBox="1"/>
          <p:nvPr/>
        </p:nvSpPr>
        <p:spPr>
          <a:xfrm>
            <a:off x="11401966" y="732234"/>
            <a:ext cx="2207175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Brainstem</a:t>
            </a:r>
          </a:p>
        </p:txBody>
      </p:sp>
      <p:sp>
        <p:nvSpPr>
          <p:cNvPr id="287" name="Line"/>
          <p:cNvSpPr/>
          <p:nvPr/>
        </p:nvSpPr>
        <p:spPr>
          <a:xfrm>
            <a:off x="17264062" y="1607343"/>
            <a:ext cx="1" cy="266104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88" name="Spiral…"/>
          <p:cNvSpPr txBox="1"/>
          <p:nvPr/>
        </p:nvSpPr>
        <p:spPr>
          <a:xfrm>
            <a:off x="11051231" y="4339828"/>
            <a:ext cx="2850950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Spiral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289" name="Hair Cell"/>
          <p:cNvSpPr txBox="1"/>
          <p:nvPr/>
        </p:nvSpPr>
        <p:spPr>
          <a:xfrm>
            <a:off x="11533072" y="9733359"/>
            <a:ext cx="1921076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Hair Cell</a:t>
            </a:r>
          </a:p>
        </p:txBody>
      </p:sp>
      <p:sp>
        <p:nvSpPr>
          <p:cNvPr id="290" name="Line"/>
          <p:cNvSpPr/>
          <p:nvPr/>
        </p:nvSpPr>
        <p:spPr>
          <a:xfrm flipV="1">
            <a:off x="12495608" y="5512538"/>
            <a:ext cx="1" cy="3202837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91" name="Line"/>
          <p:cNvSpPr/>
          <p:nvPr/>
        </p:nvSpPr>
        <p:spPr>
          <a:xfrm>
            <a:off x="12495609" y="1675892"/>
            <a:ext cx="1" cy="2642597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92" name="Line"/>
          <p:cNvSpPr/>
          <p:nvPr/>
        </p:nvSpPr>
        <p:spPr>
          <a:xfrm>
            <a:off x="12495609" y="9088822"/>
            <a:ext cx="1" cy="66526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93" name="spinal nerves…"/>
          <p:cNvSpPr txBox="1"/>
          <p:nvPr/>
        </p:nvSpPr>
        <p:spPr>
          <a:xfrm>
            <a:off x="7959328" y="2446734"/>
            <a:ext cx="276751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spinal nerves</a:t>
            </a:r>
          </a:p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(C, T, L, S)</a:t>
            </a:r>
          </a:p>
        </p:txBody>
      </p:sp>
      <p:sp>
        <p:nvSpPr>
          <p:cNvPr id="294" name="Vestibulocochlear…"/>
          <p:cNvSpPr txBox="1"/>
          <p:nvPr/>
        </p:nvSpPr>
        <p:spPr>
          <a:xfrm>
            <a:off x="12584906" y="2303859"/>
            <a:ext cx="3601949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Vestibulocochlear</a:t>
            </a:r>
          </a:p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Nerve (CN 8)</a:t>
            </a:r>
          </a:p>
        </p:txBody>
      </p:sp>
      <p:sp>
        <p:nvSpPr>
          <p:cNvPr id="295" name="characteristic frequency…"/>
          <p:cNvSpPr txBox="1"/>
          <p:nvPr/>
        </p:nvSpPr>
        <p:spPr>
          <a:xfrm>
            <a:off x="10126528" y="11626453"/>
            <a:ext cx="4768320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characteristic frequency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of vibration</a:t>
            </a:r>
          </a:p>
        </p:txBody>
      </p:sp>
      <p:sp>
        <p:nvSpPr>
          <p:cNvPr id="296" name="Line"/>
          <p:cNvSpPr/>
          <p:nvPr/>
        </p:nvSpPr>
        <p:spPr>
          <a:xfrm>
            <a:off x="12495609" y="10519172"/>
            <a:ext cx="1" cy="1036358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97" name="pressure on…"/>
          <p:cNvSpPr txBox="1"/>
          <p:nvPr/>
        </p:nvSpPr>
        <p:spPr>
          <a:xfrm>
            <a:off x="5812629" y="11876484"/>
            <a:ext cx="3911204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pressure on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cutaneous spot</a:t>
            </a:r>
          </a:p>
        </p:txBody>
      </p:sp>
      <p:sp>
        <p:nvSpPr>
          <p:cNvPr id="298" name="Line"/>
          <p:cNvSpPr/>
          <p:nvPr/>
        </p:nvSpPr>
        <p:spPr>
          <a:xfrm>
            <a:off x="7798593" y="10822780"/>
            <a:ext cx="1" cy="1102073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299" name="stimulus &amp;…"/>
          <p:cNvSpPr txBox="1"/>
          <p:nvPr/>
        </p:nvSpPr>
        <p:spPr>
          <a:xfrm>
            <a:off x="3315890" y="11465718"/>
            <a:ext cx="2670402" cy="1910954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  stimulus &amp;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receptive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field  </a:t>
            </a:r>
          </a:p>
        </p:txBody>
      </p:sp>
      <p:sp>
        <p:nvSpPr>
          <p:cNvPr id="300" name="receptor"/>
          <p:cNvSpPr txBox="1"/>
          <p:nvPr/>
        </p:nvSpPr>
        <p:spPr>
          <a:xfrm>
            <a:off x="3383072" y="9697640"/>
            <a:ext cx="2000257" cy="736601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receptor</a:t>
            </a:r>
          </a:p>
        </p:txBody>
      </p:sp>
      <p:sp>
        <p:nvSpPr>
          <p:cNvPr id="301" name="sensory ganglion"/>
          <p:cNvSpPr txBox="1"/>
          <p:nvPr/>
        </p:nvSpPr>
        <p:spPr>
          <a:xfrm>
            <a:off x="3048003" y="4375546"/>
            <a:ext cx="2678907" cy="1321595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sensory ganglion</a:t>
            </a:r>
          </a:p>
        </p:txBody>
      </p:sp>
      <p:sp>
        <p:nvSpPr>
          <p:cNvPr id="302" name="CNS…"/>
          <p:cNvSpPr txBox="1"/>
          <p:nvPr/>
        </p:nvSpPr>
        <p:spPr>
          <a:xfrm>
            <a:off x="3387328" y="750093"/>
            <a:ext cx="1982391" cy="1321595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CNS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targets</a:t>
            </a:r>
          </a:p>
        </p:txBody>
      </p:sp>
      <p:sp>
        <p:nvSpPr>
          <p:cNvPr id="303" name="sensory nerve"/>
          <p:cNvSpPr txBox="1"/>
          <p:nvPr/>
        </p:nvSpPr>
        <p:spPr>
          <a:xfrm>
            <a:off x="3048000" y="6715125"/>
            <a:ext cx="2678907" cy="1321594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sensory nerve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" name="Group"/>
          <p:cNvGrpSpPr/>
          <p:nvPr/>
        </p:nvGrpSpPr>
        <p:grpSpPr>
          <a:xfrm>
            <a:off x="2682716" y="-179207"/>
            <a:ext cx="21589723" cy="13315681"/>
            <a:chOff x="0" y="0"/>
            <a:chExt cx="21589722" cy="13315680"/>
          </a:xfrm>
        </p:grpSpPr>
        <p:pic>
          <p:nvPicPr>
            <p:cNvPr id="305" name="fox78119_1043.jpg" descr="fox78119_104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935202"/>
              <a:ext cx="21589723" cy="123804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6" name="Rectangle"/>
            <p:cNvSpPr/>
            <p:nvPr/>
          </p:nvSpPr>
          <p:spPr>
            <a:xfrm>
              <a:off x="3075214" y="1765649"/>
              <a:ext cx="15382072" cy="73817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  <p:sp>
          <p:nvSpPr>
            <p:cNvPr id="307" name="Line"/>
            <p:cNvSpPr/>
            <p:nvPr/>
          </p:nvSpPr>
          <p:spPr>
            <a:xfrm flipV="1">
              <a:off x="15791918" y="931190"/>
              <a:ext cx="1" cy="4819425"/>
            </a:xfrm>
            <a:prstGeom prst="line">
              <a:avLst/>
            </a:prstGeom>
            <a:noFill/>
            <a:ln w="101600" cap="flat">
              <a:solidFill>
                <a:srgbClr val="AAAAAA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308" name="Light"/>
            <p:cNvSpPr txBox="1"/>
            <p:nvPr/>
          </p:nvSpPr>
          <p:spPr>
            <a:xfrm>
              <a:off x="14892754" y="0"/>
              <a:ext cx="1804118" cy="8986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algn="l" defTabSz="1821656">
                <a:defRPr b="1" sz="3200">
                  <a:solidFill>
                    <a:srgbClr val="FFB43F"/>
                  </a:solidFill>
                  <a:uFill>
                    <a:solidFill>
                      <a:srgbClr val="FFB43F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Light</a:t>
              </a:r>
            </a:p>
          </p:txBody>
        </p:sp>
      </p:grpSp>
      <p:sp>
        <p:nvSpPr>
          <p:cNvPr id="310" name="Figure 10.43"/>
          <p:cNvSpPr txBox="1"/>
          <p:nvPr/>
        </p:nvSpPr>
        <p:spPr>
          <a:xfrm>
            <a:off x="20512566" y="12471184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" name="Group"/>
          <p:cNvGrpSpPr/>
          <p:nvPr/>
        </p:nvGrpSpPr>
        <p:grpSpPr>
          <a:xfrm>
            <a:off x="4119562" y="-7679532"/>
            <a:ext cx="13823157" cy="20627579"/>
            <a:chOff x="0" y="0"/>
            <a:chExt cx="13823156" cy="20627578"/>
          </a:xfrm>
        </p:grpSpPr>
        <p:pic>
          <p:nvPicPr>
            <p:cNvPr id="312" name="s-19.jpg" descr="s-1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34315" y="0"/>
              <a:ext cx="11987999" cy="206275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3" name="Rectangle"/>
            <p:cNvSpPr/>
            <p:nvPr/>
          </p:nvSpPr>
          <p:spPr>
            <a:xfrm>
              <a:off x="0" y="5464968"/>
              <a:ext cx="13823157" cy="273176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315" name="Rectangle"/>
          <p:cNvSpPr/>
          <p:nvPr/>
        </p:nvSpPr>
        <p:spPr>
          <a:xfrm>
            <a:off x="6887765" y="12555140"/>
            <a:ext cx="8786814" cy="66079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16" name="note different receptive field sizes"/>
          <p:cNvSpPr txBox="1"/>
          <p:nvPr/>
        </p:nvSpPr>
        <p:spPr>
          <a:xfrm>
            <a:off x="12424171" y="12787312"/>
            <a:ext cx="767953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solidFill>
                  <a:srgbClr val="0061FF"/>
                </a:solidFill>
                <a:uFill>
                  <a:solidFill>
                    <a:srgbClr val="0061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note different receptive field sizes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roup"/>
          <p:cNvGrpSpPr/>
          <p:nvPr/>
        </p:nvGrpSpPr>
        <p:grpSpPr>
          <a:xfrm>
            <a:off x="5405437" y="482203"/>
            <a:ext cx="13162360" cy="19180969"/>
            <a:chOff x="0" y="0"/>
            <a:chExt cx="13162359" cy="19180968"/>
          </a:xfrm>
        </p:grpSpPr>
        <p:pic>
          <p:nvPicPr>
            <p:cNvPr id="318" name="s-19.jpg" descr="s-1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52487" y="0"/>
              <a:ext cx="11144251" cy="191809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9" name="Rectangle"/>
            <p:cNvSpPr/>
            <p:nvPr/>
          </p:nvSpPr>
          <p:spPr>
            <a:xfrm>
              <a:off x="0" y="9215437"/>
              <a:ext cx="13162360" cy="444698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pic>
        <p:nvPicPr>
          <p:cNvPr id="321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38046" y="9429750"/>
            <a:ext cx="6085043" cy="4196954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hotoreceptor Cells"/>
          <p:cNvSpPr txBox="1"/>
          <p:nvPr/>
        </p:nvSpPr>
        <p:spPr>
          <a:xfrm>
            <a:off x="3678497" y="616148"/>
            <a:ext cx="5894781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l">
              <a:defRPr b="1" sz="4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Photoreceptor Cells</a:t>
            </a:r>
          </a:p>
        </p:txBody>
      </p:sp>
      <p:sp>
        <p:nvSpPr>
          <p:cNvPr id="324" name="Rods…"/>
          <p:cNvSpPr txBox="1"/>
          <p:nvPr/>
        </p:nvSpPr>
        <p:spPr>
          <a:xfrm>
            <a:off x="4191744" y="2060575"/>
            <a:ext cx="15394782" cy="1045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Rods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contain light-sensitive photopigment protein </a:t>
            </a:r>
            <a:r>
              <a:rPr b="1"/>
              <a:t>rhodopsin</a:t>
            </a:r>
            <a:r>
              <a:t>; grayscale, low-light level, night vision, peripheral vision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Cones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contain photopigment </a:t>
            </a:r>
            <a:r>
              <a:rPr b="1"/>
              <a:t>photopsins</a:t>
            </a:r>
            <a:r>
              <a:t>: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either </a:t>
            </a:r>
            <a:r>
              <a:rPr>
                <a:solidFill>
                  <a:srgbClr val="0061FF"/>
                </a:solidFill>
              </a:rPr>
              <a:t>S (short blue)</a:t>
            </a:r>
            <a:r>
              <a:t>, </a:t>
            </a:r>
            <a:r>
              <a:rPr b="1">
                <a:solidFill>
                  <a:srgbClr val="669C35"/>
                </a:solidFill>
              </a:rPr>
              <a:t>M (medium green</a:t>
            </a:r>
            <a:r>
              <a:t>) or </a:t>
            </a:r>
            <a:r>
              <a:rPr b="1">
                <a:solidFill>
                  <a:srgbClr val="E32400"/>
                </a:solidFill>
              </a:rPr>
              <a:t>L( long red)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High-light level, high density in fovea, so detail vision.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81280" marR="81280" algn="l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L &amp; M pigment genes are next to each other on X chromosome; loss of M or L gene leads to X-linked red-green color blindness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Outer Segment &amp; Discs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Extension of cell body that contains phospholipid bilayer discs. Photopigments  float in membrane of discs. (discs increase surface area that can intercept photons of light).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Synaptic endings</a:t>
            </a:r>
            <a:r>
              <a:t> on opposite end of cell body.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i="1" sz="2400">
                <a:latin typeface="+mn-lt"/>
                <a:ea typeface="+mn-ea"/>
                <a:cs typeface="+mn-cs"/>
                <a:sym typeface="Helvetica"/>
              </a:defRPr>
            </a:pPr>
            <a:r>
              <a:t>Small number of ganglion cells are also photosensitive; </a:t>
            </a:r>
            <a:r>
              <a:rPr i="0"/>
              <a:t>contain </a:t>
            </a:r>
            <a:r>
              <a:rPr b="1" i="0"/>
              <a:t>melanopsin</a:t>
            </a:r>
            <a:r>
              <a:rPr i="0"/>
              <a:t> to detect general luminance for pupillary reflex &amp; entrain circadian rhythms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Figure 10.37a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10.37a</a:t>
            </a:r>
          </a:p>
        </p:txBody>
      </p:sp>
      <p:grpSp>
        <p:nvGrpSpPr>
          <p:cNvPr id="329" name="Group"/>
          <p:cNvGrpSpPr/>
          <p:nvPr/>
        </p:nvGrpSpPr>
        <p:grpSpPr>
          <a:xfrm>
            <a:off x="6762750" y="303609"/>
            <a:ext cx="12162235" cy="12805173"/>
            <a:chOff x="0" y="0"/>
            <a:chExt cx="12162234" cy="12805171"/>
          </a:xfrm>
        </p:grpSpPr>
        <p:pic>
          <p:nvPicPr>
            <p:cNvPr id="327" name="fox78119_1037a.jpg" descr="fox78119_1037a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790700" y="303609"/>
              <a:ext cx="7270750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8" name="Rectangle"/>
            <p:cNvSpPr/>
            <p:nvPr/>
          </p:nvSpPr>
          <p:spPr>
            <a:xfrm>
              <a:off x="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3" name="Group"/>
          <p:cNvGrpSpPr/>
          <p:nvPr/>
        </p:nvGrpSpPr>
        <p:grpSpPr>
          <a:xfrm>
            <a:off x="10334625" y="785812"/>
            <a:ext cx="12162235" cy="12144376"/>
            <a:chOff x="0" y="0"/>
            <a:chExt cx="12162234" cy="12144375"/>
          </a:xfrm>
        </p:grpSpPr>
        <p:pic>
          <p:nvPicPr>
            <p:cNvPr id="331" name="fox78119_1038.jpg" descr="fox78119_103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038225" y="250031"/>
              <a:ext cx="10115551" cy="1189434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2" name="Rectangle"/>
            <p:cNvSpPr/>
            <p:nvPr/>
          </p:nvSpPr>
          <p:spPr>
            <a:xfrm>
              <a:off x="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34" name="Figure 10.38"/>
          <p:cNvSpPr txBox="1"/>
          <p:nvPr/>
        </p:nvSpPr>
        <p:spPr>
          <a:xfrm>
            <a:off x="18746390" y="12983765"/>
            <a:ext cx="26074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10.38</a:t>
            </a:r>
          </a:p>
        </p:txBody>
      </p:sp>
      <p:sp>
        <p:nvSpPr>
          <p:cNvPr id="335" name="Membranous Discs in Rod Outer Segment"/>
          <p:cNvSpPr txBox="1"/>
          <p:nvPr/>
        </p:nvSpPr>
        <p:spPr>
          <a:xfrm>
            <a:off x="7334250" y="767953"/>
            <a:ext cx="500062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Membranous Discs in Rod Outer Segment</a:t>
            </a:r>
          </a:p>
        </p:txBody>
      </p:sp>
      <p:grpSp>
        <p:nvGrpSpPr>
          <p:cNvPr id="383" name="Group"/>
          <p:cNvGrpSpPr/>
          <p:nvPr/>
        </p:nvGrpSpPr>
        <p:grpSpPr>
          <a:xfrm>
            <a:off x="3925633" y="2482453"/>
            <a:ext cx="7909180" cy="10894219"/>
            <a:chOff x="0" y="0"/>
            <a:chExt cx="7909179" cy="10894218"/>
          </a:xfrm>
        </p:grpSpPr>
        <p:grpSp>
          <p:nvGrpSpPr>
            <p:cNvPr id="379" name="Group"/>
            <p:cNvGrpSpPr/>
            <p:nvPr/>
          </p:nvGrpSpPr>
          <p:grpSpPr>
            <a:xfrm>
              <a:off x="0" y="1897254"/>
              <a:ext cx="7909180" cy="8996965"/>
              <a:chOff x="0" y="0"/>
              <a:chExt cx="7909179" cy="8996964"/>
            </a:xfrm>
          </p:grpSpPr>
          <p:grpSp>
            <p:nvGrpSpPr>
              <p:cNvPr id="339" name="Group"/>
              <p:cNvGrpSpPr/>
              <p:nvPr/>
            </p:nvGrpSpPr>
            <p:grpSpPr>
              <a:xfrm>
                <a:off x="0" y="0"/>
                <a:ext cx="7909180" cy="8996965"/>
                <a:chOff x="0" y="0"/>
                <a:chExt cx="7909179" cy="8996963"/>
              </a:xfrm>
            </p:grpSpPr>
            <p:sp>
              <p:nvSpPr>
                <p:cNvPr id="336" name="Shape"/>
                <p:cNvSpPr/>
                <p:nvPr/>
              </p:nvSpPr>
              <p:spPr>
                <a:xfrm>
                  <a:off x="0" y="-1"/>
                  <a:ext cx="7822407" cy="88403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65" h="20478" fill="norm" stroke="1" extrusionOk="0">
                      <a:moveTo>
                        <a:pt x="818" y="18720"/>
                      </a:moveTo>
                      <a:cubicBezTo>
                        <a:pt x="555" y="16619"/>
                        <a:pt x="-617" y="5568"/>
                        <a:pt x="423" y="2191"/>
                      </a:cubicBezTo>
                      <a:cubicBezTo>
                        <a:pt x="507" y="1920"/>
                        <a:pt x="957" y="1181"/>
                        <a:pt x="1213" y="1055"/>
                      </a:cubicBezTo>
                      <a:cubicBezTo>
                        <a:pt x="4096" y="-367"/>
                        <a:pt x="15382" y="-299"/>
                        <a:pt x="18519" y="941"/>
                      </a:cubicBezTo>
                      <a:cubicBezTo>
                        <a:pt x="18832" y="1065"/>
                        <a:pt x="19515" y="1788"/>
                        <a:pt x="19638" y="2077"/>
                      </a:cubicBezTo>
                      <a:cubicBezTo>
                        <a:pt x="20983" y="5237"/>
                        <a:pt x="19767" y="15819"/>
                        <a:pt x="19638" y="18380"/>
                      </a:cubicBezTo>
                      <a:cubicBezTo>
                        <a:pt x="19506" y="20992"/>
                        <a:pt x="1133" y="21233"/>
                        <a:pt x="818" y="18720"/>
                      </a:cubicBezTo>
                      <a:close/>
                    </a:path>
                  </a:pathLst>
                </a:custGeom>
                <a:solidFill>
                  <a:srgbClr val="CAF0FE"/>
                </a:solidFill>
                <a:ln w="508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defTabSz="1160859">
                    <a:defRPr sz="8000"/>
                  </a:pPr>
                </a:p>
              </p:txBody>
            </p:sp>
            <p:sp>
              <p:nvSpPr>
                <p:cNvPr id="337" name="Shape"/>
                <p:cNvSpPr/>
                <p:nvPr/>
              </p:nvSpPr>
              <p:spPr>
                <a:xfrm>
                  <a:off x="211789" y="245870"/>
                  <a:ext cx="7358063" cy="8322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65" h="20478" fill="norm" stroke="1" extrusionOk="0">
                      <a:moveTo>
                        <a:pt x="818" y="18720"/>
                      </a:moveTo>
                      <a:cubicBezTo>
                        <a:pt x="555" y="16619"/>
                        <a:pt x="-617" y="5568"/>
                        <a:pt x="423" y="2191"/>
                      </a:cubicBezTo>
                      <a:cubicBezTo>
                        <a:pt x="507" y="1920"/>
                        <a:pt x="957" y="1181"/>
                        <a:pt x="1213" y="1055"/>
                      </a:cubicBezTo>
                      <a:cubicBezTo>
                        <a:pt x="4096" y="-367"/>
                        <a:pt x="15382" y="-299"/>
                        <a:pt x="18519" y="941"/>
                      </a:cubicBezTo>
                      <a:cubicBezTo>
                        <a:pt x="18832" y="1065"/>
                        <a:pt x="19515" y="1788"/>
                        <a:pt x="19638" y="2077"/>
                      </a:cubicBezTo>
                      <a:cubicBezTo>
                        <a:pt x="20983" y="5237"/>
                        <a:pt x="19767" y="15819"/>
                        <a:pt x="19638" y="18380"/>
                      </a:cubicBezTo>
                      <a:cubicBezTo>
                        <a:pt x="19506" y="20992"/>
                        <a:pt x="1133" y="21233"/>
                        <a:pt x="818" y="187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08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defTabSz="1160859">
                    <a:defRPr sz="8000"/>
                  </a:pPr>
                </a:p>
              </p:txBody>
            </p:sp>
            <p:sp>
              <p:nvSpPr>
                <p:cNvPr id="338" name="Rectangle"/>
                <p:cNvSpPr/>
                <p:nvPr/>
              </p:nvSpPr>
              <p:spPr>
                <a:xfrm>
                  <a:off x="33195" y="7782526"/>
                  <a:ext cx="7875985" cy="1214439"/>
                </a:xfrm>
                <a:prstGeom prst="rect">
                  <a:avLst/>
                </a:prstGeom>
                <a:solidFill>
                  <a:srgbClr val="FFFFFF"/>
                </a:solidFill>
                <a:ln w="12700" cap="flat">
                  <a:noFill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</p:grpSp>
          <p:grpSp>
            <p:nvGrpSpPr>
              <p:cNvPr id="352" name="Group"/>
              <p:cNvGrpSpPr/>
              <p:nvPr/>
            </p:nvGrpSpPr>
            <p:grpSpPr>
              <a:xfrm>
                <a:off x="938467" y="1031683"/>
                <a:ext cx="5965032" cy="2002235"/>
                <a:chOff x="0" y="0"/>
                <a:chExt cx="5965031" cy="2002234"/>
              </a:xfrm>
            </p:grpSpPr>
            <p:sp>
              <p:nvSpPr>
                <p:cNvPr id="340" name="Rounded Rectangle"/>
                <p:cNvSpPr/>
                <p:nvPr/>
              </p:nvSpPr>
              <p:spPr>
                <a:xfrm>
                  <a:off x="0" y="357187"/>
                  <a:ext cx="5965032" cy="732235"/>
                </a:xfrm>
                <a:prstGeom prst="roundRect">
                  <a:avLst>
                    <a:gd name="adj" fmla="val 36585"/>
                  </a:avLst>
                </a:prstGeom>
                <a:solidFill>
                  <a:srgbClr val="C6E6E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41" name="Rounded Rectangle"/>
                <p:cNvSpPr/>
                <p:nvPr/>
              </p:nvSpPr>
              <p:spPr>
                <a:xfrm>
                  <a:off x="219868" y="464343"/>
                  <a:ext cx="5589986" cy="553642"/>
                </a:xfrm>
                <a:prstGeom prst="roundRect">
                  <a:avLst>
                    <a:gd name="adj" fmla="val 48387"/>
                  </a:avLst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42" name="R"/>
                <p:cNvSpPr/>
                <p:nvPr/>
              </p:nvSpPr>
              <p:spPr>
                <a:xfrm>
                  <a:off x="64849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3" name="R"/>
                <p:cNvSpPr/>
                <p:nvPr/>
              </p:nvSpPr>
              <p:spPr>
                <a:xfrm>
                  <a:off x="1630759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4" name="R"/>
                <p:cNvSpPr/>
                <p:nvPr/>
              </p:nvSpPr>
              <p:spPr>
                <a:xfrm>
                  <a:off x="2630884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5" name="R"/>
                <p:cNvSpPr/>
                <p:nvPr/>
              </p:nvSpPr>
              <p:spPr>
                <a:xfrm>
                  <a:off x="3613150" y="732234"/>
                  <a:ext cx="1270000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6" name="R"/>
                <p:cNvSpPr/>
                <p:nvPr/>
              </p:nvSpPr>
              <p:spPr>
                <a:xfrm>
                  <a:off x="4613274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7" name="R"/>
                <p:cNvSpPr/>
                <p:nvPr/>
              </p:nvSpPr>
              <p:spPr>
                <a:xfrm>
                  <a:off x="64849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8" name="R"/>
                <p:cNvSpPr/>
                <p:nvPr/>
              </p:nvSpPr>
              <p:spPr>
                <a:xfrm>
                  <a:off x="1630759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49" name="R"/>
                <p:cNvSpPr/>
                <p:nvPr/>
              </p:nvSpPr>
              <p:spPr>
                <a:xfrm>
                  <a:off x="2630884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0" name="R"/>
                <p:cNvSpPr/>
                <p:nvPr/>
              </p:nvSpPr>
              <p:spPr>
                <a:xfrm>
                  <a:off x="361315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1" name="R"/>
                <p:cNvSpPr/>
                <p:nvPr/>
              </p:nvSpPr>
              <p:spPr>
                <a:xfrm>
                  <a:off x="4613274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</p:grpSp>
          <p:grpSp>
            <p:nvGrpSpPr>
              <p:cNvPr id="365" name="Group"/>
              <p:cNvGrpSpPr/>
              <p:nvPr/>
            </p:nvGrpSpPr>
            <p:grpSpPr>
              <a:xfrm>
                <a:off x="926164" y="2639026"/>
                <a:ext cx="5965032" cy="2002236"/>
                <a:chOff x="0" y="0"/>
                <a:chExt cx="5965031" cy="2002234"/>
              </a:xfrm>
            </p:grpSpPr>
            <p:sp>
              <p:nvSpPr>
                <p:cNvPr id="353" name="Rounded Rectangle"/>
                <p:cNvSpPr/>
                <p:nvPr/>
              </p:nvSpPr>
              <p:spPr>
                <a:xfrm>
                  <a:off x="0" y="339328"/>
                  <a:ext cx="5965032" cy="732235"/>
                </a:xfrm>
                <a:prstGeom prst="roundRect">
                  <a:avLst>
                    <a:gd name="adj" fmla="val 36585"/>
                  </a:avLst>
                </a:prstGeom>
                <a:solidFill>
                  <a:srgbClr val="C6E6E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54" name="Rounded Rectangle"/>
                <p:cNvSpPr/>
                <p:nvPr/>
              </p:nvSpPr>
              <p:spPr>
                <a:xfrm>
                  <a:off x="215503" y="446484"/>
                  <a:ext cx="5589985" cy="553641"/>
                </a:xfrm>
                <a:prstGeom prst="roundRect">
                  <a:avLst>
                    <a:gd name="adj" fmla="val 48387"/>
                  </a:avLst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55" name="R"/>
                <p:cNvSpPr/>
                <p:nvPr/>
              </p:nvSpPr>
              <p:spPr>
                <a:xfrm>
                  <a:off x="64730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6" name="R"/>
                <p:cNvSpPr/>
                <p:nvPr/>
              </p:nvSpPr>
              <p:spPr>
                <a:xfrm>
                  <a:off x="163790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7" name="R"/>
                <p:cNvSpPr/>
                <p:nvPr/>
              </p:nvSpPr>
              <p:spPr>
                <a:xfrm>
                  <a:off x="262850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8" name="R"/>
                <p:cNvSpPr/>
                <p:nvPr/>
              </p:nvSpPr>
              <p:spPr>
                <a:xfrm>
                  <a:off x="361910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59" name="R"/>
                <p:cNvSpPr/>
                <p:nvPr/>
              </p:nvSpPr>
              <p:spPr>
                <a:xfrm>
                  <a:off x="4609703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0" name="R"/>
                <p:cNvSpPr/>
                <p:nvPr/>
              </p:nvSpPr>
              <p:spPr>
                <a:xfrm>
                  <a:off x="64730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1" name="R"/>
                <p:cNvSpPr/>
                <p:nvPr/>
              </p:nvSpPr>
              <p:spPr>
                <a:xfrm>
                  <a:off x="163790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2" name="R"/>
                <p:cNvSpPr/>
                <p:nvPr/>
              </p:nvSpPr>
              <p:spPr>
                <a:xfrm>
                  <a:off x="262850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3" name="R"/>
                <p:cNvSpPr/>
                <p:nvPr/>
              </p:nvSpPr>
              <p:spPr>
                <a:xfrm>
                  <a:off x="361910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4" name="R"/>
                <p:cNvSpPr/>
                <p:nvPr/>
              </p:nvSpPr>
              <p:spPr>
                <a:xfrm>
                  <a:off x="4609703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</p:grpSp>
          <p:grpSp>
            <p:nvGrpSpPr>
              <p:cNvPr id="378" name="Group"/>
              <p:cNvGrpSpPr/>
              <p:nvPr/>
            </p:nvGrpSpPr>
            <p:grpSpPr>
              <a:xfrm>
                <a:off x="908304" y="4228510"/>
                <a:ext cx="5965032" cy="2002236"/>
                <a:chOff x="0" y="0"/>
                <a:chExt cx="5965031" cy="2002234"/>
              </a:xfrm>
            </p:grpSpPr>
            <p:sp>
              <p:nvSpPr>
                <p:cNvPr id="366" name="Rounded Rectangle"/>
                <p:cNvSpPr/>
                <p:nvPr/>
              </p:nvSpPr>
              <p:spPr>
                <a:xfrm>
                  <a:off x="0" y="357187"/>
                  <a:ext cx="5965032" cy="732235"/>
                </a:xfrm>
                <a:prstGeom prst="roundRect">
                  <a:avLst>
                    <a:gd name="adj" fmla="val 36585"/>
                  </a:avLst>
                </a:prstGeom>
                <a:solidFill>
                  <a:srgbClr val="C6E6E9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67" name="Rounded Rectangle"/>
                <p:cNvSpPr/>
                <p:nvPr/>
              </p:nvSpPr>
              <p:spPr>
                <a:xfrm>
                  <a:off x="207962" y="464343"/>
                  <a:ext cx="5589985" cy="553642"/>
                </a:xfrm>
                <a:prstGeom prst="roundRect">
                  <a:avLst>
                    <a:gd name="adj" fmla="val 48387"/>
                  </a:avLst>
                </a:prstGeom>
                <a:solidFill>
                  <a:srgbClr val="FFFFFF"/>
                </a:solidFill>
                <a:ln w="12700" cap="flat">
                  <a:solidFill>
                    <a:srgbClr val="000000"/>
                  </a:solidFill>
                  <a:prstDash val="solid"/>
                  <a:round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pPr>
                </a:p>
              </p:txBody>
            </p:sp>
            <p:sp>
              <p:nvSpPr>
                <p:cNvPr id="368" name="R"/>
                <p:cNvSpPr/>
                <p:nvPr/>
              </p:nvSpPr>
              <p:spPr>
                <a:xfrm>
                  <a:off x="639762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69" name="R"/>
                <p:cNvSpPr/>
                <p:nvPr/>
              </p:nvSpPr>
              <p:spPr>
                <a:xfrm>
                  <a:off x="1630362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0" name="R"/>
                <p:cNvSpPr/>
                <p:nvPr/>
              </p:nvSpPr>
              <p:spPr>
                <a:xfrm>
                  <a:off x="2620962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1" name="R"/>
                <p:cNvSpPr/>
                <p:nvPr/>
              </p:nvSpPr>
              <p:spPr>
                <a:xfrm>
                  <a:off x="3611562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2" name="R"/>
                <p:cNvSpPr/>
                <p:nvPr/>
              </p:nvSpPr>
              <p:spPr>
                <a:xfrm>
                  <a:off x="4602162" y="732234"/>
                  <a:ext cx="1270001" cy="1270001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3" name="R"/>
                <p:cNvSpPr/>
                <p:nvPr/>
              </p:nvSpPr>
              <p:spPr>
                <a:xfrm>
                  <a:off x="639762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4" name="R"/>
                <p:cNvSpPr/>
                <p:nvPr/>
              </p:nvSpPr>
              <p:spPr>
                <a:xfrm>
                  <a:off x="1630362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5" name="R"/>
                <p:cNvSpPr/>
                <p:nvPr/>
              </p:nvSpPr>
              <p:spPr>
                <a:xfrm>
                  <a:off x="2620962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6" name="R"/>
                <p:cNvSpPr/>
                <p:nvPr/>
              </p:nvSpPr>
              <p:spPr>
                <a:xfrm>
                  <a:off x="3611562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  <p:sp>
              <p:nvSpPr>
                <p:cNvPr id="377" name="R"/>
                <p:cNvSpPr/>
                <p:nvPr/>
              </p:nvSpPr>
              <p:spPr>
                <a:xfrm>
                  <a:off x="4602162" y="0"/>
                  <a:ext cx="1270001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sz="3200">
                      <a:uFill>
                        <a:solidFill>
                          <a:srgbClr val="000000"/>
                        </a:solidFill>
                      </a:uFill>
                      <a:latin typeface="+mj-lt"/>
                      <a:ea typeface="+mj-ea"/>
                      <a:cs typeface="+mj-cs"/>
                      <a:sym typeface="Arial"/>
                    </a:defRPr>
                  </a:lvl1pPr>
                </a:lstStyle>
                <a:p>
                  <a:pPr/>
                  <a:r>
                    <a:t>R</a:t>
                  </a:r>
                </a:p>
              </p:txBody>
            </p:sp>
          </p:grpSp>
        </p:grpSp>
        <p:sp>
          <p:nvSpPr>
            <p:cNvPr id="380" name="Line"/>
            <p:cNvSpPr/>
            <p:nvPr/>
          </p:nvSpPr>
          <p:spPr>
            <a:xfrm flipH="1" flipV="1">
              <a:off x="2390632" y="750093"/>
              <a:ext cx="1321595" cy="4089798"/>
            </a:xfrm>
            <a:prstGeom prst="line">
              <a:avLst/>
            </a:prstGeom>
            <a:noFill/>
            <a:ln w="63500" cap="flat">
              <a:solidFill>
                <a:srgbClr val="F5EC00"/>
              </a:solidFill>
              <a:prstDash val="solid"/>
              <a:round/>
              <a:headEnd type="stealth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  <p:sp>
          <p:nvSpPr>
            <p:cNvPr id="381" name="photon"/>
            <p:cNvSpPr txBox="1"/>
            <p:nvPr/>
          </p:nvSpPr>
          <p:spPr>
            <a:xfrm>
              <a:off x="1461945" y="0"/>
              <a:ext cx="1479868" cy="599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i="1"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photon</a:t>
              </a:r>
            </a:p>
          </p:txBody>
        </p:sp>
        <p:sp>
          <p:nvSpPr>
            <p:cNvPr id="382" name="R = rhodopsin"/>
            <p:cNvSpPr txBox="1"/>
            <p:nvPr/>
          </p:nvSpPr>
          <p:spPr>
            <a:xfrm>
              <a:off x="2354914" y="9608343"/>
              <a:ext cx="2778443" cy="599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i="1"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R = rhodopsin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Figure 10.26"/>
          <p:cNvSpPr txBox="1"/>
          <p:nvPr/>
        </p:nvSpPr>
        <p:spPr>
          <a:xfrm>
            <a:off x="17764125" y="13144500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10.26</a:t>
            </a:r>
          </a:p>
        </p:txBody>
      </p:sp>
      <p:grpSp>
        <p:nvGrpSpPr>
          <p:cNvPr id="215" name="Group"/>
          <p:cNvGrpSpPr/>
          <p:nvPr/>
        </p:nvGrpSpPr>
        <p:grpSpPr>
          <a:xfrm>
            <a:off x="3655218" y="3946921"/>
            <a:ext cx="17073564" cy="9292830"/>
            <a:chOff x="0" y="0"/>
            <a:chExt cx="17073562" cy="9292828"/>
          </a:xfrm>
        </p:grpSpPr>
        <p:pic>
          <p:nvPicPr>
            <p:cNvPr id="213" name="fox78119_1026.jpg" descr="fox78119_102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4078"/>
              <a:ext cx="17073563" cy="90487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4" name="Rectangle"/>
            <p:cNvSpPr/>
            <p:nvPr/>
          </p:nvSpPr>
          <p:spPr>
            <a:xfrm>
              <a:off x="2446734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16" name="Vision…"/>
          <p:cNvSpPr txBox="1"/>
          <p:nvPr/>
        </p:nvSpPr>
        <p:spPr>
          <a:xfrm>
            <a:off x="4101703" y="410765"/>
            <a:ext cx="10561461" cy="337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5000">
                <a:uFill>
                  <a:solidFill>
                    <a:srgbClr val="000000"/>
                  </a:solidFill>
                </a:uFill>
                <a:latin typeface="Avenir Medium"/>
                <a:ea typeface="Avenir Medium"/>
                <a:cs typeface="Avenir Medium"/>
                <a:sym typeface="Avenir Medium"/>
              </a:defRPr>
            </a:pPr>
            <a:r>
              <a:t>Vision</a:t>
            </a:r>
          </a:p>
          <a:p>
            <a:pPr marL="81280" marR="81280" algn="l" defTabSz="1821656">
              <a:defRPr sz="4400">
                <a:uFill>
                  <a:solidFill>
                    <a:srgbClr val="000000"/>
                  </a:solidFill>
                </a:u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t>Frequency of Light coming from Objects</a:t>
            </a:r>
          </a:p>
          <a:p>
            <a:pPr marL="81280" marR="81280" algn="l" defTabSz="1821656">
              <a:defRPr sz="4400">
                <a:uFill>
                  <a:solidFill>
                    <a:srgbClr val="000000"/>
                  </a:solidFill>
                </a:u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t>Position of Objects in Visual Field</a:t>
            </a:r>
          </a:p>
          <a:p>
            <a:pPr marL="81280" marR="81280" algn="l" defTabSz="1821656">
              <a:defRPr sz="4400">
                <a:uFill>
                  <a:solidFill>
                    <a:srgbClr val="000000"/>
                  </a:solidFill>
                </a:u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t>Shape of Objects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Rhodopsin is G-protein coupled receptor"/>
          <p:cNvSpPr txBox="1"/>
          <p:nvPr>
            <p:ph type="title"/>
          </p:nvPr>
        </p:nvSpPr>
        <p:spPr>
          <a:xfrm>
            <a:off x="3958828" y="0"/>
            <a:ext cx="15716251" cy="2750344"/>
          </a:xfrm>
          <a:prstGeom prst="rect">
            <a:avLst/>
          </a:prstGeom>
        </p:spPr>
        <p:txBody>
          <a:bodyPr/>
          <a:lstStyle/>
          <a:p>
            <a:pPr/>
            <a:r>
              <a:t>Rhodopsin is G-protein coupled receptor</a:t>
            </a:r>
          </a:p>
        </p:txBody>
      </p:sp>
      <p:pic>
        <p:nvPicPr>
          <p:cNvPr id="38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02466" y="2283883"/>
            <a:ext cx="19727279" cy="101326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Figure 10.3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10.39</a:t>
            </a:r>
          </a:p>
        </p:txBody>
      </p:sp>
      <p:grpSp>
        <p:nvGrpSpPr>
          <p:cNvPr id="391" name="Group"/>
          <p:cNvGrpSpPr/>
          <p:nvPr/>
        </p:nvGrpSpPr>
        <p:grpSpPr>
          <a:xfrm>
            <a:off x="4119562" y="1696640"/>
            <a:ext cx="16162735" cy="10108011"/>
            <a:chOff x="0" y="0"/>
            <a:chExt cx="16162734" cy="10108009"/>
          </a:xfrm>
        </p:grpSpPr>
        <p:pic>
          <p:nvPicPr>
            <p:cNvPr id="389" name="fox78119_1039.jpg" descr="fox78119_103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14709"/>
              <a:ext cx="16162735" cy="98933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90" name="Rectangle"/>
            <p:cNvSpPr/>
            <p:nvPr/>
          </p:nvSpPr>
          <p:spPr>
            <a:xfrm>
              <a:off x="198239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grpSp>
        <p:nvGrpSpPr>
          <p:cNvPr id="394" name="Group"/>
          <p:cNvGrpSpPr/>
          <p:nvPr/>
        </p:nvGrpSpPr>
        <p:grpSpPr>
          <a:xfrm>
            <a:off x="17460515" y="2339578"/>
            <a:ext cx="1573610" cy="1482329"/>
            <a:chOff x="0" y="0"/>
            <a:chExt cx="1573609" cy="1482328"/>
          </a:xfrm>
        </p:grpSpPr>
        <p:sp>
          <p:nvSpPr>
            <p:cNvPr id="392" name="cis"/>
            <p:cNvSpPr/>
            <p:nvPr/>
          </p:nvSpPr>
          <p:spPr>
            <a:xfrm>
              <a:off x="303609" y="0"/>
              <a:ext cx="1270001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cis</a:t>
              </a:r>
            </a:p>
          </p:txBody>
        </p:sp>
        <p:sp>
          <p:nvSpPr>
            <p:cNvPr id="393" name="Line"/>
            <p:cNvSpPr/>
            <p:nvPr/>
          </p:nvSpPr>
          <p:spPr>
            <a:xfrm flipV="1">
              <a:off x="0" y="642937"/>
              <a:ext cx="596880" cy="839392"/>
            </a:xfrm>
            <a:prstGeom prst="line">
              <a:avLst/>
            </a:prstGeom>
            <a:noFill/>
            <a:ln w="63500" cap="flat">
              <a:solidFill>
                <a:srgbClr val="E32400"/>
              </a:solidFill>
              <a:prstDash val="solid"/>
              <a:round/>
              <a:headEnd type="arrow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grpSp>
        <p:nvGrpSpPr>
          <p:cNvPr id="397" name="Group"/>
          <p:cNvGrpSpPr/>
          <p:nvPr/>
        </p:nvGrpSpPr>
        <p:grpSpPr>
          <a:xfrm>
            <a:off x="16210359" y="9822656"/>
            <a:ext cx="1270001" cy="2752329"/>
            <a:chOff x="0" y="0"/>
            <a:chExt cx="1270000" cy="2752328"/>
          </a:xfrm>
        </p:grpSpPr>
        <p:sp>
          <p:nvSpPr>
            <p:cNvPr id="395" name="trans"/>
            <p:cNvSpPr/>
            <p:nvPr/>
          </p:nvSpPr>
          <p:spPr>
            <a:xfrm>
              <a:off x="0" y="148232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32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lvl1pPr>
            </a:lstStyle>
            <a:p>
              <a:pPr/>
              <a:r>
                <a:t>trans</a:t>
              </a:r>
            </a:p>
          </p:txBody>
        </p:sp>
        <p:sp>
          <p:nvSpPr>
            <p:cNvPr id="396" name="Line"/>
            <p:cNvSpPr/>
            <p:nvPr/>
          </p:nvSpPr>
          <p:spPr>
            <a:xfrm flipH="1">
              <a:off x="572678" y="0"/>
              <a:ext cx="88119" cy="1482328"/>
            </a:xfrm>
            <a:prstGeom prst="line">
              <a:avLst/>
            </a:prstGeom>
            <a:noFill/>
            <a:ln w="63500" cap="flat">
              <a:solidFill>
                <a:srgbClr val="E32400"/>
              </a:solidFill>
              <a:prstDash val="solid"/>
              <a:round/>
              <a:headEnd type="arrow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97" grpId="2"/>
      <p:bldP build="whole" bldLvl="1" animBg="1" rev="0" advAuto="0" spid="39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Figure 10.40"/>
          <p:cNvSpPr txBox="1"/>
          <p:nvPr/>
        </p:nvSpPr>
        <p:spPr>
          <a:xfrm>
            <a:off x="3405187" y="12680156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10.40</a:t>
            </a:r>
          </a:p>
        </p:txBody>
      </p:sp>
      <p:sp>
        <p:nvSpPr>
          <p:cNvPr id="400" name="In the dark, cGMP-gated Na+ channels are OPEN,…"/>
          <p:cNvSpPr txBox="1"/>
          <p:nvPr/>
        </p:nvSpPr>
        <p:spPr>
          <a:xfrm>
            <a:off x="4298156" y="589359"/>
            <a:ext cx="14029261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 the dark, cGMP-gated Na+ channels are OPEN, </a:t>
            </a:r>
          </a:p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rod is depolarized (V</a:t>
            </a:r>
            <a:r>
              <a:rPr baseline="-5999"/>
              <a:t>m</a:t>
            </a:r>
            <a:r>
              <a:t> more positive).</a:t>
            </a:r>
          </a:p>
        </p:txBody>
      </p:sp>
      <p:grpSp>
        <p:nvGrpSpPr>
          <p:cNvPr id="405" name="Group"/>
          <p:cNvGrpSpPr/>
          <p:nvPr/>
        </p:nvGrpSpPr>
        <p:grpSpPr>
          <a:xfrm>
            <a:off x="6659162" y="1415089"/>
            <a:ext cx="23895845" cy="12003929"/>
            <a:chOff x="0" y="0"/>
            <a:chExt cx="23895843" cy="12003928"/>
          </a:xfrm>
        </p:grpSpPr>
        <p:grpSp>
          <p:nvGrpSpPr>
            <p:cNvPr id="403" name="Group"/>
            <p:cNvGrpSpPr/>
            <p:nvPr/>
          </p:nvGrpSpPr>
          <p:grpSpPr>
            <a:xfrm>
              <a:off x="0" y="530491"/>
              <a:ext cx="23895844" cy="11116735"/>
              <a:chOff x="0" y="0"/>
              <a:chExt cx="23895843" cy="11116733"/>
            </a:xfrm>
          </p:grpSpPr>
          <p:pic>
            <p:nvPicPr>
              <p:cNvPr id="401" name="fox78119_1040.jpg" descr="fox78119_1040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145732"/>
                <a:ext cx="23895844" cy="109710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02" name="Rectangle"/>
              <p:cNvSpPr/>
              <p:nvPr/>
            </p:nvSpPr>
            <p:spPr>
              <a:xfrm>
                <a:off x="6463024" y="0"/>
                <a:ext cx="16737972" cy="80297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j-lt"/>
                    <a:ea typeface="+mj-ea"/>
                    <a:cs typeface="+mj-cs"/>
                    <a:sym typeface="Arial"/>
                  </a:defRPr>
                </a:pPr>
              </a:p>
            </p:txBody>
          </p:sp>
        </p:grpSp>
        <p:sp>
          <p:nvSpPr>
            <p:cNvPr id="404" name="Rectangle"/>
            <p:cNvSpPr/>
            <p:nvPr/>
          </p:nvSpPr>
          <p:spPr>
            <a:xfrm>
              <a:off x="12145505" y="0"/>
              <a:ext cx="8876301" cy="120039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" name="Group"/>
          <p:cNvGrpSpPr/>
          <p:nvPr/>
        </p:nvGrpSpPr>
        <p:grpSpPr>
          <a:xfrm>
            <a:off x="-4720035" y="1550987"/>
            <a:ext cx="24110157" cy="11557001"/>
            <a:chOff x="0" y="0"/>
            <a:chExt cx="24110156" cy="11557000"/>
          </a:xfrm>
        </p:grpSpPr>
        <p:grpSp>
          <p:nvGrpSpPr>
            <p:cNvPr id="409" name="Group"/>
            <p:cNvGrpSpPr/>
            <p:nvPr/>
          </p:nvGrpSpPr>
          <p:grpSpPr>
            <a:xfrm>
              <a:off x="0" y="0"/>
              <a:ext cx="24110157" cy="11557001"/>
              <a:chOff x="0" y="0"/>
              <a:chExt cx="24110156" cy="11557000"/>
            </a:xfrm>
          </p:grpSpPr>
          <p:pic>
            <p:nvPicPr>
              <p:cNvPr id="407" name="fox78119_1040.jpg" descr="fox78119_1040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488695"/>
                <a:ext cx="24110157" cy="110683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408" name="Rectangle"/>
              <p:cNvSpPr/>
              <p:nvPr/>
            </p:nvSpPr>
            <p:spPr>
              <a:xfrm>
                <a:off x="3589734" y="0"/>
                <a:ext cx="16880273" cy="81009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j-lt"/>
                    <a:ea typeface="+mj-ea"/>
                    <a:cs typeface="+mj-cs"/>
                    <a:sym typeface="Arial"/>
                  </a:defRPr>
                </a:pPr>
              </a:p>
            </p:txBody>
          </p:sp>
        </p:grpSp>
        <p:sp>
          <p:nvSpPr>
            <p:cNvPr id="410" name="Rectangle"/>
            <p:cNvSpPr/>
            <p:nvPr/>
          </p:nvSpPr>
          <p:spPr>
            <a:xfrm>
              <a:off x="2696765" y="715913"/>
              <a:ext cx="9126142" cy="1082278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12" name="Figure 10.40"/>
          <p:cNvSpPr txBox="1"/>
          <p:nvPr/>
        </p:nvSpPr>
        <p:spPr>
          <a:xfrm>
            <a:off x="3601640" y="12501562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10.40</a:t>
            </a:r>
          </a:p>
        </p:txBody>
      </p:sp>
      <p:sp>
        <p:nvSpPr>
          <p:cNvPr id="413" name="In the light, activated rhodopsin causes drop in cGMP,…"/>
          <p:cNvSpPr txBox="1"/>
          <p:nvPr/>
        </p:nvSpPr>
        <p:spPr>
          <a:xfrm>
            <a:off x="3958828" y="0"/>
            <a:ext cx="15930563" cy="2214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 the light, activated rhodopsin causes drop in cGMP, </a:t>
            </a:r>
          </a:p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cGMP-gated Na+ channels CLOSE, </a:t>
            </a:r>
          </a:p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rod is hyperpolarized (V</a:t>
            </a:r>
            <a:r>
              <a:rPr baseline="-5999"/>
              <a:t>m</a:t>
            </a:r>
            <a:r>
              <a:t> more negative).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Figure 10.4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10.40</a:t>
            </a:r>
          </a:p>
        </p:txBody>
      </p:sp>
      <p:grpSp>
        <p:nvGrpSpPr>
          <p:cNvPr id="418" name="Group"/>
          <p:cNvGrpSpPr/>
          <p:nvPr/>
        </p:nvGrpSpPr>
        <p:grpSpPr>
          <a:xfrm>
            <a:off x="2245254" y="1999721"/>
            <a:ext cx="19399172" cy="9046553"/>
            <a:chOff x="0" y="0"/>
            <a:chExt cx="19399170" cy="9046552"/>
          </a:xfrm>
        </p:grpSpPr>
        <p:pic>
          <p:nvPicPr>
            <p:cNvPr id="416" name="fox78119_1040.jpg" descr="fox78119_104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08243" y="499919"/>
              <a:ext cx="17190928" cy="85466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7" name="Rectangle"/>
            <p:cNvSpPr/>
            <p:nvPr/>
          </p:nvSpPr>
          <p:spPr>
            <a:xfrm>
              <a:off x="0" y="0"/>
              <a:ext cx="15961215" cy="8286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19" name="In the dark, cGMP-gated Na+ channels are OPEN,…"/>
          <p:cNvSpPr txBox="1"/>
          <p:nvPr/>
        </p:nvSpPr>
        <p:spPr>
          <a:xfrm>
            <a:off x="4141125" y="1283758"/>
            <a:ext cx="9974189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 the dark, cGMP-gated Na+ channels are OPEN, 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rod is depolarized (V</a:t>
            </a:r>
            <a:r>
              <a:rPr baseline="-5999"/>
              <a:t>m</a:t>
            </a:r>
            <a:r>
              <a:t> more positive).</a:t>
            </a:r>
          </a:p>
        </p:txBody>
      </p:sp>
      <p:sp>
        <p:nvSpPr>
          <p:cNvPr id="420" name="In the light, activated rhodopsin causes drop in cGMP,…"/>
          <p:cNvSpPr txBox="1"/>
          <p:nvPr/>
        </p:nvSpPr>
        <p:spPr>
          <a:xfrm>
            <a:off x="11195050" y="11576843"/>
            <a:ext cx="11590735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In the light, activated rhodopsin causes drop in cGMP, 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cGMP-gated Na+ channels CLOSE, 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so rod is hyperpolarized (V</a:t>
            </a:r>
            <a:r>
              <a:rPr baseline="-5999"/>
              <a:t>m</a:t>
            </a:r>
            <a:r>
              <a:t> more negative).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08500" y="2673350"/>
            <a:ext cx="15698391" cy="8072438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Dark -&gt; high cGMP -&gt; Na+ channels close"/>
          <p:cNvSpPr txBox="1"/>
          <p:nvPr>
            <p:ph type="title"/>
          </p:nvPr>
        </p:nvSpPr>
        <p:spPr>
          <a:xfrm>
            <a:off x="4851796" y="1089421"/>
            <a:ext cx="14662548" cy="1143001"/>
          </a:xfrm>
          <a:prstGeom prst="rect">
            <a:avLst/>
          </a:prstGeom>
        </p:spPr>
        <p:txBody>
          <a:bodyPr/>
          <a:lstStyle/>
          <a:p>
            <a:pPr/>
            <a:r>
              <a:t>Dark</a:t>
            </a:r>
            <a:r>
              <a:t> </a:t>
            </a: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</a:t>
            </a:r>
            <a:r>
              <a:t>high</a:t>
            </a:r>
            <a:r>
              <a:t> cGMP </a:t>
            </a: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Na+ channels close</a:t>
            </a:r>
          </a:p>
        </p:txBody>
      </p:sp>
      <p:sp>
        <p:nvSpPr>
          <p:cNvPr id="424" name="Light -&gt; low cGMP -&gt; Na+ channels close"/>
          <p:cNvSpPr txBox="1"/>
          <p:nvPr/>
        </p:nvSpPr>
        <p:spPr>
          <a:xfrm>
            <a:off x="5030390" y="10787062"/>
            <a:ext cx="14662548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 marL="81280" marR="81280" algn="l" defTabSz="1821656"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Light </a:t>
            </a: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low cGMP </a:t>
            </a: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Na+ channels close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ummary of Dark Current &amp; Activation of Rhodopsin"/>
          <p:cNvSpPr txBox="1"/>
          <p:nvPr/>
        </p:nvSpPr>
        <p:spPr>
          <a:xfrm>
            <a:off x="3726656" y="852289"/>
            <a:ext cx="16287751" cy="839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Summary of Dark Current &amp; Activation of Rhodopsin</a:t>
            </a:r>
          </a:p>
        </p:txBody>
      </p:sp>
      <p:sp>
        <p:nvSpPr>
          <p:cNvPr id="427" name="1. Rod Photoreceptors have cGMP-gated Na+ channels on their plasma membrane.…"/>
          <p:cNvSpPr txBox="1"/>
          <p:nvPr/>
        </p:nvSpPr>
        <p:spPr>
          <a:xfrm>
            <a:off x="4620952" y="2632273"/>
            <a:ext cx="17759591" cy="93908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1. Rod Photoreceptors have </a:t>
            </a:r>
            <a:r>
              <a:rPr b="1"/>
              <a:t>cGMP-gated Na+ channels</a:t>
            </a:r>
            <a:r>
              <a:t> on their plasma membrane.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2. In the dark, cGMP levels are high, so Na+ channels are open.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3. In-rush of Na+ depolarizes photoreceptor cell, so it releases </a:t>
            </a:r>
            <a:r>
              <a:rPr b="1"/>
              <a:t>more</a:t>
            </a:r>
            <a:r>
              <a:t> neurotransmitter in the dark.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4. Light activates </a:t>
            </a:r>
            <a:r>
              <a:rPr b="1"/>
              <a:t>rhodopsin</a:t>
            </a:r>
            <a:r>
              <a:t> in the disk membranes by alterating configuration of </a:t>
            </a:r>
            <a:r>
              <a:rPr b="1"/>
              <a:t>retinal</a:t>
            </a:r>
            <a:r>
              <a:t> (vitamin A). 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5. Rhodopsin is a </a:t>
            </a:r>
            <a:r>
              <a:rPr b="1"/>
              <a:t>G-protein coupled receptor </a:t>
            </a:r>
            <a:r>
              <a:t>(activated by light, not a ligand). Activated G-proteins activate a </a:t>
            </a:r>
            <a:r>
              <a:rPr b="1"/>
              <a:t>phosphodiesterase</a:t>
            </a:r>
            <a:r>
              <a:t> that breaks down cGMP.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6. So in light, cGMP levels fall. cGMP-gated Na+ channels close. </a:t>
            </a: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600">
                <a:latin typeface="+mn-lt"/>
                <a:ea typeface="+mn-ea"/>
                <a:cs typeface="+mn-cs"/>
                <a:sym typeface="Helvetica"/>
              </a:defRPr>
            </a:pPr>
            <a:r>
              <a:t>7. Photoreceptor cell becomes hyperpolarized, so it releases </a:t>
            </a:r>
            <a:r>
              <a:rPr b="1"/>
              <a:t>less</a:t>
            </a:r>
            <a:r>
              <a:t> neurotransmitter in the light.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Rhodopsin is G-protein coupled receptor"/>
          <p:cNvSpPr txBox="1"/>
          <p:nvPr>
            <p:ph type="title"/>
          </p:nvPr>
        </p:nvSpPr>
        <p:spPr>
          <a:xfrm>
            <a:off x="3583781" y="0"/>
            <a:ext cx="15716251" cy="1446610"/>
          </a:xfrm>
          <a:prstGeom prst="rect">
            <a:avLst/>
          </a:prstGeom>
        </p:spPr>
        <p:txBody>
          <a:bodyPr/>
          <a:lstStyle/>
          <a:p>
            <a:pPr/>
            <a:r>
              <a:t>Rhodopsin is G-protein coupled receptor</a:t>
            </a:r>
          </a:p>
        </p:txBody>
      </p:sp>
      <p:sp>
        <p:nvSpPr>
          <p:cNvPr id="430" name="1 rhodopsin -&gt; 100s of G-proteins -&gt; 100s of phosphodiesterase…"/>
          <p:cNvSpPr txBox="1"/>
          <p:nvPr/>
        </p:nvSpPr>
        <p:spPr>
          <a:xfrm>
            <a:off x="5030390" y="10590609"/>
            <a:ext cx="15948423" cy="2214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1 rhodopsin -&gt; 100s of G-proteins -&gt; 100s of phosphodiesterase 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-&gt; closing of 1,000 Na+ channels/second.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so 1 photon -&gt; blocks 1,000,000 Na+ ions from entering cell</a:t>
            </a:r>
          </a:p>
        </p:txBody>
      </p:sp>
      <p:pic>
        <p:nvPicPr>
          <p:cNvPr id="43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88166" y="1221316"/>
            <a:ext cx="18271491" cy="93312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Light -&gt; Hyperpolarization -&gt; less transmitter release by rod photoreceptor"/>
          <p:cNvSpPr txBox="1"/>
          <p:nvPr>
            <p:ph type="title"/>
          </p:nvPr>
        </p:nvSpPr>
        <p:spPr>
          <a:xfrm>
            <a:off x="3958828" y="0"/>
            <a:ext cx="16823532" cy="2750344"/>
          </a:xfrm>
          <a:prstGeom prst="rect">
            <a:avLst/>
          </a:prstGeom>
        </p:spPr>
        <p:txBody>
          <a:bodyPr/>
          <a:lstStyle/>
          <a:p>
            <a:pPr/>
            <a:r>
              <a:t>Light </a:t>
            </a:r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Hyperpolarization</a:t>
            </a:r>
            <a:br/>
            <a:r>
              <a:rPr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-&gt;</a:t>
            </a:r>
            <a:r>
              <a:t> less transmitter release by </a:t>
            </a:r>
            <a:r>
              <a:t>rod photoreceptor</a:t>
            </a:r>
          </a:p>
        </p:txBody>
      </p:sp>
      <p:pic>
        <p:nvPicPr>
          <p:cNvPr id="434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72150" y="2720975"/>
            <a:ext cx="12023725" cy="2266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5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83275" y="5549900"/>
            <a:ext cx="11928475" cy="2816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436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054725" y="9369425"/>
            <a:ext cx="11747500" cy="27503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hotoreceptor Cells"/>
          <p:cNvSpPr txBox="1"/>
          <p:nvPr/>
        </p:nvSpPr>
        <p:spPr>
          <a:xfrm>
            <a:off x="3678497" y="616148"/>
            <a:ext cx="5894781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l">
              <a:defRPr b="1" sz="4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Photoreceptor Cells</a:t>
            </a:r>
          </a:p>
        </p:txBody>
      </p:sp>
      <p:sp>
        <p:nvSpPr>
          <p:cNvPr id="439" name="Rods…"/>
          <p:cNvSpPr txBox="1"/>
          <p:nvPr/>
        </p:nvSpPr>
        <p:spPr>
          <a:xfrm>
            <a:off x="4191744" y="2060575"/>
            <a:ext cx="15394782" cy="10452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Rods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contain light-sensitive photopigment protein </a:t>
            </a:r>
            <a:r>
              <a:rPr b="1"/>
              <a:t>rhodopsin</a:t>
            </a:r>
            <a:r>
              <a:t>; grayscale, low-light level, night vision, peripheral vision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Cones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contain photopigment </a:t>
            </a:r>
            <a:r>
              <a:rPr b="1"/>
              <a:t>photopsins</a:t>
            </a:r>
            <a:r>
              <a:t>: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either </a:t>
            </a:r>
            <a:r>
              <a:rPr>
                <a:solidFill>
                  <a:srgbClr val="0061FF"/>
                </a:solidFill>
              </a:rPr>
              <a:t>S (short blue)</a:t>
            </a:r>
            <a:r>
              <a:t>, </a:t>
            </a:r>
            <a:r>
              <a:rPr b="1">
                <a:solidFill>
                  <a:srgbClr val="669C35"/>
                </a:solidFill>
              </a:rPr>
              <a:t>M (medium green</a:t>
            </a:r>
            <a:r>
              <a:t>) or </a:t>
            </a:r>
            <a:r>
              <a:rPr b="1">
                <a:solidFill>
                  <a:srgbClr val="E32400"/>
                </a:solidFill>
              </a:rPr>
              <a:t>L( long red)</a:t>
            </a:r>
            <a:r>
              <a:t> 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High-light level, high density in fovea, so detail vision.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81280" marR="81280" algn="l" defTabSz="1821656"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L &amp; M pigment genes are next to each other on X chromosome; loss of M or L gene leads to X-linked red-green color blindness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Outer Segment &amp; Discs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Extension of cell body that contains phospholipid bilayer discs. Photopigments  float in membrane of discs. (discs increase surface area that can intercept photons of light).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rPr b="1"/>
              <a:t>Synaptic endings</a:t>
            </a:r>
            <a:r>
              <a:t> on opposite end of cell body.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i="1" sz="2400">
                <a:latin typeface="+mn-lt"/>
                <a:ea typeface="+mn-ea"/>
                <a:cs typeface="+mn-cs"/>
                <a:sym typeface="Helvetica"/>
              </a:defRPr>
            </a:pPr>
            <a:r>
              <a:t>Small number of ganglion cells are also photosensitive; </a:t>
            </a:r>
            <a:r>
              <a:rPr i="0"/>
              <a:t>contain </a:t>
            </a:r>
            <a:r>
              <a:rPr b="1" i="0"/>
              <a:t>melanopsin</a:t>
            </a:r>
            <a:r>
              <a:rPr i="0"/>
              <a:t> to detect general luminance for pupillary reflex &amp; entrain circadian rhythms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Anatomy of eye"/>
          <p:cNvSpPr txBox="1"/>
          <p:nvPr/>
        </p:nvSpPr>
        <p:spPr>
          <a:xfrm>
            <a:off x="3690937" y="776882"/>
            <a:ext cx="5259767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marL="81280" marR="81280" algn="l" defTabSz="1821656">
              <a:defRPr b="1" sz="5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Anatomy of eye</a:t>
            </a:r>
          </a:p>
        </p:txBody>
      </p:sp>
      <p:sp>
        <p:nvSpPr>
          <p:cNvPr id="219" name="Pupil &amp; Lens…"/>
          <p:cNvSpPr txBox="1"/>
          <p:nvPr/>
        </p:nvSpPr>
        <p:spPr>
          <a:xfrm>
            <a:off x="3833812" y="2303065"/>
            <a:ext cx="16234173" cy="9947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Pupil &amp; Lens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Recall constriction &amp; dilation of pupil. Ciliary muscle contraction focuses lens on nearby objects.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Note: Lens inverts (flips) visual field projected onto retina.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 </a:t>
            </a: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Optic Disk (blind spot)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Point where Optic Nerve (cranial nerve 2) leaves eye and central artery &amp; vein enter eye. Interupts retina, so no photoreceptor cells</a:t>
            </a: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Retina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Layer of photoreceptor cells, neurons, and ganglion cells at back of eye.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Note: Photoreceptor cells are at back of retina, so light passes through neural layers to reach photoreceptors.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 b="1" sz="3200">
                <a:latin typeface="+mn-lt"/>
                <a:ea typeface="+mn-ea"/>
                <a:cs typeface="+mn-cs"/>
                <a:sym typeface="Helvetica"/>
              </a:defRPr>
            </a:pPr>
            <a:r>
              <a:t>Fovea</a:t>
            </a:r>
          </a:p>
          <a:p>
            <a:pPr algn="l">
              <a:defRPr sz="3200">
                <a:latin typeface="+mn-lt"/>
                <a:ea typeface="+mn-ea"/>
                <a:cs typeface="+mn-cs"/>
                <a:sym typeface="Helvetica"/>
              </a:defRPr>
            </a:pPr>
            <a:r>
              <a:t>Highest density of photoreceptors; center of visual field with highest acuity. In fovea, one photoreceptor transmits to one ganglion cell. In periphery, multiple photoreceptors transmit to one ganglion cell, so lower acuity.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Figure 10.37a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10.37a</a:t>
            </a:r>
          </a:p>
        </p:txBody>
      </p:sp>
      <p:grpSp>
        <p:nvGrpSpPr>
          <p:cNvPr id="444" name="Group"/>
          <p:cNvGrpSpPr/>
          <p:nvPr/>
        </p:nvGrpSpPr>
        <p:grpSpPr>
          <a:xfrm>
            <a:off x="6762750" y="303609"/>
            <a:ext cx="12162235" cy="12805173"/>
            <a:chOff x="0" y="0"/>
            <a:chExt cx="12162234" cy="12805171"/>
          </a:xfrm>
        </p:grpSpPr>
        <p:pic>
          <p:nvPicPr>
            <p:cNvPr id="442" name="fox78119_1037a.jpg" descr="fox78119_1037a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790700" y="303609"/>
              <a:ext cx="7270750" cy="125015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43" name="Rectangle"/>
            <p:cNvSpPr/>
            <p:nvPr/>
          </p:nvSpPr>
          <p:spPr>
            <a:xfrm>
              <a:off x="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Figure 10.42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10.42</a:t>
            </a:r>
          </a:p>
        </p:txBody>
      </p:sp>
      <p:grpSp>
        <p:nvGrpSpPr>
          <p:cNvPr id="449" name="Group"/>
          <p:cNvGrpSpPr/>
          <p:nvPr/>
        </p:nvGrpSpPr>
        <p:grpSpPr>
          <a:xfrm>
            <a:off x="5030390" y="1160859"/>
            <a:ext cx="14323220" cy="11177191"/>
            <a:chOff x="0" y="0"/>
            <a:chExt cx="14323218" cy="11177190"/>
          </a:xfrm>
        </p:grpSpPr>
        <p:pic>
          <p:nvPicPr>
            <p:cNvPr id="447" name="fox78119_1042.jpg" descr="fox78119_104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17090"/>
              <a:ext cx="14323219" cy="10960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48" name="Rectangle"/>
            <p:cNvSpPr/>
            <p:nvPr/>
          </p:nvSpPr>
          <p:spPr>
            <a:xfrm>
              <a:off x="1071562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50" name="L &amp; M pigment genes are next to each other on X chromosome; loss of M or L leads to X-linked red-green color blindness"/>
          <p:cNvSpPr txBox="1"/>
          <p:nvPr/>
        </p:nvSpPr>
        <p:spPr>
          <a:xfrm>
            <a:off x="11013281" y="553640"/>
            <a:ext cx="9269016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 &amp; M pigment genes are next to each other on X chromosome; loss of M or L leads to X-linked red-green color blindness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ophat"/>
          <p:cNvSpPr txBox="1"/>
          <p:nvPr/>
        </p:nvSpPr>
        <p:spPr>
          <a:xfrm>
            <a:off x="11408915" y="6475412"/>
            <a:ext cx="1566169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tophat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Receptive Fields of Retinal Ganglion Cells"/>
          <p:cNvSpPr txBox="1"/>
          <p:nvPr/>
        </p:nvSpPr>
        <p:spPr>
          <a:xfrm>
            <a:off x="3325552" y="794742"/>
            <a:ext cx="12805172" cy="839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>
              <a:defRPr b="1" sz="4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Receptive Fields of Retinal Ganglion Cells</a:t>
            </a:r>
          </a:p>
        </p:txBody>
      </p:sp>
      <p:sp>
        <p:nvSpPr>
          <p:cNvPr id="455" name="Photoreceptor cells are coupled to ganglion cells via bipolar cells. Input from bipolar cells is modulated by horizontal cells.…"/>
          <p:cNvSpPr txBox="1"/>
          <p:nvPr/>
        </p:nvSpPr>
        <p:spPr>
          <a:xfrm>
            <a:off x="3771118" y="2205434"/>
            <a:ext cx="17323595" cy="103941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Photoreceptor cells are coupled to ganglion cells via </a:t>
            </a:r>
            <a:r>
              <a:rPr b="1">
                <a:solidFill>
                  <a:srgbClr val="0061FF"/>
                </a:solidFill>
              </a:rPr>
              <a:t>bipolar cells</a:t>
            </a:r>
            <a:r>
              <a:t>. Input from bipolar cells is modulated by </a:t>
            </a:r>
            <a:r>
              <a:rPr b="1">
                <a:solidFill>
                  <a:srgbClr val="A77B00"/>
                </a:solidFill>
              </a:rPr>
              <a:t>horizontal cells</a:t>
            </a:r>
            <a:r>
              <a:t>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Receptive field of ganglion cell is based on: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lvl="1"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1. </a:t>
            </a:r>
            <a:r>
              <a:rPr b="1"/>
              <a:t>Spatial Location</a:t>
            </a:r>
            <a:r>
              <a:t>: A specific spot in the visual field as it is projected onto the retina at the back of the eye.</a:t>
            </a:r>
          </a:p>
          <a:p>
            <a:pPr lvl="1"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lvl="1"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2. </a:t>
            </a:r>
            <a:r>
              <a:rPr b="1"/>
              <a:t>Contrast</a:t>
            </a:r>
            <a:r>
              <a:t>: ganglion cells are either </a:t>
            </a:r>
            <a:r>
              <a:rPr b="1"/>
              <a:t>on-center </a:t>
            </a:r>
            <a:r>
              <a:t>or </a:t>
            </a:r>
            <a:r>
              <a:rPr b="1"/>
              <a:t>off-center</a:t>
            </a:r>
            <a:r>
              <a:t> cells: they respond to either light surrounded by dark, or dark surronded by light. This allows ganglion cells to respond well to </a:t>
            </a:r>
            <a:r>
              <a:rPr b="1"/>
              <a:t>high contrast edges</a:t>
            </a:r>
            <a:r>
              <a:t> in the visual field.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Ganglion cells activity is influenced by multiple photoreceptors and bipolar cells, which contribute to ganglion receptive field.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Figure 10.4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10.41</a:t>
            </a:r>
          </a:p>
        </p:txBody>
      </p:sp>
      <p:pic>
        <p:nvPicPr>
          <p:cNvPr id="458" name="fox78119_1041.jpg" descr="fox78119_1041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40575" y="412750"/>
            <a:ext cx="11447860" cy="14626829"/>
          </a:xfrm>
          <a:prstGeom prst="rect">
            <a:avLst/>
          </a:prstGeom>
          <a:ln w="12700">
            <a:miter lim="400000"/>
          </a:ln>
        </p:spPr>
      </p:pic>
      <p:sp>
        <p:nvSpPr>
          <p:cNvPr id="459" name="Rectangle"/>
          <p:cNvSpPr/>
          <p:nvPr/>
        </p:nvSpPr>
        <p:spPr>
          <a:xfrm>
            <a:off x="6494859" y="0"/>
            <a:ext cx="12162235" cy="589360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60" name="+"/>
          <p:cNvSpPr txBox="1"/>
          <p:nvPr/>
        </p:nvSpPr>
        <p:spPr>
          <a:xfrm>
            <a:off x="4994671" y="4446984"/>
            <a:ext cx="74263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+</a:t>
            </a:r>
          </a:p>
        </p:txBody>
      </p:sp>
      <p:sp>
        <p:nvSpPr>
          <p:cNvPr id="461" name="Dark"/>
          <p:cNvSpPr txBox="1"/>
          <p:nvPr/>
        </p:nvSpPr>
        <p:spPr>
          <a:xfrm>
            <a:off x="4798218" y="2107406"/>
            <a:ext cx="1146984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Dark</a:t>
            </a:r>
          </a:p>
        </p:txBody>
      </p:sp>
      <p:sp>
        <p:nvSpPr>
          <p:cNvPr id="462" name="–"/>
          <p:cNvSpPr txBox="1"/>
          <p:nvPr/>
        </p:nvSpPr>
        <p:spPr>
          <a:xfrm>
            <a:off x="5012531" y="7697390"/>
            <a:ext cx="718777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–</a:t>
            </a:r>
          </a:p>
        </p:txBody>
      </p:sp>
      <p:sp>
        <p:nvSpPr>
          <p:cNvPr id="463" name="Line"/>
          <p:cNvSpPr/>
          <p:nvPr/>
        </p:nvSpPr>
        <p:spPr>
          <a:xfrm flipV="1">
            <a:off x="5369718" y="2893218"/>
            <a:ext cx="1" cy="1269660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64" name="Line"/>
          <p:cNvSpPr/>
          <p:nvPr/>
        </p:nvSpPr>
        <p:spPr>
          <a:xfrm flipV="1">
            <a:off x="5369718" y="6072187"/>
            <a:ext cx="1" cy="1269660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65" name="–"/>
          <p:cNvSpPr txBox="1"/>
          <p:nvPr/>
        </p:nvSpPr>
        <p:spPr>
          <a:xfrm>
            <a:off x="19550062" y="4393406"/>
            <a:ext cx="718777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–</a:t>
            </a:r>
          </a:p>
        </p:txBody>
      </p:sp>
      <p:sp>
        <p:nvSpPr>
          <p:cNvPr id="466" name="Light"/>
          <p:cNvSpPr txBox="1"/>
          <p:nvPr/>
        </p:nvSpPr>
        <p:spPr>
          <a:xfrm>
            <a:off x="19353609" y="2053828"/>
            <a:ext cx="1171470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Light</a:t>
            </a:r>
          </a:p>
        </p:txBody>
      </p:sp>
      <p:sp>
        <p:nvSpPr>
          <p:cNvPr id="467" name="0"/>
          <p:cNvSpPr txBox="1"/>
          <p:nvPr/>
        </p:nvSpPr>
        <p:spPr>
          <a:xfrm>
            <a:off x="19567921" y="7643812"/>
            <a:ext cx="718777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0</a:t>
            </a:r>
          </a:p>
        </p:txBody>
      </p:sp>
      <p:sp>
        <p:nvSpPr>
          <p:cNvPr id="468" name="Line"/>
          <p:cNvSpPr/>
          <p:nvPr/>
        </p:nvSpPr>
        <p:spPr>
          <a:xfrm flipV="1">
            <a:off x="19925109" y="2839640"/>
            <a:ext cx="1" cy="1269659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69" name="Line"/>
          <p:cNvSpPr/>
          <p:nvPr/>
        </p:nvSpPr>
        <p:spPr>
          <a:xfrm flipV="1">
            <a:off x="19925109" y="6018609"/>
            <a:ext cx="1" cy="1269660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70" name="0"/>
          <p:cNvSpPr txBox="1"/>
          <p:nvPr/>
        </p:nvSpPr>
        <p:spPr>
          <a:xfrm>
            <a:off x="5012531" y="10822781"/>
            <a:ext cx="718777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0</a:t>
            </a:r>
          </a:p>
        </p:txBody>
      </p:sp>
      <p:sp>
        <p:nvSpPr>
          <p:cNvPr id="471" name="Line"/>
          <p:cNvSpPr/>
          <p:nvPr/>
        </p:nvSpPr>
        <p:spPr>
          <a:xfrm flipV="1">
            <a:off x="5369718" y="9197578"/>
            <a:ext cx="1" cy="1269659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72" name="+"/>
          <p:cNvSpPr txBox="1"/>
          <p:nvPr/>
        </p:nvSpPr>
        <p:spPr>
          <a:xfrm>
            <a:off x="19550062" y="10572750"/>
            <a:ext cx="742636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66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+</a:t>
            </a:r>
          </a:p>
        </p:txBody>
      </p:sp>
      <p:sp>
        <p:nvSpPr>
          <p:cNvPr id="473" name="Line"/>
          <p:cNvSpPr/>
          <p:nvPr/>
        </p:nvSpPr>
        <p:spPr>
          <a:xfrm flipV="1">
            <a:off x="19925109" y="9018984"/>
            <a:ext cx="1" cy="1269660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fox78119_1043.jpg" descr="fox78119_1043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90875" y="2732474"/>
            <a:ext cx="17323594" cy="9929824"/>
          </a:xfrm>
          <a:prstGeom prst="rect">
            <a:avLst/>
          </a:prstGeom>
          <a:ln w="12700">
            <a:miter lim="400000"/>
          </a:ln>
        </p:spPr>
      </p:pic>
      <p:sp>
        <p:nvSpPr>
          <p:cNvPr id="476" name="Rectangle"/>
          <p:cNvSpPr/>
          <p:nvPr/>
        </p:nvSpPr>
        <p:spPr>
          <a:xfrm>
            <a:off x="5658426" y="3398537"/>
            <a:ext cx="12342576" cy="59205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477" name="Line"/>
          <p:cNvSpPr/>
          <p:nvPr/>
        </p:nvSpPr>
        <p:spPr>
          <a:xfrm flipV="1">
            <a:off x="13835062" y="2729257"/>
            <a:ext cx="2027249" cy="4753822"/>
          </a:xfrm>
          <a:prstGeom prst="line">
            <a:avLst/>
          </a:prstGeom>
          <a:ln w="101600">
            <a:solidFill>
              <a:srgbClr val="AAAAAA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78" name="Light from center"/>
          <p:cNvSpPr txBox="1"/>
          <p:nvPr/>
        </p:nvSpPr>
        <p:spPr>
          <a:xfrm>
            <a:off x="14426446" y="1928812"/>
            <a:ext cx="4536282" cy="821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1pPr marL="81280" marR="81280" algn="l" defTabSz="1821656">
              <a:defRPr b="1" sz="3200">
                <a:solidFill>
                  <a:srgbClr val="FFB43F"/>
                </a:solidFill>
                <a:uFill>
                  <a:solidFill>
                    <a:srgbClr val="FFB43F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Light from center</a:t>
            </a:r>
          </a:p>
        </p:txBody>
      </p:sp>
      <p:sp>
        <p:nvSpPr>
          <p:cNvPr id="479" name="Line"/>
          <p:cNvSpPr/>
          <p:nvPr/>
        </p:nvSpPr>
        <p:spPr>
          <a:xfrm flipH="1" flipV="1">
            <a:off x="12334875" y="3178968"/>
            <a:ext cx="6661547" cy="3268267"/>
          </a:xfrm>
          <a:prstGeom prst="line">
            <a:avLst/>
          </a:prstGeom>
          <a:ln w="101600">
            <a:solidFill>
              <a:srgbClr val="AAAAAA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480" name="Light from peripheral vision"/>
          <p:cNvSpPr txBox="1"/>
          <p:nvPr/>
        </p:nvSpPr>
        <p:spPr>
          <a:xfrm>
            <a:off x="7816453" y="2393156"/>
            <a:ext cx="6161485" cy="821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1pPr marL="81280" marR="81280" algn="l" defTabSz="1821656">
              <a:defRPr b="1" sz="3200">
                <a:solidFill>
                  <a:srgbClr val="FFB43F"/>
                </a:solidFill>
                <a:uFill>
                  <a:solidFill>
                    <a:srgbClr val="FFB43F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Light from peripheral vision</a:t>
            </a:r>
          </a:p>
        </p:txBody>
      </p:sp>
      <p:grpSp>
        <p:nvGrpSpPr>
          <p:cNvPr id="484" name="Group"/>
          <p:cNvGrpSpPr/>
          <p:nvPr/>
        </p:nvGrpSpPr>
        <p:grpSpPr>
          <a:xfrm>
            <a:off x="3893403" y="1168400"/>
            <a:ext cx="3340963" cy="2001966"/>
            <a:chOff x="0" y="0"/>
            <a:chExt cx="3340961" cy="2001965"/>
          </a:xfrm>
        </p:grpSpPr>
        <p:sp>
          <p:nvSpPr>
            <p:cNvPr id="481" name="Oval"/>
            <p:cNvSpPr/>
            <p:nvPr/>
          </p:nvSpPr>
          <p:spPr>
            <a:xfrm>
              <a:off x="0" y="0"/>
              <a:ext cx="3340962" cy="2001966"/>
            </a:xfrm>
            <a:prstGeom prst="ellipse">
              <a:avLst/>
            </a:prstGeom>
            <a:solidFill>
              <a:srgbClr val="53585F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82" name="Circle"/>
            <p:cNvSpPr/>
            <p:nvPr/>
          </p:nvSpPr>
          <p:spPr>
            <a:xfrm>
              <a:off x="678596" y="5588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83" name="Circle"/>
            <p:cNvSpPr/>
            <p:nvPr/>
          </p:nvSpPr>
          <p:spPr>
            <a:xfrm>
              <a:off x="1973996" y="5842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487" name="Group"/>
          <p:cNvGrpSpPr/>
          <p:nvPr/>
        </p:nvGrpSpPr>
        <p:grpSpPr>
          <a:xfrm>
            <a:off x="18338800" y="685800"/>
            <a:ext cx="2001966" cy="2001966"/>
            <a:chOff x="0" y="0"/>
            <a:chExt cx="2001965" cy="2001965"/>
          </a:xfrm>
        </p:grpSpPr>
        <p:sp>
          <p:nvSpPr>
            <p:cNvPr id="485" name="Circle"/>
            <p:cNvSpPr/>
            <p:nvPr/>
          </p:nvSpPr>
          <p:spPr>
            <a:xfrm>
              <a:off x="0" y="0"/>
              <a:ext cx="2001966" cy="2001966"/>
            </a:xfrm>
            <a:prstGeom prst="ellipse">
              <a:avLst/>
            </a:prstGeom>
            <a:solidFill>
              <a:srgbClr val="53585F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86" name="Circle"/>
            <p:cNvSpPr/>
            <p:nvPr/>
          </p:nvSpPr>
          <p:spPr>
            <a:xfrm>
              <a:off x="635000" y="5842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Figure 10.44"/>
          <p:cNvSpPr txBox="1"/>
          <p:nvPr/>
        </p:nvSpPr>
        <p:spPr>
          <a:xfrm>
            <a:off x="862409" y="124702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10.44</a:t>
            </a:r>
          </a:p>
        </p:txBody>
      </p:sp>
      <p:grpSp>
        <p:nvGrpSpPr>
          <p:cNvPr id="492" name="Group"/>
          <p:cNvGrpSpPr/>
          <p:nvPr/>
        </p:nvGrpSpPr>
        <p:grpSpPr>
          <a:xfrm>
            <a:off x="4928790" y="151209"/>
            <a:ext cx="14323220" cy="12821842"/>
            <a:chOff x="0" y="0"/>
            <a:chExt cx="14323218" cy="12821841"/>
          </a:xfrm>
        </p:grpSpPr>
        <p:pic>
          <p:nvPicPr>
            <p:cNvPr id="490" name="fox78119_1044.jpg" descr="fox78119_104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86940"/>
              <a:ext cx="14323219" cy="125349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1" name="Rectangle"/>
            <p:cNvSpPr/>
            <p:nvPr/>
          </p:nvSpPr>
          <p:spPr>
            <a:xfrm>
              <a:off x="1375171" y="0"/>
              <a:ext cx="12162236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93" name="1 photoreceptor -&gt;…"/>
          <p:cNvSpPr txBox="1"/>
          <p:nvPr/>
        </p:nvSpPr>
        <p:spPr>
          <a:xfrm>
            <a:off x="16960453" y="5107781"/>
            <a:ext cx="4196954" cy="1628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1 photoreceptor -&gt; </a:t>
            </a:r>
          </a:p>
          <a:p>
            <a:pPr marL="81280" marR="81280" algn="l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1 ganglion cell</a:t>
            </a:r>
          </a:p>
          <a:p>
            <a:pPr marL="81280" marR="81280" algn="l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</a:t>
            </a:r>
            <a:r>
              <a:rPr u="sng"/>
              <a:t>higher</a:t>
            </a:r>
            <a:r>
              <a:t> resolution</a:t>
            </a:r>
          </a:p>
        </p:txBody>
      </p:sp>
      <p:sp>
        <p:nvSpPr>
          <p:cNvPr id="494" name="many photoreceptors -&gt;…"/>
          <p:cNvSpPr txBox="1"/>
          <p:nvPr/>
        </p:nvSpPr>
        <p:spPr>
          <a:xfrm>
            <a:off x="1491853" y="5031581"/>
            <a:ext cx="4726331" cy="1628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many photoreceptors -&gt; </a:t>
            </a:r>
          </a:p>
          <a:p>
            <a:pPr marL="81280" marR="81280" algn="r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1 ganglion cell</a:t>
            </a:r>
          </a:p>
          <a:p>
            <a:pPr marL="81280" marR="81280" algn="r" defTabSz="1821656">
              <a:defRPr sz="28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</a:t>
            </a:r>
            <a:r>
              <a:rPr u="sng"/>
              <a:t>lower</a:t>
            </a:r>
            <a:r>
              <a:t> resolution</a:t>
            </a:r>
          </a:p>
        </p:txBody>
      </p:sp>
      <p:grpSp>
        <p:nvGrpSpPr>
          <p:cNvPr id="497" name="Group"/>
          <p:cNvGrpSpPr/>
          <p:nvPr/>
        </p:nvGrpSpPr>
        <p:grpSpPr>
          <a:xfrm>
            <a:off x="19659600" y="736600"/>
            <a:ext cx="2001966" cy="2001966"/>
            <a:chOff x="0" y="0"/>
            <a:chExt cx="2001965" cy="2001965"/>
          </a:xfrm>
        </p:grpSpPr>
        <p:sp>
          <p:nvSpPr>
            <p:cNvPr id="495" name="Circle"/>
            <p:cNvSpPr/>
            <p:nvPr/>
          </p:nvSpPr>
          <p:spPr>
            <a:xfrm>
              <a:off x="0" y="0"/>
              <a:ext cx="2001966" cy="2001966"/>
            </a:xfrm>
            <a:prstGeom prst="ellipse">
              <a:avLst/>
            </a:prstGeom>
            <a:solidFill>
              <a:srgbClr val="53585F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96" name="Circle"/>
            <p:cNvSpPr/>
            <p:nvPr/>
          </p:nvSpPr>
          <p:spPr>
            <a:xfrm>
              <a:off x="635000" y="5842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501" name="Group"/>
          <p:cNvGrpSpPr/>
          <p:nvPr/>
        </p:nvGrpSpPr>
        <p:grpSpPr>
          <a:xfrm>
            <a:off x="1378803" y="1193800"/>
            <a:ext cx="3340963" cy="2001966"/>
            <a:chOff x="0" y="0"/>
            <a:chExt cx="3340961" cy="2001965"/>
          </a:xfrm>
        </p:grpSpPr>
        <p:sp>
          <p:nvSpPr>
            <p:cNvPr id="498" name="Oval"/>
            <p:cNvSpPr/>
            <p:nvPr/>
          </p:nvSpPr>
          <p:spPr>
            <a:xfrm>
              <a:off x="0" y="0"/>
              <a:ext cx="3340962" cy="2001966"/>
            </a:xfrm>
            <a:prstGeom prst="ellipse">
              <a:avLst/>
            </a:prstGeom>
            <a:solidFill>
              <a:srgbClr val="53585F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499" name="Circle"/>
            <p:cNvSpPr/>
            <p:nvPr/>
          </p:nvSpPr>
          <p:spPr>
            <a:xfrm>
              <a:off x="678596" y="5588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500" name="Circle"/>
            <p:cNvSpPr/>
            <p:nvPr/>
          </p:nvSpPr>
          <p:spPr>
            <a:xfrm>
              <a:off x="1973996" y="5842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502" name="Oval"/>
          <p:cNvSpPr/>
          <p:nvPr/>
        </p:nvSpPr>
        <p:spPr>
          <a:xfrm>
            <a:off x="1378803" y="1193800"/>
            <a:ext cx="3340963" cy="2001966"/>
          </a:xfrm>
          <a:prstGeom prst="ellipse">
            <a:avLst/>
          </a:prstGeom>
          <a:solidFill>
            <a:srgbClr val="A6AAA9"/>
          </a:solidFill>
          <a:ln w="12700">
            <a:solidFill>
              <a:srgbClr val="A6AAA9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02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fox78119_1043.jpg" descr="fox78119_1043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90875" y="2732474"/>
            <a:ext cx="17323594" cy="9929824"/>
          </a:xfrm>
          <a:prstGeom prst="rect">
            <a:avLst/>
          </a:prstGeom>
          <a:ln w="12700">
            <a:miter lim="400000"/>
          </a:ln>
        </p:spPr>
      </p:pic>
      <p:sp>
        <p:nvSpPr>
          <p:cNvPr id="505" name="Rectangle"/>
          <p:cNvSpPr/>
          <p:nvPr/>
        </p:nvSpPr>
        <p:spPr>
          <a:xfrm>
            <a:off x="5658426" y="3398537"/>
            <a:ext cx="12342576" cy="59205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506" name="Line"/>
          <p:cNvSpPr/>
          <p:nvPr/>
        </p:nvSpPr>
        <p:spPr>
          <a:xfrm flipV="1">
            <a:off x="13835062" y="2729257"/>
            <a:ext cx="2027249" cy="4753822"/>
          </a:xfrm>
          <a:prstGeom prst="line">
            <a:avLst/>
          </a:prstGeom>
          <a:ln w="101600">
            <a:solidFill>
              <a:srgbClr val="AAAAAA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507" name="Light from center"/>
          <p:cNvSpPr txBox="1"/>
          <p:nvPr/>
        </p:nvSpPr>
        <p:spPr>
          <a:xfrm>
            <a:off x="14426446" y="1928812"/>
            <a:ext cx="4536282" cy="821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1pPr marL="81280" marR="81280" algn="l" defTabSz="1821656">
              <a:defRPr b="1" sz="3200">
                <a:solidFill>
                  <a:srgbClr val="FFB43F"/>
                </a:solidFill>
                <a:uFill>
                  <a:solidFill>
                    <a:srgbClr val="FFB43F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Light from center</a:t>
            </a:r>
          </a:p>
        </p:txBody>
      </p:sp>
      <p:sp>
        <p:nvSpPr>
          <p:cNvPr id="508" name="Line"/>
          <p:cNvSpPr/>
          <p:nvPr/>
        </p:nvSpPr>
        <p:spPr>
          <a:xfrm flipH="1" flipV="1">
            <a:off x="12334875" y="3178968"/>
            <a:ext cx="6661547" cy="3268267"/>
          </a:xfrm>
          <a:prstGeom prst="line">
            <a:avLst/>
          </a:prstGeom>
          <a:ln w="101600">
            <a:solidFill>
              <a:srgbClr val="AAAAAA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509" name="Light from peripheral vision"/>
          <p:cNvSpPr txBox="1"/>
          <p:nvPr/>
        </p:nvSpPr>
        <p:spPr>
          <a:xfrm>
            <a:off x="7816453" y="2393156"/>
            <a:ext cx="6161485" cy="821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1pPr marL="81280" marR="81280" algn="l" defTabSz="1821656">
              <a:defRPr b="1" sz="3200">
                <a:solidFill>
                  <a:srgbClr val="FFB43F"/>
                </a:solidFill>
                <a:uFill>
                  <a:solidFill>
                    <a:srgbClr val="FFB43F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Light from peripheral vision</a:t>
            </a:r>
          </a:p>
        </p:txBody>
      </p:sp>
      <p:sp>
        <p:nvSpPr>
          <p:cNvPr id="510" name="Oval"/>
          <p:cNvSpPr/>
          <p:nvPr/>
        </p:nvSpPr>
        <p:spPr>
          <a:xfrm>
            <a:off x="4172803" y="1295400"/>
            <a:ext cx="3340963" cy="2001966"/>
          </a:xfrm>
          <a:prstGeom prst="ellipse">
            <a:avLst/>
          </a:prstGeom>
          <a:solidFill>
            <a:srgbClr val="A6AAA9"/>
          </a:solidFill>
          <a:ln w="12700">
            <a:solidFill>
              <a:srgbClr val="A6AAA9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grpSp>
        <p:nvGrpSpPr>
          <p:cNvPr id="513" name="Group"/>
          <p:cNvGrpSpPr/>
          <p:nvPr/>
        </p:nvGrpSpPr>
        <p:grpSpPr>
          <a:xfrm>
            <a:off x="18440400" y="1092200"/>
            <a:ext cx="2001966" cy="2001966"/>
            <a:chOff x="0" y="0"/>
            <a:chExt cx="2001965" cy="2001965"/>
          </a:xfrm>
        </p:grpSpPr>
        <p:sp>
          <p:nvSpPr>
            <p:cNvPr id="511" name="Circle"/>
            <p:cNvSpPr/>
            <p:nvPr/>
          </p:nvSpPr>
          <p:spPr>
            <a:xfrm>
              <a:off x="0" y="0"/>
              <a:ext cx="2001966" cy="2001966"/>
            </a:xfrm>
            <a:prstGeom prst="ellipse">
              <a:avLst/>
            </a:prstGeom>
            <a:solidFill>
              <a:srgbClr val="53585F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512" name="Circle"/>
            <p:cNvSpPr/>
            <p:nvPr/>
          </p:nvSpPr>
          <p:spPr>
            <a:xfrm>
              <a:off x="635000" y="584200"/>
              <a:ext cx="768267" cy="768267"/>
            </a:xfrm>
            <a:prstGeom prst="ellipse">
              <a:avLst/>
            </a:prstGeom>
            <a:solidFill>
              <a:schemeClr val="accent3">
                <a:satOff val="18648"/>
                <a:lumOff val="597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10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Cross-Section of Retina from side"/>
          <p:cNvSpPr txBox="1"/>
          <p:nvPr/>
        </p:nvSpPr>
        <p:spPr>
          <a:xfrm>
            <a:off x="4682595" y="1761066"/>
            <a:ext cx="10026599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Cross-Section of Retina from side</a:t>
            </a:r>
          </a:p>
        </p:txBody>
      </p:sp>
      <p:grpSp>
        <p:nvGrpSpPr>
          <p:cNvPr id="524" name="Group"/>
          <p:cNvGrpSpPr/>
          <p:nvPr/>
        </p:nvGrpSpPr>
        <p:grpSpPr>
          <a:xfrm>
            <a:off x="12290689" y="4100644"/>
            <a:ext cx="4786313" cy="5750719"/>
            <a:chOff x="0" y="0"/>
            <a:chExt cx="4786312" cy="5750718"/>
          </a:xfrm>
        </p:grpSpPr>
        <p:sp>
          <p:nvSpPr>
            <p:cNvPr id="51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51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51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1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52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52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52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sp>
          <p:nvSpPr>
            <p:cNvPr id="523" name="Line"/>
            <p:cNvSpPr/>
            <p:nvPr/>
          </p:nvSpPr>
          <p:spPr>
            <a:xfrm>
              <a:off x="267890" y="4357687"/>
              <a:ext cx="4518423" cy="1393032"/>
            </a:xfrm>
            <a:prstGeom prst="line">
              <a:avLst/>
            </a:prstGeom>
            <a:noFill/>
            <a:ln w="101600" cap="flat">
              <a:solidFill>
                <a:srgbClr val="4F7A28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sp>
        <p:nvSpPr>
          <p:cNvPr id="525" name="rod"/>
          <p:cNvSpPr txBox="1"/>
          <p:nvPr/>
        </p:nvSpPr>
        <p:spPr>
          <a:xfrm>
            <a:off x="12862189" y="4618566"/>
            <a:ext cx="92513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rod</a:t>
            </a:r>
          </a:p>
        </p:txBody>
      </p:sp>
      <p:sp>
        <p:nvSpPr>
          <p:cNvPr id="526" name="bipolar cell"/>
          <p:cNvSpPr txBox="1"/>
          <p:nvPr/>
        </p:nvSpPr>
        <p:spPr>
          <a:xfrm>
            <a:off x="12862189" y="6279488"/>
            <a:ext cx="243160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bipolar cell</a:t>
            </a:r>
          </a:p>
        </p:txBody>
      </p:sp>
      <p:sp>
        <p:nvSpPr>
          <p:cNvPr id="527" name="ganglion cell"/>
          <p:cNvSpPr txBox="1"/>
          <p:nvPr/>
        </p:nvSpPr>
        <p:spPr>
          <a:xfrm>
            <a:off x="13094361" y="7243895"/>
            <a:ext cx="2645916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ganglion cell</a:t>
            </a:r>
          </a:p>
        </p:txBody>
      </p:sp>
      <p:sp>
        <p:nvSpPr>
          <p:cNvPr id="528" name="optic nerve"/>
          <p:cNvSpPr txBox="1"/>
          <p:nvPr/>
        </p:nvSpPr>
        <p:spPr>
          <a:xfrm>
            <a:off x="16148315" y="9904941"/>
            <a:ext cx="247534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optic nerve</a:t>
            </a:r>
          </a:p>
        </p:txBody>
      </p:sp>
      <p:sp>
        <p:nvSpPr>
          <p:cNvPr id="529" name="Line"/>
          <p:cNvSpPr/>
          <p:nvPr/>
        </p:nvSpPr>
        <p:spPr>
          <a:xfrm flipH="1">
            <a:off x="10040408" y="4529269"/>
            <a:ext cx="2500313" cy="6161486"/>
          </a:xfrm>
          <a:prstGeom prst="line">
            <a:avLst/>
          </a:prstGeom>
          <a:ln w="101600">
            <a:solidFill>
              <a:srgbClr val="FEC7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530" name="light"/>
          <p:cNvSpPr txBox="1"/>
          <p:nvPr/>
        </p:nvSpPr>
        <p:spPr>
          <a:xfrm>
            <a:off x="9397470" y="10708613"/>
            <a:ext cx="115661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light</a:t>
            </a:r>
          </a:p>
        </p:txBody>
      </p:sp>
      <p:sp>
        <p:nvSpPr>
          <p:cNvPr id="531" name="Line"/>
          <p:cNvSpPr/>
          <p:nvPr/>
        </p:nvSpPr>
        <p:spPr>
          <a:xfrm>
            <a:off x="4378986" y="3257272"/>
            <a:ext cx="17895095" cy="32008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fill="norm" stroke="1" extrusionOk="0">
                <a:moveTo>
                  <a:pt x="0" y="21436"/>
                </a:moveTo>
                <a:cubicBezTo>
                  <a:pt x="2397" y="15042"/>
                  <a:pt x="5582" y="4606"/>
                  <a:pt x="7265" y="2060"/>
                </a:cubicBezTo>
                <a:cubicBezTo>
                  <a:pt x="8172" y="687"/>
                  <a:pt x="10649" y="-164"/>
                  <a:pt x="11598" y="27"/>
                </a:cubicBezTo>
                <a:cubicBezTo>
                  <a:pt x="12531" y="215"/>
                  <a:pt x="14929" y="2253"/>
                  <a:pt x="15823" y="3735"/>
                </a:cubicBezTo>
                <a:cubicBezTo>
                  <a:pt x="17147" y="5931"/>
                  <a:pt x="19694" y="13431"/>
                  <a:pt x="21600" y="18207"/>
                </a:cubicBezTo>
              </a:path>
            </a:pathLst>
          </a:custGeom>
          <a:ln w="101600">
            <a:solidFill>
              <a:srgbClr val="000000"/>
            </a:solidFill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532" name="back of eyeball"/>
          <p:cNvSpPr txBox="1"/>
          <p:nvPr/>
        </p:nvSpPr>
        <p:spPr>
          <a:xfrm>
            <a:off x="6129205" y="3207676"/>
            <a:ext cx="326792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back of eyeball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Looking Down on Retina"/>
          <p:cNvSpPr txBox="1"/>
          <p:nvPr/>
        </p:nvSpPr>
        <p:spPr>
          <a:xfrm>
            <a:off x="4187825" y="1081881"/>
            <a:ext cx="735934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Looking Down on Retina</a:t>
            </a:r>
          </a:p>
        </p:txBody>
      </p:sp>
      <p:sp>
        <p:nvSpPr>
          <p:cNvPr id="535" name="Circle"/>
          <p:cNvSpPr/>
          <p:nvPr/>
        </p:nvSpPr>
        <p:spPr>
          <a:xfrm>
            <a:off x="10134996" y="55824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36" name="Circle"/>
          <p:cNvSpPr/>
          <p:nvPr/>
        </p:nvSpPr>
        <p:spPr>
          <a:xfrm>
            <a:off x="10974387" y="529669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37" name="Circle"/>
          <p:cNvSpPr/>
          <p:nvPr/>
        </p:nvSpPr>
        <p:spPr>
          <a:xfrm>
            <a:off x="10724356" y="61718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38" name="Circle"/>
          <p:cNvSpPr/>
          <p:nvPr/>
        </p:nvSpPr>
        <p:spPr>
          <a:xfrm>
            <a:off x="11563746" y="6028928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39" name="Circle"/>
          <p:cNvSpPr/>
          <p:nvPr/>
        </p:nvSpPr>
        <p:spPr>
          <a:xfrm>
            <a:off x="12028090" y="543956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0" name="Circle"/>
          <p:cNvSpPr/>
          <p:nvPr/>
        </p:nvSpPr>
        <p:spPr>
          <a:xfrm>
            <a:off x="11563746" y="485020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1" name="Circle"/>
          <p:cNvSpPr/>
          <p:nvPr/>
        </p:nvSpPr>
        <p:spPr>
          <a:xfrm>
            <a:off x="10670778" y="4421584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2" name="Circle"/>
          <p:cNvSpPr/>
          <p:nvPr/>
        </p:nvSpPr>
        <p:spPr>
          <a:xfrm>
            <a:off x="9849246" y="470733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3" name="Circle"/>
          <p:cNvSpPr/>
          <p:nvPr/>
        </p:nvSpPr>
        <p:spPr>
          <a:xfrm>
            <a:off x="9259887" y="55824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4" name="Circle"/>
          <p:cNvSpPr/>
          <p:nvPr/>
        </p:nvSpPr>
        <p:spPr>
          <a:xfrm>
            <a:off x="9884965" y="63325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5" name="Circle"/>
          <p:cNvSpPr/>
          <p:nvPr/>
        </p:nvSpPr>
        <p:spPr>
          <a:xfrm>
            <a:off x="10760075" y="77612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6" name="Circle"/>
          <p:cNvSpPr/>
          <p:nvPr/>
        </p:nvSpPr>
        <p:spPr>
          <a:xfrm>
            <a:off x="11599465" y="74755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7" name="Circle"/>
          <p:cNvSpPr/>
          <p:nvPr/>
        </p:nvSpPr>
        <p:spPr>
          <a:xfrm>
            <a:off x="11349434" y="83506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8" name="Circle"/>
          <p:cNvSpPr/>
          <p:nvPr/>
        </p:nvSpPr>
        <p:spPr>
          <a:xfrm>
            <a:off x="12188825" y="82077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49" name="Circle"/>
          <p:cNvSpPr/>
          <p:nvPr/>
        </p:nvSpPr>
        <p:spPr>
          <a:xfrm>
            <a:off x="12653168" y="7618412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0" name="Circle"/>
          <p:cNvSpPr/>
          <p:nvPr/>
        </p:nvSpPr>
        <p:spPr>
          <a:xfrm>
            <a:off x="12188825" y="702905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1" name="Circle"/>
          <p:cNvSpPr/>
          <p:nvPr/>
        </p:nvSpPr>
        <p:spPr>
          <a:xfrm>
            <a:off x="10474325" y="68861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2" name="Circle"/>
          <p:cNvSpPr/>
          <p:nvPr/>
        </p:nvSpPr>
        <p:spPr>
          <a:xfrm>
            <a:off x="9884965" y="776128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3" name="Circle"/>
          <p:cNvSpPr/>
          <p:nvPr/>
        </p:nvSpPr>
        <p:spPr>
          <a:xfrm>
            <a:off x="10510043" y="85113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4" name="Circle"/>
          <p:cNvSpPr/>
          <p:nvPr/>
        </p:nvSpPr>
        <p:spPr>
          <a:xfrm>
            <a:off x="11349434" y="101187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5" name="Circle"/>
          <p:cNvSpPr/>
          <p:nvPr/>
        </p:nvSpPr>
        <p:spPr>
          <a:xfrm>
            <a:off x="12188825" y="983297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6" name="Circle"/>
          <p:cNvSpPr/>
          <p:nvPr/>
        </p:nvSpPr>
        <p:spPr>
          <a:xfrm>
            <a:off x="11938793" y="1070808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7" name="Circle"/>
          <p:cNvSpPr/>
          <p:nvPr/>
        </p:nvSpPr>
        <p:spPr>
          <a:xfrm>
            <a:off x="12778184" y="105652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8" name="Circle"/>
          <p:cNvSpPr/>
          <p:nvPr/>
        </p:nvSpPr>
        <p:spPr>
          <a:xfrm>
            <a:off x="13242528" y="997585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59" name="Circle"/>
          <p:cNvSpPr/>
          <p:nvPr/>
        </p:nvSpPr>
        <p:spPr>
          <a:xfrm>
            <a:off x="12778184" y="93864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0" name="Circle"/>
          <p:cNvSpPr/>
          <p:nvPr/>
        </p:nvSpPr>
        <p:spPr>
          <a:xfrm>
            <a:off x="11885215" y="895786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1" name="Circle"/>
          <p:cNvSpPr/>
          <p:nvPr/>
        </p:nvSpPr>
        <p:spPr>
          <a:xfrm>
            <a:off x="11063684" y="92436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2" name="Circle"/>
          <p:cNvSpPr/>
          <p:nvPr/>
        </p:nvSpPr>
        <p:spPr>
          <a:xfrm>
            <a:off x="10474325" y="101187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3" name="Circle"/>
          <p:cNvSpPr/>
          <p:nvPr/>
        </p:nvSpPr>
        <p:spPr>
          <a:xfrm>
            <a:off x="11099403" y="1086881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4" name="Circle"/>
          <p:cNvSpPr/>
          <p:nvPr/>
        </p:nvSpPr>
        <p:spPr>
          <a:xfrm>
            <a:off x="13903325" y="83506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5" name="Circle"/>
          <p:cNvSpPr/>
          <p:nvPr/>
        </p:nvSpPr>
        <p:spPr>
          <a:xfrm>
            <a:off x="14742715" y="80648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6" name="Circle"/>
          <p:cNvSpPr/>
          <p:nvPr/>
        </p:nvSpPr>
        <p:spPr>
          <a:xfrm>
            <a:off x="14492684" y="894000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7" name="Circle"/>
          <p:cNvSpPr/>
          <p:nvPr/>
        </p:nvSpPr>
        <p:spPr>
          <a:xfrm>
            <a:off x="15332075" y="87971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8" name="Circle"/>
          <p:cNvSpPr/>
          <p:nvPr/>
        </p:nvSpPr>
        <p:spPr>
          <a:xfrm>
            <a:off x="15796418" y="82077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69" name="Circle"/>
          <p:cNvSpPr/>
          <p:nvPr/>
        </p:nvSpPr>
        <p:spPr>
          <a:xfrm>
            <a:off x="15332075" y="761841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0" name="Circle"/>
          <p:cNvSpPr/>
          <p:nvPr/>
        </p:nvSpPr>
        <p:spPr>
          <a:xfrm>
            <a:off x="14439106" y="71897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1" name="Circle"/>
          <p:cNvSpPr/>
          <p:nvPr/>
        </p:nvSpPr>
        <p:spPr>
          <a:xfrm>
            <a:off x="13617575" y="74755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2" name="Circle"/>
          <p:cNvSpPr/>
          <p:nvPr/>
        </p:nvSpPr>
        <p:spPr>
          <a:xfrm>
            <a:off x="13028215" y="835064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3" name="Circle"/>
          <p:cNvSpPr/>
          <p:nvPr/>
        </p:nvSpPr>
        <p:spPr>
          <a:xfrm>
            <a:off x="13653293" y="910074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4" name="Circle"/>
          <p:cNvSpPr/>
          <p:nvPr/>
        </p:nvSpPr>
        <p:spPr>
          <a:xfrm>
            <a:off x="13438981" y="59396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5" name="Circle"/>
          <p:cNvSpPr/>
          <p:nvPr/>
        </p:nvSpPr>
        <p:spPr>
          <a:xfrm>
            <a:off x="14278371" y="56538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6" name="Circle"/>
          <p:cNvSpPr/>
          <p:nvPr/>
        </p:nvSpPr>
        <p:spPr>
          <a:xfrm>
            <a:off x="14028340" y="652899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7" name="Circle"/>
          <p:cNvSpPr/>
          <p:nvPr/>
        </p:nvSpPr>
        <p:spPr>
          <a:xfrm>
            <a:off x="14867731" y="63861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8" name="Circle"/>
          <p:cNvSpPr/>
          <p:nvPr/>
        </p:nvSpPr>
        <p:spPr>
          <a:xfrm>
            <a:off x="15332075" y="579675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79" name="Circle"/>
          <p:cNvSpPr/>
          <p:nvPr/>
        </p:nvSpPr>
        <p:spPr>
          <a:xfrm>
            <a:off x="14867731" y="52073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0" name="Circle"/>
          <p:cNvSpPr/>
          <p:nvPr/>
        </p:nvSpPr>
        <p:spPr>
          <a:xfrm>
            <a:off x="13974762" y="47787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1" name="Circle"/>
          <p:cNvSpPr/>
          <p:nvPr/>
        </p:nvSpPr>
        <p:spPr>
          <a:xfrm>
            <a:off x="13153231" y="50645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2" name="Circle"/>
          <p:cNvSpPr/>
          <p:nvPr/>
        </p:nvSpPr>
        <p:spPr>
          <a:xfrm>
            <a:off x="12563871" y="59396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3" name="Circle"/>
          <p:cNvSpPr/>
          <p:nvPr/>
        </p:nvSpPr>
        <p:spPr>
          <a:xfrm>
            <a:off x="13188950" y="66897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4" name="Circle"/>
          <p:cNvSpPr/>
          <p:nvPr/>
        </p:nvSpPr>
        <p:spPr>
          <a:xfrm>
            <a:off x="12242403" y="351075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5" name="Circle"/>
          <p:cNvSpPr/>
          <p:nvPr/>
        </p:nvSpPr>
        <p:spPr>
          <a:xfrm>
            <a:off x="13081793" y="322500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6" name="Circle"/>
          <p:cNvSpPr/>
          <p:nvPr/>
        </p:nvSpPr>
        <p:spPr>
          <a:xfrm>
            <a:off x="12831762" y="410011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7" name="Circle"/>
          <p:cNvSpPr/>
          <p:nvPr/>
        </p:nvSpPr>
        <p:spPr>
          <a:xfrm>
            <a:off x="13671153" y="395724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8" name="Circle"/>
          <p:cNvSpPr/>
          <p:nvPr/>
        </p:nvSpPr>
        <p:spPr>
          <a:xfrm>
            <a:off x="14135496" y="33678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89" name="Circle"/>
          <p:cNvSpPr/>
          <p:nvPr/>
        </p:nvSpPr>
        <p:spPr>
          <a:xfrm>
            <a:off x="13671153" y="27785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0" name="Circle"/>
          <p:cNvSpPr/>
          <p:nvPr/>
        </p:nvSpPr>
        <p:spPr>
          <a:xfrm>
            <a:off x="12778184" y="23498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1" name="Circle"/>
          <p:cNvSpPr/>
          <p:nvPr/>
        </p:nvSpPr>
        <p:spPr>
          <a:xfrm>
            <a:off x="11956653" y="26356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2" name="Circle"/>
          <p:cNvSpPr/>
          <p:nvPr/>
        </p:nvSpPr>
        <p:spPr>
          <a:xfrm>
            <a:off x="11367293" y="35107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3" name="Circle"/>
          <p:cNvSpPr/>
          <p:nvPr/>
        </p:nvSpPr>
        <p:spPr>
          <a:xfrm>
            <a:off x="11992371" y="4260850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4" name="Circle"/>
          <p:cNvSpPr/>
          <p:nvPr/>
        </p:nvSpPr>
        <p:spPr>
          <a:xfrm>
            <a:off x="8616950" y="36536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5" name="Circle"/>
          <p:cNvSpPr/>
          <p:nvPr/>
        </p:nvSpPr>
        <p:spPr>
          <a:xfrm>
            <a:off x="9456340" y="33678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6" name="Circle"/>
          <p:cNvSpPr/>
          <p:nvPr/>
        </p:nvSpPr>
        <p:spPr>
          <a:xfrm>
            <a:off x="9206309" y="42429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7" name="Circle"/>
          <p:cNvSpPr/>
          <p:nvPr/>
        </p:nvSpPr>
        <p:spPr>
          <a:xfrm>
            <a:off x="10045700" y="41001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8" name="Circle"/>
          <p:cNvSpPr/>
          <p:nvPr/>
        </p:nvSpPr>
        <p:spPr>
          <a:xfrm>
            <a:off x="10510043" y="35107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599" name="Circle"/>
          <p:cNvSpPr/>
          <p:nvPr/>
        </p:nvSpPr>
        <p:spPr>
          <a:xfrm>
            <a:off x="10045700" y="29213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0" name="Circle"/>
          <p:cNvSpPr/>
          <p:nvPr/>
        </p:nvSpPr>
        <p:spPr>
          <a:xfrm>
            <a:off x="9152731" y="24927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1" name="Circle"/>
          <p:cNvSpPr/>
          <p:nvPr/>
        </p:nvSpPr>
        <p:spPr>
          <a:xfrm>
            <a:off x="8331200" y="27785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2" name="Circle"/>
          <p:cNvSpPr/>
          <p:nvPr/>
        </p:nvSpPr>
        <p:spPr>
          <a:xfrm>
            <a:off x="7741840" y="36536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3" name="Circle"/>
          <p:cNvSpPr/>
          <p:nvPr/>
        </p:nvSpPr>
        <p:spPr>
          <a:xfrm>
            <a:off x="8366918" y="4403725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4" name="Circle"/>
          <p:cNvSpPr/>
          <p:nvPr/>
        </p:nvSpPr>
        <p:spPr>
          <a:xfrm>
            <a:off x="7063184" y="63146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5" name="Circle"/>
          <p:cNvSpPr/>
          <p:nvPr/>
        </p:nvSpPr>
        <p:spPr>
          <a:xfrm>
            <a:off x="7902575" y="602892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6" name="Circle"/>
          <p:cNvSpPr/>
          <p:nvPr/>
        </p:nvSpPr>
        <p:spPr>
          <a:xfrm>
            <a:off x="7652543" y="69040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7" name="Circle"/>
          <p:cNvSpPr/>
          <p:nvPr/>
        </p:nvSpPr>
        <p:spPr>
          <a:xfrm>
            <a:off x="8491934" y="676116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8" name="Circle"/>
          <p:cNvSpPr/>
          <p:nvPr/>
        </p:nvSpPr>
        <p:spPr>
          <a:xfrm>
            <a:off x="8956278" y="61718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09" name="Circle"/>
          <p:cNvSpPr/>
          <p:nvPr/>
        </p:nvSpPr>
        <p:spPr>
          <a:xfrm>
            <a:off x="8491934" y="5582443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0" name="Circle"/>
          <p:cNvSpPr/>
          <p:nvPr/>
        </p:nvSpPr>
        <p:spPr>
          <a:xfrm>
            <a:off x="7598965" y="515381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1" name="Circle"/>
          <p:cNvSpPr/>
          <p:nvPr/>
        </p:nvSpPr>
        <p:spPr>
          <a:xfrm>
            <a:off x="6777434" y="543956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2" name="Circle"/>
          <p:cNvSpPr/>
          <p:nvPr/>
        </p:nvSpPr>
        <p:spPr>
          <a:xfrm>
            <a:off x="6188075" y="63146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3" name="Circle"/>
          <p:cNvSpPr/>
          <p:nvPr/>
        </p:nvSpPr>
        <p:spPr>
          <a:xfrm>
            <a:off x="6813153" y="70647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4" name="Circle"/>
          <p:cNvSpPr/>
          <p:nvPr/>
        </p:nvSpPr>
        <p:spPr>
          <a:xfrm>
            <a:off x="9027715" y="915431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5" name="Circle"/>
          <p:cNvSpPr/>
          <p:nvPr/>
        </p:nvSpPr>
        <p:spPr>
          <a:xfrm>
            <a:off x="8206184" y="86363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6" name="Circle"/>
          <p:cNvSpPr/>
          <p:nvPr/>
        </p:nvSpPr>
        <p:spPr>
          <a:xfrm>
            <a:off x="8688387" y="999370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7" name="Circle"/>
          <p:cNvSpPr/>
          <p:nvPr/>
        </p:nvSpPr>
        <p:spPr>
          <a:xfrm>
            <a:off x="9509918" y="99401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8" name="Circle"/>
          <p:cNvSpPr/>
          <p:nvPr/>
        </p:nvSpPr>
        <p:spPr>
          <a:xfrm>
            <a:off x="9974262" y="93507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19" name="Circle"/>
          <p:cNvSpPr/>
          <p:nvPr/>
        </p:nvSpPr>
        <p:spPr>
          <a:xfrm>
            <a:off x="8974137" y="82256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0" name="Circle"/>
          <p:cNvSpPr/>
          <p:nvPr/>
        </p:nvSpPr>
        <p:spPr>
          <a:xfrm>
            <a:off x="9331325" y="73148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1" name="Circle"/>
          <p:cNvSpPr/>
          <p:nvPr/>
        </p:nvSpPr>
        <p:spPr>
          <a:xfrm>
            <a:off x="7777559" y="7868443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2" name="Circle"/>
          <p:cNvSpPr/>
          <p:nvPr/>
        </p:nvSpPr>
        <p:spPr>
          <a:xfrm>
            <a:off x="7384653" y="88507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3" name="Circle"/>
          <p:cNvSpPr/>
          <p:nvPr/>
        </p:nvSpPr>
        <p:spPr>
          <a:xfrm>
            <a:off x="7902575" y="94757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4" name="Circle"/>
          <p:cNvSpPr/>
          <p:nvPr/>
        </p:nvSpPr>
        <p:spPr>
          <a:xfrm>
            <a:off x="14832012" y="109223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5" name="Circle"/>
          <p:cNvSpPr/>
          <p:nvPr/>
        </p:nvSpPr>
        <p:spPr>
          <a:xfrm>
            <a:off x="15671403" y="106366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6" name="Circle"/>
          <p:cNvSpPr/>
          <p:nvPr/>
        </p:nvSpPr>
        <p:spPr>
          <a:xfrm>
            <a:off x="15421371" y="115117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7" name="Circle"/>
          <p:cNvSpPr/>
          <p:nvPr/>
        </p:nvSpPr>
        <p:spPr>
          <a:xfrm>
            <a:off x="16260762" y="113688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8" name="Circle"/>
          <p:cNvSpPr/>
          <p:nvPr/>
        </p:nvSpPr>
        <p:spPr>
          <a:xfrm>
            <a:off x="16725106" y="107795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29" name="Circle"/>
          <p:cNvSpPr/>
          <p:nvPr/>
        </p:nvSpPr>
        <p:spPr>
          <a:xfrm>
            <a:off x="16260762" y="10190162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0" name="Circle"/>
          <p:cNvSpPr/>
          <p:nvPr/>
        </p:nvSpPr>
        <p:spPr>
          <a:xfrm>
            <a:off x="15367793" y="97615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1" name="Circle"/>
          <p:cNvSpPr/>
          <p:nvPr/>
        </p:nvSpPr>
        <p:spPr>
          <a:xfrm>
            <a:off x="14546262" y="1004728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2" name="Circle"/>
          <p:cNvSpPr/>
          <p:nvPr/>
        </p:nvSpPr>
        <p:spPr>
          <a:xfrm>
            <a:off x="13956903" y="109223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3" name="Circle"/>
          <p:cNvSpPr/>
          <p:nvPr/>
        </p:nvSpPr>
        <p:spPr>
          <a:xfrm>
            <a:off x="14581981" y="116724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4" name="Circle"/>
          <p:cNvSpPr/>
          <p:nvPr/>
        </p:nvSpPr>
        <p:spPr>
          <a:xfrm>
            <a:off x="17153731" y="874355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5" name="Circle"/>
          <p:cNvSpPr/>
          <p:nvPr/>
        </p:nvSpPr>
        <p:spPr>
          <a:xfrm>
            <a:off x="17993121" y="872569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6" name="Circle"/>
          <p:cNvSpPr/>
          <p:nvPr/>
        </p:nvSpPr>
        <p:spPr>
          <a:xfrm>
            <a:off x="17743090" y="9600803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7" name="Circle"/>
          <p:cNvSpPr/>
          <p:nvPr/>
        </p:nvSpPr>
        <p:spPr>
          <a:xfrm>
            <a:off x="18582481" y="945792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8" name="Circle"/>
          <p:cNvSpPr/>
          <p:nvPr/>
        </p:nvSpPr>
        <p:spPr>
          <a:xfrm>
            <a:off x="19046825" y="886856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39" name="Circle"/>
          <p:cNvSpPr/>
          <p:nvPr/>
        </p:nvSpPr>
        <p:spPr>
          <a:xfrm>
            <a:off x="18582481" y="82792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0" name="Circle"/>
          <p:cNvSpPr/>
          <p:nvPr/>
        </p:nvSpPr>
        <p:spPr>
          <a:xfrm>
            <a:off x="17689512" y="785058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1" name="Circle"/>
          <p:cNvSpPr/>
          <p:nvPr/>
        </p:nvSpPr>
        <p:spPr>
          <a:xfrm>
            <a:off x="16867981" y="8136334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2" name="Circle"/>
          <p:cNvSpPr/>
          <p:nvPr/>
        </p:nvSpPr>
        <p:spPr>
          <a:xfrm>
            <a:off x="16278621" y="90114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3" name="Circle"/>
          <p:cNvSpPr/>
          <p:nvPr/>
        </p:nvSpPr>
        <p:spPr>
          <a:xfrm>
            <a:off x="16903700" y="97615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4" name="Circle"/>
          <p:cNvSpPr/>
          <p:nvPr/>
        </p:nvSpPr>
        <p:spPr>
          <a:xfrm>
            <a:off x="16510793" y="627895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5" name="Circle"/>
          <p:cNvSpPr/>
          <p:nvPr/>
        </p:nvSpPr>
        <p:spPr>
          <a:xfrm>
            <a:off x="17350184" y="626110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6" name="Circle"/>
          <p:cNvSpPr/>
          <p:nvPr/>
        </p:nvSpPr>
        <p:spPr>
          <a:xfrm>
            <a:off x="17100153" y="71362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7" name="Circle"/>
          <p:cNvSpPr/>
          <p:nvPr/>
        </p:nvSpPr>
        <p:spPr>
          <a:xfrm>
            <a:off x="17939543" y="699333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8" name="Circle"/>
          <p:cNvSpPr/>
          <p:nvPr/>
        </p:nvSpPr>
        <p:spPr>
          <a:xfrm>
            <a:off x="18403887" y="6403975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49" name="Circle"/>
          <p:cNvSpPr/>
          <p:nvPr/>
        </p:nvSpPr>
        <p:spPr>
          <a:xfrm>
            <a:off x="17939543" y="581461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0" name="Circle"/>
          <p:cNvSpPr/>
          <p:nvPr/>
        </p:nvSpPr>
        <p:spPr>
          <a:xfrm>
            <a:off x="17046575" y="53859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1" name="Circle"/>
          <p:cNvSpPr/>
          <p:nvPr/>
        </p:nvSpPr>
        <p:spPr>
          <a:xfrm>
            <a:off x="16225043" y="567174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2" name="Circle"/>
          <p:cNvSpPr/>
          <p:nvPr/>
        </p:nvSpPr>
        <p:spPr>
          <a:xfrm>
            <a:off x="15635684" y="654685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3" name="Circle"/>
          <p:cNvSpPr/>
          <p:nvPr/>
        </p:nvSpPr>
        <p:spPr>
          <a:xfrm>
            <a:off x="16260762" y="72969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4" name="Circle"/>
          <p:cNvSpPr/>
          <p:nvPr/>
        </p:nvSpPr>
        <p:spPr>
          <a:xfrm>
            <a:off x="15814278" y="379650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5" name="Circle"/>
          <p:cNvSpPr/>
          <p:nvPr/>
        </p:nvSpPr>
        <p:spPr>
          <a:xfrm>
            <a:off x="16653668" y="377864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6" name="Circle"/>
          <p:cNvSpPr/>
          <p:nvPr/>
        </p:nvSpPr>
        <p:spPr>
          <a:xfrm>
            <a:off x="16403637" y="46537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7" name="Circle"/>
          <p:cNvSpPr/>
          <p:nvPr/>
        </p:nvSpPr>
        <p:spPr>
          <a:xfrm>
            <a:off x="17243028" y="451088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8" name="Circle"/>
          <p:cNvSpPr/>
          <p:nvPr/>
        </p:nvSpPr>
        <p:spPr>
          <a:xfrm>
            <a:off x="17707371" y="392152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59" name="Circle"/>
          <p:cNvSpPr/>
          <p:nvPr/>
        </p:nvSpPr>
        <p:spPr>
          <a:xfrm>
            <a:off x="17243028" y="333216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0" name="Circle"/>
          <p:cNvSpPr/>
          <p:nvPr/>
        </p:nvSpPr>
        <p:spPr>
          <a:xfrm>
            <a:off x="16350059" y="29035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1" name="Circle"/>
          <p:cNvSpPr/>
          <p:nvPr/>
        </p:nvSpPr>
        <p:spPr>
          <a:xfrm>
            <a:off x="15528528" y="31892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2" name="Circle"/>
          <p:cNvSpPr/>
          <p:nvPr/>
        </p:nvSpPr>
        <p:spPr>
          <a:xfrm>
            <a:off x="14939168" y="40643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3" name="Circle"/>
          <p:cNvSpPr/>
          <p:nvPr/>
        </p:nvSpPr>
        <p:spPr>
          <a:xfrm>
            <a:off x="15564246" y="481449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4" name="Circle"/>
          <p:cNvSpPr/>
          <p:nvPr/>
        </p:nvSpPr>
        <p:spPr>
          <a:xfrm>
            <a:off x="11367293" y="677902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665" name="Circle"/>
          <p:cNvSpPr/>
          <p:nvPr/>
        </p:nvSpPr>
        <p:spPr>
          <a:xfrm>
            <a:off x="10902950" y="6814740"/>
            <a:ext cx="1981728" cy="1981729"/>
          </a:xfrm>
          <a:prstGeom prst="ellipse">
            <a:avLst/>
          </a:prstGeom>
          <a:solidFill>
            <a:srgbClr val="FFF76B">
              <a:alpha val="50000"/>
            </a:srgbClr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igure 10.2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10.27</a:t>
            </a:r>
          </a:p>
        </p:txBody>
      </p:sp>
      <p:grpSp>
        <p:nvGrpSpPr>
          <p:cNvPr id="224" name="Group"/>
          <p:cNvGrpSpPr/>
          <p:nvPr/>
        </p:nvGrpSpPr>
        <p:grpSpPr>
          <a:xfrm>
            <a:off x="2682374" y="861586"/>
            <a:ext cx="18790600" cy="11537176"/>
            <a:chOff x="0" y="0"/>
            <a:chExt cx="18790598" cy="11537173"/>
          </a:xfrm>
        </p:grpSpPr>
        <p:pic>
          <p:nvPicPr>
            <p:cNvPr id="222" name="fox78119_1027.jpg" descr="fox78119_102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09507"/>
              <a:ext cx="18790599" cy="112276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3" name="Rectangle"/>
            <p:cNvSpPr/>
            <p:nvPr/>
          </p:nvSpPr>
          <p:spPr>
            <a:xfrm>
              <a:off x="2561444" y="0"/>
              <a:ext cx="13627687" cy="66037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4" name="Group"/>
          <p:cNvGrpSpPr/>
          <p:nvPr/>
        </p:nvGrpSpPr>
        <p:grpSpPr>
          <a:xfrm>
            <a:off x="12121356" y="3897444"/>
            <a:ext cx="589360" cy="4375622"/>
            <a:chOff x="0" y="0"/>
            <a:chExt cx="589359" cy="4375620"/>
          </a:xfrm>
        </p:grpSpPr>
        <p:sp>
          <p:nvSpPr>
            <p:cNvPr id="667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670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668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69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673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671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72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675" name="Line"/>
          <p:cNvSpPr/>
          <p:nvPr/>
        </p:nvSpPr>
        <p:spPr>
          <a:xfrm>
            <a:off x="12389246" y="8255132"/>
            <a:ext cx="4518423" cy="139303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676" name="optic nerve"/>
          <p:cNvSpPr txBox="1"/>
          <p:nvPr/>
        </p:nvSpPr>
        <p:spPr>
          <a:xfrm>
            <a:off x="18515012" y="12059179"/>
            <a:ext cx="247534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optic nerve</a:t>
            </a:r>
          </a:p>
        </p:txBody>
      </p:sp>
      <p:sp>
        <p:nvSpPr>
          <p:cNvPr id="677" name="Line"/>
          <p:cNvSpPr/>
          <p:nvPr/>
        </p:nvSpPr>
        <p:spPr>
          <a:xfrm>
            <a:off x="21629" y="2897319"/>
            <a:ext cx="24663798" cy="4411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fill="norm" stroke="1" extrusionOk="0">
                <a:moveTo>
                  <a:pt x="0" y="21436"/>
                </a:moveTo>
                <a:cubicBezTo>
                  <a:pt x="2397" y="15042"/>
                  <a:pt x="5582" y="4606"/>
                  <a:pt x="7265" y="2060"/>
                </a:cubicBezTo>
                <a:cubicBezTo>
                  <a:pt x="8172" y="687"/>
                  <a:pt x="10649" y="-164"/>
                  <a:pt x="11598" y="27"/>
                </a:cubicBezTo>
                <a:cubicBezTo>
                  <a:pt x="12531" y="215"/>
                  <a:pt x="14929" y="2253"/>
                  <a:pt x="15823" y="3735"/>
                </a:cubicBezTo>
                <a:cubicBezTo>
                  <a:pt x="17147" y="5931"/>
                  <a:pt x="19694" y="13431"/>
                  <a:pt x="21600" y="18207"/>
                </a:cubicBezTo>
              </a:path>
            </a:pathLst>
          </a:custGeom>
          <a:ln w="101600">
            <a:solidFill>
              <a:srgbClr val="000000"/>
            </a:solidFill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685" name="Group"/>
          <p:cNvGrpSpPr/>
          <p:nvPr/>
        </p:nvGrpSpPr>
        <p:grpSpPr>
          <a:xfrm>
            <a:off x="12853590" y="3897444"/>
            <a:ext cx="589360" cy="4375622"/>
            <a:chOff x="0" y="0"/>
            <a:chExt cx="589359" cy="4375620"/>
          </a:xfrm>
        </p:grpSpPr>
        <p:sp>
          <p:nvSpPr>
            <p:cNvPr id="67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68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67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8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68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68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8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693" name="Group"/>
          <p:cNvGrpSpPr/>
          <p:nvPr/>
        </p:nvGrpSpPr>
        <p:grpSpPr>
          <a:xfrm>
            <a:off x="13585825" y="3897444"/>
            <a:ext cx="589360" cy="4375622"/>
            <a:chOff x="0" y="0"/>
            <a:chExt cx="589359" cy="4375620"/>
          </a:xfrm>
        </p:grpSpPr>
        <p:sp>
          <p:nvSpPr>
            <p:cNvPr id="68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68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68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8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69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69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9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01" name="Group"/>
          <p:cNvGrpSpPr/>
          <p:nvPr/>
        </p:nvGrpSpPr>
        <p:grpSpPr>
          <a:xfrm>
            <a:off x="14318059" y="3897444"/>
            <a:ext cx="589360" cy="4375622"/>
            <a:chOff x="0" y="0"/>
            <a:chExt cx="589359" cy="4375620"/>
          </a:xfrm>
        </p:grpSpPr>
        <p:sp>
          <p:nvSpPr>
            <p:cNvPr id="69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69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69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9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0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69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69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09" name="Group"/>
          <p:cNvGrpSpPr/>
          <p:nvPr/>
        </p:nvGrpSpPr>
        <p:grpSpPr>
          <a:xfrm>
            <a:off x="15050293" y="3897444"/>
            <a:ext cx="589361" cy="4375622"/>
            <a:chOff x="0" y="0"/>
            <a:chExt cx="589359" cy="4375620"/>
          </a:xfrm>
        </p:grpSpPr>
        <p:sp>
          <p:nvSpPr>
            <p:cNvPr id="70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0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0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0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0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0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0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17" name="Group"/>
          <p:cNvGrpSpPr/>
          <p:nvPr/>
        </p:nvGrpSpPr>
        <p:grpSpPr>
          <a:xfrm>
            <a:off x="15782528" y="3897444"/>
            <a:ext cx="589360" cy="4375622"/>
            <a:chOff x="0" y="0"/>
            <a:chExt cx="589359" cy="4375620"/>
          </a:xfrm>
        </p:grpSpPr>
        <p:sp>
          <p:nvSpPr>
            <p:cNvPr id="710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13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11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12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16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14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15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25" name="Group"/>
          <p:cNvGrpSpPr/>
          <p:nvPr/>
        </p:nvGrpSpPr>
        <p:grpSpPr>
          <a:xfrm>
            <a:off x="16514762" y="3897444"/>
            <a:ext cx="589360" cy="4375622"/>
            <a:chOff x="0" y="0"/>
            <a:chExt cx="589359" cy="4375620"/>
          </a:xfrm>
        </p:grpSpPr>
        <p:sp>
          <p:nvSpPr>
            <p:cNvPr id="71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2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1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2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2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2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2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33" name="Group"/>
          <p:cNvGrpSpPr/>
          <p:nvPr/>
        </p:nvGrpSpPr>
        <p:grpSpPr>
          <a:xfrm>
            <a:off x="17246996" y="3897444"/>
            <a:ext cx="589361" cy="4375622"/>
            <a:chOff x="0" y="0"/>
            <a:chExt cx="589359" cy="4375620"/>
          </a:xfrm>
        </p:grpSpPr>
        <p:sp>
          <p:nvSpPr>
            <p:cNvPr id="72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2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2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2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3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3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3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41" name="Group"/>
          <p:cNvGrpSpPr/>
          <p:nvPr/>
        </p:nvGrpSpPr>
        <p:grpSpPr>
          <a:xfrm>
            <a:off x="7049293" y="3915304"/>
            <a:ext cx="589361" cy="4375621"/>
            <a:chOff x="0" y="0"/>
            <a:chExt cx="589359" cy="4375620"/>
          </a:xfrm>
        </p:grpSpPr>
        <p:sp>
          <p:nvSpPr>
            <p:cNvPr id="73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3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3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3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4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3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3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49" name="Group"/>
          <p:cNvGrpSpPr/>
          <p:nvPr/>
        </p:nvGrpSpPr>
        <p:grpSpPr>
          <a:xfrm>
            <a:off x="7781528" y="3915304"/>
            <a:ext cx="589360" cy="4375621"/>
            <a:chOff x="0" y="0"/>
            <a:chExt cx="589359" cy="4375620"/>
          </a:xfrm>
        </p:grpSpPr>
        <p:sp>
          <p:nvSpPr>
            <p:cNvPr id="74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4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4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4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4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4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4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57" name="Group"/>
          <p:cNvGrpSpPr/>
          <p:nvPr/>
        </p:nvGrpSpPr>
        <p:grpSpPr>
          <a:xfrm>
            <a:off x="8513762" y="3915304"/>
            <a:ext cx="589360" cy="4375621"/>
            <a:chOff x="0" y="0"/>
            <a:chExt cx="589359" cy="4375620"/>
          </a:xfrm>
        </p:grpSpPr>
        <p:sp>
          <p:nvSpPr>
            <p:cNvPr id="750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53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51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52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56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54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55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65" name="Group"/>
          <p:cNvGrpSpPr/>
          <p:nvPr/>
        </p:nvGrpSpPr>
        <p:grpSpPr>
          <a:xfrm>
            <a:off x="9245996" y="3915304"/>
            <a:ext cx="589361" cy="4375621"/>
            <a:chOff x="0" y="0"/>
            <a:chExt cx="589359" cy="4375620"/>
          </a:xfrm>
        </p:grpSpPr>
        <p:sp>
          <p:nvSpPr>
            <p:cNvPr id="75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6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5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6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6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6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6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73" name="Group"/>
          <p:cNvGrpSpPr/>
          <p:nvPr/>
        </p:nvGrpSpPr>
        <p:grpSpPr>
          <a:xfrm>
            <a:off x="9978231" y="3915304"/>
            <a:ext cx="589360" cy="4375621"/>
            <a:chOff x="0" y="0"/>
            <a:chExt cx="589359" cy="4375620"/>
          </a:xfrm>
        </p:grpSpPr>
        <p:sp>
          <p:nvSpPr>
            <p:cNvPr id="76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6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6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6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7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7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7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81" name="Group"/>
          <p:cNvGrpSpPr/>
          <p:nvPr/>
        </p:nvGrpSpPr>
        <p:grpSpPr>
          <a:xfrm>
            <a:off x="11442700" y="3915304"/>
            <a:ext cx="589360" cy="4375621"/>
            <a:chOff x="0" y="0"/>
            <a:chExt cx="589359" cy="4375620"/>
          </a:xfrm>
        </p:grpSpPr>
        <p:sp>
          <p:nvSpPr>
            <p:cNvPr id="77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7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7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7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8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7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7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789" name="Group"/>
          <p:cNvGrpSpPr/>
          <p:nvPr/>
        </p:nvGrpSpPr>
        <p:grpSpPr>
          <a:xfrm>
            <a:off x="10764043" y="3915304"/>
            <a:ext cx="589361" cy="4375621"/>
            <a:chOff x="0" y="0"/>
            <a:chExt cx="589359" cy="4375620"/>
          </a:xfrm>
        </p:grpSpPr>
        <p:sp>
          <p:nvSpPr>
            <p:cNvPr id="78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78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78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8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78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78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78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790" name="Line"/>
          <p:cNvSpPr/>
          <p:nvPr/>
        </p:nvSpPr>
        <p:spPr>
          <a:xfrm>
            <a:off x="7299325" y="8255132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1" name="Line"/>
          <p:cNvSpPr/>
          <p:nvPr/>
        </p:nvSpPr>
        <p:spPr>
          <a:xfrm>
            <a:off x="8031559" y="8255132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2" name="Line"/>
          <p:cNvSpPr/>
          <p:nvPr/>
        </p:nvSpPr>
        <p:spPr>
          <a:xfrm>
            <a:off x="8827022" y="8254255"/>
            <a:ext cx="8590551" cy="157311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3" name="Line"/>
          <p:cNvSpPr/>
          <p:nvPr/>
        </p:nvSpPr>
        <p:spPr>
          <a:xfrm>
            <a:off x="9561015" y="8253903"/>
            <a:ext cx="8043361" cy="175294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4" name="Line"/>
          <p:cNvSpPr/>
          <p:nvPr/>
        </p:nvSpPr>
        <p:spPr>
          <a:xfrm>
            <a:off x="10295223" y="8253434"/>
            <a:ext cx="7494196" cy="193323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5" name="Line"/>
          <p:cNvSpPr/>
          <p:nvPr/>
        </p:nvSpPr>
        <p:spPr>
          <a:xfrm>
            <a:off x="11083372" y="8252774"/>
            <a:ext cx="6889117" cy="2114183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6" name="Line"/>
          <p:cNvSpPr/>
          <p:nvPr/>
        </p:nvSpPr>
        <p:spPr>
          <a:xfrm>
            <a:off x="11763797" y="8252197"/>
            <a:ext cx="6389426" cy="229571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7" name="Line"/>
          <p:cNvSpPr/>
          <p:nvPr/>
        </p:nvSpPr>
        <p:spPr>
          <a:xfrm>
            <a:off x="13146054" y="8249164"/>
            <a:ext cx="5186133" cy="2676725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8" name="Line"/>
          <p:cNvSpPr/>
          <p:nvPr/>
        </p:nvSpPr>
        <p:spPr>
          <a:xfrm>
            <a:off x="13917804" y="8247004"/>
            <a:ext cx="4586262" cy="2863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799" name="Line"/>
          <p:cNvSpPr/>
          <p:nvPr/>
        </p:nvSpPr>
        <p:spPr>
          <a:xfrm>
            <a:off x="14563745" y="8244985"/>
            <a:ext cx="4126263" cy="305218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0" name="Line"/>
          <p:cNvSpPr/>
          <p:nvPr/>
        </p:nvSpPr>
        <p:spPr>
          <a:xfrm>
            <a:off x="15390325" y="8240849"/>
            <a:ext cx="3482172" cy="3227534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1" name="Line"/>
          <p:cNvSpPr/>
          <p:nvPr/>
        </p:nvSpPr>
        <p:spPr>
          <a:xfrm>
            <a:off x="16037128" y="8183297"/>
            <a:ext cx="2923962" cy="333508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2" name="Line"/>
          <p:cNvSpPr/>
          <p:nvPr/>
        </p:nvSpPr>
        <p:spPr>
          <a:xfrm>
            <a:off x="16827413" y="8302440"/>
            <a:ext cx="2361281" cy="3591389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3" name="Line"/>
          <p:cNvSpPr/>
          <p:nvPr/>
        </p:nvSpPr>
        <p:spPr>
          <a:xfrm>
            <a:off x="17544512" y="8226372"/>
            <a:ext cx="1938750" cy="3709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4" name="Line"/>
          <p:cNvSpPr/>
          <p:nvPr/>
        </p:nvSpPr>
        <p:spPr>
          <a:xfrm flipV="1">
            <a:off x="12514261" y="6058422"/>
            <a:ext cx="540217" cy="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5" name="Line"/>
          <p:cNvSpPr/>
          <p:nvPr/>
        </p:nvSpPr>
        <p:spPr>
          <a:xfrm flipV="1">
            <a:off x="13300075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6" name="Line"/>
          <p:cNvSpPr/>
          <p:nvPr/>
        </p:nvSpPr>
        <p:spPr>
          <a:xfrm flipV="1">
            <a:off x="13960871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7" name="Line"/>
          <p:cNvSpPr/>
          <p:nvPr/>
        </p:nvSpPr>
        <p:spPr>
          <a:xfrm flipV="1">
            <a:off x="14746684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8" name="Line"/>
          <p:cNvSpPr/>
          <p:nvPr/>
        </p:nvSpPr>
        <p:spPr>
          <a:xfrm flipV="1">
            <a:off x="15461059" y="6094147"/>
            <a:ext cx="540217" cy="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09" name="Line"/>
          <p:cNvSpPr/>
          <p:nvPr/>
        </p:nvSpPr>
        <p:spPr>
          <a:xfrm flipV="1">
            <a:off x="16157575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0" name="Line"/>
          <p:cNvSpPr/>
          <p:nvPr/>
        </p:nvSpPr>
        <p:spPr>
          <a:xfrm flipV="1">
            <a:off x="16907668" y="6094147"/>
            <a:ext cx="540217" cy="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1" name="Line"/>
          <p:cNvSpPr/>
          <p:nvPr/>
        </p:nvSpPr>
        <p:spPr>
          <a:xfrm flipV="1">
            <a:off x="11817746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2" name="Line"/>
          <p:cNvSpPr/>
          <p:nvPr/>
        </p:nvSpPr>
        <p:spPr>
          <a:xfrm flipV="1">
            <a:off x="11139090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3" name="Line"/>
          <p:cNvSpPr/>
          <p:nvPr/>
        </p:nvSpPr>
        <p:spPr>
          <a:xfrm flipV="1">
            <a:off x="10388996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4" name="Line"/>
          <p:cNvSpPr/>
          <p:nvPr/>
        </p:nvSpPr>
        <p:spPr>
          <a:xfrm flipV="1">
            <a:off x="9638903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5" name="Line"/>
          <p:cNvSpPr/>
          <p:nvPr/>
        </p:nvSpPr>
        <p:spPr>
          <a:xfrm flipV="1">
            <a:off x="8924528" y="6058429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6" name="Line"/>
          <p:cNvSpPr/>
          <p:nvPr/>
        </p:nvSpPr>
        <p:spPr>
          <a:xfrm flipV="1">
            <a:off x="8156575" y="6094147"/>
            <a:ext cx="540217" cy="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7" name="Line"/>
          <p:cNvSpPr/>
          <p:nvPr/>
        </p:nvSpPr>
        <p:spPr>
          <a:xfrm flipV="1">
            <a:off x="7442200" y="6094147"/>
            <a:ext cx="540217" cy="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818" name="Line"/>
          <p:cNvSpPr/>
          <p:nvPr/>
        </p:nvSpPr>
        <p:spPr>
          <a:xfrm>
            <a:off x="6380031" y="6272741"/>
            <a:ext cx="1527703" cy="4357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24" h="21600" fill="norm" stroke="1" extrusionOk="0">
                <a:moveTo>
                  <a:pt x="17812" y="0"/>
                </a:moveTo>
                <a:cubicBezTo>
                  <a:pt x="14661" y="1052"/>
                  <a:pt x="8418" y="2428"/>
                  <a:pt x="8262" y="3187"/>
                </a:cubicBezTo>
                <a:cubicBezTo>
                  <a:pt x="8040" y="4273"/>
                  <a:pt x="20421" y="7577"/>
                  <a:pt x="19908" y="8498"/>
                </a:cubicBezTo>
                <a:cubicBezTo>
                  <a:pt x="19285" y="9617"/>
                  <a:pt x="1122" y="10997"/>
                  <a:pt x="110" y="12216"/>
                </a:cubicBezTo>
                <a:cubicBezTo>
                  <a:pt x="-1179" y="13770"/>
                  <a:pt x="9161" y="18503"/>
                  <a:pt x="13619" y="21600"/>
                </a:cubicBezTo>
              </a:path>
            </a:pathLst>
          </a:custGeom>
          <a:ln w="50800">
            <a:solidFill>
              <a:srgbClr val="E32400"/>
            </a:solidFill>
            <a:headEnd type="arrow"/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819" name="horizontal cells for…"/>
          <p:cNvSpPr txBox="1"/>
          <p:nvPr/>
        </p:nvSpPr>
        <p:spPr>
          <a:xfrm>
            <a:off x="6388496" y="10701866"/>
            <a:ext cx="4064061" cy="1321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horizontal cells for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lateral inhibition</a:t>
            </a:r>
          </a:p>
        </p:txBody>
      </p:sp>
      <p:sp>
        <p:nvSpPr>
          <p:cNvPr id="820" name="Cross-Section of Retina from side"/>
          <p:cNvSpPr txBox="1"/>
          <p:nvPr/>
        </p:nvSpPr>
        <p:spPr>
          <a:xfrm>
            <a:off x="4441825" y="1522147"/>
            <a:ext cx="1002659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Cross-Section of Retina from side</a:t>
            </a:r>
          </a:p>
        </p:txBody>
      </p:sp>
      <p:sp>
        <p:nvSpPr>
          <p:cNvPr id="821" name="Rectangle"/>
          <p:cNvSpPr/>
          <p:nvPr/>
        </p:nvSpPr>
        <p:spPr>
          <a:xfrm>
            <a:off x="11514137" y="3861725"/>
            <a:ext cx="1873770" cy="8840253"/>
          </a:xfrm>
          <a:prstGeom prst="rect">
            <a:avLst/>
          </a:prstGeom>
          <a:solidFill>
            <a:schemeClr val="accent3">
              <a:satOff val="18648"/>
              <a:lumOff val="5971"/>
              <a:alpha val="37576"/>
            </a:scheme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5" name="Group"/>
          <p:cNvGrpSpPr/>
          <p:nvPr/>
        </p:nvGrpSpPr>
        <p:grpSpPr>
          <a:xfrm>
            <a:off x="5727832" y="367489"/>
            <a:ext cx="13423273" cy="13462696"/>
            <a:chOff x="0" y="0"/>
            <a:chExt cx="13423271" cy="13462694"/>
          </a:xfrm>
        </p:grpSpPr>
        <p:pic>
          <p:nvPicPr>
            <p:cNvPr id="823" name="BEAR_09_22bc.jpg" descr="BEAR_09_22bc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04813" y="0"/>
              <a:ext cx="12618459" cy="1323185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824" name="Rectangle"/>
            <p:cNvSpPr/>
            <p:nvPr/>
          </p:nvSpPr>
          <p:spPr>
            <a:xfrm>
              <a:off x="0" y="12969916"/>
              <a:ext cx="11767539" cy="49277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826" name="On-Center Biopolar/Ganglion Cell"/>
          <p:cNvSpPr txBox="1"/>
          <p:nvPr/>
        </p:nvSpPr>
        <p:spPr>
          <a:xfrm>
            <a:off x="3905250" y="375046"/>
            <a:ext cx="9924307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On-Center Biopolar/Ganglion Cell</a:t>
            </a:r>
          </a:p>
        </p:txBody>
      </p:sp>
      <p:grpSp>
        <p:nvGrpSpPr>
          <p:cNvPr id="831" name="Group"/>
          <p:cNvGrpSpPr/>
          <p:nvPr/>
        </p:nvGrpSpPr>
        <p:grpSpPr>
          <a:xfrm>
            <a:off x="13524971" y="9821863"/>
            <a:ext cx="2337860" cy="845609"/>
            <a:chOff x="0" y="0"/>
            <a:chExt cx="2337858" cy="845608"/>
          </a:xfrm>
        </p:grpSpPr>
        <p:sp>
          <p:nvSpPr>
            <p:cNvPr id="827" name="–"/>
            <p:cNvSpPr txBox="1"/>
            <p:nvPr/>
          </p:nvSpPr>
          <p:spPr>
            <a:xfrm>
              <a:off x="0" y="93133"/>
              <a:ext cx="415926" cy="752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1" sz="4100">
                  <a:solidFill>
                    <a:schemeClr val="accent5"/>
                  </a:solidFill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828" name="Line"/>
            <p:cNvSpPr/>
            <p:nvPr/>
          </p:nvSpPr>
          <p:spPr>
            <a:xfrm>
              <a:off x="334961" y="156103"/>
              <a:ext cx="502608" cy="502608"/>
            </a:xfrm>
            <a:prstGeom prst="line">
              <a:avLst/>
            </a:prstGeom>
            <a:noFill/>
            <a:ln w="76200" cap="flat">
              <a:solidFill>
                <a:schemeClr val="accent5">
                  <a:hueOff val="-444211"/>
                  <a:satOff val="-14915"/>
                  <a:lumOff val="22857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829" name="Line"/>
            <p:cNvSpPr/>
            <p:nvPr/>
          </p:nvSpPr>
          <p:spPr>
            <a:xfrm flipH="1">
              <a:off x="1579561" y="164570"/>
              <a:ext cx="502608" cy="502608"/>
            </a:xfrm>
            <a:prstGeom prst="line">
              <a:avLst/>
            </a:prstGeom>
            <a:noFill/>
            <a:ln w="76200" cap="flat">
              <a:solidFill>
                <a:schemeClr val="accent5">
                  <a:hueOff val="-444211"/>
                  <a:satOff val="-14915"/>
                  <a:lumOff val="22857"/>
                </a:schemeClr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830" name="–"/>
            <p:cNvSpPr txBox="1"/>
            <p:nvPr/>
          </p:nvSpPr>
          <p:spPr>
            <a:xfrm>
              <a:off x="1921933" y="-1"/>
              <a:ext cx="415926" cy="752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>
              <a:lvl1pPr>
                <a:defRPr b="1" sz="4100">
                  <a:solidFill>
                    <a:schemeClr val="accent5"/>
                  </a:solidFill>
                </a:defRPr>
              </a:lvl1pPr>
            </a:lstStyle>
            <a:p>
              <a:pPr/>
              <a:r>
                <a:t>–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3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Figure 10.47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10.47</a:t>
            </a:r>
          </a:p>
        </p:txBody>
      </p:sp>
      <p:grpSp>
        <p:nvGrpSpPr>
          <p:cNvPr id="836" name="Group"/>
          <p:cNvGrpSpPr/>
          <p:nvPr/>
        </p:nvGrpSpPr>
        <p:grpSpPr>
          <a:xfrm>
            <a:off x="6101953" y="839390"/>
            <a:ext cx="12162235" cy="11822907"/>
            <a:chOff x="0" y="0"/>
            <a:chExt cx="12162234" cy="11822906"/>
          </a:xfrm>
        </p:grpSpPr>
        <p:pic>
          <p:nvPicPr>
            <p:cNvPr id="834" name="fox78119_1047.jpg" descr="fox78119_104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107281" y="232171"/>
              <a:ext cx="9950452" cy="115907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35" name="Rectangle"/>
            <p:cNvSpPr/>
            <p:nvPr/>
          </p:nvSpPr>
          <p:spPr>
            <a:xfrm>
              <a:off x="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Center/Surround Ce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Center/Surround Cells</a:t>
            </a:r>
          </a:p>
        </p:txBody>
      </p:sp>
      <p:pic>
        <p:nvPicPr>
          <p:cNvPr id="83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4238625"/>
            <a:ext cx="18287999" cy="6200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93318" y="4273947"/>
            <a:ext cx="16948151" cy="6156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842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45025" y="589359"/>
            <a:ext cx="5749925" cy="411162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45" name="Group"/>
          <p:cNvGrpSpPr/>
          <p:nvPr/>
        </p:nvGrpSpPr>
        <p:grpSpPr>
          <a:xfrm>
            <a:off x="12084843" y="2160984"/>
            <a:ext cx="8036720" cy="4214813"/>
            <a:chOff x="0" y="0"/>
            <a:chExt cx="8036718" cy="4214812"/>
          </a:xfrm>
        </p:grpSpPr>
        <p:sp>
          <p:nvSpPr>
            <p:cNvPr id="843" name="Note: slow steady firing in the dark"/>
            <p:cNvSpPr txBox="1"/>
            <p:nvPr/>
          </p:nvSpPr>
          <p:spPr>
            <a:xfrm>
              <a:off x="0" y="0"/>
              <a:ext cx="8036719" cy="701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l" defTabSz="1821656">
                <a:defRPr b="1" sz="3200">
                  <a:solidFill>
                    <a:srgbClr val="9929BD"/>
                  </a:solidFill>
                  <a:uFill>
                    <a:solidFill>
                      <a:srgbClr val="9929BD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Note: slow steady firing in the dark</a:t>
              </a:r>
            </a:p>
          </p:txBody>
        </p:sp>
        <p:sp>
          <p:nvSpPr>
            <p:cNvPr id="844" name="Line"/>
            <p:cNvSpPr/>
            <p:nvPr/>
          </p:nvSpPr>
          <p:spPr>
            <a:xfrm>
              <a:off x="1031971" y="910828"/>
              <a:ext cx="1571567" cy="3303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18" h="21600" fill="norm" stroke="1" extrusionOk="0">
                  <a:moveTo>
                    <a:pt x="9144" y="0"/>
                  </a:moveTo>
                  <a:cubicBezTo>
                    <a:pt x="6281" y="5548"/>
                    <a:pt x="-2053" y="15099"/>
                    <a:pt x="469" y="16813"/>
                  </a:cubicBezTo>
                  <a:cubicBezTo>
                    <a:pt x="1904" y="17788"/>
                    <a:pt x="15485" y="15241"/>
                    <a:pt x="18453" y="16112"/>
                  </a:cubicBezTo>
                  <a:cubicBezTo>
                    <a:pt x="19547" y="16434"/>
                    <a:pt x="14909" y="19789"/>
                    <a:pt x="13164" y="21600"/>
                  </a:cubicBezTo>
                </a:path>
              </a:pathLst>
            </a:custGeom>
            <a:noFill/>
            <a:ln w="63500" cap="flat">
              <a:solidFill>
                <a:srgbClr val="9929BD"/>
              </a:solidFill>
              <a:prstDash val="solid"/>
              <a:round/>
              <a:tailEnd type="arrow" w="med" len="med"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848" name="Group"/>
          <p:cNvGrpSpPr/>
          <p:nvPr/>
        </p:nvGrpSpPr>
        <p:grpSpPr>
          <a:xfrm>
            <a:off x="12638484" y="9161859"/>
            <a:ext cx="8036720" cy="1232298"/>
            <a:chOff x="0" y="0"/>
            <a:chExt cx="8036718" cy="1232296"/>
          </a:xfrm>
        </p:grpSpPr>
        <p:sp>
          <p:nvSpPr>
            <p:cNvPr id="846" name="Line"/>
            <p:cNvSpPr/>
            <p:nvPr/>
          </p:nvSpPr>
          <p:spPr>
            <a:xfrm flipH="1" rot="10800000">
              <a:off x="3089642" y="0"/>
              <a:ext cx="1571626" cy="1232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18" h="21600" fill="norm" stroke="1" extrusionOk="0">
                  <a:moveTo>
                    <a:pt x="9144" y="0"/>
                  </a:moveTo>
                  <a:cubicBezTo>
                    <a:pt x="6281" y="5548"/>
                    <a:pt x="-2053" y="15099"/>
                    <a:pt x="469" y="16813"/>
                  </a:cubicBezTo>
                  <a:cubicBezTo>
                    <a:pt x="1904" y="17788"/>
                    <a:pt x="15485" y="15241"/>
                    <a:pt x="18453" y="16112"/>
                  </a:cubicBezTo>
                  <a:cubicBezTo>
                    <a:pt x="19547" y="16434"/>
                    <a:pt x="14909" y="19789"/>
                    <a:pt x="13164" y="21600"/>
                  </a:cubicBezTo>
                </a:path>
              </a:pathLst>
            </a:custGeom>
            <a:noFill/>
            <a:ln w="63500" cap="flat">
              <a:solidFill>
                <a:srgbClr val="F5EC00"/>
              </a:solidFill>
              <a:prstDash val="solid"/>
              <a:round/>
              <a:tailEnd type="arrow" w="med" len="med"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47" name="firing increases with light on center"/>
            <p:cNvSpPr/>
            <p:nvPr/>
          </p:nvSpPr>
          <p:spPr>
            <a:xfrm>
              <a:off x="0" y="535781"/>
              <a:ext cx="803671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l" defTabSz="1821656">
                <a:defRPr b="1" sz="3200">
                  <a:solidFill>
                    <a:srgbClr val="FEC700"/>
                  </a:solidFill>
                  <a:uFill>
                    <a:solidFill>
                      <a:srgbClr val="FEC7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firing increases with light on center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48" grpId="2"/>
      <p:bldP build="whole" bldLvl="1" animBg="1" rev="0" advAuto="0" spid="84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5025" y="589359"/>
            <a:ext cx="5749925" cy="4111626"/>
          </a:xfrm>
          <a:prstGeom prst="rect">
            <a:avLst/>
          </a:prstGeom>
          <a:ln w="12700">
            <a:miter lim="400000"/>
          </a:ln>
        </p:spPr>
      </p:pic>
      <p:sp>
        <p:nvSpPr>
          <p:cNvPr id="85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52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30984" y="5249069"/>
            <a:ext cx="16973551" cy="529272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55" name="Group"/>
          <p:cNvGrpSpPr/>
          <p:nvPr/>
        </p:nvGrpSpPr>
        <p:grpSpPr>
          <a:xfrm>
            <a:off x="12084843" y="2160984"/>
            <a:ext cx="8036720" cy="4214813"/>
            <a:chOff x="0" y="0"/>
            <a:chExt cx="8036718" cy="4214812"/>
          </a:xfrm>
        </p:grpSpPr>
        <p:sp>
          <p:nvSpPr>
            <p:cNvPr id="853" name="Note: slow steady firing in the dark"/>
            <p:cNvSpPr txBox="1"/>
            <p:nvPr/>
          </p:nvSpPr>
          <p:spPr>
            <a:xfrm>
              <a:off x="0" y="0"/>
              <a:ext cx="8036719" cy="7016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>
              <a:lvl1pPr marL="81280" marR="81280" algn="l" defTabSz="1821656">
                <a:defRPr b="1" sz="3200">
                  <a:solidFill>
                    <a:srgbClr val="9929BD"/>
                  </a:solidFill>
                  <a:uFill>
                    <a:solidFill>
                      <a:srgbClr val="9929BD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Note: slow steady firing in the dark</a:t>
              </a:r>
            </a:p>
          </p:txBody>
        </p:sp>
        <p:sp>
          <p:nvSpPr>
            <p:cNvPr id="854" name="Line"/>
            <p:cNvSpPr/>
            <p:nvPr/>
          </p:nvSpPr>
          <p:spPr>
            <a:xfrm>
              <a:off x="1031971" y="910828"/>
              <a:ext cx="1571567" cy="3303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18" h="21600" fill="norm" stroke="1" extrusionOk="0">
                  <a:moveTo>
                    <a:pt x="9144" y="0"/>
                  </a:moveTo>
                  <a:cubicBezTo>
                    <a:pt x="6281" y="5548"/>
                    <a:pt x="-2053" y="15099"/>
                    <a:pt x="469" y="16813"/>
                  </a:cubicBezTo>
                  <a:cubicBezTo>
                    <a:pt x="1904" y="17788"/>
                    <a:pt x="15485" y="15241"/>
                    <a:pt x="18453" y="16112"/>
                  </a:cubicBezTo>
                  <a:cubicBezTo>
                    <a:pt x="19547" y="16434"/>
                    <a:pt x="14909" y="19789"/>
                    <a:pt x="13164" y="21600"/>
                  </a:cubicBezTo>
                </a:path>
              </a:pathLst>
            </a:custGeom>
            <a:noFill/>
            <a:ln w="63500" cap="flat">
              <a:solidFill>
                <a:srgbClr val="9929BD"/>
              </a:solidFill>
              <a:prstDash val="solid"/>
              <a:round/>
              <a:tailEnd type="arrow" w="med" len="med"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858" name="Group"/>
          <p:cNvGrpSpPr/>
          <p:nvPr/>
        </p:nvGrpSpPr>
        <p:grpSpPr>
          <a:xfrm>
            <a:off x="12531328" y="9554765"/>
            <a:ext cx="8036719" cy="1232298"/>
            <a:chOff x="0" y="0"/>
            <a:chExt cx="8036718" cy="1232296"/>
          </a:xfrm>
        </p:grpSpPr>
        <p:sp>
          <p:nvSpPr>
            <p:cNvPr id="856" name="Line"/>
            <p:cNvSpPr/>
            <p:nvPr/>
          </p:nvSpPr>
          <p:spPr>
            <a:xfrm flipH="1" rot="10800000">
              <a:off x="3089642" y="0"/>
              <a:ext cx="1571626" cy="1232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18" h="21600" fill="norm" stroke="1" extrusionOk="0">
                  <a:moveTo>
                    <a:pt x="9144" y="0"/>
                  </a:moveTo>
                  <a:cubicBezTo>
                    <a:pt x="6281" y="5548"/>
                    <a:pt x="-2053" y="15099"/>
                    <a:pt x="469" y="16813"/>
                  </a:cubicBezTo>
                  <a:cubicBezTo>
                    <a:pt x="1904" y="17788"/>
                    <a:pt x="15485" y="15241"/>
                    <a:pt x="18453" y="16112"/>
                  </a:cubicBezTo>
                  <a:cubicBezTo>
                    <a:pt x="19547" y="16434"/>
                    <a:pt x="14909" y="19789"/>
                    <a:pt x="13164" y="21600"/>
                  </a:cubicBezTo>
                </a:path>
              </a:pathLst>
            </a:custGeom>
            <a:noFill/>
            <a:ln w="63500" cap="flat">
              <a:solidFill>
                <a:srgbClr val="F5EC00"/>
              </a:solidFill>
              <a:prstDash val="solid"/>
              <a:round/>
              <a:tailEnd type="arrow" w="med" len="med"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857" name="firing decreases with light on center"/>
            <p:cNvSpPr/>
            <p:nvPr/>
          </p:nvSpPr>
          <p:spPr>
            <a:xfrm>
              <a:off x="0" y="535781"/>
              <a:ext cx="8036719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spAutoFit/>
            </a:bodyPr>
            <a:lstStyle/>
            <a:p>
              <a:pPr marL="81280" marR="81280" algn="l" defTabSz="1821656">
                <a:defRPr b="1" sz="3200">
                  <a:solidFill>
                    <a:srgbClr val="FEC700"/>
                  </a:solidFill>
                  <a:uFill>
                    <a:solidFill>
                      <a:srgbClr val="FEC7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firing </a:t>
              </a:r>
              <a:r>
                <a:rPr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</a:rPr>
                <a:t>decreases</a:t>
              </a:r>
              <a:r>
                <a:t> with light on center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855" grpId="1"/>
      <p:bldP build="whole" bldLvl="1" animBg="1" rev="0" advAuto="0" spid="858" grpId="2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5025" y="589359"/>
            <a:ext cx="5749925" cy="4111626"/>
          </a:xfrm>
          <a:prstGeom prst="rect">
            <a:avLst/>
          </a:prstGeom>
          <a:ln w="12700">
            <a:miter lim="400000"/>
          </a:ln>
        </p:spPr>
      </p:pic>
      <p:sp>
        <p:nvSpPr>
          <p:cNvPr id="86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62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67125" y="6686550"/>
            <a:ext cx="17056100" cy="53181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4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5025" y="589359"/>
            <a:ext cx="5749925" cy="4111626"/>
          </a:xfrm>
          <a:prstGeom prst="rect">
            <a:avLst/>
          </a:prstGeom>
          <a:ln w="12700">
            <a:miter lim="400000"/>
          </a:ln>
        </p:spPr>
      </p:pic>
      <p:sp>
        <p:nvSpPr>
          <p:cNvPr id="865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66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92525" y="6661150"/>
            <a:ext cx="17056100" cy="53181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8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5025" y="589359"/>
            <a:ext cx="5749925" cy="4111626"/>
          </a:xfrm>
          <a:prstGeom prst="rect">
            <a:avLst/>
          </a:prstGeom>
          <a:ln w="12700">
            <a:miter lim="400000"/>
          </a:ln>
        </p:spPr>
      </p:pic>
      <p:sp>
        <p:nvSpPr>
          <p:cNvPr id="869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70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71925" y="5772150"/>
            <a:ext cx="16240125" cy="5064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31625" y="628650"/>
            <a:ext cx="9554766" cy="3661172"/>
          </a:xfrm>
          <a:prstGeom prst="rect">
            <a:avLst/>
          </a:prstGeom>
          <a:ln w="12700">
            <a:miter lim="400000"/>
          </a:ln>
        </p:spPr>
      </p:pic>
      <p:pic>
        <p:nvPicPr>
          <p:cNvPr id="873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187825" y="1196578"/>
            <a:ext cx="4697016" cy="335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4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928474" y="4349750"/>
            <a:ext cx="9144001" cy="2839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875" name="image.pdf" descr="image.pd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214225" y="7194550"/>
            <a:ext cx="8590360" cy="2696766"/>
          </a:xfrm>
          <a:prstGeom prst="rect">
            <a:avLst/>
          </a:prstGeom>
          <a:ln w="12700">
            <a:miter lim="400000"/>
          </a:ln>
        </p:spPr>
      </p:pic>
      <p:pic>
        <p:nvPicPr>
          <p:cNvPr id="876" name="image.pdf" descr="image.pd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858625" y="10090150"/>
            <a:ext cx="9304735" cy="2893219"/>
          </a:xfrm>
          <a:prstGeom prst="rect">
            <a:avLst/>
          </a:prstGeom>
          <a:ln w="12700">
            <a:miter lim="400000"/>
          </a:ln>
        </p:spPr>
      </p:pic>
      <p:pic>
        <p:nvPicPr>
          <p:cNvPr id="877" name="image.pdf" descr="image.pd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448050" y="10318750"/>
            <a:ext cx="7822407" cy="2446735"/>
          </a:xfrm>
          <a:prstGeom prst="rect">
            <a:avLst/>
          </a:prstGeom>
          <a:ln w="12700">
            <a:miter lim="400000"/>
          </a:ln>
        </p:spPr>
      </p:pic>
      <p:sp>
        <p:nvSpPr>
          <p:cNvPr id="878" name="ON-CENTER"/>
          <p:cNvSpPr txBox="1"/>
          <p:nvPr/>
        </p:nvSpPr>
        <p:spPr>
          <a:xfrm>
            <a:off x="4387453" y="5715000"/>
            <a:ext cx="4030016" cy="982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ON-CENTER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Figure 10.30a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10.30a</a:t>
            </a:r>
          </a:p>
        </p:txBody>
      </p:sp>
      <p:grpSp>
        <p:nvGrpSpPr>
          <p:cNvPr id="229" name="Group"/>
          <p:cNvGrpSpPr/>
          <p:nvPr/>
        </p:nvGrpSpPr>
        <p:grpSpPr>
          <a:xfrm>
            <a:off x="5637609" y="303609"/>
            <a:ext cx="13108782" cy="12913917"/>
            <a:chOff x="0" y="0"/>
            <a:chExt cx="13108781" cy="12913915"/>
          </a:xfrm>
        </p:grpSpPr>
        <p:pic>
          <p:nvPicPr>
            <p:cNvPr id="227" name="fox78119_1030a.jpg" descr="fox78119_1030a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94865"/>
              <a:ext cx="13108782" cy="12719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8" name="Rectangle"/>
            <p:cNvSpPr/>
            <p:nvPr/>
          </p:nvSpPr>
          <p:spPr>
            <a:xfrm>
              <a:off x="660796" y="0"/>
              <a:ext cx="12162236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8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650" y="1171575"/>
            <a:ext cx="5124451" cy="4079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82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49675" y="5743575"/>
            <a:ext cx="16808452" cy="62896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85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650" y="1171575"/>
            <a:ext cx="5124451" cy="4079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86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76625" y="6169025"/>
            <a:ext cx="16519525" cy="56451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8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650" y="1171575"/>
            <a:ext cx="5124451" cy="4079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90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87390" y="6296025"/>
            <a:ext cx="16370301" cy="55943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93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650" y="1171575"/>
            <a:ext cx="5124451" cy="4079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94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16015" y="6169025"/>
            <a:ext cx="15998826" cy="54673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897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11650" y="1171575"/>
            <a:ext cx="5124451" cy="4079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898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19625" y="6600825"/>
            <a:ext cx="16224250" cy="55435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br/>
          </a:p>
        </p:txBody>
      </p:sp>
      <p:pic>
        <p:nvPicPr>
          <p:cNvPr id="90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79850" y="587375"/>
            <a:ext cx="4339828" cy="3446860"/>
          </a:xfrm>
          <a:prstGeom prst="rect">
            <a:avLst/>
          </a:prstGeom>
          <a:ln w="12700">
            <a:miter lim="400000"/>
          </a:ln>
        </p:spPr>
      </p:pic>
      <p:pic>
        <p:nvPicPr>
          <p:cNvPr id="902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566525" y="434975"/>
            <a:ext cx="9197579" cy="3446860"/>
          </a:xfrm>
          <a:prstGeom prst="rect">
            <a:avLst/>
          </a:prstGeom>
          <a:ln w="12700">
            <a:miter lim="400000"/>
          </a:ln>
        </p:spPr>
      </p:pic>
      <p:pic>
        <p:nvPicPr>
          <p:cNvPr id="903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099925" y="4086225"/>
            <a:ext cx="8054578" cy="2750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904" name="image.pdf" descr="image.pd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03100" y="7007225"/>
            <a:ext cx="8018860" cy="2750344"/>
          </a:xfrm>
          <a:prstGeom prst="rect">
            <a:avLst/>
          </a:prstGeom>
          <a:ln w="12700">
            <a:miter lim="400000"/>
          </a:ln>
        </p:spPr>
      </p:pic>
      <p:pic>
        <p:nvPicPr>
          <p:cNvPr id="905" name="image.pdf" descr="image.pd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138025" y="9648825"/>
            <a:ext cx="8608219" cy="2946797"/>
          </a:xfrm>
          <a:prstGeom prst="rect">
            <a:avLst/>
          </a:prstGeom>
          <a:ln w="12700">
            <a:miter lim="400000"/>
          </a:ln>
        </p:spPr>
      </p:pic>
      <p:pic>
        <p:nvPicPr>
          <p:cNvPr id="906" name="image.pdf" descr="image.pd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422650" y="9674225"/>
            <a:ext cx="8411766" cy="2875360"/>
          </a:xfrm>
          <a:prstGeom prst="rect">
            <a:avLst/>
          </a:prstGeom>
          <a:ln w="12700">
            <a:miter lim="400000"/>
          </a:ln>
        </p:spPr>
      </p:pic>
      <p:sp>
        <p:nvSpPr>
          <p:cNvPr id="907" name="OFF-CENTER"/>
          <p:cNvSpPr txBox="1"/>
          <p:nvPr/>
        </p:nvSpPr>
        <p:spPr>
          <a:xfrm>
            <a:off x="4387453" y="5715000"/>
            <a:ext cx="4273437" cy="982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OFF-CENTER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On-Center Biopolar/Ganglion Cell"/>
          <p:cNvSpPr txBox="1"/>
          <p:nvPr/>
        </p:nvSpPr>
        <p:spPr>
          <a:xfrm>
            <a:off x="3905250" y="375046"/>
            <a:ext cx="9924307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On-Center Biopolar/Ganglion Cell</a:t>
            </a:r>
          </a:p>
        </p:txBody>
      </p:sp>
      <p:grpSp>
        <p:nvGrpSpPr>
          <p:cNvPr id="912" name="Group"/>
          <p:cNvGrpSpPr/>
          <p:nvPr/>
        </p:nvGrpSpPr>
        <p:grpSpPr>
          <a:xfrm>
            <a:off x="5744765" y="1321593"/>
            <a:ext cx="12162236" cy="12197954"/>
            <a:chOff x="0" y="0"/>
            <a:chExt cx="12162234" cy="12197953"/>
          </a:xfrm>
        </p:grpSpPr>
        <p:pic>
          <p:nvPicPr>
            <p:cNvPr id="910" name="BEAR_09_22bc.jpg" descr="BEAR_09_22bc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29205" y="0"/>
              <a:ext cx="11433030" cy="119888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911" name="Rectangle"/>
            <p:cNvSpPr/>
            <p:nvPr/>
          </p:nvSpPr>
          <p:spPr>
            <a:xfrm>
              <a:off x="0" y="11751468"/>
              <a:ext cx="10662047" cy="44648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Cross-Section of Retina from side"/>
          <p:cNvSpPr txBox="1"/>
          <p:nvPr/>
        </p:nvSpPr>
        <p:spPr>
          <a:xfrm>
            <a:off x="3548062" y="2286000"/>
            <a:ext cx="10026598" cy="87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Cross-Section of Retina from side</a:t>
            </a:r>
          </a:p>
        </p:txBody>
      </p:sp>
      <p:grpSp>
        <p:nvGrpSpPr>
          <p:cNvPr id="923" name="Group"/>
          <p:cNvGrpSpPr/>
          <p:nvPr/>
        </p:nvGrpSpPr>
        <p:grpSpPr>
          <a:xfrm>
            <a:off x="11156156" y="4625578"/>
            <a:ext cx="4786313" cy="5750719"/>
            <a:chOff x="0" y="0"/>
            <a:chExt cx="4786312" cy="5750718"/>
          </a:xfrm>
        </p:grpSpPr>
        <p:sp>
          <p:nvSpPr>
            <p:cNvPr id="915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18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16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17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21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19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20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sp>
          <p:nvSpPr>
            <p:cNvPr id="922" name="Line"/>
            <p:cNvSpPr/>
            <p:nvPr/>
          </p:nvSpPr>
          <p:spPr>
            <a:xfrm>
              <a:off x="267890" y="4357687"/>
              <a:ext cx="4518423" cy="1393032"/>
            </a:xfrm>
            <a:prstGeom prst="line">
              <a:avLst/>
            </a:prstGeom>
            <a:noFill/>
            <a:ln w="101600" cap="flat">
              <a:solidFill>
                <a:srgbClr val="4F7A28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algn="l" defTabSz="642937">
                <a:defRPr sz="1600">
                  <a:latin typeface="+mn-lt"/>
                  <a:ea typeface="+mn-ea"/>
                  <a:cs typeface="+mn-cs"/>
                  <a:sym typeface="Helvetica"/>
                </a:defRPr>
              </a:pPr>
            </a:p>
          </p:txBody>
        </p:sp>
      </p:grpSp>
      <p:sp>
        <p:nvSpPr>
          <p:cNvPr id="924" name="rod"/>
          <p:cNvSpPr txBox="1"/>
          <p:nvPr/>
        </p:nvSpPr>
        <p:spPr>
          <a:xfrm>
            <a:off x="11727656" y="5143500"/>
            <a:ext cx="925136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rod</a:t>
            </a:r>
          </a:p>
        </p:txBody>
      </p:sp>
      <p:sp>
        <p:nvSpPr>
          <p:cNvPr id="925" name="bipolar cell"/>
          <p:cNvSpPr txBox="1"/>
          <p:nvPr/>
        </p:nvSpPr>
        <p:spPr>
          <a:xfrm>
            <a:off x="11727656" y="6804421"/>
            <a:ext cx="243160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bipolar cell</a:t>
            </a:r>
          </a:p>
        </p:txBody>
      </p:sp>
      <p:sp>
        <p:nvSpPr>
          <p:cNvPr id="926" name="ganglion cell"/>
          <p:cNvSpPr txBox="1"/>
          <p:nvPr/>
        </p:nvSpPr>
        <p:spPr>
          <a:xfrm>
            <a:off x="11959828" y="7768828"/>
            <a:ext cx="2645915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ganglion cell</a:t>
            </a:r>
          </a:p>
        </p:txBody>
      </p:sp>
      <p:sp>
        <p:nvSpPr>
          <p:cNvPr id="927" name="optic nerve"/>
          <p:cNvSpPr txBox="1"/>
          <p:nvPr/>
        </p:nvSpPr>
        <p:spPr>
          <a:xfrm>
            <a:off x="15013781" y="10429875"/>
            <a:ext cx="2475344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optic nerve</a:t>
            </a:r>
          </a:p>
        </p:txBody>
      </p:sp>
      <p:sp>
        <p:nvSpPr>
          <p:cNvPr id="928" name="Line"/>
          <p:cNvSpPr/>
          <p:nvPr/>
        </p:nvSpPr>
        <p:spPr>
          <a:xfrm flipH="1">
            <a:off x="8905875" y="5054203"/>
            <a:ext cx="2500313" cy="6161485"/>
          </a:xfrm>
          <a:prstGeom prst="line">
            <a:avLst/>
          </a:prstGeom>
          <a:ln w="101600">
            <a:solidFill>
              <a:srgbClr val="FEC7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929" name="light"/>
          <p:cNvSpPr txBox="1"/>
          <p:nvPr/>
        </p:nvSpPr>
        <p:spPr>
          <a:xfrm>
            <a:off x="8262937" y="11233546"/>
            <a:ext cx="1156611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light</a:t>
            </a:r>
          </a:p>
        </p:txBody>
      </p:sp>
      <p:sp>
        <p:nvSpPr>
          <p:cNvPr id="930" name="Line"/>
          <p:cNvSpPr/>
          <p:nvPr/>
        </p:nvSpPr>
        <p:spPr>
          <a:xfrm>
            <a:off x="3244453" y="3782205"/>
            <a:ext cx="17895094" cy="3200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fill="norm" stroke="1" extrusionOk="0">
                <a:moveTo>
                  <a:pt x="0" y="21436"/>
                </a:moveTo>
                <a:cubicBezTo>
                  <a:pt x="2397" y="15042"/>
                  <a:pt x="5582" y="4606"/>
                  <a:pt x="7265" y="2060"/>
                </a:cubicBezTo>
                <a:cubicBezTo>
                  <a:pt x="8172" y="687"/>
                  <a:pt x="10649" y="-164"/>
                  <a:pt x="11598" y="27"/>
                </a:cubicBezTo>
                <a:cubicBezTo>
                  <a:pt x="12531" y="215"/>
                  <a:pt x="14929" y="2253"/>
                  <a:pt x="15823" y="3735"/>
                </a:cubicBezTo>
                <a:cubicBezTo>
                  <a:pt x="17147" y="5931"/>
                  <a:pt x="19694" y="13431"/>
                  <a:pt x="21600" y="18207"/>
                </a:cubicBezTo>
              </a:path>
            </a:pathLst>
          </a:custGeom>
          <a:ln w="101600">
            <a:solidFill>
              <a:srgbClr val="000000"/>
            </a:solidFill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931" name="back of eyeball"/>
          <p:cNvSpPr txBox="1"/>
          <p:nvPr/>
        </p:nvSpPr>
        <p:spPr>
          <a:xfrm>
            <a:off x="4994671" y="3732609"/>
            <a:ext cx="326792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back of eyeball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0" name="Group"/>
          <p:cNvGrpSpPr/>
          <p:nvPr/>
        </p:nvGrpSpPr>
        <p:grpSpPr>
          <a:xfrm>
            <a:off x="11156156" y="4625578"/>
            <a:ext cx="589360" cy="4375622"/>
            <a:chOff x="0" y="0"/>
            <a:chExt cx="589359" cy="4375620"/>
          </a:xfrm>
        </p:grpSpPr>
        <p:sp>
          <p:nvSpPr>
            <p:cNvPr id="933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36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34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35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39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37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38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941" name="Line"/>
          <p:cNvSpPr/>
          <p:nvPr/>
        </p:nvSpPr>
        <p:spPr>
          <a:xfrm>
            <a:off x="11424046" y="8983265"/>
            <a:ext cx="4518423" cy="139303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942" name="optic nerve"/>
          <p:cNvSpPr txBox="1"/>
          <p:nvPr/>
        </p:nvSpPr>
        <p:spPr>
          <a:xfrm>
            <a:off x="17549812" y="12787312"/>
            <a:ext cx="2475344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optic nerve</a:t>
            </a:r>
          </a:p>
        </p:txBody>
      </p:sp>
      <p:sp>
        <p:nvSpPr>
          <p:cNvPr id="943" name="Line"/>
          <p:cNvSpPr/>
          <p:nvPr/>
        </p:nvSpPr>
        <p:spPr>
          <a:xfrm>
            <a:off x="-943571" y="3625453"/>
            <a:ext cx="24663798" cy="4411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fill="norm" stroke="1" extrusionOk="0">
                <a:moveTo>
                  <a:pt x="0" y="21436"/>
                </a:moveTo>
                <a:cubicBezTo>
                  <a:pt x="2397" y="15042"/>
                  <a:pt x="5582" y="4606"/>
                  <a:pt x="7265" y="2060"/>
                </a:cubicBezTo>
                <a:cubicBezTo>
                  <a:pt x="8172" y="687"/>
                  <a:pt x="10649" y="-164"/>
                  <a:pt x="11598" y="27"/>
                </a:cubicBezTo>
                <a:cubicBezTo>
                  <a:pt x="12531" y="215"/>
                  <a:pt x="14929" y="2253"/>
                  <a:pt x="15823" y="3735"/>
                </a:cubicBezTo>
                <a:cubicBezTo>
                  <a:pt x="17147" y="5931"/>
                  <a:pt x="19694" y="13431"/>
                  <a:pt x="21600" y="18207"/>
                </a:cubicBezTo>
              </a:path>
            </a:pathLst>
          </a:custGeom>
          <a:ln w="101600">
            <a:solidFill>
              <a:srgbClr val="000000"/>
            </a:solidFill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951" name="Group"/>
          <p:cNvGrpSpPr/>
          <p:nvPr/>
        </p:nvGrpSpPr>
        <p:grpSpPr>
          <a:xfrm>
            <a:off x="11888390" y="4625578"/>
            <a:ext cx="589360" cy="4375622"/>
            <a:chOff x="0" y="0"/>
            <a:chExt cx="589359" cy="4375620"/>
          </a:xfrm>
        </p:grpSpPr>
        <p:sp>
          <p:nvSpPr>
            <p:cNvPr id="94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4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4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4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5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4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4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59" name="Group"/>
          <p:cNvGrpSpPr/>
          <p:nvPr/>
        </p:nvGrpSpPr>
        <p:grpSpPr>
          <a:xfrm>
            <a:off x="12620625" y="4625578"/>
            <a:ext cx="589360" cy="4375622"/>
            <a:chOff x="0" y="0"/>
            <a:chExt cx="589359" cy="4375620"/>
          </a:xfrm>
        </p:grpSpPr>
        <p:sp>
          <p:nvSpPr>
            <p:cNvPr id="95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5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5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5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5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5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5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67" name="Group"/>
          <p:cNvGrpSpPr/>
          <p:nvPr/>
        </p:nvGrpSpPr>
        <p:grpSpPr>
          <a:xfrm>
            <a:off x="13352859" y="4625578"/>
            <a:ext cx="589360" cy="4375622"/>
            <a:chOff x="0" y="0"/>
            <a:chExt cx="589359" cy="4375620"/>
          </a:xfrm>
        </p:grpSpPr>
        <p:sp>
          <p:nvSpPr>
            <p:cNvPr id="960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63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61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62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66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64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65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75" name="Group"/>
          <p:cNvGrpSpPr/>
          <p:nvPr/>
        </p:nvGrpSpPr>
        <p:grpSpPr>
          <a:xfrm>
            <a:off x="14085093" y="4625578"/>
            <a:ext cx="589361" cy="4375622"/>
            <a:chOff x="0" y="0"/>
            <a:chExt cx="589359" cy="4375620"/>
          </a:xfrm>
        </p:grpSpPr>
        <p:sp>
          <p:nvSpPr>
            <p:cNvPr id="96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7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6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7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7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7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7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83" name="Group"/>
          <p:cNvGrpSpPr/>
          <p:nvPr/>
        </p:nvGrpSpPr>
        <p:grpSpPr>
          <a:xfrm>
            <a:off x="14817328" y="4625578"/>
            <a:ext cx="589360" cy="4375622"/>
            <a:chOff x="0" y="0"/>
            <a:chExt cx="589359" cy="4375620"/>
          </a:xfrm>
        </p:grpSpPr>
        <p:sp>
          <p:nvSpPr>
            <p:cNvPr id="97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7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7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7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8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8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8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91" name="Group"/>
          <p:cNvGrpSpPr/>
          <p:nvPr/>
        </p:nvGrpSpPr>
        <p:grpSpPr>
          <a:xfrm>
            <a:off x="15549562" y="4625578"/>
            <a:ext cx="589360" cy="4375622"/>
            <a:chOff x="0" y="0"/>
            <a:chExt cx="589359" cy="4375620"/>
          </a:xfrm>
        </p:grpSpPr>
        <p:sp>
          <p:nvSpPr>
            <p:cNvPr id="98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8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8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8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9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8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8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999" name="Group"/>
          <p:cNvGrpSpPr/>
          <p:nvPr/>
        </p:nvGrpSpPr>
        <p:grpSpPr>
          <a:xfrm>
            <a:off x="16281796" y="4625578"/>
            <a:ext cx="589361" cy="4375622"/>
            <a:chOff x="0" y="0"/>
            <a:chExt cx="589359" cy="4375620"/>
          </a:xfrm>
        </p:grpSpPr>
        <p:sp>
          <p:nvSpPr>
            <p:cNvPr id="99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99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99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9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99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99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99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07" name="Group"/>
          <p:cNvGrpSpPr/>
          <p:nvPr/>
        </p:nvGrpSpPr>
        <p:grpSpPr>
          <a:xfrm>
            <a:off x="6084093" y="4643437"/>
            <a:ext cx="589361" cy="4375622"/>
            <a:chOff x="0" y="0"/>
            <a:chExt cx="589359" cy="4375620"/>
          </a:xfrm>
        </p:grpSpPr>
        <p:sp>
          <p:nvSpPr>
            <p:cNvPr id="1000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03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01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02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06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04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05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15" name="Group"/>
          <p:cNvGrpSpPr/>
          <p:nvPr/>
        </p:nvGrpSpPr>
        <p:grpSpPr>
          <a:xfrm>
            <a:off x="6816328" y="4643437"/>
            <a:ext cx="589360" cy="4375622"/>
            <a:chOff x="0" y="0"/>
            <a:chExt cx="589359" cy="4375620"/>
          </a:xfrm>
        </p:grpSpPr>
        <p:sp>
          <p:nvSpPr>
            <p:cNvPr id="100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1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0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1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1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1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1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23" name="Group"/>
          <p:cNvGrpSpPr/>
          <p:nvPr/>
        </p:nvGrpSpPr>
        <p:grpSpPr>
          <a:xfrm>
            <a:off x="7548562" y="4643437"/>
            <a:ext cx="589360" cy="4375622"/>
            <a:chOff x="0" y="0"/>
            <a:chExt cx="589359" cy="4375620"/>
          </a:xfrm>
        </p:grpSpPr>
        <p:sp>
          <p:nvSpPr>
            <p:cNvPr id="1016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19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17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18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22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20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21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31" name="Group"/>
          <p:cNvGrpSpPr/>
          <p:nvPr/>
        </p:nvGrpSpPr>
        <p:grpSpPr>
          <a:xfrm>
            <a:off x="8280796" y="4643437"/>
            <a:ext cx="589361" cy="4375622"/>
            <a:chOff x="0" y="0"/>
            <a:chExt cx="589359" cy="4375620"/>
          </a:xfrm>
        </p:grpSpPr>
        <p:sp>
          <p:nvSpPr>
            <p:cNvPr id="1024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27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25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26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30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28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29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39" name="Group"/>
          <p:cNvGrpSpPr/>
          <p:nvPr/>
        </p:nvGrpSpPr>
        <p:grpSpPr>
          <a:xfrm>
            <a:off x="9013031" y="4643437"/>
            <a:ext cx="589360" cy="4375622"/>
            <a:chOff x="0" y="0"/>
            <a:chExt cx="589359" cy="4375620"/>
          </a:xfrm>
        </p:grpSpPr>
        <p:sp>
          <p:nvSpPr>
            <p:cNvPr id="1032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35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33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34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38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36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37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47" name="Group"/>
          <p:cNvGrpSpPr/>
          <p:nvPr/>
        </p:nvGrpSpPr>
        <p:grpSpPr>
          <a:xfrm>
            <a:off x="10477500" y="4643437"/>
            <a:ext cx="589360" cy="4375622"/>
            <a:chOff x="0" y="0"/>
            <a:chExt cx="589359" cy="4375620"/>
          </a:xfrm>
        </p:grpSpPr>
        <p:sp>
          <p:nvSpPr>
            <p:cNvPr id="1040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43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41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42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46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44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45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055" name="Group"/>
          <p:cNvGrpSpPr/>
          <p:nvPr/>
        </p:nvGrpSpPr>
        <p:grpSpPr>
          <a:xfrm>
            <a:off x="9798843" y="4643437"/>
            <a:ext cx="589361" cy="4375622"/>
            <a:chOff x="0" y="0"/>
            <a:chExt cx="589359" cy="4375620"/>
          </a:xfrm>
        </p:grpSpPr>
        <p:sp>
          <p:nvSpPr>
            <p:cNvPr id="104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5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4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5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5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5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5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1056" name="Line"/>
          <p:cNvSpPr/>
          <p:nvPr/>
        </p:nvSpPr>
        <p:spPr>
          <a:xfrm>
            <a:off x="6334125" y="8983265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57" name="Line"/>
          <p:cNvSpPr/>
          <p:nvPr/>
        </p:nvSpPr>
        <p:spPr>
          <a:xfrm>
            <a:off x="7066359" y="8983265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58" name="Line"/>
          <p:cNvSpPr/>
          <p:nvPr/>
        </p:nvSpPr>
        <p:spPr>
          <a:xfrm>
            <a:off x="7861822" y="8982388"/>
            <a:ext cx="8590551" cy="157311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59" name="Line"/>
          <p:cNvSpPr/>
          <p:nvPr/>
        </p:nvSpPr>
        <p:spPr>
          <a:xfrm>
            <a:off x="8595815" y="8982036"/>
            <a:ext cx="8043361" cy="175294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0" name="Line"/>
          <p:cNvSpPr/>
          <p:nvPr/>
        </p:nvSpPr>
        <p:spPr>
          <a:xfrm>
            <a:off x="9330023" y="8981567"/>
            <a:ext cx="7494196" cy="193323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1" name="Line"/>
          <p:cNvSpPr/>
          <p:nvPr/>
        </p:nvSpPr>
        <p:spPr>
          <a:xfrm>
            <a:off x="10118172" y="8980907"/>
            <a:ext cx="6889117" cy="2114183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2" name="Line"/>
          <p:cNvSpPr/>
          <p:nvPr/>
        </p:nvSpPr>
        <p:spPr>
          <a:xfrm>
            <a:off x="10798597" y="8980330"/>
            <a:ext cx="6389426" cy="229571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3" name="Line"/>
          <p:cNvSpPr/>
          <p:nvPr/>
        </p:nvSpPr>
        <p:spPr>
          <a:xfrm>
            <a:off x="12180854" y="8977297"/>
            <a:ext cx="5186133" cy="267672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4" name="Line"/>
          <p:cNvSpPr/>
          <p:nvPr/>
        </p:nvSpPr>
        <p:spPr>
          <a:xfrm>
            <a:off x="12952604" y="8975137"/>
            <a:ext cx="4586262" cy="2863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5" name="Line"/>
          <p:cNvSpPr/>
          <p:nvPr/>
        </p:nvSpPr>
        <p:spPr>
          <a:xfrm>
            <a:off x="13598545" y="8973118"/>
            <a:ext cx="4126263" cy="305218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6" name="Line"/>
          <p:cNvSpPr/>
          <p:nvPr/>
        </p:nvSpPr>
        <p:spPr>
          <a:xfrm>
            <a:off x="14425125" y="8968982"/>
            <a:ext cx="3482172" cy="3227534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7" name="Line"/>
          <p:cNvSpPr/>
          <p:nvPr/>
        </p:nvSpPr>
        <p:spPr>
          <a:xfrm>
            <a:off x="15071928" y="8911430"/>
            <a:ext cx="2923962" cy="333508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8" name="Line"/>
          <p:cNvSpPr/>
          <p:nvPr/>
        </p:nvSpPr>
        <p:spPr>
          <a:xfrm>
            <a:off x="15862213" y="9030573"/>
            <a:ext cx="2361281" cy="3591389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69" name="Line"/>
          <p:cNvSpPr/>
          <p:nvPr/>
        </p:nvSpPr>
        <p:spPr>
          <a:xfrm>
            <a:off x="16579312" y="8954505"/>
            <a:ext cx="1938750" cy="3709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0" name="Line"/>
          <p:cNvSpPr/>
          <p:nvPr/>
        </p:nvSpPr>
        <p:spPr>
          <a:xfrm flipV="1">
            <a:off x="11549061" y="6786556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1" name="Line"/>
          <p:cNvSpPr/>
          <p:nvPr/>
        </p:nvSpPr>
        <p:spPr>
          <a:xfrm flipV="1">
            <a:off x="12334875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2" name="Line"/>
          <p:cNvSpPr/>
          <p:nvPr/>
        </p:nvSpPr>
        <p:spPr>
          <a:xfrm flipV="1">
            <a:off x="12995671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3" name="Line"/>
          <p:cNvSpPr/>
          <p:nvPr/>
        </p:nvSpPr>
        <p:spPr>
          <a:xfrm flipV="1">
            <a:off x="13781484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4" name="Line"/>
          <p:cNvSpPr/>
          <p:nvPr/>
        </p:nvSpPr>
        <p:spPr>
          <a:xfrm flipV="1">
            <a:off x="14495859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5" name="Line"/>
          <p:cNvSpPr/>
          <p:nvPr/>
        </p:nvSpPr>
        <p:spPr>
          <a:xfrm flipV="1">
            <a:off x="15192375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6" name="Line"/>
          <p:cNvSpPr/>
          <p:nvPr/>
        </p:nvSpPr>
        <p:spPr>
          <a:xfrm flipV="1">
            <a:off x="15942468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7" name="Line"/>
          <p:cNvSpPr/>
          <p:nvPr/>
        </p:nvSpPr>
        <p:spPr>
          <a:xfrm flipV="1">
            <a:off x="10852546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8" name="Line"/>
          <p:cNvSpPr/>
          <p:nvPr/>
        </p:nvSpPr>
        <p:spPr>
          <a:xfrm flipV="1">
            <a:off x="10173890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79" name="Line"/>
          <p:cNvSpPr/>
          <p:nvPr/>
        </p:nvSpPr>
        <p:spPr>
          <a:xfrm flipV="1">
            <a:off x="9423796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80" name="Line"/>
          <p:cNvSpPr/>
          <p:nvPr/>
        </p:nvSpPr>
        <p:spPr>
          <a:xfrm flipV="1">
            <a:off x="8673703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81" name="Line"/>
          <p:cNvSpPr/>
          <p:nvPr/>
        </p:nvSpPr>
        <p:spPr>
          <a:xfrm flipV="1">
            <a:off x="7959328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82" name="Line"/>
          <p:cNvSpPr/>
          <p:nvPr/>
        </p:nvSpPr>
        <p:spPr>
          <a:xfrm flipV="1">
            <a:off x="7191375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83" name="Line"/>
          <p:cNvSpPr/>
          <p:nvPr/>
        </p:nvSpPr>
        <p:spPr>
          <a:xfrm flipV="1">
            <a:off x="6477000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84" name="Line"/>
          <p:cNvSpPr/>
          <p:nvPr/>
        </p:nvSpPr>
        <p:spPr>
          <a:xfrm>
            <a:off x="5414831" y="7000875"/>
            <a:ext cx="1527703" cy="4357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924" h="21600" fill="norm" stroke="1" extrusionOk="0">
                <a:moveTo>
                  <a:pt x="17812" y="0"/>
                </a:moveTo>
                <a:cubicBezTo>
                  <a:pt x="14661" y="1052"/>
                  <a:pt x="8418" y="2428"/>
                  <a:pt x="8262" y="3187"/>
                </a:cubicBezTo>
                <a:cubicBezTo>
                  <a:pt x="8040" y="4273"/>
                  <a:pt x="20421" y="7577"/>
                  <a:pt x="19908" y="8498"/>
                </a:cubicBezTo>
                <a:cubicBezTo>
                  <a:pt x="19285" y="9617"/>
                  <a:pt x="1122" y="10997"/>
                  <a:pt x="110" y="12216"/>
                </a:cubicBezTo>
                <a:cubicBezTo>
                  <a:pt x="-1179" y="13770"/>
                  <a:pt x="9161" y="18503"/>
                  <a:pt x="13619" y="21600"/>
                </a:cubicBezTo>
              </a:path>
            </a:pathLst>
          </a:custGeom>
          <a:ln w="50800">
            <a:solidFill>
              <a:srgbClr val="E32400"/>
            </a:solidFill>
            <a:headEnd type="arrow"/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085" name="horizontal cells for…"/>
          <p:cNvSpPr txBox="1"/>
          <p:nvPr/>
        </p:nvSpPr>
        <p:spPr>
          <a:xfrm>
            <a:off x="5423296" y="11430000"/>
            <a:ext cx="4064061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horizontal cells for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lateral inhibition</a:t>
            </a:r>
          </a:p>
        </p:txBody>
      </p:sp>
      <p:sp>
        <p:nvSpPr>
          <p:cNvPr id="1086" name="Cross-Section of Retina from side"/>
          <p:cNvSpPr txBox="1"/>
          <p:nvPr/>
        </p:nvSpPr>
        <p:spPr>
          <a:xfrm>
            <a:off x="3476625" y="2250281"/>
            <a:ext cx="1002659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Cross-Section of Retina from side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5" name="Group"/>
          <p:cNvGrpSpPr/>
          <p:nvPr/>
        </p:nvGrpSpPr>
        <p:grpSpPr>
          <a:xfrm>
            <a:off x="11156156" y="4625578"/>
            <a:ext cx="589360" cy="4375622"/>
            <a:chOff x="0" y="0"/>
            <a:chExt cx="589359" cy="4375620"/>
          </a:xfrm>
        </p:grpSpPr>
        <p:sp>
          <p:nvSpPr>
            <p:cNvPr id="1088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091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089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90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094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092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093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1096" name="Line"/>
          <p:cNvSpPr/>
          <p:nvPr/>
        </p:nvSpPr>
        <p:spPr>
          <a:xfrm>
            <a:off x="11424046" y="8983265"/>
            <a:ext cx="4518423" cy="139303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097" name="optic nerve"/>
          <p:cNvSpPr txBox="1"/>
          <p:nvPr/>
        </p:nvSpPr>
        <p:spPr>
          <a:xfrm>
            <a:off x="17567671" y="12430125"/>
            <a:ext cx="2475345" cy="736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optic nerve</a:t>
            </a:r>
          </a:p>
        </p:txBody>
      </p:sp>
      <p:sp>
        <p:nvSpPr>
          <p:cNvPr id="1098" name="Line"/>
          <p:cNvSpPr/>
          <p:nvPr/>
        </p:nvSpPr>
        <p:spPr>
          <a:xfrm>
            <a:off x="-943571" y="3625453"/>
            <a:ext cx="24663798" cy="4411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fill="norm" stroke="1" extrusionOk="0">
                <a:moveTo>
                  <a:pt x="0" y="21436"/>
                </a:moveTo>
                <a:cubicBezTo>
                  <a:pt x="2397" y="15042"/>
                  <a:pt x="5582" y="4606"/>
                  <a:pt x="7265" y="2060"/>
                </a:cubicBezTo>
                <a:cubicBezTo>
                  <a:pt x="8172" y="687"/>
                  <a:pt x="10649" y="-164"/>
                  <a:pt x="11598" y="27"/>
                </a:cubicBezTo>
                <a:cubicBezTo>
                  <a:pt x="12531" y="215"/>
                  <a:pt x="14929" y="2253"/>
                  <a:pt x="15823" y="3735"/>
                </a:cubicBezTo>
                <a:cubicBezTo>
                  <a:pt x="17147" y="5931"/>
                  <a:pt x="19694" y="13431"/>
                  <a:pt x="21600" y="18207"/>
                </a:cubicBezTo>
              </a:path>
            </a:pathLst>
          </a:custGeom>
          <a:ln w="101600">
            <a:solidFill>
              <a:srgbClr val="000000"/>
            </a:solidFill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grpSp>
        <p:nvGrpSpPr>
          <p:cNvPr id="1106" name="Group"/>
          <p:cNvGrpSpPr/>
          <p:nvPr/>
        </p:nvGrpSpPr>
        <p:grpSpPr>
          <a:xfrm>
            <a:off x="11888390" y="4625578"/>
            <a:ext cx="589360" cy="4375622"/>
            <a:chOff x="0" y="0"/>
            <a:chExt cx="589359" cy="4375620"/>
          </a:xfrm>
        </p:grpSpPr>
        <p:sp>
          <p:nvSpPr>
            <p:cNvPr id="1099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02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00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01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05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03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04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14" name="Group"/>
          <p:cNvGrpSpPr/>
          <p:nvPr/>
        </p:nvGrpSpPr>
        <p:grpSpPr>
          <a:xfrm>
            <a:off x="12620625" y="4625578"/>
            <a:ext cx="589360" cy="4375622"/>
            <a:chOff x="0" y="0"/>
            <a:chExt cx="589359" cy="4375620"/>
          </a:xfrm>
        </p:grpSpPr>
        <p:sp>
          <p:nvSpPr>
            <p:cNvPr id="1107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10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08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09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13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11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12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22" name="Group"/>
          <p:cNvGrpSpPr/>
          <p:nvPr/>
        </p:nvGrpSpPr>
        <p:grpSpPr>
          <a:xfrm>
            <a:off x="13352859" y="4625578"/>
            <a:ext cx="589360" cy="4375622"/>
            <a:chOff x="0" y="0"/>
            <a:chExt cx="589359" cy="4375620"/>
          </a:xfrm>
        </p:grpSpPr>
        <p:sp>
          <p:nvSpPr>
            <p:cNvPr id="1115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18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16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17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21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19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20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30" name="Group"/>
          <p:cNvGrpSpPr/>
          <p:nvPr/>
        </p:nvGrpSpPr>
        <p:grpSpPr>
          <a:xfrm>
            <a:off x="14085093" y="4625578"/>
            <a:ext cx="589361" cy="4375622"/>
            <a:chOff x="0" y="0"/>
            <a:chExt cx="589359" cy="4375620"/>
          </a:xfrm>
        </p:grpSpPr>
        <p:sp>
          <p:nvSpPr>
            <p:cNvPr id="1123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26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24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25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29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27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28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38" name="Group"/>
          <p:cNvGrpSpPr/>
          <p:nvPr/>
        </p:nvGrpSpPr>
        <p:grpSpPr>
          <a:xfrm>
            <a:off x="14817328" y="4625578"/>
            <a:ext cx="589360" cy="4375622"/>
            <a:chOff x="0" y="0"/>
            <a:chExt cx="589359" cy="4375620"/>
          </a:xfrm>
        </p:grpSpPr>
        <p:sp>
          <p:nvSpPr>
            <p:cNvPr id="1131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34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32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33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37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35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36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46" name="Group"/>
          <p:cNvGrpSpPr/>
          <p:nvPr/>
        </p:nvGrpSpPr>
        <p:grpSpPr>
          <a:xfrm>
            <a:off x="15549562" y="4625578"/>
            <a:ext cx="589360" cy="4375622"/>
            <a:chOff x="0" y="0"/>
            <a:chExt cx="589359" cy="4375620"/>
          </a:xfrm>
        </p:grpSpPr>
        <p:sp>
          <p:nvSpPr>
            <p:cNvPr id="1139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42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40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41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45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43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44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54" name="Group"/>
          <p:cNvGrpSpPr/>
          <p:nvPr/>
        </p:nvGrpSpPr>
        <p:grpSpPr>
          <a:xfrm>
            <a:off x="16281796" y="4625578"/>
            <a:ext cx="589361" cy="4375622"/>
            <a:chOff x="0" y="0"/>
            <a:chExt cx="589359" cy="4375620"/>
          </a:xfrm>
        </p:grpSpPr>
        <p:sp>
          <p:nvSpPr>
            <p:cNvPr id="1147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50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48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49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53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51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52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62" name="Group"/>
          <p:cNvGrpSpPr/>
          <p:nvPr/>
        </p:nvGrpSpPr>
        <p:grpSpPr>
          <a:xfrm>
            <a:off x="6084093" y="4643437"/>
            <a:ext cx="589361" cy="4375622"/>
            <a:chOff x="0" y="0"/>
            <a:chExt cx="589359" cy="4375620"/>
          </a:xfrm>
        </p:grpSpPr>
        <p:sp>
          <p:nvSpPr>
            <p:cNvPr id="1155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58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56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57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61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59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60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70" name="Group"/>
          <p:cNvGrpSpPr/>
          <p:nvPr/>
        </p:nvGrpSpPr>
        <p:grpSpPr>
          <a:xfrm>
            <a:off x="6816328" y="4643437"/>
            <a:ext cx="589360" cy="4375622"/>
            <a:chOff x="0" y="0"/>
            <a:chExt cx="589359" cy="4375620"/>
          </a:xfrm>
        </p:grpSpPr>
        <p:sp>
          <p:nvSpPr>
            <p:cNvPr id="1163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66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64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65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69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67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68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78" name="Group"/>
          <p:cNvGrpSpPr/>
          <p:nvPr/>
        </p:nvGrpSpPr>
        <p:grpSpPr>
          <a:xfrm>
            <a:off x="7548562" y="4643437"/>
            <a:ext cx="589360" cy="4375622"/>
            <a:chOff x="0" y="0"/>
            <a:chExt cx="589359" cy="4375620"/>
          </a:xfrm>
        </p:grpSpPr>
        <p:sp>
          <p:nvSpPr>
            <p:cNvPr id="1171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74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72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73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77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75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76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86" name="Group"/>
          <p:cNvGrpSpPr/>
          <p:nvPr/>
        </p:nvGrpSpPr>
        <p:grpSpPr>
          <a:xfrm>
            <a:off x="8280796" y="4643437"/>
            <a:ext cx="589361" cy="4375622"/>
            <a:chOff x="0" y="0"/>
            <a:chExt cx="589359" cy="4375620"/>
          </a:xfrm>
        </p:grpSpPr>
        <p:sp>
          <p:nvSpPr>
            <p:cNvPr id="1179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82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80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81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85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83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84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194" name="Group"/>
          <p:cNvGrpSpPr/>
          <p:nvPr/>
        </p:nvGrpSpPr>
        <p:grpSpPr>
          <a:xfrm>
            <a:off x="9013031" y="4643437"/>
            <a:ext cx="589360" cy="4375622"/>
            <a:chOff x="0" y="0"/>
            <a:chExt cx="589359" cy="4375620"/>
          </a:xfrm>
        </p:grpSpPr>
        <p:sp>
          <p:nvSpPr>
            <p:cNvPr id="1187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90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88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89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193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91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92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202" name="Group"/>
          <p:cNvGrpSpPr/>
          <p:nvPr/>
        </p:nvGrpSpPr>
        <p:grpSpPr>
          <a:xfrm>
            <a:off x="10477500" y="4643437"/>
            <a:ext cx="589360" cy="4375622"/>
            <a:chOff x="0" y="0"/>
            <a:chExt cx="589359" cy="4375620"/>
          </a:xfrm>
        </p:grpSpPr>
        <p:sp>
          <p:nvSpPr>
            <p:cNvPr id="1195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198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196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197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201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199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200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grpSp>
        <p:nvGrpSpPr>
          <p:cNvPr id="1210" name="Group"/>
          <p:cNvGrpSpPr/>
          <p:nvPr/>
        </p:nvGrpSpPr>
        <p:grpSpPr>
          <a:xfrm>
            <a:off x="9798843" y="4643437"/>
            <a:ext cx="589361" cy="4375622"/>
            <a:chOff x="0" y="0"/>
            <a:chExt cx="589359" cy="4375620"/>
          </a:xfrm>
        </p:grpSpPr>
        <p:sp>
          <p:nvSpPr>
            <p:cNvPr id="1203" name="Rounded Rectangle"/>
            <p:cNvSpPr/>
            <p:nvPr/>
          </p:nvSpPr>
          <p:spPr>
            <a:xfrm>
              <a:off x="142875" y="0"/>
              <a:ext cx="267891" cy="1875235"/>
            </a:xfrm>
            <a:prstGeom prst="roundRect">
              <a:avLst>
                <a:gd name="adj" fmla="val 50000"/>
              </a:avLst>
            </a:prstGeom>
            <a:solidFill>
              <a:srgbClr val="7A7A7A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solidFill>
                    <a:srgbClr val="7A7A7A"/>
                  </a:solidFill>
                  <a:uFill>
                    <a:solidFill>
                      <a:srgbClr val="7A7A7A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grpSp>
          <p:nvGrpSpPr>
            <p:cNvPr id="1206" name="Group"/>
            <p:cNvGrpSpPr/>
            <p:nvPr/>
          </p:nvGrpSpPr>
          <p:grpSpPr>
            <a:xfrm>
              <a:off x="89296" y="1964531"/>
              <a:ext cx="392908" cy="1232551"/>
              <a:chOff x="0" y="0"/>
              <a:chExt cx="392906" cy="1232550"/>
            </a:xfrm>
          </p:grpSpPr>
          <p:sp>
            <p:nvSpPr>
              <p:cNvPr id="1204" name="Circle"/>
              <p:cNvSpPr/>
              <p:nvPr/>
            </p:nvSpPr>
            <p:spPr>
              <a:xfrm>
                <a:off x="0" y="410765"/>
                <a:ext cx="392907" cy="392907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solidFill>
                      <a:srgbClr val="4F7A28"/>
                    </a:solidFill>
                    <a:uFill>
                      <a:solidFill>
                        <a:srgbClr val="4F7A28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205" name="Line"/>
              <p:cNvSpPr/>
              <p:nvPr/>
            </p:nvSpPr>
            <p:spPr>
              <a:xfrm flipH="1">
                <a:off x="196453" y="0"/>
                <a:ext cx="1" cy="1232551"/>
              </a:xfrm>
              <a:prstGeom prst="line">
                <a:avLst/>
              </a:prstGeom>
              <a:noFill/>
              <a:ln w="50800" cap="flat">
                <a:solidFill>
                  <a:srgbClr val="4F7A28"/>
                </a:solidFill>
                <a:prstDash val="solid"/>
                <a:round/>
                <a:headEnd type="triangle" w="med" len="sm"/>
                <a:tailEnd type="triangle" w="med" len="sm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  <p:grpSp>
          <p:nvGrpSpPr>
            <p:cNvPr id="1209" name="Group"/>
            <p:cNvGrpSpPr/>
            <p:nvPr/>
          </p:nvGrpSpPr>
          <p:grpSpPr>
            <a:xfrm>
              <a:off x="0" y="3268265"/>
              <a:ext cx="589360" cy="1107356"/>
              <a:chOff x="0" y="0"/>
              <a:chExt cx="589359" cy="1107355"/>
            </a:xfrm>
          </p:grpSpPr>
          <p:sp>
            <p:nvSpPr>
              <p:cNvPr id="1207" name="Circle"/>
              <p:cNvSpPr/>
              <p:nvPr/>
            </p:nvSpPr>
            <p:spPr>
              <a:xfrm>
                <a:off x="0" y="0"/>
                <a:ext cx="589360" cy="589360"/>
              </a:xfrm>
              <a:prstGeom prst="ellipse">
                <a:avLst/>
              </a:prstGeom>
              <a:solidFill>
                <a:srgbClr val="4F7A28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 sz="4600"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1208" name="Line"/>
              <p:cNvSpPr/>
              <p:nvPr/>
            </p:nvSpPr>
            <p:spPr>
              <a:xfrm flipH="1">
                <a:off x="303609" y="571499"/>
                <a:ext cx="1" cy="535857"/>
              </a:xfrm>
              <a:prstGeom prst="line">
                <a:avLst/>
              </a:prstGeom>
              <a:noFill/>
              <a:ln w="101600" cap="flat">
                <a:solidFill>
                  <a:srgbClr val="4F7A28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l" defTabSz="642937">
                  <a:defRPr sz="1600">
                    <a:latin typeface="+mn-lt"/>
                    <a:ea typeface="+mn-ea"/>
                    <a:cs typeface="+mn-cs"/>
                    <a:sym typeface="Helvetica"/>
                  </a:defRPr>
                </a:pPr>
              </a:p>
            </p:txBody>
          </p:sp>
        </p:grpSp>
      </p:grpSp>
      <p:sp>
        <p:nvSpPr>
          <p:cNvPr id="1211" name="Line"/>
          <p:cNvSpPr/>
          <p:nvPr/>
        </p:nvSpPr>
        <p:spPr>
          <a:xfrm>
            <a:off x="6334125" y="8983265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2" name="Line"/>
          <p:cNvSpPr/>
          <p:nvPr/>
        </p:nvSpPr>
        <p:spPr>
          <a:xfrm>
            <a:off x="7066359" y="8983265"/>
            <a:ext cx="9207420" cy="139364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3" name="Line"/>
          <p:cNvSpPr/>
          <p:nvPr/>
        </p:nvSpPr>
        <p:spPr>
          <a:xfrm>
            <a:off x="7861822" y="8982388"/>
            <a:ext cx="8590551" cy="157311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4" name="Line"/>
          <p:cNvSpPr/>
          <p:nvPr/>
        </p:nvSpPr>
        <p:spPr>
          <a:xfrm>
            <a:off x="8595815" y="8982036"/>
            <a:ext cx="8043361" cy="1752942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5" name="Line"/>
          <p:cNvSpPr/>
          <p:nvPr/>
        </p:nvSpPr>
        <p:spPr>
          <a:xfrm>
            <a:off x="9330023" y="8981567"/>
            <a:ext cx="7494196" cy="193323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6" name="Line"/>
          <p:cNvSpPr/>
          <p:nvPr/>
        </p:nvSpPr>
        <p:spPr>
          <a:xfrm>
            <a:off x="10118172" y="8980907"/>
            <a:ext cx="6889117" cy="2114183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7" name="Line"/>
          <p:cNvSpPr/>
          <p:nvPr/>
        </p:nvSpPr>
        <p:spPr>
          <a:xfrm>
            <a:off x="10798597" y="8980330"/>
            <a:ext cx="6389426" cy="2295711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8" name="Line"/>
          <p:cNvSpPr/>
          <p:nvPr/>
        </p:nvSpPr>
        <p:spPr>
          <a:xfrm>
            <a:off x="12180854" y="8977297"/>
            <a:ext cx="5186133" cy="267672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19" name="Line"/>
          <p:cNvSpPr/>
          <p:nvPr/>
        </p:nvSpPr>
        <p:spPr>
          <a:xfrm>
            <a:off x="12952604" y="8975137"/>
            <a:ext cx="4586262" cy="2863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0" name="Line"/>
          <p:cNvSpPr/>
          <p:nvPr/>
        </p:nvSpPr>
        <p:spPr>
          <a:xfrm>
            <a:off x="13598545" y="8973118"/>
            <a:ext cx="4126263" cy="305218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1" name="Line"/>
          <p:cNvSpPr/>
          <p:nvPr/>
        </p:nvSpPr>
        <p:spPr>
          <a:xfrm>
            <a:off x="14425125" y="8968982"/>
            <a:ext cx="3482172" cy="3227534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2" name="Line"/>
          <p:cNvSpPr/>
          <p:nvPr/>
        </p:nvSpPr>
        <p:spPr>
          <a:xfrm>
            <a:off x="15071928" y="8911430"/>
            <a:ext cx="2923962" cy="3335087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3" name="Line"/>
          <p:cNvSpPr/>
          <p:nvPr/>
        </p:nvSpPr>
        <p:spPr>
          <a:xfrm>
            <a:off x="15862213" y="9030573"/>
            <a:ext cx="2361281" cy="3591389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4" name="Line"/>
          <p:cNvSpPr/>
          <p:nvPr/>
        </p:nvSpPr>
        <p:spPr>
          <a:xfrm>
            <a:off x="16579312" y="8954505"/>
            <a:ext cx="1938750" cy="3709446"/>
          </a:xfrm>
          <a:prstGeom prst="line">
            <a:avLst/>
          </a:prstGeom>
          <a:ln w="101600">
            <a:solidFill>
              <a:srgbClr val="4F7A28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5" name="Line"/>
          <p:cNvSpPr/>
          <p:nvPr/>
        </p:nvSpPr>
        <p:spPr>
          <a:xfrm flipV="1">
            <a:off x="11549061" y="6786556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6" name="Line"/>
          <p:cNvSpPr/>
          <p:nvPr/>
        </p:nvSpPr>
        <p:spPr>
          <a:xfrm flipV="1">
            <a:off x="12334875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7" name="Line"/>
          <p:cNvSpPr/>
          <p:nvPr/>
        </p:nvSpPr>
        <p:spPr>
          <a:xfrm flipV="1">
            <a:off x="12995671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8" name="Line"/>
          <p:cNvSpPr/>
          <p:nvPr/>
        </p:nvSpPr>
        <p:spPr>
          <a:xfrm flipV="1">
            <a:off x="13781484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29" name="Line"/>
          <p:cNvSpPr/>
          <p:nvPr/>
        </p:nvSpPr>
        <p:spPr>
          <a:xfrm flipV="1">
            <a:off x="14495859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0" name="Line"/>
          <p:cNvSpPr/>
          <p:nvPr/>
        </p:nvSpPr>
        <p:spPr>
          <a:xfrm flipV="1">
            <a:off x="15192375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1" name="Line"/>
          <p:cNvSpPr/>
          <p:nvPr/>
        </p:nvSpPr>
        <p:spPr>
          <a:xfrm flipV="1">
            <a:off x="15942468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2" name="Line"/>
          <p:cNvSpPr/>
          <p:nvPr/>
        </p:nvSpPr>
        <p:spPr>
          <a:xfrm flipV="1">
            <a:off x="10852546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3" name="Line"/>
          <p:cNvSpPr/>
          <p:nvPr/>
        </p:nvSpPr>
        <p:spPr>
          <a:xfrm flipV="1">
            <a:off x="10173890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4" name="Line"/>
          <p:cNvSpPr/>
          <p:nvPr/>
        </p:nvSpPr>
        <p:spPr>
          <a:xfrm flipV="1">
            <a:off x="9423796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5" name="Line"/>
          <p:cNvSpPr/>
          <p:nvPr/>
        </p:nvSpPr>
        <p:spPr>
          <a:xfrm flipV="1">
            <a:off x="8673703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6" name="Line"/>
          <p:cNvSpPr/>
          <p:nvPr/>
        </p:nvSpPr>
        <p:spPr>
          <a:xfrm flipV="1">
            <a:off x="7959328" y="6786562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7" name="Line"/>
          <p:cNvSpPr/>
          <p:nvPr/>
        </p:nvSpPr>
        <p:spPr>
          <a:xfrm flipV="1">
            <a:off x="7191375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8" name="Line"/>
          <p:cNvSpPr/>
          <p:nvPr/>
        </p:nvSpPr>
        <p:spPr>
          <a:xfrm flipV="1">
            <a:off x="6477000" y="6822281"/>
            <a:ext cx="540217" cy="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  <a:tail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1239" name="Rectangle"/>
          <p:cNvSpPr/>
          <p:nvPr/>
        </p:nvSpPr>
        <p:spPr>
          <a:xfrm>
            <a:off x="10477500" y="4625578"/>
            <a:ext cx="1285875" cy="8018860"/>
          </a:xfrm>
          <a:prstGeom prst="rect">
            <a:avLst/>
          </a:prstGeom>
          <a:solidFill>
            <a:srgbClr val="FFF76B">
              <a:alpha val="50000"/>
            </a:srgbClr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240" name="+"/>
          <p:cNvSpPr txBox="1"/>
          <p:nvPr/>
        </p:nvSpPr>
        <p:spPr>
          <a:xfrm>
            <a:off x="10459640" y="7661671"/>
            <a:ext cx="588023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+</a:t>
            </a:r>
          </a:p>
        </p:txBody>
      </p:sp>
      <p:sp>
        <p:nvSpPr>
          <p:cNvPr id="1241" name="–"/>
          <p:cNvSpPr txBox="1"/>
          <p:nvPr/>
        </p:nvSpPr>
        <p:spPr>
          <a:xfrm>
            <a:off x="11138296" y="7625953"/>
            <a:ext cx="54562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–</a:t>
            </a:r>
          </a:p>
        </p:txBody>
      </p:sp>
      <p:sp>
        <p:nvSpPr>
          <p:cNvPr id="1242" name="Line"/>
          <p:cNvSpPr/>
          <p:nvPr/>
        </p:nvSpPr>
        <p:spPr>
          <a:xfrm>
            <a:off x="6959203" y="8554640"/>
            <a:ext cx="3500438" cy="35718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cubicBezTo>
                  <a:pt x="19018" y="2566"/>
                  <a:pt x="13712" y="6132"/>
                  <a:pt x="13776" y="7776"/>
                </a:cubicBezTo>
                <a:cubicBezTo>
                  <a:pt x="13827" y="9113"/>
                  <a:pt x="20783" y="12607"/>
                  <a:pt x="20608" y="13608"/>
                </a:cubicBezTo>
                <a:cubicBezTo>
                  <a:pt x="20180" y="16056"/>
                  <a:pt x="6801" y="18963"/>
                  <a:pt x="0" y="21600"/>
                </a:cubicBezTo>
              </a:path>
            </a:pathLst>
          </a:cu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243" name="ON-center…"/>
          <p:cNvSpPr txBox="1"/>
          <p:nvPr/>
        </p:nvSpPr>
        <p:spPr>
          <a:xfrm>
            <a:off x="5423296" y="12055078"/>
            <a:ext cx="2645916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ON-center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ganglion cell</a:t>
            </a:r>
          </a:p>
        </p:txBody>
      </p:sp>
      <p:sp>
        <p:nvSpPr>
          <p:cNvPr id="1244" name="Line"/>
          <p:cNvSpPr/>
          <p:nvPr/>
        </p:nvSpPr>
        <p:spPr>
          <a:xfrm>
            <a:off x="11602640" y="8536781"/>
            <a:ext cx="1393032" cy="26074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6" h="21600" fill="norm" stroke="1" extrusionOk="0">
                <a:moveTo>
                  <a:pt x="0" y="0"/>
                </a:moveTo>
                <a:cubicBezTo>
                  <a:pt x="6967" y="1953"/>
                  <a:pt x="20591" y="4243"/>
                  <a:pt x="21112" y="5918"/>
                </a:cubicBezTo>
                <a:cubicBezTo>
                  <a:pt x="21600" y="7488"/>
                  <a:pt x="5554" y="12844"/>
                  <a:pt x="5758" y="14647"/>
                </a:cubicBezTo>
                <a:cubicBezTo>
                  <a:pt x="5943" y="16283"/>
                  <a:pt x="16229" y="19305"/>
                  <a:pt x="21386" y="21600"/>
                </a:cubicBezTo>
              </a:path>
            </a:pathLst>
          </a:cu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/>
          <a:lstStyle/>
          <a:p>
            <a:pPr marL="81280" marR="81280" algn="l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1245" name="OFF-center…"/>
          <p:cNvSpPr txBox="1"/>
          <p:nvPr/>
        </p:nvSpPr>
        <p:spPr>
          <a:xfrm>
            <a:off x="12503974" y="11108531"/>
            <a:ext cx="2645916" cy="1321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OFF-center</a:t>
            </a:r>
          </a:p>
          <a:p>
            <a: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ganglion cell</a:t>
            </a:r>
          </a:p>
        </p:txBody>
      </p:sp>
      <p:sp>
        <p:nvSpPr>
          <p:cNvPr id="1246" name="Cross-Section of Retina from side"/>
          <p:cNvSpPr txBox="1"/>
          <p:nvPr/>
        </p:nvSpPr>
        <p:spPr>
          <a:xfrm>
            <a:off x="3476625" y="2250281"/>
            <a:ext cx="1002659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Cross-Section of Retina from side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Figure 10.30b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10.30b</a:t>
            </a:r>
          </a:p>
        </p:txBody>
      </p:sp>
      <p:grpSp>
        <p:nvGrpSpPr>
          <p:cNvPr id="234" name="Group"/>
          <p:cNvGrpSpPr/>
          <p:nvPr/>
        </p:nvGrpSpPr>
        <p:grpSpPr>
          <a:xfrm>
            <a:off x="4119562" y="732234"/>
            <a:ext cx="16162735" cy="12047142"/>
            <a:chOff x="0" y="0"/>
            <a:chExt cx="16162734" cy="12047141"/>
          </a:xfrm>
        </p:grpSpPr>
        <p:pic>
          <p:nvPicPr>
            <p:cNvPr id="232" name="fox78119_1030b.jpg" descr="fox78119_1030b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04390"/>
              <a:ext cx="16162735" cy="118427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3" name="Rectangle"/>
            <p:cNvSpPr/>
            <p:nvPr/>
          </p:nvSpPr>
          <p:spPr>
            <a:xfrm>
              <a:off x="198239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Looking Down on Retina"/>
          <p:cNvSpPr txBox="1"/>
          <p:nvPr/>
        </p:nvSpPr>
        <p:spPr>
          <a:xfrm>
            <a:off x="3476625" y="2250281"/>
            <a:ext cx="735934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Looking Down on Retina</a:t>
            </a:r>
          </a:p>
        </p:txBody>
      </p:sp>
      <p:sp>
        <p:nvSpPr>
          <p:cNvPr id="1249" name="Circle"/>
          <p:cNvSpPr/>
          <p:nvPr/>
        </p:nvSpPr>
        <p:spPr>
          <a:xfrm>
            <a:off x="9423796" y="67508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0" name="Circle"/>
          <p:cNvSpPr/>
          <p:nvPr/>
        </p:nvSpPr>
        <p:spPr>
          <a:xfrm>
            <a:off x="10263187" y="646509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1" name="Circle"/>
          <p:cNvSpPr/>
          <p:nvPr/>
        </p:nvSpPr>
        <p:spPr>
          <a:xfrm>
            <a:off x="10013156" y="73402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2" name="Circle"/>
          <p:cNvSpPr/>
          <p:nvPr/>
        </p:nvSpPr>
        <p:spPr>
          <a:xfrm>
            <a:off x="10852546" y="7197328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3" name="Circle"/>
          <p:cNvSpPr/>
          <p:nvPr/>
        </p:nvSpPr>
        <p:spPr>
          <a:xfrm>
            <a:off x="11316890" y="660796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4" name="Circle"/>
          <p:cNvSpPr/>
          <p:nvPr/>
        </p:nvSpPr>
        <p:spPr>
          <a:xfrm>
            <a:off x="10852546" y="601860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5" name="Circle"/>
          <p:cNvSpPr/>
          <p:nvPr/>
        </p:nvSpPr>
        <p:spPr>
          <a:xfrm>
            <a:off x="9959578" y="5589984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6" name="Circle"/>
          <p:cNvSpPr/>
          <p:nvPr/>
        </p:nvSpPr>
        <p:spPr>
          <a:xfrm>
            <a:off x="9138046" y="587573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7" name="Circle"/>
          <p:cNvSpPr/>
          <p:nvPr/>
        </p:nvSpPr>
        <p:spPr>
          <a:xfrm>
            <a:off x="8548687" y="67508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8" name="Circle"/>
          <p:cNvSpPr/>
          <p:nvPr/>
        </p:nvSpPr>
        <p:spPr>
          <a:xfrm>
            <a:off x="9173765" y="75009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59" name="Circle"/>
          <p:cNvSpPr/>
          <p:nvPr/>
        </p:nvSpPr>
        <p:spPr>
          <a:xfrm>
            <a:off x="10048875" y="89296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0" name="Circle"/>
          <p:cNvSpPr/>
          <p:nvPr/>
        </p:nvSpPr>
        <p:spPr>
          <a:xfrm>
            <a:off x="10888265" y="86439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1" name="Circle"/>
          <p:cNvSpPr/>
          <p:nvPr/>
        </p:nvSpPr>
        <p:spPr>
          <a:xfrm>
            <a:off x="10638234" y="95190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2" name="Circle"/>
          <p:cNvSpPr/>
          <p:nvPr/>
        </p:nvSpPr>
        <p:spPr>
          <a:xfrm>
            <a:off x="11477625" y="93761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3" name="Circle"/>
          <p:cNvSpPr/>
          <p:nvPr/>
        </p:nvSpPr>
        <p:spPr>
          <a:xfrm>
            <a:off x="11941968" y="8786812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4" name="Circle"/>
          <p:cNvSpPr/>
          <p:nvPr/>
        </p:nvSpPr>
        <p:spPr>
          <a:xfrm>
            <a:off x="11477625" y="819745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5" name="Circle"/>
          <p:cNvSpPr/>
          <p:nvPr/>
        </p:nvSpPr>
        <p:spPr>
          <a:xfrm>
            <a:off x="9763125" y="80545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6" name="Circle"/>
          <p:cNvSpPr/>
          <p:nvPr/>
        </p:nvSpPr>
        <p:spPr>
          <a:xfrm>
            <a:off x="9173765" y="892968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7" name="Circle"/>
          <p:cNvSpPr/>
          <p:nvPr/>
        </p:nvSpPr>
        <p:spPr>
          <a:xfrm>
            <a:off x="9798843" y="96797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8" name="Circle"/>
          <p:cNvSpPr/>
          <p:nvPr/>
        </p:nvSpPr>
        <p:spPr>
          <a:xfrm>
            <a:off x="10638234" y="112871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69" name="Circle"/>
          <p:cNvSpPr/>
          <p:nvPr/>
        </p:nvSpPr>
        <p:spPr>
          <a:xfrm>
            <a:off x="11477625" y="1100137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0" name="Circle"/>
          <p:cNvSpPr/>
          <p:nvPr/>
        </p:nvSpPr>
        <p:spPr>
          <a:xfrm>
            <a:off x="11227593" y="1187648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1" name="Circle"/>
          <p:cNvSpPr/>
          <p:nvPr/>
        </p:nvSpPr>
        <p:spPr>
          <a:xfrm>
            <a:off x="12066984" y="117336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2" name="Circle"/>
          <p:cNvSpPr/>
          <p:nvPr/>
        </p:nvSpPr>
        <p:spPr>
          <a:xfrm>
            <a:off x="12531328" y="1114425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3" name="Circle"/>
          <p:cNvSpPr/>
          <p:nvPr/>
        </p:nvSpPr>
        <p:spPr>
          <a:xfrm>
            <a:off x="12066984" y="105548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4" name="Circle"/>
          <p:cNvSpPr/>
          <p:nvPr/>
        </p:nvSpPr>
        <p:spPr>
          <a:xfrm>
            <a:off x="11174015" y="1012626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5" name="Circle"/>
          <p:cNvSpPr/>
          <p:nvPr/>
        </p:nvSpPr>
        <p:spPr>
          <a:xfrm>
            <a:off x="10352484" y="104120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6" name="Circle"/>
          <p:cNvSpPr/>
          <p:nvPr/>
        </p:nvSpPr>
        <p:spPr>
          <a:xfrm>
            <a:off x="9763125" y="112871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7" name="Circle"/>
          <p:cNvSpPr/>
          <p:nvPr/>
        </p:nvSpPr>
        <p:spPr>
          <a:xfrm>
            <a:off x="10388203" y="1203721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8" name="Circle"/>
          <p:cNvSpPr/>
          <p:nvPr/>
        </p:nvSpPr>
        <p:spPr>
          <a:xfrm>
            <a:off x="13192125" y="95190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79" name="Circle"/>
          <p:cNvSpPr/>
          <p:nvPr/>
        </p:nvSpPr>
        <p:spPr>
          <a:xfrm>
            <a:off x="14031515" y="92332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0" name="Circle"/>
          <p:cNvSpPr/>
          <p:nvPr/>
        </p:nvSpPr>
        <p:spPr>
          <a:xfrm>
            <a:off x="13781484" y="1010840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1" name="Circle"/>
          <p:cNvSpPr/>
          <p:nvPr/>
        </p:nvSpPr>
        <p:spPr>
          <a:xfrm>
            <a:off x="14620875" y="99655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2" name="Circle"/>
          <p:cNvSpPr/>
          <p:nvPr/>
        </p:nvSpPr>
        <p:spPr>
          <a:xfrm>
            <a:off x="15085218" y="93761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3" name="Circle"/>
          <p:cNvSpPr/>
          <p:nvPr/>
        </p:nvSpPr>
        <p:spPr>
          <a:xfrm>
            <a:off x="14620875" y="878681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4" name="Circle"/>
          <p:cNvSpPr/>
          <p:nvPr/>
        </p:nvSpPr>
        <p:spPr>
          <a:xfrm>
            <a:off x="13727906" y="83581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5" name="Circle"/>
          <p:cNvSpPr/>
          <p:nvPr/>
        </p:nvSpPr>
        <p:spPr>
          <a:xfrm>
            <a:off x="12906375" y="86439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6" name="Circle"/>
          <p:cNvSpPr/>
          <p:nvPr/>
        </p:nvSpPr>
        <p:spPr>
          <a:xfrm>
            <a:off x="12317015" y="951904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7" name="Circle"/>
          <p:cNvSpPr/>
          <p:nvPr/>
        </p:nvSpPr>
        <p:spPr>
          <a:xfrm>
            <a:off x="12942093" y="1026914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8" name="Circle"/>
          <p:cNvSpPr/>
          <p:nvPr/>
        </p:nvSpPr>
        <p:spPr>
          <a:xfrm>
            <a:off x="12727781" y="71080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89" name="Circle"/>
          <p:cNvSpPr/>
          <p:nvPr/>
        </p:nvSpPr>
        <p:spPr>
          <a:xfrm>
            <a:off x="13567171" y="68222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0" name="Circle"/>
          <p:cNvSpPr/>
          <p:nvPr/>
        </p:nvSpPr>
        <p:spPr>
          <a:xfrm>
            <a:off x="13317140" y="769739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1" name="Circle"/>
          <p:cNvSpPr/>
          <p:nvPr/>
        </p:nvSpPr>
        <p:spPr>
          <a:xfrm>
            <a:off x="14156531" y="75545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2" name="Circle"/>
          <p:cNvSpPr/>
          <p:nvPr/>
        </p:nvSpPr>
        <p:spPr>
          <a:xfrm>
            <a:off x="14620875" y="696515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3" name="Circle"/>
          <p:cNvSpPr/>
          <p:nvPr/>
        </p:nvSpPr>
        <p:spPr>
          <a:xfrm>
            <a:off x="14156531" y="63757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4" name="Circle"/>
          <p:cNvSpPr/>
          <p:nvPr/>
        </p:nvSpPr>
        <p:spPr>
          <a:xfrm>
            <a:off x="13263562" y="59471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5" name="Circle"/>
          <p:cNvSpPr/>
          <p:nvPr/>
        </p:nvSpPr>
        <p:spPr>
          <a:xfrm>
            <a:off x="12442031" y="62329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6" name="Circle"/>
          <p:cNvSpPr/>
          <p:nvPr/>
        </p:nvSpPr>
        <p:spPr>
          <a:xfrm>
            <a:off x="11852671" y="71080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7" name="Circle"/>
          <p:cNvSpPr/>
          <p:nvPr/>
        </p:nvSpPr>
        <p:spPr>
          <a:xfrm>
            <a:off x="12477750" y="7858125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8" name="Circle"/>
          <p:cNvSpPr/>
          <p:nvPr/>
        </p:nvSpPr>
        <p:spPr>
          <a:xfrm>
            <a:off x="11531203" y="467915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299" name="Circle"/>
          <p:cNvSpPr/>
          <p:nvPr/>
        </p:nvSpPr>
        <p:spPr>
          <a:xfrm>
            <a:off x="12370593" y="439340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0" name="Circle"/>
          <p:cNvSpPr/>
          <p:nvPr/>
        </p:nvSpPr>
        <p:spPr>
          <a:xfrm>
            <a:off x="12120562" y="526851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1" name="Circle"/>
          <p:cNvSpPr/>
          <p:nvPr/>
        </p:nvSpPr>
        <p:spPr>
          <a:xfrm>
            <a:off x="12959953" y="512564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2" name="Circle"/>
          <p:cNvSpPr/>
          <p:nvPr/>
        </p:nvSpPr>
        <p:spPr>
          <a:xfrm>
            <a:off x="13424296" y="45362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3" name="Circle"/>
          <p:cNvSpPr/>
          <p:nvPr/>
        </p:nvSpPr>
        <p:spPr>
          <a:xfrm>
            <a:off x="12959953" y="39469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4" name="Circle"/>
          <p:cNvSpPr/>
          <p:nvPr/>
        </p:nvSpPr>
        <p:spPr>
          <a:xfrm>
            <a:off x="12066984" y="35182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5" name="Circle"/>
          <p:cNvSpPr/>
          <p:nvPr/>
        </p:nvSpPr>
        <p:spPr>
          <a:xfrm>
            <a:off x="11245453" y="38040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6" name="Circle"/>
          <p:cNvSpPr/>
          <p:nvPr/>
        </p:nvSpPr>
        <p:spPr>
          <a:xfrm>
            <a:off x="10656093" y="46791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7" name="Circle"/>
          <p:cNvSpPr/>
          <p:nvPr/>
        </p:nvSpPr>
        <p:spPr>
          <a:xfrm>
            <a:off x="11281171" y="5429250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8" name="Circle"/>
          <p:cNvSpPr/>
          <p:nvPr/>
        </p:nvSpPr>
        <p:spPr>
          <a:xfrm>
            <a:off x="7905750" y="482203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09" name="Circle"/>
          <p:cNvSpPr/>
          <p:nvPr/>
        </p:nvSpPr>
        <p:spPr>
          <a:xfrm>
            <a:off x="8745140" y="45362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0" name="Circle"/>
          <p:cNvSpPr/>
          <p:nvPr/>
        </p:nvSpPr>
        <p:spPr>
          <a:xfrm>
            <a:off x="8495109" y="54113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1" name="Circle"/>
          <p:cNvSpPr/>
          <p:nvPr/>
        </p:nvSpPr>
        <p:spPr>
          <a:xfrm>
            <a:off x="9334500" y="5268515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2" name="Circle"/>
          <p:cNvSpPr/>
          <p:nvPr/>
        </p:nvSpPr>
        <p:spPr>
          <a:xfrm>
            <a:off x="9798843" y="46791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3" name="Circle"/>
          <p:cNvSpPr/>
          <p:nvPr/>
        </p:nvSpPr>
        <p:spPr>
          <a:xfrm>
            <a:off x="9334500" y="40897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4" name="Circle"/>
          <p:cNvSpPr/>
          <p:nvPr/>
        </p:nvSpPr>
        <p:spPr>
          <a:xfrm>
            <a:off x="8441531" y="36611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5" name="Circle"/>
          <p:cNvSpPr/>
          <p:nvPr/>
        </p:nvSpPr>
        <p:spPr>
          <a:xfrm>
            <a:off x="7620000" y="39469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6" name="Circle"/>
          <p:cNvSpPr/>
          <p:nvPr/>
        </p:nvSpPr>
        <p:spPr>
          <a:xfrm>
            <a:off x="7030640" y="48220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7" name="Circle"/>
          <p:cNvSpPr/>
          <p:nvPr/>
        </p:nvSpPr>
        <p:spPr>
          <a:xfrm>
            <a:off x="7655718" y="5572125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8" name="Circle"/>
          <p:cNvSpPr/>
          <p:nvPr/>
        </p:nvSpPr>
        <p:spPr>
          <a:xfrm>
            <a:off x="6351984" y="74830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19" name="Circle"/>
          <p:cNvSpPr/>
          <p:nvPr/>
        </p:nvSpPr>
        <p:spPr>
          <a:xfrm>
            <a:off x="7191375" y="719732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0" name="Circle"/>
          <p:cNvSpPr/>
          <p:nvPr/>
        </p:nvSpPr>
        <p:spPr>
          <a:xfrm>
            <a:off x="6941343" y="80724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1" name="Circle"/>
          <p:cNvSpPr/>
          <p:nvPr/>
        </p:nvSpPr>
        <p:spPr>
          <a:xfrm>
            <a:off x="7780734" y="792956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2" name="Circle"/>
          <p:cNvSpPr/>
          <p:nvPr/>
        </p:nvSpPr>
        <p:spPr>
          <a:xfrm>
            <a:off x="8245078" y="73402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3" name="Circle"/>
          <p:cNvSpPr/>
          <p:nvPr/>
        </p:nvSpPr>
        <p:spPr>
          <a:xfrm>
            <a:off x="7780734" y="6750843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4" name="Circle"/>
          <p:cNvSpPr/>
          <p:nvPr/>
        </p:nvSpPr>
        <p:spPr>
          <a:xfrm>
            <a:off x="6887765" y="632221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5" name="Circle"/>
          <p:cNvSpPr/>
          <p:nvPr/>
        </p:nvSpPr>
        <p:spPr>
          <a:xfrm>
            <a:off x="6066234" y="660796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6" name="Circle"/>
          <p:cNvSpPr/>
          <p:nvPr/>
        </p:nvSpPr>
        <p:spPr>
          <a:xfrm>
            <a:off x="5476875" y="748307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7" name="Circle"/>
          <p:cNvSpPr/>
          <p:nvPr/>
        </p:nvSpPr>
        <p:spPr>
          <a:xfrm>
            <a:off x="6101953" y="823317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8" name="Circle"/>
          <p:cNvSpPr/>
          <p:nvPr/>
        </p:nvSpPr>
        <p:spPr>
          <a:xfrm>
            <a:off x="8316515" y="10322718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29" name="Circle"/>
          <p:cNvSpPr/>
          <p:nvPr/>
        </p:nvSpPr>
        <p:spPr>
          <a:xfrm>
            <a:off x="7494984" y="98047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0" name="Circle"/>
          <p:cNvSpPr/>
          <p:nvPr/>
        </p:nvSpPr>
        <p:spPr>
          <a:xfrm>
            <a:off x="7977187" y="1116210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1" name="Circle"/>
          <p:cNvSpPr/>
          <p:nvPr/>
        </p:nvSpPr>
        <p:spPr>
          <a:xfrm>
            <a:off x="8798718" y="111085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2" name="Circle"/>
          <p:cNvSpPr/>
          <p:nvPr/>
        </p:nvSpPr>
        <p:spPr>
          <a:xfrm>
            <a:off x="9263062" y="1051917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3" name="Circle"/>
          <p:cNvSpPr/>
          <p:nvPr/>
        </p:nvSpPr>
        <p:spPr>
          <a:xfrm>
            <a:off x="8262937" y="939403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4" name="Circle"/>
          <p:cNvSpPr/>
          <p:nvPr/>
        </p:nvSpPr>
        <p:spPr>
          <a:xfrm>
            <a:off x="8620125" y="848320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5" name="Circle"/>
          <p:cNvSpPr/>
          <p:nvPr/>
        </p:nvSpPr>
        <p:spPr>
          <a:xfrm>
            <a:off x="7066359" y="9036843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6" name="Circle"/>
          <p:cNvSpPr/>
          <p:nvPr/>
        </p:nvSpPr>
        <p:spPr>
          <a:xfrm>
            <a:off x="6673453" y="100191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7" name="Circle"/>
          <p:cNvSpPr/>
          <p:nvPr/>
        </p:nvSpPr>
        <p:spPr>
          <a:xfrm>
            <a:off x="7191375" y="106441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8" name="Circle"/>
          <p:cNvSpPr/>
          <p:nvPr/>
        </p:nvSpPr>
        <p:spPr>
          <a:xfrm>
            <a:off x="14120812" y="120907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39" name="Circle"/>
          <p:cNvSpPr/>
          <p:nvPr/>
        </p:nvSpPr>
        <p:spPr>
          <a:xfrm>
            <a:off x="14960203" y="1180504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0" name="Circle"/>
          <p:cNvSpPr/>
          <p:nvPr/>
        </p:nvSpPr>
        <p:spPr>
          <a:xfrm>
            <a:off x="14710171" y="126801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1" name="Circle"/>
          <p:cNvSpPr/>
          <p:nvPr/>
        </p:nvSpPr>
        <p:spPr>
          <a:xfrm>
            <a:off x="15549562" y="12537281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2" name="Circle"/>
          <p:cNvSpPr/>
          <p:nvPr/>
        </p:nvSpPr>
        <p:spPr>
          <a:xfrm>
            <a:off x="16013906" y="11947921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3" name="Circle"/>
          <p:cNvSpPr/>
          <p:nvPr/>
        </p:nvSpPr>
        <p:spPr>
          <a:xfrm>
            <a:off x="15549562" y="11358562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4" name="Circle"/>
          <p:cNvSpPr/>
          <p:nvPr/>
        </p:nvSpPr>
        <p:spPr>
          <a:xfrm>
            <a:off x="14656593" y="1092993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5" name="Circle"/>
          <p:cNvSpPr/>
          <p:nvPr/>
        </p:nvSpPr>
        <p:spPr>
          <a:xfrm>
            <a:off x="13835062" y="11215687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6" name="Circle"/>
          <p:cNvSpPr/>
          <p:nvPr/>
        </p:nvSpPr>
        <p:spPr>
          <a:xfrm>
            <a:off x="13245703" y="12090796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7" name="Circle"/>
          <p:cNvSpPr/>
          <p:nvPr/>
        </p:nvSpPr>
        <p:spPr>
          <a:xfrm>
            <a:off x="13870781" y="128408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8" name="Circle"/>
          <p:cNvSpPr/>
          <p:nvPr/>
        </p:nvSpPr>
        <p:spPr>
          <a:xfrm>
            <a:off x="16442531" y="9911953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49" name="Circle"/>
          <p:cNvSpPr/>
          <p:nvPr/>
        </p:nvSpPr>
        <p:spPr>
          <a:xfrm>
            <a:off x="17281921" y="989409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0" name="Circle"/>
          <p:cNvSpPr/>
          <p:nvPr/>
        </p:nvSpPr>
        <p:spPr>
          <a:xfrm>
            <a:off x="17031890" y="10769203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1" name="Circle"/>
          <p:cNvSpPr/>
          <p:nvPr/>
        </p:nvSpPr>
        <p:spPr>
          <a:xfrm>
            <a:off x="17871281" y="10626328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2" name="Circle"/>
          <p:cNvSpPr/>
          <p:nvPr/>
        </p:nvSpPr>
        <p:spPr>
          <a:xfrm>
            <a:off x="18335625" y="10036968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3" name="Circle"/>
          <p:cNvSpPr/>
          <p:nvPr/>
        </p:nvSpPr>
        <p:spPr>
          <a:xfrm>
            <a:off x="17871281" y="94476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4" name="Circle"/>
          <p:cNvSpPr/>
          <p:nvPr/>
        </p:nvSpPr>
        <p:spPr>
          <a:xfrm>
            <a:off x="16978312" y="901898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5" name="Circle"/>
          <p:cNvSpPr/>
          <p:nvPr/>
        </p:nvSpPr>
        <p:spPr>
          <a:xfrm>
            <a:off x="16156781" y="9304734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6" name="Circle"/>
          <p:cNvSpPr/>
          <p:nvPr/>
        </p:nvSpPr>
        <p:spPr>
          <a:xfrm>
            <a:off x="15567421" y="101798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7" name="Circle"/>
          <p:cNvSpPr/>
          <p:nvPr/>
        </p:nvSpPr>
        <p:spPr>
          <a:xfrm>
            <a:off x="16192500" y="109299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8" name="Circle"/>
          <p:cNvSpPr/>
          <p:nvPr/>
        </p:nvSpPr>
        <p:spPr>
          <a:xfrm>
            <a:off x="15799593" y="7447359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59" name="Circle"/>
          <p:cNvSpPr/>
          <p:nvPr/>
        </p:nvSpPr>
        <p:spPr>
          <a:xfrm>
            <a:off x="16638984" y="742950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0" name="Circle"/>
          <p:cNvSpPr/>
          <p:nvPr/>
        </p:nvSpPr>
        <p:spPr>
          <a:xfrm>
            <a:off x="16388953" y="8304609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1" name="Circle"/>
          <p:cNvSpPr/>
          <p:nvPr/>
        </p:nvSpPr>
        <p:spPr>
          <a:xfrm>
            <a:off x="17228343" y="8161734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2" name="Circle"/>
          <p:cNvSpPr/>
          <p:nvPr/>
        </p:nvSpPr>
        <p:spPr>
          <a:xfrm>
            <a:off x="17692687" y="7572375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3" name="Circle"/>
          <p:cNvSpPr/>
          <p:nvPr/>
        </p:nvSpPr>
        <p:spPr>
          <a:xfrm>
            <a:off x="17228343" y="6983015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4" name="Circle"/>
          <p:cNvSpPr/>
          <p:nvPr/>
        </p:nvSpPr>
        <p:spPr>
          <a:xfrm>
            <a:off x="16335375" y="6554390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5" name="Circle"/>
          <p:cNvSpPr/>
          <p:nvPr/>
        </p:nvSpPr>
        <p:spPr>
          <a:xfrm>
            <a:off x="15513843" y="684014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6" name="Circle"/>
          <p:cNvSpPr/>
          <p:nvPr/>
        </p:nvSpPr>
        <p:spPr>
          <a:xfrm>
            <a:off x="14924484" y="7715250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7" name="Circle"/>
          <p:cNvSpPr/>
          <p:nvPr/>
        </p:nvSpPr>
        <p:spPr>
          <a:xfrm>
            <a:off x="15549562" y="8465343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8" name="Circle"/>
          <p:cNvSpPr/>
          <p:nvPr/>
        </p:nvSpPr>
        <p:spPr>
          <a:xfrm>
            <a:off x="15103078" y="4964906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69" name="Circle"/>
          <p:cNvSpPr/>
          <p:nvPr/>
        </p:nvSpPr>
        <p:spPr>
          <a:xfrm>
            <a:off x="15942468" y="494704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0" name="Circle"/>
          <p:cNvSpPr/>
          <p:nvPr/>
        </p:nvSpPr>
        <p:spPr>
          <a:xfrm>
            <a:off x="15692437" y="5822156"/>
            <a:ext cx="553642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1" name="Circle"/>
          <p:cNvSpPr/>
          <p:nvPr/>
        </p:nvSpPr>
        <p:spPr>
          <a:xfrm>
            <a:off x="16531828" y="5679281"/>
            <a:ext cx="553641" cy="553641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2" name="Circle"/>
          <p:cNvSpPr/>
          <p:nvPr/>
        </p:nvSpPr>
        <p:spPr>
          <a:xfrm>
            <a:off x="16996171" y="508992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3" name="Circle"/>
          <p:cNvSpPr/>
          <p:nvPr/>
        </p:nvSpPr>
        <p:spPr>
          <a:xfrm>
            <a:off x="16531828" y="4500562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4" name="Circle"/>
          <p:cNvSpPr/>
          <p:nvPr/>
        </p:nvSpPr>
        <p:spPr>
          <a:xfrm>
            <a:off x="15638859" y="407193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5" name="Circle"/>
          <p:cNvSpPr/>
          <p:nvPr/>
        </p:nvSpPr>
        <p:spPr>
          <a:xfrm>
            <a:off x="14817328" y="4357687"/>
            <a:ext cx="553641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6" name="Circle"/>
          <p:cNvSpPr/>
          <p:nvPr/>
        </p:nvSpPr>
        <p:spPr>
          <a:xfrm>
            <a:off x="14227968" y="5232796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7" name="Circle"/>
          <p:cNvSpPr/>
          <p:nvPr/>
        </p:nvSpPr>
        <p:spPr>
          <a:xfrm>
            <a:off x="14853046" y="5982890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78" name="+"/>
          <p:cNvSpPr txBox="1"/>
          <p:nvPr/>
        </p:nvSpPr>
        <p:spPr>
          <a:xfrm>
            <a:off x="10888265" y="8411765"/>
            <a:ext cx="588023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+</a:t>
            </a:r>
          </a:p>
        </p:txBody>
      </p:sp>
      <p:sp>
        <p:nvSpPr>
          <p:cNvPr id="1379" name="–"/>
          <p:cNvSpPr txBox="1"/>
          <p:nvPr/>
        </p:nvSpPr>
        <p:spPr>
          <a:xfrm>
            <a:off x="11459765" y="7983140"/>
            <a:ext cx="545625" cy="914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b="1" sz="46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–</a:t>
            </a:r>
          </a:p>
        </p:txBody>
      </p:sp>
      <p:sp>
        <p:nvSpPr>
          <p:cNvPr id="1380" name="Circle"/>
          <p:cNvSpPr/>
          <p:nvPr/>
        </p:nvSpPr>
        <p:spPr>
          <a:xfrm>
            <a:off x="10656093" y="7947421"/>
            <a:ext cx="553642" cy="553642"/>
          </a:xfrm>
          <a:prstGeom prst="ellipse">
            <a:avLst/>
          </a:prstGeom>
          <a:solidFill>
            <a:srgbClr val="7A7A7A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1381" name="Circle"/>
          <p:cNvSpPr/>
          <p:nvPr/>
        </p:nvSpPr>
        <p:spPr>
          <a:xfrm>
            <a:off x="10727531" y="7965281"/>
            <a:ext cx="1321594" cy="1321594"/>
          </a:xfrm>
          <a:prstGeom prst="ellipse">
            <a:avLst/>
          </a:prstGeom>
          <a:solidFill>
            <a:srgbClr val="FFF76B">
              <a:alpha val="50000"/>
            </a:srgbClr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Overlapping Receptive Fields…"/>
          <p:cNvSpPr txBox="1"/>
          <p:nvPr/>
        </p:nvSpPr>
        <p:spPr>
          <a:xfrm>
            <a:off x="3476625" y="1714500"/>
            <a:ext cx="12150677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Overlapping Receptive Fields </a:t>
            </a:r>
          </a:p>
          <a:p>
            <a: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of On-Center &amp; Off-Center Ganglion Cells</a:t>
            </a:r>
          </a:p>
        </p:txBody>
      </p:sp>
      <p:grpSp>
        <p:nvGrpSpPr>
          <p:cNvPr id="1514" name="Group"/>
          <p:cNvGrpSpPr/>
          <p:nvPr/>
        </p:nvGrpSpPr>
        <p:grpSpPr>
          <a:xfrm>
            <a:off x="5476875" y="3518296"/>
            <a:ext cx="13412391" cy="9876236"/>
            <a:chOff x="0" y="0"/>
            <a:chExt cx="13412390" cy="9876234"/>
          </a:xfrm>
        </p:grpSpPr>
        <p:sp>
          <p:nvSpPr>
            <p:cNvPr id="1384" name="Circle"/>
            <p:cNvSpPr/>
            <p:nvPr/>
          </p:nvSpPr>
          <p:spPr>
            <a:xfrm>
              <a:off x="3946921" y="3232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85" name="Circle"/>
            <p:cNvSpPr/>
            <p:nvPr/>
          </p:nvSpPr>
          <p:spPr>
            <a:xfrm>
              <a:off x="4786312" y="294679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86" name="Circle"/>
            <p:cNvSpPr/>
            <p:nvPr/>
          </p:nvSpPr>
          <p:spPr>
            <a:xfrm>
              <a:off x="4536281" y="3821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87" name="Circle"/>
            <p:cNvSpPr/>
            <p:nvPr/>
          </p:nvSpPr>
          <p:spPr>
            <a:xfrm>
              <a:off x="5375671" y="3679031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88" name="Circle"/>
            <p:cNvSpPr/>
            <p:nvPr/>
          </p:nvSpPr>
          <p:spPr>
            <a:xfrm>
              <a:off x="5840015" y="308967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89" name="Circle"/>
            <p:cNvSpPr/>
            <p:nvPr/>
          </p:nvSpPr>
          <p:spPr>
            <a:xfrm>
              <a:off x="5375671" y="250031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0" name="Circle"/>
            <p:cNvSpPr/>
            <p:nvPr/>
          </p:nvSpPr>
          <p:spPr>
            <a:xfrm>
              <a:off x="4482703" y="2071687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1" name="Circle"/>
            <p:cNvSpPr/>
            <p:nvPr/>
          </p:nvSpPr>
          <p:spPr>
            <a:xfrm>
              <a:off x="3661171" y="235743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2" name="Circle"/>
            <p:cNvSpPr/>
            <p:nvPr/>
          </p:nvSpPr>
          <p:spPr>
            <a:xfrm>
              <a:off x="3071812" y="3232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3" name="Circle"/>
            <p:cNvSpPr/>
            <p:nvPr/>
          </p:nvSpPr>
          <p:spPr>
            <a:xfrm>
              <a:off x="3696890" y="3982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4" name="Circle"/>
            <p:cNvSpPr/>
            <p:nvPr/>
          </p:nvSpPr>
          <p:spPr>
            <a:xfrm>
              <a:off x="4572000" y="54113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5" name="Circle"/>
            <p:cNvSpPr/>
            <p:nvPr/>
          </p:nvSpPr>
          <p:spPr>
            <a:xfrm>
              <a:off x="5411390" y="5125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6" name="Circle"/>
            <p:cNvSpPr/>
            <p:nvPr/>
          </p:nvSpPr>
          <p:spPr>
            <a:xfrm>
              <a:off x="5161359" y="6000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7" name="Circle"/>
            <p:cNvSpPr/>
            <p:nvPr/>
          </p:nvSpPr>
          <p:spPr>
            <a:xfrm>
              <a:off x="6000750" y="5857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8" name="Circle"/>
            <p:cNvSpPr/>
            <p:nvPr/>
          </p:nvSpPr>
          <p:spPr>
            <a:xfrm>
              <a:off x="6465093" y="5268515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399" name="Circle"/>
            <p:cNvSpPr/>
            <p:nvPr/>
          </p:nvSpPr>
          <p:spPr>
            <a:xfrm>
              <a:off x="6000750" y="467915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0" name="Circle"/>
            <p:cNvSpPr/>
            <p:nvPr/>
          </p:nvSpPr>
          <p:spPr>
            <a:xfrm>
              <a:off x="4286250" y="45362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1" name="Circle"/>
            <p:cNvSpPr/>
            <p:nvPr/>
          </p:nvSpPr>
          <p:spPr>
            <a:xfrm>
              <a:off x="3696890" y="541139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2" name="Circle"/>
            <p:cNvSpPr/>
            <p:nvPr/>
          </p:nvSpPr>
          <p:spPr>
            <a:xfrm>
              <a:off x="4321968" y="61614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3" name="Circle"/>
            <p:cNvSpPr/>
            <p:nvPr/>
          </p:nvSpPr>
          <p:spPr>
            <a:xfrm>
              <a:off x="5161359" y="7768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4" name="Circle"/>
            <p:cNvSpPr/>
            <p:nvPr/>
          </p:nvSpPr>
          <p:spPr>
            <a:xfrm>
              <a:off x="6000750" y="748307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5" name="Circle"/>
            <p:cNvSpPr/>
            <p:nvPr/>
          </p:nvSpPr>
          <p:spPr>
            <a:xfrm>
              <a:off x="5750718" y="835818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6" name="Circle"/>
            <p:cNvSpPr/>
            <p:nvPr/>
          </p:nvSpPr>
          <p:spPr>
            <a:xfrm>
              <a:off x="6590109" y="8215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7" name="Circle"/>
            <p:cNvSpPr/>
            <p:nvPr/>
          </p:nvSpPr>
          <p:spPr>
            <a:xfrm>
              <a:off x="7054453" y="762595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8" name="Circle"/>
            <p:cNvSpPr/>
            <p:nvPr/>
          </p:nvSpPr>
          <p:spPr>
            <a:xfrm>
              <a:off x="6590109" y="70365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09" name="Circle"/>
            <p:cNvSpPr/>
            <p:nvPr/>
          </p:nvSpPr>
          <p:spPr>
            <a:xfrm>
              <a:off x="5697140" y="660796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0" name="Circle"/>
            <p:cNvSpPr/>
            <p:nvPr/>
          </p:nvSpPr>
          <p:spPr>
            <a:xfrm>
              <a:off x="4875609" y="68937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1" name="Circle"/>
            <p:cNvSpPr/>
            <p:nvPr/>
          </p:nvSpPr>
          <p:spPr>
            <a:xfrm>
              <a:off x="4286250" y="7768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2" name="Circle"/>
            <p:cNvSpPr/>
            <p:nvPr/>
          </p:nvSpPr>
          <p:spPr>
            <a:xfrm>
              <a:off x="4911328" y="851892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3" name="Circle"/>
            <p:cNvSpPr/>
            <p:nvPr/>
          </p:nvSpPr>
          <p:spPr>
            <a:xfrm>
              <a:off x="7715250" y="6000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4" name="Circle"/>
            <p:cNvSpPr/>
            <p:nvPr/>
          </p:nvSpPr>
          <p:spPr>
            <a:xfrm>
              <a:off x="8554640" y="57150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5" name="Circle"/>
            <p:cNvSpPr/>
            <p:nvPr/>
          </p:nvSpPr>
          <p:spPr>
            <a:xfrm>
              <a:off x="8304609" y="659010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6" name="Circle"/>
            <p:cNvSpPr/>
            <p:nvPr/>
          </p:nvSpPr>
          <p:spPr>
            <a:xfrm>
              <a:off x="9144000" y="64472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7" name="Circle"/>
            <p:cNvSpPr/>
            <p:nvPr/>
          </p:nvSpPr>
          <p:spPr>
            <a:xfrm>
              <a:off x="9608343" y="5857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8" name="Circle"/>
            <p:cNvSpPr/>
            <p:nvPr/>
          </p:nvSpPr>
          <p:spPr>
            <a:xfrm>
              <a:off x="9144000" y="526851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19" name="Circle"/>
            <p:cNvSpPr/>
            <p:nvPr/>
          </p:nvSpPr>
          <p:spPr>
            <a:xfrm>
              <a:off x="8251031" y="48398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0" name="Circle"/>
            <p:cNvSpPr/>
            <p:nvPr/>
          </p:nvSpPr>
          <p:spPr>
            <a:xfrm>
              <a:off x="7429500" y="5125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1" name="Circle"/>
            <p:cNvSpPr/>
            <p:nvPr/>
          </p:nvSpPr>
          <p:spPr>
            <a:xfrm>
              <a:off x="6840140" y="600075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2" name="Circle"/>
            <p:cNvSpPr/>
            <p:nvPr/>
          </p:nvSpPr>
          <p:spPr>
            <a:xfrm>
              <a:off x="7465218" y="675084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3" name="Circle"/>
            <p:cNvSpPr/>
            <p:nvPr/>
          </p:nvSpPr>
          <p:spPr>
            <a:xfrm>
              <a:off x="7250906" y="35897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4" name="Circle"/>
            <p:cNvSpPr/>
            <p:nvPr/>
          </p:nvSpPr>
          <p:spPr>
            <a:xfrm>
              <a:off x="8090296" y="3303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5" name="Circle"/>
            <p:cNvSpPr/>
            <p:nvPr/>
          </p:nvSpPr>
          <p:spPr>
            <a:xfrm>
              <a:off x="7840265" y="417909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6" name="Circle"/>
            <p:cNvSpPr/>
            <p:nvPr/>
          </p:nvSpPr>
          <p:spPr>
            <a:xfrm>
              <a:off x="8679656" y="40362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7" name="Circle"/>
            <p:cNvSpPr/>
            <p:nvPr/>
          </p:nvSpPr>
          <p:spPr>
            <a:xfrm>
              <a:off x="9144000" y="344685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8" name="Circle"/>
            <p:cNvSpPr/>
            <p:nvPr/>
          </p:nvSpPr>
          <p:spPr>
            <a:xfrm>
              <a:off x="8679656" y="2857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29" name="Circle"/>
            <p:cNvSpPr/>
            <p:nvPr/>
          </p:nvSpPr>
          <p:spPr>
            <a:xfrm>
              <a:off x="7786687" y="2428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0" name="Circle"/>
            <p:cNvSpPr/>
            <p:nvPr/>
          </p:nvSpPr>
          <p:spPr>
            <a:xfrm>
              <a:off x="6965156" y="2714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1" name="Circle"/>
            <p:cNvSpPr/>
            <p:nvPr/>
          </p:nvSpPr>
          <p:spPr>
            <a:xfrm>
              <a:off x="6375796" y="3589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2" name="Circle"/>
            <p:cNvSpPr/>
            <p:nvPr/>
          </p:nvSpPr>
          <p:spPr>
            <a:xfrm>
              <a:off x="7000875" y="4339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3" name="Circle"/>
            <p:cNvSpPr/>
            <p:nvPr/>
          </p:nvSpPr>
          <p:spPr>
            <a:xfrm>
              <a:off x="6054328" y="116085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4" name="Circle"/>
            <p:cNvSpPr/>
            <p:nvPr/>
          </p:nvSpPr>
          <p:spPr>
            <a:xfrm>
              <a:off x="6893718" y="87510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5" name="Circle"/>
            <p:cNvSpPr/>
            <p:nvPr/>
          </p:nvSpPr>
          <p:spPr>
            <a:xfrm>
              <a:off x="6643687" y="175021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6" name="Circle"/>
            <p:cNvSpPr/>
            <p:nvPr/>
          </p:nvSpPr>
          <p:spPr>
            <a:xfrm>
              <a:off x="7483078" y="160734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7" name="Circle"/>
            <p:cNvSpPr/>
            <p:nvPr/>
          </p:nvSpPr>
          <p:spPr>
            <a:xfrm>
              <a:off x="7947421" y="1017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8" name="Circle"/>
            <p:cNvSpPr/>
            <p:nvPr/>
          </p:nvSpPr>
          <p:spPr>
            <a:xfrm>
              <a:off x="7483078" y="428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39" name="Circle"/>
            <p:cNvSpPr/>
            <p:nvPr/>
          </p:nvSpPr>
          <p:spPr>
            <a:xfrm>
              <a:off x="6590109" y="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0" name="Circle"/>
            <p:cNvSpPr/>
            <p:nvPr/>
          </p:nvSpPr>
          <p:spPr>
            <a:xfrm>
              <a:off x="5768578" y="285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1" name="Circle"/>
            <p:cNvSpPr/>
            <p:nvPr/>
          </p:nvSpPr>
          <p:spPr>
            <a:xfrm>
              <a:off x="5179218" y="1160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2" name="Circle"/>
            <p:cNvSpPr/>
            <p:nvPr/>
          </p:nvSpPr>
          <p:spPr>
            <a:xfrm>
              <a:off x="5804296" y="1910953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3" name="Circle"/>
            <p:cNvSpPr/>
            <p:nvPr/>
          </p:nvSpPr>
          <p:spPr>
            <a:xfrm>
              <a:off x="2428875" y="13037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4" name="Circle"/>
            <p:cNvSpPr/>
            <p:nvPr/>
          </p:nvSpPr>
          <p:spPr>
            <a:xfrm>
              <a:off x="3268265" y="1017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5" name="Circle"/>
            <p:cNvSpPr/>
            <p:nvPr/>
          </p:nvSpPr>
          <p:spPr>
            <a:xfrm>
              <a:off x="3018234" y="18930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6" name="Circle"/>
            <p:cNvSpPr/>
            <p:nvPr/>
          </p:nvSpPr>
          <p:spPr>
            <a:xfrm>
              <a:off x="3857625" y="17502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7" name="Circle"/>
            <p:cNvSpPr/>
            <p:nvPr/>
          </p:nvSpPr>
          <p:spPr>
            <a:xfrm>
              <a:off x="4321968" y="1160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8" name="Circle"/>
            <p:cNvSpPr/>
            <p:nvPr/>
          </p:nvSpPr>
          <p:spPr>
            <a:xfrm>
              <a:off x="3857625" y="571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49" name="Circle"/>
            <p:cNvSpPr/>
            <p:nvPr/>
          </p:nvSpPr>
          <p:spPr>
            <a:xfrm>
              <a:off x="2964656" y="142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0" name="Circle"/>
            <p:cNvSpPr/>
            <p:nvPr/>
          </p:nvSpPr>
          <p:spPr>
            <a:xfrm>
              <a:off x="2143125" y="428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1" name="Circle"/>
            <p:cNvSpPr/>
            <p:nvPr/>
          </p:nvSpPr>
          <p:spPr>
            <a:xfrm>
              <a:off x="1553765" y="1303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2" name="Circle"/>
            <p:cNvSpPr/>
            <p:nvPr/>
          </p:nvSpPr>
          <p:spPr>
            <a:xfrm>
              <a:off x="2178843" y="2053828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3" name="Circle"/>
            <p:cNvSpPr/>
            <p:nvPr/>
          </p:nvSpPr>
          <p:spPr>
            <a:xfrm>
              <a:off x="875109" y="39647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4" name="Circle"/>
            <p:cNvSpPr/>
            <p:nvPr/>
          </p:nvSpPr>
          <p:spPr>
            <a:xfrm>
              <a:off x="1714500" y="367903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5" name="Circle"/>
            <p:cNvSpPr/>
            <p:nvPr/>
          </p:nvSpPr>
          <p:spPr>
            <a:xfrm>
              <a:off x="1464468" y="45541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6" name="Circle"/>
            <p:cNvSpPr/>
            <p:nvPr/>
          </p:nvSpPr>
          <p:spPr>
            <a:xfrm>
              <a:off x="2303859" y="441126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7" name="Circle"/>
            <p:cNvSpPr/>
            <p:nvPr/>
          </p:nvSpPr>
          <p:spPr>
            <a:xfrm>
              <a:off x="2768203" y="3821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8" name="Circle"/>
            <p:cNvSpPr/>
            <p:nvPr/>
          </p:nvSpPr>
          <p:spPr>
            <a:xfrm>
              <a:off x="2303859" y="3232546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59" name="Circle"/>
            <p:cNvSpPr/>
            <p:nvPr/>
          </p:nvSpPr>
          <p:spPr>
            <a:xfrm>
              <a:off x="1410890" y="280392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0" name="Circle"/>
            <p:cNvSpPr/>
            <p:nvPr/>
          </p:nvSpPr>
          <p:spPr>
            <a:xfrm>
              <a:off x="589359" y="308967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1" name="Circle"/>
            <p:cNvSpPr/>
            <p:nvPr/>
          </p:nvSpPr>
          <p:spPr>
            <a:xfrm>
              <a:off x="0" y="39647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2" name="Circle"/>
            <p:cNvSpPr/>
            <p:nvPr/>
          </p:nvSpPr>
          <p:spPr>
            <a:xfrm>
              <a:off x="625078" y="4714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3" name="Circle"/>
            <p:cNvSpPr/>
            <p:nvPr/>
          </p:nvSpPr>
          <p:spPr>
            <a:xfrm>
              <a:off x="2839640" y="680442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4" name="Circle"/>
            <p:cNvSpPr/>
            <p:nvPr/>
          </p:nvSpPr>
          <p:spPr>
            <a:xfrm>
              <a:off x="2018109" y="6286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5" name="Circle"/>
            <p:cNvSpPr/>
            <p:nvPr/>
          </p:nvSpPr>
          <p:spPr>
            <a:xfrm>
              <a:off x="2500312" y="764381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6" name="Circle"/>
            <p:cNvSpPr/>
            <p:nvPr/>
          </p:nvSpPr>
          <p:spPr>
            <a:xfrm>
              <a:off x="3321843" y="75902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7" name="Circle"/>
            <p:cNvSpPr/>
            <p:nvPr/>
          </p:nvSpPr>
          <p:spPr>
            <a:xfrm>
              <a:off x="3786187" y="7000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8" name="Circle"/>
            <p:cNvSpPr/>
            <p:nvPr/>
          </p:nvSpPr>
          <p:spPr>
            <a:xfrm>
              <a:off x="2786062" y="5875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69" name="Circle"/>
            <p:cNvSpPr/>
            <p:nvPr/>
          </p:nvSpPr>
          <p:spPr>
            <a:xfrm>
              <a:off x="3143250" y="4964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0" name="Circle"/>
            <p:cNvSpPr/>
            <p:nvPr/>
          </p:nvSpPr>
          <p:spPr>
            <a:xfrm>
              <a:off x="1589484" y="5518546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1" name="Circle"/>
            <p:cNvSpPr/>
            <p:nvPr/>
          </p:nvSpPr>
          <p:spPr>
            <a:xfrm>
              <a:off x="1196578" y="65008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2" name="Circle"/>
            <p:cNvSpPr/>
            <p:nvPr/>
          </p:nvSpPr>
          <p:spPr>
            <a:xfrm>
              <a:off x="1714500" y="71258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3" name="Circle"/>
            <p:cNvSpPr/>
            <p:nvPr/>
          </p:nvSpPr>
          <p:spPr>
            <a:xfrm>
              <a:off x="8643937" y="85725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4" name="Circle"/>
            <p:cNvSpPr/>
            <p:nvPr/>
          </p:nvSpPr>
          <p:spPr>
            <a:xfrm>
              <a:off x="9483328" y="8286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5" name="Circle"/>
            <p:cNvSpPr/>
            <p:nvPr/>
          </p:nvSpPr>
          <p:spPr>
            <a:xfrm>
              <a:off x="9233296" y="9161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6" name="Circle"/>
            <p:cNvSpPr/>
            <p:nvPr/>
          </p:nvSpPr>
          <p:spPr>
            <a:xfrm>
              <a:off x="10072687" y="9018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7" name="Circle"/>
            <p:cNvSpPr/>
            <p:nvPr/>
          </p:nvSpPr>
          <p:spPr>
            <a:xfrm>
              <a:off x="10537031" y="8429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8" name="Circle"/>
            <p:cNvSpPr/>
            <p:nvPr/>
          </p:nvSpPr>
          <p:spPr>
            <a:xfrm>
              <a:off x="10072687" y="7840265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79" name="Circle"/>
            <p:cNvSpPr/>
            <p:nvPr/>
          </p:nvSpPr>
          <p:spPr>
            <a:xfrm>
              <a:off x="9179718" y="7411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0" name="Circle"/>
            <p:cNvSpPr/>
            <p:nvPr/>
          </p:nvSpPr>
          <p:spPr>
            <a:xfrm>
              <a:off x="8358187" y="769739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1" name="Circle"/>
            <p:cNvSpPr/>
            <p:nvPr/>
          </p:nvSpPr>
          <p:spPr>
            <a:xfrm>
              <a:off x="7768828" y="8572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2" name="Circle"/>
            <p:cNvSpPr/>
            <p:nvPr/>
          </p:nvSpPr>
          <p:spPr>
            <a:xfrm>
              <a:off x="8393906" y="93225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3" name="Circle"/>
            <p:cNvSpPr/>
            <p:nvPr/>
          </p:nvSpPr>
          <p:spPr>
            <a:xfrm>
              <a:off x="10965656" y="639365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4" name="Circle"/>
            <p:cNvSpPr/>
            <p:nvPr/>
          </p:nvSpPr>
          <p:spPr>
            <a:xfrm>
              <a:off x="11805046" y="637579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5" name="Circle"/>
            <p:cNvSpPr/>
            <p:nvPr/>
          </p:nvSpPr>
          <p:spPr>
            <a:xfrm>
              <a:off x="11555015" y="7250906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6" name="Circle"/>
            <p:cNvSpPr/>
            <p:nvPr/>
          </p:nvSpPr>
          <p:spPr>
            <a:xfrm>
              <a:off x="12394406" y="710803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7" name="Circle"/>
            <p:cNvSpPr/>
            <p:nvPr/>
          </p:nvSpPr>
          <p:spPr>
            <a:xfrm>
              <a:off x="12858750" y="651867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8" name="Circle"/>
            <p:cNvSpPr/>
            <p:nvPr/>
          </p:nvSpPr>
          <p:spPr>
            <a:xfrm>
              <a:off x="12394406" y="5929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89" name="Circle"/>
            <p:cNvSpPr/>
            <p:nvPr/>
          </p:nvSpPr>
          <p:spPr>
            <a:xfrm>
              <a:off x="11501437" y="550068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0" name="Circle"/>
            <p:cNvSpPr/>
            <p:nvPr/>
          </p:nvSpPr>
          <p:spPr>
            <a:xfrm>
              <a:off x="10679906" y="5786437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1" name="Circle"/>
            <p:cNvSpPr/>
            <p:nvPr/>
          </p:nvSpPr>
          <p:spPr>
            <a:xfrm>
              <a:off x="10090546" y="6661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2" name="Circle"/>
            <p:cNvSpPr/>
            <p:nvPr/>
          </p:nvSpPr>
          <p:spPr>
            <a:xfrm>
              <a:off x="10715625" y="7411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3" name="Circle"/>
            <p:cNvSpPr/>
            <p:nvPr/>
          </p:nvSpPr>
          <p:spPr>
            <a:xfrm>
              <a:off x="10322718" y="392906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4" name="Circle"/>
            <p:cNvSpPr/>
            <p:nvPr/>
          </p:nvSpPr>
          <p:spPr>
            <a:xfrm>
              <a:off x="11162109" y="391120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5" name="Circle"/>
            <p:cNvSpPr/>
            <p:nvPr/>
          </p:nvSpPr>
          <p:spPr>
            <a:xfrm>
              <a:off x="10912078" y="4786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6" name="Circle"/>
            <p:cNvSpPr/>
            <p:nvPr/>
          </p:nvSpPr>
          <p:spPr>
            <a:xfrm>
              <a:off x="11751468" y="464343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7" name="Circle"/>
            <p:cNvSpPr/>
            <p:nvPr/>
          </p:nvSpPr>
          <p:spPr>
            <a:xfrm>
              <a:off x="12215812" y="4054078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8" name="Circle"/>
            <p:cNvSpPr/>
            <p:nvPr/>
          </p:nvSpPr>
          <p:spPr>
            <a:xfrm>
              <a:off x="11751468" y="346471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499" name="Circle"/>
            <p:cNvSpPr/>
            <p:nvPr/>
          </p:nvSpPr>
          <p:spPr>
            <a:xfrm>
              <a:off x="10858500" y="30360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0" name="Circle"/>
            <p:cNvSpPr/>
            <p:nvPr/>
          </p:nvSpPr>
          <p:spPr>
            <a:xfrm>
              <a:off x="10036968" y="332184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1" name="Circle"/>
            <p:cNvSpPr/>
            <p:nvPr/>
          </p:nvSpPr>
          <p:spPr>
            <a:xfrm>
              <a:off x="9447609" y="419695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2" name="Circle"/>
            <p:cNvSpPr/>
            <p:nvPr/>
          </p:nvSpPr>
          <p:spPr>
            <a:xfrm>
              <a:off x="10072687" y="49470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3" name="Circle"/>
            <p:cNvSpPr/>
            <p:nvPr/>
          </p:nvSpPr>
          <p:spPr>
            <a:xfrm>
              <a:off x="9626203" y="144660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4" name="Circle"/>
            <p:cNvSpPr/>
            <p:nvPr/>
          </p:nvSpPr>
          <p:spPr>
            <a:xfrm>
              <a:off x="10465593" y="142875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5" name="Circle"/>
            <p:cNvSpPr/>
            <p:nvPr/>
          </p:nvSpPr>
          <p:spPr>
            <a:xfrm>
              <a:off x="10215562" y="2303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6" name="Circle"/>
            <p:cNvSpPr/>
            <p:nvPr/>
          </p:nvSpPr>
          <p:spPr>
            <a:xfrm>
              <a:off x="11054953" y="216098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7" name="Circle"/>
            <p:cNvSpPr/>
            <p:nvPr/>
          </p:nvSpPr>
          <p:spPr>
            <a:xfrm>
              <a:off x="11519296" y="157162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8" name="Circle"/>
            <p:cNvSpPr/>
            <p:nvPr/>
          </p:nvSpPr>
          <p:spPr>
            <a:xfrm>
              <a:off x="11054953" y="98226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09" name="Circle"/>
            <p:cNvSpPr/>
            <p:nvPr/>
          </p:nvSpPr>
          <p:spPr>
            <a:xfrm>
              <a:off x="10161984" y="553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0" name="Circle"/>
            <p:cNvSpPr/>
            <p:nvPr/>
          </p:nvSpPr>
          <p:spPr>
            <a:xfrm>
              <a:off x="9340453" y="8393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1" name="Circle"/>
            <p:cNvSpPr/>
            <p:nvPr/>
          </p:nvSpPr>
          <p:spPr>
            <a:xfrm>
              <a:off x="8751093" y="17145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2" name="Circle"/>
            <p:cNvSpPr/>
            <p:nvPr/>
          </p:nvSpPr>
          <p:spPr>
            <a:xfrm>
              <a:off x="9376171" y="246459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3" name="Circle"/>
            <p:cNvSpPr/>
            <p:nvPr/>
          </p:nvSpPr>
          <p:spPr>
            <a:xfrm>
              <a:off x="5179218" y="442912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1518" name="Group"/>
          <p:cNvGrpSpPr/>
          <p:nvPr/>
        </p:nvGrpSpPr>
        <p:grpSpPr>
          <a:xfrm>
            <a:off x="10870406" y="7322343"/>
            <a:ext cx="2286001" cy="2286001"/>
            <a:chOff x="0" y="0"/>
            <a:chExt cx="2286000" cy="2286000"/>
          </a:xfrm>
        </p:grpSpPr>
        <p:sp>
          <p:nvSpPr>
            <p:cNvPr id="1515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6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17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522" name="Group"/>
          <p:cNvGrpSpPr/>
          <p:nvPr/>
        </p:nvGrpSpPr>
        <p:grpSpPr>
          <a:xfrm>
            <a:off x="10066734" y="7786687"/>
            <a:ext cx="2286001" cy="2286001"/>
            <a:chOff x="0" y="0"/>
            <a:chExt cx="2286000" cy="2286000"/>
          </a:xfrm>
        </p:grpSpPr>
        <p:sp>
          <p:nvSpPr>
            <p:cNvPr id="1519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0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1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Overlapping Receptive Fields…"/>
          <p:cNvSpPr txBox="1"/>
          <p:nvPr/>
        </p:nvSpPr>
        <p:spPr>
          <a:xfrm>
            <a:off x="3476625" y="1714500"/>
            <a:ext cx="12150677" cy="161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Overlapping Receptive Fields </a:t>
            </a:r>
          </a:p>
          <a:p>
            <a:pPr marL="81280" marR="81280" algn="l" defTabSz="1821656">
              <a:defRPr b="1" sz="46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of On-Center &amp; Off-Center Ganglion Cells</a:t>
            </a:r>
          </a:p>
        </p:txBody>
      </p:sp>
      <p:grpSp>
        <p:nvGrpSpPr>
          <p:cNvPr id="1655" name="Group"/>
          <p:cNvGrpSpPr/>
          <p:nvPr/>
        </p:nvGrpSpPr>
        <p:grpSpPr>
          <a:xfrm>
            <a:off x="5476875" y="3518296"/>
            <a:ext cx="13412391" cy="9876236"/>
            <a:chOff x="0" y="0"/>
            <a:chExt cx="13412390" cy="9876234"/>
          </a:xfrm>
        </p:grpSpPr>
        <p:sp>
          <p:nvSpPr>
            <p:cNvPr id="1525" name="Circle"/>
            <p:cNvSpPr/>
            <p:nvPr/>
          </p:nvSpPr>
          <p:spPr>
            <a:xfrm>
              <a:off x="3946921" y="3232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6" name="Circle"/>
            <p:cNvSpPr/>
            <p:nvPr/>
          </p:nvSpPr>
          <p:spPr>
            <a:xfrm>
              <a:off x="4786312" y="294679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7" name="Circle"/>
            <p:cNvSpPr/>
            <p:nvPr/>
          </p:nvSpPr>
          <p:spPr>
            <a:xfrm>
              <a:off x="4536281" y="3821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8" name="Circle"/>
            <p:cNvSpPr/>
            <p:nvPr/>
          </p:nvSpPr>
          <p:spPr>
            <a:xfrm>
              <a:off x="5375671" y="3679031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29" name="Circle"/>
            <p:cNvSpPr/>
            <p:nvPr/>
          </p:nvSpPr>
          <p:spPr>
            <a:xfrm>
              <a:off x="5840015" y="308967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0" name="Circle"/>
            <p:cNvSpPr/>
            <p:nvPr/>
          </p:nvSpPr>
          <p:spPr>
            <a:xfrm>
              <a:off x="5375671" y="250031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1" name="Circle"/>
            <p:cNvSpPr/>
            <p:nvPr/>
          </p:nvSpPr>
          <p:spPr>
            <a:xfrm>
              <a:off x="4482703" y="2071687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2" name="Circle"/>
            <p:cNvSpPr/>
            <p:nvPr/>
          </p:nvSpPr>
          <p:spPr>
            <a:xfrm>
              <a:off x="3661171" y="235743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3" name="Circle"/>
            <p:cNvSpPr/>
            <p:nvPr/>
          </p:nvSpPr>
          <p:spPr>
            <a:xfrm>
              <a:off x="3071812" y="3232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4" name="Circle"/>
            <p:cNvSpPr/>
            <p:nvPr/>
          </p:nvSpPr>
          <p:spPr>
            <a:xfrm>
              <a:off x="3696890" y="3982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5" name="Circle"/>
            <p:cNvSpPr/>
            <p:nvPr/>
          </p:nvSpPr>
          <p:spPr>
            <a:xfrm>
              <a:off x="4572000" y="54113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6" name="Circle"/>
            <p:cNvSpPr/>
            <p:nvPr/>
          </p:nvSpPr>
          <p:spPr>
            <a:xfrm>
              <a:off x="5411390" y="5125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7" name="Circle"/>
            <p:cNvSpPr/>
            <p:nvPr/>
          </p:nvSpPr>
          <p:spPr>
            <a:xfrm>
              <a:off x="5161359" y="6000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8" name="Circle"/>
            <p:cNvSpPr/>
            <p:nvPr/>
          </p:nvSpPr>
          <p:spPr>
            <a:xfrm>
              <a:off x="6000750" y="5857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39" name="Circle"/>
            <p:cNvSpPr/>
            <p:nvPr/>
          </p:nvSpPr>
          <p:spPr>
            <a:xfrm>
              <a:off x="6465093" y="5268515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0" name="Circle"/>
            <p:cNvSpPr/>
            <p:nvPr/>
          </p:nvSpPr>
          <p:spPr>
            <a:xfrm>
              <a:off x="6000750" y="467915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1" name="Circle"/>
            <p:cNvSpPr/>
            <p:nvPr/>
          </p:nvSpPr>
          <p:spPr>
            <a:xfrm>
              <a:off x="4286250" y="45362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2" name="Circle"/>
            <p:cNvSpPr/>
            <p:nvPr/>
          </p:nvSpPr>
          <p:spPr>
            <a:xfrm>
              <a:off x="3696890" y="541139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3" name="Circle"/>
            <p:cNvSpPr/>
            <p:nvPr/>
          </p:nvSpPr>
          <p:spPr>
            <a:xfrm>
              <a:off x="4321968" y="61614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4" name="Circle"/>
            <p:cNvSpPr/>
            <p:nvPr/>
          </p:nvSpPr>
          <p:spPr>
            <a:xfrm>
              <a:off x="5161359" y="7768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5" name="Circle"/>
            <p:cNvSpPr/>
            <p:nvPr/>
          </p:nvSpPr>
          <p:spPr>
            <a:xfrm>
              <a:off x="6000750" y="748307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6" name="Circle"/>
            <p:cNvSpPr/>
            <p:nvPr/>
          </p:nvSpPr>
          <p:spPr>
            <a:xfrm>
              <a:off x="5750718" y="835818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7" name="Circle"/>
            <p:cNvSpPr/>
            <p:nvPr/>
          </p:nvSpPr>
          <p:spPr>
            <a:xfrm>
              <a:off x="6590109" y="8215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8" name="Circle"/>
            <p:cNvSpPr/>
            <p:nvPr/>
          </p:nvSpPr>
          <p:spPr>
            <a:xfrm>
              <a:off x="7054453" y="762595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49" name="Circle"/>
            <p:cNvSpPr/>
            <p:nvPr/>
          </p:nvSpPr>
          <p:spPr>
            <a:xfrm>
              <a:off x="6590109" y="70365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0" name="Circle"/>
            <p:cNvSpPr/>
            <p:nvPr/>
          </p:nvSpPr>
          <p:spPr>
            <a:xfrm>
              <a:off x="5697140" y="660796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1" name="Circle"/>
            <p:cNvSpPr/>
            <p:nvPr/>
          </p:nvSpPr>
          <p:spPr>
            <a:xfrm>
              <a:off x="4875609" y="68937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2" name="Circle"/>
            <p:cNvSpPr/>
            <p:nvPr/>
          </p:nvSpPr>
          <p:spPr>
            <a:xfrm>
              <a:off x="4286250" y="7768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3" name="Circle"/>
            <p:cNvSpPr/>
            <p:nvPr/>
          </p:nvSpPr>
          <p:spPr>
            <a:xfrm>
              <a:off x="4911328" y="851892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4" name="Circle"/>
            <p:cNvSpPr/>
            <p:nvPr/>
          </p:nvSpPr>
          <p:spPr>
            <a:xfrm>
              <a:off x="7715250" y="6000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5" name="Circle"/>
            <p:cNvSpPr/>
            <p:nvPr/>
          </p:nvSpPr>
          <p:spPr>
            <a:xfrm>
              <a:off x="8554640" y="57150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6" name="Circle"/>
            <p:cNvSpPr/>
            <p:nvPr/>
          </p:nvSpPr>
          <p:spPr>
            <a:xfrm>
              <a:off x="8304609" y="659010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7" name="Circle"/>
            <p:cNvSpPr/>
            <p:nvPr/>
          </p:nvSpPr>
          <p:spPr>
            <a:xfrm>
              <a:off x="9144000" y="64472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8" name="Circle"/>
            <p:cNvSpPr/>
            <p:nvPr/>
          </p:nvSpPr>
          <p:spPr>
            <a:xfrm>
              <a:off x="9608343" y="5857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59" name="Circle"/>
            <p:cNvSpPr/>
            <p:nvPr/>
          </p:nvSpPr>
          <p:spPr>
            <a:xfrm>
              <a:off x="9144000" y="526851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0" name="Circle"/>
            <p:cNvSpPr/>
            <p:nvPr/>
          </p:nvSpPr>
          <p:spPr>
            <a:xfrm>
              <a:off x="8251031" y="48398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1" name="Circle"/>
            <p:cNvSpPr/>
            <p:nvPr/>
          </p:nvSpPr>
          <p:spPr>
            <a:xfrm>
              <a:off x="7429500" y="5125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2" name="Circle"/>
            <p:cNvSpPr/>
            <p:nvPr/>
          </p:nvSpPr>
          <p:spPr>
            <a:xfrm>
              <a:off x="6840140" y="600075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3" name="Circle"/>
            <p:cNvSpPr/>
            <p:nvPr/>
          </p:nvSpPr>
          <p:spPr>
            <a:xfrm>
              <a:off x="7465218" y="675084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4" name="Circle"/>
            <p:cNvSpPr/>
            <p:nvPr/>
          </p:nvSpPr>
          <p:spPr>
            <a:xfrm>
              <a:off x="7250906" y="35897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5" name="Circle"/>
            <p:cNvSpPr/>
            <p:nvPr/>
          </p:nvSpPr>
          <p:spPr>
            <a:xfrm>
              <a:off x="8090296" y="3303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6" name="Circle"/>
            <p:cNvSpPr/>
            <p:nvPr/>
          </p:nvSpPr>
          <p:spPr>
            <a:xfrm>
              <a:off x="7840265" y="417909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7" name="Circle"/>
            <p:cNvSpPr/>
            <p:nvPr/>
          </p:nvSpPr>
          <p:spPr>
            <a:xfrm>
              <a:off x="8679656" y="40362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8" name="Circle"/>
            <p:cNvSpPr/>
            <p:nvPr/>
          </p:nvSpPr>
          <p:spPr>
            <a:xfrm>
              <a:off x="9144000" y="344685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69" name="Circle"/>
            <p:cNvSpPr/>
            <p:nvPr/>
          </p:nvSpPr>
          <p:spPr>
            <a:xfrm>
              <a:off x="8679656" y="2857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0" name="Circle"/>
            <p:cNvSpPr/>
            <p:nvPr/>
          </p:nvSpPr>
          <p:spPr>
            <a:xfrm>
              <a:off x="7786687" y="2428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1" name="Circle"/>
            <p:cNvSpPr/>
            <p:nvPr/>
          </p:nvSpPr>
          <p:spPr>
            <a:xfrm>
              <a:off x="6965156" y="2714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2" name="Circle"/>
            <p:cNvSpPr/>
            <p:nvPr/>
          </p:nvSpPr>
          <p:spPr>
            <a:xfrm>
              <a:off x="6375796" y="3589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3" name="Circle"/>
            <p:cNvSpPr/>
            <p:nvPr/>
          </p:nvSpPr>
          <p:spPr>
            <a:xfrm>
              <a:off x="7000875" y="4339828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4" name="Circle"/>
            <p:cNvSpPr/>
            <p:nvPr/>
          </p:nvSpPr>
          <p:spPr>
            <a:xfrm>
              <a:off x="6054328" y="116085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5" name="Circle"/>
            <p:cNvSpPr/>
            <p:nvPr/>
          </p:nvSpPr>
          <p:spPr>
            <a:xfrm>
              <a:off x="6893718" y="87510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6" name="Circle"/>
            <p:cNvSpPr/>
            <p:nvPr/>
          </p:nvSpPr>
          <p:spPr>
            <a:xfrm>
              <a:off x="6643687" y="175021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7" name="Circle"/>
            <p:cNvSpPr/>
            <p:nvPr/>
          </p:nvSpPr>
          <p:spPr>
            <a:xfrm>
              <a:off x="7483078" y="160734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8" name="Circle"/>
            <p:cNvSpPr/>
            <p:nvPr/>
          </p:nvSpPr>
          <p:spPr>
            <a:xfrm>
              <a:off x="7947421" y="1017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79" name="Circle"/>
            <p:cNvSpPr/>
            <p:nvPr/>
          </p:nvSpPr>
          <p:spPr>
            <a:xfrm>
              <a:off x="7483078" y="428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0" name="Circle"/>
            <p:cNvSpPr/>
            <p:nvPr/>
          </p:nvSpPr>
          <p:spPr>
            <a:xfrm>
              <a:off x="6590109" y="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1" name="Circle"/>
            <p:cNvSpPr/>
            <p:nvPr/>
          </p:nvSpPr>
          <p:spPr>
            <a:xfrm>
              <a:off x="5768578" y="285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2" name="Circle"/>
            <p:cNvSpPr/>
            <p:nvPr/>
          </p:nvSpPr>
          <p:spPr>
            <a:xfrm>
              <a:off x="5179218" y="1160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3" name="Circle"/>
            <p:cNvSpPr/>
            <p:nvPr/>
          </p:nvSpPr>
          <p:spPr>
            <a:xfrm>
              <a:off x="5804296" y="1910953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4" name="Circle"/>
            <p:cNvSpPr/>
            <p:nvPr/>
          </p:nvSpPr>
          <p:spPr>
            <a:xfrm>
              <a:off x="2428875" y="130373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5" name="Circle"/>
            <p:cNvSpPr/>
            <p:nvPr/>
          </p:nvSpPr>
          <p:spPr>
            <a:xfrm>
              <a:off x="3268265" y="1017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6" name="Circle"/>
            <p:cNvSpPr/>
            <p:nvPr/>
          </p:nvSpPr>
          <p:spPr>
            <a:xfrm>
              <a:off x="3018234" y="18930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7" name="Circle"/>
            <p:cNvSpPr/>
            <p:nvPr/>
          </p:nvSpPr>
          <p:spPr>
            <a:xfrm>
              <a:off x="3857625" y="1750218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8" name="Circle"/>
            <p:cNvSpPr/>
            <p:nvPr/>
          </p:nvSpPr>
          <p:spPr>
            <a:xfrm>
              <a:off x="4321968" y="1160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89" name="Circle"/>
            <p:cNvSpPr/>
            <p:nvPr/>
          </p:nvSpPr>
          <p:spPr>
            <a:xfrm>
              <a:off x="3857625" y="571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0" name="Circle"/>
            <p:cNvSpPr/>
            <p:nvPr/>
          </p:nvSpPr>
          <p:spPr>
            <a:xfrm>
              <a:off x="2964656" y="142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1" name="Circle"/>
            <p:cNvSpPr/>
            <p:nvPr/>
          </p:nvSpPr>
          <p:spPr>
            <a:xfrm>
              <a:off x="2143125" y="428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2" name="Circle"/>
            <p:cNvSpPr/>
            <p:nvPr/>
          </p:nvSpPr>
          <p:spPr>
            <a:xfrm>
              <a:off x="1553765" y="1303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3" name="Circle"/>
            <p:cNvSpPr/>
            <p:nvPr/>
          </p:nvSpPr>
          <p:spPr>
            <a:xfrm>
              <a:off x="2178843" y="2053828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4" name="Circle"/>
            <p:cNvSpPr/>
            <p:nvPr/>
          </p:nvSpPr>
          <p:spPr>
            <a:xfrm>
              <a:off x="875109" y="39647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5" name="Circle"/>
            <p:cNvSpPr/>
            <p:nvPr/>
          </p:nvSpPr>
          <p:spPr>
            <a:xfrm>
              <a:off x="1714500" y="367903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6" name="Circle"/>
            <p:cNvSpPr/>
            <p:nvPr/>
          </p:nvSpPr>
          <p:spPr>
            <a:xfrm>
              <a:off x="1464468" y="45541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7" name="Circle"/>
            <p:cNvSpPr/>
            <p:nvPr/>
          </p:nvSpPr>
          <p:spPr>
            <a:xfrm>
              <a:off x="2303859" y="441126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8" name="Circle"/>
            <p:cNvSpPr/>
            <p:nvPr/>
          </p:nvSpPr>
          <p:spPr>
            <a:xfrm>
              <a:off x="2768203" y="3821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599" name="Circle"/>
            <p:cNvSpPr/>
            <p:nvPr/>
          </p:nvSpPr>
          <p:spPr>
            <a:xfrm>
              <a:off x="2303859" y="3232546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0" name="Circle"/>
            <p:cNvSpPr/>
            <p:nvPr/>
          </p:nvSpPr>
          <p:spPr>
            <a:xfrm>
              <a:off x="1410890" y="280392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1" name="Circle"/>
            <p:cNvSpPr/>
            <p:nvPr/>
          </p:nvSpPr>
          <p:spPr>
            <a:xfrm>
              <a:off x="589359" y="308967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2" name="Circle"/>
            <p:cNvSpPr/>
            <p:nvPr/>
          </p:nvSpPr>
          <p:spPr>
            <a:xfrm>
              <a:off x="0" y="396478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3" name="Circle"/>
            <p:cNvSpPr/>
            <p:nvPr/>
          </p:nvSpPr>
          <p:spPr>
            <a:xfrm>
              <a:off x="625078" y="471487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4" name="Circle"/>
            <p:cNvSpPr/>
            <p:nvPr/>
          </p:nvSpPr>
          <p:spPr>
            <a:xfrm>
              <a:off x="2839640" y="6804421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5" name="Circle"/>
            <p:cNvSpPr/>
            <p:nvPr/>
          </p:nvSpPr>
          <p:spPr>
            <a:xfrm>
              <a:off x="2018109" y="6286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6" name="Circle"/>
            <p:cNvSpPr/>
            <p:nvPr/>
          </p:nvSpPr>
          <p:spPr>
            <a:xfrm>
              <a:off x="2500312" y="764381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7" name="Circle"/>
            <p:cNvSpPr/>
            <p:nvPr/>
          </p:nvSpPr>
          <p:spPr>
            <a:xfrm>
              <a:off x="3321843" y="75902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8" name="Circle"/>
            <p:cNvSpPr/>
            <p:nvPr/>
          </p:nvSpPr>
          <p:spPr>
            <a:xfrm>
              <a:off x="3786187" y="700087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09" name="Circle"/>
            <p:cNvSpPr/>
            <p:nvPr/>
          </p:nvSpPr>
          <p:spPr>
            <a:xfrm>
              <a:off x="2786062" y="587573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0" name="Circle"/>
            <p:cNvSpPr/>
            <p:nvPr/>
          </p:nvSpPr>
          <p:spPr>
            <a:xfrm>
              <a:off x="3143250" y="496490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1" name="Circle"/>
            <p:cNvSpPr/>
            <p:nvPr/>
          </p:nvSpPr>
          <p:spPr>
            <a:xfrm>
              <a:off x="1589484" y="5518546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2" name="Circle"/>
            <p:cNvSpPr/>
            <p:nvPr/>
          </p:nvSpPr>
          <p:spPr>
            <a:xfrm>
              <a:off x="1196578" y="65008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3" name="Circle"/>
            <p:cNvSpPr/>
            <p:nvPr/>
          </p:nvSpPr>
          <p:spPr>
            <a:xfrm>
              <a:off x="1714500" y="71258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4" name="Circle"/>
            <p:cNvSpPr/>
            <p:nvPr/>
          </p:nvSpPr>
          <p:spPr>
            <a:xfrm>
              <a:off x="8643937" y="85725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5" name="Circle"/>
            <p:cNvSpPr/>
            <p:nvPr/>
          </p:nvSpPr>
          <p:spPr>
            <a:xfrm>
              <a:off x="9483328" y="828675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6" name="Circle"/>
            <p:cNvSpPr/>
            <p:nvPr/>
          </p:nvSpPr>
          <p:spPr>
            <a:xfrm>
              <a:off x="9233296" y="9161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7" name="Circle"/>
            <p:cNvSpPr/>
            <p:nvPr/>
          </p:nvSpPr>
          <p:spPr>
            <a:xfrm>
              <a:off x="10072687" y="9018984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8" name="Circle"/>
            <p:cNvSpPr/>
            <p:nvPr/>
          </p:nvSpPr>
          <p:spPr>
            <a:xfrm>
              <a:off x="10537031" y="8429625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19" name="Circle"/>
            <p:cNvSpPr/>
            <p:nvPr/>
          </p:nvSpPr>
          <p:spPr>
            <a:xfrm>
              <a:off x="10072687" y="7840265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0" name="Circle"/>
            <p:cNvSpPr/>
            <p:nvPr/>
          </p:nvSpPr>
          <p:spPr>
            <a:xfrm>
              <a:off x="9179718" y="741164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1" name="Circle"/>
            <p:cNvSpPr/>
            <p:nvPr/>
          </p:nvSpPr>
          <p:spPr>
            <a:xfrm>
              <a:off x="8358187" y="7697390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2" name="Circle"/>
            <p:cNvSpPr/>
            <p:nvPr/>
          </p:nvSpPr>
          <p:spPr>
            <a:xfrm>
              <a:off x="7768828" y="8572500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3" name="Circle"/>
            <p:cNvSpPr/>
            <p:nvPr/>
          </p:nvSpPr>
          <p:spPr>
            <a:xfrm>
              <a:off x="8393906" y="93225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4" name="Circle"/>
            <p:cNvSpPr/>
            <p:nvPr/>
          </p:nvSpPr>
          <p:spPr>
            <a:xfrm>
              <a:off x="10965656" y="6393656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5" name="Circle"/>
            <p:cNvSpPr/>
            <p:nvPr/>
          </p:nvSpPr>
          <p:spPr>
            <a:xfrm>
              <a:off x="11805046" y="637579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6" name="Circle"/>
            <p:cNvSpPr/>
            <p:nvPr/>
          </p:nvSpPr>
          <p:spPr>
            <a:xfrm>
              <a:off x="11555015" y="7250906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7" name="Circle"/>
            <p:cNvSpPr/>
            <p:nvPr/>
          </p:nvSpPr>
          <p:spPr>
            <a:xfrm>
              <a:off x="12394406" y="7108031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8" name="Circle"/>
            <p:cNvSpPr/>
            <p:nvPr/>
          </p:nvSpPr>
          <p:spPr>
            <a:xfrm>
              <a:off x="12858750" y="6518671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29" name="Circle"/>
            <p:cNvSpPr/>
            <p:nvPr/>
          </p:nvSpPr>
          <p:spPr>
            <a:xfrm>
              <a:off x="12394406" y="5929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0" name="Circle"/>
            <p:cNvSpPr/>
            <p:nvPr/>
          </p:nvSpPr>
          <p:spPr>
            <a:xfrm>
              <a:off x="11501437" y="550068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1" name="Circle"/>
            <p:cNvSpPr/>
            <p:nvPr/>
          </p:nvSpPr>
          <p:spPr>
            <a:xfrm>
              <a:off x="10679906" y="5786437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2" name="Circle"/>
            <p:cNvSpPr/>
            <p:nvPr/>
          </p:nvSpPr>
          <p:spPr>
            <a:xfrm>
              <a:off x="10090546" y="66615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3" name="Circle"/>
            <p:cNvSpPr/>
            <p:nvPr/>
          </p:nvSpPr>
          <p:spPr>
            <a:xfrm>
              <a:off x="10715625" y="7411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4" name="Circle"/>
            <p:cNvSpPr/>
            <p:nvPr/>
          </p:nvSpPr>
          <p:spPr>
            <a:xfrm>
              <a:off x="10322718" y="3929062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5" name="Circle"/>
            <p:cNvSpPr/>
            <p:nvPr/>
          </p:nvSpPr>
          <p:spPr>
            <a:xfrm>
              <a:off x="11162109" y="391120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6" name="Circle"/>
            <p:cNvSpPr/>
            <p:nvPr/>
          </p:nvSpPr>
          <p:spPr>
            <a:xfrm>
              <a:off x="10912078" y="4786312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7" name="Circle"/>
            <p:cNvSpPr/>
            <p:nvPr/>
          </p:nvSpPr>
          <p:spPr>
            <a:xfrm>
              <a:off x="11751468" y="4643437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8" name="Circle"/>
            <p:cNvSpPr/>
            <p:nvPr/>
          </p:nvSpPr>
          <p:spPr>
            <a:xfrm>
              <a:off x="12215812" y="4054078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39" name="Circle"/>
            <p:cNvSpPr/>
            <p:nvPr/>
          </p:nvSpPr>
          <p:spPr>
            <a:xfrm>
              <a:off x="11751468" y="3464718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0" name="Circle"/>
            <p:cNvSpPr/>
            <p:nvPr/>
          </p:nvSpPr>
          <p:spPr>
            <a:xfrm>
              <a:off x="10858500" y="3036093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1" name="Circle"/>
            <p:cNvSpPr/>
            <p:nvPr/>
          </p:nvSpPr>
          <p:spPr>
            <a:xfrm>
              <a:off x="10036968" y="332184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2" name="Circle"/>
            <p:cNvSpPr/>
            <p:nvPr/>
          </p:nvSpPr>
          <p:spPr>
            <a:xfrm>
              <a:off x="9447609" y="4196953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3" name="Circle"/>
            <p:cNvSpPr/>
            <p:nvPr/>
          </p:nvSpPr>
          <p:spPr>
            <a:xfrm>
              <a:off x="10072687" y="4947046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4" name="Circle"/>
            <p:cNvSpPr/>
            <p:nvPr/>
          </p:nvSpPr>
          <p:spPr>
            <a:xfrm>
              <a:off x="9626203" y="1446609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5" name="Circle"/>
            <p:cNvSpPr/>
            <p:nvPr/>
          </p:nvSpPr>
          <p:spPr>
            <a:xfrm>
              <a:off x="10465593" y="142875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6" name="Circle"/>
            <p:cNvSpPr/>
            <p:nvPr/>
          </p:nvSpPr>
          <p:spPr>
            <a:xfrm>
              <a:off x="10215562" y="2303859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7" name="Circle"/>
            <p:cNvSpPr/>
            <p:nvPr/>
          </p:nvSpPr>
          <p:spPr>
            <a:xfrm>
              <a:off x="11054953" y="2160984"/>
              <a:ext cx="553641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8" name="Circle"/>
            <p:cNvSpPr/>
            <p:nvPr/>
          </p:nvSpPr>
          <p:spPr>
            <a:xfrm>
              <a:off x="11519296" y="157162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49" name="Circle"/>
            <p:cNvSpPr/>
            <p:nvPr/>
          </p:nvSpPr>
          <p:spPr>
            <a:xfrm>
              <a:off x="11054953" y="982265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0" name="Circle"/>
            <p:cNvSpPr/>
            <p:nvPr/>
          </p:nvSpPr>
          <p:spPr>
            <a:xfrm>
              <a:off x="10161984" y="55364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1" name="Circle"/>
            <p:cNvSpPr/>
            <p:nvPr/>
          </p:nvSpPr>
          <p:spPr>
            <a:xfrm>
              <a:off x="9340453" y="839390"/>
              <a:ext cx="553641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2" name="Circle"/>
            <p:cNvSpPr/>
            <p:nvPr/>
          </p:nvSpPr>
          <p:spPr>
            <a:xfrm>
              <a:off x="8751093" y="1714500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3" name="Circle"/>
            <p:cNvSpPr/>
            <p:nvPr/>
          </p:nvSpPr>
          <p:spPr>
            <a:xfrm>
              <a:off x="9376171" y="2464593"/>
              <a:ext cx="553642" cy="553642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4" name="Circle"/>
            <p:cNvSpPr/>
            <p:nvPr/>
          </p:nvSpPr>
          <p:spPr>
            <a:xfrm>
              <a:off x="5179218" y="4429125"/>
              <a:ext cx="553642" cy="553641"/>
            </a:xfrm>
            <a:prstGeom prst="ellipse">
              <a:avLst/>
            </a:prstGeom>
            <a:solidFill>
              <a:srgbClr val="7A7A7A">
                <a:alpha val="30000"/>
              </a:srgbClr>
            </a:solidFill>
            <a:ln w="254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1659" name="Group"/>
          <p:cNvGrpSpPr/>
          <p:nvPr/>
        </p:nvGrpSpPr>
        <p:grpSpPr>
          <a:xfrm>
            <a:off x="9245203" y="7197328"/>
            <a:ext cx="2286001" cy="2286001"/>
            <a:chOff x="0" y="0"/>
            <a:chExt cx="2286000" cy="2286000"/>
          </a:xfrm>
        </p:grpSpPr>
        <p:sp>
          <p:nvSpPr>
            <p:cNvPr id="1656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7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58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63" name="Group"/>
          <p:cNvGrpSpPr/>
          <p:nvPr/>
        </p:nvGrpSpPr>
        <p:grpSpPr>
          <a:xfrm>
            <a:off x="11799093" y="7465218"/>
            <a:ext cx="2286001" cy="2286001"/>
            <a:chOff x="0" y="0"/>
            <a:chExt cx="2286000" cy="2286000"/>
          </a:xfrm>
        </p:grpSpPr>
        <p:sp>
          <p:nvSpPr>
            <p:cNvPr id="1660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61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62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67" name="Group"/>
          <p:cNvGrpSpPr/>
          <p:nvPr/>
        </p:nvGrpSpPr>
        <p:grpSpPr>
          <a:xfrm>
            <a:off x="14531578" y="7054453"/>
            <a:ext cx="2286001" cy="2286001"/>
            <a:chOff x="0" y="0"/>
            <a:chExt cx="2286000" cy="2286000"/>
          </a:xfrm>
        </p:grpSpPr>
        <p:sp>
          <p:nvSpPr>
            <p:cNvPr id="1664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65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66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71" name="Group"/>
          <p:cNvGrpSpPr/>
          <p:nvPr/>
        </p:nvGrpSpPr>
        <p:grpSpPr>
          <a:xfrm>
            <a:off x="11049000" y="4179093"/>
            <a:ext cx="2286000" cy="2286001"/>
            <a:chOff x="0" y="0"/>
            <a:chExt cx="2286000" cy="2286000"/>
          </a:xfrm>
        </p:grpSpPr>
        <p:sp>
          <p:nvSpPr>
            <p:cNvPr id="1668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69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0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75" name="Group"/>
          <p:cNvGrpSpPr/>
          <p:nvPr/>
        </p:nvGrpSpPr>
        <p:grpSpPr>
          <a:xfrm>
            <a:off x="13245703" y="4411265"/>
            <a:ext cx="2286001" cy="2286001"/>
            <a:chOff x="0" y="0"/>
            <a:chExt cx="2286000" cy="2286000"/>
          </a:xfrm>
        </p:grpSpPr>
        <p:sp>
          <p:nvSpPr>
            <p:cNvPr id="1672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3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4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79" name="Group"/>
          <p:cNvGrpSpPr/>
          <p:nvPr/>
        </p:nvGrpSpPr>
        <p:grpSpPr>
          <a:xfrm>
            <a:off x="7995046" y="4554140"/>
            <a:ext cx="2286001" cy="2286001"/>
            <a:chOff x="0" y="0"/>
            <a:chExt cx="2286000" cy="2286000"/>
          </a:xfrm>
        </p:grpSpPr>
        <p:sp>
          <p:nvSpPr>
            <p:cNvPr id="1676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7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78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83" name="Group"/>
          <p:cNvGrpSpPr/>
          <p:nvPr/>
        </p:nvGrpSpPr>
        <p:grpSpPr>
          <a:xfrm>
            <a:off x="7084218" y="7375921"/>
            <a:ext cx="2286001" cy="2286001"/>
            <a:chOff x="0" y="0"/>
            <a:chExt cx="2286000" cy="2286000"/>
          </a:xfrm>
        </p:grpSpPr>
        <p:sp>
          <p:nvSpPr>
            <p:cNvPr id="1680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1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2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87" name="Group"/>
          <p:cNvGrpSpPr/>
          <p:nvPr/>
        </p:nvGrpSpPr>
        <p:grpSpPr>
          <a:xfrm>
            <a:off x="9566671" y="9572625"/>
            <a:ext cx="2286001" cy="2286000"/>
            <a:chOff x="0" y="0"/>
            <a:chExt cx="2286000" cy="2286000"/>
          </a:xfrm>
        </p:grpSpPr>
        <p:sp>
          <p:nvSpPr>
            <p:cNvPr id="1684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5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6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91" name="Group"/>
          <p:cNvGrpSpPr/>
          <p:nvPr/>
        </p:nvGrpSpPr>
        <p:grpSpPr>
          <a:xfrm>
            <a:off x="11888390" y="9269015"/>
            <a:ext cx="2286001" cy="2286001"/>
            <a:chOff x="0" y="0"/>
            <a:chExt cx="2286000" cy="2286000"/>
          </a:xfrm>
        </p:grpSpPr>
        <p:sp>
          <p:nvSpPr>
            <p:cNvPr id="1688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89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0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95" name="Group"/>
          <p:cNvGrpSpPr/>
          <p:nvPr/>
        </p:nvGrpSpPr>
        <p:grpSpPr>
          <a:xfrm>
            <a:off x="14603015" y="9269015"/>
            <a:ext cx="2286001" cy="2286001"/>
            <a:chOff x="0" y="0"/>
            <a:chExt cx="2286000" cy="2286000"/>
          </a:xfrm>
        </p:grpSpPr>
        <p:sp>
          <p:nvSpPr>
            <p:cNvPr id="1692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C0C0C0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3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FF8C82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4" name="+"/>
            <p:cNvSpPr txBox="1"/>
            <p:nvPr/>
          </p:nvSpPr>
          <p:spPr>
            <a:xfrm>
              <a:off x="839390" y="625078"/>
              <a:ext cx="598695" cy="9175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50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1699" name="Group"/>
          <p:cNvGrpSpPr/>
          <p:nvPr/>
        </p:nvGrpSpPr>
        <p:grpSpPr>
          <a:xfrm>
            <a:off x="12370593" y="5875734"/>
            <a:ext cx="2286001" cy="2286001"/>
            <a:chOff x="0" y="0"/>
            <a:chExt cx="2286000" cy="2286000"/>
          </a:xfrm>
        </p:grpSpPr>
        <p:sp>
          <p:nvSpPr>
            <p:cNvPr id="1696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7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698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03" name="Group"/>
          <p:cNvGrpSpPr/>
          <p:nvPr/>
        </p:nvGrpSpPr>
        <p:grpSpPr>
          <a:xfrm>
            <a:off x="10638234" y="6161484"/>
            <a:ext cx="2286001" cy="2286001"/>
            <a:chOff x="0" y="0"/>
            <a:chExt cx="2286000" cy="2286000"/>
          </a:xfrm>
        </p:grpSpPr>
        <p:sp>
          <p:nvSpPr>
            <p:cNvPr id="1700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01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02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07" name="Group"/>
          <p:cNvGrpSpPr/>
          <p:nvPr/>
        </p:nvGrpSpPr>
        <p:grpSpPr>
          <a:xfrm>
            <a:off x="10245328" y="8411765"/>
            <a:ext cx="2286001" cy="2286001"/>
            <a:chOff x="0" y="0"/>
            <a:chExt cx="2286000" cy="2286000"/>
          </a:xfrm>
        </p:grpSpPr>
        <p:sp>
          <p:nvSpPr>
            <p:cNvPr id="1704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05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06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11" name="Group"/>
          <p:cNvGrpSpPr/>
          <p:nvPr/>
        </p:nvGrpSpPr>
        <p:grpSpPr>
          <a:xfrm>
            <a:off x="8245078" y="8411765"/>
            <a:ext cx="2286001" cy="2286001"/>
            <a:chOff x="0" y="0"/>
            <a:chExt cx="2286000" cy="2286000"/>
          </a:xfrm>
        </p:grpSpPr>
        <p:sp>
          <p:nvSpPr>
            <p:cNvPr id="1708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09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10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15" name="Group"/>
          <p:cNvGrpSpPr/>
          <p:nvPr/>
        </p:nvGrpSpPr>
        <p:grpSpPr>
          <a:xfrm>
            <a:off x="7762875" y="6215062"/>
            <a:ext cx="2286000" cy="2286001"/>
            <a:chOff x="0" y="0"/>
            <a:chExt cx="2286000" cy="2286000"/>
          </a:xfrm>
        </p:grpSpPr>
        <p:sp>
          <p:nvSpPr>
            <p:cNvPr id="1712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13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14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19" name="Group"/>
          <p:cNvGrpSpPr/>
          <p:nvPr/>
        </p:nvGrpSpPr>
        <p:grpSpPr>
          <a:xfrm>
            <a:off x="13370718" y="7375921"/>
            <a:ext cx="2286001" cy="2286001"/>
            <a:chOff x="0" y="0"/>
            <a:chExt cx="2286000" cy="2286000"/>
          </a:xfrm>
        </p:grpSpPr>
        <p:sp>
          <p:nvSpPr>
            <p:cNvPr id="1716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17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18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23" name="Group"/>
          <p:cNvGrpSpPr/>
          <p:nvPr/>
        </p:nvGrpSpPr>
        <p:grpSpPr>
          <a:xfrm>
            <a:off x="13049250" y="9001125"/>
            <a:ext cx="2286000" cy="2286000"/>
            <a:chOff x="0" y="0"/>
            <a:chExt cx="2286000" cy="2286000"/>
          </a:xfrm>
        </p:grpSpPr>
        <p:sp>
          <p:nvSpPr>
            <p:cNvPr id="1720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21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22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27" name="Group"/>
          <p:cNvGrpSpPr/>
          <p:nvPr/>
        </p:nvGrpSpPr>
        <p:grpSpPr>
          <a:xfrm>
            <a:off x="14352984" y="5715000"/>
            <a:ext cx="2286001" cy="2286000"/>
            <a:chOff x="0" y="0"/>
            <a:chExt cx="2286000" cy="2286000"/>
          </a:xfrm>
        </p:grpSpPr>
        <p:sp>
          <p:nvSpPr>
            <p:cNvPr id="1724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25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26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731" name="Group"/>
          <p:cNvGrpSpPr/>
          <p:nvPr/>
        </p:nvGrpSpPr>
        <p:grpSpPr>
          <a:xfrm>
            <a:off x="9405937" y="4875609"/>
            <a:ext cx="2286001" cy="2286001"/>
            <a:chOff x="0" y="0"/>
            <a:chExt cx="2286000" cy="2286000"/>
          </a:xfrm>
        </p:grpSpPr>
        <p:sp>
          <p:nvSpPr>
            <p:cNvPr id="1728" name="Circle"/>
            <p:cNvSpPr/>
            <p:nvPr/>
          </p:nvSpPr>
          <p:spPr>
            <a:xfrm>
              <a:off x="0" y="0"/>
              <a:ext cx="2286000" cy="2286000"/>
            </a:xfrm>
            <a:prstGeom prst="ellipse">
              <a:avLst/>
            </a:prstGeom>
            <a:solidFill>
              <a:srgbClr val="FFC4AB">
                <a:alpha val="60000"/>
              </a:srgbClr>
            </a:solidFill>
            <a:ln w="25400" cap="flat">
              <a:solidFill>
                <a:srgbClr val="00000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29" name="Circle"/>
            <p:cNvSpPr/>
            <p:nvPr/>
          </p:nvSpPr>
          <p:spPr>
            <a:xfrm>
              <a:off x="642937" y="642937"/>
              <a:ext cx="1000126" cy="1000126"/>
            </a:xfrm>
            <a:prstGeom prst="ellipse">
              <a:avLst/>
            </a:prstGeom>
            <a:solidFill>
              <a:srgbClr val="AAAAA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30" name="–"/>
            <p:cNvSpPr txBox="1"/>
            <p:nvPr/>
          </p:nvSpPr>
          <p:spPr>
            <a:xfrm>
              <a:off x="839390" y="625078"/>
              <a:ext cx="541656" cy="879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8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3" name="Rectangle"/>
          <p:cNvSpPr/>
          <p:nvPr/>
        </p:nvSpPr>
        <p:spPr>
          <a:xfrm>
            <a:off x="11656218" y="107156"/>
            <a:ext cx="10769204" cy="13876735"/>
          </a:xfrm>
          <a:prstGeom prst="rect">
            <a:avLst/>
          </a:prstGeom>
          <a:solidFill>
            <a:srgbClr val="0000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grpSp>
        <p:nvGrpSpPr>
          <p:cNvPr id="1774" name="Group"/>
          <p:cNvGrpSpPr/>
          <p:nvPr/>
        </p:nvGrpSpPr>
        <p:grpSpPr>
          <a:xfrm>
            <a:off x="11031140" y="2393156"/>
            <a:ext cx="1287860" cy="11056938"/>
            <a:chOff x="0" y="0"/>
            <a:chExt cx="1287859" cy="11056937"/>
          </a:xfrm>
        </p:grpSpPr>
        <p:grpSp>
          <p:nvGrpSpPr>
            <p:cNvPr id="1736" name="Group"/>
            <p:cNvGrpSpPr/>
            <p:nvPr/>
          </p:nvGrpSpPr>
          <p:grpSpPr>
            <a:xfrm>
              <a:off x="0" y="5804296"/>
              <a:ext cx="1270000" cy="1270001"/>
              <a:chOff x="0" y="0"/>
              <a:chExt cx="1270000" cy="1270000"/>
            </a:xfrm>
          </p:grpSpPr>
          <p:sp>
            <p:nvSpPr>
              <p:cNvPr id="1734" name="Circle"/>
              <p:cNvSpPr/>
              <p:nvPr/>
            </p:nvSpPr>
            <p:spPr>
              <a:xfrm>
                <a:off x="17859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35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1737" name="Circle"/>
            <p:cNvSpPr/>
            <p:nvPr/>
          </p:nvSpPr>
          <p:spPr>
            <a:xfrm>
              <a:off x="17859" y="9376171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38" name="–"/>
            <p:cNvSpPr/>
            <p:nvPr/>
          </p:nvSpPr>
          <p:spPr>
            <a:xfrm>
              <a:off x="0" y="916185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1741" name="Group"/>
            <p:cNvGrpSpPr/>
            <p:nvPr/>
          </p:nvGrpSpPr>
          <p:grpSpPr>
            <a:xfrm>
              <a:off x="17859" y="7072312"/>
              <a:ext cx="1270001" cy="1270001"/>
              <a:chOff x="0" y="0"/>
              <a:chExt cx="1270000" cy="1270000"/>
            </a:xfrm>
          </p:grpSpPr>
          <p:sp>
            <p:nvSpPr>
              <p:cNvPr id="1739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40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1742" name="Circle"/>
            <p:cNvSpPr/>
            <p:nvPr/>
          </p:nvSpPr>
          <p:spPr>
            <a:xfrm>
              <a:off x="17859" y="6697265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43" name="–"/>
            <p:cNvSpPr/>
            <p:nvPr/>
          </p:nvSpPr>
          <p:spPr>
            <a:xfrm>
              <a:off x="0" y="6482953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1744" name="Circle"/>
            <p:cNvSpPr/>
            <p:nvPr/>
          </p:nvSpPr>
          <p:spPr>
            <a:xfrm>
              <a:off x="17859" y="7965281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45" name="–"/>
            <p:cNvSpPr/>
            <p:nvPr/>
          </p:nvSpPr>
          <p:spPr>
            <a:xfrm>
              <a:off x="0" y="775096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1748" name="Group"/>
            <p:cNvGrpSpPr/>
            <p:nvPr/>
          </p:nvGrpSpPr>
          <p:grpSpPr>
            <a:xfrm>
              <a:off x="17859" y="8429625"/>
              <a:ext cx="1270001" cy="1270000"/>
              <a:chOff x="0" y="0"/>
              <a:chExt cx="1270000" cy="1270000"/>
            </a:xfrm>
          </p:grpSpPr>
          <p:sp>
            <p:nvSpPr>
              <p:cNvPr id="1746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47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1751" name="Group"/>
            <p:cNvGrpSpPr/>
            <p:nvPr/>
          </p:nvGrpSpPr>
          <p:grpSpPr>
            <a:xfrm>
              <a:off x="17859" y="9786937"/>
              <a:ext cx="1270001" cy="1270001"/>
              <a:chOff x="0" y="0"/>
              <a:chExt cx="1270000" cy="1270000"/>
            </a:xfrm>
          </p:grpSpPr>
          <p:sp>
            <p:nvSpPr>
              <p:cNvPr id="1749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50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1754" name="Group"/>
            <p:cNvGrpSpPr/>
            <p:nvPr/>
          </p:nvGrpSpPr>
          <p:grpSpPr>
            <a:xfrm>
              <a:off x="0" y="625078"/>
              <a:ext cx="1270000" cy="1270001"/>
              <a:chOff x="0" y="0"/>
              <a:chExt cx="1270000" cy="1270000"/>
            </a:xfrm>
          </p:grpSpPr>
          <p:sp>
            <p:nvSpPr>
              <p:cNvPr id="1752" name="Circle"/>
              <p:cNvSpPr/>
              <p:nvPr/>
            </p:nvSpPr>
            <p:spPr>
              <a:xfrm>
                <a:off x="17859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53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1755" name="Circle"/>
            <p:cNvSpPr/>
            <p:nvPr/>
          </p:nvSpPr>
          <p:spPr>
            <a:xfrm>
              <a:off x="17859" y="4196953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56" name="–"/>
            <p:cNvSpPr/>
            <p:nvPr/>
          </p:nvSpPr>
          <p:spPr>
            <a:xfrm>
              <a:off x="0" y="398264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1759" name="Group"/>
            <p:cNvGrpSpPr/>
            <p:nvPr/>
          </p:nvGrpSpPr>
          <p:grpSpPr>
            <a:xfrm>
              <a:off x="17859" y="1893093"/>
              <a:ext cx="1270001" cy="1270001"/>
              <a:chOff x="0" y="0"/>
              <a:chExt cx="1270000" cy="1270000"/>
            </a:xfrm>
          </p:grpSpPr>
          <p:sp>
            <p:nvSpPr>
              <p:cNvPr id="1757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58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1760" name="Circle"/>
            <p:cNvSpPr/>
            <p:nvPr/>
          </p:nvSpPr>
          <p:spPr>
            <a:xfrm>
              <a:off x="17859" y="1518046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61" name="–"/>
            <p:cNvSpPr/>
            <p:nvPr/>
          </p:nvSpPr>
          <p:spPr>
            <a:xfrm>
              <a:off x="0" y="130373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1762" name="Circle"/>
            <p:cNvSpPr/>
            <p:nvPr/>
          </p:nvSpPr>
          <p:spPr>
            <a:xfrm>
              <a:off x="17859" y="278606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63" name="–"/>
            <p:cNvSpPr/>
            <p:nvPr/>
          </p:nvSpPr>
          <p:spPr>
            <a:xfrm>
              <a:off x="0" y="257175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1766" name="Group"/>
            <p:cNvGrpSpPr/>
            <p:nvPr/>
          </p:nvGrpSpPr>
          <p:grpSpPr>
            <a:xfrm>
              <a:off x="17859" y="3250406"/>
              <a:ext cx="1270001" cy="1270001"/>
              <a:chOff x="0" y="0"/>
              <a:chExt cx="1270000" cy="1270000"/>
            </a:xfrm>
          </p:grpSpPr>
          <p:sp>
            <p:nvSpPr>
              <p:cNvPr id="1764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65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1769" name="Group"/>
            <p:cNvGrpSpPr/>
            <p:nvPr/>
          </p:nvGrpSpPr>
          <p:grpSpPr>
            <a:xfrm>
              <a:off x="17859" y="4607718"/>
              <a:ext cx="1270001" cy="1270001"/>
              <a:chOff x="0" y="0"/>
              <a:chExt cx="1270000" cy="1270000"/>
            </a:xfrm>
          </p:grpSpPr>
          <p:sp>
            <p:nvSpPr>
              <p:cNvPr id="1767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68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1770" name="Circle"/>
            <p:cNvSpPr/>
            <p:nvPr/>
          </p:nvSpPr>
          <p:spPr>
            <a:xfrm>
              <a:off x="17859" y="5429250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71" name="–"/>
            <p:cNvSpPr/>
            <p:nvPr/>
          </p:nvSpPr>
          <p:spPr>
            <a:xfrm>
              <a:off x="0" y="521493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1772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73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1815" name="Group"/>
          <p:cNvGrpSpPr/>
          <p:nvPr/>
        </p:nvGrpSpPr>
        <p:grpSpPr>
          <a:xfrm>
            <a:off x="11691937" y="2375296"/>
            <a:ext cx="1287860" cy="11074798"/>
            <a:chOff x="0" y="0"/>
            <a:chExt cx="1287859" cy="11074796"/>
          </a:xfrm>
        </p:grpSpPr>
        <p:sp>
          <p:nvSpPr>
            <p:cNvPr id="1775" name="Circle"/>
            <p:cNvSpPr/>
            <p:nvPr/>
          </p:nvSpPr>
          <p:spPr>
            <a:xfrm>
              <a:off x="17859" y="5411390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76" name="+"/>
            <p:cNvSpPr/>
            <p:nvPr/>
          </p:nvSpPr>
          <p:spPr>
            <a:xfrm>
              <a:off x="0" y="517921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1779" name="Group"/>
            <p:cNvGrpSpPr/>
            <p:nvPr/>
          </p:nvGrpSpPr>
          <p:grpSpPr>
            <a:xfrm>
              <a:off x="0" y="8536781"/>
              <a:ext cx="1270000" cy="1270001"/>
              <a:chOff x="0" y="0"/>
              <a:chExt cx="1270000" cy="1270000"/>
            </a:xfrm>
          </p:grpSpPr>
          <p:sp>
            <p:nvSpPr>
              <p:cNvPr id="1777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78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1780" name="Circle"/>
            <p:cNvSpPr/>
            <p:nvPr/>
          </p:nvSpPr>
          <p:spPr>
            <a:xfrm>
              <a:off x="17859" y="6679406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81" name="+"/>
            <p:cNvSpPr/>
            <p:nvPr/>
          </p:nvSpPr>
          <p:spPr>
            <a:xfrm>
              <a:off x="17859" y="6447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1784" name="Group"/>
            <p:cNvGrpSpPr/>
            <p:nvPr/>
          </p:nvGrpSpPr>
          <p:grpSpPr>
            <a:xfrm>
              <a:off x="0" y="5857875"/>
              <a:ext cx="1270000" cy="1270000"/>
              <a:chOff x="0" y="0"/>
              <a:chExt cx="1270000" cy="1270000"/>
            </a:xfrm>
          </p:grpSpPr>
          <p:sp>
            <p:nvSpPr>
              <p:cNvPr id="1782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83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1787" name="Group"/>
            <p:cNvGrpSpPr/>
            <p:nvPr/>
          </p:nvGrpSpPr>
          <p:grpSpPr>
            <a:xfrm>
              <a:off x="0" y="7125890"/>
              <a:ext cx="1270000" cy="1270001"/>
              <a:chOff x="0" y="0"/>
              <a:chExt cx="1270000" cy="1270000"/>
            </a:xfrm>
          </p:grpSpPr>
          <p:sp>
            <p:nvSpPr>
              <p:cNvPr id="1785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86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1788" name="Circle"/>
            <p:cNvSpPr/>
            <p:nvPr/>
          </p:nvSpPr>
          <p:spPr>
            <a:xfrm>
              <a:off x="17859" y="8036718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89" name="+"/>
            <p:cNvSpPr/>
            <p:nvPr/>
          </p:nvSpPr>
          <p:spPr>
            <a:xfrm>
              <a:off x="17859" y="780454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1790" name="Circle"/>
            <p:cNvSpPr/>
            <p:nvPr/>
          </p:nvSpPr>
          <p:spPr>
            <a:xfrm>
              <a:off x="17859" y="9394031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91" name="+"/>
            <p:cNvSpPr/>
            <p:nvPr/>
          </p:nvSpPr>
          <p:spPr>
            <a:xfrm>
              <a:off x="17859" y="91618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1792" name="Circle"/>
            <p:cNvSpPr/>
            <p:nvPr/>
          </p:nvSpPr>
          <p:spPr>
            <a:xfrm>
              <a:off x="17859" y="232171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93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1796" name="Group"/>
            <p:cNvGrpSpPr/>
            <p:nvPr/>
          </p:nvGrpSpPr>
          <p:grpSpPr>
            <a:xfrm>
              <a:off x="0" y="3357562"/>
              <a:ext cx="1270000" cy="1270001"/>
              <a:chOff x="0" y="0"/>
              <a:chExt cx="1270000" cy="1270000"/>
            </a:xfrm>
          </p:grpSpPr>
          <p:sp>
            <p:nvSpPr>
              <p:cNvPr id="1794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795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1797" name="Circle"/>
            <p:cNvSpPr/>
            <p:nvPr/>
          </p:nvSpPr>
          <p:spPr>
            <a:xfrm>
              <a:off x="17859" y="1500187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798" name="+"/>
            <p:cNvSpPr/>
            <p:nvPr/>
          </p:nvSpPr>
          <p:spPr>
            <a:xfrm>
              <a:off x="17859" y="12680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1801" name="Group"/>
            <p:cNvGrpSpPr/>
            <p:nvPr/>
          </p:nvGrpSpPr>
          <p:grpSpPr>
            <a:xfrm>
              <a:off x="0" y="678656"/>
              <a:ext cx="1270000" cy="1270001"/>
              <a:chOff x="0" y="0"/>
              <a:chExt cx="1270000" cy="1270000"/>
            </a:xfrm>
          </p:grpSpPr>
          <p:sp>
            <p:nvSpPr>
              <p:cNvPr id="1799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800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1804" name="Group"/>
            <p:cNvGrpSpPr/>
            <p:nvPr/>
          </p:nvGrpSpPr>
          <p:grpSpPr>
            <a:xfrm>
              <a:off x="0" y="1946671"/>
              <a:ext cx="1270000" cy="1270001"/>
              <a:chOff x="0" y="0"/>
              <a:chExt cx="1270000" cy="1270000"/>
            </a:xfrm>
          </p:grpSpPr>
          <p:sp>
            <p:nvSpPr>
              <p:cNvPr id="1802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803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1805" name="Circle"/>
            <p:cNvSpPr/>
            <p:nvPr/>
          </p:nvSpPr>
          <p:spPr>
            <a:xfrm>
              <a:off x="17859" y="2857500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06" name="+"/>
            <p:cNvSpPr/>
            <p:nvPr/>
          </p:nvSpPr>
          <p:spPr>
            <a:xfrm>
              <a:off x="17859" y="2625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1807" name="Circle"/>
            <p:cNvSpPr/>
            <p:nvPr/>
          </p:nvSpPr>
          <p:spPr>
            <a:xfrm>
              <a:off x="17859" y="421481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08" name="+"/>
            <p:cNvSpPr/>
            <p:nvPr/>
          </p:nvSpPr>
          <p:spPr>
            <a:xfrm>
              <a:off x="17859" y="3982640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1811" name="Group"/>
            <p:cNvGrpSpPr/>
            <p:nvPr/>
          </p:nvGrpSpPr>
          <p:grpSpPr>
            <a:xfrm>
              <a:off x="0" y="4589859"/>
              <a:ext cx="1270000" cy="1270001"/>
              <a:chOff x="0" y="0"/>
              <a:chExt cx="1270000" cy="1270000"/>
            </a:xfrm>
          </p:grpSpPr>
          <p:sp>
            <p:nvSpPr>
              <p:cNvPr id="1809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810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1814" name="Group"/>
            <p:cNvGrpSpPr/>
            <p:nvPr/>
          </p:nvGrpSpPr>
          <p:grpSpPr>
            <a:xfrm>
              <a:off x="17859" y="9804796"/>
              <a:ext cx="1270001" cy="1270001"/>
              <a:chOff x="0" y="0"/>
              <a:chExt cx="1270000" cy="1270000"/>
            </a:xfrm>
          </p:grpSpPr>
          <p:sp>
            <p:nvSpPr>
              <p:cNvPr id="1812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1813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</p:grpSp>
      <p:grpSp>
        <p:nvGrpSpPr>
          <p:cNvPr id="1992" name="Group"/>
          <p:cNvGrpSpPr/>
          <p:nvPr/>
        </p:nvGrpSpPr>
        <p:grpSpPr>
          <a:xfrm>
            <a:off x="3780234" y="2571750"/>
            <a:ext cx="7161610" cy="10358438"/>
            <a:chOff x="0" y="0"/>
            <a:chExt cx="7161609" cy="10358437"/>
          </a:xfrm>
        </p:grpSpPr>
        <p:sp>
          <p:nvSpPr>
            <p:cNvPr id="1816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17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18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19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0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1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2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3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4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5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6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7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8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29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0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1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2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3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4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5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6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7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8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39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0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1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2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3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4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5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6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7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8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49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0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1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2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3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4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5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6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7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8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59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0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1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2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3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4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5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6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7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8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69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0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1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2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3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4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5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6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7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8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79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0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1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2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3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4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5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6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7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8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89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0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1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2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3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4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5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6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7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8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899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0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1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2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3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4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5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6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7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8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09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0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1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2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3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4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5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6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7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8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19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0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1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2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3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4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5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6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7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8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29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0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1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2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3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4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5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6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7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8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39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0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1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2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3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4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5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6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7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8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49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0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1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2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3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4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5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6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7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8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59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0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1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2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3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4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5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6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7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8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69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0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1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2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3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4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5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6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7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8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79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0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1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2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3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4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5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6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7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8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89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0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1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2169" name="Group"/>
          <p:cNvGrpSpPr/>
          <p:nvPr/>
        </p:nvGrpSpPr>
        <p:grpSpPr>
          <a:xfrm>
            <a:off x="12388453" y="2571750"/>
            <a:ext cx="7161610" cy="10358438"/>
            <a:chOff x="0" y="0"/>
            <a:chExt cx="7161609" cy="10358437"/>
          </a:xfrm>
        </p:grpSpPr>
        <p:sp>
          <p:nvSpPr>
            <p:cNvPr id="1993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4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5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6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7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8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1999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0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1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2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3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4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5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6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7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8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09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0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1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2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3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4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5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6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7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8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19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0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1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2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3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4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5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6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7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8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29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0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1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2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3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4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5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6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7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8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39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0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1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2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3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4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5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6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7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8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49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0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1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2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3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4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5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6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7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8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59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0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1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2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3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4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5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6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7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8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69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0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1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2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3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4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5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6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7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8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79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0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1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2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3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4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5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6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7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8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89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0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1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2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3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4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5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6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7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8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099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0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1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2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3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4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5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6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7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8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09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0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1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2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3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4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5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6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7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8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19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0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1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2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3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4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5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6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7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8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29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0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1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2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3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4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5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6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7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8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39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0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1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2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3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4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5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6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7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8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49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0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1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2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3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4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5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6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7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8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59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0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1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2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3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4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5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6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7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68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2170" name="diffuse illumination…"/>
          <p:cNvSpPr txBox="1"/>
          <p:nvPr/>
        </p:nvSpPr>
        <p:spPr>
          <a:xfrm>
            <a:off x="4690914" y="10456664"/>
            <a:ext cx="5339954" cy="2464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diffuse illumination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sp>
        <p:nvSpPr>
          <p:cNvPr id="2171" name="darkness…"/>
          <p:cNvSpPr txBox="1"/>
          <p:nvPr/>
        </p:nvSpPr>
        <p:spPr>
          <a:xfrm>
            <a:off x="14210109" y="10465593"/>
            <a:ext cx="5339954" cy="2464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darkness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sp>
        <p:nvSpPr>
          <p:cNvPr id="2172" name="Line"/>
          <p:cNvSpPr/>
          <p:nvPr/>
        </p:nvSpPr>
        <p:spPr>
          <a:xfrm>
            <a:off x="7369968" y="4572000"/>
            <a:ext cx="3571876" cy="168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14" fill="norm" stroke="1" extrusionOk="0">
                <a:moveTo>
                  <a:pt x="21600" y="18128"/>
                </a:moveTo>
                <a:cubicBezTo>
                  <a:pt x="20032" y="13970"/>
                  <a:pt x="17808" y="5408"/>
                  <a:pt x="16848" y="5527"/>
                </a:cubicBezTo>
                <a:cubicBezTo>
                  <a:pt x="15778" y="5660"/>
                  <a:pt x="13645" y="20338"/>
                  <a:pt x="12420" y="20781"/>
                </a:cubicBezTo>
                <a:cubicBezTo>
                  <a:pt x="10152" y="21600"/>
                  <a:pt x="4099" y="6858"/>
                  <a:pt x="0" y="0"/>
                </a:cubicBezTo>
              </a:path>
            </a:pathLst>
          </a:custGeom>
          <a:ln w="50800">
            <a:solidFill>
              <a:srgbClr val="000000"/>
            </a:solidFill>
            <a:miter lim="400000"/>
            <a:headEnd type="arrow"/>
          </a:ln>
        </p:spPr>
        <p:txBody>
          <a:bodyPr lIns="53578" tIns="53578" rIns="53578" bIns="53578" anchor="ctr"/>
          <a:lstStyle/>
          <a:p>
            <a:pPr/>
          </a:p>
        </p:txBody>
      </p:sp>
      <p:sp>
        <p:nvSpPr>
          <p:cNvPr id="2173" name="on light-side of edge…"/>
          <p:cNvSpPr txBox="1"/>
          <p:nvPr/>
        </p:nvSpPr>
        <p:spPr>
          <a:xfrm>
            <a:off x="4030265" y="2667793"/>
            <a:ext cx="5339954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 light-side of edge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ON-center ganglion cells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firing</a:t>
            </a:r>
          </a:p>
        </p:txBody>
      </p:sp>
      <p:sp>
        <p:nvSpPr>
          <p:cNvPr id="2174" name="Line"/>
          <p:cNvSpPr/>
          <p:nvPr/>
        </p:nvSpPr>
        <p:spPr>
          <a:xfrm flipH="1">
            <a:off x="12317015" y="4572000"/>
            <a:ext cx="3571876" cy="168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14" fill="norm" stroke="1" extrusionOk="0">
                <a:moveTo>
                  <a:pt x="21600" y="18128"/>
                </a:moveTo>
                <a:cubicBezTo>
                  <a:pt x="20032" y="13970"/>
                  <a:pt x="17808" y="5408"/>
                  <a:pt x="16848" y="5527"/>
                </a:cubicBezTo>
                <a:cubicBezTo>
                  <a:pt x="15778" y="5660"/>
                  <a:pt x="13645" y="20338"/>
                  <a:pt x="12420" y="20781"/>
                </a:cubicBezTo>
                <a:cubicBezTo>
                  <a:pt x="10152" y="21600"/>
                  <a:pt x="4099" y="6858"/>
                  <a:pt x="0" y="0"/>
                </a:cubicBezTo>
              </a:path>
            </a:pathLst>
          </a:custGeom>
          <a:ln w="50800">
            <a:solidFill>
              <a:srgbClr val="F5EC00"/>
            </a:solidFill>
            <a:miter lim="400000"/>
            <a:headEnd type="arrow"/>
          </a:ln>
        </p:spPr>
        <p:txBody>
          <a:bodyPr lIns="53578" tIns="53578" rIns="53578" bIns="53578" anchor="ctr"/>
          <a:lstStyle/>
          <a:p>
            <a:pPr/>
          </a:p>
        </p:txBody>
      </p:sp>
      <p:sp>
        <p:nvSpPr>
          <p:cNvPr id="2175" name="on dark-side of edge…"/>
          <p:cNvSpPr txBox="1"/>
          <p:nvPr/>
        </p:nvSpPr>
        <p:spPr>
          <a:xfrm>
            <a:off x="14210109" y="2676723"/>
            <a:ext cx="5339954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 dark-side of edge</a:t>
            </a:r>
          </a:p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OFF-center ganglion cells</a:t>
            </a:r>
          </a:p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firing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7" name="Rectangle"/>
          <p:cNvSpPr/>
          <p:nvPr/>
        </p:nvSpPr>
        <p:spPr>
          <a:xfrm>
            <a:off x="11709796" y="17859"/>
            <a:ext cx="10769204" cy="13876735"/>
          </a:xfrm>
          <a:prstGeom prst="rect">
            <a:avLst/>
          </a:prstGeom>
          <a:solidFill>
            <a:srgbClr val="0000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grpSp>
        <p:nvGrpSpPr>
          <p:cNvPr id="2180" name="Group"/>
          <p:cNvGrpSpPr/>
          <p:nvPr/>
        </p:nvGrpSpPr>
        <p:grpSpPr>
          <a:xfrm>
            <a:off x="11031140" y="8197453"/>
            <a:ext cx="1270001" cy="1270001"/>
            <a:chOff x="0" y="0"/>
            <a:chExt cx="1270000" cy="1270000"/>
          </a:xfrm>
        </p:grpSpPr>
        <p:sp>
          <p:nvSpPr>
            <p:cNvPr id="2178" name="Circle"/>
            <p:cNvSpPr/>
            <p:nvPr/>
          </p:nvSpPr>
          <p:spPr>
            <a:xfrm>
              <a:off x="17859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79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183" name="Group"/>
          <p:cNvGrpSpPr/>
          <p:nvPr/>
        </p:nvGrpSpPr>
        <p:grpSpPr>
          <a:xfrm>
            <a:off x="11031140" y="11555015"/>
            <a:ext cx="1270001" cy="1270001"/>
            <a:chOff x="0" y="0"/>
            <a:chExt cx="1270000" cy="1270000"/>
          </a:xfrm>
        </p:grpSpPr>
        <p:sp>
          <p:nvSpPr>
            <p:cNvPr id="2181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82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186" name="Group"/>
          <p:cNvGrpSpPr/>
          <p:nvPr/>
        </p:nvGrpSpPr>
        <p:grpSpPr>
          <a:xfrm>
            <a:off x="11049000" y="9465468"/>
            <a:ext cx="1270000" cy="1270001"/>
            <a:chOff x="0" y="0"/>
            <a:chExt cx="1270000" cy="1270000"/>
          </a:xfrm>
        </p:grpSpPr>
        <p:sp>
          <p:nvSpPr>
            <p:cNvPr id="2184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85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189" name="Group"/>
          <p:cNvGrpSpPr/>
          <p:nvPr/>
        </p:nvGrpSpPr>
        <p:grpSpPr>
          <a:xfrm>
            <a:off x="11031140" y="8876109"/>
            <a:ext cx="1270001" cy="1270001"/>
            <a:chOff x="0" y="0"/>
            <a:chExt cx="1270000" cy="1270000"/>
          </a:xfrm>
        </p:grpSpPr>
        <p:sp>
          <p:nvSpPr>
            <p:cNvPr id="2187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88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192" name="Group"/>
          <p:cNvGrpSpPr/>
          <p:nvPr/>
        </p:nvGrpSpPr>
        <p:grpSpPr>
          <a:xfrm>
            <a:off x="11031140" y="10144125"/>
            <a:ext cx="1270001" cy="1270000"/>
            <a:chOff x="0" y="0"/>
            <a:chExt cx="1270000" cy="1270000"/>
          </a:xfrm>
        </p:grpSpPr>
        <p:sp>
          <p:nvSpPr>
            <p:cNvPr id="2190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91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195" name="Group"/>
          <p:cNvGrpSpPr/>
          <p:nvPr/>
        </p:nvGrpSpPr>
        <p:grpSpPr>
          <a:xfrm>
            <a:off x="11049000" y="10822781"/>
            <a:ext cx="1270000" cy="1270001"/>
            <a:chOff x="0" y="0"/>
            <a:chExt cx="1270000" cy="1270000"/>
          </a:xfrm>
        </p:grpSpPr>
        <p:sp>
          <p:nvSpPr>
            <p:cNvPr id="2193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94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198" name="Group"/>
          <p:cNvGrpSpPr/>
          <p:nvPr/>
        </p:nvGrpSpPr>
        <p:grpSpPr>
          <a:xfrm>
            <a:off x="11049000" y="12180093"/>
            <a:ext cx="1270000" cy="1270001"/>
            <a:chOff x="0" y="0"/>
            <a:chExt cx="1270000" cy="1270000"/>
          </a:xfrm>
        </p:grpSpPr>
        <p:sp>
          <p:nvSpPr>
            <p:cNvPr id="2196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197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201" name="Group"/>
          <p:cNvGrpSpPr/>
          <p:nvPr/>
        </p:nvGrpSpPr>
        <p:grpSpPr>
          <a:xfrm>
            <a:off x="11031140" y="3018234"/>
            <a:ext cx="1270001" cy="1270001"/>
            <a:chOff x="0" y="0"/>
            <a:chExt cx="1270000" cy="1270000"/>
          </a:xfrm>
        </p:grpSpPr>
        <p:sp>
          <p:nvSpPr>
            <p:cNvPr id="2199" name="Circle"/>
            <p:cNvSpPr/>
            <p:nvPr/>
          </p:nvSpPr>
          <p:spPr>
            <a:xfrm>
              <a:off x="17859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00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204" name="Group"/>
          <p:cNvGrpSpPr/>
          <p:nvPr/>
        </p:nvGrpSpPr>
        <p:grpSpPr>
          <a:xfrm>
            <a:off x="11031140" y="6375796"/>
            <a:ext cx="1270001" cy="1270001"/>
            <a:chOff x="0" y="0"/>
            <a:chExt cx="1270000" cy="1270000"/>
          </a:xfrm>
        </p:grpSpPr>
        <p:sp>
          <p:nvSpPr>
            <p:cNvPr id="2202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03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207" name="Group"/>
          <p:cNvGrpSpPr/>
          <p:nvPr/>
        </p:nvGrpSpPr>
        <p:grpSpPr>
          <a:xfrm>
            <a:off x="11049000" y="4286250"/>
            <a:ext cx="1270000" cy="1270000"/>
            <a:chOff x="0" y="0"/>
            <a:chExt cx="1270000" cy="1270000"/>
          </a:xfrm>
        </p:grpSpPr>
        <p:sp>
          <p:nvSpPr>
            <p:cNvPr id="2205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06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210" name="Group"/>
          <p:cNvGrpSpPr/>
          <p:nvPr/>
        </p:nvGrpSpPr>
        <p:grpSpPr>
          <a:xfrm>
            <a:off x="11031140" y="3696890"/>
            <a:ext cx="1270001" cy="1270001"/>
            <a:chOff x="0" y="0"/>
            <a:chExt cx="1270000" cy="1270000"/>
          </a:xfrm>
        </p:grpSpPr>
        <p:sp>
          <p:nvSpPr>
            <p:cNvPr id="2208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09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213" name="Group"/>
          <p:cNvGrpSpPr/>
          <p:nvPr/>
        </p:nvGrpSpPr>
        <p:grpSpPr>
          <a:xfrm>
            <a:off x="11031140" y="4964906"/>
            <a:ext cx="1270001" cy="1270001"/>
            <a:chOff x="0" y="0"/>
            <a:chExt cx="1270000" cy="1270000"/>
          </a:xfrm>
        </p:grpSpPr>
        <p:sp>
          <p:nvSpPr>
            <p:cNvPr id="2211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12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216" name="Group"/>
          <p:cNvGrpSpPr/>
          <p:nvPr/>
        </p:nvGrpSpPr>
        <p:grpSpPr>
          <a:xfrm>
            <a:off x="11049000" y="5643562"/>
            <a:ext cx="1270000" cy="1270001"/>
            <a:chOff x="0" y="0"/>
            <a:chExt cx="1270000" cy="1270000"/>
          </a:xfrm>
        </p:grpSpPr>
        <p:sp>
          <p:nvSpPr>
            <p:cNvPr id="2214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15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219" name="Group"/>
          <p:cNvGrpSpPr/>
          <p:nvPr/>
        </p:nvGrpSpPr>
        <p:grpSpPr>
          <a:xfrm>
            <a:off x="11049000" y="7000875"/>
            <a:ext cx="1270000" cy="1270000"/>
            <a:chOff x="0" y="0"/>
            <a:chExt cx="1270000" cy="1270000"/>
          </a:xfrm>
        </p:grpSpPr>
        <p:sp>
          <p:nvSpPr>
            <p:cNvPr id="2217" name="Circle"/>
            <p:cNvSpPr/>
            <p:nvPr/>
          </p:nvSpPr>
          <p:spPr>
            <a:xfrm>
              <a:off x="0" y="232171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18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</p:grpSp>
      <p:grpSp>
        <p:nvGrpSpPr>
          <p:cNvPr id="2222" name="Group"/>
          <p:cNvGrpSpPr/>
          <p:nvPr/>
        </p:nvGrpSpPr>
        <p:grpSpPr>
          <a:xfrm>
            <a:off x="11031140" y="7608093"/>
            <a:ext cx="1270001" cy="1270001"/>
            <a:chOff x="0" y="0"/>
            <a:chExt cx="1270000" cy="1270000"/>
          </a:xfrm>
        </p:grpSpPr>
        <p:sp>
          <p:nvSpPr>
            <p:cNvPr id="2220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21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225" name="Group"/>
          <p:cNvGrpSpPr/>
          <p:nvPr/>
        </p:nvGrpSpPr>
        <p:grpSpPr>
          <a:xfrm>
            <a:off x="11031140" y="2393156"/>
            <a:ext cx="1270001" cy="1270001"/>
            <a:chOff x="0" y="0"/>
            <a:chExt cx="1270000" cy="1270000"/>
          </a:xfrm>
        </p:grpSpPr>
        <p:sp>
          <p:nvSpPr>
            <p:cNvPr id="2223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24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275" name="Group"/>
          <p:cNvGrpSpPr/>
          <p:nvPr/>
        </p:nvGrpSpPr>
        <p:grpSpPr>
          <a:xfrm>
            <a:off x="11691937" y="2375296"/>
            <a:ext cx="1287860" cy="11074798"/>
            <a:chOff x="0" y="0"/>
            <a:chExt cx="1287859" cy="11074796"/>
          </a:xfrm>
        </p:grpSpPr>
        <p:grpSp>
          <p:nvGrpSpPr>
            <p:cNvPr id="2271" name="Group"/>
            <p:cNvGrpSpPr/>
            <p:nvPr/>
          </p:nvGrpSpPr>
          <p:grpSpPr>
            <a:xfrm>
              <a:off x="0" y="0"/>
              <a:ext cx="1287860" cy="10431860"/>
              <a:chOff x="0" y="0"/>
              <a:chExt cx="1287859" cy="10431859"/>
            </a:xfrm>
          </p:grpSpPr>
          <p:grpSp>
            <p:nvGrpSpPr>
              <p:cNvPr id="2228" name="Group"/>
              <p:cNvGrpSpPr/>
              <p:nvPr/>
            </p:nvGrpSpPr>
            <p:grpSpPr>
              <a:xfrm>
                <a:off x="0" y="5179218"/>
                <a:ext cx="1270000" cy="1270001"/>
                <a:chOff x="0" y="0"/>
                <a:chExt cx="1270000" cy="1270000"/>
              </a:xfrm>
            </p:grpSpPr>
            <p:sp>
              <p:nvSpPr>
                <p:cNvPr id="2226" name="Circle"/>
                <p:cNvSpPr/>
                <p:nvPr/>
              </p:nvSpPr>
              <p:spPr>
                <a:xfrm>
                  <a:off x="17859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27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31" name="Group"/>
              <p:cNvGrpSpPr/>
              <p:nvPr/>
            </p:nvGrpSpPr>
            <p:grpSpPr>
              <a:xfrm>
                <a:off x="0" y="8536781"/>
                <a:ext cx="1270000" cy="1270001"/>
                <a:chOff x="0" y="0"/>
                <a:chExt cx="1270000" cy="1270000"/>
              </a:xfrm>
            </p:grpSpPr>
            <p:sp>
              <p:nvSpPr>
                <p:cNvPr id="2229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30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34" name="Group"/>
              <p:cNvGrpSpPr/>
              <p:nvPr/>
            </p:nvGrpSpPr>
            <p:grpSpPr>
              <a:xfrm>
                <a:off x="17859" y="6447234"/>
                <a:ext cx="1270001" cy="1270001"/>
                <a:chOff x="0" y="0"/>
                <a:chExt cx="1270000" cy="1270000"/>
              </a:xfrm>
            </p:grpSpPr>
            <p:sp>
              <p:nvSpPr>
                <p:cNvPr id="2232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33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37" name="Group"/>
              <p:cNvGrpSpPr/>
              <p:nvPr/>
            </p:nvGrpSpPr>
            <p:grpSpPr>
              <a:xfrm>
                <a:off x="0" y="5857875"/>
                <a:ext cx="1270000" cy="1270000"/>
                <a:chOff x="0" y="0"/>
                <a:chExt cx="1270000" cy="1270000"/>
              </a:xfrm>
            </p:grpSpPr>
            <p:sp>
              <p:nvSpPr>
                <p:cNvPr id="2235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36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40" name="Group"/>
              <p:cNvGrpSpPr/>
              <p:nvPr/>
            </p:nvGrpSpPr>
            <p:grpSpPr>
              <a:xfrm>
                <a:off x="0" y="7125890"/>
                <a:ext cx="1270000" cy="1270001"/>
                <a:chOff x="0" y="0"/>
                <a:chExt cx="1270000" cy="1270000"/>
              </a:xfrm>
            </p:grpSpPr>
            <p:sp>
              <p:nvSpPr>
                <p:cNvPr id="2238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39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43" name="Group"/>
              <p:cNvGrpSpPr/>
              <p:nvPr/>
            </p:nvGrpSpPr>
            <p:grpSpPr>
              <a:xfrm>
                <a:off x="17859" y="7804546"/>
                <a:ext cx="1270001" cy="1270001"/>
                <a:chOff x="0" y="0"/>
                <a:chExt cx="1270000" cy="1270000"/>
              </a:xfrm>
            </p:grpSpPr>
            <p:sp>
              <p:nvSpPr>
                <p:cNvPr id="2241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42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46" name="Group"/>
              <p:cNvGrpSpPr/>
              <p:nvPr/>
            </p:nvGrpSpPr>
            <p:grpSpPr>
              <a:xfrm>
                <a:off x="17859" y="9161859"/>
                <a:ext cx="1270001" cy="1270001"/>
                <a:chOff x="0" y="0"/>
                <a:chExt cx="1270000" cy="1270000"/>
              </a:xfrm>
            </p:grpSpPr>
            <p:sp>
              <p:nvSpPr>
                <p:cNvPr id="2244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45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49" name="Group"/>
              <p:cNvGrpSpPr/>
              <p:nvPr/>
            </p:nvGrpSpPr>
            <p:grpSpPr>
              <a:xfrm>
                <a:off x="0" y="0"/>
                <a:ext cx="1270000" cy="1270000"/>
                <a:chOff x="0" y="0"/>
                <a:chExt cx="1270000" cy="1270000"/>
              </a:xfrm>
            </p:grpSpPr>
            <p:sp>
              <p:nvSpPr>
                <p:cNvPr id="2247" name="Circle"/>
                <p:cNvSpPr/>
                <p:nvPr/>
              </p:nvSpPr>
              <p:spPr>
                <a:xfrm>
                  <a:off x="17859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48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52" name="Group"/>
              <p:cNvGrpSpPr/>
              <p:nvPr/>
            </p:nvGrpSpPr>
            <p:grpSpPr>
              <a:xfrm>
                <a:off x="0" y="3357562"/>
                <a:ext cx="1270000" cy="1270001"/>
                <a:chOff x="0" y="0"/>
                <a:chExt cx="1270000" cy="1270000"/>
              </a:xfrm>
            </p:grpSpPr>
            <p:sp>
              <p:nvSpPr>
                <p:cNvPr id="2250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51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55" name="Group"/>
              <p:cNvGrpSpPr/>
              <p:nvPr/>
            </p:nvGrpSpPr>
            <p:grpSpPr>
              <a:xfrm>
                <a:off x="17859" y="1268015"/>
                <a:ext cx="1270001" cy="1270001"/>
                <a:chOff x="0" y="0"/>
                <a:chExt cx="1270000" cy="1270000"/>
              </a:xfrm>
            </p:grpSpPr>
            <p:sp>
              <p:nvSpPr>
                <p:cNvPr id="2253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54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58" name="Group"/>
              <p:cNvGrpSpPr/>
              <p:nvPr/>
            </p:nvGrpSpPr>
            <p:grpSpPr>
              <a:xfrm>
                <a:off x="0" y="678656"/>
                <a:ext cx="1270000" cy="1270001"/>
                <a:chOff x="0" y="0"/>
                <a:chExt cx="1270000" cy="1270000"/>
              </a:xfrm>
            </p:grpSpPr>
            <p:sp>
              <p:nvSpPr>
                <p:cNvPr id="2256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57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61" name="Group"/>
              <p:cNvGrpSpPr/>
              <p:nvPr/>
            </p:nvGrpSpPr>
            <p:grpSpPr>
              <a:xfrm>
                <a:off x="0" y="1946671"/>
                <a:ext cx="1270000" cy="1270001"/>
                <a:chOff x="0" y="0"/>
                <a:chExt cx="1270000" cy="1270000"/>
              </a:xfrm>
            </p:grpSpPr>
            <p:sp>
              <p:nvSpPr>
                <p:cNvPr id="2259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60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  <p:grpSp>
            <p:nvGrpSpPr>
              <p:cNvPr id="2264" name="Group"/>
              <p:cNvGrpSpPr/>
              <p:nvPr/>
            </p:nvGrpSpPr>
            <p:grpSpPr>
              <a:xfrm>
                <a:off x="17859" y="2625328"/>
                <a:ext cx="1270001" cy="1270001"/>
                <a:chOff x="0" y="0"/>
                <a:chExt cx="1270000" cy="1270000"/>
              </a:xfrm>
            </p:grpSpPr>
            <p:sp>
              <p:nvSpPr>
                <p:cNvPr id="2262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63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67" name="Group"/>
              <p:cNvGrpSpPr/>
              <p:nvPr/>
            </p:nvGrpSpPr>
            <p:grpSpPr>
              <a:xfrm>
                <a:off x="17859" y="3982640"/>
                <a:ext cx="1270001" cy="1270001"/>
                <a:chOff x="0" y="0"/>
                <a:chExt cx="1270000" cy="1270000"/>
              </a:xfrm>
            </p:grpSpPr>
            <p:sp>
              <p:nvSpPr>
                <p:cNvPr id="2265" name="Circle"/>
                <p:cNvSpPr/>
                <p:nvPr/>
              </p:nvSpPr>
              <p:spPr>
                <a:xfrm>
                  <a:off x="0" y="232171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66" name="+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+</a:t>
                  </a:r>
                </a:p>
              </p:txBody>
            </p:sp>
          </p:grpSp>
          <p:grpSp>
            <p:nvGrpSpPr>
              <p:cNvPr id="2270" name="Group"/>
              <p:cNvGrpSpPr/>
              <p:nvPr/>
            </p:nvGrpSpPr>
            <p:grpSpPr>
              <a:xfrm>
                <a:off x="0" y="4589859"/>
                <a:ext cx="1270000" cy="1270001"/>
                <a:chOff x="0" y="0"/>
                <a:chExt cx="1270000" cy="1270000"/>
              </a:xfrm>
            </p:grpSpPr>
            <p:sp>
              <p:nvSpPr>
                <p:cNvPr id="2268" name="Circle"/>
                <p:cNvSpPr/>
                <p:nvPr/>
              </p:nvSpPr>
              <p:spPr>
                <a:xfrm>
                  <a:off x="17859" y="214312"/>
                  <a:ext cx="553641" cy="553642"/>
                </a:xfrm>
                <a:prstGeom prst="ellipse">
                  <a:avLst/>
                </a:prstGeom>
                <a:solidFill>
                  <a:srgbClr val="7A7A7A"/>
                </a:solidFill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2269" name="–"/>
                <p:cNvSpPr/>
                <p:nvPr/>
              </p:nvSpPr>
              <p:spPr>
                <a:xfrm>
                  <a:off x="0" y="0"/>
                  <a:ext cx="1270000" cy="1270000"/>
                </a:xfrm>
                <a:prstGeom prst="line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t">
                  <a:spAutoFit/>
                </a:bodyPr>
                <a:lstStyle>
                  <a:lvl1pPr marL="81280" marR="81280" algn="l" defTabSz="1821656">
                    <a:defRPr b="1" sz="4600">
                      <a:solidFill>
                        <a:srgbClr val="E32400"/>
                      </a:solidFill>
                      <a:uFill>
                        <a:solidFill>
                          <a:srgbClr val="E32400"/>
                        </a:solidFill>
                      </a:uFill>
                      <a:latin typeface="Times Roman"/>
                      <a:ea typeface="Times Roman"/>
                      <a:cs typeface="Times Roman"/>
                      <a:sym typeface="Times Roman"/>
                    </a:defRPr>
                  </a:lvl1pPr>
                </a:lstStyle>
                <a:p>
                  <a:pPr/>
                  <a:r>
                    <a:t>–</a:t>
                  </a:r>
                </a:p>
              </p:txBody>
            </p:sp>
          </p:grpSp>
        </p:grpSp>
        <p:grpSp>
          <p:nvGrpSpPr>
            <p:cNvPr id="2274" name="Group"/>
            <p:cNvGrpSpPr/>
            <p:nvPr/>
          </p:nvGrpSpPr>
          <p:grpSpPr>
            <a:xfrm>
              <a:off x="17859" y="9804796"/>
              <a:ext cx="1270001" cy="1270001"/>
              <a:chOff x="0" y="0"/>
              <a:chExt cx="1270000" cy="1270000"/>
            </a:xfrm>
          </p:grpSpPr>
          <p:sp>
            <p:nvSpPr>
              <p:cNvPr id="2272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273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</p:grpSp>
      <p:grpSp>
        <p:nvGrpSpPr>
          <p:cNvPr id="2452" name="Group"/>
          <p:cNvGrpSpPr/>
          <p:nvPr/>
        </p:nvGrpSpPr>
        <p:grpSpPr>
          <a:xfrm>
            <a:off x="3780234" y="2571750"/>
            <a:ext cx="7161610" cy="10358438"/>
            <a:chOff x="0" y="0"/>
            <a:chExt cx="7161609" cy="10358437"/>
          </a:xfrm>
        </p:grpSpPr>
        <p:sp>
          <p:nvSpPr>
            <p:cNvPr id="2276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77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78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79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0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1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2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3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4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5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6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7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8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89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0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1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2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3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4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5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6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7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8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299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0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1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2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3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4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5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6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7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8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09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0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1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2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3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4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5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6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7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8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19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0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1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2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3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4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5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6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7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8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29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0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1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2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3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4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5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6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7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8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39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0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1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2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3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4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5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6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7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8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49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0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1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2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3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4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5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6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7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8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59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0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1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2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3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4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5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6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7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8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69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0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1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2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3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4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5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6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7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8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79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0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1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2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3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4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5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6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7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8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89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0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1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2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3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4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5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6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7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8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399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0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1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2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3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4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5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6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7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8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09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0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1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2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3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4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5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6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7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8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19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0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1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2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3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4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5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6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7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8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29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0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1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2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3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4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5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6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7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8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39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0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1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2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3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4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5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6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7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8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49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0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1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2629" name="Group"/>
          <p:cNvGrpSpPr/>
          <p:nvPr/>
        </p:nvGrpSpPr>
        <p:grpSpPr>
          <a:xfrm>
            <a:off x="12388453" y="2571750"/>
            <a:ext cx="7161610" cy="10358438"/>
            <a:chOff x="0" y="0"/>
            <a:chExt cx="7161609" cy="10358437"/>
          </a:xfrm>
        </p:grpSpPr>
        <p:sp>
          <p:nvSpPr>
            <p:cNvPr id="2453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4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5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6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7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8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59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0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1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2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3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4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5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6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7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8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69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0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1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2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3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4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5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6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7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8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79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0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1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2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3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4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5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6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7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8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89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0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1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2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3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4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5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6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7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8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499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0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1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2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3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4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5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6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7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8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09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0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1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2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3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4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5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6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7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8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19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0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1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2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3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4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5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6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7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8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29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0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1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2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3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4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5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6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7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8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39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0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1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2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3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4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5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6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7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8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49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0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1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2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3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4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5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6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7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8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59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0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1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2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3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4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5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6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7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8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69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0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1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2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3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4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5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6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7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8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79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0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1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2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3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4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5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6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7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8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89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0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1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2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3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4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5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6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7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8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599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0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1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2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3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4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5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6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7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8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09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0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1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2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3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4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5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6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7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8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19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0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1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2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3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4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5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6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7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28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2630" name="diffuse illumination…"/>
          <p:cNvSpPr txBox="1"/>
          <p:nvPr/>
        </p:nvSpPr>
        <p:spPr>
          <a:xfrm>
            <a:off x="4690914" y="10456664"/>
            <a:ext cx="5339954" cy="2464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diffuse illumination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sp>
        <p:nvSpPr>
          <p:cNvPr id="2631" name="darkness…"/>
          <p:cNvSpPr txBox="1"/>
          <p:nvPr/>
        </p:nvSpPr>
        <p:spPr>
          <a:xfrm>
            <a:off x="14210109" y="10465593"/>
            <a:ext cx="5339954" cy="2464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darkness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grpSp>
        <p:nvGrpSpPr>
          <p:cNvPr id="2658" name="Group"/>
          <p:cNvGrpSpPr/>
          <p:nvPr/>
        </p:nvGrpSpPr>
        <p:grpSpPr>
          <a:xfrm>
            <a:off x="6226968" y="3036093"/>
            <a:ext cx="10929939" cy="6875865"/>
            <a:chOff x="0" y="8929"/>
            <a:chExt cx="10929937" cy="6875863"/>
          </a:xfrm>
        </p:grpSpPr>
        <p:grpSp>
          <p:nvGrpSpPr>
            <p:cNvPr id="2634" name="Group"/>
            <p:cNvGrpSpPr/>
            <p:nvPr/>
          </p:nvGrpSpPr>
          <p:grpSpPr>
            <a:xfrm>
              <a:off x="89296" y="8929"/>
              <a:ext cx="10769199" cy="6875864"/>
              <a:chOff x="0" y="0"/>
              <a:chExt cx="10769197" cy="6875863"/>
            </a:xfrm>
          </p:grpSpPr>
          <p:sp>
            <p:nvSpPr>
              <p:cNvPr id="2632" name="Rectangle"/>
              <p:cNvSpPr/>
              <p:nvPr/>
            </p:nvSpPr>
            <p:spPr>
              <a:xfrm>
                <a:off x="0" y="0"/>
                <a:ext cx="10769198" cy="6875864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33" name="Rectangle"/>
              <p:cNvSpPr/>
              <p:nvPr/>
            </p:nvSpPr>
            <p:spPr>
              <a:xfrm>
                <a:off x="5336420" y="0"/>
                <a:ext cx="5420740" cy="6875864"/>
              </a:xfrm>
              <a:prstGeom prst="rect">
                <a:avLst/>
              </a:prstGeom>
              <a:solidFill>
                <a:srgbClr val="000000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</p:grpSp>
        <p:grpSp>
          <p:nvGrpSpPr>
            <p:cNvPr id="2645" name="Group"/>
            <p:cNvGrpSpPr/>
            <p:nvPr/>
          </p:nvGrpSpPr>
          <p:grpSpPr>
            <a:xfrm>
              <a:off x="3875484" y="1794867"/>
              <a:ext cx="2428876" cy="2428876"/>
              <a:chOff x="0" y="0"/>
              <a:chExt cx="2428875" cy="2428875"/>
            </a:xfrm>
          </p:grpSpPr>
          <p:grpSp>
            <p:nvGrpSpPr>
              <p:cNvPr id="2639" name="Group"/>
              <p:cNvGrpSpPr/>
              <p:nvPr/>
            </p:nvGrpSpPr>
            <p:grpSpPr>
              <a:xfrm>
                <a:off x="0" y="0"/>
                <a:ext cx="2428875" cy="2428875"/>
                <a:chOff x="0" y="0"/>
                <a:chExt cx="2428875" cy="2428875"/>
              </a:xfrm>
            </p:grpSpPr>
            <p:sp>
              <p:nvSpPr>
                <p:cNvPr id="2635" name="Circle"/>
                <p:cNvSpPr/>
                <p:nvPr/>
              </p:nvSpPr>
              <p:spPr>
                <a:xfrm>
                  <a:off x="0" y="0"/>
                  <a:ext cx="2428875" cy="2428875"/>
                </a:xfrm>
                <a:prstGeom prst="ellipse">
                  <a:avLst/>
                </a:prstGeom>
                <a:solidFill>
                  <a:srgbClr val="AAAAAA">
                    <a:alpha val="50000"/>
                  </a:srgbClr>
                </a:solidFill>
                <a:ln w="25400" cap="flat">
                  <a:solidFill>
                    <a:srgbClr val="000000">
                      <a:alpha val="5000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grpSp>
              <p:nvGrpSpPr>
                <p:cNvPr id="2638" name="Group"/>
                <p:cNvGrpSpPr/>
                <p:nvPr/>
              </p:nvGrpSpPr>
              <p:grpSpPr>
                <a:xfrm>
                  <a:off x="910828" y="767953"/>
                  <a:ext cx="1270001" cy="1270001"/>
                  <a:chOff x="0" y="0"/>
                  <a:chExt cx="1270000" cy="1270000"/>
                </a:xfrm>
              </p:grpSpPr>
              <p:sp>
                <p:nvSpPr>
                  <p:cNvPr id="2636" name="Circle"/>
                  <p:cNvSpPr/>
                  <p:nvPr/>
                </p:nvSpPr>
                <p:spPr>
                  <a:xfrm>
                    <a:off x="17859" y="232171"/>
                    <a:ext cx="553641" cy="553642"/>
                  </a:xfrm>
                  <a:prstGeom prst="ellipse">
                    <a:avLst/>
                  </a:prstGeom>
                  <a:solidFill>
                    <a:srgbClr val="7A7A7A"/>
                  </a:solidFill>
                  <a:ln w="25400" cap="flat">
                    <a:solidFill>
                      <a:srgbClr val="000000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3578" tIns="53578" rIns="53578" bIns="53578" numCol="1" anchor="ctr">
                    <a:noAutofit/>
                  </a:bodyPr>
                  <a:lstStyle/>
                  <a:p>
                    <a:pPr>
                      <a:defRPr sz="3800">
                        <a:solidFill>
                          <a:srgbClr val="FFFFFF"/>
                        </a:solidFill>
                        <a:effectLst>
                          <a:outerShdw sx="100000" sy="100000" kx="0" ky="0" algn="b" rotWithShape="0" blurRad="38100" dist="12700" dir="540000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</a:p>
                </p:txBody>
              </p:sp>
              <p:sp>
                <p:nvSpPr>
                  <p:cNvPr id="2637" name="+"/>
                  <p:cNvSpPr/>
                  <p:nvPr/>
                </p:nvSpPr>
                <p:spPr>
                  <a:xfrm>
                    <a:off x="0" y="0"/>
                    <a:ext cx="1270000" cy="1270000"/>
                  </a:xfrm>
                  <a:prstGeom prst="line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71437" tIns="71437" rIns="71437" bIns="71437" numCol="1" anchor="t">
                    <a:spAutoFit/>
                  </a:bodyPr>
                  <a:lstStyle>
                    <a:lvl1pPr marL="81280" marR="81280" algn="l" defTabSz="1821656">
                      <a:defRPr b="1" sz="4600">
                        <a:solidFill>
                          <a:srgbClr val="FFFFFF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Times Roman"/>
                        <a:ea typeface="Times Roman"/>
                        <a:cs typeface="Times Roman"/>
                        <a:sym typeface="Times Roman"/>
                      </a:defRPr>
                    </a:lvl1pPr>
                  </a:lstStyle>
                  <a:p>
                    <a:pPr/>
                    <a:r>
                      <a:t>+</a:t>
                    </a:r>
                  </a:p>
                </p:txBody>
              </p:sp>
            </p:grpSp>
          </p:grpSp>
          <p:sp>
            <p:nvSpPr>
              <p:cNvPr id="2640" name="-"/>
              <p:cNvSpPr txBox="1"/>
              <p:nvPr/>
            </p:nvSpPr>
            <p:spPr>
              <a:xfrm>
                <a:off x="654782" y="102195"/>
                <a:ext cx="297483" cy="7421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-</a:t>
                </a:r>
              </a:p>
            </p:txBody>
          </p:sp>
          <p:sp>
            <p:nvSpPr>
              <p:cNvPr id="2641" name="-"/>
              <p:cNvSpPr txBox="1"/>
              <p:nvPr/>
            </p:nvSpPr>
            <p:spPr>
              <a:xfrm>
                <a:off x="357547" y="459382"/>
                <a:ext cx="297484" cy="7421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-</a:t>
                </a:r>
              </a:p>
            </p:txBody>
          </p:sp>
          <p:sp>
            <p:nvSpPr>
              <p:cNvPr id="2642" name="-"/>
              <p:cNvSpPr txBox="1"/>
              <p:nvPr/>
            </p:nvSpPr>
            <p:spPr>
              <a:xfrm>
                <a:off x="268250" y="816570"/>
                <a:ext cx="297484" cy="7421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-</a:t>
                </a:r>
              </a:p>
            </p:txBody>
          </p:sp>
          <p:sp>
            <p:nvSpPr>
              <p:cNvPr id="2643" name="-"/>
              <p:cNvSpPr txBox="1"/>
              <p:nvPr/>
            </p:nvSpPr>
            <p:spPr>
              <a:xfrm>
                <a:off x="428985" y="1155898"/>
                <a:ext cx="297483" cy="7421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-</a:t>
                </a:r>
              </a:p>
            </p:txBody>
          </p:sp>
          <p:sp>
            <p:nvSpPr>
              <p:cNvPr id="2644" name="-"/>
              <p:cNvSpPr txBox="1"/>
              <p:nvPr/>
            </p:nvSpPr>
            <p:spPr>
              <a:xfrm>
                <a:off x="643297" y="1513085"/>
                <a:ext cx="297484" cy="7421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-</a:t>
                </a:r>
              </a:p>
            </p:txBody>
          </p:sp>
        </p:grpSp>
        <p:grpSp>
          <p:nvGrpSpPr>
            <p:cNvPr id="2655" name="Group"/>
            <p:cNvGrpSpPr/>
            <p:nvPr/>
          </p:nvGrpSpPr>
          <p:grpSpPr>
            <a:xfrm>
              <a:off x="4554140" y="3705820"/>
              <a:ext cx="2428876" cy="2428876"/>
              <a:chOff x="0" y="0"/>
              <a:chExt cx="2428875" cy="2428875"/>
            </a:xfrm>
          </p:grpSpPr>
          <p:grpSp>
            <p:nvGrpSpPr>
              <p:cNvPr id="2650" name="Group"/>
              <p:cNvGrpSpPr/>
              <p:nvPr/>
            </p:nvGrpSpPr>
            <p:grpSpPr>
              <a:xfrm>
                <a:off x="0" y="0"/>
                <a:ext cx="2428875" cy="2428875"/>
                <a:chOff x="0" y="0"/>
                <a:chExt cx="2428875" cy="2428875"/>
              </a:xfrm>
            </p:grpSpPr>
            <p:sp>
              <p:nvSpPr>
                <p:cNvPr id="2646" name="Circle"/>
                <p:cNvSpPr/>
                <p:nvPr/>
              </p:nvSpPr>
              <p:spPr>
                <a:xfrm>
                  <a:off x="0" y="0"/>
                  <a:ext cx="2428875" cy="2428875"/>
                </a:xfrm>
                <a:prstGeom prst="ellipse">
                  <a:avLst/>
                </a:prstGeom>
                <a:solidFill>
                  <a:srgbClr val="AAAAAA">
                    <a:alpha val="50000"/>
                  </a:srgbClr>
                </a:solidFill>
                <a:ln w="25400" cap="flat">
                  <a:solidFill>
                    <a:srgbClr val="000000">
                      <a:alpha val="5000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grpSp>
              <p:nvGrpSpPr>
                <p:cNvPr id="2649" name="Group"/>
                <p:cNvGrpSpPr/>
                <p:nvPr/>
              </p:nvGrpSpPr>
              <p:grpSpPr>
                <a:xfrm>
                  <a:off x="910828" y="750093"/>
                  <a:ext cx="1270001" cy="1270001"/>
                  <a:chOff x="0" y="0"/>
                  <a:chExt cx="1270000" cy="1270000"/>
                </a:xfrm>
              </p:grpSpPr>
              <p:sp>
                <p:nvSpPr>
                  <p:cNvPr id="2647" name="Circle"/>
                  <p:cNvSpPr/>
                  <p:nvPr/>
                </p:nvSpPr>
                <p:spPr>
                  <a:xfrm>
                    <a:off x="17859" y="214312"/>
                    <a:ext cx="553641" cy="553642"/>
                  </a:xfrm>
                  <a:prstGeom prst="ellipse">
                    <a:avLst/>
                  </a:prstGeom>
                  <a:solidFill>
                    <a:srgbClr val="7A7A7A"/>
                  </a:solidFill>
                  <a:ln w="25400" cap="flat">
                    <a:solidFill>
                      <a:srgbClr val="000000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3578" tIns="53578" rIns="53578" bIns="53578" numCol="1" anchor="ctr">
                    <a:noAutofit/>
                  </a:bodyPr>
                  <a:lstStyle/>
                  <a:p>
                    <a:pPr>
                      <a:defRPr sz="3800">
                        <a:solidFill>
                          <a:srgbClr val="FFFFFF"/>
                        </a:solidFill>
                        <a:effectLst>
                          <a:outerShdw sx="100000" sy="100000" kx="0" ky="0" algn="b" rotWithShape="0" blurRad="38100" dist="12700" dir="540000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</a:p>
                </p:txBody>
              </p:sp>
              <p:sp>
                <p:nvSpPr>
                  <p:cNvPr id="2648" name="–"/>
                  <p:cNvSpPr/>
                  <p:nvPr/>
                </p:nvSpPr>
                <p:spPr>
                  <a:xfrm>
                    <a:off x="0" y="0"/>
                    <a:ext cx="1270000" cy="1270000"/>
                  </a:xfrm>
                  <a:prstGeom prst="line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val="1"/>
                    </a:ext>
                  </a:extLst>
                </p:spPr>
                <p:txBody>
                  <a:bodyPr wrap="none" lIns="71437" tIns="71437" rIns="71437" bIns="71437" numCol="1" anchor="t">
                    <a:spAutoFit/>
                  </a:bodyPr>
                  <a:lstStyle>
                    <a:lvl1pPr marL="81280" marR="81280" algn="l" defTabSz="1821656">
                      <a:defRPr b="1" sz="4600">
                        <a:solidFill>
                          <a:srgbClr val="E32400"/>
                        </a:solidFill>
                        <a:uFill>
                          <a:solidFill>
                            <a:srgbClr val="E32400"/>
                          </a:solidFill>
                        </a:uFill>
                        <a:latin typeface="Times Roman"/>
                        <a:ea typeface="Times Roman"/>
                        <a:cs typeface="Times Roman"/>
                        <a:sym typeface="Times Roman"/>
                      </a:defRPr>
                    </a:lvl1pPr>
                  </a:lstStyle>
                  <a:p>
                    <a:pPr/>
                    <a:r>
                      <a:t>–</a:t>
                    </a:r>
                  </a:p>
                </p:txBody>
              </p:sp>
            </p:grpSp>
          </p:grpSp>
          <p:sp>
            <p:nvSpPr>
              <p:cNvPr id="2651" name="+"/>
              <p:cNvSpPr txBox="1"/>
              <p:nvPr/>
            </p:nvSpPr>
            <p:spPr>
              <a:xfrm>
                <a:off x="446336" y="446285"/>
                <a:ext cx="357188" cy="5897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 sz="3200"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  <p:sp>
            <p:nvSpPr>
              <p:cNvPr id="2652" name="+"/>
              <p:cNvSpPr txBox="1"/>
              <p:nvPr/>
            </p:nvSpPr>
            <p:spPr>
              <a:xfrm>
                <a:off x="241241" y="767754"/>
                <a:ext cx="357188" cy="5897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 sz="3200"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  <p:sp>
            <p:nvSpPr>
              <p:cNvPr id="2653" name="+"/>
              <p:cNvSpPr txBox="1"/>
              <p:nvPr/>
            </p:nvSpPr>
            <p:spPr>
              <a:xfrm>
                <a:off x="223381" y="1160660"/>
                <a:ext cx="357189" cy="58975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 sz="3200"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  <p:sp>
            <p:nvSpPr>
              <p:cNvPr id="2654" name="+"/>
              <p:cNvSpPr txBox="1"/>
              <p:nvPr/>
            </p:nvSpPr>
            <p:spPr>
              <a:xfrm>
                <a:off x="419834" y="1482129"/>
                <a:ext cx="357189" cy="5897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53578" tIns="53578" rIns="53578" bIns="53578" numCol="1" anchor="ctr">
                <a:spAutoFit/>
              </a:bodyPr>
              <a:lstStyle>
                <a:lvl1pPr>
                  <a:defRPr sz="3200">
                    <a:latin typeface="+mn-lt"/>
                    <a:ea typeface="+mn-ea"/>
                    <a:cs typeface="+mn-cs"/>
                    <a:sym typeface="Helvetica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56" name="on light-side of edge…"/>
            <p:cNvSpPr txBox="1"/>
            <p:nvPr/>
          </p:nvSpPr>
          <p:spPr>
            <a:xfrm>
              <a:off x="0" y="45839"/>
              <a:ext cx="5339954" cy="17835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3578" tIns="53578" rIns="53578" bIns="53578" numCol="1" anchor="ctr">
              <a:spAutoFit/>
            </a:bodyPr>
            <a:lstStyle/>
            <a:p>
              <a:pPr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on light-side of edge</a:t>
              </a:r>
            </a:p>
            <a:p>
              <a:pPr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ON-center ganglion cells</a:t>
              </a:r>
            </a:p>
            <a:p>
              <a:pPr>
                <a:defRPr sz="3200"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increase firing</a:t>
              </a:r>
            </a:p>
          </p:txBody>
        </p:sp>
        <p:sp>
          <p:nvSpPr>
            <p:cNvPr id="2657" name="on dark-side of edge…"/>
            <p:cNvSpPr txBox="1"/>
            <p:nvPr/>
          </p:nvSpPr>
          <p:spPr>
            <a:xfrm>
              <a:off x="5589984" y="394096"/>
              <a:ext cx="5339954" cy="17835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3578" tIns="53578" rIns="53578" bIns="53578" numCol="1" anchor="ctr">
              <a:spAutoFit/>
            </a:bodyPr>
            <a:lstStyle/>
            <a:p>
              <a:pPr>
                <a:defRPr sz="3200">
                  <a:solidFill>
                    <a:srgbClr val="F5EC00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on dark-side of edge</a:t>
              </a:r>
            </a:p>
            <a:p>
              <a:pPr>
                <a:defRPr sz="3200">
                  <a:solidFill>
                    <a:srgbClr val="F5EC00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OFF-center ganglion cells</a:t>
              </a:r>
            </a:p>
            <a:p>
              <a:pPr>
                <a:defRPr sz="3200">
                  <a:solidFill>
                    <a:srgbClr val="F5EC00"/>
                  </a:solidFill>
                  <a:latin typeface="Comic Sans MS"/>
                  <a:ea typeface="Comic Sans MS"/>
                  <a:cs typeface="Comic Sans MS"/>
                  <a:sym typeface="Comic Sans MS"/>
                </a:defRPr>
              </a:pPr>
              <a:r>
                <a:t>increase firing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0" name="Rectangle"/>
          <p:cNvSpPr/>
          <p:nvPr/>
        </p:nvSpPr>
        <p:spPr>
          <a:xfrm>
            <a:off x="11656218" y="107156"/>
            <a:ext cx="10769204" cy="13876735"/>
          </a:xfrm>
          <a:prstGeom prst="rect">
            <a:avLst/>
          </a:prstGeom>
          <a:solidFill>
            <a:srgbClr val="000000"/>
          </a:solidFill>
          <a:ln w="25400">
            <a:solidFill>
              <a:srgbClr val="000000"/>
            </a:solidFill>
            <a:miter lim="400000"/>
          </a:ln>
        </p:spPr>
        <p:txBody>
          <a:bodyPr lIns="53578" tIns="53578" rIns="53578" bIns="53578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grpSp>
        <p:nvGrpSpPr>
          <p:cNvPr id="2701" name="Group"/>
          <p:cNvGrpSpPr/>
          <p:nvPr/>
        </p:nvGrpSpPr>
        <p:grpSpPr>
          <a:xfrm>
            <a:off x="11031140" y="2393156"/>
            <a:ext cx="1287860" cy="11056938"/>
            <a:chOff x="0" y="0"/>
            <a:chExt cx="1287859" cy="11056937"/>
          </a:xfrm>
        </p:grpSpPr>
        <p:grpSp>
          <p:nvGrpSpPr>
            <p:cNvPr id="2663" name="Group"/>
            <p:cNvGrpSpPr/>
            <p:nvPr/>
          </p:nvGrpSpPr>
          <p:grpSpPr>
            <a:xfrm>
              <a:off x="0" y="5804296"/>
              <a:ext cx="1270000" cy="1270001"/>
              <a:chOff x="0" y="0"/>
              <a:chExt cx="1270000" cy="1270000"/>
            </a:xfrm>
          </p:grpSpPr>
          <p:sp>
            <p:nvSpPr>
              <p:cNvPr id="2661" name="Circle"/>
              <p:cNvSpPr/>
              <p:nvPr/>
            </p:nvSpPr>
            <p:spPr>
              <a:xfrm>
                <a:off x="17859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62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64" name="Circle"/>
            <p:cNvSpPr/>
            <p:nvPr/>
          </p:nvSpPr>
          <p:spPr>
            <a:xfrm>
              <a:off x="17859" y="9376171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65" name="–"/>
            <p:cNvSpPr/>
            <p:nvPr/>
          </p:nvSpPr>
          <p:spPr>
            <a:xfrm>
              <a:off x="0" y="9161859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2668" name="Group"/>
            <p:cNvGrpSpPr/>
            <p:nvPr/>
          </p:nvGrpSpPr>
          <p:grpSpPr>
            <a:xfrm>
              <a:off x="17859" y="7072312"/>
              <a:ext cx="1270001" cy="1270001"/>
              <a:chOff x="0" y="0"/>
              <a:chExt cx="1270000" cy="1270000"/>
            </a:xfrm>
          </p:grpSpPr>
          <p:sp>
            <p:nvSpPr>
              <p:cNvPr id="2666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67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69" name="Circle"/>
            <p:cNvSpPr/>
            <p:nvPr/>
          </p:nvSpPr>
          <p:spPr>
            <a:xfrm>
              <a:off x="17859" y="6697265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70" name="–"/>
            <p:cNvSpPr/>
            <p:nvPr/>
          </p:nvSpPr>
          <p:spPr>
            <a:xfrm>
              <a:off x="0" y="6482953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2671" name="Circle"/>
            <p:cNvSpPr/>
            <p:nvPr/>
          </p:nvSpPr>
          <p:spPr>
            <a:xfrm>
              <a:off x="17859" y="7965281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72" name="–"/>
            <p:cNvSpPr/>
            <p:nvPr/>
          </p:nvSpPr>
          <p:spPr>
            <a:xfrm>
              <a:off x="0" y="775096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2675" name="Group"/>
            <p:cNvGrpSpPr/>
            <p:nvPr/>
          </p:nvGrpSpPr>
          <p:grpSpPr>
            <a:xfrm>
              <a:off x="17859" y="8429625"/>
              <a:ext cx="1270001" cy="1270000"/>
              <a:chOff x="0" y="0"/>
              <a:chExt cx="1270000" cy="1270000"/>
            </a:xfrm>
          </p:grpSpPr>
          <p:sp>
            <p:nvSpPr>
              <p:cNvPr id="2673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74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2678" name="Group"/>
            <p:cNvGrpSpPr/>
            <p:nvPr/>
          </p:nvGrpSpPr>
          <p:grpSpPr>
            <a:xfrm>
              <a:off x="17859" y="9786937"/>
              <a:ext cx="1270001" cy="1270001"/>
              <a:chOff x="0" y="0"/>
              <a:chExt cx="1270000" cy="1270000"/>
            </a:xfrm>
          </p:grpSpPr>
          <p:sp>
            <p:nvSpPr>
              <p:cNvPr id="2676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77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2681" name="Group"/>
            <p:cNvGrpSpPr/>
            <p:nvPr/>
          </p:nvGrpSpPr>
          <p:grpSpPr>
            <a:xfrm>
              <a:off x="0" y="625078"/>
              <a:ext cx="1270000" cy="1270001"/>
              <a:chOff x="0" y="0"/>
              <a:chExt cx="1270000" cy="1270000"/>
            </a:xfrm>
          </p:grpSpPr>
          <p:sp>
            <p:nvSpPr>
              <p:cNvPr id="2679" name="Circle"/>
              <p:cNvSpPr/>
              <p:nvPr/>
            </p:nvSpPr>
            <p:spPr>
              <a:xfrm>
                <a:off x="17859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80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82" name="Circle"/>
            <p:cNvSpPr/>
            <p:nvPr/>
          </p:nvSpPr>
          <p:spPr>
            <a:xfrm>
              <a:off x="17859" y="4196953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83" name="–"/>
            <p:cNvSpPr/>
            <p:nvPr/>
          </p:nvSpPr>
          <p:spPr>
            <a:xfrm>
              <a:off x="0" y="398264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2686" name="Group"/>
            <p:cNvGrpSpPr/>
            <p:nvPr/>
          </p:nvGrpSpPr>
          <p:grpSpPr>
            <a:xfrm>
              <a:off x="17859" y="1893093"/>
              <a:ext cx="1270001" cy="1270001"/>
              <a:chOff x="0" y="0"/>
              <a:chExt cx="1270000" cy="1270000"/>
            </a:xfrm>
          </p:grpSpPr>
          <p:sp>
            <p:nvSpPr>
              <p:cNvPr id="2684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85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87" name="Circle"/>
            <p:cNvSpPr/>
            <p:nvPr/>
          </p:nvSpPr>
          <p:spPr>
            <a:xfrm>
              <a:off x="17859" y="1518046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88" name="–"/>
            <p:cNvSpPr/>
            <p:nvPr/>
          </p:nvSpPr>
          <p:spPr>
            <a:xfrm>
              <a:off x="0" y="1303734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2689" name="Circle"/>
            <p:cNvSpPr/>
            <p:nvPr/>
          </p:nvSpPr>
          <p:spPr>
            <a:xfrm>
              <a:off x="17859" y="278606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90" name="–"/>
            <p:cNvSpPr/>
            <p:nvPr/>
          </p:nvSpPr>
          <p:spPr>
            <a:xfrm>
              <a:off x="0" y="257175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grpSp>
          <p:nvGrpSpPr>
            <p:cNvPr id="2693" name="Group"/>
            <p:cNvGrpSpPr/>
            <p:nvPr/>
          </p:nvGrpSpPr>
          <p:grpSpPr>
            <a:xfrm>
              <a:off x="17859" y="3250406"/>
              <a:ext cx="1270001" cy="1270001"/>
              <a:chOff x="0" y="0"/>
              <a:chExt cx="1270000" cy="1270000"/>
            </a:xfrm>
          </p:grpSpPr>
          <p:sp>
            <p:nvSpPr>
              <p:cNvPr id="2691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92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grpSp>
          <p:nvGrpSpPr>
            <p:cNvPr id="2696" name="Group"/>
            <p:cNvGrpSpPr/>
            <p:nvPr/>
          </p:nvGrpSpPr>
          <p:grpSpPr>
            <a:xfrm>
              <a:off x="17859" y="4607718"/>
              <a:ext cx="1270001" cy="1270001"/>
              <a:chOff x="0" y="0"/>
              <a:chExt cx="1270000" cy="1270000"/>
            </a:xfrm>
          </p:grpSpPr>
          <p:sp>
            <p:nvSpPr>
              <p:cNvPr id="2694" name="Circle"/>
              <p:cNvSpPr/>
              <p:nvPr/>
            </p:nvSpPr>
            <p:spPr>
              <a:xfrm>
                <a:off x="0" y="232171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695" name="+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+</a:t>
                </a:r>
              </a:p>
            </p:txBody>
          </p:sp>
        </p:grpSp>
        <p:sp>
          <p:nvSpPr>
            <p:cNvPr id="2697" name="Circle"/>
            <p:cNvSpPr/>
            <p:nvPr/>
          </p:nvSpPr>
          <p:spPr>
            <a:xfrm>
              <a:off x="17859" y="5429250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698" name="–"/>
            <p:cNvSpPr/>
            <p:nvPr/>
          </p:nvSpPr>
          <p:spPr>
            <a:xfrm>
              <a:off x="0" y="5214937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  <p:sp>
          <p:nvSpPr>
            <p:cNvPr id="2699" name="Circle"/>
            <p:cNvSpPr/>
            <p:nvPr/>
          </p:nvSpPr>
          <p:spPr>
            <a:xfrm>
              <a:off x="17859" y="21431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00" name="–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E32400"/>
                  </a:solidFill>
                  <a:uFill>
                    <a:solidFill>
                      <a:srgbClr val="E324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–</a:t>
              </a:r>
            </a:p>
          </p:txBody>
        </p:sp>
      </p:grpSp>
      <p:grpSp>
        <p:nvGrpSpPr>
          <p:cNvPr id="2742" name="Group"/>
          <p:cNvGrpSpPr/>
          <p:nvPr/>
        </p:nvGrpSpPr>
        <p:grpSpPr>
          <a:xfrm>
            <a:off x="11691937" y="2375296"/>
            <a:ext cx="1287860" cy="11074798"/>
            <a:chOff x="0" y="0"/>
            <a:chExt cx="1287859" cy="11074796"/>
          </a:xfrm>
        </p:grpSpPr>
        <p:sp>
          <p:nvSpPr>
            <p:cNvPr id="2702" name="Circle"/>
            <p:cNvSpPr/>
            <p:nvPr/>
          </p:nvSpPr>
          <p:spPr>
            <a:xfrm>
              <a:off x="17859" y="5411390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03" name="+"/>
            <p:cNvSpPr/>
            <p:nvPr/>
          </p:nvSpPr>
          <p:spPr>
            <a:xfrm>
              <a:off x="0" y="5179218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2706" name="Group"/>
            <p:cNvGrpSpPr/>
            <p:nvPr/>
          </p:nvGrpSpPr>
          <p:grpSpPr>
            <a:xfrm>
              <a:off x="0" y="8536781"/>
              <a:ext cx="1270000" cy="1270001"/>
              <a:chOff x="0" y="0"/>
              <a:chExt cx="1270000" cy="1270000"/>
            </a:xfrm>
          </p:grpSpPr>
          <p:sp>
            <p:nvSpPr>
              <p:cNvPr id="2704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05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2707" name="Circle"/>
            <p:cNvSpPr/>
            <p:nvPr/>
          </p:nvSpPr>
          <p:spPr>
            <a:xfrm>
              <a:off x="17859" y="6679406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08" name="+"/>
            <p:cNvSpPr/>
            <p:nvPr/>
          </p:nvSpPr>
          <p:spPr>
            <a:xfrm>
              <a:off x="17859" y="6447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2711" name="Group"/>
            <p:cNvGrpSpPr/>
            <p:nvPr/>
          </p:nvGrpSpPr>
          <p:grpSpPr>
            <a:xfrm>
              <a:off x="0" y="5857875"/>
              <a:ext cx="1270000" cy="1270000"/>
              <a:chOff x="0" y="0"/>
              <a:chExt cx="1270000" cy="1270000"/>
            </a:xfrm>
          </p:grpSpPr>
          <p:sp>
            <p:nvSpPr>
              <p:cNvPr id="2709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10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2714" name="Group"/>
            <p:cNvGrpSpPr/>
            <p:nvPr/>
          </p:nvGrpSpPr>
          <p:grpSpPr>
            <a:xfrm>
              <a:off x="0" y="7125890"/>
              <a:ext cx="1270000" cy="1270001"/>
              <a:chOff x="0" y="0"/>
              <a:chExt cx="1270000" cy="1270000"/>
            </a:xfrm>
          </p:grpSpPr>
          <p:sp>
            <p:nvSpPr>
              <p:cNvPr id="2712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13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2715" name="Circle"/>
            <p:cNvSpPr/>
            <p:nvPr/>
          </p:nvSpPr>
          <p:spPr>
            <a:xfrm>
              <a:off x="17859" y="8036718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16" name="+"/>
            <p:cNvSpPr/>
            <p:nvPr/>
          </p:nvSpPr>
          <p:spPr>
            <a:xfrm>
              <a:off x="17859" y="780454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2717" name="Circle"/>
            <p:cNvSpPr/>
            <p:nvPr/>
          </p:nvSpPr>
          <p:spPr>
            <a:xfrm>
              <a:off x="17859" y="9394031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18" name="+"/>
            <p:cNvSpPr/>
            <p:nvPr/>
          </p:nvSpPr>
          <p:spPr>
            <a:xfrm>
              <a:off x="17859" y="91618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2719" name="Circle"/>
            <p:cNvSpPr/>
            <p:nvPr/>
          </p:nvSpPr>
          <p:spPr>
            <a:xfrm>
              <a:off x="17859" y="232171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20" name="+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2723" name="Group"/>
            <p:cNvGrpSpPr/>
            <p:nvPr/>
          </p:nvGrpSpPr>
          <p:grpSpPr>
            <a:xfrm>
              <a:off x="0" y="3357562"/>
              <a:ext cx="1270000" cy="1270001"/>
              <a:chOff x="0" y="0"/>
              <a:chExt cx="1270000" cy="1270000"/>
            </a:xfrm>
          </p:grpSpPr>
          <p:sp>
            <p:nvSpPr>
              <p:cNvPr id="2721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22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2724" name="Circle"/>
            <p:cNvSpPr/>
            <p:nvPr/>
          </p:nvSpPr>
          <p:spPr>
            <a:xfrm>
              <a:off x="17859" y="1500187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25" name="+"/>
            <p:cNvSpPr/>
            <p:nvPr/>
          </p:nvSpPr>
          <p:spPr>
            <a:xfrm>
              <a:off x="17859" y="12680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2728" name="Group"/>
            <p:cNvGrpSpPr/>
            <p:nvPr/>
          </p:nvGrpSpPr>
          <p:grpSpPr>
            <a:xfrm>
              <a:off x="0" y="678656"/>
              <a:ext cx="1270000" cy="1270001"/>
              <a:chOff x="0" y="0"/>
              <a:chExt cx="1270000" cy="1270000"/>
            </a:xfrm>
          </p:grpSpPr>
          <p:sp>
            <p:nvSpPr>
              <p:cNvPr id="2726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27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2731" name="Group"/>
            <p:cNvGrpSpPr/>
            <p:nvPr/>
          </p:nvGrpSpPr>
          <p:grpSpPr>
            <a:xfrm>
              <a:off x="0" y="1946671"/>
              <a:ext cx="1270000" cy="1270001"/>
              <a:chOff x="0" y="0"/>
              <a:chExt cx="1270000" cy="1270000"/>
            </a:xfrm>
          </p:grpSpPr>
          <p:sp>
            <p:nvSpPr>
              <p:cNvPr id="2729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30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sp>
          <p:nvSpPr>
            <p:cNvPr id="2732" name="Circle"/>
            <p:cNvSpPr/>
            <p:nvPr/>
          </p:nvSpPr>
          <p:spPr>
            <a:xfrm>
              <a:off x="17859" y="2857500"/>
              <a:ext cx="553641" cy="553641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33" name="+"/>
            <p:cNvSpPr/>
            <p:nvPr/>
          </p:nvSpPr>
          <p:spPr>
            <a:xfrm>
              <a:off x="17859" y="262532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sp>
          <p:nvSpPr>
            <p:cNvPr id="2734" name="Circle"/>
            <p:cNvSpPr/>
            <p:nvPr/>
          </p:nvSpPr>
          <p:spPr>
            <a:xfrm>
              <a:off x="17859" y="4214812"/>
              <a:ext cx="553641" cy="553642"/>
            </a:xfrm>
            <a:prstGeom prst="ellipse">
              <a:avLst/>
            </a:prstGeom>
            <a:solidFill>
              <a:srgbClr val="7A7A7A">
                <a:alpha val="50000"/>
              </a:srgbClr>
            </a:solidFill>
            <a:ln w="254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35" name="+"/>
            <p:cNvSpPr/>
            <p:nvPr/>
          </p:nvSpPr>
          <p:spPr>
            <a:xfrm>
              <a:off x="17859" y="3982640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b="1" sz="46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lvl1pPr>
            </a:lstStyle>
            <a:p>
              <a:pPr/>
              <a:r>
                <a:t>+</a:t>
              </a:r>
            </a:p>
          </p:txBody>
        </p:sp>
        <p:grpSp>
          <p:nvGrpSpPr>
            <p:cNvPr id="2738" name="Group"/>
            <p:cNvGrpSpPr/>
            <p:nvPr/>
          </p:nvGrpSpPr>
          <p:grpSpPr>
            <a:xfrm>
              <a:off x="0" y="4589859"/>
              <a:ext cx="1270000" cy="1270001"/>
              <a:chOff x="0" y="0"/>
              <a:chExt cx="1270000" cy="1270000"/>
            </a:xfrm>
          </p:grpSpPr>
          <p:sp>
            <p:nvSpPr>
              <p:cNvPr id="2736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37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  <p:grpSp>
          <p:nvGrpSpPr>
            <p:cNvPr id="2741" name="Group"/>
            <p:cNvGrpSpPr/>
            <p:nvPr/>
          </p:nvGrpSpPr>
          <p:grpSpPr>
            <a:xfrm>
              <a:off x="17859" y="9804796"/>
              <a:ext cx="1270001" cy="1270001"/>
              <a:chOff x="0" y="0"/>
              <a:chExt cx="1270000" cy="1270000"/>
            </a:xfrm>
          </p:grpSpPr>
          <p:sp>
            <p:nvSpPr>
              <p:cNvPr id="2739" name="Circle"/>
              <p:cNvSpPr/>
              <p:nvPr/>
            </p:nvSpPr>
            <p:spPr>
              <a:xfrm>
                <a:off x="17859" y="214312"/>
                <a:ext cx="553641" cy="553642"/>
              </a:xfrm>
              <a:prstGeom prst="ellipse">
                <a:avLst/>
              </a:prstGeom>
              <a:solidFill>
                <a:srgbClr val="7A7A7A"/>
              </a:solidFill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2740" name="–"/>
              <p:cNvSpPr/>
              <p:nvPr/>
            </p:nvSpPr>
            <p:spPr>
              <a:xfrm>
                <a:off x="0" y="0"/>
                <a:ext cx="1270000" cy="1270000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t">
                <a:spAutoFit/>
              </a:bodyPr>
              <a:lstStyle>
                <a:lvl1pPr marL="81280" marR="81280" algn="l" defTabSz="1821656">
                  <a:defRPr b="1" sz="4600">
                    <a:solidFill>
                      <a:srgbClr val="E32400"/>
                    </a:solidFill>
                    <a:uFill>
                      <a:solidFill>
                        <a:srgbClr val="E324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lvl1pPr>
              </a:lstStyle>
              <a:p>
                <a:pPr/>
                <a:r>
                  <a:t>–</a:t>
                </a:r>
              </a:p>
            </p:txBody>
          </p:sp>
        </p:grpSp>
      </p:grpSp>
      <p:grpSp>
        <p:nvGrpSpPr>
          <p:cNvPr id="2919" name="Group"/>
          <p:cNvGrpSpPr/>
          <p:nvPr/>
        </p:nvGrpSpPr>
        <p:grpSpPr>
          <a:xfrm>
            <a:off x="3780234" y="2571750"/>
            <a:ext cx="7161610" cy="10358438"/>
            <a:chOff x="0" y="0"/>
            <a:chExt cx="7161609" cy="10358437"/>
          </a:xfrm>
        </p:grpSpPr>
        <p:sp>
          <p:nvSpPr>
            <p:cNvPr id="2743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4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5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6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7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8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49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0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1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2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3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4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5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6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7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8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59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0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1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2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3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4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5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6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7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8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69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0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1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2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3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4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5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6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7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8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79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0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1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2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3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4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5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6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7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8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89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0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1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2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3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4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5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6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7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8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799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0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1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2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3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4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5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6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7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8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09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0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1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2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3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4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5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6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7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8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19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0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1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2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3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4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5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6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7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8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29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0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1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2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3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4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5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6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7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8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39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0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1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2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3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4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5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6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7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8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49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0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1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2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3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4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5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6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7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8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59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0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1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2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3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4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5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6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7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8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69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0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1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2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3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4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5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6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7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8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79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0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1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2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3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4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5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6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7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8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89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0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1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2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3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4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5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6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7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8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899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0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1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2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3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4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5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6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7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8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09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0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1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2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3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4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5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6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7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18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grpSp>
        <p:nvGrpSpPr>
          <p:cNvPr id="3096" name="Group"/>
          <p:cNvGrpSpPr/>
          <p:nvPr/>
        </p:nvGrpSpPr>
        <p:grpSpPr>
          <a:xfrm>
            <a:off x="12388453" y="2571750"/>
            <a:ext cx="7161610" cy="10358438"/>
            <a:chOff x="0" y="0"/>
            <a:chExt cx="7161609" cy="10358437"/>
          </a:xfrm>
        </p:grpSpPr>
        <p:sp>
          <p:nvSpPr>
            <p:cNvPr id="2920" name="Circle"/>
            <p:cNvSpPr/>
            <p:nvPr/>
          </p:nvSpPr>
          <p:spPr>
            <a:xfrm>
              <a:off x="0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1" name="Circle"/>
            <p:cNvSpPr/>
            <p:nvPr/>
          </p:nvSpPr>
          <p:spPr>
            <a:xfrm>
              <a:off x="0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2" name="Circle"/>
            <p:cNvSpPr/>
            <p:nvPr/>
          </p:nvSpPr>
          <p:spPr>
            <a:xfrm>
              <a:off x="0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3" name="Circle"/>
            <p:cNvSpPr/>
            <p:nvPr/>
          </p:nvSpPr>
          <p:spPr>
            <a:xfrm>
              <a:off x="0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4" name="Circle"/>
            <p:cNvSpPr/>
            <p:nvPr/>
          </p:nvSpPr>
          <p:spPr>
            <a:xfrm>
              <a:off x="0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5" name="Circle"/>
            <p:cNvSpPr/>
            <p:nvPr/>
          </p:nvSpPr>
          <p:spPr>
            <a:xfrm>
              <a:off x="0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6" name="Circle"/>
            <p:cNvSpPr/>
            <p:nvPr/>
          </p:nvSpPr>
          <p:spPr>
            <a:xfrm>
              <a:off x="0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7" name="Circle"/>
            <p:cNvSpPr/>
            <p:nvPr/>
          </p:nvSpPr>
          <p:spPr>
            <a:xfrm>
              <a:off x="0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8" name="Circle"/>
            <p:cNvSpPr/>
            <p:nvPr/>
          </p:nvSpPr>
          <p:spPr>
            <a:xfrm>
              <a:off x="0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29" name="Circle"/>
            <p:cNvSpPr/>
            <p:nvPr/>
          </p:nvSpPr>
          <p:spPr>
            <a:xfrm>
              <a:off x="0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0" name="Circle"/>
            <p:cNvSpPr/>
            <p:nvPr/>
          </p:nvSpPr>
          <p:spPr>
            <a:xfrm>
              <a:off x="0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1" name="Circle"/>
            <p:cNvSpPr/>
            <p:nvPr/>
          </p:nvSpPr>
          <p:spPr>
            <a:xfrm>
              <a:off x="0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2" name="Circle"/>
            <p:cNvSpPr/>
            <p:nvPr/>
          </p:nvSpPr>
          <p:spPr>
            <a:xfrm>
              <a:off x="0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3" name="Circle"/>
            <p:cNvSpPr/>
            <p:nvPr/>
          </p:nvSpPr>
          <p:spPr>
            <a:xfrm>
              <a:off x="0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4" name="Circle"/>
            <p:cNvSpPr/>
            <p:nvPr/>
          </p:nvSpPr>
          <p:spPr>
            <a:xfrm>
              <a:off x="0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5" name="Circle"/>
            <p:cNvSpPr/>
            <p:nvPr/>
          </p:nvSpPr>
          <p:spPr>
            <a:xfrm>
              <a:off x="0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6" name="Circle"/>
            <p:cNvSpPr/>
            <p:nvPr/>
          </p:nvSpPr>
          <p:spPr>
            <a:xfrm>
              <a:off x="660796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7" name="Circle"/>
            <p:cNvSpPr/>
            <p:nvPr/>
          </p:nvSpPr>
          <p:spPr>
            <a:xfrm>
              <a:off x="660796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8" name="Circle"/>
            <p:cNvSpPr/>
            <p:nvPr/>
          </p:nvSpPr>
          <p:spPr>
            <a:xfrm>
              <a:off x="660796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39" name="Circle"/>
            <p:cNvSpPr/>
            <p:nvPr/>
          </p:nvSpPr>
          <p:spPr>
            <a:xfrm>
              <a:off x="660796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0" name="Circle"/>
            <p:cNvSpPr/>
            <p:nvPr/>
          </p:nvSpPr>
          <p:spPr>
            <a:xfrm>
              <a:off x="660796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1" name="Circle"/>
            <p:cNvSpPr/>
            <p:nvPr/>
          </p:nvSpPr>
          <p:spPr>
            <a:xfrm>
              <a:off x="660796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2" name="Circle"/>
            <p:cNvSpPr/>
            <p:nvPr/>
          </p:nvSpPr>
          <p:spPr>
            <a:xfrm>
              <a:off x="660796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3" name="Circle"/>
            <p:cNvSpPr/>
            <p:nvPr/>
          </p:nvSpPr>
          <p:spPr>
            <a:xfrm>
              <a:off x="660796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4" name="Circle"/>
            <p:cNvSpPr/>
            <p:nvPr/>
          </p:nvSpPr>
          <p:spPr>
            <a:xfrm>
              <a:off x="660796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5" name="Circle"/>
            <p:cNvSpPr/>
            <p:nvPr/>
          </p:nvSpPr>
          <p:spPr>
            <a:xfrm>
              <a:off x="660796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6" name="Circle"/>
            <p:cNvSpPr/>
            <p:nvPr/>
          </p:nvSpPr>
          <p:spPr>
            <a:xfrm>
              <a:off x="660796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7" name="Circle"/>
            <p:cNvSpPr/>
            <p:nvPr/>
          </p:nvSpPr>
          <p:spPr>
            <a:xfrm>
              <a:off x="660796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8" name="Circle"/>
            <p:cNvSpPr/>
            <p:nvPr/>
          </p:nvSpPr>
          <p:spPr>
            <a:xfrm>
              <a:off x="660796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49" name="Circle"/>
            <p:cNvSpPr/>
            <p:nvPr/>
          </p:nvSpPr>
          <p:spPr>
            <a:xfrm>
              <a:off x="660796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0" name="Circle"/>
            <p:cNvSpPr/>
            <p:nvPr/>
          </p:nvSpPr>
          <p:spPr>
            <a:xfrm>
              <a:off x="660796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1" name="Circle"/>
            <p:cNvSpPr/>
            <p:nvPr/>
          </p:nvSpPr>
          <p:spPr>
            <a:xfrm>
              <a:off x="660796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2" name="Circle"/>
            <p:cNvSpPr/>
            <p:nvPr/>
          </p:nvSpPr>
          <p:spPr>
            <a:xfrm>
              <a:off x="1321593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3" name="Circle"/>
            <p:cNvSpPr/>
            <p:nvPr/>
          </p:nvSpPr>
          <p:spPr>
            <a:xfrm>
              <a:off x="1321593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4" name="Circle"/>
            <p:cNvSpPr/>
            <p:nvPr/>
          </p:nvSpPr>
          <p:spPr>
            <a:xfrm>
              <a:off x="1321593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5" name="Circle"/>
            <p:cNvSpPr/>
            <p:nvPr/>
          </p:nvSpPr>
          <p:spPr>
            <a:xfrm>
              <a:off x="1321593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6" name="Circle"/>
            <p:cNvSpPr/>
            <p:nvPr/>
          </p:nvSpPr>
          <p:spPr>
            <a:xfrm>
              <a:off x="1321593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7" name="Circle"/>
            <p:cNvSpPr/>
            <p:nvPr/>
          </p:nvSpPr>
          <p:spPr>
            <a:xfrm>
              <a:off x="1321593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8" name="Circle"/>
            <p:cNvSpPr/>
            <p:nvPr/>
          </p:nvSpPr>
          <p:spPr>
            <a:xfrm>
              <a:off x="1321593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59" name="Circle"/>
            <p:cNvSpPr/>
            <p:nvPr/>
          </p:nvSpPr>
          <p:spPr>
            <a:xfrm>
              <a:off x="1321593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0" name="Circle"/>
            <p:cNvSpPr/>
            <p:nvPr/>
          </p:nvSpPr>
          <p:spPr>
            <a:xfrm>
              <a:off x="1321593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1" name="Circle"/>
            <p:cNvSpPr/>
            <p:nvPr/>
          </p:nvSpPr>
          <p:spPr>
            <a:xfrm>
              <a:off x="1321593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2" name="Circle"/>
            <p:cNvSpPr/>
            <p:nvPr/>
          </p:nvSpPr>
          <p:spPr>
            <a:xfrm>
              <a:off x="1321593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3" name="Circle"/>
            <p:cNvSpPr/>
            <p:nvPr/>
          </p:nvSpPr>
          <p:spPr>
            <a:xfrm>
              <a:off x="1321593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4" name="Circle"/>
            <p:cNvSpPr/>
            <p:nvPr/>
          </p:nvSpPr>
          <p:spPr>
            <a:xfrm>
              <a:off x="1321593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5" name="Circle"/>
            <p:cNvSpPr/>
            <p:nvPr/>
          </p:nvSpPr>
          <p:spPr>
            <a:xfrm>
              <a:off x="1321593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6" name="Circle"/>
            <p:cNvSpPr/>
            <p:nvPr/>
          </p:nvSpPr>
          <p:spPr>
            <a:xfrm>
              <a:off x="1321593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7" name="Circle"/>
            <p:cNvSpPr/>
            <p:nvPr/>
          </p:nvSpPr>
          <p:spPr>
            <a:xfrm>
              <a:off x="1321593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8" name="Circle"/>
            <p:cNvSpPr/>
            <p:nvPr/>
          </p:nvSpPr>
          <p:spPr>
            <a:xfrm>
              <a:off x="1982390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69" name="Circle"/>
            <p:cNvSpPr/>
            <p:nvPr/>
          </p:nvSpPr>
          <p:spPr>
            <a:xfrm>
              <a:off x="1982390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0" name="Circle"/>
            <p:cNvSpPr/>
            <p:nvPr/>
          </p:nvSpPr>
          <p:spPr>
            <a:xfrm>
              <a:off x="1982390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1" name="Circle"/>
            <p:cNvSpPr/>
            <p:nvPr/>
          </p:nvSpPr>
          <p:spPr>
            <a:xfrm>
              <a:off x="1982390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2" name="Circle"/>
            <p:cNvSpPr/>
            <p:nvPr/>
          </p:nvSpPr>
          <p:spPr>
            <a:xfrm>
              <a:off x="1982390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3" name="Circle"/>
            <p:cNvSpPr/>
            <p:nvPr/>
          </p:nvSpPr>
          <p:spPr>
            <a:xfrm>
              <a:off x="1982390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4" name="Circle"/>
            <p:cNvSpPr/>
            <p:nvPr/>
          </p:nvSpPr>
          <p:spPr>
            <a:xfrm>
              <a:off x="1982390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5" name="Circle"/>
            <p:cNvSpPr/>
            <p:nvPr/>
          </p:nvSpPr>
          <p:spPr>
            <a:xfrm>
              <a:off x="1982390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6" name="Circle"/>
            <p:cNvSpPr/>
            <p:nvPr/>
          </p:nvSpPr>
          <p:spPr>
            <a:xfrm>
              <a:off x="1982390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7" name="Circle"/>
            <p:cNvSpPr/>
            <p:nvPr/>
          </p:nvSpPr>
          <p:spPr>
            <a:xfrm>
              <a:off x="1982390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8" name="Circle"/>
            <p:cNvSpPr/>
            <p:nvPr/>
          </p:nvSpPr>
          <p:spPr>
            <a:xfrm>
              <a:off x="1982390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79" name="Circle"/>
            <p:cNvSpPr/>
            <p:nvPr/>
          </p:nvSpPr>
          <p:spPr>
            <a:xfrm>
              <a:off x="1982390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0" name="Circle"/>
            <p:cNvSpPr/>
            <p:nvPr/>
          </p:nvSpPr>
          <p:spPr>
            <a:xfrm>
              <a:off x="1982390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1" name="Circle"/>
            <p:cNvSpPr/>
            <p:nvPr/>
          </p:nvSpPr>
          <p:spPr>
            <a:xfrm>
              <a:off x="1982390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2" name="Circle"/>
            <p:cNvSpPr/>
            <p:nvPr/>
          </p:nvSpPr>
          <p:spPr>
            <a:xfrm>
              <a:off x="1982390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3" name="Circle"/>
            <p:cNvSpPr/>
            <p:nvPr/>
          </p:nvSpPr>
          <p:spPr>
            <a:xfrm>
              <a:off x="1982390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4" name="Circle"/>
            <p:cNvSpPr/>
            <p:nvPr/>
          </p:nvSpPr>
          <p:spPr>
            <a:xfrm>
              <a:off x="2643187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5" name="Circle"/>
            <p:cNvSpPr/>
            <p:nvPr/>
          </p:nvSpPr>
          <p:spPr>
            <a:xfrm>
              <a:off x="2643187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6" name="Circle"/>
            <p:cNvSpPr/>
            <p:nvPr/>
          </p:nvSpPr>
          <p:spPr>
            <a:xfrm>
              <a:off x="2643187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7" name="Circle"/>
            <p:cNvSpPr/>
            <p:nvPr/>
          </p:nvSpPr>
          <p:spPr>
            <a:xfrm>
              <a:off x="2643187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8" name="Circle"/>
            <p:cNvSpPr/>
            <p:nvPr/>
          </p:nvSpPr>
          <p:spPr>
            <a:xfrm>
              <a:off x="2643187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89" name="Circle"/>
            <p:cNvSpPr/>
            <p:nvPr/>
          </p:nvSpPr>
          <p:spPr>
            <a:xfrm>
              <a:off x="2643187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0" name="Circle"/>
            <p:cNvSpPr/>
            <p:nvPr/>
          </p:nvSpPr>
          <p:spPr>
            <a:xfrm>
              <a:off x="2643187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1" name="Circle"/>
            <p:cNvSpPr/>
            <p:nvPr/>
          </p:nvSpPr>
          <p:spPr>
            <a:xfrm>
              <a:off x="2643187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2" name="Circle"/>
            <p:cNvSpPr/>
            <p:nvPr/>
          </p:nvSpPr>
          <p:spPr>
            <a:xfrm>
              <a:off x="2643187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3" name="Circle"/>
            <p:cNvSpPr/>
            <p:nvPr/>
          </p:nvSpPr>
          <p:spPr>
            <a:xfrm>
              <a:off x="2643187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4" name="Circle"/>
            <p:cNvSpPr/>
            <p:nvPr/>
          </p:nvSpPr>
          <p:spPr>
            <a:xfrm>
              <a:off x="2643187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5" name="Circle"/>
            <p:cNvSpPr/>
            <p:nvPr/>
          </p:nvSpPr>
          <p:spPr>
            <a:xfrm>
              <a:off x="2643187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6" name="Circle"/>
            <p:cNvSpPr/>
            <p:nvPr/>
          </p:nvSpPr>
          <p:spPr>
            <a:xfrm>
              <a:off x="2643187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7" name="Circle"/>
            <p:cNvSpPr/>
            <p:nvPr/>
          </p:nvSpPr>
          <p:spPr>
            <a:xfrm>
              <a:off x="2643187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8" name="Circle"/>
            <p:cNvSpPr/>
            <p:nvPr/>
          </p:nvSpPr>
          <p:spPr>
            <a:xfrm>
              <a:off x="2643187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2999" name="Circle"/>
            <p:cNvSpPr/>
            <p:nvPr/>
          </p:nvSpPr>
          <p:spPr>
            <a:xfrm>
              <a:off x="2643187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0" name="Circle"/>
            <p:cNvSpPr/>
            <p:nvPr/>
          </p:nvSpPr>
          <p:spPr>
            <a:xfrm>
              <a:off x="3303984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1" name="Circle"/>
            <p:cNvSpPr/>
            <p:nvPr/>
          </p:nvSpPr>
          <p:spPr>
            <a:xfrm>
              <a:off x="3303984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2" name="Circle"/>
            <p:cNvSpPr/>
            <p:nvPr/>
          </p:nvSpPr>
          <p:spPr>
            <a:xfrm>
              <a:off x="3303984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3" name="Circle"/>
            <p:cNvSpPr/>
            <p:nvPr/>
          </p:nvSpPr>
          <p:spPr>
            <a:xfrm>
              <a:off x="3303984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4" name="Circle"/>
            <p:cNvSpPr/>
            <p:nvPr/>
          </p:nvSpPr>
          <p:spPr>
            <a:xfrm>
              <a:off x="3303984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5" name="Circle"/>
            <p:cNvSpPr/>
            <p:nvPr/>
          </p:nvSpPr>
          <p:spPr>
            <a:xfrm>
              <a:off x="3303984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6" name="Circle"/>
            <p:cNvSpPr/>
            <p:nvPr/>
          </p:nvSpPr>
          <p:spPr>
            <a:xfrm>
              <a:off x="3303984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7" name="Circle"/>
            <p:cNvSpPr/>
            <p:nvPr/>
          </p:nvSpPr>
          <p:spPr>
            <a:xfrm>
              <a:off x="3303984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8" name="Circle"/>
            <p:cNvSpPr/>
            <p:nvPr/>
          </p:nvSpPr>
          <p:spPr>
            <a:xfrm>
              <a:off x="3303984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09" name="Circle"/>
            <p:cNvSpPr/>
            <p:nvPr/>
          </p:nvSpPr>
          <p:spPr>
            <a:xfrm>
              <a:off x="3303984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0" name="Circle"/>
            <p:cNvSpPr/>
            <p:nvPr/>
          </p:nvSpPr>
          <p:spPr>
            <a:xfrm>
              <a:off x="3303984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1" name="Circle"/>
            <p:cNvSpPr/>
            <p:nvPr/>
          </p:nvSpPr>
          <p:spPr>
            <a:xfrm>
              <a:off x="3303984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2" name="Circle"/>
            <p:cNvSpPr/>
            <p:nvPr/>
          </p:nvSpPr>
          <p:spPr>
            <a:xfrm>
              <a:off x="3303984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3" name="Circle"/>
            <p:cNvSpPr/>
            <p:nvPr/>
          </p:nvSpPr>
          <p:spPr>
            <a:xfrm>
              <a:off x="3303984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4" name="Circle"/>
            <p:cNvSpPr/>
            <p:nvPr/>
          </p:nvSpPr>
          <p:spPr>
            <a:xfrm>
              <a:off x="3303984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5" name="Circle"/>
            <p:cNvSpPr/>
            <p:nvPr/>
          </p:nvSpPr>
          <p:spPr>
            <a:xfrm>
              <a:off x="3303984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6" name="Circle"/>
            <p:cNvSpPr/>
            <p:nvPr/>
          </p:nvSpPr>
          <p:spPr>
            <a:xfrm>
              <a:off x="3964781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7" name="Circle"/>
            <p:cNvSpPr/>
            <p:nvPr/>
          </p:nvSpPr>
          <p:spPr>
            <a:xfrm>
              <a:off x="3964781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8" name="Circle"/>
            <p:cNvSpPr/>
            <p:nvPr/>
          </p:nvSpPr>
          <p:spPr>
            <a:xfrm>
              <a:off x="3964781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19" name="Circle"/>
            <p:cNvSpPr/>
            <p:nvPr/>
          </p:nvSpPr>
          <p:spPr>
            <a:xfrm>
              <a:off x="3964781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0" name="Circle"/>
            <p:cNvSpPr/>
            <p:nvPr/>
          </p:nvSpPr>
          <p:spPr>
            <a:xfrm>
              <a:off x="3964781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1" name="Circle"/>
            <p:cNvSpPr/>
            <p:nvPr/>
          </p:nvSpPr>
          <p:spPr>
            <a:xfrm>
              <a:off x="3964781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2" name="Circle"/>
            <p:cNvSpPr/>
            <p:nvPr/>
          </p:nvSpPr>
          <p:spPr>
            <a:xfrm>
              <a:off x="3964781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3" name="Circle"/>
            <p:cNvSpPr/>
            <p:nvPr/>
          </p:nvSpPr>
          <p:spPr>
            <a:xfrm>
              <a:off x="3964781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4" name="Circle"/>
            <p:cNvSpPr/>
            <p:nvPr/>
          </p:nvSpPr>
          <p:spPr>
            <a:xfrm>
              <a:off x="3964781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5" name="Circle"/>
            <p:cNvSpPr/>
            <p:nvPr/>
          </p:nvSpPr>
          <p:spPr>
            <a:xfrm>
              <a:off x="3964781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6" name="Circle"/>
            <p:cNvSpPr/>
            <p:nvPr/>
          </p:nvSpPr>
          <p:spPr>
            <a:xfrm>
              <a:off x="3964781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7" name="Circle"/>
            <p:cNvSpPr/>
            <p:nvPr/>
          </p:nvSpPr>
          <p:spPr>
            <a:xfrm>
              <a:off x="3964781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8" name="Circle"/>
            <p:cNvSpPr/>
            <p:nvPr/>
          </p:nvSpPr>
          <p:spPr>
            <a:xfrm>
              <a:off x="3964781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29" name="Circle"/>
            <p:cNvSpPr/>
            <p:nvPr/>
          </p:nvSpPr>
          <p:spPr>
            <a:xfrm>
              <a:off x="3964781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0" name="Circle"/>
            <p:cNvSpPr/>
            <p:nvPr/>
          </p:nvSpPr>
          <p:spPr>
            <a:xfrm>
              <a:off x="3964781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1" name="Circle"/>
            <p:cNvSpPr/>
            <p:nvPr/>
          </p:nvSpPr>
          <p:spPr>
            <a:xfrm>
              <a:off x="3964781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2" name="Circle"/>
            <p:cNvSpPr/>
            <p:nvPr/>
          </p:nvSpPr>
          <p:spPr>
            <a:xfrm>
              <a:off x="4625578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3" name="Circle"/>
            <p:cNvSpPr/>
            <p:nvPr/>
          </p:nvSpPr>
          <p:spPr>
            <a:xfrm>
              <a:off x="4625578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4" name="Circle"/>
            <p:cNvSpPr/>
            <p:nvPr/>
          </p:nvSpPr>
          <p:spPr>
            <a:xfrm>
              <a:off x="4625578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5" name="Circle"/>
            <p:cNvSpPr/>
            <p:nvPr/>
          </p:nvSpPr>
          <p:spPr>
            <a:xfrm>
              <a:off x="4625578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6" name="Circle"/>
            <p:cNvSpPr/>
            <p:nvPr/>
          </p:nvSpPr>
          <p:spPr>
            <a:xfrm>
              <a:off x="4625578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7" name="Circle"/>
            <p:cNvSpPr/>
            <p:nvPr/>
          </p:nvSpPr>
          <p:spPr>
            <a:xfrm>
              <a:off x="4625578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8" name="Circle"/>
            <p:cNvSpPr/>
            <p:nvPr/>
          </p:nvSpPr>
          <p:spPr>
            <a:xfrm>
              <a:off x="4625578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39" name="Circle"/>
            <p:cNvSpPr/>
            <p:nvPr/>
          </p:nvSpPr>
          <p:spPr>
            <a:xfrm>
              <a:off x="4625578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0" name="Circle"/>
            <p:cNvSpPr/>
            <p:nvPr/>
          </p:nvSpPr>
          <p:spPr>
            <a:xfrm>
              <a:off x="4625578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1" name="Circle"/>
            <p:cNvSpPr/>
            <p:nvPr/>
          </p:nvSpPr>
          <p:spPr>
            <a:xfrm>
              <a:off x="4625578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2" name="Circle"/>
            <p:cNvSpPr/>
            <p:nvPr/>
          </p:nvSpPr>
          <p:spPr>
            <a:xfrm>
              <a:off x="4625578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3" name="Circle"/>
            <p:cNvSpPr/>
            <p:nvPr/>
          </p:nvSpPr>
          <p:spPr>
            <a:xfrm>
              <a:off x="4625578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4" name="Circle"/>
            <p:cNvSpPr/>
            <p:nvPr/>
          </p:nvSpPr>
          <p:spPr>
            <a:xfrm>
              <a:off x="4625578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5" name="Circle"/>
            <p:cNvSpPr/>
            <p:nvPr/>
          </p:nvSpPr>
          <p:spPr>
            <a:xfrm>
              <a:off x="4625578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6" name="Circle"/>
            <p:cNvSpPr/>
            <p:nvPr/>
          </p:nvSpPr>
          <p:spPr>
            <a:xfrm>
              <a:off x="4625578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7" name="Circle"/>
            <p:cNvSpPr/>
            <p:nvPr/>
          </p:nvSpPr>
          <p:spPr>
            <a:xfrm>
              <a:off x="4625578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8" name="Circle"/>
            <p:cNvSpPr/>
            <p:nvPr/>
          </p:nvSpPr>
          <p:spPr>
            <a:xfrm>
              <a:off x="5286375" y="5822156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49" name="Circle"/>
            <p:cNvSpPr/>
            <p:nvPr/>
          </p:nvSpPr>
          <p:spPr>
            <a:xfrm>
              <a:off x="5286375" y="9161859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0" name="Circle"/>
            <p:cNvSpPr/>
            <p:nvPr/>
          </p:nvSpPr>
          <p:spPr>
            <a:xfrm>
              <a:off x="5286375" y="7090171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1" name="Circle"/>
            <p:cNvSpPr/>
            <p:nvPr/>
          </p:nvSpPr>
          <p:spPr>
            <a:xfrm>
              <a:off x="5286375" y="6482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2" name="Circle"/>
            <p:cNvSpPr/>
            <p:nvPr/>
          </p:nvSpPr>
          <p:spPr>
            <a:xfrm>
              <a:off x="5286375" y="7750968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3" name="Circle"/>
            <p:cNvSpPr/>
            <p:nvPr/>
          </p:nvSpPr>
          <p:spPr>
            <a:xfrm>
              <a:off x="5286375" y="844748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4" name="Circle"/>
            <p:cNvSpPr/>
            <p:nvPr/>
          </p:nvSpPr>
          <p:spPr>
            <a:xfrm>
              <a:off x="5286375" y="9804796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5" name="Circle"/>
            <p:cNvSpPr/>
            <p:nvPr/>
          </p:nvSpPr>
          <p:spPr>
            <a:xfrm>
              <a:off x="5286375" y="642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6" name="Circle"/>
            <p:cNvSpPr/>
            <p:nvPr/>
          </p:nvSpPr>
          <p:spPr>
            <a:xfrm>
              <a:off x="5286375" y="3982640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7" name="Circle"/>
            <p:cNvSpPr/>
            <p:nvPr/>
          </p:nvSpPr>
          <p:spPr>
            <a:xfrm>
              <a:off x="5286375" y="1910953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8" name="Circle"/>
            <p:cNvSpPr/>
            <p:nvPr/>
          </p:nvSpPr>
          <p:spPr>
            <a:xfrm>
              <a:off x="5286375" y="1303734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59" name="Circle"/>
            <p:cNvSpPr/>
            <p:nvPr/>
          </p:nvSpPr>
          <p:spPr>
            <a:xfrm>
              <a:off x="5286375" y="257175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0" name="Circle"/>
            <p:cNvSpPr/>
            <p:nvPr/>
          </p:nvSpPr>
          <p:spPr>
            <a:xfrm>
              <a:off x="5286375" y="3268265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1" name="Circle"/>
            <p:cNvSpPr/>
            <p:nvPr/>
          </p:nvSpPr>
          <p:spPr>
            <a:xfrm>
              <a:off x="5286375" y="4625578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2" name="Circle"/>
            <p:cNvSpPr/>
            <p:nvPr/>
          </p:nvSpPr>
          <p:spPr>
            <a:xfrm>
              <a:off x="5286375" y="5214937"/>
              <a:ext cx="553641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3" name="Circle"/>
            <p:cNvSpPr/>
            <p:nvPr/>
          </p:nvSpPr>
          <p:spPr>
            <a:xfrm>
              <a:off x="5286375" y="0"/>
              <a:ext cx="553641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4" name="Circle"/>
            <p:cNvSpPr/>
            <p:nvPr/>
          </p:nvSpPr>
          <p:spPr>
            <a:xfrm>
              <a:off x="5947171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5" name="Circle"/>
            <p:cNvSpPr/>
            <p:nvPr/>
          </p:nvSpPr>
          <p:spPr>
            <a:xfrm>
              <a:off x="5947171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6" name="Circle"/>
            <p:cNvSpPr/>
            <p:nvPr/>
          </p:nvSpPr>
          <p:spPr>
            <a:xfrm>
              <a:off x="5947171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7" name="Circle"/>
            <p:cNvSpPr/>
            <p:nvPr/>
          </p:nvSpPr>
          <p:spPr>
            <a:xfrm>
              <a:off x="5947171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8" name="Circle"/>
            <p:cNvSpPr/>
            <p:nvPr/>
          </p:nvSpPr>
          <p:spPr>
            <a:xfrm>
              <a:off x="5947171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69" name="Circle"/>
            <p:cNvSpPr/>
            <p:nvPr/>
          </p:nvSpPr>
          <p:spPr>
            <a:xfrm>
              <a:off x="5947171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0" name="Circle"/>
            <p:cNvSpPr/>
            <p:nvPr/>
          </p:nvSpPr>
          <p:spPr>
            <a:xfrm>
              <a:off x="5947171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1" name="Circle"/>
            <p:cNvSpPr/>
            <p:nvPr/>
          </p:nvSpPr>
          <p:spPr>
            <a:xfrm>
              <a:off x="5947171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2" name="Circle"/>
            <p:cNvSpPr/>
            <p:nvPr/>
          </p:nvSpPr>
          <p:spPr>
            <a:xfrm>
              <a:off x="5947171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3" name="Circle"/>
            <p:cNvSpPr/>
            <p:nvPr/>
          </p:nvSpPr>
          <p:spPr>
            <a:xfrm>
              <a:off x="5947171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4" name="Circle"/>
            <p:cNvSpPr/>
            <p:nvPr/>
          </p:nvSpPr>
          <p:spPr>
            <a:xfrm>
              <a:off x="5947171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5" name="Circle"/>
            <p:cNvSpPr/>
            <p:nvPr/>
          </p:nvSpPr>
          <p:spPr>
            <a:xfrm>
              <a:off x="5947171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6" name="Circle"/>
            <p:cNvSpPr/>
            <p:nvPr/>
          </p:nvSpPr>
          <p:spPr>
            <a:xfrm>
              <a:off x="5947171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7" name="Circle"/>
            <p:cNvSpPr/>
            <p:nvPr/>
          </p:nvSpPr>
          <p:spPr>
            <a:xfrm>
              <a:off x="5947171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8" name="Circle"/>
            <p:cNvSpPr/>
            <p:nvPr/>
          </p:nvSpPr>
          <p:spPr>
            <a:xfrm>
              <a:off x="5947171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79" name="Circle"/>
            <p:cNvSpPr/>
            <p:nvPr/>
          </p:nvSpPr>
          <p:spPr>
            <a:xfrm>
              <a:off x="5947171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0" name="Circle"/>
            <p:cNvSpPr/>
            <p:nvPr/>
          </p:nvSpPr>
          <p:spPr>
            <a:xfrm>
              <a:off x="6607968" y="5822156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1" name="Circle"/>
            <p:cNvSpPr/>
            <p:nvPr/>
          </p:nvSpPr>
          <p:spPr>
            <a:xfrm>
              <a:off x="6607968" y="9161859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2" name="Circle"/>
            <p:cNvSpPr/>
            <p:nvPr/>
          </p:nvSpPr>
          <p:spPr>
            <a:xfrm>
              <a:off x="6607968" y="7090171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3" name="Circle"/>
            <p:cNvSpPr/>
            <p:nvPr/>
          </p:nvSpPr>
          <p:spPr>
            <a:xfrm>
              <a:off x="6607968" y="6482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4" name="Circle"/>
            <p:cNvSpPr/>
            <p:nvPr/>
          </p:nvSpPr>
          <p:spPr>
            <a:xfrm>
              <a:off x="6607968" y="7750968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5" name="Circle"/>
            <p:cNvSpPr/>
            <p:nvPr/>
          </p:nvSpPr>
          <p:spPr>
            <a:xfrm>
              <a:off x="6607968" y="844748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6" name="Circle"/>
            <p:cNvSpPr/>
            <p:nvPr/>
          </p:nvSpPr>
          <p:spPr>
            <a:xfrm>
              <a:off x="6607968" y="9804796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7" name="Circle"/>
            <p:cNvSpPr/>
            <p:nvPr/>
          </p:nvSpPr>
          <p:spPr>
            <a:xfrm>
              <a:off x="6607968" y="642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8" name="Circle"/>
            <p:cNvSpPr/>
            <p:nvPr/>
          </p:nvSpPr>
          <p:spPr>
            <a:xfrm>
              <a:off x="6607968" y="3982640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89" name="Circle"/>
            <p:cNvSpPr/>
            <p:nvPr/>
          </p:nvSpPr>
          <p:spPr>
            <a:xfrm>
              <a:off x="6607968" y="1910953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0" name="Circle"/>
            <p:cNvSpPr/>
            <p:nvPr/>
          </p:nvSpPr>
          <p:spPr>
            <a:xfrm>
              <a:off x="6607968" y="1303734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1" name="Circle"/>
            <p:cNvSpPr/>
            <p:nvPr/>
          </p:nvSpPr>
          <p:spPr>
            <a:xfrm>
              <a:off x="6607968" y="257175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2" name="Circle"/>
            <p:cNvSpPr/>
            <p:nvPr/>
          </p:nvSpPr>
          <p:spPr>
            <a:xfrm>
              <a:off x="6607968" y="3268265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3" name="Circle"/>
            <p:cNvSpPr/>
            <p:nvPr/>
          </p:nvSpPr>
          <p:spPr>
            <a:xfrm>
              <a:off x="6607968" y="4625578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4" name="Circle"/>
            <p:cNvSpPr/>
            <p:nvPr/>
          </p:nvSpPr>
          <p:spPr>
            <a:xfrm>
              <a:off x="6607968" y="5214937"/>
              <a:ext cx="553642" cy="553642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095" name="Circle"/>
            <p:cNvSpPr/>
            <p:nvPr/>
          </p:nvSpPr>
          <p:spPr>
            <a:xfrm>
              <a:off x="6607968" y="0"/>
              <a:ext cx="553642" cy="553641"/>
            </a:xfrm>
            <a:prstGeom prst="ellipse">
              <a:avLst/>
            </a:prstGeom>
            <a:solidFill>
              <a:srgbClr val="7A7A7A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3097" name="diffuse illumination…"/>
          <p:cNvSpPr txBox="1"/>
          <p:nvPr/>
        </p:nvSpPr>
        <p:spPr>
          <a:xfrm>
            <a:off x="4690914" y="10456664"/>
            <a:ext cx="5339954" cy="2464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diffuse illumination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sp>
        <p:nvSpPr>
          <p:cNvPr id="3098" name="darkness…"/>
          <p:cNvSpPr txBox="1"/>
          <p:nvPr/>
        </p:nvSpPr>
        <p:spPr>
          <a:xfrm>
            <a:off x="14210109" y="10465593"/>
            <a:ext cx="5339954" cy="24645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darkness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low level of firing</a:t>
            </a:r>
          </a:p>
          <a:p>
            <a:pPr>
              <a:defRPr sz="3200">
                <a:solidFill>
                  <a:srgbClr val="FFF76B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by both ON &amp; OFF center ganglion cells</a:t>
            </a:r>
          </a:p>
        </p:txBody>
      </p:sp>
      <p:sp>
        <p:nvSpPr>
          <p:cNvPr id="3099" name="Line"/>
          <p:cNvSpPr/>
          <p:nvPr/>
        </p:nvSpPr>
        <p:spPr>
          <a:xfrm>
            <a:off x="7369968" y="4572000"/>
            <a:ext cx="3571876" cy="168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14" fill="norm" stroke="1" extrusionOk="0">
                <a:moveTo>
                  <a:pt x="21600" y="18128"/>
                </a:moveTo>
                <a:cubicBezTo>
                  <a:pt x="20032" y="13970"/>
                  <a:pt x="17808" y="5408"/>
                  <a:pt x="16848" y="5527"/>
                </a:cubicBezTo>
                <a:cubicBezTo>
                  <a:pt x="15778" y="5660"/>
                  <a:pt x="13645" y="20338"/>
                  <a:pt x="12420" y="20781"/>
                </a:cubicBezTo>
                <a:cubicBezTo>
                  <a:pt x="10152" y="21600"/>
                  <a:pt x="4099" y="6858"/>
                  <a:pt x="0" y="0"/>
                </a:cubicBezTo>
              </a:path>
            </a:pathLst>
          </a:custGeom>
          <a:ln w="50800">
            <a:solidFill>
              <a:srgbClr val="000000"/>
            </a:solidFill>
            <a:miter lim="400000"/>
            <a:headEnd type="arrow"/>
          </a:ln>
        </p:spPr>
        <p:txBody>
          <a:bodyPr lIns="53578" tIns="53578" rIns="53578" bIns="53578" anchor="ctr"/>
          <a:lstStyle/>
          <a:p>
            <a:pPr/>
          </a:p>
        </p:txBody>
      </p:sp>
      <p:sp>
        <p:nvSpPr>
          <p:cNvPr id="3100" name="on light-side of edge…"/>
          <p:cNvSpPr txBox="1"/>
          <p:nvPr/>
        </p:nvSpPr>
        <p:spPr>
          <a:xfrm>
            <a:off x="4030265" y="2667793"/>
            <a:ext cx="5339954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 light-side of edge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ON-center ganglion cells</a:t>
            </a:r>
          </a:p>
          <a:p>
            <a:pPr>
              <a:defRPr sz="3200"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firing</a:t>
            </a:r>
          </a:p>
        </p:txBody>
      </p:sp>
      <p:sp>
        <p:nvSpPr>
          <p:cNvPr id="3101" name="Line"/>
          <p:cNvSpPr/>
          <p:nvPr/>
        </p:nvSpPr>
        <p:spPr>
          <a:xfrm flipH="1">
            <a:off x="12317015" y="4572000"/>
            <a:ext cx="3571876" cy="1681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14" fill="norm" stroke="1" extrusionOk="0">
                <a:moveTo>
                  <a:pt x="21600" y="18128"/>
                </a:moveTo>
                <a:cubicBezTo>
                  <a:pt x="20032" y="13970"/>
                  <a:pt x="17808" y="5408"/>
                  <a:pt x="16848" y="5527"/>
                </a:cubicBezTo>
                <a:cubicBezTo>
                  <a:pt x="15778" y="5660"/>
                  <a:pt x="13645" y="20338"/>
                  <a:pt x="12420" y="20781"/>
                </a:cubicBezTo>
                <a:cubicBezTo>
                  <a:pt x="10152" y="21600"/>
                  <a:pt x="4099" y="6858"/>
                  <a:pt x="0" y="0"/>
                </a:cubicBezTo>
              </a:path>
            </a:pathLst>
          </a:custGeom>
          <a:ln w="50800">
            <a:solidFill>
              <a:srgbClr val="F5EC00"/>
            </a:solidFill>
            <a:miter lim="400000"/>
            <a:headEnd type="arrow"/>
          </a:ln>
        </p:spPr>
        <p:txBody>
          <a:bodyPr lIns="53578" tIns="53578" rIns="53578" bIns="53578" anchor="ctr"/>
          <a:lstStyle/>
          <a:p>
            <a:pPr/>
          </a:p>
        </p:txBody>
      </p:sp>
      <p:sp>
        <p:nvSpPr>
          <p:cNvPr id="3102" name="on dark-side of edge…"/>
          <p:cNvSpPr txBox="1"/>
          <p:nvPr/>
        </p:nvSpPr>
        <p:spPr>
          <a:xfrm>
            <a:off x="14210109" y="2676723"/>
            <a:ext cx="5339954" cy="187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on dark-side of edge</a:t>
            </a:r>
          </a:p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OFF-center ganglion cells</a:t>
            </a:r>
          </a:p>
          <a:p>
            <a:pPr>
              <a:defRPr sz="3200">
                <a:solidFill>
                  <a:srgbClr val="F5EC00"/>
                </a:solid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increase firing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4" name="Photoreceptor Cell…"/>
          <p:cNvSpPr txBox="1"/>
          <p:nvPr/>
        </p:nvSpPr>
        <p:spPr>
          <a:xfrm>
            <a:off x="15361595" y="9161859"/>
            <a:ext cx="3827703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Photoreceptor Cell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(Rod or Cone)</a:t>
            </a:r>
          </a:p>
        </p:txBody>
      </p:sp>
      <p:sp>
        <p:nvSpPr>
          <p:cNvPr id="3105" name="Retinal Network"/>
          <p:cNvSpPr txBox="1"/>
          <p:nvPr/>
        </p:nvSpPr>
        <p:spPr>
          <a:xfrm>
            <a:off x="15598142" y="7268765"/>
            <a:ext cx="3303015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Retinal Network</a:t>
            </a:r>
          </a:p>
        </p:txBody>
      </p:sp>
      <p:sp>
        <p:nvSpPr>
          <p:cNvPr id="3106" name="Retinal…"/>
          <p:cNvSpPr txBox="1"/>
          <p:nvPr/>
        </p:nvSpPr>
        <p:spPr>
          <a:xfrm>
            <a:off x="15837146" y="4268390"/>
            <a:ext cx="2850949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Retinal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3107" name="Brain"/>
          <p:cNvSpPr txBox="1"/>
          <p:nvPr/>
        </p:nvSpPr>
        <p:spPr>
          <a:xfrm>
            <a:off x="16585347" y="732234"/>
            <a:ext cx="1278347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Brain</a:t>
            </a:r>
          </a:p>
        </p:txBody>
      </p:sp>
      <p:sp>
        <p:nvSpPr>
          <p:cNvPr id="3108" name="Line"/>
          <p:cNvSpPr/>
          <p:nvPr/>
        </p:nvSpPr>
        <p:spPr>
          <a:xfrm>
            <a:off x="17264062" y="8178546"/>
            <a:ext cx="1" cy="991181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09" name="Line"/>
          <p:cNvSpPr/>
          <p:nvPr/>
        </p:nvSpPr>
        <p:spPr>
          <a:xfrm>
            <a:off x="17246203" y="5697140"/>
            <a:ext cx="1" cy="1607345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10" name="Line"/>
          <p:cNvSpPr/>
          <p:nvPr/>
        </p:nvSpPr>
        <p:spPr>
          <a:xfrm>
            <a:off x="7798593" y="1777211"/>
            <a:ext cx="1" cy="264107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11" name="Optic Nerve…"/>
          <p:cNvSpPr txBox="1"/>
          <p:nvPr/>
        </p:nvSpPr>
        <p:spPr>
          <a:xfrm>
            <a:off x="17800373" y="2446734"/>
            <a:ext cx="2504854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Optic Nerve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(CN 2)</a:t>
            </a:r>
          </a:p>
        </p:txBody>
      </p:sp>
      <p:sp>
        <p:nvSpPr>
          <p:cNvPr id="3112" name="light/dark contrast…"/>
          <p:cNvSpPr txBox="1"/>
          <p:nvPr/>
        </p:nvSpPr>
        <p:spPr>
          <a:xfrm>
            <a:off x="15260049" y="11858625"/>
            <a:ext cx="4101733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light/dark contrast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of spot in visual field</a:t>
            </a:r>
          </a:p>
        </p:txBody>
      </p:sp>
      <p:sp>
        <p:nvSpPr>
          <p:cNvPr id="3113" name="Line"/>
          <p:cNvSpPr/>
          <p:nvPr/>
        </p:nvSpPr>
        <p:spPr>
          <a:xfrm>
            <a:off x="17264062" y="10501312"/>
            <a:ext cx="1" cy="1068308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14" name="Spinal Cord &amp; Brain"/>
          <p:cNvSpPr txBox="1"/>
          <p:nvPr/>
        </p:nvSpPr>
        <p:spPr>
          <a:xfrm>
            <a:off x="5756971" y="839390"/>
            <a:ext cx="4042016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Spinal Cord &amp; Brain</a:t>
            </a:r>
          </a:p>
        </p:txBody>
      </p:sp>
      <p:sp>
        <p:nvSpPr>
          <p:cNvPr id="3115" name="Dorsal Root…"/>
          <p:cNvSpPr txBox="1"/>
          <p:nvPr/>
        </p:nvSpPr>
        <p:spPr>
          <a:xfrm>
            <a:off x="6354216" y="4446984"/>
            <a:ext cx="2850949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Dorsal Root 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3116" name="Line"/>
          <p:cNvSpPr/>
          <p:nvPr/>
        </p:nvSpPr>
        <p:spPr>
          <a:xfrm flipV="1">
            <a:off x="7798593" y="5651824"/>
            <a:ext cx="1" cy="4000516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17" name="Mechanoreceptors…"/>
          <p:cNvSpPr txBox="1"/>
          <p:nvPr/>
        </p:nvSpPr>
        <p:spPr>
          <a:xfrm>
            <a:off x="5466295" y="9608343"/>
            <a:ext cx="465028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Mechanoreceptors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at spinal nerve endings</a:t>
            </a:r>
          </a:p>
        </p:txBody>
      </p:sp>
      <p:sp>
        <p:nvSpPr>
          <p:cNvPr id="3118" name="Brainstem"/>
          <p:cNvSpPr txBox="1"/>
          <p:nvPr/>
        </p:nvSpPr>
        <p:spPr>
          <a:xfrm>
            <a:off x="11401966" y="732234"/>
            <a:ext cx="2207175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Brainstem</a:t>
            </a:r>
          </a:p>
        </p:txBody>
      </p:sp>
      <p:sp>
        <p:nvSpPr>
          <p:cNvPr id="3119" name="Line"/>
          <p:cNvSpPr/>
          <p:nvPr/>
        </p:nvSpPr>
        <p:spPr>
          <a:xfrm>
            <a:off x="17264062" y="1607343"/>
            <a:ext cx="1" cy="266104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20" name="Spiral…"/>
          <p:cNvSpPr txBox="1"/>
          <p:nvPr/>
        </p:nvSpPr>
        <p:spPr>
          <a:xfrm>
            <a:off x="11051231" y="4339828"/>
            <a:ext cx="2850950" cy="1160860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Spiral</a:t>
            </a:r>
          </a:p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Ganglion Cell</a:t>
            </a:r>
          </a:p>
        </p:txBody>
      </p:sp>
      <p:sp>
        <p:nvSpPr>
          <p:cNvPr id="3121" name="Hair Cell"/>
          <p:cNvSpPr txBox="1"/>
          <p:nvPr/>
        </p:nvSpPr>
        <p:spPr>
          <a:xfrm>
            <a:off x="11533072" y="9733359"/>
            <a:ext cx="1921076" cy="660798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Hair Cell</a:t>
            </a:r>
          </a:p>
        </p:txBody>
      </p:sp>
      <p:sp>
        <p:nvSpPr>
          <p:cNvPr id="3122" name="Line"/>
          <p:cNvSpPr/>
          <p:nvPr/>
        </p:nvSpPr>
        <p:spPr>
          <a:xfrm flipV="1">
            <a:off x="12495608" y="5512538"/>
            <a:ext cx="1" cy="3202837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23" name="Line"/>
          <p:cNvSpPr/>
          <p:nvPr/>
        </p:nvSpPr>
        <p:spPr>
          <a:xfrm>
            <a:off x="12495609" y="1675892"/>
            <a:ext cx="1" cy="2642597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24" name="Line"/>
          <p:cNvSpPr/>
          <p:nvPr/>
        </p:nvSpPr>
        <p:spPr>
          <a:xfrm>
            <a:off x="12495609" y="9088822"/>
            <a:ext cx="1" cy="665268"/>
          </a:xfrm>
          <a:prstGeom prst="line">
            <a:avLst/>
          </a:prstGeom>
          <a:ln w="50800">
            <a:solidFill>
              <a:srgbClr val="000000"/>
            </a:solidFill>
            <a:headEnd type="triangle" len="sm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25" name="spinal nerves…"/>
          <p:cNvSpPr txBox="1"/>
          <p:nvPr/>
        </p:nvSpPr>
        <p:spPr>
          <a:xfrm>
            <a:off x="7959328" y="2446734"/>
            <a:ext cx="2767512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spinal nerves</a:t>
            </a:r>
          </a:p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(C, T, L, S)</a:t>
            </a:r>
          </a:p>
        </p:txBody>
      </p:sp>
      <p:sp>
        <p:nvSpPr>
          <p:cNvPr id="3126" name="Vestibulocochlear…"/>
          <p:cNvSpPr txBox="1"/>
          <p:nvPr/>
        </p:nvSpPr>
        <p:spPr>
          <a:xfrm>
            <a:off x="12584906" y="2303859"/>
            <a:ext cx="3601949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Vestibulocochlear</a:t>
            </a:r>
          </a:p>
          <a:p>
            <a:pPr marL="81280" marR="81280" algn="l" defTabSz="1821656">
              <a:defRPr i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Nerve (CN 8)</a:t>
            </a:r>
          </a:p>
        </p:txBody>
      </p:sp>
      <p:sp>
        <p:nvSpPr>
          <p:cNvPr id="3127" name="characteristic frequency…"/>
          <p:cNvSpPr txBox="1"/>
          <p:nvPr/>
        </p:nvSpPr>
        <p:spPr>
          <a:xfrm>
            <a:off x="10126528" y="11626453"/>
            <a:ext cx="4768320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characteristic frequency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of vibration</a:t>
            </a:r>
          </a:p>
        </p:txBody>
      </p:sp>
      <p:sp>
        <p:nvSpPr>
          <p:cNvPr id="3128" name="Line"/>
          <p:cNvSpPr/>
          <p:nvPr/>
        </p:nvSpPr>
        <p:spPr>
          <a:xfrm>
            <a:off x="12495609" y="10519172"/>
            <a:ext cx="1" cy="1036358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29" name="pressure on…"/>
          <p:cNvSpPr txBox="1"/>
          <p:nvPr/>
        </p:nvSpPr>
        <p:spPr>
          <a:xfrm>
            <a:off x="5812629" y="11876484"/>
            <a:ext cx="3911204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pressure on</a:t>
            </a:r>
          </a:p>
          <a:p>
            <a:pPr marL="81280" marR="81280" defTabSz="1821656">
              <a:defRPr i="1"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cutaneous spot</a:t>
            </a:r>
          </a:p>
        </p:txBody>
      </p:sp>
      <p:sp>
        <p:nvSpPr>
          <p:cNvPr id="3130" name="Line"/>
          <p:cNvSpPr/>
          <p:nvPr/>
        </p:nvSpPr>
        <p:spPr>
          <a:xfrm>
            <a:off x="7798593" y="10822780"/>
            <a:ext cx="1" cy="1102073"/>
          </a:xfrm>
          <a:prstGeom prst="line">
            <a:avLst/>
          </a:prstGeom>
          <a:ln w="50800">
            <a:solidFill>
              <a:srgbClr val="000000"/>
            </a:solidFill>
            <a:headEnd type="stealth"/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131" name="stimulus &amp;…"/>
          <p:cNvSpPr txBox="1"/>
          <p:nvPr/>
        </p:nvSpPr>
        <p:spPr>
          <a:xfrm>
            <a:off x="3315890" y="11465718"/>
            <a:ext cx="2670402" cy="1910954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  stimulus &amp;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receptive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field  </a:t>
            </a:r>
          </a:p>
        </p:txBody>
      </p:sp>
      <p:sp>
        <p:nvSpPr>
          <p:cNvPr id="3132" name="receptor"/>
          <p:cNvSpPr txBox="1"/>
          <p:nvPr/>
        </p:nvSpPr>
        <p:spPr>
          <a:xfrm>
            <a:off x="3383072" y="9697640"/>
            <a:ext cx="2000257" cy="736601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receptor</a:t>
            </a:r>
          </a:p>
        </p:txBody>
      </p:sp>
      <p:sp>
        <p:nvSpPr>
          <p:cNvPr id="3133" name="sensory ganglion"/>
          <p:cNvSpPr txBox="1"/>
          <p:nvPr/>
        </p:nvSpPr>
        <p:spPr>
          <a:xfrm>
            <a:off x="3048003" y="4375546"/>
            <a:ext cx="2678907" cy="1321595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sensory ganglion</a:t>
            </a:r>
          </a:p>
        </p:txBody>
      </p:sp>
      <p:sp>
        <p:nvSpPr>
          <p:cNvPr id="3134" name="CNS…"/>
          <p:cNvSpPr txBox="1"/>
          <p:nvPr/>
        </p:nvSpPr>
        <p:spPr>
          <a:xfrm>
            <a:off x="3387328" y="750093"/>
            <a:ext cx="1982391" cy="1321595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CNS </a:t>
            </a:r>
          </a:p>
          <a:p>
            <a: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targets</a:t>
            </a:r>
          </a:p>
        </p:txBody>
      </p:sp>
      <p:sp>
        <p:nvSpPr>
          <p:cNvPr id="3135" name="sensory nerve"/>
          <p:cNvSpPr txBox="1"/>
          <p:nvPr/>
        </p:nvSpPr>
        <p:spPr>
          <a:xfrm>
            <a:off x="3048000" y="6715125"/>
            <a:ext cx="2678907" cy="1321594"/>
          </a:xfrm>
          <a:prstGeom prst="rect">
            <a:avLst/>
          </a:prstGeom>
          <a:solidFill>
            <a:srgbClr val="0061FF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sensory nerve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7" name="Optic Nerve Projections"/>
          <p:cNvSpPr txBox="1"/>
          <p:nvPr/>
        </p:nvSpPr>
        <p:spPr>
          <a:xfrm>
            <a:off x="3935850" y="919757"/>
            <a:ext cx="7009004" cy="839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>
              <a:defRPr b="1" sz="4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Optic Nerve Projections</a:t>
            </a:r>
          </a:p>
        </p:txBody>
      </p:sp>
      <p:sp>
        <p:nvSpPr>
          <p:cNvPr id="3138" name="Optic nerves meet, enter the brain, and cross at the optic chiasm. After optic chiasm, the nerve fibers are called the optic tract.…"/>
          <p:cNvSpPr txBox="1"/>
          <p:nvPr/>
        </p:nvSpPr>
        <p:spPr>
          <a:xfrm>
            <a:off x="4087552" y="1909564"/>
            <a:ext cx="15019735" cy="11037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Optic nerves meet, enter the brain, and cross at the </a:t>
            </a:r>
            <a:r>
              <a:rPr b="1"/>
              <a:t>optic chiasm. </a:t>
            </a:r>
            <a:r>
              <a:t>After optic chiasm, the nerve fibers are called the </a:t>
            </a:r>
            <a:r>
              <a:rPr b="1"/>
              <a:t>optic tract.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Optic nerve from each eye projects partly to contralateral cortex, partly to ipsilateral cortex.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Ganglion cell axons are sorted so that: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Cells responsive to </a:t>
            </a:r>
            <a:r>
              <a:rPr b="1">
                <a:solidFill>
                  <a:srgbClr val="E32400"/>
                </a:solidFill>
              </a:rPr>
              <a:t>left</a:t>
            </a:r>
            <a:r>
              <a:t> visual field (from nose to the left) project to </a:t>
            </a:r>
            <a:r>
              <a:rPr b="1">
                <a:solidFill>
                  <a:srgbClr val="FF4013"/>
                </a:solidFill>
              </a:rPr>
              <a:t>right</a:t>
            </a:r>
            <a:r>
              <a:t> cortex.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Cells responsive to </a:t>
            </a:r>
            <a:r>
              <a:rPr b="1">
                <a:solidFill>
                  <a:srgbClr val="0061FF"/>
                </a:solidFill>
              </a:rPr>
              <a:t>right</a:t>
            </a:r>
            <a:r>
              <a:t> visual field (from nose to the right) project to </a:t>
            </a:r>
            <a:r>
              <a:rPr b="1">
                <a:solidFill>
                  <a:srgbClr val="0056D6"/>
                </a:solidFill>
              </a:rPr>
              <a:t>left</a:t>
            </a:r>
            <a:r>
              <a:t> cortex. </a:t>
            </a: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</a:p>
          <a:p>
            <a:pPr algn="l">
              <a:defRPr>
                <a:latin typeface="+mn-lt"/>
                <a:ea typeface="+mn-ea"/>
                <a:cs typeface="+mn-cs"/>
                <a:sym typeface="Helvetica"/>
              </a:defRPr>
            </a:pPr>
            <a:r>
              <a:t>So damage to </a:t>
            </a:r>
            <a:r>
              <a:rPr b="1">
                <a:solidFill>
                  <a:srgbClr val="0061FF"/>
                </a:solidFill>
              </a:rPr>
              <a:t>left</a:t>
            </a:r>
            <a:r>
              <a:t> visual cortex causes loss of sight off all of </a:t>
            </a:r>
            <a:r>
              <a:rPr b="1">
                <a:solidFill>
                  <a:srgbClr val="0061FF"/>
                </a:solidFill>
              </a:rPr>
              <a:t>right</a:t>
            </a:r>
            <a:r>
              <a:t> visual field (from nose to the right).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29954" y="909167"/>
            <a:ext cx="10264169" cy="11667972"/>
          </a:xfrm>
          <a:prstGeom prst="rect">
            <a:avLst/>
          </a:prstGeom>
          <a:ln w="12700">
            <a:miter lim="400000"/>
          </a:ln>
        </p:spPr>
      </p:pic>
      <p:sp>
        <p:nvSpPr>
          <p:cNvPr id="3141" name="Self-Portrait by Ernst Mach (1886)"/>
          <p:cNvSpPr txBox="1"/>
          <p:nvPr/>
        </p:nvSpPr>
        <p:spPr>
          <a:xfrm>
            <a:off x="3522293" y="190500"/>
            <a:ext cx="9754680" cy="904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 defTabSz="642937">
              <a:defRPr sz="5000">
                <a:solidFill>
                  <a:srgbClr val="24242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Self-Portrait by Ernst Mach (1886)</a:t>
            </a:r>
          </a:p>
        </p:txBody>
      </p:sp>
      <p:sp>
        <p:nvSpPr>
          <p:cNvPr id="3142" name="“View from the left eye”"/>
          <p:cNvSpPr txBox="1"/>
          <p:nvPr/>
        </p:nvSpPr>
        <p:spPr>
          <a:xfrm>
            <a:off x="10247606" y="12349499"/>
            <a:ext cx="4326732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 defTabSz="642937">
              <a:defRPr sz="3200">
                <a:solidFill>
                  <a:srgbClr val="242424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“View from the left eye”</a:t>
            </a:r>
          </a:p>
        </p:txBody>
      </p:sp>
      <p:grpSp>
        <p:nvGrpSpPr>
          <p:cNvPr id="3147" name="Group"/>
          <p:cNvGrpSpPr/>
          <p:nvPr/>
        </p:nvGrpSpPr>
        <p:grpSpPr>
          <a:xfrm>
            <a:off x="9462422" y="2365637"/>
            <a:ext cx="7032967" cy="5739742"/>
            <a:chOff x="0" y="-50800"/>
            <a:chExt cx="7032965" cy="5739740"/>
          </a:xfrm>
        </p:grpSpPr>
        <p:pic>
          <p:nvPicPr>
            <p:cNvPr id="3143" name="Line Line" descr="Line Line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16200000">
              <a:off x="2371925" y="2768270"/>
              <a:ext cx="5739742" cy="101601"/>
            </a:xfrm>
            <a:prstGeom prst="rect">
              <a:avLst/>
            </a:prstGeom>
            <a:effectLst/>
          </p:spPr>
        </p:pic>
        <p:sp>
          <p:nvSpPr>
            <p:cNvPr id="3145" name="Left Visual Field"/>
            <p:cNvSpPr txBox="1"/>
            <p:nvPr/>
          </p:nvSpPr>
          <p:spPr>
            <a:xfrm>
              <a:off x="0" y="1455475"/>
              <a:ext cx="1965160" cy="1590676"/>
            </a:xfrm>
            <a:prstGeom prst="rect">
              <a:avLst/>
            </a:prstGeom>
            <a:solidFill>
              <a:srgbClr val="FFFFFF">
                <a:alpha val="78523"/>
              </a:srgb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marR="125015" algn="r" defTabSz="642937">
                <a:defRPr b="1" sz="3200">
                  <a:solidFill>
                    <a:schemeClr val="accent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 Visual Field</a:t>
              </a:r>
            </a:p>
          </p:txBody>
        </p:sp>
        <p:sp>
          <p:nvSpPr>
            <p:cNvPr id="3146" name="Right Visual Field"/>
            <p:cNvSpPr txBox="1"/>
            <p:nvPr/>
          </p:nvSpPr>
          <p:spPr>
            <a:xfrm>
              <a:off x="5441156" y="1419756"/>
              <a:ext cx="1591810" cy="1590676"/>
            </a:xfrm>
            <a:prstGeom prst="rect">
              <a:avLst/>
            </a:prstGeom>
            <a:solidFill>
              <a:srgbClr val="FFFFFF">
                <a:alpha val="79258"/>
              </a:srgb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marL="35718" indent="-35718" algn="l" defTabSz="642937">
                <a:defRPr b="1" sz="3200">
                  <a:solidFill>
                    <a:schemeClr val="accent5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 Visual Field</a:t>
              </a:r>
            </a:p>
          </p:txBody>
        </p:sp>
      </p:grpSp>
      <p:sp>
        <p:nvSpPr>
          <p:cNvPr id="3148" name="http://publicdomainreview.org/collections/self-portrait-by-ernst-mach-1886/"/>
          <p:cNvSpPr txBox="1"/>
          <p:nvPr/>
        </p:nvSpPr>
        <p:spPr>
          <a:xfrm>
            <a:off x="3341063" y="13190537"/>
            <a:ext cx="6807796" cy="3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http://publicdomainreview.org/collections/self-portrait-by-ernst-mach-1886/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47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3" name="Group"/>
          <p:cNvGrpSpPr/>
          <p:nvPr/>
        </p:nvGrpSpPr>
        <p:grpSpPr>
          <a:xfrm>
            <a:off x="4208859" y="988624"/>
            <a:ext cx="15498590" cy="12111972"/>
            <a:chOff x="0" y="0"/>
            <a:chExt cx="15498588" cy="12111971"/>
          </a:xfrm>
        </p:grpSpPr>
        <p:pic>
          <p:nvPicPr>
            <p:cNvPr id="3150" name="BEAR_09_09.jpg" descr="BEAR_09_09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flipH="1">
              <a:off x="0" y="0"/>
              <a:ext cx="15341602" cy="1210281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grpSp>
          <p:nvGrpSpPr>
            <p:cNvPr id="3156" name="Group"/>
            <p:cNvGrpSpPr/>
            <p:nvPr/>
          </p:nvGrpSpPr>
          <p:grpSpPr>
            <a:xfrm>
              <a:off x="10001250" y="7427606"/>
              <a:ext cx="2000809" cy="2381646"/>
              <a:chOff x="0" y="0"/>
              <a:chExt cx="2000808" cy="2381645"/>
            </a:xfrm>
          </p:grpSpPr>
          <p:grpSp>
            <p:nvGrpSpPr>
              <p:cNvPr id="3154" name="Group"/>
              <p:cNvGrpSpPr/>
              <p:nvPr/>
            </p:nvGrpSpPr>
            <p:grpSpPr>
              <a:xfrm>
                <a:off x="0" y="-1"/>
                <a:ext cx="2000809" cy="2381647"/>
                <a:chOff x="0" y="-567035"/>
                <a:chExt cx="2000808" cy="2381645"/>
              </a:xfrm>
            </p:grpSpPr>
            <p:sp>
              <p:nvSpPr>
                <p:cNvPr id="3151" name="Triangle"/>
                <p:cNvSpPr/>
                <p:nvPr/>
              </p:nvSpPr>
              <p:spPr>
                <a:xfrm>
                  <a:off x="142875" y="-567036"/>
                  <a:ext cx="1785938" cy="23529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fill="norm" stroke="1" extrusionOk="0">
                      <a:moveTo>
                        <a:pt x="10800" y="0"/>
                      </a:move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3152" name="Oval"/>
                <p:cNvSpPr/>
                <p:nvPr/>
              </p:nvSpPr>
              <p:spPr>
                <a:xfrm>
                  <a:off x="0" y="857250"/>
                  <a:ext cx="786371" cy="957361"/>
                </a:xfrm>
                <a:prstGeom prst="ellipse">
                  <a:avLst/>
                </a:prstGeom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3153" name="Oval"/>
                <p:cNvSpPr/>
                <p:nvPr/>
              </p:nvSpPr>
              <p:spPr>
                <a:xfrm>
                  <a:off x="1214437" y="839390"/>
                  <a:ext cx="786372" cy="957361"/>
                </a:xfrm>
                <a:prstGeom prst="ellipse">
                  <a:avLst/>
                </a:prstGeom>
                <a:solidFill>
                  <a:schemeClr val="accent4">
                    <a:hueOff val="46120"/>
                    <a:satOff val="4178"/>
                    <a:lumOff val="-16732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</p:grpSp>
          <p:sp>
            <p:nvSpPr>
              <p:cNvPr id="3155" name="nose"/>
              <p:cNvSpPr txBox="1"/>
              <p:nvPr/>
            </p:nvSpPr>
            <p:spPr>
              <a:xfrm>
                <a:off x="375747" y="1506041"/>
                <a:ext cx="1177318" cy="7651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71437" tIns="71437" rIns="71437" bIns="71437" numCol="1" anchor="ctr">
                <a:spAutoFit/>
              </a:bodyPr>
              <a:lstStyle/>
              <a:p>
                <a:pPr/>
                <a:r>
                  <a:t>nose</a:t>
                </a:r>
              </a:p>
            </p:txBody>
          </p:sp>
        </p:grpSp>
        <p:sp>
          <p:nvSpPr>
            <p:cNvPr id="3157" name="Line"/>
            <p:cNvSpPr/>
            <p:nvPr/>
          </p:nvSpPr>
          <p:spPr>
            <a:xfrm flipV="1">
              <a:off x="11090671" y="1856438"/>
              <a:ext cx="1" cy="563814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158" name="right visual field"/>
            <p:cNvSpPr txBox="1"/>
            <p:nvPr/>
          </p:nvSpPr>
          <p:spPr>
            <a:xfrm>
              <a:off x="11248423" y="664757"/>
              <a:ext cx="3530217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right visual field</a:t>
              </a:r>
            </a:p>
          </p:txBody>
        </p:sp>
        <p:sp>
          <p:nvSpPr>
            <p:cNvPr id="3159" name="left visual field"/>
            <p:cNvSpPr txBox="1"/>
            <p:nvPr/>
          </p:nvSpPr>
          <p:spPr>
            <a:xfrm>
              <a:off x="3471260" y="402819"/>
              <a:ext cx="3213511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left visual field</a:t>
              </a:r>
            </a:p>
          </p:txBody>
        </p:sp>
        <p:sp>
          <p:nvSpPr>
            <p:cNvPr id="3160" name="Left Eye"/>
            <p:cNvSpPr txBox="1"/>
            <p:nvPr/>
          </p:nvSpPr>
          <p:spPr>
            <a:xfrm>
              <a:off x="2396063" y="9865113"/>
              <a:ext cx="4488448" cy="1057276"/>
            </a:xfrm>
            <a:prstGeom prst="rect">
              <a:avLst/>
            </a:prstGeom>
            <a:solidFill>
              <a:srgbClr val="84B1C6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algn="r" defTabSz="642937">
                <a:defRPr sz="60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 Eye</a:t>
              </a:r>
            </a:p>
          </p:txBody>
        </p:sp>
        <p:sp>
          <p:nvSpPr>
            <p:cNvPr id="3161" name="150°"/>
            <p:cNvSpPr txBox="1"/>
            <p:nvPr/>
          </p:nvSpPr>
          <p:spPr>
            <a:xfrm>
              <a:off x="7708203" y="999719"/>
              <a:ext cx="1664714" cy="904876"/>
            </a:xfrm>
            <a:prstGeom prst="rect">
              <a:avLst/>
            </a:prstGeom>
            <a:solidFill>
              <a:srgbClr val="84B1C6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defTabSz="642937">
                <a:defRPr sz="5000"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150°</a:t>
              </a:r>
            </a:p>
          </p:txBody>
        </p:sp>
        <p:sp>
          <p:nvSpPr>
            <p:cNvPr id="3162" name="Rectangle"/>
            <p:cNvSpPr/>
            <p:nvPr/>
          </p:nvSpPr>
          <p:spPr>
            <a:xfrm>
              <a:off x="3089671" y="11786782"/>
              <a:ext cx="12408918" cy="3251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50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Figure 10.31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10.31</a:t>
            </a:r>
          </a:p>
        </p:txBody>
      </p:sp>
      <p:grpSp>
        <p:nvGrpSpPr>
          <p:cNvPr id="239" name="Group"/>
          <p:cNvGrpSpPr/>
          <p:nvPr/>
        </p:nvGrpSpPr>
        <p:grpSpPr>
          <a:xfrm>
            <a:off x="3958828" y="1268015"/>
            <a:ext cx="16466344" cy="11035904"/>
            <a:chOff x="0" y="0"/>
            <a:chExt cx="16466343" cy="11035903"/>
          </a:xfrm>
        </p:grpSpPr>
        <p:pic>
          <p:nvPicPr>
            <p:cNvPr id="237" name="fox78119_1031.jpg" descr="fox78119_103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41684"/>
              <a:ext cx="16466344" cy="108942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8" name="Rectangle"/>
            <p:cNvSpPr/>
            <p:nvPr/>
          </p:nvSpPr>
          <p:spPr>
            <a:xfrm>
              <a:off x="2143125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5" name="BEAR_09_09.jpg" descr="BEAR_09_0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08859" y="988624"/>
            <a:ext cx="15341602" cy="12102818"/>
          </a:xfrm>
          <a:prstGeom prst="rect">
            <a:avLst/>
          </a:prstGeom>
          <a:ln w="12700"/>
        </p:spPr>
      </p:pic>
      <p:grpSp>
        <p:nvGrpSpPr>
          <p:cNvPr id="3171" name="Group"/>
          <p:cNvGrpSpPr/>
          <p:nvPr/>
        </p:nvGrpSpPr>
        <p:grpSpPr>
          <a:xfrm>
            <a:off x="7494984" y="7844730"/>
            <a:ext cx="2000809" cy="2381646"/>
            <a:chOff x="0" y="0"/>
            <a:chExt cx="2000808" cy="2381645"/>
          </a:xfrm>
        </p:grpSpPr>
        <p:grpSp>
          <p:nvGrpSpPr>
            <p:cNvPr id="3169" name="Group"/>
            <p:cNvGrpSpPr/>
            <p:nvPr/>
          </p:nvGrpSpPr>
          <p:grpSpPr>
            <a:xfrm>
              <a:off x="0" y="-1"/>
              <a:ext cx="2000809" cy="2381647"/>
              <a:chOff x="0" y="-567035"/>
              <a:chExt cx="2000808" cy="2381645"/>
            </a:xfrm>
          </p:grpSpPr>
          <p:sp>
            <p:nvSpPr>
              <p:cNvPr id="3166" name="Triangle"/>
              <p:cNvSpPr/>
              <p:nvPr/>
            </p:nvSpPr>
            <p:spPr>
              <a:xfrm>
                <a:off x="142875" y="-567036"/>
                <a:ext cx="1785938" cy="2352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3167" name="Oval"/>
              <p:cNvSpPr/>
              <p:nvPr/>
            </p:nvSpPr>
            <p:spPr>
              <a:xfrm>
                <a:off x="0" y="857250"/>
                <a:ext cx="786371" cy="957361"/>
              </a:xfrm>
              <a:prstGeom prst="ellipse">
                <a:avLst/>
              </a:pr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3168" name="Oval"/>
              <p:cNvSpPr/>
              <p:nvPr/>
            </p:nvSpPr>
            <p:spPr>
              <a:xfrm>
                <a:off x="1214437" y="839390"/>
                <a:ext cx="786372" cy="957361"/>
              </a:xfrm>
              <a:prstGeom prst="ellipse">
                <a:avLst/>
              </a:pr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</p:grpSp>
        <p:sp>
          <p:nvSpPr>
            <p:cNvPr id="3170" name="nose"/>
            <p:cNvSpPr txBox="1"/>
            <p:nvPr/>
          </p:nvSpPr>
          <p:spPr>
            <a:xfrm>
              <a:off x="375747" y="1506041"/>
              <a:ext cx="1177318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nose</a:t>
              </a:r>
            </a:p>
          </p:txBody>
        </p:sp>
      </p:grpSp>
      <p:sp>
        <p:nvSpPr>
          <p:cNvPr id="3172" name="Line"/>
          <p:cNvSpPr/>
          <p:nvPr/>
        </p:nvSpPr>
        <p:spPr>
          <a:xfrm flipV="1">
            <a:off x="8584406" y="2273562"/>
            <a:ext cx="1" cy="5638142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173" name="right visual field"/>
          <p:cNvSpPr txBox="1"/>
          <p:nvPr/>
        </p:nvSpPr>
        <p:spPr>
          <a:xfrm>
            <a:off x="8837407" y="1224756"/>
            <a:ext cx="3530217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right visual field</a:t>
            </a:r>
          </a:p>
        </p:txBody>
      </p:sp>
      <p:sp>
        <p:nvSpPr>
          <p:cNvPr id="3174" name="left visual field"/>
          <p:cNvSpPr txBox="1"/>
          <p:nvPr/>
        </p:nvSpPr>
        <p:spPr>
          <a:xfrm>
            <a:off x="5084557" y="1296193"/>
            <a:ext cx="3213511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left visual field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" name="BEAR_10_02.jpg" descr="BEAR_10_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91312" y="1535906"/>
            <a:ext cx="12858751" cy="11519298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8" name="Figure 10.32"/>
          <p:cNvSpPr txBox="1"/>
          <p:nvPr/>
        </p:nvSpPr>
        <p:spPr>
          <a:xfrm>
            <a:off x="18817828" y="12930187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10.32</a:t>
            </a:r>
          </a:p>
        </p:txBody>
      </p:sp>
      <p:grpSp>
        <p:nvGrpSpPr>
          <p:cNvPr id="3181" name="Group"/>
          <p:cNvGrpSpPr/>
          <p:nvPr/>
        </p:nvGrpSpPr>
        <p:grpSpPr>
          <a:xfrm>
            <a:off x="5941218" y="857250"/>
            <a:ext cx="12501564" cy="11749088"/>
            <a:chOff x="0" y="0"/>
            <a:chExt cx="12501562" cy="11749087"/>
          </a:xfrm>
        </p:grpSpPr>
        <p:pic>
          <p:nvPicPr>
            <p:cNvPr id="3179" name="fox78119_1032.jpg" descr="fox78119_103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7650"/>
              <a:ext cx="12501563" cy="115014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80" name="Rectangle"/>
            <p:cNvSpPr/>
            <p:nvPr/>
          </p:nvSpPr>
          <p:spPr>
            <a:xfrm>
              <a:off x="160734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3" name="Figure 10.32"/>
          <p:cNvSpPr txBox="1"/>
          <p:nvPr/>
        </p:nvSpPr>
        <p:spPr>
          <a:xfrm>
            <a:off x="18817828" y="12930187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10.32</a:t>
            </a:r>
          </a:p>
        </p:txBody>
      </p:sp>
      <p:grpSp>
        <p:nvGrpSpPr>
          <p:cNvPr id="3186" name="Group"/>
          <p:cNvGrpSpPr/>
          <p:nvPr/>
        </p:nvGrpSpPr>
        <p:grpSpPr>
          <a:xfrm>
            <a:off x="5941218" y="857250"/>
            <a:ext cx="12501564" cy="11749088"/>
            <a:chOff x="0" y="0"/>
            <a:chExt cx="12501562" cy="11749087"/>
          </a:xfrm>
        </p:grpSpPr>
        <p:pic>
          <p:nvPicPr>
            <p:cNvPr id="3184" name="fox78119_1032.jpg" descr="fox78119_103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7650"/>
              <a:ext cx="12501563" cy="115014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85" name="Rectangle"/>
            <p:cNvSpPr/>
            <p:nvPr/>
          </p:nvSpPr>
          <p:spPr>
            <a:xfrm>
              <a:off x="160734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187" name="left of nose -&gt; rightside of brain"/>
          <p:cNvSpPr txBox="1"/>
          <p:nvPr/>
        </p:nvSpPr>
        <p:spPr>
          <a:xfrm>
            <a:off x="4608214" y="534193"/>
            <a:ext cx="5916415" cy="574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Neue Regular"/>
                <a:ea typeface="Comic Neue Regular"/>
                <a:cs typeface="Comic Neue Regular"/>
                <a:sym typeface="Comic Neue Regular"/>
              </a:defRPr>
            </a:lvl1pPr>
          </a:lstStyle>
          <a:p>
            <a:pPr/>
            <a:r>
              <a:t>left of nose -&gt; rightside of brain</a:t>
            </a:r>
          </a:p>
        </p:txBody>
      </p:sp>
      <p:sp>
        <p:nvSpPr>
          <p:cNvPr id="3188" name="right of nose -&gt; leftside of brain"/>
          <p:cNvSpPr txBox="1"/>
          <p:nvPr/>
        </p:nvSpPr>
        <p:spPr>
          <a:xfrm>
            <a:off x="13770074" y="409178"/>
            <a:ext cx="5916415" cy="574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latin typeface="Comic Neue Regular"/>
                <a:ea typeface="Comic Neue Regular"/>
                <a:cs typeface="Comic Neue Regular"/>
                <a:sym typeface="Comic Neue Regular"/>
              </a:defRPr>
            </a:lvl1pPr>
          </a:lstStyle>
          <a:p>
            <a:pPr/>
            <a:r>
              <a:t>right of nose -&gt; leftside of brain</a:t>
            </a:r>
          </a:p>
        </p:txBody>
      </p:sp>
      <p:sp>
        <p:nvSpPr>
          <p:cNvPr id="3189" name="rightside of brain"/>
          <p:cNvSpPr txBox="1"/>
          <p:nvPr/>
        </p:nvSpPr>
        <p:spPr>
          <a:xfrm>
            <a:off x="13384609" y="12726987"/>
            <a:ext cx="3294063" cy="549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solidFill>
                  <a:schemeClr val="accent4">
                    <a:hueOff val="384618"/>
                    <a:satOff val="3869"/>
                    <a:lumOff val="5802"/>
                  </a:schemeClr>
                </a:solidFill>
                <a:latin typeface="Comic Neue Bold"/>
                <a:ea typeface="Comic Neue Bold"/>
                <a:cs typeface="Comic Neue Bold"/>
                <a:sym typeface="Comic Neue Bold"/>
              </a:defRPr>
            </a:lvl1pPr>
          </a:lstStyle>
          <a:p>
            <a:pPr/>
            <a:r>
              <a:t>rightside of brain</a:t>
            </a:r>
          </a:p>
        </p:txBody>
      </p:sp>
      <p:sp>
        <p:nvSpPr>
          <p:cNvPr id="3190" name="leftside of brain"/>
          <p:cNvSpPr txBox="1"/>
          <p:nvPr/>
        </p:nvSpPr>
        <p:spPr>
          <a:xfrm>
            <a:off x="8034932" y="12709128"/>
            <a:ext cx="3063479" cy="549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200">
                <a:solidFill>
                  <a:schemeClr val="accent2"/>
                </a:solidFill>
                <a:latin typeface="Comic Neue Bold"/>
                <a:ea typeface="Comic Neue Bold"/>
                <a:cs typeface="Comic Neue Bold"/>
                <a:sym typeface="Comic Neue Bold"/>
              </a:defRPr>
            </a:lvl1pPr>
          </a:lstStyle>
          <a:p>
            <a:pPr/>
            <a:r>
              <a:t>leftside of brain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6" name="Group"/>
          <p:cNvGrpSpPr/>
          <p:nvPr/>
        </p:nvGrpSpPr>
        <p:grpSpPr>
          <a:xfrm>
            <a:off x="4208859" y="988624"/>
            <a:ext cx="15341602" cy="12102818"/>
            <a:chOff x="0" y="0"/>
            <a:chExt cx="15341601" cy="12102817"/>
          </a:xfrm>
        </p:grpSpPr>
        <p:grpSp>
          <p:nvGrpSpPr>
            <p:cNvPr id="3204" name="Group"/>
            <p:cNvGrpSpPr/>
            <p:nvPr/>
          </p:nvGrpSpPr>
          <p:grpSpPr>
            <a:xfrm>
              <a:off x="0" y="0"/>
              <a:ext cx="15341602" cy="12102818"/>
              <a:chOff x="0" y="0"/>
              <a:chExt cx="15341601" cy="12102817"/>
            </a:xfrm>
          </p:grpSpPr>
          <p:grpSp>
            <p:nvGrpSpPr>
              <p:cNvPr id="3195" name="Group"/>
              <p:cNvGrpSpPr/>
              <p:nvPr/>
            </p:nvGrpSpPr>
            <p:grpSpPr>
              <a:xfrm>
                <a:off x="0" y="0"/>
                <a:ext cx="15341602" cy="12102818"/>
                <a:chOff x="0" y="0"/>
                <a:chExt cx="15341601" cy="12102817"/>
              </a:xfrm>
            </p:grpSpPr>
            <p:pic>
              <p:nvPicPr>
                <p:cNvPr id="3192" name="BEAR_09_09.jpg" descr="BEAR_09_09.jpg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15341602" cy="12102818"/>
                </a:xfrm>
                <a:prstGeom prst="rect">
                  <a:avLst/>
                </a:prstGeom>
                <a:ln w="12700" cap="flat">
                  <a:noFill/>
                  <a:round/>
                </a:ln>
                <a:effectLst/>
              </p:spPr>
            </p:pic>
            <p:sp>
              <p:nvSpPr>
                <p:cNvPr id="3193" name="Shape"/>
                <p:cNvSpPr/>
                <p:nvPr/>
              </p:nvSpPr>
              <p:spPr>
                <a:xfrm>
                  <a:off x="3263159" y="3877409"/>
                  <a:ext cx="6402168" cy="42536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fill="norm" stroke="1" extrusionOk="0">
                      <a:moveTo>
                        <a:pt x="9245" y="21465"/>
                      </a:moveTo>
                      <a:lnTo>
                        <a:pt x="11550" y="20311"/>
                      </a:lnTo>
                      <a:lnTo>
                        <a:pt x="13955" y="21600"/>
                      </a:lnTo>
                      <a:lnTo>
                        <a:pt x="21600" y="0"/>
                      </a:lnTo>
                      <a:lnTo>
                        <a:pt x="0" y="330"/>
                      </a:lnTo>
                      <a:lnTo>
                        <a:pt x="9245" y="21465"/>
                      </a:lnTo>
                      <a:close/>
                    </a:path>
                  </a:pathLst>
                </a:custGeom>
                <a:solidFill>
                  <a:srgbClr val="FEF7E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  <p:sp>
              <p:nvSpPr>
                <p:cNvPr id="3194" name="Shape"/>
                <p:cNvSpPr/>
                <p:nvPr/>
              </p:nvSpPr>
              <p:spPr>
                <a:xfrm>
                  <a:off x="5505570" y="8904571"/>
                  <a:ext cx="2409754" cy="21144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fill="norm" stroke="1" extrusionOk="0">
                      <a:moveTo>
                        <a:pt x="3206" y="328"/>
                      </a:moveTo>
                      <a:lnTo>
                        <a:pt x="0" y="5426"/>
                      </a:lnTo>
                      <a:lnTo>
                        <a:pt x="130" y="11872"/>
                      </a:lnTo>
                      <a:lnTo>
                        <a:pt x="1577" y="17385"/>
                      </a:lnTo>
                      <a:lnTo>
                        <a:pt x="9871" y="21600"/>
                      </a:lnTo>
                      <a:lnTo>
                        <a:pt x="18320" y="18142"/>
                      </a:lnTo>
                      <a:lnTo>
                        <a:pt x="21366" y="11459"/>
                      </a:lnTo>
                      <a:lnTo>
                        <a:pt x="21600" y="5036"/>
                      </a:lnTo>
                      <a:lnTo>
                        <a:pt x="18904" y="0"/>
                      </a:lnTo>
                      <a:lnTo>
                        <a:pt x="12160" y="3474"/>
                      </a:lnTo>
                      <a:lnTo>
                        <a:pt x="3206" y="328"/>
                      </a:lnTo>
                      <a:close/>
                    </a:path>
                  </a:pathLst>
                </a:custGeom>
                <a:solidFill>
                  <a:srgbClr val="E6676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defRPr sz="3800">
                      <a:solidFill>
                        <a:srgbClr val="FFFFFF"/>
                      </a:solidFill>
                      <a:effectLst>
                        <a:outerShdw sx="100000" sy="100000" kx="0" ky="0" algn="b" rotWithShape="0"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</a:p>
              </p:txBody>
            </p:sp>
          </p:grpSp>
          <p:pic>
            <p:nvPicPr>
              <p:cNvPr id="3196" name="Image" descr="Image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1152128" y="4704320"/>
                <a:ext cx="2534420" cy="31124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197" name="Image" descr="Image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 rot="19140000">
                <a:off x="6375995" y="9944752"/>
                <a:ext cx="2196704" cy="103584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3203" name="Group"/>
              <p:cNvGrpSpPr/>
              <p:nvPr/>
            </p:nvGrpSpPr>
            <p:grpSpPr>
              <a:xfrm>
                <a:off x="3286125" y="6856106"/>
                <a:ext cx="2000809" cy="2381646"/>
                <a:chOff x="0" y="0"/>
                <a:chExt cx="2000808" cy="2381645"/>
              </a:xfrm>
            </p:grpSpPr>
            <p:grpSp>
              <p:nvGrpSpPr>
                <p:cNvPr id="3201" name="Group"/>
                <p:cNvGrpSpPr/>
                <p:nvPr/>
              </p:nvGrpSpPr>
              <p:grpSpPr>
                <a:xfrm>
                  <a:off x="0" y="-1"/>
                  <a:ext cx="2000809" cy="2381647"/>
                  <a:chOff x="0" y="-567035"/>
                  <a:chExt cx="2000808" cy="2381645"/>
                </a:xfrm>
              </p:grpSpPr>
              <p:sp>
                <p:nvSpPr>
                  <p:cNvPr id="3198" name="Triangle"/>
                  <p:cNvSpPr/>
                  <p:nvPr/>
                </p:nvSpPr>
                <p:spPr>
                  <a:xfrm>
                    <a:off x="142875" y="-567036"/>
                    <a:ext cx="1785938" cy="235297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fill="norm" stroke="1" extrusionOk="0">
                        <a:moveTo>
                          <a:pt x="10800" y="0"/>
                        </a:moveTo>
                        <a:lnTo>
                          <a:pt x="21600" y="21600"/>
                        </a:lnTo>
                        <a:lnTo>
                          <a:pt x="0" y="21600"/>
                        </a:lnTo>
                        <a:close/>
                      </a:path>
                    </a:pathLst>
                  </a:custGeom>
                  <a:solidFill>
                    <a:schemeClr val="accent4">
                      <a:hueOff val="46120"/>
                      <a:satOff val="4178"/>
                      <a:lumOff val="-16732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defRPr sz="3800">
                        <a:solidFill>
                          <a:srgbClr val="FFFFFF"/>
                        </a:solidFill>
                        <a:effectLst>
                          <a:outerShdw sx="100000" sy="100000" kx="0" ky="0" algn="b" rotWithShape="0" blurRad="38100" dist="12700" dir="540000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</a:p>
                </p:txBody>
              </p:sp>
              <p:sp>
                <p:nvSpPr>
                  <p:cNvPr id="3199" name="Oval"/>
                  <p:cNvSpPr/>
                  <p:nvPr/>
                </p:nvSpPr>
                <p:spPr>
                  <a:xfrm>
                    <a:off x="0" y="857250"/>
                    <a:ext cx="786371" cy="957361"/>
                  </a:xfrm>
                  <a:prstGeom prst="ellipse">
                    <a:avLst/>
                  </a:prstGeom>
                  <a:solidFill>
                    <a:schemeClr val="accent4">
                      <a:hueOff val="46120"/>
                      <a:satOff val="4178"/>
                      <a:lumOff val="-16732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defRPr sz="3800">
                        <a:solidFill>
                          <a:srgbClr val="FFFFFF"/>
                        </a:solidFill>
                        <a:effectLst>
                          <a:outerShdw sx="100000" sy="100000" kx="0" ky="0" algn="b" rotWithShape="0" blurRad="38100" dist="12700" dir="540000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</a:p>
                </p:txBody>
              </p:sp>
              <p:sp>
                <p:nvSpPr>
                  <p:cNvPr id="3200" name="Oval"/>
                  <p:cNvSpPr/>
                  <p:nvPr/>
                </p:nvSpPr>
                <p:spPr>
                  <a:xfrm>
                    <a:off x="1214437" y="839390"/>
                    <a:ext cx="786372" cy="957361"/>
                  </a:xfrm>
                  <a:prstGeom prst="ellipse">
                    <a:avLst/>
                  </a:prstGeom>
                  <a:solidFill>
                    <a:schemeClr val="accent4">
                      <a:hueOff val="46120"/>
                      <a:satOff val="4178"/>
                      <a:lumOff val="-16732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defRPr sz="3800">
                        <a:solidFill>
                          <a:srgbClr val="FFFFFF"/>
                        </a:solidFill>
                        <a:effectLst>
                          <a:outerShdw sx="100000" sy="100000" kx="0" ky="0" algn="b" rotWithShape="0" blurRad="38100" dist="12700" dir="5400000">
                            <a:srgbClr val="000000">
                              <a:alpha val="50000"/>
                            </a:srgbClr>
                          </a:outerShdw>
                        </a:effectLst>
                      </a:defRPr>
                    </a:pPr>
                  </a:p>
                </p:txBody>
              </p:sp>
            </p:grpSp>
            <p:sp>
              <p:nvSpPr>
                <p:cNvPr id="3202" name="nose"/>
                <p:cNvSpPr txBox="1"/>
                <p:nvPr/>
              </p:nvSpPr>
              <p:spPr>
                <a:xfrm>
                  <a:off x="375747" y="1506041"/>
                  <a:ext cx="1177318" cy="76517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none" lIns="71437" tIns="71437" rIns="71437" bIns="71437" numCol="1" anchor="ctr">
                  <a:spAutoFit/>
                </a:bodyPr>
                <a:lstStyle/>
                <a:p>
                  <a:pPr/>
                  <a:r>
                    <a:t>nose</a:t>
                  </a:r>
                </a:p>
              </p:txBody>
            </p:sp>
          </p:grpSp>
        </p:grpSp>
        <p:sp>
          <p:nvSpPr>
            <p:cNvPr id="3205" name="Shape"/>
            <p:cNvSpPr/>
            <p:nvPr/>
          </p:nvSpPr>
          <p:spPr>
            <a:xfrm>
              <a:off x="4765034" y="775270"/>
              <a:ext cx="4070662" cy="1267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0943" y="17916"/>
                  </a:lnTo>
                  <a:lnTo>
                    <a:pt x="21145" y="21470"/>
                  </a:lnTo>
                  <a:lnTo>
                    <a:pt x="21600" y="3740"/>
                  </a:lnTo>
                  <a:lnTo>
                    <a:pt x="9134" y="0"/>
                  </a:lnTo>
                  <a:lnTo>
                    <a:pt x="359" y="10851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84B1C6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sp>
        <p:nvSpPr>
          <p:cNvPr id="3207" name="Line"/>
          <p:cNvSpPr/>
          <p:nvPr/>
        </p:nvSpPr>
        <p:spPr>
          <a:xfrm flipV="1">
            <a:off x="8584406" y="2273562"/>
            <a:ext cx="1" cy="5638142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208" name="right visual field"/>
          <p:cNvSpPr txBox="1"/>
          <p:nvPr/>
        </p:nvSpPr>
        <p:spPr>
          <a:xfrm>
            <a:off x="8873126" y="2099865"/>
            <a:ext cx="3530217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right visual field</a:t>
            </a:r>
          </a:p>
        </p:txBody>
      </p:sp>
      <p:sp>
        <p:nvSpPr>
          <p:cNvPr id="3209" name="left visual field"/>
          <p:cNvSpPr txBox="1"/>
          <p:nvPr/>
        </p:nvSpPr>
        <p:spPr>
          <a:xfrm>
            <a:off x="4977401" y="2171303"/>
            <a:ext cx="3213510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left visual field</a:t>
            </a:r>
          </a:p>
        </p:txBody>
      </p:sp>
      <p:grpSp>
        <p:nvGrpSpPr>
          <p:cNvPr id="3213" name="Group"/>
          <p:cNvGrpSpPr/>
          <p:nvPr/>
        </p:nvGrpSpPr>
        <p:grpSpPr>
          <a:xfrm>
            <a:off x="4709510" y="4832349"/>
            <a:ext cx="11945778" cy="7658895"/>
            <a:chOff x="9405" y="1389"/>
            <a:chExt cx="11945776" cy="7658893"/>
          </a:xfrm>
        </p:grpSpPr>
        <p:sp>
          <p:nvSpPr>
            <p:cNvPr id="3210" name="Line"/>
            <p:cNvSpPr/>
            <p:nvPr/>
          </p:nvSpPr>
          <p:spPr>
            <a:xfrm>
              <a:off x="2044785" y="1169788"/>
              <a:ext cx="5928380" cy="5928380"/>
            </a:xfrm>
            <a:prstGeom prst="line">
              <a:avLst/>
            </a:prstGeom>
            <a:noFill/>
            <a:ln w="101600" cap="flat">
              <a:solidFill>
                <a:schemeClr val="accent2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211" name="right visual cortex"/>
            <p:cNvSpPr txBox="1"/>
            <p:nvPr/>
          </p:nvSpPr>
          <p:spPr>
            <a:xfrm>
              <a:off x="7886357" y="6895107"/>
              <a:ext cx="4068825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right visual cortex</a:t>
              </a:r>
            </a:p>
          </p:txBody>
        </p:sp>
        <p:sp>
          <p:nvSpPr>
            <p:cNvPr id="3212" name="left visual field"/>
            <p:cNvSpPr txBox="1"/>
            <p:nvPr/>
          </p:nvSpPr>
          <p:spPr>
            <a:xfrm>
              <a:off x="9405" y="1389"/>
              <a:ext cx="3213510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left visual field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1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0" name="Group"/>
          <p:cNvGrpSpPr/>
          <p:nvPr/>
        </p:nvGrpSpPr>
        <p:grpSpPr>
          <a:xfrm>
            <a:off x="4208859" y="988624"/>
            <a:ext cx="15341602" cy="12102818"/>
            <a:chOff x="0" y="0"/>
            <a:chExt cx="15341601" cy="12102817"/>
          </a:xfrm>
        </p:grpSpPr>
        <p:grpSp>
          <p:nvGrpSpPr>
            <p:cNvPr id="3218" name="Group"/>
            <p:cNvGrpSpPr/>
            <p:nvPr/>
          </p:nvGrpSpPr>
          <p:grpSpPr>
            <a:xfrm>
              <a:off x="0" y="0"/>
              <a:ext cx="15341602" cy="12102818"/>
              <a:chOff x="0" y="0"/>
              <a:chExt cx="15341601" cy="12102817"/>
            </a:xfrm>
          </p:grpSpPr>
          <p:pic>
            <p:nvPicPr>
              <p:cNvPr id="3215" name="BEAR_09_09.jpg" descr="BEAR_09_09.jpg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0"/>
                <a:ext cx="15341602" cy="12102818"/>
              </a:xfrm>
              <a:prstGeom prst="rect">
                <a:avLst/>
              </a:prstGeom>
              <a:ln w="12700" cap="flat">
                <a:noFill/>
                <a:round/>
              </a:ln>
              <a:effectLst/>
            </p:spPr>
          </p:pic>
          <p:sp>
            <p:nvSpPr>
              <p:cNvPr id="3216" name="Shape"/>
              <p:cNvSpPr/>
              <p:nvPr/>
            </p:nvSpPr>
            <p:spPr>
              <a:xfrm>
                <a:off x="3263159" y="3877409"/>
                <a:ext cx="6402168" cy="42536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9245" y="21465"/>
                    </a:moveTo>
                    <a:lnTo>
                      <a:pt x="11550" y="20311"/>
                    </a:lnTo>
                    <a:lnTo>
                      <a:pt x="13955" y="21600"/>
                    </a:lnTo>
                    <a:lnTo>
                      <a:pt x="21600" y="0"/>
                    </a:lnTo>
                    <a:lnTo>
                      <a:pt x="0" y="330"/>
                    </a:lnTo>
                    <a:lnTo>
                      <a:pt x="9245" y="21465"/>
                    </a:lnTo>
                    <a:close/>
                  </a:path>
                </a:pathLst>
              </a:custGeom>
              <a:solidFill>
                <a:srgbClr val="FEF7E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3217" name="Shape"/>
              <p:cNvSpPr/>
              <p:nvPr/>
            </p:nvSpPr>
            <p:spPr>
              <a:xfrm>
                <a:off x="5505570" y="8904571"/>
                <a:ext cx="2409754" cy="211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206" y="328"/>
                    </a:moveTo>
                    <a:lnTo>
                      <a:pt x="0" y="5426"/>
                    </a:lnTo>
                    <a:lnTo>
                      <a:pt x="130" y="11872"/>
                    </a:lnTo>
                    <a:lnTo>
                      <a:pt x="1577" y="17385"/>
                    </a:lnTo>
                    <a:lnTo>
                      <a:pt x="9871" y="21600"/>
                    </a:lnTo>
                    <a:lnTo>
                      <a:pt x="18320" y="18142"/>
                    </a:lnTo>
                    <a:lnTo>
                      <a:pt x="21366" y="11459"/>
                    </a:lnTo>
                    <a:lnTo>
                      <a:pt x="21600" y="5036"/>
                    </a:lnTo>
                    <a:lnTo>
                      <a:pt x="18904" y="0"/>
                    </a:lnTo>
                    <a:lnTo>
                      <a:pt x="12160" y="3474"/>
                    </a:lnTo>
                    <a:lnTo>
                      <a:pt x="3206" y="328"/>
                    </a:lnTo>
                    <a:close/>
                  </a:path>
                </a:pathLst>
              </a:custGeom>
              <a:solidFill>
                <a:srgbClr val="E667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</p:grpSp>
        <p:sp>
          <p:nvSpPr>
            <p:cNvPr id="3219" name="Shape"/>
            <p:cNvSpPr/>
            <p:nvPr/>
          </p:nvSpPr>
          <p:spPr>
            <a:xfrm>
              <a:off x="4765034" y="775270"/>
              <a:ext cx="4070662" cy="1267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0943" y="17916"/>
                  </a:lnTo>
                  <a:lnTo>
                    <a:pt x="21145" y="21470"/>
                  </a:lnTo>
                  <a:lnTo>
                    <a:pt x="21600" y="3740"/>
                  </a:lnTo>
                  <a:lnTo>
                    <a:pt x="9134" y="0"/>
                  </a:lnTo>
                  <a:lnTo>
                    <a:pt x="359" y="10851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84B1C6"/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</p:grpSp>
      <p:pic>
        <p:nvPicPr>
          <p:cNvPr id="322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83581" y="6764507"/>
            <a:ext cx="2534420" cy="311245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3540000">
            <a:off x="8923933" y="10736923"/>
            <a:ext cx="2196704" cy="1035845"/>
          </a:xfrm>
          <a:prstGeom prst="rect">
            <a:avLst/>
          </a:prstGeom>
          <a:ln w="25400">
            <a:miter lim="400000"/>
          </a:ln>
          <a:effectLst>
            <a:reflection blurRad="0" stA="50000" stPos="0" endA="0" endPos="40000" dist="0" dir="5400000" fadeDir="5400000" sx="100000" sy="-100000" kx="0" ky="0" algn="bl" rotWithShape="0"/>
          </a:effectLst>
        </p:spPr>
      </p:pic>
      <p:grpSp>
        <p:nvGrpSpPr>
          <p:cNvPr id="3228" name="Group"/>
          <p:cNvGrpSpPr/>
          <p:nvPr/>
        </p:nvGrpSpPr>
        <p:grpSpPr>
          <a:xfrm>
            <a:off x="7494984" y="7844730"/>
            <a:ext cx="2000809" cy="2381646"/>
            <a:chOff x="0" y="0"/>
            <a:chExt cx="2000808" cy="2381645"/>
          </a:xfrm>
        </p:grpSpPr>
        <p:grpSp>
          <p:nvGrpSpPr>
            <p:cNvPr id="3226" name="Group"/>
            <p:cNvGrpSpPr/>
            <p:nvPr/>
          </p:nvGrpSpPr>
          <p:grpSpPr>
            <a:xfrm>
              <a:off x="0" y="-1"/>
              <a:ext cx="2000809" cy="2381647"/>
              <a:chOff x="0" y="-567035"/>
              <a:chExt cx="2000808" cy="2381645"/>
            </a:xfrm>
          </p:grpSpPr>
          <p:sp>
            <p:nvSpPr>
              <p:cNvPr id="3223" name="Triangle"/>
              <p:cNvSpPr/>
              <p:nvPr/>
            </p:nvSpPr>
            <p:spPr>
              <a:xfrm>
                <a:off x="142875" y="-567036"/>
                <a:ext cx="1785938" cy="2352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3224" name="Oval"/>
              <p:cNvSpPr/>
              <p:nvPr/>
            </p:nvSpPr>
            <p:spPr>
              <a:xfrm>
                <a:off x="0" y="857250"/>
                <a:ext cx="786371" cy="957361"/>
              </a:xfrm>
              <a:prstGeom prst="ellipse">
                <a:avLst/>
              </a:pr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  <p:sp>
            <p:nvSpPr>
              <p:cNvPr id="3225" name="Oval"/>
              <p:cNvSpPr/>
              <p:nvPr/>
            </p:nvSpPr>
            <p:spPr>
              <a:xfrm>
                <a:off x="1214437" y="839390"/>
                <a:ext cx="786372" cy="957361"/>
              </a:xfrm>
              <a:prstGeom prst="ellipse">
                <a:avLst/>
              </a:prstGeom>
              <a:solidFill>
                <a:schemeClr val="accent4">
                  <a:hueOff val="46120"/>
                  <a:satOff val="4178"/>
                  <a:lumOff val="-16732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defRPr sz="38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</a:p>
            </p:txBody>
          </p:sp>
        </p:grpSp>
        <p:sp>
          <p:nvSpPr>
            <p:cNvPr id="3227" name="nose"/>
            <p:cNvSpPr txBox="1"/>
            <p:nvPr/>
          </p:nvSpPr>
          <p:spPr>
            <a:xfrm>
              <a:off x="375747" y="1506041"/>
              <a:ext cx="1177318" cy="765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nose</a:t>
              </a:r>
            </a:p>
          </p:txBody>
        </p:sp>
      </p:grpSp>
      <p:sp>
        <p:nvSpPr>
          <p:cNvPr id="3229" name="Line"/>
          <p:cNvSpPr/>
          <p:nvPr/>
        </p:nvSpPr>
        <p:spPr>
          <a:xfrm flipV="1">
            <a:off x="8584406" y="2273562"/>
            <a:ext cx="1" cy="5638142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71437" tIns="71437" rIns="71437" bIns="71437" anchor="ctr"/>
          <a:lstStyle/>
          <a:p>
            <a:pPr>
              <a:defRPr sz="3800">
                <a:solidFill>
                  <a:srgbClr val="FFFFFF"/>
                </a:solidFill>
                <a:effectLst>
                  <a:outerShdw sx="100000" sy="100000" kx="0" ky="0" algn="b" rotWithShape="0"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</a:p>
        </p:txBody>
      </p:sp>
      <p:sp>
        <p:nvSpPr>
          <p:cNvPr id="3230" name="right visual field"/>
          <p:cNvSpPr txBox="1"/>
          <p:nvPr/>
        </p:nvSpPr>
        <p:spPr>
          <a:xfrm>
            <a:off x="9069579" y="1921271"/>
            <a:ext cx="3530217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right visual field</a:t>
            </a:r>
          </a:p>
        </p:txBody>
      </p:sp>
      <p:sp>
        <p:nvSpPr>
          <p:cNvPr id="3231" name="left visual field"/>
          <p:cNvSpPr txBox="1"/>
          <p:nvPr/>
        </p:nvSpPr>
        <p:spPr>
          <a:xfrm>
            <a:off x="4923823" y="2099865"/>
            <a:ext cx="3213510" cy="765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left visual field</a:t>
            </a:r>
          </a:p>
        </p:txBody>
      </p:sp>
      <p:grpSp>
        <p:nvGrpSpPr>
          <p:cNvPr id="3235" name="Group"/>
          <p:cNvGrpSpPr/>
          <p:nvPr/>
        </p:nvGrpSpPr>
        <p:grpSpPr>
          <a:xfrm>
            <a:off x="6834187" y="6161484"/>
            <a:ext cx="11485563" cy="6806407"/>
            <a:chOff x="1876059" y="382587"/>
            <a:chExt cx="11485562" cy="6806406"/>
          </a:xfrm>
        </p:grpSpPr>
        <p:sp>
          <p:nvSpPr>
            <p:cNvPr id="3232" name="Line"/>
            <p:cNvSpPr/>
            <p:nvPr/>
          </p:nvSpPr>
          <p:spPr>
            <a:xfrm flipH="1">
              <a:off x="3815158" y="1418431"/>
              <a:ext cx="6401230" cy="4623872"/>
            </a:xfrm>
            <a:prstGeom prst="line">
              <a:avLst/>
            </a:prstGeom>
            <a:noFill/>
            <a:ln w="101600" cap="flat">
              <a:solidFill>
                <a:schemeClr val="accent2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defRPr sz="3800">
                  <a:solidFill>
                    <a:srgbClr val="FFFFFF"/>
                  </a:solidFill>
                  <a:effectLst>
                    <a:outerShdw sx="100000" sy="100000" kx="0" ky="0" algn="b" rotWithShape="0"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</a:p>
          </p:txBody>
        </p:sp>
        <p:sp>
          <p:nvSpPr>
            <p:cNvPr id="3233" name="left visual cortex"/>
            <p:cNvSpPr/>
            <p:nvPr/>
          </p:nvSpPr>
          <p:spPr>
            <a:xfrm>
              <a:off x="1876059" y="591899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left visual cortex</a:t>
              </a:r>
            </a:p>
          </p:txBody>
        </p:sp>
        <p:sp>
          <p:nvSpPr>
            <p:cNvPr id="3234" name="right visual field"/>
            <p:cNvSpPr/>
            <p:nvPr/>
          </p:nvSpPr>
          <p:spPr>
            <a:xfrm>
              <a:off x="12091621" y="382587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ctr">
              <a:spAutoFit/>
            </a:bodyPr>
            <a:lstStyle/>
            <a:p>
              <a:pPr/>
              <a:r>
                <a:t>right visual field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35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7" name="Figure 10.4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10.45</a:t>
            </a:r>
          </a:p>
        </p:txBody>
      </p:sp>
      <p:grpSp>
        <p:nvGrpSpPr>
          <p:cNvPr id="3240" name="Group"/>
          <p:cNvGrpSpPr/>
          <p:nvPr/>
        </p:nvGrpSpPr>
        <p:grpSpPr>
          <a:xfrm>
            <a:off x="5762625" y="-196454"/>
            <a:ext cx="13412391" cy="13734650"/>
            <a:chOff x="0" y="0"/>
            <a:chExt cx="13412390" cy="13734648"/>
          </a:xfrm>
        </p:grpSpPr>
        <p:pic>
          <p:nvPicPr>
            <p:cNvPr id="3238" name="fox78119_1045.jpg" descr="fox78119_104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330536" y="273689"/>
              <a:ext cx="8784477" cy="134609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39" name="Rectangle"/>
            <p:cNvSpPr/>
            <p:nvPr/>
          </p:nvSpPr>
          <p:spPr>
            <a:xfrm>
              <a:off x="0" y="0"/>
              <a:ext cx="13412391" cy="6450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4" name="Group"/>
          <p:cNvGrpSpPr/>
          <p:nvPr/>
        </p:nvGrpSpPr>
        <p:grpSpPr>
          <a:xfrm>
            <a:off x="4262437" y="1995139"/>
            <a:ext cx="14805437" cy="11638717"/>
            <a:chOff x="0" y="0"/>
            <a:chExt cx="14805435" cy="11638715"/>
          </a:xfrm>
        </p:grpSpPr>
        <p:pic>
          <p:nvPicPr>
            <p:cNvPr id="3242" name="BEAR_10_03.jpg" descr="BEAR_10_03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4805436" cy="1163871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243" name="Rectangle"/>
            <p:cNvSpPr/>
            <p:nvPr/>
          </p:nvSpPr>
          <p:spPr>
            <a:xfrm>
              <a:off x="0" y="11146446"/>
              <a:ext cx="11851918" cy="39193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3252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grpSp>
          <p:nvGrpSpPr>
            <p:cNvPr id="3249" name="Group"/>
            <p:cNvGrpSpPr/>
            <p:nvPr/>
          </p:nvGrpSpPr>
          <p:grpSpPr>
            <a:xfrm>
              <a:off x="0" y="0"/>
              <a:ext cx="5982891" cy="1803797"/>
              <a:chOff x="0" y="0"/>
              <a:chExt cx="5982890" cy="1803796"/>
            </a:xfrm>
          </p:grpSpPr>
          <p:sp>
            <p:nvSpPr>
              <p:cNvPr id="3245" name="Oval"/>
              <p:cNvSpPr/>
              <p:nvPr/>
            </p:nvSpPr>
            <p:spPr>
              <a:xfrm>
                <a:off x="160734" y="17859"/>
                <a:ext cx="2678907" cy="1785938"/>
              </a:xfrm>
              <a:prstGeom prst="ellipse">
                <a:avLst/>
              </a:pr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46" name="Oval"/>
              <p:cNvSpPr/>
              <p:nvPr/>
            </p:nvSpPr>
            <p:spPr>
              <a:xfrm>
                <a:off x="3303984" y="0"/>
                <a:ext cx="2678907" cy="1785938"/>
              </a:xfrm>
              <a:prstGeom prst="ellipse">
                <a:avLst/>
              </a:pr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47" name="Shape"/>
              <p:cNvSpPr/>
              <p:nvPr/>
            </p:nvSpPr>
            <p:spPr>
              <a:xfrm>
                <a:off x="4182652" y="10142"/>
                <a:ext cx="1797494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48" name="Shape"/>
              <p:cNvSpPr/>
              <p:nvPr/>
            </p:nvSpPr>
            <p:spPr>
              <a:xfrm flipH="1">
                <a:off x="0" y="17859"/>
                <a:ext cx="1797493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3250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251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253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7" name="Group"/>
          <p:cNvGrpSpPr/>
          <p:nvPr/>
        </p:nvGrpSpPr>
        <p:grpSpPr>
          <a:xfrm>
            <a:off x="4262437" y="1995139"/>
            <a:ext cx="14805437" cy="11638717"/>
            <a:chOff x="0" y="0"/>
            <a:chExt cx="14805435" cy="11638715"/>
          </a:xfrm>
        </p:grpSpPr>
        <p:pic>
          <p:nvPicPr>
            <p:cNvPr id="3255" name="BEAR_10_03.jpg" descr="BEAR_10_03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4805436" cy="1163871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256" name="Rectangle"/>
            <p:cNvSpPr/>
            <p:nvPr/>
          </p:nvSpPr>
          <p:spPr>
            <a:xfrm>
              <a:off x="0" y="11146446"/>
              <a:ext cx="11851918" cy="39193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3265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grpSp>
          <p:nvGrpSpPr>
            <p:cNvPr id="3262" name="Group"/>
            <p:cNvGrpSpPr/>
            <p:nvPr/>
          </p:nvGrpSpPr>
          <p:grpSpPr>
            <a:xfrm>
              <a:off x="0" y="0"/>
              <a:ext cx="5982891" cy="1803797"/>
              <a:chOff x="0" y="0"/>
              <a:chExt cx="5982890" cy="1803796"/>
            </a:xfrm>
          </p:grpSpPr>
          <p:sp>
            <p:nvSpPr>
              <p:cNvPr id="3258" name="Oval"/>
              <p:cNvSpPr/>
              <p:nvPr/>
            </p:nvSpPr>
            <p:spPr>
              <a:xfrm>
                <a:off x="160734" y="17859"/>
                <a:ext cx="2678907" cy="1785938"/>
              </a:xfrm>
              <a:prstGeom prst="ellipse">
                <a:avLst/>
              </a:pr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59" name="Oval"/>
              <p:cNvSpPr/>
              <p:nvPr/>
            </p:nvSpPr>
            <p:spPr>
              <a:xfrm>
                <a:off x="3303984" y="0"/>
                <a:ext cx="2678907" cy="1785938"/>
              </a:xfrm>
              <a:prstGeom prst="ellipse">
                <a:avLst/>
              </a:pr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60" name="Shape"/>
              <p:cNvSpPr/>
              <p:nvPr/>
            </p:nvSpPr>
            <p:spPr>
              <a:xfrm>
                <a:off x="4182652" y="10142"/>
                <a:ext cx="1797494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261" name="Shape"/>
              <p:cNvSpPr/>
              <p:nvPr/>
            </p:nvSpPr>
            <p:spPr>
              <a:xfrm flipH="1">
                <a:off x="0" y="17859"/>
                <a:ext cx="1797493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3263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264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266" name="Circle"/>
          <p:cNvSpPr/>
          <p:nvPr/>
        </p:nvSpPr>
        <p:spPr>
          <a:xfrm>
            <a:off x="9530953" y="9679781"/>
            <a:ext cx="375047" cy="375048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67" name="Circle"/>
          <p:cNvSpPr/>
          <p:nvPr/>
        </p:nvSpPr>
        <p:spPr>
          <a:xfrm>
            <a:off x="15424546" y="1839515"/>
            <a:ext cx="375048" cy="375048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68" name="Circle"/>
          <p:cNvSpPr/>
          <p:nvPr/>
        </p:nvSpPr>
        <p:spPr>
          <a:xfrm>
            <a:off x="9870281" y="4982765"/>
            <a:ext cx="375048" cy="375048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69" name="Small lesion in one retina"/>
          <p:cNvSpPr txBox="1"/>
          <p:nvPr/>
        </p:nvSpPr>
        <p:spPr>
          <a:xfrm>
            <a:off x="4941093" y="9572625"/>
            <a:ext cx="4089798" cy="335756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81280" marR="81280" algn="r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Small lesion in one retina</a:t>
            </a:r>
          </a:p>
          <a:p>
            <a:pPr marL="81280" marR="81280" algn="r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270" name="Rectangle"/>
          <p:cNvSpPr/>
          <p:nvPr/>
        </p:nvSpPr>
        <p:spPr>
          <a:xfrm>
            <a:off x="8995171" y="11037093"/>
            <a:ext cx="3053954" cy="2160986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71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3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3968" y="1678781"/>
            <a:ext cx="12480669" cy="10519173"/>
          </a:xfrm>
          <a:prstGeom prst="rect">
            <a:avLst/>
          </a:prstGeom>
          <a:ln w="12700"/>
        </p:spPr>
      </p:pic>
      <p:grpSp>
        <p:nvGrpSpPr>
          <p:cNvPr id="3280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sp>
          <p:nvSpPr>
            <p:cNvPr id="3274" name="Oval"/>
            <p:cNvSpPr/>
            <p:nvPr/>
          </p:nvSpPr>
          <p:spPr>
            <a:xfrm>
              <a:off x="160734" y="17859"/>
              <a:ext cx="2678907" cy="1785938"/>
            </a:xfrm>
            <a:prstGeom prst="ellipse">
              <a:avLst/>
            </a:pr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75" name="Oval"/>
            <p:cNvSpPr/>
            <p:nvPr/>
          </p:nvSpPr>
          <p:spPr>
            <a:xfrm>
              <a:off x="3303984" y="0"/>
              <a:ext cx="2678907" cy="1785938"/>
            </a:xfrm>
            <a:prstGeom prst="ellipse">
              <a:avLst/>
            </a:pr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76" name="Shape"/>
            <p:cNvSpPr/>
            <p:nvPr/>
          </p:nvSpPr>
          <p:spPr>
            <a:xfrm>
              <a:off x="4182652" y="10142"/>
              <a:ext cx="1797494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A8C6FE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77" name="Shape"/>
            <p:cNvSpPr/>
            <p:nvPr/>
          </p:nvSpPr>
          <p:spPr>
            <a:xfrm flipH="1">
              <a:off x="0" y="17859"/>
              <a:ext cx="1797493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78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279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281" name="Rectangle"/>
          <p:cNvSpPr/>
          <p:nvPr/>
        </p:nvSpPr>
        <p:spPr>
          <a:xfrm>
            <a:off x="4191000" y="11662171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82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BEAR_09_09.jpg" descr="BEAR_09_0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08859" y="988624"/>
            <a:ext cx="15341602" cy="12102818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4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19625" y="946546"/>
            <a:ext cx="12753475" cy="11358564"/>
          </a:xfrm>
          <a:prstGeom prst="rect">
            <a:avLst/>
          </a:prstGeom>
          <a:ln w="12700"/>
        </p:spPr>
      </p:pic>
      <p:grpSp>
        <p:nvGrpSpPr>
          <p:cNvPr id="3291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sp>
          <p:nvSpPr>
            <p:cNvPr id="3285" name="Oval"/>
            <p:cNvSpPr/>
            <p:nvPr/>
          </p:nvSpPr>
          <p:spPr>
            <a:xfrm>
              <a:off x="160734" y="17859"/>
              <a:ext cx="2678907" cy="1785938"/>
            </a:xfrm>
            <a:prstGeom prst="ellipse">
              <a:avLst/>
            </a:pr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86" name="Oval"/>
            <p:cNvSpPr/>
            <p:nvPr/>
          </p:nvSpPr>
          <p:spPr>
            <a:xfrm>
              <a:off x="3303984" y="0"/>
              <a:ext cx="2678907" cy="1785938"/>
            </a:xfrm>
            <a:prstGeom prst="ellipse">
              <a:avLst/>
            </a:pr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87" name="Shape"/>
            <p:cNvSpPr/>
            <p:nvPr/>
          </p:nvSpPr>
          <p:spPr>
            <a:xfrm>
              <a:off x="4182652" y="10142"/>
              <a:ext cx="1797494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88" name="Shape"/>
            <p:cNvSpPr/>
            <p:nvPr/>
          </p:nvSpPr>
          <p:spPr>
            <a:xfrm flipH="1">
              <a:off x="0" y="17859"/>
              <a:ext cx="1797493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289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290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292" name="Rectangle"/>
          <p:cNvSpPr/>
          <p:nvPr/>
        </p:nvSpPr>
        <p:spPr>
          <a:xfrm>
            <a:off x="4191000" y="11662171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93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5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19625" y="946546"/>
            <a:ext cx="12753475" cy="11358564"/>
          </a:xfrm>
          <a:prstGeom prst="rect">
            <a:avLst/>
          </a:prstGeom>
          <a:ln w="12700"/>
        </p:spPr>
      </p:pic>
      <p:sp>
        <p:nvSpPr>
          <p:cNvPr id="3296" name="Rectangle"/>
          <p:cNvSpPr/>
          <p:nvPr/>
        </p:nvSpPr>
        <p:spPr>
          <a:xfrm>
            <a:off x="4655343" y="7750968"/>
            <a:ext cx="4321970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97" name="Line"/>
          <p:cNvSpPr/>
          <p:nvPr/>
        </p:nvSpPr>
        <p:spPr>
          <a:xfrm>
            <a:off x="11473322" y="8018859"/>
            <a:ext cx="456741" cy="244079"/>
          </a:xfrm>
          <a:prstGeom prst="line">
            <a:avLst/>
          </a:prstGeom>
          <a:ln w="101600">
            <a:solidFill>
              <a:srgbClr val="3A88FE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298" name="Oval"/>
          <p:cNvSpPr/>
          <p:nvPr/>
        </p:nvSpPr>
        <p:spPr>
          <a:xfrm>
            <a:off x="12781359" y="10376296"/>
            <a:ext cx="2286001" cy="1785939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299" name="Rectangle"/>
          <p:cNvSpPr/>
          <p:nvPr/>
        </p:nvSpPr>
        <p:spPr>
          <a:xfrm>
            <a:off x="4191000" y="11662171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00" name="loss of…"/>
          <p:cNvSpPr txBox="1"/>
          <p:nvPr/>
        </p:nvSpPr>
        <p:spPr>
          <a:xfrm>
            <a:off x="5459015" y="10983515"/>
            <a:ext cx="4143376" cy="142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r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loss of </a:t>
            </a:r>
          </a:p>
          <a:p>
            <a:pPr marL="81280" marR="81280" algn="r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visual cortex</a:t>
            </a:r>
          </a:p>
        </p:txBody>
      </p:sp>
      <p:grpSp>
        <p:nvGrpSpPr>
          <p:cNvPr id="3307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sp>
          <p:nvSpPr>
            <p:cNvPr id="3301" name="Oval"/>
            <p:cNvSpPr/>
            <p:nvPr/>
          </p:nvSpPr>
          <p:spPr>
            <a:xfrm>
              <a:off x="160734" y="17859"/>
              <a:ext cx="2678907" cy="1785938"/>
            </a:xfrm>
            <a:prstGeom prst="ellipse">
              <a:avLst/>
            </a:pr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02" name="Oval"/>
            <p:cNvSpPr/>
            <p:nvPr/>
          </p:nvSpPr>
          <p:spPr>
            <a:xfrm>
              <a:off x="3303984" y="0"/>
              <a:ext cx="2678907" cy="1785938"/>
            </a:xfrm>
            <a:prstGeom prst="ellipse">
              <a:avLst/>
            </a:pr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03" name="Shape"/>
            <p:cNvSpPr/>
            <p:nvPr/>
          </p:nvSpPr>
          <p:spPr>
            <a:xfrm>
              <a:off x="4182652" y="10142"/>
              <a:ext cx="1797494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04" name="Shape"/>
            <p:cNvSpPr/>
            <p:nvPr/>
          </p:nvSpPr>
          <p:spPr>
            <a:xfrm flipH="1">
              <a:off x="0" y="17859"/>
              <a:ext cx="1797493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05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306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308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0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3968" y="1678781"/>
            <a:ext cx="12480669" cy="10519173"/>
          </a:xfrm>
          <a:prstGeom prst="rect">
            <a:avLst/>
          </a:prstGeom>
          <a:ln w="12700"/>
        </p:spPr>
      </p:pic>
      <p:grpSp>
        <p:nvGrpSpPr>
          <p:cNvPr id="3318" name="Group"/>
          <p:cNvGrpSpPr/>
          <p:nvPr/>
        </p:nvGrpSpPr>
        <p:grpSpPr>
          <a:xfrm>
            <a:off x="13227843" y="1107281"/>
            <a:ext cx="5982892" cy="3145235"/>
            <a:chOff x="0" y="0"/>
            <a:chExt cx="5982890" cy="3145234"/>
          </a:xfrm>
        </p:grpSpPr>
        <p:grpSp>
          <p:nvGrpSpPr>
            <p:cNvPr id="3315" name="Group"/>
            <p:cNvGrpSpPr/>
            <p:nvPr/>
          </p:nvGrpSpPr>
          <p:grpSpPr>
            <a:xfrm>
              <a:off x="0" y="0"/>
              <a:ext cx="5982891" cy="1803797"/>
              <a:chOff x="0" y="0"/>
              <a:chExt cx="5982890" cy="1803796"/>
            </a:xfrm>
          </p:grpSpPr>
          <p:sp>
            <p:nvSpPr>
              <p:cNvPr id="3311" name="Oval"/>
              <p:cNvSpPr/>
              <p:nvPr/>
            </p:nvSpPr>
            <p:spPr>
              <a:xfrm>
                <a:off x="160734" y="17859"/>
                <a:ext cx="2678907" cy="1785938"/>
              </a:xfrm>
              <a:prstGeom prst="ellipse">
                <a:avLst/>
              </a:pr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312" name="Oval"/>
              <p:cNvSpPr/>
              <p:nvPr/>
            </p:nvSpPr>
            <p:spPr>
              <a:xfrm>
                <a:off x="3303984" y="0"/>
                <a:ext cx="2678907" cy="1785938"/>
              </a:xfrm>
              <a:prstGeom prst="ellipse">
                <a:avLst/>
              </a:pr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313" name="Shape"/>
              <p:cNvSpPr/>
              <p:nvPr/>
            </p:nvSpPr>
            <p:spPr>
              <a:xfrm>
                <a:off x="4182652" y="10142"/>
                <a:ext cx="1797494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A8C6FE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  <p:sp>
            <p:nvSpPr>
              <p:cNvPr id="3314" name="Shape"/>
              <p:cNvSpPr/>
              <p:nvPr/>
            </p:nvSpPr>
            <p:spPr>
              <a:xfrm flipH="1">
                <a:off x="0" y="17859"/>
                <a:ext cx="1797493" cy="1769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2" h="20096" fill="norm" stroke="1" extrusionOk="0">
                    <a:moveTo>
                      <a:pt x="0" y="777"/>
                    </a:moveTo>
                    <a:cubicBezTo>
                      <a:pt x="335" y="9105"/>
                      <a:pt x="335" y="19920"/>
                      <a:pt x="335" y="19920"/>
                    </a:cubicBezTo>
                    <a:cubicBezTo>
                      <a:pt x="335" y="19920"/>
                      <a:pt x="12412" y="21218"/>
                      <a:pt x="16801" y="16771"/>
                    </a:cubicBezTo>
                    <a:cubicBezTo>
                      <a:pt x="18231" y="15322"/>
                      <a:pt x="21553" y="14608"/>
                      <a:pt x="21050" y="8606"/>
                    </a:cubicBezTo>
                    <a:cubicBezTo>
                      <a:pt x="20724" y="4722"/>
                      <a:pt x="16447" y="2422"/>
                      <a:pt x="14676" y="1630"/>
                    </a:cubicBezTo>
                    <a:cubicBezTo>
                      <a:pt x="10231" y="-358"/>
                      <a:pt x="-47" y="-382"/>
                      <a:pt x="0" y="777"/>
                    </a:cubicBezTo>
                    <a:close/>
                  </a:path>
                </a:pathLst>
              </a:custGeom>
              <a:solidFill>
                <a:srgbClr val="F9D3E0"/>
              </a:solidFill>
              <a:ln w="1270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71437" tIns="71437" rIns="71437" bIns="71437" numCol="1" anchor="t">
                <a:noAutofit/>
              </a:bodyPr>
              <a:lstStyle/>
              <a:p>
                <a:pPr marL="81280" marR="81280" algn="l" defTabSz="1821656">
                  <a:defRPr>
                    <a:uFill>
                      <a:solidFill>
                        <a:srgbClr val="000000"/>
                      </a:solidFill>
                    </a:uFill>
                    <a:latin typeface="Times Roman"/>
                    <a:ea typeface="Times Roman"/>
                    <a:cs typeface="Times Roman"/>
                    <a:sym typeface="Times Roman"/>
                  </a:defRPr>
                </a:pPr>
              </a:p>
            </p:txBody>
          </p:sp>
        </p:grpSp>
        <p:sp>
          <p:nvSpPr>
            <p:cNvPr id="3316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317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pic>
        <p:nvPicPr>
          <p:cNvPr id="3319" name="droppedImage.png" descr="dropped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08859" y="1482328"/>
            <a:ext cx="4143828" cy="5036344"/>
          </a:xfrm>
          <a:prstGeom prst="rect">
            <a:avLst/>
          </a:prstGeom>
          <a:ln w="12700"/>
        </p:spPr>
      </p:pic>
      <p:sp>
        <p:nvSpPr>
          <p:cNvPr id="3320" name="Rectangle"/>
          <p:cNvSpPr/>
          <p:nvPr/>
        </p:nvSpPr>
        <p:spPr>
          <a:xfrm>
            <a:off x="4673203" y="6983015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1" name="Line"/>
          <p:cNvSpPr/>
          <p:nvPr/>
        </p:nvSpPr>
        <p:spPr>
          <a:xfrm flipV="1">
            <a:off x="10562494" y="6858000"/>
            <a:ext cx="248381" cy="410766"/>
          </a:xfrm>
          <a:prstGeom prst="line">
            <a:avLst/>
          </a:prstGeom>
          <a:ln w="101600">
            <a:solidFill>
              <a:srgbClr val="3A88FE"/>
            </a:solidFill>
          </a:ln>
        </p:spPr>
        <p:txBody>
          <a:bodyPr lIns="71437" tIns="71437" rIns="71437" bIns="71437" anchor="ctr"/>
          <a:lstStyle/>
          <a:p>
            <a:pPr algn="l" defTabSz="642937">
              <a:defRPr sz="16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  <p:sp>
        <p:nvSpPr>
          <p:cNvPr id="3322" name="Rectangle"/>
          <p:cNvSpPr/>
          <p:nvPr/>
        </p:nvSpPr>
        <p:spPr>
          <a:xfrm>
            <a:off x="1637109" y="803671"/>
            <a:ext cx="4286251" cy="205382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3" name="Rectangle"/>
          <p:cNvSpPr/>
          <p:nvPr/>
        </p:nvSpPr>
        <p:spPr>
          <a:xfrm>
            <a:off x="-1059657" y="-1875235"/>
            <a:ext cx="4286251" cy="205382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4" name="Rectangle"/>
          <p:cNvSpPr/>
          <p:nvPr/>
        </p:nvSpPr>
        <p:spPr>
          <a:xfrm>
            <a:off x="887015" y="2768203"/>
            <a:ext cx="4000501" cy="4018360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5" name="Oval"/>
          <p:cNvSpPr/>
          <p:nvPr/>
        </p:nvSpPr>
        <p:spPr>
          <a:xfrm>
            <a:off x="16496109" y="10733484"/>
            <a:ext cx="464345" cy="410766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6" name="Oval"/>
          <p:cNvSpPr/>
          <p:nvPr/>
        </p:nvSpPr>
        <p:spPr>
          <a:xfrm>
            <a:off x="7316390" y="3464718"/>
            <a:ext cx="464345" cy="410767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7" name="Oval"/>
          <p:cNvSpPr/>
          <p:nvPr/>
        </p:nvSpPr>
        <p:spPr>
          <a:xfrm>
            <a:off x="14406562" y="1785937"/>
            <a:ext cx="464345" cy="410767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8" name="Oval"/>
          <p:cNvSpPr/>
          <p:nvPr/>
        </p:nvSpPr>
        <p:spPr>
          <a:xfrm>
            <a:off x="16835437" y="1768078"/>
            <a:ext cx="464345" cy="410766"/>
          </a:xfrm>
          <a:prstGeom prst="ellipse">
            <a:avLst/>
          </a:prstGeom>
          <a:solidFill>
            <a:srgbClr val="000000"/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29" name="Small stroke in visual cortex"/>
          <p:cNvSpPr txBox="1"/>
          <p:nvPr/>
        </p:nvSpPr>
        <p:spPr>
          <a:xfrm>
            <a:off x="16746140" y="6411515"/>
            <a:ext cx="4143376" cy="1428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Small stroke in visual cortex</a:t>
            </a:r>
          </a:p>
        </p:txBody>
      </p:sp>
      <p:sp>
        <p:nvSpPr>
          <p:cNvPr id="3330" name="Rectangle"/>
          <p:cNvSpPr/>
          <p:nvPr/>
        </p:nvSpPr>
        <p:spPr>
          <a:xfrm>
            <a:off x="4191000" y="11662171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31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3" name="droppedImage.png" descr="dropped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55343" y="982265"/>
            <a:ext cx="13305236" cy="11791578"/>
          </a:xfrm>
          <a:prstGeom prst="rect">
            <a:avLst/>
          </a:prstGeom>
          <a:ln w="12700"/>
        </p:spPr>
      </p:pic>
      <p:grpSp>
        <p:nvGrpSpPr>
          <p:cNvPr id="3340" name="Group"/>
          <p:cNvGrpSpPr/>
          <p:nvPr/>
        </p:nvGrpSpPr>
        <p:grpSpPr>
          <a:xfrm>
            <a:off x="13370718" y="1089421"/>
            <a:ext cx="5982892" cy="3145236"/>
            <a:chOff x="0" y="0"/>
            <a:chExt cx="5982890" cy="3145234"/>
          </a:xfrm>
        </p:grpSpPr>
        <p:sp>
          <p:nvSpPr>
            <p:cNvPr id="3334" name="Oval"/>
            <p:cNvSpPr/>
            <p:nvPr/>
          </p:nvSpPr>
          <p:spPr>
            <a:xfrm>
              <a:off x="160734" y="17859"/>
              <a:ext cx="2678907" cy="1785938"/>
            </a:xfrm>
            <a:prstGeom prst="ellipse">
              <a:avLst/>
            </a:prstGeom>
            <a:solidFill>
              <a:srgbClr val="A8C6FE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35" name="Oval"/>
            <p:cNvSpPr/>
            <p:nvPr/>
          </p:nvSpPr>
          <p:spPr>
            <a:xfrm>
              <a:off x="3303984" y="0"/>
              <a:ext cx="2678907" cy="1785938"/>
            </a:xfrm>
            <a:prstGeom prst="ellipse">
              <a:avLst/>
            </a:prstGeom>
            <a:solidFill>
              <a:srgbClr val="F9D3E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36" name="Shape"/>
            <p:cNvSpPr/>
            <p:nvPr/>
          </p:nvSpPr>
          <p:spPr>
            <a:xfrm>
              <a:off x="4182652" y="10142"/>
              <a:ext cx="1797494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37" name="Shape"/>
            <p:cNvSpPr/>
            <p:nvPr/>
          </p:nvSpPr>
          <p:spPr>
            <a:xfrm flipH="1">
              <a:off x="0" y="17859"/>
              <a:ext cx="1797493" cy="1769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0096" fill="norm" stroke="1" extrusionOk="0">
                  <a:moveTo>
                    <a:pt x="0" y="777"/>
                  </a:moveTo>
                  <a:cubicBezTo>
                    <a:pt x="335" y="9105"/>
                    <a:pt x="335" y="19920"/>
                    <a:pt x="335" y="19920"/>
                  </a:cubicBezTo>
                  <a:cubicBezTo>
                    <a:pt x="335" y="19920"/>
                    <a:pt x="12412" y="21218"/>
                    <a:pt x="16801" y="16771"/>
                  </a:cubicBezTo>
                  <a:cubicBezTo>
                    <a:pt x="18231" y="15322"/>
                    <a:pt x="21553" y="14608"/>
                    <a:pt x="21050" y="8606"/>
                  </a:cubicBezTo>
                  <a:cubicBezTo>
                    <a:pt x="20724" y="4722"/>
                    <a:pt x="16447" y="2422"/>
                    <a:pt x="14676" y="1630"/>
                  </a:cubicBezTo>
                  <a:cubicBezTo>
                    <a:pt x="10231" y="-358"/>
                    <a:pt x="-47" y="-382"/>
                    <a:pt x="0" y="77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algn="l" defTabSz="1821656">
                <a:defRPr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338" name="right"/>
            <p:cNvSpPr/>
            <p:nvPr/>
          </p:nvSpPr>
          <p:spPr>
            <a:xfrm>
              <a:off x="4304109" y="1875234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right</a:t>
              </a:r>
            </a:p>
          </p:txBody>
        </p:sp>
        <p:sp>
          <p:nvSpPr>
            <p:cNvPr id="3339" name="left"/>
            <p:cNvSpPr/>
            <p:nvPr/>
          </p:nvSpPr>
          <p:spPr>
            <a:xfrm>
              <a:off x="1035843" y="1803796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defRPr sz="24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left</a:t>
              </a:r>
            </a:p>
          </p:txBody>
        </p:sp>
      </p:grpSp>
      <p:sp>
        <p:nvSpPr>
          <p:cNvPr id="3341" name="Rectangle"/>
          <p:cNvSpPr/>
          <p:nvPr/>
        </p:nvSpPr>
        <p:spPr>
          <a:xfrm>
            <a:off x="4191000" y="11662171"/>
            <a:ext cx="4321969" cy="1785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algn="l" defTabSz="1821656"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3342" name="looking out"/>
          <p:cNvSpPr txBox="1"/>
          <p:nvPr/>
        </p:nvSpPr>
        <p:spPr>
          <a:xfrm>
            <a:off x="14352984" y="267890"/>
            <a:ext cx="3732610" cy="589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looking out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4" name="Feature Extraction by Visual Cortex"/>
          <p:cNvSpPr txBox="1"/>
          <p:nvPr>
            <p:ph type="title"/>
          </p:nvPr>
        </p:nvSpPr>
        <p:spPr>
          <a:xfrm>
            <a:off x="3780234" y="232171"/>
            <a:ext cx="12805173" cy="1625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Feature Extraction by Visual Cortex</a:t>
            </a:r>
          </a:p>
        </p:txBody>
      </p:sp>
      <p:sp>
        <p:nvSpPr>
          <p:cNvPr id="3345" name="Primary Visual Cortex (V1) contains simple and complex cells…"/>
          <p:cNvSpPr txBox="1"/>
          <p:nvPr/>
        </p:nvSpPr>
        <p:spPr>
          <a:xfrm>
            <a:off x="4119562" y="2268140"/>
            <a:ext cx="14573251" cy="527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Primary Visual Cortex (V1) contains simple and complex cells</a:t>
            </a:r>
            <a:endParaRPr b="1">
              <a:solidFill>
                <a:srgbClr val="D84800"/>
              </a:solidFill>
              <a:uFill>
                <a:solidFill>
                  <a:srgbClr val="D84800"/>
                </a:solidFill>
              </a:uFill>
            </a:endParaR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endParaRPr b="1">
              <a:solidFill>
                <a:srgbClr val="D84800"/>
              </a:solidFill>
              <a:uFill>
                <a:solidFill>
                  <a:srgbClr val="D84800"/>
                </a:solidFill>
              </a:uFill>
            </a:endParaR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Simple cells</a:t>
            </a:r>
            <a:r>
              <a:rPr b="1"/>
              <a:t> </a:t>
            </a:r>
            <a:endParaRPr b="1"/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respond to orientation of stimulus at a specific spot in visual field; built up from input of ganglion cells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Complex cells</a:t>
            </a:r>
            <a:r>
              <a:rPr b="1"/>
              <a:t> </a:t>
            </a:r>
            <a:endParaRPr b="1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respond to orientation &amp; direction of movement anywhere in the field; built up from input of simple cells</a:t>
            </a:r>
          </a:p>
        </p:txBody>
      </p:sp>
      <p:sp>
        <p:nvSpPr>
          <p:cNvPr id="3346" name="Extrastriate Cortices receives input from visual cortex V1…"/>
          <p:cNvSpPr txBox="1"/>
          <p:nvPr/>
        </p:nvSpPr>
        <p:spPr>
          <a:xfrm>
            <a:off x="4333875" y="7947421"/>
            <a:ext cx="14573250" cy="4893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solidFill>
                  <a:srgbClr val="4D22B3"/>
                </a:solidFill>
                <a:uFill>
                  <a:solidFill>
                    <a:srgbClr val="4D22B3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Extrastriate Cortices receives input from visual cortex V1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solidFill>
                  <a:srgbClr val="4D22B3"/>
                </a:solidFill>
                <a:uFill>
                  <a:solidFill>
                    <a:srgbClr val="4D22B3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Dorsal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(Visual Cortex -&gt; Parietal Cortex)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rPr b="0"/>
              <a:t>Action or spatial tasks - “where” info</a:t>
            </a:r>
            <a:endParaRPr b="0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0"/>
              <a:t>	Lesions -&gt; can’t pick up or orient objects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Ventral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Visual Cortex -&gt; 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Temporal Lobe, speech centers)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rPr b="0"/>
              <a:t>Form recognition - “what info”</a:t>
            </a:r>
            <a:endParaRPr b="0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0"/>
              <a:t>	Lesions -&gt; can’t recognize or describe objects &amp; orientations, but visually guided motor responses okay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" name="More to vision than just edg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More to vision than just edges</a:t>
            </a:r>
          </a:p>
        </p:txBody>
      </p:sp>
      <p:pic>
        <p:nvPicPr>
          <p:cNvPr id="334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21575" y="2298700"/>
            <a:ext cx="9744076" cy="105949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350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43750" y="1866900"/>
            <a:ext cx="10769204" cy="111220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350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2" name="Testing the Cortical Respons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Testing the Cortical Response</a:t>
            </a:r>
          </a:p>
        </p:txBody>
      </p:sp>
      <p:pic>
        <p:nvPicPr>
          <p:cNvPr id="3353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51609" y="3101975"/>
            <a:ext cx="17599027" cy="88804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5" name="Feature extraction by cortical neurons"/>
          <p:cNvSpPr txBox="1"/>
          <p:nvPr>
            <p:ph type="title"/>
          </p:nvPr>
        </p:nvSpPr>
        <p:spPr>
          <a:xfrm>
            <a:off x="3423046" y="-107157"/>
            <a:ext cx="14751845" cy="1375173"/>
          </a:xfrm>
          <a:prstGeom prst="rect">
            <a:avLst/>
          </a:prstGeom>
        </p:spPr>
        <p:txBody>
          <a:bodyPr/>
          <a:lstStyle/>
          <a:p>
            <a:pPr/>
            <a:r>
              <a:t>Feature extraction by cortical neurons</a:t>
            </a:r>
          </a:p>
        </p:txBody>
      </p:sp>
      <p:sp>
        <p:nvSpPr>
          <p:cNvPr id="3356" name="Directional movement neuron"/>
          <p:cNvSpPr txBox="1"/>
          <p:nvPr/>
        </p:nvSpPr>
        <p:spPr>
          <a:xfrm>
            <a:off x="3584972" y="1225550"/>
            <a:ext cx="8812161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434ED6"/>
              </a:buClr>
              <a:buFont typeface="Helvetica"/>
              <a:defRPr b="1" sz="4600"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Directional movement neuron</a:t>
            </a:r>
          </a:p>
        </p:txBody>
      </p:sp>
      <p:pic>
        <p:nvPicPr>
          <p:cNvPr id="3357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95875" y="2571750"/>
            <a:ext cx="13358813" cy="10001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9" name="Hubel &amp; Weisel Video…"/>
          <p:cNvSpPr txBox="1"/>
          <p:nvPr/>
        </p:nvSpPr>
        <p:spPr>
          <a:xfrm>
            <a:off x="4384039" y="1687710"/>
            <a:ext cx="13108782" cy="3178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algn="l">
              <a:defRPr b="1" sz="5000">
                <a:latin typeface="+mn-lt"/>
                <a:ea typeface="+mn-ea"/>
                <a:cs typeface="+mn-cs"/>
                <a:sym typeface="Helvetica"/>
              </a:defRPr>
            </a:pPr>
            <a:r>
              <a:t>Hubel &amp; Weisel Video</a:t>
            </a:r>
          </a:p>
          <a:p>
            <a:pPr algn="l">
              <a:defRPr b="1" sz="5000">
                <a:latin typeface="+mn-lt"/>
                <a:ea typeface="+mn-ea"/>
                <a:cs typeface="+mn-cs"/>
                <a:sym typeface="Helvetica"/>
              </a:defRPr>
            </a:pPr>
            <a:r>
              <a:t>Recording from visual cortex of cat while it looks at visual stimulus on projection screen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1" name="Testing the Cortical Respons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Testing the Cortical Response</a:t>
            </a:r>
          </a:p>
        </p:txBody>
      </p:sp>
      <p:pic>
        <p:nvPicPr>
          <p:cNvPr id="336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51609" y="3101975"/>
            <a:ext cx="17599027" cy="88804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Figure 10.32"/>
          <p:cNvSpPr txBox="1"/>
          <p:nvPr/>
        </p:nvSpPr>
        <p:spPr>
          <a:xfrm>
            <a:off x="18817828" y="12930187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10.32</a:t>
            </a:r>
          </a:p>
        </p:txBody>
      </p:sp>
      <p:grpSp>
        <p:nvGrpSpPr>
          <p:cNvPr id="246" name="Group"/>
          <p:cNvGrpSpPr/>
          <p:nvPr/>
        </p:nvGrpSpPr>
        <p:grpSpPr>
          <a:xfrm>
            <a:off x="5941218" y="857250"/>
            <a:ext cx="12501564" cy="11749088"/>
            <a:chOff x="0" y="0"/>
            <a:chExt cx="12501562" cy="11749087"/>
          </a:xfrm>
        </p:grpSpPr>
        <p:pic>
          <p:nvPicPr>
            <p:cNvPr id="244" name="fox78119_1032.jpg" descr="fox78119_103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47650"/>
              <a:ext cx="12501563" cy="115014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5" name="Rectangle"/>
            <p:cNvSpPr/>
            <p:nvPr/>
          </p:nvSpPr>
          <p:spPr>
            <a:xfrm>
              <a:off x="160734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4" name="Simple Cell Response to Bar of Light"/>
          <p:cNvSpPr txBox="1"/>
          <p:nvPr>
            <p:ph type="title"/>
          </p:nvPr>
        </p:nvSpPr>
        <p:spPr>
          <a:xfrm>
            <a:off x="3958828" y="0"/>
            <a:ext cx="16180594" cy="27503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Simple Cell Response to Bar of Light</a:t>
            </a:r>
          </a:p>
        </p:txBody>
      </p:sp>
      <p:pic>
        <p:nvPicPr>
          <p:cNvPr id="3365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46550" y="2689225"/>
            <a:ext cx="6559550" cy="78549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369" name="Group"/>
          <p:cNvGrpSpPr/>
          <p:nvPr/>
        </p:nvGrpSpPr>
        <p:grpSpPr>
          <a:xfrm>
            <a:off x="11959828" y="2875359"/>
            <a:ext cx="8074422" cy="9386491"/>
            <a:chOff x="0" y="0"/>
            <a:chExt cx="8074421" cy="9386490"/>
          </a:xfrm>
        </p:grpSpPr>
        <p:pic>
          <p:nvPicPr>
            <p:cNvPr id="3366" name="image.pdf" descr="image.pdf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572690"/>
              <a:ext cx="7004050" cy="82772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67" name="sec"/>
            <p:cNvSpPr/>
            <p:nvPr/>
          </p:nvSpPr>
          <p:spPr>
            <a:xfrm>
              <a:off x="6804421" y="8116490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algn="l" defTabSz="1821656">
                <a:buClr>
                  <a:srgbClr val="000000"/>
                </a:buClr>
                <a:buFont typeface="Helvetica"/>
                <a:defRPr b="1" sz="3000">
                  <a:uFill>
                    <a:solidFill>
                      <a:srgbClr val="000000"/>
                    </a:solidFill>
                  </a:u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pPr/>
              <a:r>
                <a:t>sec</a:t>
              </a:r>
            </a:p>
          </p:txBody>
        </p:sp>
        <p:pic>
          <p:nvPicPr>
            <p:cNvPr id="3368" name="image.pdf" descr="imag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353196" y="0"/>
              <a:ext cx="1543051" cy="8350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1" name="Figure 10.4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10.48</a:t>
            </a:r>
          </a:p>
        </p:txBody>
      </p:sp>
      <p:grpSp>
        <p:nvGrpSpPr>
          <p:cNvPr id="3374" name="Group"/>
          <p:cNvGrpSpPr/>
          <p:nvPr/>
        </p:nvGrpSpPr>
        <p:grpSpPr>
          <a:xfrm>
            <a:off x="6101953" y="1071562"/>
            <a:ext cx="12162235" cy="11326814"/>
            <a:chOff x="0" y="0"/>
            <a:chExt cx="12162234" cy="11326812"/>
          </a:xfrm>
        </p:grpSpPr>
        <p:pic>
          <p:nvPicPr>
            <p:cNvPr id="3372" name="fox78119_1048.jpg" descr="fox78119_104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92496" y="246062"/>
              <a:ext cx="11588752" cy="110807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73" name="Rectangle"/>
            <p:cNvSpPr/>
            <p:nvPr/>
          </p:nvSpPr>
          <p:spPr>
            <a:xfrm>
              <a:off x="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Complex Cell…"/>
          <p:cNvSpPr txBox="1"/>
          <p:nvPr>
            <p:ph type="title"/>
          </p:nvPr>
        </p:nvSpPr>
        <p:spPr>
          <a:xfrm>
            <a:off x="3351609" y="-357188"/>
            <a:ext cx="17073563" cy="2750345"/>
          </a:xfrm>
          <a:prstGeom prst="rect">
            <a:avLst/>
          </a:prstGeom>
        </p:spPr>
        <p:txBody>
          <a:bodyPr/>
          <a:lstStyle/>
          <a:p>
            <a:pPr/>
            <a:r>
              <a: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rPr>
              <a:t>Complex Cell</a:t>
            </a:r>
            <a:endParaRPr>
              <a:solidFill>
                <a:srgbClr val="434ED6"/>
              </a:solidFill>
              <a:uFill>
                <a:solidFill>
                  <a:srgbClr val="434ED6"/>
                </a:solidFill>
              </a:uFill>
            </a:endParaRPr>
          </a:p>
          <a:p>
            <a:pPr/>
            <a:r>
              <a: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rPr>
              <a:t>responds to bar of light moving in specific direction</a:t>
            </a:r>
          </a:p>
        </p:txBody>
      </p:sp>
      <p:pic>
        <p:nvPicPr>
          <p:cNvPr id="3377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32350" y="2155825"/>
            <a:ext cx="14617700" cy="106108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" name="Feature Extraction by Visual Cortex"/>
          <p:cNvSpPr txBox="1"/>
          <p:nvPr>
            <p:ph type="title"/>
          </p:nvPr>
        </p:nvSpPr>
        <p:spPr>
          <a:xfrm>
            <a:off x="3780234" y="232171"/>
            <a:ext cx="12805173" cy="162520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lvl1pPr>
          </a:lstStyle>
          <a:p>
            <a:pPr/>
            <a:r>
              <a:t>Feature Extraction by Visual Cortex</a:t>
            </a:r>
          </a:p>
        </p:txBody>
      </p:sp>
      <p:sp>
        <p:nvSpPr>
          <p:cNvPr id="3380" name="Primary Visual Cortex (V1) contains simple and complex cells…"/>
          <p:cNvSpPr txBox="1"/>
          <p:nvPr/>
        </p:nvSpPr>
        <p:spPr>
          <a:xfrm>
            <a:off x="4119562" y="2268140"/>
            <a:ext cx="14573251" cy="5270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Primary Visual Cortex (V1) contains simple and complex cells</a:t>
            </a:r>
            <a:endParaRPr b="1">
              <a:solidFill>
                <a:srgbClr val="D84800"/>
              </a:solidFill>
              <a:uFill>
                <a:solidFill>
                  <a:srgbClr val="D84800"/>
                </a:solidFill>
              </a:uFill>
            </a:endParaR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endParaRPr b="1">
              <a:solidFill>
                <a:srgbClr val="D84800"/>
              </a:solidFill>
              <a:uFill>
                <a:solidFill>
                  <a:srgbClr val="D84800"/>
                </a:solidFill>
              </a:uFill>
            </a:endParaR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Simple cells</a:t>
            </a:r>
            <a:r>
              <a:rPr b="1"/>
              <a:t> </a:t>
            </a:r>
            <a:endParaRPr b="1"/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respond to orientation of stimulus at a specific spot in visual field; built up from input of ganglion cells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1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</a:rPr>
              <a:t>Complex cells</a:t>
            </a:r>
            <a:r>
              <a:rPr b="1"/>
              <a:t> </a:t>
            </a:r>
            <a:endParaRPr b="1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sz="32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respond to orientation &amp; direction of movement anywhere in the field; built up from input of simple cells</a:t>
            </a:r>
          </a:p>
        </p:txBody>
      </p:sp>
      <p:sp>
        <p:nvSpPr>
          <p:cNvPr id="3381" name="Extrastriate Cortices receives input from visual cortex V1…"/>
          <p:cNvSpPr txBox="1"/>
          <p:nvPr/>
        </p:nvSpPr>
        <p:spPr>
          <a:xfrm>
            <a:off x="4333875" y="7947421"/>
            <a:ext cx="14573250" cy="4893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solidFill>
                  <a:srgbClr val="4D22B3"/>
                </a:solidFill>
                <a:uFill>
                  <a:solidFill>
                    <a:srgbClr val="4D22B3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Extrastriate Cortices receives input from visual cortex V1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200">
                <a:solidFill>
                  <a:srgbClr val="4D22B3"/>
                </a:solidFill>
                <a:uFill>
                  <a:solidFill>
                    <a:srgbClr val="4D22B3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Dorsal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(Visual Cortex -&gt; Parietal Cortex)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rPr b="0"/>
              <a:t>Action or spatial tasks - “where” info</a:t>
            </a:r>
            <a:endParaRPr b="0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0"/>
              <a:t>	Lesions -&gt; can’t pick up or orient objects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</a:p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Ventral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Visual Cortex -&gt; 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Temporal Lobe, speech centers)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rPr b="0"/>
              <a:t>Form recognition - “what info”</a:t>
            </a:r>
            <a:endParaRPr b="0"/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rPr b="0"/>
              <a:t>	Lesions -&gt; can’t recognize or describe objects &amp; orientations, but visually guided motor responses okay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" name="Figure 10.4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10.46</a:t>
            </a:r>
          </a:p>
        </p:txBody>
      </p:sp>
      <p:grpSp>
        <p:nvGrpSpPr>
          <p:cNvPr id="3386" name="Group"/>
          <p:cNvGrpSpPr/>
          <p:nvPr/>
        </p:nvGrpSpPr>
        <p:grpSpPr>
          <a:xfrm>
            <a:off x="4119562" y="2160984"/>
            <a:ext cx="16162735" cy="9126141"/>
            <a:chOff x="0" y="0"/>
            <a:chExt cx="16162734" cy="9126140"/>
          </a:xfrm>
        </p:grpSpPr>
        <p:pic>
          <p:nvPicPr>
            <p:cNvPr id="3384" name="fox78119_1046.jpg" descr="fox78119_1046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285750"/>
              <a:ext cx="16162735" cy="88403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85" name="Rectangle"/>
            <p:cNvSpPr/>
            <p:nvPr/>
          </p:nvSpPr>
          <p:spPr>
            <a:xfrm>
              <a:off x="1982390" y="0"/>
              <a:ext cx="12162235" cy="5893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algn="l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387" name="Line"/>
          <p:cNvSpPr/>
          <p:nvPr/>
        </p:nvSpPr>
        <p:spPr>
          <a:xfrm>
            <a:off x="14100441" y="2502172"/>
            <a:ext cx="4230627" cy="4366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cubicBezTo>
                  <a:pt x="20200" y="17978"/>
                  <a:pt x="18857" y="12642"/>
                  <a:pt x="17357" y="10623"/>
                </a:cubicBezTo>
                <a:cubicBezTo>
                  <a:pt x="15459" y="8070"/>
                  <a:pt x="8411" y="2703"/>
                  <a:pt x="5468" y="1291"/>
                </a:cubicBezTo>
                <a:cubicBezTo>
                  <a:pt x="4386" y="771"/>
                  <a:pt x="1804" y="426"/>
                  <a:pt x="0" y="0"/>
                </a:cubicBezTo>
              </a:path>
            </a:pathLst>
          </a:custGeom>
          <a:ln w="101600">
            <a:solidFill>
              <a:srgbClr val="000000"/>
            </a:solidFill>
            <a:tailEnd type="arrow"/>
          </a:ln>
        </p:spPr>
        <p:txBody>
          <a:bodyPr lIns="71437" tIns="71437" rIns="71437" bIns="71437" anchor="ctr"/>
          <a:lstStyle/>
          <a:p>
            <a:pPr defTabSz="1160859">
              <a:defRPr sz="8000"/>
            </a:pPr>
          </a:p>
        </p:txBody>
      </p:sp>
      <p:sp>
        <p:nvSpPr>
          <p:cNvPr id="3388" name="Line"/>
          <p:cNvSpPr/>
          <p:nvPr/>
        </p:nvSpPr>
        <p:spPr>
          <a:xfrm flipH="1" rot="10800000">
            <a:off x="11995546" y="7803146"/>
            <a:ext cx="5934058" cy="1153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621" fill="norm" stroke="1" extrusionOk="0">
                <a:moveTo>
                  <a:pt x="21600" y="3204"/>
                </a:moveTo>
                <a:cubicBezTo>
                  <a:pt x="20602" y="-5439"/>
                  <a:pt x="13112" y="6050"/>
                  <a:pt x="11298" y="6866"/>
                </a:cubicBezTo>
                <a:cubicBezTo>
                  <a:pt x="8176" y="8272"/>
                  <a:pt x="5997" y="16161"/>
                  <a:pt x="3898" y="12790"/>
                </a:cubicBezTo>
                <a:cubicBezTo>
                  <a:pt x="3127" y="11551"/>
                  <a:pt x="1286" y="10727"/>
                  <a:pt x="0" y="9710"/>
                </a:cubicBezTo>
              </a:path>
            </a:pathLst>
          </a:custGeom>
          <a:ln w="101600">
            <a:solidFill>
              <a:srgbClr val="000000"/>
            </a:solidFill>
            <a:tailEnd type="arrow"/>
          </a:ln>
        </p:spPr>
        <p:txBody>
          <a:bodyPr lIns="71437" tIns="71437" rIns="71437" bIns="71437" anchor="ctr"/>
          <a:lstStyle/>
          <a:p>
            <a:pPr defTabSz="1160859">
              <a:defRPr sz="8000"/>
            </a:pPr>
          </a:p>
        </p:txBody>
      </p:sp>
      <p:sp>
        <p:nvSpPr>
          <p:cNvPr id="3389" name="Dorsal pathway"/>
          <p:cNvSpPr txBox="1"/>
          <p:nvPr/>
        </p:nvSpPr>
        <p:spPr>
          <a:xfrm>
            <a:off x="12317015" y="1643062"/>
            <a:ext cx="3196138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Dorsal pathway</a:t>
            </a:r>
          </a:p>
        </p:txBody>
      </p:sp>
      <p:sp>
        <p:nvSpPr>
          <p:cNvPr id="3390" name="Ventral pathway"/>
          <p:cNvSpPr txBox="1"/>
          <p:nvPr/>
        </p:nvSpPr>
        <p:spPr>
          <a:xfrm>
            <a:off x="11638359" y="7018734"/>
            <a:ext cx="3291992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Ventral pathway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2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92575" y="1774825"/>
            <a:ext cx="12930188" cy="9519047"/>
          </a:xfrm>
          <a:prstGeom prst="rect">
            <a:avLst/>
          </a:prstGeom>
          <a:ln w="12700">
            <a:miter lim="400000"/>
          </a:ln>
        </p:spPr>
      </p:pic>
      <p:sp>
        <p:nvSpPr>
          <p:cNvPr id="3393" name="Extrastriate pathways beyond V1 for visual info:"/>
          <p:cNvSpPr txBox="1"/>
          <p:nvPr>
            <p:ph type="title"/>
          </p:nvPr>
        </p:nvSpPr>
        <p:spPr>
          <a:xfrm>
            <a:off x="3298031" y="-53579"/>
            <a:ext cx="17270016" cy="1732361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Extrastriate pathways beyond V1 for visual info:</a:t>
            </a:r>
            <a:br/>
          </a:p>
        </p:txBody>
      </p:sp>
      <p:sp>
        <p:nvSpPr>
          <p:cNvPr id="3394" name="Dorsal Pathway (Parietal Pathway)…"/>
          <p:cNvSpPr txBox="1"/>
          <p:nvPr/>
        </p:nvSpPr>
        <p:spPr>
          <a:xfrm>
            <a:off x="3655218" y="1321593"/>
            <a:ext cx="11751470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Dorsal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(Parietal Pathway)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t>Action or spatial tasks - “where” info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Lesions -&gt; can’t pick up or orient objects</a:t>
            </a:r>
          </a:p>
        </p:txBody>
      </p:sp>
      <p:sp>
        <p:nvSpPr>
          <p:cNvPr id="3395" name="Ventral Pathway (Temporal Pathway)…"/>
          <p:cNvSpPr txBox="1"/>
          <p:nvPr/>
        </p:nvSpPr>
        <p:spPr>
          <a:xfrm>
            <a:off x="10673953" y="11179968"/>
            <a:ext cx="10304860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Ventral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(Temporal Pathway)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t>Form recognition - “what info”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Lesions -&gt; can’t recognize or describe objects &amp; orientations, but motor okay</a:t>
            </a:r>
          </a:p>
        </p:txBody>
      </p:sp>
      <p:sp>
        <p:nvSpPr>
          <p:cNvPr id="3396" name="where, how big?"/>
          <p:cNvSpPr txBox="1"/>
          <p:nvPr/>
        </p:nvSpPr>
        <p:spPr>
          <a:xfrm>
            <a:off x="16406812" y="5339953"/>
            <a:ext cx="4221918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where, how big?</a:t>
            </a:r>
          </a:p>
        </p:txBody>
      </p:sp>
      <p:sp>
        <p:nvSpPr>
          <p:cNvPr id="3397" name="what, orientation?"/>
          <p:cNvSpPr txBox="1"/>
          <p:nvPr/>
        </p:nvSpPr>
        <p:spPr>
          <a:xfrm>
            <a:off x="13692187" y="9697640"/>
            <a:ext cx="4788569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what, orientation?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" name="Beyond the visual cortex:  shape detection in temporal cortex"/>
          <p:cNvSpPr txBox="1"/>
          <p:nvPr>
            <p:ph type="title"/>
          </p:nvPr>
        </p:nvSpPr>
        <p:spPr>
          <a:xfrm>
            <a:off x="3958828" y="678656"/>
            <a:ext cx="15680532" cy="2053829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Beyond the visual cortex: </a:t>
            </a:r>
            <a:br/>
            <a:r>
              <a:t>shape detection in temporal cortex</a:t>
            </a:r>
          </a:p>
        </p:txBody>
      </p:sp>
      <p:pic>
        <p:nvPicPr>
          <p:cNvPr id="3400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23234" y="3536156"/>
            <a:ext cx="14887576" cy="8251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01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87453" y="3721100"/>
            <a:ext cx="16162735" cy="80803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401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3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92575" y="1774825"/>
            <a:ext cx="12930188" cy="9519047"/>
          </a:xfrm>
          <a:prstGeom prst="rect">
            <a:avLst/>
          </a:prstGeom>
          <a:ln w="12700">
            <a:miter lim="400000"/>
          </a:ln>
        </p:spPr>
      </p:pic>
      <p:sp>
        <p:nvSpPr>
          <p:cNvPr id="3404" name="Extrastriate pathways beyond V1 for visual info:"/>
          <p:cNvSpPr txBox="1"/>
          <p:nvPr>
            <p:ph type="title"/>
          </p:nvPr>
        </p:nvSpPr>
        <p:spPr>
          <a:xfrm>
            <a:off x="3298031" y="-53579"/>
            <a:ext cx="17270016" cy="1732361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t>Extrastriate pathways beyond V1 for visual info:</a:t>
            </a:r>
            <a:br/>
          </a:p>
        </p:txBody>
      </p:sp>
      <p:sp>
        <p:nvSpPr>
          <p:cNvPr id="3405" name="Dorsal Pathway (Parietal Pathway)…"/>
          <p:cNvSpPr txBox="1"/>
          <p:nvPr/>
        </p:nvSpPr>
        <p:spPr>
          <a:xfrm>
            <a:off x="3655218" y="1321593"/>
            <a:ext cx="11751470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Dorsal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(Parietal Pathway)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t>Action or spatial tasks - “where” info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Lesions -&gt; can’t pick up or orient objects</a:t>
            </a:r>
          </a:p>
        </p:txBody>
      </p:sp>
      <p:sp>
        <p:nvSpPr>
          <p:cNvPr id="3406" name="Ventral Pathway (Temporal Pathway)…"/>
          <p:cNvSpPr txBox="1"/>
          <p:nvPr/>
        </p:nvSpPr>
        <p:spPr>
          <a:xfrm>
            <a:off x="10673953" y="11179968"/>
            <a:ext cx="10304860" cy="200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995680" marR="81280" indent="-914400" algn="l" defTabSz="1821656">
              <a:buClr>
                <a:srgbClr val="D84800"/>
              </a:buClr>
              <a:buFont typeface="Helvetica"/>
              <a:defRPr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b="1" sz="3000">
                <a:solidFill>
                  <a:srgbClr val="D84800"/>
                </a:solidFill>
                <a:uFill>
                  <a:solidFill>
                    <a:srgbClr val="D84800"/>
                  </a:solidFill>
                </a:uFill>
                <a:latin typeface="+mn-lt"/>
                <a:ea typeface="+mn-ea"/>
                <a:cs typeface="+mn-cs"/>
                <a:sym typeface="Helvetica"/>
              </a:rPr>
              <a:t>Ventral Pathway</a:t>
            </a:r>
            <a:r>
              <a:rPr b="1" sz="3000">
                <a:latin typeface="+mn-lt"/>
                <a:ea typeface="+mn-ea"/>
                <a:cs typeface="+mn-cs"/>
                <a:sym typeface="Helvetica"/>
              </a:rPr>
              <a:t> (Temporal Pathway)</a:t>
            </a:r>
            <a:endParaRPr b="1" sz="3000">
              <a:latin typeface="+mn-lt"/>
              <a:ea typeface="+mn-ea"/>
              <a:cs typeface="+mn-cs"/>
              <a:sym typeface="Helvetica"/>
            </a:endParaRP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</a:t>
            </a:r>
            <a:r>
              <a:t>Form recognition - “what info”</a:t>
            </a:r>
          </a:p>
          <a:p>
            <a:pPr marL="995680" marR="81280" indent="-91440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pPr>
            <a:r>
              <a:t>	Lesions -&gt; can’t recognize or describe objects &amp; orientations, but motor okay</a:t>
            </a:r>
          </a:p>
        </p:txBody>
      </p:sp>
      <p:sp>
        <p:nvSpPr>
          <p:cNvPr id="3407" name="where, how big?"/>
          <p:cNvSpPr txBox="1"/>
          <p:nvPr/>
        </p:nvSpPr>
        <p:spPr>
          <a:xfrm>
            <a:off x="16406812" y="5339953"/>
            <a:ext cx="4221918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where, how big?</a:t>
            </a:r>
          </a:p>
        </p:txBody>
      </p:sp>
      <p:sp>
        <p:nvSpPr>
          <p:cNvPr id="3408" name="what, orientation?"/>
          <p:cNvSpPr txBox="1"/>
          <p:nvPr/>
        </p:nvSpPr>
        <p:spPr>
          <a:xfrm>
            <a:off x="13692187" y="9697640"/>
            <a:ext cx="4788569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def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what, orientation?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0" name="Task -- pick up an object…"/>
          <p:cNvSpPr txBox="1"/>
          <p:nvPr>
            <p:ph type="title"/>
          </p:nvPr>
        </p:nvSpPr>
        <p:spPr>
          <a:xfrm>
            <a:off x="3708796" y="0"/>
            <a:ext cx="16377048" cy="2750344"/>
          </a:xfrm>
          <a:prstGeom prst="rect">
            <a:avLst/>
          </a:prstGeom>
        </p:spPr>
        <p:txBody>
          <a:bodyPr/>
          <a:lstStyle/>
          <a:p>
            <a: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rPr sz="4600"/>
              <a:t>Task -- pick up an object</a:t>
            </a:r>
            <a:endParaRPr sz="4600"/>
          </a:p>
          <a:p>
            <a:pPr>
              <a:def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defRPr>
            </a:pPr>
            <a:r>
              <a:rPr sz="4600"/>
              <a:t>Patients with dorsal lesions cannot use vison to place their fingers in the right place to pick up an </a:t>
            </a:r>
            <a:r>
              <a:t>object</a:t>
            </a:r>
          </a:p>
        </p:txBody>
      </p:sp>
      <p:pic>
        <p:nvPicPr>
          <p:cNvPr id="3411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22875" y="2797175"/>
            <a:ext cx="11912204" cy="9751219"/>
          </a:xfrm>
          <a:prstGeom prst="rect">
            <a:avLst/>
          </a:prstGeom>
          <a:ln w="12700">
            <a:miter lim="400000"/>
          </a:ln>
        </p:spPr>
      </p:pic>
      <p:sp>
        <p:nvSpPr>
          <p:cNvPr id="3412" name="so dorsal pathway required for visual motor skills"/>
          <p:cNvSpPr txBox="1"/>
          <p:nvPr/>
        </p:nvSpPr>
        <p:spPr>
          <a:xfrm>
            <a:off x="4601765" y="12394406"/>
            <a:ext cx="16002001" cy="982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dorsal pathway required for visual </a:t>
            </a:r>
            <a:r>
              <a:rPr b="1"/>
              <a:t>motor</a:t>
            </a:r>
            <a:r>
              <a:t> skills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4" name="Ventral lesion:  can’t recognize orientation of card, but can move card to correct orientation"/>
          <p:cNvSpPr txBox="1"/>
          <p:nvPr>
            <p:ph type="title"/>
          </p:nvPr>
        </p:nvSpPr>
        <p:spPr>
          <a:xfrm>
            <a:off x="3690937" y="178593"/>
            <a:ext cx="16073438" cy="2661048"/>
          </a:xfrm>
          <a:prstGeom prst="rect">
            <a:avLst/>
          </a:prstGeom>
        </p:spPr>
        <p:txBody>
          <a:bodyPr/>
          <a:lstStyle/>
          <a:p>
            <a:pPr/>
            <a:r>
              <a:rPr>
                <a:solidFill>
                  <a:srgbClr val="434ED6"/>
                </a:solidFill>
                <a:uFill>
                  <a:solidFill>
                    <a:srgbClr val="434ED6"/>
                  </a:solidFill>
                </a:uFill>
              </a:rPr>
              <a:t>Ventral lesion:</a:t>
            </a:r>
            <a:r>
              <a:t> </a:t>
            </a:r>
            <a:br/>
            <a:r>
              <a:rPr sz="4200"/>
              <a:t>can’t recognize orientation of card, but can move card to correct orientation</a:t>
            </a:r>
          </a:p>
        </p:txBody>
      </p:sp>
      <p:pic>
        <p:nvPicPr>
          <p:cNvPr id="3415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31175" y="2542381"/>
            <a:ext cx="11826875" cy="10242551"/>
          </a:xfrm>
          <a:prstGeom prst="rect">
            <a:avLst/>
          </a:prstGeom>
          <a:ln w="12700">
            <a:miter lim="400000"/>
          </a:ln>
        </p:spPr>
      </p:pic>
      <p:sp>
        <p:nvSpPr>
          <p:cNvPr id="3416" name="Ventral lesion"/>
          <p:cNvSpPr txBox="1"/>
          <p:nvPr/>
        </p:nvSpPr>
        <p:spPr>
          <a:xfrm>
            <a:off x="4804568" y="5430441"/>
            <a:ext cx="2797057" cy="609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algn="l" defTabSz="1821656">
              <a:buClr>
                <a:srgbClr val="000000"/>
              </a:buClr>
              <a:buFont typeface="Helvetica"/>
              <a:defRPr b="1" sz="3000"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Ventral lesion</a:t>
            </a:r>
          </a:p>
        </p:txBody>
      </p:sp>
      <p:sp>
        <p:nvSpPr>
          <p:cNvPr id="3417" name="so ventral pathway required for perception of visual scene"/>
          <p:cNvSpPr txBox="1"/>
          <p:nvPr/>
        </p:nvSpPr>
        <p:spPr>
          <a:xfrm>
            <a:off x="3637359" y="12412265"/>
            <a:ext cx="17966532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algn="l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so ventral pathway required for </a:t>
            </a:r>
            <a:r>
              <a:rPr b="1"/>
              <a:t>perception</a:t>
            </a:r>
            <a:r>
              <a:t> of visual scene</a:t>
            </a:r>
          </a:p>
        </p:txBody>
      </p:sp>
      <p:sp>
        <p:nvSpPr>
          <p:cNvPr id="3418" name="ask patient to describe the orientation of a “mail slot”"/>
          <p:cNvSpPr txBox="1"/>
          <p:nvPr/>
        </p:nvSpPr>
        <p:spPr>
          <a:xfrm>
            <a:off x="3887390" y="2839640"/>
            <a:ext cx="5339954" cy="1910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algn="l" defTabSz="1821656">
              <a:defRPr b="1" sz="3200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ask patient to describe the orientation of a “mail slot”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