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media1.mp4" ContentType="video/unknown"/>
  <Override PartName="/ppt/media/media1.mov" ContentType="audio/unknown"/>
  <Override PartName="/ppt/media/media2.mov" ContentType="audio/unknown"/>
  <Override PartName="/ppt/media/image22.jpeg" ContentType="image/jpeg"/>
  <Override PartName="/ppt/media/image23.jpeg" ContentType="image/jpeg"/>
  <Override PartName="/ppt/media/image24.jpeg" ContentType="image/jpeg"/>
  <Override PartName="/ppt/media/media3.mov" ContentType="video/unknown"/>
  <Override PartName="/ppt/media/media4.mov" ContentType="vide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8" r:id="rId80"/>
    <p:sldId id="329" r:id="rId81"/>
    <p:sldId id="330" r:id="rId8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2286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4572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6858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9144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11430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13716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16002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1828800" algn="l" defTabSz="6429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de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D51ADE6A-740E-44AE-83CC-AE7238B6C88D}" styleName="">
    <a:tblBg/>
    <a:wholeTb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4A9BC294-FFE2-49D5-8D69-9E1BD2C41BD5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BBFC77FB-9ED0-4EC9-95AA-A1379042E648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3DC5C2F9-1CAC-4260-A1DD-9FCDBB877499}" styleName="">
    <a:tblBg/>
    <a:wholeTbl>
      <a:tcTxStyle b="off" i="off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ff" i="off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6CBB8FF1-D9AA-43F3-AF6F-95CC898621D3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1AA0B49-AF5B-42AA-8F7B-8AD19F237F47}" styleName="">
    <a:tblBg/>
    <a:wholeTb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firstRow>
  </a:tblStyle>
  <a:tblStyle styleId="{EF98A82C-5537-4C5F-9B93-16B5446C6664}" styleName="">
    <a:tblBg/>
    <a:wholeTb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FF1F3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2E8D97FF-FE37-4244-875A-A27DDC259D9A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57AC23AC-2FBC-4A5C-A64B-460BF84D5F91}" styleName="">
    <a:tblBg/>
    <a:wholeTb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381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Relationship Id="rId70" Type="http://schemas.openxmlformats.org/officeDocument/2006/relationships/slide" Target="slides/slide63.xml"/><Relationship Id="rId71" Type="http://schemas.openxmlformats.org/officeDocument/2006/relationships/slide" Target="slides/slide64.xml"/><Relationship Id="rId72" Type="http://schemas.openxmlformats.org/officeDocument/2006/relationships/slide" Target="slides/slide65.xml"/><Relationship Id="rId73" Type="http://schemas.openxmlformats.org/officeDocument/2006/relationships/slide" Target="slides/slide66.xml"/><Relationship Id="rId74" Type="http://schemas.openxmlformats.org/officeDocument/2006/relationships/slide" Target="slides/slide67.xml"/><Relationship Id="rId75" Type="http://schemas.openxmlformats.org/officeDocument/2006/relationships/slide" Target="slides/slide68.xml"/><Relationship Id="rId76" Type="http://schemas.openxmlformats.org/officeDocument/2006/relationships/slide" Target="slides/slide69.xml"/><Relationship Id="rId77" Type="http://schemas.openxmlformats.org/officeDocument/2006/relationships/slide" Target="slides/slide70.xml"/><Relationship Id="rId78" Type="http://schemas.openxmlformats.org/officeDocument/2006/relationships/slide" Target="slides/slide71.xml"/><Relationship Id="rId79" Type="http://schemas.openxmlformats.org/officeDocument/2006/relationships/slide" Target="slides/slide72.xml"/><Relationship Id="rId80" Type="http://schemas.openxmlformats.org/officeDocument/2006/relationships/slide" Target="slides/slide73.xml"/><Relationship Id="rId81" Type="http://schemas.openxmlformats.org/officeDocument/2006/relationships/slide" Target="slides/slide74.xml"/><Relationship Id="rId82" Type="http://schemas.openxmlformats.org/officeDocument/2006/relationships/slide" Target="slides/slide7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4" name="Shape 18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/>
          <p:nvPr>
            <p:ph type="sldNum" sz="quarter" idx="2"/>
          </p:nvPr>
        </p:nvSpPr>
        <p:spPr>
          <a:xfrm>
            <a:off x="11983442" y="13108781"/>
            <a:ext cx="399257" cy="4246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22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8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90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20700" indent="-48005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897889" indent="-40004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275079" indent="-320039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7322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1894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xfrm>
            <a:off x="17826225" y="12501562"/>
            <a:ext cx="466354" cy="4730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99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20700" indent="-48005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897889" indent="-40004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275079" indent="-320039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7322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1894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0" name="Slide Number"/>
          <p:cNvSpPr txBox="1"/>
          <p:nvPr>
            <p:ph type="sldNum" sz="quarter" idx="2"/>
          </p:nvPr>
        </p:nvSpPr>
        <p:spPr>
          <a:xfrm>
            <a:off x="17826225" y="12501562"/>
            <a:ext cx="466354" cy="4730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lide Number"/>
          <p:cNvSpPr txBox="1"/>
          <p:nvPr>
            <p:ph type="sldNum" sz="quarter" idx="2"/>
          </p:nvPr>
        </p:nvSpPr>
        <p:spPr>
          <a:xfrm>
            <a:off x="12040791" y="13198078"/>
            <a:ext cx="297657" cy="3103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14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8000"/>
            </a:lvl1pPr>
          </a:lstStyle>
          <a:p>
            <a:pPr/>
            <a:r>
              <a:t>Title Text</a:t>
            </a:r>
          </a:p>
        </p:txBody>
      </p:sp>
      <p:sp>
        <p:nvSpPr>
          <p:cNvPr id="115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514168" indent="-473528">
              <a:defRPr sz="5800"/>
            </a:lvl1pPr>
            <a:lvl2pPr marL="894714" indent="-396874">
              <a:defRPr sz="5000"/>
            </a:lvl2pPr>
            <a:lvl3pPr marL="1275079" indent="-320039">
              <a:defRPr sz="4200"/>
            </a:lvl3pPr>
            <a:lvl4pPr marL="1717039" indent="-304800">
              <a:defRPr sz="3200"/>
            </a:lvl4pPr>
            <a:lvl5pPr marL="2174239" indent="-30480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6" name="Slide Number"/>
          <p:cNvSpPr txBox="1"/>
          <p:nvPr>
            <p:ph type="sldNum" sz="quarter" idx="2"/>
          </p:nvPr>
        </p:nvSpPr>
        <p:spPr>
          <a:xfrm>
            <a:off x="20188425" y="13108781"/>
            <a:ext cx="466354" cy="463935"/>
          </a:xfrm>
          <a:prstGeom prst="rect">
            <a:avLst/>
          </a:prstGeom>
        </p:spPr>
        <p:txBody>
          <a:bodyPr/>
          <a:lstStyle>
            <a:lvl1pPr>
              <a:defRPr sz="22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24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20700" indent="-48005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897889" indent="-40004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275079" indent="-320039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7322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1894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5" name="Slide Number"/>
          <p:cNvSpPr txBox="1"/>
          <p:nvPr>
            <p:ph type="sldNum" sz="quarter" idx="2"/>
          </p:nvPr>
        </p:nvSpPr>
        <p:spPr>
          <a:xfrm>
            <a:off x="17826225" y="12501562"/>
            <a:ext cx="466354" cy="4730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lide Number"/>
          <p:cNvSpPr txBox="1"/>
          <p:nvPr>
            <p:ph type="sldNum" sz="quarter" idx="2"/>
          </p:nvPr>
        </p:nvSpPr>
        <p:spPr>
          <a:xfrm>
            <a:off x="12035632" y="13180218"/>
            <a:ext cx="323057" cy="3484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16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40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20700" indent="-48005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897889" indent="-40004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275079" indent="-320039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7322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1894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1" name="Slide Number"/>
          <p:cNvSpPr txBox="1"/>
          <p:nvPr>
            <p:ph type="sldNum" sz="quarter" idx="2"/>
          </p:nvPr>
        </p:nvSpPr>
        <p:spPr>
          <a:xfrm>
            <a:off x="17826225" y="12501562"/>
            <a:ext cx="466354" cy="4730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49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20700" indent="-48005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897889" indent="-40004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275079" indent="-320039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7322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189479" indent="-320039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0" name="Slide Number"/>
          <p:cNvSpPr txBox="1"/>
          <p:nvPr>
            <p:ph type="sldNum" sz="quarter" idx="2"/>
          </p:nvPr>
        </p:nvSpPr>
        <p:spPr>
          <a:xfrm>
            <a:off x="17826225" y="12501562"/>
            <a:ext cx="466354" cy="473076"/>
          </a:xfrm>
          <a:prstGeom prst="rect">
            <a:avLst/>
          </a:prstGeom>
        </p:spPr>
        <p:txBody>
          <a:bodyPr/>
          <a:lstStyle>
            <a:lvl1pPr defTabSz="910828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itle Text"/>
          <p:cNvSpPr txBox="1"/>
          <p:nvPr>
            <p:ph type="title"/>
          </p:nvPr>
        </p:nvSpPr>
        <p:spPr>
          <a:xfrm>
            <a:off x="3962400" y="-1"/>
            <a:ext cx="12801600" cy="2743202"/>
          </a:xfrm>
          <a:prstGeom prst="rect">
            <a:avLst/>
          </a:prstGeom>
        </p:spPr>
        <p:txBody>
          <a:bodyPr lIns="101600" tIns="101600" rIns="101600" bIns="101600"/>
          <a:lstStyle>
            <a:lvl1pPr algn="l" defTabSz="1828800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58" name="Body Level One…"/>
          <p:cNvSpPr txBox="1"/>
          <p:nvPr>
            <p:ph type="body" idx="1"/>
          </p:nvPr>
        </p:nvSpPr>
        <p:spPr>
          <a:xfrm>
            <a:off x="4267199" y="2743199"/>
            <a:ext cx="15544801" cy="10972802"/>
          </a:xfrm>
          <a:prstGeom prst="rect">
            <a:avLst/>
          </a:prstGeom>
        </p:spPr>
        <p:txBody>
          <a:bodyPr lIns="101600" tIns="101600" rIns="101600" bIns="101600"/>
          <a:lstStyle>
            <a:lvl1pPr marL="695267" indent="-654627" defTabSz="1828800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1043362" indent="-545522" defTabSz="1828800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391458" indent="-436418" defTabSz="1828800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848658" indent="-436418" defTabSz="1828800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305858" indent="-436418" defTabSz="1828800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9" name="Slide Number"/>
          <p:cNvSpPr txBox="1"/>
          <p:nvPr>
            <p:ph type="sldNum" sz="quarter" idx="2"/>
          </p:nvPr>
        </p:nvSpPr>
        <p:spPr>
          <a:xfrm>
            <a:off x="17796062" y="12496800"/>
            <a:ext cx="526679" cy="533400"/>
          </a:xfrm>
          <a:prstGeom prst="rect">
            <a:avLst/>
          </a:prstGeom>
        </p:spPr>
        <p:txBody>
          <a:bodyPr lIns="101600" tIns="101600" rIns="101600" bIns="101600"/>
          <a:lstStyle>
            <a:lvl1pPr defTabSz="914400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9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itle Text"/>
          <p:cNvSpPr txBox="1"/>
          <p:nvPr>
            <p:ph type="title"/>
          </p:nvPr>
        </p:nvSpPr>
        <p:spPr>
          <a:xfrm>
            <a:off x="3962400" y="-1"/>
            <a:ext cx="12801600" cy="2743202"/>
          </a:xfrm>
          <a:prstGeom prst="rect">
            <a:avLst/>
          </a:prstGeom>
        </p:spPr>
        <p:txBody>
          <a:bodyPr lIns="101600" tIns="101600" rIns="101600" bIns="101600"/>
          <a:lstStyle>
            <a:lvl1pPr algn="l" defTabSz="1828800">
              <a:defRPr sz="50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67" name="Body Level One…"/>
          <p:cNvSpPr txBox="1"/>
          <p:nvPr>
            <p:ph type="body" idx="1"/>
          </p:nvPr>
        </p:nvSpPr>
        <p:spPr>
          <a:xfrm>
            <a:off x="4267199" y="2743199"/>
            <a:ext cx="15544801" cy="10972802"/>
          </a:xfrm>
          <a:prstGeom prst="rect">
            <a:avLst/>
          </a:prstGeom>
        </p:spPr>
        <p:txBody>
          <a:bodyPr lIns="101600" tIns="101600" rIns="101600" bIns="101600"/>
          <a:lstStyle>
            <a:lvl1pPr marL="695267" indent="-654627" defTabSz="1828800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1pPr>
            <a:lvl2pPr marL="1043362" indent="-545522" defTabSz="1828800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2pPr>
            <a:lvl3pPr marL="1391458" indent="-436418" defTabSz="1828800">
              <a:defRPr sz="4200">
                <a:latin typeface="+mn-lt"/>
                <a:ea typeface="+mn-ea"/>
                <a:cs typeface="+mn-cs"/>
                <a:sym typeface="Helvetica"/>
              </a:defRPr>
            </a:lvl3pPr>
            <a:lvl4pPr marL="1848658" indent="-436418" defTabSz="1828800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4pPr>
            <a:lvl5pPr marL="2305858" indent="-436418" defTabSz="1828800">
              <a:spcBef>
                <a:spcPts val="1100"/>
              </a:spcBef>
              <a:defRPr sz="42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8" name="Slide Number"/>
          <p:cNvSpPr txBox="1"/>
          <p:nvPr>
            <p:ph type="sldNum" sz="quarter" idx="2"/>
          </p:nvPr>
        </p:nvSpPr>
        <p:spPr>
          <a:xfrm>
            <a:off x="17796062" y="12496800"/>
            <a:ext cx="526679" cy="533400"/>
          </a:xfrm>
          <a:prstGeom prst="rect">
            <a:avLst/>
          </a:prstGeom>
        </p:spPr>
        <p:txBody>
          <a:bodyPr lIns="101600" tIns="101600" rIns="101600" bIns="101600"/>
          <a:lstStyle>
            <a:lvl1pPr defTabSz="914400">
              <a:defRPr b="0" sz="2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itle Text"/>
          <p:cNvSpPr txBox="1"/>
          <p:nvPr>
            <p:ph type="title"/>
          </p:nvPr>
        </p:nvSpPr>
        <p:spPr>
          <a:xfrm>
            <a:off x="3962400" y="-1"/>
            <a:ext cx="16459200" cy="3384551"/>
          </a:xfrm>
          <a:prstGeom prst="rect">
            <a:avLst/>
          </a:prstGeom>
        </p:spPr>
        <p:txBody>
          <a:bodyPr lIns="101600" tIns="101600" rIns="101600" bIns="101600"/>
          <a:lstStyle>
            <a:lvl1pPr defTabSz="1828800">
              <a:defRPr sz="8000"/>
            </a:lvl1pPr>
          </a:lstStyle>
          <a:p>
            <a:pPr/>
            <a:r>
              <a:t>Title Text</a:t>
            </a:r>
          </a:p>
        </p:txBody>
      </p:sp>
      <p:sp>
        <p:nvSpPr>
          <p:cNvPr id="176" name="Body Level One…"/>
          <p:cNvSpPr txBox="1"/>
          <p:nvPr>
            <p:ph type="body" idx="1"/>
          </p:nvPr>
        </p:nvSpPr>
        <p:spPr>
          <a:xfrm>
            <a:off x="3962400" y="3200400"/>
            <a:ext cx="16459200" cy="10515600"/>
          </a:xfrm>
          <a:prstGeom prst="rect">
            <a:avLst/>
          </a:prstGeom>
        </p:spPr>
        <p:txBody>
          <a:bodyPr lIns="101600" tIns="101600" rIns="101600" bIns="101600"/>
          <a:lstStyle>
            <a:lvl1pPr marL="703579" indent="-662939" defTabSz="1828800">
              <a:defRPr sz="5800"/>
            </a:lvl1pPr>
            <a:lvl2pPr marL="1047359" indent="-549519" defTabSz="1828800">
              <a:defRPr sz="5000"/>
            </a:lvl2pPr>
            <a:lvl3pPr marL="1391458" indent="-436418" defTabSz="1828800">
              <a:defRPr sz="4200"/>
            </a:lvl3pPr>
            <a:lvl4pPr marL="1818639" indent="-406400" defTabSz="1828800">
              <a:defRPr sz="3200"/>
            </a:lvl4pPr>
            <a:lvl5pPr marL="2275839" indent="-406400" defTabSz="182880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7" name="Slide Number"/>
          <p:cNvSpPr txBox="1"/>
          <p:nvPr>
            <p:ph type="sldNum" sz="quarter" idx="2"/>
          </p:nvPr>
        </p:nvSpPr>
        <p:spPr>
          <a:xfrm>
            <a:off x="20158262" y="13106400"/>
            <a:ext cx="526679" cy="524260"/>
          </a:xfrm>
          <a:prstGeom prst="rect">
            <a:avLst/>
          </a:prstGeom>
        </p:spPr>
        <p:txBody>
          <a:bodyPr lIns="101600" tIns="101600" rIns="101600" bIns="101600"/>
          <a:lstStyle>
            <a:lvl1pPr defTabSz="1168400">
              <a:defRPr sz="22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"/>
          <p:cNvSpPr txBox="1"/>
          <p:nvPr>
            <p:ph type="sldNum" sz="quarter" idx="2"/>
          </p:nvPr>
        </p:nvSpPr>
        <p:spPr>
          <a:xfrm>
            <a:off x="12035632" y="13180218"/>
            <a:ext cx="323057" cy="3484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16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lide Number"/>
          <p:cNvSpPr txBox="1"/>
          <p:nvPr>
            <p:ph type="sldNum" sz="quarter" idx="2"/>
          </p:nvPr>
        </p:nvSpPr>
        <p:spPr>
          <a:xfrm>
            <a:off x="12035632" y="13180218"/>
            <a:ext cx="323057" cy="3484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16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lide Number"/>
          <p:cNvSpPr txBox="1"/>
          <p:nvPr>
            <p:ph type="sldNum" sz="quarter" idx="2"/>
          </p:nvPr>
        </p:nvSpPr>
        <p:spPr>
          <a:xfrm>
            <a:off x="12035632" y="13180218"/>
            <a:ext cx="323057" cy="348457"/>
          </a:xfrm>
          <a:prstGeom prst="rect">
            <a:avLst/>
          </a:prstGeom>
        </p:spPr>
        <p:txBody>
          <a:bodyPr lIns="53578" tIns="53578" rIns="53578" bIns="53578"/>
          <a:lstStyle>
            <a:lvl1pPr defTabSz="821531">
              <a:defRPr b="0" sz="160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xfrm>
            <a:off x="3958828" y="0"/>
            <a:ext cx="12805172" cy="2750344"/>
          </a:xfrm>
          <a:prstGeom prst="rect">
            <a:avLst/>
          </a:prstGeom>
        </p:spPr>
        <p:txBody>
          <a:bodyPr/>
          <a:lstStyle>
            <a:lvl1pPr algn="l">
              <a:defRPr sz="5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49" name="Body Level One…"/>
          <p:cNvSpPr txBox="1"/>
          <p:nvPr>
            <p:ph type="body" idx="1"/>
          </p:nvPr>
        </p:nvSpPr>
        <p:spPr>
          <a:xfrm>
            <a:off x="4262437" y="2750343"/>
            <a:ext cx="15537657" cy="10965657"/>
          </a:xfrm>
          <a:prstGeom prst="rect">
            <a:avLst/>
          </a:prstGeom>
        </p:spPr>
        <p:txBody>
          <a:bodyPr/>
          <a:lstStyle>
            <a:lvl1pPr marL="504563" indent="-463923">
              <a:spcBef>
                <a:spcPts val="1100"/>
              </a:spcBef>
              <a:defRPr sz="4600">
                <a:latin typeface="+mn-lt"/>
                <a:ea typeface="+mn-ea"/>
                <a:cs typeface="+mn-cs"/>
                <a:sym typeface="Helvetica"/>
              </a:defRPr>
            </a:lvl1pPr>
            <a:lvl2pPr marL="884442" indent="-386602">
              <a:spcBef>
                <a:spcPts val="1100"/>
              </a:spcBef>
              <a:defRPr sz="4600">
                <a:latin typeface="+mn-lt"/>
                <a:ea typeface="+mn-ea"/>
                <a:cs typeface="+mn-cs"/>
                <a:sym typeface="Helvetica"/>
              </a:defRPr>
            </a:lvl2pPr>
            <a:lvl3pPr>
              <a:defRPr>
                <a:latin typeface="+mn-lt"/>
                <a:ea typeface="+mn-ea"/>
                <a:cs typeface="+mn-cs"/>
                <a:sym typeface="Helvetica"/>
              </a:defRPr>
            </a:lvl3pPr>
            <a:lvl4pPr marL="1721522" indent="-309282">
              <a:spcBef>
                <a:spcPts val="1100"/>
              </a:spcBef>
              <a:defRPr sz="4600">
                <a:latin typeface="+mn-lt"/>
                <a:ea typeface="+mn-ea"/>
                <a:cs typeface="+mn-cs"/>
                <a:sym typeface="Helvetica"/>
              </a:defRPr>
            </a:lvl4pPr>
            <a:lvl5pPr marL="2178722" indent="-309282">
              <a:spcBef>
                <a:spcPts val="1100"/>
              </a:spcBef>
              <a:defRPr sz="46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xfrm>
            <a:off x="17812098" y="12501562"/>
            <a:ext cx="494607" cy="511176"/>
          </a:xfrm>
          <a:prstGeom prst="rect">
            <a:avLst/>
          </a:prstGeom>
        </p:spPr>
        <p:txBody>
          <a:bodyPr/>
          <a:lstStyle>
            <a:lvl1pPr defTabSz="910828">
              <a:defRPr b="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WW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xfrm>
            <a:off x="3502025" y="303609"/>
            <a:ext cx="16198454" cy="1321595"/>
          </a:xfrm>
          <a:prstGeom prst="rect">
            <a:avLst/>
          </a:prstGeom>
        </p:spPr>
        <p:txBody>
          <a:bodyPr lIns="0" tIns="0" rIns="0" bIns="0" anchor="t"/>
          <a:lstStyle>
            <a:lvl1pPr marL="0" marR="0" algn="l">
              <a:lnSpc>
                <a:spcPct val="90000"/>
              </a:lnSpc>
              <a:defRPr sz="7000">
                <a:solidFill>
                  <a:srgbClr val="1984CF"/>
                </a:solidFill>
                <a:uFill>
                  <a:solidFill>
                    <a:srgbClr val="1984CF"/>
                  </a:solidFill>
                </a:u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58" name="Body Level One…"/>
          <p:cNvSpPr txBox="1"/>
          <p:nvPr>
            <p:ph type="body" idx="1"/>
          </p:nvPr>
        </p:nvSpPr>
        <p:spPr>
          <a:xfrm>
            <a:off x="3583781" y="2076450"/>
            <a:ext cx="17227551" cy="9023350"/>
          </a:xfrm>
          <a:prstGeom prst="rect">
            <a:avLst/>
          </a:prstGeom>
        </p:spPr>
        <p:txBody>
          <a:bodyPr/>
          <a:lstStyle>
            <a:lvl1pPr marL="434657" marR="82549" indent="-393382">
              <a:lnSpc>
                <a:spcPct val="90000"/>
              </a:lnSpc>
              <a:spcBef>
                <a:spcPts val="3200"/>
              </a:spcBef>
              <a:buClr>
                <a:srgbClr val="D6A800"/>
              </a:buClr>
              <a:buFont typeface="Verdana"/>
              <a:defRPr b="0" sz="4200">
                <a:latin typeface="Verdana"/>
                <a:ea typeface="Verdana"/>
                <a:cs typeface="Verdana"/>
                <a:sym typeface="Verdana"/>
              </a:defRPr>
            </a:lvl1pPr>
            <a:lvl2pPr marL="1065212" marR="82549" indent="-566737">
              <a:lnSpc>
                <a:spcPct val="90000"/>
              </a:lnSpc>
              <a:spcBef>
                <a:spcPts val="3200"/>
              </a:spcBef>
              <a:buClr>
                <a:srgbClr val="D6A800"/>
              </a:buClr>
              <a:buFont typeface="Verdana"/>
              <a:defRPr b="0" sz="4200">
                <a:latin typeface="Verdana"/>
                <a:ea typeface="Verdana"/>
                <a:cs typeface="Verdana"/>
                <a:sym typeface="Verdana"/>
              </a:defRPr>
            </a:lvl2pPr>
            <a:lvl3pPr marL="1337627" marR="82549" indent="-320039">
              <a:lnSpc>
                <a:spcPct val="90000"/>
              </a:lnSpc>
              <a:spcBef>
                <a:spcPts val="3200"/>
              </a:spcBef>
              <a:buClr>
                <a:srgbClr val="D6A800"/>
              </a:buClr>
              <a:buFont typeface="Verdana"/>
              <a:defRPr b="0" sz="4200">
                <a:latin typeface="Verdana"/>
                <a:ea typeface="Verdana"/>
                <a:cs typeface="Verdana"/>
                <a:sym typeface="Verdana"/>
              </a:defRPr>
            </a:lvl3pPr>
            <a:lvl4pPr marL="1732914" marR="82549" indent="-320039">
              <a:lnSpc>
                <a:spcPct val="90000"/>
              </a:lnSpc>
              <a:spcBef>
                <a:spcPts val="3200"/>
              </a:spcBef>
              <a:buClr>
                <a:srgbClr val="D6A800"/>
              </a:buClr>
              <a:buFont typeface="Verdana"/>
              <a:buChar char="•"/>
              <a:defRPr b="0" sz="4200">
                <a:latin typeface="Verdana"/>
                <a:ea typeface="Verdana"/>
                <a:cs typeface="Verdana"/>
                <a:sym typeface="Verdana"/>
              </a:defRPr>
            </a:lvl4pPr>
            <a:lvl5pPr marL="2190114" marR="82549" indent="-320039">
              <a:lnSpc>
                <a:spcPct val="90000"/>
              </a:lnSpc>
              <a:spcBef>
                <a:spcPts val="3200"/>
              </a:spcBef>
              <a:buClr>
                <a:srgbClr val="D6A800"/>
              </a:buClr>
              <a:buFont typeface="Verdana"/>
              <a:buChar char="•"/>
              <a:defRPr b="0" sz="4200">
                <a:latin typeface="Verdana"/>
                <a:ea typeface="Verdana"/>
                <a:cs typeface="Verdana"/>
                <a:sym typeface="Verdan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lide Number"/>
          <p:cNvSpPr txBox="1"/>
          <p:nvPr>
            <p:ph type="sldNum" sz="quarter" idx="2"/>
          </p:nvPr>
        </p:nvSpPr>
        <p:spPr>
          <a:xfrm>
            <a:off x="11888192" y="12948046"/>
            <a:ext cx="607616" cy="599481"/>
          </a:xfrm>
          <a:prstGeom prst="rect">
            <a:avLst/>
          </a:prstGeom>
        </p:spPr>
        <p:txBody>
          <a:bodyPr/>
          <a:lstStyle>
            <a:lvl1pPr defTabSz="910828">
              <a:defRPr b="0" sz="3200"/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lide Number"/>
          <p:cNvSpPr txBox="1"/>
          <p:nvPr>
            <p:ph type="sldNum" sz="quarter" idx="2"/>
          </p:nvPr>
        </p:nvSpPr>
        <p:spPr>
          <a:xfrm>
            <a:off x="11952882" y="13019484"/>
            <a:ext cx="460376" cy="498476"/>
          </a:xfrm>
          <a:prstGeom prst="rect">
            <a:avLst/>
          </a:prstGeom>
        </p:spPr>
        <p:txBody>
          <a:bodyPr/>
          <a:lstStyle>
            <a:lvl1pPr defTabSz="821531">
              <a:defRPr b="0"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bg>
      <p:bgPr>
        <a:solidFill>
          <a:srgbClr val="36339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lide Number"/>
          <p:cNvSpPr txBox="1"/>
          <p:nvPr>
            <p:ph type="sldNum" sz="quarter" idx="2"/>
          </p:nvPr>
        </p:nvSpPr>
        <p:spPr>
          <a:xfrm>
            <a:off x="11952882" y="13019484"/>
            <a:ext cx="460376" cy="498476"/>
          </a:xfrm>
          <a:prstGeom prst="rect">
            <a:avLst/>
          </a:prstGeom>
        </p:spPr>
        <p:txBody>
          <a:bodyPr/>
          <a:lstStyle>
            <a:lvl1pPr defTabSz="821531">
              <a:defRPr b="0">
                <a:solidFill>
                  <a:srgbClr val="FFFFFF"/>
                </a:solidFill>
                <a:uFillTx/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3958828" y="0"/>
            <a:ext cx="16466344" cy="3384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/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3958828" y="3196828"/>
            <a:ext cx="16466344" cy="105191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/>
          <a:lstStyle>
            <a:lvl2pPr marL="888866" indent="-391026">
              <a:spcBef>
                <a:spcPts val="1200"/>
              </a:spcBef>
              <a:buChar char="–"/>
              <a:defRPr sz="5200"/>
            </a:lvl2pPr>
            <a:lvl3pPr marL="1264322" indent="-309282">
              <a:spcBef>
                <a:spcPts val="1100"/>
              </a:spcBef>
              <a:defRPr sz="4600"/>
            </a:lvl3pPr>
            <a:lvl4pPr marL="1722482" indent="-310242">
              <a:spcBef>
                <a:spcPts val="900"/>
              </a:spcBef>
              <a:buChar char="–"/>
              <a:defRPr sz="3800"/>
            </a:lvl4pPr>
            <a:lvl5pPr marL="2179682" indent="-310242">
              <a:spcBef>
                <a:spcPts val="900"/>
              </a:spcBef>
              <a:buChar char="»"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0174298" y="13108781"/>
            <a:ext cx="494607" cy="488504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 algn="ctr" defTabSz="1160859">
              <a:defRPr b="1"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transition xmlns:p14="http://schemas.microsoft.com/office/powerpoint/2010/main" spd="med" advClick="1"/>
  <p:txStyles>
    <p:titleStyle>
      <a:lvl1pPr marL="81280" marR="81280" indent="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1pPr>
      <a:lvl2pPr marL="81280" marR="81280" indent="2286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2pPr>
      <a:lvl3pPr marL="81280" marR="81280" indent="4572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3pPr>
      <a:lvl4pPr marL="81280" marR="81280" indent="6858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4pPr>
      <a:lvl5pPr marL="81280" marR="81280" indent="9144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5pPr>
      <a:lvl6pPr marL="81280" marR="81280" indent="11430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6pPr>
      <a:lvl7pPr marL="81280" marR="81280" indent="13716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7pPr>
      <a:lvl8pPr marL="81280" marR="81280" indent="1600199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8pPr>
      <a:lvl9pPr marL="81280" marR="81280" indent="1828800" algn="ctr" defTabSz="182165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86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9pPr>
    </p:titleStyle>
    <p:bodyStyle>
      <a:lvl1pPr marL="508230" marR="81280" indent="-467590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1pPr>
      <a:lvl2pPr marL="949024" marR="81280" indent="-451184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2pPr>
      <a:lvl3pPr marL="1358451" marR="81280" indent="-403411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3pPr>
      <a:lvl4pPr marL="19020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4pPr>
      <a:lvl5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5pPr>
      <a:lvl6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6pPr>
      <a:lvl7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7pPr>
      <a:lvl8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8pPr>
      <a:lvl9pPr marL="2359297" marR="81280" indent="-489857" algn="l" defTabSz="1821656" rtl="0" latinLnBrk="0">
        <a:lnSpc>
          <a:spcPct val="100000"/>
        </a:lnSpc>
        <a:spcBef>
          <a:spcPts val="1400"/>
        </a:spcBef>
        <a:spcAft>
          <a:spcPts val="0"/>
        </a:spcAft>
        <a:buClrTx/>
        <a:buSzPct val="100000"/>
        <a:buFontTx/>
        <a:buChar char="•"/>
        <a:tabLst/>
        <a:defRPr b="1" baseline="0" cap="none" i="0" spc="0" strike="noStrike" sz="6000" u="none">
          <a:solidFill>
            <a:srgbClr val="000000"/>
          </a:solidFill>
          <a:uFill>
            <a:solidFill>
              <a:srgbClr val="000000"/>
            </a:solidFill>
          </a:uFill>
          <a:latin typeface="+mj-lt"/>
          <a:ea typeface="+mj-ea"/>
          <a:cs typeface="+mj-cs"/>
          <a:sym typeface="Arial"/>
        </a:defRPr>
      </a:lvl9pPr>
    </p:bodyStyle>
    <p:otherStyle>
      <a:lvl1pPr marL="0" marR="0" indent="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1pPr>
      <a:lvl2pPr marL="0" marR="0" indent="2286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2pPr>
      <a:lvl3pPr marL="0" marR="0" indent="4572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3pPr>
      <a:lvl4pPr marL="0" marR="0" indent="6858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4pPr>
      <a:lvl5pPr marL="0" marR="0" indent="9144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5pPr>
      <a:lvl6pPr marL="0" marR="0" indent="11430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6pPr>
      <a:lvl7pPr marL="0" marR="0" indent="13716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7pPr>
      <a:lvl8pPr marL="0" marR="0" indent="16002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8pPr>
      <a:lvl9pPr marL="0" marR="0" indent="1828800" algn="ctr" defTabSz="1160859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2400" u="none">
          <a:solidFill>
            <a:schemeClr val="tx1"/>
          </a:solidFill>
          <a:uFill>
            <a:solidFill>
              <a:srgbClr val="000000"/>
            </a:solidFill>
          </a:u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6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11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7.jpeg"/><Relationship Id="rId3" Type="http://schemas.openxmlformats.org/officeDocument/2006/relationships/image" Target="../media/image2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8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0.jpeg"/><Relationship Id="rId3" Type="http://schemas.openxmlformats.org/officeDocument/2006/relationships/image" Target="../media/image2.jpe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12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e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e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8.jpeg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9.png"/></Relationships>
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jpeg"/></Relationships>
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0.png"/></Relationships>
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/Relationships>
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8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29.png"/></Relationships>
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audio" Target="../media/media1.mov"/><Relationship Id="rId3" Type="http://schemas.microsoft.com/office/2007/relationships/media" Target="../media/media1.mov"/><Relationship Id="rId4" Type="http://schemas.openxmlformats.org/officeDocument/2006/relationships/image" Target="../media/image3.tif"/></Relationships>

</file>

<file path=ppt/slides/_rels/slide6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6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audio" Target="../media/media2.mov"/><Relationship Id="rId3" Type="http://schemas.microsoft.com/office/2007/relationships/media" Target="../media/media2.mov"/><Relationship Id="rId4" Type="http://schemas.openxmlformats.org/officeDocument/2006/relationships/image" Target="../media/image3.tif"/></Relationships>

</file>

<file path=ppt/slides/_rels/slide6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</Relationships>
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
</file>

<file path=ppt/slides/_rels/slide6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4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s/_rels/slide7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7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video" Target="../media/media3.mov"/><Relationship Id="rId3" Type="http://schemas.microsoft.com/office/2007/relationships/media" Target="../media/media3.mov"/><Relationship Id="rId4" Type="http://schemas.openxmlformats.org/officeDocument/2006/relationships/image" Target="../media/image32.png"/></Relationships>

</file>

<file path=ppt/slides/_rels/slide7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video" Target="../media/media4.mov"/><Relationship Id="rId3" Type="http://schemas.microsoft.com/office/2007/relationships/media" Target="../media/media4.mov"/><Relationship Id="rId4" Type="http://schemas.openxmlformats.org/officeDocument/2006/relationships/image" Target="../media/image33.png"/></Relationships>

</file>

<file path=ppt/slides/_rels/slide7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video" Target="../media/media4.mov"/><Relationship Id="rId3" Type="http://schemas.microsoft.com/office/2007/relationships/media" Target="../media/media4.mov"/><Relationship Id="rId4" Type="http://schemas.openxmlformats.org/officeDocument/2006/relationships/image" Target="../media/image33.png"/></Relationships>

</file>

<file path=ppt/slides/_rels/slide7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Human Phys PCB 4701…"/>
          <p:cNvSpPr txBox="1"/>
          <p:nvPr/>
        </p:nvSpPr>
        <p:spPr>
          <a:xfrm>
            <a:off x="4514265" y="2040135"/>
            <a:ext cx="15894845" cy="9644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sz="4600"/>
            </a:pPr>
            <a:r>
              <a:t>Human Phys PCB 4701</a:t>
            </a:r>
          </a:p>
          <a:p>
            <a:pPr defTabSz="821531">
              <a:defRPr sz="4600"/>
            </a:pPr>
          </a:p>
          <a:p>
            <a:pPr defTabSz="821531">
              <a:defRPr b="1" sz="5800"/>
            </a:pPr>
            <a:r>
              <a:t>Sensory Physiology</a:t>
            </a:r>
          </a:p>
          <a:p>
            <a:pPr defTabSz="821531">
              <a:defRPr b="1" sz="5800"/>
            </a:pPr>
            <a:r>
              <a:t>Fox Chapter 10 part 2</a:t>
            </a:r>
          </a:p>
          <a:p>
            <a:pPr defTabSz="821531">
              <a:defRPr b="1" sz="5800"/>
            </a:pPr>
            <a:r>
              <a:t>Vestibular &amp; Audition</a:t>
            </a:r>
          </a:p>
          <a:p>
            <a:pPr defTabSz="821531">
              <a:defRPr b="1" sz="8000"/>
            </a:pPr>
          </a:p>
          <a:p>
            <a:pPr defTabSz="821531">
              <a:defRPr b="1" sz="8000"/>
            </a:pPr>
          </a:p>
          <a:p>
            <a:pPr defTabSz="821531">
              <a:defRPr b="1" sz="8000"/>
            </a:pPr>
          </a:p>
          <a:p>
            <a:pPr defTabSz="821531">
              <a:defRPr b="1" sz="8000"/>
            </a:pPr>
          </a:p>
          <a:p>
            <a:pPr defTabSz="821531">
              <a:defRPr sz="2400"/>
            </a:pPr>
            <a:r>
              <a:t>© T. Houpt, Ph.D.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Deflection of stereocilia opens K+ channels…"/>
          <p:cNvSpPr txBox="1"/>
          <p:nvPr>
            <p:ph type="title"/>
          </p:nvPr>
        </p:nvSpPr>
        <p:spPr>
          <a:xfrm>
            <a:off x="3316684" y="250031"/>
            <a:ext cx="15787689" cy="1553766"/>
          </a:xfrm>
          <a:prstGeom prst="rect">
            <a:avLst/>
          </a:prstGeom>
        </p:spPr>
        <p:txBody>
          <a:bodyPr/>
          <a:lstStyle/>
          <a:p>
            <a:pPr>
              <a:defRPr sz="5000"/>
            </a:pPr>
            <a:r>
              <a:t>Deflection of stereocilia opens K+ channels</a:t>
            </a:r>
          </a:p>
          <a:p>
            <a:pPr>
              <a:defRPr sz="50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pPr>
            <a:r>
              <a:t>K+ rushes into hair cell, causing depolarization</a:t>
            </a:r>
          </a:p>
        </p:txBody>
      </p:sp>
      <p:pic>
        <p:nvPicPr>
          <p:cNvPr id="235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17950" y="2406650"/>
            <a:ext cx="4937126" cy="108108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36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390857" y="2135981"/>
            <a:ext cx="5594351" cy="1107757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9" name="Group"/>
          <p:cNvGrpSpPr/>
          <p:nvPr/>
        </p:nvGrpSpPr>
        <p:grpSpPr>
          <a:xfrm>
            <a:off x="14805421" y="2360215"/>
            <a:ext cx="5921377" cy="10931527"/>
            <a:chOff x="0" y="0"/>
            <a:chExt cx="5921375" cy="10931525"/>
          </a:xfrm>
        </p:grpSpPr>
        <p:pic>
          <p:nvPicPr>
            <p:cNvPr id="237" name="image.pdf" descr="image.pdf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5921376" cy="109315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8" name="Shape"/>
            <p:cNvSpPr/>
            <p:nvPr/>
          </p:nvSpPr>
          <p:spPr>
            <a:xfrm>
              <a:off x="1762124" y="4268470"/>
              <a:ext cx="1750219" cy="1032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22" fill="norm" stroke="1" extrusionOk="0">
                  <a:moveTo>
                    <a:pt x="21159" y="20822"/>
                  </a:moveTo>
                  <a:cubicBezTo>
                    <a:pt x="21159" y="20822"/>
                    <a:pt x="21600" y="17222"/>
                    <a:pt x="21600" y="18302"/>
                  </a:cubicBezTo>
                  <a:cubicBezTo>
                    <a:pt x="21600" y="19382"/>
                    <a:pt x="16751" y="15422"/>
                    <a:pt x="16751" y="15422"/>
                  </a:cubicBezTo>
                  <a:lnTo>
                    <a:pt x="12563" y="5702"/>
                  </a:lnTo>
                  <a:lnTo>
                    <a:pt x="10359" y="1382"/>
                  </a:lnTo>
                  <a:cubicBezTo>
                    <a:pt x="10359" y="1382"/>
                    <a:pt x="4408" y="-778"/>
                    <a:pt x="3967" y="302"/>
                  </a:cubicBezTo>
                  <a:cubicBezTo>
                    <a:pt x="3527" y="1382"/>
                    <a:pt x="0" y="5342"/>
                    <a:pt x="0" y="5342"/>
                  </a:cubicBezTo>
                  <a:lnTo>
                    <a:pt x="1322" y="12902"/>
                  </a:lnTo>
                  <a:lnTo>
                    <a:pt x="8376" y="18662"/>
                  </a:lnTo>
                  <a:lnTo>
                    <a:pt x="14547" y="20102"/>
                  </a:lnTo>
                  <a:lnTo>
                    <a:pt x="21159" y="2082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8" tIns="53578" rIns="53578" bIns="53578" numCol="1" anchor="ctr">
              <a:noAutofit/>
            </a:bodyPr>
            <a:lstStyle/>
            <a:p>
              <a:pPr algn="ctr" defTabSz="821531">
                <a:defRPr sz="5200">
                  <a:latin typeface="Gill Sans"/>
                  <a:ea typeface="Gill Sans"/>
                  <a:cs typeface="Gill Sans"/>
                  <a:sym typeface="Gill Sans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Endolymph of inner ear has high [K+]…"/>
          <p:cNvSpPr txBox="1"/>
          <p:nvPr/>
        </p:nvSpPr>
        <p:spPr>
          <a:xfrm>
            <a:off x="3441909" y="213121"/>
            <a:ext cx="15662673" cy="1752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b="1" sz="5200"/>
            </a:pPr>
            <a:r>
              <a:t>Endolymph of inner ear has high [K+]</a:t>
            </a:r>
          </a:p>
          <a:p>
            <a:pPr defTabSz="821531">
              <a:defRPr b="1" sz="5200">
                <a:solidFill>
                  <a:srgbClr val="929292"/>
                </a:solidFill>
              </a:defRPr>
            </a:pPr>
            <a:r>
              <a:t>K+ in hair cells works like Na+ in neurons</a:t>
            </a:r>
          </a:p>
        </p:txBody>
      </p:sp>
      <p:grpSp>
        <p:nvGrpSpPr>
          <p:cNvPr id="252" name="Group"/>
          <p:cNvGrpSpPr/>
          <p:nvPr/>
        </p:nvGrpSpPr>
        <p:grpSpPr>
          <a:xfrm>
            <a:off x="9423796" y="1788715"/>
            <a:ext cx="7052471" cy="11516519"/>
            <a:chOff x="0" y="0"/>
            <a:chExt cx="7052470" cy="11516517"/>
          </a:xfrm>
        </p:grpSpPr>
        <p:grpSp>
          <p:nvGrpSpPr>
            <p:cNvPr id="250" name="Group"/>
            <p:cNvGrpSpPr/>
            <p:nvPr/>
          </p:nvGrpSpPr>
          <p:grpSpPr>
            <a:xfrm>
              <a:off x="-1" y="0"/>
              <a:ext cx="7052472" cy="11516518"/>
              <a:chOff x="0" y="0"/>
              <a:chExt cx="7052469" cy="11516517"/>
            </a:xfrm>
          </p:grpSpPr>
          <p:grpSp>
            <p:nvGrpSpPr>
              <p:cNvPr id="244" name="Group"/>
              <p:cNvGrpSpPr/>
              <p:nvPr/>
            </p:nvGrpSpPr>
            <p:grpSpPr>
              <a:xfrm>
                <a:off x="1131094" y="0"/>
                <a:ext cx="5921376" cy="10931526"/>
                <a:chOff x="0" y="0"/>
                <a:chExt cx="5921375" cy="10931525"/>
              </a:xfrm>
            </p:grpSpPr>
            <p:pic>
              <p:nvPicPr>
                <p:cNvPr id="242" name="image.pdf" descr="image.pdf"/>
                <p:cNvPicPr>
                  <a:picLocks noChangeAspect="0"/>
                </p:cNvPicPr>
                <p:nvPr/>
              </p:nvPicPr>
              <p:blipFill>
                <a:blip r:embed="rId2">
                  <a:extLst/>
                </a:blip>
                <a:stretch>
                  <a:fillRect/>
                </a:stretch>
              </p:blipFill>
              <p:spPr>
                <a:xfrm>
                  <a:off x="0" y="0"/>
                  <a:ext cx="5921376" cy="10931526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243" name="Shape"/>
                <p:cNvSpPr/>
                <p:nvPr/>
              </p:nvSpPr>
              <p:spPr>
                <a:xfrm>
                  <a:off x="1726405" y="4268470"/>
                  <a:ext cx="1750220" cy="10329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822" fill="norm" stroke="1" extrusionOk="0">
                      <a:moveTo>
                        <a:pt x="21159" y="20822"/>
                      </a:moveTo>
                      <a:cubicBezTo>
                        <a:pt x="21159" y="20822"/>
                        <a:pt x="21600" y="17222"/>
                        <a:pt x="21600" y="18302"/>
                      </a:cubicBezTo>
                      <a:cubicBezTo>
                        <a:pt x="21600" y="19382"/>
                        <a:pt x="16751" y="15422"/>
                        <a:pt x="16751" y="15422"/>
                      </a:cubicBezTo>
                      <a:lnTo>
                        <a:pt x="12563" y="5702"/>
                      </a:lnTo>
                      <a:lnTo>
                        <a:pt x="10359" y="1382"/>
                      </a:lnTo>
                      <a:cubicBezTo>
                        <a:pt x="10359" y="1382"/>
                        <a:pt x="4408" y="-778"/>
                        <a:pt x="3967" y="302"/>
                      </a:cubicBezTo>
                      <a:cubicBezTo>
                        <a:pt x="3527" y="1382"/>
                        <a:pt x="0" y="5342"/>
                        <a:pt x="0" y="5342"/>
                      </a:cubicBezTo>
                      <a:lnTo>
                        <a:pt x="1322" y="12902"/>
                      </a:lnTo>
                      <a:lnTo>
                        <a:pt x="8376" y="18662"/>
                      </a:lnTo>
                      <a:lnTo>
                        <a:pt x="14547" y="20102"/>
                      </a:lnTo>
                      <a:lnTo>
                        <a:pt x="21159" y="208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3578" tIns="53578" rIns="53578" bIns="53578" numCol="1" anchor="ctr">
                  <a:noAutofit/>
                </a:bodyPr>
                <a:lstStyle/>
                <a:p>
                  <a:pPr algn="ctr" defTabSz="821531">
                    <a:defRPr sz="5200">
                      <a:latin typeface="Gill Sans"/>
                      <a:ea typeface="Gill Sans"/>
                      <a:cs typeface="Gill Sans"/>
                      <a:sym typeface="Gill Sans"/>
                    </a:defRPr>
                  </a:pPr>
                </a:p>
              </p:txBody>
            </p:sp>
          </p:grpSp>
          <p:sp>
            <p:nvSpPr>
              <p:cNvPr id="245" name="Line"/>
              <p:cNvSpPr/>
              <p:nvPr/>
            </p:nvSpPr>
            <p:spPr>
              <a:xfrm flipH="1" flipV="1">
                <a:off x="0" y="10069910"/>
                <a:ext cx="1125141" cy="17859"/>
              </a:xfrm>
              <a:prstGeom prst="line">
                <a:avLst/>
              </a:prstGeom>
              <a:noFill/>
              <a:ln w="101600" cap="flat">
                <a:solidFill>
                  <a:srgbClr val="553D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246" name="Line"/>
              <p:cNvSpPr/>
              <p:nvPr/>
            </p:nvSpPr>
            <p:spPr>
              <a:xfrm flipH="1" flipV="1">
                <a:off x="4857750" y="10087767"/>
                <a:ext cx="1125141" cy="17860"/>
              </a:xfrm>
              <a:prstGeom prst="line">
                <a:avLst/>
              </a:prstGeom>
              <a:noFill/>
              <a:ln w="101600" cap="flat">
                <a:solidFill>
                  <a:srgbClr val="553D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247" name="Line"/>
              <p:cNvSpPr/>
              <p:nvPr/>
            </p:nvSpPr>
            <p:spPr>
              <a:xfrm flipV="1">
                <a:off x="6054328" y="10052049"/>
                <a:ext cx="1" cy="1410891"/>
              </a:xfrm>
              <a:prstGeom prst="line">
                <a:avLst/>
              </a:prstGeom>
              <a:noFill/>
              <a:ln w="101600" cap="flat">
                <a:solidFill>
                  <a:srgbClr val="553D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248" name="Line"/>
              <p:cNvSpPr/>
              <p:nvPr/>
            </p:nvSpPr>
            <p:spPr>
              <a:xfrm flipV="1">
                <a:off x="35718" y="10052049"/>
                <a:ext cx="1" cy="1410891"/>
              </a:xfrm>
              <a:prstGeom prst="line">
                <a:avLst/>
              </a:prstGeom>
              <a:noFill/>
              <a:ln w="101600" cap="flat">
                <a:solidFill>
                  <a:srgbClr val="553D00"/>
                </a:solidFill>
                <a:prstDash val="solid"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/>
              </a:p>
            </p:txBody>
          </p:sp>
          <p:sp>
            <p:nvSpPr>
              <p:cNvPr id="249" name="Rectangle"/>
              <p:cNvSpPr/>
              <p:nvPr/>
            </p:nvSpPr>
            <p:spPr>
              <a:xfrm>
                <a:off x="71437" y="10141346"/>
                <a:ext cx="5947173" cy="1375172"/>
              </a:xfrm>
              <a:prstGeom prst="rect">
                <a:avLst/>
              </a:prstGeom>
              <a:solidFill>
                <a:srgbClr val="A77B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8" tIns="53578" rIns="53578" bIns="53578" numCol="1" anchor="ctr">
                <a:noAutofit/>
              </a:bodyPr>
              <a:lstStyle/>
              <a:p>
                <a:pPr algn="ctr" defTabSz="821531">
                  <a:defRPr sz="5000">
                    <a:solidFill>
                      <a:srgbClr val="FFFFFF"/>
                    </a:solidFill>
                    <a:effectLst>
                      <a:outerShdw sx="100000" sy="100000" kx="0" ky="0" algn="b" rotWithShape="0" blurRad="38100" dist="12700" dir="540000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</a:p>
            </p:txBody>
          </p:sp>
        </p:grpSp>
        <p:sp>
          <p:nvSpPr>
            <p:cNvPr id="251" name="[K+]"/>
            <p:cNvSpPr txBox="1"/>
            <p:nvPr/>
          </p:nvSpPr>
          <p:spPr>
            <a:xfrm>
              <a:off x="2553890" y="10534252"/>
              <a:ext cx="837973" cy="5111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b="1" sz="24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[K+]</a:t>
              </a:r>
            </a:p>
          </p:txBody>
        </p:sp>
      </p:grpSp>
      <p:sp>
        <p:nvSpPr>
          <p:cNvPr id="253" name="[K+] = 157 mM"/>
          <p:cNvSpPr txBox="1"/>
          <p:nvPr/>
        </p:nvSpPr>
        <p:spPr>
          <a:xfrm>
            <a:off x="4387453" y="3571875"/>
            <a:ext cx="6482954" cy="1181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b="1" sz="66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[K+] = 157 mM</a:t>
            </a:r>
          </a:p>
        </p:txBody>
      </p:sp>
      <p:sp>
        <p:nvSpPr>
          <p:cNvPr id="254" name="[Na+] = 1.3 mM"/>
          <p:cNvSpPr txBox="1"/>
          <p:nvPr/>
        </p:nvSpPr>
        <p:spPr>
          <a:xfrm>
            <a:off x="4387453" y="5072062"/>
            <a:ext cx="6482954" cy="535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b="1" sz="24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[Na+] = 1.3 mM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BEAR_11_14.jpg" descr="BEAR_11_1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37484" y="2696765"/>
            <a:ext cx="12858751" cy="24199454"/>
          </a:xfrm>
          <a:prstGeom prst="rect">
            <a:avLst/>
          </a:prstGeom>
          <a:ln w="12700"/>
        </p:spPr>
      </p:pic>
      <p:sp>
        <p:nvSpPr>
          <p:cNvPr id="257" name="Bending of stereocilia causes change in membrane potential"/>
          <p:cNvSpPr txBox="1"/>
          <p:nvPr>
            <p:ph type="title"/>
          </p:nvPr>
        </p:nvSpPr>
        <p:spPr>
          <a:xfrm>
            <a:off x="3958828" y="0"/>
            <a:ext cx="13671551" cy="2695575"/>
          </a:xfrm>
          <a:prstGeom prst="rect">
            <a:avLst/>
          </a:prstGeom>
        </p:spPr>
        <p:txBody>
          <a:bodyPr/>
          <a:lstStyle/>
          <a:p>
            <a:pPr/>
            <a:r>
              <a:t>Bending of stereocilia causes change in membrane potential </a:t>
            </a:r>
          </a:p>
        </p:txBody>
      </p:sp>
      <p:sp>
        <p:nvSpPr>
          <p:cNvPr id="258" name="K+ channels opened"/>
          <p:cNvSpPr txBox="1"/>
          <p:nvPr/>
        </p:nvSpPr>
        <p:spPr>
          <a:xfrm>
            <a:off x="15585281" y="5518546"/>
            <a:ext cx="5655097" cy="9822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4600">
                <a:solidFill>
                  <a:srgbClr val="FF4013"/>
                </a:solidFill>
                <a:uFill>
                  <a:solidFill>
                    <a:srgbClr val="FF4013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K+ channels opened</a:t>
            </a:r>
          </a:p>
        </p:txBody>
      </p:sp>
      <p:sp>
        <p:nvSpPr>
          <p:cNvPr id="259" name="K+ channels closed"/>
          <p:cNvSpPr txBox="1"/>
          <p:nvPr/>
        </p:nvSpPr>
        <p:spPr>
          <a:xfrm>
            <a:off x="8548687" y="10590609"/>
            <a:ext cx="5453779" cy="982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4600">
                <a:solidFill>
                  <a:srgbClr val="FF4013"/>
                </a:solidFill>
                <a:uFill>
                  <a:solidFill>
                    <a:srgbClr val="FF4013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K+ channels closed</a:t>
            </a:r>
          </a:p>
        </p:txBody>
      </p:sp>
      <p:sp>
        <p:nvSpPr>
          <p:cNvPr id="260" name="Line"/>
          <p:cNvSpPr/>
          <p:nvPr/>
        </p:nvSpPr>
        <p:spPr>
          <a:xfrm>
            <a:off x="16538556" y="6521234"/>
            <a:ext cx="1066118" cy="1230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cubicBezTo>
                  <a:pt x="411" y="2614"/>
                  <a:pt x="222" y="6622"/>
                  <a:pt x="1246" y="7920"/>
                </a:cubicBezTo>
                <a:cubicBezTo>
                  <a:pt x="2196" y="9124"/>
                  <a:pt x="7033" y="10808"/>
                  <a:pt x="8723" y="11520"/>
                </a:cubicBezTo>
                <a:cubicBezTo>
                  <a:pt x="10415" y="12233"/>
                  <a:pt x="15263" y="13383"/>
                  <a:pt x="16615" y="14400"/>
                </a:cubicBezTo>
                <a:cubicBezTo>
                  <a:pt x="18146" y="15550"/>
                  <a:pt x="19955" y="19224"/>
                  <a:pt x="21600" y="21600"/>
                </a:cubicBezTo>
              </a:path>
            </a:pathLst>
          </a:custGeom>
          <a:ln w="50800">
            <a:solidFill>
              <a:srgbClr val="000000"/>
            </a:solidFill>
            <a:tailEnd type="triangle"/>
          </a:ln>
        </p:spPr>
        <p:txBody>
          <a:bodyPr lIns="71437" tIns="71437" rIns="71437" bIns="71437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261" name="more transmitter release onto sensory nerve"/>
          <p:cNvSpPr txBox="1"/>
          <p:nvPr/>
        </p:nvSpPr>
        <p:spPr>
          <a:xfrm>
            <a:off x="16299656" y="7768828"/>
            <a:ext cx="4482704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more transmitter release onto sensory nerve</a:t>
            </a:r>
          </a:p>
        </p:txBody>
      </p:sp>
      <p:sp>
        <p:nvSpPr>
          <p:cNvPr id="262" name="less transmitter release onto sensory nerve"/>
          <p:cNvSpPr txBox="1"/>
          <p:nvPr/>
        </p:nvSpPr>
        <p:spPr>
          <a:xfrm>
            <a:off x="14049375" y="10608468"/>
            <a:ext cx="4482704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less transmitter release onto sensory nerve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Vestibular System"/>
          <p:cNvSpPr txBox="1"/>
          <p:nvPr/>
        </p:nvSpPr>
        <p:spPr>
          <a:xfrm>
            <a:off x="4045578" y="446484"/>
            <a:ext cx="5972131" cy="928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b="1" sz="5200"/>
            </a:lvl1pPr>
          </a:lstStyle>
          <a:p>
            <a:pPr/>
            <a:r>
              <a:t>Vestibular System</a:t>
            </a:r>
          </a:p>
        </p:txBody>
      </p:sp>
      <p:sp>
        <p:nvSpPr>
          <p:cNvPr id="265" name="To maintain balance and maintenance of gaze (eye position) and posture (skeletal position).…"/>
          <p:cNvSpPr txBox="1"/>
          <p:nvPr/>
        </p:nvSpPr>
        <p:spPr>
          <a:xfrm>
            <a:off x="3941971" y="1440656"/>
            <a:ext cx="15626954" cy="82986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sz="3600"/>
            </a:pPr>
            <a:r>
              <a:t>To maintain balance and maintenance of gaze (eye position) and posture (skeletal position).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t>Requires 2 out of 3 components: inner ear, vision, and/or </a:t>
            </a:r>
            <a:r>
              <a:rPr b="1"/>
              <a:t>proprioception</a:t>
            </a:r>
            <a:r>
              <a:t> (position of joints, limbs)</a:t>
            </a:r>
            <a:r>
              <a:rPr b="1"/>
              <a:t> </a:t>
            </a:r>
            <a:endParaRPr b="1"/>
          </a:p>
          <a:p>
            <a:pPr defTabSz="821531">
              <a:defRPr sz="3600"/>
            </a:pPr>
            <a:endParaRPr b="1"/>
          </a:p>
          <a:p>
            <a:pPr defTabSz="821531">
              <a:defRPr sz="3600"/>
            </a:pPr>
            <a:r>
              <a:rPr b="1">
                <a:solidFill>
                  <a:srgbClr val="0056D6"/>
                </a:solidFill>
              </a:rPr>
              <a:t>Utricle</a:t>
            </a:r>
            <a:r>
              <a:t> detects linear acceleration, using </a:t>
            </a:r>
            <a:r>
              <a:rPr b="1">
                <a:solidFill>
                  <a:srgbClr val="E63B7A"/>
                </a:solidFill>
              </a:rPr>
              <a:t>otoliths</a:t>
            </a:r>
            <a:r>
              <a:t> (“ear stones”, calcium carbonate crystals) as inertial mass to detect gravity and starting/stopping during linear motion.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rPr b="1">
                <a:solidFill>
                  <a:srgbClr val="61177C"/>
                </a:solidFill>
              </a:rPr>
              <a:t>Semicircular Canals</a:t>
            </a:r>
            <a:r>
              <a:t> detect rotational acceleration in each of 3 planes. Sloshing of endolymph around the canal; deforms </a:t>
            </a:r>
            <a:r>
              <a:rPr b="1">
                <a:solidFill>
                  <a:srgbClr val="D95000"/>
                </a:solidFill>
              </a:rPr>
              <a:t>cupula</a:t>
            </a:r>
            <a:r>
              <a:t> which bends hair cells.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t>Loss of inner ears -&gt; inability to detect gravity, rotation.</a:t>
            </a:r>
          </a:p>
        </p:txBody>
      </p:sp>
      <p:sp>
        <p:nvSpPr>
          <p:cNvPr id="266" name="Conflict Hypothesis of Motion Sickness…"/>
          <p:cNvSpPr txBox="1"/>
          <p:nvPr/>
        </p:nvSpPr>
        <p:spPr>
          <a:xfrm>
            <a:off x="3205932" y="10004460"/>
            <a:ext cx="18333186" cy="30296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marL="1425109" marR="115598" indent="-1309511" defTabSz="2589609">
              <a:spcBef>
                <a:spcPts val="4100"/>
              </a:spcBef>
              <a:buClr>
                <a:srgbClr val="000000"/>
              </a:buClr>
              <a:buFont typeface="Helvetica"/>
              <a:defRPr b="1" sz="3600">
                <a:solidFill>
                  <a:srgbClr val="008F00"/>
                </a:solidFill>
                <a:uFill>
                  <a:solidFill>
                    <a:srgbClr val="008F00"/>
                  </a:solidFill>
                </a:uFill>
              </a:defRPr>
            </a:pPr>
            <a:r>
              <a:t>Conflict Hypothesis of Motion Sickness</a:t>
            </a:r>
          </a:p>
          <a:p>
            <a:pPr marL="1425109" marR="115598" indent="-1309511" defTabSz="2589609">
              <a:spcBef>
                <a:spcPts val="4100"/>
              </a:spcBef>
              <a:buClr>
                <a:srgbClr val="000000"/>
              </a:buClr>
              <a:buFont typeface="Helvetica"/>
              <a:defRPr sz="3600">
                <a:uFill>
                  <a:solidFill>
                    <a:srgbClr val="000000"/>
                  </a:solidFill>
                </a:uFill>
              </a:defRPr>
            </a:pPr>
            <a:r>
              <a:t>When inputs to vestibular system don’t agree with each other, causes dizzyness and nausea</a:t>
            </a:r>
          </a:p>
          <a:p>
            <a:pPr marL="1425109" marR="115598" indent="-1309511" defTabSz="2589609">
              <a:spcBef>
                <a:spcPts val="1600"/>
              </a:spcBef>
              <a:buClr>
                <a:srgbClr val="000000"/>
              </a:buClr>
              <a:buFont typeface="Helvetica"/>
              <a:defRPr sz="3600">
                <a:uFill>
                  <a:solidFill>
                    <a:srgbClr val="000000"/>
                  </a:solidFill>
                </a:uFill>
              </a:defRPr>
            </a:pPr>
            <a:r>
              <a:t>e.g. reading book in bumpy car: visual field is steady, but inner ear reports accelerations</a:t>
            </a:r>
          </a:p>
        </p:txBody>
      </p:sp>
      <p:sp>
        <p:nvSpPr>
          <p:cNvPr id="267" name="T"/>
          <p:cNvSpPr txBox="1"/>
          <p:nvPr/>
        </p:nvSpPr>
        <p:spPr>
          <a:xfrm>
            <a:off x="22336834" y="12537841"/>
            <a:ext cx="646270" cy="8929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b="1" sz="5200">
                <a:solidFill>
                  <a:srgbClr val="FFE4A8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Fox Figure 10.17"/>
          <p:cNvSpPr txBox="1"/>
          <p:nvPr/>
        </p:nvSpPr>
        <p:spPr>
          <a:xfrm>
            <a:off x="17139046" y="12608718"/>
            <a:ext cx="3446861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Fox Figure 10.17</a:t>
            </a:r>
          </a:p>
        </p:txBody>
      </p:sp>
      <p:grpSp>
        <p:nvGrpSpPr>
          <p:cNvPr id="272" name="Group"/>
          <p:cNvGrpSpPr/>
          <p:nvPr/>
        </p:nvGrpSpPr>
        <p:grpSpPr>
          <a:xfrm>
            <a:off x="4262437" y="1357312"/>
            <a:ext cx="15841267" cy="10612439"/>
            <a:chOff x="0" y="0"/>
            <a:chExt cx="15841265" cy="10612437"/>
          </a:xfrm>
        </p:grpSpPr>
        <p:pic>
          <p:nvPicPr>
            <p:cNvPr id="270" name="fox78119_1017.jpg" descr="fox78119_1017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388937"/>
              <a:ext cx="15841266" cy="102235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1" name="Rectangle"/>
            <p:cNvSpPr/>
            <p:nvPr/>
          </p:nvSpPr>
          <p:spPr>
            <a:xfrm>
              <a:off x="2214562" y="0"/>
              <a:ext cx="10947798" cy="67865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Fox Figure 10.17"/>
          <p:cNvSpPr txBox="1"/>
          <p:nvPr/>
        </p:nvSpPr>
        <p:spPr>
          <a:xfrm>
            <a:off x="17139046" y="12590859"/>
            <a:ext cx="3446861" cy="463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Fox Figure 10.17</a:t>
            </a:r>
          </a:p>
        </p:txBody>
      </p:sp>
      <p:grpSp>
        <p:nvGrpSpPr>
          <p:cNvPr id="277" name="Group"/>
          <p:cNvGrpSpPr/>
          <p:nvPr/>
        </p:nvGrpSpPr>
        <p:grpSpPr>
          <a:xfrm>
            <a:off x="4262437" y="1339453"/>
            <a:ext cx="15841267" cy="10630297"/>
            <a:chOff x="0" y="0"/>
            <a:chExt cx="15841265" cy="10630296"/>
          </a:xfrm>
        </p:grpSpPr>
        <p:pic>
          <p:nvPicPr>
            <p:cNvPr id="275" name="fox78119_1017.jpg" descr="fox78119_1017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406796"/>
              <a:ext cx="15841266" cy="102235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6" name="Rectangle"/>
            <p:cNvSpPr/>
            <p:nvPr/>
          </p:nvSpPr>
          <p:spPr>
            <a:xfrm>
              <a:off x="2214562" y="0"/>
              <a:ext cx="10947798" cy="67865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0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278" name="Quote Bubble"/>
          <p:cNvSpPr/>
          <p:nvPr/>
        </p:nvSpPr>
        <p:spPr>
          <a:xfrm rot="347573">
            <a:off x="10379914" y="1316702"/>
            <a:ext cx="2536032" cy="2870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8777" y="0"/>
                </a:moveTo>
                <a:lnTo>
                  <a:pt x="15079" y="2598"/>
                </a:lnTo>
                <a:cubicBezTo>
                  <a:pt x="14724" y="2553"/>
                  <a:pt x="14364" y="2520"/>
                  <a:pt x="13994" y="2520"/>
                </a:cubicBezTo>
                <a:lnTo>
                  <a:pt x="7606" y="2520"/>
                </a:lnTo>
                <a:cubicBezTo>
                  <a:pt x="3405" y="2520"/>
                  <a:pt x="0" y="5528"/>
                  <a:pt x="0" y="9238"/>
                </a:cubicBezTo>
                <a:lnTo>
                  <a:pt x="0" y="14882"/>
                </a:lnTo>
                <a:cubicBezTo>
                  <a:pt x="0" y="18592"/>
                  <a:pt x="3405" y="21600"/>
                  <a:pt x="7606" y="21600"/>
                </a:cubicBezTo>
                <a:lnTo>
                  <a:pt x="13994" y="21600"/>
                </a:lnTo>
                <a:cubicBezTo>
                  <a:pt x="18195" y="21600"/>
                  <a:pt x="21600" y="18592"/>
                  <a:pt x="21600" y="14882"/>
                </a:cubicBezTo>
                <a:lnTo>
                  <a:pt x="21600" y="9238"/>
                </a:lnTo>
                <a:cubicBezTo>
                  <a:pt x="21600" y="6874"/>
                  <a:pt x="20215" y="4798"/>
                  <a:pt x="18125" y="3601"/>
                </a:cubicBezTo>
                <a:lnTo>
                  <a:pt x="18777" y="0"/>
                </a:lnTo>
                <a:close/>
              </a:path>
            </a:pathLst>
          </a:custGeom>
          <a:ln w="50800">
            <a:solidFill>
              <a:srgbClr val="FF4013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30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279" name="“not moving”"/>
          <p:cNvSpPr txBox="1"/>
          <p:nvPr/>
        </p:nvSpPr>
        <p:spPr>
          <a:xfrm>
            <a:off x="12781359" y="732234"/>
            <a:ext cx="2624149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“not moving”</a:t>
            </a:r>
          </a:p>
        </p:txBody>
      </p:sp>
      <p:sp>
        <p:nvSpPr>
          <p:cNvPr id="280" name="Quote Bubble"/>
          <p:cNvSpPr/>
          <p:nvPr/>
        </p:nvSpPr>
        <p:spPr>
          <a:xfrm rot="347573">
            <a:off x="4320279" y="1780849"/>
            <a:ext cx="3107532" cy="34254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541" y="0"/>
                </a:moveTo>
                <a:lnTo>
                  <a:pt x="9401" y="4933"/>
                </a:lnTo>
                <a:lnTo>
                  <a:pt x="6207" y="4933"/>
                </a:lnTo>
                <a:cubicBezTo>
                  <a:pt x="2779" y="4933"/>
                  <a:pt x="0" y="7454"/>
                  <a:pt x="0" y="10564"/>
                </a:cubicBezTo>
                <a:lnTo>
                  <a:pt x="0" y="15969"/>
                </a:lnTo>
                <a:cubicBezTo>
                  <a:pt x="0" y="19079"/>
                  <a:pt x="2779" y="21600"/>
                  <a:pt x="6207" y="21600"/>
                </a:cubicBezTo>
                <a:lnTo>
                  <a:pt x="15393" y="21600"/>
                </a:lnTo>
                <a:cubicBezTo>
                  <a:pt x="18821" y="21600"/>
                  <a:pt x="21600" y="19079"/>
                  <a:pt x="21600" y="15969"/>
                </a:cubicBezTo>
                <a:lnTo>
                  <a:pt x="21600" y="10564"/>
                </a:lnTo>
                <a:cubicBezTo>
                  <a:pt x="21600" y="7454"/>
                  <a:pt x="18821" y="4933"/>
                  <a:pt x="15393" y="4933"/>
                </a:cubicBezTo>
                <a:lnTo>
                  <a:pt x="11884" y="4933"/>
                </a:lnTo>
                <a:lnTo>
                  <a:pt x="10541" y="0"/>
                </a:lnTo>
                <a:close/>
              </a:path>
            </a:pathLst>
          </a:custGeom>
          <a:ln w="50800">
            <a:solidFill>
              <a:srgbClr val="FF4013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30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  <p:sp>
        <p:nvSpPr>
          <p:cNvPr id="281" name="“bouncing, rocking”"/>
          <p:cNvSpPr txBox="1"/>
          <p:nvPr/>
        </p:nvSpPr>
        <p:spPr>
          <a:xfrm>
            <a:off x="5316140" y="732234"/>
            <a:ext cx="3887212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“bouncing, rocking”</a:t>
            </a:r>
          </a:p>
        </p:txBody>
      </p:sp>
      <p:sp>
        <p:nvSpPr>
          <p:cNvPr id="282" name="Line"/>
          <p:cNvSpPr/>
          <p:nvPr/>
        </p:nvSpPr>
        <p:spPr>
          <a:xfrm flipH="1" flipV="1">
            <a:off x="11691937" y="7697390"/>
            <a:ext cx="17860" cy="4625579"/>
          </a:xfrm>
          <a:prstGeom prst="line">
            <a:avLst/>
          </a:prstGeom>
          <a:ln w="101600">
            <a:solidFill>
              <a:srgbClr val="FF4013"/>
            </a:solidFill>
            <a:headEnd type="stealth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83" name="Motion Sickness"/>
          <p:cNvSpPr txBox="1"/>
          <p:nvPr/>
        </p:nvSpPr>
        <p:spPr>
          <a:xfrm>
            <a:off x="9745265" y="12447984"/>
            <a:ext cx="3624135" cy="6607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solidFill>
                  <a:srgbClr val="669C35"/>
                </a:solidFill>
                <a:uFill>
                  <a:solidFill>
                    <a:srgbClr val="669C35"/>
                  </a:solidFill>
                </a:uFill>
              </a:defRPr>
            </a:lvl1pPr>
          </a:lstStyle>
          <a:p>
            <a:pPr/>
            <a:r>
              <a:t>Motion Sickness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Fox Figure 10.12"/>
          <p:cNvSpPr txBox="1"/>
          <p:nvPr/>
        </p:nvSpPr>
        <p:spPr>
          <a:xfrm>
            <a:off x="17585531" y="12787312"/>
            <a:ext cx="31789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Fox Figure 10.12</a:t>
            </a:r>
          </a:p>
        </p:txBody>
      </p:sp>
      <p:grpSp>
        <p:nvGrpSpPr>
          <p:cNvPr id="288" name="Group"/>
          <p:cNvGrpSpPr/>
          <p:nvPr/>
        </p:nvGrpSpPr>
        <p:grpSpPr>
          <a:xfrm>
            <a:off x="4423171" y="821531"/>
            <a:ext cx="15537656" cy="11707020"/>
            <a:chOff x="0" y="0"/>
            <a:chExt cx="15537654" cy="11707018"/>
          </a:xfrm>
        </p:grpSpPr>
        <p:pic>
          <p:nvPicPr>
            <p:cNvPr id="286" name="fox78119_1012.jpg" descr="fox78119_1012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365918"/>
              <a:ext cx="15537655" cy="113411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87" name="Rectangle"/>
            <p:cNvSpPr/>
            <p:nvPr/>
          </p:nvSpPr>
          <p:spPr>
            <a:xfrm>
              <a:off x="2089546" y="0"/>
              <a:ext cx="10947798" cy="67865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pic>
        <p:nvPicPr>
          <p:cNvPr id="289" name="Rounded Rectangle Rounded rectangle" descr="Rounded Rectangle Rounded rectangl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10800000">
            <a:off x="4140200" y="1252934"/>
            <a:ext cx="8477647" cy="11620898"/>
          </a:xfrm>
          <a:prstGeom prst="rect">
            <a:avLst/>
          </a:prstGeom>
        </p:spPr>
      </p:pic>
      <p:sp>
        <p:nvSpPr>
          <p:cNvPr id="291" name="Vestibular Apparatus = “Labyrinth”"/>
          <p:cNvSpPr txBox="1"/>
          <p:nvPr/>
        </p:nvSpPr>
        <p:spPr>
          <a:xfrm>
            <a:off x="4244578" y="464343"/>
            <a:ext cx="10954082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Vestibular Apparatus = “Labyrinth”</a:t>
            </a:r>
          </a:p>
        </p:txBody>
      </p:sp>
      <p:sp>
        <p:nvSpPr>
          <p:cNvPr id="292" name="Vestibulocochlear…"/>
          <p:cNvSpPr txBox="1"/>
          <p:nvPr/>
        </p:nvSpPr>
        <p:spPr>
          <a:xfrm>
            <a:off x="17919301" y="5289153"/>
            <a:ext cx="3248038" cy="1057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sz="3000">
                <a:solidFill>
                  <a:srgbClr val="252525"/>
                </a:solidFill>
              </a:defRPr>
            </a:pPr>
            <a:r>
              <a:t>Vestibulocochlear </a:t>
            </a:r>
          </a:p>
          <a:p>
            <a:pPr>
              <a:defRPr sz="3000">
                <a:solidFill>
                  <a:srgbClr val="252525"/>
                </a:solidFill>
              </a:defRPr>
            </a:pPr>
            <a:r>
              <a:t>Cranial Nerve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BEAR_11_29a.jpg" descr="BEAR_11_29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45265" y="169664"/>
            <a:ext cx="11109050" cy="19163110"/>
          </a:xfrm>
          <a:prstGeom prst="rect">
            <a:avLst/>
          </a:prstGeom>
          <a:ln w="12700">
            <a:miter lim="400000"/>
          </a:ln>
        </p:spPr>
      </p:pic>
      <p:sp>
        <p:nvSpPr>
          <p:cNvPr id="295" name="Utricle…"/>
          <p:cNvSpPr txBox="1"/>
          <p:nvPr/>
        </p:nvSpPr>
        <p:spPr>
          <a:xfrm>
            <a:off x="3053101" y="462160"/>
            <a:ext cx="5860841" cy="245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1" indent="342900" defTabSz="821531">
              <a:defRPr b="1" sz="5000"/>
            </a:pPr>
            <a:r>
              <a:t>Utricle</a:t>
            </a:r>
          </a:p>
          <a:p>
            <a:pPr lvl="1" indent="342900" defTabSz="821531">
              <a:defRPr sz="5000"/>
            </a:pPr>
            <a:r>
              <a:t>detection of</a:t>
            </a:r>
          </a:p>
          <a:p>
            <a:pPr lvl="1" indent="342900" defTabSz="821531">
              <a:defRPr sz="5000"/>
            </a:pPr>
            <a:r>
              <a:t>linear acceleration</a:t>
            </a:r>
          </a:p>
        </p:txBody>
      </p:sp>
      <p:grpSp>
        <p:nvGrpSpPr>
          <p:cNvPr id="298" name="Group"/>
          <p:cNvGrpSpPr/>
          <p:nvPr/>
        </p:nvGrpSpPr>
        <p:grpSpPr>
          <a:xfrm>
            <a:off x="3048000" y="4446984"/>
            <a:ext cx="6393654" cy="4822031"/>
            <a:chOff x="0" y="0"/>
            <a:chExt cx="6393653" cy="4822029"/>
          </a:xfrm>
        </p:grpSpPr>
        <p:pic>
          <p:nvPicPr>
            <p:cNvPr id="296" name="fox78119_1012.jpg" descr="fox78119_1012.jp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150719"/>
              <a:ext cx="6393654" cy="46713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97" name="Rectangle"/>
            <p:cNvSpPr/>
            <p:nvPr/>
          </p:nvSpPr>
          <p:spPr>
            <a:xfrm>
              <a:off x="859836" y="0"/>
              <a:ext cx="4504958" cy="27953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BEAR_11_29b.jpg" descr="BEAR_11_29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12781" y="308917"/>
            <a:ext cx="9340454" cy="14062572"/>
          </a:xfrm>
          <a:prstGeom prst="rect">
            <a:avLst/>
          </a:prstGeom>
          <a:ln w="12700">
            <a:miter lim="400000"/>
          </a:ln>
        </p:spPr>
      </p:pic>
      <p:sp>
        <p:nvSpPr>
          <p:cNvPr id="301" name="see Fox Figure 10.15"/>
          <p:cNvSpPr txBox="1"/>
          <p:nvPr/>
        </p:nvSpPr>
        <p:spPr>
          <a:xfrm>
            <a:off x="17103328" y="12733734"/>
            <a:ext cx="3946922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see Fox Figure 10.15</a:t>
            </a:r>
          </a:p>
        </p:txBody>
      </p:sp>
      <p:sp>
        <p:nvSpPr>
          <p:cNvPr id="302" name="Line"/>
          <p:cNvSpPr/>
          <p:nvPr/>
        </p:nvSpPr>
        <p:spPr>
          <a:xfrm>
            <a:off x="5798335" y="4321968"/>
            <a:ext cx="892978" cy="31968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3" h="21600" fill="norm" stroke="1" extrusionOk="0">
                <a:moveTo>
                  <a:pt x="21583" y="0"/>
                </a:moveTo>
                <a:cubicBezTo>
                  <a:pt x="16170" y="1752"/>
                  <a:pt x="7316" y="3959"/>
                  <a:pt x="5180" y="5309"/>
                </a:cubicBezTo>
                <a:cubicBezTo>
                  <a:pt x="1515" y="7625"/>
                  <a:pt x="47" y="14626"/>
                  <a:pt x="0" y="17256"/>
                </a:cubicBezTo>
                <a:cubicBezTo>
                  <a:pt x="-17" y="18211"/>
                  <a:pt x="1157" y="20166"/>
                  <a:pt x="1727" y="21600"/>
                </a:cubicBezTo>
              </a:path>
            </a:pathLst>
          </a:custGeom>
          <a:ln w="101600">
            <a:solidFill>
              <a:srgbClr val="E32400"/>
            </a:solidFill>
            <a:miter lim="400000"/>
            <a:tailEnd type="triangle"/>
          </a:ln>
        </p:spPr>
        <p:txBody>
          <a:bodyPr lIns="71437" tIns="71437" rIns="71437" bIns="71437" anchor="ctr"/>
          <a:lstStyle/>
          <a:p>
            <a:pPr algn="ctr" defTabSz="821531">
              <a:defRPr sz="58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sp>
        <p:nvSpPr>
          <p:cNvPr id="303" name="Gravitational…"/>
          <p:cNvSpPr txBox="1"/>
          <p:nvPr/>
        </p:nvSpPr>
        <p:spPr>
          <a:xfrm>
            <a:off x="4603343" y="7633692"/>
            <a:ext cx="3143251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algn="ctr" defTabSz="821531">
              <a:defRPr sz="3200"/>
            </a:pPr>
            <a:r>
              <a:t>Gravitational</a:t>
            </a:r>
          </a:p>
          <a:p>
            <a:pPr algn="ctr" defTabSz="821531">
              <a:defRPr sz="3200"/>
            </a:pPr>
            <a:r>
              <a:t>force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lide Number"/>
          <p:cNvSpPr txBox="1"/>
          <p:nvPr>
            <p:ph type="sldNum" sz="quarter" idx="2"/>
          </p:nvPr>
        </p:nvSpPr>
        <p:spPr>
          <a:xfrm>
            <a:off x="20162448" y="13108781"/>
            <a:ext cx="518307" cy="50006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06" name="Figure 10.15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10.15</a:t>
            </a:r>
          </a:p>
        </p:txBody>
      </p:sp>
      <p:pic>
        <p:nvPicPr>
          <p:cNvPr id="307" name="fox78119_1015.jpg" descr="fox78119_1015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30950" y="607218"/>
            <a:ext cx="11722101" cy="12501564"/>
          </a:xfrm>
          <a:prstGeom prst="rect">
            <a:avLst/>
          </a:prstGeom>
          <a:ln w="12700">
            <a:miter lim="400000"/>
          </a:ln>
        </p:spPr>
      </p:pic>
      <p:sp>
        <p:nvSpPr>
          <p:cNvPr id="308" name="Rectangle"/>
          <p:cNvSpPr/>
          <p:nvPr/>
        </p:nvSpPr>
        <p:spPr>
          <a:xfrm>
            <a:off x="6494859" y="214312"/>
            <a:ext cx="10947798" cy="678657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Anatomy of Inner Ear"/>
          <p:cNvSpPr txBox="1"/>
          <p:nvPr/>
        </p:nvSpPr>
        <p:spPr>
          <a:xfrm>
            <a:off x="4001924" y="875109"/>
            <a:ext cx="6988127" cy="928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b="1" sz="5200"/>
            </a:lvl1pPr>
          </a:lstStyle>
          <a:p>
            <a:pPr/>
            <a:r>
              <a:t>Anatomy of Inner Ear</a:t>
            </a:r>
          </a:p>
        </p:txBody>
      </p:sp>
      <p:sp>
        <p:nvSpPr>
          <p:cNvPr id="189" name="Hair Cells…"/>
          <p:cNvSpPr txBox="1"/>
          <p:nvPr/>
        </p:nvSpPr>
        <p:spPr>
          <a:xfrm>
            <a:off x="3995549" y="2196703"/>
            <a:ext cx="16305611" cy="9322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b="1" sz="5000"/>
            </a:pPr>
            <a:r>
              <a:t>Hair Cells</a:t>
            </a:r>
          </a:p>
          <a:p>
            <a:pPr defTabSz="821531">
              <a:defRPr sz="5000"/>
            </a:pPr>
            <a:r>
              <a:t>Receptor cells for audition and vestibular system.</a:t>
            </a:r>
          </a:p>
          <a:p>
            <a:pPr defTabSz="821531">
              <a:defRPr b="1" sz="5000"/>
            </a:pPr>
          </a:p>
          <a:p>
            <a:pPr defTabSz="821531">
              <a:defRPr b="1" sz="5000"/>
            </a:pPr>
            <a:r>
              <a:t>Vestibular Apparatus</a:t>
            </a:r>
          </a:p>
          <a:p>
            <a:pPr defTabSz="821531">
              <a:defRPr sz="5000"/>
            </a:pPr>
            <a:r>
              <a:rPr b="1">
                <a:solidFill>
                  <a:srgbClr val="0056D6"/>
                </a:solidFill>
              </a:rPr>
              <a:t>Utricle</a:t>
            </a:r>
            <a:r>
              <a:t> &amp; Saccule detect linear acceleration</a:t>
            </a:r>
          </a:p>
          <a:p>
            <a:pPr defTabSz="821531">
              <a:defRPr sz="5000"/>
            </a:pPr>
            <a:r>
              <a:rPr b="1">
                <a:solidFill>
                  <a:srgbClr val="61177C"/>
                </a:solidFill>
              </a:rPr>
              <a:t>Semicircular Canals</a:t>
            </a:r>
            <a:r>
              <a:t> detect rotational acceleration</a:t>
            </a:r>
          </a:p>
          <a:p>
            <a:pPr defTabSz="821531">
              <a:defRPr sz="5000"/>
            </a:pPr>
          </a:p>
          <a:p>
            <a:pPr defTabSz="821531">
              <a:defRPr b="1" sz="5000"/>
            </a:pPr>
            <a:r>
              <a:t>Audition</a:t>
            </a:r>
          </a:p>
          <a:p>
            <a:pPr defTabSz="821531">
              <a:defRPr sz="5000"/>
            </a:pPr>
            <a:r>
              <a:rPr b="1">
                <a:solidFill>
                  <a:srgbClr val="B51A00"/>
                </a:solidFill>
              </a:rPr>
              <a:t>Cochlea</a:t>
            </a:r>
            <a:r>
              <a:t> detects </a:t>
            </a:r>
            <a:r>
              <a:rPr b="1"/>
              <a:t>sound</a:t>
            </a:r>
            <a:r>
              <a:t> waves</a:t>
            </a:r>
          </a:p>
          <a:p>
            <a:pPr defTabSz="821531">
              <a:defRPr sz="5000"/>
            </a:pPr>
          </a:p>
          <a:p>
            <a:pPr defTabSz="821531">
              <a:defRPr sz="5000"/>
            </a:pPr>
            <a:r>
              <a:t>Inner ear connected by ducts filled with </a:t>
            </a:r>
            <a:r>
              <a:rPr b="1">
                <a:solidFill>
                  <a:srgbClr val="3A88FE"/>
                </a:solidFill>
              </a:rPr>
              <a:t>endolymph</a:t>
            </a:r>
            <a:r>
              <a:t>, a high [K</a:t>
            </a:r>
            <a:r>
              <a:rPr baseline="31999"/>
              <a:t>+</a:t>
            </a:r>
            <a:r>
              <a:t>] fluid</a:t>
            </a:r>
          </a:p>
        </p:txBody>
      </p:sp>
      <p:sp>
        <p:nvSpPr>
          <p:cNvPr id="190" name="T"/>
          <p:cNvSpPr txBox="1"/>
          <p:nvPr/>
        </p:nvSpPr>
        <p:spPr>
          <a:xfrm>
            <a:off x="20156618" y="12394406"/>
            <a:ext cx="646270" cy="892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b="1" sz="5200">
                <a:solidFill>
                  <a:srgbClr val="FFE4A8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BEAR_11_31.jpg" descr="BEAR_11_3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941843" y="535781"/>
            <a:ext cx="9382063" cy="12626579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Semicircular Canals…"/>
          <p:cNvSpPr txBox="1"/>
          <p:nvPr/>
        </p:nvSpPr>
        <p:spPr>
          <a:xfrm>
            <a:off x="3053101" y="462160"/>
            <a:ext cx="6933241" cy="245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1" indent="342900" defTabSz="821531">
              <a:defRPr b="1" sz="5000"/>
            </a:pPr>
            <a:r>
              <a:t>Semicircular Canals</a:t>
            </a:r>
          </a:p>
          <a:p>
            <a:pPr lvl="1" indent="342900" defTabSz="821531">
              <a:defRPr sz="5000"/>
            </a:pPr>
            <a:r>
              <a:t>detection of</a:t>
            </a:r>
          </a:p>
          <a:p>
            <a:pPr lvl="1" indent="342900" defTabSz="821531">
              <a:defRPr sz="5000"/>
            </a:pPr>
            <a:r>
              <a:t>rotational acceleration</a:t>
            </a:r>
          </a:p>
        </p:txBody>
      </p:sp>
      <p:grpSp>
        <p:nvGrpSpPr>
          <p:cNvPr id="314" name="Group"/>
          <p:cNvGrpSpPr/>
          <p:nvPr/>
        </p:nvGrpSpPr>
        <p:grpSpPr>
          <a:xfrm>
            <a:off x="3315890" y="4232671"/>
            <a:ext cx="7536659" cy="5679283"/>
            <a:chOff x="0" y="0"/>
            <a:chExt cx="7536657" cy="5679282"/>
          </a:xfrm>
        </p:grpSpPr>
        <p:pic>
          <p:nvPicPr>
            <p:cNvPr id="312" name="fox78119_1012.jpg" descr="fox78119_1012.jpg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177513"/>
              <a:ext cx="7536658" cy="550177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13" name="Rectangle"/>
            <p:cNvSpPr/>
            <p:nvPr/>
          </p:nvSpPr>
          <p:spPr>
            <a:xfrm>
              <a:off x="1013550" y="0"/>
              <a:ext cx="5310313" cy="32922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315" name="Rectangle"/>
          <p:cNvSpPr/>
          <p:nvPr/>
        </p:nvSpPr>
        <p:spPr>
          <a:xfrm>
            <a:off x="10263187" y="12840890"/>
            <a:ext cx="10572751" cy="642939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lide Number"/>
          <p:cNvSpPr txBox="1"/>
          <p:nvPr>
            <p:ph type="sldNum" sz="quarter" idx="2"/>
          </p:nvPr>
        </p:nvSpPr>
        <p:spPr>
          <a:xfrm>
            <a:off x="20162448" y="13108781"/>
            <a:ext cx="518307" cy="50006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18" name="Figure 10.16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10.16</a:t>
            </a:r>
          </a:p>
        </p:txBody>
      </p:sp>
      <p:pic>
        <p:nvPicPr>
          <p:cNvPr id="319" name="fox78119_1016.jpg" descr="fox78119_1016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37609" y="831850"/>
            <a:ext cx="13108781" cy="12052301"/>
          </a:xfrm>
          <a:prstGeom prst="rect">
            <a:avLst/>
          </a:prstGeom>
          <a:ln w="12700">
            <a:miter lim="400000"/>
          </a:ln>
        </p:spPr>
      </p:pic>
      <p:sp>
        <p:nvSpPr>
          <p:cNvPr id="320" name="Rectangle"/>
          <p:cNvSpPr/>
          <p:nvPr/>
        </p:nvSpPr>
        <p:spPr>
          <a:xfrm>
            <a:off x="6512718" y="821531"/>
            <a:ext cx="10947798" cy="678657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BEAR_11_32.jpg" descr="BEAR_11_3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15890" y="488852"/>
            <a:ext cx="8876110" cy="26085897"/>
          </a:xfrm>
          <a:prstGeom prst="rect">
            <a:avLst/>
          </a:prstGeom>
          <a:ln w="12700">
            <a:miter lim="400000"/>
          </a:ln>
        </p:spPr>
      </p:pic>
      <p:pic>
        <p:nvPicPr>
          <p:cNvPr id="323" name="BEAR_11_32.jpg" descr="BEAR_11_3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192000" y="-11340704"/>
            <a:ext cx="8876109" cy="2608589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Properties of Auditory System"/>
          <p:cNvSpPr txBox="1"/>
          <p:nvPr>
            <p:ph type="title"/>
          </p:nvPr>
        </p:nvSpPr>
        <p:spPr>
          <a:xfrm>
            <a:off x="3673078" y="-196454"/>
            <a:ext cx="12805172" cy="2750345"/>
          </a:xfrm>
          <a:prstGeom prst="rect">
            <a:avLst/>
          </a:prstGeom>
        </p:spPr>
        <p:txBody>
          <a:bodyPr/>
          <a:lstStyle/>
          <a:p>
            <a:pPr/>
            <a:r>
              <a:t>Properties of Auditory System</a:t>
            </a:r>
          </a:p>
        </p:txBody>
      </p:sp>
      <p:sp>
        <p:nvSpPr>
          <p:cNvPr id="326" name="1. Capture sound using outer ear (auricle, external auditory meatus) to the middle ear via tympanic membrane and middle ear bones (malleus, incus,stapes): transfer &amp; amplify vibration to the oval window…"/>
          <p:cNvSpPr txBox="1"/>
          <p:nvPr/>
        </p:nvSpPr>
        <p:spPr>
          <a:xfrm>
            <a:off x="3781425" y="2070496"/>
            <a:ext cx="16823532" cy="94519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spcBef>
                <a:spcPts val="2800"/>
              </a:spcBef>
              <a:buClr>
                <a:srgbClr val="000000"/>
              </a:buClr>
              <a:buFont typeface="Helvetica"/>
              <a:defRPr sz="3600">
                <a:uFill>
                  <a:solidFill>
                    <a:srgbClr val="000000"/>
                  </a:solidFill>
                </a:uFill>
              </a:defRPr>
            </a:pPr>
            <a:r>
              <a:t>1. Capture sound using outer ear (auricle, external auditory meatus) to the middle ear via </a:t>
            </a:r>
            <a:r>
              <a:rPr b="1"/>
              <a:t>tympanic membrane</a:t>
            </a:r>
            <a:r>
              <a:t> and </a:t>
            </a:r>
            <a:r>
              <a:rPr b="1"/>
              <a:t>middle ear bones</a:t>
            </a:r>
            <a:r>
              <a:t> (malleus, incus,stapes): transfer &amp; amplify vibration to the </a:t>
            </a:r>
            <a:r>
              <a:rPr b="1"/>
              <a:t>oval window</a:t>
            </a:r>
          </a:p>
          <a:p>
            <a:pPr marL="81280" marR="81280" defTabSz="1821656">
              <a:spcBef>
                <a:spcPts val="2800"/>
              </a:spcBef>
              <a:buClr>
                <a:srgbClr val="000000"/>
              </a:buClr>
              <a:buFont typeface="Helvetica"/>
              <a:defRPr sz="3600">
                <a:uFill>
                  <a:solidFill>
                    <a:srgbClr val="000000"/>
                  </a:solidFill>
                </a:uFill>
              </a:defRPr>
            </a:pPr>
            <a:r>
              <a:t>2. Transmit to receptors: vibration of </a:t>
            </a:r>
            <a:r>
              <a:rPr b="1"/>
              <a:t>basilar membrane</a:t>
            </a:r>
            <a:r>
              <a:t> that runs length of cochlea. Response of basilar membrane varies across its length.</a:t>
            </a:r>
          </a:p>
          <a:p>
            <a:pPr lvl="2" marL="1002030" marR="81280" indent="-387350" defTabSz="1821656">
              <a:spcBef>
                <a:spcPts val="2800"/>
              </a:spcBef>
              <a:buClr>
                <a:srgbClr val="000000"/>
              </a:buClr>
              <a:buFont typeface="Helvetica"/>
              <a:defRPr b="1" sz="3600">
                <a:uFill>
                  <a:solidFill>
                    <a:srgbClr val="000000"/>
                  </a:solidFill>
                </a:uFill>
              </a:defRPr>
            </a:pPr>
            <a:r>
              <a:rPr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</a:rPr>
              <a:t>Low</a:t>
            </a:r>
            <a:r>
              <a:rPr b="0"/>
              <a:t> frequency sound vibrates </a:t>
            </a:r>
            <a:r>
              <a:rPr>
                <a:solidFill>
                  <a:srgbClr val="B51A00"/>
                </a:solidFill>
                <a:uFill>
                  <a:solidFill>
                    <a:srgbClr val="B51A00"/>
                  </a:solidFill>
                </a:uFill>
              </a:rPr>
              <a:t>apex</a:t>
            </a:r>
            <a:r>
              <a:rPr b="0"/>
              <a:t> of cochlea.</a:t>
            </a:r>
            <a:endParaRPr b="0"/>
          </a:p>
          <a:p>
            <a:pPr lvl="2" marL="1002030" marR="81280" indent="-387350" defTabSz="1821656">
              <a:spcBef>
                <a:spcPts val="2800"/>
              </a:spcBef>
              <a:buClr>
                <a:srgbClr val="000000"/>
              </a:buClr>
              <a:buFont typeface="Helvetica"/>
              <a:defRPr b="1" sz="3600">
                <a:uFill>
                  <a:solidFill>
                    <a:srgbClr val="000000"/>
                  </a:solidFill>
                </a:uFill>
              </a:defRPr>
            </a:pPr>
            <a:r>
              <a:rPr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</a:rPr>
              <a:t>High</a:t>
            </a:r>
            <a:r>
              <a:rPr b="0"/>
              <a:t> frequency sound vibrates </a:t>
            </a:r>
            <a:r>
              <a:rPr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</a:rPr>
              <a:t>base</a:t>
            </a:r>
            <a:r>
              <a:rPr b="0"/>
              <a:t> of cochlea.</a:t>
            </a:r>
            <a:endParaRPr b="0"/>
          </a:p>
          <a:p>
            <a:pPr marL="1002030" marR="81280" indent="-920750" defTabSz="1821656">
              <a:spcBef>
                <a:spcPts val="2800"/>
              </a:spcBef>
              <a:buClr>
                <a:srgbClr val="000000"/>
              </a:buClr>
              <a:buFont typeface="Helvetica"/>
              <a:defRPr b="1" sz="3600">
                <a:uFill>
                  <a:solidFill>
                    <a:srgbClr val="000000"/>
                  </a:solidFill>
                </a:uFill>
              </a:defRPr>
            </a:pPr>
            <a:r>
              <a:rPr b="0"/>
              <a:t>3. Transduction of sound frequency into spatial location (</a:t>
            </a:r>
            <a:r>
              <a:t>tonotopy</a:t>
            </a:r>
            <a:r>
              <a:rPr b="0"/>
              <a:t>) to stimulate auditory nerve fibers (Cranial Nerve 8: vestibulocochlear nerve).</a:t>
            </a:r>
            <a:endParaRPr b="0"/>
          </a:p>
          <a:p>
            <a:pPr marL="1002030" marR="81280" indent="-920750" defTabSz="1821656">
              <a:spcBef>
                <a:spcPts val="2800"/>
              </a:spcBef>
              <a:buClr>
                <a:srgbClr val="000000"/>
              </a:buClr>
              <a:buFont typeface="Helvetica"/>
              <a:defRPr b="1" sz="3600">
                <a:uFill>
                  <a:solidFill>
                    <a:srgbClr val="000000"/>
                  </a:solidFill>
                </a:uFill>
              </a:defRPr>
            </a:pPr>
            <a:r>
              <a:rPr b="0"/>
              <a:t>4. Receptive Field of Auditory Neuron: tuned to </a:t>
            </a:r>
            <a:r>
              <a:t>characteristic frequency</a:t>
            </a:r>
            <a:r>
              <a:rPr b="0"/>
              <a:t>. Neuron’s response (rate of action potentials) reflects intensity of sound at characteristic frequency.</a:t>
            </a:r>
            <a:endParaRPr b="0"/>
          </a:p>
          <a:p>
            <a:pPr marL="1002030" marR="81280" indent="-920750" defTabSz="1821656">
              <a:spcBef>
                <a:spcPts val="2800"/>
              </a:spcBef>
              <a:buClr>
                <a:srgbClr val="000000"/>
              </a:buClr>
              <a:buFont typeface="Helvetica"/>
              <a:defRPr b="1" sz="3600">
                <a:uFill>
                  <a:solidFill>
                    <a:srgbClr val="000000"/>
                  </a:solidFill>
                </a:uFill>
              </a:defRPr>
            </a:pPr>
            <a:r>
              <a:rPr b="0"/>
              <a:t>5. Cranial Nerve 8 projects to cochlear nucleus in the brainstem.</a:t>
            </a:r>
          </a:p>
        </p:txBody>
      </p:sp>
      <p:sp>
        <p:nvSpPr>
          <p:cNvPr id="327" name="T"/>
          <p:cNvSpPr txBox="1"/>
          <p:nvPr/>
        </p:nvSpPr>
        <p:spPr>
          <a:xfrm>
            <a:off x="20156618" y="12394406"/>
            <a:ext cx="646270" cy="892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b="1" sz="5200">
                <a:solidFill>
                  <a:srgbClr val="FFE4A8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Fox Figure 10.12"/>
          <p:cNvSpPr txBox="1"/>
          <p:nvPr/>
        </p:nvSpPr>
        <p:spPr>
          <a:xfrm>
            <a:off x="3548062" y="12840890"/>
            <a:ext cx="31789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Fox Figure 10.12</a:t>
            </a:r>
          </a:p>
        </p:txBody>
      </p:sp>
      <p:grpSp>
        <p:nvGrpSpPr>
          <p:cNvPr id="332" name="Group"/>
          <p:cNvGrpSpPr/>
          <p:nvPr/>
        </p:nvGrpSpPr>
        <p:grpSpPr>
          <a:xfrm>
            <a:off x="4423171" y="821531"/>
            <a:ext cx="15537656" cy="11707020"/>
            <a:chOff x="0" y="0"/>
            <a:chExt cx="15537654" cy="11707018"/>
          </a:xfrm>
        </p:grpSpPr>
        <p:pic>
          <p:nvPicPr>
            <p:cNvPr id="330" name="fox78119_1012.jpg" descr="fox78119_1012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365918"/>
              <a:ext cx="15537655" cy="113411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31" name="Rectangle"/>
            <p:cNvSpPr/>
            <p:nvPr/>
          </p:nvSpPr>
          <p:spPr>
            <a:xfrm>
              <a:off x="2089546" y="0"/>
              <a:ext cx="10947798" cy="67865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pic>
        <p:nvPicPr>
          <p:cNvPr id="333" name="Rounded Rectangle Rounded rectangle" descr="Rounded Rectangle Rounded rectangl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766278" y="7003653"/>
            <a:ext cx="7709694" cy="5834460"/>
          </a:xfrm>
          <a:prstGeom prst="rect">
            <a:avLst/>
          </a:prstGeom>
        </p:spPr>
      </p:pic>
      <p:sp>
        <p:nvSpPr>
          <p:cNvPr id="335" name="Cochlea &amp; Sound Detection"/>
          <p:cNvSpPr txBox="1"/>
          <p:nvPr/>
        </p:nvSpPr>
        <p:spPr>
          <a:xfrm>
            <a:off x="3958828" y="357187"/>
            <a:ext cx="8672408" cy="876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5000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Cochlea &amp; Sound Detection</a:t>
            </a:r>
          </a:p>
        </p:txBody>
      </p:sp>
      <p:sp>
        <p:nvSpPr>
          <p:cNvPr id="336" name="= “snail”"/>
          <p:cNvSpPr txBox="1"/>
          <p:nvPr/>
        </p:nvSpPr>
        <p:spPr>
          <a:xfrm>
            <a:off x="18460640" y="11805046"/>
            <a:ext cx="1816082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= “snail”</a:t>
            </a:r>
          </a:p>
        </p:txBody>
      </p:sp>
      <p:sp>
        <p:nvSpPr>
          <p:cNvPr id="337" name="Vestibulocochlear…"/>
          <p:cNvSpPr txBox="1"/>
          <p:nvPr/>
        </p:nvSpPr>
        <p:spPr>
          <a:xfrm>
            <a:off x="17943114" y="5122465"/>
            <a:ext cx="3248038" cy="1057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sz="3000">
                <a:solidFill>
                  <a:srgbClr val="252525"/>
                </a:solidFill>
              </a:defRPr>
            </a:pPr>
            <a:r>
              <a:t>Vestibulocochlear </a:t>
            </a:r>
          </a:p>
          <a:p>
            <a:pPr>
              <a:defRPr sz="3000">
                <a:solidFill>
                  <a:srgbClr val="252525"/>
                </a:solidFill>
              </a:defRPr>
            </a:pPr>
            <a:r>
              <a:t>Cranial Nerve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The Nature of Sound"/>
          <p:cNvSpPr txBox="1"/>
          <p:nvPr>
            <p:ph type="title"/>
          </p:nvPr>
        </p:nvSpPr>
        <p:spPr>
          <a:xfrm>
            <a:off x="3527425" y="482203"/>
            <a:ext cx="14733985" cy="1518047"/>
          </a:xfrm>
          <a:prstGeom prst="rect">
            <a:avLst/>
          </a:prstGeom>
        </p:spPr>
        <p:txBody>
          <a:bodyPr/>
          <a:lstStyle/>
          <a:p>
            <a:pPr/>
            <a:r>
              <a:t>The Nature of Sound	</a:t>
            </a:r>
          </a:p>
        </p:txBody>
      </p:sp>
      <p:sp>
        <p:nvSpPr>
          <p:cNvPr id="340" name="Audible variations in air pressure…"/>
          <p:cNvSpPr txBox="1"/>
          <p:nvPr>
            <p:ph type="body" sz="quarter" idx="1"/>
          </p:nvPr>
        </p:nvSpPr>
        <p:spPr>
          <a:xfrm>
            <a:off x="3244453" y="1625203"/>
            <a:ext cx="17323594" cy="3679032"/>
          </a:xfrm>
          <a:prstGeom prst="rect">
            <a:avLst/>
          </a:prstGeom>
        </p:spPr>
        <p:txBody>
          <a:bodyPr/>
          <a:lstStyle/>
          <a:p>
            <a:pPr marL="397192" indent="-355917">
              <a:lnSpc>
                <a:spcPct val="85000"/>
              </a:lnSpc>
              <a:defRPr b="1" sz="3800">
                <a:latin typeface="+mn-lt"/>
                <a:ea typeface="+mn-ea"/>
                <a:cs typeface="+mn-cs"/>
                <a:sym typeface="Helvetica"/>
              </a:defRPr>
            </a:pPr>
            <a:r>
              <a:t>Audible variations in air pressure</a:t>
            </a:r>
          </a:p>
          <a:p>
            <a:pPr lvl="1" marL="1011237" indent="-512762">
              <a:lnSpc>
                <a:spcPct val="85000"/>
              </a:lnSpc>
              <a:defRPr sz="3800">
                <a:latin typeface="+mn-lt"/>
                <a:ea typeface="+mn-ea"/>
                <a:cs typeface="+mn-cs"/>
                <a:sym typeface="Helvetica"/>
              </a:defRPr>
            </a:pPr>
            <a:r>
              <a:t>Sound frequency: Number of cycles per second expressed in units called hertz (Hz)</a:t>
            </a:r>
          </a:p>
          <a:p>
            <a:pPr lvl="1" marL="1011237" indent="-512762">
              <a:lnSpc>
                <a:spcPct val="85000"/>
              </a:lnSpc>
              <a:defRPr sz="3800">
                <a:latin typeface="+mn-lt"/>
                <a:ea typeface="+mn-ea"/>
                <a:cs typeface="+mn-cs"/>
                <a:sym typeface="Helvetica"/>
              </a:defRPr>
            </a:pPr>
            <a:r>
              <a:t>Cycle: Distance between successive compressed patches</a:t>
            </a:r>
          </a:p>
        </p:txBody>
      </p:sp>
      <p:pic>
        <p:nvPicPr>
          <p:cNvPr id="341" name="BEAR_11_01.png" descr="BEAR_11_01.pn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80275" y="5286375"/>
            <a:ext cx="8715375" cy="86439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The Nature of Sound"/>
          <p:cNvSpPr txBox="1"/>
          <p:nvPr>
            <p:ph type="title"/>
          </p:nvPr>
        </p:nvSpPr>
        <p:spPr>
          <a:xfrm>
            <a:off x="3908425" y="0"/>
            <a:ext cx="17049750" cy="3511550"/>
          </a:xfrm>
          <a:prstGeom prst="rect">
            <a:avLst/>
          </a:prstGeom>
        </p:spPr>
        <p:txBody>
          <a:bodyPr/>
          <a:lstStyle/>
          <a:p>
            <a:pPr/>
            <a:r>
              <a:t>The Nature of Sound	</a:t>
            </a:r>
          </a:p>
        </p:txBody>
      </p:sp>
      <p:sp>
        <p:nvSpPr>
          <p:cNvPr id="344" name="Range: 20 Hz to 20,000 Hz…"/>
          <p:cNvSpPr txBox="1"/>
          <p:nvPr>
            <p:ph type="body" sz="quarter" idx="1"/>
          </p:nvPr>
        </p:nvSpPr>
        <p:spPr>
          <a:xfrm>
            <a:off x="3155156" y="1464468"/>
            <a:ext cx="17609344" cy="3232548"/>
          </a:xfrm>
          <a:prstGeom prst="rect">
            <a:avLst/>
          </a:prstGeom>
        </p:spPr>
        <p:txBody>
          <a:bodyPr/>
          <a:lstStyle/>
          <a:p>
            <a:pPr lvl="1" marL="1011237" indent="-512762">
              <a:lnSpc>
                <a:spcPct val="80000"/>
              </a:lnSpc>
              <a:defRPr sz="3800">
                <a:latin typeface="+mn-lt"/>
                <a:ea typeface="+mn-ea"/>
                <a:cs typeface="+mn-cs"/>
                <a:sym typeface="Helvetica"/>
              </a:defRPr>
            </a:pPr>
            <a:r>
              <a:t>Range: 20 Hz to 20,000 Hz</a:t>
            </a:r>
          </a:p>
          <a:p>
            <a:pPr lvl="1" marL="1011237" indent="-512762">
              <a:lnSpc>
                <a:spcPct val="80000"/>
              </a:lnSpc>
              <a:defRPr sz="3800">
                <a:latin typeface="+mn-lt"/>
                <a:ea typeface="+mn-ea"/>
                <a:cs typeface="+mn-cs"/>
                <a:sym typeface="Helvetica"/>
              </a:defRPr>
            </a:pPr>
            <a:r>
              <a:t>Pitch: High pitch = high frequency; low frequency = low pitch</a:t>
            </a:r>
          </a:p>
          <a:p>
            <a:pPr lvl="1" marL="1011237" indent="-512762">
              <a:lnSpc>
                <a:spcPct val="80000"/>
              </a:lnSpc>
              <a:defRPr sz="3800">
                <a:latin typeface="+mn-lt"/>
                <a:ea typeface="+mn-ea"/>
                <a:cs typeface="+mn-cs"/>
                <a:sym typeface="Helvetica"/>
              </a:defRPr>
            </a:pPr>
            <a:r>
              <a:t>Intensity: High intensity louder than low intensity</a:t>
            </a:r>
          </a:p>
        </p:txBody>
      </p:sp>
      <p:pic>
        <p:nvPicPr>
          <p:cNvPr id="345" name="BEAR_11_02.png" descr="BEAR_11_02.pn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851796" y="4768453"/>
            <a:ext cx="13519550" cy="86439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9" name="Group"/>
          <p:cNvGrpSpPr/>
          <p:nvPr/>
        </p:nvGrpSpPr>
        <p:grpSpPr>
          <a:xfrm>
            <a:off x="2237604" y="-134415"/>
            <a:ext cx="20740882" cy="13539312"/>
            <a:chOff x="0" y="0"/>
            <a:chExt cx="20740881" cy="13539311"/>
          </a:xfrm>
        </p:grpSpPr>
        <p:pic>
          <p:nvPicPr>
            <p:cNvPr id="347" name="fox78119_1018.jpg" descr="fox78119_1018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317936"/>
              <a:ext cx="20740882" cy="13221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48" name="Rectangle"/>
            <p:cNvSpPr/>
            <p:nvPr/>
          </p:nvSpPr>
          <p:spPr>
            <a:xfrm>
              <a:off x="3126879" y="0"/>
              <a:ext cx="13789764" cy="85483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350" name="Slide Number"/>
          <p:cNvSpPr txBox="1"/>
          <p:nvPr>
            <p:ph type="sldNum" sz="quarter" idx="2"/>
          </p:nvPr>
        </p:nvSpPr>
        <p:spPr>
          <a:xfrm>
            <a:off x="20162448" y="13108781"/>
            <a:ext cx="518307" cy="50006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51" name="Figure 10.18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10.18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5" name="Group"/>
          <p:cNvGrpSpPr/>
          <p:nvPr/>
        </p:nvGrpSpPr>
        <p:grpSpPr>
          <a:xfrm>
            <a:off x="3011594" y="298566"/>
            <a:ext cx="19744551" cy="13427394"/>
            <a:chOff x="0" y="0"/>
            <a:chExt cx="19744549" cy="13427392"/>
          </a:xfrm>
        </p:grpSpPr>
        <p:pic>
          <p:nvPicPr>
            <p:cNvPr id="353" name="BEAR_11_05.jpg" descr="BEAR_11_05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0877" y="0"/>
              <a:ext cx="19673673" cy="13225080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354" name="Rectangle"/>
            <p:cNvSpPr/>
            <p:nvPr/>
          </p:nvSpPr>
          <p:spPr>
            <a:xfrm>
              <a:off x="0" y="12784455"/>
              <a:ext cx="16424032" cy="64293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lide Number"/>
          <p:cNvSpPr txBox="1"/>
          <p:nvPr>
            <p:ph type="sldNum" sz="quarter" idx="2"/>
          </p:nvPr>
        </p:nvSpPr>
        <p:spPr>
          <a:xfrm>
            <a:off x="20162448" y="13108781"/>
            <a:ext cx="518307" cy="50006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58" name="Figure 10.19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10.19</a:t>
            </a:r>
          </a:p>
        </p:txBody>
      </p:sp>
      <p:grpSp>
        <p:nvGrpSpPr>
          <p:cNvPr id="361" name="Group"/>
          <p:cNvGrpSpPr/>
          <p:nvPr/>
        </p:nvGrpSpPr>
        <p:grpSpPr>
          <a:xfrm>
            <a:off x="3815953" y="821531"/>
            <a:ext cx="16769954" cy="11760995"/>
            <a:chOff x="0" y="0"/>
            <a:chExt cx="16769953" cy="11760994"/>
          </a:xfrm>
        </p:grpSpPr>
        <p:pic>
          <p:nvPicPr>
            <p:cNvPr id="359" name="fox78119_1019.jpg" descr="fox78119_1019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311943"/>
              <a:ext cx="16769954" cy="1144905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60" name="Rectangle"/>
            <p:cNvSpPr/>
            <p:nvPr/>
          </p:nvSpPr>
          <p:spPr>
            <a:xfrm>
              <a:off x="2696765" y="0"/>
              <a:ext cx="10947798" cy="67865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nidcd-ear-illustration-2000x1479_9-27-22.jpg" descr="nidcd-ear-illustration-2000x1479_9-27-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21887" y="-894129"/>
            <a:ext cx="20045093" cy="14825016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NIDCD"/>
          <p:cNvSpPr txBox="1"/>
          <p:nvPr/>
        </p:nvSpPr>
        <p:spPr>
          <a:xfrm>
            <a:off x="21910975" y="12833630"/>
            <a:ext cx="980977" cy="384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/>
            <a:r>
              <a:t>NIDCD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lide Number"/>
          <p:cNvSpPr txBox="1"/>
          <p:nvPr>
            <p:ph type="sldNum" sz="quarter" idx="2"/>
          </p:nvPr>
        </p:nvSpPr>
        <p:spPr>
          <a:xfrm>
            <a:off x="20162448" y="13108781"/>
            <a:ext cx="518307" cy="50006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64" name="Figure 10.20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10.20</a:t>
            </a:r>
          </a:p>
        </p:txBody>
      </p:sp>
      <p:grpSp>
        <p:nvGrpSpPr>
          <p:cNvPr id="367" name="Group"/>
          <p:cNvGrpSpPr/>
          <p:nvPr/>
        </p:nvGrpSpPr>
        <p:grpSpPr>
          <a:xfrm>
            <a:off x="4476750" y="0"/>
            <a:ext cx="15644815" cy="13073065"/>
            <a:chOff x="0" y="0"/>
            <a:chExt cx="15644814" cy="13073064"/>
          </a:xfrm>
        </p:grpSpPr>
        <p:pic>
          <p:nvPicPr>
            <p:cNvPr id="365" name="fox78119_1020.jpg" descr="fox78119_1020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73797"/>
              <a:ext cx="15644815" cy="128992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66" name="Rectangle"/>
            <p:cNvSpPr/>
            <p:nvPr/>
          </p:nvSpPr>
          <p:spPr>
            <a:xfrm>
              <a:off x="1777819" y="0"/>
              <a:ext cx="11471616" cy="71099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Vibration of Basilar Membrane"/>
          <p:cNvSpPr txBox="1"/>
          <p:nvPr>
            <p:ph type="title"/>
          </p:nvPr>
        </p:nvSpPr>
        <p:spPr>
          <a:xfrm>
            <a:off x="3530203" y="-107157"/>
            <a:ext cx="12805172" cy="275034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</a:defRPr>
            </a:lvl1pPr>
          </a:lstStyle>
          <a:p>
            <a:pPr/>
            <a:r>
              <a:t>Vibration of Basilar Membrane</a:t>
            </a:r>
          </a:p>
        </p:txBody>
      </p:sp>
      <p:sp>
        <p:nvSpPr>
          <p:cNvPr id="370" name="Vibrations of oval window -&gt; vibrations in endolymph -&gt; vibration of basilar membrane.…"/>
          <p:cNvSpPr txBox="1"/>
          <p:nvPr/>
        </p:nvSpPr>
        <p:spPr>
          <a:xfrm>
            <a:off x="2018935" y="3004171"/>
            <a:ext cx="20629969" cy="65718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1425109" marR="115598" indent="-1309511" defTabSz="2589609">
              <a:spcBef>
                <a:spcPts val="4100"/>
              </a:spcBef>
              <a:buClr>
                <a:srgbClr val="000000"/>
              </a:buClr>
              <a:buFont typeface="Helvetica"/>
              <a:defRPr sz="4200">
                <a:uFill>
                  <a:solidFill>
                    <a:srgbClr val="000000"/>
                  </a:solidFill>
                </a:uFill>
              </a:defRPr>
            </a:pPr>
            <a:r>
              <a:t>Vibrations of oval window -&gt; vibrations in endolymph -&gt; vibration of basilar membrane.</a:t>
            </a:r>
          </a:p>
          <a:p>
            <a:pPr marL="1425109" marR="115598" indent="-1309511" defTabSz="2589609">
              <a:spcBef>
                <a:spcPts val="4100"/>
              </a:spcBef>
              <a:buClr>
                <a:srgbClr val="000000"/>
              </a:buClr>
              <a:buFont typeface="Helvetica"/>
              <a:defRPr sz="4200">
                <a:uFill>
                  <a:solidFill>
                    <a:srgbClr val="000000"/>
                  </a:solidFill>
                </a:uFill>
              </a:defRPr>
            </a:pPr>
            <a:r>
              <a:t>Response of basilar membrane varies across its length.</a:t>
            </a:r>
          </a:p>
          <a:p>
            <a:pPr marL="1425109" marR="115598" indent="-1309511" defTabSz="2589609">
              <a:spcBef>
                <a:spcPts val="4100"/>
              </a:spcBef>
              <a:buClr>
                <a:srgbClr val="000000"/>
              </a:buClr>
              <a:buFont typeface="Helvetica"/>
              <a:defRPr sz="4200">
                <a:uFill>
                  <a:solidFill>
                    <a:srgbClr val="000000"/>
                  </a:solidFill>
                </a:uFill>
              </a:defRPr>
            </a:pPr>
            <a:r>
              <a:rPr b="1">
                <a:solidFill>
                  <a:srgbClr val="9A244F"/>
                </a:solidFill>
                <a:uFill>
                  <a:solidFill>
                    <a:srgbClr val="9A244F"/>
                  </a:solidFill>
                </a:uFill>
              </a:rPr>
              <a:t>Low</a:t>
            </a:r>
            <a:r>
              <a:t> frequency sound vibrates </a:t>
            </a:r>
            <a:r>
              <a:rPr b="1">
                <a:solidFill>
                  <a:srgbClr val="B51A00"/>
                </a:solidFill>
                <a:uFill>
                  <a:solidFill>
                    <a:srgbClr val="B51A00"/>
                  </a:solidFill>
                </a:uFill>
              </a:rPr>
              <a:t>apex</a:t>
            </a:r>
            <a:r>
              <a:t> of cochlea (basilar membrane </a:t>
            </a:r>
            <a:r>
              <a:rPr b="1" u="sng">
                <a:solidFill>
                  <a:srgbClr val="E32400"/>
                </a:solidFill>
                <a:uFill>
                  <a:solidFill>
                    <a:srgbClr val="E32400"/>
                  </a:solidFill>
                </a:uFill>
              </a:rPr>
              <a:t>thicker</a:t>
            </a:r>
            <a:r>
              <a:t>).</a:t>
            </a:r>
          </a:p>
          <a:p>
            <a:pPr marL="1425109" marR="115598" indent="-1309511" defTabSz="2589609">
              <a:spcBef>
                <a:spcPts val="4100"/>
              </a:spcBef>
              <a:buClr>
                <a:srgbClr val="000000"/>
              </a:buClr>
              <a:buFont typeface="Helvetica"/>
              <a:defRPr sz="4200">
                <a:uFill>
                  <a:solidFill>
                    <a:srgbClr val="000000"/>
                  </a:solidFill>
                </a:uFill>
              </a:defRPr>
            </a:pPr>
            <a:r>
              <a:rPr b="1">
                <a:solidFill>
                  <a:srgbClr val="0042AA"/>
                </a:solidFill>
                <a:uFill>
                  <a:solidFill>
                    <a:srgbClr val="0042AA"/>
                  </a:solidFill>
                </a:uFill>
              </a:rPr>
              <a:t>High</a:t>
            </a:r>
            <a:r>
              <a:t> frequency sound vibrates </a:t>
            </a:r>
            <a:r>
              <a:rPr b="1"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</a:rPr>
              <a:t>base</a:t>
            </a:r>
            <a:r>
              <a:t> of cochlea (basilar membrane </a:t>
            </a:r>
            <a:r>
              <a:rPr b="1" u="sng">
                <a:solidFill>
                  <a:srgbClr val="0042AA"/>
                </a:solidFill>
                <a:uFill>
                  <a:solidFill>
                    <a:srgbClr val="0042AA"/>
                  </a:solidFill>
                </a:uFill>
              </a:rPr>
              <a:t>thinner</a:t>
            </a:r>
            <a:r>
              <a:t>).</a:t>
            </a:r>
          </a:p>
          <a:p>
            <a:pPr marL="1425109" marR="115598" indent="-1309511" defTabSz="2589609">
              <a:spcBef>
                <a:spcPts val="4100"/>
              </a:spcBef>
              <a:buClr>
                <a:srgbClr val="000000"/>
              </a:buClr>
              <a:buFont typeface="Helvetica"/>
              <a:defRPr sz="4200">
                <a:uFill>
                  <a:solidFill>
                    <a:srgbClr val="000000"/>
                  </a:solidFill>
                </a:uFill>
              </a:defRPr>
            </a:pPr>
          </a:p>
          <a:p>
            <a:pPr marL="1425109" marR="115598" indent="-1309511" defTabSz="2589609">
              <a:spcBef>
                <a:spcPts val="4100"/>
              </a:spcBef>
              <a:buClr>
                <a:srgbClr val="000000"/>
              </a:buClr>
              <a:buFont typeface="Helvetica"/>
              <a:defRPr sz="4200">
                <a:uFill>
                  <a:solidFill>
                    <a:srgbClr val="000000"/>
                  </a:solidFill>
                </a:uFill>
              </a:defRPr>
            </a:pPr>
            <a:r>
              <a:t>Transduce sound frequency into spatial location.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BEAR_11_08.jpg" descr="BEAR_11_0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58890" y="714375"/>
            <a:ext cx="12858751" cy="12269391"/>
          </a:xfrm>
          <a:prstGeom prst="rect">
            <a:avLst/>
          </a:prstGeom>
          <a:ln w="12700"/>
        </p:spPr>
      </p:pic>
      <p:sp>
        <p:nvSpPr>
          <p:cNvPr id="373" name="Rectangle"/>
          <p:cNvSpPr/>
          <p:nvPr/>
        </p:nvSpPr>
        <p:spPr>
          <a:xfrm>
            <a:off x="4226718" y="12626578"/>
            <a:ext cx="10572751" cy="64293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BEAR_11_08.jpg" descr="BEAR_11_0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0" y="1214437"/>
            <a:ext cx="11412141" cy="10889084"/>
          </a:xfrm>
          <a:prstGeom prst="rect">
            <a:avLst/>
          </a:prstGeom>
          <a:ln w="12700"/>
        </p:spPr>
      </p:pic>
      <p:grpSp>
        <p:nvGrpSpPr>
          <p:cNvPr id="381" name="Group"/>
          <p:cNvGrpSpPr/>
          <p:nvPr/>
        </p:nvGrpSpPr>
        <p:grpSpPr>
          <a:xfrm>
            <a:off x="12656343" y="4071937"/>
            <a:ext cx="6911579" cy="2589610"/>
            <a:chOff x="0" y="0"/>
            <a:chExt cx="6911578" cy="2589609"/>
          </a:xfrm>
        </p:grpSpPr>
        <p:sp>
          <p:nvSpPr>
            <p:cNvPr id="376" name="Line"/>
            <p:cNvSpPr/>
            <p:nvPr/>
          </p:nvSpPr>
          <p:spPr>
            <a:xfrm flipH="1">
              <a:off x="0" y="625078"/>
              <a:ext cx="5036344" cy="1964532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/>
            </a:p>
          </p:txBody>
        </p:sp>
        <p:sp>
          <p:nvSpPr>
            <p:cNvPr id="377" name="Rectangle"/>
            <p:cNvSpPr/>
            <p:nvPr/>
          </p:nvSpPr>
          <p:spPr>
            <a:xfrm>
              <a:off x="71437" y="2482453"/>
              <a:ext cx="3232548" cy="71438"/>
            </a:xfrm>
            <a:prstGeom prst="rect">
              <a:avLst/>
            </a:prstGeom>
            <a:solidFill>
              <a:srgbClr val="00D2A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2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78" name="Rectangle"/>
            <p:cNvSpPr/>
            <p:nvPr/>
          </p:nvSpPr>
          <p:spPr>
            <a:xfrm>
              <a:off x="5000625" y="0"/>
              <a:ext cx="1910954" cy="642938"/>
            </a:xfrm>
            <a:prstGeom prst="rect">
              <a:avLst/>
            </a:prstGeom>
            <a:solidFill>
              <a:srgbClr val="00D2A9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2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79" name="Triangle"/>
            <p:cNvSpPr/>
            <p:nvPr/>
          </p:nvSpPr>
          <p:spPr>
            <a:xfrm>
              <a:off x="3268265" y="17859"/>
              <a:ext cx="3625454" cy="2482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21296" y="0"/>
                  </a:lnTo>
                  <a:lnTo>
                    <a:pt x="21600" y="5455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E0EDD4">
                <a:alpha val="90000"/>
              </a:srgbClr>
            </a:solidFill>
            <a:ln w="12700" cap="flat">
              <a:solidFill>
                <a:srgbClr val="000000">
                  <a:alpha val="90000"/>
                </a:srgbClr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defTabSz="1821656">
                <a:defRPr sz="42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380" name="Shape"/>
            <p:cNvSpPr/>
            <p:nvPr/>
          </p:nvSpPr>
          <p:spPr>
            <a:xfrm>
              <a:off x="35718" y="17859"/>
              <a:ext cx="6786564" cy="2464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lnTo>
                    <a:pt x="10436" y="21600"/>
                  </a:lnTo>
                  <a:lnTo>
                    <a:pt x="21600" y="0"/>
                  </a:lnTo>
                  <a:lnTo>
                    <a:pt x="15775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E0EDD4">
                <a:alpha val="50000"/>
              </a:srgbClr>
            </a:solidFill>
            <a:ln w="12700" cap="flat">
              <a:solidFill>
                <a:srgbClr val="000000">
                  <a:alpha val="50000"/>
                </a:srgbClr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defTabSz="1821656">
                <a:defRPr sz="42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sp>
        <p:nvSpPr>
          <p:cNvPr id="382" name="base: thin, vibrates at…"/>
          <p:cNvSpPr txBox="1"/>
          <p:nvPr/>
        </p:nvSpPr>
        <p:spPr>
          <a:xfrm rot="21172275">
            <a:off x="14674817" y="6635896"/>
            <a:ext cx="5763335" cy="1643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4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base: thin, vibrates at</a:t>
            </a:r>
          </a:p>
          <a:p>
            <a:pPr marL="81280" marR="81280" defTabSz="1821656">
              <a:defRPr sz="4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high frequency</a:t>
            </a:r>
          </a:p>
        </p:txBody>
      </p:sp>
      <p:sp>
        <p:nvSpPr>
          <p:cNvPr id="383" name="apex: thick, vibrates at low frequency"/>
          <p:cNvSpPr txBox="1"/>
          <p:nvPr/>
        </p:nvSpPr>
        <p:spPr>
          <a:xfrm rot="20977262">
            <a:off x="14710171" y="1964531"/>
            <a:ext cx="5697141" cy="1643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42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apex: thick, vibrates at low frequency</a:t>
            </a:r>
          </a:p>
        </p:txBody>
      </p:sp>
      <p:sp>
        <p:nvSpPr>
          <p:cNvPr id="384" name="Rectangle"/>
          <p:cNvSpPr/>
          <p:nvPr/>
        </p:nvSpPr>
        <p:spPr>
          <a:xfrm>
            <a:off x="2869406" y="11822906"/>
            <a:ext cx="10572751" cy="642938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lide Number"/>
          <p:cNvSpPr txBox="1"/>
          <p:nvPr>
            <p:ph type="sldNum" sz="quarter" idx="2"/>
          </p:nvPr>
        </p:nvSpPr>
        <p:spPr>
          <a:xfrm>
            <a:off x="20162448" y="13108781"/>
            <a:ext cx="518307" cy="50006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389" name="Group"/>
          <p:cNvGrpSpPr/>
          <p:nvPr/>
        </p:nvGrpSpPr>
        <p:grpSpPr>
          <a:xfrm>
            <a:off x="4119562" y="214312"/>
            <a:ext cx="16162735" cy="12952413"/>
            <a:chOff x="0" y="0"/>
            <a:chExt cx="16162734" cy="12952412"/>
          </a:xfrm>
        </p:grpSpPr>
        <p:pic>
          <p:nvPicPr>
            <p:cNvPr id="387" name="fox78119_1021.jpg" descr="fox78119_1021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334962"/>
              <a:ext cx="16162735" cy="126174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88" name="Rectangle"/>
            <p:cNvSpPr/>
            <p:nvPr/>
          </p:nvSpPr>
          <p:spPr>
            <a:xfrm>
              <a:off x="2589609" y="0"/>
              <a:ext cx="10947798" cy="67865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390" name="Figure 10.21"/>
          <p:cNvSpPr txBox="1"/>
          <p:nvPr/>
        </p:nvSpPr>
        <p:spPr>
          <a:xfrm>
            <a:off x="3673078" y="12537281"/>
            <a:ext cx="260746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10.21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Hair cells"/>
          <p:cNvSpPr txBox="1"/>
          <p:nvPr>
            <p:ph type="title"/>
          </p:nvPr>
        </p:nvSpPr>
        <p:spPr>
          <a:xfrm>
            <a:off x="3655218" y="178593"/>
            <a:ext cx="12805173" cy="132159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/>
            <a:r>
              <a:t>Hair cells</a:t>
            </a:r>
          </a:p>
        </p:txBody>
      </p:sp>
      <p:pic>
        <p:nvPicPr>
          <p:cNvPr id="393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955359" y="242093"/>
            <a:ext cx="10465595" cy="6143626"/>
          </a:xfrm>
          <a:prstGeom prst="rect">
            <a:avLst/>
          </a:prstGeom>
          <a:ln w="12700">
            <a:miter lim="400000"/>
          </a:ln>
        </p:spPr>
      </p:pic>
      <p:pic>
        <p:nvPicPr>
          <p:cNvPr id="394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097712" y="6738939"/>
            <a:ext cx="12965907" cy="75009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9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72062" y="3181945"/>
            <a:ext cx="14916058" cy="7907554"/>
          </a:xfrm>
          <a:prstGeom prst="rect">
            <a:avLst/>
          </a:prstGeom>
          <a:ln w="12700">
            <a:miter lim="400000"/>
          </a:ln>
        </p:spPr>
      </p:pic>
      <p:sp>
        <p:nvSpPr>
          <p:cNvPr id="397" name="Basilar membrane vibration bends hair cells"/>
          <p:cNvSpPr txBox="1"/>
          <p:nvPr>
            <p:ph type="title" idx="4294967295"/>
          </p:nvPr>
        </p:nvSpPr>
        <p:spPr>
          <a:xfrm>
            <a:off x="3958828" y="323850"/>
            <a:ext cx="15440026" cy="2419351"/>
          </a:xfrm>
          <a:prstGeom prst="rect">
            <a:avLst/>
          </a:prstGeom>
        </p:spPr>
        <p:txBody>
          <a:bodyPr/>
          <a:lstStyle>
            <a:lvl1pPr algn="l">
              <a:defRPr sz="5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Basilar membrane vibration bends hair cells</a:t>
            </a:r>
          </a:p>
        </p:txBody>
      </p:sp>
      <p:sp>
        <p:nvSpPr>
          <p:cNvPr id="398" name="see Fox Figure 10.22"/>
          <p:cNvSpPr txBox="1"/>
          <p:nvPr/>
        </p:nvSpPr>
        <p:spPr>
          <a:xfrm>
            <a:off x="16549687" y="12894468"/>
            <a:ext cx="3625454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see Fox Figure 10.22</a:t>
            </a:r>
          </a:p>
        </p:txBody>
      </p:sp>
      <p:sp>
        <p:nvSpPr>
          <p:cNvPr id="399" name="Perilymph Vibrates"/>
          <p:cNvSpPr txBox="1"/>
          <p:nvPr/>
        </p:nvSpPr>
        <p:spPr>
          <a:xfrm>
            <a:off x="15629859" y="10498137"/>
            <a:ext cx="3558978" cy="625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i="1" sz="3200"/>
            </a:lvl1pPr>
          </a:lstStyle>
          <a:p>
            <a:pPr/>
            <a:r>
              <a:t>Perilymph Vibrates</a:t>
            </a:r>
          </a:p>
        </p:txBody>
      </p:sp>
      <p:sp>
        <p:nvSpPr>
          <p:cNvPr id="400" name="cochlear duct with…"/>
          <p:cNvSpPr txBox="1"/>
          <p:nvPr/>
        </p:nvSpPr>
        <p:spPr>
          <a:xfrm>
            <a:off x="16499016" y="4053680"/>
            <a:ext cx="3408363" cy="1108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i="1" sz="3200"/>
            </a:pPr>
            <a:r>
              <a:t>cochlear duct with</a:t>
            </a:r>
          </a:p>
          <a:p>
            <a:pPr>
              <a:defRPr i="1" sz="3200"/>
            </a:pPr>
            <a:r>
              <a:t>Endolymph [K+]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Basilar membrane vibration bends hair cells"/>
          <p:cNvSpPr txBox="1"/>
          <p:nvPr>
            <p:ph type="title" idx="4294967295"/>
          </p:nvPr>
        </p:nvSpPr>
        <p:spPr>
          <a:xfrm>
            <a:off x="3958828" y="323850"/>
            <a:ext cx="15440026" cy="2419351"/>
          </a:xfrm>
          <a:prstGeom prst="rect">
            <a:avLst/>
          </a:prstGeom>
        </p:spPr>
        <p:txBody>
          <a:bodyPr/>
          <a:lstStyle>
            <a:lvl1pPr algn="l">
              <a:defRPr sz="5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Basilar membrane vibration bends hair cells</a:t>
            </a:r>
          </a:p>
        </p:txBody>
      </p:sp>
      <p:pic>
        <p:nvPicPr>
          <p:cNvPr id="40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55406" y="3616523"/>
            <a:ext cx="12823032" cy="6411517"/>
          </a:xfrm>
          <a:prstGeom prst="rect">
            <a:avLst/>
          </a:prstGeom>
          <a:ln w="12700">
            <a:miter lim="400000"/>
          </a:ln>
        </p:spPr>
      </p:pic>
      <p:sp>
        <p:nvSpPr>
          <p:cNvPr id="404" name="see Fox Figure 10.22"/>
          <p:cNvSpPr txBox="1"/>
          <p:nvPr/>
        </p:nvSpPr>
        <p:spPr>
          <a:xfrm>
            <a:off x="16549687" y="12894468"/>
            <a:ext cx="3625454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see Fox Figure 10.22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72062" y="3181945"/>
            <a:ext cx="14916058" cy="7907554"/>
          </a:xfrm>
          <a:prstGeom prst="rect">
            <a:avLst/>
          </a:prstGeom>
          <a:ln w="12700">
            <a:miter lim="400000"/>
          </a:ln>
        </p:spPr>
      </p:pic>
      <p:sp>
        <p:nvSpPr>
          <p:cNvPr id="407" name="Basilar membrane vibration bends hair cells"/>
          <p:cNvSpPr txBox="1"/>
          <p:nvPr>
            <p:ph type="title" idx="4294967295"/>
          </p:nvPr>
        </p:nvSpPr>
        <p:spPr>
          <a:xfrm>
            <a:off x="3958828" y="323850"/>
            <a:ext cx="15440026" cy="2419351"/>
          </a:xfrm>
          <a:prstGeom prst="rect">
            <a:avLst/>
          </a:prstGeom>
        </p:spPr>
        <p:txBody>
          <a:bodyPr/>
          <a:lstStyle>
            <a:lvl1pPr algn="l">
              <a:defRPr sz="5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Basilar membrane vibration bends hair cells</a:t>
            </a:r>
          </a:p>
        </p:txBody>
      </p:sp>
      <p:sp>
        <p:nvSpPr>
          <p:cNvPr id="408" name="see Fox Figure 10.22"/>
          <p:cNvSpPr txBox="1"/>
          <p:nvPr/>
        </p:nvSpPr>
        <p:spPr>
          <a:xfrm>
            <a:off x="16549687" y="12894468"/>
            <a:ext cx="3625454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see Fox Figure 10.22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Basilar membrane vibration bends hair cells"/>
          <p:cNvSpPr txBox="1"/>
          <p:nvPr>
            <p:ph type="title" idx="4294967295"/>
          </p:nvPr>
        </p:nvSpPr>
        <p:spPr>
          <a:xfrm>
            <a:off x="3958828" y="323850"/>
            <a:ext cx="15440026" cy="2419351"/>
          </a:xfrm>
          <a:prstGeom prst="rect">
            <a:avLst/>
          </a:prstGeom>
        </p:spPr>
        <p:txBody>
          <a:bodyPr/>
          <a:lstStyle>
            <a:lvl1pPr algn="l">
              <a:defRPr sz="5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Basilar membrane vibration bends hair cells</a:t>
            </a:r>
          </a:p>
        </p:txBody>
      </p:sp>
      <p:pic>
        <p:nvPicPr>
          <p:cNvPr id="41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55406" y="3616523"/>
            <a:ext cx="12823032" cy="6411517"/>
          </a:xfrm>
          <a:prstGeom prst="rect">
            <a:avLst/>
          </a:prstGeom>
          <a:ln w="12700">
            <a:miter lim="400000"/>
          </a:ln>
        </p:spPr>
      </p:pic>
      <p:sp>
        <p:nvSpPr>
          <p:cNvPr id="412" name="see Fox Figure 10.22"/>
          <p:cNvSpPr txBox="1"/>
          <p:nvPr/>
        </p:nvSpPr>
        <p:spPr>
          <a:xfrm>
            <a:off x="16549687" y="12894468"/>
            <a:ext cx="3625454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see Fox Figure 10.22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Figure 10.12"/>
          <p:cNvSpPr txBox="1"/>
          <p:nvPr/>
        </p:nvSpPr>
        <p:spPr>
          <a:xfrm>
            <a:off x="3684984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10.12</a:t>
            </a:r>
          </a:p>
        </p:txBody>
      </p:sp>
      <p:grpSp>
        <p:nvGrpSpPr>
          <p:cNvPr id="198" name="Group"/>
          <p:cNvGrpSpPr/>
          <p:nvPr/>
        </p:nvGrpSpPr>
        <p:grpSpPr>
          <a:xfrm>
            <a:off x="3875484" y="821531"/>
            <a:ext cx="15537656" cy="11707020"/>
            <a:chOff x="0" y="0"/>
            <a:chExt cx="15537654" cy="11707018"/>
          </a:xfrm>
        </p:grpSpPr>
        <p:pic>
          <p:nvPicPr>
            <p:cNvPr id="196" name="fox78119_1012.jpg" descr="fox78119_1012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365918"/>
              <a:ext cx="15537655" cy="113411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7" name="Rectangle"/>
            <p:cNvSpPr/>
            <p:nvPr/>
          </p:nvSpPr>
          <p:spPr>
            <a:xfrm>
              <a:off x="2089546" y="0"/>
              <a:ext cx="10947798" cy="67865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199" name="Vestibulocochlear…"/>
          <p:cNvSpPr txBox="1"/>
          <p:nvPr/>
        </p:nvSpPr>
        <p:spPr>
          <a:xfrm>
            <a:off x="17299781" y="5268515"/>
            <a:ext cx="3715068" cy="1069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b="1" sz="3200">
                <a:solidFill>
                  <a:srgbClr val="7B219F"/>
                </a:solidFill>
                <a:uFill>
                  <a:solidFill>
                    <a:srgbClr val="7B219F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Vestibulocochlear</a:t>
            </a:r>
          </a:p>
          <a:p>
            <a:pPr marL="81280" marR="81280" defTabSz="1821656">
              <a:defRPr b="1" sz="3200">
                <a:solidFill>
                  <a:srgbClr val="7B219F"/>
                </a:solidFill>
                <a:uFill>
                  <a:solidFill>
                    <a:srgbClr val="7B219F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  <a:r>
              <a:t>cranial nerve 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72062" y="3181945"/>
            <a:ext cx="14916058" cy="7907554"/>
          </a:xfrm>
          <a:prstGeom prst="rect">
            <a:avLst/>
          </a:prstGeom>
          <a:ln w="12700">
            <a:miter lim="400000"/>
          </a:ln>
        </p:spPr>
      </p:pic>
      <p:sp>
        <p:nvSpPr>
          <p:cNvPr id="415" name="Basilar membrane vibration bends hair cells"/>
          <p:cNvSpPr txBox="1"/>
          <p:nvPr>
            <p:ph type="title" idx="4294967295"/>
          </p:nvPr>
        </p:nvSpPr>
        <p:spPr>
          <a:xfrm>
            <a:off x="3958828" y="323850"/>
            <a:ext cx="15440026" cy="2419351"/>
          </a:xfrm>
          <a:prstGeom prst="rect">
            <a:avLst/>
          </a:prstGeom>
        </p:spPr>
        <p:txBody>
          <a:bodyPr/>
          <a:lstStyle>
            <a:lvl1pPr algn="l">
              <a:defRPr sz="5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Basilar membrane vibration bends hair cells</a:t>
            </a:r>
          </a:p>
        </p:txBody>
      </p:sp>
      <p:sp>
        <p:nvSpPr>
          <p:cNvPr id="416" name="see Fox Figure 10.22"/>
          <p:cNvSpPr txBox="1"/>
          <p:nvPr/>
        </p:nvSpPr>
        <p:spPr>
          <a:xfrm>
            <a:off x="16549687" y="12894468"/>
            <a:ext cx="3625454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see Fox Figure 10.22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Basilar membrane vibration bends hair cells"/>
          <p:cNvSpPr txBox="1"/>
          <p:nvPr>
            <p:ph type="title" idx="4294967295"/>
          </p:nvPr>
        </p:nvSpPr>
        <p:spPr>
          <a:xfrm>
            <a:off x="3958828" y="323850"/>
            <a:ext cx="15440026" cy="2419351"/>
          </a:xfrm>
          <a:prstGeom prst="rect">
            <a:avLst/>
          </a:prstGeom>
        </p:spPr>
        <p:txBody>
          <a:bodyPr/>
          <a:lstStyle>
            <a:lvl1pPr algn="l">
              <a:defRPr sz="5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Basilar membrane vibration bends hair cells</a:t>
            </a:r>
          </a:p>
        </p:txBody>
      </p:sp>
      <p:pic>
        <p:nvPicPr>
          <p:cNvPr id="41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55406" y="3616523"/>
            <a:ext cx="12823032" cy="6411517"/>
          </a:xfrm>
          <a:prstGeom prst="rect">
            <a:avLst/>
          </a:prstGeom>
          <a:ln w="12700">
            <a:miter lim="400000"/>
          </a:ln>
        </p:spPr>
      </p:pic>
      <p:sp>
        <p:nvSpPr>
          <p:cNvPr id="420" name="see Fox Figure 10.22"/>
          <p:cNvSpPr txBox="1"/>
          <p:nvPr/>
        </p:nvSpPr>
        <p:spPr>
          <a:xfrm>
            <a:off x="16549687" y="12894468"/>
            <a:ext cx="3625454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see Fox Figure 10.22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72062" y="3181945"/>
            <a:ext cx="14916058" cy="7907554"/>
          </a:xfrm>
          <a:prstGeom prst="rect">
            <a:avLst/>
          </a:prstGeom>
          <a:ln w="12700">
            <a:miter lim="400000"/>
          </a:ln>
        </p:spPr>
      </p:pic>
      <p:sp>
        <p:nvSpPr>
          <p:cNvPr id="423" name="Basilar membrane vibration bends hair cells"/>
          <p:cNvSpPr txBox="1"/>
          <p:nvPr>
            <p:ph type="title" idx="4294967295"/>
          </p:nvPr>
        </p:nvSpPr>
        <p:spPr>
          <a:xfrm>
            <a:off x="3958828" y="323850"/>
            <a:ext cx="15440026" cy="2419351"/>
          </a:xfrm>
          <a:prstGeom prst="rect">
            <a:avLst/>
          </a:prstGeom>
        </p:spPr>
        <p:txBody>
          <a:bodyPr/>
          <a:lstStyle>
            <a:lvl1pPr algn="l">
              <a:defRPr sz="5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Basilar membrane vibration bends hair cells</a:t>
            </a:r>
          </a:p>
        </p:txBody>
      </p:sp>
      <p:sp>
        <p:nvSpPr>
          <p:cNvPr id="424" name="see Fox Figure 10.22"/>
          <p:cNvSpPr txBox="1"/>
          <p:nvPr/>
        </p:nvSpPr>
        <p:spPr>
          <a:xfrm>
            <a:off x="16549687" y="12894468"/>
            <a:ext cx="3625454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see Fox Figure 10.22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Basilar membrane vibration bends hair cells"/>
          <p:cNvSpPr txBox="1"/>
          <p:nvPr>
            <p:ph type="title" idx="4294967295"/>
          </p:nvPr>
        </p:nvSpPr>
        <p:spPr>
          <a:xfrm>
            <a:off x="3958828" y="323850"/>
            <a:ext cx="15440026" cy="2419351"/>
          </a:xfrm>
          <a:prstGeom prst="rect">
            <a:avLst/>
          </a:prstGeom>
        </p:spPr>
        <p:txBody>
          <a:bodyPr/>
          <a:lstStyle>
            <a:lvl1pPr algn="l">
              <a:defRPr sz="5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Basilar membrane vibration bends hair cells</a:t>
            </a:r>
          </a:p>
        </p:txBody>
      </p:sp>
      <p:pic>
        <p:nvPicPr>
          <p:cNvPr id="42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55406" y="3616523"/>
            <a:ext cx="12823032" cy="6411517"/>
          </a:xfrm>
          <a:prstGeom prst="rect">
            <a:avLst/>
          </a:prstGeom>
          <a:ln w="12700">
            <a:miter lim="400000"/>
          </a:ln>
        </p:spPr>
      </p:pic>
      <p:sp>
        <p:nvSpPr>
          <p:cNvPr id="428" name="see Fox Figure 10.22"/>
          <p:cNvSpPr txBox="1"/>
          <p:nvPr/>
        </p:nvSpPr>
        <p:spPr>
          <a:xfrm>
            <a:off x="16549687" y="12894468"/>
            <a:ext cx="3625454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see Fox Figure 10.22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72062" y="3181945"/>
            <a:ext cx="14916058" cy="7907554"/>
          </a:xfrm>
          <a:prstGeom prst="rect">
            <a:avLst/>
          </a:prstGeom>
          <a:ln w="12700">
            <a:miter lim="400000"/>
          </a:ln>
        </p:spPr>
      </p:pic>
      <p:sp>
        <p:nvSpPr>
          <p:cNvPr id="431" name="Basilar membrane vibration bends hair cells"/>
          <p:cNvSpPr txBox="1"/>
          <p:nvPr>
            <p:ph type="title" idx="4294967295"/>
          </p:nvPr>
        </p:nvSpPr>
        <p:spPr>
          <a:xfrm>
            <a:off x="3958828" y="323850"/>
            <a:ext cx="15440026" cy="2419351"/>
          </a:xfrm>
          <a:prstGeom prst="rect">
            <a:avLst/>
          </a:prstGeom>
        </p:spPr>
        <p:txBody>
          <a:bodyPr/>
          <a:lstStyle>
            <a:lvl1pPr algn="l">
              <a:defRPr sz="5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Basilar membrane vibration bends hair cells</a:t>
            </a:r>
          </a:p>
        </p:txBody>
      </p:sp>
      <p:sp>
        <p:nvSpPr>
          <p:cNvPr id="432" name="see Fox Figure 10.22"/>
          <p:cNvSpPr txBox="1"/>
          <p:nvPr/>
        </p:nvSpPr>
        <p:spPr>
          <a:xfrm>
            <a:off x="16549687" y="12894468"/>
            <a:ext cx="3625454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see Fox Figure 10.22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Basilar membrane vibration bends hair cells"/>
          <p:cNvSpPr txBox="1"/>
          <p:nvPr>
            <p:ph type="title" idx="4294967295"/>
          </p:nvPr>
        </p:nvSpPr>
        <p:spPr>
          <a:xfrm>
            <a:off x="3958828" y="323850"/>
            <a:ext cx="15440026" cy="2419351"/>
          </a:xfrm>
          <a:prstGeom prst="rect">
            <a:avLst/>
          </a:prstGeom>
        </p:spPr>
        <p:txBody>
          <a:bodyPr/>
          <a:lstStyle>
            <a:lvl1pPr algn="l">
              <a:defRPr sz="5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Basilar membrane vibration bends hair cells</a:t>
            </a:r>
          </a:p>
        </p:txBody>
      </p:sp>
      <p:pic>
        <p:nvPicPr>
          <p:cNvPr id="43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55406" y="3616523"/>
            <a:ext cx="12823032" cy="6411517"/>
          </a:xfrm>
          <a:prstGeom prst="rect">
            <a:avLst/>
          </a:prstGeom>
          <a:ln w="12700">
            <a:miter lim="400000"/>
          </a:ln>
        </p:spPr>
      </p:pic>
      <p:sp>
        <p:nvSpPr>
          <p:cNvPr id="436" name="see Fox Figure 10.22"/>
          <p:cNvSpPr txBox="1"/>
          <p:nvPr/>
        </p:nvSpPr>
        <p:spPr>
          <a:xfrm>
            <a:off x="16549687" y="12894468"/>
            <a:ext cx="3625454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see Fox Figure 10.22</a:t>
            </a:r>
          </a:p>
        </p:txBody>
      </p:sp>
      <p:sp>
        <p:nvSpPr>
          <p:cNvPr id="437" name="LAST FRAME"/>
          <p:cNvSpPr txBox="1"/>
          <p:nvPr/>
        </p:nvSpPr>
        <p:spPr>
          <a:xfrm>
            <a:off x="11343609" y="12803584"/>
            <a:ext cx="1427858" cy="384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LAST FRAME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Deflection of stereocilia opens K+ channels"/>
          <p:cNvSpPr txBox="1"/>
          <p:nvPr>
            <p:ph type="title"/>
          </p:nvPr>
        </p:nvSpPr>
        <p:spPr>
          <a:xfrm>
            <a:off x="3958828" y="0"/>
            <a:ext cx="15789276" cy="2661047"/>
          </a:xfrm>
          <a:prstGeom prst="rect">
            <a:avLst/>
          </a:prstGeom>
        </p:spPr>
        <p:txBody>
          <a:bodyPr/>
          <a:lstStyle/>
          <a:p>
            <a:pPr/>
            <a:r>
              <a:t>Deflection of stereocilia opens K+ channels</a:t>
            </a:r>
          </a:p>
        </p:txBody>
      </p:sp>
      <p:pic>
        <p:nvPicPr>
          <p:cNvPr id="440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17950" y="2406650"/>
            <a:ext cx="4937126" cy="108108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41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140825" y="2171700"/>
            <a:ext cx="5594351" cy="110775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42" name="image.pdf" descr="image.pd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573250" y="2378075"/>
            <a:ext cx="5921376" cy="109315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4" name="BEAR_11_14.jpg" descr="BEAR_11_1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37484" y="2696765"/>
            <a:ext cx="12858751" cy="24199454"/>
          </a:xfrm>
          <a:prstGeom prst="rect">
            <a:avLst/>
          </a:prstGeom>
          <a:ln w="12700"/>
        </p:spPr>
      </p:pic>
      <p:sp>
        <p:nvSpPr>
          <p:cNvPr id="445" name="Bending of stereocilia causes change in membrane potential"/>
          <p:cNvSpPr txBox="1"/>
          <p:nvPr>
            <p:ph type="title"/>
          </p:nvPr>
        </p:nvSpPr>
        <p:spPr>
          <a:xfrm>
            <a:off x="3958828" y="0"/>
            <a:ext cx="13671551" cy="2695575"/>
          </a:xfrm>
          <a:prstGeom prst="rect">
            <a:avLst/>
          </a:prstGeom>
        </p:spPr>
        <p:txBody>
          <a:bodyPr/>
          <a:lstStyle/>
          <a:p>
            <a:pPr/>
            <a:r>
              <a:t>Bending of stereocilia causes change in membrane potential </a:t>
            </a:r>
          </a:p>
        </p:txBody>
      </p:sp>
      <p:sp>
        <p:nvSpPr>
          <p:cNvPr id="446" name="Line"/>
          <p:cNvSpPr/>
          <p:nvPr/>
        </p:nvSpPr>
        <p:spPr>
          <a:xfrm>
            <a:off x="15984915" y="5146062"/>
            <a:ext cx="1066118" cy="1230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cubicBezTo>
                  <a:pt x="411" y="2614"/>
                  <a:pt x="222" y="6622"/>
                  <a:pt x="1246" y="7920"/>
                </a:cubicBezTo>
                <a:cubicBezTo>
                  <a:pt x="2196" y="9124"/>
                  <a:pt x="7033" y="10808"/>
                  <a:pt x="8723" y="11520"/>
                </a:cubicBezTo>
                <a:cubicBezTo>
                  <a:pt x="10415" y="12233"/>
                  <a:pt x="15263" y="13383"/>
                  <a:pt x="16615" y="14400"/>
                </a:cubicBezTo>
                <a:cubicBezTo>
                  <a:pt x="18146" y="15550"/>
                  <a:pt x="19955" y="19224"/>
                  <a:pt x="21600" y="21600"/>
                </a:cubicBezTo>
              </a:path>
            </a:pathLst>
          </a:custGeom>
          <a:ln w="50800">
            <a:solidFill>
              <a:srgbClr val="000000"/>
            </a:solidFill>
            <a:tailEnd type="triangle"/>
          </a:ln>
        </p:spPr>
        <p:txBody>
          <a:bodyPr lIns="71437" tIns="71437" rIns="71437" bIns="71437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447" name="more transmitter release onto auditory nerve"/>
          <p:cNvSpPr txBox="1"/>
          <p:nvPr/>
        </p:nvSpPr>
        <p:spPr>
          <a:xfrm>
            <a:off x="15746015" y="6393656"/>
            <a:ext cx="4482704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more transmitter release onto auditory nerve</a:t>
            </a:r>
          </a:p>
        </p:txBody>
      </p:sp>
      <p:sp>
        <p:nvSpPr>
          <p:cNvPr id="448" name="less transmitter release onto auditory nerve"/>
          <p:cNvSpPr txBox="1"/>
          <p:nvPr/>
        </p:nvSpPr>
        <p:spPr>
          <a:xfrm>
            <a:off x="8012906" y="10804921"/>
            <a:ext cx="4482704" cy="1041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defRPr sz="2400">
                <a:uFill>
                  <a:solidFill>
                    <a:srgbClr val="000000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less transmitter release onto auditory nerve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2" name="Group"/>
          <p:cNvGrpSpPr/>
          <p:nvPr/>
        </p:nvGrpSpPr>
        <p:grpSpPr>
          <a:xfrm>
            <a:off x="3798093" y="-10733485"/>
            <a:ext cx="13662423" cy="24842392"/>
            <a:chOff x="0" y="0"/>
            <a:chExt cx="13662421" cy="24842390"/>
          </a:xfrm>
        </p:grpSpPr>
        <p:pic>
          <p:nvPicPr>
            <p:cNvPr id="450" name="BEAR_11_14.jpg" descr="BEAR_11_14.jp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642937" y="642937"/>
              <a:ext cx="12858751" cy="24199454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451" name="Rectangle"/>
            <p:cNvSpPr/>
            <p:nvPr/>
          </p:nvSpPr>
          <p:spPr>
            <a:xfrm>
              <a:off x="0" y="0"/>
              <a:ext cx="13662422" cy="12108657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sp>
        <p:nvSpPr>
          <p:cNvPr id="453" name="Bending of stereocilia causes change in membrane potential"/>
          <p:cNvSpPr txBox="1"/>
          <p:nvPr>
            <p:ph type="title"/>
          </p:nvPr>
        </p:nvSpPr>
        <p:spPr>
          <a:xfrm>
            <a:off x="3958828" y="0"/>
            <a:ext cx="13671551" cy="2695575"/>
          </a:xfrm>
          <a:prstGeom prst="rect">
            <a:avLst/>
          </a:prstGeom>
        </p:spPr>
        <p:txBody>
          <a:bodyPr/>
          <a:lstStyle/>
          <a:p>
            <a:pPr/>
            <a:r>
              <a:t>Bending of stereocilia causes change in membrane potential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Hair cells are tuned by position in cochlea"/>
          <p:cNvSpPr txBox="1"/>
          <p:nvPr>
            <p:ph type="title"/>
          </p:nvPr>
        </p:nvSpPr>
        <p:spPr>
          <a:xfrm>
            <a:off x="622337" y="-114749"/>
            <a:ext cx="6398955" cy="4523206"/>
          </a:xfrm>
          <a:prstGeom prst="rect">
            <a:avLst/>
          </a:prstGeom>
        </p:spPr>
        <p:txBody>
          <a:bodyPr/>
          <a:lstStyle/>
          <a:p>
            <a:pPr/>
            <a:r>
              <a:t>Hair cells are tuned by position in cochlea</a:t>
            </a:r>
          </a:p>
        </p:txBody>
      </p:sp>
      <p:grpSp>
        <p:nvGrpSpPr>
          <p:cNvPr id="459" name="Group"/>
          <p:cNvGrpSpPr/>
          <p:nvPr/>
        </p:nvGrpSpPr>
        <p:grpSpPr>
          <a:xfrm>
            <a:off x="7218198" y="607002"/>
            <a:ext cx="14700577" cy="12836112"/>
            <a:chOff x="0" y="0"/>
            <a:chExt cx="14700575" cy="12836111"/>
          </a:xfrm>
        </p:grpSpPr>
        <p:pic>
          <p:nvPicPr>
            <p:cNvPr id="456" name="image.pdf" descr="image.pdf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855781" y="0"/>
              <a:ext cx="11138195" cy="128361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57" name="base"/>
            <p:cNvSpPr txBox="1"/>
            <p:nvPr/>
          </p:nvSpPr>
          <p:spPr>
            <a:xfrm>
              <a:off x="0" y="1574695"/>
              <a:ext cx="1222483" cy="7752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defRPr sz="3200">
                  <a:solidFill>
                    <a:srgbClr val="0061FF"/>
                  </a:solidFill>
                  <a:uFill>
                    <a:solidFill>
                      <a:srgbClr val="0061FF"/>
                    </a:solidFill>
                  </a:uFill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base</a:t>
              </a:r>
            </a:p>
          </p:txBody>
        </p:sp>
        <p:sp>
          <p:nvSpPr>
            <p:cNvPr id="458" name="apex"/>
            <p:cNvSpPr txBox="1"/>
            <p:nvPr/>
          </p:nvSpPr>
          <p:spPr>
            <a:xfrm>
              <a:off x="13457921" y="1574695"/>
              <a:ext cx="1242655" cy="77528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t">
              <a:noAutofit/>
            </a:bodyPr>
            <a:lstStyle>
              <a:lvl1pPr marL="81280" marR="81280" defTabSz="1821656">
                <a:defRPr sz="3200">
                  <a:solidFill>
                    <a:srgbClr val="0061FF"/>
                  </a:solidFill>
                  <a:uFill>
                    <a:solidFill>
                      <a:srgbClr val="0061FF"/>
                    </a:solidFill>
                  </a:uFill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apex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Fox Figure 10.13"/>
          <p:cNvSpPr txBox="1"/>
          <p:nvPr/>
        </p:nvSpPr>
        <p:spPr>
          <a:xfrm>
            <a:off x="18032015" y="12590859"/>
            <a:ext cx="2946798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Fox Figure 10.13</a:t>
            </a:r>
          </a:p>
        </p:txBody>
      </p:sp>
      <p:grpSp>
        <p:nvGrpSpPr>
          <p:cNvPr id="204" name="Group"/>
          <p:cNvGrpSpPr/>
          <p:nvPr/>
        </p:nvGrpSpPr>
        <p:grpSpPr>
          <a:xfrm>
            <a:off x="4869656" y="821531"/>
            <a:ext cx="14626829" cy="11907045"/>
            <a:chOff x="0" y="0"/>
            <a:chExt cx="14626828" cy="11907043"/>
          </a:xfrm>
        </p:grpSpPr>
        <p:pic>
          <p:nvPicPr>
            <p:cNvPr id="202" name="fox78119_1013.jpg" descr="fox78119_1013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65893"/>
              <a:ext cx="14626829" cy="117411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3" name="Rectangle"/>
            <p:cNvSpPr/>
            <p:nvPr/>
          </p:nvSpPr>
          <p:spPr>
            <a:xfrm>
              <a:off x="1643062" y="0"/>
              <a:ext cx="11197829" cy="67865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205" name="Endolymph of inner ear…"/>
          <p:cNvSpPr txBox="1"/>
          <p:nvPr/>
        </p:nvSpPr>
        <p:spPr>
          <a:xfrm>
            <a:off x="3495487" y="0"/>
            <a:ext cx="15662673" cy="2571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b="1" sz="5200"/>
            </a:pPr>
            <a:r>
              <a:t>Endolymph of inner ear</a:t>
            </a:r>
          </a:p>
          <a:p>
            <a:pPr defTabSz="821531">
              <a:defRPr b="1" sz="5200">
                <a:solidFill>
                  <a:srgbClr val="929292"/>
                </a:solidFill>
              </a:defRPr>
            </a:pPr>
            <a:r>
              <a:t>high [K+], positively charged fluid</a:t>
            </a:r>
          </a:p>
        </p:txBody>
      </p:sp>
      <p:sp>
        <p:nvSpPr>
          <p:cNvPr id="206" name="Line"/>
          <p:cNvSpPr/>
          <p:nvPr/>
        </p:nvSpPr>
        <p:spPr>
          <a:xfrm flipH="1" flipV="1">
            <a:off x="5101828" y="5911453"/>
            <a:ext cx="1089422" cy="1321595"/>
          </a:xfrm>
          <a:prstGeom prst="line">
            <a:avLst/>
          </a:prstGeom>
          <a:ln w="50800">
            <a:solidFill>
              <a:srgbClr val="000000"/>
            </a:solidFill>
            <a:headEnd type="arrow"/>
          </a:ln>
        </p:spPr>
        <p:txBody>
          <a:bodyPr lIns="71437" tIns="71437" rIns="71437" bIns="71437" anchor="ctr"/>
          <a:lstStyle/>
          <a:p>
            <a:pPr/>
          </a:p>
        </p:txBody>
      </p:sp>
      <p:sp>
        <p:nvSpPr>
          <p:cNvPr id="207" name="endolymph"/>
          <p:cNvSpPr txBox="1"/>
          <p:nvPr/>
        </p:nvSpPr>
        <p:spPr>
          <a:xfrm>
            <a:off x="3583781" y="5268515"/>
            <a:ext cx="2528085" cy="625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b="1" sz="3200">
                <a:solidFill>
                  <a:srgbClr val="0061FF"/>
                </a:solidFill>
                <a:uFill>
                  <a:solidFill>
                    <a:srgbClr val="0061FF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endolymph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Fox Figure 10.23"/>
          <p:cNvSpPr txBox="1"/>
          <p:nvPr/>
        </p:nvSpPr>
        <p:spPr>
          <a:xfrm>
            <a:off x="18049875" y="12787312"/>
            <a:ext cx="2911079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Fox Figure 10.23</a:t>
            </a:r>
          </a:p>
        </p:txBody>
      </p:sp>
      <p:grpSp>
        <p:nvGrpSpPr>
          <p:cNvPr id="464" name="Group"/>
          <p:cNvGrpSpPr/>
          <p:nvPr/>
        </p:nvGrpSpPr>
        <p:grpSpPr>
          <a:xfrm>
            <a:off x="4905375" y="2634257"/>
            <a:ext cx="14108907" cy="9215638"/>
            <a:chOff x="0" y="0"/>
            <a:chExt cx="14108906" cy="9215636"/>
          </a:xfrm>
        </p:grpSpPr>
        <p:pic>
          <p:nvPicPr>
            <p:cNvPr id="462" name="fox78119_1023.jpg" descr="fox78119_1023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54384" y="439935"/>
              <a:ext cx="13722351" cy="87757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63" name="Rectangle"/>
            <p:cNvSpPr/>
            <p:nvPr/>
          </p:nvSpPr>
          <p:spPr>
            <a:xfrm>
              <a:off x="0" y="0"/>
              <a:ext cx="14108907" cy="87511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465" name="Frequencies Map on to Extent of Cochlea:…"/>
          <p:cNvSpPr txBox="1"/>
          <p:nvPr/>
        </p:nvSpPr>
        <p:spPr>
          <a:xfrm>
            <a:off x="3744515" y="571500"/>
            <a:ext cx="16412767" cy="1678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b="1" sz="5000">
                <a:uFill>
                  <a:solidFill>
                    <a:srgbClr val="000000"/>
                  </a:solidFill>
                </a:uFill>
              </a:defRPr>
            </a:pPr>
            <a:r>
              <a:t>Frequencies Map on to Extent of Cochlea:</a:t>
            </a:r>
          </a:p>
          <a:p>
            <a:pPr marL="81280" marR="81280" defTabSz="1821656">
              <a:defRPr b="1" sz="50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pPr>
            <a:r>
              <a:t>High frequencies at base, low frequencies at apex.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" name="BEAR_11_20.png" descr="BEAR_11_20.pn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60875" y="3914775"/>
            <a:ext cx="16252032" cy="8893970"/>
          </a:xfrm>
          <a:prstGeom prst="rect">
            <a:avLst/>
          </a:prstGeom>
          <a:ln w="12700">
            <a:miter lim="400000"/>
          </a:ln>
        </p:spPr>
      </p:pic>
      <p:sp>
        <p:nvSpPr>
          <p:cNvPr id="468" name="Stimulus Frequency…"/>
          <p:cNvSpPr txBox="1"/>
          <p:nvPr>
            <p:ph type="body" sz="quarter" idx="1"/>
          </p:nvPr>
        </p:nvSpPr>
        <p:spPr>
          <a:xfrm>
            <a:off x="3815953" y="892968"/>
            <a:ext cx="16305610" cy="2286001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 marL="352072" marR="66865" indent="-318639" defTabSz="1475541">
              <a:lnSpc>
                <a:spcPct val="90000"/>
              </a:lnSpc>
              <a:spcBef>
                <a:spcPts val="2600"/>
              </a:spcBef>
              <a:buClr>
                <a:srgbClr val="D6A800"/>
              </a:buClr>
              <a:buFont typeface="Verdana"/>
              <a:defRPr b="0" sz="3402">
                <a:latin typeface="Verdana"/>
                <a:ea typeface="Verdana"/>
                <a:cs typeface="Verdana"/>
                <a:sym typeface="Verdana"/>
              </a:defRPr>
            </a:pPr>
            <a:r>
              <a:t>Stimulus Frequency</a:t>
            </a:r>
          </a:p>
          <a:p>
            <a:pPr lvl="1" marL="862822" marR="66865" indent="-459057" defTabSz="1475541">
              <a:lnSpc>
                <a:spcPct val="90000"/>
              </a:lnSpc>
              <a:spcBef>
                <a:spcPts val="2600"/>
              </a:spcBef>
              <a:buClr>
                <a:srgbClr val="D6A800"/>
              </a:buClr>
              <a:buFont typeface="Verdana"/>
              <a:defRPr b="0" sz="3402">
                <a:latin typeface="Verdana"/>
                <a:ea typeface="Verdana"/>
                <a:cs typeface="Verdana"/>
                <a:sym typeface="Verdana"/>
              </a:defRPr>
            </a:pPr>
            <a:r>
              <a:t>Tonotopic maps on the basilar membrane</a:t>
            </a:r>
          </a:p>
          <a:p>
            <a:pPr lvl="1" marL="862822" marR="66865" indent="-459057" defTabSz="1475541">
              <a:lnSpc>
                <a:spcPct val="90000"/>
              </a:lnSpc>
              <a:spcBef>
                <a:spcPts val="2600"/>
              </a:spcBef>
              <a:buClr>
                <a:srgbClr val="D6A800"/>
              </a:buClr>
              <a:buFont typeface="Verdana"/>
              <a:defRPr b="0" sz="3402">
                <a:latin typeface="Verdana"/>
                <a:ea typeface="Verdana"/>
                <a:cs typeface="Verdana"/>
                <a:sym typeface="Verdana"/>
              </a:defRPr>
            </a:pPr>
            <a:r>
              <a:t>20 - 20,000 Hz range, 0.3% discrimination</a:t>
            </a:r>
          </a:p>
        </p:txBody>
      </p:sp>
      <p:sp>
        <p:nvSpPr>
          <p:cNvPr id="469" name="in brainstem"/>
          <p:cNvSpPr txBox="1"/>
          <p:nvPr/>
        </p:nvSpPr>
        <p:spPr>
          <a:xfrm>
            <a:off x="18389203" y="12537281"/>
            <a:ext cx="2717073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in brainstem</a:t>
            </a:r>
          </a:p>
        </p:txBody>
      </p:sp>
      <p:sp>
        <p:nvSpPr>
          <p:cNvPr id="470" name="Rectangle"/>
          <p:cNvSpPr/>
          <p:nvPr/>
        </p:nvSpPr>
        <p:spPr>
          <a:xfrm>
            <a:off x="8923734" y="12465843"/>
            <a:ext cx="7179470" cy="642939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471" name="outside of skull"/>
          <p:cNvSpPr txBox="1"/>
          <p:nvPr/>
        </p:nvSpPr>
        <p:spPr>
          <a:xfrm>
            <a:off x="7066359" y="12412265"/>
            <a:ext cx="3304968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outside of skull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Somatosensory receptive fields of spinal sensory nerv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Somatosensory receptive fields of spinal sensory nerves</a:t>
            </a:r>
          </a:p>
        </p:txBody>
      </p:sp>
      <p:pic>
        <p:nvPicPr>
          <p:cNvPr id="474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48250" y="2095500"/>
            <a:ext cx="13525500" cy="1113472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78" name="Group"/>
          <p:cNvGrpSpPr/>
          <p:nvPr/>
        </p:nvGrpSpPr>
        <p:grpSpPr>
          <a:xfrm>
            <a:off x="14549437" y="3016250"/>
            <a:ext cx="2607470" cy="9003110"/>
            <a:chOff x="0" y="0"/>
            <a:chExt cx="2607468" cy="9003109"/>
          </a:xfrm>
        </p:grpSpPr>
        <p:sp>
          <p:nvSpPr>
            <p:cNvPr id="475" name="Oval"/>
            <p:cNvSpPr/>
            <p:nvPr/>
          </p:nvSpPr>
          <p:spPr>
            <a:xfrm>
              <a:off x="0" y="1680765"/>
              <a:ext cx="2607469" cy="7322345"/>
            </a:xfrm>
            <a:prstGeom prst="ellipse">
              <a:avLst/>
            </a:prstGeom>
            <a:noFill/>
            <a:ln w="25400" cap="flat">
              <a:solidFill>
                <a:srgbClr val="D848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2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476" name="Line"/>
            <p:cNvSpPr/>
            <p:nvPr/>
          </p:nvSpPr>
          <p:spPr>
            <a:xfrm>
              <a:off x="1357312" y="877093"/>
              <a:ext cx="3201" cy="767954"/>
            </a:xfrm>
            <a:prstGeom prst="line">
              <a:avLst/>
            </a:prstGeom>
            <a:noFill/>
            <a:ln w="50800" cap="flat">
              <a:solidFill>
                <a:srgbClr val="D848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477" name="One DRG"/>
            <p:cNvSpPr txBox="1"/>
            <p:nvPr/>
          </p:nvSpPr>
          <p:spPr>
            <a:xfrm>
              <a:off x="74612" y="0"/>
              <a:ext cx="1930334" cy="6000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0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One DRG</a:t>
              </a:r>
            </a:p>
          </p:txBody>
        </p:sp>
      </p:grpSp>
      <p:grpSp>
        <p:nvGrpSpPr>
          <p:cNvPr id="482" name="Group"/>
          <p:cNvGrpSpPr/>
          <p:nvPr/>
        </p:nvGrpSpPr>
        <p:grpSpPr>
          <a:xfrm>
            <a:off x="9594850" y="4210049"/>
            <a:ext cx="2650728" cy="7827170"/>
            <a:chOff x="0" y="0"/>
            <a:chExt cx="2650727" cy="7827168"/>
          </a:xfrm>
        </p:grpSpPr>
        <p:sp>
          <p:nvSpPr>
            <p:cNvPr id="479" name="Oval"/>
            <p:cNvSpPr/>
            <p:nvPr/>
          </p:nvSpPr>
          <p:spPr>
            <a:xfrm>
              <a:off x="1132681" y="1451371"/>
              <a:ext cx="1518047" cy="6375798"/>
            </a:xfrm>
            <a:prstGeom prst="ellipse">
              <a:avLst/>
            </a:prstGeom>
            <a:noFill/>
            <a:ln w="50800" cap="flat">
              <a:solidFill>
                <a:srgbClr val="D848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2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480" name="Line"/>
            <p:cNvSpPr/>
            <p:nvPr/>
          </p:nvSpPr>
          <p:spPr>
            <a:xfrm>
              <a:off x="1882774" y="719137"/>
              <a:ext cx="3201" cy="767954"/>
            </a:xfrm>
            <a:prstGeom prst="line">
              <a:avLst/>
            </a:prstGeom>
            <a:noFill/>
            <a:ln w="50800" cap="flat">
              <a:solidFill>
                <a:srgbClr val="D84800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/>
            </a:p>
          </p:txBody>
        </p:sp>
        <p:sp>
          <p:nvSpPr>
            <p:cNvPr id="481" name="One afferent nerve"/>
            <p:cNvSpPr/>
            <p:nvPr/>
          </p:nvSpPr>
          <p:spPr>
            <a:xfrm>
              <a:off x="0" y="0"/>
              <a:ext cx="1270000" cy="1270000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buClr>
                  <a:srgbClr val="000000"/>
                </a:buClr>
                <a:buFont typeface="Helvetica"/>
                <a:defRPr b="1" sz="3000">
                  <a:uFill>
                    <a:solidFill>
                      <a:srgbClr val="000000"/>
                    </a:solidFill>
                  </a:uFill>
                </a:defRPr>
              </a:lvl1pPr>
            </a:lstStyle>
            <a:p>
              <a:pPr/>
              <a:r>
                <a:t>One afferent nerve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4" name="BEAR_11_20.png" descr="BEAR_11_20.pn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60875" y="3914775"/>
            <a:ext cx="16252032" cy="8893970"/>
          </a:xfrm>
          <a:prstGeom prst="rect">
            <a:avLst/>
          </a:prstGeom>
          <a:ln w="12700">
            <a:miter lim="400000"/>
          </a:ln>
        </p:spPr>
      </p:pic>
      <p:sp>
        <p:nvSpPr>
          <p:cNvPr id="485" name="Stimulus Frequency…"/>
          <p:cNvSpPr txBox="1"/>
          <p:nvPr>
            <p:ph type="body" sz="quarter" idx="1"/>
          </p:nvPr>
        </p:nvSpPr>
        <p:spPr>
          <a:xfrm>
            <a:off x="3815953" y="892968"/>
            <a:ext cx="16305610" cy="2286001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 marL="352072" marR="66865" indent="-318639" defTabSz="1475541">
              <a:lnSpc>
                <a:spcPct val="90000"/>
              </a:lnSpc>
              <a:spcBef>
                <a:spcPts val="2600"/>
              </a:spcBef>
              <a:buClr>
                <a:srgbClr val="D6A800"/>
              </a:buClr>
              <a:buFont typeface="Verdana"/>
              <a:defRPr b="0" sz="3402">
                <a:latin typeface="Verdana"/>
                <a:ea typeface="Verdana"/>
                <a:cs typeface="Verdana"/>
                <a:sym typeface="Verdana"/>
              </a:defRPr>
            </a:pPr>
            <a:r>
              <a:t>Stimulus Frequency</a:t>
            </a:r>
          </a:p>
          <a:p>
            <a:pPr lvl="1" marL="862822" marR="66865" indent="-459057" defTabSz="1475541">
              <a:lnSpc>
                <a:spcPct val="90000"/>
              </a:lnSpc>
              <a:spcBef>
                <a:spcPts val="2600"/>
              </a:spcBef>
              <a:buClr>
                <a:srgbClr val="D6A800"/>
              </a:buClr>
              <a:buFont typeface="Verdana"/>
              <a:defRPr b="0" sz="3402">
                <a:latin typeface="Verdana"/>
                <a:ea typeface="Verdana"/>
                <a:cs typeface="Verdana"/>
                <a:sym typeface="Verdana"/>
              </a:defRPr>
            </a:pPr>
            <a:r>
              <a:t>Tonotopic maps on the basilar membrane</a:t>
            </a:r>
          </a:p>
          <a:p>
            <a:pPr lvl="1" marL="862822" marR="66865" indent="-459057" defTabSz="1475541">
              <a:lnSpc>
                <a:spcPct val="90000"/>
              </a:lnSpc>
              <a:spcBef>
                <a:spcPts val="2600"/>
              </a:spcBef>
              <a:buClr>
                <a:srgbClr val="D6A800"/>
              </a:buClr>
              <a:buFont typeface="Verdana"/>
              <a:defRPr b="0" sz="3402">
                <a:latin typeface="Verdana"/>
                <a:ea typeface="Verdana"/>
                <a:cs typeface="Verdana"/>
                <a:sym typeface="Verdana"/>
              </a:defRPr>
            </a:pPr>
            <a:r>
              <a:t>20 - 20,000 Hz range, 0.3% discrimination</a:t>
            </a:r>
          </a:p>
        </p:txBody>
      </p:sp>
      <p:sp>
        <p:nvSpPr>
          <p:cNvPr id="486" name="in brainstem"/>
          <p:cNvSpPr txBox="1"/>
          <p:nvPr/>
        </p:nvSpPr>
        <p:spPr>
          <a:xfrm>
            <a:off x="18389203" y="12537281"/>
            <a:ext cx="2717073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in brainstem</a:t>
            </a:r>
          </a:p>
        </p:txBody>
      </p:sp>
      <p:sp>
        <p:nvSpPr>
          <p:cNvPr id="487" name="Rectangle"/>
          <p:cNvSpPr/>
          <p:nvPr/>
        </p:nvSpPr>
        <p:spPr>
          <a:xfrm>
            <a:off x="8923734" y="12465843"/>
            <a:ext cx="7179470" cy="642939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sp>
        <p:nvSpPr>
          <p:cNvPr id="488" name="outside of skull"/>
          <p:cNvSpPr txBox="1"/>
          <p:nvPr/>
        </p:nvSpPr>
        <p:spPr>
          <a:xfrm>
            <a:off x="7066359" y="12412265"/>
            <a:ext cx="3304968" cy="736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>
            <a:lvl1pPr marL="81280" marR="81280" defTabSz="1821656">
              <a:defRPr sz="3200">
                <a:solidFill>
                  <a:srgbClr val="0056D6"/>
                </a:solidFill>
                <a:uFill>
                  <a:solidFill>
                    <a:srgbClr val="0056D6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lvl1pPr>
          </a:lstStyle>
          <a:p>
            <a:pPr/>
            <a:r>
              <a:t>outside of skull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" name="Group"/>
          <p:cNvGrpSpPr/>
          <p:nvPr/>
        </p:nvGrpSpPr>
        <p:grpSpPr>
          <a:xfrm>
            <a:off x="3137296" y="3661171"/>
            <a:ext cx="4393408" cy="6572251"/>
            <a:chOff x="0" y="0"/>
            <a:chExt cx="4393406" cy="6572250"/>
          </a:xfrm>
        </p:grpSpPr>
        <p:pic>
          <p:nvPicPr>
            <p:cNvPr id="490" name="droppedImage.png" descr="droppedImag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3929063" cy="6125766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491" name="Square"/>
            <p:cNvSpPr/>
            <p:nvPr/>
          </p:nvSpPr>
          <p:spPr>
            <a:xfrm>
              <a:off x="2607468" y="4786312"/>
              <a:ext cx="1785939" cy="1785938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>
                  <a:alpha val="0"/>
                </a:srgbClr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grpSp>
        <p:nvGrpSpPr>
          <p:cNvPr id="495" name="Group"/>
          <p:cNvGrpSpPr/>
          <p:nvPr/>
        </p:nvGrpSpPr>
        <p:grpSpPr>
          <a:xfrm>
            <a:off x="7548562" y="-3178969"/>
            <a:ext cx="12858751" cy="15430501"/>
            <a:chOff x="0" y="0"/>
            <a:chExt cx="12858750" cy="15430500"/>
          </a:xfrm>
        </p:grpSpPr>
        <p:pic>
          <p:nvPicPr>
            <p:cNvPr id="493" name="BEAR_11_19.jpg" descr="BEAR_11_19.jp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2858750" cy="15430500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494" name="Shape"/>
            <p:cNvSpPr/>
            <p:nvPr/>
          </p:nvSpPr>
          <p:spPr>
            <a:xfrm>
              <a:off x="1131879" y="3719130"/>
              <a:ext cx="4766096" cy="3342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5082" y="21600"/>
                  </a:moveTo>
                  <a:lnTo>
                    <a:pt x="12999" y="15190"/>
                  </a:lnTo>
                  <a:lnTo>
                    <a:pt x="20818" y="7804"/>
                  </a:lnTo>
                  <a:lnTo>
                    <a:pt x="21600" y="0"/>
                  </a:lnTo>
                  <a:lnTo>
                    <a:pt x="0" y="0"/>
                  </a:lnTo>
                  <a:lnTo>
                    <a:pt x="5082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sp>
        <p:nvSpPr>
          <p:cNvPr id="496" name="Each Auditory Neuron responds best to characteristic frequency…"/>
          <p:cNvSpPr txBox="1"/>
          <p:nvPr>
            <p:ph type="title"/>
          </p:nvPr>
        </p:nvSpPr>
        <p:spPr>
          <a:xfrm>
            <a:off x="3387328" y="392906"/>
            <a:ext cx="17252157" cy="1821657"/>
          </a:xfrm>
          <a:prstGeom prst="rect">
            <a:avLst/>
          </a:prstGeom>
        </p:spPr>
        <p:txBody>
          <a:bodyPr/>
          <a:lstStyle/>
          <a:p>
            <a:pPr>
              <a:defRPr sz="3800"/>
            </a:pPr>
            <a:r>
              <a:t>Each Auditory Neuron responds best to characteristic frequency</a:t>
            </a:r>
            <a:endParaRPr sz="4400"/>
          </a:p>
          <a:p>
            <a:pPr>
              <a:defRPr sz="3800">
                <a:solidFill>
                  <a:srgbClr val="7A7A7A"/>
                </a:solidFill>
                <a:uFill>
                  <a:solidFill>
                    <a:srgbClr val="7A7A7A"/>
                  </a:solidFill>
                </a:uFill>
              </a:defRPr>
            </a:pPr>
            <a:r>
              <a:t>(position of hair cells in cochlea = receptive field of neuron)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Auditory Nerve encodes intensity of sound…"/>
          <p:cNvSpPr txBox="1"/>
          <p:nvPr>
            <p:ph type="title"/>
          </p:nvPr>
        </p:nvSpPr>
        <p:spPr>
          <a:xfrm>
            <a:off x="3387328" y="285750"/>
            <a:ext cx="15519797" cy="1928813"/>
          </a:xfrm>
          <a:prstGeom prst="rect">
            <a:avLst/>
          </a:prstGeom>
        </p:spPr>
        <p:txBody>
          <a:bodyPr/>
          <a:lstStyle/>
          <a:p>
            <a:pPr/>
            <a:r>
              <a:rPr sz="4400"/>
              <a:t>Auditory Nerve encodes intensity of sound</a:t>
            </a:r>
            <a:endParaRPr sz="4400"/>
          </a:p>
          <a:p>
            <a:pPr>
              <a:defRPr>
                <a:solidFill>
                  <a:srgbClr val="7A7A7A"/>
                </a:solidFill>
                <a:uFill>
                  <a:solidFill>
                    <a:srgbClr val="7A7A7A"/>
                  </a:solidFill>
                </a:uFill>
              </a:defRPr>
            </a:pPr>
            <a:r>
              <a:rPr sz="4400"/>
              <a:t>(increased rate of action potentials = louder </a:t>
            </a:r>
            <a:r>
              <a:t>sound)</a:t>
            </a:r>
          </a:p>
        </p:txBody>
      </p:sp>
      <p:pic>
        <p:nvPicPr>
          <p:cNvPr id="499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62031" y="4581525"/>
            <a:ext cx="11849101" cy="4638675"/>
          </a:xfrm>
          <a:prstGeom prst="rect">
            <a:avLst/>
          </a:prstGeom>
          <a:ln w="12700">
            <a:miter lim="400000"/>
          </a:ln>
        </p:spPr>
      </p:pic>
      <p:pic>
        <p:nvPicPr>
          <p:cNvPr id="500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273131" y="3213100"/>
            <a:ext cx="12033251" cy="6007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01" name="image.pdf" descr="image.pd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225506" y="2635250"/>
            <a:ext cx="12122151" cy="6584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502" name="image.pdf" descr="image.pdf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314406" y="2070100"/>
            <a:ext cx="11930063" cy="7150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03" name="image.pdf" descr="image.pdf"/>
          <p:cNvPicPr>
            <a:picLocks noChangeAspect="0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460456" y="9115425"/>
            <a:ext cx="11903076" cy="36957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06" name="Group"/>
          <p:cNvGrpSpPr/>
          <p:nvPr/>
        </p:nvGrpSpPr>
        <p:grpSpPr>
          <a:xfrm>
            <a:off x="3244453" y="3107531"/>
            <a:ext cx="4393407" cy="6572251"/>
            <a:chOff x="0" y="0"/>
            <a:chExt cx="4393406" cy="6572250"/>
          </a:xfrm>
        </p:grpSpPr>
        <p:pic>
          <p:nvPicPr>
            <p:cNvPr id="504" name="droppedImage.png" descr="droppedImag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0" y="0"/>
              <a:ext cx="3929063" cy="6125766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505" name="Square"/>
            <p:cNvSpPr/>
            <p:nvPr/>
          </p:nvSpPr>
          <p:spPr>
            <a:xfrm>
              <a:off x="2607468" y="4786312"/>
              <a:ext cx="1785939" cy="1785938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>
                  <a:alpha val="0"/>
                </a:srgbClr>
              </a:solidFill>
              <a:prstDash val="solid"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</p:grpSp>
      <p:sp>
        <p:nvSpPr>
          <p:cNvPr id="507" name="Number of…"/>
          <p:cNvSpPr txBox="1"/>
          <p:nvPr/>
        </p:nvSpPr>
        <p:spPr>
          <a:xfrm>
            <a:off x="5466078" y="3607593"/>
            <a:ext cx="2981616" cy="118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algn="r" defTabSz="1821656"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Number of </a:t>
            </a:r>
          </a:p>
          <a:p>
            <a:pPr marL="81280" marR="81280" algn="r" defTabSz="1821656">
              <a:defRPr sz="3200">
                <a:uFill>
                  <a:solidFill>
                    <a:srgbClr val="000000"/>
                  </a:solidFill>
                </a:uFill>
              </a:defRPr>
            </a:pPr>
            <a:r>
              <a:t>spikes per sec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99" grpId="1"/>
      <p:bldP build="whole" bldLvl="1" animBg="1" rev="0" advAuto="0" spid="501" grpId="3"/>
      <p:bldP build="whole" bldLvl="1" animBg="1" rev="0" advAuto="0" spid="502" grpId="4"/>
      <p:bldP build="whole" bldLvl="1" animBg="1" rev="0" advAuto="0" spid="500" grpId="2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Damage to Inner Ear Hair Cells"/>
          <p:cNvSpPr txBox="1"/>
          <p:nvPr>
            <p:ph type="title"/>
          </p:nvPr>
        </p:nvSpPr>
        <p:spPr>
          <a:xfrm>
            <a:off x="3673078" y="-196454"/>
            <a:ext cx="12805172" cy="2750345"/>
          </a:xfrm>
          <a:prstGeom prst="rect">
            <a:avLst/>
          </a:prstGeom>
        </p:spPr>
        <p:txBody>
          <a:bodyPr/>
          <a:lstStyle/>
          <a:p>
            <a:pPr/>
            <a:r>
              <a:t>Damage to Inner Ear Hair Cells</a:t>
            </a:r>
          </a:p>
        </p:txBody>
      </p:sp>
      <p:sp>
        <p:nvSpPr>
          <p:cNvPr id="510" name="In mammals, hair cells die with old age (e.g. hi frequency hair cells) or after damage due to high intensity noise.…"/>
          <p:cNvSpPr txBox="1"/>
          <p:nvPr/>
        </p:nvSpPr>
        <p:spPr>
          <a:xfrm>
            <a:off x="3781425" y="2534840"/>
            <a:ext cx="16823532" cy="857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1002030" marR="81280" indent="-920750" defTabSz="1821656">
              <a:spcBef>
                <a:spcPts val="2800"/>
              </a:spcBef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</a:defRPr>
            </a:pPr>
            <a:r>
              <a:t>In mammals, hair cells die with old age (e.g. hi frequency hair cells) or after damage due to high intensity noise.</a:t>
            </a:r>
          </a:p>
          <a:p>
            <a:pPr marL="1002030" marR="81280" indent="-920750" defTabSz="1821656">
              <a:spcBef>
                <a:spcPts val="2800"/>
              </a:spcBef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</a:defRPr>
            </a:pPr>
            <a:r>
              <a:t>Hair cells do not regenerate (although they can regenerate in lower animals).</a:t>
            </a:r>
          </a:p>
          <a:p>
            <a:pPr marL="1002030" marR="81280" indent="-920750" defTabSz="1821656">
              <a:spcBef>
                <a:spcPts val="2800"/>
              </a:spcBef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</a:defRPr>
            </a:pPr>
            <a:r>
              <a:rPr b="1"/>
              <a:t>Cochlear Implants</a:t>
            </a:r>
            <a:r>
              <a:t> reproduce function of basilar membrane and hair cells: stimulate auditory nerve endings at appropriate point in cochlea to reproduce tonotopic mapping of missing hair cells.</a:t>
            </a:r>
          </a:p>
          <a:p>
            <a:pPr marL="1002030" marR="81280" indent="-920750" defTabSz="1821656">
              <a:spcBef>
                <a:spcPts val="2800"/>
              </a:spcBef>
              <a:buClr>
                <a:srgbClr val="000000"/>
              </a:buClr>
              <a:buFont typeface="Helvetica"/>
              <a:defRPr sz="4600">
                <a:uFill>
                  <a:solidFill>
                    <a:srgbClr val="000000"/>
                  </a:solidFill>
                </a:uFill>
              </a:defRPr>
            </a:pPr>
            <a:r>
              <a:t>Example: sound of voice, music if only a small number of frequencies are restored.</a:t>
            </a:r>
          </a:p>
        </p:txBody>
      </p:sp>
      <p:sp>
        <p:nvSpPr>
          <p:cNvPr id="511" name="T"/>
          <p:cNvSpPr txBox="1"/>
          <p:nvPr/>
        </p:nvSpPr>
        <p:spPr>
          <a:xfrm>
            <a:off x="20156618" y="12394406"/>
            <a:ext cx="646270" cy="892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b="1" sz="5200">
                <a:solidFill>
                  <a:srgbClr val="FFE4A8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" name="IHCR_Fig4.png" descr="IHCR_Fig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55156" y="839390"/>
            <a:ext cx="17579318" cy="10965657"/>
          </a:xfrm>
          <a:prstGeom prst="rect">
            <a:avLst/>
          </a:prstGeom>
          <a:ln w="12700"/>
        </p:spPr>
      </p:pic>
    </p:spTree>
  </p:cSld>
  <p:clrMapOvr>
    <a:masterClrMapping/>
  </p:clrMapOvr>
  <p:transition xmlns:p14="http://schemas.microsoft.com/office/powerpoint/2010/main" spd="med" advClick="1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Map frequencies to electrode location in cochlea"/>
          <p:cNvSpPr txBox="1"/>
          <p:nvPr>
            <p:ph type="title"/>
          </p:nvPr>
        </p:nvSpPr>
        <p:spPr>
          <a:xfrm>
            <a:off x="3787775" y="0"/>
            <a:ext cx="16313150" cy="2750344"/>
          </a:xfrm>
          <a:prstGeom prst="rect">
            <a:avLst/>
          </a:prstGeom>
        </p:spPr>
        <p:txBody>
          <a:bodyPr/>
          <a:lstStyle/>
          <a:p>
            <a:pPr/>
            <a:r>
              <a:t>Map frequencies to electrode location in cochlea</a:t>
            </a:r>
          </a:p>
        </p:txBody>
      </p:sp>
      <p:pic>
        <p:nvPicPr>
          <p:cNvPr id="516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62825" y="1730375"/>
            <a:ext cx="11144250" cy="10629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" name="img33.png" descr="img3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90937" y="267890"/>
            <a:ext cx="16537782" cy="12378969"/>
          </a:xfrm>
          <a:prstGeom prst="rect">
            <a:avLst/>
          </a:prstGeom>
          <a:ln w="12700">
            <a:miter lim="400000"/>
          </a:ln>
        </p:spPr>
      </p:pic>
      <p:sp>
        <p:nvSpPr>
          <p:cNvPr id="519" name="http://graemeclarkfoundation.org/bionic_ear/CI%20Function.htm"/>
          <p:cNvSpPr txBox="1"/>
          <p:nvPr/>
        </p:nvSpPr>
        <p:spPr>
          <a:xfrm>
            <a:off x="13549312" y="12928600"/>
            <a:ext cx="7036595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8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http://graemeclarkfoundation.org/bionic_ear/CI%20Function.htm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Hair Cells of inner ear"/>
          <p:cNvSpPr txBox="1"/>
          <p:nvPr/>
        </p:nvSpPr>
        <p:spPr>
          <a:xfrm>
            <a:off x="4442034" y="464343"/>
            <a:ext cx="8893970" cy="928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>
            <a:lvl1pPr defTabSz="821531">
              <a:defRPr b="1" sz="5200"/>
            </a:lvl1pPr>
          </a:lstStyle>
          <a:p>
            <a:pPr/>
            <a:r>
              <a:t>Hair Cells of inner ear</a:t>
            </a:r>
          </a:p>
        </p:txBody>
      </p:sp>
      <p:sp>
        <p:nvSpPr>
          <p:cNvPr id="210" name="Mechanoreceptors that detect vibration (audition), head acceleration (vestibular)…"/>
          <p:cNvSpPr txBox="1"/>
          <p:nvPr/>
        </p:nvSpPr>
        <p:spPr>
          <a:xfrm>
            <a:off x="4083845" y="2524241"/>
            <a:ext cx="15894845" cy="93908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ctr">
            <a:spAutoFit/>
          </a:bodyPr>
          <a:lstStyle/>
          <a:p>
            <a:pPr defTabSz="821531">
              <a:defRPr sz="3600"/>
            </a:pPr>
            <a:r>
              <a:rPr b="1"/>
              <a:t>Mechanoreceptors</a:t>
            </a:r>
            <a:r>
              <a:t> that detect vibration (audition), head acceleration (vestibular)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rPr b="1"/>
              <a:t>Stereocilia</a:t>
            </a:r>
            <a:r>
              <a:t> -- tufted projections that stick into endolymph and gelatinous tectoral membrane and bend with vibration.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t>Bending of stereocilia causes change in membrane potential, and regulates release of neurotransmitter onto afferent nerve</a:t>
            </a:r>
          </a:p>
          <a:p>
            <a:pPr lvl="2" indent="533400" defTabSz="821531">
              <a:defRPr sz="3600"/>
            </a:pPr>
            <a:r>
              <a:t>depolarization -&gt; more transmitter release -&gt; more Action Potentials</a:t>
            </a:r>
          </a:p>
          <a:p>
            <a:pPr lvl="2" indent="533400" defTabSz="821531">
              <a:defRPr sz="3600"/>
            </a:pPr>
            <a:r>
              <a:t>hyperpolarization -&gt; less transmitter release -&gt; fewer Action Potentials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t>Bending of stereocilia opens </a:t>
            </a:r>
            <a:r>
              <a:rPr b="1"/>
              <a:t>K+ channels</a:t>
            </a:r>
            <a:r>
              <a:t>. </a:t>
            </a:r>
          </a:p>
          <a:p>
            <a:pPr defTabSz="821531">
              <a:defRPr sz="3600"/>
            </a:pPr>
          </a:p>
          <a:p>
            <a:pPr defTabSz="821531">
              <a:defRPr sz="3600"/>
            </a:pPr>
            <a:r>
              <a:t>Because endolymph is high in K+, K+ rushes into hair cell to cause depolarization.</a:t>
            </a:r>
          </a:p>
          <a:p>
            <a:pPr defTabSz="821531">
              <a:defRPr sz="3600"/>
            </a:pPr>
          </a:p>
        </p:txBody>
      </p:sp>
      <p:sp>
        <p:nvSpPr>
          <p:cNvPr id="211" name="T"/>
          <p:cNvSpPr txBox="1"/>
          <p:nvPr/>
        </p:nvSpPr>
        <p:spPr>
          <a:xfrm>
            <a:off x="20156618" y="12394406"/>
            <a:ext cx="646270" cy="892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b="1" sz="5200">
                <a:solidFill>
                  <a:srgbClr val="FFE4A8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A9A9A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1" name="Cochlear Implant Surgery X-Ray Fluoroscopy Video—MED-EL.mp4" descr="Cochlear Implant Surgery X-Ray Fluoroscopy Video—MED-EL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6191250" y="2132012"/>
            <a:ext cx="12329771" cy="9247329"/>
          </a:xfrm>
          <a:prstGeom prst="rect">
            <a:avLst/>
          </a:prstGeom>
          <a:ln w="12700">
            <a:miter lim="400000"/>
          </a:ln>
        </p:spPr>
      </p:pic>
      <p:sp>
        <p:nvSpPr>
          <p:cNvPr id="522" name="https://www.youtube.com/watch?v=bDx12M5u4uY"/>
          <p:cNvSpPr txBox="1"/>
          <p:nvPr/>
        </p:nvSpPr>
        <p:spPr>
          <a:xfrm>
            <a:off x="15750660" y="12785724"/>
            <a:ext cx="4679256" cy="384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/>
            <a:r>
              <a:t>https://www.youtube.com/watch?v=bDx12M5u4uY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285" fill="hold"/>
                                        <p:tgtEl>
                                          <p:spTgt spid="5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521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52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21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Cochlear implant to cure deafness by directly stimulating auditory nerves"/>
          <p:cNvSpPr txBox="1"/>
          <p:nvPr>
            <p:ph type="title"/>
          </p:nvPr>
        </p:nvSpPr>
        <p:spPr>
          <a:xfrm>
            <a:off x="3958828" y="0"/>
            <a:ext cx="16436976" cy="2643188"/>
          </a:xfrm>
          <a:prstGeom prst="rect">
            <a:avLst/>
          </a:prstGeom>
        </p:spPr>
        <p:txBody>
          <a:bodyPr/>
          <a:lstStyle/>
          <a:p>
            <a:pPr/>
            <a:r>
              <a:t>Cochlear implant to cure deafness by directly stimulating auditory nerves</a:t>
            </a:r>
          </a:p>
        </p:txBody>
      </p:sp>
      <p:sp>
        <p:nvSpPr>
          <p:cNvPr id="525" name="http://graemeclarkfoundation.org/bionic_ear/CI%20Function.htm"/>
          <p:cNvSpPr txBox="1"/>
          <p:nvPr/>
        </p:nvSpPr>
        <p:spPr>
          <a:xfrm>
            <a:off x="13710046" y="13053615"/>
            <a:ext cx="7036595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18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http://graemeclarkfoundation.org/bionic_ear/CI%20Function.htm</a:t>
            </a:r>
          </a:p>
        </p:txBody>
      </p:sp>
      <p:pic>
        <p:nvPicPr>
          <p:cNvPr id="526" name="loifig3.png" descr="loifig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054027" y="2571750"/>
            <a:ext cx="10735236" cy="8554641"/>
          </a:xfrm>
          <a:prstGeom prst="rect">
            <a:avLst/>
          </a:prstGeom>
          <a:ln w="12700">
            <a:miter lim="400000"/>
          </a:ln>
        </p:spPr>
      </p:pic>
      <p:pic>
        <p:nvPicPr>
          <p:cNvPr id="527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182937" y="2973784"/>
            <a:ext cx="9144001" cy="8143876"/>
          </a:xfrm>
          <a:prstGeom prst="rect">
            <a:avLst/>
          </a:prstGeom>
          <a:ln w="12700">
            <a:miter lim="400000"/>
          </a:ln>
        </p:spPr>
      </p:pic>
      <p:sp>
        <p:nvSpPr>
          <p:cNvPr id="528" name="cochlear implant -&gt; 32 different frequencies…"/>
          <p:cNvSpPr txBox="1"/>
          <p:nvPr/>
        </p:nvSpPr>
        <p:spPr>
          <a:xfrm>
            <a:off x="5048250" y="11287125"/>
            <a:ext cx="12922450" cy="1714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sz="4400">
                <a:solidFill>
                  <a:srgbClr val="61177C"/>
                </a:solidFill>
                <a:uFill>
                  <a:solidFill>
                    <a:srgbClr val="61177C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cochlear implant -&gt; 32 different frequencies</a:t>
            </a:r>
          </a:p>
          <a:p>
            <a:pPr marL="81280" marR="81280" defTabSz="1821656">
              <a:defRPr sz="4400">
                <a:solidFill>
                  <a:srgbClr val="61177C"/>
                </a:solidFill>
                <a:uFill>
                  <a:solidFill>
                    <a:srgbClr val="61177C"/>
                  </a:solidFill>
                </a:uFill>
                <a:latin typeface="Comic Sans MS"/>
                <a:ea typeface="Comic Sans MS"/>
                <a:cs typeface="Comic Sans MS"/>
                <a:sym typeface="Comic Sans MS"/>
              </a:defRPr>
            </a:pPr>
            <a:r>
              <a:t>(normal inner ear -&gt; 300+ different frequencies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Speech: 1,2,4,8,16, 32 channels, then original"/>
          <p:cNvSpPr txBox="1"/>
          <p:nvPr/>
        </p:nvSpPr>
        <p:spPr>
          <a:xfrm>
            <a:off x="4764078" y="1893093"/>
            <a:ext cx="14412516" cy="1017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58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Speech: 1,2,4,8,16, 32 channels, then original</a:t>
            </a:r>
          </a:p>
        </p:txBody>
      </p:sp>
      <p:sp>
        <p:nvSpPr>
          <p:cNvPr id="531" name="On Next slide:"/>
          <p:cNvSpPr txBox="1"/>
          <p:nvPr/>
        </p:nvSpPr>
        <p:spPr>
          <a:xfrm>
            <a:off x="4566046" y="884039"/>
            <a:ext cx="4663496" cy="10179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58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On Next slide: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3" name="increase_channels-1.mov" descr="increase_channels-1.mov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8602265" y="4000500"/>
            <a:ext cx="571501" cy="571500"/>
          </a:xfrm>
          <a:prstGeom prst="rect">
            <a:avLst/>
          </a:prstGeom>
          <a:ln w="12700">
            <a:miter lim="400000"/>
          </a:ln>
        </p:spPr>
      </p:pic>
      <p:sp>
        <p:nvSpPr>
          <p:cNvPr id="534" name="Speech: 1,2,4,8,16, 32 channels, then original"/>
          <p:cNvSpPr txBox="1"/>
          <p:nvPr/>
        </p:nvSpPr>
        <p:spPr>
          <a:xfrm>
            <a:off x="4246156" y="1375171"/>
            <a:ext cx="14412516" cy="1017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58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Speech: 1,2,4,8,16, 32 channels, then original</a:t>
            </a:r>
          </a:p>
        </p:txBody>
      </p:sp>
      <p:sp>
        <p:nvSpPr>
          <p:cNvPr id="535" name="http://www.hei.org/research/aip/audiodemos.htm"/>
          <p:cNvSpPr txBox="1"/>
          <p:nvPr/>
        </p:nvSpPr>
        <p:spPr>
          <a:xfrm>
            <a:off x="13945044" y="12062420"/>
            <a:ext cx="5092748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18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http://www.hei.org/research/aip/audiodemos.htm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95" fill="hold"/>
                                        <p:tgtEl>
                                          <p:spTgt spid="5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533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Music: 4, 8, 16, 32 channels, then original…"/>
          <p:cNvSpPr txBox="1"/>
          <p:nvPr/>
        </p:nvSpPr>
        <p:spPr>
          <a:xfrm>
            <a:off x="5369718" y="2339379"/>
            <a:ext cx="13001626" cy="276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 defTabSz="821531">
              <a:defRPr sz="5800">
                <a:latin typeface="Gill Sans"/>
                <a:ea typeface="Gill Sans"/>
                <a:cs typeface="Gill Sans"/>
                <a:sym typeface="Gill Sans"/>
              </a:defRPr>
            </a:pPr>
            <a:r>
              <a:t>Music: 4, 8, 16, 32 channels, then original</a:t>
            </a:r>
          </a:p>
          <a:p>
            <a:pPr defTabSz="821531">
              <a:defRPr sz="5800">
                <a:latin typeface="Gill Sans"/>
                <a:ea typeface="Gill Sans"/>
                <a:cs typeface="Gill Sans"/>
                <a:sym typeface="Gill Sans"/>
              </a:defRPr>
            </a:pPr>
          </a:p>
          <a:p>
            <a:pPr defTabSz="821531">
              <a:defRPr sz="5800">
                <a:latin typeface="Gill Sans"/>
                <a:ea typeface="Gill Sans"/>
                <a:cs typeface="Gill Sans"/>
                <a:sym typeface="Gill Sans"/>
              </a:defRPr>
            </a:pPr>
            <a:r>
              <a:t>(turn down volume)</a:t>
            </a:r>
          </a:p>
        </p:txBody>
      </p:sp>
      <p:sp>
        <p:nvSpPr>
          <p:cNvPr id="538" name="On Next slide:"/>
          <p:cNvSpPr txBox="1"/>
          <p:nvPr/>
        </p:nvSpPr>
        <p:spPr>
          <a:xfrm>
            <a:off x="5369718" y="1259085"/>
            <a:ext cx="4663496" cy="1017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defRPr sz="58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On Next slide: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Music: 4, 8, 16, 32 channels, then original"/>
          <p:cNvSpPr txBox="1"/>
          <p:nvPr/>
        </p:nvSpPr>
        <p:spPr>
          <a:xfrm>
            <a:off x="5369718" y="2178843"/>
            <a:ext cx="13001626" cy="1017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 defTabSz="821531">
              <a:defRPr sz="58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Music: 4, 8, 16, 32 channels, then original</a:t>
            </a:r>
          </a:p>
        </p:txBody>
      </p:sp>
      <p:pic>
        <p:nvPicPr>
          <p:cNvPr id="541" name="rhapsodydemo-1.mov" descr="rhapsodydemo-1.mov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9280921" y="4286250"/>
            <a:ext cx="571501" cy="571500"/>
          </a:xfrm>
          <a:prstGeom prst="rect">
            <a:avLst/>
          </a:prstGeom>
          <a:ln w="12700">
            <a:miter lim="400000"/>
          </a:ln>
        </p:spPr>
      </p:pic>
      <p:sp>
        <p:nvSpPr>
          <p:cNvPr id="542" name="http://www.hei.org/research/aip/audiodemos.htm"/>
          <p:cNvSpPr txBox="1"/>
          <p:nvPr/>
        </p:nvSpPr>
        <p:spPr>
          <a:xfrm>
            <a:off x="13945044" y="12062420"/>
            <a:ext cx="5092748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algn="ctr" defTabSz="821531">
              <a:defRPr sz="18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http://www.hei.org/research/aip/audiodemos.htm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216" fill="hold"/>
                                        <p:tgtEl>
                                          <p:spTgt spid="5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541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Central Representation of Audition"/>
          <p:cNvSpPr txBox="1"/>
          <p:nvPr>
            <p:ph type="title"/>
          </p:nvPr>
        </p:nvSpPr>
        <p:spPr>
          <a:xfrm>
            <a:off x="3690937" y="-196454"/>
            <a:ext cx="12805173" cy="2750345"/>
          </a:xfrm>
          <a:prstGeom prst="rect">
            <a:avLst/>
          </a:prstGeom>
        </p:spPr>
        <p:txBody>
          <a:bodyPr/>
          <a:lstStyle/>
          <a:p>
            <a:pPr/>
            <a:r>
              <a:t>Central Representation of Audition</a:t>
            </a:r>
          </a:p>
        </p:txBody>
      </p:sp>
      <p:sp>
        <p:nvSpPr>
          <p:cNvPr id="545" name="Auditory input projects to mostly contralateral auditory cortex and some ipsilateral auditory cortex.…"/>
          <p:cNvSpPr txBox="1"/>
          <p:nvPr/>
        </p:nvSpPr>
        <p:spPr>
          <a:xfrm>
            <a:off x="3781425" y="2177653"/>
            <a:ext cx="16823532" cy="10239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spcBef>
                <a:spcPts val="2800"/>
              </a:spcBef>
              <a:buClr>
                <a:srgbClr val="000000"/>
              </a:buClr>
              <a:buFont typeface="Helvetica"/>
              <a:defRPr sz="4200">
                <a:uFill>
                  <a:solidFill>
                    <a:srgbClr val="000000"/>
                  </a:solidFill>
                </a:uFill>
              </a:defRPr>
            </a:pPr>
            <a:r>
              <a:t>Auditory input projects to mostly contralateral auditory cortex and some ipsilateral auditory cortex.</a:t>
            </a:r>
          </a:p>
          <a:p>
            <a:pPr marL="81280" marR="81280" defTabSz="1821656">
              <a:spcBef>
                <a:spcPts val="2800"/>
              </a:spcBef>
              <a:buClr>
                <a:srgbClr val="000000"/>
              </a:buClr>
              <a:buFont typeface="Helvetica"/>
              <a:defRPr sz="4200">
                <a:uFill>
                  <a:solidFill>
                    <a:srgbClr val="000000"/>
                  </a:solidFill>
                </a:uFill>
              </a:defRPr>
            </a:pPr>
            <a:r>
              <a:t>Tonotopy is preserved in auditory cortex: cortical neurons respond to characteristic frequencies, with mapping from low to high frequency across the auditory cortex.</a:t>
            </a:r>
          </a:p>
          <a:p>
            <a:pPr marL="81280" marR="81280" defTabSz="1821656">
              <a:spcBef>
                <a:spcPts val="2800"/>
              </a:spcBef>
              <a:buClr>
                <a:srgbClr val="000000"/>
              </a:buClr>
              <a:buFont typeface="Helvetica"/>
              <a:defRPr sz="4200">
                <a:uFill>
                  <a:solidFill>
                    <a:srgbClr val="000000"/>
                  </a:solidFill>
                </a:uFill>
              </a:defRPr>
            </a:pPr>
            <a:r>
              <a:t>Auditory cortex neurons send projections to higher levels of cortex that extract features from sound:</a:t>
            </a:r>
          </a:p>
          <a:p>
            <a:pPr lvl="1" marL="81280" marR="81280" indent="266700" defTabSz="1821656">
              <a:spcBef>
                <a:spcPts val="2800"/>
              </a:spcBef>
              <a:defRPr sz="4200">
                <a:uFill>
                  <a:solidFill>
                    <a:srgbClr val="000000"/>
                  </a:solidFill>
                </a:uFill>
              </a:defRPr>
            </a:pPr>
            <a:r>
              <a:rPr b="1">
                <a:solidFill>
                  <a:srgbClr val="FF4013"/>
                </a:solidFill>
                <a:uFill>
                  <a:solidFill>
                    <a:srgbClr val="FF4013"/>
                  </a:solidFill>
                </a:uFill>
              </a:rPr>
              <a:t>Wernicke’s Area</a:t>
            </a:r>
            <a:r>
              <a:t> -- extracts meaning from words, integrate with vision</a:t>
            </a:r>
          </a:p>
          <a:p>
            <a:pPr lvl="1" marL="81280" marR="81280" indent="266700" defTabSz="1821656">
              <a:spcBef>
                <a:spcPts val="2800"/>
              </a:spcBef>
              <a:defRPr sz="4200">
                <a:uFill>
                  <a:solidFill>
                    <a:srgbClr val="000000"/>
                  </a:solidFill>
                </a:uFill>
              </a:defRPr>
            </a:pPr>
            <a:r>
              <a:rPr b="1">
                <a:solidFill>
                  <a:srgbClr val="9929BD"/>
                </a:solidFill>
                <a:uFill>
                  <a:solidFill>
                    <a:srgbClr val="9929BD"/>
                  </a:solidFill>
                </a:uFill>
              </a:rPr>
              <a:t>Broca’s Area</a:t>
            </a:r>
            <a:r>
              <a:t> -- generates speech via projections to motor cortex (to move the tongue lips, &amp; throat).</a:t>
            </a:r>
          </a:p>
          <a:p>
            <a:pPr marL="81280" marR="81280" defTabSz="1821656">
              <a:spcBef>
                <a:spcPts val="2800"/>
              </a:spcBef>
              <a:buClr>
                <a:srgbClr val="000000"/>
              </a:buClr>
              <a:buFont typeface="Helvetica"/>
              <a:defRPr sz="4200">
                <a:uFill>
                  <a:solidFill>
                    <a:srgbClr val="000000"/>
                  </a:solidFill>
                </a:uFill>
              </a:defRPr>
            </a:pPr>
            <a:r>
              <a:rPr b="1">
                <a:solidFill>
                  <a:srgbClr val="4F7A28"/>
                </a:solidFill>
                <a:uFill>
                  <a:solidFill>
                    <a:srgbClr val="4F7A28"/>
                  </a:solidFill>
                </a:uFill>
              </a:rPr>
              <a:t>McGurk Effect: </a:t>
            </a:r>
            <a:r>
              <a:t>example of sound integration with visual information to change perception of syllable.</a:t>
            </a:r>
          </a:p>
        </p:txBody>
      </p:sp>
      <p:sp>
        <p:nvSpPr>
          <p:cNvPr id="546" name="T"/>
          <p:cNvSpPr txBox="1"/>
          <p:nvPr/>
        </p:nvSpPr>
        <p:spPr>
          <a:xfrm>
            <a:off x="20156618" y="12394406"/>
            <a:ext cx="646270" cy="892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b="1" sz="5200">
                <a:solidFill>
                  <a:srgbClr val="FFE4A8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Slide Number"/>
          <p:cNvSpPr txBox="1"/>
          <p:nvPr>
            <p:ph type="sldNum" sz="quarter" idx="2"/>
          </p:nvPr>
        </p:nvSpPr>
        <p:spPr>
          <a:xfrm>
            <a:off x="20162448" y="13108781"/>
            <a:ext cx="518307" cy="50006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49" name="Figure 10.24"/>
          <p:cNvSpPr txBox="1"/>
          <p:nvPr/>
        </p:nvSpPr>
        <p:spPr>
          <a:xfrm>
            <a:off x="3351609" y="303609"/>
            <a:ext cx="2607470" cy="500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10.24</a:t>
            </a:r>
          </a:p>
        </p:txBody>
      </p:sp>
      <p:pic>
        <p:nvPicPr>
          <p:cNvPr id="550" name="fox78119_1024.jpg" descr="fox78119_1024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01953" y="-88896"/>
            <a:ext cx="13118732" cy="12982572"/>
          </a:xfrm>
          <a:prstGeom prst="rect">
            <a:avLst/>
          </a:prstGeom>
          <a:ln w="12700">
            <a:miter lim="400000"/>
          </a:ln>
        </p:spPr>
      </p:pic>
      <p:sp>
        <p:nvSpPr>
          <p:cNvPr id="551" name="Rectangle"/>
          <p:cNvSpPr/>
          <p:nvPr/>
        </p:nvSpPr>
        <p:spPr>
          <a:xfrm>
            <a:off x="6856963" y="-296144"/>
            <a:ext cx="10947798" cy="678657"/>
          </a:xfrm>
          <a:prstGeom prst="rect">
            <a:avLst/>
          </a:prstGeom>
          <a:solidFill>
            <a:srgbClr val="FFFFFF"/>
          </a:solidFill>
          <a:ln w="12700"/>
        </p:spPr>
        <p:txBody>
          <a:bodyPr lIns="71437" tIns="71437" rIns="71437" bIns="71437" anchor="ctr"/>
          <a:lstStyle/>
          <a:p>
            <a:pPr marL="81280" marR="81280" defTabSz="1821656">
              <a:defRPr sz="32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5" name="Group"/>
          <p:cNvGrpSpPr/>
          <p:nvPr/>
        </p:nvGrpSpPr>
        <p:grpSpPr>
          <a:xfrm>
            <a:off x="6548437" y="-438394"/>
            <a:ext cx="13185274" cy="13832926"/>
            <a:chOff x="0" y="0"/>
            <a:chExt cx="13185272" cy="13832924"/>
          </a:xfrm>
        </p:grpSpPr>
        <p:pic>
          <p:nvPicPr>
            <p:cNvPr id="553" name="fox78119_1025.jpg" descr="fox78119_1025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344304"/>
              <a:ext cx="13185273" cy="134886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54" name="Rectangle"/>
            <p:cNvSpPr/>
            <p:nvPr/>
          </p:nvSpPr>
          <p:spPr>
            <a:xfrm>
              <a:off x="162025" y="0"/>
              <a:ext cx="12415203" cy="76962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556" name="Fox Figure 10.25"/>
          <p:cNvSpPr txBox="1"/>
          <p:nvPr/>
        </p:nvSpPr>
        <p:spPr>
          <a:xfrm>
            <a:off x="17549812" y="12840890"/>
            <a:ext cx="3178970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Fox Figure 10.25</a:t>
            </a:r>
          </a:p>
        </p:txBody>
      </p:sp>
      <p:sp>
        <p:nvSpPr>
          <p:cNvPr id="557" name="Auditory Cortex…"/>
          <p:cNvSpPr txBox="1"/>
          <p:nvPr/>
        </p:nvSpPr>
        <p:spPr>
          <a:xfrm>
            <a:off x="34177" y="232171"/>
            <a:ext cx="9804769" cy="16787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>
            <a:spAutoFit/>
          </a:bodyPr>
          <a:lstStyle/>
          <a:p>
            <a:pPr marL="81280" marR="81280" defTabSz="1821656">
              <a:defRPr b="1" sz="5000">
                <a:uFill>
                  <a:solidFill>
                    <a:srgbClr val="000000"/>
                  </a:solidFill>
                </a:uFill>
              </a:defRPr>
            </a:pPr>
            <a:r>
              <a:t>Auditory Cortex</a:t>
            </a:r>
          </a:p>
          <a:p>
            <a:pPr marL="81280" marR="81280" defTabSz="1821656">
              <a:defRPr b="1" sz="50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pPr>
            <a:r>
              <a:t>Inner surface of Temporal Lobe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Fox Figure 8.14"/>
          <p:cNvSpPr txBox="1"/>
          <p:nvPr/>
        </p:nvSpPr>
        <p:spPr>
          <a:xfrm>
            <a:off x="18299906" y="12805171"/>
            <a:ext cx="2607469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Fox Figure 8.14</a:t>
            </a:r>
          </a:p>
        </p:txBody>
      </p:sp>
      <p:grpSp>
        <p:nvGrpSpPr>
          <p:cNvPr id="562" name="Group"/>
          <p:cNvGrpSpPr/>
          <p:nvPr/>
        </p:nvGrpSpPr>
        <p:grpSpPr>
          <a:xfrm>
            <a:off x="6155531" y="2750343"/>
            <a:ext cx="12483702" cy="9983392"/>
            <a:chOff x="0" y="0"/>
            <a:chExt cx="12483700" cy="9983390"/>
          </a:xfrm>
        </p:grpSpPr>
        <p:pic>
          <p:nvPicPr>
            <p:cNvPr id="560" name="fox78119_0814.jpg" descr="fox78119_0814.jpg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76638"/>
              <a:ext cx="12483701" cy="98067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61" name="Rectangle"/>
            <p:cNvSpPr/>
            <p:nvPr/>
          </p:nvSpPr>
          <p:spPr>
            <a:xfrm>
              <a:off x="2015908" y="0"/>
              <a:ext cx="8436954" cy="40341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  <p:sp>
        <p:nvSpPr>
          <p:cNvPr id="563" name="Feature Extraction and Integration of Auditory Input…"/>
          <p:cNvSpPr txBox="1"/>
          <p:nvPr/>
        </p:nvSpPr>
        <p:spPr>
          <a:xfrm>
            <a:off x="3476625" y="232171"/>
            <a:ext cx="17859375" cy="2451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/>
          <a:p>
            <a:pPr marL="81280" marR="81280" defTabSz="1821656">
              <a:defRPr b="1" sz="5000">
                <a:uFill>
                  <a:solidFill>
                    <a:srgbClr val="000000"/>
                  </a:solidFill>
                </a:uFill>
              </a:defRPr>
            </a:pPr>
            <a:r>
              <a:t>Feature Extraction and Integration of Auditory Input</a:t>
            </a:r>
          </a:p>
          <a:p>
            <a:pPr marL="81280" marR="81280" defTabSz="1821656">
              <a:defRPr b="1" sz="50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pPr>
            <a:r>
              <a:t>Integration with vision, word extraction,</a:t>
            </a:r>
          </a:p>
          <a:p>
            <a:pPr marL="81280" marR="81280" defTabSz="1821656">
              <a:defRPr b="1" sz="5000">
                <a:solidFill>
                  <a:srgbClr val="929292"/>
                </a:solidFill>
                <a:uFill>
                  <a:solidFill>
                    <a:srgbClr val="929292"/>
                  </a:solidFill>
                </a:uFill>
              </a:defRPr>
            </a:pPr>
            <a:r>
              <a:t>speech generation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Group"/>
          <p:cNvGrpSpPr/>
          <p:nvPr/>
        </p:nvGrpSpPr>
        <p:grpSpPr>
          <a:xfrm>
            <a:off x="4191000" y="1275953"/>
            <a:ext cx="5986067" cy="11941969"/>
            <a:chOff x="0" y="0"/>
            <a:chExt cx="5986066" cy="11941968"/>
          </a:xfrm>
        </p:grpSpPr>
        <p:pic>
          <p:nvPicPr>
            <p:cNvPr id="213" name="image.pdf" descr="image.pdf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0565" y="0"/>
              <a:ext cx="5905502" cy="108763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4" name="Line"/>
            <p:cNvSpPr/>
            <p:nvPr/>
          </p:nvSpPr>
          <p:spPr>
            <a:xfrm>
              <a:off x="1358594" y="7083715"/>
              <a:ext cx="517923" cy="1232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cubicBezTo>
                    <a:pt x="411" y="2614"/>
                    <a:pt x="222" y="6622"/>
                    <a:pt x="1246" y="7920"/>
                  </a:cubicBezTo>
                  <a:cubicBezTo>
                    <a:pt x="2196" y="9124"/>
                    <a:pt x="7033" y="10808"/>
                    <a:pt x="8723" y="11520"/>
                  </a:cubicBezTo>
                  <a:cubicBezTo>
                    <a:pt x="10415" y="12233"/>
                    <a:pt x="15263" y="13383"/>
                    <a:pt x="16615" y="14400"/>
                  </a:cubicBezTo>
                  <a:cubicBezTo>
                    <a:pt x="18146" y="15550"/>
                    <a:pt x="19955" y="19224"/>
                    <a:pt x="21600" y="21600"/>
                  </a:cubicBezTo>
                </a:path>
              </a:pathLst>
            </a:custGeom>
            <a:noFill/>
            <a:ln w="50800" cap="flat">
              <a:solidFill>
                <a:srgbClr val="000000"/>
              </a:solidFill>
              <a:prstDash val="solid"/>
              <a:round/>
              <a:tailEnd type="triangle" w="med" len="med"/>
            </a:ln>
            <a:effectLst/>
          </p:spPr>
          <p:txBody>
            <a:bodyPr wrap="square" lIns="71437" tIns="71437" rIns="71437" bIns="71437" numCol="1" anchor="t">
              <a:noAutofit/>
            </a:bodyPr>
            <a:lstStyle/>
            <a:p>
              <a:pPr marL="81280" marR="81280" defTabSz="1821656">
                <a:defRPr sz="4600">
                  <a:uFill>
                    <a:solidFill>
                      <a:srgbClr val="000000"/>
                    </a:solidFill>
                  </a:uFill>
                  <a:latin typeface="Times Roman"/>
                  <a:ea typeface="Times Roman"/>
                  <a:cs typeface="Times Roman"/>
                  <a:sym typeface="Times Roman"/>
                </a:defRPr>
              </a:pPr>
            </a:p>
          </p:txBody>
        </p:sp>
        <p:sp>
          <p:nvSpPr>
            <p:cNvPr id="215" name="transmitter"/>
            <p:cNvSpPr/>
            <p:nvPr/>
          </p:nvSpPr>
          <p:spPr>
            <a:xfrm>
              <a:off x="0" y="6332140"/>
              <a:ext cx="1270000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sz="2400">
                  <a:uFill>
                    <a:solidFill>
                      <a:srgbClr val="000000"/>
                    </a:solidFill>
                  </a:uFill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transmitter</a:t>
              </a:r>
            </a:p>
          </p:txBody>
        </p:sp>
        <p:sp>
          <p:nvSpPr>
            <p:cNvPr id="216" name="sensory nerve to brainstem"/>
            <p:cNvSpPr/>
            <p:nvPr/>
          </p:nvSpPr>
          <p:spPr>
            <a:xfrm>
              <a:off x="500062" y="1067196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71437" tIns="71437" rIns="71437" bIns="71437" numCol="1" anchor="t">
              <a:spAutoFit/>
            </a:bodyPr>
            <a:lstStyle>
              <a:lvl1pPr marL="81280" marR="81280" defTabSz="1821656">
                <a:defRPr sz="2400">
                  <a:uFill>
                    <a:solidFill>
                      <a:srgbClr val="000000"/>
                    </a:solidFill>
                  </a:uFill>
                  <a:latin typeface="Comic Sans MS"/>
                  <a:ea typeface="Comic Sans MS"/>
                  <a:cs typeface="Comic Sans MS"/>
                  <a:sym typeface="Comic Sans MS"/>
                </a:defRPr>
              </a:lvl1pPr>
            </a:lstStyle>
            <a:p>
              <a:pPr/>
              <a:r>
                <a:t>sensory nerve to brainstem</a:t>
              </a:r>
            </a:p>
          </p:txBody>
        </p:sp>
      </p:grpSp>
      <p:sp>
        <p:nvSpPr>
          <p:cNvPr id="218" name="Hair cell"/>
          <p:cNvSpPr txBox="1"/>
          <p:nvPr>
            <p:ph type="title"/>
          </p:nvPr>
        </p:nvSpPr>
        <p:spPr>
          <a:xfrm>
            <a:off x="3940968" y="357187"/>
            <a:ext cx="12805173" cy="1285876"/>
          </a:xfrm>
          <a:prstGeom prst="rect">
            <a:avLst/>
          </a:prstGeom>
        </p:spPr>
        <p:txBody>
          <a:bodyPr/>
          <a:lstStyle/>
          <a:p>
            <a:pPr/>
            <a:r>
              <a:t>Hair cell</a:t>
            </a:r>
          </a:p>
        </p:txBody>
      </p:sp>
      <p:pic>
        <p:nvPicPr>
          <p:cNvPr id="219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37900" y="1518046"/>
            <a:ext cx="8283575" cy="7768829"/>
          </a:xfrm>
          <a:prstGeom prst="rect">
            <a:avLst/>
          </a:prstGeom>
          <a:ln w="12700">
            <a:miter lim="400000"/>
          </a:ln>
        </p:spPr>
      </p:pic>
      <p:sp>
        <p:nvSpPr>
          <p:cNvPr id="220" name="Stereocilia -- tufted projections that stick into gelatinous tectoral membrane and bend with vibration"/>
          <p:cNvSpPr txBox="1"/>
          <p:nvPr/>
        </p:nvSpPr>
        <p:spPr>
          <a:xfrm>
            <a:off x="10645775" y="10217150"/>
            <a:ext cx="9929813" cy="170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Helvetica"/>
              <a:defRPr b="1" sz="3200">
                <a:uFill>
                  <a:solidFill>
                    <a:srgbClr val="000000"/>
                  </a:solidFill>
                </a:uFill>
              </a:defRPr>
            </a:lvl1pPr>
          </a:lstStyle>
          <a:p>
            <a:pPr/>
            <a:r>
              <a:t>Stereocilia -- tufted projections that stick into gelatinous tectoral membrane and bend with vibration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Next 2 Slides:  McGurk Effect…"/>
          <p:cNvSpPr txBox="1"/>
          <p:nvPr/>
        </p:nvSpPr>
        <p:spPr>
          <a:xfrm>
            <a:off x="4550873" y="1223367"/>
            <a:ext cx="9237746" cy="3036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defTabSz="821531">
              <a:defRPr b="1" sz="4600"/>
            </a:pPr>
            <a:r>
              <a:t>Next 2 Slides:  McGurk Effect</a:t>
            </a:r>
          </a:p>
          <a:p>
            <a:pPr defTabSz="821531">
              <a:defRPr sz="4600"/>
            </a:pPr>
          </a:p>
          <a:p>
            <a:pPr defTabSz="821531">
              <a:defRPr sz="4600"/>
            </a:pPr>
            <a:r>
              <a:t>1. sound with mouth concealed</a:t>
            </a:r>
          </a:p>
          <a:p>
            <a:pPr defTabSz="821531">
              <a:defRPr sz="4600"/>
            </a:pPr>
            <a:r>
              <a:t>2. same sound, with mouth visible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91919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" name="FWS - The McGurk Effect - Hearing lips and seeing voices.mov" descr="FWS - The McGurk Effect - Hearing lips and seeing voices.mov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2556180" y="1546173"/>
            <a:ext cx="19970499" cy="112334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916" fill="hold"/>
                                        <p:tgtEl>
                                          <p:spTgt spid="5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567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567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67"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McGurk Effect…"/>
          <p:cNvSpPr txBox="1"/>
          <p:nvPr/>
        </p:nvSpPr>
        <p:spPr>
          <a:xfrm>
            <a:off x="4550873" y="941585"/>
            <a:ext cx="12134466" cy="35996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/>
          <a:p>
            <a:pPr defTabSz="821531">
              <a:defRPr b="1" sz="4600"/>
            </a:pPr>
            <a:r>
              <a:t>McGurk Effect</a:t>
            </a:r>
          </a:p>
          <a:p>
            <a:pPr defTabSz="821531">
              <a:defRPr sz="4600"/>
            </a:pPr>
          </a:p>
          <a:p>
            <a:pPr defTabSz="821531">
              <a:defRPr sz="4600"/>
            </a:pPr>
            <a:r>
              <a:t>1. video demonstrating McGurk Effect</a:t>
            </a:r>
          </a:p>
          <a:p>
            <a:pPr defTabSz="821531">
              <a:defRPr sz="4600"/>
            </a:pPr>
            <a:r>
              <a:t>2. animation &amp; sound with mouth concealed</a:t>
            </a:r>
          </a:p>
          <a:p>
            <a:pPr defTabSz="821531">
              <a:defRPr sz="4600"/>
            </a:pPr>
            <a:r>
              <a:t>3. animation &amp; same sound, with mouth visible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42424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1" name="McGurk Effect-6.mov" descr="McGurk Effect-6.mov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8084343" y="1768078"/>
            <a:ext cx="7727157" cy="11590735"/>
          </a:xfrm>
          <a:prstGeom prst="rect">
            <a:avLst/>
          </a:prstGeom>
          <a:ln w="12700">
            <a:miter lim="400000"/>
          </a:ln>
        </p:spPr>
      </p:pic>
      <p:sp>
        <p:nvSpPr>
          <p:cNvPr id="572" name="Integration of Vision and Audition: McGurk Effect"/>
          <p:cNvSpPr txBox="1"/>
          <p:nvPr>
            <p:ph type="title"/>
          </p:nvPr>
        </p:nvSpPr>
        <p:spPr>
          <a:xfrm>
            <a:off x="3780234" y="-71438"/>
            <a:ext cx="17145001" cy="126801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/>
            <a:r>
              <a:t>Integration of Vision and Audition: McGurk Effect</a:t>
            </a:r>
          </a:p>
        </p:txBody>
      </p:sp>
      <p:sp>
        <p:nvSpPr>
          <p:cNvPr id="573" name="Rectangle"/>
          <p:cNvSpPr/>
          <p:nvPr/>
        </p:nvSpPr>
        <p:spPr>
          <a:xfrm>
            <a:off x="7798593" y="8304609"/>
            <a:ext cx="8251032" cy="4500563"/>
          </a:xfrm>
          <a:prstGeom prst="rect">
            <a:avLst/>
          </a:prstGeom>
          <a:solidFill>
            <a:schemeClr val="accent2">
              <a:hueOff val="-554920"/>
              <a:satOff val="-21482"/>
              <a:lumOff val="-6228"/>
            </a:schemeClr>
          </a:solidFill>
          <a:ln w="12700">
            <a:solidFill>
              <a:srgbClr val="000000"/>
            </a:solidFill>
          </a:ln>
        </p:spPr>
        <p:txBody>
          <a:bodyPr lIns="71437" tIns="71437" rIns="71437" bIns="71437" anchor="ctr"/>
          <a:lstStyle/>
          <a:p>
            <a:pPr marL="81280" marR="81280" defTabSz="1821656">
              <a:defRPr sz="4600">
                <a:uFill>
                  <a:solidFill>
                    <a:srgbClr val="000000"/>
                  </a:solidFill>
                </a:u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9" fill="hold"/>
                                        <p:tgtEl>
                                          <p:spTgt spid="5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571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57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71"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42424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5" name="McGurk Effect-6.mov" descr="McGurk Effect-6.mov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8084343" y="1732359"/>
            <a:ext cx="7727157" cy="11590735"/>
          </a:xfrm>
          <a:prstGeom prst="rect">
            <a:avLst/>
          </a:prstGeom>
          <a:ln w="12700">
            <a:miter lim="400000"/>
          </a:ln>
        </p:spPr>
      </p:pic>
      <p:sp>
        <p:nvSpPr>
          <p:cNvPr id="576" name="Integration of Vision and Audition: McGurk Effect"/>
          <p:cNvSpPr txBox="1"/>
          <p:nvPr>
            <p:ph type="title"/>
          </p:nvPr>
        </p:nvSpPr>
        <p:spPr>
          <a:xfrm>
            <a:off x="3780234" y="-71438"/>
            <a:ext cx="17145001" cy="126801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/>
            <a:r>
              <a:t>Integration of Vision and Audition: McGurk Effect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9" fill="hold"/>
                                        <p:tgtEl>
                                          <p:spTgt spid="5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575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575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75"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end recording"/>
          <p:cNvSpPr txBox="1"/>
          <p:nvPr/>
        </p:nvSpPr>
        <p:spPr>
          <a:xfrm>
            <a:off x="7949752" y="4728170"/>
            <a:ext cx="7031485" cy="1358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 anchor="ctr">
            <a:spAutoFit/>
          </a:bodyPr>
          <a:lstStyle>
            <a:lvl1pPr algn="ctr" defTabSz="821531">
              <a:defRPr b="1" sz="8000"/>
            </a:lvl1pPr>
          </a:lstStyle>
          <a:p>
            <a:pPr/>
            <a:r>
              <a:t>end recording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Figure 10.14"/>
          <p:cNvSpPr txBox="1"/>
          <p:nvPr/>
        </p:nvSpPr>
        <p:spPr>
          <a:xfrm>
            <a:off x="798461" y="389670"/>
            <a:ext cx="2607469" cy="500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spAutoFit/>
          </a:bodyPr>
          <a:lstStyle>
            <a:lvl1pPr marL="81280" marR="81280" defTabSz="1821656">
              <a:buClr>
                <a:srgbClr val="000000"/>
              </a:buClr>
              <a:buFont typeface="Arial"/>
              <a:defRPr sz="2400">
                <a:uFill>
                  <a:solidFill>
                    <a:srgbClr val="000000"/>
                  </a:solidFill>
                </a:uFill>
                <a:latin typeface="+mj-lt"/>
                <a:ea typeface="+mj-ea"/>
                <a:cs typeface="+mj-cs"/>
                <a:sym typeface="Arial"/>
              </a:defRPr>
            </a:lvl1pPr>
          </a:lstStyle>
          <a:p>
            <a:pPr/>
            <a:r>
              <a:t>Figure 10.14</a:t>
            </a:r>
          </a:p>
        </p:txBody>
      </p:sp>
      <p:grpSp>
        <p:nvGrpSpPr>
          <p:cNvPr id="227" name="Group"/>
          <p:cNvGrpSpPr/>
          <p:nvPr/>
        </p:nvGrpSpPr>
        <p:grpSpPr>
          <a:xfrm>
            <a:off x="4260850" y="-567347"/>
            <a:ext cx="17656064" cy="13622551"/>
            <a:chOff x="0" y="0"/>
            <a:chExt cx="17656063" cy="13622549"/>
          </a:xfrm>
        </p:grpSpPr>
        <p:grpSp>
          <p:nvGrpSpPr>
            <p:cNvPr id="225" name="Group"/>
            <p:cNvGrpSpPr/>
            <p:nvPr/>
          </p:nvGrpSpPr>
          <p:grpSpPr>
            <a:xfrm>
              <a:off x="0" y="0"/>
              <a:ext cx="17656064" cy="13432079"/>
              <a:chOff x="0" y="0"/>
              <a:chExt cx="17656063" cy="13432078"/>
            </a:xfrm>
          </p:grpSpPr>
          <p:pic>
            <p:nvPicPr>
              <p:cNvPr id="223" name="fox78119_1014.jpg" descr="fox78119_1014.jpg"/>
              <p:cNvPicPr>
                <a:picLocks noChangeAspect="0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350893"/>
                <a:ext cx="17656064" cy="1308118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224" name="Rectangle"/>
              <p:cNvSpPr/>
              <p:nvPr/>
            </p:nvSpPr>
            <p:spPr>
              <a:xfrm>
                <a:off x="2507521" y="0"/>
                <a:ext cx="12190692" cy="755704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round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marL="81280" marR="81280" defTabSz="1821656">
                  <a:defRPr sz="3200">
                    <a:uFill>
                      <a:solidFill>
                        <a:srgbClr val="000000"/>
                      </a:solidFill>
                    </a:uFill>
                    <a:latin typeface="+mj-lt"/>
                    <a:ea typeface="+mj-ea"/>
                    <a:cs typeface="+mj-cs"/>
                    <a:sym typeface="Arial"/>
                  </a:defRPr>
                </a:pPr>
              </a:p>
            </p:txBody>
          </p:sp>
        </p:grpSp>
        <p:sp>
          <p:nvSpPr>
            <p:cNvPr id="226" name="Rectangle"/>
            <p:cNvSpPr/>
            <p:nvPr/>
          </p:nvSpPr>
          <p:spPr>
            <a:xfrm>
              <a:off x="6723551" y="13085602"/>
              <a:ext cx="4056936" cy="53694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round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 marL="81280" marR="81280" defTabSz="1821656">
                <a:defRPr sz="3200">
                  <a:uFill>
                    <a:solidFill>
                      <a:srgbClr val="000000"/>
                    </a:solidFill>
                  </a:uFill>
                  <a:latin typeface="+mj-lt"/>
                  <a:ea typeface="+mj-ea"/>
                  <a:cs typeface="+mj-cs"/>
                  <a:sym typeface="Arial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Vibration bends hair cell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Vibration bends hair cells</a:t>
            </a:r>
          </a:p>
        </p:txBody>
      </p:sp>
      <p:pic>
        <p:nvPicPr>
          <p:cNvPr id="230" name="image.pdf" descr="image.pd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48000" y="2511425"/>
            <a:ext cx="13408025" cy="9798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image.pdf" descr="image.pd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789275" y="2152650"/>
            <a:ext cx="4813300" cy="4161235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image.pdf" descr="image.pd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5525750" y="7089775"/>
            <a:ext cx="5089525" cy="53562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635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l" defTabSz="6429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635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l" defTabSz="6429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