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228600" algn="ctr">
              <a:spcBef>
                <a:spcPts val="0"/>
              </a:spcBef>
              <a:buSzTx/>
              <a:buNone/>
              <a:defRPr sz="5200"/>
            </a:lvl2pPr>
            <a:lvl3pPr marL="0" indent="457200" algn="ctr">
              <a:spcBef>
                <a:spcPts val="0"/>
              </a:spcBef>
              <a:buSzTx/>
              <a:buNone/>
              <a:defRPr sz="5200"/>
            </a:lvl3pPr>
            <a:lvl4pPr marL="0" indent="685800" algn="ctr">
              <a:spcBef>
                <a:spcPts val="0"/>
              </a:spcBef>
              <a:buSzTx/>
              <a:buNone/>
              <a:defRPr sz="5200"/>
            </a:lvl4pPr>
            <a:lvl5pPr marL="0" indent="91440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21"/>
          </p:nvPr>
        </p:nvSpPr>
        <p:spPr>
          <a:xfrm>
            <a:off x="4833937" y="8947546"/>
            <a:ext cx="14716126" cy="64770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22"/>
          </p:nvPr>
        </p:nvSpPr>
        <p:spPr>
          <a:xfrm>
            <a:off x="4833937" y="5997575"/>
            <a:ext cx="14716126" cy="863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21"/>
          </p:nvPr>
        </p:nvSpPr>
        <p:spPr>
          <a:xfrm>
            <a:off x="1712269" y="0"/>
            <a:ext cx="20959463" cy="1398389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21"/>
          </p:nvPr>
        </p:nvSpPr>
        <p:spPr>
          <a:xfrm>
            <a:off x="5329062" y="406546"/>
            <a:ext cx="13716003" cy="914876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4833937" y="11465718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228600" algn="ctr">
              <a:spcBef>
                <a:spcPts val="0"/>
              </a:spcBef>
              <a:buSzTx/>
              <a:buNone/>
              <a:defRPr sz="5200"/>
            </a:lvl2pPr>
            <a:lvl3pPr marL="0" indent="457200" algn="ctr">
              <a:spcBef>
                <a:spcPts val="0"/>
              </a:spcBef>
              <a:buSzTx/>
              <a:buNone/>
              <a:defRPr sz="5200"/>
            </a:lvl3pPr>
            <a:lvl4pPr marL="0" indent="685800" algn="ctr">
              <a:spcBef>
                <a:spcPts val="0"/>
              </a:spcBef>
              <a:buSzTx/>
              <a:buNone/>
              <a:defRPr sz="5200"/>
            </a:lvl4pPr>
            <a:lvl5pPr marL="0" indent="91440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21"/>
          </p:nvPr>
        </p:nvSpPr>
        <p:spPr>
          <a:xfrm>
            <a:off x="6231433" y="863203"/>
            <a:ext cx="17439681" cy="1162645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4387453" y="6643687"/>
            <a:ext cx="7500938" cy="578643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228600" algn="ctr">
              <a:spcBef>
                <a:spcPts val="0"/>
              </a:spcBef>
              <a:buSzTx/>
              <a:buNone/>
              <a:defRPr sz="5200"/>
            </a:lvl2pPr>
            <a:lvl3pPr marL="0" indent="457200" algn="ctr">
              <a:spcBef>
                <a:spcPts val="0"/>
              </a:spcBef>
              <a:buSzTx/>
              <a:buNone/>
              <a:defRPr sz="5200"/>
            </a:lvl3pPr>
            <a:lvl4pPr marL="0" indent="685800" algn="ctr">
              <a:spcBef>
                <a:spcPts val="0"/>
              </a:spcBef>
              <a:buSzTx/>
              <a:buNone/>
              <a:defRPr sz="5200"/>
            </a:lvl4pPr>
            <a:lvl5pPr marL="0" indent="91440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21"/>
          </p:nvPr>
        </p:nvSpPr>
        <p:spPr>
          <a:xfrm>
            <a:off x="8794253" y="3637358"/>
            <a:ext cx="13260587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151164" indent="-465364">
              <a:spcBef>
                <a:spcPts val="4500"/>
              </a:spcBef>
              <a:defRPr sz="3800"/>
            </a:lvl3pPr>
            <a:lvl4pPr marL="1494064" indent="-465364">
              <a:spcBef>
                <a:spcPts val="4500"/>
              </a:spcBef>
              <a:defRPr sz="3800"/>
            </a:lvl4pPr>
            <a:lvl5pPr marL="1836964" indent="-465364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3076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21"/>
          </p:nvPr>
        </p:nvSpPr>
        <p:spPr>
          <a:xfrm>
            <a:off x="12442031" y="7072312"/>
            <a:ext cx="8514489" cy="567928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22"/>
          </p:nvPr>
        </p:nvSpPr>
        <p:spPr>
          <a:xfrm>
            <a:off x="12192000" y="1250156"/>
            <a:ext cx="8251032" cy="55006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23"/>
          </p:nvPr>
        </p:nvSpPr>
        <p:spPr>
          <a:xfrm>
            <a:off x="-291704" y="1250156"/>
            <a:ext cx="16850320" cy="112335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b="0"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11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55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500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944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389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833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278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722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167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onstituents of Blood"/>
          <p:cNvSpPr txBox="1"/>
          <p:nvPr/>
        </p:nvSpPr>
        <p:spPr>
          <a:xfrm>
            <a:off x="6002870" y="1499533"/>
            <a:ext cx="4377260" cy="626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Constituents of Blood</a:t>
            </a:r>
          </a:p>
        </p:txBody>
      </p:sp>
      <p:sp>
        <p:nvSpPr>
          <p:cNvPr id="127" name="Ions:…"/>
          <p:cNvSpPr txBox="1"/>
          <p:nvPr/>
        </p:nvSpPr>
        <p:spPr>
          <a:xfrm>
            <a:off x="13687180" y="2621101"/>
            <a:ext cx="1260171" cy="3598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Ions: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Na+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K+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Cl-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Ca++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Mg++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PO3-</a:t>
            </a:r>
          </a:p>
        </p:txBody>
      </p:sp>
      <p:sp>
        <p:nvSpPr>
          <p:cNvPr id="128" name="Hormones &amp; Binding factors"/>
          <p:cNvSpPr txBox="1"/>
          <p:nvPr/>
        </p:nvSpPr>
        <p:spPr>
          <a:xfrm>
            <a:off x="6178451" y="8859977"/>
            <a:ext cx="5633442" cy="1121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Hormones &amp; Binding factors</a:t>
            </a:r>
          </a:p>
        </p:txBody>
      </p:sp>
      <p:sp>
        <p:nvSpPr>
          <p:cNvPr id="129" name="Immune Cells and Factors"/>
          <p:cNvSpPr txBox="1"/>
          <p:nvPr/>
        </p:nvSpPr>
        <p:spPr>
          <a:xfrm>
            <a:off x="6221323" y="7841992"/>
            <a:ext cx="5226229" cy="1121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Immune Cells and Factors</a:t>
            </a:r>
          </a:p>
        </p:txBody>
      </p:sp>
      <p:sp>
        <p:nvSpPr>
          <p:cNvPr id="130" name="Clotting Factors and Platelets"/>
          <p:cNvSpPr txBox="1"/>
          <p:nvPr/>
        </p:nvSpPr>
        <p:spPr>
          <a:xfrm>
            <a:off x="6164275" y="9842242"/>
            <a:ext cx="5911825" cy="1121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pPr/>
            <a:r>
              <a:t>Clotting Factors and Platelets</a:t>
            </a:r>
          </a:p>
        </p:txBody>
      </p:sp>
      <p:sp>
        <p:nvSpPr>
          <p:cNvPr id="131" name="Waste products:…"/>
          <p:cNvSpPr txBox="1"/>
          <p:nvPr/>
        </p:nvSpPr>
        <p:spPr>
          <a:xfrm>
            <a:off x="9394380" y="2598480"/>
            <a:ext cx="3309240" cy="2607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Waste products: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CO2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bilirubin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urea</a:t>
            </a:r>
          </a:p>
        </p:txBody>
      </p:sp>
      <p:sp>
        <p:nvSpPr>
          <p:cNvPr id="132" name="Nutrients:…"/>
          <p:cNvSpPr txBox="1"/>
          <p:nvPr/>
        </p:nvSpPr>
        <p:spPr>
          <a:xfrm>
            <a:off x="6181785" y="2444889"/>
            <a:ext cx="2554961" cy="4093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Nutrients: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O2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Glucose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amino acids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cholesterol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vitamins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triglycerides</a:t>
            </a:r>
          </a:p>
        </p:txBody>
      </p:sp>
      <p:sp>
        <p:nvSpPr>
          <p:cNvPr id="133" name="Red Blood Cells"/>
          <p:cNvSpPr txBox="1"/>
          <p:nvPr/>
        </p:nvSpPr>
        <p:spPr>
          <a:xfrm>
            <a:off x="6278359" y="6824008"/>
            <a:ext cx="3254782" cy="1121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Red Blood Cells</a:t>
            </a:r>
          </a:p>
        </p:txBody>
      </p:sp>
      <p:sp>
        <p:nvSpPr>
          <p:cNvPr id="134" name="Buffers:…"/>
          <p:cNvSpPr txBox="1"/>
          <p:nvPr/>
        </p:nvSpPr>
        <p:spPr>
          <a:xfrm>
            <a:off x="16217887" y="2466320"/>
            <a:ext cx="1663726" cy="1121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Buffers: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HCO3-</a:t>
            </a:r>
          </a:p>
        </p:txBody>
      </p:sp>
      <p:sp>
        <p:nvSpPr>
          <p:cNvPr id="135" name="Disease Diagnostics:…"/>
          <p:cNvSpPr txBox="1"/>
          <p:nvPr/>
        </p:nvSpPr>
        <p:spPr>
          <a:xfrm>
            <a:off x="13940447" y="7420511"/>
            <a:ext cx="4218356" cy="2607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Disease Diagnostics: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Liver markers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cardiac markers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tumor markers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11659" y="2259927"/>
            <a:ext cx="14961418" cy="11221063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Damaged Blood Vessel:…"/>
          <p:cNvSpPr txBox="1"/>
          <p:nvPr/>
        </p:nvSpPr>
        <p:spPr>
          <a:xfrm>
            <a:off x="3841129" y="72826"/>
            <a:ext cx="16127017" cy="1933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sz="4600">
                <a:latin typeface="Helvetica"/>
                <a:ea typeface="Helvetica"/>
                <a:cs typeface="Helvetica"/>
                <a:sym typeface="Helvetica"/>
              </a:defRPr>
            </a:pPr>
            <a:r>
              <a:t>Damaged Blood Vessel: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Prostaglandin TxA2, high levels of ADP activate platelets.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Activated platelets bind to collagen and von Willebrand’s factor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0" y="2571750"/>
            <a:ext cx="13109376" cy="9804797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Clot Formation:…"/>
          <p:cNvSpPr txBox="1"/>
          <p:nvPr/>
        </p:nvSpPr>
        <p:spPr>
          <a:xfrm>
            <a:off x="4018929" y="301426"/>
            <a:ext cx="16127017" cy="1933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sz="4600">
                <a:latin typeface="Helvetica"/>
                <a:ea typeface="Helvetica"/>
                <a:cs typeface="Helvetica"/>
                <a:sym typeface="Helvetica"/>
              </a:defRPr>
            </a:pPr>
            <a:r>
              <a:t>Clot Formation: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Platelet plug forms; activated plasma clotting factors causes fibrin formation to reinforce platelet plug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Figure 13.8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13.8</a:t>
            </a:r>
          </a:p>
        </p:txBody>
      </p:sp>
      <p:grpSp>
        <p:nvGrpSpPr>
          <p:cNvPr id="181" name="Group"/>
          <p:cNvGrpSpPr/>
          <p:nvPr/>
        </p:nvGrpSpPr>
        <p:grpSpPr>
          <a:xfrm>
            <a:off x="4260850" y="1750218"/>
            <a:ext cx="15855950" cy="10019111"/>
            <a:chOff x="0" y="0"/>
            <a:chExt cx="15855950" cy="10019109"/>
          </a:xfrm>
        </p:grpSpPr>
        <p:pic>
          <p:nvPicPr>
            <p:cNvPr id="179" name="fox78119_1308.jpg" descr="fox78119_130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14312"/>
              <a:ext cx="15855950" cy="9804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0" name="Rectangle"/>
            <p:cNvSpPr/>
            <p:nvPr/>
          </p:nvSpPr>
          <p:spPr>
            <a:xfrm>
              <a:off x="2787650" y="0"/>
              <a:ext cx="10269141" cy="51792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lotting Factors &amp; Fibrin Formation"/>
          <p:cNvSpPr txBox="1"/>
          <p:nvPr/>
        </p:nvSpPr>
        <p:spPr>
          <a:xfrm>
            <a:off x="3799671" y="381198"/>
            <a:ext cx="14948298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sz="5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Clotting Factors &amp; Fibrin Formation</a:t>
            </a:r>
          </a:p>
        </p:txBody>
      </p:sp>
      <p:sp>
        <p:nvSpPr>
          <p:cNvPr id="184" name="Intrinsic Pathway: Blood will clot on its own, e.g. in a test tube…"/>
          <p:cNvSpPr txBox="1"/>
          <p:nvPr/>
        </p:nvSpPr>
        <p:spPr>
          <a:xfrm>
            <a:off x="3878141" y="1917940"/>
            <a:ext cx="19133375" cy="1106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Intrinsic Pathway: </a:t>
            </a:r>
            <a:r>
              <a:t>Blood will clot on its own, e.g. in a test tube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Extrinsic Pathway:</a:t>
            </a:r>
            <a:r>
              <a:t> Damaged tissue releases </a:t>
            </a:r>
            <a:r>
              <a:rPr b="1"/>
              <a:t>tissue factor</a:t>
            </a:r>
            <a:r>
              <a:t> that accelerates clotting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Key events of clotting: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Prothrombin</a:t>
            </a:r>
            <a:r>
              <a:t> converted into </a:t>
            </a:r>
            <a:r>
              <a:rPr b="1"/>
              <a:t>thrombin</a:t>
            </a:r>
            <a:r>
              <a:t>, an active enzyme (</a:t>
            </a:r>
            <a:r>
              <a:rPr b="1"/>
              <a:t>thrombosis = clotting)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Thrombin converts </a:t>
            </a:r>
            <a:r>
              <a:rPr b="1"/>
              <a:t>fibrinogen</a:t>
            </a:r>
            <a:r>
              <a:t> to </a:t>
            </a:r>
            <a:r>
              <a:rPr b="1"/>
              <a:t>fibrin</a:t>
            </a:r>
            <a:r>
              <a:t>, an insoluble fibrous molecule.</a:t>
            </a:r>
            <a:endParaRPr b="1"/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endParaRPr b="1"/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Vitamin K</a:t>
            </a:r>
            <a:r>
              <a:t> (</a:t>
            </a:r>
            <a:r>
              <a:rPr i="1"/>
              <a:t>Koagulationsvitamin</a:t>
            </a:r>
            <a:r>
              <a:t>) converts glutamate residues of clotting factors into gamma-carboxyglutamate, which increases binding of Ca++ to clotting factors. Provided by gut bacteria. Vitamin K deficiency or blockade by drugs leads to decreased clotting ability.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Clot Dissolution: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Factor XII activates Kallikrein (enzyme). 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Kallikrein converts plasminogen into plasmin (enzyme). 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Plasmin digests fibrin to dissolve clot.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Tissue plasminogen activator (TPA) &amp; streptokinase are synthetic enzymes administered after stroke or cardiac </a:t>
            </a:r>
            <a:r>
              <a:rPr b="1"/>
              <a:t>thrombosis </a:t>
            </a:r>
            <a:r>
              <a:t>(vessel blocked by blood clot)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able 13.4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Table 13.4</a:t>
            </a:r>
          </a:p>
        </p:txBody>
      </p:sp>
      <p:grpSp>
        <p:nvGrpSpPr>
          <p:cNvPr id="191" name="Group"/>
          <p:cNvGrpSpPr/>
          <p:nvPr/>
        </p:nvGrpSpPr>
        <p:grpSpPr>
          <a:xfrm>
            <a:off x="2462310" y="1581892"/>
            <a:ext cx="21163367" cy="10465594"/>
            <a:chOff x="0" y="0"/>
            <a:chExt cx="21163365" cy="10465592"/>
          </a:xfrm>
        </p:grpSpPr>
        <p:grpSp>
          <p:nvGrpSpPr>
            <p:cNvPr id="189" name="Group"/>
            <p:cNvGrpSpPr/>
            <p:nvPr/>
          </p:nvGrpSpPr>
          <p:grpSpPr>
            <a:xfrm>
              <a:off x="0" y="0"/>
              <a:ext cx="21163366" cy="10465594"/>
              <a:chOff x="0" y="0"/>
              <a:chExt cx="21163365" cy="10465593"/>
            </a:xfrm>
          </p:grpSpPr>
          <p:pic>
            <p:nvPicPr>
              <p:cNvPr id="187" name="fox78119_tb1304.jpg" descr="fox78119_tb1304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73060"/>
                <a:ext cx="21163366" cy="1039253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88" name="Rectangle"/>
              <p:cNvSpPr/>
              <p:nvPr/>
            </p:nvSpPr>
            <p:spPr>
              <a:xfrm>
                <a:off x="4575253" y="0"/>
                <a:ext cx="11900167" cy="60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sp>
          <p:nvSpPr>
            <p:cNvPr id="190" name="all"/>
            <p:cNvSpPr txBox="1"/>
            <p:nvPr/>
          </p:nvSpPr>
          <p:spPr>
            <a:xfrm>
              <a:off x="13187097" y="4009765"/>
              <a:ext cx="7675708" cy="600076"/>
            </a:xfrm>
            <a:prstGeom prst="rect">
              <a:avLst/>
            </a:prstGeom>
            <a:solidFill>
              <a:srgbClr val="FFF4E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>
                <a:defRPr b="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all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Figure 13.9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13.9</a:t>
            </a:r>
          </a:p>
        </p:txBody>
      </p:sp>
      <p:grpSp>
        <p:nvGrpSpPr>
          <p:cNvPr id="196" name="Group"/>
          <p:cNvGrpSpPr/>
          <p:nvPr/>
        </p:nvGrpSpPr>
        <p:grpSpPr>
          <a:xfrm>
            <a:off x="3815953" y="1964531"/>
            <a:ext cx="16769954" cy="9678195"/>
            <a:chOff x="0" y="0"/>
            <a:chExt cx="16769953" cy="9678193"/>
          </a:xfrm>
        </p:grpSpPr>
        <p:pic>
          <p:nvPicPr>
            <p:cNvPr id="194" name="fox78119_1309.jpg" descr="fox78119_130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05568"/>
              <a:ext cx="16769954" cy="95726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5" name="Rectangle"/>
            <p:cNvSpPr/>
            <p:nvPr/>
          </p:nvSpPr>
          <p:spPr>
            <a:xfrm>
              <a:off x="3339703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197" name="Blood will clot on its own"/>
          <p:cNvSpPr txBox="1"/>
          <p:nvPr/>
        </p:nvSpPr>
        <p:spPr>
          <a:xfrm>
            <a:off x="15496481" y="1250156"/>
            <a:ext cx="480633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will clot on its own</a:t>
            </a:r>
          </a:p>
        </p:txBody>
      </p:sp>
      <p:sp>
        <p:nvSpPr>
          <p:cNvPr id="198" name="Damaged tissue accelerates…"/>
          <p:cNvSpPr txBox="1"/>
          <p:nvPr/>
        </p:nvSpPr>
        <p:spPr>
          <a:xfrm>
            <a:off x="4577627" y="1454348"/>
            <a:ext cx="556898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Damaged tissue accelerates</a:t>
            </a:r>
          </a:p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clotting</a:t>
            </a:r>
          </a:p>
        </p:txBody>
      </p:sp>
      <p:grpSp>
        <p:nvGrpSpPr>
          <p:cNvPr id="201" name="Group"/>
          <p:cNvGrpSpPr/>
          <p:nvPr/>
        </p:nvGrpSpPr>
        <p:grpSpPr>
          <a:xfrm>
            <a:off x="17049750" y="4027289"/>
            <a:ext cx="3834399" cy="1425774"/>
            <a:chOff x="0" y="630237"/>
            <a:chExt cx="3834398" cy="1425773"/>
          </a:xfrm>
        </p:grpSpPr>
        <p:sp>
          <p:nvSpPr>
            <p:cNvPr id="199" name="Line"/>
            <p:cNvSpPr/>
            <p:nvPr/>
          </p:nvSpPr>
          <p:spPr>
            <a:xfrm flipV="1">
              <a:off x="0" y="984448"/>
              <a:ext cx="1571626" cy="1071563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b="0"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00" name="QuikClot…"/>
            <p:cNvSpPr/>
            <p:nvPr/>
          </p:nvSpPr>
          <p:spPr>
            <a:xfrm>
              <a:off x="2564398" y="6302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 sz="3800"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t>QuikClot</a:t>
              </a:r>
            </a:p>
            <a:p>
              <a:pPr>
                <a:defRPr b="0" sz="3800"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t>(kaolin)</a:t>
              </a:r>
            </a:p>
          </p:txBody>
        </p:sp>
      </p:grpSp>
      <p:sp>
        <p:nvSpPr>
          <p:cNvPr id="202" name="Most enzymes require Ca++ (factor IV)"/>
          <p:cNvSpPr txBox="1"/>
          <p:nvPr/>
        </p:nvSpPr>
        <p:spPr>
          <a:xfrm>
            <a:off x="13248013" y="12394406"/>
            <a:ext cx="733873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Most enzymes require Ca</a:t>
            </a:r>
            <a:r>
              <a:rPr baseline="31999"/>
              <a:t>++ </a:t>
            </a:r>
            <a:r>
              <a:t>(factor IV)</a:t>
            </a:r>
          </a:p>
        </p:txBody>
      </p:sp>
      <p:sp>
        <p:nvSpPr>
          <p:cNvPr id="203" name="II"/>
          <p:cNvSpPr txBox="1"/>
          <p:nvPr/>
        </p:nvSpPr>
        <p:spPr>
          <a:xfrm>
            <a:off x="10496937" y="7498754"/>
            <a:ext cx="48220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II</a:t>
            </a:r>
          </a:p>
        </p:txBody>
      </p:sp>
      <p:sp>
        <p:nvSpPr>
          <p:cNvPr id="204" name="1"/>
          <p:cNvSpPr txBox="1"/>
          <p:nvPr/>
        </p:nvSpPr>
        <p:spPr>
          <a:xfrm>
            <a:off x="11084718" y="9820473"/>
            <a:ext cx="48220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1</a:t>
            </a:r>
          </a:p>
        </p:txBody>
      </p:sp>
      <p:grpSp>
        <p:nvGrpSpPr>
          <p:cNvPr id="211" name="Group"/>
          <p:cNvGrpSpPr/>
          <p:nvPr/>
        </p:nvGrpSpPr>
        <p:grpSpPr>
          <a:xfrm>
            <a:off x="6655593" y="5143500"/>
            <a:ext cx="13055204" cy="2928938"/>
            <a:chOff x="0" y="0"/>
            <a:chExt cx="13055203" cy="2928937"/>
          </a:xfrm>
        </p:grpSpPr>
        <p:sp>
          <p:nvSpPr>
            <p:cNvPr id="205" name="Rectangle"/>
            <p:cNvSpPr/>
            <p:nvPr/>
          </p:nvSpPr>
          <p:spPr>
            <a:xfrm>
              <a:off x="0" y="625078"/>
              <a:ext cx="1785938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06" name="Rectangle"/>
            <p:cNvSpPr/>
            <p:nvPr/>
          </p:nvSpPr>
          <p:spPr>
            <a:xfrm>
              <a:off x="5518546" y="2143125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07" name="Rectangle"/>
            <p:cNvSpPr/>
            <p:nvPr/>
          </p:nvSpPr>
          <p:spPr>
            <a:xfrm>
              <a:off x="11269265" y="2446734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08" name="Rectangle"/>
            <p:cNvSpPr/>
            <p:nvPr/>
          </p:nvSpPr>
          <p:spPr>
            <a:xfrm>
              <a:off x="10519171" y="1393031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09" name="Rectangle"/>
            <p:cNvSpPr/>
            <p:nvPr/>
          </p:nvSpPr>
          <p:spPr>
            <a:xfrm>
              <a:off x="9894093" y="339328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10" name="Rectangle"/>
            <p:cNvSpPr/>
            <p:nvPr/>
          </p:nvSpPr>
          <p:spPr>
            <a:xfrm>
              <a:off x="4446984" y="0"/>
              <a:ext cx="1785938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12" name="active enzyme"/>
          <p:cNvSpPr txBox="1"/>
          <p:nvPr/>
        </p:nvSpPr>
        <p:spPr>
          <a:xfrm>
            <a:off x="3995253" y="12302132"/>
            <a:ext cx="4305854" cy="952501"/>
          </a:xfrm>
          <a:prstGeom prst="rect">
            <a:avLst/>
          </a:prstGeom>
          <a:ln w="25400">
            <a:solidFill>
              <a:srgbClr val="E324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active enzyme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24362" y="3160731"/>
            <a:ext cx="17789295" cy="80704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igure 13.9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13.9</a:t>
            </a:r>
          </a:p>
        </p:txBody>
      </p:sp>
      <p:grpSp>
        <p:nvGrpSpPr>
          <p:cNvPr id="219" name="Group"/>
          <p:cNvGrpSpPr/>
          <p:nvPr/>
        </p:nvGrpSpPr>
        <p:grpSpPr>
          <a:xfrm>
            <a:off x="3815953" y="1964531"/>
            <a:ext cx="16769954" cy="9678195"/>
            <a:chOff x="0" y="0"/>
            <a:chExt cx="16769953" cy="9678193"/>
          </a:xfrm>
        </p:grpSpPr>
        <p:pic>
          <p:nvPicPr>
            <p:cNvPr id="217" name="fox78119_1309.jpg" descr="fox78119_130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05568"/>
              <a:ext cx="16769954" cy="95726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8" name="Rectangle"/>
            <p:cNvSpPr/>
            <p:nvPr/>
          </p:nvSpPr>
          <p:spPr>
            <a:xfrm>
              <a:off x="3339703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20" name="Blood will clot on its own"/>
          <p:cNvSpPr txBox="1"/>
          <p:nvPr/>
        </p:nvSpPr>
        <p:spPr>
          <a:xfrm>
            <a:off x="15496481" y="1250156"/>
            <a:ext cx="480633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will clot on its own</a:t>
            </a:r>
          </a:p>
        </p:txBody>
      </p:sp>
      <p:sp>
        <p:nvSpPr>
          <p:cNvPr id="221" name="Damaged tissue accelerates…"/>
          <p:cNvSpPr txBox="1"/>
          <p:nvPr/>
        </p:nvSpPr>
        <p:spPr>
          <a:xfrm>
            <a:off x="4577627" y="1454348"/>
            <a:ext cx="556898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Damaged tissue accelerates</a:t>
            </a:r>
          </a:p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clotting</a:t>
            </a:r>
          </a:p>
        </p:txBody>
      </p:sp>
      <p:grpSp>
        <p:nvGrpSpPr>
          <p:cNvPr id="224" name="Group"/>
          <p:cNvGrpSpPr/>
          <p:nvPr/>
        </p:nvGrpSpPr>
        <p:grpSpPr>
          <a:xfrm>
            <a:off x="17049750" y="4027289"/>
            <a:ext cx="3834399" cy="1425774"/>
            <a:chOff x="0" y="630237"/>
            <a:chExt cx="3834398" cy="1425773"/>
          </a:xfrm>
        </p:grpSpPr>
        <p:sp>
          <p:nvSpPr>
            <p:cNvPr id="222" name="Line"/>
            <p:cNvSpPr/>
            <p:nvPr/>
          </p:nvSpPr>
          <p:spPr>
            <a:xfrm flipV="1">
              <a:off x="0" y="984448"/>
              <a:ext cx="1571626" cy="1071563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b="0"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23" name="QuikClot…"/>
            <p:cNvSpPr/>
            <p:nvPr/>
          </p:nvSpPr>
          <p:spPr>
            <a:xfrm>
              <a:off x="2564398" y="6302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 sz="3800"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t>QuikClot</a:t>
              </a:r>
            </a:p>
            <a:p>
              <a:pPr>
                <a:defRPr b="0" sz="3800"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t>(kaolin)</a:t>
              </a:r>
            </a:p>
          </p:txBody>
        </p:sp>
      </p:grpSp>
      <p:sp>
        <p:nvSpPr>
          <p:cNvPr id="225" name="Most enzymes require Ca++ (factor IV)"/>
          <p:cNvSpPr txBox="1"/>
          <p:nvPr/>
        </p:nvSpPr>
        <p:spPr>
          <a:xfrm>
            <a:off x="13248013" y="12394406"/>
            <a:ext cx="733873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Most enzymes require Ca</a:t>
            </a:r>
            <a:r>
              <a:rPr baseline="31999"/>
              <a:t>++ </a:t>
            </a:r>
            <a:r>
              <a:t>(factor IV)</a:t>
            </a:r>
          </a:p>
        </p:txBody>
      </p:sp>
      <p:sp>
        <p:nvSpPr>
          <p:cNvPr id="226" name="II"/>
          <p:cNvSpPr txBox="1"/>
          <p:nvPr/>
        </p:nvSpPr>
        <p:spPr>
          <a:xfrm>
            <a:off x="10496937" y="7498754"/>
            <a:ext cx="48220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II</a:t>
            </a:r>
          </a:p>
        </p:txBody>
      </p:sp>
      <p:sp>
        <p:nvSpPr>
          <p:cNvPr id="227" name="1"/>
          <p:cNvSpPr txBox="1"/>
          <p:nvPr/>
        </p:nvSpPr>
        <p:spPr>
          <a:xfrm>
            <a:off x="11084718" y="9820473"/>
            <a:ext cx="48220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1</a:t>
            </a:r>
          </a:p>
        </p:txBody>
      </p:sp>
      <p:grpSp>
        <p:nvGrpSpPr>
          <p:cNvPr id="234" name="Group"/>
          <p:cNvGrpSpPr/>
          <p:nvPr/>
        </p:nvGrpSpPr>
        <p:grpSpPr>
          <a:xfrm>
            <a:off x="6655593" y="5143500"/>
            <a:ext cx="13055204" cy="2928938"/>
            <a:chOff x="0" y="0"/>
            <a:chExt cx="13055203" cy="2928937"/>
          </a:xfrm>
        </p:grpSpPr>
        <p:sp>
          <p:nvSpPr>
            <p:cNvPr id="228" name="Rectangle"/>
            <p:cNvSpPr/>
            <p:nvPr/>
          </p:nvSpPr>
          <p:spPr>
            <a:xfrm>
              <a:off x="0" y="625078"/>
              <a:ext cx="1785938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29" name="Rectangle"/>
            <p:cNvSpPr/>
            <p:nvPr/>
          </p:nvSpPr>
          <p:spPr>
            <a:xfrm>
              <a:off x="5518546" y="2143125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30" name="Rectangle"/>
            <p:cNvSpPr/>
            <p:nvPr/>
          </p:nvSpPr>
          <p:spPr>
            <a:xfrm>
              <a:off x="11269265" y="2446734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31" name="Rectangle"/>
            <p:cNvSpPr/>
            <p:nvPr/>
          </p:nvSpPr>
          <p:spPr>
            <a:xfrm>
              <a:off x="10519171" y="1393031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32" name="Rectangle"/>
            <p:cNvSpPr/>
            <p:nvPr/>
          </p:nvSpPr>
          <p:spPr>
            <a:xfrm>
              <a:off x="9894093" y="339328"/>
              <a:ext cx="1785939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33" name="Rectangle"/>
            <p:cNvSpPr/>
            <p:nvPr/>
          </p:nvSpPr>
          <p:spPr>
            <a:xfrm>
              <a:off x="4446984" y="0"/>
              <a:ext cx="1785938" cy="482204"/>
            </a:xfrm>
            <a:prstGeom prst="rect">
              <a:avLst/>
            </a:prstGeom>
            <a:noFill/>
            <a:ln w="25400" cap="flat">
              <a:solidFill>
                <a:srgbClr val="FF4013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35" name="active enzyme"/>
          <p:cNvSpPr txBox="1"/>
          <p:nvPr/>
        </p:nvSpPr>
        <p:spPr>
          <a:xfrm>
            <a:off x="3995253" y="12302132"/>
            <a:ext cx="4305854" cy="952501"/>
          </a:xfrm>
          <a:prstGeom prst="rect">
            <a:avLst/>
          </a:prstGeom>
          <a:ln w="25400">
            <a:solidFill>
              <a:srgbClr val="E324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active enzyme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able 13.5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Table 13.5</a:t>
            </a:r>
          </a:p>
        </p:txBody>
      </p:sp>
      <p:grpSp>
        <p:nvGrpSpPr>
          <p:cNvPr id="240" name="Group"/>
          <p:cNvGrpSpPr/>
          <p:nvPr/>
        </p:nvGrpSpPr>
        <p:grpSpPr>
          <a:xfrm>
            <a:off x="3726656" y="1287264"/>
            <a:ext cx="18037971" cy="9572629"/>
            <a:chOff x="0" y="0"/>
            <a:chExt cx="18037970" cy="9572628"/>
          </a:xfrm>
        </p:grpSpPr>
        <p:pic>
          <p:nvPicPr>
            <p:cNvPr id="238" name="fox78119_tb1305.jpg" descr="fox78119_tb13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50740"/>
              <a:ext cx="18037971" cy="94218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9" name="Rectangle"/>
            <p:cNvSpPr/>
            <p:nvPr/>
          </p:nvSpPr>
          <p:spPr>
            <a:xfrm>
              <a:off x="3669064" y="0"/>
              <a:ext cx="10142757" cy="51883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41" name="hemophilia - “love to bleed”"/>
          <p:cNvSpPr txBox="1"/>
          <p:nvPr/>
        </p:nvSpPr>
        <p:spPr>
          <a:xfrm>
            <a:off x="3815953" y="11742539"/>
            <a:ext cx="18430876" cy="660797"/>
          </a:xfrm>
          <a:prstGeom prst="rect">
            <a:avLst/>
          </a:prstGeom>
          <a:solidFill>
            <a:srgbClr val="B1DD8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 defTabSz="642937">
              <a:spcBef>
                <a:spcPts val="1800"/>
              </a:spcBef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rPr i="1"/>
              <a:t>hemophilia</a:t>
            </a:r>
            <a:r>
              <a:t> - “love to bleed”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Figure 13.9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13.9</a:t>
            </a:r>
          </a:p>
        </p:txBody>
      </p:sp>
      <p:grpSp>
        <p:nvGrpSpPr>
          <p:cNvPr id="246" name="Group"/>
          <p:cNvGrpSpPr/>
          <p:nvPr/>
        </p:nvGrpSpPr>
        <p:grpSpPr>
          <a:xfrm>
            <a:off x="3815953" y="1964531"/>
            <a:ext cx="16769954" cy="9678195"/>
            <a:chOff x="0" y="0"/>
            <a:chExt cx="16769953" cy="9678193"/>
          </a:xfrm>
        </p:grpSpPr>
        <p:pic>
          <p:nvPicPr>
            <p:cNvPr id="244" name="fox78119_1309.jpg" descr="fox78119_130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05568"/>
              <a:ext cx="16769954" cy="95726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5" name="Rectangle"/>
            <p:cNvSpPr/>
            <p:nvPr/>
          </p:nvSpPr>
          <p:spPr>
            <a:xfrm>
              <a:off x="3339703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47" name="Most enzymes require Ca++ (factor IV)"/>
          <p:cNvSpPr txBox="1"/>
          <p:nvPr/>
        </p:nvSpPr>
        <p:spPr>
          <a:xfrm>
            <a:off x="12730092" y="12108656"/>
            <a:ext cx="733873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Most enzymes require Ca</a:t>
            </a:r>
            <a:r>
              <a:rPr baseline="31999"/>
              <a:t>++ </a:t>
            </a:r>
            <a:r>
              <a:t>(factor IV)</a:t>
            </a:r>
          </a:p>
        </p:txBody>
      </p:sp>
      <p:grpSp>
        <p:nvGrpSpPr>
          <p:cNvPr id="250" name="Group"/>
          <p:cNvGrpSpPr/>
          <p:nvPr/>
        </p:nvGrpSpPr>
        <p:grpSpPr>
          <a:xfrm>
            <a:off x="12238226" y="8581429"/>
            <a:ext cx="1341439" cy="1877220"/>
            <a:chOff x="1065510" y="452437"/>
            <a:chExt cx="1341437" cy="1877218"/>
          </a:xfrm>
        </p:grpSpPr>
        <p:sp>
          <p:nvSpPr>
            <p:cNvPr id="248" name="heparin"/>
            <p:cNvSpPr/>
            <p:nvPr/>
          </p:nvSpPr>
          <p:spPr>
            <a:xfrm>
              <a:off x="1136947" y="4524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00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heparin</a:t>
              </a:r>
            </a:p>
          </p:txBody>
        </p:sp>
        <p:sp>
          <p:nvSpPr>
            <p:cNvPr id="249" name="X"/>
            <p:cNvSpPr/>
            <p:nvPr/>
          </p:nvSpPr>
          <p:spPr>
            <a:xfrm>
              <a:off x="1065510" y="105965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grpSp>
        <p:nvGrpSpPr>
          <p:cNvPr id="253" name="Group"/>
          <p:cNvGrpSpPr/>
          <p:nvPr/>
        </p:nvGrpSpPr>
        <p:grpSpPr>
          <a:xfrm>
            <a:off x="16862348" y="8358187"/>
            <a:ext cx="3521739" cy="1600399"/>
            <a:chOff x="323440" y="515937"/>
            <a:chExt cx="3521737" cy="1600398"/>
          </a:xfrm>
        </p:grpSpPr>
        <p:sp>
          <p:nvSpPr>
            <p:cNvPr id="251" name="Hemophilia A"/>
            <p:cNvSpPr/>
            <p:nvPr/>
          </p:nvSpPr>
          <p:spPr>
            <a:xfrm>
              <a:off x="2575178" y="84633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 sz="240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rPr sz="3200"/>
                <a:t>Hemophilia</a:t>
              </a:r>
              <a:r>
                <a:t> </a:t>
              </a:r>
              <a:r>
                <a:rPr sz="3200"/>
                <a:t>A</a:t>
              </a:r>
            </a:p>
          </p:txBody>
        </p:sp>
        <p:sp>
          <p:nvSpPr>
            <p:cNvPr id="252" name="X"/>
            <p:cNvSpPr/>
            <p:nvPr/>
          </p:nvSpPr>
          <p:spPr>
            <a:xfrm>
              <a:off x="323440" y="5159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grpSp>
        <p:nvGrpSpPr>
          <p:cNvPr id="256" name="Group"/>
          <p:cNvGrpSpPr/>
          <p:nvPr/>
        </p:nvGrpSpPr>
        <p:grpSpPr>
          <a:xfrm>
            <a:off x="17558864" y="7298531"/>
            <a:ext cx="2868990" cy="1793876"/>
            <a:chOff x="323440" y="312737"/>
            <a:chExt cx="2868989" cy="1793875"/>
          </a:xfrm>
        </p:grpSpPr>
        <p:sp>
          <p:nvSpPr>
            <p:cNvPr id="254" name="Hemophilia B"/>
            <p:cNvSpPr/>
            <p:nvPr/>
          </p:nvSpPr>
          <p:spPr>
            <a:xfrm>
              <a:off x="1922430" y="3127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Hemophilia B</a:t>
              </a:r>
            </a:p>
          </p:txBody>
        </p:sp>
        <p:sp>
          <p:nvSpPr>
            <p:cNvPr id="255" name="X"/>
            <p:cNvSpPr/>
            <p:nvPr/>
          </p:nvSpPr>
          <p:spPr>
            <a:xfrm>
              <a:off x="323440" y="83661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grpSp>
        <p:nvGrpSpPr>
          <p:cNvPr id="259" name="Group"/>
          <p:cNvGrpSpPr/>
          <p:nvPr/>
        </p:nvGrpSpPr>
        <p:grpSpPr>
          <a:xfrm>
            <a:off x="10440726" y="6420445"/>
            <a:ext cx="1601576" cy="2439790"/>
            <a:chOff x="1383444" y="833437"/>
            <a:chExt cx="1601575" cy="2439789"/>
          </a:xfrm>
        </p:grpSpPr>
        <p:sp>
          <p:nvSpPr>
            <p:cNvPr id="257" name="low…"/>
            <p:cNvSpPr/>
            <p:nvPr/>
          </p:nvSpPr>
          <p:spPr>
            <a:xfrm>
              <a:off x="1383444" y="8334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 sz="500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low</a:t>
              </a:r>
            </a:p>
            <a:p>
              <a:pPr>
                <a:defRPr b="0" sz="500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vitamin K</a:t>
              </a:r>
            </a:p>
          </p:txBody>
        </p:sp>
        <p:sp>
          <p:nvSpPr>
            <p:cNvPr id="258" name="X"/>
            <p:cNvSpPr/>
            <p:nvPr/>
          </p:nvSpPr>
          <p:spPr>
            <a:xfrm>
              <a:off x="1715019" y="200322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grpSp>
        <p:nvGrpSpPr>
          <p:cNvPr id="262" name="Group"/>
          <p:cNvGrpSpPr/>
          <p:nvPr/>
        </p:nvGrpSpPr>
        <p:grpSpPr>
          <a:xfrm>
            <a:off x="17451707" y="12483703"/>
            <a:ext cx="1414333" cy="1796852"/>
            <a:chOff x="1126660" y="515937"/>
            <a:chExt cx="1414331" cy="1796851"/>
          </a:xfrm>
        </p:grpSpPr>
        <p:sp>
          <p:nvSpPr>
            <p:cNvPr id="260" name="X"/>
            <p:cNvSpPr/>
            <p:nvPr/>
          </p:nvSpPr>
          <p:spPr>
            <a:xfrm>
              <a:off x="1126660" y="5159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  <p:sp>
          <p:nvSpPr>
            <p:cNvPr id="261" name="citrate, EDTA"/>
            <p:cNvSpPr/>
            <p:nvPr/>
          </p:nvSpPr>
          <p:spPr>
            <a:xfrm>
              <a:off x="1270992" y="104278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citrate, EDTA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9" grpId="3"/>
      <p:bldP build="whole" bldLvl="1" animBg="1" rev="0" advAuto="0" spid="262" grpId="1"/>
      <p:bldP build="whole" bldLvl="1" animBg="1" rev="0" advAuto="0" spid="250" grpId="2"/>
      <p:bldP build="whole" bldLvl="1" animBg="1" rev="0" advAuto="0" spid="253" grpId="4"/>
      <p:bldP build="whole" bldLvl="1" animBg="1" rev="0" advAuto="0" spid="256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omposition of Blood"/>
          <p:cNvSpPr txBox="1"/>
          <p:nvPr/>
        </p:nvSpPr>
        <p:spPr>
          <a:xfrm>
            <a:off x="3869531" y="714375"/>
            <a:ext cx="6582826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Composition of Blood</a:t>
            </a:r>
          </a:p>
        </p:txBody>
      </p:sp>
      <p:sp>
        <p:nvSpPr>
          <p:cNvPr id="138" name="Red Blood Cells…"/>
          <p:cNvSpPr txBox="1"/>
          <p:nvPr/>
        </p:nvSpPr>
        <p:spPr>
          <a:xfrm>
            <a:off x="4083843" y="2178843"/>
            <a:ext cx="16466345" cy="735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57149" marR="57149" algn="l" defTabSz="1285875">
              <a:buClr>
                <a:srgbClr val="FF2600"/>
              </a:buClr>
              <a:buFont typeface="Helvetica"/>
              <a:defRPr sz="3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Red Blood Cells</a:t>
            </a:r>
          </a:p>
          <a:p>
            <a:pPr marL="57149" marR="57149" algn="l" defTabSz="1285875">
              <a:buClr>
                <a:srgbClr val="000000"/>
              </a:buClr>
              <a:buFont typeface="Helvetica"/>
              <a:defRPr b="0" sz="3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Biconcave discoids. Contain hemoglobin, which binds O</a:t>
            </a:r>
            <a:r>
              <a:rPr b="1" baseline="-18666">
                <a:latin typeface="Helvetica"/>
                <a:ea typeface="Helvetica"/>
                <a:cs typeface="Helvetica"/>
                <a:sym typeface="Helvetica"/>
              </a:rPr>
              <a:t>2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and helps transport CO</a:t>
            </a:r>
            <a:r>
              <a:rPr b="1" baseline="-18666">
                <a:latin typeface="Helvetica"/>
                <a:ea typeface="Helvetica"/>
                <a:cs typeface="Helvetica"/>
                <a:sym typeface="Helvetica"/>
              </a:rPr>
              <a:t>2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.  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Red blood cells not have nuclei, so no DNA! (also no mitochondria)</a:t>
            </a:r>
            <a:endParaRPr b="1" i="1">
              <a:latin typeface="Helvetica"/>
              <a:ea typeface="Helvetica"/>
              <a:cs typeface="Helvetica"/>
              <a:sym typeface="Helvetica"/>
            </a:endParaRPr>
          </a:p>
          <a:p>
            <a:pPr marL="57149" marR="57149" algn="l" defTabSz="1285875">
              <a:buClr>
                <a:srgbClr val="000000"/>
              </a:buClr>
              <a:buFont typeface="Helvetica"/>
              <a:defRPr i="1"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57149" marR="57149" algn="l" defTabSz="1285875">
              <a:buClr>
                <a:srgbClr val="FF2600"/>
              </a:buClr>
              <a:buFont typeface="Helvetica"/>
              <a:defRPr sz="3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White Blood Cells</a:t>
            </a:r>
          </a:p>
          <a:p>
            <a:pPr marL="57149" marR="57149" algn="l" defTabSz="1285875">
              <a:buClr>
                <a:srgbClr val="000000"/>
              </a:buClr>
              <a:buFont typeface="Helvetica"/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Immune system cells. Source of DNA for PCR fingerprinting studies using blood.</a:t>
            </a:r>
          </a:p>
          <a:p>
            <a:pPr marL="57149" marR="57149" algn="l" defTabSz="1285875">
              <a:buClr>
                <a:srgbClr val="000000"/>
              </a:buClr>
              <a:buFont typeface="Helvetica"/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57149" marR="57149" algn="l" defTabSz="1285875">
              <a:buClr>
                <a:srgbClr val="FF2600"/>
              </a:buClr>
              <a:buFont typeface="Helvetica"/>
              <a:defRPr sz="3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Platelets</a:t>
            </a:r>
          </a:p>
          <a:p>
            <a:pPr marL="57149" marR="57149" algn="l" defTabSz="1285875">
              <a:buClr>
                <a:srgbClr val="000000"/>
              </a:buClr>
              <a:buFont typeface="Helvetica"/>
              <a:defRPr b="0" sz="3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Very small fragments of cells which help in blood clotting.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 </a:t>
            </a:r>
            <a:endParaRPr b="1" i="1">
              <a:latin typeface="Helvetica"/>
              <a:ea typeface="Helvetica"/>
              <a:cs typeface="Helvetica"/>
              <a:sym typeface="Helvetica"/>
            </a:endParaRPr>
          </a:p>
          <a:p>
            <a:pPr marL="57149" marR="57149" algn="l" defTabSz="1285875">
              <a:buClr>
                <a:srgbClr val="000000"/>
              </a:buClr>
              <a:buFont typeface="Helvetica"/>
              <a:defRPr i="1"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57149" marR="57149" algn="l" defTabSz="1285875">
              <a:buClr>
                <a:srgbClr val="000000"/>
              </a:buClr>
              <a:buFont typeface="Helvetica"/>
              <a:defRPr i="1"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All derived from bone marrow stem cells.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Hemophilia A &amp; B are X-linked recessive disease"/>
          <p:cNvSpPr txBox="1"/>
          <p:nvPr/>
        </p:nvSpPr>
        <p:spPr>
          <a:xfrm>
            <a:off x="3676086" y="541932"/>
            <a:ext cx="16338294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l">
              <a:defRPr b="0" sz="5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Hemophilia A &amp; B are X-linked recessive disease</a:t>
            </a:r>
          </a:p>
        </p:txBody>
      </p:sp>
      <p:pic>
        <p:nvPicPr>
          <p:cNvPr id="265" name="familytree.png" descr="familytre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081" y="1928812"/>
            <a:ext cx="14275447" cy="10357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victoria.png" descr="victoria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19071" y="2089546"/>
            <a:ext cx="7570550" cy="105390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Figure 13.9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13.9</a:t>
            </a:r>
          </a:p>
        </p:txBody>
      </p:sp>
      <p:grpSp>
        <p:nvGrpSpPr>
          <p:cNvPr id="271" name="Group"/>
          <p:cNvGrpSpPr/>
          <p:nvPr/>
        </p:nvGrpSpPr>
        <p:grpSpPr>
          <a:xfrm>
            <a:off x="3815953" y="1964531"/>
            <a:ext cx="16769954" cy="9678195"/>
            <a:chOff x="0" y="0"/>
            <a:chExt cx="16769953" cy="9678193"/>
          </a:xfrm>
        </p:grpSpPr>
        <p:pic>
          <p:nvPicPr>
            <p:cNvPr id="269" name="fox78119_1309.jpg" descr="fox78119_130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05568"/>
              <a:ext cx="16769954" cy="95726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0" name="Rectangle"/>
            <p:cNvSpPr/>
            <p:nvPr/>
          </p:nvSpPr>
          <p:spPr>
            <a:xfrm>
              <a:off x="3339703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72" name="Most enzymes require Ca++ (factor IV)"/>
          <p:cNvSpPr txBox="1"/>
          <p:nvPr/>
        </p:nvSpPr>
        <p:spPr>
          <a:xfrm>
            <a:off x="12730092" y="12108656"/>
            <a:ext cx="733873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b="0">
                <a:latin typeface="Helvetica"/>
                <a:ea typeface="Helvetica"/>
                <a:cs typeface="Helvetica"/>
                <a:sym typeface="Helvetica"/>
              </a:defRPr>
            </a:pPr>
            <a:r>
              <a:t>Most enzymes require Ca</a:t>
            </a:r>
            <a:r>
              <a:rPr baseline="31999"/>
              <a:t>++ </a:t>
            </a:r>
            <a:r>
              <a:t>(factor IV)</a:t>
            </a:r>
          </a:p>
        </p:txBody>
      </p:sp>
      <p:grpSp>
        <p:nvGrpSpPr>
          <p:cNvPr id="275" name="Group"/>
          <p:cNvGrpSpPr/>
          <p:nvPr/>
        </p:nvGrpSpPr>
        <p:grpSpPr>
          <a:xfrm>
            <a:off x="16862348" y="8358187"/>
            <a:ext cx="3521739" cy="1600399"/>
            <a:chOff x="323440" y="515937"/>
            <a:chExt cx="3521737" cy="1600398"/>
          </a:xfrm>
        </p:grpSpPr>
        <p:sp>
          <p:nvSpPr>
            <p:cNvPr id="273" name="Hemophilia A"/>
            <p:cNvSpPr/>
            <p:nvPr/>
          </p:nvSpPr>
          <p:spPr>
            <a:xfrm>
              <a:off x="2575178" y="84633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 sz="240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rPr sz="3200"/>
                <a:t>Hemophilia</a:t>
              </a:r>
              <a:r>
                <a:t> </a:t>
              </a:r>
              <a:r>
                <a:rPr sz="3200"/>
                <a:t>A</a:t>
              </a:r>
            </a:p>
          </p:txBody>
        </p:sp>
        <p:sp>
          <p:nvSpPr>
            <p:cNvPr id="274" name="X"/>
            <p:cNvSpPr/>
            <p:nvPr/>
          </p:nvSpPr>
          <p:spPr>
            <a:xfrm>
              <a:off x="323440" y="5159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grpSp>
        <p:nvGrpSpPr>
          <p:cNvPr id="278" name="Group"/>
          <p:cNvGrpSpPr/>
          <p:nvPr/>
        </p:nvGrpSpPr>
        <p:grpSpPr>
          <a:xfrm>
            <a:off x="17558864" y="7298531"/>
            <a:ext cx="2868990" cy="1793876"/>
            <a:chOff x="323440" y="312737"/>
            <a:chExt cx="2868989" cy="1793875"/>
          </a:xfrm>
        </p:grpSpPr>
        <p:sp>
          <p:nvSpPr>
            <p:cNvPr id="276" name="Hemophilia B"/>
            <p:cNvSpPr/>
            <p:nvPr/>
          </p:nvSpPr>
          <p:spPr>
            <a:xfrm>
              <a:off x="1922430" y="3127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Hemophilia B</a:t>
              </a:r>
            </a:p>
          </p:txBody>
        </p:sp>
        <p:sp>
          <p:nvSpPr>
            <p:cNvPr id="277" name="X"/>
            <p:cNvSpPr/>
            <p:nvPr/>
          </p:nvSpPr>
          <p:spPr>
            <a:xfrm>
              <a:off x="323440" y="83661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sp>
        <p:nvSpPr>
          <p:cNvPr id="279" name="Top Hat"/>
          <p:cNvSpPr txBox="1"/>
          <p:nvPr/>
        </p:nvSpPr>
        <p:spPr>
          <a:xfrm>
            <a:off x="11182015" y="738225"/>
            <a:ext cx="225643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l" defTabSz="642937">
              <a:defRPr b="0" sz="480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Top Hat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Mixing blood for hemophilia"/>
          <p:cNvSpPr txBox="1"/>
          <p:nvPr/>
        </p:nvSpPr>
        <p:spPr>
          <a:xfrm>
            <a:off x="3466770" y="149026"/>
            <a:ext cx="9291882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 sz="5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Mixing blood for hemophilia</a:t>
            </a:r>
          </a:p>
        </p:txBody>
      </p:sp>
      <p:grpSp>
        <p:nvGrpSpPr>
          <p:cNvPr id="284" name="Group"/>
          <p:cNvGrpSpPr/>
          <p:nvPr/>
        </p:nvGrpSpPr>
        <p:grpSpPr>
          <a:xfrm>
            <a:off x="4619625" y="2393156"/>
            <a:ext cx="946547" cy="4161235"/>
            <a:chOff x="0" y="0"/>
            <a:chExt cx="946546" cy="4161234"/>
          </a:xfrm>
        </p:grpSpPr>
        <p:sp>
          <p:nvSpPr>
            <p:cNvPr id="282" name="Rounded Rectangle"/>
            <p:cNvSpPr/>
            <p:nvPr/>
          </p:nvSpPr>
          <p:spPr>
            <a:xfrm>
              <a:off x="17859" y="464343"/>
              <a:ext cx="910829" cy="3696892"/>
            </a:xfrm>
            <a:prstGeom prst="roundRect">
              <a:avLst>
                <a:gd name="adj" fmla="val 29412"/>
              </a:avLst>
            </a:prstGeom>
            <a:solidFill>
              <a:srgbClr val="E324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83" name="Rectangle"/>
            <p:cNvSpPr/>
            <p:nvPr/>
          </p:nvSpPr>
          <p:spPr>
            <a:xfrm>
              <a:off x="0" y="0"/>
              <a:ext cx="946547" cy="416123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85" name="Normal blood"/>
          <p:cNvSpPr txBox="1"/>
          <p:nvPr/>
        </p:nvSpPr>
        <p:spPr>
          <a:xfrm>
            <a:off x="3772638" y="1500187"/>
            <a:ext cx="2709882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Normal blood</a:t>
            </a:r>
          </a:p>
        </p:txBody>
      </p:sp>
      <p:sp>
        <p:nvSpPr>
          <p:cNvPr id="286" name="clots"/>
          <p:cNvSpPr txBox="1"/>
          <p:nvPr/>
        </p:nvSpPr>
        <p:spPr>
          <a:xfrm>
            <a:off x="4554884" y="12698015"/>
            <a:ext cx="10420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clots</a:t>
            </a:r>
          </a:p>
        </p:txBody>
      </p:sp>
      <p:grpSp>
        <p:nvGrpSpPr>
          <p:cNvPr id="307" name="Group"/>
          <p:cNvGrpSpPr/>
          <p:nvPr/>
        </p:nvGrpSpPr>
        <p:grpSpPr>
          <a:xfrm>
            <a:off x="4619625" y="8304609"/>
            <a:ext cx="964407" cy="4177749"/>
            <a:chOff x="0" y="0"/>
            <a:chExt cx="964406" cy="4177747"/>
          </a:xfrm>
        </p:grpSpPr>
        <p:sp>
          <p:nvSpPr>
            <p:cNvPr id="287" name="Rounded Rectangle"/>
            <p:cNvSpPr/>
            <p:nvPr/>
          </p:nvSpPr>
          <p:spPr>
            <a:xfrm>
              <a:off x="35718" y="464343"/>
              <a:ext cx="910829" cy="3696892"/>
            </a:xfrm>
            <a:prstGeom prst="roundRect">
              <a:avLst>
                <a:gd name="adj" fmla="val 29412"/>
              </a:avLst>
            </a:prstGeom>
            <a:solidFill>
              <a:srgbClr val="E324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88" name="Rectangle"/>
            <p:cNvSpPr/>
            <p:nvPr/>
          </p:nvSpPr>
          <p:spPr>
            <a:xfrm>
              <a:off x="17859" y="0"/>
              <a:ext cx="946548" cy="416123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grpSp>
          <p:nvGrpSpPr>
            <p:cNvPr id="297" name="Group"/>
            <p:cNvGrpSpPr/>
            <p:nvPr/>
          </p:nvGrpSpPr>
          <p:grpSpPr>
            <a:xfrm>
              <a:off x="17859" y="517921"/>
              <a:ext cx="927342" cy="3659827"/>
              <a:chOff x="0" y="0"/>
              <a:chExt cx="927340" cy="3659825"/>
            </a:xfrm>
          </p:grpSpPr>
          <p:sp>
            <p:nvSpPr>
              <p:cNvPr id="289" name="Line"/>
              <p:cNvSpPr/>
              <p:nvPr/>
            </p:nvSpPr>
            <p:spPr>
              <a:xfrm flipV="1">
                <a:off x="61072" y="118867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0" name="Line"/>
              <p:cNvSpPr/>
              <p:nvPr/>
            </p:nvSpPr>
            <p:spPr>
              <a:xfrm flipV="1">
                <a:off x="71437" y="553640"/>
                <a:ext cx="820186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1" name="Line"/>
              <p:cNvSpPr/>
              <p:nvPr/>
            </p:nvSpPr>
            <p:spPr>
              <a:xfrm flipV="1">
                <a:off x="107156" y="1017984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2" name="Line"/>
              <p:cNvSpPr/>
              <p:nvPr/>
            </p:nvSpPr>
            <p:spPr>
              <a:xfrm flipV="1">
                <a:off x="89296" y="1589484"/>
                <a:ext cx="820186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3" name="Line"/>
              <p:cNvSpPr/>
              <p:nvPr/>
            </p:nvSpPr>
            <p:spPr>
              <a:xfrm flipV="1">
                <a:off x="53578" y="2160984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4" name="Line"/>
              <p:cNvSpPr/>
              <p:nvPr/>
            </p:nvSpPr>
            <p:spPr>
              <a:xfrm flipV="1">
                <a:off x="107156" y="2696765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5" name="Line"/>
              <p:cNvSpPr/>
              <p:nvPr/>
            </p:nvSpPr>
            <p:spPr>
              <a:xfrm flipV="1">
                <a:off x="339328" y="3084672"/>
                <a:ext cx="575153" cy="575154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6" name="Line"/>
              <p:cNvSpPr/>
              <p:nvPr/>
            </p:nvSpPr>
            <p:spPr>
              <a:xfrm flipV="1">
                <a:off x="0" y="0"/>
                <a:ext cx="575153" cy="575153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</p:grpSp>
        <p:grpSp>
          <p:nvGrpSpPr>
            <p:cNvPr id="306" name="Group"/>
            <p:cNvGrpSpPr/>
            <p:nvPr/>
          </p:nvGrpSpPr>
          <p:grpSpPr>
            <a:xfrm flipH="1">
              <a:off x="0" y="482203"/>
              <a:ext cx="927341" cy="3659826"/>
              <a:chOff x="0" y="0"/>
              <a:chExt cx="927340" cy="3659825"/>
            </a:xfrm>
          </p:grpSpPr>
          <p:sp>
            <p:nvSpPr>
              <p:cNvPr id="298" name="Line"/>
              <p:cNvSpPr/>
              <p:nvPr/>
            </p:nvSpPr>
            <p:spPr>
              <a:xfrm flipV="1">
                <a:off x="61072" y="118867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299" name="Line"/>
              <p:cNvSpPr/>
              <p:nvPr/>
            </p:nvSpPr>
            <p:spPr>
              <a:xfrm flipV="1">
                <a:off x="71437" y="553640"/>
                <a:ext cx="820186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300" name="Line"/>
              <p:cNvSpPr/>
              <p:nvPr/>
            </p:nvSpPr>
            <p:spPr>
              <a:xfrm flipV="1">
                <a:off x="107156" y="1017984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301" name="Line"/>
              <p:cNvSpPr/>
              <p:nvPr/>
            </p:nvSpPr>
            <p:spPr>
              <a:xfrm flipV="1">
                <a:off x="89296" y="1589484"/>
                <a:ext cx="820186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302" name="Line"/>
              <p:cNvSpPr/>
              <p:nvPr/>
            </p:nvSpPr>
            <p:spPr>
              <a:xfrm flipV="1">
                <a:off x="53578" y="2160984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303" name="Line"/>
              <p:cNvSpPr/>
              <p:nvPr/>
            </p:nvSpPr>
            <p:spPr>
              <a:xfrm flipV="1">
                <a:off x="107156" y="2696765"/>
                <a:ext cx="820185" cy="820186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304" name="Line"/>
              <p:cNvSpPr/>
              <p:nvPr/>
            </p:nvSpPr>
            <p:spPr>
              <a:xfrm flipV="1">
                <a:off x="339328" y="3084672"/>
                <a:ext cx="575153" cy="575154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  <p:sp>
            <p:nvSpPr>
              <p:cNvPr id="305" name="Line"/>
              <p:cNvSpPr/>
              <p:nvPr/>
            </p:nvSpPr>
            <p:spPr>
              <a:xfrm flipV="1">
                <a:off x="0" y="0"/>
                <a:ext cx="575153" cy="575153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b="0"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</a:p>
            </p:txBody>
          </p:sp>
        </p:grpSp>
      </p:grpSp>
      <p:grpSp>
        <p:nvGrpSpPr>
          <p:cNvPr id="310" name="Group"/>
          <p:cNvGrpSpPr/>
          <p:nvPr/>
        </p:nvGrpSpPr>
        <p:grpSpPr>
          <a:xfrm>
            <a:off x="8084343" y="2393156"/>
            <a:ext cx="946548" cy="4161235"/>
            <a:chOff x="0" y="0"/>
            <a:chExt cx="946546" cy="4161234"/>
          </a:xfrm>
        </p:grpSpPr>
        <p:sp>
          <p:nvSpPr>
            <p:cNvPr id="308" name="Rounded Rectangle"/>
            <p:cNvSpPr/>
            <p:nvPr/>
          </p:nvSpPr>
          <p:spPr>
            <a:xfrm>
              <a:off x="17859" y="464343"/>
              <a:ext cx="910829" cy="3696892"/>
            </a:xfrm>
            <a:prstGeom prst="roundRect">
              <a:avLst>
                <a:gd name="adj" fmla="val 29412"/>
              </a:avLst>
            </a:prstGeom>
            <a:solidFill>
              <a:srgbClr val="E324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9" name="Rectangle"/>
            <p:cNvSpPr/>
            <p:nvPr/>
          </p:nvSpPr>
          <p:spPr>
            <a:xfrm>
              <a:off x="0" y="0"/>
              <a:ext cx="946547" cy="416123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311" name="hemophilia A"/>
          <p:cNvSpPr txBox="1"/>
          <p:nvPr/>
        </p:nvSpPr>
        <p:spPr>
          <a:xfrm>
            <a:off x="7113658" y="1500187"/>
            <a:ext cx="261528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hemophilia A</a:t>
            </a:r>
          </a:p>
        </p:txBody>
      </p:sp>
      <p:sp>
        <p:nvSpPr>
          <p:cNvPr id="312" name="270"/>
          <p:cNvSpPr/>
          <p:nvPr/>
        </p:nvSpPr>
        <p:spPr>
          <a:xfrm rot="5400000">
            <a:off x="4485679" y="7081242"/>
            <a:ext cx="1232298" cy="928688"/>
          </a:xfrm>
          <a:prstGeom prst="rightArrow">
            <a:avLst>
              <a:gd name="adj1" fmla="val 29469"/>
              <a:gd name="adj2" fmla="val 64744"/>
            </a:avLst>
          </a:prstGeom>
          <a:solidFill>
            <a:srgbClr val="AAAAA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>
              <a:defRPr b="0" sz="56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270</a:t>
            </a:r>
          </a:p>
        </p:txBody>
      </p:sp>
      <p:sp>
        <p:nvSpPr>
          <p:cNvPr id="313" name="270"/>
          <p:cNvSpPr/>
          <p:nvPr/>
        </p:nvSpPr>
        <p:spPr>
          <a:xfrm rot="5400000">
            <a:off x="7878960" y="7081242"/>
            <a:ext cx="1232298" cy="928688"/>
          </a:xfrm>
          <a:prstGeom prst="rightArrow">
            <a:avLst>
              <a:gd name="adj1" fmla="val 29469"/>
              <a:gd name="adj2" fmla="val 64744"/>
            </a:avLst>
          </a:prstGeom>
          <a:solidFill>
            <a:srgbClr val="AAAAA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>
              <a:defRPr b="0" sz="56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270</a:t>
            </a:r>
          </a:p>
        </p:txBody>
      </p:sp>
      <p:grpSp>
        <p:nvGrpSpPr>
          <p:cNvPr id="316" name="Group"/>
          <p:cNvGrpSpPr/>
          <p:nvPr/>
        </p:nvGrpSpPr>
        <p:grpSpPr>
          <a:xfrm>
            <a:off x="8048625" y="8322468"/>
            <a:ext cx="946547" cy="4161236"/>
            <a:chOff x="0" y="0"/>
            <a:chExt cx="946546" cy="4161234"/>
          </a:xfrm>
        </p:grpSpPr>
        <p:sp>
          <p:nvSpPr>
            <p:cNvPr id="314" name="Rounded Rectangle"/>
            <p:cNvSpPr/>
            <p:nvPr/>
          </p:nvSpPr>
          <p:spPr>
            <a:xfrm>
              <a:off x="17859" y="464343"/>
              <a:ext cx="910829" cy="3696892"/>
            </a:xfrm>
            <a:prstGeom prst="roundRect">
              <a:avLst>
                <a:gd name="adj" fmla="val 29412"/>
              </a:avLst>
            </a:prstGeom>
            <a:solidFill>
              <a:srgbClr val="E324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5" name="Rectangle"/>
            <p:cNvSpPr/>
            <p:nvPr/>
          </p:nvSpPr>
          <p:spPr>
            <a:xfrm>
              <a:off x="0" y="0"/>
              <a:ext cx="946547" cy="416123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319" name="Group"/>
          <p:cNvGrpSpPr/>
          <p:nvPr/>
        </p:nvGrpSpPr>
        <p:grpSpPr>
          <a:xfrm>
            <a:off x="11352609" y="2393156"/>
            <a:ext cx="946548" cy="4161235"/>
            <a:chOff x="0" y="0"/>
            <a:chExt cx="946546" cy="4161234"/>
          </a:xfrm>
        </p:grpSpPr>
        <p:sp>
          <p:nvSpPr>
            <p:cNvPr id="317" name="Rounded Rectangle"/>
            <p:cNvSpPr/>
            <p:nvPr/>
          </p:nvSpPr>
          <p:spPr>
            <a:xfrm>
              <a:off x="17859" y="464343"/>
              <a:ext cx="910829" cy="3696892"/>
            </a:xfrm>
            <a:prstGeom prst="roundRect">
              <a:avLst>
                <a:gd name="adj" fmla="val 29412"/>
              </a:avLst>
            </a:prstGeom>
            <a:solidFill>
              <a:srgbClr val="E324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8" name="Rectangle"/>
            <p:cNvSpPr/>
            <p:nvPr/>
          </p:nvSpPr>
          <p:spPr>
            <a:xfrm>
              <a:off x="0" y="0"/>
              <a:ext cx="946547" cy="416123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320" name="hemophilia B"/>
          <p:cNvSpPr txBox="1"/>
          <p:nvPr/>
        </p:nvSpPr>
        <p:spPr>
          <a:xfrm>
            <a:off x="10376482" y="1500187"/>
            <a:ext cx="263872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hemophilia B</a:t>
            </a:r>
          </a:p>
        </p:txBody>
      </p:sp>
      <p:sp>
        <p:nvSpPr>
          <p:cNvPr id="321" name="270"/>
          <p:cNvSpPr/>
          <p:nvPr/>
        </p:nvSpPr>
        <p:spPr>
          <a:xfrm rot="5400000">
            <a:off x="11147226" y="7081242"/>
            <a:ext cx="1232298" cy="928688"/>
          </a:xfrm>
          <a:prstGeom prst="rightArrow">
            <a:avLst>
              <a:gd name="adj1" fmla="val 29469"/>
              <a:gd name="adj2" fmla="val 64744"/>
            </a:avLst>
          </a:prstGeom>
          <a:solidFill>
            <a:srgbClr val="AAAAA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>
              <a:defRPr b="0" sz="56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270</a:t>
            </a:r>
          </a:p>
        </p:txBody>
      </p:sp>
      <p:grpSp>
        <p:nvGrpSpPr>
          <p:cNvPr id="324" name="Group"/>
          <p:cNvGrpSpPr/>
          <p:nvPr/>
        </p:nvGrpSpPr>
        <p:grpSpPr>
          <a:xfrm>
            <a:off x="11316890" y="8322468"/>
            <a:ext cx="946548" cy="4161236"/>
            <a:chOff x="0" y="0"/>
            <a:chExt cx="946546" cy="4161234"/>
          </a:xfrm>
        </p:grpSpPr>
        <p:sp>
          <p:nvSpPr>
            <p:cNvPr id="322" name="Rounded Rectangle"/>
            <p:cNvSpPr/>
            <p:nvPr/>
          </p:nvSpPr>
          <p:spPr>
            <a:xfrm>
              <a:off x="17859" y="464343"/>
              <a:ext cx="910829" cy="3696892"/>
            </a:xfrm>
            <a:prstGeom prst="roundRect">
              <a:avLst>
                <a:gd name="adj" fmla="val 29412"/>
              </a:avLst>
            </a:prstGeom>
            <a:solidFill>
              <a:srgbClr val="E324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23" name="Rectangle"/>
            <p:cNvSpPr/>
            <p:nvPr/>
          </p:nvSpPr>
          <p:spPr>
            <a:xfrm>
              <a:off x="0" y="0"/>
              <a:ext cx="946547" cy="416123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325" name="no clotting"/>
          <p:cNvSpPr txBox="1"/>
          <p:nvPr/>
        </p:nvSpPr>
        <p:spPr>
          <a:xfrm>
            <a:off x="9012508" y="12840890"/>
            <a:ext cx="2114662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no clotting</a:t>
            </a:r>
          </a:p>
        </p:txBody>
      </p:sp>
      <p:grpSp>
        <p:nvGrpSpPr>
          <p:cNvPr id="353" name="Group"/>
          <p:cNvGrpSpPr/>
          <p:nvPr/>
        </p:nvGrpSpPr>
        <p:grpSpPr>
          <a:xfrm>
            <a:off x="18103452" y="1312664"/>
            <a:ext cx="1910706" cy="12932172"/>
            <a:chOff x="838051" y="795337"/>
            <a:chExt cx="1910705" cy="12932171"/>
          </a:xfrm>
        </p:grpSpPr>
        <p:grpSp>
          <p:nvGrpSpPr>
            <p:cNvPr id="328" name="Group"/>
            <p:cNvGrpSpPr/>
            <p:nvPr/>
          </p:nvGrpSpPr>
          <p:grpSpPr>
            <a:xfrm>
              <a:off x="838051" y="1875829"/>
              <a:ext cx="946548" cy="4161236"/>
              <a:chOff x="0" y="0"/>
              <a:chExt cx="946546" cy="4161234"/>
            </a:xfrm>
          </p:grpSpPr>
          <p:sp>
            <p:nvSpPr>
              <p:cNvPr id="326" name="Rounded Rectangle"/>
              <p:cNvSpPr/>
              <p:nvPr/>
            </p:nvSpPr>
            <p:spPr>
              <a:xfrm>
                <a:off x="17859" y="464343"/>
                <a:ext cx="910829" cy="3696892"/>
              </a:xfrm>
              <a:prstGeom prst="roundRect">
                <a:avLst>
                  <a:gd name="adj" fmla="val 29412"/>
                </a:avLst>
              </a:prstGeom>
              <a:solidFill>
                <a:srgbClr val="E324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27" name="Rectangle"/>
              <p:cNvSpPr/>
              <p:nvPr/>
            </p:nvSpPr>
            <p:spPr>
              <a:xfrm>
                <a:off x="0" y="0"/>
                <a:ext cx="946547" cy="416123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sp>
          <p:nvSpPr>
            <p:cNvPr id="329" name="270"/>
            <p:cNvSpPr/>
            <p:nvPr/>
          </p:nvSpPr>
          <p:spPr>
            <a:xfrm rot="5400000">
              <a:off x="686246" y="6563915"/>
              <a:ext cx="1232298" cy="928689"/>
            </a:xfrm>
            <a:prstGeom prst="rightArrow">
              <a:avLst>
                <a:gd name="adj1" fmla="val 29469"/>
                <a:gd name="adj2" fmla="val 64744"/>
              </a:avLst>
            </a:prstGeom>
            <a:solidFill>
              <a:srgbClr val="AAAAAA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270</a:t>
              </a:r>
            </a:p>
          </p:txBody>
        </p:sp>
        <p:grpSp>
          <p:nvGrpSpPr>
            <p:cNvPr id="350" name="Group"/>
            <p:cNvGrpSpPr/>
            <p:nvPr/>
          </p:nvGrpSpPr>
          <p:grpSpPr>
            <a:xfrm>
              <a:off x="855910" y="7787282"/>
              <a:ext cx="964407" cy="4177749"/>
              <a:chOff x="0" y="0"/>
              <a:chExt cx="964406" cy="4177747"/>
            </a:xfrm>
          </p:grpSpPr>
          <p:sp>
            <p:nvSpPr>
              <p:cNvPr id="330" name="Rounded Rectangle"/>
              <p:cNvSpPr/>
              <p:nvPr/>
            </p:nvSpPr>
            <p:spPr>
              <a:xfrm>
                <a:off x="35718" y="464343"/>
                <a:ext cx="910829" cy="3696892"/>
              </a:xfrm>
              <a:prstGeom prst="roundRect">
                <a:avLst>
                  <a:gd name="adj" fmla="val 29412"/>
                </a:avLst>
              </a:prstGeom>
              <a:solidFill>
                <a:srgbClr val="E324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31" name="Rectangle"/>
              <p:cNvSpPr/>
              <p:nvPr/>
            </p:nvSpPr>
            <p:spPr>
              <a:xfrm>
                <a:off x="17859" y="0"/>
                <a:ext cx="946548" cy="416123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grpSp>
            <p:nvGrpSpPr>
              <p:cNvPr id="340" name="Group"/>
              <p:cNvGrpSpPr/>
              <p:nvPr/>
            </p:nvGrpSpPr>
            <p:grpSpPr>
              <a:xfrm>
                <a:off x="17859" y="517921"/>
                <a:ext cx="927342" cy="3659827"/>
                <a:chOff x="0" y="0"/>
                <a:chExt cx="927340" cy="3659825"/>
              </a:xfrm>
            </p:grpSpPr>
            <p:sp>
              <p:nvSpPr>
                <p:cNvPr id="332" name="Line"/>
                <p:cNvSpPr/>
                <p:nvPr/>
              </p:nvSpPr>
              <p:spPr>
                <a:xfrm flipV="1">
                  <a:off x="61072" y="118867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3" name="Line"/>
                <p:cNvSpPr/>
                <p:nvPr/>
              </p:nvSpPr>
              <p:spPr>
                <a:xfrm flipV="1">
                  <a:off x="71437" y="553640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4" name="Line"/>
                <p:cNvSpPr/>
                <p:nvPr/>
              </p:nvSpPr>
              <p:spPr>
                <a:xfrm flipV="1">
                  <a:off x="107156" y="1017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5" name="Line"/>
                <p:cNvSpPr/>
                <p:nvPr/>
              </p:nvSpPr>
              <p:spPr>
                <a:xfrm flipV="1">
                  <a:off x="89296" y="1589484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6" name="Line"/>
                <p:cNvSpPr/>
                <p:nvPr/>
              </p:nvSpPr>
              <p:spPr>
                <a:xfrm flipV="1">
                  <a:off x="53578" y="2160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7" name="Line"/>
                <p:cNvSpPr/>
                <p:nvPr/>
              </p:nvSpPr>
              <p:spPr>
                <a:xfrm flipV="1">
                  <a:off x="107156" y="2696765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8" name="Line"/>
                <p:cNvSpPr/>
                <p:nvPr/>
              </p:nvSpPr>
              <p:spPr>
                <a:xfrm flipV="1">
                  <a:off x="339328" y="3084672"/>
                  <a:ext cx="575153" cy="575154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39" name="Line"/>
                <p:cNvSpPr/>
                <p:nvPr/>
              </p:nvSpPr>
              <p:spPr>
                <a:xfrm flipV="1">
                  <a:off x="0" y="0"/>
                  <a:ext cx="575153" cy="575153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</p:grpSp>
          <p:grpSp>
            <p:nvGrpSpPr>
              <p:cNvPr id="349" name="Group"/>
              <p:cNvGrpSpPr/>
              <p:nvPr/>
            </p:nvGrpSpPr>
            <p:grpSpPr>
              <a:xfrm flipH="1">
                <a:off x="0" y="482203"/>
                <a:ext cx="927341" cy="3659826"/>
                <a:chOff x="0" y="0"/>
                <a:chExt cx="927340" cy="3659825"/>
              </a:xfrm>
            </p:grpSpPr>
            <p:sp>
              <p:nvSpPr>
                <p:cNvPr id="341" name="Line"/>
                <p:cNvSpPr/>
                <p:nvPr/>
              </p:nvSpPr>
              <p:spPr>
                <a:xfrm flipV="1">
                  <a:off x="61072" y="118867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2" name="Line"/>
                <p:cNvSpPr/>
                <p:nvPr/>
              </p:nvSpPr>
              <p:spPr>
                <a:xfrm flipV="1">
                  <a:off x="71437" y="553640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3" name="Line"/>
                <p:cNvSpPr/>
                <p:nvPr/>
              </p:nvSpPr>
              <p:spPr>
                <a:xfrm flipV="1">
                  <a:off x="107156" y="1017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4" name="Line"/>
                <p:cNvSpPr/>
                <p:nvPr/>
              </p:nvSpPr>
              <p:spPr>
                <a:xfrm flipV="1">
                  <a:off x="89296" y="1589484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5" name="Line"/>
                <p:cNvSpPr/>
                <p:nvPr/>
              </p:nvSpPr>
              <p:spPr>
                <a:xfrm flipV="1">
                  <a:off x="53578" y="2160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6" name="Line"/>
                <p:cNvSpPr/>
                <p:nvPr/>
              </p:nvSpPr>
              <p:spPr>
                <a:xfrm flipV="1">
                  <a:off x="107156" y="2696765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7" name="Line"/>
                <p:cNvSpPr/>
                <p:nvPr/>
              </p:nvSpPr>
              <p:spPr>
                <a:xfrm flipV="1">
                  <a:off x="339328" y="3084672"/>
                  <a:ext cx="575153" cy="575154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48" name="Line"/>
                <p:cNvSpPr/>
                <p:nvPr/>
              </p:nvSpPr>
              <p:spPr>
                <a:xfrm flipV="1">
                  <a:off x="0" y="0"/>
                  <a:ext cx="575153" cy="575153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</p:grpSp>
        </p:grpSp>
        <p:sp>
          <p:nvSpPr>
            <p:cNvPr id="351" name="mix…"/>
            <p:cNvSpPr/>
            <p:nvPr/>
          </p:nvSpPr>
          <p:spPr>
            <a:xfrm>
              <a:off x="1478756" y="7953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mix </a:t>
              </a:r>
            </a:p>
            <a:p>
              <a:pPr>
                <a:defRPr b="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hemophilia A &amp; </a:t>
              </a:r>
            </a:p>
            <a:p>
              <a:pPr>
                <a:defRPr b="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hemophilia B</a:t>
              </a:r>
            </a:p>
          </p:txBody>
        </p:sp>
        <p:sp>
          <p:nvSpPr>
            <p:cNvPr id="352" name="clots"/>
            <p:cNvSpPr/>
            <p:nvPr/>
          </p:nvSpPr>
          <p:spPr>
            <a:xfrm>
              <a:off x="1412655" y="1245750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clots</a:t>
              </a:r>
            </a:p>
          </p:txBody>
        </p:sp>
      </p:grpSp>
      <p:grpSp>
        <p:nvGrpSpPr>
          <p:cNvPr id="381" name="Group"/>
          <p:cNvGrpSpPr/>
          <p:nvPr/>
        </p:nvGrpSpPr>
        <p:grpSpPr>
          <a:xfrm>
            <a:off x="14585157" y="1312664"/>
            <a:ext cx="1821409" cy="12950032"/>
            <a:chOff x="858986" y="795337"/>
            <a:chExt cx="1821408" cy="12950031"/>
          </a:xfrm>
        </p:grpSpPr>
        <p:grpSp>
          <p:nvGrpSpPr>
            <p:cNvPr id="356" name="Group"/>
            <p:cNvGrpSpPr/>
            <p:nvPr/>
          </p:nvGrpSpPr>
          <p:grpSpPr>
            <a:xfrm>
              <a:off x="912564" y="1875829"/>
              <a:ext cx="946548" cy="4161236"/>
              <a:chOff x="0" y="0"/>
              <a:chExt cx="946546" cy="4161234"/>
            </a:xfrm>
          </p:grpSpPr>
          <p:sp>
            <p:nvSpPr>
              <p:cNvPr id="354" name="Rounded Rectangle"/>
              <p:cNvSpPr/>
              <p:nvPr/>
            </p:nvSpPr>
            <p:spPr>
              <a:xfrm>
                <a:off x="17859" y="464343"/>
                <a:ext cx="910829" cy="3696892"/>
              </a:xfrm>
              <a:prstGeom prst="roundRect">
                <a:avLst>
                  <a:gd name="adj" fmla="val 29412"/>
                </a:avLst>
              </a:prstGeom>
              <a:solidFill>
                <a:srgbClr val="E324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55" name="Rectangle"/>
              <p:cNvSpPr/>
              <p:nvPr/>
            </p:nvSpPr>
            <p:spPr>
              <a:xfrm>
                <a:off x="0" y="0"/>
                <a:ext cx="946547" cy="416123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sp>
          <p:nvSpPr>
            <p:cNvPr id="357" name="mix…"/>
            <p:cNvSpPr/>
            <p:nvPr/>
          </p:nvSpPr>
          <p:spPr>
            <a:xfrm>
              <a:off x="1410394" y="7953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mix </a:t>
              </a:r>
            </a:p>
            <a:p>
              <a:pPr>
                <a:defRPr b="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hemophilia &amp;</a:t>
              </a:r>
            </a:p>
            <a:p>
              <a:pPr>
                <a:defRPr b="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normal plasma</a:t>
              </a:r>
            </a:p>
          </p:txBody>
        </p:sp>
        <p:sp>
          <p:nvSpPr>
            <p:cNvPr id="358" name="270"/>
            <p:cNvSpPr/>
            <p:nvPr/>
          </p:nvSpPr>
          <p:spPr>
            <a:xfrm rot="5400000">
              <a:off x="707181" y="6563915"/>
              <a:ext cx="1232298" cy="928689"/>
            </a:xfrm>
            <a:prstGeom prst="rightArrow">
              <a:avLst>
                <a:gd name="adj1" fmla="val 29469"/>
                <a:gd name="adj2" fmla="val 64744"/>
              </a:avLst>
            </a:prstGeom>
            <a:solidFill>
              <a:srgbClr val="AAAAAA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270</a:t>
              </a:r>
            </a:p>
          </p:txBody>
        </p:sp>
        <p:sp>
          <p:nvSpPr>
            <p:cNvPr id="359" name="clots"/>
            <p:cNvSpPr/>
            <p:nvPr/>
          </p:nvSpPr>
          <p:spPr>
            <a:xfrm>
              <a:off x="1362153" y="124753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clots</a:t>
              </a:r>
            </a:p>
          </p:txBody>
        </p:sp>
        <p:grpSp>
          <p:nvGrpSpPr>
            <p:cNvPr id="380" name="Group"/>
            <p:cNvGrpSpPr/>
            <p:nvPr/>
          </p:nvGrpSpPr>
          <p:grpSpPr>
            <a:xfrm>
              <a:off x="912564" y="7787282"/>
              <a:ext cx="964407" cy="4177749"/>
              <a:chOff x="0" y="0"/>
              <a:chExt cx="964406" cy="4177747"/>
            </a:xfrm>
          </p:grpSpPr>
          <p:sp>
            <p:nvSpPr>
              <p:cNvPr id="360" name="Rounded Rectangle"/>
              <p:cNvSpPr/>
              <p:nvPr/>
            </p:nvSpPr>
            <p:spPr>
              <a:xfrm>
                <a:off x="35718" y="464343"/>
                <a:ext cx="910829" cy="3696892"/>
              </a:xfrm>
              <a:prstGeom prst="roundRect">
                <a:avLst>
                  <a:gd name="adj" fmla="val 29412"/>
                </a:avLst>
              </a:prstGeom>
              <a:solidFill>
                <a:srgbClr val="E324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61" name="Rectangle"/>
              <p:cNvSpPr/>
              <p:nvPr/>
            </p:nvSpPr>
            <p:spPr>
              <a:xfrm>
                <a:off x="17859" y="0"/>
                <a:ext cx="946548" cy="416123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grpSp>
            <p:nvGrpSpPr>
              <p:cNvPr id="370" name="Group"/>
              <p:cNvGrpSpPr/>
              <p:nvPr/>
            </p:nvGrpSpPr>
            <p:grpSpPr>
              <a:xfrm>
                <a:off x="17859" y="517921"/>
                <a:ext cx="927342" cy="3659827"/>
                <a:chOff x="0" y="0"/>
                <a:chExt cx="927340" cy="3659825"/>
              </a:xfrm>
            </p:grpSpPr>
            <p:sp>
              <p:nvSpPr>
                <p:cNvPr id="362" name="Line"/>
                <p:cNvSpPr/>
                <p:nvPr/>
              </p:nvSpPr>
              <p:spPr>
                <a:xfrm flipV="1">
                  <a:off x="61072" y="118867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3" name="Line"/>
                <p:cNvSpPr/>
                <p:nvPr/>
              </p:nvSpPr>
              <p:spPr>
                <a:xfrm flipV="1">
                  <a:off x="71437" y="553640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4" name="Line"/>
                <p:cNvSpPr/>
                <p:nvPr/>
              </p:nvSpPr>
              <p:spPr>
                <a:xfrm flipV="1">
                  <a:off x="107156" y="1017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5" name="Line"/>
                <p:cNvSpPr/>
                <p:nvPr/>
              </p:nvSpPr>
              <p:spPr>
                <a:xfrm flipV="1">
                  <a:off x="89296" y="1589484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6" name="Line"/>
                <p:cNvSpPr/>
                <p:nvPr/>
              </p:nvSpPr>
              <p:spPr>
                <a:xfrm flipV="1">
                  <a:off x="53578" y="2160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7" name="Line"/>
                <p:cNvSpPr/>
                <p:nvPr/>
              </p:nvSpPr>
              <p:spPr>
                <a:xfrm flipV="1">
                  <a:off x="107156" y="2696765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8" name="Line"/>
                <p:cNvSpPr/>
                <p:nvPr/>
              </p:nvSpPr>
              <p:spPr>
                <a:xfrm flipV="1">
                  <a:off x="339328" y="3084672"/>
                  <a:ext cx="575153" cy="575154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69" name="Line"/>
                <p:cNvSpPr/>
                <p:nvPr/>
              </p:nvSpPr>
              <p:spPr>
                <a:xfrm flipV="1">
                  <a:off x="0" y="0"/>
                  <a:ext cx="575153" cy="575153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</p:grpSp>
          <p:grpSp>
            <p:nvGrpSpPr>
              <p:cNvPr id="379" name="Group"/>
              <p:cNvGrpSpPr/>
              <p:nvPr/>
            </p:nvGrpSpPr>
            <p:grpSpPr>
              <a:xfrm flipH="1">
                <a:off x="0" y="482203"/>
                <a:ext cx="927341" cy="3659826"/>
                <a:chOff x="0" y="0"/>
                <a:chExt cx="927340" cy="3659825"/>
              </a:xfrm>
            </p:grpSpPr>
            <p:sp>
              <p:nvSpPr>
                <p:cNvPr id="371" name="Line"/>
                <p:cNvSpPr/>
                <p:nvPr/>
              </p:nvSpPr>
              <p:spPr>
                <a:xfrm flipV="1">
                  <a:off x="61072" y="118867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2" name="Line"/>
                <p:cNvSpPr/>
                <p:nvPr/>
              </p:nvSpPr>
              <p:spPr>
                <a:xfrm flipV="1">
                  <a:off x="71437" y="553640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3" name="Line"/>
                <p:cNvSpPr/>
                <p:nvPr/>
              </p:nvSpPr>
              <p:spPr>
                <a:xfrm flipV="1">
                  <a:off x="107156" y="1017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4" name="Line"/>
                <p:cNvSpPr/>
                <p:nvPr/>
              </p:nvSpPr>
              <p:spPr>
                <a:xfrm flipV="1">
                  <a:off x="89296" y="1589484"/>
                  <a:ext cx="820186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5" name="Line"/>
                <p:cNvSpPr/>
                <p:nvPr/>
              </p:nvSpPr>
              <p:spPr>
                <a:xfrm flipV="1">
                  <a:off x="53578" y="2160984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6" name="Line"/>
                <p:cNvSpPr/>
                <p:nvPr/>
              </p:nvSpPr>
              <p:spPr>
                <a:xfrm flipV="1">
                  <a:off x="107156" y="2696765"/>
                  <a:ext cx="820185" cy="820186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7" name="Line"/>
                <p:cNvSpPr/>
                <p:nvPr/>
              </p:nvSpPr>
              <p:spPr>
                <a:xfrm flipV="1">
                  <a:off x="339328" y="3084672"/>
                  <a:ext cx="575153" cy="575154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  <p:sp>
              <p:nvSpPr>
                <p:cNvPr id="378" name="Line"/>
                <p:cNvSpPr/>
                <p:nvPr/>
              </p:nvSpPr>
              <p:spPr>
                <a:xfrm flipV="1">
                  <a:off x="0" y="0"/>
                  <a:ext cx="575153" cy="575153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l" defTabSz="642937">
                    <a:defRPr b="0" sz="16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</a:p>
              </p:txBody>
            </p:sp>
          </p:grpSp>
        </p:grp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3" grpId="2"/>
      <p:bldP build="whole" bldLvl="1" animBg="1" rev="0" advAuto="0" spid="38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he main treatment for hemophilia is called replacement therapy. Concentrates of clotting factor VIII (for hemophilia A) or clotting factor IX (for hemophilia B) are slowly dripped or injected into a vein. These infusions help replace the clotting factor"/>
          <p:cNvSpPr txBox="1"/>
          <p:nvPr/>
        </p:nvSpPr>
        <p:spPr>
          <a:xfrm>
            <a:off x="4536444" y="652462"/>
            <a:ext cx="15317438" cy="2124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 defTabSz="642937">
              <a:defRPr b="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The main treatment for hemophilia is called replacement therapy. Concentrates of clotting factor VIII (for hemophilia A) or clotting factor IX (for hemophilia B) are slowly dripped or injected into a vein. These infusions help replace the clotting factor that's missing or low.</a:t>
            </a:r>
          </a:p>
        </p:txBody>
      </p:sp>
      <p:grpSp>
        <p:nvGrpSpPr>
          <p:cNvPr id="386" name="Group"/>
          <p:cNvGrpSpPr/>
          <p:nvPr/>
        </p:nvGrpSpPr>
        <p:grpSpPr>
          <a:xfrm>
            <a:off x="3792140" y="3250406"/>
            <a:ext cx="16769954" cy="9678195"/>
            <a:chOff x="0" y="0"/>
            <a:chExt cx="16769953" cy="9678193"/>
          </a:xfrm>
        </p:grpSpPr>
        <p:pic>
          <p:nvPicPr>
            <p:cNvPr id="384" name="fox78119_1309.jpg" descr="fox78119_130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05568"/>
              <a:ext cx="16769954" cy="95726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5" name="Rectangle"/>
            <p:cNvSpPr/>
            <p:nvPr/>
          </p:nvSpPr>
          <p:spPr>
            <a:xfrm>
              <a:off x="3339703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389" name="Group"/>
          <p:cNvGrpSpPr/>
          <p:nvPr/>
        </p:nvGrpSpPr>
        <p:grpSpPr>
          <a:xfrm>
            <a:off x="16838536" y="9644062"/>
            <a:ext cx="3521738" cy="1600399"/>
            <a:chOff x="323440" y="515937"/>
            <a:chExt cx="3521737" cy="1600398"/>
          </a:xfrm>
        </p:grpSpPr>
        <p:sp>
          <p:nvSpPr>
            <p:cNvPr id="387" name="Hemophilia A"/>
            <p:cNvSpPr/>
            <p:nvPr/>
          </p:nvSpPr>
          <p:spPr>
            <a:xfrm>
              <a:off x="2575178" y="84633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b="0" sz="240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rPr sz="3200"/>
                <a:t>Hemophilia</a:t>
              </a:r>
              <a:r>
                <a:t> </a:t>
              </a:r>
              <a:r>
                <a:rPr sz="3200"/>
                <a:t>A</a:t>
              </a:r>
            </a:p>
          </p:txBody>
        </p:sp>
        <p:sp>
          <p:nvSpPr>
            <p:cNvPr id="388" name="X"/>
            <p:cNvSpPr/>
            <p:nvPr/>
          </p:nvSpPr>
          <p:spPr>
            <a:xfrm>
              <a:off x="323440" y="5159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  <p:grpSp>
        <p:nvGrpSpPr>
          <p:cNvPr id="392" name="Group"/>
          <p:cNvGrpSpPr/>
          <p:nvPr/>
        </p:nvGrpSpPr>
        <p:grpSpPr>
          <a:xfrm>
            <a:off x="17558864" y="8768953"/>
            <a:ext cx="2868990" cy="1591469"/>
            <a:chOff x="323440" y="312737"/>
            <a:chExt cx="2868989" cy="1591468"/>
          </a:xfrm>
        </p:grpSpPr>
        <p:sp>
          <p:nvSpPr>
            <p:cNvPr id="390" name="Hemophilia B"/>
            <p:cNvSpPr/>
            <p:nvPr/>
          </p:nvSpPr>
          <p:spPr>
            <a:xfrm>
              <a:off x="1922430" y="3127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>
                  <a:solidFill>
                    <a:srgbClr val="B51A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Hemophilia B</a:t>
              </a:r>
            </a:p>
          </p:txBody>
        </p:sp>
        <p:sp>
          <p:nvSpPr>
            <p:cNvPr id="391" name="X"/>
            <p:cNvSpPr/>
            <p:nvPr/>
          </p:nvSpPr>
          <p:spPr>
            <a:xfrm>
              <a:off x="323440" y="63420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0" sz="5800">
                  <a:solidFill>
                    <a:srgbClr val="FF401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X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able 13.2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Table 13.2</a:t>
            </a:r>
          </a:p>
        </p:txBody>
      </p:sp>
      <p:grpSp>
        <p:nvGrpSpPr>
          <p:cNvPr id="145" name="Group"/>
          <p:cNvGrpSpPr/>
          <p:nvPr/>
        </p:nvGrpSpPr>
        <p:grpSpPr>
          <a:xfrm>
            <a:off x="2670151" y="-95335"/>
            <a:ext cx="20393298" cy="12691469"/>
            <a:chOff x="0" y="0"/>
            <a:chExt cx="20393296" cy="12691467"/>
          </a:xfrm>
        </p:grpSpPr>
        <p:grpSp>
          <p:nvGrpSpPr>
            <p:cNvPr id="143" name="Group"/>
            <p:cNvGrpSpPr/>
            <p:nvPr/>
          </p:nvGrpSpPr>
          <p:grpSpPr>
            <a:xfrm>
              <a:off x="0" y="-1"/>
              <a:ext cx="20393297" cy="12691469"/>
              <a:chOff x="0" y="0"/>
              <a:chExt cx="20393296" cy="12691467"/>
            </a:xfrm>
          </p:grpSpPr>
          <p:pic>
            <p:nvPicPr>
              <p:cNvPr id="141" name="fox78119_tb1302.jpg" descr="fox78119_tb1302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60841"/>
                <a:ext cx="20393297" cy="1253062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42" name="Rectangle"/>
              <p:cNvSpPr/>
              <p:nvPr/>
            </p:nvSpPr>
            <p:spPr>
              <a:xfrm>
                <a:off x="4123727" y="0"/>
                <a:ext cx="11897971" cy="60879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b="0" sz="56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sp>
          <p:nvSpPr>
            <p:cNvPr id="144" name="Rectangle"/>
            <p:cNvSpPr/>
            <p:nvPr/>
          </p:nvSpPr>
          <p:spPr>
            <a:xfrm>
              <a:off x="82815" y="3022762"/>
              <a:ext cx="20227669" cy="8426471"/>
            </a:xfrm>
            <a:prstGeom prst="rect">
              <a:avLst/>
            </a:prstGeom>
            <a:solidFill>
              <a:srgbClr val="FFF4E0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Figure 13.1"/>
          <p:cNvSpPr txBox="1"/>
          <p:nvPr/>
        </p:nvSpPr>
        <p:spPr>
          <a:xfrm>
            <a:off x="3351609" y="29329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13.1</a:t>
            </a:r>
          </a:p>
        </p:txBody>
      </p:sp>
      <p:pic>
        <p:nvPicPr>
          <p:cNvPr id="148" name="fox78119_1301.jpg" descr="fox78119_130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5953" y="2714625"/>
            <a:ext cx="16769954" cy="8274050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Rectangle"/>
          <p:cNvSpPr/>
          <p:nvPr/>
        </p:nvSpPr>
        <p:spPr>
          <a:xfrm>
            <a:off x="7119937" y="2544960"/>
            <a:ext cx="10304860" cy="535783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>
              <a:defRPr b="0" sz="56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Reference_ranges_for_blood_tests_-_by_mass-small.png" descr="Reference_ranges_for_blood_tests_-_by_mass-smal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5065157" y="4161234"/>
            <a:ext cx="85564267" cy="69651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Reference_ranges_for_blood_tests_-_by_mass-small.png" descr="Reference_ranges_for_blood_tests_-_by_mass-smal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48187" y="625078"/>
            <a:ext cx="14287501" cy="11630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able 13.1"/>
          <p:cNvSpPr txBox="1"/>
          <p:nvPr/>
        </p:nvSpPr>
        <p:spPr>
          <a:xfrm>
            <a:off x="18067734" y="12580540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Table 13.1</a:t>
            </a:r>
          </a:p>
        </p:txBody>
      </p:sp>
      <p:pic>
        <p:nvPicPr>
          <p:cNvPr id="155" name="fox78119_tb1301.jpg" descr="fox78119_tb130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0805">
            <a:off x="3881822" y="-403709"/>
            <a:ext cx="9715501" cy="23217189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http://en.wikipedia.org/wiki/Reference_ranges_for_blood_tests"/>
          <p:cNvSpPr txBox="1"/>
          <p:nvPr/>
        </p:nvSpPr>
        <p:spPr>
          <a:xfrm>
            <a:off x="13442156" y="4999434"/>
            <a:ext cx="7340204" cy="11811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http://en.wikipedia.org/wiki/Reference_ranges_for_blood_tests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4353.png" descr="435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16299656" y="464343"/>
            <a:ext cx="4018360" cy="4018361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Blood Clotting (hemostasis)"/>
          <p:cNvSpPr txBox="1"/>
          <p:nvPr/>
        </p:nvSpPr>
        <p:spPr>
          <a:xfrm>
            <a:off x="4156859" y="585192"/>
            <a:ext cx="10947798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sz="5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Clotting (hemostasis)</a:t>
            </a:r>
          </a:p>
        </p:txBody>
      </p:sp>
      <p:sp>
        <p:nvSpPr>
          <p:cNvPr id="160" name="Vasoconstriction, formation of platelet plug, fibrin web.…"/>
          <p:cNvSpPr txBox="1"/>
          <p:nvPr/>
        </p:nvSpPr>
        <p:spPr>
          <a:xfrm>
            <a:off x="4137421" y="1980009"/>
            <a:ext cx="16287751" cy="803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Vasoconstriction, formation of platelet plug, fibrin web.</a:t>
            </a:r>
          </a:p>
          <a:p>
            <a:pPr algn="l">
              <a:defRPr sz="30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Intact blood vessel: </a:t>
            </a:r>
            <a:r>
              <a:rPr b="0"/>
              <a:t>Endothelial cells inhibit platelet aggregation by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1) physically separating platelets from collagen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2) secreting prostacyclin &amp; nitric oxide (NO), &amp; cause </a:t>
            </a:r>
            <a:r>
              <a:rPr b="1"/>
              <a:t>vasodilation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3) expressing CD39 enzyme which breaks down ADP in the blood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Damaged blood vessel: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1) Platelets bind to collagen and </a:t>
            </a:r>
            <a:r>
              <a:rPr b="1"/>
              <a:t>von Willbrand’s factor</a:t>
            </a:r>
            <a:r>
              <a:t> (protein produced by endothelial cells that binds platelets and collagen together)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2) Platelets release secretory granules (platelet release reaction):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ADP &amp; thromboxane A -&gt; recruit more platelets to plug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serotonin causes </a:t>
            </a:r>
            <a:r>
              <a:rPr b="1"/>
              <a:t>vasoconstriction</a:t>
            </a:r>
            <a:r>
              <a:t> (aspirin inhibits prostaglandin production)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3) Platelets activate </a:t>
            </a:r>
            <a:r>
              <a:rPr b="1"/>
              <a:t>plasma clotting factors</a:t>
            </a:r>
            <a:r>
              <a:t>, converting soluble </a:t>
            </a:r>
            <a:r>
              <a:rPr b="1"/>
              <a:t>fibrinogen</a:t>
            </a:r>
            <a:r>
              <a:t> -&gt; insoluble </a:t>
            </a:r>
            <a:r>
              <a:rPr b="1"/>
              <a:t>fibrin</a:t>
            </a:r>
            <a:r>
              <a:t> -&gt; platelet plug.</a:t>
            </a:r>
          </a:p>
        </p:txBody>
      </p:sp>
      <p:sp>
        <p:nvSpPr>
          <p:cNvPr id="161" name="hemo- related to blood…"/>
          <p:cNvSpPr txBox="1"/>
          <p:nvPr/>
        </p:nvSpPr>
        <p:spPr>
          <a:xfrm>
            <a:off x="4173140" y="10570368"/>
            <a:ext cx="15716251" cy="2933701"/>
          </a:xfrm>
          <a:prstGeom prst="rect">
            <a:avLst/>
          </a:prstGeom>
          <a:solidFill>
            <a:srgbClr val="CCE8B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rPr i="1"/>
              <a:t>hemo- </a:t>
            </a:r>
            <a:r>
              <a:t>related to blood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rPr i="1"/>
              <a:t>hemostasis</a:t>
            </a:r>
            <a:r>
              <a:t>- preventing blood loss (i.e. stop bleeding)</a:t>
            </a:r>
            <a:endParaRPr i="1"/>
          </a:p>
          <a:p>
            <a:pPr algn="l">
              <a:defRPr b="0" i="1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hemorrhage- </a:t>
            </a:r>
            <a:r>
              <a:rPr i="0"/>
              <a:t>bleeding</a:t>
            </a:r>
          </a:p>
          <a:p>
            <a:pPr algn="l">
              <a:defRPr b="0" i="1" sz="30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0" i="1"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vasodilation</a:t>
            </a:r>
            <a:r>
              <a:t>-</a:t>
            </a:r>
            <a:r>
              <a:rPr i="0"/>
              <a:t> opening blood vessels wider</a:t>
            </a:r>
          </a:p>
          <a:p>
            <a:pPr algn="l">
              <a:defRPr b="0" sz="3000">
                <a:latin typeface="Helvetica"/>
                <a:ea typeface="Helvetica"/>
                <a:cs typeface="Helvetica"/>
                <a:sym typeface="Helvetica"/>
              </a:defRPr>
            </a:pPr>
            <a:r>
              <a:rPr i="1"/>
              <a:t>vasoconstriction</a:t>
            </a:r>
            <a:r>
              <a:t> - making blood vessels narrower</a:t>
            </a:r>
          </a:p>
        </p:txBody>
      </p:sp>
      <p:sp>
        <p:nvSpPr>
          <p:cNvPr id="162" name="hemostat"/>
          <p:cNvSpPr txBox="1"/>
          <p:nvPr/>
        </p:nvSpPr>
        <p:spPr>
          <a:xfrm>
            <a:off x="18855125" y="1750218"/>
            <a:ext cx="2268141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b="0" sz="3000">
                <a:solidFill>
                  <a:srgbClr val="E324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hemostat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Figure 13.7"/>
          <p:cNvSpPr txBox="1"/>
          <p:nvPr/>
        </p:nvSpPr>
        <p:spPr>
          <a:xfrm>
            <a:off x="21800847" y="12963179"/>
            <a:ext cx="2607470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buClr>
                <a:srgbClr val="000000"/>
              </a:buClr>
              <a:buFont typeface="Arial"/>
              <a:defRPr b="0" sz="2400">
                <a:uFill>
                  <a:solidFill>
                    <a:srgbClr val="000000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Figure 13.7</a:t>
            </a:r>
          </a:p>
        </p:txBody>
      </p:sp>
      <p:grpSp>
        <p:nvGrpSpPr>
          <p:cNvPr id="167" name="Group"/>
          <p:cNvGrpSpPr/>
          <p:nvPr/>
        </p:nvGrpSpPr>
        <p:grpSpPr>
          <a:xfrm>
            <a:off x="4502635" y="-516367"/>
            <a:ext cx="16519284" cy="14239076"/>
            <a:chOff x="0" y="0"/>
            <a:chExt cx="16519283" cy="14239075"/>
          </a:xfrm>
        </p:grpSpPr>
        <p:pic>
          <p:nvPicPr>
            <p:cNvPr id="165" name="fox78119_1307.jpg" descr="fox78119_130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27222"/>
              <a:ext cx="16519284" cy="141118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6" name="Rectangle"/>
            <p:cNvSpPr/>
            <p:nvPr/>
          </p:nvSpPr>
          <p:spPr>
            <a:xfrm>
              <a:off x="2975036" y="0"/>
              <a:ext cx="10334340" cy="52846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b="0"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35056" y="2364702"/>
            <a:ext cx="14800253" cy="11100190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Intact Blood Vessel:…"/>
          <p:cNvSpPr txBox="1"/>
          <p:nvPr/>
        </p:nvSpPr>
        <p:spPr>
          <a:xfrm>
            <a:off x="3525572" y="552571"/>
            <a:ext cx="16127017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sz="4600">
                <a:latin typeface="Helvetica"/>
                <a:ea typeface="Helvetica"/>
                <a:cs typeface="Helvetica"/>
                <a:sym typeface="Helvetica"/>
              </a:defRPr>
            </a:pPr>
            <a:r>
              <a:t>Intact Blood Vessel:</a:t>
            </a:r>
          </a:p>
          <a:p>
            <a:pPr algn="l">
              <a:defRPr b="0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Prostaglandin &amp; NO keep vessel dilated; ADP levels low, so platelets inactive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