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6502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228600" algn="l" defTabSz="6502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457200" algn="l" defTabSz="6502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685800" algn="l" defTabSz="6502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914400" algn="l" defTabSz="6502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1143000" algn="l" defTabSz="6502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1371600" algn="l" defTabSz="6502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1600200" algn="l" defTabSz="6502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1828800" algn="l" defTabSz="6502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81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D51ADE6A-740E-44AE-83CC-AE7238B6C88D}" styleName="">
    <a:tblBg/>
    <a:wholeTb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FF1F3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81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2" name="Shape 7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650239" y="-1"/>
            <a:ext cx="9103361" cy="1950721"/>
          </a:xfrm>
          <a:prstGeom prst="rect">
            <a:avLst/>
          </a:prstGeom>
        </p:spPr>
        <p:txBody>
          <a:bodyPr lIns="72248" tIns="72248" rIns="72248" bIns="72248"/>
          <a:lstStyle>
            <a:lvl1pPr marL="57799" marR="57799" algn="l" defTabSz="1300480">
              <a:defRPr sz="3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idx="1"/>
          </p:nvPr>
        </p:nvSpPr>
        <p:spPr>
          <a:xfrm>
            <a:off x="866986" y="1950719"/>
            <a:ext cx="11054081" cy="7802882"/>
          </a:xfrm>
          <a:prstGeom prst="rect">
            <a:avLst/>
          </a:prstGeom>
        </p:spPr>
        <p:txBody>
          <a:bodyPr lIns="72248" tIns="72248" rIns="72248" bIns="72248"/>
          <a:lstStyle>
            <a:lvl1pPr marL="526415" marR="57799" indent="-485775" defTabSz="1300480">
              <a:spcBef>
                <a:spcPts val="800"/>
              </a:spcBef>
              <a:defRPr sz="3400">
                <a:latin typeface="+mn-lt"/>
                <a:ea typeface="+mn-ea"/>
                <a:cs typeface="+mn-cs"/>
                <a:sym typeface="Helvetica"/>
              </a:defRPr>
            </a:lvl1pPr>
            <a:lvl2pPr marL="902652" marR="57799" indent="-404812" defTabSz="1300480">
              <a:spcBef>
                <a:spcPts val="800"/>
              </a:spcBef>
              <a:defRPr sz="3400">
                <a:latin typeface="+mn-lt"/>
                <a:ea typeface="+mn-ea"/>
                <a:cs typeface="+mn-cs"/>
                <a:sym typeface="Helvetica"/>
              </a:defRPr>
            </a:lvl2pPr>
            <a:lvl3pPr marL="1278889" marR="57799" indent="-323850" defTabSz="1300480">
              <a:spcBef>
                <a:spcPts val="800"/>
              </a:spcBef>
              <a:defRPr>
                <a:latin typeface="+mn-lt"/>
                <a:ea typeface="+mn-ea"/>
                <a:cs typeface="+mn-cs"/>
                <a:sym typeface="Helvetica"/>
              </a:defRPr>
            </a:lvl3pPr>
            <a:lvl4pPr marL="1736089" marR="57799" indent="-323850" defTabSz="1300480">
              <a:spcBef>
                <a:spcPts val="800"/>
              </a:spcBef>
              <a:defRPr sz="3400">
                <a:latin typeface="+mn-lt"/>
                <a:ea typeface="+mn-ea"/>
                <a:cs typeface="+mn-cs"/>
                <a:sym typeface="Helvetica"/>
              </a:defRPr>
            </a:lvl4pPr>
            <a:lvl5pPr marL="2193289" marR="57799" indent="-323850" defTabSz="1300480">
              <a:spcBef>
                <a:spcPts val="800"/>
              </a:spcBef>
              <a:defRPr sz="34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xfrm>
            <a:off x="10469037" y="8886613"/>
            <a:ext cx="411472" cy="423899"/>
          </a:xfrm>
          <a:prstGeom prst="rect">
            <a:avLst/>
          </a:prstGeom>
        </p:spPr>
        <p:txBody>
          <a:bodyPr lIns="72248" tIns="72248" rIns="72248" bIns="72248"/>
          <a:lstStyle>
            <a:lvl1pPr defTabSz="830862">
              <a:defRPr b="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xfrm>
            <a:off x="650239" y="-1"/>
            <a:ext cx="9103361" cy="1950721"/>
          </a:xfrm>
          <a:prstGeom prst="rect">
            <a:avLst/>
          </a:prstGeom>
        </p:spPr>
        <p:txBody>
          <a:bodyPr lIns="72248" tIns="72248" rIns="72248" bIns="72248"/>
          <a:lstStyle>
            <a:lvl1pPr marL="57799" marR="57799" algn="l" defTabSz="1300480">
              <a:defRPr sz="3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xfrm>
            <a:off x="866986" y="1950719"/>
            <a:ext cx="11054081" cy="7802882"/>
          </a:xfrm>
          <a:prstGeom prst="rect">
            <a:avLst/>
          </a:prstGeom>
        </p:spPr>
        <p:txBody>
          <a:bodyPr lIns="72248" tIns="72248" rIns="72248" bIns="72248"/>
          <a:lstStyle>
            <a:lvl1pPr marL="526415" marR="57799" indent="-485775" defTabSz="1300480">
              <a:spcBef>
                <a:spcPts val="800"/>
              </a:spcBef>
              <a:defRPr sz="3400">
                <a:latin typeface="+mn-lt"/>
                <a:ea typeface="+mn-ea"/>
                <a:cs typeface="+mn-cs"/>
                <a:sym typeface="Helvetica"/>
              </a:defRPr>
            </a:lvl1pPr>
            <a:lvl2pPr marL="902652" marR="57799" indent="-404812" defTabSz="1300480">
              <a:spcBef>
                <a:spcPts val="800"/>
              </a:spcBef>
              <a:defRPr sz="3400">
                <a:latin typeface="+mn-lt"/>
                <a:ea typeface="+mn-ea"/>
                <a:cs typeface="+mn-cs"/>
                <a:sym typeface="Helvetica"/>
              </a:defRPr>
            </a:lvl2pPr>
            <a:lvl3pPr marL="1278889" marR="57799" indent="-323850" defTabSz="1300480">
              <a:spcBef>
                <a:spcPts val="800"/>
              </a:spcBef>
              <a:defRPr>
                <a:latin typeface="+mn-lt"/>
                <a:ea typeface="+mn-ea"/>
                <a:cs typeface="+mn-cs"/>
                <a:sym typeface="Helvetica"/>
              </a:defRPr>
            </a:lvl3pPr>
            <a:lvl4pPr marL="1736089" marR="57799" indent="-323850" defTabSz="1300480">
              <a:spcBef>
                <a:spcPts val="800"/>
              </a:spcBef>
              <a:defRPr sz="3400">
                <a:latin typeface="+mn-lt"/>
                <a:ea typeface="+mn-ea"/>
                <a:cs typeface="+mn-cs"/>
                <a:sym typeface="Helvetica"/>
              </a:defRPr>
            </a:lvl4pPr>
            <a:lvl5pPr marL="2193289" marR="57799" indent="-323850" defTabSz="1300480">
              <a:spcBef>
                <a:spcPts val="800"/>
              </a:spcBef>
              <a:defRPr sz="34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xfrm>
            <a:off x="10469037" y="8886613"/>
            <a:ext cx="411472" cy="423899"/>
          </a:xfrm>
          <a:prstGeom prst="rect">
            <a:avLst/>
          </a:prstGeom>
        </p:spPr>
        <p:txBody>
          <a:bodyPr lIns="72248" tIns="72248" rIns="72248" bIns="72248"/>
          <a:lstStyle>
            <a:lvl1pPr defTabSz="650240">
              <a:defRPr b="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copy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647700" y="0"/>
            <a:ext cx="9105900" cy="1955800"/>
          </a:xfrm>
          <a:prstGeom prst="rect">
            <a:avLst/>
          </a:prstGeom>
        </p:spPr>
        <p:txBody>
          <a:bodyPr/>
          <a:lstStyle>
            <a:lvl1pPr algn="l">
              <a:defRPr sz="3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idx="1"/>
          </p:nvPr>
        </p:nvSpPr>
        <p:spPr>
          <a:xfrm>
            <a:off x="863600" y="1955800"/>
            <a:ext cx="11049000" cy="7797800"/>
          </a:xfrm>
          <a:prstGeom prst="rect">
            <a:avLst/>
          </a:prstGeom>
        </p:spPr>
        <p:txBody>
          <a:bodyPr/>
          <a:lstStyle>
            <a:lvl1pPr>
              <a:spcBef>
                <a:spcPts val="800"/>
              </a:spcBef>
              <a:defRPr sz="3400">
                <a:latin typeface="+mn-lt"/>
                <a:ea typeface="+mn-ea"/>
                <a:cs typeface="+mn-cs"/>
                <a:sym typeface="Helvetica"/>
              </a:defRPr>
            </a:lvl1pPr>
            <a:lvl2pPr>
              <a:spcBef>
                <a:spcPts val="800"/>
              </a:spcBef>
              <a:defRPr sz="3400">
                <a:latin typeface="+mn-lt"/>
                <a:ea typeface="+mn-ea"/>
                <a:cs typeface="+mn-cs"/>
                <a:sym typeface="Helvetica"/>
              </a:defRPr>
            </a:lvl2pPr>
            <a:lvl3pPr>
              <a:spcBef>
                <a:spcPts val="800"/>
              </a:spcBef>
              <a:defRPr>
                <a:latin typeface="+mn-lt"/>
                <a:ea typeface="+mn-ea"/>
                <a:cs typeface="+mn-cs"/>
                <a:sym typeface="Helvetica"/>
              </a:defRPr>
            </a:lvl3pPr>
            <a:lvl4pPr>
              <a:spcBef>
                <a:spcPts val="800"/>
              </a:spcBef>
              <a:defRPr sz="3400">
                <a:latin typeface="+mn-lt"/>
                <a:ea typeface="+mn-ea"/>
                <a:cs typeface="+mn-cs"/>
                <a:sym typeface="Helvetica"/>
              </a:defRPr>
            </a:lvl4pPr>
            <a:lvl5pPr>
              <a:spcBef>
                <a:spcPts val="800"/>
              </a:spcBef>
              <a:defRPr sz="34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xfrm>
            <a:off x="10490487" y="8890000"/>
            <a:ext cx="368574" cy="381000"/>
          </a:xfrm>
          <a:prstGeom prst="rect">
            <a:avLst/>
          </a:prstGeom>
        </p:spPr>
        <p:txBody>
          <a:bodyPr/>
          <a:lstStyle>
            <a:lvl1pPr>
              <a:defRPr b="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"/>
          <p:cNvSpPr txBox="1"/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defTabSz="584200">
              <a:defRPr b="0">
                <a:uFillTx/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Text"/>
          <p:cNvSpPr txBox="1"/>
          <p:nvPr>
            <p:ph type="title"/>
          </p:nvPr>
        </p:nvSpPr>
        <p:spPr>
          <a:xfrm>
            <a:off x="647700" y="0"/>
            <a:ext cx="9105900" cy="1955800"/>
          </a:xfrm>
          <a:prstGeom prst="rect">
            <a:avLst/>
          </a:prstGeom>
        </p:spPr>
        <p:txBody>
          <a:bodyPr/>
          <a:lstStyle>
            <a:lvl1pPr algn="l">
              <a:defRPr sz="3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6" name="Body Level One…"/>
          <p:cNvSpPr txBox="1"/>
          <p:nvPr>
            <p:ph type="body" idx="1"/>
          </p:nvPr>
        </p:nvSpPr>
        <p:spPr>
          <a:xfrm>
            <a:off x="863600" y="1955800"/>
            <a:ext cx="11049000" cy="7797800"/>
          </a:xfrm>
          <a:prstGeom prst="rect">
            <a:avLst/>
          </a:prstGeom>
        </p:spPr>
        <p:txBody>
          <a:bodyPr/>
          <a:lstStyle>
            <a:lvl1pPr>
              <a:spcBef>
                <a:spcPts val="800"/>
              </a:spcBef>
              <a:defRPr sz="3400">
                <a:latin typeface="+mn-lt"/>
                <a:ea typeface="+mn-ea"/>
                <a:cs typeface="+mn-cs"/>
                <a:sym typeface="Helvetica"/>
              </a:defRPr>
            </a:lvl1pPr>
            <a:lvl2pPr>
              <a:spcBef>
                <a:spcPts val="800"/>
              </a:spcBef>
              <a:defRPr sz="3400">
                <a:latin typeface="+mn-lt"/>
                <a:ea typeface="+mn-ea"/>
                <a:cs typeface="+mn-cs"/>
                <a:sym typeface="Helvetica"/>
              </a:defRPr>
            </a:lvl2pPr>
            <a:lvl3pPr>
              <a:spcBef>
                <a:spcPts val="800"/>
              </a:spcBef>
              <a:defRPr>
                <a:latin typeface="+mn-lt"/>
                <a:ea typeface="+mn-ea"/>
                <a:cs typeface="+mn-cs"/>
                <a:sym typeface="Helvetica"/>
              </a:defRPr>
            </a:lvl3pPr>
            <a:lvl4pPr>
              <a:spcBef>
                <a:spcPts val="800"/>
              </a:spcBef>
              <a:defRPr sz="3400">
                <a:latin typeface="+mn-lt"/>
                <a:ea typeface="+mn-ea"/>
                <a:cs typeface="+mn-cs"/>
                <a:sym typeface="Helvetica"/>
              </a:defRPr>
            </a:lvl4pPr>
            <a:lvl5pPr>
              <a:spcBef>
                <a:spcPts val="800"/>
              </a:spcBef>
              <a:defRPr sz="34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" name="Slide Number"/>
          <p:cNvSpPr txBox="1"/>
          <p:nvPr>
            <p:ph type="sldNum" sz="quarter" idx="2"/>
          </p:nvPr>
        </p:nvSpPr>
        <p:spPr>
          <a:xfrm>
            <a:off x="10490487" y="8890000"/>
            <a:ext cx="368574" cy="381000"/>
          </a:xfrm>
          <a:prstGeom prst="rect">
            <a:avLst/>
          </a:prstGeom>
        </p:spPr>
        <p:txBody>
          <a:bodyPr/>
          <a:lstStyle>
            <a:lvl1pPr defTabSz="647700">
              <a:defRPr b="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47700" y="0"/>
            <a:ext cx="11709400" cy="2406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47700" y="2273300"/>
            <a:ext cx="11709400" cy="748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2pPr marL="783590" indent="-285750">
              <a:spcBef>
                <a:spcPts val="900"/>
              </a:spcBef>
              <a:buChar char="–"/>
              <a:defRPr sz="3800"/>
            </a:lvl2pPr>
            <a:lvl3pPr marL="1183639" indent="-228600">
              <a:spcBef>
                <a:spcPts val="700"/>
              </a:spcBef>
              <a:defRPr sz="3400"/>
            </a:lvl3pPr>
            <a:lvl4pPr marL="1640839" indent="-228600">
              <a:spcBef>
                <a:spcPts val="600"/>
              </a:spcBef>
              <a:buChar char="–"/>
              <a:defRPr sz="2800"/>
            </a:lvl4pPr>
            <a:lvl5pPr marL="2098039" indent="-228600">
              <a:spcBef>
                <a:spcPts val="600"/>
              </a:spcBef>
              <a:buChar char="»"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170274" y="9321800"/>
            <a:ext cx="368574" cy="36082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 defTabSz="825500">
              <a:defRPr b="1" sz="1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transition xmlns:p14="http://schemas.microsoft.com/office/powerpoint/2010/main" spd="med" advClick="1"/>
  <p:txStyles>
    <p:titleStyle>
      <a:lvl1pPr marL="57799" marR="57799" indent="0" algn="ctr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2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Arial"/>
          <a:ea typeface="Arial"/>
          <a:cs typeface="Arial"/>
          <a:sym typeface="Arial"/>
        </a:defRPr>
      </a:lvl1pPr>
      <a:lvl2pPr marL="57799" marR="57799" indent="228600" algn="ctr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2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Arial"/>
          <a:ea typeface="Arial"/>
          <a:cs typeface="Arial"/>
          <a:sym typeface="Arial"/>
        </a:defRPr>
      </a:lvl2pPr>
      <a:lvl3pPr marL="57799" marR="57799" indent="457200" algn="ctr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2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Arial"/>
          <a:ea typeface="Arial"/>
          <a:cs typeface="Arial"/>
          <a:sym typeface="Arial"/>
        </a:defRPr>
      </a:lvl3pPr>
      <a:lvl4pPr marL="57799" marR="57799" indent="685800" algn="ctr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2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Arial"/>
          <a:ea typeface="Arial"/>
          <a:cs typeface="Arial"/>
          <a:sym typeface="Arial"/>
        </a:defRPr>
      </a:lvl4pPr>
      <a:lvl5pPr marL="57799" marR="57799" indent="914400" algn="ctr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2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Arial"/>
          <a:ea typeface="Arial"/>
          <a:cs typeface="Arial"/>
          <a:sym typeface="Arial"/>
        </a:defRPr>
      </a:lvl5pPr>
      <a:lvl6pPr marL="57799" marR="57799" indent="1143000" algn="ctr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2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Arial"/>
          <a:ea typeface="Arial"/>
          <a:cs typeface="Arial"/>
          <a:sym typeface="Arial"/>
        </a:defRPr>
      </a:lvl6pPr>
      <a:lvl7pPr marL="57799" marR="57799" indent="1371600" algn="ctr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2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Arial"/>
          <a:ea typeface="Arial"/>
          <a:cs typeface="Arial"/>
          <a:sym typeface="Arial"/>
        </a:defRPr>
      </a:lvl7pPr>
      <a:lvl8pPr marL="57799" marR="57799" indent="1600200" algn="ctr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2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Arial"/>
          <a:ea typeface="Arial"/>
          <a:cs typeface="Arial"/>
          <a:sym typeface="Arial"/>
        </a:defRPr>
      </a:lvl8pPr>
      <a:lvl9pPr marL="57799" marR="57799" indent="1828800" algn="ctr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2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Arial"/>
          <a:ea typeface="Arial"/>
          <a:cs typeface="Arial"/>
          <a:sym typeface="Arial"/>
        </a:defRPr>
      </a:lvl9pPr>
    </p:titleStyle>
    <p:bodyStyle>
      <a:lvl1pPr marL="383540" marR="57799" indent="-342900" algn="l" defTabSz="129540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1" baseline="0" cap="none" i="0" spc="0" strike="noStrike" sz="44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Arial"/>
          <a:ea typeface="Arial"/>
          <a:cs typeface="Arial"/>
          <a:sym typeface="Arial"/>
        </a:defRPr>
      </a:lvl1pPr>
      <a:lvl2pPr marL="828708" marR="57799" indent="-330868" algn="l" defTabSz="129540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1" baseline="0" cap="none" i="0" spc="0" strike="noStrike" sz="44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Arial"/>
          <a:ea typeface="Arial"/>
          <a:cs typeface="Arial"/>
          <a:sym typeface="Arial"/>
        </a:defRPr>
      </a:lvl2pPr>
      <a:lvl3pPr marL="1250875" marR="57799" indent="-295835" algn="l" defTabSz="129540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1" baseline="0" cap="none" i="0" spc="0" strike="noStrike" sz="44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Arial"/>
          <a:ea typeface="Arial"/>
          <a:cs typeface="Arial"/>
          <a:sym typeface="Arial"/>
        </a:defRPr>
      </a:lvl3pPr>
      <a:lvl4pPr marL="1771468" marR="57799" indent="-359228" algn="l" defTabSz="129540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1" baseline="0" cap="none" i="0" spc="0" strike="noStrike" sz="44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Arial"/>
          <a:ea typeface="Arial"/>
          <a:cs typeface="Arial"/>
          <a:sym typeface="Arial"/>
        </a:defRPr>
      </a:lvl4pPr>
      <a:lvl5pPr marL="2228668" marR="57799" indent="-359228" algn="l" defTabSz="129540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1" baseline="0" cap="none" i="0" spc="0" strike="noStrike" sz="44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Arial"/>
          <a:ea typeface="Arial"/>
          <a:cs typeface="Arial"/>
          <a:sym typeface="Arial"/>
        </a:defRPr>
      </a:lvl5pPr>
      <a:lvl6pPr marL="2228668" marR="57799" indent="-359228" algn="l" defTabSz="129540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1" baseline="0" cap="none" i="0" spc="0" strike="noStrike" sz="44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Arial"/>
          <a:ea typeface="Arial"/>
          <a:cs typeface="Arial"/>
          <a:sym typeface="Arial"/>
        </a:defRPr>
      </a:lvl6pPr>
      <a:lvl7pPr marL="2228668" marR="57799" indent="-359228" algn="l" defTabSz="129540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1" baseline="0" cap="none" i="0" spc="0" strike="noStrike" sz="44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Arial"/>
          <a:ea typeface="Arial"/>
          <a:cs typeface="Arial"/>
          <a:sym typeface="Arial"/>
        </a:defRPr>
      </a:lvl7pPr>
      <a:lvl8pPr marL="2228668" marR="57799" indent="-359228" algn="l" defTabSz="129540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1" baseline="0" cap="none" i="0" spc="0" strike="noStrike" sz="44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Arial"/>
          <a:ea typeface="Arial"/>
          <a:cs typeface="Arial"/>
          <a:sym typeface="Arial"/>
        </a:defRPr>
      </a:lvl8pPr>
      <a:lvl9pPr marL="2228668" marR="57799" indent="-359228" algn="l" defTabSz="129540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1" baseline="0" cap="none" i="0" spc="0" strike="noStrike" sz="44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Arial"/>
          <a:ea typeface="Arial"/>
          <a:cs typeface="Arial"/>
          <a:sym typeface="Arial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10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Relationship Id="rId3" Type="http://schemas.openxmlformats.org/officeDocument/2006/relationships/image" Target="../media/image25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0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pn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Neurotransmitters (NT)"/>
          <p:cNvSpPr txBox="1"/>
          <p:nvPr>
            <p:ph type="title"/>
          </p:nvPr>
        </p:nvSpPr>
        <p:spPr>
          <a:xfrm>
            <a:off x="583548" y="-150056"/>
            <a:ext cx="9103361" cy="1950721"/>
          </a:xfrm>
          <a:prstGeom prst="rect">
            <a:avLst/>
          </a:prstGeom>
        </p:spPr>
        <p:txBody>
          <a:bodyPr/>
          <a:lstStyle/>
          <a:p>
            <a:pPr/>
            <a:r>
              <a:t>Neurotransmitters (NT)</a:t>
            </a:r>
          </a:p>
        </p:txBody>
      </p:sp>
      <p:sp>
        <p:nvSpPr>
          <p:cNvPr id="75" name="1. Synthesized in a neuron…"/>
          <p:cNvSpPr txBox="1"/>
          <p:nvPr/>
        </p:nvSpPr>
        <p:spPr>
          <a:xfrm>
            <a:off x="771581" y="1336357"/>
            <a:ext cx="11491591" cy="8284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/>
          <a:p>
            <a:pPr marL="1013411" marR="82203" indent="-931207" defTabSz="1842346">
              <a:spcBef>
                <a:spcPts val="2900"/>
              </a:spcBef>
              <a:buClr>
                <a:srgbClr val="000000"/>
              </a:buClr>
              <a:buFont typeface="Helvetica"/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1. </a:t>
            </a:r>
            <a:r>
              <a:rPr b="1">
                <a:solidFill>
                  <a:srgbClr val="434ED6"/>
                </a:solidFill>
                <a:uFill>
                  <a:solidFill>
                    <a:srgbClr val="434ED6"/>
                  </a:solidFill>
                </a:uFill>
                <a:latin typeface="+mn-lt"/>
                <a:ea typeface="+mn-ea"/>
                <a:cs typeface="+mn-cs"/>
                <a:sym typeface="Helvetica"/>
              </a:rPr>
              <a:t>Synthesized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 in a neuron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marL="1013411" marR="82203" indent="-931207" defTabSz="1842346">
              <a:spcBef>
                <a:spcPts val="2900"/>
              </a:spcBef>
              <a:buClr>
                <a:srgbClr val="000000"/>
              </a:buClr>
              <a:buFont typeface="Helvetica"/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2. Stored in vesicles in the presynaptic terminal &amp; released with a specific effect on target postsynaptic cell via </a:t>
            </a:r>
            <a:r>
              <a:rPr b="1">
                <a:latin typeface="+mn-lt"/>
                <a:ea typeface="+mn-ea"/>
                <a:cs typeface="+mn-cs"/>
                <a:sym typeface="Helvetica"/>
              </a:rPr>
              <a:t>receptors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 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marL="1013411" marR="82203" indent="-931207" defTabSz="1842346">
              <a:spcBef>
                <a:spcPts val="2900"/>
              </a:spcBef>
              <a:buClr>
                <a:srgbClr val="000000"/>
              </a:buClr>
              <a:buFont typeface="Helvetica"/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3. </a:t>
            </a:r>
            <a:r>
              <a:rPr b="1">
                <a:solidFill>
                  <a:srgbClr val="434ED6"/>
                </a:solidFill>
                <a:uFill>
                  <a:solidFill>
                    <a:srgbClr val="434ED6"/>
                  </a:solidFill>
                </a:uFill>
                <a:latin typeface="+mn-lt"/>
                <a:ea typeface="+mn-ea"/>
                <a:cs typeface="+mn-cs"/>
                <a:sym typeface="Helvetica"/>
              </a:rPr>
              <a:t>Exogenous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 administration (e.g. injecting into body/brain, applying to neuron) causes the same effect as natural release from neuron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marL="1013411" marR="82203" indent="-931207" defTabSz="1842346">
              <a:spcBef>
                <a:spcPts val="2900"/>
              </a:spcBef>
              <a:buClr>
                <a:srgbClr val="000000"/>
              </a:buClr>
              <a:buFont typeface="Helvetica"/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4. A specific mechanism exists to </a:t>
            </a:r>
            <a:r>
              <a:rPr b="1">
                <a:solidFill>
                  <a:srgbClr val="434ED6"/>
                </a:solidFill>
                <a:uFill>
                  <a:solidFill>
                    <a:srgbClr val="434ED6"/>
                  </a:solidFill>
                </a:uFill>
                <a:latin typeface="+mn-lt"/>
                <a:ea typeface="+mn-ea"/>
                <a:cs typeface="+mn-cs"/>
                <a:sym typeface="Helvetica"/>
              </a:rPr>
              <a:t>remove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 it from the synapse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marL="1013411" marR="82203" indent="-931207" defTabSz="1842346">
              <a:spcBef>
                <a:spcPts val="2900"/>
              </a:spcBef>
              <a:buClr>
                <a:srgbClr val="000000"/>
              </a:buClr>
              <a:buFont typeface="Helvetica"/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5. Each neuron makes </a:t>
            </a:r>
            <a:r>
              <a:rPr b="1">
                <a:latin typeface="+mn-lt"/>
                <a:ea typeface="+mn-ea"/>
                <a:cs typeface="+mn-cs"/>
                <a:sym typeface="Helvetica"/>
              </a:rPr>
              <a:t>only one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 or a few neurotransmitters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marL="1013411" marR="82203" indent="-931207" defTabSz="1842346">
              <a:spcBef>
                <a:spcPts val="2900"/>
              </a:spcBef>
              <a:buClr>
                <a:srgbClr val="000000"/>
              </a:buClr>
              <a:buFont typeface="Helvetica"/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6. Neurons or target cells can have </a:t>
            </a:r>
            <a:r>
              <a:rPr b="1">
                <a:latin typeface="+mn-lt"/>
                <a:ea typeface="+mn-ea"/>
                <a:cs typeface="+mn-cs"/>
                <a:sym typeface="Helvetica"/>
              </a:rPr>
              <a:t>multiple receptors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, making them sensitive to multiple NTs.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marL="1013411" marR="82203" indent="-931207" defTabSz="1842346">
              <a:spcBef>
                <a:spcPts val="2900"/>
              </a:spcBef>
              <a:buClr>
                <a:srgbClr val="000000"/>
              </a:buClr>
              <a:buFont typeface="Helvetica"/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7. </a:t>
            </a:r>
            <a:r>
              <a:rPr b="1">
                <a:latin typeface="+mn-lt"/>
                <a:ea typeface="+mn-ea"/>
                <a:cs typeface="+mn-cs"/>
                <a:sym typeface="Helvetica"/>
              </a:rPr>
              <a:t>Drugs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 can act on receptors or affect synthesis/removal of the neurotransmitter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lvl="1" marL="1013411" marR="82203" indent="-588307" defTabSz="1842346">
              <a:spcBef>
                <a:spcPts val="2900"/>
              </a:spcBef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b="1">
                <a:solidFill>
                  <a:srgbClr val="4F7A28"/>
                </a:solidFill>
                <a:uFill>
                  <a:solidFill>
                    <a:srgbClr val="4F7A28"/>
                  </a:solidFill>
                </a:uFill>
                <a:latin typeface="+mn-lt"/>
                <a:ea typeface="+mn-ea"/>
                <a:cs typeface="+mn-cs"/>
                <a:sym typeface="Helvetica"/>
              </a:rPr>
              <a:t>agonist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: drug has same or bigger effect on receptor as endogenous NT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lvl="1" marL="1013411" marR="82203" indent="-588307" defTabSz="1842346">
              <a:spcBef>
                <a:spcPts val="2900"/>
              </a:spcBef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b="1">
                <a:solidFill>
                  <a:srgbClr val="B51A00"/>
                </a:solidFill>
                <a:uFill>
                  <a:solidFill>
                    <a:srgbClr val="B51A00"/>
                  </a:solidFill>
                </a:uFill>
                <a:latin typeface="+mn-lt"/>
                <a:ea typeface="+mn-ea"/>
                <a:cs typeface="+mn-cs"/>
                <a:sym typeface="Helvetica"/>
              </a:rPr>
              <a:t>antagonist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: drug blocks the effects of NT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marL="1013411" marR="82203" indent="-931207" defTabSz="1842346">
              <a:spcBef>
                <a:spcPts val="2900"/>
              </a:spcBef>
              <a:buClr>
                <a:srgbClr val="000000"/>
              </a:buClr>
              <a:buFont typeface="Helvetica"/>
              <a:defRPr i="1"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Examples: Acetylcholine, Glutamate, GABA, Catecholamines, Neuropeptides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droppedImage.png" descr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5288" y="2059093"/>
            <a:ext cx="10765086" cy="6902231"/>
          </a:xfrm>
          <a:prstGeom prst="rect">
            <a:avLst/>
          </a:prstGeom>
          <a:ln w="12700"/>
        </p:spPr>
      </p:pic>
      <p:sp>
        <p:nvSpPr>
          <p:cNvPr id="138" name="Glutamate…"/>
          <p:cNvSpPr txBox="1"/>
          <p:nvPr/>
        </p:nvSpPr>
        <p:spPr>
          <a:xfrm>
            <a:off x="108373" y="451555"/>
            <a:ext cx="4846727" cy="19687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>
            <a:spAutoFit/>
          </a:bodyPr>
          <a:lstStyle/>
          <a:p>
            <a:pPr marL="57799" marR="57799" defTabSz="1300480">
              <a:defRPr b="1" sz="5000">
                <a:uFill>
                  <a:solidFill>
                    <a:srgbClr val="000000"/>
                  </a:solidFill>
                </a:uFill>
              </a:defRPr>
            </a:pPr>
            <a:r>
              <a:t>Glutamate</a:t>
            </a:r>
          </a:p>
          <a:p>
            <a:pPr marL="57799" marR="57799" defTabSz="1300480">
              <a:defRPr b="1" sz="3400">
                <a:uFill>
                  <a:solidFill>
                    <a:srgbClr val="000000"/>
                  </a:solidFill>
                </a:uFill>
              </a:defRPr>
            </a:pPr>
            <a:r>
              <a:t>the primary excitatory</a:t>
            </a:r>
          </a:p>
          <a:p>
            <a:pPr marL="57799" marR="57799" defTabSz="1300480">
              <a:defRPr b="1" sz="3400">
                <a:uFill>
                  <a:solidFill>
                    <a:srgbClr val="000000"/>
                  </a:solidFill>
                </a:uFill>
              </a:defRPr>
            </a:pPr>
            <a:r>
              <a:t>neurotransmitter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droppedImage.png" descr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3493" y="2293902"/>
            <a:ext cx="11333438" cy="6972019"/>
          </a:xfrm>
          <a:prstGeom prst="rect">
            <a:avLst/>
          </a:prstGeom>
          <a:ln w="12700"/>
        </p:spPr>
      </p:pic>
      <p:sp>
        <p:nvSpPr>
          <p:cNvPr id="141" name="Glutamate…"/>
          <p:cNvSpPr txBox="1"/>
          <p:nvPr/>
        </p:nvSpPr>
        <p:spPr>
          <a:xfrm>
            <a:off x="216746" y="-1"/>
            <a:ext cx="4846728" cy="19687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>
            <a:spAutoFit/>
          </a:bodyPr>
          <a:lstStyle/>
          <a:p>
            <a:pPr marL="57799" marR="57799" defTabSz="1300480">
              <a:defRPr b="1" sz="5000">
                <a:uFill>
                  <a:solidFill>
                    <a:srgbClr val="000000"/>
                  </a:solidFill>
                </a:uFill>
              </a:defRPr>
            </a:pPr>
            <a:r>
              <a:t>Glutamate</a:t>
            </a:r>
          </a:p>
          <a:p>
            <a:pPr marL="57799" marR="57799" defTabSz="1300480">
              <a:defRPr b="1" sz="3400">
                <a:uFill>
                  <a:solidFill>
                    <a:srgbClr val="000000"/>
                  </a:solidFill>
                </a:uFill>
              </a:defRPr>
            </a:pPr>
            <a:r>
              <a:t>the primary excitatory</a:t>
            </a:r>
          </a:p>
          <a:p>
            <a:pPr marL="57799" marR="57799" defTabSz="1300480">
              <a:defRPr b="1" sz="3400">
                <a:uFill>
                  <a:solidFill>
                    <a:srgbClr val="000000"/>
                  </a:solidFill>
                </a:uFill>
              </a:defRPr>
            </a:pPr>
            <a:r>
              <a:t>neurotransmitter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BEAR_06_06.jpg" descr="BEAR_06_0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9884" y="397368"/>
            <a:ext cx="5834098" cy="9488514"/>
          </a:xfrm>
          <a:prstGeom prst="rect">
            <a:avLst/>
          </a:prstGeom>
          <a:ln w="12700"/>
        </p:spPr>
      </p:pic>
      <p:grpSp>
        <p:nvGrpSpPr>
          <p:cNvPr id="146" name="Group"/>
          <p:cNvGrpSpPr/>
          <p:nvPr/>
        </p:nvGrpSpPr>
        <p:grpSpPr>
          <a:xfrm>
            <a:off x="5960533" y="4334933"/>
            <a:ext cx="7116516" cy="4244623"/>
            <a:chOff x="0" y="0"/>
            <a:chExt cx="7116515" cy="4244622"/>
          </a:xfrm>
        </p:grpSpPr>
        <p:pic>
          <p:nvPicPr>
            <p:cNvPr id="144" name="droppedImage.png" descr="dropped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6791396" cy="4177880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  <p:sp>
          <p:nvSpPr>
            <p:cNvPr id="145" name="Rectangle"/>
            <p:cNvSpPr/>
            <p:nvPr/>
          </p:nvSpPr>
          <p:spPr>
            <a:xfrm>
              <a:off x="451555" y="3720817"/>
              <a:ext cx="6664961" cy="52380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>
                  <a:alpha val="0"/>
                </a:srgbClr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ctr">
              <a:noAutofit/>
            </a:bodyPr>
            <a:lstStyle/>
            <a:p>
              <a:pPr marL="57799" marR="57799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</p:grpSp>
      <p:sp>
        <p:nvSpPr>
          <p:cNvPr id="147" name="Line"/>
          <p:cNvSpPr/>
          <p:nvPr/>
        </p:nvSpPr>
        <p:spPr>
          <a:xfrm flipV="1">
            <a:off x="7333262" y="4100124"/>
            <a:ext cx="1" cy="2926081"/>
          </a:xfrm>
          <a:prstGeom prst="line">
            <a:avLst/>
          </a:prstGeom>
          <a:ln w="50800">
            <a:solidFill>
              <a:srgbClr val="000000"/>
            </a:solidFill>
            <a:headEnd type="stealth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48" name="apply drug (e.g. Glu or agonist)"/>
          <p:cNvSpPr txBox="1"/>
          <p:nvPr/>
        </p:nvSpPr>
        <p:spPr>
          <a:xfrm>
            <a:off x="7206826" y="3431822"/>
            <a:ext cx="5698083" cy="677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>
            <a:spAutoFit/>
          </a:bodyPr>
          <a:lstStyle>
            <a:lvl1pPr marL="57799" marR="57799" defTabSz="130048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apply drug (e.g. Glu or agonist)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npo000069.png" descr="npo000069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9352" y="1210168"/>
            <a:ext cx="13077051" cy="7315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BEAR_06_22.jpg" descr="BEAR_06_2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78115" y="447642"/>
            <a:ext cx="8073815" cy="8836341"/>
          </a:xfrm>
          <a:prstGeom prst="rect">
            <a:avLst/>
          </a:prstGeom>
          <a:ln w="12700"/>
        </p:spPr>
      </p:pic>
      <p:sp>
        <p:nvSpPr>
          <p:cNvPr id="153" name="GABA:…"/>
          <p:cNvSpPr txBox="1"/>
          <p:nvPr/>
        </p:nvSpPr>
        <p:spPr>
          <a:xfrm>
            <a:off x="108373" y="451555"/>
            <a:ext cx="3688941" cy="2492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>
            <a:spAutoFit/>
          </a:bodyPr>
          <a:lstStyle/>
          <a:p>
            <a:pPr marL="57799" marR="57799" defTabSz="1300480">
              <a:defRPr b="1" sz="5000">
                <a:uFill>
                  <a:solidFill>
                    <a:srgbClr val="000000"/>
                  </a:solidFill>
                </a:uFill>
              </a:defRPr>
            </a:pPr>
            <a:r>
              <a:t>GABA:</a:t>
            </a:r>
          </a:p>
          <a:p>
            <a:pPr marL="57799" marR="57799" defTabSz="1300480">
              <a:defRPr b="1" sz="3400">
                <a:uFill>
                  <a:solidFill>
                    <a:srgbClr val="000000"/>
                  </a:solidFill>
                </a:uFill>
              </a:defRPr>
            </a:pPr>
            <a:r>
              <a:t>the primary </a:t>
            </a:r>
          </a:p>
          <a:p>
            <a:pPr marL="57799" marR="57799" defTabSz="1300480">
              <a:defRPr b="1" sz="3400">
                <a:uFill>
                  <a:solidFill>
                    <a:srgbClr val="000000"/>
                  </a:solidFill>
                </a:uFill>
              </a:defRPr>
            </a:pPr>
            <a:r>
              <a:t>inhibitory</a:t>
            </a:r>
          </a:p>
          <a:p>
            <a:pPr marL="57799" marR="57799" defTabSz="1300480">
              <a:defRPr b="1" sz="3400">
                <a:uFill>
                  <a:solidFill>
                    <a:srgbClr val="000000"/>
                  </a:solidFill>
                </a:uFill>
              </a:defRPr>
            </a:pPr>
            <a:r>
              <a:t>neurotransmitter</a:t>
            </a:r>
          </a:p>
        </p:txBody>
      </p:sp>
      <p:sp>
        <p:nvSpPr>
          <p:cNvPr id="154" name="open Cl- channels…"/>
          <p:cNvSpPr txBox="1"/>
          <p:nvPr/>
        </p:nvSpPr>
        <p:spPr>
          <a:xfrm>
            <a:off x="288995" y="7531946"/>
            <a:ext cx="4053759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>
            <a:spAutoFit/>
          </a:bodyPr>
          <a:lstStyle/>
          <a:p>
            <a:pPr marL="57799" marR="57799" defTabSz="1300480">
              <a:defRPr b="1" sz="3400">
                <a:uFill>
                  <a:solidFill>
                    <a:srgbClr val="000000"/>
                  </a:solidFill>
                </a:uFill>
              </a:defRPr>
            </a:pPr>
            <a:r>
              <a:t>open Cl- channels</a:t>
            </a:r>
          </a:p>
          <a:p>
            <a:pPr marL="57799" marR="57799" defTabSz="1300480">
              <a:defRPr b="1" sz="3400">
                <a:uFill>
                  <a:solidFill>
                    <a:srgbClr val="000000"/>
                  </a:solidFill>
                </a:uFill>
              </a:defRPr>
            </a:pPr>
            <a:r>
              <a:t>which </a:t>
            </a:r>
            <a:r>
              <a:rPr i="1" u="sng"/>
              <a:t>lowers</a:t>
            </a:r>
            <a:r>
              <a:t> Vm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lassical NTs &amp; Synthetic pathway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Classical NTs &amp; Synthetic pathways</a:t>
            </a:r>
          </a:p>
        </p:txBody>
      </p:sp>
      <p:sp>
        <p:nvSpPr>
          <p:cNvPr id="157" name="cytoplasmic…"/>
          <p:cNvSpPr txBox="1"/>
          <p:nvPr/>
        </p:nvSpPr>
        <p:spPr>
          <a:xfrm>
            <a:off x="566885" y="3646311"/>
            <a:ext cx="2830888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>
            <a:spAutoFit/>
          </a:bodyPr>
          <a:lstStyle/>
          <a:p>
            <a:pPr marL="57799" marR="57799" algn="ctr" defTabSz="1300480">
              <a:buClr>
                <a:srgbClr val="000000"/>
              </a:buClr>
              <a:buFont typeface="Helvetica"/>
              <a:defRPr b="1" sz="3400">
                <a:uFill>
                  <a:solidFill>
                    <a:srgbClr val="000000"/>
                  </a:solidFill>
                </a:uFill>
              </a:defRPr>
            </a:pPr>
            <a:r>
              <a:t>cytoplasmic</a:t>
            </a:r>
          </a:p>
          <a:p>
            <a:pPr marL="57799" marR="57799" algn="ctr" defTabSz="1300480">
              <a:buClr>
                <a:srgbClr val="000000"/>
              </a:buClr>
              <a:buFont typeface="Helvetica"/>
              <a:defRPr b="1" sz="3400">
                <a:uFill>
                  <a:solidFill>
                    <a:srgbClr val="000000"/>
                  </a:solidFill>
                </a:uFill>
              </a:defRPr>
            </a:pPr>
            <a:r>
              <a:t>precursor</a:t>
            </a:r>
          </a:p>
        </p:txBody>
      </p:sp>
      <p:sp>
        <p:nvSpPr>
          <p:cNvPr id="158" name="neurotransmitter"/>
          <p:cNvSpPr txBox="1"/>
          <p:nvPr/>
        </p:nvSpPr>
        <p:spPr>
          <a:xfrm>
            <a:off x="8843715" y="3892408"/>
            <a:ext cx="3688941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>
            <a:spAutoFit/>
          </a:bodyPr>
          <a:lstStyle>
            <a:lvl1pPr marL="57799" marR="57799" defTabSz="1300480">
              <a:buClr>
                <a:srgbClr val="000000"/>
              </a:buClr>
              <a:buFont typeface="Helvetica"/>
              <a:defRPr b="1" sz="3400"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neurotransmitter</a:t>
            </a:r>
          </a:p>
        </p:txBody>
      </p:sp>
      <p:sp>
        <p:nvSpPr>
          <p:cNvPr id="159" name="intermediate"/>
          <p:cNvSpPr txBox="1"/>
          <p:nvPr/>
        </p:nvSpPr>
        <p:spPr>
          <a:xfrm>
            <a:off x="4795520" y="3890150"/>
            <a:ext cx="2798036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>
            <a:spAutoFit/>
          </a:bodyPr>
          <a:lstStyle>
            <a:lvl1pPr marL="57799" marR="57799" defTabSz="1300480">
              <a:buClr>
                <a:srgbClr val="000000"/>
              </a:buClr>
              <a:buFont typeface="Helvetica"/>
              <a:defRPr b="1" sz="3400"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intermediate</a:t>
            </a:r>
          </a:p>
        </p:txBody>
      </p:sp>
      <p:sp>
        <p:nvSpPr>
          <p:cNvPr id="160" name="Line"/>
          <p:cNvSpPr/>
          <p:nvPr/>
        </p:nvSpPr>
        <p:spPr>
          <a:xfrm>
            <a:off x="3474720" y="4215270"/>
            <a:ext cx="1052125" cy="2259"/>
          </a:xfrm>
          <a:prstGeom prst="line">
            <a:avLst/>
          </a:prstGeom>
          <a:ln w="50800">
            <a:solidFill>
              <a:srgbClr val="BFBFBF"/>
            </a:solidFill>
            <a:tailEnd type="triangle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61" name="Line"/>
          <p:cNvSpPr/>
          <p:nvPr/>
        </p:nvSpPr>
        <p:spPr>
          <a:xfrm>
            <a:off x="7773528" y="4210755"/>
            <a:ext cx="952783" cy="11290"/>
          </a:xfrm>
          <a:prstGeom prst="line">
            <a:avLst/>
          </a:prstGeom>
          <a:ln w="50800">
            <a:solidFill>
              <a:srgbClr val="BFBFBF"/>
            </a:solidFill>
            <a:tailEnd type="triangle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62" name="enzyme 1"/>
          <p:cNvSpPr txBox="1"/>
          <p:nvPr/>
        </p:nvSpPr>
        <p:spPr>
          <a:xfrm>
            <a:off x="2874151" y="3233137"/>
            <a:ext cx="2172138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>
            <a:spAutoFit/>
          </a:bodyPr>
          <a:lstStyle>
            <a:lvl1pPr marL="57799" marR="57799" defTabSz="1300480">
              <a:buClr>
                <a:srgbClr val="434ED6"/>
              </a:buClr>
              <a:buFont typeface="Helvetica"/>
              <a:defRPr b="1" i="1" sz="3400">
                <a:solidFill>
                  <a:srgbClr val="434ED6"/>
                </a:solidFill>
                <a:uFill>
                  <a:solidFill>
                    <a:srgbClr val="434ED6"/>
                  </a:solidFill>
                </a:uFill>
              </a:defRPr>
            </a:lvl1pPr>
          </a:lstStyle>
          <a:p>
            <a:pPr/>
            <a:r>
              <a:t>enzyme 1</a:t>
            </a:r>
          </a:p>
        </p:txBody>
      </p:sp>
      <p:sp>
        <p:nvSpPr>
          <p:cNvPr id="163" name="enzyme 2"/>
          <p:cNvSpPr txBox="1"/>
          <p:nvPr/>
        </p:nvSpPr>
        <p:spPr>
          <a:xfrm>
            <a:off x="7136835" y="3178951"/>
            <a:ext cx="2172139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>
            <a:spAutoFit/>
          </a:bodyPr>
          <a:lstStyle>
            <a:lvl1pPr marL="57799" marR="57799" defTabSz="1300480">
              <a:buClr>
                <a:srgbClr val="434ED6"/>
              </a:buClr>
              <a:buFont typeface="Helvetica"/>
              <a:defRPr b="1" i="1" sz="3400">
                <a:solidFill>
                  <a:srgbClr val="434ED6"/>
                </a:solidFill>
                <a:uFill>
                  <a:solidFill>
                    <a:srgbClr val="434ED6"/>
                  </a:solidFill>
                </a:uFill>
              </a:defRPr>
            </a:lvl1pPr>
          </a:lstStyle>
          <a:p>
            <a:pPr/>
            <a:r>
              <a:t>enzyme 2</a:t>
            </a:r>
          </a:p>
        </p:txBody>
      </p:sp>
      <p:sp>
        <p:nvSpPr>
          <p:cNvPr id="164" name="Line"/>
          <p:cNvSpPr/>
          <p:nvPr/>
        </p:nvSpPr>
        <p:spPr>
          <a:xfrm>
            <a:off x="10439964" y="4515555"/>
            <a:ext cx="2259" cy="1386276"/>
          </a:xfrm>
          <a:prstGeom prst="line">
            <a:avLst/>
          </a:prstGeom>
          <a:ln w="50800">
            <a:solidFill>
              <a:srgbClr val="BFBFBF"/>
            </a:solidFill>
            <a:tailEnd type="triangle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65" name="vesicles"/>
          <p:cNvSpPr txBox="1"/>
          <p:nvPr/>
        </p:nvSpPr>
        <p:spPr>
          <a:xfrm>
            <a:off x="9493955" y="5951502"/>
            <a:ext cx="1907767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>
            <a:spAutoFit/>
          </a:bodyPr>
          <a:lstStyle>
            <a:lvl1pPr marL="57799" marR="57799" defTabSz="1300480">
              <a:buClr>
                <a:srgbClr val="000000"/>
              </a:buClr>
              <a:buFont typeface="Helvetica"/>
              <a:defRPr b="1" sz="3400"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vesicles</a:t>
            </a:r>
          </a:p>
        </p:txBody>
      </p:sp>
      <p:sp>
        <p:nvSpPr>
          <p:cNvPr id="166" name="transporter"/>
          <p:cNvSpPr txBox="1"/>
          <p:nvPr/>
        </p:nvSpPr>
        <p:spPr>
          <a:xfrm>
            <a:off x="7599680" y="4791004"/>
            <a:ext cx="2532818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>
            <a:spAutoFit/>
          </a:bodyPr>
          <a:lstStyle>
            <a:lvl1pPr marL="57799" marR="57799" defTabSz="1300480">
              <a:buClr>
                <a:srgbClr val="434ED6"/>
              </a:buClr>
              <a:buFont typeface="Helvetica"/>
              <a:defRPr b="1" i="1" sz="3400">
                <a:solidFill>
                  <a:srgbClr val="434ED6"/>
                </a:solidFill>
                <a:uFill>
                  <a:solidFill>
                    <a:srgbClr val="434ED6"/>
                  </a:solidFill>
                </a:uFill>
              </a:defRPr>
            </a:lvl1pPr>
          </a:lstStyle>
          <a:p>
            <a:pPr/>
            <a:r>
              <a:t>transporter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lassical NTs &amp; Synthetic pathways"/>
          <p:cNvSpPr txBox="1"/>
          <p:nvPr>
            <p:ph type="title"/>
          </p:nvPr>
        </p:nvSpPr>
        <p:spPr>
          <a:xfrm>
            <a:off x="252870" y="-198685"/>
            <a:ext cx="9103361" cy="1950721"/>
          </a:xfrm>
          <a:prstGeom prst="rect">
            <a:avLst/>
          </a:prstGeom>
        </p:spPr>
        <p:txBody>
          <a:bodyPr/>
          <a:lstStyle/>
          <a:p>
            <a:pPr/>
            <a:r>
              <a:t>Classical NTs &amp; Synthetic pathways</a:t>
            </a:r>
          </a:p>
        </p:txBody>
      </p:sp>
      <p:sp>
        <p:nvSpPr>
          <p:cNvPr id="169" name="Amines: Catecholamines (DA, NE, Epi)"/>
          <p:cNvSpPr txBox="1"/>
          <p:nvPr/>
        </p:nvSpPr>
        <p:spPr>
          <a:xfrm>
            <a:off x="830862" y="1478844"/>
            <a:ext cx="8169290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>
            <a:spAutoFit/>
          </a:bodyPr>
          <a:lstStyle>
            <a:lvl1pPr marL="57799" marR="57799" defTabSz="1300480">
              <a:buClr>
                <a:srgbClr val="000000"/>
              </a:buClr>
              <a:buFont typeface="Helvetica"/>
              <a:defRPr b="1" sz="3400"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Amines: Catecholamines (DA, NE, Epi)</a:t>
            </a:r>
          </a:p>
        </p:txBody>
      </p:sp>
      <p:pic>
        <p:nvPicPr>
          <p:cNvPr id="170" name="image.pdf" descr="image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81404" y="7184249"/>
            <a:ext cx="4806810" cy="20861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image.pdf" descr="image.pdf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77759" y="3553741"/>
            <a:ext cx="4328162" cy="2135859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Line"/>
          <p:cNvSpPr/>
          <p:nvPr/>
        </p:nvSpPr>
        <p:spPr>
          <a:xfrm flipH="1">
            <a:off x="6649155" y="5651217"/>
            <a:ext cx="1508196" cy="1399824"/>
          </a:xfrm>
          <a:prstGeom prst="line">
            <a:avLst/>
          </a:prstGeom>
          <a:ln w="50800">
            <a:solidFill>
              <a:srgbClr val="BFBFBF"/>
            </a:solidFill>
            <a:tailEnd type="triangle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73" name="Line"/>
          <p:cNvSpPr/>
          <p:nvPr/>
        </p:nvSpPr>
        <p:spPr>
          <a:xfrm>
            <a:off x="5382542" y="4605866"/>
            <a:ext cx="2101992" cy="2259"/>
          </a:xfrm>
          <a:prstGeom prst="line">
            <a:avLst/>
          </a:prstGeom>
          <a:ln w="50800">
            <a:solidFill>
              <a:srgbClr val="BFBFBF"/>
            </a:solidFill>
            <a:tailEnd type="triangle"/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174" name="image.pdf" descr="image.pdf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1519" y="3650826"/>
            <a:ext cx="4660055" cy="1564641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tyrosine"/>
          <p:cNvSpPr txBox="1"/>
          <p:nvPr/>
        </p:nvSpPr>
        <p:spPr>
          <a:xfrm>
            <a:off x="1846862" y="5174826"/>
            <a:ext cx="2348090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>
            <a:lvl1pPr marL="57799" marR="57799" algn="ctr" defTabSz="1300480">
              <a:spcBef>
                <a:spcPts val="1500"/>
              </a:spcBef>
              <a:buClr>
                <a:srgbClr val="000000"/>
              </a:buClr>
              <a:buFont typeface="Helvetica"/>
              <a:defRPr sz="2400"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tyrosine</a:t>
            </a:r>
          </a:p>
        </p:txBody>
      </p:sp>
      <p:sp>
        <p:nvSpPr>
          <p:cNvPr id="176" name="tyrosine hydroxylase"/>
          <p:cNvSpPr txBox="1"/>
          <p:nvPr/>
        </p:nvSpPr>
        <p:spPr>
          <a:xfrm>
            <a:off x="5341902" y="3449884"/>
            <a:ext cx="2348090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>
            <a:lvl1pPr marL="57799" marR="57799" algn="ctr" defTabSz="1300480">
              <a:spcBef>
                <a:spcPts val="1500"/>
              </a:spcBef>
              <a:buClr>
                <a:srgbClr val="434ED6"/>
              </a:buClr>
              <a:buFont typeface="Helvetica"/>
              <a:defRPr b="1" i="1" sz="2400">
                <a:solidFill>
                  <a:srgbClr val="434ED6"/>
                </a:solidFill>
                <a:uFill>
                  <a:solidFill>
                    <a:srgbClr val="434ED6"/>
                  </a:solidFill>
                </a:uFill>
              </a:defRPr>
            </a:lvl1pPr>
          </a:lstStyle>
          <a:p>
            <a:pPr/>
            <a:r>
              <a:t>tyrosine hydroxylase</a:t>
            </a:r>
          </a:p>
        </p:txBody>
      </p:sp>
      <p:sp>
        <p:nvSpPr>
          <p:cNvPr id="177" name="decarboxylase"/>
          <p:cNvSpPr txBox="1"/>
          <p:nvPr/>
        </p:nvSpPr>
        <p:spPr>
          <a:xfrm>
            <a:off x="7464213" y="6276622"/>
            <a:ext cx="2479531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>
            <a:spAutoFit/>
          </a:bodyPr>
          <a:lstStyle>
            <a:lvl1pPr marL="57799" marR="57799" defTabSz="1300480">
              <a:buClr>
                <a:srgbClr val="434ED6"/>
              </a:buClr>
              <a:buFont typeface="Helvetica"/>
              <a:defRPr b="1" i="1" sz="2400">
                <a:solidFill>
                  <a:srgbClr val="434ED6"/>
                </a:solidFill>
                <a:uFill>
                  <a:solidFill>
                    <a:srgbClr val="434ED6"/>
                  </a:solidFill>
                </a:uFill>
              </a:defRPr>
            </a:lvl1pPr>
          </a:lstStyle>
          <a:p>
            <a:pPr/>
            <a:r>
              <a:t>decarboxylase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lassical NTs &amp; Synthetic pathways"/>
          <p:cNvSpPr txBox="1"/>
          <p:nvPr>
            <p:ph type="title"/>
          </p:nvPr>
        </p:nvSpPr>
        <p:spPr>
          <a:xfrm>
            <a:off x="252870" y="-198685"/>
            <a:ext cx="9103361" cy="1950721"/>
          </a:xfrm>
          <a:prstGeom prst="rect">
            <a:avLst/>
          </a:prstGeom>
        </p:spPr>
        <p:txBody>
          <a:bodyPr/>
          <a:lstStyle/>
          <a:p>
            <a:pPr/>
            <a:r>
              <a:t>Classical NTs &amp; Synthetic pathways</a:t>
            </a:r>
          </a:p>
        </p:txBody>
      </p:sp>
      <p:sp>
        <p:nvSpPr>
          <p:cNvPr id="180" name="Amines: Catecholamines (DA, NE, Epi)"/>
          <p:cNvSpPr txBox="1"/>
          <p:nvPr/>
        </p:nvSpPr>
        <p:spPr>
          <a:xfrm>
            <a:off x="830862" y="1478844"/>
            <a:ext cx="8169290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>
            <a:spAutoFit/>
          </a:bodyPr>
          <a:lstStyle>
            <a:lvl1pPr marL="57799" marR="57799" defTabSz="1300480">
              <a:buClr>
                <a:srgbClr val="000000"/>
              </a:buClr>
              <a:buFont typeface="Helvetica"/>
              <a:defRPr b="1" sz="3400"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Amines: Catecholamines (DA, NE, Epi)</a:t>
            </a:r>
          </a:p>
        </p:txBody>
      </p:sp>
      <p:pic>
        <p:nvPicPr>
          <p:cNvPr id="181" name="image.pdf" descr="image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81404" y="7184249"/>
            <a:ext cx="4806810" cy="20861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image.pdf" descr="image.pdf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77759" y="3553741"/>
            <a:ext cx="4328162" cy="2135859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Line"/>
          <p:cNvSpPr/>
          <p:nvPr/>
        </p:nvSpPr>
        <p:spPr>
          <a:xfrm flipH="1">
            <a:off x="6649155" y="5651217"/>
            <a:ext cx="1508196" cy="1399824"/>
          </a:xfrm>
          <a:prstGeom prst="line">
            <a:avLst/>
          </a:prstGeom>
          <a:ln w="50800">
            <a:solidFill>
              <a:srgbClr val="BFBFBF"/>
            </a:solidFill>
            <a:tailEnd type="triangle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84" name="Line"/>
          <p:cNvSpPr/>
          <p:nvPr/>
        </p:nvSpPr>
        <p:spPr>
          <a:xfrm>
            <a:off x="5382542" y="4605866"/>
            <a:ext cx="2101992" cy="2259"/>
          </a:xfrm>
          <a:prstGeom prst="line">
            <a:avLst/>
          </a:prstGeom>
          <a:ln w="50800">
            <a:solidFill>
              <a:srgbClr val="BFBFBF"/>
            </a:solidFill>
            <a:tailEnd type="triangle"/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185" name="image.pdf" descr="image.pdf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1519" y="3650826"/>
            <a:ext cx="4660055" cy="1564641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tyrosine"/>
          <p:cNvSpPr txBox="1"/>
          <p:nvPr/>
        </p:nvSpPr>
        <p:spPr>
          <a:xfrm>
            <a:off x="1846862" y="5174826"/>
            <a:ext cx="2348090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>
            <a:lvl1pPr marL="57799" marR="57799" algn="ctr" defTabSz="1300480">
              <a:spcBef>
                <a:spcPts val="1500"/>
              </a:spcBef>
              <a:buClr>
                <a:srgbClr val="000000"/>
              </a:buClr>
              <a:buFont typeface="Helvetica"/>
              <a:defRPr sz="2400"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tyrosine</a:t>
            </a:r>
          </a:p>
        </p:txBody>
      </p:sp>
      <p:sp>
        <p:nvSpPr>
          <p:cNvPr id="187" name="tyrosine hydroxylase"/>
          <p:cNvSpPr txBox="1"/>
          <p:nvPr/>
        </p:nvSpPr>
        <p:spPr>
          <a:xfrm>
            <a:off x="5341902" y="3449884"/>
            <a:ext cx="2348090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>
            <a:lvl1pPr marL="57799" marR="57799" algn="ctr" defTabSz="1300480">
              <a:spcBef>
                <a:spcPts val="1500"/>
              </a:spcBef>
              <a:buClr>
                <a:srgbClr val="434ED6"/>
              </a:buClr>
              <a:buFont typeface="Helvetica"/>
              <a:defRPr b="1" i="1" sz="2400">
                <a:solidFill>
                  <a:srgbClr val="434ED6"/>
                </a:solidFill>
                <a:uFill>
                  <a:solidFill>
                    <a:srgbClr val="434ED6"/>
                  </a:solidFill>
                </a:uFill>
              </a:defRPr>
            </a:lvl1pPr>
          </a:lstStyle>
          <a:p>
            <a:pPr/>
            <a:r>
              <a:t>tyrosine hydroxylase</a:t>
            </a:r>
          </a:p>
        </p:txBody>
      </p:sp>
      <p:sp>
        <p:nvSpPr>
          <p:cNvPr id="188" name="decarboxylase"/>
          <p:cNvSpPr txBox="1"/>
          <p:nvPr/>
        </p:nvSpPr>
        <p:spPr>
          <a:xfrm>
            <a:off x="7464213" y="6276622"/>
            <a:ext cx="2479531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>
            <a:spAutoFit/>
          </a:bodyPr>
          <a:lstStyle>
            <a:lvl1pPr marL="57799" marR="57799" defTabSz="1300480">
              <a:buClr>
                <a:srgbClr val="434ED6"/>
              </a:buClr>
              <a:buFont typeface="Helvetica"/>
              <a:defRPr b="1" i="1" sz="2400">
                <a:solidFill>
                  <a:srgbClr val="434ED6"/>
                </a:solidFill>
                <a:uFill>
                  <a:solidFill>
                    <a:srgbClr val="434ED6"/>
                  </a:solidFill>
                </a:uFill>
              </a:defRPr>
            </a:lvl1pPr>
          </a:lstStyle>
          <a:p>
            <a:pPr/>
            <a:r>
              <a:t>decarboxylase</a:t>
            </a:r>
          </a:p>
        </p:txBody>
      </p:sp>
      <p:grpSp>
        <p:nvGrpSpPr>
          <p:cNvPr id="191" name="Group"/>
          <p:cNvGrpSpPr/>
          <p:nvPr/>
        </p:nvGrpSpPr>
        <p:grpSpPr>
          <a:xfrm>
            <a:off x="4998720" y="2594186"/>
            <a:ext cx="6591583" cy="2056837"/>
            <a:chOff x="0" y="0"/>
            <a:chExt cx="6591582" cy="2056835"/>
          </a:xfrm>
        </p:grpSpPr>
        <p:sp>
          <p:nvSpPr>
            <p:cNvPr id="189" name="Oval"/>
            <p:cNvSpPr/>
            <p:nvPr/>
          </p:nvSpPr>
          <p:spPr>
            <a:xfrm>
              <a:off x="0" y="386080"/>
              <a:ext cx="2932854" cy="1670756"/>
            </a:xfrm>
            <a:prstGeom prst="ellipse">
              <a:avLst/>
            </a:prstGeom>
            <a:noFill/>
            <a:ln w="50800" cap="flat">
              <a:solidFill>
                <a:srgbClr val="D848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ctr">
              <a:noAutofit/>
            </a:bodyPr>
            <a:lstStyle/>
            <a:p>
              <a:pPr marL="57799" marR="57799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190" name="presence of TH makes neuron DAergic"/>
            <p:cNvSpPr txBox="1"/>
            <p:nvPr/>
          </p:nvSpPr>
          <p:spPr>
            <a:xfrm>
              <a:off x="2057964" y="0"/>
              <a:ext cx="4533619" cy="8810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2248" tIns="72248" rIns="72248" bIns="72248" numCol="1" anchor="t">
              <a:spAutoFit/>
            </a:bodyPr>
            <a:lstStyle>
              <a:lvl1pPr marL="57799" marR="57799" algn="ctr" defTabSz="1300480">
                <a:buClr>
                  <a:srgbClr val="D84800"/>
                </a:buClr>
                <a:buFont typeface="Helvetica"/>
                <a:defRPr b="1" sz="2400">
                  <a:solidFill>
                    <a:srgbClr val="D84800"/>
                  </a:solidFill>
                  <a:uFill>
                    <a:solidFill>
                      <a:srgbClr val="D84800"/>
                    </a:solidFill>
                  </a:uFill>
                </a:defRPr>
              </a:lvl1pPr>
            </a:lstStyle>
            <a:p>
              <a:pPr/>
              <a:r>
                <a:t>presence of TH makes neuron DAergic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arkinson’s Diseas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Parkinson’s Disease</a:t>
            </a:r>
          </a:p>
        </p:txBody>
      </p:sp>
      <p:sp>
        <p:nvSpPr>
          <p:cNvPr id="194" name="Dopamine cells die -&gt; paralysis…"/>
          <p:cNvSpPr txBox="1"/>
          <p:nvPr/>
        </p:nvSpPr>
        <p:spPr>
          <a:xfrm>
            <a:off x="1523999" y="1621084"/>
            <a:ext cx="9139486" cy="1463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/>
          <a:p>
            <a:pPr marL="57799" marR="57799" defTabSz="1300480">
              <a:spcBef>
                <a:spcPts val="2000"/>
              </a:spcBef>
              <a:buClr>
                <a:srgbClr val="000000"/>
              </a:buClr>
              <a:buFont typeface="Helvetica"/>
              <a:defRPr b="1" sz="3400">
                <a:uFill>
                  <a:solidFill>
                    <a:srgbClr val="000000"/>
                  </a:solidFill>
                </a:uFill>
              </a:defRPr>
            </a:pPr>
            <a:r>
              <a:t>Dopamine cells die -&gt; paralysis</a:t>
            </a:r>
          </a:p>
          <a:p>
            <a:pPr marL="57799" marR="57799" defTabSz="1300480">
              <a:spcBef>
                <a:spcPts val="2000"/>
              </a:spcBef>
              <a:buClr>
                <a:srgbClr val="000000"/>
              </a:buClr>
              <a:buFont typeface="Helvetica"/>
              <a:defRPr b="1" sz="3400">
                <a:uFill>
                  <a:solidFill>
                    <a:srgbClr val="000000"/>
                  </a:solidFill>
                </a:uFill>
              </a:defRPr>
            </a:pPr>
            <a:r>
              <a:t>Give patients DOPA to boost DA synthesis</a:t>
            </a:r>
          </a:p>
        </p:txBody>
      </p:sp>
      <p:sp>
        <p:nvSpPr>
          <p:cNvPr id="195" name="cytoplasmic…"/>
          <p:cNvSpPr txBox="1"/>
          <p:nvPr/>
        </p:nvSpPr>
        <p:spPr>
          <a:xfrm>
            <a:off x="603009" y="5344159"/>
            <a:ext cx="2830888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>
            <a:spAutoFit/>
          </a:bodyPr>
          <a:lstStyle/>
          <a:p>
            <a:pPr marL="57799" marR="57799" algn="ctr" defTabSz="1300480">
              <a:buClr>
                <a:srgbClr val="000000"/>
              </a:buClr>
              <a:buFont typeface="Helvetica"/>
              <a:defRPr b="1" sz="3400">
                <a:uFill>
                  <a:solidFill>
                    <a:srgbClr val="000000"/>
                  </a:solidFill>
                </a:uFill>
              </a:defRPr>
            </a:pPr>
            <a:r>
              <a:t>cytoplasmic</a:t>
            </a:r>
          </a:p>
          <a:p>
            <a:pPr marL="57799" marR="57799" algn="ctr" defTabSz="1300480">
              <a:buClr>
                <a:srgbClr val="000000"/>
              </a:buClr>
              <a:buFont typeface="Helvetica"/>
              <a:defRPr b="1" sz="3400">
                <a:uFill>
                  <a:solidFill>
                    <a:srgbClr val="000000"/>
                  </a:solidFill>
                </a:uFill>
              </a:defRPr>
            </a:pPr>
            <a:r>
              <a:t>precursor</a:t>
            </a:r>
          </a:p>
        </p:txBody>
      </p:sp>
      <p:sp>
        <p:nvSpPr>
          <p:cNvPr id="196" name="neurotransmitter"/>
          <p:cNvSpPr txBox="1"/>
          <p:nvPr/>
        </p:nvSpPr>
        <p:spPr>
          <a:xfrm>
            <a:off x="8879840" y="5590257"/>
            <a:ext cx="3688941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>
            <a:spAutoFit/>
          </a:bodyPr>
          <a:lstStyle>
            <a:lvl1pPr marL="57799" marR="57799" defTabSz="1300480">
              <a:buClr>
                <a:srgbClr val="000000"/>
              </a:buClr>
              <a:buFont typeface="Helvetica"/>
              <a:defRPr b="1" sz="3400"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neurotransmitter</a:t>
            </a:r>
          </a:p>
        </p:txBody>
      </p:sp>
      <p:sp>
        <p:nvSpPr>
          <p:cNvPr id="197" name="intermediate"/>
          <p:cNvSpPr txBox="1"/>
          <p:nvPr/>
        </p:nvSpPr>
        <p:spPr>
          <a:xfrm>
            <a:off x="4831644" y="5588000"/>
            <a:ext cx="2798037" cy="673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>
            <a:spAutoFit/>
          </a:bodyPr>
          <a:lstStyle>
            <a:lvl1pPr marL="57799" marR="57799" defTabSz="1300480">
              <a:buClr>
                <a:srgbClr val="000000"/>
              </a:buClr>
              <a:buFont typeface="Helvetica"/>
              <a:defRPr b="1" sz="3400"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intermediate</a:t>
            </a:r>
          </a:p>
        </p:txBody>
      </p:sp>
      <p:sp>
        <p:nvSpPr>
          <p:cNvPr id="198" name="Line"/>
          <p:cNvSpPr/>
          <p:nvPr/>
        </p:nvSpPr>
        <p:spPr>
          <a:xfrm>
            <a:off x="3510844" y="5913120"/>
            <a:ext cx="1052125" cy="2258"/>
          </a:xfrm>
          <a:prstGeom prst="line">
            <a:avLst/>
          </a:prstGeom>
          <a:ln w="50800">
            <a:solidFill>
              <a:srgbClr val="BFBFBF"/>
            </a:solidFill>
            <a:tailEnd type="triangle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99" name="Line"/>
          <p:cNvSpPr/>
          <p:nvPr/>
        </p:nvSpPr>
        <p:spPr>
          <a:xfrm>
            <a:off x="7809653" y="5908604"/>
            <a:ext cx="952783" cy="11290"/>
          </a:xfrm>
          <a:prstGeom prst="line">
            <a:avLst/>
          </a:prstGeom>
          <a:ln w="50800">
            <a:solidFill>
              <a:srgbClr val="BFBFBF"/>
            </a:solidFill>
            <a:tailEnd type="triangle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00" name="enzyme 1"/>
          <p:cNvSpPr txBox="1"/>
          <p:nvPr/>
        </p:nvSpPr>
        <p:spPr>
          <a:xfrm>
            <a:off x="2910275" y="4930986"/>
            <a:ext cx="2172138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>
            <a:spAutoFit/>
          </a:bodyPr>
          <a:lstStyle>
            <a:lvl1pPr marL="57799" marR="57799" defTabSz="1300480">
              <a:buClr>
                <a:srgbClr val="434ED6"/>
              </a:buClr>
              <a:buFont typeface="Helvetica"/>
              <a:defRPr b="1" i="1" sz="3400">
                <a:solidFill>
                  <a:srgbClr val="434ED6"/>
                </a:solidFill>
                <a:uFill>
                  <a:solidFill>
                    <a:srgbClr val="434ED6"/>
                  </a:solidFill>
                </a:uFill>
              </a:defRPr>
            </a:lvl1pPr>
          </a:lstStyle>
          <a:p>
            <a:pPr/>
            <a:r>
              <a:t>enzyme 1</a:t>
            </a:r>
          </a:p>
        </p:txBody>
      </p:sp>
      <p:sp>
        <p:nvSpPr>
          <p:cNvPr id="201" name="enzyme 2"/>
          <p:cNvSpPr txBox="1"/>
          <p:nvPr/>
        </p:nvSpPr>
        <p:spPr>
          <a:xfrm>
            <a:off x="7172959" y="4876800"/>
            <a:ext cx="2172139" cy="673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>
            <a:spAutoFit/>
          </a:bodyPr>
          <a:lstStyle>
            <a:lvl1pPr marL="57799" marR="57799" defTabSz="1300480">
              <a:buClr>
                <a:srgbClr val="434ED6"/>
              </a:buClr>
              <a:buFont typeface="Helvetica"/>
              <a:defRPr b="1" i="1" sz="3400">
                <a:solidFill>
                  <a:srgbClr val="434ED6"/>
                </a:solidFill>
                <a:uFill>
                  <a:solidFill>
                    <a:srgbClr val="434ED6"/>
                  </a:solidFill>
                </a:uFill>
              </a:defRPr>
            </a:lvl1pPr>
          </a:lstStyle>
          <a:p>
            <a:pPr/>
            <a:r>
              <a:t>enzyme 2</a:t>
            </a:r>
          </a:p>
        </p:txBody>
      </p:sp>
      <p:sp>
        <p:nvSpPr>
          <p:cNvPr id="202" name="Line"/>
          <p:cNvSpPr/>
          <p:nvPr/>
        </p:nvSpPr>
        <p:spPr>
          <a:xfrm>
            <a:off x="10476089" y="6213404"/>
            <a:ext cx="2259" cy="1386277"/>
          </a:xfrm>
          <a:prstGeom prst="line">
            <a:avLst/>
          </a:prstGeom>
          <a:ln w="50800">
            <a:solidFill>
              <a:srgbClr val="BFBFBF"/>
            </a:solidFill>
            <a:tailEnd type="triangle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03" name="vesicles"/>
          <p:cNvSpPr txBox="1"/>
          <p:nvPr/>
        </p:nvSpPr>
        <p:spPr>
          <a:xfrm>
            <a:off x="9530080" y="7649350"/>
            <a:ext cx="1907767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>
            <a:spAutoFit/>
          </a:bodyPr>
          <a:lstStyle>
            <a:lvl1pPr marL="57799" marR="57799" defTabSz="1300480">
              <a:buClr>
                <a:srgbClr val="000000"/>
              </a:buClr>
              <a:buFont typeface="Helvetica"/>
              <a:defRPr b="1" sz="3400"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vesicles</a:t>
            </a:r>
          </a:p>
        </p:txBody>
      </p:sp>
      <p:sp>
        <p:nvSpPr>
          <p:cNvPr id="204" name="transporter"/>
          <p:cNvSpPr txBox="1"/>
          <p:nvPr/>
        </p:nvSpPr>
        <p:spPr>
          <a:xfrm>
            <a:off x="7635804" y="6488853"/>
            <a:ext cx="2532818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>
            <a:spAutoFit/>
          </a:bodyPr>
          <a:lstStyle>
            <a:lvl1pPr marL="57799" marR="57799" defTabSz="1300480">
              <a:buClr>
                <a:srgbClr val="434ED6"/>
              </a:buClr>
              <a:buFont typeface="Helvetica"/>
              <a:defRPr b="1" i="1" sz="3400">
                <a:solidFill>
                  <a:srgbClr val="434ED6"/>
                </a:solidFill>
                <a:uFill>
                  <a:solidFill>
                    <a:srgbClr val="434ED6"/>
                  </a:solidFill>
                </a:uFill>
              </a:defRPr>
            </a:lvl1pPr>
          </a:lstStyle>
          <a:p>
            <a:pPr/>
            <a:r>
              <a:t>transporter</a:t>
            </a:r>
          </a:p>
        </p:txBody>
      </p:sp>
      <p:sp>
        <p:nvSpPr>
          <p:cNvPr id="205" name="Shape"/>
          <p:cNvSpPr/>
          <p:nvPr/>
        </p:nvSpPr>
        <p:spPr>
          <a:xfrm>
            <a:off x="1286933" y="3738879"/>
            <a:ext cx="508001" cy="1472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472" y="0"/>
                </a:moveTo>
                <a:lnTo>
                  <a:pt x="0" y="3890"/>
                </a:lnTo>
                <a:lnTo>
                  <a:pt x="7602" y="8382"/>
                </a:lnTo>
                <a:lnTo>
                  <a:pt x="5022" y="9705"/>
                </a:lnTo>
                <a:lnTo>
                  <a:pt x="12222" y="13897"/>
                </a:lnTo>
                <a:lnTo>
                  <a:pt x="10012" y="14915"/>
                </a:lnTo>
                <a:lnTo>
                  <a:pt x="21600" y="21600"/>
                </a:lnTo>
                <a:lnTo>
                  <a:pt x="14767" y="12877"/>
                </a:lnTo>
                <a:lnTo>
                  <a:pt x="16577" y="12007"/>
                </a:lnTo>
                <a:lnTo>
                  <a:pt x="11050" y="6797"/>
                </a:lnTo>
                <a:lnTo>
                  <a:pt x="12860" y="6080"/>
                </a:lnTo>
                <a:close/>
              </a:path>
            </a:pathLst>
          </a:custGeom>
          <a:solidFill>
            <a:srgbClr val="FFFB00"/>
          </a:solidFill>
          <a:ln w="50800">
            <a:solidFill>
              <a:srgbClr val="D84800"/>
            </a:solidFill>
            <a:miter lim="400000"/>
          </a:ln>
        </p:spPr>
        <p:txBody>
          <a:bodyPr lIns="72248" tIns="72248" rIns="72248" bIns="72248" anchor="ctr"/>
          <a:lstStyle/>
          <a:p>
            <a:pPr marL="57799" marR="57799" defTabSz="130048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</a:p>
        </p:txBody>
      </p:sp>
      <p:sp>
        <p:nvSpPr>
          <p:cNvPr id="206" name="Shape"/>
          <p:cNvSpPr/>
          <p:nvPr/>
        </p:nvSpPr>
        <p:spPr>
          <a:xfrm>
            <a:off x="3571804" y="3447626"/>
            <a:ext cx="508001" cy="1472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472" y="0"/>
                </a:moveTo>
                <a:lnTo>
                  <a:pt x="0" y="3890"/>
                </a:lnTo>
                <a:lnTo>
                  <a:pt x="7602" y="8382"/>
                </a:lnTo>
                <a:lnTo>
                  <a:pt x="5022" y="9705"/>
                </a:lnTo>
                <a:lnTo>
                  <a:pt x="12222" y="13897"/>
                </a:lnTo>
                <a:lnTo>
                  <a:pt x="10012" y="14915"/>
                </a:lnTo>
                <a:lnTo>
                  <a:pt x="21600" y="21600"/>
                </a:lnTo>
                <a:lnTo>
                  <a:pt x="14767" y="12877"/>
                </a:lnTo>
                <a:lnTo>
                  <a:pt x="16577" y="12007"/>
                </a:lnTo>
                <a:lnTo>
                  <a:pt x="11050" y="6797"/>
                </a:lnTo>
                <a:lnTo>
                  <a:pt x="12860" y="6080"/>
                </a:lnTo>
                <a:close/>
              </a:path>
            </a:pathLst>
          </a:custGeom>
          <a:solidFill>
            <a:srgbClr val="FFFB00"/>
          </a:solidFill>
          <a:ln w="50800">
            <a:solidFill>
              <a:srgbClr val="D84800"/>
            </a:solidFill>
            <a:miter lim="400000"/>
          </a:ln>
        </p:spPr>
        <p:txBody>
          <a:bodyPr lIns="72248" tIns="72248" rIns="72248" bIns="72248" anchor="ctr"/>
          <a:lstStyle/>
          <a:p>
            <a:pPr marL="57799" marR="57799" defTabSz="130048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</a:p>
        </p:txBody>
      </p:sp>
      <p:grpSp>
        <p:nvGrpSpPr>
          <p:cNvPr id="210" name="Group"/>
          <p:cNvGrpSpPr/>
          <p:nvPr/>
        </p:nvGrpSpPr>
        <p:grpSpPr>
          <a:xfrm>
            <a:off x="5520266" y="3804355"/>
            <a:ext cx="7026053" cy="1264356"/>
            <a:chOff x="0" y="0"/>
            <a:chExt cx="7026051" cy="1264355"/>
          </a:xfrm>
        </p:grpSpPr>
        <p:sp>
          <p:nvSpPr>
            <p:cNvPr id="207" name="Shape"/>
            <p:cNvSpPr/>
            <p:nvPr/>
          </p:nvSpPr>
          <p:spPr>
            <a:xfrm>
              <a:off x="0" y="0"/>
              <a:ext cx="7026052" cy="1264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9" fill="norm" stroke="1" extrusionOk="0">
                  <a:moveTo>
                    <a:pt x="0" y="21599"/>
                  </a:moveTo>
                  <a:cubicBezTo>
                    <a:pt x="0" y="9670"/>
                    <a:pt x="4175" y="0"/>
                    <a:pt x="9324" y="0"/>
                  </a:cubicBezTo>
                  <a:lnTo>
                    <a:pt x="10596" y="0"/>
                  </a:lnTo>
                  <a:cubicBezTo>
                    <a:pt x="14548" y="-1"/>
                    <a:pt x="18071" y="5768"/>
                    <a:pt x="19388" y="14398"/>
                  </a:cubicBezTo>
                  <a:lnTo>
                    <a:pt x="21600" y="14399"/>
                  </a:lnTo>
                  <a:lnTo>
                    <a:pt x="19285" y="21599"/>
                  </a:lnTo>
                  <a:lnTo>
                    <a:pt x="15901" y="14399"/>
                  </a:lnTo>
                  <a:lnTo>
                    <a:pt x="18116" y="14398"/>
                  </a:lnTo>
                  <a:cubicBezTo>
                    <a:pt x="16876" y="6275"/>
                    <a:pt x="13671" y="636"/>
                    <a:pt x="9960" y="50"/>
                  </a:cubicBezTo>
                  <a:lnTo>
                    <a:pt x="9960" y="50"/>
                  </a:lnTo>
                  <a:cubicBezTo>
                    <a:pt x="5068" y="826"/>
                    <a:pt x="1272" y="10243"/>
                    <a:pt x="1272" y="21599"/>
                  </a:cubicBezTo>
                  <a:close/>
                </a:path>
              </a:pathLst>
            </a:custGeom>
            <a:solidFill>
              <a:srgbClr val="D6D7FF"/>
            </a:solidFill>
            <a:ln w="12700" cap="flat">
              <a:solidFill>
                <a:srgbClr val="D6D7FF"/>
              </a:solidFill>
              <a:prstDash val="solid"/>
              <a:miter lim="400000"/>
            </a:ln>
            <a:effectLst/>
          </p:spPr>
          <p:txBody>
            <a:bodyPr wrap="square" lIns="72248" tIns="72248" rIns="72248" bIns="72248" numCol="1" anchor="ctr">
              <a:noAutofit/>
            </a:bodyPr>
            <a:lstStyle/>
            <a:p>
              <a:pPr marL="57799" marR="57799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208" name="Shape"/>
            <p:cNvSpPr/>
            <p:nvPr/>
          </p:nvSpPr>
          <p:spPr>
            <a:xfrm>
              <a:off x="0" y="0"/>
              <a:ext cx="3239699" cy="1264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9671"/>
                    <a:pt x="9054" y="0"/>
                    <a:pt x="20223" y="0"/>
                  </a:cubicBezTo>
                  <a:cubicBezTo>
                    <a:pt x="20682" y="0"/>
                    <a:pt x="21142" y="17"/>
                    <a:pt x="21600" y="50"/>
                  </a:cubicBezTo>
                  <a:lnTo>
                    <a:pt x="21600" y="50"/>
                  </a:lnTo>
                  <a:cubicBezTo>
                    <a:pt x="10992" y="826"/>
                    <a:pt x="2758" y="10243"/>
                    <a:pt x="2758" y="21600"/>
                  </a:cubicBezTo>
                  <a:close/>
                </a:path>
              </a:pathLst>
            </a:custGeom>
            <a:solidFill>
              <a:srgbClr val="B3B4D6"/>
            </a:solidFill>
            <a:ln w="12700" cap="flat">
              <a:noFill/>
              <a:miter lim="400000"/>
            </a:ln>
            <a:effectLst/>
          </p:spPr>
          <p:txBody>
            <a:bodyPr wrap="square" lIns="72248" tIns="72248" rIns="72248" bIns="72248" numCol="1" anchor="ctr">
              <a:noAutofit/>
            </a:bodyPr>
            <a:lstStyle/>
            <a:p>
              <a:pPr marL="57799" marR="57799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209" name="Line"/>
            <p:cNvSpPr/>
            <p:nvPr/>
          </p:nvSpPr>
          <p:spPr>
            <a:xfrm>
              <a:off x="3033022" y="0"/>
              <a:ext cx="206678" cy="2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9" fill="norm" stroke="1" extrusionOk="0">
                  <a:moveTo>
                    <a:pt x="0" y="0"/>
                  </a:moveTo>
                  <a:cubicBezTo>
                    <a:pt x="7206" y="-11"/>
                    <a:pt x="14410" y="7189"/>
                    <a:pt x="21600" y="21589"/>
                  </a:cubicBezTo>
                </a:path>
              </a:pathLst>
            </a:custGeom>
            <a:noFill/>
            <a:ln w="12700" cap="flat">
              <a:solidFill>
                <a:srgbClr val="D6D7FF"/>
              </a:solidFill>
              <a:prstDash val="solid"/>
              <a:miter lim="400000"/>
            </a:ln>
            <a:effectLst/>
          </p:spPr>
          <p:txBody>
            <a:bodyPr wrap="square" lIns="72248" tIns="72248" rIns="72248" bIns="72248" numCol="1" anchor="ctr">
              <a:noAutofit/>
            </a:bodyPr>
            <a:lstStyle/>
            <a:p>
              <a:pPr marL="57799" marR="57799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</p:grpSp>
      <p:sp>
        <p:nvSpPr>
          <p:cNvPr id="211" name="DOPA"/>
          <p:cNvSpPr txBox="1"/>
          <p:nvPr/>
        </p:nvSpPr>
        <p:spPr>
          <a:xfrm>
            <a:off x="5545102" y="6574649"/>
            <a:ext cx="1360820" cy="6778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>
            <a:spAutoFit/>
          </a:bodyPr>
          <a:lstStyle>
            <a:lvl1pPr marL="57799" marR="57799" defTabSz="130048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DOPA</a:t>
            </a:r>
          </a:p>
        </p:txBody>
      </p:sp>
      <p:sp>
        <p:nvSpPr>
          <p:cNvPr id="212" name="dopamine"/>
          <p:cNvSpPr txBox="1"/>
          <p:nvPr/>
        </p:nvSpPr>
        <p:spPr>
          <a:xfrm>
            <a:off x="9771662" y="5075484"/>
            <a:ext cx="1929780" cy="677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>
            <a:spAutoFit/>
          </a:bodyPr>
          <a:lstStyle>
            <a:lvl1pPr marL="57799" marR="57799" defTabSz="130048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dopamine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lassical NTs &amp; Synthetic pathway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Classical NTs &amp; Synthetic pathways</a:t>
            </a:r>
          </a:p>
        </p:txBody>
      </p:sp>
      <p:sp>
        <p:nvSpPr>
          <p:cNvPr id="215" name="Amines: Catecholamines (DA, NE, Epi)"/>
          <p:cNvSpPr txBox="1"/>
          <p:nvPr/>
        </p:nvSpPr>
        <p:spPr>
          <a:xfrm>
            <a:off x="921173" y="1749777"/>
            <a:ext cx="8169290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>
            <a:spAutoFit/>
          </a:bodyPr>
          <a:lstStyle>
            <a:lvl1pPr marL="57799" marR="57799" defTabSz="1300480">
              <a:buClr>
                <a:srgbClr val="000000"/>
              </a:buClr>
              <a:buFont typeface="Helvetica"/>
              <a:defRPr b="1" sz="3400"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Amines: Catecholamines (DA, NE, Epi)</a:t>
            </a:r>
          </a:p>
        </p:txBody>
      </p:sp>
      <p:pic>
        <p:nvPicPr>
          <p:cNvPr id="216" name="image.pdf" descr="image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7973" y="3336995"/>
            <a:ext cx="4806810" cy="20861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BEAR_06_01.jpg" descr="BEAR_06_0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15910" y="-1"/>
            <a:ext cx="9562853" cy="10187095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lassical NTs &amp; Synthetic pathway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Classical NTs &amp; Synthetic pathways</a:t>
            </a:r>
          </a:p>
        </p:txBody>
      </p:sp>
      <p:sp>
        <p:nvSpPr>
          <p:cNvPr id="219" name="Amines: Catecholamines (DA, NE, Epi)"/>
          <p:cNvSpPr txBox="1"/>
          <p:nvPr/>
        </p:nvSpPr>
        <p:spPr>
          <a:xfrm>
            <a:off x="921173" y="1749777"/>
            <a:ext cx="8169290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>
            <a:spAutoFit/>
          </a:bodyPr>
          <a:lstStyle>
            <a:lvl1pPr marL="57799" marR="57799" defTabSz="1300480">
              <a:buClr>
                <a:srgbClr val="000000"/>
              </a:buClr>
              <a:buFont typeface="Helvetica"/>
              <a:defRPr b="1" sz="3400"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Amines: Catecholamines (DA, NE, Epi)</a:t>
            </a:r>
          </a:p>
        </p:txBody>
      </p:sp>
      <p:pic>
        <p:nvPicPr>
          <p:cNvPr id="220" name="image.pdf" descr="image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7973" y="3336995"/>
            <a:ext cx="4806810" cy="208618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4" name="Group"/>
          <p:cNvGrpSpPr/>
          <p:nvPr/>
        </p:nvGrpSpPr>
        <p:grpSpPr>
          <a:xfrm>
            <a:off x="5341902" y="3210560"/>
            <a:ext cx="7227148" cy="2824480"/>
            <a:chOff x="0" y="0"/>
            <a:chExt cx="7227147" cy="2824479"/>
          </a:xfrm>
        </p:grpSpPr>
        <p:pic>
          <p:nvPicPr>
            <p:cNvPr id="221" name="image.pdf" descr="image.pdf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659662" y="0"/>
              <a:ext cx="4567486" cy="28244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2" name="Line"/>
            <p:cNvSpPr/>
            <p:nvPr/>
          </p:nvSpPr>
          <p:spPr>
            <a:xfrm>
              <a:off x="40640" y="1395306"/>
              <a:ext cx="2101992" cy="2259"/>
            </a:xfrm>
            <a:prstGeom prst="line">
              <a:avLst/>
            </a:prstGeom>
            <a:noFill/>
            <a:ln w="50800" cap="flat">
              <a:solidFill>
                <a:srgbClr val="BFBFB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223" name="dopamine B-hydroxylase"/>
            <p:cNvSpPr txBox="1"/>
            <p:nvPr/>
          </p:nvSpPr>
          <p:spPr>
            <a:xfrm>
              <a:off x="0" y="239324"/>
              <a:ext cx="2348090" cy="8810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2248" tIns="72248" rIns="72248" bIns="72248" numCol="1" anchor="t">
              <a:spAutoFit/>
            </a:bodyPr>
            <a:lstStyle>
              <a:lvl1pPr marL="57799" marR="57799" algn="ctr" defTabSz="1300480">
                <a:spcBef>
                  <a:spcPts val="1500"/>
                </a:spcBef>
                <a:buClr>
                  <a:srgbClr val="434ED6"/>
                </a:buClr>
                <a:buFont typeface="Helvetica"/>
                <a:defRPr b="1" i="1" sz="2400">
                  <a:solidFill>
                    <a:srgbClr val="434ED6"/>
                  </a:solidFill>
                  <a:uFill>
                    <a:solidFill>
                      <a:srgbClr val="434ED6"/>
                    </a:solidFill>
                  </a:uFill>
                </a:defRPr>
              </a:lvl1pPr>
            </a:lstStyle>
            <a:p>
              <a:pPr/>
              <a:r>
                <a:t>dopamine B-hydroxylase</a:t>
              </a:r>
            </a:p>
          </p:txBody>
        </p:sp>
      </p:grpSp>
      <p:grpSp>
        <p:nvGrpSpPr>
          <p:cNvPr id="228" name="Group"/>
          <p:cNvGrpSpPr/>
          <p:nvPr/>
        </p:nvGrpSpPr>
        <p:grpSpPr>
          <a:xfrm>
            <a:off x="3185724" y="5651217"/>
            <a:ext cx="5655014" cy="3745655"/>
            <a:chOff x="0" y="0"/>
            <a:chExt cx="5655013" cy="3745653"/>
          </a:xfrm>
        </p:grpSpPr>
        <p:pic>
          <p:nvPicPr>
            <p:cNvPr id="225" name="image.pdf" descr="image.pdf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1304995"/>
              <a:ext cx="4438792" cy="24406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6" name="Line"/>
            <p:cNvSpPr/>
            <p:nvPr/>
          </p:nvSpPr>
          <p:spPr>
            <a:xfrm flipH="1">
              <a:off x="3463431" y="0"/>
              <a:ext cx="1508196" cy="1399823"/>
            </a:xfrm>
            <a:prstGeom prst="line">
              <a:avLst/>
            </a:prstGeom>
            <a:noFill/>
            <a:ln w="50800" cap="flat">
              <a:solidFill>
                <a:srgbClr val="BFBFB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227" name="PNMT"/>
            <p:cNvSpPr txBox="1"/>
            <p:nvPr/>
          </p:nvSpPr>
          <p:spPr>
            <a:xfrm>
              <a:off x="4576515" y="638951"/>
              <a:ext cx="1078499" cy="5127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72248" tIns="72248" rIns="72248" bIns="72248" numCol="1" anchor="t">
              <a:spAutoFit/>
            </a:bodyPr>
            <a:lstStyle>
              <a:lvl1pPr marL="57799" marR="57799" defTabSz="1300480">
                <a:buClr>
                  <a:srgbClr val="434ED6"/>
                </a:buClr>
                <a:buFont typeface="Helvetica"/>
                <a:defRPr b="1" i="1" sz="2400">
                  <a:solidFill>
                    <a:srgbClr val="434ED6"/>
                  </a:solidFill>
                  <a:uFill>
                    <a:solidFill>
                      <a:srgbClr val="434ED6"/>
                    </a:solidFill>
                  </a:uFill>
                </a:defRPr>
              </a:lvl1pPr>
            </a:lstStyle>
            <a:p>
              <a:pPr/>
              <a:r>
                <a:t>PNMT</a:t>
              </a:r>
            </a:p>
          </p:txBody>
        </p:sp>
      </p:grpSp>
      <p:grpSp>
        <p:nvGrpSpPr>
          <p:cNvPr id="231" name="Group"/>
          <p:cNvGrpSpPr/>
          <p:nvPr/>
        </p:nvGrpSpPr>
        <p:grpSpPr>
          <a:xfrm>
            <a:off x="5010008" y="2607733"/>
            <a:ext cx="6591584" cy="2056836"/>
            <a:chOff x="0" y="0"/>
            <a:chExt cx="6591582" cy="2056835"/>
          </a:xfrm>
        </p:grpSpPr>
        <p:sp>
          <p:nvSpPr>
            <p:cNvPr id="229" name="Oval"/>
            <p:cNvSpPr/>
            <p:nvPr/>
          </p:nvSpPr>
          <p:spPr>
            <a:xfrm>
              <a:off x="0" y="386080"/>
              <a:ext cx="2932854" cy="1670756"/>
            </a:xfrm>
            <a:prstGeom prst="ellipse">
              <a:avLst/>
            </a:prstGeom>
            <a:noFill/>
            <a:ln w="50800" cap="flat">
              <a:solidFill>
                <a:srgbClr val="D848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ctr">
              <a:noAutofit/>
            </a:bodyPr>
            <a:lstStyle/>
            <a:p>
              <a:pPr marL="57799" marR="57799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230" name="presence of DBH makes neuron Noradrenergic"/>
            <p:cNvSpPr txBox="1"/>
            <p:nvPr/>
          </p:nvSpPr>
          <p:spPr>
            <a:xfrm>
              <a:off x="2057964" y="0"/>
              <a:ext cx="4533619" cy="8810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2248" tIns="72248" rIns="72248" bIns="72248" numCol="1" anchor="t">
              <a:spAutoFit/>
            </a:bodyPr>
            <a:lstStyle>
              <a:lvl1pPr marL="57799" marR="57799" algn="ctr" defTabSz="1300480">
                <a:buClr>
                  <a:srgbClr val="D84800"/>
                </a:buClr>
                <a:buFont typeface="Helvetica"/>
                <a:defRPr b="1" sz="2400">
                  <a:solidFill>
                    <a:srgbClr val="D84800"/>
                  </a:solidFill>
                  <a:uFill>
                    <a:solidFill>
                      <a:srgbClr val="D84800"/>
                    </a:solidFill>
                  </a:uFill>
                </a:defRPr>
              </a:lvl1pPr>
            </a:lstStyle>
            <a:p>
              <a:pPr/>
              <a:r>
                <a:t>presence of DBH makes neuron Noradrenergic</a:t>
              </a:r>
            </a:p>
          </p:txBody>
        </p:sp>
      </p:grpSp>
      <p:grpSp>
        <p:nvGrpSpPr>
          <p:cNvPr id="234" name="Group"/>
          <p:cNvGrpSpPr/>
          <p:nvPr/>
        </p:nvGrpSpPr>
        <p:grpSpPr>
          <a:xfrm>
            <a:off x="7218115" y="5784426"/>
            <a:ext cx="5191761" cy="2660228"/>
            <a:chOff x="0" y="0"/>
            <a:chExt cx="5191760" cy="2660226"/>
          </a:xfrm>
        </p:grpSpPr>
        <p:sp>
          <p:nvSpPr>
            <p:cNvPr id="232" name="Oval"/>
            <p:cNvSpPr/>
            <p:nvPr/>
          </p:nvSpPr>
          <p:spPr>
            <a:xfrm>
              <a:off x="0" y="0"/>
              <a:ext cx="2932854" cy="1670756"/>
            </a:xfrm>
            <a:prstGeom prst="ellipse">
              <a:avLst/>
            </a:prstGeom>
            <a:noFill/>
            <a:ln w="50800" cap="flat">
              <a:solidFill>
                <a:srgbClr val="D848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ctr">
              <a:noAutofit/>
            </a:bodyPr>
            <a:lstStyle/>
            <a:p>
              <a:pPr marL="57799" marR="57799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233" name="presence of PNMT makes neuron Adrenergic"/>
            <p:cNvSpPr txBox="1"/>
            <p:nvPr/>
          </p:nvSpPr>
          <p:spPr>
            <a:xfrm>
              <a:off x="658142" y="1779129"/>
              <a:ext cx="4533619" cy="8810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2248" tIns="72248" rIns="72248" bIns="72248" numCol="1" anchor="t">
              <a:spAutoFit/>
            </a:bodyPr>
            <a:lstStyle>
              <a:lvl1pPr marL="57799" marR="57799" algn="ctr" defTabSz="1300480">
                <a:buClr>
                  <a:srgbClr val="D84800"/>
                </a:buClr>
                <a:buFont typeface="Helvetica"/>
                <a:defRPr b="1" sz="2400">
                  <a:solidFill>
                    <a:srgbClr val="D84800"/>
                  </a:solidFill>
                  <a:uFill>
                    <a:solidFill>
                      <a:srgbClr val="D84800"/>
                    </a:solidFill>
                  </a:uFill>
                </a:defRPr>
              </a:lvl1pPr>
            </a:lstStyle>
            <a:p>
              <a:pPr/>
              <a:r>
                <a:t>presence of PNMT makes neuron Adrenergic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4" grpId="4"/>
      <p:bldP build="whole" bldLvl="1" animBg="1" rev="0" advAuto="0" spid="231" grpId="3"/>
      <p:bldP build="whole" bldLvl="1" animBg="1" rev="0" advAuto="0" spid="224" grpId="1"/>
      <p:bldP build="whole" bldLvl="1" animBg="1" rev="0" advAuto="0" spid="228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image.pdf" descr="image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87786" y="6628835"/>
            <a:ext cx="4511041" cy="2860606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Classical NTs &amp; Synthetic pathway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Classical NTs &amp; Synthetic pathways</a:t>
            </a:r>
          </a:p>
        </p:txBody>
      </p:sp>
      <p:sp>
        <p:nvSpPr>
          <p:cNvPr id="238" name="Amines: Serotonin (5HT)"/>
          <p:cNvSpPr txBox="1"/>
          <p:nvPr/>
        </p:nvSpPr>
        <p:spPr>
          <a:xfrm>
            <a:off x="921173" y="1749777"/>
            <a:ext cx="530205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>
            <a:spAutoFit/>
          </a:bodyPr>
          <a:lstStyle>
            <a:lvl1pPr marL="57799" marR="57799" defTabSz="1300480">
              <a:buClr>
                <a:srgbClr val="000000"/>
              </a:buClr>
              <a:buFont typeface="Helvetica"/>
              <a:defRPr b="1" sz="3400"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Amines: Serotonin (5HT)</a:t>
            </a:r>
          </a:p>
        </p:txBody>
      </p:sp>
      <p:sp>
        <p:nvSpPr>
          <p:cNvPr id="239" name="Line"/>
          <p:cNvSpPr/>
          <p:nvPr/>
        </p:nvSpPr>
        <p:spPr>
          <a:xfrm>
            <a:off x="5382542" y="4605866"/>
            <a:ext cx="2101992" cy="2259"/>
          </a:xfrm>
          <a:prstGeom prst="line">
            <a:avLst/>
          </a:prstGeom>
          <a:ln w="50800">
            <a:solidFill>
              <a:srgbClr val="BFBFBF"/>
            </a:solidFill>
            <a:tailEnd type="triangle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40" name="tryptophan hydroxylase"/>
          <p:cNvSpPr txBox="1"/>
          <p:nvPr/>
        </p:nvSpPr>
        <p:spPr>
          <a:xfrm>
            <a:off x="5341902" y="3449884"/>
            <a:ext cx="2348090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>
            <a:lvl1pPr marL="57799" marR="57799" algn="ctr" defTabSz="1300480">
              <a:spcBef>
                <a:spcPts val="1500"/>
              </a:spcBef>
              <a:buClr>
                <a:srgbClr val="434ED6"/>
              </a:buClr>
              <a:buFont typeface="Helvetica"/>
              <a:defRPr b="1" i="1" sz="2400">
                <a:solidFill>
                  <a:srgbClr val="434ED6"/>
                </a:solidFill>
                <a:uFill>
                  <a:solidFill>
                    <a:srgbClr val="434ED6"/>
                  </a:solidFill>
                </a:uFill>
              </a:defRPr>
            </a:lvl1pPr>
          </a:lstStyle>
          <a:p>
            <a:pPr/>
            <a:r>
              <a:t>tryptophan hydroxylase</a:t>
            </a:r>
          </a:p>
        </p:txBody>
      </p:sp>
      <p:sp>
        <p:nvSpPr>
          <p:cNvPr id="241" name="Line"/>
          <p:cNvSpPr/>
          <p:nvPr/>
        </p:nvSpPr>
        <p:spPr>
          <a:xfrm flipH="1">
            <a:off x="6649155" y="5651217"/>
            <a:ext cx="1508196" cy="1399824"/>
          </a:xfrm>
          <a:prstGeom prst="line">
            <a:avLst/>
          </a:prstGeom>
          <a:ln w="50800">
            <a:solidFill>
              <a:srgbClr val="BFBFBF"/>
            </a:solidFill>
            <a:tailEnd type="triangle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42" name="decarboxylase"/>
          <p:cNvSpPr txBox="1"/>
          <p:nvPr/>
        </p:nvSpPr>
        <p:spPr>
          <a:xfrm>
            <a:off x="7762240" y="6290168"/>
            <a:ext cx="2479531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>
            <a:spAutoFit/>
          </a:bodyPr>
          <a:lstStyle>
            <a:lvl1pPr marL="57799" marR="57799" defTabSz="1300480">
              <a:buClr>
                <a:srgbClr val="434ED6"/>
              </a:buClr>
              <a:buFont typeface="Helvetica"/>
              <a:defRPr b="1" i="1" sz="2400">
                <a:solidFill>
                  <a:srgbClr val="434ED6"/>
                </a:solidFill>
                <a:uFill>
                  <a:solidFill>
                    <a:srgbClr val="434ED6"/>
                  </a:solidFill>
                </a:uFill>
              </a:defRPr>
            </a:lvl1pPr>
          </a:lstStyle>
          <a:p>
            <a:pPr/>
            <a:r>
              <a:t>decarboxylase</a:t>
            </a:r>
          </a:p>
        </p:txBody>
      </p:sp>
      <p:grpSp>
        <p:nvGrpSpPr>
          <p:cNvPr id="245" name="Group"/>
          <p:cNvGrpSpPr/>
          <p:nvPr/>
        </p:nvGrpSpPr>
        <p:grpSpPr>
          <a:xfrm>
            <a:off x="5010008" y="2607733"/>
            <a:ext cx="6591584" cy="2056836"/>
            <a:chOff x="0" y="0"/>
            <a:chExt cx="6591582" cy="2056835"/>
          </a:xfrm>
        </p:grpSpPr>
        <p:sp>
          <p:nvSpPr>
            <p:cNvPr id="243" name="Oval"/>
            <p:cNvSpPr/>
            <p:nvPr/>
          </p:nvSpPr>
          <p:spPr>
            <a:xfrm>
              <a:off x="0" y="386080"/>
              <a:ext cx="2932854" cy="1670756"/>
            </a:xfrm>
            <a:prstGeom prst="ellipse">
              <a:avLst/>
            </a:prstGeom>
            <a:noFill/>
            <a:ln w="50800" cap="flat">
              <a:solidFill>
                <a:srgbClr val="D848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ctr">
              <a:noAutofit/>
            </a:bodyPr>
            <a:lstStyle/>
            <a:p>
              <a:pPr marL="57799" marR="57799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244" name="presence of TPH makes neuron Serotonergic"/>
            <p:cNvSpPr txBox="1"/>
            <p:nvPr/>
          </p:nvSpPr>
          <p:spPr>
            <a:xfrm>
              <a:off x="2057964" y="0"/>
              <a:ext cx="4533619" cy="8810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2248" tIns="72248" rIns="72248" bIns="72248" numCol="1" anchor="t">
              <a:spAutoFit/>
            </a:bodyPr>
            <a:lstStyle>
              <a:lvl1pPr marL="57799" marR="57799" algn="ctr" defTabSz="1300480">
                <a:buClr>
                  <a:srgbClr val="D84800"/>
                </a:buClr>
                <a:buFont typeface="Helvetica"/>
                <a:defRPr b="1" sz="2400">
                  <a:solidFill>
                    <a:srgbClr val="D84800"/>
                  </a:solidFill>
                  <a:uFill>
                    <a:solidFill>
                      <a:srgbClr val="D84800"/>
                    </a:solidFill>
                  </a:uFill>
                </a:defRPr>
              </a:lvl1pPr>
            </a:lstStyle>
            <a:p>
              <a:pPr/>
              <a:r>
                <a:t>presence of TPH makes neuron Serotonergic</a:t>
              </a:r>
            </a:p>
          </p:txBody>
        </p:sp>
      </p:grpSp>
      <p:pic>
        <p:nvPicPr>
          <p:cNvPr id="246" name="image.pdf" descr="image.pdf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90506" y="3208302"/>
            <a:ext cx="3944339" cy="2296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image.pdf" descr="image.pdf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231858" y="3623733"/>
            <a:ext cx="4321387" cy="22081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etting Glutamate into Neuron: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Getting Glutamate into Neuron: </a:t>
            </a:r>
          </a:p>
          <a:p>
            <a:pPr/>
            <a:r>
              <a:t>Glucose Transporter</a:t>
            </a:r>
          </a:p>
        </p:txBody>
      </p:sp>
      <p:pic>
        <p:nvPicPr>
          <p:cNvPr id="25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8103" y="2209637"/>
            <a:ext cx="11712478" cy="4880200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ackaging classical NTs into vesicles"/>
          <p:cNvSpPr txBox="1"/>
          <p:nvPr>
            <p:ph type="title"/>
          </p:nvPr>
        </p:nvSpPr>
        <p:spPr>
          <a:xfrm>
            <a:off x="650239" y="-1"/>
            <a:ext cx="10439966" cy="1950721"/>
          </a:xfrm>
          <a:prstGeom prst="rect">
            <a:avLst/>
          </a:prstGeom>
        </p:spPr>
        <p:txBody>
          <a:bodyPr/>
          <a:lstStyle/>
          <a:p>
            <a:pPr/>
            <a:r>
              <a:t>Packaging classical NTs into vesicles</a:t>
            </a:r>
          </a:p>
        </p:txBody>
      </p:sp>
      <p:pic>
        <p:nvPicPr>
          <p:cNvPr id="25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8450" y="1771650"/>
            <a:ext cx="12230100" cy="6019800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Clearing classical NT from the synapse"/>
          <p:cNvSpPr txBox="1"/>
          <p:nvPr>
            <p:ph type="title"/>
          </p:nvPr>
        </p:nvSpPr>
        <p:spPr>
          <a:xfrm>
            <a:off x="650239" y="-1"/>
            <a:ext cx="10735735" cy="1950721"/>
          </a:xfrm>
          <a:prstGeom prst="rect">
            <a:avLst/>
          </a:prstGeom>
        </p:spPr>
        <p:txBody>
          <a:bodyPr/>
          <a:lstStyle/>
          <a:p>
            <a:pPr/>
            <a:r>
              <a:t>Clearing classical NT from the synapse</a:t>
            </a:r>
          </a:p>
        </p:txBody>
      </p:sp>
      <p:sp>
        <p:nvSpPr>
          <p:cNvPr id="256" name="Dopamine, serotonin and other neurotransmitters are removed from synapse by specific transporter molecules"/>
          <p:cNvSpPr txBox="1"/>
          <p:nvPr/>
        </p:nvSpPr>
        <p:spPr>
          <a:xfrm>
            <a:off x="650239" y="7152640"/>
            <a:ext cx="12246188" cy="1338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>
            <a:lvl1pPr marL="57799" marR="57799" defTabSz="1300480">
              <a:defRPr sz="3400">
                <a:uFill>
                  <a:solidFill>
                    <a:srgbClr val="0000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Dopamine, serotonin and other neurotransmitters are removed from synapse by specific transporter molecules</a:t>
            </a:r>
          </a:p>
        </p:txBody>
      </p:sp>
      <p:pic>
        <p:nvPicPr>
          <p:cNvPr id="25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800" y="2438400"/>
            <a:ext cx="11645900" cy="4978400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ransporters clear synapse and recycle NT;…"/>
          <p:cNvSpPr txBox="1"/>
          <p:nvPr/>
        </p:nvSpPr>
        <p:spPr>
          <a:xfrm>
            <a:off x="754097" y="582506"/>
            <a:ext cx="9572979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/>
          <a:p>
            <a:pPr marL="57799" marR="57799" defTabSz="1300480">
              <a:spcBef>
                <a:spcPts val="2000"/>
              </a:spcBef>
              <a:buClr>
                <a:srgbClr val="000000"/>
              </a:buClr>
              <a:buFont typeface="Helvetica"/>
              <a:defRPr b="1" sz="3400">
                <a:uFill>
                  <a:solidFill>
                    <a:srgbClr val="000000"/>
                  </a:solidFill>
                </a:uFill>
              </a:defRPr>
            </a:pPr>
            <a:r>
              <a:t>Transporters clear synapse and recycle NT; </a:t>
            </a:r>
          </a:p>
          <a:p>
            <a:pPr marL="57799" marR="57799" defTabSz="1300480">
              <a:buClr>
                <a:srgbClr val="000000"/>
              </a:buClr>
              <a:buFont typeface="Helvetica"/>
              <a:defRPr b="1" sz="3400">
                <a:uFill>
                  <a:solidFill>
                    <a:srgbClr val="000000"/>
                  </a:solidFill>
                </a:uFill>
              </a:defRPr>
            </a:pPr>
            <a:r>
              <a:t>re-uptake inhibitors prolong synaptic action</a:t>
            </a:r>
          </a:p>
        </p:txBody>
      </p:sp>
      <p:pic>
        <p:nvPicPr>
          <p:cNvPr id="260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4700" y="2128736"/>
            <a:ext cx="2608017" cy="57638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image.pdf" descr="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12518" y="2128736"/>
            <a:ext cx="2608016" cy="57638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" name="image.pdf" descr="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80279" y="2128736"/>
            <a:ext cx="2608017" cy="57638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image.pdf" descr="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681350" y="2128736"/>
            <a:ext cx="2608017" cy="5763870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Release…"/>
          <p:cNvSpPr txBox="1"/>
          <p:nvPr/>
        </p:nvSpPr>
        <p:spPr>
          <a:xfrm>
            <a:off x="1085566" y="7937543"/>
            <a:ext cx="1935546" cy="881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 anchor="ctr">
            <a:spAutoFit/>
          </a:bodyPr>
          <a:lstStyle/>
          <a:p>
            <a:pPr algn="ctr">
              <a:defRPr sz="2400"/>
            </a:pPr>
            <a:r>
              <a:t>Release </a:t>
            </a:r>
          </a:p>
          <a:p>
            <a:pPr algn="ctr">
              <a:defRPr sz="2400"/>
            </a:pPr>
            <a:r>
              <a:t>from vesicles</a:t>
            </a:r>
          </a:p>
        </p:txBody>
      </p:sp>
      <p:sp>
        <p:nvSpPr>
          <p:cNvPr id="265" name="Reuptake by transporters"/>
          <p:cNvSpPr txBox="1"/>
          <p:nvPr/>
        </p:nvSpPr>
        <p:spPr>
          <a:xfrm>
            <a:off x="4852770" y="8048619"/>
            <a:ext cx="3579502" cy="512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 anchor="ctr">
            <a:spAutoFit/>
          </a:bodyPr>
          <a:lstStyle>
            <a:lvl1pPr algn="ctr">
              <a:defRPr sz="2400"/>
            </a:lvl1pPr>
          </a:lstStyle>
          <a:p>
            <a:pPr/>
            <a:r>
              <a:t>Reuptake by transporters</a:t>
            </a:r>
          </a:p>
        </p:txBody>
      </p:sp>
      <p:sp>
        <p:nvSpPr>
          <p:cNvPr id="266" name="Repackaging by…"/>
          <p:cNvSpPr txBox="1"/>
          <p:nvPr/>
        </p:nvSpPr>
        <p:spPr>
          <a:xfrm>
            <a:off x="9502359" y="7924778"/>
            <a:ext cx="3070807" cy="881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 anchor="ctr">
            <a:spAutoFit/>
          </a:bodyPr>
          <a:lstStyle/>
          <a:p>
            <a:pPr algn="ctr">
              <a:defRPr sz="2400"/>
            </a:pPr>
            <a:r>
              <a:t>Repackaging by</a:t>
            </a:r>
          </a:p>
          <a:p>
            <a:pPr algn="ctr">
              <a:defRPr sz="2400"/>
            </a:pPr>
            <a:r>
              <a:t>vesicular transporters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Transporters clear synapse and recycle NT;…"/>
          <p:cNvSpPr txBox="1"/>
          <p:nvPr/>
        </p:nvSpPr>
        <p:spPr>
          <a:xfrm>
            <a:off x="754097" y="549160"/>
            <a:ext cx="9572979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/>
          <a:p>
            <a:pPr marL="57799" marR="57799" defTabSz="1300480">
              <a:spcBef>
                <a:spcPts val="2000"/>
              </a:spcBef>
              <a:buClr>
                <a:srgbClr val="000000"/>
              </a:buClr>
              <a:buFont typeface="Helvetica"/>
              <a:defRPr b="1" sz="3400">
                <a:uFill>
                  <a:solidFill>
                    <a:srgbClr val="000000"/>
                  </a:solidFill>
                </a:uFill>
              </a:defRPr>
            </a:pPr>
            <a:r>
              <a:t>Transporters clear synapse and recycle NT; </a:t>
            </a:r>
          </a:p>
          <a:p>
            <a:pPr marL="57799" marR="57799" defTabSz="1300480">
              <a:buClr>
                <a:srgbClr val="000000"/>
              </a:buClr>
              <a:buFont typeface="Helvetica"/>
              <a:defRPr b="1" sz="3400">
                <a:uFill>
                  <a:solidFill>
                    <a:srgbClr val="000000"/>
                  </a:solidFill>
                </a:uFill>
              </a:defRPr>
            </a:pPr>
            <a:r>
              <a:t>re-uptake inhibitors prolong synaptic action</a:t>
            </a:r>
          </a:p>
        </p:txBody>
      </p:sp>
      <p:pic>
        <p:nvPicPr>
          <p:cNvPr id="269" name="image.pdf" descr="image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75159" y="1928489"/>
            <a:ext cx="2820880" cy="6234311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cocaine blocks…"/>
          <p:cNvSpPr txBox="1"/>
          <p:nvPr/>
        </p:nvSpPr>
        <p:spPr>
          <a:xfrm>
            <a:off x="9110567" y="4365326"/>
            <a:ext cx="3377636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/>
          <a:p>
            <a:pPr marL="57799" marR="57799" algn="ctr" defTabSz="1300480">
              <a:spcBef>
                <a:spcPts val="1500"/>
              </a:spcBef>
              <a:buClr>
                <a:srgbClr val="000000"/>
              </a:buClr>
              <a:buFont typeface="Helvetica"/>
              <a:defRPr b="1" sz="2400">
                <a:uFill>
                  <a:solidFill>
                    <a:srgbClr val="000000"/>
                  </a:solidFill>
                </a:uFill>
              </a:defRPr>
            </a:pPr>
            <a:r>
              <a:t>cocaine blocks</a:t>
            </a:r>
          </a:p>
          <a:p>
            <a:pPr marL="57799" marR="57799" algn="ctr" defTabSz="1300480">
              <a:buClr>
                <a:srgbClr val="000000"/>
              </a:buClr>
              <a:buFont typeface="Helvetica"/>
              <a:defRPr b="1" sz="2400">
                <a:uFill>
                  <a:solidFill>
                    <a:srgbClr val="000000"/>
                  </a:solidFill>
                </a:uFill>
              </a:defRPr>
            </a:pPr>
            <a:r>
              <a:t>DA transporter</a:t>
            </a:r>
          </a:p>
        </p:txBody>
      </p:sp>
      <p:sp>
        <p:nvSpPr>
          <p:cNvPr id="271" name="ecstasy, prozac blocks…"/>
          <p:cNvSpPr txBox="1"/>
          <p:nvPr/>
        </p:nvSpPr>
        <p:spPr>
          <a:xfrm>
            <a:off x="9038145" y="6294337"/>
            <a:ext cx="3377636" cy="1336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/>
          <a:p>
            <a:pPr marL="57799" marR="57799" algn="ctr" defTabSz="1300480">
              <a:spcBef>
                <a:spcPts val="1500"/>
              </a:spcBef>
              <a:buClr>
                <a:srgbClr val="000000"/>
              </a:buClr>
              <a:buFont typeface="Helvetica"/>
              <a:defRPr b="1" sz="2400">
                <a:uFill>
                  <a:solidFill>
                    <a:srgbClr val="000000"/>
                  </a:solidFill>
                </a:uFill>
              </a:defRPr>
            </a:pPr>
            <a:r>
              <a:t>ecstasy, prozac blocks</a:t>
            </a:r>
          </a:p>
          <a:p>
            <a:pPr marL="57799" marR="57799" algn="ctr" defTabSz="1300480">
              <a:buClr>
                <a:srgbClr val="000000"/>
              </a:buClr>
              <a:buFont typeface="Helvetica"/>
              <a:defRPr b="1" sz="2400">
                <a:uFill>
                  <a:solidFill>
                    <a:srgbClr val="000000"/>
                  </a:solidFill>
                </a:uFill>
              </a:defRPr>
            </a:pPr>
            <a:r>
              <a:t>5HT transporter</a:t>
            </a:r>
          </a:p>
        </p:txBody>
      </p:sp>
      <p:sp>
        <p:nvSpPr>
          <p:cNvPr id="272" name="Normal Reuptake"/>
          <p:cNvSpPr txBox="1"/>
          <p:nvPr/>
        </p:nvSpPr>
        <p:spPr>
          <a:xfrm>
            <a:off x="2247090" y="8705242"/>
            <a:ext cx="2613607" cy="512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 anchor="ctr">
            <a:spAutoFit/>
          </a:bodyPr>
          <a:lstStyle>
            <a:lvl1pPr algn="ctr">
              <a:defRPr sz="2400"/>
            </a:lvl1pPr>
          </a:lstStyle>
          <a:p>
            <a:pPr/>
            <a:r>
              <a:t>Normal Reuptake </a:t>
            </a:r>
          </a:p>
        </p:txBody>
      </p:sp>
      <p:pic>
        <p:nvPicPr>
          <p:cNvPr id="273" name="image.pdf" descr="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45199" y="1728589"/>
            <a:ext cx="2900312" cy="6409861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Block by Reuptake Inhibitor"/>
          <p:cNvSpPr txBox="1"/>
          <p:nvPr/>
        </p:nvSpPr>
        <p:spPr>
          <a:xfrm>
            <a:off x="5489465" y="8482113"/>
            <a:ext cx="3952316" cy="512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 anchor="ctr">
            <a:spAutoFit/>
          </a:bodyPr>
          <a:lstStyle>
            <a:lvl1pPr algn="ctr">
              <a:defRPr sz="2400"/>
            </a:lvl1pPr>
          </a:lstStyle>
          <a:p>
            <a:pPr/>
            <a:r>
              <a:t>Block by Reuptake Inhibitor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Neuropeptides"/>
          <p:cNvSpPr txBox="1"/>
          <p:nvPr/>
        </p:nvSpPr>
        <p:spPr>
          <a:xfrm>
            <a:off x="406400" y="149859"/>
            <a:ext cx="3195121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marL="57799" marR="57799" defTabSz="1295400">
              <a:buClr>
                <a:srgbClr val="000000"/>
              </a:buClr>
              <a:buFont typeface="Helvetica"/>
              <a:defRPr b="1" sz="3400">
                <a:solidFill>
                  <a:srgbClr val="0056D6"/>
                </a:solidFill>
                <a:uFill>
                  <a:solidFill>
                    <a:srgbClr val="0056D6"/>
                  </a:solidFill>
                </a:uFill>
              </a:defRPr>
            </a:lvl1pPr>
          </a:lstStyle>
          <a:p>
            <a:pPr/>
            <a:r>
              <a:t>Neuropeptides</a:t>
            </a:r>
          </a:p>
        </p:txBody>
      </p:sp>
      <p:sp>
        <p:nvSpPr>
          <p:cNvPr id="277" name="Small peptides, from 4 amino acids to ~100 amino acids.…"/>
          <p:cNvSpPr txBox="1"/>
          <p:nvPr/>
        </p:nvSpPr>
        <p:spPr>
          <a:xfrm>
            <a:off x="406400" y="1270000"/>
            <a:ext cx="116840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57799" marR="57799" defTabSz="1295400">
              <a:buClr>
                <a:srgbClr val="000000"/>
              </a:buClr>
              <a:buFont typeface="Helvetica"/>
              <a:defRPr b="1" sz="2400">
                <a:uFill>
                  <a:solidFill>
                    <a:srgbClr val="000000"/>
                  </a:solidFill>
                </a:uFill>
              </a:defRPr>
            </a:pPr>
            <a:r>
              <a:t>Small peptides, from 4 amino acids to ~100 amino acids.</a:t>
            </a:r>
          </a:p>
          <a:p>
            <a:pPr marL="57799" marR="57799" defTabSz="1295400">
              <a:buClr>
                <a:srgbClr val="000000"/>
              </a:buClr>
              <a:buFont typeface="Helvetica"/>
              <a:defRPr b="1" sz="2400">
                <a:uFill>
                  <a:solidFill>
                    <a:srgbClr val="000000"/>
                  </a:solidFill>
                </a:uFill>
              </a:defRPr>
            </a:pPr>
          </a:p>
          <a:p>
            <a:pPr marL="57799" marR="57799" defTabSz="1295400">
              <a:buClr>
                <a:srgbClr val="000000"/>
              </a:buClr>
              <a:buFont typeface="Helvetica"/>
              <a:defRPr b="1" sz="2400">
                <a:uFill>
                  <a:solidFill>
                    <a:srgbClr val="000000"/>
                  </a:solidFill>
                </a:uFill>
              </a:defRPr>
            </a:pPr>
            <a:r>
              <a:t>Coded for by genes, synthesized by ribosomes (like other proteins).</a:t>
            </a:r>
          </a:p>
          <a:p>
            <a:pPr marL="57799" marR="57799" defTabSz="1295400">
              <a:buClr>
                <a:srgbClr val="000000"/>
              </a:buClr>
              <a:buFont typeface="Helvetica"/>
              <a:defRPr b="1" sz="2400">
                <a:uFill>
                  <a:solidFill>
                    <a:srgbClr val="000000"/>
                  </a:solidFill>
                </a:uFill>
              </a:defRPr>
            </a:pPr>
          </a:p>
          <a:p>
            <a:pPr marL="57799" marR="57799" defTabSz="1295400">
              <a:buClr>
                <a:srgbClr val="000000"/>
              </a:buClr>
              <a:buFont typeface="Helvetica"/>
              <a:defRPr b="1" sz="2400">
                <a:uFill>
                  <a:solidFill>
                    <a:srgbClr val="000000"/>
                  </a:solidFill>
                </a:uFill>
              </a:defRPr>
            </a:pPr>
            <a:r>
              <a:t>Signal peptide sequence directs neuropeptide into endoplasmic reticulum, Golgi apparatus, and into secretory vesicles.</a:t>
            </a:r>
          </a:p>
          <a:p>
            <a:pPr marL="57799" marR="57799" defTabSz="1295400">
              <a:buClr>
                <a:srgbClr val="000000"/>
              </a:buClr>
              <a:buFont typeface="Helvetica"/>
              <a:defRPr b="1" sz="2400">
                <a:uFill>
                  <a:solidFill>
                    <a:srgbClr val="000000"/>
                  </a:solidFill>
                </a:uFill>
              </a:defRPr>
            </a:pPr>
          </a:p>
          <a:p>
            <a:pPr marL="57799" marR="57799" defTabSz="1295400">
              <a:buClr>
                <a:srgbClr val="000000"/>
              </a:buClr>
              <a:buFont typeface="Helvetica"/>
              <a:defRPr b="1" sz="2400">
                <a:uFill>
                  <a:solidFill>
                    <a:srgbClr val="000000"/>
                  </a:solidFill>
                </a:uFill>
              </a:defRPr>
            </a:pPr>
            <a:r>
              <a:t>In neurons, neuropeptides are co-localized and released with classical neurotransmitters. </a:t>
            </a:r>
          </a:p>
          <a:p>
            <a:pPr marL="57799" marR="57799" defTabSz="1295400">
              <a:buClr>
                <a:srgbClr val="000000"/>
              </a:buClr>
              <a:buFont typeface="Helvetica"/>
              <a:defRPr b="1" sz="2400">
                <a:uFill>
                  <a:solidFill>
                    <a:srgbClr val="000000"/>
                  </a:solidFill>
                </a:uFill>
              </a:defRPr>
            </a:pPr>
          </a:p>
          <a:p>
            <a:pPr marL="57799" marR="57799" defTabSz="1295400">
              <a:buClr>
                <a:srgbClr val="000000"/>
              </a:buClr>
              <a:buFont typeface="Helvetica"/>
              <a:defRPr b="1" sz="2400">
                <a:uFill>
                  <a:solidFill>
                    <a:srgbClr val="000000"/>
                  </a:solidFill>
                </a:uFill>
              </a:defRPr>
            </a:pPr>
            <a:r>
              <a:t>Many neuropeptides also serve as hormones secreted by glands into the blood.</a:t>
            </a:r>
          </a:p>
          <a:p>
            <a:pPr marL="57799" marR="57799" defTabSz="1295400">
              <a:buClr>
                <a:srgbClr val="000000"/>
              </a:buClr>
              <a:buFont typeface="Helvetica"/>
              <a:defRPr b="1" sz="2400">
                <a:uFill>
                  <a:solidFill>
                    <a:srgbClr val="000000"/>
                  </a:solidFill>
                </a:uFill>
              </a:defRPr>
            </a:pPr>
          </a:p>
          <a:p>
            <a:pPr marL="57799" marR="57799" defTabSz="1295400">
              <a:buClr>
                <a:srgbClr val="000000"/>
              </a:buClr>
              <a:buFont typeface="Helvetica"/>
              <a:defRPr b="1" sz="2400">
                <a:uFill>
                  <a:solidFill>
                    <a:srgbClr val="000000"/>
                  </a:solidFill>
                </a:uFill>
              </a:defRPr>
            </a:pPr>
            <a:r>
              <a:t>Act on G-protein coupled receptors; slow, long-lasting effect on target cells</a:t>
            </a:r>
          </a:p>
        </p:txBody>
      </p:sp>
      <p:sp>
        <p:nvSpPr>
          <p:cNvPr id="278" name="Circle"/>
          <p:cNvSpPr/>
          <p:nvPr/>
        </p:nvSpPr>
        <p:spPr>
          <a:xfrm>
            <a:off x="245533" y="9287933"/>
            <a:ext cx="216165" cy="216165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accent2">
                <a:hueOff val="-2473793"/>
                <a:satOff val="-50209"/>
                <a:lumOff val="235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defRPr sz="3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Neuropeptides -- small chains of amino acids synthesized and released by neurons"/>
          <p:cNvSpPr txBox="1"/>
          <p:nvPr>
            <p:ph type="title"/>
          </p:nvPr>
        </p:nvSpPr>
        <p:spPr>
          <a:xfrm>
            <a:off x="650239" y="-1"/>
            <a:ext cx="10873459" cy="1950721"/>
          </a:xfrm>
          <a:prstGeom prst="rect">
            <a:avLst/>
          </a:prstGeom>
        </p:spPr>
        <p:txBody>
          <a:bodyPr/>
          <a:lstStyle/>
          <a:p>
            <a:pPr/>
            <a:r>
              <a:t>Neuropeptides -- small chains of amino acids synthesized and released by neurons</a:t>
            </a:r>
          </a:p>
        </p:txBody>
      </p:sp>
      <p:sp>
        <p:nvSpPr>
          <p:cNvPr id="281" name="more variety, because combination of 4 to 100 a.a.…"/>
          <p:cNvSpPr txBox="1"/>
          <p:nvPr/>
        </p:nvSpPr>
        <p:spPr>
          <a:xfrm>
            <a:off x="977617" y="8360550"/>
            <a:ext cx="10622053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>
            <a:spAutoFit/>
          </a:bodyPr>
          <a:lstStyle/>
          <a:p>
            <a:pPr marL="57799" marR="57799" defTabSz="1300480">
              <a:buClr>
                <a:srgbClr val="434ED6"/>
              </a:buClr>
              <a:buFont typeface="Helvetica"/>
              <a:defRPr b="1" sz="3400">
                <a:solidFill>
                  <a:srgbClr val="434ED6"/>
                </a:solidFill>
                <a:uFill>
                  <a:solidFill>
                    <a:srgbClr val="434ED6"/>
                  </a:solidFill>
                </a:uFill>
              </a:defRPr>
            </a:pPr>
            <a:r>
              <a:t>more variety, because combination of 4 to 100 a.a.</a:t>
            </a:r>
          </a:p>
          <a:p>
            <a:pPr marL="57799" marR="57799" defTabSz="1300480">
              <a:buClr>
                <a:srgbClr val="434ED6"/>
              </a:buClr>
              <a:buFont typeface="Helvetica"/>
              <a:defRPr b="1" sz="3400">
                <a:solidFill>
                  <a:srgbClr val="434ED6"/>
                </a:solidFill>
                <a:uFill>
                  <a:solidFill>
                    <a:srgbClr val="434ED6"/>
                  </a:solidFill>
                </a:uFill>
              </a:defRPr>
            </a:pPr>
            <a:r>
              <a:t>(similar variety of receptors!)</a:t>
            </a:r>
          </a:p>
        </p:txBody>
      </p:sp>
      <p:pic>
        <p:nvPicPr>
          <p:cNvPr id="28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0926" y="2047374"/>
            <a:ext cx="11702720" cy="5907772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Neuropeptides are cleavage products of prepropeptides"/>
          <p:cNvSpPr txBox="1"/>
          <p:nvPr>
            <p:ph type="title"/>
          </p:nvPr>
        </p:nvSpPr>
        <p:spPr>
          <a:xfrm>
            <a:off x="650239" y="541866"/>
            <a:ext cx="11221158" cy="1433690"/>
          </a:xfrm>
          <a:prstGeom prst="rect">
            <a:avLst/>
          </a:prstGeom>
        </p:spPr>
        <p:txBody>
          <a:bodyPr/>
          <a:lstStyle/>
          <a:p>
            <a:pPr/>
            <a:r>
              <a:t>Neuropeptides are cleavage products of prepropeptides</a:t>
            </a:r>
          </a:p>
        </p:txBody>
      </p:sp>
      <p:pic>
        <p:nvPicPr>
          <p:cNvPr id="28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2750" y="2235200"/>
            <a:ext cx="12217400" cy="6172200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"/>
          <p:cNvGrpSpPr/>
          <p:nvPr/>
        </p:nvGrpSpPr>
        <p:grpSpPr>
          <a:xfrm>
            <a:off x="264159" y="1666239"/>
            <a:ext cx="12462935" cy="7604197"/>
            <a:chOff x="0" y="0"/>
            <a:chExt cx="12462933" cy="7604195"/>
          </a:xfrm>
        </p:grpSpPr>
        <p:pic>
          <p:nvPicPr>
            <p:cNvPr id="79" name="npo00006a.png" descr="npo00006a.png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2462934" cy="76041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0" name="Square"/>
            <p:cNvSpPr/>
            <p:nvPr/>
          </p:nvSpPr>
          <p:spPr>
            <a:xfrm>
              <a:off x="6773" y="3066062"/>
              <a:ext cx="632179" cy="632179"/>
            </a:xfrm>
            <a:prstGeom prst="rect">
              <a:avLst/>
            </a:prstGeom>
            <a:solidFill>
              <a:srgbClr val="FFFFFF"/>
            </a:solidFill>
            <a:ln w="9525" cap="flat">
              <a:noFill/>
              <a:round/>
            </a:ln>
            <a:effectLst/>
          </p:spPr>
          <p:txBody>
            <a:bodyPr wrap="square" lIns="72248" tIns="72248" rIns="72248" bIns="72248" numCol="1" anchor="ctr">
              <a:noAutofit/>
            </a:bodyPr>
            <a:lstStyle/>
            <a:p>
              <a:pPr marL="57799" marR="57799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81" name="Square"/>
            <p:cNvSpPr/>
            <p:nvPr/>
          </p:nvSpPr>
          <p:spPr>
            <a:xfrm>
              <a:off x="6773" y="6823004"/>
              <a:ext cx="632179" cy="632179"/>
            </a:xfrm>
            <a:prstGeom prst="rect">
              <a:avLst/>
            </a:prstGeom>
            <a:solidFill>
              <a:srgbClr val="FFFFFF"/>
            </a:solidFill>
            <a:ln w="9525" cap="flat">
              <a:noFill/>
              <a:round/>
            </a:ln>
            <a:effectLst/>
          </p:spPr>
          <p:txBody>
            <a:bodyPr wrap="square" lIns="72248" tIns="72248" rIns="72248" bIns="72248" numCol="1" anchor="ctr">
              <a:noAutofit/>
            </a:bodyPr>
            <a:lstStyle/>
            <a:p>
              <a:pPr marL="57799" marR="57799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</p:grpSp>
      <p:sp>
        <p:nvSpPr>
          <p:cNvPr id="83" name="Acetylcholine - the first NT"/>
          <p:cNvSpPr txBox="1"/>
          <p:nvPr>
            <p:ph type="title"/>
          </p:nvPr>
        </p:nvSpPr>
        <p:spPr>
          <a:xfrm>
            <a:off x="2564835" y="-614116"/>
            <a:ext cx="9103361" cy="1950721"/>
          </a:xfrm>
          <a:prstGeom prst="rect">
            <a:avLst/>
          </a:prstGeom>
        </p:spPr>
        <p:txBody>
          <a:bodyPr/>
          <a:lstStyle/>
          <a:p>
            <a:pPr/>
            <a:r>
              <a:t>Acetylcholine - the first NT</a:t>
            </a:r>
          </a:p>
        </p:txBody>
      </p:sp>
      <p:sp>
        <p:nvSpPr>
          <p:cNvPr id="84" name="Synthesis"/>
          <p:cNvSpPr txBox="1"/>
          <p:nvPr/>
        </p:nvSpPr>
        <p:spPr>
          <a:xfrm>
            <a:off x="270933" y="993422"/>
            <a:ext cx="1882366" cy="6778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>
            <a:spAutoFit/>
          </a:bodyPr>
          <a:lstStyle>
            <a:lvl1pPr marL="57799" marR="57799" defTabSz="130048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Synthesis</a:t>
            </a:r>
          </a:p>
        </p:txBody>
      </p:sp>
      <p:sp>
        <p:nvSpPr>
          <p:cNvPr id="85" name="Degradation"/>
          <p:cNvSpPr txBox="1"/>
          <p:nvPr/>
        </p:nvSpPr>
        <p:spPr>
          <a:xfrm>
            <a:off x="270933" y="8435058"/>
            <a:ext cx="2362850" cy="6778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>
            <a:spAutoFit/>
          </a:bodyPr>
          <a:lstStyle>
            <a:lvl1pPr marL="57799" marR="57799" defTabSz="130048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Degradation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Neuropeptides &amp; classical NTs in same synapse, but different effects via different receptors"/>
          <p:cNvSpPr txBox="1"/>
          <p:nvPr>
            <p:ph type="title"/>
          </p:nvPr>
        </p:nvSpPr>
        <p:spPr>
          <a:xfrm>
            <a:off x="431800" y="-165100"/>
            <a:ext cx="9105900" cy="1955800"/>
          </a:xfrm>
          <a:prstGeom prst="rect">
            <a:avLst/>
          </a:prstGeom>
        </p:spPr>
        <p:txBody>
          <a:bodyPr/>
          <a:lstStyle/>
          <a:p>
            <a:pPr/>
            <a:r>
              <a:t>Neuropeptides &amp; classical NTs in same synapse, but different effects via different receptors</a:t>
            </a:r>
          </a:p>
        </p:txBody>
      </p:sp>
      <p:pic>
        <p:nvPicPr>
          <p:cNvPr id="288" name="droppedImage.png" descr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5600" y="1778000"/>
            <a:ext cx="9931400" cy="7569200"/>
          </a:xfrm>
          <a:prstGeom prst="rect">
            <a:avLst/>
          </a:prstGeom>
          <a:ln w="12700"/>
        </p:spPr>
      </p:pic>
      <p:grpSp>
        <p:nvGrpSpPr>
          <p:cNvPr id="297" name="Group"/>
          <p:cNvGrpSpPr/>
          <p:nvPr/>
        </p:nvGrpSpPr>
        <p:grpSpPr>
          <a:xfrm>
            <a:off x="9503833" y="478366"/>
            <a:ext cx="3086100" cy="3441701"/>
            <a:chOff x="0" y="0"/>
            <a:chExt cx="3086099" cy="3441700"/>
          </a:xfrm>
        </p:grpSpPr>
        <p:sp>
          <p:nvSpPr>
            <p:cNvPr id="289" name="Line"/>
            <p:cNvSpPr/>
            <p:nvPr/>
          </p:nvSpPr>
          <p:spPr>
            <a:xfrm>
              <a:off x="0" y="0"/>
              <a:ext cx="3086100" cy="265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316" y="0"/>
                  </a:moveTo>
                  <a:lnTo>
                    <a:pt x="6316" y="9551"/>
                  </a:lnTo>
                  <a:lnTo>
                    <a:pt x="2779" y="12931"/>
                  </a:lnTo>
                  <a:lnTo>
                    <a:pt x="505" y="14547"/>
                  </a:lnTo>
                  <a:lnTo>
                    <a:pt x="0" y="17780"/>
                  </a:lnTo>
                  <a:lnTo>
                    <a:pt x="1011" y="20131"/>
                  </a:lnTo>
                  <a:lnTo>
                    <a:pt x="3284" y="20865"/>
                  </a:lnTo>
                  <a:lnTo>
                    <a:pt x="6316" y="21453"/>
                  </a:lnTo>
                  <a:lnTo>
                    <a:pt x="8968" y="21453"/>
                  </a:lnTo>
                  <a:lnTo>
                    <a:pt x="12632" y="21600"/>
                  </a:lnTo>
                  <a:lnTo>
                    <a:pt x="16547" y="21600"/>
                  </a:lnTo>
                  <a:lnTo>
                    <a:pt x="19958" y="21453"/>
                  </a:lnTo>
                  <a:lnTo>
                    <a:pt x="21221" y="17927"/>
                  </a:lnTo>
                  <a:lnTo>
                    <a:pt x="21600" y="14253"/>
                  </a:lnTo>
                  <a:lnTo>
                    <a:pt x="19832" y="12196"/>
                  </a:lnTo>
                  <a:lnTo>
                    <a:pt x="17305" y="11314"/>
                  </a:lnTo>
                  <a:lnTo>
                    <a:pt x="13895" y="9551"/>
                  </a:lnTo>
                  <a:lnTo>
                    <a:pt x="12000" y="7200"/>
                  </a:lnTo>
                  <a:lnTo>
                    <a:pt x="11242" y="2204"/>
                  </a:lnTo>
                  <a:cubicBezTo>
                    <a:pt x="11242" y="2204"/>
                    <a:pt x="10863" y="294"/>
                    <a:pt x="10989" y="0"/>
                  </a:cubicBez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defRPr sz="58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grpSp>
          <p:nvGrpSpPr>
            <p:cNvPr id="293" name="Group"/>
            <p:cNvGrpSpPr/>
            <p:nvPr/>
          </p:nvGrpSpPr>
          <p:grpSpPr>
            <a:xfrm>
              <a:off x="901700" y="1168400"/>
              <a:ext cx="1282700" cy="1282700"/>
              <a:chOff x="0" y="0"/>
              <a:chExt cx="1282700" cy="1282700"/>
            </a:xfrm>
          </p:grpSpPr>
          <p:sp>
            <p:nvSpPr>
              <p:cNvPr id="290" name="Circle"/>
              <p:cNvSpPr/>
              <p:nvPr/>
            </p:nvSpPr>
            <p:spPr>
              <a:xfrm>
                <a:off x="0" y="0"/>
                <a:ext cx="1282700" cy="1282700"/>
              </a:xfrm>
              <a:prstGeom prst="ellipse">
                <a:avLst/>
              </a:prstGeom>
              <a:solidFill>
                <a:srgbClr val="FFFFFF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57799" marR="57799" defTabSz="1295400">
                  <a:defRPr sz="3400">
                    <a:uFill>
                      <a:solidFill>
                        <a:srgbClr val="000000"/>
                      </a:solidFill>
                    </a:uFill>
                    <a:latin typeface="Times"/>
                    <a:ea typeface="Times"/>
                    <a:cs typeface="Times"/>
                    <a:sym typeface="Times"/>
                  </a:defRPr>
                </a:pPr>
              </a:p>
            </p:txBody>
          </p:sp>
          <p:sp>
            <p:nvSpPr>
              <p:cNvPr id="291" name="Circle"/>
              <p:cNvSpPr/>
              <p:nvPr/>
            </p:nvSpPr>
            <p:spPr>
              <a:xfrm>
                <a:off x="119369" y="109208"/>
                <a:ext cx="1051583" cy="1051583"/>
              </a:xfrm>
              <a:prstGeom prst="ellipse">
                <a:avLst/>
              </a:prstGeom>
              <a:solidFill>
                <a:srgbClr val="FFFFFF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57799" marR="57799" defTabSz="1295400">
                  <a:defRPr sz="3400">
                    <a:uFill>
                      <a:solidFill>
                        <a:srgbClr val="000000"/>
                      </a:solidFill>
                    </a:uFill>
                    <a:latin typeface="Times"/>
                    <a:ea typeface="Times"/>
                    <a:cs typeface="Times"/>
                    <a:sym typeface="Times"/>
                  </a:defRPr>
                </a:pPr>
              </a:p>
            </p:txBody>
          </p:sp>
          <p:sp>
            <p:nvSpPr>
              <p:cNvPr id="292" name="ACh…"/>
              <p:cNvSpPr txBox="1"/>
              <p:nvPr/>
            </p:nvSpPr>
            <p:spPr>
              <a:xfrm>
                <a:off x="153065" y="268336"/>
                <a:ext cx="939801" cy="647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marL="57799" marR="57799" algn="ctr" defTabSz="1295400">
                  <a:defRPr b="1">
                    <a:uFill>
                      <a:solidFill>
                        <a:srgbClr val="000000"/>
                      </a:solidFill>
                    </a:uFill>
                  </a:defRPr>
                </a:pPr>
                <a:r>
                  <a:t>ACh</a:t>
                </a:r>
              </a:p>
              <a:p>
                <a:pPr marL="57799" marR="57799" algn="ctr" defTabSz="1295400">
                  <a:defRPr b="1">
                    <a:uFill>
                      <a:solidFill>
                        <a:srgbClr val="000000"/>
                      </a:solidFill>
                    </a:uFill>
                  </a:defRPr>
                </a:pPr>
                <a:r>
                  <a:t>LHRH</a:t>
                </a:r>
              </a:p>
            </p:txBody>
          </p:sp>
        </p:grpSp>
        <p:sp>
          <p:nvSpPr>
            <p:cNvPr id="294" name="Line"/>
            <p:cNvSpPr/>
            <p:nvPr/>
          </p:nvSpPr>
          <p:spPr>
            <a:xfrm>
              <a:off x="88900" y="2806700"/>
              <a:ext cx="2921000" cy="546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7" y="15120"/>
                  </a:moveTo>
                  <a:lnTo>
                    <a:pt x="0" y="7200"/>
                  </a:lnTo>
                  <a:lnTo>
                    <a:pt x="1067" y="720"/>
                  </a:lnTo>
                  <a:lnTo>
                    <a:pt x="3067" y="2160"/>
                  </a:lnTo>
                  <a:lnTo>
                    <a:pt x="6000" y="5040"/>
                  </a:lnTo>
                  <a:lnTo>
                    <a:pt x="10267" y="6480"/>
                  </a:lnTo>
                  <a:lnTo>
                    <a:pt x="15600" y="6480"/>
                  </a:lnTo>
                  <a:lnTo>
                    <a:pt x="18800" y="6480"/>
                  </a:lnTo>
                  <a:lnTo>
                    <a:pt x="20667" y="0"/>
                  </a:lnTo>
                  <a:lnTo>
                    <a:pt x="21600" y="14400"/>
                  </a:lnTo>
                  <a:lnTo>
                    <a:pt x="20800" y="21600"/>
                  </a:ln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defRPr sz="58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295" name="Rounded Rectangle"/>
            <p:cNvSpPr/>
            <p:nvPr/>
          </p:nvSpPr>
          <p:spPr>
            <a:xfrm>
              <a:off x="850900" y="2768600"/>
              <a:ext cx="431800" cy="647700"/>
            </a:xfrm>
            <a:prstGeom prst="roundRect">
              <a:avLst>
                <a:gd name="adj" fmla="val 44118"/>
              </a:avLst>
            </a:prstGeom>
            <a:solidFill>
              <a:srgbClr val="00D2A9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57799" marR="57799" defTabSz="129540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296" name="Triangle"/>
            <p:cNvSpPr/>
            <p:nvPr/>
          </p:nvSpPr>
          <p:spPr>
            <a:xfrm flipH="1" rot="10800000">
              <a:off x="1714500" y="2844800"/>
              <a:ext cx="457200" cy="596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D2A9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57799" marR="57799" defTabSz="129540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</p:grpSp>
      <p:sp>
        <p:nvSpPr>
          <p:cNvPr id="298" name="ACh…"/>
          <p:cNvSpPr txBox="1"/>
          <p:nvPr/>
        </p:nvSpPr>
        <p:spPr>
          <a:xfrm>
            <a:off x="9656233" y="3945466"/>
            <a:ext cx="1460501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57799" marR="57799" algn="ctr" defTabSz="1295400">
              <a:defRPr sz="2400">
                <a:uFill>
                  <a:solidFill>
                    <a:srgbClr val="000000"/>
                  </a:solidFill>
                </a:uFill>
              </a:defRPr>
            </a:pPr>
            <a:r>
              <a:t>ACh</a:t>
            </a:r>
          </a:p>
          <a:p>
            <a:pPr marL="57799" marR="57799" algn="ctr" defTabSz="1295400">
              <a:defRPr sz="2400">
                <a:uFill>
                  <a:solidFill>
                    <a:srgbClr val="000000"/>
                  </a:solidFill>
                </a:uFill>
              </a:defRPr>
            </a:pPr>
            <a:r>
              <a:t>receptor</a:t>
            </a:r>
          </a:p>
        </p:txBody>
      </p:sp>
      <p:sp>
        <p:nvSpPr>
          <p:cNvPr id="299" name="LHRH…"/>
          <p:cNvSpPr txBox="1"/>
          <p:nvPr/>
        </p:nvSpPr>
        <p:spPr>
          <a:xfrm>
            <a:off x="10964333" y="3945466"/>
            <a:ext cx="1460501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57799" marR="57799" algn="ctr" defTabSz="1295400">
              <a:defRPr sz="2400">
                <a:uFill>
                  <a:solidFill>
                    <a:srgbClr val="000000"/>
                  </a:solidFill>
                </a:uFill>
              </a:defRPr>
            </a:pPr>
            <a:r>
              <a:t>LHRH</a:t>
            </a:r>
          </a:p>
          <a:p>
            <a:pPr marL="57799" marR="57799" algn="ctr" defTabSz="1295400">
              <a:defRPr sz="2400">
                <a:uFill>
                  <a:solidFill>
                    <a:srgbClr val="000000"/>
                  </a:solidFill>
                </a:uFill>
              </a:defRPr>
            </a:pPr>
            <a:r>
              <a:t>receptor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89795" y="1025031"/>
            <a:ext cx="5650239" cy="8079962"/>
          </a:xfrm>
          <a:prstGeom prst="rect">
            <a:avLst/>
          </a:prstGeom>
          <a:ln w="12700">
            <a:miter lim="400000"/>
          </a:ln>
        </p:spPr>
      </p:pic>
      <p:sp>
        <p:nvSpPr>
          <p:cNvPr id="302" name="Retrograde Neurotransmitters"/>
          <p:cNvSpPr txBox="1"/>
          <p:nvPr/>
        </p:nvSpPr>
        <p:spPr>
          <a:xfrm>
            <a:off x="505534" y="338384"/>
            <a:ext cx="5961099" cy="627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 anchor="ctr">
            <a:spAutoFit/>
          </a:bodyPr>
          <a:lstStyle>
            <a:lvl1pPr>
              <a:defRPr b="1" sz="3200"/>
            </a:lvl1pPr>
          </a:lstStyle>
          <a:p>
            <a:pPr/>
            <a:r>
              <a:t>Retrograde Neurotransmitters</a:t>
            </a:r>
          </a:p>
        </p:txBody>
      </p:sp>
      <p:sp>
        <p:nvSpPr>
          <p:cNvPr id="303" name="transmitters synthesized in postsynaptic neuron,…"/>
          <p:cNvSpPr txBox="1"/>
          <p:nvPr/>
        </p:nvSpPr>
        <p:spPr>
          <a:xfrm>
            <a:off x="768001" y="1549117"/>
            <a:ext cx="5641284" cy="6215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 anchor="ctr">
            <a:spAutoFit/>
          </a:bodyPr>
          <a:lstStyle/>
          <a:p>
            <a:pPr>
              <a:defRPr sz="3200"/>
            </a:pPr>
          </a:p>
          <a:p>
            <a:pPr>
              <a:defRPr sz="2800"/>
            </a:pPr>
            <a:r>
              <a:t>transmitters synthesized in postsynaptic neuron,</a:t>
            </a:r>
          </a:p>
          <a:p>
            <a:pPr>
              <a:defRPr sz="2800"/>
            </a:pPr>
            <a:r>
              <a:t>then float back across synapse to presynaptic neuron</a:t>
            </a:r>
          </a:p>
          <a:p>
            <a:pPr>
              <a:defRPr sz="3200"/>
            </a:pPr>
          </a:p>
          <a:p>
            <a:pPr marL="497840" indent="-457200">
              <a:buSzPct val="100000"/>
              <a:buChar char="•"/>
              <a:defRPr sz="3200"/>
            </a:pPr>
            <a:r>
              <a:t>small gas molecules</a:t>
            </a:r>
          </a:p>
          <a:p>
            <a:pPr marL="497840" indent="-457200">
              <a:buSzPct val="100000"/>
              <a:buChar char="•"/>
              <a:defRPr sz="3200"/>
            </a:pPr>
            <a:r>
              <a:t>lipid-derived molecules</a:t>
            </a:r>
          </a:p>
          <a:p>
            <a:pPr>
              <a:defRPr sz="3200"/>
            </a:pPr>
          </a:p>
          <a:p>
            <a:pPr>
              <a:defRPr sz="3200"/>
            </a:pPr>
            <a:r>
              <a:t>endocannibinoids &amp; cannibinoid receptors:</a:t>
            </a:r>
          </a:p>
          <a:p>
            <a:pPr>
              <a:defRPr sz="3200"/>
            </a:pPr>
            <a:r>
              <a:t>most common receptors in brain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How to detect Neurotransmitte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How to detect Neurotransmitters</a:t>
            </a:r>
          </a:p>
        </p:txBody>
      </p:sp>
      <p:sp>
        <p:nvSpPr>
          <p:cNvPr id="306" name="Classical…"/>
          <p:cNvSpPr txBox="1"/>
          <p:nvPr/>
        </p:nvSpPr>
        <p:spPr>
          <a:xfrm>
            <a:off x="3099392" y="1700106"/>
            <a:ext cx="4685963" cy="1517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>
            <a:spAutoFit/>
          </a:bodyPr>
          <a:lstStyle/>
          <a:p>
            <a:pPr marL="57799" marR="57799" algn="ctr" defTabSz="1300480">
              <a:buClr>
                <a:srgbClr val="434ED6"/>
              </a:buClr>
              <a:buFont typeface="Helvetica"/>
              <a:defRPr b="1" sz="4400">
                <a:solidFill>
                  <a:srgbClr val="434ED6"/>
                </a:solidFill>
                <a:uFill>
                  <a:solidFill>
                    <a:srgbClr val="434ED6"/>
                  </a:solidFill>
                </a:uFill>
              </a:defRPr>
            </a:pPr>
            <a:r>
              <a:t>Classical </a:t>
            </a:r>
          </a:p>
          <a:p>
            <a:pPr marL="57799" marR="57799" algn="ctr" defTabSz="1300480">
              <a:buClr>
                <a:srgbClr val="434ED6"/>
              </a:buClr>
              <a:buFont typeface="Helvetica"/>
              <a:defRPr b="1" sz="4400">
                <a:solidFill>
                  <a:srgbClr val="434ED6"/>
                </a:solidFill>
                <a:uFill>
                  <a:solidFill>
                    <a:srgbClr val="434ED6"/>
                  </a:solidFill>
                </a:uFill>
              </a:defRPr>
            </a:pPr>
            <a:r>
              <a:t>small molecules</a:t>
            </a:r>
          </a:p>
        </p:txBody>
      </p:sp>
      <p:sp>
        <p:nvSpPr>
          <p:cNvPr id="307" name="Neuropeptides"/>
          <p:cNvSpPr txBox="1"/>
          <p:nvPr/>
        </p:nvSpPr>
        <p:spPr>
          <a:xfrm>
            <a:off x="8087359" y="2298417"/>
            <a:ext cx="4266863" cy="8308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>
            <a:spAutoFit/>
          </a:bodyPr>
          <a:lstStyle>
            <a:lvl1pPr marL="57799" marR="57799" defTabSz="1300480">
              <a:buClr>
                <a:srgbClr val="434ED6"/>
              </a:buClr>
              <a:buFont typeface="Helvetica"/>
              <a:defRPr b="1" sz="4400">
                <a:solidFill>
                  <a:srgbClr val="434ED6"/>
                </a:solidFill>
                <a:uFill>
                  <a:solidFill>
                    <a:srgbClr val="434ED6"/>
                  </a:solidFill>
                </a:uFill>
              </a:defRPr>
            </a:lvl1pPr>
          </a:lstStyle>
          <a:p>
            <a:pPr/>
            <a:r>
              <a:t>Neuropeptides</a:t>
            </a:r>
          </a:p>
        </p:txBody>
      </p:sp>
      <p:sp>
        <p:nvSpPr>
          <p:cNvPr id="308" name="proteins"/>
          <p:cNvSpPr txBox="1"/>
          <p:nvPr/>
        </p:nvSpPr>
        <p:spPr>
          <a:xfrm>
            <a:off x="286737" y="4784231"/>
            <a:ext cx="2474526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>
            <a:lvl1pPr marL="57799" marR="57799" algn="r" defTabSz="1300480">
              <a:spcBef>
                <a:spcPts val="2000"/>
              </a:spcBef>
              <a:buClr>
                <a:srgbClr val="D84800"/>
              </a:buClr>
              <a:buFont typeface="Helvetica"/>
              <a:defRPr b="1" sz="3400">
                <a:solidFill>
                  <a:srgbClr val="D84800"/>
                </a:solidFill>
                <a:uFill>
                  <a:solidFill>
                    <a:srgbClr val="D84800"/>
                  </a:solidFill>
                </a:uFill>
              </a:defRPr>
            </a:lvl1pPr>
          </a:lstStyle>
          <a:p>
            <a:pPr/>
            <a:r>
              <a:t>proteins</a:t>
            </a:r>
          </a:p>
        </p:txBody>
      </p:sp>
      <p:sp>
        <p:nvSpPr>
          <p:cNvPr id="309" name="mRNA"/>
          <p:cNvSpPr txBox="1"/>
          <p:nvPr/>
        </p:nvSpPr>
        <p:spPr>
          <a:xfrm>
            <a:off x="286737" y="6005688"/>
            <a:ext cx="2474526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>
            <a:lvl1pPr marL="57799" marR="57799" algn="r" defTabSz="1300480">
              <a:spcBef>
                <a:spcPts val="2000"/>
              </a:spcBef>
              <a:buClr>
                <a:srgbClr val="D84800"/>
              </a:buClr>
              <a:buFont typeface="Helvetica"/>
              <a:defRPr b="1" sz="3400">
                <a:solidFill>
                  <a:srgbClr val="D84800"/>
                </a:solidFill>
                <a:uFill>
                  <a:solidFill>
                    <a:srgbClr val="D84800"/>
                  </a:solidFill>
                </a:uFill>
              </a:defRPr>
            </a:lvl1pPr>
          </a:lstStyle>
          <a:p>
            <a:pPr/>
            <a:r>
              <a:t>mRNA</a:t>
            </a:r>
          </a:p>
        </p:txBody>
      </p:sp>
      <p:sp>
        <p:nvSpPr>
          <p:cNvPr id="310" name="enzyme, uptake gene expression"/>
          <p:cNvSpPr txBox="1"/>
          <p:nvPr/>
        </p:nvSpPr>
        <p:spPr>
          <a:xfrm>
            <a:off x="3292968" y="6005688"/>
            <a:ext cx="4298810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>
            <a:lvl1pPr marL="57799" marR="57799" algn="ctr" defTabSz="1300480">
              <a:buClr>
                <a:srgbClr val="000000"/>
              </a:buClr>
              <a:buFont typeface="Helvetica"/>
              <a:defRPr b="1" sz="3400"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enzyme, uptake gene expression</a:t>
            </a:r>
          </a:p>
        </p:txBody>
      </p:sp>
      <p:sp>
        <p:nvSpPr>
          <p:cNvPr id="311" name="Neuropeptide gene expression"/>
          <p:cNvSpPr txBox="1"/>
          <p:nvPr/>
        </p:nvSpPr>
        <p:spPr>
          <a:xfrm>
            <a:off x="7824328" y="6005688"/>
            <a:ext cx="4840677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/>
          <a:p>
            <a:pPr marL="57799" marR="57799" algn="ctr" defTabSz="1300480">
              <a:buClr>
                <a:srgbClr val="000000"/>
              </a:buClr>
              <a:buFont typeface="Helvetica"/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b="1">
                <a:latin typeface="+mn-lt"/>
                <a:ea typeface="+mn-ea"/>
                <a:cs typeface="+mn-cs"/>
                <a:sym typeface="Helvetica"/>
              </a:rPr>
              <a:t>Neuropeptide gene expression</a:t>
            </a:r>
            <a:r>
              <a:rPr b="1" sz="2400">
                <a:solidFill>
                  <a:srgbClr val="D84800"/>
                </a:solidFill>
                <a:uFill>
                  <a:solidFill>
                    <a:srgbClr val="D84800"/>
                  </a:solidFill>
                </a:uFill>
                <a:latin typeface="+mn-lt"/>
                <a:ea typeface="+mn-ea"/>
                <a:cs typeface="+mn-cs"/>
                <a:sym typeface="Helvetica"/>
              </a:rPr>
              <a:t> </a:t>
            </a:r>
          </a:p>
        </p:txBody>
      </p:sp>
      <p:sp>
        <p:nvSpPr>
          <p:cNvPr id="312" name="uptake or enzymes"/>
          <p:cNvSpPr txBox="1"/>
          <p:nvPr/>
        </p:nvSpPr>
        <p:spPr>
          <a:xfrm>
            <a:off x="3350541" y="4784231"/>
            <a:ext cx="4123282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>
            <a:spAutoFit/>
          </a:bodyPr>
          <a:lstStyle>
            <a:lvl1pPr marL="57799" marR="57799" defTabSz="1300480">
              <a:buClr>
                <a:srgbClr val="000000"/>
              </a:buClr>
              <a:buFont typeface="Helvetica"/>
              <a:defRPr b="1" sz="3400"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uptake or enzymes</a:t>
            </a:r>
          </a:p>
        </p:txBody>
      </p:sp>
      <p:sp>
        <p:nvSpPr>
          <p:cNvPr id="313" name="Neuropeptide itself"/>
          <p:cNvSpPr txBox="1"/>
          <p:nvPr/>
        </p:nvSpPr>
        <p:spPr>
          <a:xfrm>
            <a:off x="8310880" y="4784231"/>
            <a:ext cx="414635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>
            <a:spAutoFit/>
          </a:bodyPr>
          <a:lstStyle>
            <a:lvl1pPr marL="57799" marR="57799" defTabSz="1300480">
              <a:buClr>
                <a:srgbClr val="000000"/>
              </a:buClr>
              <a:buFont typeface="Helvetica"/>
              <a:defRPr b="1" sz="3400"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Neuropeptide itself</a:t>
            </a:r>
          </a:p>
        </p:txBody>
      </p:sp>
      <p:sp>
        <p:nvSpPr>
          <p:cNvPr id="314" name="Neurotransmitter itself"/>
          <p:cNvSpPr txBox="1"/>
          <p:nvPr/>
        </p:nvSpPr>
        <p:spPr>
          <a:xfrm>
            <a:off x="3732170" y="3686950"/>
            <a:ext cx="3707145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>
            <a:spAutoFit/>
          </a:bodyPr>
          <a:lstStyle>
            <a:lvl1pPr marL="57799" marR="57799" algn="ctr" defTabSz="1300480">
              <a:buClr>
                <a:srgbClr val="000000"/>
              </a:buClr>
              <a:buFont typeface="Helvetica"/>
              <a:defRPr b="1" sz="2400"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Neurotransmitter itself</a:t>
            </a:r>
          </a:p>
        </p:txBody>
      </p:sp>
      <p:sp>
        <p:nvSpPr>
          <p:cNvPr id="315" name="Line"/>
          <p:cNvSpPr/>
          <p:nvPr/>
        </p:nvSpPr>
        <p:spPr>
          <a:xfrm flipH="1">
            <a:off x="7911253" y="2153919"/>
            <a:ext cx="2259" cy="5179344"/>
          </a:xfrm>
          <a:prstGeom prst="line">
            <a:avLst/>
          </a:prstGeom>
          <a:ln w="76200">
            <a:solidFill>
              <a:srgbClr val="BFBFBF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16" name="histochemical"/>
          <p:cNvSpPr txBox="1"/>
          <p:nvPr/>
        </p:nvSpPr>
        <p:spPr>
          <a:xfrm>
            <a:off x="155786" y="3585350"/>
            <a:ext cx="3305388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>
            <a:lvl1pPr marL="57799" marR="57799" algn="r" defTabSz="1300480">
              <a:spcBef>
                <a:spcPts val="2000"/>
              </a:spcBef>
              <a:buClr>
                <a:srgbClr val="D84800"/>
              </a:buClr>
              <a:buFont typeface="Helvetica"/>
              <a:defRPr b="1" sz="3400">
                <a:solidFill>
                  <a:srgbClr val="D84800"/>
                </a:solidFill>
                <a:uFill>
                  <a:solidFill>
                    <a:srgbClr val="D84800"/>
                  </a:solidFill>
                </a:uFill>
              </a:defRPr>
            </a:lvl1pPr>
          </a:lstStyle>
          <a:p>
            <a:pPr/>
            <a:r>
              <a:t>histochemical</a:t>
            </a:r>
          </a:p>
        </p:txBody>
      </p:sp>
      <p:sp>
        <p:nvSpPr>
          <p:cNvPr id="317" name="Neuropeptide itself"/>
          <p:cNvSpPr txBox="1"/>
          <p:nvPr/>
        </p:nvSpPr>
        <p:spPr>
          <a:xfrm>
            <a:off x="8566284" y="3682435"/>
            <a:ext cx="3164855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>
            <a:spAutoFit/>
          </a:bodyPr>
          <a:lstStyle>
            <a:lvl1pPr marL="57799" marR="57799" algn="ctr" defTabSz="1300480">
              <a:buClr>
                <a:srgbClr val="000000"/>
              </a:buClr>
              <a:buFont typeface="Helvetica"/>
              <a:defRPr b="1" sz="2400"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Neuropeptide itself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use immunohistochemistry to detect chemicals, proteins"/>
          <p:cNvSpPr txBox="1"/>
          <p:nvPr>
            <p:ph type="title"/>
          </p:nvPr>
        </p:nvSpPr>
        <p:spPr>
          <a:xfrm>
            <a:off x="650239" y="252870"/>
            <a:ext cx="10198384" cy="1697850"/>
          </a:xfrm>
          <a:prstGeom prst="rect">
            <a:avLst/>
          </a:prstGeom>
        </p:spPr>
        <p:txBody>
          <a:bodyPr/>
          <a:lstStyle/>
          <a:p>
            <a:pPr/>
            <a:r>
              <a:t>use </a:t>
            </a:r>
            <a:r>
              <a:rPr>
                <a:solidFill>
                  <a:srgbClr val="434ED6"/>
                </a:solidFill>
                <a:uFill>
                  <a:solidFill>
                    <a:srgbClr val="434ED6"/>
                  </a:solidFill>
                </a:uFill>
              </a:rPr>
              <a:t>immunohistochemistry</a:t>
            </a:r>
            <a:r>
              <a:t> to detect chemicals, proteins</a:t>
            </a:r>
          </a:p>
        </p:txBody>
      </p:sp>
      <p:pic>
        <p:nvPicPr>
          <p:cNvPr id="32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9450" y="2578100"/>
            <a:ext cx="11658600" cy="4597400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use in situ hybridization to detect mRNA for enzymes, transporters, or neuropeptides"/>
          <p:cNvSpPr txBox="1"/>
          <p:nvPr>
            <p:ph type="title"/>
          </p:nvPr>
        </p:nvSpPr>
        <p:spPr>
          <a:xfrm>
            <a:off x="650239" y="541866"/>
            <a:ext cx="11656908" cy="1842348"/>
          </a:xfrm>
          <a:prstGeom prst="rect">
            <a:avLst/>
          </a:prstGeom>
        </p:spPr>
        <p:txBody>
          <a:bodyPr/>
          <a:lstStyle/>
          <a:p>
            <a:pPr/>
            <a:r>
              <a:t>use </a:t>
            </a:r>
            <a:r>
              <a:rPr>
                <a:solidFill>
                  <a:srgbClr val="434ED6"/>
                </a:solidFill>
                <a:uFill>
                  <a:solidFill>
                    <a:srgbClr val="434ED6"/>
                  </a:solidFill>
                </a:uFill>
              </a:rPr>
              <a:t>in situ hybridization</a:t>
            </a:r>
            <a:r>
              <a:t> to detect mRNA for enzymes, transporters, or neuropeptides</a:t>
            </a:r>
          </a:p>
        </p:txBody>
      </p:sp>
      <p:pic>
        <p:nvPicPr>
          <p:cNvPr id="32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7050" y="2298700"/>
            <a:ext cx="11963400" cy="5156200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Example: Visualizing Serotonin"/>
          <p:cNvSpPr txBox="1"/>
          <p:nvPr>
            <p:ph type="title"/>
          </p:nvPr>
        </p:nvSpPr>
        <p:spPr>
          <a:xfrm>
            <a:off x="180622" y="-487681"/>
            <a:ext cx="9103360" cy="1950721"/>
          </a:xfrm>
          <a:prstGeom prst="rect">
            <a:avLst/>
          </a:prstGeom>
        </p:spPr>
        <p:txBody>
          <a:bodyPr/>
          <a:lstStyle/>
          <a:p>
            <a:pPr/>
            <a:r>
              <a:t>Example: Visualizing Serotonin</a:t>
            </a:r>
          </a:p>
        </p:txBody>
      </p:sp>
      <p:pic>
        <p:nvPicPr>
          <p:cNvPr id="32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35150" y="742950"/>
            <a:ext cx="9156700" cy="8813800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Cell bodies that synthesize serotonin"/>
          <p:cNvSpPr txBox="1"/>
          <p:nvPr>
            <p:ph type="title"/>
          </p:nvPr>
        </p:nvSpPr>
        <p:spPr>
          <a:xfrm>
            <a:off x="650239" y="155786"/>
            <a:ext cx="10354170" cy="1794935"/>
          </a:xfrm>
          <a:prstGeom prst="rect">
            <a:avLst/>
          </a:prstGeom>
        </p:spPr>
        <p:txBody>
          <a:bodyPr/>
          <a:lstStyle/>
          <a:p>
            <a:pPr/>
            <a:r>
              <a:t>Cell bodies that synthesize serotonin</a:t>
            </a:r>
          </a:p>
        </p:txBody>
      </p:sp>
      <p:pic>
        <p:nvPicPr>
          <p:cNvPr id="329" name="image.pdf" descr="image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52214" y="1472070"/>
            <a:ext cx="6412090" cy="608697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0" name="image.pdf" descr="image.pdf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25066" y="1643662"/>
            <a:ext cx="7513887" cy="7983504"/>
          </a:xfrm>
          <a:prstGeom prst="rect">
            <a:avLst/>
          </a:prstGeom>
          <a:ln w="12700">
            <a:miter lim="400000"/>
          </a:ln>
        </p:spPr>
      </p:pic>
      <p:sp>
        <p:nvSpPr>
          <p:cNvPr id="331" name="antibodies that bind serotonin"/>
          <p:cNvSpPr txBox="1"/>
          <p:nvPr/>
        </p:nvSpPr>
        <p:spPr>
          <a:xfrm>
            <a:off x="1426915" y="7947377"/>
            <a:ext cx="3612446" cy="1211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>
            <a:lvl1pPr marL="57799" marR="57799" defTabSz="130048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antibodies that bind serotonin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Cell bodies that express mRNA for serotonin transporter"/>
          <p:cNvSpPr txBox="1"/>
          <p:nvPr>
            <p:ph type="title"/>
          </p:nvPr>
        </p:nvSpPr>
        <p:spPr>
          <a:xfrm>
            <a:off x="650239" y="203199"/>
            <a:ext cx="10451255" cy="1747521"/>
          </a:xfrm>
          <a:prstGeom prst="rect">
            <a:avLst/>
          </a:prstGeom>
        </p:spPr>
        <p:txBody>
          <a:bodyPr/>
          <a:lstStyle/>
          <a:p>
            <a:pPr/>
            <a:r>
              <a:t>Cell bodies that express mRNA for serotonin transporter</a:t>
            </a:r>
          </a:p>
        </p:txBody>
      </p:sp>
      <p:pic>
        <p:nvPicPr>
          <p:cNvPr id="334" name="image.png" descr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2550" y="2068124"/>
            <a:ext cx="11869140" cy="6344357"/>
          </a:xfrm>
          <a:prstGeom prst="rect">
            <a:avLst/>
          </a:prstGeom>
          <a:ln w="12700">
            <a:miter lim="400000"/>
          </a:ln>
        </p:spPr>
      </p:pic>
      <p:sp>
        <p:nvSpPr>
          <p:cNvPr id="335" name="radioactive DNA probe that sticks to 5HT-T RNA"/>
          <p:cNvSpPr txBox="1"/>
          <p:nvPr/>
        </p:nvSpPr>
        <p:spPr>
          <a:xfrm>
            <a:off x="957297" y="8416995"/>
            <a:ext cx="6990081" cy="1211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>
            <a:lvl1pPr marL="57799" marR="57799" defTabSz="130048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radioactive DNA probe that sticks to 5HT-T RNA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Neurotransmitters and Receptors…"/>
          <p:cNvSpPr txBox="1"/>
          <p:nvPr/>
        </p:nvSpPr>
        <p:spPr>
          <a:xfrm>
            <a:off x="520700" y="398685"/>
            <a:ext cx="11607800" cy="6670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7799" marR="57799" defTabSz="1295400">
              <a:defRPr b="1" sz="3600">
                <a:solidFill>
                  <a:srgbClr val="0056D6"/>
                </a:solidFill>
                <a:uFill>
                  <a:solidFill>
                    <a:srgbClr val="0056D6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Neurotransmitters and Receptors</a:t>
            </a:r>
          </a:p>
          <a:p>
            <a:pPr marL="57799" marR="57799" defTabSz="1295400">
              <a:defRPr b="1"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  <a:p>
            <a:pPr marL="57799" marR="57799" defTabSz="1295400">
              <a:defRPr b="1"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1. Ligand-Gated Ion Channels</a:t>
            </a:r>
          </a:p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Neurotransmitter binds to channel protein, causing it to open and allow ions to move into the cell.</a:t>
            </a:r>
          </a:p>
          <a:p>
            <a:pPr marL="57799" marR="57799" defTabSz="1295400">
              <a:defRPr b="1"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  <a:p>
            <a:pPr marL="57799" marR="57799" defTabSz="1295400">
              <a:defRPr b="1"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2. G-Protein Coupled Receptors</a:t>
            </a:r>
          </a:p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Neurotransmitter binds to receptor protein, which activates a complex of G-proteins (interact with GTP).</a:t>
            </a:r>
          </a:p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  <a:p>
            <a:pPr marL="57799" marR="57799" defTabSz="1295400">
              <a:defRPr b="1"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Activated G-proteins</a:t>
            </a:r>
          </a:p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i. can interact with ion channels in membrane to change Vm</a:t>
            </a:r>
          </a:p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ii. can activate second messenger systems like adenylate cyclase to raise cAMP levels in the cytoplasm for slower, intracellular signaling.</a:t>
            </a:r>
          </a:p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iii. G-proteins can be stimulatory (G</a:t>
            </a:r>
            <a:r>
              <a:rPr baseline="-5999"/>
              <a:t>s </a:t>
            </a:r>
            <a:r>
              <a:t>-&gt; more cAMP) or inhibitory (G</a:t>
            </a:r>
            <a:r>
              <a:rPr baseline="-5999"/>
              <a:t>i </a:t>
            </a:r>
            <a:r>
              <a:t>-&gt; less cAMP)</a:t>
            </a:r>
          </a:p>
        </p:txBody>
      </p:sp>
      <p:sp>
        <p:nvSpPr>
          <p:cNvPr id="338" name="A single neurotransmitter can act on multiple types of receptors.…"/>
          <p:cNvSpPr txBox="1"/>
          <p:nvPr/>
        </p:nvSpPr>
        <p:spPr>
          <a:xfrm>
            <a:off x="533400" y="7320185"/>
            <a:ext cx="11607800" cy="1869630"/>
          </a:xfrm>
          <a:prstGeom prst="rect">
            <a:avLst/>
          </a:prstGeom>
          <a:solidFill>
            <a:srgbClr val="FEFCD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A single neurotransmitter can act on multiple types of receptors.</a:t>
            </a:r>
          </a:p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Type of receptor determines the response of the postsynaptic target cell.</a:t>
            </a:r>
          </a:p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So one neurotransmitter can have opposite effects on 2 different postsynaptic cells, if each postsynaptic cell has a different receptor type.</a:t>
            </a:r>
          </a:p>
        </p:txBody>
      </p:sp>
      <p:sp>
        <p:nvSpPr>
          <p:cNvPr id="339" name="Circle"/>
          <p:cNvSpPr/>
          <p:nvPr/>
        </p:nvSpPr>
        <p:spPr>
          <a:xfrm>
            <a:off x="245533" y="9287933"/>
            <a:ext cx="216165" cy="216165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accent2">
                <a:hueOff val="-2473793"/>
                <a:satOff val="-50209"/>
                <a:lumOff val="235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defRPr sz="3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npo000068.png" descr="npo000068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3900" y="812800"/>
            <a:ext cx="11544300" cy="9613900"/>
          </a:xfrm>
          <a:prstGeom prst="rect">
            <a:avLst/>
          </a:prstGeom>
          <a:ln w="12700">
            <a:miter lim="400000"/>
          </a:ln>
        </p:spPr>
      </p:pic>
      <p:sp>
        <p:nvSpPr>
          <p:cNvPr id="342" name="Ion Channel…"/>
          <p:cNvSpPr txBox="1"/>
          <p:nvPr/>
        </p:nvSpPr>
        <p:spPr>
          <a:xfrm>
            <a:off x="4634483" y="8267700"/>
            <a:ext cx="2785671" cy="1295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57799" marR="57799" algn="ctr" defTabSz="1295400">
              <a:defRPr sz="3400">
                <a:solidFill>
                  <a:srgbClr val="E32400"/>
                </a:solidFill>
                <a:uFill>
                  <a:solidFill>
                    <a:srgbClr val="E324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Ion Channel </a:t>
            </a:r>
          </a:p>
          <a:p>
            <a:pPr marL="57799" marR="57799" algn="ctr" defTabSz="1295400">
              <a:defRPr sz="3400">
                <a:solidFill>
                  <a:srgbClr val="E32400"/>
                </a:solidFill>
                <a:uFill>
                  <a:solidFill>
                    <a:srgbClr val="E324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Receptor</a:t>
            </a:r>
          </a:p>
        </p:txBody>
      </p:sp>
      <p:sp>
        <p:nvSpPr>
          <p:cNvPr id="343" name="G-Protein…"/>
          <p:cNvSpPr txBox="1"/>
          <p:nvPr/>
        </p:nvSpPr>
        <p:spPr>
          <a:xfrm>
            <a:off x="8102600" y="8267700"/>
            <a:ext cx="3860800" cy="1295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57799" marR="57799" algn="ctr" defTabSz="1295400">
              <a:defRPr sz="3400">
                <a:solidFill>
                  <a:srgbClr val="E32400"/>
                </a:solidFill>
                <a:uFill>
                  <a:solidFill>
                    <a:srgbClr val="E324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G-Protein</a:t>
            </a:r>
          </a:p>
          <a:p>
            <a:pPr marL="57799" marR="57799" algn="ctr" defTabSz="1295400">
              <a:defRPr sz="3400">
                <a:solidFill>
                  <a:srgbClr val="E32400"/>
                </a:solidFill>
                <a:uFill>
                  <a:solidFill>
                    <a:srgbClr val="E324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Coupled Receptor</a:t>
            </a:r>
          </a:p>
        </p:txBody>
      </p:sp>
      <p:sp>
        <p:nvSpPr>
          <p:cNvPr id="344" name="Terminology:"/>
          <p:cNvSpPr txBox="1"/>
          <p:nvPr/>
        </p:nvSpPr>
        <p:spPr>
          <a:xfrm>
            <a:off x="419100" y="0"/>
            <a:ext cx="2851242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57799" marR="57799" defTabSz="129540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b="1">
                <a:latin typeface="+mn-lt"/>
                <a:ea typeface="+mn-ea"/>
                <a:cs typeface="+mn-cs"/>
                <a:sym typeface="Helvetica"/>
              </a:rPr>
              <a:t>Terminology</a:t>
            </a:r>
            <a:r>
              <a:t>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Vagusstoff1.png" descr="Vagusstoff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52035" y="1643662"/>
            <a:ext cx="8182188" cy="3847254"/>
          </a:xfrm>
          <a:prstGeom prst="rect">
            <a:avLst/>
          </a:prstGeom>
          <a:ln w="12700"/>
        </p:spPr>
      </p:pic>
      <p:pic>
        <p:nvPicPr>
          <p:cNvPr id="88" name="Vagusstoff2.png" descr="Vagusstoff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5359" y="5508977"/>
            <a:ext cx="10295468" cy="4407183"/>
          </a:xfrm>
          <a:prstGeom prst="rect">
            <a:avLst/>
          </a:prstGeom>
          <a:ln w="12700"/>
        </p:spPr>
      </p:pic>
      <p:sp>
        <p:nvSpPr>
          <p:cNvPr id="89" name="Otto Loewi and Vagusstoff"/>
          <p:cNvSpPr txBox="1"/>
          <p:nvPr>
            <p:ph type="title"/>
          </p:nvPr>
        </p:nvSpPr>
        <p:spPr>
          <a:xfrm>
            <a:off x="650239" y="-1"/>
            <a:ext cx="8416997" cy="957299"/>
          </a:xfrm>
          <a:prstGeom prst="rect">
            <a:avLst/>
          </a:prstGeom>
        </p:spPr>
        <p:txBody>
          <a:bodyPr/>
          <a:lstStyle/>
          <a:p>
            <a:pPr/>
            <a:r>
              <a:t>Otto Loewi and Vagusstoff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Fox Figure 7.27"/>
          <p:cNvSpPr txBox="1"/>
          <p:nvPr/>
        </p:nvSpPr>
        <p:spPr>
          <a:xfrm>
            <a:off x="10680700" y="9131300"/>
            <a:ext cx="18542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57799" marR="57799" defTabSz="1295400">
              <a:buClr>
                <a:srgbClr val="000000"/>
              </a:buClr>
              <a:buFont typeface="Arial"/>
              <a:defRPr sz="1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Fox Figure 7.27</a:t>
            </a:r>
          </a:p>
        </p:txBody>
      </p:sp>
      <p:grpSp>
        <p:nvGrpSpPr>
          <p:cNvPr id="349" name="Group"/>
          <p:cNvGrpSpPr/>
          <p:nvPr/>
        </p:nvGrpSpPr>
        <p:grpSpPr>
          <a:xfrm>
            <a:off x="330200" y="2159000"/>
            <a:ext cx="12357100" cy="5260058"/>
            <a:chOff x="0" y="0"/>
            <a:chExt cx="12357100" cy="5260057"/>
          </a:xfrm>
        </p:grpSpPr>
        <p:pic>
          <p:nvPicPr>
            <p:cNvPr id="347" name="fox78119_0727.jpg" descr="fox78119_0727.jpg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180057"/>
              <a:ext cx="12357100" cy="5080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48" name="Rectangle"/>
            <p:cNvSpPr/>
            <p:nvPr/>
          </p:nvSpPr>
          <p:spPr>
            <a:xfrm>
              <a:off x="2565400" y="0"/>
              <a:ext cx="7200900" cy="342900"/>
            </a:xfrm>
            <a:prstGeom prst="rect">
              <a:avLst/>
            </a:prstGeom>
            <a:solidFill>
              <a:srgbClr val="FFFFFF"/>
            </a:soli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57799" marR="57799" defTabSz="1295400">
                <a:defRPr sz="240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350" name="G-Proteins can directly affect ion channels"/>
          <p:cNvSpPr txBox="1"/>
          <p:nvPr/>
        </p:nvSpPr>
        <p:spPr>
          <a:xfrm>
            <a:off x="330200" y="596900"/>
            <a:ext cx="8415193" cy="55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marL="57799" marR="57799" defTabSz="1295400">
              <a:defRPr b="1" sz="3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G-Proteins can directly affect ion channels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Fox Table 7.6"/>
          <p:cNvSpPr txBox="1"/>
          <p:nvPr/>
        </p:nvSpPr>
        <p:spPr>
          <a:xfrm>
            <a:off x="495300" y="9245600"/>
            <a:ext cx="18542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57799" marR="57799" defTabSz="1295400">
              <a:buClr>
                <a:srgbClr val="000000"/>
              </a:buClr>
              <a:buFont typeface="Arial"/>
              <a:defRPr sz="1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Fox Table 7.6</a:t>
            </a:r>
          </a:p>
        </p:txBody>
      </p:sp>
      <p:grpSp>
        <p:nvGrpSpPr>
          <p:cNvPr id="355" name="Group"/>
          <p:cNvGrpSpPr/>
          <p:nvPr/>
        </p:nvGrpSpPr>
        <p:grpSpPr>
          <a:xfrm>
            <a:off x="2387600" y="736600"/>
            <a:ext cx="8242300" cy="8107116"/>
            <a:chOff x="0" y="0"/>
            <a:chExt cx="8242299" cy="8107115"/>
          </a:xfrm>
        </p:grpSpPr>
        <p:pic>
          <p:nvPicPr>
            <p:cNvPr id="353" name="fox78119_tb0706.jpg" descr="fox78119_tb0706.jpg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173284"/>
              <a:ext cx="8242300" cy="79338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54" name="Rectangle"/>
            <p:cNvSpPr/>
            <p:nvPr/>
          </p:nvSpPr>
          <p:spPr>
            <a:xfrm>
              <a:off x="508000" y="0"/>
              <a:ext cx="7200900" cy="342900"/>
            </a:xfrm>
            <a:prstGeom prst="rect">
              <a:avLst/>
            </a:prstGeom>
            <a:solidFill>
              <a:srgbClr val="FFFFFF"/>
            </a:soli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57799" marR="57799" defTabSz="1295400">
                <a:defRPr sz="240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356" name="Circle"/>
          <p:cNvSpPr/>
          <p:nvPr/>
        </p:nvSpPr>
        <p:spPr>
          <a:xfrm>
            <a:off x="245533" y="9287933"/>
            <a:ext cx="216165" cy="216165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accent2">
                <a:hueOff val="-2473793"/>
                <a:satOff val="-50209"/>
                <a:lumOff val="235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defRPr sz="3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Fox Figure 7.31"/>
          <p:cNvSpPr txBox="1"/>
          <p:nvPr/>
        </p:nvSpPr>
        <p:spPr>
          <a:xfrm>
            <a:off x="10782300" y="9017000"/>
            <a:ext cx="18542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57799" marR="57799" defTabSz="1295400">
              <a:buClr>
                <a:srgbClr val="000000"/>
              </a:buClr>
              <a:buFont typeface="Arial"/>
              <a:defRPr sz="1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Fox Figure 7.31</a:t>
            </a:r>
          </a:p>
        </p:txBody>
      </p:sp>
      <p:grpSp>
        <p:nvGrpSpPr>
          <p:cNvPr id="361" name="Group"/>
          <p:cNvGrpSpPr/>
          <p:nvPr/>
        </p:nvGrpSpPr>
        <p:grpSpPr>
          <a:xfrm>
            <a:off x="546100" y="1714500"/>
            <a:ext cx="11925300" cy="6147083"/>
            <a:chOff x="0" y="0"/>
            <a:chExt cx="11925299" cy="6147082"/>
          </a:xfrm>
        </p:grpSpPr>
        <p:pic>
          <p:nvPicPr>
            <p:cNvPr id="359" name="fox78119_0731.jpg" descr="fox78119_0731.jpg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177517"/>
              <a:ext cx="11925300" cy="59695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60" name="Rectangle"/>
            <p:cNvSpPr/>
            <p:nvPr/>
          </p:nvSpPr>
          <p:spPr>
            <a:xfrm>
              <a:off x="2222500" y="0"/>
              <a:ext cx="7200900" cy="342900"/>
            </a:xfrm>
            <a:prstGeom prst="rect">
              <a:avLst/>
            </a:prstGeom>
            <a:solidFill>
              <a:srgbClr val="FFFFFF"/>
            </a:soli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57799" marR="57799" defTabSz="1295400">
                <a:defRPr sz="240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362" name="G-Proteins can affect second messenger signaling…"/>
          <p:cNvSpPr txBox="1"/>
          <p:nvPr/>
        </p:nvSpPr>
        <p:spPr>
          <a:xfrm>
            <a:off x="546100" y="444500"/>
            <a:ext cx="10064011" cy="102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57799" marR="57799" defTabSz="1295400">
              <a:defRPr b="1" sz="3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G-Proteins can affect second messenger signaling</a:t>
            </a:r>
          </a:p>
          <a:p>
            <a:pPr marL="57799" marR="57799" defTabSz="1295400">
              <a:defRPr b="1" sz="3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(e.g. cAMP levels in the cytoplasm)</a:t>
            </a:r>
          </a:p>
        </p:txBody>
      </p:sp>
      <p:sp>
        <p:nvSpPr>
          <p:cNvPr id="363" name="Text"/>
          <p:cNvSpPr txBox="1"/>
          <p:nvPr/>
        </p:nvSpPr>
        <p:spPr>
          <a:xfrm>
            <a:off x="6134100" y="4648200"/>
            <a:ext cx="731098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66" name="Figure 6.31"/>
          <p:cNvSpPr txBox="1"/>
          <p:nvPr/>
        </p:nvSpPr>
        <p:spPr>
          <a:xfrm>
            <a:off x="215900" y="215900"/>
            <a:ext cx="18542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57799" marR="57799" defTabSz="1295400">
              <a:buClr>
                <a:srgbClr val="000000"/>
              </a:buClr>
              <a:buFont typeface="Arial"/>
              <a:defRPr sz="1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Figure 6.31</a:t>
            </a:r>
          </a:p>
        </p:txBody>
      </p:sp>
      <p:pic>
        <p:nvPicPr>
          <p:cNvPr id="367" name="fox78119_0631.jpg" descr="fox78119_0631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600" y="810542"/>
            <a:ext cx="9753600" cy="81325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BEAR_06_10.jpg" descr="BEAR_06_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78575" y="343182"/>
            <a:ext cx="8979932" cy="9067236"/>
          </a:xfrm>
          <a:prstGeom prst="rect">
            <a:avLst/>
          </a:prstGeom>
          <a:ln w="12700"/>
        </p:spPr>
      </p:pic>
      <p:sp>
        <p:nvSpPr>
          <p:cNvPr id="92" name="Cholinergic Synapse"/>
          <p:cNvSpPr txBox="1"/>
          <p:nvPr/>
        </p:nvSpPr>
        <p:spPr>
          <a:xfrm>
            <a:off x="252870" y="343182"/>
            <a:ext cx="4508304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>
            <a:spAutoFit/>
          </a:bodyPr>
          <a:lstStyle>
            <a:lvl1pPr marL="57799" marR="57799" defTabSz="1300480">
              <a:defRPr b="1" sz="3400"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Cholinergic Synapse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npo000068.png" descr="npo000068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2488" y="812799"/>
            <a:ext cx="11541762" cy="9609104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Neuromuscular Junction"/>
          <p:cNvSpPr txBox="1"/>
          <p:nvPr/>
        </p:nvSpPr>
        <p:spPr>
          <a:xfrm>
            <a:off x="1101795" y="8290559"/>
            <a:ext cx="5108590" cy="741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>
            <a:spAutoFit/>
          </a:bodyPr>
          <a:lstStyle>
            <a:lvl1pPr marL="57799" marR="57799" defTabSz="1300480">
              <a:defRPr sz="3400">
                <a:uFill>
                  <a:solidFill>
                    <a:srgbClr val="0000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Neuromuscular Junction</a:t>
            </a:r>
          </a:p>
        </p:txBody>
      </p:sp>
      <p:sp>
        <p:nvSpPr>
          <p:cNvPr id="96" name="Slows Heart"/>
          <p:cNvSpPr txBox="1"/>
          <p:nvPr/>
        </p:nvSpPr>
        <p:spPr>
          <a:xfrm>
            <a:off x="10295466" y="8290559"/>
            <a:ext cx="2709560" cy="741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>
            <a:spAutoFit/>
          </a:bodyPr>
          <a:lstStyle>
            <a:lvl1pPr marL="57799" marR="57799" defTabSz="1300480">
              <a:defRPr sz="3400">
                <a:uFill>
                  <a:solidFill>
                    <a:srgbClr val="0000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Slows Heart</a:t>
            </a:r>
          </a:p>
        </p:txBody>
      </p:sp>
      <p:sp>
        <p:nvSpPr>
          <p:cNvPr id="97" name="Terminology:"/>
          <p:cNvSpPr txBox="1"/>
          <p:nvPr/>
        </p:nvSpPr>
        <p:spPr>
          <a:xfrm>
            <a:off x="415430" y="-1"/>
            <a:ext cx="2910009" cy="686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>
            <a:spAutoFit/>
          </a:bodyPr>
          <a:lstStyle/>
          <a:p>
            <a:pPr marL="57799" marR="57799" defTabSz="130048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b="1">
                <a:latin typeface="+mn-lt"/>
                <a:ea typeface="+mn-ea"/>
                <a:cs typeface="+mn-cs"/>
                <a:sym typeface="Helvetica"/>
              </a:rPr>
              <a:t>Terminology</a:t>
            </a:r>
            <a:r>
              <a:t>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2 Types of neurotransmitte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2 Types of neurotransmitters</a:t>
            </a:r>
          </a:p>
        </p:txBody>
      </p:sp>
      <p:sp>
        <p:nvSpPr>
          <p:cNvPr id="100" name="Classical…"/>
          <p:cNvSpPr txBox="1"/>
          <p:nvPr/>
        </p:nvSpPr>
        <p:spPr>
          <a:xfrm>
            <a:off x="3099392" y="1700106"/>
            <a:ext cx="4685963" cy="1517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>
            <a:spAutoFit/>
          </a:bodyPr>
          <a:lstStyle/>
          <a:p>
            <a:pPr marL="57799" marR="57799" algn="ctr" defTabSz="1300480">
              <a:buClr>
                <a:srgbClr val="434ED6"/>
              </a:buClr>
              <a:buFont typeface="Helvetica"/>
              <a:defRPr b="1" sz="4400">
                <a:solidFill>
                  <a:srgbClr val="434ED6"/>
                </a:solidFill>
                <a:uFill>
                  <a:solidFill>
                    <a:srgbClr val="434ED6"/>
                  </a:solidFill>
                </a:uFill>
              </a:defRPr>
            </a:pPr>
            <a:r>
              <a:t>Classical </a:t>
            </a:r>
          </a:p>
          <a:p>
            <a:pPr marL="57799" marR="57799" algn="ctr" defTabSz="1300480">
              <a:buClr>
                <a:srgbClr val="434ED6"/>
              </a:buClr>
              <a:buFont typeface="Helvetica"/>
              <a:defRPr b="1" sz="4400">
                <a:solidFill>
                  <a:srgbClr val="434ED6"/>
                </a:solidFill>
                <a:uFill>
                  <a:solidFill>
                    <a:srgbClr val="434ED6"/>
                  </a:solidFill>
                </a:uFill>
              </a:defRPr>
            </a:pPr>
            <a:r>
              <a:t>small molecules</a:t>
            </a:r>
          </a:p>
        </p:txBody>
      </p:sp>
      <p:sp>
        <p:nvSpPr>
          <p:cNvPr id="101" name="Neuropeptides"/>
          <p:cNvSpPr txBox="1"/>
          <p:nvPr/>
        </p:nvSpPr>
        <p:spPr>
          <a:xfrm>
            <a:off x="8087359" y="2298417"/>
            <a:ext cx="4266863" cy="8308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>
            <a:spAutoFit/>
          </a:bodyPr>
          <a:lstStyle>
            <a:lvl1pPr marL="57799" marR="57799" defTabSz="1300480">
              <a:buClr>
                <a:srgbClr val="434ED6"/>
              </a:buClr>
              <a:buFont typeface="Helvetica"/>
              <a:defRPr b="1" sz="4400">
                <a:solidFill>
                  <a:srgbClr val="434ED6"/>
                </a:solidFill>
                <a:uFill>
                  <a:solidFill>
                    <a:srgbClr val="434ED6"/>
                  </a:solidFill>
                </a:uFill>
              </a:defRPr>
            </a:lvl1pPr>
          </a:lstStyle>
          <a:p>
            <a:pPr/>
            <a:r>
              <a:t>Neuropeptides</a:t>
            </a:r>
          </a:p>
        </p:txBody>
      </p:sp>
      <p:sp>
        <p:nvSpPr>
          <p:cNvPr id="102" name="Synthesis"/>
          <p:cNvSpPr txBox="1"/>
          <p:nvPr/>
        </p:nvSpPr>
        <p:spPr>
          <a:xfrm>
            <a:off x="286737" y="5055164"/>
            <a:ext cx="2474526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>
            <a:lvl1pPr marL="57799" marR="57799" algn="r" defTabSz="1300480">
              <a:spcBef>
                <a:spcPts val="2000"/>
              </a:spcBef>
              <a:buClr>
                <a:srgbClr val="D84800"/>
              </a:buClr>
              <a:buFont typeface="Helvetica"/>
              <a:defRPr b="1" sz="3400">
                <a:solidFill>
                  <a:srgbClr val="D84800"/>
                </a:solidFill>
                <a:uFill>
                  <a:solidFill>
                    <a:srgbClr val="D84800"/>
                  </a:solidFill>
                </a:uFill>
              </a:defRPr>
            </a:lvl1pPr>
          </a:lstStyle>
          <a:p>
            <a:pPr/>
            <a:r>
              <a:t>Synthesis</a:t>
            </a:r>
          </a:p>
        </p:txBody>
      </p:sp>
      <p:sp>
        <p:nvSpPr>
          <p:cNvPr id="103" name="Size"/>
          <p:cNvSpPr txBox="1"/>
          <p:nvPr/>
        </p:nvSpPr>
        <p:spPr>
          <a:xfrm>
            <a:off x="1280159" y="3705013"/>
            <a:ext cx="1481104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>
            <a:lvl1pPr marL="57799" marR="57799" algn="r" defTabSz="1300480">
              <a:spcBef>
                <a:spcPts val="2000"/>
              </a:spcBef>
              <a:buClr>
                <a:srgbClr val="D84800"/>
              </a:buClr>
              <a:buFont typeface="Helvetica"/>
              <a:defRPr b="1" sz="3400">
                <a:solidFill>
                  <a:srgbClr val="D84800"/>
                </a:solidFill>
                <a:uFill>
                  <a:solidFill>
                    <a:srgbClr val="D84800"/>
                  </a:solidFill>
                </a:uFill>
              </a:defRPr>
            </a:lvl1pPr>
          </a:lstStyle>
          <a:p>
            <a:pPr/>
            <a:r>
              <a:t>Size</a:t>
            </a:r>
          </a:p>
        </p:txBody>
      </p:sp>
      <p:sp>
        <p:nvSpPr>
          <p:cNvPr id="104" name="Vesicles"/>
          <p:cNvSpPr txBox="1"/>
          <p:nvPr/>
        </p:nvSpPr>
        <p:spPr>
          <a:xfrm>
            <a:off x="286737" y="6005688"/>
            <a:ext cx="2474526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>
            <a:lvl1pPr marL="57799" marR="57799" algn="r" defTabSz="1300480">
              <a:spcBef>
                <a:spcPts val="2000"/>
              </a:spcBef>
              <a:buClr>
                <a:srgbClr val="D84800"/>
              </a:buClr>
              <a:buFont typeface="Helvetica"/>
              <a:defRPr b="1" sz="3400">
                <a:solidFill>
                  <a:srgbClr val="D84800"/>
                </a:solidFill>
                <a:uFill>
                  <a:solidFill>
                    <a:srgbClr val="D84800"/>
                  </a:solidFill>
                </a:uFill>
              </a:defRPr>
            </a:lvl1pPr>
          </a:lstStyle>
          <a:p>
            <a:pPr/>
            <a:r>
              <a:t>Vesicles</a:t>
            </a:r>
          </a:p>
        </p:txBody>
      </p:sp>
      <p:sp>
        <p:nvSpPr>
          <p:cNvPr id="105" name="Duration of action"/>
          <p:cNvSpPr txBox="1"/>
          <p:nvPr/>
        </p:nvSpPr>
        <p:spPr>
          <a:xfrm>
            <a:off x="286737" y="7836746"/>
            <a:ext cx="2474526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>
            <a:lvl1pPr marL="57799" marR="57799" algn="r" defTabSz="1300480">
              <a:spcBef>
                <a:spcPts val="2000"/>
              </a:spcBef>
              <a:buClr>
                <a:srgbClr val="D84800"/>
              </a:buClr>
              <a:buFont typeface="Helvetica"/>
              <a:defRPr b="1" sz="3400">
                <a:solidFill>
                  <a:srgbClr val="D84800"/>
                </a:solidFill>
                <a:uFill>
                  <a:solidFill>
                    <a:srgbClr val="D84800"/>
                  </a:solidFill>
                </a:uFill>
              </a:defRPr>
            </a:lvl1pPr>
          </a:lstStyle>
          <a:p>
            <a:pPr/>
            <a:r>
              <a:t>Duration of action</a:t>
            </a:r>
          </a:p>
        </p:txBody>
      </p:sp>
      <p:sp>
        <p:nvSpPr>
          <p:cNvPr id="106" name="fast but short"/>
          <p:cNvSpPr txBox="1"/>
          <p:nvPr/>
        </p:nvSpPr>
        <p:spPr>
          <a:xfrm>
            <a:off x="3917244" y="7836746"/>
            <a:ext cx="2989807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>
            <a:spAutoFit/>
          </a:bodyPr>
          <a:lstStyle>
            <a:lvl1pPr marL="57799" marR="57799" defTabSz="1300480">
              <a:buClr>
                <a:srgbClr val="000000"/>
              </a:buClr>
              <a:buFont typeface="Helvetica"/>
              <a:defRPr b="1" sz="3400"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fast but short</a:t>
            </a:r>
          </a:p>
        </p:txBody>
      </p:sp>
      <p:sp>
        <p:nvSpPr>
          <p:cNvPr id="107" name="slow &amp; long"/>
          <p:cNvSpPr txBox="1"/>
          <p:nvPr/>
        </p:nvSpPr>
        <p:spPr>
          <a:xfrm>
            <a:off x="8893386" y="7836746"/>
            <a:ext cx="2652622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>
            <a:spAutoFit/>
          </a:bodyPr>
          <a:lstStyle>
            <a:lvl1pPr marL="57799" marR="57799" defTabSz="1300480">
              <a:buClr>
                <a:srgbClr val="000000"/>
              </a:buClr>
              <a:buFont typeface="Helvetica"/>
              <a:defRPr b="1" sz="3400"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slow &amp; long</a:t>
            </a:r>
          </a:p>
        </p:txBody>
      </p:sp>
      <p:sp>
        <p:nvSpPr>
          <p:cNvPr id="108" name="small,…"/>
          <p:cNvSpPr txBox="1"/>
          <p:nvPr/>
        </p:nvSpPr>
        <p:spPr>
          <a:xfrm>
            <a:off x="3292968" y="6005688"/>
            <a:ext cx="4298810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/>
          <a:p>
            <a:pPr marL="57799" marR="57799" algn="ctr" defTabSz="1300480">
              <a:buClr>
                <a:srgbClr val="000000"/>
              </a:buClr>
              <a:buFont typeface="Helvetica"/>
              <a:defRPr b="1" sz="3400">
                <a:uFill>
                  <a:solidFill>
                    <a:srgbClr val="000000"/>
                  </a:solidFill>
                </a:uFill>
              </a:defRPr>
            </a:pPr>
            <a:r>
              <a:t>small, </a:t>
            </a:r>
          </a:p>
          <a:p>
            <a:pPr marL="57799" marR="57799" algn="ctr" defTabSz="1300480">
              <a:buClr>
                <a:srgbClr val="000000"/>
              </a:buClr>
              <a:buFont typeface="Helvetica"/>
              <a:defRPr b="1" sz="2400">
                <a:uFill>
                  <a:solidFill>
                    <a:srgbClr val="000000"/>
                  </a:solidFill>
                </a:uFill>
              </a:defRPr>
            </a:pPr>
            <a:r>
              <a:t>filled by transporters</a:t>
            </a:r>
          </a:p>
        </p:txBody>
      </p:sp>
      <p:sp>
        <p:nvSpPr>
          <p:cNvPr id="109" name="large…"/>
          <p:cNvSpPr txBox="1"/>
          <p:nvPr/>
        </p:nvSpPr>
        <p:spPr>
          <a:xfrm>
            <a:off x="7824328" y="6005688"/>
            <a:ext cx="4840677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/>
          <a:p>
            <a:pPr marL="57799" marR="57799" algn="ctr" defTabSz="1300480">
              <a:buClr>
                <a:srgbClr val="000000"/>
              </a:buClr>
              <a:buFont typeface="Helvetica"/>
              <a:defRPr b="1" sz="3400">
                <a:uFill>
                  <a:solidFill>
                    <a:srgbClr val="000000"/>
                  </a:solidFill>
                </a:uFill>
              </a:defRPr>
            </a:pPr>
            <a:r>
              <a:t>large</a:t>
            </a:r>
          </a:p>
          <a:p>
            <a:pPr marL="57799" marR="57799" algn="ctr" defTabSz="1300480">
              <a:buClr>
                <a:srgbClr val="000000"/>
              </a:buClr>
              <a:buFont typeface="Helvetica"/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b="1" sz="2400">
                <a:latin typeface="+mn-lt"/>
                <a:ea typeface="+mn-ea"/>
                <a:cs typeface="+mn-cs"/>
                <a:sym typeface="Helvetica"/>
              </a:rPr>
              <a:t>secreted proteins from RER</a:t>
            </a:r>
            <a:r>
              <a:rPr b="1" sz="2400">
                <a:solidFill>
                  <a:srgbClr val="D84800"/>
                </a:solidFill>
                <a:uFill>
                  <a:solidFill>
                    <a:srgbClr val="D84800"/>
                  </a:solidFill>
                </a:uFill>
                <a:latin typeface="+mn-lt"/>
                <a:ea typeface="+mn-ea"/>
                <a:cs typeface="+mn-cs"/>
                <a:sym typeface="Helvetica"/>
              </a:rPr>
              <a:t> </a:t>
            </a:r>
          </a:p>
        </p:txBody>
      </p:sp>
      <p:sp>
        <p:nvSpPr>
          <p:cNvPr id="110" name="uptake or enzymes"/>
          <p:cNvSpPr txBox="1"/>
          <p:nvPr/>
        </p:nvSpPr>
        <p:spPr>
          <a:xfrm>
            <a:off x="3350541" y="5055164"/>
            <a:ext cx="4123282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>
            <a:spAutoFit/>
          </a:bodyPr>
          <a:lstStyle>
            <a:lvl1pPr marL="57799" marR="57799" defTabSz="1300480">
              <a:buClr>
                <a:srgbClr val="000000"/>
              </a:buClr>
              <a:buFont typeface="Helvetica"/>
              <a:defRPr b="1" sz="3400"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uptake or enzymes</a:t>
            </a:r>
          </a:p>
        </p:txBody>
      </p:sp>
      <p:sp>
        <p:nvSpPr>
          <p:cNvPr id="111" name="protein synthesis"/>
          <p:cNvSpPr txBox="1"/>
          <p:nvPr/>
        </p:nvSpPr>
        <p:spPr>
          <a:xfrm>
            <a:off x="8310880" y="5055164"/>
            <a:ext cx="3809592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>
            <a:spAutoFit/>
          </a:bodyPr>
          <a:lstStyle>
            <a:lvl1pPr marL="57799" marR="57799" defTabSz="1300480">
              <a:buClr>
                <a:srgbClr val="000000"/>
              </a:buClr>
              <a:buFont typeface="Helvetica"/>
              <a:defRPr b="1" sz="3400"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protein synthesis</a:t>
            </a:r>
          </a:p>
        </p:txBody>
      </p:sp>
      <p:sp>
        <p:nvSpPr>
          <p:cNvPr id="112" name="small…"/>
          <p:cNvSpPr txBox="1"/>
          <p:nvPr/>
        </p:nvSpPr>
        <p:spPr>
          <a:xfrm>
            <a:off x="4111467" y="3510844"/>
            <a:ext cx="2659554" cy="1463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>
            <a:spAutoFit/>
          </a:bodyPr>
          <a:lstStyle/>
          <a:p>
            <a:pPr marL="57799" marR="57799" algn="ctr" defTabSz="1300480">
              <a:buClr>
                <a:srgbClr val="000000"/>
              </a:buClr>
              <a:buFont typeface="Helvetica"/>
              <a:defRPr b="1" sz="3400">
                <a:uFill>
                  <a:solidFill>
                    <a:srgbClr val="000000"/>
                  </a:solidFill>
                </a:uFill>
              </a:defRPr>
            </a:pPr>
            <a:r>
              <a:t>small </a:t>
            </a:r>
          </a:p>
          <a:p>
            <a:pPr marL="57799" marR="57799" algn="ctr" defTabSz="1300480">
              <a:buClr>
                <a:srgbClr val="000000"/>
              </a:buClr>
              <a:buFont typeface="Helvetica"/>
              <a:defRPr b="1" sz="2400">
                <a:uFill>
                  <a:solidFill>
                    <a:srgbClr val="000000"/>
                  </a:solidFill>
                </a:uFill>
              </a:defRPr>
            </a:pPr>
            <a:r>
              <a:t>(like amino acid</a:t>
            </a:r>
          </a:p>
          <a:p>
            <a:pPr marL="57799" marR="57799" algn="ctr" defTabSz="1300480">
              <a:buClr>
                <a:srgbClr val="000000"/>
              </a:buClr>
              <a:buFont typeface="Helvetica"/>
              <a:defRPr b="1" sz="2400">
                <a:uFill>
                  <a:solidFill>
                    <a:srgbClr val="000000"/>
                  </a:solidFill>
                </a:uFill>
              </a:defRPr>
            </a:pPr>
            <a:r>
              <a:t>or amine)</a:t>
            </a:r>
          </a:p>
        </p:txBody>
      </p:sp>
      <p:sp>
        <p:nvSpPr>
          <p:cNvPr id="113" name="large…"/>
          <p:cNvSpPr txBox="1"/>
          <p:nvPr/>
        </p:nvSpPr>
        <p:spPr>
          <a:xfrm>
            <a:off x="8337930" y="3510844"/>
            <a:ext cx="3815731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>
            <a:spAutoFit/>
          </a:bodyPr>
          <a:lstStyle/>
          <a:p>
            <a:pPr marL="57799" marR="57799" algn="ctr" defTabSz="1300480">
              <a:buClr>
                <a:srgbClr val="000000"/>
              </a:buClr>
              <a:buFont typeface="Helvetica"/>
              <a:defRPr b="1" sz="3400">
                <a:uFill>
                  <a:solidFill>
                    <a:srgbClr val="000000"/>
                  </a:solidFill>
                </a:uFill>
              </a:defRPr>
            </a:pPr>
            <a:r>
              <a:t>large</a:t>
            </a:r>
          </a:p>
          <a:p>
            <a:pPr marL="57799" marR="57799" algn="ctr" defTabSz="1300480">
              <a:buClr>
                <a:srgbClr val="000000"/>
              </a:buClr>
              <a:buFont typeface="Helvetica"/>
              <a:defRPr b="1" sz="2400">
                <a:uFill>
                  <a:solidFill>
                    <a:srgbClr val="000000"/>
                  </a:solidFill>
                </a:uFill>
              </a:defRPr>
            </a:pPr>
            <a:r>
              <a:t>(4-100 a.a. polypeptide)</a:t>
            </a:r>
          </a:p>
        </p:txBody>
      </p:sp>
      <p:sp>
        <p:nvSpPr>
          <p:cNvPr id="114" name="Line"/>
          <p:cNvSpPr/>
          <p:nvPr/>
        </p:nvSpPr>
        <p:spPr>
          <a:xfrm flipH="1">
            <a:off x="7911253" y="2153919"/>
            <a:ext cx="2259" cy="6804944"/>
          </a:xfrm>
          <a:prstGeom prst="line">
            <a:avLst/>
          </a:prstGeom>
          <a:ln w="76200">
            <a:solidFill>
              <a:srgbClr val="BFBFBF"/>
            </a:solidFill>
          </a:ln>
        </p:spPr>
        <p:txBody>
          <a:bodyPr lIns="0" tIns="0" rIns="0" bIns="0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lassical small-molecule NTs"/>
          <p:cNvSpPr txBox="1"/>
          <p:nvPr>
            <p:ph type="title"/>
          </p:nvPr>
        </p:nvSpPr>
        <p:spPr>
          <a:xfrm>
            <a:off x="559928" y="252870"/>
            <a:ext cx="8507308" cy="957299"/>
          </a:xfrm>
          <a:prstGeom prst="rect">
            <a:avLst/>
          </a:prstGeom>
        </p:spPr>
        <p:txBody>
          <a:bodyPr/>
          <a:lstStyle/>
          <a:p>
            <a:pPr/>
            <a:r>
              <a:t>Classical small-molecule NTs</a:t>
            </a:r>
          </a:p>
        </p:txBody>
      </p:sp>
      <p:sp>
        <p:nvSpPr>
          <p:cNvPr id="117" name="Amino Acids"/>
          <p:cNvSpPr txBox="1"/>
          <p:nvPr/>
        </p:nvSpPr>
        <p:spPr>
          <a:xfrm>
            <a:off x="580248" y="1501422"/>
            <a:ext cx="3124766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>
            <a:lvl1pPr marL="57799" marR="57799" defTabSz="1300480">
              <a:spcBef>
                <a:spcPts val="2000"/>
              </a:spcBef>
              <a:buClr>
                <a:srgbClr val="434ED6"/>
              </a:buClr>
              <a:buFont typeface="Helvetica"/>
              <a:defRPr b="1" sz="3400">
                <a:solidFill>
                  <a:srgbClr val="434ED6"/>
                </a:solidFill>
                <a:uFill>
                  <a:solidFill>
                    <a:srgbClr val="434ED6"/>
                  </a:solidFill>
                </a:uFill>
              </a:defRPr>
            </a:lvl1pPr>
          </a:lstStyle>
          <a:p>
            <a:pPr/>
            <a:r>
              <a:t>Amino Acids</a:t>
            </a:r>
          </a:p>
        </p:txBody>
      </p:sp>
      <p:sp>
        <p:nvSpPr>
          <p:cNvPr id="118" name="Glutamate"/>
          <p:cNvSpPr txBox="1"/>
          <p:nvPr/>
        </p:nvSpPr>
        <p:spPr>
          <a:xfrm>
            <a:off x="916657" y="4436533"/>
            <a:ext cx="2340202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>
            <a:spAutoFit/>
          </a:bodyPr>
          <a:lstStyle>
            <a:lvl1pPr marL="57799" marR="57799" defTabSz="1300480">
              <a:spcBef>
                <a:spcPts val="8200"/>
              </a:spcBef>
              <a:buClr>
                <a:srgbClr val="000000"/>
              </a:buClr>
              <a:buFont typeface="Helvetica"/>
              <a:defRPr b="1" sz="3400"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Glutamate</a:t>
            </a:r>
          </a:p>
        </p:txBody>
      </p:sp>
      <p:grpSp>
        <p:nvGrpSpPr>
          <p:cNvPr id="122" name="Group"/>
          <p:cNvGrpSpPr/>
          <p:nvPr/>
        </p:nvGrpSpPr>
        <p:grpSpPr>
          <a:xfrm>
            <a:off x="9893582" y="4203982"/>
            <a:ext cx="765387" cy="2957564"/>
            <a:chOff x="0" y="0"/>
            <a:chExt cx="765386" cy="2957563"/>
          </a:xfrm>
        </p:grpSpPr>
        <p:sp>
          <p:nvSpPr>
            <p:cNvPr id="119" name="Shape"/>
            <p:cNvSpPr/>
            <p:nvPr/>
          </p:nvSpPr>
          <p:spPr>
            <a:xfrm>
              <a:off x="0" y="0"/>
              <a:ext cx="765387" cy="2957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929" y="0"/>
                    <a:pt x="21600" y="4136"/>
                    <a:pt x="21600" y="9238"/>
                  </a:cubicBezTo>
                  <a:lnTo>
                    <a:pt x="21600" y="11910"/>
                  </a:lnTo>
                  <a:cubicBezTo>
                    <a:pt x="21600" y="14789"/>
                    <a:pt x="18462" y="17503"/>
                    <a:pt x="13112" y="19251"/>
                  </a:cubicBezTo>
                  <a:lnTo>
                    <a:pt x="13112" y="21600"/>
                  </a:lnTo>
                  <a:lnTo>
                    <a:pt x="0" y="19812"/>
                  </a:lnTo>
                  <a:lnTo>
                    <a:pt x="13112" y="14229"/>
                  </a:lnTo>
                  <a:lnTo>
                    <a:pt x="13112" y="16579"/>
                  </a:lnTo>
                  <a:cubicBezTo>
                    <a:pt x="17593" y="15115"/>
                    <a:pt x="20558" y="12960"/>
                    <a:pt x="21373" y="10574"/>
                  </a:cubicBezTo>
                  <a:lnTo>
                    <a:pt x="21373" y="10574"/>
                  </a:lnTo>
                  <a:cubicBezTo>
                    <a:pt x="19822" y="6036"/>
                    <a:pt x="10723" y="2672"/>
                    <a:pt x="0" y="2672"/>
                  </a:cubicBezTo>
                  <a:close/>
                </a:path>
              </a:pathLst>
            </a:custGeom>
            <a:solidFill>
              <a:srgbClr val="D6D7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ctr">
              <a:noAutofit/>
            </a:bodyPr>
            <a:lstStyle/>
            <a:p>
              <a:pPr marL="57799" marR="57799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120" name="Shape"/>
            <p:cNvSpPr/>
            <p:nvPr/>
          </p:nvSpPr>
          <p:spPr>
            <a:xfrm>
              <a:off x="0" y="0"/>
              <a:ext cx="765387" cy="1630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929" y="0"/>
                    <a:pt x="21600" y="7501"/>
                    <a:pt x="21600" y="16754"/>
                  </a:cubicBezTo>
                  <a:lnTo>
                    <a:pt x="21600" y="21600"/>
                  </a:lnTo>
                  <a:cubicBezTo>
                    <a:pt x="21600" y="12347"/>
                    <a:pt x="11929" y="4846"/>
                    <a:pt x="0" y="4846"/>
                  </a:cubicBezTo>
                  <a:close/>
                </a:path>
              </a:pathLst>
            </a:custGeom>
            <a:solidFill>
              <a:srgbClr val="B3B4D6"/>
            </a:solidFill>
            <a:ln w="12700" cap="flat">
              <a:noFill/>
              <a:miter lim="400000"/>
            </a:ln>
            <a:effectLst/>
          </p:spPr>
          <p:txBody>
            <a:bodyPr wrap="square" lIns="72248" tIns="72248" rIns="72248" bIns="72248" numCol="1" anchor="ctr">
              <a:noAutofit/>
            </a:bodyPr>
            <a:lstStyle/>
            <a:p>
              <a:pPr marL="57799" marR="57799" defTabSz="130048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  <p:sp>
          <p:nvSpPr>
            <p:cNvPr id="121" name="Line"/>
            <p:cNvSpPr/>
            <p:nvPr/>
          </p:nvSpPr>
          <p:spPr>
            <a:xfrm>
              <a:off x="757341" y="1447792"/>
              <a:ext cx="8046" cy="18292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</p:grpSp>
      <p:pic>
        <p:nvPicPr>
          <p:cNvPr id="123" name="image.pdf" descr="image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45937" y="3849511"/>
            <a:ext cx="5493175" cy="14811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image.pdf" descr="image.pdf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06897" y="6339840"/>
            <a:ext cx="5773139" cy="882792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common chemicals synthesized by many cells during general metabolism..."/>
          <p:cNvSpPr txBox="1"/>
          <p:nvPr/>
        </p:nvSpPr>
        <p:spPr>
          <a:xfrm>
            <a:off x="1916853" y="7918026"/>
            <a:ext cx="9482668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>
            <a:lvl1pPr marL="57799" marR="57799" defTabSz="1300480">
              <a:spcBef>
                <a:spcPts val="2000"/>
              </a:spcBef>
              <a:buClr>
                <a:srgbClr val="000000"/>
              </a:buClr>
              <a:buFont typeface="Helvetica"/>
              <a:defRPr b="1" sz="3400"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common chemicals synthesized by many cells during general metabolism...</a:t>
            </a:r>
          </a:p>
        </p:txBody>
      </p:sp>
      <p:grpSp>
        <p:nvGrpSpPr>
          <p:cNvPr id="129" name="Group"/>
          <p:cNvGrpSpPr/>
          <p:nvPr/>
        </p:nvGrpSpPr>
        <p:grpSpPr>
          <a:xfrm>
            <a:off x="4136248" y="2293902"/>
            <a:ext cx="1914268" cy="1249399"/>
            <a:chOff x="0" y="0"/>
            <a:chExt cx="1914266" cy="1249397"/>
          </a:xfrm>
        </p:grpSpPr>
        <p:sp>
          <p:nvSpPr>
            <p:cNvPr id="126" name="COOH…"/>
            <p:cNvSpPr txBox="1"/>
            <p:nvPr/>
          </p:nvSpPr>
          <p:spPr>
            <a:xfrm>
              <a:off x="0" y="0"/>
              <a:ext cx="1914267" cy="12493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72248" tIns="72248" rIns="72248" bIns="72248" numCol="1" anchor="t">
              <a:spAutoFit/>
            </a:bodyPr>
            <a:lstStyle/>
            <a:p>
              <a:pPr marL="57799" marR="57799" defTabSz="1300480">
                <a:defRPr sz="2400">
                  <a:uFill>
                    <a:solidFill>
                      <a:srgbClr val="000000"/>
                    </a:solidFill>
                  </a:uFill>
                </a:defRPr>
              </a:pPr>
              <a:r>
                <a:t>COOH</a:t>
              </a:r>
            </a:p>
            <a:p>
              <a:pPr marL="57799" marR="57799" defTabSz="1300480">
                <a:defRPr sz="2400">
                  <a:uFill>
                    <a:solidFill>
                      <a:srgbClr val="000000"/>
                    </a:solidFill>
                  </a:uFill>
                </a:defRPr>
              </a:pPr>
            </a:p>
            <a:p>
              <a:pPr marL="57799" marR="57799" defTabSz="1300480">
                <a:defRPr sz="2400">
                  <a:uFill>
                    <a:solidFill>
                      <a:srgbClr val="000000"/>
                    </a:solidFill>
                  </a:uFill>
                </a:defRPr>
              </a:pPr>
              <a:r>
                <a:t>CH</a:t>
              </a:r>
              <a:r>
                <a:rPr baseline="-5999"/>
                <a:t>2</a:t>
              </a:r>
              <a:r>
                <a:t>       NH</a:t>
              </a:r>
              <a:r>
                <a:rPr baseline="-5999"/>
                <a:t>2</a:t>
              </a:r>
            </a:p>
          </p:txBody>
        </p:sp>
        <p:sp>
          <p:nvSpPr>
            <p:cNvPr id="127" name="Line"/>
            <p:cNvSpPr/>
            <p:nvPr/>
          </p:nvSpPr>
          <p:spPr>
            <a:xfrm>
              <a:off x="776675" y="1065671"/>
              <a:ext cx="451557" cy="128"/>
            </a:xfrm>
            <a:prstGeom prst="line">
              <a:avLst/>
            </a:prstGeom>
            <a:noFill/>
            <a:ln w="25400" cap="flat">
              <a:solidFill>
                <a:srgbClr val="3A88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128" name="Line"/>
            <p:cNvSpPr/>
            <p:nvPr/>
          </p:nvSpPr>
          <p:spPr>
            <a:xfrm flipV="1">
              <a:off x="234808" y="487680"/>
              <a:ext cx="1" cy="361245"/>
            </a:xfrm>
            <a:prstGeom prst="line">
              <a:avLst/>
            </a:prstGeom>
            <a:noFill/>
            <a:ln w="25400" cap="flat">
              <a:solidFill>
                <a:srgbClr val="3A88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</p:grpSp>
      <p:sp>
        <p:nvSpPr>
          <p:cNvPr id="130" name="GABA…"/>
          <p:cNvSpPr txBox="1"/>
          <p:nvPr/>
        </p:nvSpPr>
        <p:spPr>
          <a:xfrm>
            <a:off x="523804" y="6249529"/>
            <a:ext cx="3147551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>
            <a:spAutoFit/>
          </a:bodyPr>
          <a:lstStyle/>
          <a:p>
            <a:pPr marL="57799" marR="57799" algn="ctr" defTabSz="1300480">
              <a:defRPr i="1" sz="2400">
                <a:uFill>
                  <a:solidFill>
                    <a:srgbClr val="000000"/>
                  </a:solidFill>
                </a:uFill>
              </a:defRPr>
            </a:pPr>
            <a:r>
              <a:rPr b="1" i="0" sz="3400"/>
              <a:t>GABA </a:t>
            </a:r>
            <a:endParaRPr b="1" i="0" sz="3400"/>
          </a:p>
          <a:p>
            <a:pPr marL="57799" marR="57799" algn="ctr" defTabSz="1300480">
              <a:defRPr sz="2400">
                <a:uFill>
                  <a:solidFill>
                    <a:srgbClr val="000000"/>
                  </a:solidFill>
                </a:uFill>
              </a:defRPr>
            </a:pPr>
            <a:r>
              <a:t>γ-amino-butyric acid</a:t>
            </a:r>
          </a:p>
        </p:txBody>
      </p:sp>
      <p:sp>
        <p:nvSpPr>
          <p:cNvPr id="131" name="Glycine"/>
          <p:cNvSpPr txBox="1"/>
          <p:nvPr/>
        </p:nvSpPr>
        <p:spPr>
          <a:xfrm>
            <a:off x="1332088" y="2612248"/>
            <a:ext cx="1786482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>
            <a:spAutoFit/>
          </a:bodyPr>
          <a:lstStyle>
            <a:lvl1pPr marL="57799" marR="57799" defTabSz="1300480">
              <a:spcBef>
                <a:spcPts val="8200"/>
              </a:spcBef>
              <a:buClr>
                <a:srgbClr val="000000"/>
              </a:buClr>
              <a:buFont typeface="Helvetica"/>
              <a:defRPr b="1" sz="3400"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Glycine</a:t>
            </a:r>
          </a:p>
        </p:txBody>
      </p:sp>
      <p:sp>
        <p:nvSpPr>
          <p:cNvPr id="132" name="GAD"/>
          <p:cNvSpPr txBox="1"/>
          <p:nvPr/>
        </p:nvSpPr>
        <p:spPr>
          <a:xfrm>
            <a:off x="10801208" y="5021297"/>
            <a:ext cx="1183656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>
            <a:spAutoFit/>
          </a:bodyPr>
          <a:lstStyle>
            <a:lvl1pPr marL="57799" marR="57799" defTabSz="1300480">
              <a:defRPr b="1" sz="3400">
                <a:solidFill>
                  <a:srgbClr val="0061FF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GAD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npo00006d.png" descr="npo00006d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1902" y="162559"/>
            <a:ext cx="11523699" cy="8525370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Glutamate…"/>
          <p:cNvSpPr txBox="1"/>
          <p:nvPr/>
        </p:nvSpPr>
        <p:spPr>
          <a:xfrm>
            <a:off x="487679" y="451555"/>
            <a:ext cx="4846728" cy="19687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>
            <a:spAutoFit/>
          </a:bodyPr>
          <a:lstStyle/>
          <a:p>
            <a:pPr marL="57799" marR="57799" defTabSz="1300480">
              <a:defRPr b="1" sz="5000">
                <a:uFill>
                  <a:solidFill>
                    <a:srgbClr val="000000"/>
                  </a:solidFill>
                </a:uFill>
              </a:defRPr>
            </a:pPr>
            <a:r>
              <a:t>Glutamate</a:t>
            </a:r>
          </a:p>
          <a:p>
            <a:pPr marL="57799" marR="57799" defTabSz="1300480">
              <a:defRPr b="1" sz="3400">
                <a:uFill>
                  <a:solidFill>
                    <a:srgbClr val="000000"/>
                  </a:solidFill>
                </a:uFill>
              </a:defRPr>
            </a:pPr>
            <a:r>
              <a:t>the primary excitatory</a:t>
            </a:r>
          </a:p>
          <a:p>
            <a:pPr marL="57799" marR="57799" defTabSz="1300480">
              <a:defRPr b="1" sz="3400">
                <a:uFill>
                  <a:solidFill>
                    <a:srgbClr val="000000"/>
                  </a:solidFill>
                </a:uFill>
              </a:defRPr>
            </a:pPr>
            <a:r>
              <a:t>neurotransmitter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D2A9"/>
        </a:solidFill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72248" tIns="72248" rIns="72248" bIns="72248" numCol="1" spcCol="38100" rtlCol="0" anchor="ctr" upright="0">
        <a:spAutoFit/>
      </a:bodyPr>
      <a:lstStyle>
        <a:defPPr marL="57799" marR="57799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4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Times"/>
            <a:ea typeface="Times"/>
            <a:cs typeface="Times"/>
            <a:sym typeface="Time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2248" tIns="72248" rIns="72248" bIns="72248" numCol="1" spcCol="38100" rtlCol="0" anchor="ctr" upright="0">
        <a:spAutoFit/>
      </a:bodyPr>
      <a:lstStyle>
        <a:defPPr marL="0" marR="0" indent="0" algn="l" defTabSz="65024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D2A9"/>
        </a:solidFill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72248" tIns="72248" rIns="72248" bIns="72248" numCol="1" spcCol="38100" rtlCol="0" anchor="ctr" upright="0">
        <a:spAutoFit/>
      </a:bodyPr>
      <a:lstStyle>
        <a:defPPr marL="57799" marR="57799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4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Times"/>
            <a:ea typeface="Times"/>
            <a:cs typeface="Times"/>
            <a:sym typeface="Time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2248" tIns="72248" rIns="72248" bIns="72248" numCol="1" spcCol="38100" rtlCol="0" anchor="ctr" upright="0">
        <a:spAutoFit/>
      </a:bodyPr>
      <a:lstStyle>
        <a:defPPr marL="0" marR="0" indent="0" algn="l" defTabSz="65024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