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0"/>
            <a:ext cx="6629400" cy="1905000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algn="l" defTabSz="914400">
              <a:defRPr b="1"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 defTabSz="914400">
              <a:spcBef>
                <a:spcPts val="700"/>
              </a:spcBef>
              <a:buSzPct val="100000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40639" indent="-285750" defTabSz="914400">
              <a:spcBef>
                <a:spcPts val="600"/>
              </a:spcBef>
              <a:buSzPct val="100000"/>
              <a:buChar char="–"/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40639" indent="-228600" defTabSz="914400">
              <a:spcBef>
                <a:spcPts val="500"/>
              </a:spcBef>
              <a:buSzPct val="100000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40639" indent="-228600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40639" indent="-228600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7349666" y="6248400"/>
            <a:ext cx="312068" cy="3175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1778000" y="1282700"/>
            <a:ext cx="5612015" cy="31496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/>
          <p:nvPr>
            <p:ph type="pic" sz="half" idx="13"/>
          </p:nvPr>
        </p:nvSpPr>
        <p:spPr>
          <a:xfrm>
            <a:off x="4876800" y="1206500"/>
            <a:ext cx="3228036" cy="4292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/>
          <p:nvPr>
            <p:ph type="pic" sz="half" idx="13"/>
          </p:nvPr>
        </p:nvSpPr>
        <p:spPr>
          <a:xfrm>
            <a:off x="4876800" y="1206500"/>
            <a:ext cx="3228036" cy="42926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sz="quarter" idx="13"/>
          </p:nvPr>
        </p:nvSpPr>
        <p:spPr>
          <a:xfrm>
            <a:off x="5054600" y="2032000"/>
            <a:ext cx="2882900" cy="384386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5461000" y="1943100"/>
            <a:ext cx="27940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4457700" y="6540500"/>
            <a:ext cx="228600" cy="2413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/>
          <a:lstStyle>
            <a:lvl1pPr marL="40640" marR="40640" defTabSz="914400"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40" indent="-342900" defTabSz="914400">
              <a:spcBef>
                <a:spcPts val="400"/>
              </a:spcBef>
              <a:buSzPct val="100000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40640" indent="-285750" defTabSz="914400">
              <a:spcBef>
                <a:spcPts val="400"/>
              </a:spcBef>
              <a:buSzPct val="100000"/>
              <a:buChar char="–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40640" indent="-228600" defTabSz="914400">
              <a:spcBef>
                <a:spcPts val="400"/>
              </a:spcBef>
              <a:buSzPct val="100000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40640" indent="-228600" defTabSz="914400">
              <a:spcBef>
                <a:spcPts val="400"/>
              </a:spcBef>
              <a:buSzPct val="100000"/>
              <a:buChar char="–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40640" indent="-228600" defTabSz="914400">
              <a:spcBef>
                <a:spcPts val="400"/>
              </a:spcBef>
              <a:buSzPct val="100000"/>
              <a:buChar char="»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7335540" y="6248400"/>
            <a:ext cx="340321" cy="342900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89000" y="1155700"/>
            <a:ext cx="7366000" cy="2324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89000" y="3530600"/>
            <a:ext cx="7366000" cy="80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687585" y="0"/>
            <a:ext cx="6625830" cy="1902024"/>
          </a:xfrm>
          <a:prstGeom prst="rect">
            <a:avLst/>
          </a:prstGeom>
        </p:spPr>
        <p:txBody>
          <a:bodyPr lIns="35718" tIns="35718" rIns="35718" bIns="35718"/>
          <a:lstStyle>
            <a:lvl1pPr marL="40640" marR="40640" algn="l" defTabSz="910828">
              <a:defRPr b="1"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687585" y="1982390"/>
            <a:ext cx="7768830" cy="4875610"/>
          </a:xfrm>
          <a:prstGeom prst="rect">
            <a:avLst/>
          </a:prstGeom>
        </p:spPr>
        <p:txBody>
          <a:bodyPr lIns="35718" tIns="35718" rIns="35718" bIns="35718" anchor="t"/>
          <a:lstStyle>
            <a:lvl1pPr marL="274435" marR="40640" indent="-233795" defTabSz="910828">
              <a:spcBef>
                <a:spcPts val="700"/>
              </a:spcBef>
              <a:buSzPct val="100000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693353" marR="40640" indent="-195513" defTabSz="910828">
              <a:spcBef>
                <a:spcPts val="600"/>
              </a:spcBef>
              <a:buSzPct val="100000"/>
              <a:buChar char="–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02957" marR="40640" indent="-147917" defTabSz="910828">
              <a:spcBef>
                <a:spcPts val="500"/>
              </a:spcBef>
              <a:buSzPct val="100000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559197" marR="40640" indent="-146957" defTabSz="910828">
              <a:spcBef>
                <a:spcPts val="4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16397" marR="40640" indent="-146957" defTabSz="910828">
              <a:spcBef>
                <a:spcPts val="400"/>
              </a:spcBef>
              <a:buSzPct val="100000"/>
              <a:buChar char="»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7378874" y="6250781"/>
            <a:ext cx="253654" cy="249238"/>
          </a:xfrm>
          <a:prstGeom prst="rect">
            <a:avLst/>
          </a:prstGeom>
        </p:spPr>
        <p:txBody>
          <a:bodyPr lIns="35718" tIns="35718" rIns="35718" bIns="35718"/>
          <a:lstStyle>
            <a:lvl1pPr defTabSz="455414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455414" y="0"/>
            <a:ext cx="8233172" cy="1692275"/>
          </a:xfrm>
          <a:prstGeom prst="rect">
            <a:avLst/>
          </a:prstGeom>
        </p:spPr>
        <p:txBody>
          <a:bodyPr lIns="35718" tIns="35718" rIns="35718" bIns="35718"/>
          <a:lstStyle>
            <a:lvl1pPr marL="40640" marR="40640" defTabSz="910828">
              <a:defRPr b="1" sz="4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xfrm>
            <a:off x="455414" y="1598414"/>
            <a:ext cx="8233172" cy="5259586"/>
          </a:xfrm>
          <a:prstGeom prst="rect">
            <a:avLst/>
          </a:prstGeom>
        </p:spPr>
        <p:txBody>
          <a:bodyPr lIns="35718" tIns="35718" rIns="35718" bIns="35718" anchor="t"/>
          <a:lstStyle>
            <a:lvl1pPr marL="274435" marR="40640" indent="-233795" defTabSz="910828">
              <a:spcBef>
                <a:spcPts val="700"/>
              </a:spcBef>
              <a:buSzPct val="100000"/>
              <a:defRPr b="1" sz="3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693353" marR="40640" indent="-195513" defTabSz="910828">
              <a:spcBef>
                <a:spcPts val="600"/>
              </a:spcBef>
              <a:buSzPct val="100000"/>
              <a:buChar char="–"/>
              <a:defRPr b="1"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02957" marR="40640" indent="-147917" defTabSz="910828">
              <a:spcBef>
                <a:spcPts val="500"/>
              </a:spcBef>
              <a:buSzPct val="100000"/>
              <a:defRPr b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559197" marR="40640" indent="-146957" defTabSz="910828">
              <a:spcBef>
                <a:spcPts val="400"/>
              </a:spcBef>
              <a:buSzPct val="100000"/>
              <a:buChar char="–"/>
              <a:defRPr b="1"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16397" marR="40640" indent="-146957" defTabSz="910828">
              <a:spcBef>
                <a:spcPts val="400"/>
              </a:spcBef>
              <a:buSzPct val="100000"/>
              <a:buChar char="»"/>
              <a:defRPr b="1"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8559974" y="6554390"/>
            <a:ext cx="253654" cy="244253"/>
          </a:xfrm>
          <a:prstGeom prst="rect">
            <a:avLst/>
          </a:prstGeom>
        </p:spPr>
        <p:txBody>
          <a:bodyPr lIns="35718" tIns="35718" rIns="35718" bIns="35718"/>
          <a:lstStyle>
            <a:lvl1pPr defTabSz="580429">
              <a:defRPr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</a:lvl1pPr>
            <a:lvl2pPr>
              <a:spcBef>
                <a:spcPts val="1600"/>
              </a:spcBef>
            </a:lvl2pPr>
            <a:lvl3pPr>
              <a:spcBef>
                <a:spcPts val="1600"/>
              </a:spcBef>
            </a:lvl3pPr>
            <a:lvl4pPr>
              <a:spcBef>
                <a:spcPts val="1600"/>
              </a:spcBef>
            </a:lvl4pPr>
            <a:lvl5pPr>
              <a:spcBef>
                <a:spcPts val="16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numCol="2" spcCol="368300" anchor="t"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xfrm>
            <a:off x="889000" y="2095500"/>
            <a:ext cx="73660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1778000" y="1282700"/>
            <a:ext cx="5612015" cy="3149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 defTabSz="406400"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985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0414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3843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17399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0828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4257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27686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1115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34544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1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Vm   = resting membrane potential (RMP)…"/>
          <p:cNvSpPr txBox="1"/>
          <p:nvPr/>
        </p:nvSpPr>
        <p:spPr>
          <a:xfrm>
            <a:off x="348257" y="2187773"/>
            <a:ext cx="7465220" cy="147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marL="1180465" marR="40640" indent="-1139825" defTabSz="912812">
              <a:buClr>
                <a:srgbClr val="000000"/>
              </a:buClr>
              <a:buFont typeface="Helvetica"/>
              <a:tabLst>
                <a:tab pos="635000" algn="l"/>
                <a:tab pos="952500" algn="l"/>
              </a:tabLst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41624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  = resting membrane potential (RMP)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lvl="2" marL="1180465" marR="40640" indent="-454025" defTabSz="912812">
              <a:buClr>
                <a:srgbClr val="000000"/>
              </a:buClr>
              <a:buFont typeface="Helvetica"/>
              <a:tabLst>
                <a:tab pos="444500" algn="l"/>
                <a:tab pos="952500" algn="l"/>
              </a:tabLst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= electrical potential generated by separation of charges 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lvl="2" marL="1180465" marR="40640" indent="-454025" defTabSz="912812"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sz="1600">
                <a:uFill>
                  <a:solidFill>
                    <a:srgbClr val="000000"/>
                  </a:solidFill>
                </a:uFill>
              </a:defRPr>
            </a:pPr>
            <a:r>
              <a:t>= voltage across the membrane</a:t>
            </a:r>
          </a:p>
          <a:p>
            <a:pPr lvl="2" marL="1180465" marR="40640" indent="-454025" defTabSz="912812"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sz="1600">
                <a:uFill>
                  <a:solidFill>
                    <a:srgbClr val="000000"/>
                  </a:solidFill>
                </a:uFill>
              </a:defRPr>
            </a:pPr>
            <a:r>
              <a:t>= V</a:t>
            </a:r>
            <a:r>
              <a:rPr baseline="-43999"/>
              <a:t>inside</a:t>
            </a:r>
            <a:r>
              <a:t> - V</a:t>
            </a:r>
            <a:r>
              <a:rPr baseline="-43999"/>
              <a:t>outside</a:t>
            </a:r>
          </a:p>
          <a:p>
            <a:pPr marL="1180465" marR="40640" indent="-1139825" defTabSz="912812"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sz="1600">
                <a:uFill>
                  <a:solidFill>
                    <a:srgbClr val="000000"/>
                  </a:solidFill>
                </a:uFill>
              </a:defRPr>
            </a:pPr>
            <a:r>
              <a:t>	</a:t>
            </a:r>
          </a:p>
        </p:txBody>
      </p:sp>
      <p:sp>
        <p:nvSpPr>
          <p:cNvPr id="195" name="Many cells have a membrane potential (Vm) that can be measured from an electrode in the cell with a voltmeter."/>
          <p:cNvSpPr txBox="1"/>
          <p:nvPr/>
        </p:nvSpPr>
        <p:spPr>
          <a:xfrm>
            <a:off x="304398" y="817066"/>
            <a:ext cx="6599040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600"/>
            </a:pPr>
            <a:r>
              <a:t>Many cells have a membrane potential (V</a:t>
            </a:r>
            <a:r>
              <a:rPr baseline="-5999"/>
              <a:t>m</a:t>
            </a:r>
            <a:r>
              <a:t>) that can be measured from an electrode in the cell with a voltmeter. </a:t>
            </a:r>
          </a:p>
        </p:txBody>
      </p:sp>
      <p:sp>
        <p:nvSpPr>
          <p:cNvPr id="196" name="Cells have an unequal distribution of charge across their membrane:…"/>
          <p:cNvSpPr txBox="1"/>
          <p:nvPr/>
        </p:nvSpPr>
        <p:spPr>
          <a:xfrm>
            <a:off x="303609" y="3684984"/>
            <a:ext cx="7858126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600"/>
            </a:pPr>
            <a:r>
              <a:t>Cells have an unequal distribution of charge across their membrane:</a:t>
            </a:r>
          </a:p>
          <a:p>
            <a:pPr defTabSz="410765">
              <a:defRPr sz="1600"/>
            </a:pPr>
            <a:r>
              <a:t>more postiive charges on the outside; more negative charges on the inside.</a:t>
            </a:r>
          </a:p>
          <a:p>
            <a:pPr defTabSz="410765">
              <a:defRPr sz="1600"/>
            </a:pPr>
          </a:p>
          <a:p>
            <a:pPr defTabSz="410765">
              <a:defRPr sz="1600"/>
            </a:pPr>
            <a:r>
              <a:t>Charge separation is caused by movement of ions in and out the cell.</a:t>
            </a:r>
          </a:p>
          <a:p>
            <a:pPr defTabSz="410765">
              <a:defRPr sz="1600"/>
            </a:pPr>
          </a:p>
          <a:p>
            <a:pPr defTabSz="410765">
              <a:defRPr sz="1600"/>
            </a:pPr>
            <a:r>
              <a:t>Ions are moved by chemical diffusion down concentration gradients and by electrical attraction, and by active transport (e.g. Na+/K+ pump.)</a:t>
            </a:r>
          </a:p>
          <a:p>
            <a:pPr defTabSz="410765">
              <a:defRPr sz="1600"/>
            </a:pPr>
          </a:p>
          <a:p>
            <a:pPr defTabSz="410765">
              <a:defRPr sz="1600"/>
            </a:pPr>
            <a:r>
              <a:t>Concentration of ions inside and outside reaches equilibrium (stays constant) due to </a:t>
            </a:r>
            <a:r>
              <a:rPr b="1"/>
              <a:t>equilibrium potential.</a:t>
            </a:r>
          </a:p>
        </p:txBody>
      </p:sp>
      <p:sp>
        <p:nvSpPr>
          <p:cNvPr id="197" name="Resting Membrane potential (Vm) or RMP"/>
          <p:cNvSpPr txBox="1"/>
          <p:nvPr/>
        </p:nvSpPr>
        <p:spPr>
          <a:xfrm>
            <a:off x="214312" y="186332"/>
            <a:ext cx="773241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40640" marR="40640" defTabSz="910828">
              <a:defRPr b="1" sz="2600">
                <a:uFill>
                  <a:solidFill>
                    <a:srgbClr val="000000"/>
                  </a:solidFill>
                </a:uFill>
              </a:defRPr>
            </a:pPr>
            <a:r>
              <a:rPr sz="30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Resting Membrane potential (V</a:t>
            </a:r>
            <a:r>
              <a:rPr baseline="-26266" sz="30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  <a:r>
              <a:rPr sz="30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) or RMP</a:t>
            </a:r>
          </a:p>
        </p:txBody>
      </p:sp>
      <p:sp>
        <p:nvSpPr>
          <p:cNvPr id="198" name="neurons, muscle cells, heart cells, endocrine cells..."/>
          <p:cNvSpPr txBox="1"/>
          <p:nvPr/>
        </p:nvSpPr>
        <p:spPr>
          <a:xfrm>
            <a:off x="339328" y="1567160"/>
            <a:ext cx="7384852" cy="330399"/>
          </a:xfrm>
          <a:prstGeom prst="rect">
            <a:avLst/>
          </a:prstGeom>
          <a:solidFill>
            <a:srgbClr val="FFEC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410765">
              <a:defRPr i="1" sz="1600"/>
            </a:lvl1pPr>
          </a:lstStyle>
          <a:p>
            <a:pPr/>
            <a:r>
              <a:t>neurons, muscle cells, heart cells, endocrine cells...</a:t>
            </a:r>
          </a:p>
        </p:txBody>
      </p:sp>
      <p:sp>
        <p:nvSpPr>
          <p:cNvPr id="199" name="Circle"/>
          <p:cNvSpPr/>
          <p:nvPr/>
        </p:nvSpPr>
        <p:spPr>
          <a:xfrm>
            <a:off x="172640" y="6530578"/>
            <a:ext cx="151992" cy="151991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a+/K+ Transporter"/>
          <p:cNvSpPr txBox="1"/>
          <p:nvPr>
            <p:ph type="title"/>
          </p:nvPr>
        </p:nvSpPr>
        <p:spPr>
          <a:xfrm>
            <a:off x="406400" y="114300"/>
            <a:ext cx="7289800" cy="749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Na+/K+ Transporter</a:t>
            </a:r>
          </a:p>
        </p:txBody>
      </p:sp>
      <p:sp>
        <p:nvSpPr>
          <p:cNvPr id="226" name="Na ions slowly leak into cell down concentration gradient and attracted by negative charges of the cytoplasm.…"/>
          <p:cNvSpPr txBox="1"/>
          <p:nvPr/>
        </p:nvSpPr>
        <p:spPr>
          <a:xfrm>
            <a:off x="671512" y="3433762"/>
            <a:ext cx="8153401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Na ions slowly leak into cell down concentration gradient and attracted by negative charges of the cytoplasm.</a:t>
            </a:r>
          </a:p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Neuron actively maintains Na and K concentrations by exchanging: </a:t>
            </a:r>
          </a:p>
          <a:p>
            <a:pPr marL="40639" marR="40639" defTabSz="914400">
              <a:spcBef>
                <a:spcPts val="1400"/>
              </a:spcBef>
              <a:buClr>
                <a:srgbClr val="FF26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3 Na ions out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for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2 K ions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in for every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1 ATP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molecule.</a:t>
            </a:r>
          </a:p>
        </p:txBody>
      </p:sp>
      <p:graphicFrame>
        <p:nvGraphicFramePr>
          <p:cNvPr id="227" name="Table"/>
          <p:cNvGraphicFramePr/>
          <p:nvPr/>
        </p:nvGraphicFramePr>
        <p:xfrm>
          <a:off x="1094739" y="876300"/>
          <a:ext cx="6398261" cy="2197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88493"/>
                <a:gridCol w="2173003"/>
                <a:gridCol w="2436763"/>
              </a:tblGrid>
              <a:tr h="732366"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Outside 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Inside 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32366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</a:t>
                      </a:r>
                      <a:r>
                        <a:rPr b="1" baseline="29666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32366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Na</a:t>
                      </a:r>
                      <a:r>
                        <a:rPr b="1" baseline="29666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711200"/>
            <a:ext cx="8881312" cy="523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[Na+][K+]"/>
          <p:cNvSpPr txBox="1"/>
          <p:nvPr/>
        </p:nvSpPr>
        <p:spPr>
          <a:xfrm>
            <a:off x="1951694" y="5937250"/>
            <a:ext cx="1334742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1200"/>
              <a:t>[Na+]</a:t>
            </a:r>
            <a:r>
              <a:rPr sz="3600"/>
              <a:t>[K+]</a:t>
            </a:r>
          </a:p>
        </p:txBody>
      </p:sp>
      <p:sp>
        <p:nvSpPr>
          <p:cNvPr id="231" name="[Na+][K+]"/>
          <p:cNvSpPr txBox="1"/>
          <p:nvPr/>
        </p:nvSpPr>
        <p:spPr>
          <a:xfrm>
            <a:off x="1871712" y="114300"/>
            <a:ext cx="1502917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[Na+]</a:t>
            </a:r>
            <a:r>
              <a:rPr sz="1200"/>
              <a:t>[K+]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Unequal charges  across the cell membrane"/>
          <p:cNvSpPr txBox="1"/>
          <p:nvPr>
            <p:ph type="title"/>
          </p:nvPr>
        </p:nvSpPr>
        <p:spPr>
          <a:xfrm>
            <a:off x="190500" y="317500"/>
            <a:ext cx="37211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0639" marR="40639" algn="l" defTabSz="914400">
              <a:defRPr b="1"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Unequal charges </a:t>
            </a:r>
            <a:br/>
            <a:r>
              <a:t>across the cell membrane</a:t>
            </a:r>
          </a:p>
        </p:txBody>
      </p:sp>
      <p:pic>
        <p:nvPicPr>
          <p:cNvPr id="234" name="membrane.jpg" descr="membra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700" y="68633"/>
            <a:ext cx="5727700" cy="699256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embrane potential (Vm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Membrane potential (V</a:t>
            </a:r>
            <a:r>
              <a:rPr baseline="-25000"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  <a:r>
              <a:rPr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)</a:t>
            </a:r>
          </a:p>
        </p:txBody>
      </p:sp>
      <p:sp>
        <p:nvSpPr>
          <p:cNvPr id="237" name="Vm  = resting membrane potential…"/>
          <p:cNvSpPr txBox="1"/>
          <p:nvPr/>
        </p:nvSpPr>
        <p:spPr>
          <a:xfrm>
            <a:off x="762000" y="1752600"/>
            <a:ext cx="7467600" cy="394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80464" marR="40639" indent="-1139825" defTabSz="912812">
              <a:spcBef>
                <a:spcPts val="18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0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30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sz="3000">
                <a:latin typeface="+mn-lt"/>
                <a:ea typeface="+mn-ea"/>
                <a:cs typeface="+mn-cs"/>
                <a:sym typeface="Helvetica"/>
              </a:rPr>
              <a:t> 	</a:t>
            </a:r>
            <a:r>
              <a:rPr b="1" sz="3000">
                <a:latin typeface="+mn-lt"/>
                <a:ea typeface="+mn-ea"/>
                <a:cs typeface="+mn-cs"/>
                <a:sym typeface="Helvetica"/>
              </a:rPr>
              <a:t>= resting membrane potential </a:t>
            </a:r>
            <a:endParaRPr b="1" sz="3000">
              <a:latin typeface="+mn-lt"/>
              <a:ea typeface="+mn-ea"/>
              <a:cs typeface="+mn-cs"/>
              <a:sym typeface="Helvetica"/>
            </a:endParaRPr>
          </a:p>
          <a:p>
            <a:pPr lvl="3" marL="1180464" marR="40639" indent="-339725" defTabSz="912812">
              <a:spcBef>
                <a:spcPts val="1800"/>
              </a:spcBef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000">
                <a:latin typeface="+mn-lt"/>
                <a:ea typeface="+mn-ea"/>
                <a:cs typeface="+mn-cs"/>
                <a:sym typeface="Helvetica"/>
              </a:rPr>
              <a:t>= electrical potential generated by separation of charges </a:t>
            </a:r>
            <a:endParaRPr b="1" sz="3000">
              <a:latin typeface="+mn-lt"/>
              <a:ea typeface="+mn-ea"/>
              <a:cs typeface="+mn-cs"/>
              <a:sym typeface="Helvetica"/>
            </a:endParaRPr>
          </a:p>
          <a:p>
            <a:pPr marL="1180464" marR="40639" indent="-1139825" defTabSz="912812">
              <a:spcBef>
                <a:spcPts val="18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sz="3000">
                <a:uFill>
                  <a:solidFill>
                    <a:srgbClr val="000000"/>
                  </a:solidFill>
                </a:uFill>
              </a:defRPr>
            </a:pPr>
            <a:r>
              <a:t>	</a:t>
            </a:r>
            <a:r>
              <a:t>= voltage across the membrane</a:t>
            </a:r>
          </a:p>
          <a:p>
            <a:pPr lvl="3" marL="1180464" marR="40639" indent="-339725" defTabSz="912812">
              <a:spcBef>
                <a:spcPts val="19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200">
                <a:latin typeface="+mn-lt"/>
                <a:ea typeface="+mn-ea"/>
                <a:cs typeface="+mn-cs"/>
                <a:sym typeface="Helvetica"/>
              </a:rPr>
              <a:t>= 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inside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- 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outside</a:t>
            </a:r>
          </a:p>
          <a:p>
            <a:pPr marL="1180464" marR="40639" indent="-1139825" defTabSz="912812">
              <a:spcBef>
                <a:spcPts val="18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sz="3000">
                <a:uFill>
                  <a:solidFill>
                    <a:srgbClr val="000000"/>
                  </a:solidFill>
                </a:uFill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V in out.jpg" descr="V in ou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3619" y="3898900"/>
            <a:ext cx="4478281" cy="2590801"/>
          </a:xfrm>
          <a:prstGeom prst="rect">
            <a:avLst/>
          </a:prstGeom>
          <a:ln w="12700"/>
        </p:spPr>
      </p:pic>
      <p:sp>
        <p:nvSpPr>
          <p:cNvPr id="240" name="Membrane potential (Vm)"/>
          <p:cNvSpPr txBox="1"/>
          <p:nvPr>
            <p:ph type="title"/>
          </p:nvPr>
        </p:nvSpPr>
        <p:spPr>
          <a:xfrm>
            <a:off x="457200" y="0"/>
            <a:ext cx="6629400" cy="1143000"/>
          </a:xfrm>
          <a:prstGeom prst="rect">
            <a:avLst/>
          </a:prstGeom>
        </p:spPr>
        <p:txBody>
          <a:bodyPr/>
          <a:lstStyle/>
          <a:p>
            <a:pPr/>
            <a:r>
              <a:rPr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Membrane potential (V</a:t>
            </a:r>
            <a:r>
              <a:rPr baseline="-25000"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  <a:r>
              <a:rPr sz="32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)</a:t>
            </a:r>
          </a:p>
        </p:txBody>
      </p:sp>
      <p:sp>
        <p:nvSpPr>
          <p:cNvPr id="241" name="Vm  = Vin - Vout…"/>
          <p:cNvSpPr txBox="1"/>
          <p:nvPr/>
        </p:nvSpPr>
        <p:spPr>
          <a:xfrm>
            <a:off x="762000" y="914400"/>
            <a:ext cx="6934200" cy="367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80464" marR="40639" indent="-1139825" defTabSz="912812">
              <a:spcBef>
                <a:spcPts val="19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2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	= 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in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- 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out</a:t>
            </a:r>
            <a:endParaRPr b="1" baseline="-25000" sz="3200">
              <a:latin typeface="+mn-lt"/>
              <a:ea typeface="+mn-ea"/>
              <a:cs typeface="+mn-cs"/>
              <a:sym typeface="Helvetica"/>
            </a:endParaRPr>
          </a:p>
          <a:p>
            <a:pPr marL="1180464" marR="40639" indent="-1139825" defTabSz="912812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i="1" sz="2800">
                <a:latin typeface="+mn-lt"/>
                <a:ea typeface="+mn-ea"/>
                <a:cs typeface="+mn-cs"/>
                <a:sym typeface="Helvetica"/>
              </a:rPr>
              <a:t>(V</a:t>
            </a:r>
            <a:r>
              <a:rPr b="1" baseline="-25000" i="1" sz="2800">
                <a:latin typeface="+mn-lt"/>
                <a:ea typeface="+mn-ea"/>
                <a:cs typeface="+mn-cs"/>
                <a:sym typeface="Helvetica"/>
              </a:rPr>
              <a:t>out</a:t>
            </a:r>
            <a:r>
              <a:rPr b="1" i="1" sz="2800">
                <a:latin typeface="+mn-lt"/>
                <a:ea typeface="+mn-ea"/>
                <a:cs typeface="+mn-cs"/>
                <a:sym typeface="Helvetica"/>
              </a:rPr>
              <a:t> = 0 mV by definition)</a:t>
            </a:r>
            <a:endParaRPr b="1" i="1" sz="2800">
              <a:latin typeface="+mn-lt"/>
              <a:ea typeface="+mn-ea"/>
              <a:cs typeface="+mn-cs"/>
              <a:sym typeface="Helvetica"/>
            </a:endParaRPr>
          </a:p>
          <a:p>
            <a:pPr marL="1180464" marR="40639" indent="-1139825" defTabSz="912812">
              <a:spcBef>
                <a:spcPts val="19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2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= 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in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- 0</a:t>
            </a:r>
            <a:endParaRPr b="1" sz="3200">
              <a:latin typeface="+mn-lt"/>
              <a:ea typeface="+mn-ea"/>
              <a:cs typeface="+mn-cs"/>
              <a:sym typeface="Helvetica"/>
            </a:endParaRPr>
          </a:p>
          <a:p>
            <a:pPr marL="1180464" marR="40639" indent="-1139825" defTabSz="912812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b="1" i="1" sz="2800">
                <a:uFill>
                  <a:solidFill>
                    <a:srgbClr val="000000"/>
                  </a:solidFill>
                </a:uFill>
              </a:defRPr>
            </a:pPr>
            <a:r>
              <a:rPr i="0" sz="3200"/>
              <a:t>	</a:t>
            </a:r>
            <a:r>
              <a:t>(more negative ions inside)</a:t>
            </a:r>
          </a:p>
          <a:p>
            <a:pPr marL="1180464" marR="40639" indent="-1139825" defTabSz="912812">
              <a:spcBef>
                <a:spcPts val="1900"/>
              </a:spcBef>
              <a:buClr>
                <a:srgbClr val="000000"/>
              </a:buClr>
              <a:buFont typeface="Helvetica"/>
              <a:tabLst>
                <a:tab pos="8382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32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32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sz="3200">
                <a:latin typeface="+mn-lt"/>
                <a:ea typeface="+mn-ea"/>
                <a:cs typeface="+mn-cs"/>
                <a:sym typeface="Helvetica"/>
              </a:rPr>
              <a:t> = -60 to -70 mV</a:t>
            </a:r>
          </a:p>
        </p:txBody>
      </p:sp>
      <p:sp>
        <p:nvSpPr>
          <p:cNvPr id="242" name="Vout = 0"/>
          <p:cNvSpPr txBox="1"/>
          <p:nvPr/>
        </p:nvSpPr>
        <p:spPr>
          <a:xfrm>
            <a:off x="7680325" y="4010025"/>
            <a:ext cx="93200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18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1800">
                <a:latin typeface="+mn-lt"/>
                <a:ea typeface="+mn-ea"/>
                <a:cs typeface="+mn-cs"/>
                <a:sym typeface="Helvetica"/>
              </a:rPr>
              <a:t>out</a:t>
            </a:r>
            <a:r>
              <a:rPr b="1" sz="1800">
                <a:latin typeface="+mn-lt"/>
                <a:ea typeface="+mn-ea"/>
                <a:cs typeface="+mn-cs"/>
                <a:sym typeface="Helvetica"/>
              </a:rPr>
              <a:t> = 0</a:t>
            </a:r>
          </a:p>
        </p:txBody>
      </p:sp>
      <p:sp>
        <p:nvSpPr>
          <p:cNvPr id="243" name="Vin = -60 mV"/>
          <p:cNvSpPr txBox="1"/>
          <p:nvPr/>
        </p:nvSpPr>
        <p:spPr>
          <a:xfrm>
            <a:off x="7543800" y="5791200"/>
            <a:ext cx="145301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180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1800">
                <a:latin typeface="+mn-lt"/>
                <a:ea typeface="+mn-ea"/>
                <a:cs typeface="+mn-cs"/>
                <a:sym typeface="Helvetica"/>
              </a:rPr>
              <a:t>in</a:t>
            </a:r>
            <a:r>
              <a:rPr b="1" sz="1800">
                <a:latin typeface="+mn-lt"/>
                <a:ea typeface="+mn-ea"/>
                <a:cs typeface="+mn-cs"/>
                <a:sym typeface="Helvetica"/>
              </a:rPr>
              <a:t> = -60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close to membrane.jpg" descr="close to membra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1485900"/>
            <a:ext cx="6924261" cy="5308600"/>
          </a:xfrm>
          <a:prstGeom prst="rect">
            <a:avLst/>
          </a:prstGeom>
          <a:ln w="12700"/>
        </p:spPr>
      </p:pic>
      <p:sp>
        <p:nvSpPr>
          <p:cNvPr id="246" name="Membrane potential is caused by small number of total ions"/>
          <p:cNvSpPr txBox="1"/>
          <p:nvPr>
            <p:ph type="title"/>
          </p:nvPr>
        </p:nvSpPr>
        <p:spPr>
          <a:xfrm>
            <a:off x="533400" y="0"/>
            <a:ext cx="73152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Membrane potential is caused by small number of total 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close to membrane.jpg" descr="close to membra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1485900"/>
            <a:ext cx="6924261" cy="5308600"/>
          </a:xfrm>
          <a:prstGeom prst="rect">
            <a:avLst/>
          </a:prstGeom>
          <a:ln w="12700"/>
        </p:spPr>
      </p:pic>
      <p:sp>
        <p:nvSpPr>
          <p:cNvPr id="249" name="Membrane potential is caused by small number of total ions"/>
          <p:cNvSpPr txBox="1"/>
          <p:nvPr>
            <p:ph type="title"/>
          </p:nvPr>
        </p:nvSpPr>
        <p:spPr>
          <a:xfrm>
            <a:off x="533400" y="0"/>
            <a:ext cx="73152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Membrane potential is caused by small number of total ions</a:t>
            </a:r>
          </a:p>
        </p:txBody>
      </p:sp>
      <p:sp>
        <p:nvSpPr>
          <p:cNvPr id="250" name="Line"/>
          <p:cNvSpPr/>
          <p:nvPr/>
        </p:nvSpPr>
        <p:spPr>
          <a:xfrm>
            <a:off x="2663062" y="2197924"/>
            <a:ext cx="3727645" cy="3770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06" fill="norm" stroke="1" extrusionOk="0">
                <a:moveTo>
                  <a:pt x="8653" y="268"/>
                </a:moveTo>
                <a:cubicBezTo>
                  <a:pt x="7979" y="486"/>
                  <a:pt x="7422" y="766"/>
                  <a:pt x="6785" y="1056"/>
                </a:cubicBezTo>
                <a:cubicBezTo>
                  <a:pt x="6291" y="1264"/>
                  <a:pt x="5806" y="1418"/>
                  <a:pt x="5357" y="1708"/>
                </a:cubicBezTo>
                <a:cubicBezTo>
                  <a:pt x="4953" y="1962"/>
                  <a:pt x="4504" y="2152"/>
                  <a:pt x="4171" y="2496"/>
                </a:cubicBezTo>
                <a:cubicBezTo>
                  <a:pt x="3794" y="2868"/>
                  <a:pt x="3345" y="3275"/>
                  <a:pt x="3040" y="3737"/>
                </a:cubicBezTo>
                <a:cubicBezTo>
                  <a:pt x="2680" y="4262"/>
                  <a:pt x="2402" y="4806"/>
                  <a:pt x="1962" y="5277"/>
                </a:cubicBezTo>
                <a:cubicBezTo>
                  <a:pt x="1333" y="5929"/>
                  <a:pt x="704" y="6336"/>
                  <a:pt x="381" y="7160"/>
                </a:cubicBezTo>
                <a:cubicBezTo>
                  <a:pt x="201" y="8075"/>
                  <a:pt x="282" y="7658"/>
                  <a:pt x="139" y="8401"/>
                </a:cubicBezTo>
                <a:cubicBezTo>
                  <a:pt x="-41" y="10339"/>
                  <a:pt x="-50" y="10231"/>
                  <a:pt x="139" y="13717"/>
                </a:cubicBezTo>
                <a:cubicBezTo>
                  <a:pt x="148" y="13953"/>
                  <a:pt x="282" y="14179"/>
                  <a:pt x="381" y="14406"/>
                </a:cubicBezTo>
                <a:cubicBezTo>
                  <a:pt x="1010" y="15972"/>
                  <a:pt x="2186" y="17005"/>
                  <a:pt x="3489" y="18028"/>
                </a:cubicBezTo>
                <a:cubicBezTo>
                  <a:pt x="4045" y="18463"/>
                  <a:pt x="4468" y="19124"/>
                  <a:pt x="5060" y="19523"/>
                </a:cubicBezTo>
                <a:cubicBezTo>
                  <a:pt x="5932" y="20102"/>
                  <a:pt x="7898" y="21062"/>
                  <a:pt x="8994" y="21207"/>
                </a:cubicBezTo>
                <a:cubicBezTo>
                  <a:pt x="9659" y="21289"/>
                  <a:pt x="10341" y="21334"/>
                  <a:pt x="11015" y="21406"/>
                </a:cubicBezTo>
                <a:cubicBezTo>
                  <a:pt x="11338" y="21434"/>
                  <a:pt x="12003" y="21506"/>
                  <a:pt x="12003" y="21506"/>
                </a:cubicBezTo>
                <a:cubicBezTo>
                  <a:pt x="14239" y="21388"/>
                  <a:pt x="16027" y="19668"/>
                  <a:pt x="17508" y="18128"/>
                </a:cubicBezTo>
                <a:cubicBezTo>
                  <a:pt x="18514" y="17068"/>
                  <a:pt x="19269" y="16480"/>
                  <a:pt x="19924" y="15103"/>
                </a:cubicBezTo>
                <a:cubicBezTo>
                  <a:pt x="20104" y="14279"/>
                  <a:pt x="20382" y="13418"/>
                  <a:pt x="20661" y="12621"/>
                </a:cubicBezTo>
                <a:cubicBezTo>
                  <a:pt x="20751" y="12350"/>
                  <a:pt x="20957" y="11824"/>
                  <a:pt x="20957" y="11824"/>
                </a:cubicBezTo>
                <a:cubicBezTo>
                  <a:pt x="21011" y="11417"/>
                  <a:pt x="21254" y="10638"/>
                  <a:pt x="21254" y="10638"/>
                </a:cubicBezTo>
                <a:cubicBezTo>
                  <a:pt x="21316" y="10086"/>
                  <a:pt x="21379" y="9542"/>
                  <a:pt x="21451" y="8999"/>
                </a:cubicBezTo>
                <a:cubicBezTo>
                  <a:pt x="21478" y="8229"/>
                  <a:pt x="21550" y="7966"/>
                  <a:pt x="21397" y="7260"/>
                </a:cubicBezTo>
                <a:cubicBezTo>
                  <a:pt x="21272" y="6708"/>
                  <a:pt x="20598" y="6182"/>
                  <a:pt x="20364" y="5874"/>
                </a:cubicBezTo>
                <a:cubicBezTo>
                  <a:pt x="19870" y="5213"/>
                  <a:pt x="19323" y="4706"/>
                  <a:pt x="18739" y="4135"/>
                </a:cubicBezTo>
                <a:cubicBezTo>
                  <a:pt x="18568" y="3963"/>
                  <a:pt x="18442" y="3746"/>
                  <a:pt x="18245" y="3637"/>
                </a:cubicBezTo>
                <a:cubicBezTo>
                  <a:pt x="17499" y="3221"/>
                  <a:pt x="16610" y="2804"/>
                  <a:pt x="15982" y="2252"/>
                </a:cubicBezTo>
                <a:cubicBezTo>
                  <a:pt x="15281" y="1636"/>
                  <a:pt x="14473" y="938"/>
                  <a:pt x="13620" y="567"/>
                </a:cubicBezTo>
                <a:cubicBezTo>
                  <a:pt x="12793" y="205"/>
                  <a:pt x="11644" y="196"/>
                  <a:pt x="10772" y="114"/>
                </a:cubicBezTo>
                <a:cubicBezTo>
                  <a:pt x="10090" y="-94"/>
                  <a:pt x="9497" y="42"/>
                  <a:pt x="8752" y="69"/>
                </a:cubicBezTo>
                <a:cubicBezTo>
                  <a:pt x="8653" y="96"/>
                  <a:pt x="8545" y="123"/>
                  <a:pt x="8455" y="169"/>
                </a:cubicBezTo>
                <a:cubicBezTo>
                  <a:pt x="8401" y="187"/>
                  <a:pt x="8312" y="268"/>
                  <a:pt x="8312" y="268"/>
                </a:cubicBezTo>
              </a:path>
            </a:pathLst>
          </a:custGeom>
          <a:ln w="254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1" name="Shape"/>
          <p:cNvSpPr/>
          <p:nvPr/>
        </p:nvSpPr>
        <p:spPr>
          <a:xfrm>
            <a:off x="3200400" y="2743200"/>
            <a:ext cx="2590800" cy="2781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3" fill="norm" stroke="1" extrusionOk="0">
                <a:moveTo>
                  <a:pt x="13759" y="833"/>
                </a:moveTo>
                <a:cubicBezTo>
                  <a:pt x="12968" y="258"/>
                  <a:pt x="12368" y="59"/>
                  <a:pt x="11359" y="0"/>
                </a:cubicBezTo>
                <a:cubicBezTo>
                  <a:pt x="8523" y="94"/>
                  <a:pt x="4855" y="810"/>
                  <a:pt x="2850" y="2700"/>
                </a:cubicBezTo>
                <a:cubicBezTo>
                  <a:pt x="2523" y="2993"/>
                  <a:pt x="2359" y="3357"/>
                  <a:pt x="2168" y="3733"/>
                </a:cubicBezTo>
                <a:cubicBezTo>
                  <a:pt x="832" y="6163"/>
                  <a:pt x="1309" y="4942"/>
                  <a:pt x="750" y="6621"/>
                </a:cubicBezTo>
                <a:cubicBezTo>
                  <a:pt x="464" y="8241"/>
                  <a:pt x="218" y="9873"/>
                  <a:pt x="0" y="11516"/>
                </a:cubicBezTo>
                <a:cubicBezTo>
                  <a:pt x="68" y="12009"/>
                  <a:pt x="82" y="12502"/>
                  <a:pt x="232" y="12995"/>
                </a:cubicBezTo>
                <a:cubicBezTo>
                  <a:pt x="409" y="13617"/>
                  <a:pt x="1814" y="14686"/>
                  <a:pt x="2318" y="15308"/>
                </a:cubicBezTo>
                <a:cubicBezTo>
                  <a:pt x="2714" y="17186"/>
                  <a:pt x="3695" y="19381"/>
                  <a:pt x="5986" y="20074"/>
                </a:cubicBezTo>
                <a:cubicBezTo>
                  <a:pt x="7309" y="21001"/>
                  <a:pt x="8782" y="21377"/>
                  <a:pt x="10459" y="21553"/>
                </a:cubicBezTo>
                <a:cubicBezTo>
                  <a:pt x="11700" y="21530"/>
                  <a:pt x="12955" y="21600"/>
                  <a:pt x="14195" y="21483"/>
                </a:cubicBezTo>
                <a:cubicBezTo>
                  <a:pt x="15150" y="21377"/>
                  <a:pt x="16473" y="20133"/>
                  <a:pt x="17195" y="19687"/>
                </a:cubicBezTo>
                <a:cubicBezTo>
                  <a:pt x="17836" y="18806"/>
                  <a:pt x="18736" y="18125"/>
                  <a:pt x="19350" y="17233"/>
                </a:cubicBezTo>
                <a:cubicBezTo>
                  <a:pt x="20086" y="16118"/>
                  <a:pt x="20673" y="15003"/>
                  <a:pt x="21000" y="13770"/>
                </a:cubicBezTo>
                <a:cubicBezTo>
                  <a:pt x="21109" y="12021"/>
                  <a:pt x="21300" y="10283"/>
                  <a:pt x="21600" y="8558"/>
                </a:cubicBezTo>
                <a:cubicBezTo>
                  <a:pt x="21395" y="5846"/>
                  <a:pt x="20714" y="2536"/>
                  <a:pt x="17482" y="1350"/>
                </a:cubicBezTo>
                <a:cubicBezTo>
                  <a:pt x="17127" y="1221"/>
                  <a:pt x="16718" y="1244"/>
                  <a:pt x="16364" y="1162"/>
                </a:cubicBezTo>
                <a:cubicBezTo>
                  <a:pt x="14195" y="657"/>
                  <a:pt x="16159" y="939"/>
                  <a:pt x="13977" y="704"/>
                </a:cubicBezTo>
                <a:cubicBezTo>
                  <a:pt x="13677" y="622"/>
                  <a:pt x="13759" y="575"/>
                  <a:pt x="13759" y="833"/>
                </a:cubicBezTo>
                <a:close/>
              </a:path>
            </a:pathLst>
          </a:custGeom>
          <a:ln w="25400">
            <a:solidFill>
              <a:srgbClr val="FF26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record outside.jpg" descr="record outs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698380"/>
            <a:ext cx="4000500" cy="4169020"/>
          </a:xfrm>
          <a:prstGeom prst="rect">
            <a:avLst/>
          </a:prstGeom>
          <a:ln w="12700"/>
        </p:spPr>
      </p:pic>
      <p:pic>
        <p:nvPicPr>
          <p:cNvPr id="254" name="baseline graph.jpg" descr="baseline grap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1959" y="1943100"/>
            <a:ext cx="4174923" cy="2603501"/>
          </a:xfrm>
          <a:prstGeom prst="rect">
            <a:avLst/>
          </a:prstGeom>
          <a:ln w="12700"/>
        </p:spPr>
      </p:pic>
      <p:sp>
        <p:nvSpPr>
          <p:cNvPr id="255" name="Measuring Vm"/>
          <p:cNvSpPr txBox="1"/>
          <p:nvPr>
            <p:ph type="title"/>
          </p:nvPr>
        </p:nvSpPr>
        <p:spPr>
          <a:xfrm>
            <a:off x="533400" y="0"/>
            <a:ext cx="6629400" cy="16002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Measuring V</a:t>
            </a:r>
            <a:r>
              <a:rPr baseline="-250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</a:p>
        </p:txBody>
      </p:sp>
      <p:pic>
        <p:nvPicPr>
          <p:cNvPr id="256" name="recrod graph.jpg" descr="recrod grap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7204" y="1981200"/>
            <a:ext cx="4073096" cy="25400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ow to establish the membrane potential?"/>
          <p:cNvSpPr txBox="1"/>
          <p:nvPr>
            <p:ph type="title"/>
          </p:nvPr>
        </p:nvSpPr>
        <p:spPr>
          <a:xfrm>
            <a:off x="190500" y="317500"/>
            <a:ext cx="6604000" cy="723900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algn="l" defTabSz="914400">
              <a:defRPr b="1"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How to establish the membrane potential?</a:t>
            </a:r>
          </a:p>
        </p:txBody>
      </p:sp>
      <p:pic>
        <p:nvPicPr>
          <p:cNvPr id="259" name="membrane.jpg" descr="membra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1379643"/>
            <a:ext cx="3759200" cy="4589357"/>
          </a:xfrm>
          <a:prstGeom prst="rect">
            <a:avLst/>
          </a:prstGeom>
          <a:ln w="12700"/>
        </p:spPr>
      </p:pic>
      <p:grpSp>
        <p:nvGrpSpPr>
          <p:cNvPr id="262" name="Group"/>
          <p:cNvGrpSpPr/>
          <p:nvPr/>
        </p:nvGrpSpPr>
        <p:grpSpPr>
          <a:xfrm>
            <a:off x="4569690" y="1041400"/>
            <a:ext cx="4814456" cy="5295900"/>
            <a:chOff x="0" y="0"/>
            <a:chExt cx="4814454" cy="5295899"/>
          </a:xfrm>
        </p:grpSpPr>
        <p:pic>
          <p:nvPicPr>
            <p:cNvPr id="260" name="K conc gradient.jpg" descr="K conc gradient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14455" cy="5295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61" name="Rectangle"/>
            <p:cNvSpPr/>
            <p:nvPr/>
          </p:nvSpPr>
          <p:spPr>
            <a:xfrm>
              <a:off x="3634509" y="1638300"/>
              <a:ext cx="1168401" cy="278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241300"/>
            <a:ext cx="5473700" cy="6364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Ion Channels:…"/>
          <p:cNvSpPr txBox="1"/>
          <p:nvPr/>
        </p:nvSpPr>
        <p:spPr>
          <a:xfrm>
            <a:off x="-179611" y="194920"/>
            <a:ext cx="3556001" cy="227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r" defTabSz="4064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Ion Channels:</a:t>
            </a:r>
          </a:p>
          <a:p>
            <a:pPr algn="r" defTabSz="4064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proteins that span the membrane and allow ions to diffuse across the phospholipid bilayer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http://www.youtube.com/watch?v=k48jXzFGMc8"/>
          <p:cNvSpPr txBox="1"/>
          <p:nvPr/>
        </p:nvSpPr>
        <p:spPr>
          <a:xfrm>
            <a:off x="1659160" y="3112293"/>
            <a:ext cx="6116440" cy="40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ctr" defTabSz="410765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http://www.youtube.com/watch?v=k48jXzFGMc8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Equilibrium Potential for an 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Equilibrium Potential for an ion</a:t>
            </a:r>
          </a:p>
        </p:txBody>
      </p:sp>
      <p:sp>
        <p:nvSpPr>
          <p:cNvPr id="268" name="Each ion species feels two forces pulling on it:…"/>
          <p:cNvSpPr txBox="1"/>
          <p:nvPr/>
        </p:nvSpPr>
        <p:spPr>
          <a:xfrm>
            <a:off x="744537" y="1539875"/>
            <a:ext cx="7239001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Each ion species feels two forces pulling on it:</a:t>
            </a:r>
          </a:p>
          <a:p>
            <a:pPr marL="497840" marR="40639" indent="-457200" defTabSz="914400">
              <a:spcBef>
                <a:spcPts val="1400"/>
              </a:spcBef>
              <a:buClr>
                <a:srgbClr val="FF26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chemical driving force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: depends on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concentration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gradient across membrane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497840" marR="40639" indent="-457200" defTabSz="914400">
              <a:spcBef>
                <a:spcPts val="1400"/>
              </a:spcBef>
              <a:buClr>
                <a:srgbClr val="FF26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electrical driving force: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depends on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electrical potential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difference across membrane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orce on ions:  Diffusion down concentration gradient"/>
          <p:cNvSpPr txBox="1"/>
          <p:nvPr>
            <p:ph type="title"/>
          </p:nvPr>
        </p:nvSpPr>
        <p:spPr>
          <a:xfrm>
            <a:off x="609600" y="0"/>
            <a:ext cx="8445500" cy="11430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Force on ions: </a:t>
            </a:r>
          </a:p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Diffusion down concentration gradient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1409700" y="1066800"/>
            <a:ext cx="6265863" cy="5765800"/>
            <a:chOff x="0" y="0"/>
            <a:chExt cx="6265862" cy="5765799"/>
          </a:xfrm>
        </p:grpSpPr>
        <p:pic>
          <p:nvPicPr>
            <p:cNvPr id="271" name="image.jpg" descr="image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387" y="0"/>
              <a:ext cx="6213476" cy="576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2" name="Rectangle"/>
            <p:cNvSpPr/>
            <p:nvPr/>
          </p:nvSpPr>
          <p:spPr>
            <a:xfrm>
              <a:off x="0" y="38100"/>
              <a:ext cx="355600" cy="330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ce on ions:  Pulled toward opposite charge"/>
          <p:cNvSpPr txBox="1"/>
          <p:nvPr>
            <p:ph type="title"/>
          </p:nvPr>
        </p:nvSpPr>
        <p:spPr>
          <a:xfrm>
            <a:off x="685800" y="0"/>
            <a:ext cx="6629400" cy="16002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Force on ions: </a:t>
            </a:r>
          </a:p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Pulled toward opposite charge</a:t>
            </a:r>
          </a:p>
        </p:txBody>
      </p:sp>
      <p:pic>
        <p:nvPicPr>
          <p:cNvPr id="276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137" y="1538287"/>
            <a:ext cx="6910388" cy="394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3262" y="3578225"/>
            <a:ext cx="3076576" cy="122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Equilibrium Potential for an 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Equilibrium Potential for an ion</a:t>
            </a:r>
          </a:p>
        </p:txBody>
      </p:sp>
      <p:sp>
        <p:nvSpPr>
          <p:cNvPr id="280" name="Each ion species feels two forces pulling on it:…"/>
          <p:cNvSpPr txBox="1"/>
          <p:nvPr/>
        </p:nvSpPr>
        <p:spPr>
          <a:xfrm>
            <a:off x="711200" y="1651000"/>
            <a:ext cx="7239000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Each ion species feels two forces pulling on it:</a:t>
            </a:r>
          </a:p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chemical driving force: depends on concentration gradient across membrane</a:t>
            </a:r>
          </a:p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electrical driving force: depends on electrical potential difference across membrane</a:t>
            </a:r>
          </a:p>
          <a:p>
            <a:pPr marL="497840" marR="40639" indent="-457200" defTabSz="914400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these forces can act in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same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direction or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opposite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directions across the membrane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or potassium, chemical and electrical forces are in opposite directions"/>
          <p:cNvSpPr txBox="1"/>
          <p:nvPr>
            <p:ph type="title"/>
          </p:nvPr>
        </p:nvSpPr>
        <p:spPr>
          <a:xfrm>
            <a:off x="541337" y="0"/>
            <a:ext cx="8035926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For potassium, chemical and electrical forces are in opposite directions</a:t>
            </a:r>
          </a:p>
        </p:txBody>
      </p:sp>
      <p:pic>
        <p:nvPicPr>
          <p:cNvPr id="283" name="K conc gradient.jpg" descr="K conc gradi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690" y="1244600"/>
            <a:ext cx="4814456" cy="52959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or potassium, chemical and electrical forces are in opposite directions"/>
          <p:cNvSpPr txBox="1"/>
          <p:nvPr>
            <p:ph type="title"/>
          </p:nvPr>
        </p:nvSpPr>
        <p:spPr>
          <a:xfrm>
            <a:off x="541337" y="0"/>
            <a:ext cx="8035926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For potassium, chemical and electrical forces are in opposite directions</a:t>
            </a:r>
          </a:p>
        </p:txBody>
      </p:sp>
      <p:pic>
        <p:nvPicPr>
          <p:cNvPr id="286" name="K elec gradient.jpg" descr="K elec gradi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300" y="1358900"/>
            <a:ext cx="4597400" cy="5057141"/>
          </a:xfrm>
          <a:prstGeom prst="rect">
            <a:avLst/>
          </a:prstGeom>
          <a:ln w="12700"/>
        </p:spPr>
      </p:pic>
      <p:sp>
        <p:nvSpPr>
          <p:cNvPr id="287" name="Line"/>
          <p:cNvSpPr/>
          <p:nvPr/>
        </p:nvSpPr>
        <p:spPr>
          <a:xfrm flipV="1">
            <a:off x="7099300" y="3136900"/>
            <a:ext cx="0" cy="140970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Electrical…"/>
          <p:cNvSpPr txBox="1"/>
          <p:nvPr/>
        </p:nvSpPr>
        <p:spPr>
          <a:xfrm>
            <a:off x="7010400" y="4673600"/>
            <a:ext cx="18288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1300">
                <a:uFill>
                  <a:solidFill>
                    <a:srgbClr val="000000"/>
                  </a:solidFill>
                </a:uFill>
              </a:defRPr>
            </a:pPr>
            <a:r>
              <a:t>Electrical</a:t>
            </a:r>
          </a:p>
          <a:p>
            <a:pPr marL="40639" marR="40639" defTabSz="914400">
              <a:defRPr sz="1300">
                <a:uFill>
                  <a:solidFill>
                    <a:srgbClr val="000000"/>
                  </a:solidFill>
                </a:uFill>
              </a:defRPr>
            </a:pPr>
            <a:r>
              <a:t>gradient for K+</a:t>
            </a:r>
          </a:p>
          <a:p>
            <a:pPr marL="40639" marR="40639" defTabSz="914400">
              <a:defRPr sz="1300">
                <a:uFill>
                  <a:solidFill>
                    <a:srgbClr val="000000"/>
                  </a:solidFill>
                </a:uFill>
              </a:defRPr>
            </a:pPr>
            <a:r>
              <a:t>pulls K+ into</a:t>
            </a:r>
          </a:p>
          <a:p>
            <a:pPr marL="40639" marR="40639" defTabSz="914400">
              <a:defRPr sz="1300">
                <a:uFill>
                  <a:solidFill>
                    <a:srgbClr val="000000"/>
                  </a:solidFill>
                </a:uFill>
              </a:defRPr>
            </a:pPr>
            <a:r>
              <a:t>the cell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421" y="2232421"/>
            <a:ext cx="6813353" cy="4179095"/>
          </a:xfrm>
          <a:prstGeom prst="rect">
            <a:avLst/>
          </a:prstGeom>
          <a:ln w="12700"/>
        </p:spPr>
      </p:pic>
      <p:sp>
        <p:nvSpPr>
          <p:cNvPr id="291" name="Electrochemical Forces on Potassium K+ Ion"/>
          <p:cNvSpPr txBox="1"/>
          <p:nvPr>
            <p:ph type="title"/>
          </p:nvPr>
        </p:nvSpPr>
        <p:spPr>
          <a:xfrm>
            <a:off x="125015" y="71437"/>
            <a:ext cx="7545587" cy="97333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Electrochemical Forces on Potassium K</a:t>
            </a:r>
            <a:r>
              <a:rPr baseline="31999"/>
              <a:t>+</a:t>
            </a:r>
            <a:r>
              <a:t> Ion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5589984" y="2236787"/>
            <a:ext cx="515938" cy="3775065"/>
            <a:chOff x="0" y="0"/>
            <a:chExt cx="515937" cy="3775064"/>
          </a:xfrm>
        </p:grpSpPr>
        <p:sp>
          <p:nvSpPr>
            <p:cNvPr id="292" name="Shape"/>
            <p:cNvSpPr/>
            <p:nvPr/>
          </p:nvSpPr>
          <p:spPr>
            <a:xfrm>
              <a:off x="0" y="0"/>
              <a:ext cx="515938" cy="377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195"/>
                    <a:pt x="21600" y="9371"/>
                  </a:cubicBezTo>
                  <a:lnTo>
                    <a:pt x="21600" y="10551"/>
                  </a:lnTo>
                  <a:cubicBezTo>
                    <a:pt x="21600" y="14523"/>
                    <a:pt x="15830" y="18063"/>
                    <a:pt x="7200" y="19386"/>
                  </a:cubicBezTo>
                  <a:lnTo>
                    <a:pt x="7200" y="21600"/>
                  </a:lnTo>
                  <a:lnTo>
                    <a:pt x="0" y="19332"/>
                  </a:lnTo>
                  <a:lnTo>
                    <a:pt x="7200" y="15992"/>
                  </a:lnTo>
                  <a:lnTo>
                    <a:pt x="7200" y="18206"/>
                  </a:lnTo>
                  <a:cubicBezTo>
                    <a:pt x="15361" y="16954"/>
                    <a:pt x="21012" y="13709"/>
                    <a:pt x="21557" y="9961"/>
                  </a:cubicBezTo>
                  <a:lnTo>
                    <a:pt x="21557" y="9961"/>
                  </a:lnTo>
                  <a:cubicBezTo>
                    <a:pt x="20839" y="5025"/>
                    <a:pt x="11401" y="1181"/>
                    <a:pt x="0" y="1181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3" name="Shape"/>
            <p:cNvSpPr/>
            <p:nvPr/>
          </p:nvSpPr>
          <p:spPr>
            <a:xfrm>
              <a:off x="0" y="0"/>
              <a:ext cx="515938" cy="184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8589"/>
                    <a:pt x="21600" y="19183"/>
                  </a:cubicBezTo>
                  <a:lnTo>
                    <a:pt x="21600" y="21600"/>
                  </a:lnTo>
                  <a:cubicBezTo>
                    <a:pt x="21600" y="11005"/>
                    <a:pt x="11929" y="2417"/>
                    <a:pt x="0" y="2417"/>
                  </a:cubicBezTo>
                  <a:close/>
                </a:path>
              </a:pathLst>
            </a:custGeom>
            <a:solidFill>
              <a:srgbClr val="00B08D"/>
            </a:solidFill>
            <a:ln w="127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512928" y="1740931"/>
              <a:ext cx="1026" cy="10316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68">
                <a:defRPr sz="800"/>
              </a:pPr>
            </a:p>
          </p:txBody>
        </p:sp>
      </p:grpSp>
      <p:grpSp>
        <p:nvGrpSpPr>
          <p:cNvPr id="299" name="Group"/>
          <p:cNvGrpSpPr/>
          <p:nvPr/>
        </p:nvGrpSpPr>
        <p:grpSpPr>
          <a:xfrm rot="10800000">
            <a:off x="3641724" y="2107406"/>
            <a:ext cx="515939" cy="3588545"/>
            <a:chOff x="0" y="0"/>
            <a:chExt cx="515937" cy="3588543"/>
          </a:xfrm>
        </p:grpSpPr>
        <p:sp>
          <p:nvSpPr>
            <p:cNvPr id="296" name="Shape"/>
            <p:cNvSpPr/>
            <p:nvPr/>
          </p:nvSpPr>
          <p:spPr>
            <a:xfrm>
              <a:off x="0" y="722"/>
              <a:ext cx="515938" cy="35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164"/>
                    <a:pt x="21600" y="9302"/>
                  </a:cubicBezTo>
                  <a:lnTo>
                    <a:pt x="21600" y="10473"/>
                  </a:lnTo>
                  <a:cubicBezTo>
                    <a:pt x="21600" y="14607"/>
                    <a:pt x="15264" y="18245"/>
                    <a:pt x="6048" y="19403"/>
                  </a:cubicBezTo>
                  <a:lnTo>
                    <a:pt x="6048" y="21600"/>
                  </a:lnTo>
                  <a:lnTo>
                    <a:pt x="0" y="19189"/>
                  </a:lnTo>
                  <a:lnTo>
                    <a:pt x="6048" y="16034"/>
                  </a:lnTo>
                  <a:lnTo>
                    <a:pt x="6048" y="18231"/>
                  </a:lnTo>
                  <a:cubicBezTo>
                    <a:pt x="14782" y="17134"/>
                    <a:pt x="20984" y="13798"/>
                    <a:pt x="21557" y="9888"/>
                  </a:cubicBezTo>
                  <a:lnTo>
                    <a:pt x="21557" y="9888"/>
                  </a:lnTo>
                  <a:cubicBezTo>
                    <a:pt x="20839" y="4988"/>
                    <a:pt x="11401" y="1172"/>
                    <a:pt x="0" y="1172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7" name="Shape"/>
            <p:cNvSpPr/>
            <p:nvPr/>
          </p:nvSpPr>
          <p:spPr>
            <a:xfrm>
              <a:off x="0" y="0"/>
              <a:ext cx="515938" cy="173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8589"/>
                    <a:pt x="21600" y="19183"/>
                  </a:cubicBezTo>
                  <a:lnTo>
                    <a:pt x="21600" y="21600"/>
                  </a:lnTo>
                  <a:cubicBezTo>
                    <a:pt x="21600" y="11005"/>
                    <a:pt x="11929" y="2417"/>
                    <a:pt x="0" y="2417"/>
                  </a:cubicBezTo>
                  <a:close/>
                </a:path>
              </a:pathLst>
            </a:custGeom>
            <a:solidFill>
              <a:srgbClr val="00B08D"/>
            </a:solidFill>
            <a:ln w="127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514912" y="1642347"/>
              <a:ext cx="1026" cy="973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68">
                <a:defRPr sz="800"/>
              </a:pPr>
            </a:p>
          </p:txBody>
        </p:sp>
      </p:grpSp>
      <p:sp>
        <p:nvSpPr>
          <p:cNvPr id="300" name="inside neuron"/>
          <p:cNvSpPr txBox="1"/>
          <p:nvPr/>
        </p:nvSpPr>
        <p:spPr>
          <a:xfrm>
            <a:off x="571500" y="5706070"/>
            <a:ext cx="1943998" cy="43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inside neuron</a:t>
            </a:r>
          </a:p>
        </p:txBody>
      </p:sp>
      <p:sp>
        <p:nvSpPr>
          <p:cNvPr id="301" name="outside neuron"/>
          <p:cNvSpPr txBox="1"/>
          <p:nvPr/>
        </p:nvSpPr>
        <p:spPr>
          <a:xfrm>
            <a:off x="419695" y="1991320"/>
            <a:ext cx="2129752" cy="43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outside neuron</a:t>
            </a:r>
          </a:p>
        </p:txBody>
      </p:sp>
      <p:sp>
        <p:nvSpPr>
          <p:cNvPr id="302" name="chemical"/>
          <p:cNvSpPr txBox="1"/>
          <p:nvPr/>
        </p:nvSpPr>
        <p:spPr>
          <a:xfrm>
            <a:off x="3134320" y="1598414"/>
            <a:ext cx="13341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chemical</a:t>
            </a:r>
          </a:p>
        </p:txBody>
      </p:sp>
      <p:sp>
        <p:nvSpPr>
          <p:cNvPr id="303" name="electrical"/>
          <p:cNvSpPr txBox="1"/>
          <p:nvPr/>
        </p:nvSpPr>
        <p:spPr>
          <a:xfrm>
            <a:off x="5545335" y="1598414"/>
            <a:ext cx="146130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electrical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"/>
          <p:cNvGrpSpPr/>
          <p:nvPr/>
        </p:nvGrpSpPr>
        <p:grpSpPr>
          <a:xfrm>
            <a:off x="1089421" y="2232421"/>
            <a:ext cx="6813353" cy="4179095"/>
            <a:chOff x="0" y="0"/>
            <a:chExt cx="6813351" cy="4179093"/>
          </a:xfrm>
        </p:grpSpPr>
        <p:pic>
          <p:nvPicPr>
            <p:cNvPr id="305" name="droppedImage.png" descr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13352" cy="417909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06" name="Rectangle"/>
            <p:cNvSpPr/>
            <p:nvPr/>
          </p:nvSpPr>
          <p:spPr>
            <a:xfrm>
              <a:off x="3339703" y="3330773"/>
              <a:ext cx="1134071" cy="72330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307" name="Rectangle"/>
            <p:cNvSpPr/>
            <p:nvPr/>
          </p:nvSpPr>
          <p:spPr>
            <a:xfrm>
              <a:off x="3339703" y="0"/>
              <a:ext cx="1134071" cy="723305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309" name="Electrochemical Forces on Sodium Na+ Ion"/>
          <p:cNvSpPr txBox="1"/>
          <p:nvPr>
            <p:ph type="title"/>
          </p:nvPr>
        </p:nvSpPr>
        <p:spPr>
          <a:xfrm>
            <a:off x="196453" y="80367"/>
            <a:ext cx="7545587" cy="97333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Electrochemical Forces on Sodium Na</a:t>
            </a:r>
            <a:r>
              <a:rPr baseline="31999"/>
              <a:t>+</a:t>
            </a:r>
            <a:r>
              <a:t> Ion</a:t>
            </a:r>
          </a:p>
        </p:txBody>
      </p:sp>
      <p:grpSp>
        <p:nvGrpSpPr>
          <p:cNvPr id="313" name="Group"/>
          <p:cNvGrpSpPr/>
          <p:nvPr/>
        </p:nvGrpSpPr>
        <p:grpSpPr>
          <a:xfrm>
            <a:off x="5598914" y="2424310"/>
            <a:ext cx="515938" cy="3775065"/>
            <a:chOff x="0" y="0"/>
            <a:chExt cx="515937" cy="3775064"/>
          </a:xfrm>
        </p:grpSpPr>
        <p:sp>
          <p:nvSpPr>
            <p:cNvPr id="310" name="Shape"/>
            <p:cNvSpPr/>
            <p:nvPr/>
          </p:nvSpPr>
          <p:spPr>
            <a:xfrm>
              <a:off x="0" y="0"/>
              <a:ext cx="515938" cy="377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195"/>
                    <a:pt x="21600" y="9371"/>
                  </a:cubicBezTo>
                  <a:lnTo>
                    <a:pt x="21600" y="10551"/>
                  </a:lnTo>
                  <a:cubicBezTo>
                    <a:pt x="21600" y="14523"/>
                    <a:pt x="15830" y="18063"/>
                    <a:pt x="7200" y="19386"/>
                  </a:cubicBezTo>
                  <a:lnTo>
                    <a:pt x="7200" y="21600"/>
                  </a:lnTo>
                  <a:lnTo>
                    <a:pt x="0" y="19332"/>
                  </a:lnTo>
                  <a:lnTo>
                    <a:pt x="7200" y="15992"/>
                  </a:lnTo>
                  <a:lnTo>
                    <a:pt x="7200" y="18206"/>
                  </a:lnTo>
                  <a:cubicBezTo>
                    <a:pt x="15361" y="16954"/>
                    <a:pt x="21012" y="13709"/>
                    <a:pt x="21557" y="9961"/>
                  </a:cubicBezTo>
                  <a:lnTo>
                    <a:pt x="21557" y="9961"/>
                  </a:lnTo>
                  <a:cubicBezTo>
                    <a:pt x="20839" y="5025"/>
                    <a:pt x="11401" y="1181"/>
                    <a:pt x="0" y="1181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311" name="Shape"/>
            <p:cNvSpPr/>
            <p:nvPr/>
          </p:nvSpPr>
          <p:spPr>
            <a:xfrm>
              <a:off x="0" y="0"/>
              <a:ext cx="515938" cy="184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8589"/>
                    <a:pt x="21600" y="19183"/>
                  </a:cubicBezTo>
                  <a:lnTo>
                    <a:pt x="21600" y="21600"/>
                  </a:lnTo>
                  <a:cubicBezTo>
                    <a:pt x="21600" y="11005"/>
                    <a:pt x="11929" y="2417"/>
                    <a:pt x="0" y="2417"/>
                  </a:cubicBezTo>
                  <a:close/>
                </a:path>
              </a:pathLst>
            </a:custGeom>
            <a:solidFill>
              <a:srgbClr val="00B08D"/>
            </a:solidFill>
            <a:ln w="127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512928" y="1740931"/>
              <a:ext cx="1026" cy="10316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68">
                <a:defRPr sz="800"/>
              </a:pPr>
            </a:p>
          </p:txBody>
        </p:sp>
      </p:grpSp>
      <p:sp>
        <p:nvSpPr>
          <p:cNvPr id="314" name="inside neuron"/>
          <p:cNvSpPr txBox="1"/>
          <p:nvPr/>
        </p:nvSpPr>
        <p:spPr>
          <a:xfrm>
            <a:off x="571500" y="5706070"/>
            <a:ext cx="1943998" cy="43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inside neuron</a:t>
            </a:r>
          </a:p>
        </p:txBody>
      </p:sp>
      <p:sp>
        <p:nvSpPr>
          <p:cNvPr id="315" name="outside neuron"/>
          <p:cNvSpPr txBox="1"/>
          <p:nvPr/>
        </p:nvSpPr>
        <p:spPr>
          <a:xfrm>
            <a:off x="419695" y="1991320"/>
            <a:ext cx="2129752" cy="43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outside neuron</a:t>
            </a:r>
          </a:p>
        </p:txBody>
      </p:sp>
      <p:sp>
        <p:nvSpPr>
          <p:cNvPr id="316" name="chemical"/>
          <p:cNvSpPr txBox="1"/>
          <p:nvPr/>
        </p:nvSpPr>
        <p:spPr>
          <a:xfrm>
            <a:off x="3134320" y="1589484"/>
            <a:ext cx="13341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chemical</a:t>
            </a:r>
          </a:p>
        </p:txBody>
      </p:sp>
      <p:sp>
        <p:nvSpPr>
          <p:cNvPr id="317" name="electrical"/>
          <p:cNvSpPr txBox="1"/>
          <p:nvPr/>
        </p:nvSpPr>
        <p:spPr>
          <a:xfrm>
            <a:off x="5482828" y="1669851"/>
            <a:ext cx="146130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sz="22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electrical</a:t>
            </a:r>
          </a:p>
        </p:txBody>
      </p:sp>
      <p:grpSp>
        <p:nvGrpSpPr>
          <p:cNvPr id="321" name="Group"/>
          <p:cNvGrpSpPr/>
          <p:nvPr/>
        </p:nvGrpSpPr>
        <p:grpSpPr>
          <a:xfrm flipH="1">
            <a:off x="3545085" y="2419945"/>
            <a:ext cx="515939" cy="3775065"/>
            <a:chOff x="0" y="0"/>
            <a:chExt cx="515937" cy="3775064"/>
          </a:xfrm>
        </p:grpSpPr>
        <p:sp>
          <p:nvSpPr>
            <p:cNvPr id="318" name="Shape"/>
            <p:cNvSpPr/>
            <p:nvPr/>
          </p:nvSpPr>
          <p:spPr>
            <a:xfrm>
              <a:off x="0" y="0"/>
              <a:ext cx="515938" cy="377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195"/>
                    <a:pt x="21600" y="9371"/>
                  </a:cubicBezTo>
                  <a:lnTo>
                    <a:pt x="21600" y="10551"/>
                  </a:lnTo>
                  <a:cubicBezTo>
                    <a:pt x="21600" y="14523"/>
                    <a:pt x="15830" y="18063"/>
                    <a:pt x="7200" y="19386"/>
                  </a:cubicBezTo>
                  <a:lnTo>
                    <a:pt x="7200" y="21600"/>
                  </a:lnTo>
                  <a:lnTo>
                    <a:pt x="0" y="19332"/>
                  </a:lnTo>
                  <a:lnTo>
                    <a:pt x="7200" y="15992"/>
                  </a:lnTo>
                  <a:lnTo>
                    <a:pt x="7200" y="18206"/>
                  </a:lnTo>
                  <a:cubicBezTo>
                    <a:pt x="15361" y="16954"/>
                    <a:pt x="21012" y="13709"/>
                    <a:pt x="21557" y="9961"/>
                  </a:cubicBezTo>
                  <a:lnTo>
                    <a:pt x="21557" y="9961"/>
                  </a:lnTo>
                  <a:cubicBezTo>
                    <a:pt x="20839" y="5025"/>
                    <a:pt x="11401" y="1181"/>
                    <a:pt x="0" y="1181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319" name="Shape"/>
            <p:cNvSpPr/>
            <p:nvPr/>
          </p:nvSpPr>
          <p:spPr>
            <a:xfrm>
              <a:off x="0" y="0"/>
              <a:ext cx="515938" cy="184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8589"/>
                    <a:pt x="21600" y="19183"/>
                  </a:cubicBezTo>
                  <a:lnTo>
                    <a:pt x="21600" y="21600"/>
                  </a:lnTo>
                  <a:cubicBezTo>
                    <a:pt x="21600" y="11005"/>
                    <a:pt x="11929" y="2417"/>
                    <a:pt x="0" y="2417"/>
                  </a:cubicBezTo>
                  <a:close/>
                </a:path>
              </a:pathLst>
            </a:custGeom>
            <a:solidFill>
              <a:srgbClr val="00B08D"/>
            </a:solidFill>
            <a:ln w="127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22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512928" y="1740931"/>
              <a:ext cx="1026" cy="10316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68">
                <a:defRPr sz="800"/>
              </a:pPr>
            </a:p>
          </p:txBody>
        </p:sp>
      </p:grpSp>
      <p:sp>
        <p:nvSpPr>
          <p:cNvPr id="322" name="Na+"/>
          <p:cNvSpPr txBox="1"/>
          <p:nvPr/>
        </p:nvSpPr>
        <p:spPr>
          <a:xfrm>
            <a:off x="4482703" y="5616773"/>
            <a:ext cx="686421" cy="4375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b="1" i="1" sz="22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Na+</a:t>
            </a:r>
          </a:p>
        </p:txBody>
      </p:sp>
      <p:sp>
        <p:nvSpPr>
          <p:cNvPr id="323" name="Na+"/>
          <p:cNvSpPr txBox="1"/>
          <p:nvPr/>
        </p:nvSpPr>
        <p:spPr>
          <a:xfrm>
            <a:off x="4232671" y="2044898"/>
            <a:ext cx="1185316" cy="762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marL="40640" marR="40640" defTabSz="910828">
              <a:defRPr b="1" i="1" sz="4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Na+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Equilibrium Potential for an 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Equilibrium Potential for an ion</a:t>
            </a:r>
          </a:p>
        </p:txBody>
      </p:sp>
      <p:sp>
        <p:nvSpPr>
          <p:cNvPr id="326" name="Each ion species feels two forces pulling on it:…"/>
          <p:cNvSpPr txBox="1"/>
          <p:nvPr/>
        </p:nvSpPr>
        <p:spPr>
          <a:xfrm>
            <a:off x="711200" y="1651000"/>
            <a:ext cx="7239000" cy="488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Each ion species feels two forces pulling on it:</a:t>
            </a:r>
          </a:p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chemical driving force: depends on concentration gradient across membrane</a:t>
            </a:r>
          </a:p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electrical driving force: depends on electrical potential difference across membrane</a:t>
            </a:r>
          </a:p>
          <a:p>
            <a:pPr marL="497840" marR="40639" indent="-457200" defTabSz="914400">
              <a:spcBef>
                <a:spcPts val="2900"/>
              </a:spcBef>
              <a:buClr>
                <a:srgbClr val="929292"/>
              </a:buClr>
              <a:buFont typeface="Helvetica"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pPr>
            <a:r>
              <a:t>these forces can act in same direction or opposite directions across the membrane</a:t>
            </a:r>
          </a:p>
          <a:p>
            <a:pPr marL="497840" marR="40639" indent="-457200" defTabSz="914400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the electrical potential that balances the concentration gradient is called the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equilibrium potential.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Equilibrium Potential for an ion"/>
          <p:cNvSpPr txBox="1"/>
          <p:nvPr>
            <p:ph type="title"/>
          </p:nvPr>
        </p:nvSpPr>
        <p:spPr>
          <a:xfrm>
            <a:off x="381000" y="0"/>
            <a:ext cx="6629400" cy="187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Equilibrium Potential for an ion</a:t>
            </a:r>
          </a:p>
        </p:txBody>
      </p:sp>
      <p:sp>
        <p:nvSpPr>
          <p:cNvPr id="329" name="If there are open channels for an ion, the electrical and chemical driving forces will try to force the ions to move across the membrane.…"/>
          <p:cNvSpPr txBox="1"/>
          <p:nvPr/>
        </p:nvSpPr>
        <p:spPr>
          <a:xfrm>
            <a:off x="635000" y="1330325"/>
            <a:ext cx="7759700" cy="256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If there are open channels for an ion, the electrical and chemical driving forces will try to force the ions to move across the membrane. 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497840" marR="40639" indent="-457200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the ion will move across the membrane until the change in electrical charge causes the cell’s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to reach the ion’s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equilibrium potential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lug.tiff" descr="Klug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3174" y="3343500"/>
            <a:ext cx="5063133" cy="33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rig.png" descr="r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867" y="107156"/>
            <a:ext cx="5214938" cy="391120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quilibrium Potential for one ion across the membrane"/>
          <p:cNvSpPr txBox="1"/>
          <p:nvPr/>
        </p:nvSpPr>
        <p:spPr>
          <a:xfrm>
            <a:off x="161523" y="112370"/>
            <a:ext cx="88900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064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Equilibrium Potential for one ion across the membrane</a:t>
            </a:r>
          </a:p>
        </p:txBody>
      </p:sp>
      <p:sp>
        <p:nvSpPr>
          <p:cNvPr id="332" name="https://www.youtube.com/watch?v=4kx9_0YwShE"/>
          <p:cNvSpPr txBox="1"/>
          <p:nvPr/>
        </p:nvSpPr>
        <p:spPr>
          <a:xfrm>
            <a:off x="1429953" y="2724149"/>
            <a:ext cx="68658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https://www.youtube.com/watch?v=4kx9_0YwShE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Distribution of Ions in Mammalian Neurons"/>
          <p:cNvSpPr txBox="1"/>
          <p:nvPr>
            <p:ph type="title"/>
          </p:nvPr>
        </p:nvSpPr>
        <p:spPr>
          <a:xfrm>
            <a:off x="322262" y="-152400"/>
            <a:ext cx="8186738" cy="1835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Distribution of Ions in Mammalian Neurons</a:t>
            </a:r>
          </a:p>
        </p:txBody>
      </p:sp>
      <p:graphicFrame>
        <p:nvGraphicFramePr>
          <p:cNvPr id="335" name="Table"/>
          <p:cNvGraphicFramePr/>
          <p:nvPr/>
        </p:nvGraphicFramePr>
        <p:xfrm>
          <a:off x="383539" y="1117600"/>
          <a:ext cx="8445501" cy="5080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89100"/>
                <a:gridCol w="1689100"/>
                <a:gridCol w="1689100"/>
                <a:gridCol w="1689100"/>
                <a:gridCol w="1689100"/>
              </a:tblGrid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Ratio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 : In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</a:t>
                      </a:r>
                      <a:r>
                        <a:rPr b="1" baseline="-25000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1:20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0.0002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10,000:1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alculating the Equilibrium Potential"/>
          <p:cNvSpPr txBox="1"/>
          <p:nvPr>
            <p:ph type="title"/>
          </p:nvPr>
        </p:nvSpPr>
        <p:spPr>
          <a:xfrm>
            <a:off x="358775" y="241300"/>
            <a:ext cx="6769100" cy="73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Calculating the Equilibrium Potential</a:t>
            </a:r>
          </a:p>
        </p:txBody>
      </p:sp>
      <p:sp>
        <p:nvSpPr>
          <p:cNvPr id="338" name="Given the concentrations of ions inside and outside of a neuron, we can calculate its Equilibrium Potential using the Nernst Equation"/>
          <p:cNvSpPr txBox="1"/>
          <p:nvPr/>
        </p:nvSpPr>
        <p:spPr>
          <a:xfrm>
            <a:off x="803275" y="1058862"/>
            <a:ext cx="725170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Given the concentrations of ions inside and outside of a neuron, we can calculate its Equilibrium Potential using the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Nernst Equation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Nernst Equation"/>
          <p:cNvSpPr txBox="1"/>
          <p:nvPr>
            <p:ph type="title"/>
          </p:nvPr>
        </p:nvSpPr>
        <p:spPr>
          <a:xfrm>
            <a:off x="304800" y="0"/>
            <a:ext cx="66294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Nernst Equation</a:t>
            </a:r>
          </a:p>
        </p:txBody>
      </p:sp>
      <p:sp>
        <p:nvSpPr>
          <p:cNvPr id="341" name="Eion is the “equilibrium potential” for a single permeant ion…"/>
          <p:cNvSpPr txBox="1"/>
          <p:nvPr/>
        </p:nvSpPr>
        <p:spPr>
          <a:xfrm>
            <a:off x="533400" y="1143000"/>
            <a:ext cx="7696200" cy="435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53452" marR="40639" indent="-912812" defTabSz="914400"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is the “equilibrium potential” for a single permeant ion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953452" marR="40639" indent="-912812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(mV) =	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RT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zF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953452" marR="40639" indent="-912812" defTabSz="914400">
              <a:buClr>
                <a:srgbClr val="000000"/>
              </a:buClr>
              <a:buFont typeface="Arial"/>
              <a:defRPr b="1"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t>R = gas constant</a:t>
            </a:r>
          </a:p>
          <a:p>
            <a:pPr marL="953452" marR="40639" indent="-912812" defTabSz="914400">
              <a:buClr>
                <a:srgbClr val="000000"/>
              </a:buClr>
              <a:buFont typeface="Arial"/>
              <a:defRPr b="1"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T = temperature (kelvin)</a:t>
            </a:r>
          </a:p>
          <a:p>
            <a:pPr marL="953452" marR="40639" indent="-912812" defTabSz="914400">
              <a:buClr>
                <a:srgbClr val="000000"/>
              </a:buClr>
              <a:buFont typeface="Arial"/>
              <a:defRPr b="1"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z = valence</a:t>
            </a:r>
          </a:p>
          <a:p>
            <a:pPr marL="953452" marR="40639" indent="-912812" defTabSz="914400">
              <a:buClr>
                <a:srgbClr val="000000"/>
              </a:buClr>
              <a:buFont typeface="Arial"/>
              <a:defRPr b="1"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F = Faraday constant</a:t>
            </a:r>
          </a:p>
          <a:p>
            <a:pPr marL="953452" marR="40639" indent="-912812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(mV) =	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charge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42" name="at 37 C"/>
          <p:cNvSpPr txBox="1"/>
          <p:nvPr/>
        </p:nvSpPr>
        <p:spPr>
          <a:xfrm>
            <a:off x="7569200" y="6134100"/>
            <a:ext cx="115447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b="1"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at 37 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Distribution of Ions in Mammalian Neurons"/>
          <p:cNvSpPr txBox="1"/>
          <p:nvPr>
            <p:ph type="title"/>
          </p:nvPr>
        </p:nvSpPr>
        <p:spPr>
          <a:xfrm>
            <a:off x="322262" y="-152400"/>
            <a:ext cx="8186738" cy="1835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Distribution of Ions in Mammalian Neurons</a:t>
            </a:r>
          </a:p>
        </p:txBody>
      </p:sp>
      <p:graphicFrame>
        <p:nvGraphicFramePr>
          <p:cNvPr id="345" name="Table"/>
          <p:cNvGraphicFramePr/>
          <p:nvPr/>
        </p:nvGraphicFramePr>
        <p:xfrm>
          <a:off x="383539" y="1117600"/>
          <a:ext cx="8445501" cy="5080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89100"/>
                <a:gridCol w="1689100"/>
                <a:gridCol w="1689100"/>
                <a:gridCol w="1689100"/>
                <a:gridCol w="1689100"/>
              </a:tblGrid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Ratio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 : In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</a:t>
                      </a:r>
                      <a:r>
                        <a:rPr b="1" baseline="-25000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1:20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0.0002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10,000:1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Nernst Equation for K+"/>
          <p:cNvSpPr txBox="1"/>
          <p:nvPr>
            <p:ph type="title"/>
          </p:nvPr>
        </p:nvSpPr>
        <p:spPr>
          <a:xfrm>
            <a:off x="304800" y="0"/>
            <a:ext cx="6629400" cy="12954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Nernst Equation for K</a:t>
            </a:r>
            <a:r>
              <a:rPr baseline="29999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+</a:t>
            </a:r>
          </a:p>
        </p:txBody>
      </p:sp>
      <p:sp>
        <p:nvSpPr>
          <p:cNvPr id="348" name="Eion (mV) = 62 / charge • log ([ion]out / [ion]in)…"/>
          <p:cNvSpPr txBox="1"/>
          <p:nvPr/>
        </p:nvSpPr>
        <p:spPr>
          <a:xfrm>
            <a:off x="457200" y="1422400"/>
            <a:ext cx="8001000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40639" marR="40639" indent="266700" defTabSz="914400">
              <a:spcBef>
                <a:spcPts val="3200"/>
              </a:spcBef>
              <a:tabLst>
                <a:tab pos="17018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(mV)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charge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1" marL="40639" marR="40639" indent="266700" defTabSz="914400">
              <a:spcBef>
                <a:spcPts val="4800"/>
              </a:spcBef>
              <a:tabLst>
                <a:tab pos="17018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29999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(mV)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5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100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5" marL="40639" marR="40639" indent="1333500" defTabSz="914400">
              <a:spcBef>
                <a:spcPts val="4800"/>
              </a:spcBef>
              <a:tabLst>
                <a:tab pos="17018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   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.05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7" marL="40639" marR="40639" indent="1879600" defTabSz="914400">
              <a:spcBef>
                <a:spcPts val="4800"/>
              </a:spcBef>
              <a:tabLst>
                <a:tab pos="17018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-1.3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7" marL="40639" marR="40639" indent="1879600" defTabSz="914400">
              <a:spcBef>
                <a:spcPts val="4800"/>
              </a:spcBef>
              <a:tabLst>
                <a:tab pos="17018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–80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Nernst Equation for Na+"/>
          <p:cNvSpPr txBox="1"/>
          <p:nvPr>
            <p:ph type="title"/>
          </p:nvPr>
        </p:nvSpPr>
        <p:spPr>
          <a:xfrm>
            <a:off x="304800" y="0"/>
            <a:ext cx="6629400" cy="12954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Nernst Equation for Na</a:t>
            </a:r>
            <a:r>
              <a:rPr baseline="29999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+</a:t>
            </a:r>
          </a:p>
        </p:txBody>
      </p:sp>
      <p:sp>
        <p:nvSpPr>
          <p:cNvPr id="351" name="Eion         =  62 / charge • log ([ion]out / [ion]in)…"/>
          <p:cNvSpPr txBox="1"/>
          <p:nvPr/>
        </p:nvSpPr>
        <p:spPr>
          <a:xfrm>
            <a:off x="838200" y="1219200"/>
            <a:ext cx="762000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       =	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charge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29999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    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150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15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5" marL="40639" marR="40639" indent="1333500" defTabSz="914400">
              <a:spcBef>
                <a:spcPts val="32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(10)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5" marL="40639" marR="40639" indent="1333500" defTabSz="914400">
              <a:spcBef>
                <a:spcPts val="32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(1)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5" marL="40639" marR="40639" indent="1333500" defTabSz="914400">
              <a:spcBef>
                <a:spcPts val="32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+62 mV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Nernst Equation for Cl-"/>
          <p:cNvSpPr txBox="1"/>
          <p:nvPr>
            <p:ph type="title"/>
          </p:nvPr>
        </p:nvSpPr>
        <p:spPr>
          <a:xfrm>
            <a:off x="304800" y="0"/>
            <a:ext cx="6629400" cy="12954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Nernst Equation for Cl</a:t>
            </a:r>
            <a:r>
              <a:rPr baseline="29999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-</a:t>
            </a:r>
          </a:p>
        </p:txBody>
      </p:sp>
      <p:sp>
        <p:nvSpPr>
          <p:cNvPr id="354" name="Eion     = 62 / charge • log ([ion]out / [ion]in)…"/>
          <p:cNvSpPr txBox="1"/>
          <p:nvPr/>
        </p:nvSpPr>
        <p:spPr>
          <a:xfrm>
            <a:off x="685800" y="1143000"/>
            <a:ext cx="7924800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 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charge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baseline="29999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100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10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	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– 62 mV</a:t>
            </a:r>
            <a:endParaRPr b="1" sz="2800">
              <a:solidFill>
                <a:srgbClr val="AB82FF"/>
              </a:solidFill>
              <a:uFill>
                <a:solidFill>
                  <a:srgbClr val="AB82FF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 sz="2800">
              <a:solidFill>
                <a:srgbClr val="AB82FF"/>
              </a:solidFill>
              <a:uFill>
                <a:solidFill>
                  <a:srgbClr val="AB82FF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Nernst Equation for Ca++"/>
          <p:cNvSpPr txBox="1"/>
          <p:nvPr>
            <p:ph type="title"/>
          </p:nvPr>
        </p:nvSpPr>
        <p:spPr>
          <a:xfrm>
            <a:off x="304800" y="0"/>
            <a:ext cx="662940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Nernst Equation for Ca++</a:t>
            </a:r>
          </a:p>
        </p:txBody>
      </p:sp>
      <p:sp>
        <p:nvSpPr>
          <p:cNvPr id="357" name="Eion     = 62 / charge • log ([ion]out / [ion]in)…"/>
          <p:cNvSpPr txBox="1"/>
          <p:nvPr/>
        </p:nvSpPr>
        <p:spPr>
          <a:xfrm>
            <a:off x="685800" y="1143000"/>
            <a:ext cx="792480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 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charge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out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[ion]</a:t>
            </a:r>
            <a:r>
              <a:rPr b="1" baseline="-25000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Ca++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+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2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.0002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	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+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10,000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+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4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123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Nernst Equation"/>
          <p:cNvSpPr txBox="1"/>
          <p:nvPr>
            <p:ph type="title"/>
          </p:nvPr>
        </p:nvSpPr>
        <p:spPr>
          <a:xfrm>
            <a:off x="304800" y="0"/>
            <a:ext cx="662940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Nernst Equation</a:t>
            </a:r>
          </a:p>
        </p:txBody>
      </p:sp>
      <p:sp>
        <p:nvSpPr>
          <p:cNvPr id="360" name="EK+  = 62 / +1 • log (5 mM / 125 mM)…"/>
          <p:cNvSpPr txBox="1"/>
          <p:nvPr/>
        </p:nvSpPr>
        <p:spPr>
          <a:xfrm>
            <a:off x="1143000" y="1143000"/>
            <a:ext cx="7010400" cy="483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48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29999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5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125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	 =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–80 mV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29999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150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15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	= </a:t>
            </a:r>
            <a:r>
              <a:rPr b="1" sz="2800">
                <a:solidFill>
                  <a:srgbClr val="FF52A9"/>
                </a:solidFill>
                <a:uFill>
                  <a:solidFill>
                    <a:srgbClr val="FF52A9"/>
                  </a:solidFill>
                </a:uFill>
                <a:latin typeface="Arial"/>
                <a:ea typeface="Arial"/>
                <a:cs typeface="Arial"/>
                <a:sym typeface="Arial"/>
              </a:rPr>
              <a:t>+62 mV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baseline="29999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baseline="29999" sz="28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–1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100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10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	= </a:t>
            </a:r>
            <a:r>
              <a:rPr b="1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–62 mV</a:t>
            </a:r>
            <a:endParaRPr b="1" sz="2800">
              <a:solidFill>
                <a:srgbClr val="AB82FF"/>
              </a:solidFill>
              <a:uFill>
                <a:solidFill>
                  <a:srgbClr val="AB82FF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40639" marR="40639" defTabSz="914400">
              <a:spcBef>
                <a:spcPts val="3200"/>
              </a:spcBef>
              <a:buClr>
                <a:srgbClr val="008F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Ca++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	  =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• log ( </a:t>
            </a:r>
            <a:r>
              <a:rPr b="1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2 mM</a:t>
            </a:r>
            <a:r>
              <a:rPr b="1" baseline="-25000" sz="2800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sz="28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Arial"/>
                <a:ea typeface="Arial"/>
                <a:cs typeface="Arial"/>
                <a:sym typeface="Arial"/>
              </a:rPr>
              <a:t>.0002 mM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4" marL="40639" marR="40639" indent="1066800" defTabSz="914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sz="2800">
                <a:solidFill>
                  <a:srgbClr val="AB82FF"/>
                </a:solidFill>
                <a:uFill>
                  <a:solidFill>
                    <a:srgbClr val="AB82FF"/>
                  </a:solidFill>
                </a:uFill>
                <a:latin typeface="Arial"/>
                <a:ea typeface="Arial"/>
                <a:cs typeface="Arial"/>
                <a:sym typeface="Arial"/>
              </a:rPr>
              <a:t>123 mV</a:t>
            </a:r>
          </a:p>
        </p:txBody>
      </p:sp>
      <p:sp>
        <p:nvSpPr>
          <p:cNvPr id="361" name="But how to calculate overall membrane potential?"/>
          <p:cNvSpPr txBox="1"/>
          <p:nvPr/>
        </p:nvSpPr>
        <p:spPr>
          <a:xfrm>
            <a:off x="1295400" y="6172200"/>
            <a:ext cx="5715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100"/>
              </a:spcBef>
              <a:buClr>
                <a:srgbClr val="000000"/>
              </a:buClr>
              <a:buFont typeface="Helvetica"/>
              <a:defRPr b="1" sz="18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But how to calculate overall membrane potential?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lide14.png" descr="Slid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0742" y="3062882"/>
            <a:ext cx="5369719" cy="4027290"/>
          </a:xfrm>
          <a:prstGeom prst="rect">
            <a:avLst/>
          </a:prstGeom>
          <a:ln w="12700"/>
        </p:spPr>
      </p:pic>
      <p:pic>
        <p:nvPicPr>
          <p:cNvPr id="207" name="Klug.png" descr="Klu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945" y="142875"/>
            <a:ext cx="4848821" cy="2985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ox Figure 6.26"/>
          <p:cNvSpPr txBox="1"/>
          <p:nvPr/>
        </p:nvSpPr>
        <p:spPr>
          <a:xfrm>
            <a:off x="7599164" y="6322218"/>
            <a:ext cx="1303735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marL="40640" marR="40640" defTabSz="910828">
              <a:buClr>
                <a:srgbClr val="000000"/>
              </a:buClr>
              <a:buFont typeface="Arial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Fox Figure 6.26</a:t>
            </a:r>
          </a:p>
        </p:txBody>
      </p:sp>
      <p:sp>
        <p:nvSpPr>
          <p:cNvPr id="364" name="Membrane Potential (Vm) for a cell:…"/>
          <p:cNvSpPr txBox="1"/>
          <p:nvPr/>
        </p:nvSpPr>
        <p:spPr>
          <a:xfrm>
            <a:off x="116085" y="80367"/>
            <a:ext cx="8911830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marL="40640" marR="40640" defTabSz="910828">
              <a:defRPr b="1" sz="24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pPr>
            <a:r>
              <a:t>Membrane Potential (V</a:t>
            </a:r>
            <a:r>
              <a:rPr baseline="-5999"/>
              <a:t>m</a:t>
            </a:r>
            <a:r>
              <a:t>) for a cell:</a:t>
            </a:r>
          </a:p>
          <a:p>
            <a:pPr marL="40640" marR="40640" defTabSz="910828">
              <a:defRPr b="1" sz="2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pPr>
            <a:r>
              <a:t>Each ion contributes to overall membrane potential</a:t>
            </a:r>
          </a:p>
        </p:txBody>
      </p:sp>
      <p:grpSp>
        <p:nvGrpSpPr>
          <p:cNvPr id="374" name="Group"/>
          <p:cNvGrpSpPr/>
          <p:nvPr/>
        </p:nvGrpSpPr>
        <p:grpSpPr>
          <a:xfrm>
            <a:off x="794742" y="1261467"/>
            <a:ext cx="7900849" cy="5473900"/>
            <a:chOff x="0" y="0"/>
            <a:chExt cx="7900848" cy="5473899"/>
          </a:xfrm>
        </p:grpSpPr>
        <p:grpSp>
          <p:nvGrpSpPr>
            <p:cNvPr id="367" name="Group"/>
            <p:cNvGrpSpPr/>
            <p:nvPr/>
          </p:nvGrpSpPr>
          <p:grpSpPr>
            <a:xfrm>
              <a:off x="0" y="0"/>
              <a:ext cx="5652492" cy="5473900"/>
              <a:chOff x="0" y="0"/>
              <a:chExt cx="5652491" cy="5473899"/>
            </a:xfrm>
          </p:grpSpPr>
          <p:pic>
            <p:nvPicPr>
              <p:cNvPr id="365" name="fox78119_0626.jpg" descr="fox78119_0626.jpg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52987" y="118729"/>
                <a:ext cx="5499505" cy="53551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6" name="Rectangle"/>
              <p:cNvSpPr/>
              <p:nvPr/>
            </p:nvSpPr>
            <p:spPr>
              <a:xfrm>
                <a:off x="0" y="0"/>
                <a:ext cx="5636389" cy="298167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round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marL="40640" marR="40640" defTabSz="910828">
                  <a:defRPr sz="16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368" name="Equilibrium Potentials"/>
            <p:cNvSpPr txBox="1"/>
            <p:nvPr/>
          </p:nvSpPr>
          <p:spPr>
            <a:xfrm>
              <a:off x="5822156" y="2489001"/>
              <a:ext cx="2078693" cy="31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t">
              <a:spAutoFit/>
            </a:bodyPr>
            <a:lstStyle>
              <a:lvl1pPr marL="40640" marR="40640" defTabSz="910828">
                <a:defRPr sz="1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Equilibrium Potentials</a:t>
              </a:r>
            </a:p>
          </p:txBody>
        </p:sp>
        <p:sp>
          <p:nvSpPr>
            <p:cNvPr id="369" name="+62 mV…"/>
            <p:cNvSpPr txBox="1"/>
            <p:nvPr/>
          </p:nvSpPr>
          <p:spPr>
            <a:xfrm>
              <a:off x="6322218" y="2944415"/>
              <a:ext cx="955140" cy="166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t">
              <a:spAutoFit/>
            </a:bodyPr>
            <a:lstStyle/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+62 mV</a:t>
              </a: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-80 mV</a:t>
              </a: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-62 mV</a:t>
              </a: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40640" marR="40640" defTabSz="910828">
                <a:defRPr b="1"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+123 mV</a:t>
              </a:r>
            </a:p>
          </p:txBody>
        </p:sp>
        <p:sp>
          <p:nvSpPr>
            <p:cNvPr id="370" name="Line"/>
            <p:cNvSpPr/>
            <p:nvPr/>
          </p:nvSpPr>
          <p:spPr>
            <a:xfrm flipV="1">
              <a:off x="5313164" y="3194397"/>
              <a:ext cx="2062836" cy="71"/>
            </a:xfrm>
            <a:prstGeom prst="line">
              <a:avLst/>
            </a:prstGeom>
            <a:noFill/>
            <a:ln w="12700" cap="flat">
              <a:solidFill>
                <a:srgbClr val="FFB43F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800"/>
              </a:pPr>
            </a:p>
          </p:txBody>
        </p:sp>
        <p:sp>
          <p:nvSpPr>
            <p:cNvPr id="371" name="Line"/>
            <p:cNvSpPr/>
            <p:nvPr/>
          </p:nvSpPr>
          <p:spPr>
            <a:xfrm flipV="1">
              <a:off x="5232796" y="3703408"/>
              <a:ext cx="2143126" cy="86"/>
            </a:xfrm>
            <a:prstGeom prst="line">
              <a:avLst/>
            </a:prstGeom>
            <a:noFill/>
            <a:ln w="12700" cap="flat">
              <a:solidFill>
                <a:srgbClr val="ED719E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800"/>
              </a:pPr>
            </a:p>
          </p:txBody>
        </p:sp>
        <p:sp>
          <p:nvSpPr>
            <p:cNvPr id="372" name="Line"/>
            <p:cNvSpPr/>
            <p:nvPr/>
          </p:nvSpPr>
          <p:spPr>
            <a:xfrm flipV="1">
              <a:off x="5250656" y="4230277"/>
              <a:ext cx="2161059" cy="61"/>
            </a:xfrm>
            <a:prstGeom prst="line">
              <a:avLst/>
            </a:prstGeom>
            <a:noFill/>
            <a:ln w="12700" cap="flat">
              <a:solidFill>
                <a:srgbClr val="FFFC41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800"/>
              </a:pPr>
            </a:p>
          </p:txBody>
        </p:sp>
        <p:sp>
          <p:nvSpPr>
            <p:cNvPr id="373" name="Line"/>
            <p:cNvSpPr/>
            <p:nvPr/>
          </p:nvSpPr>
          <p:spPr>
            <a:xfrm flipV="1">
              <a:off x="5268515" y="4775001"/>
              <a:ext cx="2161059" cy="61"/>
            </a:xfrm>
            <a:prstGeom prst="line">
              <a:avLst/>
            </a:prstGeom>
            <a:noFill/>
            <a:ln w="12700" cap="flat">
              <a:solidFill>
                <a:srgbClr val="F4A4C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800"/>
              </a:pPr>
            </a:p>
          </p:txBody>
        </p:sp>
      </p:grpSp>
      <p:grpSp>
        <p:nvGrpSpPr>
          <p:cNvPr id="378" name="Group"/>
          <p:cNvGrpSpPr/>
          <p:nvPr/>
        </p:nvGrpSpPr>
        <p:grpSpPr>
          <a:xfrm>
            <a:off x="3661171" y="4777382"/>
            <a:ext cx="500064" cy="312540"/>
            <a:chOff x="0" y="0"/>
            <a:chExt cx="500062" cy="312539"/>
          </a:xfrm>
        </p:grpSpPr>
        <p:sp>
          <p:nvSpPr>
            <p:cNvPr id="375" name="Rounded Rectangle"/>
            <p:cNvSpPr/>
            <p:nvPr/>
          </p:nvSpPr>
          <p:spPr>
            <a:xfrm>
              <a:off x="0" y="0"/>
              <a:ext cx="500063" cy="119334"/>
            </a:xfrm>
            <a:prstGeom prst="roundRect">
              <a:avLst>
                <a:gd name="adj" fmla="val 50000"/>
              </a:avLst>
            </a:prstGeom>
            <a:solidFill>
              <a:srgbClr val="ED719E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Rounded Rectangle"/>
            <p:cNvSpPr/>
            <p:nvPr/>
          </p:nvSpPr>
          <p:spPr>
            <a:xfrm>
              <a:off x="0" y="193205"/>
              <a:ext cx="500063" cy="119335"/>
            </a:xfrm>
            <a:prstGeom prst="roundRect">
              <a:avLst>
                <a:gd name="adj" fmla="val 50000"/>
              </a:avLst>
            </a:prstGeom>
            <a:solidFill>
              <a:srgbClr val="ED719E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7" name="Rectangle"/>
            <p:cNvSpPr/>
            <p:nvPr/>
          </p:nvSpPr>
          <p:spPr>
            <a:xfrm>
              <a:off x="0" y="125015"/>
              <a:ext cx="500063" cy="6819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81" name="Group"/>
          <p:cNvGrpSpPr/>
          <p:nvPr/>
        </p:nvGrpSpPr>
        <p:grpSpPr>
          <a:xfrm>
            <a:off x="3527226" y="4393406"/>
            <a:ext cx="500064" cy="116087"/>
            <a:chOff x="0" y="0"/>
            <a:chExt cx="500062" cy="116085"/>
          </a:xfrm>
        </p:grpSpPr>
        <p:sp>
          <p:nvSpPr>
            <p:cNvPr id="379" name="Rounded Rectangle"/>
            <p:cNvSpPr/>
            <p:nvPr/>
          </p:nvSpPr>
          <p:spPr>
            <a:xfrm>
              <a:off x="0" y="0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ECB3E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0" name="Rounded Rectangle"/>
            <p:cNvSpPr/>
            <p:nvPr/>
          </p:nvSpPr>
          <p:spPr>
            <a:xfrm>
              <a:off x="0" y="62507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ECB3E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3661171" y="5438179"/>
            <a:ext cx="500064" cy="116087"/>
            <a:chOff x="0" y="0"/>
            <a:chExt cx="500062" cy="116085"/>
          </a:xfrm>
        </p:grpSpPr>
        <p:sp>
          <p:nvSpPr>
            <p:cNvPr id="382" name="Rounded Rectangle"/>
            <p:cNvSpPr/>
            <p:nvPr/>
          </p:nvSpPr>
          <p:spPr>
            <a:xfrm>
              <a:off x="0" y="0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FFC41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3" name="Rounded Rectangle"/>
            <p:cNvSpPr/>
            <p:nvPr/>
          </p:nvSpPr>
          <p:spPr>
            <a:xfrm>
              <a:off x="0" y="62507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FFC41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3402210" y="6018609"/>
            <a:ext cx="500064" cy="116087"/>
            <a:chOff x="0" y="0"/>
            <a:chExt cx="500062" cy="116085"/>
          </a:xfrm>
        </p:grpSpPr>
        <p:sp>
          <p:nvSpPr>
            <p:cNvPr id="385" name="Rounded Rectangle"/>
            <p:cNvSpPr/>
            <p:nvPr/>
          </p:nvSpPr>
          <p:spPr>
            <a:xfrm>
              <a:off x="0" y="0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6" name="Rounded Rectangle"/>
            <p:cNvSpPr/>
            <p:nvPr/>
          </p:nvSpPr>
          <p:spPr>
            <a:xfrm>
              <a:off x="0" y="62507"/>
              <a:ext cx="500063" cy="53579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marL="40640" marR="40640" defTabSz="910828">
                <a:defRPr sz="1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Distribution of Ions in Mammalian Neurons"/>
          <p:cNvSpPr txBox="1"/>
          <p:nvPr>
            <p:ph type="title"/>
          </p:nvPr>
        </p:nvSpPr>
        <p:spPr>
          <a:xfrm>
            <a:off x="322262" y="-152400"/>
            <a:ext cx="8186738" cy="1835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Distribution of Ions in Mammalian Neurons</a:t>
            </a:r>
          </a:p>
        </p:txBody>
      </p:sp>
      <p:graphicFrame>
        <p:nvGraphicFramePr>
          <p:cNvPr id="390" name="Table"/>
          <p:cNvGraphicFramePr/>
          <p:nvPr/>
        </p:nvGraphicFramePr>
        <p:xfrm>
          <a:off x="383539" y="1117600"/>
          <a:ext cx="8445501" cy="5080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89100"/>
                <a:gridCol w="1689100"/>
                <a:gridCol w="1689100"/>
                <a:gridCol w="1689100"/>
                <a:gridCol w="1689100"/>
              </a:tblGrid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Inside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(mM)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Ratio</a:t>
                      </a:r>
                      <a:endParaRPr b="1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Out : In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lnSpc>
                          <a:spcPct val="80000"/>
                        </a:lnSpc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</a:t>
                      </a:r>
                      <a:r>
                        <a:rPr b="1" baseline="-25000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ion</a:t>
                      </a:r>
                      <a:endParaRPr b="1" baseline="-25000" sz="2800">
                        <a:solidFill>
                          <a:srgbClr val="00A500"/>
                        </a:solidFill>
                        <a:uFill>
                          <a:solidFill>
                            <a:srgbClr val="00A500"/>
                          </a:solidFill>
                        </a:u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L="40639" marR="40639" defTabSz="914400">
                        <a:lnSpc>
                          <a:spcPct val="80000"/>
                        </a:lnSpc>
                        <a:buClr>
                          <a:srgbClr val="000000"/>
                        </a:buClr>
                        <a:buFont typeface="Helvetica"/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baseline="-19000" sz="2800">
                          <a:solidFill>
                            <a:srgbClr val="00A500"/>
                          </a:solidFill>
                          <a:uFill>
                            <a:solidFill>
                              <a:srgbClr val="00A5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(mV)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K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1:20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-80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+62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Ca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++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0.0002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10,000:1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123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2400">
                          <a:uFill>
                            <a:solidFill>
                              <a:srgbClr val="000000"/>
                            </a:solidFill>
                          </a:uFill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b="1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Cl</a:t>
                      </a:r>
                      <a:r>
                        <a:rPr b="1" baseline="29999" sz="28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10:1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1700"/>
                        </a:spcBef>
                        <a:tabLst>
                          <a:tab pos="1638300" algn="l"/>
                          <a:tab pos="3365500" algn="l"/>
                          <a:tab pos="5753100" algn="l"/>
                          <a:tab pos="6896100" algn="l"/>
                          <a:tab pos="7353300" algn="l"/>
                        </a:tabLst>
                        <a:defRPr sz="1800"/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-62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1" name="But how to calculate overall membrane potential?"/>
          <p:cNvSpPr txBox="1"/>
          <p:nvPr/>
        </p:nvSpPr>
        <p:spPr>
          <a:xfrm>
            <a:off x="1714500" y="6210300"/>
            <a:ext cx="5715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100"/>
              </a:spcBef>
              <a:buClr>
                <a:srgbClr val="000000"/>
              </a:buClr>
              <a:buFont typeface="Helvetica"/>
              <a:defRPr b="1" sz="18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But how to calculate overall membrane potential?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Equilibrium Potential for an ion"/>
          <p:cNvSpPr txBox="1"/>
          <p:nvPr>
            <p:ph type="title"/>
          </p:nvPr>
        </p:nvSpPr>
        <p:spPr>
          <a:xfrm>
            <a:off x="381000" y="0"/>
            <a:ext cx="6629400" cy="187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Equilibrium Potential for an ion</a:t>
            </a:r>
          </a:p>
        </p:txBody>
      </p:sp>
      <p:sp>
        <p:nvSpPr>
          <p:cNvPr id="394" name="If there are open channels for an ion, the electrical and chemical driving forces will try to force the ions to move across the membrane.…"/>
          <p:cNvSpPr txBox="1"/>
          <p:nvPr/>
        </p:nvSpPr>
        <p:spPr>
          <a:xfrm>
            <a:off x="635000" y="1330325"/>
            <a:ext cx="7759700" cy="42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If there are open channels for an ion, the electrical and chemical driving forces will try to force the ions to move across the membrane. </a:t>
            </a:r>
            <a:endParaRPr b="1">
              <a:solidFill>
                <a:srgbClr val="929292"/>
              </a:solidFill>
              <a:uFill>
                <a:solidFill>
                  <a:srgbClr val="929292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97840" marR="40639" indent="-457200" defTabSz="914400">
              <a:spcBef>
                <a:spcPts val="1400"/>
              </a:spcBef>
              <a:buClr>
                <a:srgbClr val="929292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the ion will move across the membrane until the change in electrical charge causes the cell’s V</a:t>
            </a:r>
            <a:r>
              <a:rPr b="1" baseline="-25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to reach the ion’s equilibrium potential.</a:t>
            </a:r>
            <a:endParaRPr b="1">
              <a:solidFill>
                <a:srgbClr val="929292"/>
              </a:solidFill>
              <a:uFill>
                <a:solidFill>
                  <a:srgbClr val="929292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97840" marR="40639" indent="-457200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Because the cell is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selectively permeable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to ions, some ions can move across the membrane , while ions with closed ion channels cannot move across the membrane.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685800"/>
            <a:ext cx="7429500" cy="4689543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Protein structure of K+ channel makes it selective for K+…"/>
          <p:cNvSpPr txBox="1"/>
          <p:nvPr/>
        </p:nvSpPr>
        <p:spPr>
          <a:xfrm>
            <a:off x="269564" y="5694020"/>
            <a:ext cx="8851901" cy="80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4064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Protein structure of K+ channel makes it selective for K+</a:t>
            </a:r>
          </a:p>
          <a:p>
            <a:pPr defTabSz="406400">
              <a:defRPr b="1" sz="24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(i.e. Na+, Cl-, Ca++ can’t get through)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-76200"/>
            <a:ext cx="2578609" cy="162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1460500"/>
            <a:ext cx="5397500" cy="5168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6600" y="279400"/>
            <a:ext cx="3865563" cy="387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Pore Loop"/>
          <p:cNvSpPr txBox="1"/>
          <p:nvPr/>
        </p:nvSpPr>
        <p:spPr>
          <a:xfrm>
            <a:off x="4603700" y="4978399"/>
            <a:ext cx="11692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Pore Loop</a:t>
            </a:r>
          </a:p>
        </p:txBody>
      </p:sp>
      <p:sp>
        <p:nvSpPr>
          <p:cNvPr id="403" name="Line"/>
          <p:cNvSpPr/>
          <p:nvPr/>
        </p:nvSpPr>
        <p:spPr>
          <a:xfrm>
            <a:off x="2692400" y="4070349"/>
            <a:ext cx="1793181" cy="1011884"/>
          </a:xfrm>
          <a:prstGeom prst="line">
            <a:avLst/>
          </a:prstGeom>
          <a:ln w="254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on flux"/>
          <p:cNvSpPr txBox="1"/>
          <p:nvPr>
            <p:ph type="title"/>
          </p:nvPr>
        </p:nvSpPr>
        <p:spPr>
          <a:xfrm>
            <a:off x="419100" y="152400"/>
            <a:ext cx="4978400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Ion flux</a:t>
            </a:r>
          </a:p>
        </p:txBody>
      </p:sp>
      <p:sp>
        <p:nvSpPr>
          <p:cNvPr id="406" name="number of ions that are crossing the membrane…"/>
          <p:cNvSpPr txBox="1"/>
          <p:nvPr/>
        </p:nvSpPr>
        <p:spPr>
          <a:xfrm>
            <a:off x="433387" y="766762"/>
            <a:ext cx="8115301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470977" marR="40639" indent="-1430337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number of ions that are crossing the membrane</a:t>
            </a:r>
          </a:p>
          <a:p>
            <a:pPr marL="1470977" marR="40639" indent="-1430337" defTabSz="914400">
              <a:spcBef>
                <a:spcPts val="1400"/>
              </a:spcBef>
              <a:buClr>
                <a:srgbClr val="FF26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ion flux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= (electrical force </a:t>
            </a:r>
            <a:r>
              <a:rPr b="1">
                <a:solidFill>
                  <a:srgbClr val="E32400"/>
                </a:solidFill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chemical force)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1470977" marR="40639" indent="-1430337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	</a:t>
            </a:r>
            <a:r>
              <a:rPr>
                <a:solidFill>
                  <a:srgbClr val="E32400"/>
                </a:solidFill>
              </a:rPr>
              <a:t>x</a:t>
            </a:r>
            <a:r>
              <a:t> membrane permeability for that ion</a:t>
            </a:r>
          </a:p>
          <a:p>
            <a:pPr marL="1470977" marR="40639" indent="-1430337" defTabSz="914400">
              <a:spcBef>
                <a:spcPts val="43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In the resting neuron, 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lvl="1" marL="1470977" marR="40639" indent="-1163637" defTabSz="914400">
              <a:spcBef>
                <a:spcPts val="9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Lots of open 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channels, so 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flux can be large.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lvl="1" marL="1470977" marR="40639" indent="-1163637" defTabSz="914400">
              <a:spcBef>
                <a:spcPts val="14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Very few open 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channels, so 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flux is low.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1470977" marR="40639" indent="-1430337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1470977" marR="40639" indent="-1430337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Neuron actively controls concentrations of 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&amp; 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endParaRPr b="1" baseline="29999">
              <a:latin typeface="+mn-lt"/>
              <a:ea typeface="+mn-ea"/>
              <a:cs typeface="+mn-cs"/>
              <a:sym typeface="Helvetica"/>
            </a:endParaRPr>
          </a:p>
          <a:p>
            <a:pPr marL="1470977" marR="40639" indent="-1430337" defTabSz="914400">
              <a:spcBef>
                <a:spcPts val="43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So,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V</a:t>
            </a:r>
            <a:r>
              <a:rPr b="1" baseline="-2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lies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in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between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Equilibrium Potentials of 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and 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ermeability of Ions in Mammalian Neurons"/>
          <p:cNvSpPr txBox="1"/>
          <p:nvPr>
            <p:ph type="title"/>
          </p:nvPr>
        </p:nvSpPr>
        <p:spPr>
          <a:xfrm>
            <a:off x="373062" y="0"/>
            <a:ext cx="8186738" cy="1835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Permeability of Ions in Mammalian Neurons</a:t>
            </a:r>
          </a:p>
        </p:txBody>
      </p:sp>
      <p:sp>
        <p:nvSpPr>
          <p:cNvPr id="409" name="Outside Inside (mM) Eion Permeab.…"/>
          <p:cNvSpPr txBox="1"/>
          <p:nvPr/>
        </p:nvSpPr>
        <p:spPr>
          <a:xfrm>
            <a:off x="168275" y="1804987"/>
            <a:ext cx="8801100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Outside	Inside (mM)	E</a:t>
            </a:r>
            <a:r>
              <a:rPr b="1" baseline="-25000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ion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Permeab.</a:t>
            </a:r>
            <a:endParaRPr b="1" sz="2800">
              <a:solidFill>
                <a:srgbClr val="00A500"/>
              </a:solidFill>
              <a:uFill>
                <a:solidFill>
                  <a:srgbClr val="00A5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5	125	-81	1.0</a:t>
            </a:r>
            <a:endParaRPr b="1" sz="28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150	15	+62	0.04</a:t>
            </a:r>
            <a:endParaRPr b="1" sz="28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100	10	-62	0.045</a:t>
            </a:r>
          </a:p>
        </p:txBody>
      </p:sp>
      <p:sp>
        <p:nvSpPr>
          <p:cNvPr id="410" name="Because K+ has the highest permeability, it has the highest flux and so contributes the most to the overall membrane potential."/>
          <p:cNvSpPr txBox="1"/>
          <p:nvPr/>
        </p:nvSpPr>
        <p:spPr>
          <a:xfrm>
            <a:off x="927100" y="5105400"/>
            <a:ext cx="72771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defRPr b="1"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Because K+ has the highest permeability, it has the highest flux and so contributes the most to the overall membrane potential.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ldman Equation"/>
          <p:cNvSpPr txBox="1"/>
          <p:nvPr>
            <p:ph type="title"/>
          </p:nvPr>
        </p:nvSpPr>
        <p:spPr>
          <a:xfrm>
            <a:off x="381000" y="0"/>
            <a:ext cx="662940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Goldman Equation</a:t>
            </a:r>
          </a:p>
        </p:txBody>
      </p:sp>
      <p:sp>
        <p:nvSpPr>
          <p:cNvPr id="413" name="Goldman Equation is the compromise potential reached…"/>
          <p:cNvSpPr txBox="1"/>
          <p:nvPr/>
        </p:nvSpPr>
        <p:spPr>
          <a:xfrm>
            <a:off x="228600" y="1308100"/>
            <a:ext cx="8610600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Goldman Equation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is the compromise potential reached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40639" marR="40639" algn="ctr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accounting for each </a:t>
            </a:r>
            <a:r>
              <a:rPr u="sng">
                <a:latin typeface="+mn-lt"/>
                <a:ea typeface="+mn-ea"/>
                <a:cs typeface="+mn-cs"/>
                <a:sym typeface="Helvetica"/>
              </a:rPr>
              <a:t>permeant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ion.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	                     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+ 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+ 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[Cl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endParaRPr b="1" baseline="-25000">
              <a:latin typeface="+mn-lt"/>
              <a:ea typeface="+mn-ea"/>
              <a:cs typeface="+mn-cs"/>
              <a:sym typeface="Helvetica"/>
            </a:endParaR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membrane = 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62 log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_______________________________________</a:t>
            </a:r>
            <a:endParaRPr b="1" baseline="29999">
              <a:latin typeface="+mn-lt"/>
              <a:ea typeface="+mn-ea"/>
              <a:cs typeface="+mn-cs"/>
              <a:sym typeface="Helvetica"/>
            </a:endParaR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		            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[K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+ 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[Na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+ 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[Cl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</a:t>
            </a:r>
            <a:endParaRPr b="1" baseline="-25000">
              <a:latin typeface="+mn-lt"/>
              <a:ea typeface="+mn-ea"/>
              <a:cs typeface="+mn-cs"/>
              <a:sym typeface="Helvetica"/>
            </a:endParaRPr>
          </a:p>
          <a:p>
            <a:pPr marL="955039" marR="40639" defTabSz="914400">
              <a:buClr>
                <a:srgbClr val="000000"/>
              </a:buClr>
              <a:buFont typeface="Helvetica"/>
              <a:defRPr b="1" baseline="-25000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955039" marR="40639" defTabSz="914400">
              <a:buClr>
                <a:srgbClr val="000000"/>
              </a:buClr>
              <a:buFont typeface="Helvetica"/>
              <a:defRPr b="1" baseline="-25000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X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=  relative permeability of ion X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[X]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= concentration of X inside cell</a:t>
            </a:r>
            <a:endParaRPr b="1">
              <a:latin typeface="+mn-lt"/>
              <a:ea typeface="+mn-ea"/>
              <a:cs typeface="+mn-cs"/>
              <a:sym typeface="Helvetica"/>
            </a:endParaR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  <a:p>
            <a:pPr marL="955039" marR="40639" defTabSz="914400"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[X]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= concentration of X outside cell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ldman Eq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Goldman Equation</a:t>
            </a:r>
          </a:p>
        </p:txBody>
      </p:sp>
      <p:sp>
        <p:nvSpPr>
          <p:cNvPr id="416" name="1[5]o + .04[150]o  + .05[10]i…"/>
          <p:cNvSpPr txBox="1"/>
          <p:nvPr/>
        </p:nvSpPr>
        <p:spPr>
          <a:xfrm>
            <a:off x="1250950" y="1851025"/>
            <a:ext cx="6541602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Helvetica"/>
              <a:tabLst>
                <a:tab pos="1866900" algn="l"/>
                <a:tab pos="3009900" algn="l"/>
                <a:tab pos="4838700" algn="l"/>
                <a:tab pos="5524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	1[5]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	+ .04[150]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 	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+ .05[10]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endParaRPr b="1" baseline="-250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buClr>
                <a:srgbClr val="000000"/>
              </a:buClr>
              <a:buFont typeface="Helvetica"/>
              <a:tabLst>
                <a:tab pos="1866900" algn="l"/>
                <a:tab pos="3009900" algn="l"/>
                <a:tab pos="4838700" algn="l"/>
                <a:tab pos="5524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= 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62 log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_________________________________________</a:t>
            </a:r>
            <a:endParaRPr b="1" baseline="29999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buClr>
                <a:srgbClr val="000000"/>
              </a:buClr>
              <a:buFont typeface="Helvetica"/>
              <a:tabLst>
                <a:tab pos="1866900" algn="l"/>
                <a:tab pos="3009900" algn="l"/>
                <a:tab pos="4838700" algn="l"/>
                <a:tab pos="55245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baseline="29999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1[125]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	+ .04[15]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 	+ .05[100]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o</a:t>
            </a:r>
          </a:p>
        </p:txBody>
      </p:sp>
      <p:sp>
        <p:nvSpPr>
          <p:cNvPr id="417" name="Vm= -65 mV"/>
          <p:cNvSpPr txBox="1"/>
          <p:nvPr/>
        </p:nvSpPr>
        <p:spPr>
          <a:xfrm>
            <a:off x="1362075" y="4149725"/>
            <a:ext cx="29083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= -65 mV</a:t>
            </a:r>
          </a:p>
        </p:txBody>
      </p:sp>
      <p:sp>
        <p:nvSpPr>
          <p:cNvPr id="418" name="Vm approaches the Equilibrium Potential of…"/>
          <p:cNvSpPr txBox="1"/>
          <p:nvPr/>
        </p:nvSpPr>
        <p:spPr>
          <a:xfrm>
            <a:off x="560387" y="5316537"/>
            <a:ext cx="77724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i="1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i="1"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 approaches the Equilibrium Potential of </a:t>
            </a:r>
            <a:endParaRPr b="1" i="1">
              <a:latin typeface="+mn-lt"/>
              <a:ea typeface="+mn-ea"/>
              <a:cs typeface="+mn-cs"/>
              <a:sym typeface="Helvetica"/>
            </a:endParaRPr>
          </a:p>
          <a:p>
            <a:pPr marL="40639" marR="40639" algn="ctr" defTabSz="914400">
              <a:spcBef>
                <a:spcPts val="14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i="1">
                <a:latin typeface="+mn-lt"/>
                <a:ea typeface="+mn-ea"/>
                <a:cs typeface="+mn-cs"/>
                <a:sym typeface="Helvetica"/>
              </a:rPr>
              <a:t>the </a:t>
            </a:r>
            <a:r>
              <a:rPr b="1"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most permeable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 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Distribution of Ions in Mammalian Neurons"/>
          <p:cNvSpPr txBox="1"/>
          <p:nvPr>
            <p:ph type="title"/>
          </p:nvPr>
        </p:nvSpPr>
        <p:spPr>
          <a:xfrm>
            <a:off x="373062" y="0"/>
            <a:ext cx="8186738" cy="1835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defRPr>
            </a:lvl1pPr>
          </a:lstStyle>
          <a:p>
            <a:pPr/>
            <a:r>
              <a:t>Distribution of Ions in Mammalian Neurons</a:t>
            </a:r>
          </a:p>
        </p:txBody>
      </p:sp>
      <p:sp>
        <p:nvSpPr>
          <p:cNvPr id="421" name="Outside Inside (mM) Eion Permab.…"/>
          <p:cNvSpPr txBox="1"/>
          <p:nvPr/>
        </p:nvSpPr>
        <p:spPr>
          <a:xfrm>
            <a:off x="422275" y="1754187"/>
            <a:ext cx="8496300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Outside	Inside (mM)	E</a:t>
            </a:r>
            <a:r>
              <a:rPr b="1" baseline="-25000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ion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Permab.</a:t>
            </a:r>
            <a:endParaRPr b="1" sz="2800">
              <a:solidFill>
                <a:srgbClr val="00A500"/>
              </a:solidFill>
              <a:uFill>
                <a:solidFill>
                  <a:srgbClr val="00A5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5	125	-80	1.0</a:t>
            </a:r>
            <a:endParaRPr b="1" sz="28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150	15	-62	0.04</a:t>
            </a:r>
            <a:endParaRPr b="1" sz="28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100	10	-62	0.045</a:t>
            </a:r>
          </a:p>
        </p:txBody>
      </p:sp>
      <p:sp>
        <p:nvSpPr>
          <p:cNvPr id="422" name="Vm= -65 mV"/>
          <p:cNvSpPr txBox="1"/>
          <p:nvPr/>
        </p:nvSpPr>
        <p:spPr>
          <a:xfrm>
            <a:off x="3479800" y="4968875"/>
            <a:ext cx="2372058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00A5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= -65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http://www.youtube.com/watch?v=AEY-t9hyNBI"/>
          <p:cNvSpPr txBox="1"/>
          <p:nvPr/>
        </p:nvSpPr>
        <p:spPr>
          <a:xfrm>
            <a:off x="1545653" y="3078757"/>
            <a:ext cx="6223993" cy="40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ctr" defTabSz="410765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http://www.youtube.com/watch?v=AEY-t9hyNBI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hange of Concentration leads to change of Vm"/>
          <p:cNvSpPr txBox="1"/>
          <p:nvPr>
            <p:ph type="title"/>
          </p:nvPr>
        </p:nvSpPr>
        <p:spPr>
          <a:xfrm>
            <a:off x="373062" y="0"/>
            <a:ext cx="8186739" cy="183515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Change of Concentration leads to change of V</a:t>
            </a:r>
            <a:r>
              <a:rPr baseline="-26461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 </a:t>
            </a:r>
          </a:p>
        </p:txBody>
      </p:sp>
      <p:sp>
        <p:nvSpPr>
          <p:cNvPr id="425" name="Outside Inside (mM) Eion Permab.…"/>
          <p:cNvSpPr txBox="1"/>
          <p:nvPr/>
        </p:nvSpPr>
        <p:spPr>
          <a:xfrm>
            <a:off x="422275" y="1754187"/>
            <a:ext cx="8492133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marL="40640" marR="40640" defTabSz="910828">
              <a:spcBef>
                <a:spcPts val="1600"/>
              </a:spcBef>
              <a:buClr>
                <a:srgbClr val="000000"/>
              </a:buClr>
              <a:buFont typeface="Helvetica"/>
              <a:tabLst>
                <a:tab pos="1625600" algn="l"/>
                <a:tab pos="3365500" algn="l"/>
                <a:tab pos="5740400" algn="l"/>
                <a:tab pos="6883400" algn="l"/>
                <a:tab pos="7340600" algn="l"/>
              </a:tabLst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6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sz="26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Outside	Inside (mM)	E</a:t>
            </a:r>
            <a:r>
              <a:rPr b="1" baseline="-26461" sz="26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ion	</a:t>
            </a:r>
            <a:r>
              <a:rPr b="1" sz="26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Permab.</a:t>
            </a:r>
            <a:endParaRPr b="1" sz="2600">
              <a:solidFill>
                <a:srgbClr val="00A500"/>
              </a:solidFill>
              <a:uFill>
                <a:solidFill>
                  <a:srgbClr val="00A5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40" marR="40640" defTabSz="910828">
              <a:spcBef>
                <a:spcPts val="1600"/>
              </a:spcBef>
              <a:buClr>
                <a:srgbClr val="000000"/>
              </a:buClr>
              <a:buFont typeface="Helvetica"/>
              <a:tabLst>
                <a:tab pos="1625600" algn="l"/>
                <a:tab pos="3365500" algn="l"/>
                <a:tab pos="5740400" algn="l"/>
                <a:tab pos="6883400" algn="l"/>
                <a:tab pos="7340600" algn="l"/>
              </a:tabLst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6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 baseline="29846" sz="26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6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sz="260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150</a:t>
            </a:r>
            <a:r>
              <a:rPr b="1" sz="2600">
                <a:latin typeface="+mn-lt"/>
                <a:ea typeface="+mn-ea"/>
                <a:cs typeface="+mn-cs"/>
                <a:sym typeface="Helvetica"/>
              </a:rPr>
              <a:t>	150	0	1.0</a:t>
            </a:r>
            <a:endParaRPr b="1" sz="2600">
              <a:latin typeface="+mn-lt"/>
              <a:ea typeface="+mn-ea"/>
              <a:cs typeface="+mn-cs"/>
              <a:sym typeface="Helvetica"/>
            </a:endParaRPr>
          </a:p>
          <a:p>
            <a:pPr marL="40640" marR="40640" defTabSz="910828">
              <a:spcBef>
                <a:spcPts val="1600"/>
              </a:spcBef>
              <a:buClr>
                <a:srgbClr val="000000"/>
              </a:buClr>
              <a:buFont typeface="Helvetica"/>
              <a:tabLst>
                <a:tab pos="1625600" algn="l"/>
                <a:tab pos="3365500" algn="l"/>
                <a:tab pos="5740400" algn="l"/>
                <a:tab pos="6883400" algn="l"/>
                <a:tab pos="7340600" algn="l"/>
              </a:tabLst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6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 baseline="29846" sz="26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600">
                <a:latin typeface="+mn-lt"/>
                <a:ea typeface="+mn-ea"/>
                <a:cs typeface="+mn-cs"/>
                <a:sym typeface="Helvetica"/>
              </a:rPr>
              <a:t>	150	15	+62	</a:t>
            </a:r>
            <a:r>
              <a:rPr b="1" sz="2600">
                <a:latin typeface="+mn-lt"/>
                <a:ea typeface="+mn-ea"/>
                <a:cs typeface="+mn-cs"/>
                <a:sym typeface="Helvetica"/>
              </a:rPr>
              <a:t>0.04</a:t>
            </a:r>
            <a:endParaRPr b="1" sz="260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40" marR="40640" defTabSz="910828">
              <a:spcBef>
                <a:spcPts val="1600"/>
              </a:spcBef>
              <a:buClr>
                <a:srgbClr val="000000"/>
              </a:buClr>
              <a:buFont typeface="Helvetica"/>
              <a:tabLst>
                <a:tab pos="1625600" algn="l"/>
                <a:tab pos="3365500" algn="l"/>
                <a:tab pos="5740400" algn="l"/>
                <a:tab pos="6883400" algn="l"/>
                <a:tab pos="7340600" algn="l"/>
              </a:tabLst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6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 baseline="29846" sz="2600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 sz="2600">
                <a:latin typeface="+mn-lt"/>
                <a:ea typeface="+mn-ea"/>
                <a:cs typeface="+mn-cs"/>
                <a:sym typeface="Helvetica"/>
              </a:rPr>
              <a:t>	100	10	-62	0.045</a:t>
            </a:r>
          </a:p>
        </p:txBody>
      </p:sp>
      <p:sp>
        <p:nvSpPr>
          <p:cNvPr id="426" name="Vm = +0 mV"/>
          <p:cNvSpPr txBox="1"/>
          <p:nvPr/>
        </p:nvSpPr>
        <p:spPr>
          <a:xfrm>
            <a:off x="3482578" y="4968875"/>
            <a:ext cx="1912974" cy="53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/>
          <a:p>
            <a:pPr marL="40640" marR="40640" defTabSz="910828">
              <a:buClr>
                <a:srgbClr val="FF2600"/>
              </a:buClr>
              <a:buFont typeface="Helvetica"/>
              <a:defRPr sz="2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6461" sz="2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 </a:t>
            </a:r>
            <a:r>
              <a:rPr b="1" sz="2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= +0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hange of Permeability leads to change of Vm"/>
          <p:cNvSpPr txBox="1"/>
          <p:nvPr>
            <p:ph type="title"/>
          </p:nvPr>
        </p:nvSpPr>
        <p:spPr>
          <a:xfrm>
            <a:off x="373062" y="0"/>
            <a:ext cx="8186738" cy="183515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Change of Permeability leads to change of V</a:t>
            </a:r>
            <a:r>
              <a:rPr baseline="-2500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m</a:t>
            </a:r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 </a:t>
            </a:r>
          </a:p>
        </p:txBody>
      </p:sp>
      <p:sp>
        <p:nvSpPr>
          <p:cNvPr id="429" name="Outside Inside (mM) Eion Permab.…"/>
          <p:cNvSpPr txBox="1"/>
          <p:nvPr/>
        </p:nvSpPr>
        <p:spPr>
          <a:xfrm>
            <a:off x="422275" y="1754187"/>
            <a:ext cx="8496300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Outside	Inside (mM)	E</a:t>
            </a:r>
            <a:r>
              <a:rPr b="1" baseline="-25000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ion	</a:t>
            </a:r>
            <a:r>
              <a:rPr b="1" sz="2800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Permab.</a:t>
            </a:r>
            <a:endParaRPr b="1" sz="2800">
              <a:solidFill>
                <a:srgbClr val="00A500"/>
              </a:solidFill>
              <a:uFill>
                <a:solidFill>
                  <a:srgbClr val="00A5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K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5	125	-80	1.0</a:t>
            </a:r>
            <a:endParaRPr b="1" sz="2800"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Na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+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150	15	-62	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20</a:t>
            </a:r>
            <a:endParaRPr b="1" sz="280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40639" marR="40639" defTabSz="914400">
              <a:spcBef>
                <a:spcPts val="1700"/>
              </a:spcBef>
              <a:buClr>
                <a:srgbClr val="000000"/>
              </a:buClr>
              <a:buFont typeface="Helvetica"/>
              <a:tabLst>
                <a:tab pos="1638300" algn="l"/>
                <a:tab pos="3365500" algn="l"/>
                <a:tab pos="5753100" algn="l"/>
                <a:tab pos="6896100" algn="l"/>
                <a:tab pos="7353300" algn="l"/>
              </a:tabLst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latin typeface="+mn-lt"/>
                <a:ea typeface="+mn-ea"/>
                <a:cs typeface="+mn-cs"/>
                <a:sym typeface="Helvetica"/>
              </a:rPr>
              <a:t>Cl</a:t>
            </a:r>
            <a:r>
              <a:rPr b="1" baseline="29999" sz="2800"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b="1" sz="2800">
                <a:latin typeface="+mn-lt"/>
                <a:ea typeface="+mn-ea"/>
                <a:cs typeface="+mn-cs"/>
                <a:sym typeface="Helvetica"/>
              </a:rPr>
              <a:t>	100	10	-62	0.045</a:t>
            </a:r>
          </a:p>
        </p:txBody>
      </p:sp>
      <p:sp>
        <p:nvSpPr>
          <p:cNvPr id="430" name="Vm = +49 mV"/>
          <p:cNvSpPr txBox="1"/>
          <p:nvPr/>
        </p:nvSpPr>
        <p:spPr>
          <a:xfrm>
            <a:off x="3479800" y="4968875"/>
            <a:ext cx="223060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buClr>
                <a:srgbClr val="FF26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b="1" baseline="-25000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m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= +49 mV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hanging the Membrane Potential"/>
          <p:cNvSpPr txBox="1"/>
          <p:nvPr/>
        </p:nvSpPr>
        <p:spPr>
          <a:xfrm>
            <a:off x="161523" y="112370"/>
            <a:ext cx="88900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064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Changing the Membrane Potential</a:t>
            </a:r>
          </a:p>
        </p:txBody>
      </p:sp>
      <p:sp>
        <p:nvSpPr>
          <p:cNvPr id="433" name="https://www.youtube.com/watch?v=qNvtlW8LPRw"/>
          <p:cNvSpPr txBox="1"/>
          <p:nvPr/>
        </p:nvSpPr>
        <p:spPr>
          <a:xfrm>
            <a:off x="1167680" y="2787649"/>
            <a:ext cx="684817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https://www.youtube.com/watch?v=qNvtlW8LPRw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Ion Channels &amp; Membrane Potenti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Ion</a:t>
            </a:r>
            <a:r>
              <a:t> </a:t>
            </a:r>
            <a:r>
              <a:rPr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Channels &amp; Membrane Potential</a:t>
            </a:r>
          </a:p>
        </p:txBody>
      </p:sp>
      <p:sp>
        <p:nvSpPr>
          <p:cNvPr id="212" name="Neurons need to send signals quickly over long distances.…"/>
          <p:cNvSpPr txBox="1"/>
          <p:nvPr/>
        </p:nvSpPr>
        <p:spPr>
          <a:xfrm>
            <a:off x="749300" y="1447800"/>
            <a:ext cx="7803109" cy="396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Neurons need to send signals quickly over long distances.</a:t>
            </a:r>
          </a:p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They utilize waves of electrical current across their membranes.</a:t>
            </a:r>
          </a:p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This requires that they maintain a differential distribution of charge between the inside and outside of the neuron,</a:t>
            </a:r>
          </a:p>
          <a:p>
            <a:pPr marL="40639" marR="40639" defTabSz="914400">
              <a:spcBef>
                <a:spcPts val="14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and that they can switch a cross-membrane current on and off to make the signal.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1866900"/>
            <a:ext cx="6477000" cy="2438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0000">
            <a:off x="1244601" y="63500"/>
            <a:ext cx="6608569" cy="5473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ajor ions in neuroscience:…"/>
          <p:cNvSpPr txBox="1"/>
          <p:nvPr/>
        </p:nvSpPr>
        <p:spPr>
          <a:xfrm>
            <a:off x="460064" y="5676900"/>
            <a:ext cx="651510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t>Major ions in neuroscience: </a:t>
            </a:r>
          </a:p>
          <a:p>
            <a:pPr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t>Na+, K+, Cl-, Ca++, &amp; protein anions (A-)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1562100"/>
            <a:ext cx="9029700" cy="406532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[Na+][K+]"/>
          <p:cNvSpPr txBox="1"/>
          <p:nvPr/>
        </p:nvSpPr>
        <p:spPr>
          <a:xfrm>
            <a:off x="5469594" y="5619750"/>
            <a:ext cx="1334742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1200"/>
              <a:t>[Na+]</a:t>
            </a:r>
            <a:r>
              <a:rPr sz="3600"/>
              <a:t>[K+]</a:t>
            </a:r>
          </a:p>
        </p:txBody>
      </p:sp>
      <p:sp>
        <p:nvSpPr>
          <p:cNvPr id="221" name="[Na+][K+]"/>
          <p:cNvSpPr txBox="1"/>
          <p:nvPr/>
        </p:nvSpPr>
        <p:spPr>
          <a:xfrm>
            <a:off x="5389612" y="965200"/>
            <a:ext cx="1502917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[Na+]</a:t>
            </a:r>
            <a:r>
              <a:rPr sz="1200"/>
              <a:t>[K+]</a:t>
            </a:r>
          </a:p>
        </p:txBody>
      </p:sp>
      <p:sp>
        <p:nvSpPr>
          <p:cNvPr id="222" name="outside"/>
          <p:cNvSpPr txBox="1"/>
          <p:nvPr/>
        </p:nvSpPr>
        <p:spPr>
          <a:xfrm>
            <a:off x="5474208" y="304800"/>
            <a:ext cx="1147714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outside</a:t>
            </a:r>
          </a:p>
        </p:txBody>
      </p:sp>
      <p:sp>
        <p:nvSpPr>
          <p:cNvPr id="223" name="inside"/>
          <p:cNvSpPr txBox="1"/>
          <p:nvPr/>
        </p:nvSpPr>
        <p:spPr>
          <a:xfrm>
            <a:off x="5592030" y="6223000"/>
            <a:ext cx="911053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2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inside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