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j-lt"/>
        <a:ea typeface="+mj-ea"/>
        <a:cs typeface="+mj-cs"/>
        <a:sym typeface="Gill Sans"/>
      </a:defRPr>
    </a:lvl1pPr>
    <a:lvl2pPr marL="0" marR="0" indent="26670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j-lt"/>
        <a:ea typeface="+mj-ea"/>
        <a:cs typeface="+mj-cs"/>
        <a:sym typeface="Gill Sans"/>
      </a:defRPr>
    </a:lvl2pPr>
    <a:lvl3pPr marL="0" marR="0" indent="53340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j-lt"/>
        <a:ea typeface="+mj-ea"/>
        <a:cs typeface="+mj-cs"/>
        <a:sym typeface="Gill Sans"/>
      </a:defRPr>
    </a:lvl3pPr>
    <a:lvl4pPr marL="0" marR="0" indent="80010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j-lt"/>
        <a:ea typeface="+mj-ea"/>
        <a:cs typeface="+mj-cs"/>
        <a:sym typeface="Gill Sans"/>
      </a:defRPr>
    </a:lvl4pPr>
    <a:lvl5pPr marL="0" marR="0" indent="106680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j-lt"/>
        <a:ea typeface="+mj-ea"/>
        <a:cs typeface="+mj-cs"/>
        <a:sym typeface="Gill Sans"/>
      </a:defRPr>
    </a:lvl5pPr>
    <a:lvl6pPr marL="0" marR="0" indent="133350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j-lt"/>
        <a:ea typeface="+mj-ea"/>
        <a:cs typeface="+mj-cs"/>
        <a:sym typeface="Gill Sans"/>
      </a:defRPr>
    </a:lvl6pPr>
    <a:lvl7pPr marL="0" marR="0" indent="161290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j-lt"/>
        <a:ea typeface="+mj-ea"/>
        <a:cs typeface="+mj-cs"/>
        <a:sym typeface="Gill Sans"/>
      </a:defRPr>
    </a:lvl7pPr>
    <a:lvl8pPr marL="0" marR="0" indent="187960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j-lt"/>
        <a:ea typeface="+mj-ea"/>
        <a:cs typeface="+mj-cs"/>
        <a:sym typeface="Gill Sans"/>
      </a:defRPr>
    </a:lvl8pPr>
    <a:lvl9pPr marL="0" marR="0" indent="214630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j-lt"/>
        <a:ea typeface="+mj-ea"/>
        <a:cs typeface="+mj-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p:nvPr>
            <p:ph type="sldImg"/>
          </p:nvPr>
        </p:nvSpPr>
        <p:spPr>
          <a:xfrm>
            <a:off x="1143000" y="685800"/>
            <a:ext cx="4572000" cy="3429000"/>
          </a:xfrm>
          <a:prstGeom prst="rect">
            <a:avLst/>
          </a:prstGeom>
        </p:spPr>
        <p:txBody>
          <a:bodyPr/>
          <a:lstStyle/>
          <a:p>
            <a:pPr/>
          </a:p>
        </p:txBody>
      </p:sp>
      <p:sp>
        <p:nvSpPr>
          <p:cNvPr id="180" name="Shape 18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06400" latinLnBrk="0">
      <a:defRPr sz="1400">
        <a:latin typeface="Lucida Grande"/>
        <a:ea typeface="Lucida Grande"/>
        <a:cs typeface="Lucida Grande"/>
        <a:sym typeface="Lucida Grande"/>
      </a:defRPr>
    </a:lvl1pPr>
    <a:lvl2pPr indent="228600" defTabSz="406400" latinLnBrk="0">
      <a:defRPr sz="1400">
        <a:latin typeface="Lucida Grande"/>
        <a:ea typeface="Lucida Grande"/>
        <a:cs typeface="Lucida Grande"/>
        <a:sym typeface="Lucida Grande"/>
      </a:defRPr>
    </a:lvl2pPr>
    <a:lvl3pPr indent="457200" defTabSz="406400" latinLnBrk="0">
      <a:defRPr sz="1400">
        <a:latin typeface="Lucida Grande"/>
        <a:ea typeface="Lucida Grande"/>
        <a:cs typeface="Lucida Grande"/>
        <a:sym typeface="Lucida Grande"/>
      </a:defRPr>
    </a:lvl3pPr>
    <a:lvl4pPr indent="685800" defTabSz="406400" latinLnBrk="0">
      <a:defRPr sz="1400">
        <a:latin typeface="Lucida Grande"/>
        <a:ea typeface="Lucida Grande"/>
        <a:cs typeface="Lucida Grande"/>
        <a:sym typeface="Lucida Grande"/>
      </a:defRPr>
    </a:lvl4pPr>
    <a:lvl5pPr indent="914400" defTabSz="406400" latinLnBrk="0">
      <a:defRPr sz="1400">
        <a:latin typeface="Lucida Grande"/>
        <a:ea typeface="Lucida Grande"/>
        <a:cs typeface="Lucida Grande"/>
        <a:sym typeface="Lucida Grande"/>
      </a:defRPr>
    </a:lvl5pPr>
    <a:lvl6pPr indent="1143000" defTabSz="406400" latinLnBrk="0">
      <a:defRPr sz="1400">
        <a:latin typeface="Lucida Grande"/>
        <a:ea typeface="Lucida Grande"/>
        <a:cs typeface="Lucida Grande"/>
        <a:sym typeface="Lucida Grande"/>
      </a:defRPr>
    </a:lvl6pPr>
    <a:lvl7pPr indent="1371600" defTabSz="406400" latinLnBrk="0">
      <a:defRPr sz="1400">
        <a:latin typeface="Lucida Grande"/>
        <a:ea typeface="Lucida Grande"/>
        <a:cs typeface="Lucida Grande"/>
        <a:sym typeface="Lucida Grande"/>
      </a:defRPr>
    </a:lvl7pPr>
    <a:lvl8pPr indent="1600200" defTabSz="406400" latinLnBrk="0">
      <a:defRPr sz="1400">
        <a:latin typeface="Lucida Grande"/>
        <a:ea typeface="Lucida Grande"/>
        <a:cs typeface="Lucida Grande"/>
        <a:sym typeface="Lucida Grande"/>
      </a:defRPr>
    </a:lvl8pPr>
    <a:lvl9pPr indent="1828800" defTabSz="406400" latinLnBrk="0">
      <a:defRPr sz="14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87" name="Image"/>
          <p:cNvSpPr/>
          <p:nvPr>
            <p:ph type="pic" sz="half" idx="13"/>
          </p:nvPr>
        </p:nvSpPr>
        <p:spPr>
          <a:xfrm>
            <a:off x="1778000" y="1282700"/>
            <a:ext cx="5612015" cy="3149600"/>
          </a:xfrm>
          <a:prstGeom prst="rect">
            <a:avLst/>
          </a:prstGeom>
          <a:ln w="25400"/>
          <a:effectLst>
            <a:reflection blurRad="0" stA="50000" stPos="0" endA="0" endPos="40000" dist="0" dir="5400000" fadeDir="5400000" sx="100000" sy="-100000" kx="0" ky="0" algn="bl" rotWithShape="0"/>
          </a:effectLst>
        </p:spPr>
        <p:txBody>
          <a:bodyPr lIns="91439" tIns="45719" rIns="91439" bIns="45719"/>
          <a:lstStyle/>
          <a:p>
            <a:pPr/>
          </a:p>
        </p:txBody>
      </p:sp>
      <p:sp>
        <p:nvSpPr>
          <p:cNvPr id="88" name="Title Text"/>
          <p:cNvSpPr txBox="1"/>
          <p:nvPr>
            <p:ph type="title"/>
          </p:nvPr>
        </p:nvSpPr>
        <p:spPr>
          <a:xfrm>
            <a:off x="889000" y="5181600"/>
            <a:ext cx="7366000" cy="1206500"/>
          </a:xfrm>
          <a:prstGeom prst="rect">
            <a:avLst/>
          </a:prstGeom>
        </p:spPr>
        <p:txBody>
          <a:bodyPr lIns="38100" tIns="38100" rIns="38100" bIns="38100"/>
          <a:lstStyle>
            <a:lvl1pPr marL="0" marR="0" defTabSz="406400">
              <a:defRPr sz="5600">
                <a:uFillTx/>
                <a:latin typeface="+mj-lt"/>
                <a:ea typeface="+mj-ea"/>
                <a:cs typeface="+mj-cs"/>
                <a:sym typeface="Gill Sans"/>
              </a:defRPr>
            </a:lvl1pPr>
          </a:lstStyle>
          <a:p>
            <a:pPr/>
            <a:r>
              <a:t>Title Text</a:t>
            </a:r>
          </a:p>
        </p:txBody>
      </p:sp>
      <p:sp>
        <p:nvSpPr>
          <p:cNvPr id="89" name="Slide Number"/>
          <p:cNvSpPr txBox="1"/>
          <p:nvPr>
            <p:ph type="sldNum" sz="quarter" idx="2"/>
          </p:nvPr>
        </p:nvSpPr>
        <p:spPr>
          <a:xfrm>
            <a:off x="4445000" y="6527800"/>
            <a:ext cx="241300" cy="254000"/>
          </a:xfrm>
          <a:prstGeom prst="rect">
            <a:avLst/>
          </a:prstGeom>
        </p:spPr>
        <p:txBody>
          <a:bodyPr lIns="38100" tIns="38100" rIns="38100" bIns="38100"/>
          <a:lstStyle>
            <a:lvl1pPr defTabSz="406400">
              <a:defRPr sz="1200">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96" name="Image"/>
          <p:cNvSpPr/>
          <p:nvPr>
            <p:ph type="pic" sz="half" idx="13"/>
          </p:nvPr>
        </p:nvSpPr>
        <p:spPr>
          <a:xfrm>
            <a:off x="4876800" y="1206500"/>
            <a:ext cx="3228036" cy="4292600"/>
          </a:xfrm>
          <a:prstGeom prst="rect">
            <a:avLst/>
          </a:prstGeom>
        </p:spPr>
        <p:txBody>
          <a:bodyPr lIns="91439" tIns="45719" rIns="91439" bIns="45719"/>
          <a:lstStyle/>
          <a:p>
            <a:pPr/>
          </a:p>
        </p:txBody>
      </p:sp>
      <p:sp>
        <p:nvSpPr>
          <p:cNvPr id="97" name="Title Text"/>
          <p:cNvSpPr txBox="1"/>
          <p:nvPr>
            <p:ph type="title"/>
          </p:nvPr>
        </p:nvSpPr>
        <p:spPr>
          <a:xfrm>
            <a:off x="444500" y="990600"/>
            <a:ext cx="4127500" cy="2324100"/>
          </a:xfrm>
          <a:prstGeom prst="rect">
            <a:avLst/>
          </a:prstGeom>
        </p:spPr>
        <p:txBody>
          <a:bodyPr lIns="38100" tIns="38100" rIns="38100" bIns="38100" anchor="b"/>
          <a:lstStyle>
            <a:lvl1pPr marL="0" marR="0" defTabSz="406400">
              <a:defRPr sz="4800">
                <a:uFillTx/>
                <a:latin typeface="+mj-lt"/>
                <a:ea typeface="+mj-ea"/>
                <a:cs typeface="+mj-cs"/>
                <a:sym typeface="Gill Sans"/>
              </a:defRPr>
            </a:lvl1pPr>
          </a:lstStyle>
          <a:p>
            <a:pPr/>
            <a:r>
              <a:t>Title Text</a:t>
            </a:r>
          </a:p>
        </p:txBody>
      </p:sp>
      <p:sp>
        <p:nvSpPr>
          <p:cNvPr id="98" name="Body Level One…"/>
          <p:cNvSpPr txBox="1"/>
          <p:nvPr>
            <p:ph type="body" sz="quarter" idx="1"/>
          </p:nvPr>
        </p:nvSpPr>
        <p:spPr>
          <a:xfrm>
            <a:off x="444500" y="3378200"/>
            <a:ext cx="4127500" cy="2324100"/>
          </a:xfrm>
          <a:prstGeom prst="rect">
            <a:avLst/>
          </a:prstGeom>
        </p:spPr>
        <p:txBody>
          <a:bodyPr lIns="38100" tIns="38100" rIns="38100" bIns="38100"/>
          <a:lstStyle>
            <a:lvl1pPr marL="0" marR="0" indent="0" algn="ctr" defTabSz="406400">
              <a:spcBef>
                <a:spcPts val="0"/>
              </a:spcBef>
              <a:defRPr sz="2200">
                <a:uFillTx/>
                <a:latin typeface="+mj-lt"/>
                <a:ea typeface="+mj-ea"/>
                <a:cs typeface="+mj-cs"/>
                <a:sym typeface="Gill Sans"/>
              </a:defRPr>
            </a:lvl1pPr>
            <a:lvl2pPr marL="0" marR="0" indent="0" algn="ctr" defTabSz="406400">
              <a:spcBef>
                <a:spcPts val="0"/>
              </a:spcBef>
              <a:buSzTx/>
              <a:buNone/>
              <a:defRPr sz="2200">
                <a:uFillTx/>
                <a:latin typeface="+mj-lt"/>
                <a:ea typeface="+mj-ea"/>
                <a:cs typeface="+mj-cs"/>
                <a:sym typeface="Gill Sans"/>
              </a:defRPr>
            </a:lvl2pPr>
            <a:lvl3pPr marL="0" marR="0" indent="0" algn="ctr" defTabSz="406400">
              <a:spcBef>
                <a:spcPts val="0"/>
              </a:spcBef>
              <a:buSzTx/>
              <a:buNone/>
              <a:defRPr sz="2200">
                <a:uFillTx/>
                <a:latin typeface="+mj-lt"/>
                <a:ea typeface="+mj-ea"/>
                <a:cs typeface="+mj-cs"/>
                <a:sym typeface="Gill Sans"/>
              </a:defRPr>
            </a:lvl3pPr>
            <a:lvl4pPr marL="0" marR="0" indent="0" algn="ctr" defTabSz="406400">
              <a:spcBef>
                <a:spcPts val="0"/>
              </a:spcBef>
              <a:buSzTx/>
              <a:buNone/>
              <a:defRPr sz="2200">
                <a:uFillTx/>
                <a:latin typeface="+mj-lt"/>
                <a:ea typeface="+mj-ea"/>
                <a:cs typeface="+mj-cs"/>
                <a:sym typeface="Gill Sans"/>
              </a:defRPr>
            </a:lvl4pPr>
            <a:lvl5pPr marL="0" marR="0" indent="0" algn="ctr" defTabSz="406400">
              <a:spcBef>
                <a:spcPts val="0"/>
              </a:spcBef>
              <a:buSzTx/>
              <a:buNone/>
              <a:defRPr sz="2200">
                <a:uFillTx/>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99" name="Slide Number"/>
          <p:cNvSpPr txBox="1"/>
          <p:nvPr>
            <p:ph type="sldNum" sz="quarter" idx="2"/>
          </p:nvPr>
        </p:nvSpPr>
        <p:spPr>
          <a:xfrm>
            <a:off x="4445000" y="6527800"/>
            <a:ext cx="241300" cy="254000"/>
          </a:xfrm>
          <a:prstGeom prst="rect">
            <a:avLst/>
          </a:prstGeom>
        </p:spPr>
        <p:txBody>
          <a:bodyPr lIns="38100" tIns="38100" rIns="38100" bIns="38100"/>
          <a:lstStyle>
            <a:lvl1pPr defTabSz="406400">
              <a:defRPr sz="1200">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106" name="Image"/>
          <p:cNvSpPr/>
          <p:nvPr>
            <p:ph type="pic" sz="half" idx="13"/>
          </p:nvPr>
        </p:nvSpPr>
        <p:spPr>
          <a:xfrm>
            <a:off x="4876800" y="1206500"/>
            <a:ext cx="3228036" cy="4292600"/>
          </a:xfrm>
          <a:prstGeom prst="rect">
            <a:avLst/>
          </a:prstGeom>
          <a:ln w="25400"/>
          <a:effectLst>
            <a:reflection blurRad="0" stA="50000" stPos="0" endA="0" endPos="40000" dist="0" dir="5400000" fadeDir="5400000" sx="100000" sy="-100000" kx="0" ky="0" algn="bl" rotWithShape="0"/>
          </a:effectLst>
        </p:spPr>
        <p:txBody>
          <a:bodyPr lIns="91439" tIns="45719" rIns="91439" bIns="45719"/>
          <a:lstStyle/>
          <a:p>
            <a:pPr/>
          </a:p>
        </p:txBody>
      </p:sp>
      <p:sp>
        <p:nvSpPr>
          <p:cNvPr id="107" name="Title Text"/>
          <p:cNvSpPr txBox="1"/>
          <p:nvPr>
            <p:ph type="title"/>
          </p:nvPr>
        </p:nvSpPr>
        <p:spPr>
          <a:xfrm>
            <a:off x="444500" y="990600"/>
            <a:ext cx="4127500" cy="2324100"/>
          </a:xfrm>
          <a:prstGeom prst="rect">
            <a:avLst/>
          </a:prstGeom>
        </p:spPr>
        <p:txBody>
          <a:bodyPr lIns="38100" tIns="38100" rIns="38100" bIns="38100" anchor="b"/>
          <a:lstStyle>
            <a:lvl1pPr marL="0" marR="0" defTabSz="406400">
              <a:defRPr sz="4800">
                <a:uFillTx/>
                <a:latin typeface="+mj-lt"/>
                <a:ea typeface="+mj-ea"/>
                <a:cs typeface="+mj-cs"/>
                <a:sym typeface="Gill Sans"/>
              </a:defRPr>
            </a:lvl1pPr>
          </a:lstStyle>
          <a:p>
            <a:pPr/>
            <a:r>
              <a:t>Title Text</a:t>
            </a:r>
          </a:p>
        </p:txBody>
      </p:sp>
      <p:sp>
        <p:nvSpPr>
          <p:cNvPr id="108" name="Body Level One…"/>
          <p:cNvSpPr txBox="1"/>
          <p:nvPr>
            <p:ph type="body" sz="quarter" idx="1"/>
          </p:nvPr>
        </p:nvSpPr>
        <p:spPr>
          <a:xfrm>
            <a:off x="444500" y="3378200"/>
            <a:ext cx="4127500" cy="2324100"/>
          </a:xfrm>
          <a:prstGeom prst="rect">
            <a:avLst/>
          </a:prstGeom>
        </p:spPr>
        <p:txBody>
          <a:bodyPr lIns="38100" tIns="38100" rIns="38100" bIns="38100"/>
          <a:lstStyle>
            <a:lvl1pPr marL="0" marR="0" indent="0" algn="ctr" defTabSz="406400">
              <a:spcBef>
                <a:spcPts val="0"/>
              </a:spcBef>
              <a:defRPr sz="2200">
                <a:uFillTx/>
                <a:latin typeface="+mj-lt"/>
                <a:ea typeface="+mj-ea"/>
                <a:cs typeface="+mj-cs"/>
                <a:sym typeface="Gill Sans"/>
              </a:defRPr>
            </a:lvl1pPr>
            <a:lvl2pPr marL="0" marR="0" indent="0" algn="ctr" defTabSz="406400">
              <a:spcBef>
                <a:spcPts val="0"/>
              </a:spcBef>
              <a:buSzTx/>
              <a:buNone/>
              <a:defRPr sz="2200">
                <a:uFillTx/>
                <a:latin typeface="+mj-lt"/>
                <a:ea typeface="+mj-ea"/>
                <a:cs typeface="+mj-cs"/>
                <a:sym typeface="Gill Sans"/>
              </a:defRPr>
            </a:lvl2pPr>
            <a:lvl3pPr marL="0" marR="0" indent="0" algn="ctr" defTabSz="406400">
              <a:spcBef>
                <a:spcPts val="0"/>
              </a:spcBef>
              <a:buSzTx/>
              <a:buNone/>
              <a:defRPr sz="2200">
                <a:uFillTx/>
                <a:latin typeface="+mj-lt"/>
                <a:ea typeface="+mj-ea"/>
                <a:cs typeface="+mj-cs"/>
                <a:sym typeface="Gill Sans"/>
              </a:defRPr>
            </a:lvl3pPr>
            <a:lvl4pPr marL="0" marR="0" indent="0" algn="ctr" defTabSz="406400">
              <a:spcBef>
                <a:spcPts val="0"/>
              </a:spcBef>
              <a:buSzTx/>
              <a:buNone/>
              <a:defRPr sz="2200">
                <a:uFillTx/>
                <a:latin typeface="+mj-lt"/>
                <a:ea typeface="+mj-ea"/>
                <a:cs typeface="+mj-cs"/>
                <a:sym typeface="Gill Sans"/>
              </a:defRPr>
            </a:lvl4pPr>
            <a:lvl5pPr marL="0" marR="0" indent="0" algn="ctr" defTabSz="406400">
              <a:spcBef>
                <a:spcPts val="0"/>
              </a:spcBef>
              <a:buSzTx/>
              <a:buNone/>
              <a:defRPr sz="2200">
                <a:uFillTx/>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09" name="Slide Number"/>
          <p:cNvSpPr txBox="1"/>
          <p:nvPr>
            <p:ph type="sldNum" sz="quarter" idx="2"/>
          </p:nvPr>
        </p:nvSpPr>
        <p:spPr>
          <a:xfrm>
            <a:off x="4445000" y="6527800"/>
            <a:ext cx="241300" cy="254000"/>
          </a:xfrm>
          <a:prstGeom prst="rect">
            <a:avLst/>
          </a:prstGeom>
        </p:spPr>
        <p:txBody>
          <a:bodyPr lIns="38100" tIns="38100" rIns="38100" bIns="38100"/>
          <a:lstStyle>
            <a:lvl1pPr defTabSz="406400">
              <a:defRPr sz="1200">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116" name="Image"/>
          <p:cNvSpPr/>
          <p:nvPr>
            <p:ph type="pic" sz="quarter" idx="13"/>
          </p:nvPr>
        </p:nvSpPr>
        <p:spPr>
          <a:xfrm>
            <a:off x="5054600" y="2032000"/>
            <a:ext cx="2882900" cy="3843867"/>
          </a:xfrm>
          <a:prstGeom prst="rect">
            <a:avLst/>
          </a:prstGeom>
        </p:spPr>
        <p:txBody>
          <a:bodyPr lIns="91439" tIns="45719" rIns="91439" bIns="45719"/>
          <a:lstStyle/>
          <a:p>
            <a:pPr/>
          </a:p>
        </p:txBody>
      </p:sp>
      <p:sp>
        <p:nvSpPr>
          <p:cNvPr id="117" name="Title Text"/>
          <p:cNvSpPr txBox="1"/>
          <p:nvPr>
            <p:ph type="title"/>
          </p:nvPr>
        </p:nvSpPr>
        <p:spPr>
          <a:xfrm>
            <a:off x="889000" y="177800"/>
            <a:ext cx="7366000" cy="1714500"/>
          </a:xfrm>
          <a:prstGeom prst="rect">
            <a:avLst/>
          </a:prstGeom>
        </p:spPr>
        <p:txBody>
          <a:bodyPr lIns="38100" tIns="38100" rIns="38100" bIns="38100"/>
          <a:lstStyle>
            <a:lvl1pPr marL="0" marR="0" defTabSz="406400">
              <a:defRPr sz="5600">
                <a:uFillTx/>
                <a:latin typeface="+mj-lt"/>
                <a:ea typeface="+mj-ea"/>
                <a:cs typeface="+mj-cs"/>
                <a:sym typeface="Gill Sans"/>
              </a:defRPr>
            </a:lvl1pPr>
          </a:lstStyle>
          <a:p>
            <a:pPr/>
            <a:r>
              <a:t>Title Text</a:t>
            </a:r>
          </a:p>
        </p:txBody>
      </p:sp>
      <p:sp>
        <p:nvSpPr>
          <p:cNvPr id="118" name="Body Level One…"/>
          <p:cNvSpPr txBox="1"/>
          <p:nvPr>
            <p:ph type="body" sz="half" idx="1"/>
          </p:nvPr>
        </p:nvSpPr>
        <p:spPr>
          <a:xfrm>
            <a:off x="889000" y="1943100"/>
            <a:ext cx="3543300" cy="4025900"/>
          </a:xfrm>
          <a:prstGeom prst="rect">
            <a:avLst/>
          </a:prstGeom>
        </p:spPr>
        <p:txBody>
          <a:bodyPr lIns="38100" tIns="38100" rIns="38100" bIns="38100" anchor="ctr"/>
          <a:lstStyle>
            <a:lvl1pPr marL="640422" marR="0" indent="-386422" defTabSz="406400">
              <a:spcBef>
                <a:spcPts val="2700"/>
              </a:spcBef>
              <a:buSzPct val="171000"/>
              <a:buChar char="•"/>
              <a:defRPr sz="2000">
                <a:uFillTx/>
                <a:latin typeface="+mj-lt"/>
                <a:ea typeface="+mj-ea"/>
                <a:cs typeface="+mj-cs"/>
                <a:sym typeface="Gill Sans"/>
              </a:defRPr>
            </a:lvl1pPr>
            <a:lvl2pPr marL="983322" marR="0" indent="-386422" defTabSz="406400">
              <a:spcBef>
                <a:spcPts val="2700"/>
              </a:spcBef>
              <a:buSzPct val="171000"/>
              <a:buChar char="•"/>
              <a:defRPr sz="2000">
                <a:uFillTx/>
                <a:latin typeface="+mj-lt"/>
                <a:ea typeface="+mj-ea"/>
                <a:cs typeface="+mj-cs"/>
                <a:sym typeface="Gill Sans"/>
              </a:defRPr>
            </a:lvl2pPr>
            <a:lvl3pPr marL="1326222" marR="0" indent="-386422" defTabSz="406400">
              <a:spcBef>
                <a:spcPts val="2700"/>
              </a:spcBef>
              <a:buSzPct val="171000"/>
              <a:defRPr sz="2000">
                <a:uFillTx/>
                <a:latin typeface="+mj-lt"/>
                <a:ea typeface="+mj-ea"/>
                <a:cs typeface="+mj-cs"/>
                <a:sym typeface="Gill Sans"/>
              </a:defRPr>
            </a:lvl3pPr>
            <a:lvl4pPr marL="1681822" marR="0" indent="-386422" defTabSz="406400">
              <a:spcBef>
                <a:spcPts val="2700"/>
              </a:spcBef>
              <a:buSzPct val="171000"/>
              <a:buChar char="•"/>
              <a:defRPr>
                <a:uFillTx/>
                <a:latin typeface="+mj-lt"/>
                <a:ea typeface="+mj-ea"/>
                <a:cs typeface="+mj-cs"/>
                <a:sym typeface="Gill Sans"/>
              </a:defRPr>
            </a:lvl4pPr>
            <a:lvl5pPr marL="2024722" marR="0" indent="-386422" defTabSz="406400">
              <a:spcBef>
                <a:spcPts val="2700"/>
              </a:spcBef>
              <a:buSzPct val="171000"/>
              <a:buChar char="•"/>
              <a:defRPr>
                <a:uFillTx/>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4445000" y="6527800"/>
            <a:ext cx="241300" cy="254000"/>
          </a:xfrm>
          <a:prstGeom prst="rect">
            <a:avLst/>
          </a:prstGeom>
        </p:spPr>
        <p:txBody>
          <a:bodyPr lIns="38100" tIns="38100" rIns="38100" bIns="38100"/>
          <a:lstStyle>
            <a:lvl1pPr defTabSz="406400">
              <a:defRPr sz="1200">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126" name="Title Text"/>
          <p:cNvSpPr txBox="1"/>
          <p:nvPr>
            <p:ph type="title"/>
          </p:nvPr>
        </p:nvSpPr>
        <p:spPr>
          <a:xfrm>
            <a:off x="889000" y="177800"/>
            <a:ext cx="7366000" cy="1714500"/>
          </a:xfrm>
          <a:prstGeom prst="rect">
            <a:avLst/>
          </a:prstGeom>
        </p:spPr>
        <p:txBody>
          <a:bodyPr lIns="38100" tIns="38100" rIns="38100" bIns="38100"/>
          <a:lstStyle>
            <a:lvl1pPr marL="0" marR="0" defTabSz="406400">
              <a:defRPr sz="5600">
                <a:uFillTx/>
                <a:latin typeface="+mj-lt"/>
                <a:ea typeface="+mj-ea"/>
                <a:cs typeface="+mj-cs"/>
                <a:sym typeface="Gill Sans"/>
              </a:defRPr>
            </a:lvl1pPr>
          </a:lstStyle>
          <a:p>
            <a:pPr/>
            <a:r>
              <a:t>Title Text</a:t>
            </a:r>
          </a:p>
        </p:txBody>
      </p:sp>
      <p:sp>
        <p:nvSpPr>
          <p:cNvPr id="127" name="Body Level One…"/>
          <p:cNvSpPr txBox="1"/>
          <p:nvPr>
            <p:ph type="body" sz="half" idx="1"/>
          </p:nvPr>
        </p:nvSpPr>
        <p:spPr>
          <a:xfrm>
            <a:off x="889000" y="1943100"/>
            <a:ext cx="3543300" cy="4025900"/>
          </a:xfrm>
          <a:prstGeom prst="rect">
            <a:avLst/>
          </a:prstGeom>
        </p:spPr>
        <p:txBody>
          <a:bodyPr lIns="38100" tIns="38100" rIns="38100" bIns="38100" anchor="ctr"/>
          <a:lstStyle>
            <a:lvl1pPr marL="640422" marR="0" indent="-386422" defTabSz="406400">
              <a:spcBef>
                <a:spcPts val="2700"/>
              </a:spcBef>
              <a:buSzPct val="171000"/>
              <a:buChar char="•"/>
              <a:defRPr sz="2000">
                <a:uFillTx/>
                <a:latin typeface="+mj-lt"/>
                <a:ea typeface="+mj-ea"/>
                <a:cs typeface="+mj-cs"/>
                <a:sym typeface="Gill Sans"/>
              </a:defRPr>
            </a:lvl1pPr>
            <a:lvl2pPr marL="983322" marR="0" indent="-386422" defTabSz="406400">
              <a:spcBef>
                <a:spcPts val="2700"/>
              </a:spcBef>
              <a:buSzPct val="171000"/>
              <a:buChar char="•"/>
              <a:defRPr sz="2000">
                <a:uFillTx/>
                <a:latin typeface="+mj-lt"/>
                <a:ea typeface="+mj-ea"/>
                <a:cs typeface="+mj-cs"/>
                <a:sym typeface="Gill Sans"/>
              </a:defRPr>
            </a:lvl2pPr>
            <a:lvl3pPr marL="1326222" marR="0" indent="-386422" defTabSz="406400">
              <a:spcBef>
                <a:spcPts val="2700"/>
              </a:spcBef>
              <a:buSzPct val="171000"/>
              <a:defRPr sz="2000">
                <a:uFillTx/>
                <a:latin typeface="+mj-lt"/>
                <a:ea typeface="+mj-ea"/>
                <a:cs typeface="+mj-cs"/>
                <a:sym typeface="Gill Sans"/>
              </a:defRPr>
            </a:lvl3pPr>
            <a:lvl4pPr marL="1681822" marR="0" indent="-386422" defTabSz="406400">
              <a:spcBef>
                <a:spcPts val="2700"/>
              </a:spcBef>
              <a:buSzPct val="171000"/>
              <a:buChar char="•"/>
              <a:defRPr>
                <a:uFillTx/>
                <a:latin typeface="+mj-lt"/>
                <a:ea typeface="+mj-ea"/>
                <a:cs typeface="+mj-cs"/>
                <a:sym typeface="Gill Sans"/>
              </a:defRPr>
            </a:lvl4pPr>
            <a:lvl5pPr marL="2024722" marR="0" indent="-386422" defTabSz="406400">
              <a:spcBef>
                <a:spcPts val="2700"/>
              </a:spcBef>
              <a:buSzPct val="171000"/>
              <a:buChar char="•"/>
              <a:defRPr>
                <a:uFillTx/>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xfrm>
            <a:off x="4445000" y="6527800"/>
            <a:ext cx="241300" cy="254000"/>
          </a:xfrm>
          <a:prstGeom prst="rect">
            <a:avLst/>
          </a:prstGeom>
        </p:spPr>
        <p:txBody>
          <a:bodyPr lIns="38100" tIns="38100" rIns="38100" bIns="38100"/>
          <a:lstStyle>
            <a:lvl1pPr defTabSz="406400">
              <a:defRPr sz="1200">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135" name="Title Text"/>
          <p:cNvSpPr txBox="1"/>
          <p:nvPr>
            <p:ph type="title"/>
          </p:nvPr>
        </p:nvSpPr>
        <p:spPr>
          <a:xfrm>
            <a:off x="889000" y="177800"/>
            <a:ext cx="7366000" cy="1714500"/>
          </a:xfrm>
          <a:prstGeom prst="rect">
            <a:avLst/>
          </a:prstGeom>
        </p:spPr>
        <p:txBody>
          <a:bodyPr lIns="38100" tIns="38100" rIns="38100" bIns="38100"/>
          <a:lstStyle>
            <a:lvl1pPr marL="0" marR="0" defTabSz="406400">
              <a:defRPr sz="5600">
                <a:uFillTx/>
                <a:latin typeface="+mj-lt"/>
                <a:ea typeface="+mj-ea"/>
                <a:cs typeface="+mj-cs"/>
                <a:sym typeface="Gill Sans"/>
              </a:defRPr>
            </a:lvl1pPr>
          </a:lstStyle>
          <a:p>
            <a:pPr/>
            <a:r>
              <a:t>Title Text</a:t>
            </a:r>
          </a:p>
        </p:txBody>
      </p:sp>
      <p:sp>
        <p:nvSpPr>
          <p:cNvPr id="136" name="Body Level One…"/>
          <p:cNvSpPr txBox="1"/>
          <p:nvPr>
            <p:ph type="body" sz="quarter" idx="1"/>
          </p:nvPr>
        </p:nvSpPr>
        <p:spPr>
          <a:xfrm>
            <a:off x="5461000" y="1943100"/>
            <a:ext cx="2794000" cy="4025900"/>
          </a:xfrm>
          <a:prstGeom prst="rect">
            <a:avLst/>
          </a:prstGeom>
        </p:spPr>
        <p:txBody>
          <a:bodyPr lIns="38100" tIns="38100" rIns="38100" bIns="38100" anchor="ctr"/>
          <a:lstStyle>
            <a:lvl1pPr marL="640422" marR="0" indent="-386422" defTabSz="406400">
              <a:spcBef>
                <a:spcPts val="2700"/>
              </a:spcBef>
              <a:buSzPct val="171000"/>
              <a:buChar char="•"/>
              <a:defRPr sz="2000">
                <a:uFillTx/>
                <a:latin typeface="+mj-lt"/>
                <a:ea typeface="+mj-ea"/>
                <a:cs typeface="+mj-cs"/>
                <a:sym typeface="Gill Sans"/>
              </a:defRPr>
            </a:lvl1pPr>
            <a:lvl2pPr marL="983322" marR="0" indent="-386422" defTabSz="406400">
              <a:spcBef>
                <a:spcPts val="2700"/>
              </a:spcBef>
              <a:buSzPct val="171000"/>
              <a:buChar char="•"/>
              <a:defRPr sz="2000">
                <a:uFillTx/>
                <a:latin typeface="+mj-lt"/>
                <a:ea typeface="+mj-ea"/>
                <a:cs typeface="+mj-cs"/>
                <a:sym typeface="Gill Sans"/>
              </a:defRPr>
            </a:lvl2pPr>
            <a:lvl3pPr marL="1326222" marR="0" indent="-386422" defTabSz="406400">
              <a:spcBef>
                <a:spcPts val="2700"/>
              </a:spcBef>
              <a:buSzPct val="171000"/>
              <a:defRPr sz="2000">
                <a:uFillTx/>
                <a:latin typeface="+mj-lt"/>
                <a:ea typeface="+mj-ea"/>
                <a:cs typeface="+mj-cs"/>
                <a:sym typeface="Gill Sans"/>
              </a:defRPr>
            </a:lvl3pPr>
            <a:lvl4pPr marL="1681822" marR="0" indent="-386422" defTabSz="406400">
              <a:spcBef>
                <a:spcPts val="2700"/>
              </a:spcBef>
              <a:buSzPct val="171000"/>
              <a:buChar char="•"/>
              <a:defRPr>
                <a:uFillTx/>
                <a:latin typeface="+mj-lt"/>
                <a:ea typeface="+mj-ea"/>
                <a:cs typeface="+mj-cs"/>
                <a:sym typeface="Gill Sans"/>
              </a:defRPr>
            </a:lvl4pPr>
            <a:lvl5pPr marL="2024722" marR="0" indent="-386422" defTabSz="406400">
              <a:spcBef>
                <a:spcPts val="2700"/>
              </a:spcBef>
              <a:buSzPct val="171000"/>
              <a:buChar char="•"/>
              <a:defRPr>
                <a:uFillTx/>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xfrm>
            <a:off x="4445000" y="6527800"/>
            <a:ext cx="241300" cy="254000"/>
          </a:xfrm>
          <a:prstGeom prst="rect">
            <a:avLst/>
          </a:prstGeom>
        </p:spPr>
        <p:txBody>
          <a:bodyPr lIns="38100" tIns="38100" rIns="38100" bIns="38100"/>
          <a:lstStyle>
            <a:lvl1pPr defTabSz="406400">
              <a:defRPr sz="1200">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144" name="Title Text"/>
          <p:cNvSpPr txBox="1"/>
          <p:nvPr>
            <p:ph type="title"/>
          </p:nvPr>
        </p:nvSpPr>
        <p:spPr>
          <a:xfrm>
            <a:off x="892968" y="1151929"/>
            <a:ext cx="7358064" cy="2321720"/>
          </a:xfrm>
          <a:prstGeom prst="rect">
            <a:avLst/>
          </a:prstGeom>
        </p:spPr>
        <p:txBody>
          <a:bodyPr lIns="35718" tIns="35718" rIns="35718" bIns="35718" anchor="b"/>
          <a:lstStyle>
            <a:lvl1pPr marL="0" marR="0" defTabSz="410765">
              <a:defRPr sz="5800">
                <a:uFillTx/>
                <a:latin typeface="+mj-lt"/>
                <a:ea typeface="+mj-ea"/>
                <a:cs typeface="+mj-cs"/>
                <a:sym typeface="Gill Sans"/>
              </a:defRPr>
            </a:lvl1pPr>
          </a:lstStyle>
          <a:p>
            <a:pPr/>
            <a:r>
              <a:t>Title Text</a:t>
            </a:r>
          </a:p>
        </p:txBody>
      </p:sp>
      <p:sp>
        <p:nvSpPr>
          <p:cNvPr id="145" name="Body Level One…"/>
          <p:cNvSpPr txBox="1"/>
          <p:nvPr>
            <p:ph type="body" sz="quarter" idx="1"/>
          </p:nvPr>
        </p:nvSpPr>
        <p:spPr>
          <a:xfrm>
            <a:off x="892968" y="3536156"/>
            <a:ext cx="7358064" cy="794743"/>
          </a:xfrm>
          <a:prstGeom prst="rect">
            <a:avLst/>
          </a:prstGeom>
        </p:spPr>
        <p:txBody>
          <a:bodyPr lIns="35718" tIns="35718" rIns="35718" bIns="35718"/>
          <a:lstStyle>
            <a:lvl1pPr marL="0" marR="0" indent="0" algn="ctr" defTabSz="410765">
              <a:spcBef>
                <a:spcPts val="0"/>
              </a:spcBef>
              <a:defRPr sz="2400">
                <a:uFillTx/>
                <a:latin typeface="+mj-lt"/>
                <a:ea typeface="+mj-ea"/>
                <a:cs typeface="+mj-cs"/>
                <a:sym typeface="Gill Sans"/>
              </a:defRPr>
            </a:lvl1pPr>
            <a:lvl2pPr marL="0" marR="0" indent="0" algn="ctr" defTabSz="410765">
              <a:spcBef>
                <a:spcPts val="0"/>
              </a:spcBef>
              <a:buSzTx/>
              <a:buNone/>
              <a:defRPr sz="2400">
                <a:uFillTx/>
                <a:latin typeface="+mj-lt"/>
                <a:ea typeface="+mj-ea"/>
                <a:cs typeface="+mj-cs"/>
                <a:sym typeface="Gill Sans"/>
              </a:defRPr>
            </a:lvl2pPr>
            <a:lvl3pPr marL="0" marR="0" indent="0" algn="ctr" defTabSz="410765">
              <a:spcBef>
                <a:spcPts val="0"/>
              </a:spcBef>
              <a:buSzTx/>
              <a:buNone/>
              <a:defRPr>
                <a:uFillTx/>
                <a:latin typeface="+mj-lt"/>
                <a:ea typeface="+mj-ea"/>
                <a:cs typeface="+mj-cs"/>
                <a:sym typeface="Gill Sans"/>
              </a:defRPr>
            </a:lvl3pPr>
            <a:lvl4pPr marL="0" marR="0" indent="0" algn="ctr" defTabSz="410765">
              <a:spcBef>
                <a:spcPts val="0"/>
              </a:spcBef>
              <a:buSzTx/>
              <a:buNone/>
              <a:defRPr sz="2400">
                <a:uFillTx/>
                <a:latin typeface="+mj-lt"/>
                <a:ea typeface="+mj-ea"/>
                <a:cs typeface="+mj-cs"/>
                <a:sym typeface="Gill Sans"/>
              </a:defRPr>
            </a:lvl4pPr>
            <a:lvl5pPr marL="0" marR="0" indent="0" algn="ctr" defTabSz="410765">
              <a:spcBef>
                <a:spcPts val="0"/>
              </a:spcBef>
              <a:buSzTx/>
              <a:buNone/>
              <a:defRPr sz="2400">
                <a:uFillTx/>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46" name="Slide Number"/>
          <p:cNvSpPr txBox="1"/>
          <p:nvPr>
            <p:ph type="sldNum" sz="quarter" idx="2"/>
          </p:nvPr>
        </p:nvSpPr>
        <p:spPr>
          <a:xfrm>
            <a:off x="4449266" y="6509742"/>
            <a:ext cx="236538" cy="249238"/>
          </a:xfrm>
          <a:prstGeom prst="rect">
            <a:avLst/>
          </a:prstGeom>
        </p:spPr>
        <p:txBody>
          <a:bodyPr lIns="35718" tIns="35718" rIns="35718" bIns="35718"/>
          <a:lstStyle>
            <a:lvl1pPr defTabSz="410765">
              <a:defRPr sz="1200">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53" name="Title Text"/>
          <p:cNvSpPr txBox="1"/>
          <p:nvPr>
            <p:ph type="title"/>
          </p:nvPr>
        </p:nvSpPr>
        <p:spPr>
          <a:xfrm>
            <a:off x="455414" y="0"/>
            <a:ext cx="6402586" cy="1375172"/>
          </a:xfrm>
          <a:prstGeom prst="rect">
            <a:avLst/>
          </a:prstGeom>
        </p:spPr>
        <p:txBody>
          <a:bodyPr lIns="35718" tIns="35718" rIns="35718" bIns="35718"/>
          <a:lstStyle>
            <a:lvl1pPr marL="40640" marR="40640" algn="l" defTabSz="910828">
              <a:defRPr b="1" sz="2600">
                <a:latin typeface="Helvetica"/>
                <a:ea typeface="Helvetica"/>
                <a:cs typeface="Helvetica"/>
                <a:sym typeface="Helvetica"/>
              </a:defRPr>
            </a:lvl1pPr>
          </a:lstStyle>
          <a:p>
            <a:pPr/>
            <a:r>
              <a:t>Title Text</a:t>
            </a:r>
          </a:p>
        </p:txBody>
      </p:sp>
      <p:sp>
        <p:nvSpPr>
          <p:cNvPr id="154" name="Body Level One…"/>
          <p:cNvSpPr txBox="1"/>
          <p:nvPr>
            <p:ph type="body" idx="1"/>
          </p:nvPr>
        </p:nvSpPr>
        <p:spPr>
          <a:xfrm>
            <a:off x="607218" y="1375171"/>
            <a:ext cx="7768829" cy="5482829"/>
          </a:xfrm>
          <a:prstGeom prst="rect">
            <a:avLst/>
          </a:prstGeom>
        </p:spPr>
        <p:txBody>
          <a:bodyPr lIns="35718" tIns="35718" rIns="35718" bIns="35718"/>
          <a:lstStyle>
            <a:lvl1pPr marL="262516" marR="40640" indent="-221876" defTabSz="910828">
              <a:spcBef>
                <a:spcPts val="500"/>
              </a:spcBef>
              <a:buSzPct val="100000"/>
              <a:buChar char="•"/>
              <a:defRPr b="1" sz="2200">
                <a:latin typeface="Helvetica"/>
                <a:ea typeface="Helvetica"/>
                <a:cs typeface="Helvetica"/>
                <a:sym typeface="Helvetica"/>
              </a:defRPr>
            </a:lvl1pPr>
            <a:lvl2pPr marL="682737" marR="40640" indent="-184897" defTabSz="910828">
              <a:spcBef>
                <a:spcPts val="500"/>
              </a:spcBef>
              <a:defRPr b="1" sz="2200">
                <a:latin typeface="Helvetica"/>
                <a:ea typeface="Helvetica"/>
                <a:cs typeface="Helvetica"/>
                <a:sym typeface="Helvetica"/>
              </a:defRPr>
            </a:lvl2pPr>
            <a:lvl3pPr marL="1102957" marR="40640" indent="-147917" defTabSz="910828">
              <a:defRPr b="1" sz="2200">
                <a:latin typeface="Helvetica"/>
                <a:ea typeface="Helvetica"/>
                <a:cs typeface="Helvetica"/>
                <a:sym typeface="Helvetica"/>
              </a:defRPr>
            </a:lvl3pPr>
            <a:lvl4pPr marL="1560157" marR="40640" indent="-147917" defTabSz="910828">
              <a:spcBef>
                <a:spcPts val="500"/>
              </a:spcBef>
              <a:defRPr b="1" sz="2200">
                <a:latin typeface="Helvetica"/>
                <a:ea typeface="Helvetica"/>
                <a:cs typeface="Helvetica"/>
                <a:sym typeface="Helvetica"/>
              </a:defRPr>
            </a:lvl4pPr>
            <a:lvl5pPr marL="2017357" marR="40640" indent="-147917" defTabSz="910828">
              <a:spcBef>
                <a:spcPts val="500"/>
              </a:spcBef>
              <a:defRPr b="1" sz="2200">
                <a:latin typeface="Helvetica"/>
                <a:ea typeface="Helvetica"/>
                <a:cs typeface="Helvetica"/>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155" name="Slide Number"/>
          <p:cNvSpPr txBox="1"/>
          <p:nvPr>
            <p:ph type="sldNum" sz="quarter" idx="2"/>
          </p:nvPr>
        </p:nvSpPr>
        <p:spPr>
          <a:xfrm>
            <a:off x="7378874" y="6250781"/>
            <a:ext cx="253654" cy="249238"/>
          </a:xfrm>
          <a:prstGeom prst="rect">
            <a:avLst/>
          </a:prstGeom>
        </p:spPr>
        <p:txBody>
          <a:bodyPr lIns="35718" tIns="35718" rIns="35718" bIns="35718"/>
          <a:lstStyle>
            <a:lvl1pPr defTabSz="580429">
              <a:defRPr sz="1200">
                <a:latin typeface="Helvetica"/>
                <a:ea typeface="Helvetica"/>
                <a:cs typeface="Helvetica"/>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62" name="Title Text"/>
          <p:cNvSpPr txBox="1"/>
          <p:nvPr>
            <p:ph type="title"/>
          </p:nvPr>
        </p:nvSpPr>
        <p:spPr>
          <a:xfrm>
            <a:off x="687585" y="383976"/>
            <a:ext cx="7768830" cy="1598415"/>
          </a:xfrm>
          <a:prstGeom prst="rect">
            <a:avLst/>
          </a:prstGeom>
        </p:spPr>
        <p:txBody>
          <a:bodyPr lIns="35718" tIns="35718" rIns="35718" bIns="35718"/>
          <a:lstStyle>
            <a:lvl1pPr marL="40640" marR="40640" defTabSz="910828">
              <a:defRPr sz="4200"/>
            </a:lvl1pPr>
          </a:lstStyle>
          <a:p>
            <a:pPr/>
            <a:r>
              <a:t>Title Text</a:t>
            </a:r>
          </a:p>
        </p:txBody>
      </p:sp>
      <p:sp>
        <p:nvSpPr>
          <p:cNvPr id="163" name="Body Level One…"/>
          <p:cNvSpPr txBox="1"/>
          <p:nvPr>
            <p:ph type="body" idx="1"/>
          </p:nvPr>
        </p:nvSpPr>
        <p:spPr>
          <a:xfrm>
            <a:off x="687585" y="1982390"/>
            <a:ext cx="7768830" cy="4875610"/>
          </a:xfrm>
          <a:prstGeom prst="rect">
            <a:avLst/>
          </a:prstGeom>
        </p:spPr>
        <p:txBody>
          <a:bodyPr lIns="35718" tIns="35718" rIns="35718" bIns="35718"/>
          <a:lstStyle>
            <a:lvl1pPr marR="40640" defTabSz="910828">
              <a:defRPr sz="3000"/>
            </a:lvl1pPr>
            <a:lvl2pPr marL="693353" marR="40640" indent="-195513" defTabSz="910828">
              <a:defRPr sz="2600"/>
            </a:lvl2pPr>
            <a:lvl3pPr marL="1102957" marR="40640" indent="-147917" defTabSz="910828">
              <a:defRPr sz="2200"/>
            </a:lvl3pPr>
            <a:lvl4pPr marL="1559197" marR="40640" indent="-146957" defTabSz="910828">
              <a:defRPr sz="1800"/>
            </a:lvl4pPr>
            <a:lvl5pPr marL="2016397" marR="40640" indent="-146957" defTabSz="910828">
              <a:defRPr sz="1800"/>
            </a:lvl5pPr>
          </a:lstStyle>
          <a:p>
            <a:pPr/>
            <a:r>
              <a:t>Body Level One</a:t>
            </a:r>
          </a:p>
          <a:p>
            <a:pPr lvl="1"/>
            <a:r>
              <a:t>Body Level Two</a:t>
            </a:r>
          </a:p>
          <a:p>
            <a:pPr lvl="2"/>
            <a:r>
              <a:t>Body Level Three</a:t>
            </a:r>
          </a:p>
          <a:p>
            <a:pPr lvl="3"/>
            <a:r>
              <a:t>Body Level Four</a:t>
            </a:r>
          </a:p>
          <a:p>
            <a:pPr lvl="4"/>
            <a:r>
              <a:t>Body Level Five</a:t>
            </a:r>
          </a:p>
        </p:txBody>
      </p:sp>
      <p:sp>
        <p:nvSpPr>
          <p:cNvPr id="164" name="Slide Number"/>
          <p:cNvSpPr txBox="1"/>
          <p:nvPr>
            <p:ph type="sldNum" sz="quarter" idx="2"/>
          </p:nvPr>
        </p:nvSpPr>
        <p:spPr>
          <a:xfrm>
            <a:off x="7388721" y="6250781"/>
            <a:ext cx="236538" cy="249238"/>
          </a:xfrm>
          <a:prstGeom prst="rect">
            <a:avLst/>
          </a:prstGeom>
        </p:spPr>
        <p:txBody>
          <a:bodyPr lIns="35718" tIns="35718" rIns="35718" bIns="35718"/>
          <a:lstStyle>
            <a:lvl1pPr defTabSz="455414">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71" name="Title Text"/>
          <p:cNvSpPr txBox="1"/>
          <p:nvPr>
            <p:ph type="title"/>
          </p:nvPr>
        </p:nvSpPr>
        <p:spPr>
          <a:xfrm>
            <a:off x="687585" y="383976"/>
            <a:ext cx="7768830" cy="1598415"/>
          </a:xfrm>
          <a:prstGeom prst="rect">
            <a:avLst/>
          </a:prstGeom>
        </p:spPr>
        <p:txBody>
          <a:bodyPr lIns="35718" tIns="35718" rIns="35718" bIns="35718"/>
          <a:lstStyle>
            <a:lvl1pPr marL="40640" marR="40640" defTabSz="910828">
              <a:defRPr sz="4200"/>
            </a:lvl1pPr>
          </a:lstStyle>
          <a:p>
            <a:pPr/>
            <a:r>
              <a:t>Title Text</a:t>
            </a:r>
          </a:p>
        </p:txBody>
      </p:sp>
      <p:sp>
        <p:nvSpPr>
          <p:cNvPr id="172" name="Body Level One…"/>
          <p:cNvSpPr txBox="1"/>
          <p:nvPr>
            <p:ph type="body" idx="1"/>
          </p:nvPr>
        </p:nvSpPr>
        <p:spPr>
          <a:xfrm>
            <a:off x="687585" y="1982390"/>
            <a:ext cx="7768830" cy="4875610"/>
          </a:xfrm>
          <a:prstGeom prst="rect">
            <a:avLst/>
          </a:prstGeom>
        </p:spPr>
        <p:txBody>
          <a:bodyPr lIns="35718" tIns="35718" rIns="35718" bIns="35718"/>
          <a:lstStyle>
            <a:lvl1pPr marR="40640" defTabSz="910828">
              <a:defRPr sz="3000"/>
            </a:lvl1pPr>
            <a:lvl2pPr marL="693353" marR="40640" indent="-195513" defTabSz="910828">
              <a:defRPr sz="2600"/>
            </a:lvl2pPr>
            <a:lvl3pPr marL="1102957" marR="40640" indent="-147917" defTabSz="910828">
              <a:defRPr sz="2200"/>
            </a:lvl3pPr>
            <a:lvl4pPr marL="1559197" marR="40640" indent="-146957" defTabSz="910828">
              <a:defRPr sz="1800"/>
            </a:lvl4pPr>
            <a:lvl5pPr marL="2016397" marR="40640" indent="-146957" defTabSz="910828">
              <a:defRPr sz="1800"/>
            </a:lvl5pPr>
          </a:lstStyle>
          <a:p>
            <a:pPr/>
            <a:r>
              <a:t>Body Level One</a:t>
            </a:r>
          </a:p>
          <a:p>
            <a:pPr lvl="1"/>
            <a:r>
              <a:t>Body Level Two</a:t>
            </a:r>
          </a:p>
          <a:p>
            <a:pPr lvl="2"/>
            <a:r>
              <a:t>Body Level Three</a:t>
            </a:r>
          </a:p>
          <a:p>
            <a:pPr lvl="3"/>
            <a:r>
              <a:t>Body Level Four</a:t>
            </a:r>
          </a:p>
          <a:p>
            <a:pPr lvl="4"/>
            <a:r>
              <a:t>Body Level Five</a:t>
            </a:r>
          </a:p>
        </p:txBody>
      </p:sp>
      <p:sp>
        <p:nvSpPr>
          <p:cNvPr id="173" name="Slide Number"/>
          <p:cNvSpPr txBox="1"/>
          <p:nvPr>
            <p:ph type="sldNum" sz="quarter" idx="2"/>
          </p:nvPr>
        </p:nvSpPr>
        <p:spPr>
          <a:xfrm>
            <a:off x="7388721" y="6250781"/>
            <a:ext cx="236538" cy="249238"/>
          </a:xfrm>
          <a:prstGeom prst="rect">
            <a:avLst/>
          </a:prstGeom>
        </p:spPr>
        <p:txBody>
          <a:bodyPr lIns="35718" tIns="35718" rIns="35718" bIns="35718"/>
          <a:lstStyle>
            <a:lvl1pPr defTabSz="455414">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20" name="Title Text"/>
          <p:cNvSpPr txBox="1"/>
          <p:nvPr>
            <p:ph type="title"/>
          </p:nvPr>
        </p:nvSpPr>
        <p:spPr>
          <a:xfrm>
            <a:off x="889000" y="1155700"/>
            <a:ext cx="7366000" cy="2324100"/>
          </a:xfrm>
          <a:prstGeom prst="rect">
            <a:avLst/>
          </a:prstGeom>
        </p:spPr>
        <p:txBody>
          <a:bodyPr lIns="38100" tIns="38100" rIns="38100" bIns="38100" anchor="b"/>
          <a:lstStyle>
            <a:lvl1pPr marL="0" marR="0" defTabSz="406400">
              <a:defRPr sz="5600">
                <a:uFillTx/>
                <a:latin typeface="+mj-lt"/>
                <a:ea typeface="+mj-ea"/>
                <a:cs typeface="+mj-cs"/>
                <a:sym typeface="Gill Sans"/>
              </a:defRPr>
            </a:lvl1pPr>
          </a:lstStyle>
          <a:p>
            <a:pPr/>
            <a:r>
              <a:t>Title Text</a:t>
            </a:r>
          </a:p>
        </p:txBody>
      </p:sp>
      <p:sp>
        <p:nvSpPr>
          <p:cNvPr id="21" name="Body Level One…"/>
          <p:cNvSpPr txBox="1"/>
          <p:nvPr>
            <p:ph type="body" sz="quarter" idx="1"/>
          </p:nvPr>
        </p:nvSpPr>
        <p:spPr>
          <a:xfrm>
            <a:off x="889000" y="3530600"/>
            <a:ext cx="7366000" cy="800100"/>
          </a:xfrm>
          <a:prstGeom prst="rect">
            <a:avLst/>
          </a:prstGeom>
        </p:spPr>
        <p:txBody>
          <a:bodyPr lIns="38100" tIns="38100" rIns="38100" bIns="38100"/>
          <a:lstStyle>
            <a:lvl1pPr marL="0" marR="0" indent="0" algn="ctr" defTabSz="406400">
              <a:spcBef>
                <a:spcPts val="0"/>
              </a:spcBef>
              <a:defRPr sz="2400">
                <a:uFillTx/>
                <a:latin typeface="+mj-lt"/>
                <a:ea typeface="+mj-ea"/>
                <a:cs typeface="+mj-cs"/>
                <a:sym typeface="Gill Sans"/>
              </a:defRPr>
            </a:lvl1pPr>
            <a:lvl2pPr marL="0" marR="0" indent="0" algn="ctr" defTabSz="406400">
              <a:spcBef>
                <a:spcPts val="0"/>
              </a:spcBef>
              <a:buSzTx/>
              <a:buNone/>
              <a:defRPr sz="2400">
                <a:uFillTx/>
                <a:latin typeface="+mj-lt"/>
                <a:ea typeface="+mj-ea"/>
                <a:cs typeface="+mj-cs"/>
                <a:sym typeface="Gill Sans"/>
              </a:defRPr>
            </a:lvl2pPr>
            <a:lvl3pPr marL="0" marR="0" indent="0" algn="ctr" defTabSz="406400">
              <a:spcBef>
                <a:spcPts val="0"/>
              </a:spcBef>
              <a:buSzTx/>
              <a:buNone/>
              <a:defRPr>
                <a:uFillTx/>
                <a:latin typeface="+mj-lt"/>
                <a:ea typeface="+mj-ea"/>
                <a:cs typeface="+mj-cs"/>
                <a:sym typeface="Gill Sans"/>
              </a:defRPr>
            </a:lvl3pPr>
            <a:lvl4pPr marL="0" marR="0" indent="0" algn="ctr" defTabSz="406400">
              <a:spcBef>
                <a:spcPts val="0"/>
              </a:spcBef>
              <a:buSzTx/>
              <a:buNone/>
              <a:defRPr sz="2400">
                <a:uFillTx/>
                <a:latin typeface="+mj-lt"/>
                <a:ea typeface="+mj-ea"/>
                <a:cs typeface="+mj-cs"/>
                <a:sym typeface="Gill Sans"/>
              </a:defRPr>
            </a:lvl4pPr>
            <a:lvl5pPr marL="0" marR="0" indent="0" algn="ctr" defTabSz="406400">
              <a:spcBef>
                <a:spcPts val="0"/>
              </a:spcBef>
              <a:buSzTx/>
              <a:buNone/>
              <a:defRPr sz="2400">
                <a:uFillTx/>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4445000" y="6527800"/>
            <a:ext cx="241300" cy="254000"/>
          </a:xfrm>
          <a:prstGeom prst="rect">
            <a:avLst/>
          </a:prstGeom>
        </p:spPr>
        <p:txBody>
          <a:bodyPr lIns="38100" tIns="38100" rIns="38100" bIns="38100"/>
          <a:lstStyle>
            <a:lvl1pPr defTabSz="406400">
              <a:defRPr sz="1200">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9" name="Title Text"/>
          <p:cNvSpPr txBox="1"/>
          <p:nvPr>
            <p:ph type="title"/>
          </p:nvPr>
        </p:nvSpPr>
        <p:spPr>
          <a:xfrm>
            <a:off x="889000" y="177800"/>
            <a:ext cx="7366000" cy="1714500"/>
          </a:xfrm>
          <a:prstGeom prst="rect">
            <a:avLst/>
          </a:prstGeom>
        </p:spPr>
        <p:txBody>
          <a:bodyPr lIns="38100" tIns="38100" rIns="38100" bIns="38100"/>
          <a:lstStyle>
            <a:lvl1pPr marL="0" marR="0" defTabSz="406400">
              <a:defRPr sz="5600">
                <a:uFillTx/>
                <a:latin typeface="+mj-lt"/>
                <a:ea typeface="+mj-ea"/>
                <a:cs typeface="+mj-cs"/>
                <a:sym typeface="Gill Sans"/>
              </a:defRPr>
            </a:lvl1pPr>
          </a:lstStyle>
          <a:p>
            <a:pPr/>
            <a:r>
              <a:t>Title Text</a:t>
            </a:r>
          </a:p>
        </p:txBody>
      </p:sp>
      <p:sp>
        <p:nvSpPr>
          <p:cNvPr id="30" name="Body Level One…"/>
          <p:cNvSpPr txBox="1"/>
          <p:nvPr>
            <p:ph type="body" idx="1"/>
          </p:nvPr>
        </p:nvSpPr>
        <p:spPr>
          <a:xfrm>
            <a:off x="889000" y="1943100"/>
            <a:ext cx="7366000" cy="4025900"/>
          </a:xfrm>
          <a:prstGeom prst="rect">
            <a:avLst/>
          </a:prstGeom>
        </p:spPr>
        <p:txBody>
          <a:bodyPr lIns="38100" tIns="38100" rIns="38100" bIns="38100" anchor="ctr"/>
          <a:lstStyle>
            <a:lvl1pPr marL="698500" marR="0" indent="-444500" defTabSz="406400">
              <a:spcBef>
                <a:spcPts val="1600"/>
              </a:spcBef>
              <a:buSzPct val="171000"/>
              <a:buChar char="•"/>
              <a:defRPr sz="2800">
                <a:uFillTx/>
                <a:latin typeface="+mj-lt"/>
                <a:ea typeface="+mj-ea"/>
                <a:cs typeface="+mj-cs"/>
                <a:sym typeface="Gill Sans"/>
              </a:defRPr>
            </a:lvl1pPr>
            <a:lvl2pPr marL="1041400" marR="0" indent="-444500" defTabSz="406400">
              <a:spcBef>
                <a:spcPts val="1600"/>
              </a:spcBef>
              <a:buSzPct val="171000"/>
              <a:buChar char="•"/>
              <a:defRPr>
                <a:uFillTx/>
                <a:latin typeface="+mj-lt"/>
                <a:ea typeface="+mj-ea"/>
                <a:cs typeface="+mj-cs"/>
                <a:sym typeface="Gill Sans"/>
              </a:defRPr>
            </a:lvl2pPr>
            <a:lvl3pPr marL="1384300" marR="0" indent="-444500" defTabSz="406400">
              <a:spcBef>
                <a:spcPts val="1600"/>
              </a:spcBef>
              <a:buSzPct val="171000"/>
              <a:defRPr sz="2800">
                <a:uFillTx/>
                <a:latin typeface="+mj-lt"/>
                <a:ea typeface="+mj-ea"/>
                <a:cs typeface="+mj-cs"/>
                <a:sym typeface="Gill Sans"/>
              </a:defRPr>
            </a:lvl3pPr>
            <a:lvl4pPr marL="1739900" marR="0" indent="-444500" defTabSz="406400">
              <a:spcBef>
                <a:spcPts val="1600"/>
              </a:spcBef>
              <a:buSzPct val="171000"/>
              <a:buChar char="•"/>
              <a:defRPr sz="2800">
                <a:uFillTx/>
                <a:latin typeface="+mj-lt"/>
                <a:ea typeface="+mj-ea"/>
                <a:cs typeface="+mj-cs"/>
                <a:sym typeface="Gill Sans"/>
              </a:defRPr>
            </a:lvl4pPr>
            <a:lvl5pPr marL="2082800" marR="0" indent="-444500" defTabSz="406400">
              <a:spcBef>
                <a:spcPts val="1600"/>
              </a:spcBef>
              <a:buSzPct val="171000"/>
              <a:buChar char="•"/>
              <a:defRPr sz="2800">
                <a:uFillTx/>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xfrm>
            <a:off x="4445000" y="6527800"/>
            <a:ext cx="241300" cy="254000"/>
          </a:xfrm>
          <a:prstGeom prst="rect">
            <a:avLst/>
          </a:prstGeom>
        </p:spPr>
        <p:txBody>
          <a:bodyPr lIns="38100" tIns="38100" rIns="38100" bIns="38100"/>
          <a:lstStyle>
            <a:lvl1pPr defTabSz="406400">
              <a:defRPr sz="1200">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38" name="Title Text"/>
          <p:cNvSpPr txBox="1"/>
          <p:nvPr>
            <p:ph type="title"/>
          </p:nvPr>
        </p:nvSpPr>
        <p:spPr>
          <a:xfrm>
            <a:off x="889000" y="177800"/>
            <a:ext cx="7366000" cy="1714500"/>
          </a:xfrm>
          <a:prstGeom prst="rect">
            <a:avLst/>
          </a:prstGeom>
        </p:spPr>
        <p:txBody>
          <a:bodyPr lIns="38100" tIns="38100" rIns="38100" bIns="38100"/>
          <a:lstStyle>
            <a:lvl1pPr marL="0" marR="0" defTabSz="406400">
              <a:defRPr sz="5600">
                <a:uFillTx/>
                <a:latin typeface="+mj-lt"/>
                <a:ea typeface="+mj-ea"/>
                <a:cs typeface="+mj-cs"/>
                <a:sym typeface="Gill Sans"/>
              </a:defRPr>
            </a:lvl1pPr>
          </a:lstStyle>
          <a:p>
            <a:pPr/>
            <a:r>
              <a:t>Title Text</a:t>
            </a:r>
          </a:p>
        </p:txBody>
      </p:sp>
      <p:sp>
        <p:nvSpPr>
          <p:cNvPr id="39" name="Body Level One…"/>
          <p:cNvSpPr txBox="1"/>
          <p:nvPr>
            <p:ph type="body" idx="1"/>
          </p:nvPr>
        </p:nvSpPr>
        <p:spPr>
          <a:xfrm>
            <a:off x="889000" y="1943100"/>
            <a:ext cx="7366000" cy="4025900"/>
          </a:xfrm>
          <a:prstGeom prst="rect">
            <a:avLst/>
          </a:prstGeom>
        </p:spPr>
        <p:txBody>
          <a:bodyPr lIns="38100" tIns="38100" rIns="38100" bIns="38100" numCol="2" spcCol="368300"/>
          <a:lstStyle>
            <a:lvl1pPr marL="640422" marR="0" indent="-386422" defTabSz="406400">
              <a:spcBef>
                <a:spcPts val="2700"/>
              </a:spcBef>
              <a:buSzPct val="171000"/>
              <a:buChar char="•"/>
              <a:defRPr sz="2000">
                <a:uFillTx/>
                <a:latin typeface="+mj-lt"/>
                <a:ea typeface="+mj-ea"/>
                <a:cs typeface="+mj-cs"/>
                <a:sym typeface="Gill Sans"/>
              </a:defRPr>
            </a:lvl1pPr>
            <a:lvl2pPr marL="983322" marR="0" indent="-386422" defTabSz="406400">
              <a:spcBef>
                <a:spcPts val="2700"/>
              </a:spcBef>
              <a:buSzPct val="171000"/>
              <a:buChar char="•"/>
              <a:defRPr sz="2000">
                <a:uFillTx/>
                <a:latin typeface="+mj-lt"/>
                <a:ea typeface="+mj-ea"/>
                <a:cs typeface="+mj-cs"/>
                <a:sym typeface="Gill Sans"/>
              </a:defRPr>
            </a:lvl2pPr>
            <a:lvl3pPr marL="1326222" marR="0" indent="-386422" defTabSz="406400">
              <a:spcBef>
                <a:spcPts val="2700"/>
              </a:spcBef>
              <a:buSzPct val="171000"/>
              <a:defRPr sz="2000">
                <a:uFillTx/>
                <a:latin typeface="+mj-lt"/>
                <a:ea typeface="+mj-ea"/>
                <a:cs typeface="+mj-cs"/>
                <a:sym typeface="Gill Sans"/>
              </a:defRPr>
            </a:lvl3pPr>
            <a:lvl4pPr marL="1681822" marR="0" indent="-386422" defTabSz="406400">
              <a:spcBef>
                <a:spcPts val="2700"/>
              </a:spcBef>
              <a:buSzPct val="171000"/>
              <a:buChar char="•"/>
              <a:defRPr>
                <a:uFillTx/>
                <a:latin typeface="+mj-lt"/>
                <a:ea typeface="+mj-ea"/>
                <a:cs typeface="+mj-cs"/>
                <a:sym typeface="Gill Sans"/>
              </a:defRPr>
            </a:lvl4pPr>
            <a:lvl5pPr marL="2024722" marR="0" indent="-386422" defTabSz="406400">
              <a:spcBef>
                <a:spcPts val="2700"/>
              </a:spcBef>
              <a:buSzPct val="171000"/>
              <a:buChar char="•"/>
              <a:defRPr>
                <a:uFillTx/>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xfrm>
            <a:off x="4445000" y="6527800"/>
            <a:ext cx="241300" cy="254000"/>
          </a:xfrm>
          <a:prstGeom prst="rect">
            <a:avLst/>
          </a:prstGeom>
        </p:spPr>
        <p:txBody>
          <a:bodyPr lIns="38100" tIns="38100" rIns="38100" bIns="38100"/>
          <a:lstStyle>
            <a:lvl1pPr defTabSz="406400">
              <a:defRPr sz="1200">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47" name="Body Level One…"/>
          <p:cNvSpPr txBox="1"/>
          <p:nvPr>
            <p:ph type="body" idx="1"/>
          </p:nvPr>
        </p:nvSpPr>
        <p:spPr>
          <a:xfrm>
            <a:off x="889000" y="889000"/>
            <a:ext cx="7366000" cy="5080000"/>
          </a:xfrm>
          <a:prstGeom prst="rect">
            <a:avLst/>
          </a:prstGeom>
        </p:spPr>
        <p:txBody>
          <a:bodyPr lIns="38100" tIns="38100" rIns="38100" bIns="38100" anchor="ctr"/>
          <a:lstStyle>
            <a:lvl1pPr marL="698500" marR="0" indent="-444500" defTabSz="406400">
              <a:spcBef>
                <a:spcPts val="3300"/>
              </a:spcBef>
              <a:buSzPct val="171000"/>
              <a:buChar char="•"/>
              <a:defRPr sz="2800">
                <a:uFillTx/>
                <a:latin typeface="+mj-lt"/>
                <a:ea typeface="+mj-ea"/>
                <a:cs typeface="+mj-cs"/>
                <a:sym typeface="Gill Sans"/>
              </a:defRPr>
            </a:lvl1pPr>
            <a:lvl2pPr marL="1041400" marR="0" indent="-444500" defTabSz="406400">
              <a:spcBef>
                <a:spcPts val="3300"/>
              </a:spcBef>
              <a:buSzPct val="171000"/>
              <a:buChar char="•"/>
              <a:defRPr>
                <a:uFillTx/>
                <a:latin typeface="+mj-lt"/>
                <a:ea typeface="+mj-ea"/>
                <a:cs typeface="+mj-cs"/>
                <a:sym typeface="Gill Sans"/>
              </a:defRPr>
            </a:lvl2pPr>
            <a:lvl3pPr marL="1384300" marR="0" indent="-444500" defTabSz="406400">
              <a:spcBef>
                <a:spcPts val="3300"/>
              </a:spcBef>
              <a:buSzPct val="171000"/>
              <a:defRPr sz="2800">
                <a:uFillTx/>
                <a:latin typeface="+mj-lt"/>
                <a:ea typeface="+mj-ea"/>
                <a:cs typeface="+mj-cs"/>
                <a:sym typeface="Gill Sans"/>
              </a:defRPr>
            </a:lvl3pPr>
            <a:lvl4pPr marL="1739900" marR="0" indent="-444500" defTabSz="406400">
              <a:spcBef>
                <a:spcPts val="3300"/>
              </a:spcBef>
              <a:buSzPct val="171000"/>
              <a:buChar char="•"/>
              <a:defRPr sz="2800">
                <a:uFillTx/>
                <a:latin typeface="+mj-lt"/>
                <a:ea typeface="+mj-ea"/>
                <a:cs typeface="+mj-cs"/>
                <a:sym typeface="Gill Sans"/>
              </a:defRPr>
            </a:lvl4pPr>
            <a:lvl5pPr marL="2082800" marR="0" indent="-444500" defTabSz="406400">
              <a:spcBef>
                <a:spcPts val="3300"/>
              </a:spcBef>
              <a:buSzPct val="171000"/>
              <a:buChar char="•"/>
              <a:defRPr sz="2800">
                <a:uFillTx/>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48" name="Slide Number"/>
          <p:cNvSpPr txBox="1"/>
          <p:nvPr>
            <p:ph type="sldNum" sz="quarter" idx="2"/>
          </p:nvPr>
        </p:nvSpPr>
        <p:spPr>
          <a:xfrm>
            <a:off x="4445000" y="6527800"/>
            <a:ext cx="241300" cy="254000"/>
          </a:xfrm>
          <a:prstGeom prst="rect">
            <a:avLst/>
          </a:prstGeom>
        </p:spPr>
        <p:txBody>
          <a:bodyPr lIns="38100" tIns="38100" rIns="38100" bIns="38100"/>
          <a:lstStyle>
            <a:lvl1pPr defTabSz="406400">
              <a:defRPr sz="1200">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55" name="Slide Number"/>
          <p:cNvSpPr txBox="1"/>
          <p:nvPr>
            <p:ph type="sldNum" sz="quarter" idx="2"/>
          </p:nvPr>
        </p:nvSpPr>
        <p:spPr>
          <a:xfrm>
            <a:off x="4445000" y="6527800"/>
            <a:ext cx="241300" cy="254000"/>
          </a:xfrm>
          <a:prstGeom prst="rect">
            <a:avLst/>
          </a:prstGeom>
        </p:spPr>
        <p:txBody>
          <a:bodyPr lIns="38100" tIns="38100" rIns="38100" bIns="38100"/>
          <a:lstStyle>
            <a:lvl1pPr defTabSz="406400">
              <a:defRPr sz="1200">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2" name="Title Text"/>
          <p:cNvSpPr txBox="1"/>
          <p:nvPr>
            <p:ph type="title"/>
          </p:nvPr>
        </p:nvSpPr>
        <p:spPr>
          <a:xfrm>
            <a:off x="889000" y="177800"/>
            <a:ext cx="7366000" cy="1714500"/>
          </a:xfrm>
          <a:prstGeom prst="rect">
            <a:avLst/>
          </a:prstGeom>
        </p:spPr>
        <p:txBody>
          <a:bodyPr lIns="38100" tIns="38100" rIns="38100" bIns="38100"/>
          <a:lstStyle>
            <a:lvl1pPr marL="0" marR="0" defTabSz="406400">
              <a:defRPr sz="5600">
                <a:uFillTx/>
                <a:latin typeface="+mj-lt"/>
                <a:ea typeface="+mj-ea"/>
                <a:cs typeface="+mj-cs"/>
                <a:sym typeface="Gill Sans"/>
              </a:defRPr>
            </a:lvl1pPr>
          </a:lstStyle>
          <a:p>
            <a:pPr/>
            <a:r>
              <a:t>Title Text</a:t>
            </a:r>
          </a:p>
        </p:txBody>
      </p:sp>
      <p:sp>
        <p:nvSpPr>
          <p:cNvPr id="63" name="Slide Number"/>
          <p:cNvSpPr txBox="1"/>
          <p:nvPr>
            <p:ph type="sldNum" sz="quarter" idx="2"/>
          </p:nvPr>
        </p:nvSpPr>
        <p:spPr>
          <a:xfrm>
            <a:off x="4445000" y="6527800"/>
            <a:ext cx="241300" cy="254000"/>
          </a:xfrm>
          <a:prstGeom prst="rect">
            <a:avLst/>
          </a:prstGeom>
        </p:spPr>
        <p:txBody>
          <a:bodyPr lIns="38100" tIns="38100" rIns="38100" bIns="38100"/>
          <a:lstStyle>
            <a:lvl1pPr defTabSz="406400">
              <a:defRPr sz="1200">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70" name="Title Text"/>
          <p:cNvSpPr txBox="1"/>
          <p:nvPr>
            <p:ph type="title"/>
          </p:nvPr>
        </p:nvSpPr>
        <p:spPr>
          <a:xfrm>
            <a:off x="889000" y="2095500"/>
            <a:ext cx="7366000" cy="2679700"/>
          </a:xfrm>
          <a:prstGeom prst="rect">
            <a:avLst/>
          </a:prstGeom>
        </p:spPr>
        <p:txBody>
          <a:bodyPr lIns="38100" tIns="38100" rIns="38100" bIns="38100"/>
          <a:lstStyle>
            <a:lvl1pPr marL="0" marR="0" defTabSz="406400">
              <a:defRPr sz="5600">
                <a:uFillTx/>
                <a:latin typeface="+mj-lt"/>
                <a:ea typeface="+mj-ea"/>
                <a:cs typeface="+mj-cs"/>
                <a:sym typeface="Gill Sans"/>
              </a:defRPr>
            </a:lvl1pPr>
          </a:lstStyle>
          <a:p>
            <a:pPr/>
            <a:r>
              <a:t>Title Text</a:t>
            </a:r>
          </a:p>
        </p:txBody>
      </p:sp>
      <p:sp>
        <p:nvSpPr>
          <p:cNvPr id="71" name="Slide Number"/>
          <p:cNvSpPr txBox="1"/>
          <p:nvPr>
            <p:ph type="sldNum" sz="quarter" idx="2"/>
          </p:nvPr>
        </p:nvSpPr>
        <p:spPr>
          <a:xfrm>
            <a:off x="4445000" y="6527800"/>
            <a:ext cx="241300" cy="254000"/>
          </a:xfrm>
          <a:prstGeom prst="rect">
            <a:avLst/>
          </a:prstGeom>
        </p:spPr>
        <p:txBody>
          <a:bodyPr lIns="38100" tIns="38100" rIns="38100" bIns="38100"/>
          <a:lstStyle>
            <a:lvl1pPr defTabSz="406400">
              <a:defRPr sz="1200">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78" name="Image"/>
          <p:cNvSpPr/>
          <p:nvPr>
            <p:ph type="pic" sz="half" idx="13"/>
          </p:nvPr>
        </p:nvSpPr>
        <p:spPr>
          <a:xfrm>
            <a:off x="1778000" y="1282700"/>
            <a:ext cx="5612015" cy="3149600"/>
          </a:xfrm>
          <a:prstGeom prst="rect">
            <a:avLst/>
          </a:prstGeom>
        </p:spPr>
        <p:txBody>
          <a:bodyPr lIns="91439" tIns="45719" rIns="91439" bIns="45719"/>
          <a:lstStyle/>
          <a:p>
            <a:pPr/>
          </a:p>
        </p:txBody>
      </p:sp>
      <p:sp>
        <p:nvSpPr>
          <p:cNvPr id="79" name="Title Text"/>
          <p:cNvSpPr txBox="1"/>
          <p:nvPr>
            <p:ph type="title"/>
          </p:nvPr>
        </p:nvSpPr>
        <p:spPr>
          <a:xfrm>
            <a:off x="889000" y="5181600"/>
            <a:ext cx="7366000" cy="1206500"/>
          </a:xfrm>
          <a:prstGeom prst="rect">
            <a:avLst/>
          </a:prstGeom>
        </p:spPr>
        <p:txBody>
          <a:bodyPr lIns="38100" tIns="38100" rIns="38100" bIns="38100"/>
          <a:lstStyle>
            <a:lvl1pPr marL="0" marR="0" defTabSz="406400">
              <a:defRPr sz="5600">
                <a:uFillTx/>
                <a:latin typeface="+mj-lt"/>
                <a:ea typeface="+mj-ea"/>
                <a:cs typeface="+mj-cs"/>
                <a:sym typeface="Gill Sans"/>
              </a:defRPr>
            </a:lvl1pPr>
          </a:lstStyle>
          <a:p>
            <a:pPr/>
            <a:r>
              <a:t>Title Text</a:t>
            </a:r>
          </a:p>
        </p:txBody>
      </p:sp>
      <p:sp>
        <p:nvSpPr>
          <p:cNvPr id="80" name="Slide Number"/>
          <p:cNvSpPr txBox="1"/>
          <p:nvPr>
            <p:ph type="sldNum" sz="quarter" idx="2"/>
          </p:nvPr>
        </p:nvSpPr>
        <p:spPr>
          <a:xfrm>
            <a:off x="4445000" y="6527800"/>
            <a:ext cx="241300" cy="254000"/>
          </a:xfrm>
          <a:prstGeom prst="rect">
            <a:avLst/>
          </a:prstGeom>
        </p:spPr>
        <p:txBody>
          <a:bodyPr lIns="38100" tIns="38100" rIns="38100" bIns="38100"/>
          <a:lstStyle>
            <a:lvl1pPr defTabSz="406400">
              <a:defRPr sz="1200">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685800" y="381000"/>
            <a:ext cx="77724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3" name="Body Level One…"/>
          <p:cNvSpPr txBox="1"/>
          <p:nvPr>
            <p:ph type="body" idx="1"/>
          </p:nvPr>
        </p:nvSpPr>
        <p:spPr>
          <a:xfrm>
            <a:off x="685800" y="1981200"/>
            <a:ext cx="7772400" cy="487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83590" indent="-285750">
              <a:spcBef>
                <a:spcPts val="600"/>
              </a:spcBef>
              <a:buSzPct val="100000"/>
              <a:buChar char="–"/>
              <a:defRPr sz="2800"/>
            </a:lvl2pPr>
            <a:lvl3pPr marL="1183639" indent="-228600">
              <a:spcBef>
                <a:spcPts val="500"/>
              </a:spcBef>
              <a:buSzPct val="100000"/>
              <a:buChar char="•"/>
              <a:defRPr sz="2400"/>
            </a:lvl3pPr>
            <a:lvl4pPr marL="1640839" indent="-228600">
              <a:spcBef>
                <a:spcPts val="400"/>
              </a:spcBef>
              <a:buSzPct val="100000"/>
              <a:buChar char="–"/>
              <a:defRPr sz="2000"/>
            </a:lvl4pPr>
            <a:lvl5pPr marL="2098039" indent="-228600">
              <a:spcBef>
                <a:spcPts val="400"/>
              </a:spcBef>
              <a:buSzPct val="100000"/>
              <a:buChar char="»"/>
              <a:defRPr sz="2000"/>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359650" y="6248400"/>
            <a:ext cx="292100" cy="330200"/>
          </a:xfrm>
          <a:prstGeom prst="rect">
            <a:avLst/>
          </a:prstGeom>
          <a:ln w="12700">
            <a:miter lim="400000"/>
          </a:ln>
        </p:spPr>
        <p:txBody>
          <a:bodyPr wrap="none" lIns="50800" tIns="50800" rIns="50800" bIns="50800">
            <a:spAutoFit/>
          </a:bodyPr>
          <a:lstStyle>
            <a:lvl1pPr defTabSz="457200">
              <a:defRPr sz="1400">
                <a:uFill>
                  <a:solidFill>
                    <a:srgbClr val="000000"/>
                  </a:solidFill>
                </a:uFill>
                <a:latin typeface="+mn-lt"/>
                <a:ea typeface="+mn-ea"/>
                <a:cs typeface="+mn-cs"/>
                <a:sym typeface="Times"/>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xmlns:p14="http://schemas.microsoft.com/office/powerpoint/2010/main" spd="med" advClick="1"/>
  <p:txStyles>
    <p:titleStyle>
      <a:lvl1pPr marL="40639" marR="40639"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1pPr>
      <a:lvl2pPr marL="40639" marR="40639" indent="228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2pPr>
      <a:lvl3pPr marL="40639" marR="40639"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3pPr>
      <a:lvl4pPr marL="40639" marR="40639" indent="685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4pPr>
      <a:lvl5pPr marL="40639" marR="40639"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5pPr>
      <a:lvl6pPr marL="40639" marR="40639" indent="11430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6pPr>
      <a:lvl7pPr marL="40639" marR="40639"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7pPr>
      <a:lvl8pPr marL="40639" marR="40639" indent="1600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8pPr>
      <a:lvl9pPr marL="40639" marR="40639"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9pPr>
    </p:titleStyle>
    <p:bodyStyle>
      <a:lvl1pPr marL="383540" marR="40639" indent="-342900" algn="l" defTabSz="914400" rtl="0" latinLnBrk="0">
        <a:lnSpc>
          <a:spcPct val="100000"/>
        </a:lnSpc>
        <a:spcBef>
          <a:spcPts val="700"/>
        </a:spcBef>
        <a:spcAft>
          <a:spcPts val="0"/>
        </a:spcAft>
        <a:buClrTx/>
        <a:buSzTx/>
        <a:buFontTx/>
        <a:buNone/>
        <a:tabLst/>
        <a:defRPr b="0" baseline="0" cap="none" i="0" spc="0" strike="noStrike" sz="3200" u="none">
          <a:ln>
            <a:noFill/>
          </a:ln>
          <a:solidFill>
            <a:srgbClr val="000000"/>
          </a:solidFill>
          <a:uFill>
            <a:solidFill>
              <a:srgbClr val="000000"/>
            </a:solidFill>
          </a:uFill>
          <a:latin typeface="+mn-lt"/>
          <a:ea typeface="+mn-ea"/>
          <a:cs typeface="+mn-cs"/>
          <a:sym typeface="Times"/>
        </a:defRPr>
      </a:lvl1pPr>
      <a:lvl2pPr marL="383540" marR="40639" indent="154940" algn="l" defTabSz="914400" rtl="0" latinLnBrk="0">
        <a:lnSpc>
          <a:spcPct val="100000"/>
        </a:lnSpc>
        <a:spcBef>
          <a:spcPts val="700"/>
        </a:spcBef>
        <a:spcAft>
          <a:spcPts val="0"/>
        </a:spcAft>
        <a:buClrTx/>
        <a:buSzTx/>
        <a:buFontTx/>
        <a:buNone/>
        <a:tabLst/>
        <a:defRPr b="0" baseline="0" cap="none" i="0" spc="0" strike="noStrike" sz="3200" u="none">
          <a:ln>
            <a:noFill/>
          </a:ln>
          <a:solidFill>
            <a:srgbClr val="000000"/>
          </a:solidFill>
          <a:uFill>
            <a:solidFill>
              <a:srgbClr val="000000"/>
            </a:solidFill>
          </a:uFill>
          <a:latin typeface="+mn-lt"/>
          <a:ea typeface="+mn-ea"/>
          <a:cs typeface="+mn-cs"/>
          <a:sym typeface="Times"/>
        </a:defRPr>
      </a:lvl2pPr>
      <a:lvl3pPr marL="383540" marR="40639" indent="612139" algn="l" defTabSz="914400" rtl="0" latinLnBrk="0">
        <a:lnSpc>
          <a:spcPct val="100000"/>
        </a:lnSpc>
        <a:spcBef>
          <a:spcPts val="700"/>
        </a:spcBef>
        <a:spcAft>
          <a:spcPts val="0"/>
        </a:spcAft>
        <a:buClrTx/>
        <a:buSzTx/>
        <a:buFontTx/>
        <a:buNone/>
        <a:tabLst/>
        <a:defRPr b="0" baseline="0" cap="none" i="0" spc="0" strike="noStrike" sz="3200" u="none">
          <a:ln>
            <a:noFill/>
          </a:ln>
          <a:solidFill>
            <a:srgbClr val="000000"/>
          </a:solidFill>
          <a:uFill>
            <a:solidFill>
              <a:srgbClr val="000000"/>
            </a:solidFill>
          </a:uFill>
          <a:latin typeface="+mn-lt"/>
          <a:ea typeface="+mn-ea"/>
          <a:cs typeface="+mn-cs"/>
          <a:sym typeface="Times"/>
        </a:defRPr>
      </a:lvl3pPr>
      <a:lvl4pPr marL="383540" marR="40639" indent="1069339" algn="l" defTabSz="914400" rtl="0" latinLnBrk="0">
        <a:lnSpc>
          <a:spcPct val="100000"/>
        </a:lnSpc>
        <a:spcBef>
          <a:spcPts val="700"/>
        </a:spcBef>
        <a:spcAft>
          <a:spcPts val="0"/>
        </a:spcAft>
        <a:buClrTx/>
        <a:buSzTx/>
        <a:buFontTx/>
        <a:buNone/>
        <a:tabLst/>
        <a:defRPr b="0" baseline="0" cap="none" i="0" spc="0" strike="noStrike" sz="3200" u="none">
          <a:ln>
            <a:noFill/>
          </a:ln>
          <a:solidFill>
            <a:srgbClr val="000000"/>
          </a:solidFill>
          <a:uFill>
            <a:solidFill>
              <a:srgbClr val="000000"/>
            </a:solidFill>
          </a:uFill>
          <a:latin typeface="+mn-lt"/>
          <a:ea typeface="+mn-ea"/>
          <a:cs typeface="+mn-cs"/>
          <a:sym typeface="Times"/>
        </a:defRPr>
      </a:lvl4pPr>
      <a:lvl5pPr marL="383540" marR="40639" indent="1526539" algn="l" defTabSz="914400" rtl="0" latinLnBrk="0">
        <a:lnSpc>
          <a:spcPct val="100000"/>
        </a:lnSpc>
        <a:spcBef>
          <a:spcPts val="700"/>
        </a:spcBef>
        <a:spcAft>
          <a:spcPts val="0"/>
        </a:spcAft>
        <a:buClrTx/>
        <a:buSzTx/>
        <a:buFontTx/>
        <a:buNone/>
        <a:tabLst/>
        <a:defRPr b="0" baseline="0" cap="none" i="0" spc="0" strike="noStrike" sz="3200" u="none">
          <a:ln>
            <a:noFill/>
          </a:ln>
          <a:solidFill>
            <a:srgbClr val="000000"/>
          </a:solidFill>
          <a:uFill>
            <a:solidFill>
              <a:srgbClr val="000000"/>
            </a:solidFill>
          </a:uFill>
          <a:latin typeface="+mn-lt"/>
          <a:ea typeface="+mn-ea"/>
          <a:cs typeface="+mn-cs"/>
          <a:sym typeface="Times"/>
        </a:defRPr>
      </a:lvl5pPr>
      <a:lvl6pPr marL="383540" marR="40639" indent="1651000" algn="l" defTabSz="914400" rtl="0" latinLnBrk="0">
        <a:lnSpc>
          <a:spcPct val="100000"/>
        </a:lnSpc>
        <a:spcBef>
          <a:spcPts val="700"/>
        </a:spcBef>
        <a:spcAft>
          <a:spcPts val="0"/>
        </a:spcAft>
        <a:buClrTx/>
        <a:buSzTx/>
        <a:buFontTx/>
        <a:buNone/>
        <a:tabLst/>
        <a:defRPr b="0" baseline="0" cap="none" i="0" spc="0" strike="noStrike" sz="3200" u="none">
          <a:ln>
            <a:noFill/>
          </a:ln>
          <a:solidFill>
            <a:srgbClr val="000000"/>
          </a:solidFill>
          <a:uFill>
            <a:solidFill>
              <a:srgbClr val="000000"/>
            </a:solidFill>
          </a:uFill>
          <a:latin typeface="+mn-lt"/>
          <a:ea typeface="+mn-ea"/>
          <a:cs typeface="+mn-cs"/>
          <a:sym typeface="Times"/>
        </a:defRPr>
      </a:lvl6pPr>
      <a:lvl7pPr marL="383540" marR="40639" indent="2006600" algn="l" defTabSz="914400" rtl="0" latinLnBrk="0">
        <a:lnSpc>
          <a:spcPct val="100000"/>
        </a:lnSpc>
        <a:spcBef>
          <a:spcPts val="700"/>
        </a:spcBef>
        <a:spcAft>
          <a:spcPts val="0"/>
        </a:spcAft>
        <a:buClrTx/>
        <a:buSzTx/>
        <a:buFontTx/>
        <a:buNone/>
        <a:tabLst/>
        <a:defRPr b="0" baseline="0" cap="none" i="0" spc="0" strike="noStrike" sz="3200" u="none">
          <a:ln>
            <a:noFill/>
          </a:ln>
          <a:solidFill>
            <a:srgbClr val="000000"/>
          </a:solidFill>
          <a:uFill>
            <a:solidFill>
              <a:srgbClr val="000000"/>
            </a:solidFill>
          </a:uFill>
          <a:latin typeface="+mn-lt"/>
          <a:ea typeface="+mn-ea"/>
          <a:cs typeface="+mn-cs"/>
          <a:sym typeface="Times"/>
        </a:defRPr>
      </a:lvl7pPr>
      <a:lvl8pPr marL="383540" marR="40639" indent="2362200" algn="l" defTabSz="914400" rtl="0" latinLnBrk="0">
        <a:lnSpc>
          <a:spcPct val="100000"/>
        </a:lnSpc>
        <a:spcBef>
          <a:spcPts val="700"/>
        </a:spcBef>
        <a:spcAft>
          <a:spcPts val="0"/>
        </a:spcAft>
        <a:buClrTx/>
        <a:buSzTx/>
        <a:buFontTx/>
        <a:buNone/>
        <a:tabLst/>
        <a:defRPr b="0" baseline="0" cap="none" i="0" spc="0" strike="noStrike" sz="3200" u="none">
          <a:ln>
            <a:noFill/>
          </a:ln>
          <a:solidFill>
            <a:srgbClr val="000000"/>
          </a:solidFill>
          <a:uFill>
            <a:solidFill>
              <a:srgbClr val="000000"/>
            </a:solidFill>
          </a:uFill>
          <a:latin typeface="+mn-lt"/>
          <a:ea typeface="+mn-ea"/>
          <a:cs typeface="+mn-cs"/>
          <a:sym typeface="Times"/>
        </a:defRPr>
      </a:lvl8pPr>
      <a:lvl9pPr marL="383540" marR="40639" indent="2717800" algn="l" defTabSz="914400" rtl="0" latinLnBrk="0">
        <a:lnSpc>
          <a:spcPct val="100000"/>
        </a:lnSpc>
        <a:spcBef>
          <a:spcPts val="700"/>
        </a:spcBef>
        <a:spcAft>
          <a:spcPts val="0"/>
        </a:spcAft>
        <a:buClrTx/>
        <a:buSzTx/>
        <a:buFontTx/>
        <a:buNone/>
        <a:tabLst/>
        <a:defRPr b="0" baseline="0" cap="none" i="0" spc="0" strike="noStrike" sz="3200" u="none">
          <a:ln>
            <a:noFill/>
          </a:ln>
          <a:solidFill>
            <a:srgbClr val="000000"/>
          </a:solidFill>
          <a:uFill>
            <a:solidFill>
              <a:srgbClr val="000000"/>
            </a:solidFill>
          </a:uFill>
          <a:latin typeface="+mn-lt"/>
          <a:ea typeface="+mn-ea"/>
          <a:cs typeface="+mn-cs"/>
          <a:sym typeface="Times"/>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houpt@bio.fsu.edu" TargetMode="Externa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7.png"/><Relationship Id="rId3" Type="http://schemas.openxmlformats.org/officeDocument/2006/relationships/hyperlink" Target="https://health.google.com/health/ref/Herpes+zoster" TargetMode="External"/><Relationship Id="rId4" Type="http://schemas.openxmlformats.org/officeDocument/2006/relationships/hyperlink" Target="http://en.wikipedia.org/wiki/File:Child_with_chickenpox.jpg" TargetMode="External"/><Relationship Id="rId5" Type="http://schemas.openxmlformats.org/officeDocument/2006/relationships/image" Target="../media/image28.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9.png"/><Relationship Id="rId3" Type="http://schemas.openxmlformats.org/officeDocument/2006/relationships/image" Target="../media/image30.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8.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 Id="rId3" Type="http://schemas.openxmlformats.org/officeDocument/2006/relationships/image" Target="../media/image40.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png"/><Relationship Id="rId3" Type="http://schemas.openxmlformats.org/officeDocument/2006/relationships/image" Target="../media/image42.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8.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8.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8.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8.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8.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PCB 4843 Fundamentals of Neuroscience"/>
          <p:cNvSpPr txBox="1"/>
          <p:nvPr>
            <p:ph type="title"/>
          </p:nvPr>
        </p:nvSpPr>
        <p:spPr>
          <a:prstGeom prst="rect">
            <a:avLst/>
          </a:prstGeom>
        </p:spPr>
        <p:txBody>
          <a:bodyPr/>
          <a:lstStyle/>
          <a:p>
            <a:pPr>
              <a:defRPr b="1" sz="3600">
                <a:latin typeface="Helvetica"/>
                <a:ea typeface="Helvetica"/>
                <a:cs typeface="Helvetica"/>
                <a:sym typeface="Helvetica"/>
              </a:defRPr>
            </a:pPr>
            <a:r>
              <a:t>PCB 4843</a:t>
            </a:r>
          </a:p>
          <a:p>
            <a:pPr>
              <a:defRPr b="1" sz="3600">
                <a:latin typeface="Helvetica"/>
                <a:ea typeface="Helvetica"/>
                <a:cs typeface="Helvetica"/>
                <a:sym typeface="Helvetica"/>
              </a:defRPr>
            </a:pPr>
            <a:r>
              <a:t>Fundamentals of Neuroscience</a:t>
            </a:r>
          </a:p>
        </p:txBody>
      </p:sp>
      <p:sp>
        <p:nvSpPr>
          <p:cNvPr id="183" name="Instructor:…"/>
          <p:cNvSpPr txBox="1"/>
          <p:nvPr>
            <p:ph type="body" idx="1"/>
          </p:nvPr>
        </p:nvSpPr>
        <p:spPr>
          <a:xfrm>
            <a:off x="685800" y="2438400"/>
            <a:ext cx="7772400" cy="3594100"/>
          </a:xfrm>
          <a:prstGeom prst="rect">
            <a:avLst/>
          </a:prstGeom>
        </p:spPr>
        <p:txBody>
          <a:bodyPr lIns="0" tIns="0" rIns="0" bIns="0"/>
          <a:lstStyle/>
          <a:p>
            <a:pPr>
              <a:defRPr b="1" sz="2400">
                <a:latin typeface="Helvetica"/>
                <a:ea typeface="Helvetica"/>
                <a:cs typeface="Helvetica"/>
                <a:sym typeface="Helvetica"/>
              </a:defRPr>
            </a:pPr>
            <a:r>
              <a:t>Instructor: </a:t>
            </a:r>
          </a:p>
          <a:p>
            <a:pPr>
              <a:defRPr b="1" sz="2400">
                <a:latin typeface="Helvetica"/>
                <a:ea typeface="Helvetica"/>
                <a:cs typeface="Helvetica"/>
                <a:sym typeface="Helvetica"/>
              </a:defRPr>
            </a:pPr>
            <a:r>
              <a:t>Tom Houpt, email: </a:t>
            </a:r>
            <a:r>
              <a:rPr u="sng">
                <a:hlinkClick r:id="rId2" invalidUrl="" action="" tgtFrame="" tooltip="" history="1" highlightClick="0" endSnd="0"/>
              </a:rPr>
              <a:t>houpt@bio.fsu.edu</a:t>
            </a:r>
          </a:p>
          <a:p>
            <a:pPr>
              <a:defRPr b="1" sz="2400">
                <a:latin typeface="Helvetica"/>
                <a:ea typeface="Helvetica"/>
                <a:cs typeface="Helvetica"/>
                <a:sym typeface="Helvetica"/>
              </a:defRPr>
            </a:pPr>
            <a:r>
              <a:t>Durba Mukherjee, email: dmukherjee@bio.fsu.edu</a:t>
            </a:r>
          </a:p>
          <a:p>
            <a:pPr>
              <a:defRPr b="1" sz="2400">
                <a:latin typeface="Helvetica"/>
                <a:ea typeface="Helvetica"/>
                <a:cs typeface="Helvetica"/>
                <a:sym typeface="Helvetica"/>
              </a:defRPr>
            </a:pPr>
          </a:p>
          <a:p>
            <a:pPr>
              <a:defRPr b="1" sz="2400">
                <a:latin typeface="Helvetica"/>
                <a:ea typeface="Helvetica"/>
                <a:cs typeface="Helvetica"/>
                <a:sym typeface="Helvetica"/>
              </a:defRPr>
            </a:pPr>
            <a:r>
              <a:t>Canvas:</a:t>
            </a:r>
          </a:p>
          <a:p>
            <a:pPr>
              <a:defRPr b="1" sz="2400">
                <a:latin typeface="Helvetica"/>
                <a:ea typeface="Helvetica"/>
                <a:cs typeface="Helvetica"/>
                <a:sym typeface="Helvetica"/>
              </a:defRPr>
            </a:pPr>
            <a:r>
              <a:t>Lectures will be posted at least the day before class under “Course Files”</a:t>
            </a:r>
          </a:p>
          <a:p>
            <a:pPr>
              <a:defRPr b="1" sz="2400">
                <a:latin typeface="Helvetica"/>
                <a:ea typeface="Helvetica"/>
                <a:cs typeface="Helvetica"/>
                <a:sym typeface="Helvetica"/>
              </a:defRPr>
            </a:pPr>
          </a:p>
          <a:p>
            <a:pPr>
              <a:defRPr b="1" sz="2400">
                <a:latin typeface="Helvetica"/>
                <a:ea typeface="Helvetica"/>
                <a:cs typeface="Helvetica"/>
                <a:sym typeface="Helvetica"/>
              </a:defRPr>
            </a:pPr>
            <a:r>
              <a:t>Problem sets will be posted under “assignments”</a:t>
            </a:r>
          </a:p>
        </p:txBody>
      </p:sp>
      <p:sp>
        <p:nvSpPr>
          <p:cNvPr id="184" name="Slide Number"/>
          <p:cNvSpPr txBox="1"/>
          <p:nvPr>
            <p:ph type="sldNum" sz="quarter" idx="2"/>
          </p:nvPr>
        </p:nvSpPr>
        <p:spPr>
          <a:xfrm>
            <a:off x="7359650" y="6248400"/>
            <a:ext cx="2921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1" name="image.pdf" descr="image.pdf"/>
          <p:cNvPicPr>
            <a:picLocks noChangeAspect="0"/>
          </p:cNvPicPr>
          <p:nvPr/>
        </p:nvPicPr>
        <p:blipFill>
          <a:blip r:embed="rId2">
            <a:extLst/>
          </a:blip>
          <a:stretch>
            <a:fillRect/>
          </a:stretch>
        </p:blipFill>
        <p:spPr>
          <a:xfrm>
            <a:off x="1065212" y="638175"/>
            <a:ext cx="5943601" cy="53340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 name="Oval"/>
          <p:cNvSpPr/>
          <p:nvPr/>
        </p:nvSpPr>
        <p:spPr>
          <a:xfrm>
            <a:off x="7985125" y="4864100"/>
            <a:ext cx="225425" cy="590551"/>
          </a:xfrm>
          <a:prstGeom prst="ellipse">
            <a:avLst/>
          </a:prstGeom>
          <a:solidFill>
            <a:srgbClr val="FF7E79">
              <a:alpha val="33999"/>
            </a:srgbClr>
          </a:solidFill>
          <a:ln w="12700"/>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314" name="Rectangle"/>
          <p:cNvSpPr/>
          <p:nvPr/>
        </p:nvSpPr>
        <p:spPr>
          <a:xfrm>
            <a:off x="7935912" y="4835525"/>
            <a:ext cx="138113" cy="619125"/>
          </a:xfrm>
          <a:prstGeom prst="rect">
            <a:avLst/>
          </a:prstGeom>
          <a:solidFill>
            <a:srgbClr val="FFFFFF"/>
          </a:solidFill>
          <a:ln w="12700">
            <a:miter lim="400000"/>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315" name="cerebellum"/>
          <p:cNvSpPr txBox="1"/>
          <p:nvPr/>
        </p:nvSpPr>
        <p:spPr>
          <a:xfrm>
            <a:off x="2424112" y="366712"/>
            <a:ext cx="136201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cerebellum</a:t>
            </a:r>
          </a:p>
        </p:txBody>
      </p:sp>
      <p:grpSp>
        <p:nvGrpSpPr>
          <p:cNvPr id="318" name="Group"/>
          <p:cNvGrpSpPr/>
          <p:nvPr/>
        </p:nvGrpSpPr>
        <p:grpSpPr>
          <a:xfrm>
            <a:off x="1616075" y="2744787"/>
            <a:ext cx="6456363" cy="3098801"/>
            <a:chOff x="0" y="0"/>
            <a:chExt cx="6456362" cy="3098800"/>
          </a:xfrm>
        </p:grpSpPr>
        <p:sp>
          <p:nvSpPr>
            <p:cNvPr id="316" name="Rectangle"/>
            <p:cNvSpPr/>
            <p:nvPr/>
          </p:nvSpPr>
          <p:spPr>
            <a:xfrm>
              <a:off x="0" y="0"/>
              <a:ext cx="6456363" cy="3098800"/>
            </a:xfrm>
            <a:prstGeom prst="rect">
              <a:avLst/>
            </a:prstGeom>
            <a:solidFill>
              <a:srgbClr val="FF7E79">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317" name="Text"/>
            <p:cNvSpPr txBox="1"/>
            <p:nvPr/>
          </p:nvSpPr>
          <p:spPr>
            <a:xfrm>
              <a:off x="3118955" y="1358899"/>
              <a:ext cx="21845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 </a:t>
              </a:r>
            </a:p>
          </p:txBody>
        </p:sp>
      </p:grpSp>
      <p:grpSp>
        <p:nvGrpSpPr>
          <p:cNvPr id="322" name="Group"/>
          <p:cNvGrpSpPr/>
          <p:nvPr/>
        </p:nvGrpSpPr>
        <p:grpSpPr>
          <a:xfrm rot="16200000">
            <a:off x="4509293" y="1774031"/>
            <a:ext cx="639764" cy="6737351"/>
            <a:chOff x="0" y="0"/>
            <a:chExt cx="639762" cy="6737350"/>
          </a:xfrm>
        </p:grpSpPr>
        <p:sp>
          <p:nvSpPr>
            <p:cNvPr id="319" name="Shape"/>
            <p:cNvSpPr/>
            <p:nvPr/>
          </p:nvSpPr>
          <p:spPr>
            <a:xfrm>
              <a:off x="0" y="0"/>
              <a:ext cx="639763" cy="6737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206"/>
                    <a:pt x="0" y="459"/>
                  </a:cubicBezTo>
                  <a:lnTo>
                    <a:pt x="0" y="21141"/>
                  </a:lnTo>
                  <a:cubicBezTo>
                    <a:pt x="0" y="21394"/>
                    <a:pt x="4835" y="21600"/>
                    <a:pt x="10800" y="21600"/>
                  </a:cubicBezTo>
                  <a:cubicBezTo>
                    <a:pt x="16765" y="21600"/>
                    <a:pt x="21600" y="21394"/>
                    <a:pt x="21600" y="21141"/>
                  </a:cubicBezTo>
                  <a:lnTo>
                    <a:pt x="21600" y="459"/>
                  </a:lnTo>
                  <a:cubicBezTo>
                    <a:pt x="21600" y="206"/>
                    <a:pt x="16765" y="0"/>
                    <a:pt x="10800" y="0"/>
                  </a:cubicBezTo>
                  <a:close/>
                </a:path>
              </a:pathLst>
            </a:custGeom>
            <a:solidFill>
              <a:srgbClr val="FFFFFF">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320" name="Shape"/>
            <p:cNvSpPr/>
            <p:nvPr/>
          </p:nvSpPr>
          <p:spPr>
            <a:xfrm>
              <a:off x="0" y="0"/>
              <a:ext cx="639763" cy="286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0"/>
                    <a:pt x="0" y="10788"/>
                  </a:cubicBezTo>
                  <a:cubicBezTo>
                    <a:pt x="0" y="16759"/>
                    <a:pt x="4835" y="21600"/>
                    <a:pt x="10800" y="21600"/>
                  </a:cubicBezTo>
                  <a:cubicBezTo>
                    <a:pt x="16765" y="21600"/>
                    <a:pt x="21600" y="16759"/>
                    <a:pt x="21600" y="10788"/>
                  </a:cubicBezTo>
                  <a:cubicBezTo>
                    <a:pt x="21600" y="4830"/>
                    <a:pt x="16765" y="0"/>
                    <a:pt x="10800" y="0"/>
                  </a:cubicBezTo>
                  <a:close/>
                </a:path>
              </a:pathLst>
            </a:custGeom>
            <a:solidFill>
              <a:srgbClr val="FFFFFF">
                <a:alpha val="33999"/>
              </a:srgbClr>
            </a:solidFill>
            <a:ln w="12700" cap="flat">
              <a:noFill/>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321" name="Line"/>
            <p:cNvSpPr/>
            <p:nvPr/>
          </p:nvSpPr>
          <p:spPr>
            <a:xfrm>
              <a:off x="0" y="143168"/>
              <a:ext cx="639763" cy="1434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323" name="Rectangle"/>
          <p:cNvSpPr/>
          <p:nvPr/>
        </p:nvSpPr>
        <p:spPr>
          <a:xfrm>
            <a:off x="1614487" y="1412875"/>
            <a:ext cx="1112838" cy="1222375"/>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324" name="Square"/>
          <p:cNvSpPr/>
          <p:nvPr/>
        </p:nvSpPr>
        <p:spPr>
          <a:xfrm>
            <a:off x="2730500" y="1419225"/>
            <a:ext cx="758825" cy="762000"/>
          </a:xfrm>
          <a:prstGeom prst="rect">
            <a:avLst/>
          </a:prstGeom>
          <a:blipFill>
            <a:blip r:embed="rId2"/>
          </a:blip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325" name="Rectangle"/>
          <p:cNvSpPr/>
          <p:nvPr/>
        </p:nvSpPr>
        <p:spPr>
          <a:xfrm>
            <a:off x="2727325" y="2181225"/>
            <a:ext cx="769938" cy="452438"/>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326" name="Rectangle"/>
          <p:cNvSpPr/>
          <p:nvPr/>
        </p:nvSpPr>
        <p:spPr>
          <a:xfrm>
            <a:off x="3506787" y="2335212"/>
            <a:ext cx="4583113" cy="295276"/>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327" name="cerebrum"/>
          <p:cNvSpPr txBox="1"/>
          <p:nvPr/>
        </p:nvSpPr>
        <p:spPr>
          <a:xfrm>
            <a:off x="298450" y="563562"/>
            <a:ext cx="119681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cerebrum</a:t>
            </a:r>
          </a:p>
        </p:txBody>
      </p:sp>
      <p:sp>
        <p:nvSpPr>
          <p:cNvPr id="328" name="brainstem"/>
          <p:cNvSpPr txBox="1"/>
          <p:nvPr/>
        </p:nvSpPr>
        <p:spPr>
          <a:xfrm>
            <a:off x="3778250" y="1438275"/>
            <a:ext cx="1247488"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brainstem</a:t>
            </a:r>
          </a:p>
        </p:txBody>
      </p:sp>
      <p:sp>
        <p:nvSpPr>
          <p:cNvPr id="329" name="spinal cord"/>
          <p:cNvSpPr txBox="1"/>
          <p:nvPr/>
        </p:nvSpPr>
        <p:spPr>
          <a:xfrm>
            <a:off x="5003800" y="2006600"/>
            <a:ext cx="1374401"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spinal cord</a:t>
            </a:r>
          </a:p>
        </p:txBody>
      </p:sp>
      <p:sp>
        <p:nvSpPr>
          <p:cNvPr id="330" name="Line"/>
          <p:cNvSpPr/>
          <p:nvPr/>
        </p:nvSpPr>
        <p:spPr>
          <a:xfrm>
            <a:off x="1438275" y="942975"/>
            <a:ext cx="496888" cy="708025"/>
          </a:xfrm>
          <a:prstGeom prst="line">
            <a:avLst/>
          </a:prstGeom>
          <a:ln w="127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331" name="Line"/>
          <p:cNvSpPr/>
          <p:nvPr/>
        </p:nvSpPr>
        <p:spPr>
          <a:xfrm>
            <a:off x="3109912" y="792162"/>
            <a:ext cx="12701" cy="908051"/>
          </a:xfrm>
          <a:prstGeom prst="line">
            <a:avLst/>
          </a:prstGeom>
          <a:ln w="127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332" name="Line"/>
          <p:cNvSpPr/>
          <p:nvPr/>
        </p:nvSpPr>
        <p:spPr>
          <a:xfrm flipH="1">
            <a:off x="3338512" y="1830387"/>
            <a:ext cx="577851" cy="493713"/>
          </a:xfrm>
          <a:prstGeom prst="line">
            <a:avLst/>
          </a:prstGeom>
          <a:ln w="127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333" name="GI tract"/>
          <p:cNvSpPr txBox="1"/>
          <p:nvPr/>
        </p:nvSpPr>
        <p:spPr>
          <a:xfrm>
            <a:off x="2967037" y="4979987"/>
            <a:ext cx="95526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GI tract</a:t>
            </a:r>
          </a:p>
        </p:txBody>
      </p:sp>
      <p:sp>
        <p:nvSpPr>
          <p:cNvPr id="334" name="Oval"/>
          <p:cNvSpPr/>
          <p:nvPr/>
        </p:nvSpPr>
        <p:spPr>
          <a:xfrm>
            <a:off x="1466850" y="4848225"/>
            <a:ext cx="276225" cy="608013"/>
          </a:xfrm>
          <a:prstGeom prst="ellipse">
            <a:avLst/>
          </a:prstGeom>
          <a:solidFill>
            <a:srgbClr val="FFFFFF"/>
          </a:solidFill>
          <a:ln w="12700">
            <a:solidFill>
              <a:srgbClr val="FFFFFF"/>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335" name="Dorsal"/>
          <p:cNvSpPr txBox="1"/>
          <p:nvPr/>
        </p:nvSpPr>
        <p:spPr>
          <a:xfrm>
            <a:off x="4284849" y="321468"/>
            <a:ext cx="952501"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i="1" sz="1800">
                <a:solidFill>
                  <a:srgbClr val="FF2600"/>
                </a:solidFill>
                <a:uFill>
                  <a:solidFill>
                    <a:srgbClr val="FF2600"/>
                  </a:solidFill>
                </a:uFill>
                <a:latin typeface="Helvetica"/>
                <a:ea typeface="Helvetica"/>
                <a:cs typeface="Helvetica"/>
                <a:sym typeface="Helvetica"/>
              </a:defRPr>
            </a:lvl1pPr>
          </a:lstStyle>
          <a:p>
            <a:pPr/>
            <a:r>
              <a:t>Dorsal</a:t>
            </a:r>
          </a:p>
        </p:txBody>
      </p:sp>
      <p:sp>
        <p:nvSpPr>
          <p:cNvPr id="336" name="Ventral"/>
          <p:cNvSpPr txBox="1"/>
          <p:nvPr/>
        </p:nvSpPr>
        <p:spPr>
          <a:xfrm>
            <a:off x="4449838" y="6045993"/>
            <a:ext cx="91742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i="1" sz="1800">
                <a:solidFill>
                  <a:srgbClr val="FF2600"/>
                </a:solidFill>
                <a:uFill>
                  <a:solidFill>
                    <a:srgbClr val="FF2600"/>
                  </a:solidFill>
                </a:uFill>
                <a:latin typeface="Helvetica"/>
                <a:ea typeface="Helvetica"/>
                <a:cs typeface="Helvetica"/>
                <a:sym typeface="Helvetica"/>
              </a:defRPr>
            </a:lvl1pPr>
          </a:lstStyle>
          <a:p>
            <a:pPr/>
            <a:r>
              <a:t>Ventral</a:t>
            </a:r>
          </a:p>
        </p:txBody>
      </p:sp>
      <p:sp>
        <p:nvSpPr>
          <p:cNvPr id="337" name="Rectangle"/>
          <p:cNvSpPr/>
          <p:nvPr/>
        </p:nvSpPr>
        <p:spPr>
          <a:xfrm>
            <a:off x="3505200" y="5835650"/>
            <a:ext cx="374651" cy="628650"/>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338" name="Rectangle"/>
          <p:cNvSpPr/>
          <p:nvPr/>
        </p:nvSpPr>
        <p:spPr>
          <a:xfrm>
            <a:off x="6837362" y="5843587"/>
            <a:ext cx="374651" cy="628651"/>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339" name="Rostral"/>
          <p:cNvSpPr txBox="1"/>
          <p:nvPr/>
        </p:nvSpPr>
        <p:spPr>
          <a:xfrm>
            <a:off x="303430" y="3836193"/>
            <a:ext cx="94254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i="1" sz="1800">
                <a:solidFill>
                  <a:srgbClr val="FF2600"/>
                </a:solidFill>
                <a:uFill>
                  <a:solidFill>
                    <a:srgbClr val="FF2600"/>
                  </a:solidFill>
                </a:uFill>
                <a:latin typeface="Helvetica"/>
                <a:ea typeface="Helvetica"/>
                <a:cs typeface="Helvetica"/>
                <a:sym typeface="Helvetica"/>
              </a:defRPr>
            </a:lvl1pPr>
          </a:lstStyle>
          <a:p>
            <a:pPr/>
            <a:r>
              <a:t>Rostral</a:t>
            </a:r>
          </a:p>
        </p:txBody>
      </p:sp>
      <p:sp>
        <p:nvSpPr>
          <p:cNvPr id="340" name="Caudal"/>
          <p:cNvSpPr txBox="1"/>
          <p:nvPr/>
        </p:nvSpPr>
        <p:spPr>
          <a:xfrm>
            <a:off x="8199680" y="4001293"/>
            <a:ext cx="91709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i="1" sz="1800">
                <a:solidFill>
                  <a:srgbClr val="FF2600"/>
                </a:solidFill>
                <a:uFill>
                  <a:solidFill>
                    <a:srgbClr val="FF2600"/>
                  </a:solidFill>
                </a:uFill>
                <a:latin typeface="Helvetica"/>
                <a:ea typeface="Helvetica"/>
                <a:cs typeface="Helvetica"/>
                <a:sym typeface="Helvetica"/>
              </a:defRPr>
            </a:lvl1pPr>
          </a:lstStyle>
          <a:p>
            <a:pPr/>
            <a:r>
              <a:t>Caudal</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2" name="Spinal Cord, Brainstem, Cerebellum, Cerebrum…"/>
          <p:cNvSpPr txBox="1"/>
          <p:nvPr/>
        </p:nvSpPr>
        <p:spPr>
          <a:xfrm>
            <a:off x="304800" y="454818"/>
            <a:ext cx="8486004"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l" defTabSz="914400">
              <a:spcBef>
                <a:spcPts val="1400"/>
              </a:spcBef>
              <a:defRPr b="1" sz="2400">
                <a:solidFill>
                  <a:srgbClr val="0433FF"/>
                </a:solidFill>
                <a:uFill>
                  <a:solidFill>
                    <a:srgbClr val="0433FF"/>
                  </a:solidFill>
                </a:uFill>
                <a:latin typeface="Helvetica"/>
                <a:ea typeface="Helvetica"/>
                <a:cs typeface="Helvetica"/>
                <a:sym typeface="Helvetica"/>
              </a:defRPr>
            </a:pPr>
            <a:r>
              <a:t>Spinal Cord, Brainstem, Cerebellum, Cerebrum</a:t>
            </a:r>
          </a:p>
          <a:p>
            <a:pPr marL="40639" marR="40639" algn="l"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CNS structures common to all vertebrates </a:t>
            </a:r>
            <a:r>
              <a:rPr b="1" sz="1400">
                <a:latin typeface="Helvetica"/>
                <a:ea typeface="Helvetica"/>
                <a:cs typeface="Helvetica"/>
                <a:sym typeface="Helvetica"/>
              </a:rPr>
              <a:t>(along with optic tectum and olfactory bulb)</a:t>
            </a:r>
          </a:p>
        </p:txBody>
      </p:sp>
      <p:pic>
        <p:nvPicPr>
          <p:cNvPr id="343" name="image.pdf" descr="image.pdf"/>
          <p:cNvPicPr>
            <a:picLocks noChangeAspect="0"/>
          </p:cNvPicPr>
          <p:nvPr/>
        </p:nvPicPr>
        <p:blipFill>
          <a:blip r:embed="rId2">
            <a:extLst/>
          </a:blip>
          <a:stretch>
            <a:fillRect/>
          </a:stretch>
        </p:blipFill>
        <p:spPr>
          <a:xfrm>
            <a:off x="800100" y="1958975"/>
            <a:ext cx="7627938" cy="294005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5" name="image.pdf" descr="image.pdf"/>
          <p:cNvPicPr>
            <a:picLocks noChangeAspect="0"/>
          </p:cNvPicPr>
          <p:nvPr/>
        </p:nvPicPr>
        <p:blipFill>
          <a:blip r:embed="rId2">
            <a:extLst/>
          </a:blip>
          <a:stretch>
            <a:fillRect/>
          </a:stretch>
        </p:blipFill>
        <p:spPr>
          <a:xfrm>
            <a:off x="1727200" y="881062"/>
            <a:ext cx="5851525" cy="5807076"/>
          </a:xfrm>
          <a:prstGeom prst="rect">
            <a:avLst/>
          </a:prstGeom>
          <a:ln w="12700">
            <a:miter lim="400000"/>
          </a:ln>
        </p:spPr>
      </p:pic>
      <p:sp>
        <p:nvSpPr>
          <p:cNvPr id="346" name="Spinal Cord, Brainstem, Cerebellum, Cerebrum…"/>
          <p:cNvSpPr txBox="1"/>
          <p:nvPr/>
        </p:nvSpPr>
        <p:spPr>
          <a:xfrm>
            <a:off x="228600" y="150018"/>
            <a:ext cx="8486004"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l" defTabSz="914400">
              <a:spcBef>
                <a:spcPts val="1400"/>
              </a:spcBef>
              <a:defRPr b="1" sz="2400">
                <a:solidFill>
                  <a:srgbClr val="0433FF"/>
                </a:solidFill>
                <a:uFill>
                  <a:solidFill>
                    <a:srgbClr val="0433FF"/>
                  </a:solidFill>
                </a:uFill>
                <a:latin typeface="Helvetica"/>
                <a:ea typeface="Helvetica"/>
                <a:cs typeface="Helvetica"/>
                <a:sym typeface="Helvetica"/>
              </a:defRPr>
            </a:pPr>
            <a:r>
              <a:t>Spinal Cord, Brainstem, Cerebellum, Cerebrum</a:t>
            </a:r>
          </a:p>
          <a:p>
            <a:pPr marL="40639" marR="40639" algn="l"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CNS structures common to all vertebrates </a:t>
            </a:r>
            <a:r>
              <a:rPr b="1" sz="1400">
                <a:latin typeface="Helvetica"/>
                <a:ea typeface="Helvetica"/>
                <a:cs typeface="Helvetica"/>
                <a:sym typeface="Helvetica"/>
              </a:rPr>
              <a:t>(along with optic tectum and olfactory bulb)</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8" name="image.pdf" descr="image.pdf"/>
          <p:cNvPicPr>
            <a:picLocks noChangeAspect="0"/>
          </p:cNvPicPr>
          <p:nvPr/>
        </p:nvPicPr>
        <p:blipFill>
          <a:blip r:embed="rId2">
            <a:extLst/>
          </a:blip>
          <a:stretch>
            <a:fillRect/>
          </a:stretch>
        </p:blipFill>
        <p:spPr>
          <a:xfrm>
            <a:off x="228600" y="1244600"/>
            <a:ext cx="8686800" cy="4705350"/>
          </a:xfrm>
          <a:prstGeom prst="rect">
            <a:avLst/>
          </a:prstGeom>
          <a:ln w="12700">
            <a:miter lim="400000"/>
          </a:ln>
        </p:spPr>
      </p:pic>
      <p:sp>
        <p:nvSpPr>
          <p:cNvPr id="349" name="Dorsal placement of Vertebrate CNS…"/>
          <p:cNvSpPr txBox="1"/>
          <p:nvPr/>
        </p:nvSpPr>
        <p:spPr>
          <a:xfrm>
            <a:off x="395287" y="326231"/>
            <a:ext cx="5499285"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l" defTabSz="914400">
              <a:defRPr sz="2400">
                <a:uFill>
                  <a:solidFill>
                    <a:srgbClr val="000000"/>
                  </a:solidFill>
                </a:uFill>
                <a:latin typeface="+mn-lt"/>
                <a:ea typeface="+mn-ea"/>
                <a:cs typeface="+mn-cs"/>
                <a:sym typeface="Times"/>
              </a:defRPr>
            </a:pPr>
            <a:r>
              <a:rPr b="1">
                <a:solidFill>
                  <a:srgbClr val="0433FF"/>
                </a:solidFill>
                <a:uFill>
                  <a:solidFill>
                    <a:srgbClr val="0433FF"/>
                  </a:solidFill>
                </a:uFill>
                <a:latin typeface="Helvetica"/>
                <a:ea typeface="Helvetica"/>
                <a:cs typeface="Helvetica"/>
                <a:sym typeface="Helvetica"/>
              </a:rPr>
              <a:t>Dorsal placement of Vertebrate CNS</a:t>
            </a:r>
            <a:r>
              <a:rPr b="1" sz="1800">
                <a:latin typeface="Helvetica"/>
                <a:ea typeface="Helvetica"/>
                <a:cs typeface="Helvetica"/>
                <a:sym typeface="Helvetica"/>
              </a:rPr>
              <a:t> </a:t>
            </a:r>
            <a:endParaRPr b="1" sz="1800">
              <a:latin typeface="Helvetica"/>
              <a:ea typeface="Helvetica"/>
              <a:cs typeface="Helvetica"/>
              <a:sym typeface="Helvetica"/>
            </a:endParaRPr>
          </a:p>
          <a:p>
            <a:pPr marL="40639" marR="40639" algn="l" defTabSz="914400">
              <a:defRPr b="1" sz="1800">
                <a:uFill>
                  <a:solidFill>
                    <a:srgbClr val="000000"/>
                  </a:solidFill>
                </a:uFill>
                <a:latin typeface="Helvetica"/>
                <a:ea typeface="Helvetica"/>
                <a:cs typeface="Helvetica"/>
                <a:sym typeface="Helvetica"/>
              </a:defRPr>
            </a:pPr>
            <a:r>
              <a:t>vs. Ventral placement of Invertebrates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1" name="image.pdf" descr="image.pdf"/>
          <p:cNvPicPr>
            <a:picLocks noChangeAspect="0"/>
          </p:cNvPicPr>
          <p:nvPr/>
        </p:nvPicPr>
        <p:blipFill>
          <a:blip r:embed="rId2">
            <a:extLst/>
          </a:blip>
          <a:stretch>
            <a:fillRect/>
          </a:stretch>
        </p:blipFill>
        <p:spPr>
          <a:xfrm>
            <a:off x="381000" y="1828800"/>
            <a:ext cx="8458200" cy="2781300"/>
          </a:xfrm>
          <a:prstGeom prst="rect">
            <a:avLst/>
          </a:prstGeom>
          <a:ln w="12700">
            <a:miter lim="400000"/>
          </a:ln>
        </p:spPr>
      </p:pic>
      <p:sp>
        <p:nvSpPr>
          <p:cNvPr id="352" name="Frog"/>
          <p:cNvSpPr txBox="1"/>
          <p:nvPr/>
        </p:nvSpPr>
        <p:spPr>
          <a:xfrm>
            <a:off x="1774825" y="1000125"/>
            <a:ext cx="730757"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sz="2400">
                <a:uFill>
                  <a:solidFill>
                    <a:srgbClr val="000000"/>
                  </a:solidFill>
                </a:uFill>
                <a:latin typeface="+mn-lt"/>
                <a:ea typeface="+mn-ea"/>
                <a:cs typeface="+mn-cs"/>
                <a:sym typeface="Times"/>
              </a:defRPr>
            </a:lvl1pPr>
          </a:lstStyle>
          <a:p>
            <a:pPr/>
            <a:r>
              <a:t>Frog</a:t>
            </a:r>
          </a:p>
        </p:txBody>
      </p:sp>
      <p:sp>
        <p:nvSpPr>
          <p:cNvPr id="353" name="Fly"/>
          <p:cNvSpPr txBox="1"/>
          <p:nvPr/>
        </p:nvSpPr>
        <p:spPr>
          <a:xfrm>
            <a:off x="6324600" y="1003300"/>
            <a:ext cx="622300" cy="46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defRPr sz="2400">
                <a:uFill>
                  <a:solidFill>
                    <a:srgbClr val="000000"/>
                  </a:solidFill>
                </a:uFill>
                <a:latin typeface="+mn-lt"/>
                <a:ea typeface="+mn-ea"/>
                <a:cs typeface="+mn-cs"/>
                <a:sym typeface="Times"/>
              </a:defRPr>
            </a:lvl1pPr>
          </a:lstStyle>
          <a:p>
            <a:pPr/>
            <a:r>
              <a:t>Fly</a:t>
            </a:r>
          </a:p>
        </p:txBody>
      </p:sp>
      <p:sp>
        <p:nvSpPr>
          <p:cNvPr id="354" name="Bilateral Symmetry…"/>
          <p:cNvSpPr txBox="1"/>
          <p:nvPr/>
        </p:nvSpPr>
        <p:spPr>
          <a:xfrm>
            <a:off x="333375" y="237331"/>
            <a:ext cx="7688248"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l" defTabSz="914400">
              <a:defRPr b="1" sz="2400">
                <a:solidFill>
                  <a:srgbClr val="0433FF"/>
                </a:solidFill>
                <a:uFill>
                  <a:solidFill>
                    <a:srgbClr val="0433FF"/>
                  </a:solidFill>
                </a:uFill>
                <a:latin typeface="Helvetica"/>
                <a:ea typeface="Helvetica"/>
                <a:cs typeface="Helvetica"/>
                <a:sym typeface="Helvetica"/>
              </a:defRPr>
            </a:pPr>
            <a:r>
              <a:t>Bilateral Symmetry</a:t>
            </a:r>
          </a:p>
          <a:p>
            <a:pPr marL="40639" marR="40639" algn="l" defTabSz="914400">
              <a:defRPr b="1" sz="1800">
                <a:uFill>
                  <a:solidFill>
                    <a:srgbClr val="000000"/>
                  </a:solidFill>
                </a:uFill>
                <a:latin typeface="Helvetica"/>
                <a:ea typeface="Helvetica"/>
                <a:cs typeface="Helvetica"/>
                <a:sym typeface="Helvetica"/>
              </a:defRPr>
            </a:pPr>
            <a:r>
              <a:t>a result of symmetrical development of Nervous System from midline</a:t>
            </a:r>
          </a:p>
        </p:txBody>
      </p:sp>
      <p:sp>
        <p:nvSpPr>
          <p:cNvPr id="355" name="Line"/>
          <p:cNvSpPr/>
          <p:nvPr/>
        </p:nvSpPr>
        <p:spPr>
          <a:xfrm flipH="1">
            <a:off x="2146300" y="1485900"/>
            <a:ext cx="25400" cy="3200400"/>
          </a:xfrm>
          <a:prstGeom prst="line">
            <a:avLst/>
          </a:prstGeom>
          <a:ln w="12700">
            <a:solidFill>
              <a:srgbClr val="929292"/>
            </a:solidFill>
            <a:prstDash val="dash"/>
          </a:ln>
        </p:spPr>
        <p:txBody>
          <a:bodyPr lIns="50800" tIns="50800" rIns="50800" bIns="50800" anchor="ctr"/>
          <a:lstStyle/>
          <a:p>
            <a:pPr algn="l" defTabSz="457200">
              <a:defRPr sz="1200">
                <a:latin typeface="Helvetica"/>
                <a:ea typeface="Helvetica"/>
                <a:cs typeface="Helvetica"/>
                <a:sym typeface="Helvetica"/>
              </a:defRPr>
            </a:pPr>
          </a:p>
        </p:txBody>
      </p:sp>
      <p:sp>
        <p:nvSpPr>
          <p:cNvPr id="356" name="Medial"/>
          <p:cNvSpPr txBox="1"/>
          <p:nvPr/>
        </p:nvSpPr>
        <p:spPr>
          <a:xfrm>
            <a:off x="1757605" y="4877593"/>
            <a:ext cx="927101"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800">
                <a:solidFill>
                  <a:srgbClr val="929292"/>
                </a:solidFill>
                <a:uFill>
                  <a:solidFill>
                    <a:srgbClr val="929292"/>
                  </a:solidFill>
                </a:uFill>
                <a:latin typeface="Helvetica"/>
                <a:ea typeface="Helvetica"/>
                <a:cs typeface="Helvetica"/>
                <a:sym typeface="Helvetica"/>
              </a:defRPr>
            </a:lvl1pPr>
          </a:lstStyle>
          <a:p>
            <a:pPr/>
            <a:r>
              <a:t>Medial</a:t>
            </a:r>
          </a:p>
        </p:txBody>
      </p:sp>
      <p:sp>
        <p:nvSpPr>
          <p:cNvPr id="357" name="Lateral"/>
          <p:cNvSpPr txBox="1"/>
          <p:nvPr/>
        </p:nvSpPr>
        <p:spPr>
          <a:xfrm>
            <a:off x="3110062" y="4877593"/>
            <a:ext cx="939801"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800">
                <a:solidFill>
                  <a:srgbClr val="929292"/>
                </a:solidFill>
                <a:uFill>
                  <a:solidFill>
                    <a:srgbClr val="929292"/>
                  </a:solidFill>
                </a:uFill>
                <a:latin typeface="Helvetica"/>
                <a:ea typeface="Helvetica"/>
                <a:cs typeface="Helvetica"/>
                <a:sym typeface="Helvetica"/>
              </a:defRPr>
            </a:lvl1pPr>
          </a:lstStyle>
          <a:p>
            <a:pPr/>
            <a:r>
              <a:t>Lateral</a:t>
            </a:r>
          </a:p>
        </p:txBody>
      </p:sp>
      <p:sp>
        <p:nvSpPr>
          <p:cNvPr id="358" name="Lateral"/>
          <p:cNvSpPr txBox="1"/>
          <p:nvPr/>
        </p:nvSpPr>
        <p:spPr>
          <a:xfrm>
            <a:off x="354162" y="4877593"/>
            <a:ext cx="965201"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800">
                <a:solidFill>
                  <a:srgbClr val="929292"/>
                </a:solidFill>
                <a:uFill>
                  <a:solidFill>
                    <a:srgbClr val="929292"/>
                  </a:solidFill>
                </a:uFill>
                <a:latin typeface="Helvetica"/>
                <a:ea typeface="Helvetica"/>
                <a:cs typeface="Helvetica"/>
                <a:sym typeface="Helvetica"/>
              </a:defRPr>
            </a:lvl1pPr>
          </a:lstStyle>
          <a:p>
            <a:pPr/>
            <a:r>
              <a:t>Lateral</a:t>
            </a:r>
          </a:p>
        </p:txBody>
      </p:sp>
      <p:sp>
        <p:nvSpPr>
          <p:cNvPr id="359" name="Line"/>
          <p:cNvSpPr/>
          <p:nvPr/>
        </p:nvSpPr>
        <p:spPr>
          <a:xfrm flipH="1">
            <a:off x="6731000" y="1549400"/>
            <a:ext cx="25400" cy="3200400"/>
          </a:xfrm>
          <a:prstGeom prst="line">
            <a:avLst/>
          </a:prstGeom>
          <a:ln w="12700">
            <a:solidFill>
              <a:srgbClr val="929292"/>
            </a:solidFill>
            <a:prstDash val="dash"/>
          </a:ln>
        </p:spPr>
        <p:txBody>
          <a:bodyPr lIns="50800" tIns="50800" rIns="50800" bIns="50800" anchor="ctr"/>
          <a:lstStyle/>
          <a:p>
            <a:pPr algn="l" defTabSz="457200">
              <a:defRPr sz="1200">
                <a:latin typeface="Helvetica"/>
                <a:ea typeface="Helvetica"/>
                <a:cs typeface="Helvetica"/>
                <a:sym typeface="Helvetica"/>
              </a:defRPr>
            </a:pPr>
          </a:p>
        </p:txBody>
      </p:sp>
      <p:sp>
        <p:nvSpPr>
          <p:cNvPr id="360" name="Medial"/>
          <p:cNvSpPr txBox="1"/>
          <p:nvPr/>
        </p:nvSpPr>
        <p:spPr>
          <a:xfrm>
            <a:off x="6342305" y="4877593"/>
            <a:ext cx="914401"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800">
                <a:solidFill>
                  <a:srgbClr val="929292"/>
                </a:solidFill>
                <a:uFill>
                  <a:solidFill>
                    <a:srgbClr val="929292"/>
                  </a:solidFill>
                </a:uFill>
                <a:latin typeface="Helvetica"/>
                <a:ea typeface="Helvetica"/>
                <a:cs typeface="Helvetica"/>
                <a:sym typeface="Helvetica"/>
              </a:defRPr>
            </a:lvl1pPr>
          </a:lstStyle>
          <a:p>
            <a:pPr/>
            <a:r>
              <a:t>Medial</a:t>
            </a:r>
          </a:p>
        </p:txBody>
      </p:sp>
      <p:sp>
        <p:nvSpPr>
          <p:cNvPr id="361" name="Lateral"/>
          <p:cNvSpPr txBox="1"/>
          <p:nvPr/>
        </p:nvSpPr>
        <p:spPr>
          <a:xfrm>
            <a:off x="7694762" y="4877593"/>
            <a:ext cx="977901"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800">
                <a:solidFill>
                  <a:srgbClr val="929292"/>
                </a:solidFill>
                <a:uFill>
                  <a:solidFill>
                    <a:srgbClr val="929292"/>
                  </a:solidFill>
                </a:uFill>
                <a:latin typeface="Helvetica"/>
                <a:ea typeface="Helvetica"/>
                <a:cs typeface="Helvetica"/>
                <a:sym typeface="Helvetica"/>
              </a:defRPr>
            </a:lvl1pPr>
          </a:lstStyle>
          <a:p>
            <a:pPr/>
            <a:r>
              <a:t>Lateral</a:t>
            </a:r>
          </a:p>
        </p:txBody>
      </p:sp>
      <p:sp>
        <p:nvSpPr>
          <p:cNvPr id="362" name="Lateral"/>
          <p:cNvSpPr txBox="1"/>
          <p:nvPr/>
        </p:nvSpPr>
        <p:spPr>
          <a:xfrm>
            <a:off x="4938862" y="4877593"/>
            <a:ext cx="1016001"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800">
                <a:solidFill>
                  <a:srgbClr val="929292"/>
                </a:solidFill>
                <a:uFill>
                  <a:solidFill>
                    <a:srgbClr val="929292"/>
                  </a:solidFill>
                </a:uFill>
                <a:latin typeface="Helvetica"/>
                <a:ea typeface="Helvetica"/>
                <a:cs typeface="Helvetica"/>
                <a:sym typeface="Helvetica"/>
              </a:defRPr>
            </a:lvl1pPr>
          </a:lstStyle>
          <a:p>
            <a:pPr/>
            <a:r>
              <a:t>Lateral</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4" name="image.pdf" descr="image.pdf"/>
          <p:cNvPicPr>
            <a:picLocks noChangeAspect="0"/>
          </p:cNvPicPr>
          <p:nvPr/>
        </p:nvPicPr>
        <p:blipFill>
          <a:blip r:embed="rId2">
            <a:extLst/>
          </a:blip>
          <a:stretch>
            <a:fillRect/>
          </a:stretch>
        </p:blipFill>
        <p:spPr>
          <a:xfrm>
            <a:off x="203200" y="1489075"/>
            <a:ext cx="8750300" cy="5205413"/>
          </a:xfrm>
          <a:prstGeom prst="rect">
            <a:avLst/>
          </a:prstGeom>
          <a:ln w="12700">
            <a:miter lim="400000"/>
          </a:ln>
        </p:spPr>
      </p:pic>
      <p:sp>
        <p:nvSpPr>
          <p:cNvPr id="365" name="Bilateral Symmetry is not a given..."/>
          <p:cNvSpPr txBox="1"/>
          <p:nvPr/>
        </p:nvSpPr>
        <p:spPr>
          <a:xfrm>
            <a:off x="357653" y="439737"/>
            <a:ext cx="520289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2400">
                <a:solidFill>
                  <a:srgbClr val="0433FF"/>
                </a:solidFill>
                <a:uFill>
                  <a:solidFill>
                    <a:srgbClr val="0433FF"/>
                  </a:solidFill>
                </a:uFill>
                <a:latin typeface="Helvetica"/>
                <a:ea typeface="Helvetica"/>
                <a:cs typeface="Helvetica"/>
                <a:sym typeface="Helvetica"/>
              </a:defRPr>
            </a:lvl1pPr>
          </a:lstStyle>
          <a:p>
            <a:pPr/>
            <a:r>
              <a:t>Bilateral Symmetry is not a given...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7" name="image.pdf" descr="image.pdf"/>
          <p:cNvPicPr>
            <a:picLocks noChangeAspect="0"/>
          </p:cNvPicPr>
          <p:nvPr/>
        </p:nvPicPr>
        <p:blipFill>
          <a:blip r:embed="rId2">
            <a:extLst/>
          </a:blip>
          <a:stretch>
            <a:fillRect/>
          </a:stretch>
        </p:blipFill>
        <p:spPr>
          <a:xfrm>
            <a:off x="5154612" y="1258887"/>
            <a:ext cx="4486276" cy="5840413"/>
          </a:xfrm>
          <a:prstGeom prst="rect">
            <a:avLst/>
          </a:prstGeom>
          <a:ln w="12700">
            <a:miter lim="400000"/>
          </a:ln>
        </p:spPr>
      </p:pic>
      <p:sp>
        <p:nvSpPr>
          <p:cNvPr id="368" name="1. Spinal cord…"/>
          <p:cNvSpPr txBox="1"/>
          <p:nvPr/>
        </p:nvSpPr>
        <p:spPr>
          <a:xfrm>
            <a:off x="515937" y="1279525"/>
            <a:ext cx="5308601" cy="287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l" defTabSz="914400">
              <a:spcBef>
                <a:spcPts val="1400"/>
              </a:spcBef>
              <a:defRPr b="1" sz="2400">
                <a:solidFill>
                  <a:srgbClr val="D84800"/>
                </a:solidFill>
                <a:uFill>
                  <a:solidFill>
                    <a:srgbClr val="D84800"/>
                  </a:solidFill>
                </a:uFill>
                <a:latin typeface="Helvetica"/>
                <a:ea typeface="Helvetica"/>
                <a:cs typeface="Helvetica"/>
                <a:sym typeface="Helvetica"/>
              </a:defRPr>
            </a:pPr>
            <a:r>
              <a:t>1. Spinal cord</a:t>
            </a:r>
          </a:p>
          <a:p>
            <a:pPr marL="40639" marR="40639" algn="l" defTabSz="914400">
              <a:spcBef>
                <a:spcPts val="1400"/>
              </a:spcBef>
              <a:defRPr b="1" sz="2400">
                <a:uFill>
                  <a:solidFill>
                    <a:srgbClr val="000000"/>
                  </a:solidFill>
                </a:uFill>
                <a:latin typeface="Helvetica"/>
                <a:ea typeface="Helvetica"/>
                <a:cs typeface="Helvetica"/>
                <a:sym typeface="Helvetica"/>
              </a:defRPr>
            </a:pPr>
            <a:r>
              <a:t>from base of skull to lumbar vertebra</a:t>
            </a:r>
          </a:p>
          <a:p>
            <a:pPr marL="40639" marR="40639" algn="l" defTabSz="914400">
              <a:spcBef>
                <a:spcPts val="1400"/>
              </a:spcBef>
              <a:defRPr b="1" sz="2400">
                <a:uFill>
                  <a:solidFill>
                    <a:srgbClr val="000000"/>
                  </a:solidFill>
                </a:uFill>
                <a:latin typeface="Helvetica"/>
                <a:ea typeface="Helvetica"/>
                <a:cs typeface="Helvetica"/>
                <a:sym typeface="Helvetica"/>
              </a:defRPr>
            </a:pPr>
            <a:r>
              <a:t>sensory info from trunk &amp; limbs</a:t>
            </a:r>
          </a:p>
          <a:p>
            <a:pPr marL="40639" marR="40639" algn="l" defTabSz="914400">
              <a:spcBef>
                <a:spcPts val="1400"/>
              </a:spcBef>
              <a:defRPr b="1" sz="2400">
                <a:uFill>
                  <a:solidFill>
                    <a:srgbClr val="000000"/>
                  </a:solidFill>
                </a:uFill>
                <a:latin typeface="Helvetica"/>
                <a:ea typeface="Helvetica"/>
                <a:cs typeface="Helvetica"/>
                <a:sym typeface="Helvetica"/>
              </a:defRPr>
            </a:pPr>
            <a:r>
              <a:t>voluntary &amp; reflex &amp; autonomic motor output</a:t>
            </a:r>
          </a:p>
        </p:txBody>
      </p:sp>
      <p:grpSp>
        <p:nvGrpSpPr>
          <p:cNvPr id="374" name="Group"/>
          <p:cNvGrpSpPr/>
          <p:nvPr/>
        </p:nvGrpSpPr>
        <p:grpSpPr>
          <a:xfrm>
            <a:off x="1684240" y="4275137"/>
            <a:ext cx="2235396" cy="1423989"/>
            <a:chOff x="0" y="0"/>
            <a:chExt cx="2235395" cy="1423987"/>
          </a:xfrm>
        </p:grpSpPr>
        <p:sp>
          <p:nvSpPr>
            <p:cNvPr id="369" name="Line"/>
            <p:cNvSpPr/>
            <p:nvPr/>
          </p:nvSpPr>
          <p:spPr>
            <a:xfrm flipH="1" rot="10800000">
              <a:off x="0" y="0"/>
              <a:ext cx="1145852" cy="1422400"/>
            </a:xfrm>
            <a:custGeom>
              <a:avLst/>
              <a:gdLst/>
              <a:ahLst/>
              <a:cxnLst>
                <a:cxn ang="0">
                  <a:pos x="wd2" y="hd2"/>
                </a:cxn>
                <a:cxn ang="5400000">
                  <a:pos x="wd2" y="hd2"/>
                </a:cxn>
                <a:cxn ang="10800000">
                  <a:pos x="wd2" y="hd2"/>
                </a:cxn>
                <a:cxn ang="16200000">
                  <a:pos x="wd2" y="hd2"/>
                </a:cxn>
              </a:cxnLst>
              <a:rect l="0" t="0" r="r" b="b"/>
              <a:pathLst>
                <a:path w="21134" h="21456" fill="norm" stroke="1" extrusionOk="0">
                  <a:moveTo>
                    <a:pt x="21134" y="3568"/>
                  </a:moveTo>
                  <a:cubicBezTo>
                    <a:pt x="20870" y="3089"/>
                    <a:pt x="20694" y="2586"/>
                    <a:pt x="20343" y="2179"/>
                  </a:cubicBezTo>
                  <a:cubicBezTo>
                    <a:pt x="18731" y="287"/>
                    <a:pt x="14393" y="144"/>
                    <a:pt x="11902" y="0"/>
                  </a:cubicBezTo>
                  <a:cubicBezTo>
                    <a:pt x="6187" y="311"/>
                    <a:pt x="3666" y="1844"/>
                    <a:pt x="824" y="5747"/>
                  </a:cubicBezTo>
                  <a:cubicBezTo>
                    <a:pt x="32" y="8022"/>
                    <a:pt x="-466" y="10584"/>
                    <a:pt x="648" y="12907"/>
                  </a:cubicBezTo>
                  <a:cubicBezTo>
                    <a:pt x="2435" y="16691"/>
                    <a:pt x="6920" y="20427"/>
                    <a:pt x="11755" y="21456"/>
                  </a:cubicBezTo>
                  <a:cubicBezTo>
                    <a:pt x="14364" y="21313"/>
                    <a:pt x="17412" y="21600"/>
                    <a:pt x="19727" y="20307"/>
                  </a:cubicBezTo>
                  <a:cubicBezTo>
                    <a:pt x="20079" y="19852"/>
                    <a:pt x="20519" y="19421"/>
                    <a:pt x="20519" y="18894"/>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370" name="Line"/>
            <p:cNvSpPr/>
            <p:nvPr/>
          </p:nvSpPr>
          <p:spPr>
            <a:xfrm rot="10800000">
              <a:off x="1089543" y="1587"/>
              <a:ext cx="1145852" cy="1422401"/>
            </a:xfrm>
            <a:custGeom>
              <a:avLst/>
              <a:gdLst/>
              <a:ahLst/>
              <a:cxnLst>
                <a:cxn ang="0">
                  <a:pos x="wd2" y="hd2"/>
                </a:cxn>
                <a:cxn ang="5400000">
                  <a:pos x="wd2" y="hd2"/>
                </a:cxn>
                <a:cxn ang="10800000">
                  <a:pos x="wd2" y="hd2"/>
                </a:cxn>
                <a:cxn ang="16200000">
                  <a:pos x="wd2" y="hd2"/>
                </a:cxn>
              </a:cxnLst>
              <a:rect l="0" t="0" r="r" b="b"/>
              <a:pathLst>
                <a:path w="21134" h="21456" fill="norm" stroke="1" extrusionOk="0">
                  <a:moveTo>
                    <a:pt x="21134" y="3568"/>
                  </a:moveTo>
                  <a:cubicBezTo>
                    <a:pt x="20870" y="3089"/>
                    <a:pt x="20694" y="2586"/>
                    <a:pt x="20343" y="2179"/>
                  </a:cubicBezTo>
                  <a:cubicBezTo>
                    <a:pt x="18731" y="287"/>
                    <a:pt x="14393" y="144"/>
                    <a:pt x="11902" y="0"/>
                  </a:cubicBezTo>
                  <a:cubicBezTo>
                    <a:pt x="6187" y="311"/>
                    <a:pt x="3666" y="1844"/>
                    <a:pt x="824" y="5747"/>
                  </a:cubicBezTo>
                  <a:cubicBezTo>
                    <a:pt x="32" y="8022"/>
                    <a:pt x="-466" y="10584"/>
                    <a:pt x="648" y="12907"/>
                  </a:cubicBezTo>
                  <a:cubicBezTo>
                    <a:pt x="2435" y="16691"/>
                    <a:pt x="6920" y="20427"/>
                    <a:pt x="11755" y="21456"/>
                  </a:cubicBezTo>
                  <a:cubicBezTo>
                    <a:pt x="14364" y="21313"/>
                    <a:pt x="17412" y="21600"/>
                    <a:pt x="19727" y="20307"/>
                  </a:cubicBezTo>
                  <a:cubicBezTo>
                    <a:pt x="20079" y="19852"/>
                    <a:pt x="20519" y="19421"/>
                    <a:pt x="20519" y="18894"/>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371" name="Line"/>
            <p:cNvSpPr/>
            <p:nvPr/>
          </p:nvSpPr>
          <p:spPr>
            <a:xfrm>
              <a:off x="1066897" y="176212"/>
              <a:ext cx="913210" cy="1135063"/>
            </a:xfrm>
            <a:custGeom>
              <a:avLst/>
              <a:gdLst/>
              <a:ahLst/>
              <a:cxnLst>
                <a:cxn ang="0">
                  <a:pos x="wd2" y="hd2"/>
                </a:cxn>
                <a:cxn ang="5400000">
                  <a:pos x="wd2" y="hd2"/>
                </a:cxn>
                <a:cxn ang="10800000">
                  <a:pos x="wd2" y="hd2"/>
                </a:cxn>
                <a:cxn ang="16200000">
                  <a:pos x="wd2" y="hd2"/>
                </a:cxn>
              </a:cxnLst>
              <a:rect l="0" t="0" r="r" b="b"/>
              <a:pathLst>
                <a:path w="21276" h="21510" fill="norm" stroke="1" extrusionOk="0">
                  <a:moveTo>
                    <a:pt x="999" y="6438"/>
                  </a:moveTo>
                  <a:cubicBezTo>
                    <a:pt x="3070" y="6257"/>
                    <a:pt x="3033" y="6227"/>
                    <a:pt x="4549" y="5475"/>
                  </a:cubicBezTo>
                  <a:cubicBezTo>
                    <a:pt x="5511" y="3730"/>
                    <a:pt x="7693" y="1324"/>
                    <a:pt x="10245" y="1143"/>
                  </a:cubicBezTo>
                  <a:cubicBezTo>
                    <a:pt x="11355" y="1053"/>
                    <a:pt x="12464" y="1023"/>
                    <a:pt x="13611" y="963"/>
                  </a:cubicBezTo>
                  <a:cubicBezTo>
                    <a:pt x="14795" y="872"/>
                    <a:pt x="17162" y="662"/>
                    <a:pt x="17162" y="662"/>
                  </a:cubicBezTo>
                  <a:cubicBezTo>
                    <a:pt x="17753" y="451"/>
                    <a:pt x="18308" y="181"/>
                    <a:pt x="18937" y="0"/>
                  </a:cubicBezTo>
                  <a:cubicBezTo>
                    <a:pt x="19899" y="211"/>
                    <a:pt x="20232" y="752"/>
                    <a:pt x="21119" y="1294"/>
                  </a:cubicBezTo>
                  <a:cubicBezTo>
                    <a:pt x="21600" y="2557"/>
                    <a:pt x="20934" y="2497"/>
                    <a:pt x="19714" y="3219"/>
                  </a:cubicBezTo>
                  <a:cubicBezTo>
                    <a:pt x="18308" y="4001"/>
                    <a:pt x="17347" y="4573"/>
                    <a:pt x="15978" y="5295"/>
                  </a:cubicBezTo>
                  <a:cubicBezTo>
                    <a:pt x="14795" y="5866"/>
                    <a:pt x="13204" y="7701"/>
                    <a:pt x="13204" y="7701"/>
                  </a:cubicBezTo>
                  <a:cubicBezTo>
                    <a:pt x="12834" y="10289"/>
                    <a:pt x="13648" y="12846"/>
                    <a:pt x="15793" y="14921"/>
                  </a:cubicBezTo>
                  <a:cubicBezTo>
                    <a:pt x="17310" y="16396"/>
                    <a:pt x="18863" y="17238"/>
                    <a:pt x="19714" y="19103"/>
                  </a:cubicBezTo>
                  <a:cubicBezTo>
                    <a:pt x="18863" y="21600"/>
                    <a:pt x="18382" y="21028"/>
                    <a:pt x="14795" y="21359"/>
                  </a:cubicBezTo>
                  <a:cubicBezTo>
                    <a:pt x="14203" y="21389"/>
                    <a:pt x="13019" y="21510"/>
                    <a:pt x="13019" y="21510"/>
                  </a:cubicBezTo>
                  <a:cubicBezTo>
                    <a:pt x="8137" y="20878"/>
                    <a:pt x="6510" y="17569"/>
                    <a:pt x="3551" y="14921"/>
                  </a:cubicBezTo>
                  <a:cubicBezTo>
                    <a:pt x="2663" y="14109"/>
                    <a:pt x="1516" y="12364"/>
                    <a:pt x="0" y="12364"/>
                  </a:cubicBezTo>
                </a:path>
              </a:pathLst>
            </a:custGeom>
            <a:solidFill>
              <a:srgbClr val="A8D200"/>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372" name="Line"/>
            <p:cNvSpPr/>
            <p:nvPr/>
          </p:nvSpPr>
          <p:spPr>
            <a:xfrm flipH="1">
              <a:off x="252113" y="185737"/>
              <a:ext cx="913210" cy="1135063"/>
            </a:xfrm>
            <a:custGeom>
              <a:avLst/>
              <a:gdLst/>
              <a:ahLst/>
              <a:cxnLst>
                <a:cxn ang="0">
                  <a:pos x="wd2" y="hd2"/>
                </a:cxn>
                <a:cxn ang="5400000">
                  <a:pos x="wd2" y="hd2"/>
                </a:cxn>
                <a:cxn ang="10800000">
                  <a:pos x="wd2" y="hd2"/>
                </a:cxn>
                <a:cxn ang="16200000">
                  <a:pos x="wd2" y="hd2"/>
                </a:cxn>
              </a:cxnLst>
              <a:rect l="0" t="0" r="r" b="b"/>
              <a:pathLst>
                <a:path w="21276" h="21510" fill="norm" stroke="1" extrusionOk="0">
                  <a:moveTo>
                    <a:pt x="999" y="6438"/>
                  </a:moveTo>
                  <a:cubicBezTo>
                    <a:pt x="3070" y="6257"/>
                    <a:pt x="3033" y="6227"/>
                    <a:pt x="4549" y="5475"/>
                  </a:cubicBezTo>
                  <a:cubicBezTo>
                    <a:pt x="5511" y="3730"/>
                    <a:pt x="7693" y="1324"/>
                    <a:pt x="10245" y="1143"/>
                  </a:cubicBezTo>
                  <a:cubicBezTo>
                    <a:pt x="11355" y="1053"/>
                    <a:pt x="12464" y="1023"/>
                    <a:pt x="13611" y="963"/>
                  </a:cubicBezTo>
                  <a:cubicBezTo>
                    <a:pt x="14795" y="872"/>
                    <a:pt x="17162" y="662"/>
                    <a:pt x="17162" y="662"/>
                  </a:cubicBezTo>
                  <a:cubicBezTo>
                    <a:pt x="17753" y="451"/>
                    <a:pt x="18308" y="181"/>
                    <a:pt x="18937" y="0"/>
                  </a:cubicBezTo>
                  <a:cubicBezTo>
                    <a:pt x="19899" y="211"/>
                    <a:pt x="20232" y="752"/>
                    <a:pt x="21119" y="1294"/>
                  </a:cubicBezTo>
                  <a:cubicBezTo>
                    <a:pt x="21600" y="2557"/>
                    <a:pt x="20934" y="2497"/>
                    <a:pt x="19714" y="3219"/>
                  </a:cubicBezTo>
                  <a:cubicBezTo>
                    <a:pt x="18308" y="4001"/>
                    <a:pt x="17347" y="4573"/>
                    <a:pt x="15978" y="5295"/>
                  </a:cubicBezTo>
                  <a:cubicBezTo>
                    <a:pt x="14795" y="5866"/>
                    <a:pt x="13204" y="7701"/>
                    <a:pt x="13204" y="7701"/>
                  </a:cubicBezTo>
                  <a:cubicBezTo>
                    <a:pt x="12834" y="10289"/>
                    <a:pt x="13648" y="12846"/>
                    <a:pt x="15793" y="14921"/>
                  </a:cubicBezTo>
                  <a:cubicBezTo>
                    <a:pt x="17310" y="16396"/>
                    <a:pt x="18863" y="17238"/>
                    <a:pt x="19714" y="19103"/>
                  </a:cubicBezTo>
                  <a:cubicBezTo>
                    <a:pt x="18863" y="21600"/>
                    <a:pt x="18382" y="21028"/>
                    <a:pt x="14795" y="21359"/>
                  </a:cubicBezTo>
                  <a:cubicBezTo>
                    <a:pt x="14203" y="21389"/>
                    <a:pt x="13019" y="21510"/>
                    <a:pt x="13019" y="21510"/>
                  </a:cubicBezTo>
                  <a:cubicBezTo>
                    <a:pt x="8137" y="20878"/>
                    <a:pt x="6510" y="17569"/>
                    <a:pt x="3551" y="14921"/>
                  </a:cubicBezTo>
                  <a:cubicBezTo>
                    <a:pt x="2663" y="14109"/>
                    <a:pt x="1516" y="12364"/>
                    <a:pt x="0" y="12364"/>
                  </a:cubicBezTo>
                </a:path>
              </a:pathLst>
            </a:custGeom>
            <a:solidFill>
              <a:srgbClr val="A8D200"/>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373" name="Shape"/>
            <p:cNvSpPr/>
            <p:nvPr/>
          </p:nvSpPr>
          <p:spPr>
            <a:xfrm>
              <a:off x="1019630" y="574675"/>
              <a:ext cx="122229" cy="123170"/>
            </a:xfrm>
            <a:custGeom>
              <a:avLst/>
              <a:gdLst/>
              <a:ahLst/>
              <a:cxnLst>
                <a:cxn ang="0">
                  <a:pos x="wd2" y="hd2"/>
                </a:cxn>
                <a:cxn ang="5400000">
                  <a:pos x="wd2" y="hd2"/>
                </a:cxn>
                <a:cxn ang="10800000">
                  <a:pos x="wd2" y="hd2"/>
                </a:cxn>
                <a:cxn ang="16200000">
                  <a:pos x="wd2" y="hd2"/>
                </a:cxn>
              </a:cxnLst>
              <a:rect l="0" t="0" r="r" b="b"/>
              <a:pathLst>
                <a:path w="13744" h="20191" fill="norm" stroke="1" extrusionOk="0">
                  <a:moveTo>
                    <a:pt x="6497" y="0"/>
                  </a:moveTo>
                  <a:cubicBezTo>
                    <a:pt x="4500" y="939"/>
                    <a:pt x="-5120" y="1878"/>
                    <a:pt x="3593" y="17843"/>
                  </a:cubicBezTo>
                  <a:cubicBezTo>
                    <a:pt x="5589" y="21600"/>
                    <a:pt x="8675" y="19252"/>
                    <a:pt x="11216" y="20191"/>
                  </a:cubicBezTo>
                  <a:cubicBezTo>
                    <a:pt x="16480" y="6104"/>
                    <a:pt x="12850" y="0"/>
                    <a:pt x="6497" y="0"/>
                  </a:cubicBezTo>
                  <a:close/>
                </a:path>
              </a:pathLst>
            </a:custGeom>
            <a:solidFill>
              <a:srgbClr val="00A8AA"/>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375" name="7 parts of the Mammalian Central Nervous System"/>
          <p:cNvSpPr txBox="1"/>
          <p:nvPr>
            <p:ph type="title"/>
          </p:nvPr>
        </p:nvSpPr>
        <p:spPr>
          <a:xfrm>
            <a:off x="566737" y="0"/>
            <a:ext cx="8243888" cy="1717675"/>
          </a:xfrm>
          <a:prstGeom prst="rect">
            <a:avLst/>
          </a:prstGeom>
        </p:spPr>
        <p:txBody>
          <a:bodyPr/>
          <a:lstStyle>
            <a:lvl1pPr algn="l">
              <a:defRPr b="1" sz="2400">
                <a:solidFill>
                  <a:srgbClr val="0433FF"/>
                </a:solidFill>
                <a:uFill>
                  <a:solidFill>
                    <a:srgbClr val="0433FF"/>
                  </a:solidFill>
                </a:uFill>
                <a:latin typeface="Helvetica"/>
                <a:ea typeface="Helvetica"/>
                <a:cs typeface="Helvetica"/>
                <a:sym typeface="Helvetica"/>
              </a:defRPr>
            </a:lvl1pPr>
          </a:lstStyle>
          <a:p>
            <a:pPr/>
            <a:r>
              <a:t>7 parts of the Mammalian Central Nervous System</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82" name="Group"/>
          <p:cNvGrpSpPr/>
          <p:nvPr/>
        </p:nvGrpSpPr>
        <p:grpSpPr>
          <a:xfrm>
            <a:off x="2576687" y="2116063"/>
            <a:ext cx="4082702" cy="2836938"/>
            <a:chOff x="0" y="0"/>
            <a:chExt cx="4082700" cy="2836936"/>
          </a:xfrm>
        </p:grpSpPr>
        <p:sp>
          <p:nvSpPr>
            <p:cNvPr id="377" name="Line"/>
            <p:cNvSpPr/>
            <p:nvPr/>
          </p:nvSpPr>
          <p:spPr>
            <a:xfrm flipH="1" rot="10800000">
              <a:off x="-1" y="0"/>
              <a:ext cx="2091191" cy="2833774"/>
            </a:xfrm>
            <a:custGeom>
              <a:avLst/>
              <a:gdLst/>
              <a:ahLst/>
              <a:cxnLst>
                <a:cxn ang="0">
                  <a:pos x="wd2" y="hd2"/>
                </a:cxn>
                <a:cxn ang="5400000">
                  <a:pos x="wd2" y="hd2"/>
                </a:cxn>
                <a:cxn ang="10800000">
                  <a:pos x="wd2" y="hd2"/>
                </a:cxn>
                <a:cxn ang="16200000">
                  <a:pos x="wd2" y="hd2"/>
                </a:cxn>
              </a:cxnLst>
              <a:rect l="0" t="0" r="r" b="b"/>
              <a:pathLst>
                <a:path w="21134" h="21456" fill="norm" stroke="1" extrusionOk="0">
                  <a:moveTo>
                    <a:pt x="21134" y="3568"/>
                  </a:moveTo>
                  <a:cubicBezTo>
                    <a:pt x="20870" y="3089"/>
                    <a:pt x="20694" y="2586"/>
                    <a:pt x="20343" y="2179"/>
                  </a:cubicBezTo>
                  <a:cubicBezTo>
                    <a:pt x="18731" y="287"/>
                    <a:pt x="14393" y="144"/>
                    <a:pt x="11902" y="0"/>
                  </a:cubicBezTo>
                  <a:cubicBezTo>
                    <a:pt x="6187" y="311"/>
                    <a:pt x="3666" y="1844"/>
                    <a:pt x="824" y="5747"/>
                  </a:cubicBezTo>
                  <a:cubicBezTo>
                    <a:pt x="32" y="8022"/>
                    <a:pt x="-466" y="10584"/>
                    <a:pt x="648" y="12907"/>
                  </a:cubicBezTo>
                  <a:cubicBezTo>
                    <a:pt x="2435" y="16691"/>
                    <a:pt x="6920" y="20427"/>
                    <a:pt x="11755" y="21456"/>
                  </a:cubicBezTo>
                  <a:cubicBezTo>
                    <a:pt x="14364" y="21313"/>
                    <a:pt x="17412" y="21600"/>
                    <a:pt x="19727" y="20307"/>
                  </a:cubicBezTo>
                  <a:cubicBezTo>
                    <a:pt x="20079" y="19852"/>
                    <a:pt x="20519" y="19421"/>
                    <a:pt x="20519" y="18894"/>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378" name="Line"/>
            <p:cNvSpPr/>
            <p:nvPr/>
          </p:nvSpPr>
          <p:spPr>
            <a:xfrm rot="10800000">
              <a:off x="1991511" y="3162"/>
              <a:ext cx="2091190" cy="2833775"/>
            </a:xfrm>
            <a:custGeom>
              <a:avLst/>
              <a:gdLst/>
              <a:ahLst/>
              <a:cxnLst>
                <a:cxn ang="0">
                  <a:pos x="wd2" y="hd2"/>
                </a:cxn>
                <a:cxn ang="5400000">
                  <a:pos x="wd2" y="hd2"/>
                </a:cxn>
                <a:cxn ang="10800000">
                  <a:pos x="wd2" y="hd2"/>
                </a:cxn>
                <a:cxn ang="16200000">
                  <a:pos x="wd2" y="hd2"/>
                </a:cxn>
              </a:cxnLst>
              <a:rect l="0" t="0" r="r" b="b"/>
              <a:pathLst>
                <a:path w="21134" h="21456" fill="norm" stroke="1" extrusionOk="0">
                  <a:moveTo>
                    <a:pt x="21134" y="3568"/>
                  </a:moveTo>
                  <a:cubicBezTo>
                    <a:pt x="20870" y="3089"/>
                    <a:pt x="20694" y="2586"/>
                    <a:pt x="20343" y="2179"/>
                  </a:cubicBezTo>
                  <a:cubicBezTo>
                    <a:pt x="18731" y="287"/>
                    <a:pt x="14393" y="144"/>
                    <a:pt x="11902" y="0"/>
                  </a:cubicBezTo>
                  <a:cubicBezTo>
                    <a:pt x="6187" y="311"/>
                    <a:pt x="3666" y="1844"/>
                    <a:pt x="824" y="5747"/>
                  </a:cubicBezTo>
                  <a:cubicBezTo>
                    <a:pt x="32" y="8022"/>
                    <a:pt x="-466" y="10584"/>
                    <a:pt x="648" y="12907"/>
                  </a:cubicBezTo>
                  <a:cubicBezTo>
                    <a:pt x="2435" y="16691"/>
                    <a:pt x="6920" y="20427"/>
                    <a:pt x="11755" y="21456"/>
                  </a:cubicBezTo>
                  <a:cubicBezTo>
                    <a:pt x="14364" y="21313"/>
                    <a:pt x="17412" y="21600"/>
                    <a:pt x="19727" y="20307"/>
                  </a:cubicBezTo>
                  <a:cubicBezTo>
                    <a:pt x="20079" y="19852"/>
                    <a:pt x="20519" y="19421"/>
                    <a:pt x="20519" y="18894"/>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379" name="Line"/>
            <p:cNvSpPr/>
            <p:nvPr/>
          </p:nvSpPr>
          <p:spPr>
            <a:xfrm>
              <a:off x="1948569" y="351058"/>
              <a:ext cx="1667875" cy="2261327"/>
            </a:xfrm>
            <a:custGeom>
              <a:avLst/>
              <a:gdLst/>
              <a:ahLst/>
              <a:cxnLst>
                <a:cxn ang="0">
                  <a:pos x="wd2" y="hd2"/>
                </a:cxn>
                <a:cxn ang="5400000">
                  <a:pos x="wd2" y="hd2"/>
                </a:cxn>
                <a:cxn ang="10800000">
                  <a:pos x="wd2" y="hd2"/>
                </a:cxn>
                <a:cxn ang="16200000">
                  <a:pos x="wd2" y="hd2"/>
                </a:cxn>
              </a:cxnLst>
              <a:rect l="0" t="0" r="r" b="b"/>
              <a:pathLst>
                <a:path w="21276" h="21510" fill="norm" stroke="1" extrusionOk="0">
                  <a:moveTo>
                    <a:pt x="999" y="6438"/>
                  </a:moveTo>
                  <a:cubicBezTo>
                    <a:pt x="3070" y="6257"/>
                    <a:pt x="3033" y="6227"/>
                    <a:pt x="4549" y="5475"/>
                  </a:cubicBezTo>
                  <a:cubicBezTo>
                    <a:pt x="5511" y="3730"/>
                    <a:pt x="7693" y="1324"/>
                    <a:pt x="10245" y="1143"/>
                  </a:cubicBezTo>
                  <a:cubicBezTo>
                    <a:pt x="11355" y="1053"/>
                    <a:pt x="12464" y="1023"/>
                    <a:pt x="13611" y="963"/>
                  </a:cubicBezTo>
                  <a:cubicBezTo>
                    <a:pt x="14795" y="872"/>
                    <a:pt x="17162" y="662"/>
                    <a:pt x="17162" y="662"/>
                  </a:cubicBezTo>
                  <a:cubicBezTo>
                    <a:pt x="17753" y="451"/>
                    <a:pt x="18308" y="181"/>
                    <a:pt x="18937" y="0"/>
                  </a:cubicBezTo>
                  <a:cubicBezTo>
                    <a:pt x="19899" y="211"/>
                    <a:pt x="20232" y="752"/>
                    <a:pt x="21119" y="1294"/>
                  </a:cubicBezTo>
                  <a:cubicBezTo>
                    <a:pt x="21600" y="2557"/>
                    <a:pt x="20934" y="2497"/>
                    <a:pt x="19714" y="3219"/>
                  </a:cubicBezTo>
                  <a:cubicBezTo>
                    <a:pt x="18308" y="4001"/>
                    <a:pt x="17347" y="4573"/>
                    <a:pt x="15978" y="5295"/>
                  </a:cubicBezTo>
                  <a:cubicBezTo>
                    <a:pt x="14795" y="5866"/>
                    <a:pt x="13204" y="7701"/>
                    <a:pt x="13204" y="7701"/>
                  </a:cubicBezTo>
                  <a:cubicBezTo>
                    <a:pt x="12834" y="10289"/>
                    <a:pt x="13648" y="12846"/>
                    <a:pt x="15793" y="14921"/>
                  </a:cubicBezTo>
                  <a:cubicBezTo>
                    <a:pt x="17310" y="16396"/>
                    <a:pt x="18863" y="17238"/>
                    <a:pt x="19714" y="19103"/>
                  </a:cubicBezTo>
                  <a:cubicBezTo>
                    <a:pt x="18863" y="21600"/>
                    <a:pt x="18382" y="21028"/>
                    <a:pt x="14795" y="21359"/>
                  </a:cubicBezTo>
                  <a:cubicBezTo>
                    <a:pt x="14203" y="21389"/>
                    <a:pt x="13019" y="21510"/>
                    <a:pt x="13019" y="21510"/>
                  </a:cubicBezTo>
                  <a:cubicBezTo>
                    <a:pt x="8137" y="20878"/>
                    <a:pt x="6510" y="17569"/>
                    <a:pt x="3551" y="14921"/>
                  </a:cubicBezTo>
                  <a:cubicBezTo>
                    <a:pt x="2663" y="14109"/>
                    <a:pt x="1516" y="12364"/>
                    <a:pt x="0" y="12364"/>
                  </a:cubicBezTo>
                </a:path>
              </a:pathLst>
            </a:custGeom>
            <a:solidFill>
              <a:srgbClr val="A8D200"/>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380" name="Line"/>
            <p:cNvSpPr/>
            <p:nvPr/>
          </p:nvSpPr>
          <p:spPr>
            <a:xfrm flipH="1">
              <a:off x="460456" y="370035"/>
              <a:ext cx="1667876" cy="2261327"/>
            </a:xfrm>
            <a:custGeom>
              <a:avLst/>
              <a:gdLst/>
              <a:ahLst/>
              <a:cxnLst>
                <a:cxn ang="0">
                  <a:pos x="wd2" y="hd2"/>
                </a:cxn>
                <a:cxn ang="5400000">
                  <a:pos x="wd2" y="hd2"/>
                </a:cxn>
                <a:cxn ang="10800000">
                  <a:pos x="wd2" y="hd2"/>
                </a:cxn>
                <a:cxn ang="16200000">
                  <a:pos x="wd2" y="hd2"/>
                </a:cxn>
              </a:cxnLst>
              <a:rect l="0" t="0" r="r" b="b"/>
              <a:pathLst>
                <a:path w="21276" h="21510" fill="norm" stroke="1" extrusionOk="0">
                  <a:moveTo>
                    <a:pt x="999" y="6438"/>
                  </a:moveTo>
                  <a:cubicBezTo>
                    <a:pt x="3070" y="6257"/>
                    <a:pt x="3033" y="6227"/>
                    <a:pt x="4549" y="5475"/>
                  </a:cubicBezTo>
                  <a:cubicBezTo>
                    <a:pt x="5511" y="3730"/>
                    <a:pt x="7693" y="1324"/>
                    <a:pt x="10245" y="1143"/>
                  </a:cubicBezTo>
                  <a:cubicBezTo>
                    <a:pt x="11355" y="1053"/>
                    <a:pt x="12464" y="1023"/>
                    <a:pt x="13611" y="963"/>
                  </a:cubicBezTo>
                  <a:cubicBezTo>
                    <a:pt x="14795" y="872"/>
                    <a:pt x="17162" y="662"/>
                    <a:pt x="17162" y="662"/>
                  </a:cubicBezTo>
                  <a:cubicBezTo>
                    <a:pt x="17753" y="451"/>
                    <a:pt x="18308" y="181"/>
                    <a:pt x="18937" y="0"/>
                  </a:cubicBezTo>
                  <a:cubicBezTo>
                    <a:pt x="19899" y="211"/>
                    <a:pt x="20232" y="752"/>
                    <a:pt x="21119" y="1294"/>
                  </a:cubicBezTo>
                  <a:cubicBezTo>
                    <a:pt x="21600" y="2557"/>
                    <a:pt x="20934" y="2497"/>
                    <a:pt x="19714" y="3219"/>
                  </a:cubicBezTo>
                  <a:cubicBezTo>
                    <a:pt x="18308" y="4001"/>
                    <a:pt x="17347" y="4573"/>
                    <a:pt x="15978" y="5295"/>
                  </a:cubicBezTo>
                  <a:cubicBezTo>
                    <a:pt x="14795" y="5866"/>
                    <a:pt x="13204" y="7701"/>
                    <a:pt x="13204" y="7701"/>
                  </a:cubicBezTo>
                  <a:cubicBezTo>
                    <a:pt x="12834" y="10289"/>
                    <a:pt x="13648" y="12846"/>
                    <a:pt x="15793" y="14921"/>
                  </a:cubicBezTo>
                  <a:cubicBezTo>
                    <a:pt x="17310" y="16396"/>
                    <a:pt x="18863" y="17238"/>
                    <a:pt x="19714" y="19103"/>
                  </a:cubicBezTo>
                  <a:cubicBezTo>
                    <a:pt x="18863" y="21600"/>
                    <a:pt x="18382" y="21028"/>
                    <a:pt x="14795" y="21359"/>
                  </a:cubicBezTo>
                  <a:cubicBezTo>
                    <a:pt x="14203" y="21389"/>
                    <a:pt x="13019" y="21510"/>
                    <a:pt x="13019" y="21510"/>
                  </a:cubicBezTo>
                  <a:cubicBezTo>
                    <a:pt x="8137" y="20878"/>
                    <a:pt x="6510" y="17569"/>
                    <a:pt x="3551" y="14921"/>
                  </a:cubicBezTo>
                  <a:cubicBezTo>
                    <a:pt x="2663" y="14109"/>
                    <a:pt x="1516" y="12364"/>
                    <a:pt x="0" y="12364"/>
                  </a:cubicBezTo>
                </a:path>
              </a:pathLst>
            </a:custGeom>
            <a:solidFill>
              <a:srgbClr val="A8D200"/>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381" name="Shape"/>
            <p:cNvSpPr/>
            <p:nvPr/>
          </p:nvSpPr>
          <p:spPr>
            <a:xfrm>
              <a:off x="1862242" y="1144895"/>
              <a:ext cx="221295" cy="245384"/>
            </a:xfrm>
            <a:custGeom>
              <a:avLst/>
              <a:gdLst/>
              <a:ahLst/>
              <a:cxnLst>
                <a:cxn ang="0">
                  <a:pos x="wd2" y="hd2"/>
                </a:cxn>
                <a:cxn ang="5400000">
                  <a:pos x="wd2" y="hd2"/>
                </a:cxn>
                <a:cxn ang="10800000">
                  <a:pos x="wd2" y="hd2"/>
                </a:cxn>
                <a:cxn ang="16200000">
                  <a:pos x="wd2" y="hd2"/>
                </a:cxn>
              </a:cxnLst>
              <a:rect l="0" t="0" r="r" b="b"/>
              <a:pathLst>
                <a:path w="13744" h="20191" fill="norm" stroke="1" extrusionOk="0">
                  <a:moveTo>
                    <a:pt x="6497" y="0"/>
                  </a:moveTo>
                  <a:cubicBezTo>
                    <a:pt x="4500" y="939"/>
                    <a:pt x="-5120" y="1878"/>
                    <a:pt x="3593" y="17843"/>
                  </a:cubicBezTo>
                  <a:cubicBezTo>
                    <a:pt x="5589" y="21600"/>
                    <a:pt x="8675" y="19252"/>
                    <a:pt x="11216" y="20191"/>
                  </a:cubicBezTo>
                  <a:cubicBezTo>
                    <a:pt x="16480" y="6104"/>
                    <a:pt x="12850" y="0"/>
                    <a:pt x="6497" y="0"/>
                  </a:cubicBezTo>
                  <a:close/>
                </a:path>
              </a:pathLst>
            </a:custGeom>
            <a:solidFill>
              <a:srgbClr val="00A8AA"/>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383" name="dorsal horn"/>
          <p:cNvSpPr txBox="1"/>
          <p:nvPr/>
        </p:nvSpPr>
        <p:spPr>
          <a:xfrm>
            <a:off x="5765800" y="2511425"/>
            <a:ext cx="1412352"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dorsal horn</a:t>
            </a:r>
          </a:p>
        </p:txBody>
      </p:sp>
      <p:sp>
        <p:nvSpPr>
          <p:cNvPr id="384" name="ventral horn"/>
          <p:cNvSpPr txBox="1"/>
          <p:nvPr/>
        </p:nvSpPr>
        <p:spPr>
          <a:xfrm>
            <a:off x="5741987" y="4389437"/>
            <a:ext cx="1475977"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ventral horn</a:t>
            </a:r>
          </a:p>
        </p:txBody>
      </p:sp>
      <p:sp>
        <p:nvSpPr>
          <p:cNvPr id="385" name="central canal"/>
          <p:cNvSpPr txBox="1"/>
          <p:nvPr/>
        </p:nvSpPr>
        <p:spPr>
          <a:xfrm>
            <a:off x="4048125" y="5346700"/>
            <a:ext cx="1552660"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central canal</a:t>
            </a:r>
          </a:p>
        </p:txBody>
      </p:sp>
      <p:sp>
        <p:nvSpPr>
          <p:cNvPr id="386" name="Line"/>
          <p:cNvSpPr/>
          <p:nvPr/>
        </p:nvSpPr>
        <p:spPr>
          <a:xfrm flipH="1">
            <a:off x="4605337" y="3563937"/>
            <a:ext cx="9526" cy="1643063"/>
          </a:xfrm>
          <a:prstGeom prst="line">
            <a:avLst/>
          </a:prstGeom>
          <a:ln w="12700">
            <a:solidFill>
              <a:srgbClr val="000000"/>
            </a:solidFill>
            <a:headEnd type="triangle"/>
          </a:ln>
        </p:spPr>
        <p:txBody>
          <a:bodyPr lIns="50800" tIns="50800" rIns="50800" bIns="50800" anchor="ctr"/>
          <a:lstStyle/>
          <a:p>
            <a:pPr algn="l" defTabSz="457200">
              <a:defRPr sz="1200">
                <a:latin typeface="Helvetica"/>
                <a:ea typeface="Helvetica"/>
                <a:cs typeface="Helvetica"/>
                <a:sym typeface="Helvetica"/>
              </a:defRPr>
            </a:pPr>
          </a:p>
        </p:txBody>
      </p:sp>
      <p:grpSp>
        <p:nvGrpSpPr>
          <p:cNvPr id="389" name="Group"/>
          <p:cNvGrpSpPr/>
          <p:nvPr/>
        </p:nvGrpSpPr>
        <p:grpSpPr>
          <a:xfrm>
            <a:off x="1041400" y="1512887"/>
            <a:ext cx="2323444" cy="1412947"/>
            <a:chOff x="0" y="0"/>
            <a:chExt cx="2323443" cy="1412946"/>
          </a:xfrm>
        </p:grpSpPr>
        <p:sp>
          <p:nvSpPr>
            <p:cNvPr id="387" name="Line"/>
            <p:cNvSpPr/>
            <p:nvPr/>
          </p:nvSpPr>
          <p:spPr>
            <a:xfrm>
              <a:off x="0" y="318798"/>
              <a:ext cx="2323444" cy="1094149"/>
            </a:xfrm>
            <a:custGeom>
              <a:avLst/>
              <a:gdLst/>
              <a:ahLst/>
              <a:cxnLst>
                <a:cxn ang="0">
                  <a:pos x="wd2" y="hd2"/>
                </a:cxn>
                <a:cxn ang="5400000">
                  <a:pos x="wd2" y="hd2"/>
                </a:cxn>
                <a:cxn ang="10800000">
                  <a:pos x="wd2" y="hd2"/>
                </a:cxn>
                <a:cxn ang="16200000">
                  <a:pos x="wd2" y="hd2"/>
                </a:cxn>
              </a:cxnLst>
              <a:rect l="0" t="0" r="r" b="b"/>
              <a:pathLst>
                <a:path w="21600" h="20199" fill="norm" stroke="1" extrusionOk="0">
                  <a:moveTo>
                    <a:pt x="0" y="4607"/>
                  </a:moveTo>
                  <a:cubicBezTo>
                    <a:pt x="5948" y="1588"/>
                    <a:pt x="11895" y="-1401"/>
                    <a:pt x="15349" y="709"/>
                  </a:cubicBezTo>
                  <a:cubicBezTo>
                    <a:pt x="18787" y="2790"/>
                    <a:pt x="19806" y="14483"/>
                    <a:pt x="20706" y="17267"/>
                  </a:cubicBezTo>
                  <a:lnTo>
                    <a:pt x="21600" y="20199"/>
                  </a:lnTo>
                </a:path>
              </a:pathLst>
            </a:custGeom>
            <a:noFill/>
            <a:ln w="63500" cap="flat">
              <a:solidFill>
                <a:srgbClr val="C6E6E9"/>
              </a:solidFill>
              <a:prstDash val="solid"/>
              <a:round/>
              <a:tailEnd type="triangle" w="med" len="me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388" name="sensory input"/>
            <p:cNvSpPr txBox="1"/>
            <p:nvPr/>
          </p:nvSpPr>
          <p:spPr>
            <a:xfrm>
              <a:off x="76200" y="0"/>
              <a:ext cx="1653789"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sensory input</a:t>
              </a:r>
            </a:p>
          </p:txBody>
        </p:sp>
      </p:grpSp>
      <p:grpSp>
        <p:nvGrpSpPr>
          <p:cNvPr id="392" name="Group"/>
          <p:cNvGrpSpPr/>
          <p:nvPr/>
        </p:nvGrpSpPr>
        <p:grpSpPr>
          <a:xfrm>
            <a:off x="574675" y="4419600"/>
            <a:ext cx="2844801" cy="1610670"/>
            <a:chOff x="0" y="0"/>
            <a:chExt cx="2844800" cy="1610669"/>
          </a:xfrm>
        </p:grpSpPr>
        <p:sp>
          <p:nvSpPr>
            <p:cNvPr id="390" name="Line"/>
            <p:cNvSpPr/>
            <p:nvPr/>
          </p:nvSpPr>
          <p:spPr>
            <a:xfrm>
              <a:off x="900759" y="0"/>
              <a:ext cx="1944042" cy="16106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4492" y="4854"/>
                    <a:pt x="7401" y="9708"/>
                    <a:pt x="3820" y="13050"/>
                  </a:cubicBezTo>
                  <a:cubicBezTo>
                    <a:pt x="222" y="16371"/>
                    <a:pt x="134" y="18181"/>
                    <a:pt x="63" y="19991"/>
                  </a:cubicBezTo>
                  <a:lnTo>
                    <a:pt x="0" y="21600"/>
                  </a:lnTo>
                </a:path>
              </a:pathLst>
            </a:custGeom>
            <a:noFill/>
            <a:ln w="38100" cap="flat">
              <a:solidFill>
                <a:srgbClr val="FF2600"/>
              </a:solidFill>
              <a:prstDash val="solid"/>
              <a:round/>
              <a:tailEnd type="triangle" w="med" len="me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391" name="motor output"/>
            <p:cNvSpPr txBox="1"/>
            <p:nvPr/>
          </p:nvSpPr>
          <p:spPr>
            <a:xfrm>
              <a:off x="0" y="309562"/>
              <a:ext cx="1576882"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motor output</a:t>
              </a:r>
            </a:p>
          </p:txBody>
        </p:sp>
      </p:grpSp>
      <p:sp>
        <p:nvSpPr>
          <p:cNvPr id="393" name="DORSAL (POSTERIOR)"/>
          <p:cNvSpPr txBox="1"/>
          <p:nvPr/>
        </p:nvSpPr>
        <p:spPr>
          <a:xfrm>
            <a:off x="3522662" y="1284287"/>
            <a:ext cx="2678247"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DORSAL (POSTERIOR)</a:t>
            </a:r>
          </a:p>
        </p:txBody>
      </p:sp>
      <p:sp>
        <p:nvSpPr>
          <p:cNvPr id="394" name="VENTRAL (ANTERIOR)"/>
          <p:cNvSpPr txBox="1"/>
          <p:nvPr/>
        </p:nvSpPr>
        <p:spPr>
          <a:xfrm>
            <a:off x="3540125" y="6032500"/>
            <a:ext cx="2639961"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VENTRAL (ANTERIOR)</a:t>
            </a:r>
          </a:p>
        </p:txBody>
      </p:sp>
      <p:sp>
        <p:nvSpPr>
          <p:cNvPr id="395" name="1. Spinal Cord"/>
          <p:cNvSpPr txBox="1"/>
          <p:nvPr/>
        </p:nvSpPr>
        <p:spPr>
          <a:xfrm>
            <a:off x="292100" y="288925"/>
            <a:ext cx="7772400"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40639" marR="40639" algn="l" defTabSz="914400">
              <a:defRPr b="1" sz="2400">
                <a:uFill>
                  <a:solidFill>
                    <a:srgbClr val="000000"/>
                  </a:solidFill>
                </a:uFill>
                <a:latin typeface="Helvetica"/>
                <a:ea typeface="Helvetica"/>
                <a:cs typeface="Helvetica"/>
                <a:sym typeface="Helvetica"/>
              </a:defRPr>
            </a:lvl1pPr>
          </a:lstStyle>
          <a:p>
            <a:pPr/>
            <a:r>
              <a:t>1. Spinal Cord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8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384">
                                            <p:bg/>
                                          </p:spTgt>
                                        </p:tgtEl>
                                        <p:attrNameLst>
                                          <p:attrName>style.visibility</p:attrName>
                                        </p:attrNameLst>
                                      </p:cBhvr>
                                      <p:to>
                                        <p:strVal val="visible"/>
                                      </p:to>
                                    </p:set>
                                  </p:childTnLst>
                                </p:cTn>
                              </p:par>
                              <p:par>
                                <p:cTn id="13" presetClass="entr" nodeType="withEffect" presetSubtype="0" presetID="1" grpId="2" fill="hold">
                                  <p:stCondLst>
                                    <p:cond delay="0"/>
                                  </p:stCondLst>
                                  <p:iterate type="el" backwards="0">
                                    <p:tmAbs val="0"/>
                                  </p:iterate>
                                  <p:childTnLst>
                                    <p:set>
                                      <p:cBhvr>
                                        <p:cTn id="14" fill="hold"/>
                                        <p:tgtEl>
                                          <p:spTgt spid="38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3" fill="hold">
                                  <p:stCondLst>
                                    <p:cond delay="0"/>
                                  </p:stCondLst>
                                  <p:iterate type="el" backwards="0">
                                    <p:tmAbs val="0"/>
                                  </p:iterate>
                                  <p:childTnLst>
                                    <p:set>
                                      <p:cBhvr>
                                        <p:cTn id="18" fill="hold"/>
                                        <p:tgtEl>
                                          <p:spTgt spid="3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4" fill="hold">
                                  <p:stCondLst>
                                    <p:cond delay="0"/>
                                  </p:stCondLst>
                                  <p:iterate type="el" backwards="0">
                                    <p:tmAbs val="0"/>
                                  </p:iterate>
                                  <p:childTnLst>
                                    <p:set>
                                      <p:cBhvr>
                                        <p:cTn id="22" fill="hold"/>
                                        <p:tgtEl>
                                          <p:spTgt spid="3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3" grpId="1"/>
      <p:bldP build="p" bldLvl="5" animBg="1" rev="0" advAuto="0" spid="384" grpId="2"/>
      <p:bldP build="whole" bldLvl="1" animBg="1" rev="0" advAuto="0" spid="389" grpId="3"/>
      <p:bldP build="whole" bldLvl="1" animBg="1" rev="0" advAuto="0" spid="392" grpId="4"/>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7" name="droppedImage.pdf" descr="droppedImage.pdf"/>
          <p:cNvPicPr>
            <a:picLocks noChangeAspect="1"/>
          </p:cNvPicPr>
          <p:nvPr/>
        </p:nvPicPr>
        <p:blipFill>
          <a:blip r:embed="rId2">
            <a:extLst/>
          </a:blip>
          <a:stretch>
            <a:fillRect/>
          </a:stretch>
        </p:blipFill>
        <p:spPr>
          <a:xfrm>
            <a:off x="609600" y="241300"/>
            <a:ext cx="7532061" cy="6705600"/>
          </a:xfrm>
          <a:prstGeom prst="rect">
            <a:avLst/>
          </a:prstGeom>
          <a:ln w="12700"/>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Lecture 1: Overview of the Nervous System"/>
          <p:cNvSpPr txBox="1"/>
          <p:nvPr/>
        </p:nvSpPr>
        <p:spPr>
          <a:xfrm>
            <a:off x="701675" y="617537"/>
            <a:ext cx="643950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l" defTabSz="914400">
              <a:defRPr b="1" sz="2400">
                <a:solidFill>
                  <a:srgbClr val="0433FF"/>
                </a:solidFill>
                <a:uFill>
                  <a:solidFill>
                    <a:srgbClr val="0433FF"/>
                  </a:solidFill>
                </a:uFill>
                <a:latin typeface="Helvetica"/>
                <a:ea typeface="Helvetica"/>
                <a:cs typeface="Helvetica"/>
                <a:sym typeface="Helvetica"/>
              </a:defRPr>
            </a:lvl1pPr>
          </a:lstStyle>
          <a:p>
            <a:pPr/>
            <a:r>
              <a:t>Lecture 1: Overview of the Nervous System</a:t>
            </a:r>
          </a:p>
        </p:txBody>
      </p:sp>
      <p:sp>
        <p:nvSpPr>
          <p:cNvPr id="187" name="Navigational Terms…"/>
          <p:cNvSpPr txBox="1"/>
          <p:nvPr/>
        </p:nvSpPr>
        <p:spPr>
          <a:xfrm>
            <a:off x="655637" y="1243012"/>
            <a:ext cx="7947582" cy="2679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l" defTabSz="914400">
              <a:spcBef>
                <a:spcPts val="2900"/>
              </a:spcBef>
              <a:defRPr b="1" sz="2400">
                <a:uFill>
                  <a:solidFill>
                    <a:srgbClr val="000000"/>
                  </a:solidFill>
                </a:uFill>
                <a:latin typeface="Helvetica"/>
                <a:ea typeface="Helvetica"/>
                <a:cs typeface="Helvetica"/>
                <a:sym typeface="Helvetica"/>
              </a:defRPr>
            </a:pPr>
            <a:r>
              <a:t>Navigational Terms</a:t>
            </a:r>
          </a:p>
          <a:p>
            <a:pPr marL="40639" marR="40639" algn="l" defTabSz="914400">
              <a:spcBef>
                <a:spcPts val="2900"/>
              </a:spcBef>
              <a:defRPr b="1" sz="2400">
                <a:uFill>
                  <a:solidFill>
                    <a:srgbClr val="000000"/>
                  </a:solidFill>
                </a:uFill>
                <a:latin typeface="Helvetica"/>
                <a:ea typeface="Helvetica"/>
                <a:cs typeface="Helvetica"/>
                <a:sym typeface="Helvetica"/>
              </a:defRPr>
            </a:pPr>
            <a:r>
              <a:t>Supracellular Features of Vertebrate Nervous System</a:t>
            </a:r>
          </a:p>
          <a:p>
            <a:pPr marL="40639" marR="40639" algn="l" defTabSz="914400">
              <a:spcBef>
                <a:spcPts val="2900"/>
              </a:spcBef>
              <a:defRPr b="1" sz="2400">
                <a:uFill>
                  <a:solidFill>
                    <a:srgbClr val="000000"/>
                  </a:solidFill>
                </a:uFill>
                <a:latin typeface="Helvetica"/>
                <a:ea typeface="Helvetica"/>
                <a:cs typeface="Helvetica"/>
                <a:sym typeface="Helvetica"/>
              </a:defRPr>
            </a:pPr>
            <a:r>
              <a:t>Pharmacological Approach to the Nervous System</a:t>
            </a:r>
          </a:p>
          <a:p>
            <a:pPr marL="40639" marR="40639" algn="l" defTabSz="914400">
              <a:spcBef>
                <a:spcPts val="2900"/>
              </a:spcBef>
              <a:defRPr b="1" sz="2400">
                <a:uFill>
                  <a:solidFill>
                    <a:srgbClr val="000000"/>
                  </a:solidFill>
                </a:uFill>
                <a:latin typeface="Helvetica"/>
                <a:ea typeface="Helvetica"/>
                <a:cs typeface="Helvetica"/>
                <a:sym typeface="Helvetica"/>
              </a:defRPr>
            </a:pPr>
            <a:r>
              <a:t>Levels of Analysis of A Neuron</a:t>
            </a:r>
          </a:p>
        </p:txBody>
      </p:sp>
      <p:sp>
        <p:nvSpPr>
          <p:cNvPr id="188" name="Lecture 2: Review of Neurons &amp; Cellular Biology"/>
          <p:cNvSpPr txBox="1"/>
          <p:nvPr/>
        </p:nvSpPr>
        <p:spPr>
          <a:xfrm>
            <a:off x="727075" y="5138737"/>
            <a:ext cx="7149863"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l" defTabSz="914400">
              <a:defRPr b="1" sz="2400">
                <a:solidFill>
                  <a:srgbClr val="0433FF"/>
                </a:solidFill>
                <a:uFill>
                  <a:solidFill>
                    <a:srgbClr val="0433FF"/>
                  </a:solidFill>
                </a:uFill>
                <a:latin typeface="Helvetica"/>
                <a:ea typeface="Helvetica"/>
                <a:cs typeface="Helvetica"/>
                <a:sym typeface="Helvetica"/>
              </a:defRPr>
            </a:lvl1pPr>
          </a:lstStyle>
          <a:p>
            <a:pPr/>
            <a:r>
              <a:t>Lecture 2: Review of Neurons &amp; Cellular Biology</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9" name="2-3. Brainstem: Medulla, Pons, Midbrain"/>
          <p:cNvSpPr txBox="1"/>
          <p:nvPr>
            <p:ph type="title"/>
          </p:nvPr>
        </p:nvSpPr>
        <p:spPr>
          <a:xfrm>
            <a:off x="457200" y="0"/>
            <a:ext cx="8061325" cy="1371600"/>
          </a:xfrm>
          <a:prstGeom prst="rect">
            <a:avLst/>
          </a:prstGeom>
        </p:spPr>
        <p:txBody>
          <a:bodyPr/>
          <a:lstStyle>
            <a:lvl1pPr algn="l">
              <a:defRPr b="1" sz="2400">
                <a:latin typeface="Helvetica"/>
                <a:ea typeface="Helvetica"/>
                <a:cs typeface="Helvetica"/>
                <a:sym typeface="Helvetica"/>
              </a:defRPr>
            </a:lvl1pPr>
          </a:lstStyle>
          <a:p>
            <a:pPr/>
            <a:r>
              <a:t>2-3. Brainstem: Medulla, Pons, Midbrain</a:t>
            </a:r>
          </a:p>
        </p:txBody>
      </p:sp>
      <p:pic>
        <p:nvPicPr>
          <p:cNvPr id="400" name="image.pdf" descr="image.pdf"/>
          <p:cNvPicPr>
            <a:picLocks noChangeAspect="0"/>
          </p:cNvPicPr>
          <p:nvPr/>
        </p:nvPicPr>
        <p:blipFill>
          <a:blip r:embed="rId2">
            <a:extLst/>
          </a:blip>
          <a:stretch>
            <a:fillRect/>
          </a:stretch>
        </p:blipFill>
        <p:spPr>
          <a:xfrm>
            <a:off x="2170112" y="1276350"/>
            <a:ext cx="4916488" cy="44958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2" name="image.pdf" descr="image.pdf"/>
          <p:cNvPicPr>
            <a:picLocks noChangeAspect="0"/>
          </p:cNvPicPr>
          <p:nvPr/>
        </p:nvPicPr>
        <p:blipFill>
          <a:blip r:embed="rId2">
            <a:extLst/>
          </a:blip>
          <a:stretch>
            <a:fillRect/>
          </a:stretch>
        </p:blipFill>
        <p:spPr>
          <a:xfrm>
            <a:off x="3524250" y="922337"/>
            <a:ext cx="5461000" cy="4060826"/>
          </a:xfrm>
          <a:prstGeom prst="rect">
            <a:avLst/>
          </a:prstGeom>
          <a:ln w="12700">
            <a:miter lim="400000"/>
          </a:ln>
        </p:spPr>
      </p:pic>
      <p:sp>
        <p:nvSpPr>
          <p:cNvPr id="403" name="2. Medulla (core)"/>
          <p:cNvSpPr txBox="1"/>
          <p:nvPr>
            <p:ph type="title"/>
          </p:nvPr>
        </p:nvSpPr>
        <p:spPr>
          <a:xfrm>
            <a:off x="541337" y="0"/>
            <a:ext cx="7772401" cy="1143000"/>
          </a:xfrm>
          <a:prstGeom prst="rect">
            <a:avLst/>
          </a:prstGeom>
        </p:spPr>
        <p:txBody>
          <a:bodyPr/>
          <a:lstStyle>
            <a:lvl1pPr algn="l">
              <a:defRPr b="1" sz="2400">
                <a:latin typeface="Helvetica"/>
                <a:ea typeface="Helvetica"/>
                <a:cs typeface="Helvetica"/>
                <a:sym typeface="Helvetica"/>
              </a:defRPr>
            </a:lvl1pPr>
          </a:lstStyle>
          <a:p>
            <a:pPr/>
            <a:r>
              <a:t>2. Medulla (core)</a:t>
            </a:r>
          </a:p>
        </p:txBody>
      </p:sp>
      <p:sp>
        <p:nvSpPr>
          <p:cNvPr id="404" name="“Autonomic spinal cord”…"/>
          <p:cNvSpPr txBox="1"/>
          <p:nvPr/>
        </p:nvSpPr>
        <p:spPr>
          <a:xfrm>
            <a:off x="466725" y="1050925"/>
            <a:ext cx="3594100" cy="1358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l" defTabSz="914400">
              <a:spcBef>
                <a:spcPts val="1100"/>
              </a:spcBef>
              <a:defRPr b="1" sz="1800">
                <a:uFill>
                  <a:solidFill>
                    <a:srgbClr val="000000"/>
                  </a:solidFill>
                </a:uFill>
                <a:latin typeface="Helvetica"/>
                <a:ea typeface="Helvetica"/>
                <a:cs typeface="Helvetica"/>
                <a:sym typeface="Helvetica"/>
              </a:defRPr>
            </a:pPr>
            <a:r>
              <a:t>“Autonomic spinal cord”</a:t>
            </a:r>
          </a:p>
          <a:p>
            <a:pPr marL="40639" marR="40639" algn="l" defTabSz="914400">
              <a:spcBef>
                <a:spcPts val="1100"/>
              </a:spcBef>
              <a:defRPr b="1" sz="1800">
                <a:uFill>
                  <a:solidFill>
                    <a:srgbClr val="000000"/>
                  </a:solidFill>
                </a:uFill>
                <a:latin typeface="Helvetica"/>
                <a:ea typeface="Helvetica"/>
                <a:cs typeface="Helvetica"/>
                <a:sym typeface="Helvetica"/>
              </a:defRPr>
            </a:pPr>
            <a:r>
              <a:t>Blood pressure, breathing, feeding and GI functions</a:t>
            </a:r>
          </a:p>
          <a:p>
            <a:pPr marL="40639" marR="40639" algn="l" defTabSz="914400">
              <a:defRPr b="1" sz="1800">
                <a:uFill>
                  <a:solidFill>
                    <a:srgbClr val="000000"/>
                  </a:solidFill>
                </a:uFill>
                <a:latin typeface="Helvetica"/>
                <a:ea typeface="Helvetica"/>
                <a:cs typeface="Helvetica"/>
                <a:sym typeface="Helvetica"/>
              </a:defRPr>
            </a:pPr>
            <a:r>
              <a:t> &amp; reflexes</a:t>
            </a:r>
          </a:p>
        </p:txBody>
      </p:sp>
      <p:sp>
        <p:nvSpPr>
          <p:cNvPr id="405" name="3. Pons (bridge)…"/>
          <p:cNvSpPr txBox="1"/>
          <p:nvPr/>
        </p:nvSpPr>
        <p:spPr>
          <a:xfrm>
            <a:off x="341312" y="3584575"/>
            <a:ext cx="3251201" cy="165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l" defTabSz="914400">
              <a:defRPr b="1">
                <a:uFill>
                  <a:solidFill>
                    <a:srgbClr val="000000"/>
                  </a:solidFill>
                </a:uFill>
                <a:latin typeface="Helvetica"/>
                <a:ea typeface="Helvetica"/>
                <a:cs typeface="Helvetica"/>
                <a:sym typeface="Helvetica"/>
              </a:defRPr>
            </a:pPr>
            <a:r>
              <a:t>3. Pons (bridge)</a:t>
            </a:r>
          </a:p>
          <a:p>
            <a:pPr marL="40639" marR="40639" algn="l" defTabSz="914400">
              <a:defRPr b="1" sz="1800">
                <a:uFill>
                  <a:solidFill>
                    <a:srgbClr val="000000"/>
                  </a:solidFill>
                </a:uFill>
                <a:latin typeface="Helvetica"/>
                <a:ea typeface="Helvetica"/>
                <a:cs typeface="Helvetica"/>
                <a:sym typeface="Helvetica"/>
              </a:defRPr>
            </a:pPr>
          </a:p>
          <a:p>
            <a:pPr marL="40639" marR="40639" algn="l" defTabSz="914400">
              <a:defRPr b="1" sz="1800">
                <a:uFill>
                  <a:solidFill>
                    <a:srgbClr val="000000"/>
                  </a:solidFill>
                </a:uFill>
                <a:latin typeface="Helvetica"/>
                <a:ea typeface="Helvetica"/>
                <a:cs typeface="Helvetica"/>
                <a:sym typeface="Helvetica"/>
              </a:defRPr>
            </a:pPr>
            <a:r>
              <a:t>Relays from cortex</a:t>
            </a:r>
          </a:p>
          <a:p>
            <a:pPr marL="40639" marR="40639" algn="l" defTabSz="914400">
              <a:defRPr b="1" sz="1800">
                <a:uFill>
                  <a:solidFill>
                    <a:srgbClr val="000000"/>
                  </a:solidFill>
                </a:uFill>
                <a:latin typeface="Helvetica"/>
                <a:ea typeface="Helvetica"/>
                <a:cs typeface="Helvetica"/>
                <a:sym typeface="Helvetica"/>
              </a:defRPr>
            </a:pPr>
            <a:r>
              <a:t>&amp; spinal cord to cerebellum</a:t>
            </a:r>
          </a:p>
          <a:p>
            <a:pPr marL="40639" marR="40639" algn="l" defTabSz="914400">
              <a:defRPr b="1" sz="1800">
                <a:uFill>
                  <a:solidFill>
                    <a:srgbClr val="000000"/>
                  </a:solidFill>
                </a:uFill>
                <a:latin typeface="Helvetica"/>
                <a:ea typeface="Helvetica"/>
                <a:cs typeface="Helvetica"/>
                <a:sym typeface="Helvetica"/>
              </a:defRPr>
            </a:pPr>
            <a:r>
              <a:t>Sleep</a:t>
            </a:r>
          </a:p>
        </p:txBody>
      </p:sp>
      <p:sp>
        <p:nvSpPr>
          <p:cNvPr id="406" name="4. Midbrain…"/>
          <p:cNvSpPr txBox="1"/>
          <p:nvPr/>
        </p:nvSpPr>
        <p:spPr>
          <a:xfrm>
            <a:off x="392112" y="5303837"/>
            <a:ext cx="3251201"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l" defTabSz="914400">
              <a:defRPr b="1">
                <a:uFill>
                  <a:solidFill>
                    <a:srgbClr val="000000"/>
                  </a:solidFill>
                </a:uFill>
                <a:latin typeface="Helvetica"/>
                <a:ea typeface="Helvetica"/>
                <a:cs typeface="Helvetica"/>
                <a:sym typeface="Helvetica"/>
              </a:defRPr>
            </a:pPr>
            <a:r>
              <a:t>4. Midbrain</a:t>
            </a:r>
          </a:p>
          <a:p>
            <a:pPr marL="40639" marR="40639" algn="l" defTabSz="914400">
              <a:defRPr b="1" sz="1800">
                <a:uFill>
                  <a:solidFill>
                    <a:srgbClr val="000000"/>
                  </a:solidFill>
                </a:uFill>
                <a:latin typeface="Helvetica"/>
                <a:ea typeface="Helvetica"/>
                <a:cs typeface="Helvetica"/>
                <a:sym typeface="Helvetica"/>
              </a:defRPr>
            </a:pPr>
            <a:r>
              <a:t>Final limb movements</a:t>
            </a:r>
          </a:p>
          <a:p>
            <a:pPr marL="40639" marR="40639" algn="l" defTabSz="914400">
              <a:defRPr b="1" sz="1800">
                <a:uFill>
                  <a:solidFill>
                    <a:srgbClr val="000000"/>
                  </a:solidFill>
                </a:uFill>
                <a:latin typeface="Helvetica"/>
                <a:ea typeface="Helvetica"/>
                <a:cs typeface="Helvetica"/>
                <a:sym typeface="Helvetica"/>
              </a:defRPr>
            </a:pPr>
            <a:r>
              <a:t>(site of Parkinsons),</a:t>
            </a:r>
          </a:p>
          <a:p>
            <a:pPr marL="40639" marR="40639" algn="l" defTabSz="914400">
              <a:defRPr b="1" sz="1800">
                <a:uFill>
                  <a:solidFill>
                    <a:srgbClr val="000000"/>
                  </a:solidFill>
                </a:uFill>
                <a:latin typeface="Helvetica"/>
                <a:ea typeface="Helvetica"/>
                <a:cs typeface="Helvetica"/>
                <a:sym typeface="Helvetica"/>
              </a:defRPr>
            </a:pPr>
            <a:r>
              <a:t>eye movements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8" name="5. Cerebellum (little brain)"/>
          <p:cNvSpPr txBox="1"/>
          <p:nvPr>
            <p:ph type="title"/>
          </p:nvPr>
        </p:nvSpPr>
        <p:spPr>
          <a:xfrm>
            <a:off x="565150" y="0"/>
            <a:ext cx="7772400" cy="1143000"/>
          </a:xfrm>
          <a:prstGeom prst="rect">
            <a:avLst/>
          </a:prstGeom>
        </p:spPr>
        <p:txBody>
          <a:bodyPr/>
          <a:lstStyle>
            <a:lvl1pPr algn="l">
              <a:defRPr b="1" sz="2400">
                <a:latin typeface="Helvetica"/>
                <a:ea typeface="Helvetica"/>
                <a:cs typeface="Helvetica"/>
                <a:sym typeface="Helvetica"/>
              </a:defRPr>
            </a:lvl1pPr>
          </a:lstStyle>
          <a:p>
            <a:pPr/>
            <a:r>
              <a:t>5. Cerebellum (little brain)</a:t>
            </a:r>
          </a:p>
        </p:txBody>
      </p:sp>
      <p:pic>
        <p:nvPicPr>
          <p:cNvPr id="409" name="image.pdf" descr="image.pdf"/>
          <p:cNvPicPr>
            <a:picLocks noChangeAspect="0"/>
          </p:cNvPicPr>
          <p:nvPr/>
        </p:nvPicPr>
        <p:blipFill>
          <a:blip r:embed="rId2">
            <a:extLst/>
          </a:blip>
          <a:stretch>
            <a:fillRect/>
          </a:stretch>
        </p:blipFill>
        <p:spPr>
          <a:xfrm>
            <a:off x="3360737" y="1476375"/>
            <a:ext cx="5265738" cy="4173538"/>
          </a:xfrm>
          <a:prstGeom prst="rect">
            <a:avLst/>
          </a:prstGeom>
          <a:ln w="12700">
            <a:miter lim="400000"/>
          </a:ln>
        </p:spPr>
      </p:pic>
      <p:sp>
        <p:nvSpPr>
          <p:cNvPr id="410" name="Motor learning…"/>
          <p:cNvSpPr txBox="1"/>
          <p:nvPr/>
        </p:nvSpPr>
        <p:spPr>
          <a:xfrm>
            <a:off x="466724" y="1181100"/>
            <a:ext cx="3013558" cy="939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40639" marR="40639" algn="l" defTabSz="914400">
              <a:defRPr b="1" sz="1800">
                <a:uFill>
                  <a:solidFill>
                    <a:srgbClr val="000000"/>
                  </a:solidFill>
                </a:uFill>
                <a:latin typeface="Helvetica"/>
                <a:ea typeface="Helvetica"/>
                <a:cs typeface="Helvetica"/>
                <a:sym typeface="Helvetica"/>
              </a:defRPr>
            </a:pPr>
            <a:r>
              <a:t>Motor learning</a:t>
            </a:r>
          </a:p>
          <a:p>
            <a:pPr marL="40639" marR="40639" algn="l" defTabSz="914400">
              <a:defRPr b="1" sz="1800">
                <a:uFill>
                  <a:solidFill>
                    <a:srgbClr val="000000"/>
                  </a:solidFill>
                </a:uFill>
                <a:latin typeface="Helvetica"/>
                <a:ea typeface="Helvetica"/>
                <a:cs typeface="Helvetica"/>
                <a:sym typeface="Helvetica"/>
              </a:defRPr>
            </a:pPr>
            <a:r>
              <a:t>Motor coordination</a:t>
            </a:r>
          </a:p>
          <a:p>
            <a:pPr marL="40639" marR="40639" algn="l" defTabSz="914400">
              <a:defRPr b="1" sz="1800">
                <a:uFill>
                  <a:solidFill>
                    <a:srgbClr val="000000"/>
                  </a:solidFill>
                </a:uFill>
                <a:latin typeface="Helvetica"/>
                <a:ea typeface="Helvetica"/>
                <a:cs typeface="Helvetica"/>
                <a:sym typeface="Helvetica"/>
              </a:defRPr>
            </a:pPr>
            <a:r>
              <a:t>Posture &amp; eye movements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2" name="6. Diencephalon"/>
          <p:cNvSpPr txBox="1"/>
          <p:nvPr>
            <p:ph type="title"/>
          </p:nvPr>
        </p:nvSpPr>
        <p:spPr>
          <a:xfrm>
            <a:off x="566737" y="0"/>
            <a:ext cx="7772401" cy="1143000"/>
          </a:xfrm>
          <a:prstGeom prst="rect">
            <a:avLst/>
          </a:prstGeom>
        </p:spPr>
        <p:txBody>
          <a:bodyPr/>
          <a:lstStyle>
            <a:lvl1pPr algn="l">
              <a:defRPr b="1" sz="2400">
                <a:latin typeface="Helvetica"/>
                <a:ea typeface="Helvetica"/>
                <a:cs typeface="Helvetica"/>
                <a:sym typeface="Helvetica"/>
              </a:defRPr>
            </a:lvl1pPr>
          </a:lstStyle>
          <a:p>
            <a:pPr/>
            <a:r>
              <a:t>6. Diencephalon</a:t>
            </a:r>
          </a:p>
        </p:txBody>
      </p:sp>
      <p:pic>
        <p:nvPicPr>
          <p:cNvPr id="413" name="image.pdf" descr="image.pdf"/>
          <p:cNvPicPr>
            <a:picLocks noChangeAspect="0"/>
          </p:cNvPicPr>
          <p:nvPr/>
        </p:nvPicPr>
        <p:blipFill>
          <a:blip r:embed="rId2">
            <a:extLst/>
          </a:blip>
          <a:stretch>
            <a:fillRect/>
          </a:stretch>
        </p:blipFill>
        <p:spPr>
          <a:xfrm>
            <a:off x="3546475" y="1090612"/>
            <a:ext cx="5470525" cy="4249738"/>
          </a:xfrm>
          <a:prstGeom prst="rect">
            <a:avLst/>
          </a:prstGeom>
          <a:ln w="12700">
            <a:miter lim="400000"/>
          </a:ln>
        </p:spPr>
      </p:pic>
      <p:sp>
        <p:nvSpPr>
          <p:cNvPr id="414" name="1. Thalamus (chamber)…"/>
          <p:cNvSpPr txBox="1"/>
          <p:nvPr/>
        </p:nvSpPr>
        <p:spPr>
          <a:xfrm>
            <a:off x="611187" y="1181100"/>
            <a:ext cx="3225801" cy="3454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l" defTabSz="914400">
              <a:defRPr b="1" sz="1800">
                <a:uFill>
                  <a:solidFill>
                    <a:srgbClr val="000000"/>
                  </a:solidFill>
                </a:uFill>
                <a:latin typeface="Helvetica"/>
                <a:ea typeface="Helvetica"/>
                <a:cs typeface="Helvetica"/>
                <a:sym typeface="Helvetica"/>
              </a:defRPr>
            </a:pPr>
            <a:r>
              <a:t>1. Thalamus (chamber)</a:t>
            </a:r>
          </a:p>
          <a:p>
            <a:pPr marL="40639" marR="40639" algn="l" defTabSz="914400">
              <a:defRPr b="1" sz="1800">
                <a:uFill>
                  <a:solidFill>
                    <a:srgbClr val="000000"/>
                  </a:solidFill>
                </a:uFill>
                <a:latin typeface="Helvetica"/>
                <a:ea typeface="Helvetica"/>
                <a:cs typeface="Helvetica"/>
                <a:sym typeface="Helvetica"/>
              </a:defRPr>
            </a:pPr>
            <a:r>
              <a:t>Relay &amp; modulatory of sensory input to the cortex</a:t>
            </a:r>
          </a:p>
          <a:p>
            <a:pPr marL="40639" marR="40639" algn="l" defTabSz="914400">
              <a:defRPr b="1" sz="1800">
                <a:uFill>
                  <a:solidFill>
                    <a:srgbClr val="000000"/>
                  </a:solidFill>
                </a:uFill>
                <a:latin typeface="Helvetica"/>
                <a:ea typeface="Helvetica"/>
                <a:cs typeface="Helvetica"/>
                <a:sym typeface="Helvetica"/>
              </a:defRPr>
            </a:pPr>
          </a:p>
          <a:p>
            <a:pPr marL="40639" marR="40639" algn="l" defTabSz="914400">
              <a:defRPr b="1" sz="1800">
                <a:uFill>
                  <a:solidFill>
                    <a:srgbClr val="000000"/>
                  </a:solidFill>
                </a:uFill>
                <a:latin typeface="Helvetica"/>
                <a:ea typeface="Helvetica"/>
                <a:cs typeface="Helvetica"/>
                <a:sym typeface="Helvetica"/>
              </a:defRPr>
            </a:pPr>
          </a:p>
          <a:p>
            <a:pPr marL="40639" marR="40639" algn="l" defTabSz="914400">
              <a:defRPr b="1" sz="1800">
                <a:uFill>
                  <a:solidFill>
                    <a:srgbClr val="000000"/>
                  </a:solidFill>
                </a:uFill>
                <a:latin typeface="Helvetica"/>
                <a:ea typeface="Helvetica"/>
                <a:cs typeface="Helvetica"/>
                <a:sym typeface="Helvetica"/>
              </a:defRPr>
            </a:pPr>
          </a:p>
          <a:p>
            <a:pPr marL="40639" marR="40639" algn="l" defTabSz="914400">
              <a:defRPr b="1" sz="1800">
                <a:uFill>
                  <a:solidFill>
                    <a:srgbClr val="000000"/>
                  </a:solidFill>
                </a:uFill>
                <a:latin typeface="Helvetica"/>
                <a:ea typeface="Helvetica"/>
                <a:cs typeface="Helvetica"/>
                <a:sym typeface="Helvetica"/>
              </a:defRPr>
            </a:pPr>
          </a:p>
          <a:p>
            <a:pPr marL="40639" marR="40639" algn="l" defTabSz="914400">
              <a:defRPr b="1" sz="1800">
                <a:uFill>
                  <a:solidFill>
                    <a:srgbClr val="000000"/>
                  </a:solidFill>
                </a:uFill>
                <a:latin typeface="Helvetica"/>
                <a:ea typeface="Helvetica"/>
                <a:cs typeface="Helvetica"/>
                <a:sym typeface="Helvetica"/>
              </a:defRPr>
            </a:pPr>
            <a:r>
              <a:t>2. Hypothalamus</a:t>
            </a:r>
          </a:p>
          <a:p>
            <a:pPr marL="40639" marR="40639" algn="l" defTabSz="914400">
              <a:defRPr b="1" sz="1800">
                <a:uFill>
                  <a:solidFill>
                    <a:srgbClr val="000000"/>
                  </a:solidFill>
                </a:uFill>
                <a:latin typeface="Helvetica"/>
                <a:ea typeface="Helvetica"/>
                <a:cs typeface="Helvetica"/>
                <a:sym typeface="Helvetica"/>
              </a:defRPr>
            </a:pPr>
            <a:r>
              <a:t>(under the thalamus)</a:t>
            </a:r>
          </a:p>
          <a:p>
            <a:pPr marL="40639" marR="40639" algn="l" defTabSz="914400">
              <a:defRPr b="1" sz="1800">
                <a:uFill>
                  <a:solidFill>
                    <a:srgbClr val="000000"/>
                  </a:solidFill>
                </a:uFill>
                <a:latin typeface="Helvetica"/>
                <a:ea typeface="Helvetica"/>
                <a:cs typeface="Helvetica"/>
                <a:sym typeface="Helvetica"/>
              </a:defRPr>
            </a:pPr>
            <a:r>
              <a:t>homeostasis, </a:t>
            </a:r>
          </a:p>
          <a:p>
            <a:pPr marL="40639" marR="40639" algn="l" defTabSz="914400">
              <a:defRPr b="1" sz="1800">
                <a:uFill>
                  <a:solidFill>
                    <a:srgbClr val="000000"/>
                  </a:solidFill>
                </a:uFill>
                <a:latin typeface="Helvetica"/>
                <a:ea typeface="Helvetica"/>
                <a:cs typeface="Helvetica"/>
                <a:sym typeface="Helvetica"/>
              </a:defRPr>
            </a:pPr>
            <a:r>
              <a:t>reproduction, primary behaviors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6" name="7. Cerebral hemispheres"/>
          <p:cNvSpPr txBox="1"/>
          <p:nvPr>
            <p:ph type="title"/>
          </p:nvPr>
        </p:nvSpPr>
        <p:spPr>
          <a:xfrm>
            <a:off x="420687" y="-25400"/>
            <a:ext cx="7772401" cy="1143000"/>
          </a:xfrm>
          <a:prstGeom prst="rect">
            <a:avLst/>
          </a:prstGeom>
        </p:spPr>
        <p:txBody>
          <a:bodyPr/>
          <a:lstStyle>
            <a:lvl1pPr algn="l">
              <a:defRPr b="1" sz="2400">
                <a:latin typeface="Helvetica"/>
                <a:ea typeface="Helvetica"/>
                <a:cs typeface="Helvetica"/>
                <a:sym typeface="Helvetica"/>
              </a:defRPr>
            </a:lvl1pPr>
          </a:lstStyle>
          <a:p>
            <a:pPr/>
            <a:r>
              <a:t>7. Cerebral hemispheres</a:t>
            </a:r>
          </a:p>
        </p:txBody>
      </p:sp>
      <p:sp>
        <p:nvSpPr>
          <p:cNvPr id="417" name="a. Cerebral Cortex (bark)…"/>
          <p:cNvSpPr txBox="1"/>
          <p:nvPr/>
        </p:nvSpPr>
        <p:spPr>
          <a:xfrm>
            <a:off x="501649" y="915987"/>
            <a:ext cx="5439531" cy="289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40639" marR="40639" algn="l" defTabSz="914400">
              <a:defRPr b="1" sz="1800">
                <a:uFill>
                  <a:solidFill>
                    <a:srgbClr val="000000"/>
                  </a:solidFill>
                </a:uFill>
                <a:latin typeface="Helvetica"/>
                <a:ea typeface="Helvetica"/>
                <a:cs typeface="Helvetica"/>
                <a:sym typeface="Helvetica"/>
              </a:defRPr>
            </a:pPr>
            <a:r>
              <a:t>a. Cerebral Cortex (bark)</a:t>
            </a:r>
          </a:p>
          <a:p>
            <a:pPr marL="40639" marR="40639" algn="l" defTabSz="914400">
              <a:defRPr b="1" sz="1800">
                <a:uFill>
                  <a:solidFill>
                    <a:srgbClr val="000000"/>
                  </a:solidFill>
                </a:uFill>
                <a:latin typeface="Helvetica"/>
                <a:ea typeface="Helvetica"/>
                <a:cs typeface="Helvetica"/>
                <a:sym typeface="Helvetica"/>
              </a:defRPr>
            </a:pPr>
            <a:r>
              <a:t>	perception, cognition, movement</a:t>
            </a:r>
          </a:p>
          <a:p>
            <a:pPr marL="40639" marR="40639" algn="l" defTabSz="914400">
              <a:defRPr b="1" sz="1800">
                <a:uFill>
                  <a:solidFill>
                    <a:srgbClr val="000000"/>
                  </a:solidFill>
                </a:uFill>
                <a:latin typeface="Helvetica"/>
                <a:ea typeface="Helvetica"/>
                <a:cs typeface="Helvetica"/>
                <a:sym typeface="Helvetica"/>
              </a:defRPr>
            </a:pPr>
            <a:r>
              <a:t>b. Basal ganglia</a:t>
            </a:r>
          </a:p>
          <a:p>
            <a:pPr marL="40639" marR="40639" algn="l" defTabSz="914400">
              <a:defRPr b="1" sz="1800">
                <a:uFill>
                  <a:solidFill>
                    <a:srgbClr val="000000"/>
                  </a:solidFill>
                </a:uFill>
                <a:latin typeface="Helvetica"/>
                <a:ea typeface="Helvetica"/>
                <a:cs typeface="Helvetica"/>
                <a:sym typeface="Helvetica"/>
              </a:defRPr>
            </a:pPr>
            <a:r>
              <a:t>	movement</a:t>
            </a:r>
          </a:p>
          <a:p>
            <a:pPr marL="40639" marR="40639" algn="l" defTabSz="914400">
              <a:defRPr b="1" sz="1800">
                <a:uFill>
                  <a:solidFill>
                    <a:srgbClr val="000000"/>
                  </a:solidFill>
                </a:uFill>
                <a:latin typeface="Helvetica"/>
                <a:ea typeface="Helvetica"/>
                <a:cs typeface="Helvetica"/>
                <a:sym typeface="Helvetica"/>
              </a:defRPr>
            </a:pPr>
            <a:r>
              <a:t>c. Amygdala (almond)</a:t>
            </a:r>
          </a:p>
          <a:p>
            <a:pPr marL="40639" marR="40639" algn="l" defTabSz="914400">
              <a:defRPr b="1" sz="1800">
                <a:uFill>
                  <a:solidFill>
                    <a:srgbClr val="000000"/>
                  </a:solidFill>
                </a:uFill>
                <a:latin typeface="Helvetica"/>
                <a:ea typeface="Helvetica"/>
                <a:cs typeface="Helvetica"/>
                <a:sym typeface="Helvetica"/>
              </a:defRPr>
            </a:pPr>
            <a:r>
              <a:t>	emotions</a:t>
            </a:r>
          </a:p>
          <a:p>
            <a:pPr marL="40639" marR="40639" algn="l" defTabSz="914400">
              <a:defRPr b="1" sz="1800">
                <a:uFill>
                  <a:solidFill>
                    <a:srgbClr val="000000"/>
                  </a:solidFill>
                </a:uFill>
                <a:latin typeface="Helvetica"/>
                <a:ea typeface="Helvetica"/>
                <a:cs typeface="Helvetica"/>
                <a:sym typeface="Helvetica"/>
              </a:defRPr>
            </a:pPr>
            <a:r>
              <a:t>d. Hippocampus (sea horse)</a:t>
            </a:r>
          </a:p>
          <a:p>
            <a:pPr marL="40639" marR="40639" algn="l" defTabSz="914400">
              <a:defRPr b="1" sz="1800">
                <a:uFill>
                  <a:solidFill>
                    <a:srgbClr val="000000"/>
                  </a:solidFill>
                </a:uFill>
                <a:latin typeface="Helvetica"/>
                <a:ea typeface="Helvetica"/>
                <a:cs typeface="Helvetica"/>
                <a:sym typeface="Helvetica"/>
              </a:defRPr>
            </a:pPr>
            <a:r>
              <a:t>	memory</a:t>
            </a:r>
          </a:p>
          <a:p>
            <a:pPr marL="40639" marR="40639" algn="l" defTabSz="914400">
              <a:defRPr b="1" sz="1800">
                <a:uFill>
                  <a:solidFill>
                    <a:srgbClr val="000000"/>
                  </a:solidFill>
                </a:uFill>
                <a:latin typeface="Helvetica"/>
                <a:ea typeface="Helvetica"/>
                <a:cs typeface="Helvetica"/>
                <a:sym typeface="Helvetica"/>
              </a:defRPr>
            </a:pPr>
          </a:p>
          <a:p>
            <a:pPr marL="40639" marR="40639" algn="l" defTabSz="914400">
              <a:defRPr b="1" sz="1800">
                <a:uFill>
                  <a:solidFill>
                    <a:srgbClr val="000000"/>
                  </a:solidFill>
                </a:uFill>
                <a:latin typeface="Helvetica"/>
                <a:ea typeface="Helvetica"/>
                <a:cs typeface="Helvetica"/>
                <a:sym typeface="Helvetica"/>
              </a:defRPr>
            </a:pPr>
            <a:r>
              <a:t>two hemispheres connected by corpus callosum</a:t>
            </a:r>
          </a:p>
        </p:txBody>
      </p:sp>
      <p:pic>
        <p:nvPicPr>
          <p:cNvPr id="418" name="image.pdf" descr="image.pdf"/>
          <p:cNvPicPr>
            <a:picLocks noChangeAspect="0"/>
          </p:cNvPicPr>
          <p:nvPr/>
        </p:nvPicPr>
        <p:blipFill>
          <a:blip r:embed="rId2">
            <a:extLst/>
          </a:blip>
          <a:stretch>
            <a:fillRect/>
          </a:stretch>
        </p:blipFill>
        <p:spPr>
          <a:xfrm>
            <a:off x="2378075" y="3916362"/>
            <a:ext cx="6099175" cy="4975226"/>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0" name="droppedImage.pdf" descr="droppedImage.pdf"/>
          <p:cNvPicPr>
            <a:picLocks noChangeAspect="1"/>
          </p:cNvPicPr>
          <p:nvPr/>
        </p:nvPicPr>
        <p:blipFill>
          <a:blip r:embed="rId2">
            <a:extLst/>
          </a:blip>
          <a:stretch>
            <a:fillRect/>
          </a:stretch>
        </p:blipFill>
        <p:spPr>
          <a:xfrm>
            <a:off x="165100" y="546100"/>
            <a:ext cx="8572500" cy="5753535"/>
          </a:xfrm>
          <a:prstGeom prst="rect">
            <a:avLst/>
          </a:prstGeom>
          <a:ln w="12700"/>
        </p:spPr>
      </p:pic>
      <p:sp>
        <p:nvSpPr>
          <p:cNvPr id="421" name="Gyrus (fold)"/>
          <p:cNvSpPr txBox="1"/>
          <p:nvPr/>
        </p:nvSpPr>
        <p:spPr>
          <a:xfrm>
            <a:off x="6845300" y="1695450"/>
            <a:ext cx="1803400" cy="38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Gyrus (fold)</a:t>
            </a:r>
          </a:p>
        </p:txBody>
      </p:sp>
      <p:sp>
        <p:nvSpPr>
          <p:cNvPr id="422" name="Sulcus (groove)"/>
          <p:cNvSpPr txBox="1"/>
          <p:nvPr/>
        </p:nvSpPr>
        <p:spPr>
          <a:xfrm>
            <a:off x="7429500" y="2165350"/>
            <a:ext cx="1193800" cy="66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Sulcus (groove)</a:t>
            </a:r>
          </a:p>
        </p:txBody>
      </p:sp>
      <p:sp>
        <p:nvSpPr>
          <p:cNvPr id="423" name="Line"/>
          <p:cNvSpPr/>
          <p:nvPr/>
        </p:nvSpPr>
        <p:spPr>
          <a:xfrm flipH="1">
            <a:off x="4927600" y="2057400"/>
            <a:ext cx="1917700" cy="800101"/>
          </a:xfrm>
          <a:prstGeom prst="line">
            <a:avLst/>
          </a:prstGeom>
          <a:ln w="254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424" name="Line"/>
          <p:cNvSpPr/>
          <p:nvPr/>
        </p:nvSpPr>
        <p:spPr>
          <a:xfrm flipH="1">
            <a:off x="5156200" y="2565400"/>
            <a:ext cx="2273300" cy="495301"/>
          </a:xfrm>
          <a:prstGeom prst="line">
            <a:avLst/>
          </a:prstGeom>
          <a:ln w="254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6" name="Sagittal rat brain"/>
          <p:cNvSpPr txBox="1"/>
          <p:nvPr/>
        </p:nvSpPr>
        <p:spPr>
          <a:xfrm>
            <a:off x="419100" y="88900"/>
            <a:ext cx="73152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40639" marR="40639" defTabSz="914400">
              <a:defRPr b="1" sz="3600">
                <a:solidFill>
                  <a:srgbClr val="0433FF"/>
                </a:solidFill>
                <a:uFill>
                  <a:solidFill>
                    <a:srgbClr val="000000"/>
                  </a:solidFill>
                </a:uFill>
                <a:latin typeface="Helvetica"/>
                <a:ea typeface="Helvetica"/>
                <a:cs typeface="Helvetica"/>
                <a:sym typeface="Helvetica"/>
              </a:defRPr>
            </a:lvl1pPr>
          </a:lstStyle>
          <a:p>
            <a:pPr/>
            <a:r>
              <a:t>Sagittal rat brain</a:t>
            </a:r>
          </a:p>
        </p:txBody>
      </p:sp>
      <p:grpSp>
        <p:nvGrpSpPr>
          <p:cNvPr id="432" name="Group"/>
          <p:cNvGrpSpPr/>
          <p:nvPr/>
        </p:nvGrpSpPr>
        <p:grpSpPr>
          <a:xfrm>
            <a:off x="241300" y="723900"/>
            <a:ext cx="7861300" cy="3797300"/>
            <a:chOff x="0" y="0"/>
            <a:chExt cx="7861300" cy="3797300"/>
          </a:xfrm>
        </p:grpSpPr>
        <p:pic>
          <p:nvPicPr>
            <p:cNvPr id="427" name="droppedImage.pdf" descr="droppedImage.pdf"/>
            <p:cNvPicPr>
              <a:picLocks noChangeAspect="1"/>
            </p:cNvPicPr>
            <p:nvPr/>
          </p:nvPicPr>
          <p:blipFill>
            <a:blip r:embed="rId2">
              <a:extLst/>
            </a:blip>
            <a:stretch>
              <a:fillRect/>
            </a:stretch>
          </p:blipFill>
          <p:spPr>
            <a:xfrm>
              <a:off x="0" y="0"/>
              <a:ext cx="7861300" cy="3797300"/>
            </a:xfrm>
            <a:prstGeom prst="rect">
              <a:avLst/>
            </a:prstGeom>
            <a:ln w="12700" cap="flat">
              <a:noFill/>
              <a:round/>
            </a:ln>
            <a:effectLst/>
          </p:spPr>
        </p:pic>
        <p:sp>
          <p:nvSpPr>
            <p:cNvPr id="428" name="Midbrain"/>
            <p:cNvSpPr txBox="1"/>
            <p:nvPr/>
          </p:nvSpPr>
          <p:spPr>
            <a:xfrm>
              <a:off x="4483100" y="1123950"/>
              <a:ext cx="1031613"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algn="l" defTabSz="914400">
                <a:defRPr sz="1800">
                  <a:uFill>
                    <a:solidFill>
                      <a:srgbClr val="000000"/>
                    </a:solidFill>
                  </a:uFill>
                  <a:latin typeface="Helvetica"/>
                  <a:ea typeface="Helvetica"/>
                  <a:cs typeface="Helvetica"/>
                  <a:sym typeface="Helvetica"/>
                </a:defRPr>
              </a:lvl1pPr>
            </a:lstStyle>
            <a:p>
              <a:pPr/>
              <a:r>
                <a:t>Midbrain</a:t>
              </a:r>
            </a:p>
          </p:txBody>
        </p:sp>
        <p:sp>
          <p:nvSpPr>
            <p:cNvPr id="429" name="Cerebellum"/>
            <p:cNvSpPr txBox="1"/>
            <p:nvPr/>
          </p:nvSpPr>
          <p:spPr>
            <a:xfrm>
              <a:off x="5918200" y="1517650"/>
              <a:ext cx="1323837"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algn="l" defTabSz="914400">
                <a:defRPr sz="1800">
                  <a:uFill>
                    <a:solidFill>
                      <a:srgbClr val="000000"/>
                    </a:solidFill>
                  </a:uFill>
                  <a:latin typeface="Helvetica"/>
                  <a:ea typeface="Helvetica"/>
                  <a:cs typeface="Helvetica"/>
                  <a:sym typeface="Helvetica"/>
                </a:defRPr>
              </a:lvl1pPr>
            </a:lstStyle>
            <a:p>
              <a:pPr/>
              <a:r>
                <a:t>Cerebellum</a:t>
              </a:r>
            </a:p>
          </p:txBody>
        </p:sp>
        <p:sp>
          <p:nvSpPr>
            <p:cNvPr id="430" name="Cortex"/>
            <p:cNvSpPr txBox="1"/>
            <p:nvPr/>
          </p:nvSpPr>
          <p:spPr>
            <a:xfrm>
              <a:off x="2451100" y="514350"/>
              <a:ext cx="1003300"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marL="40639" marR="40639" algn="l" defTabSz="914400">
                <a:defRPr sz="1800">
                  <a:uFill>
                    <a:solidFill>
                      <a:srgbClr val="000000"/>
                    </a:solidFill>
                  </a:uFill>
                  <a:latin typeface="Helvetica"/>
                  <a:ea typeface="Helvetica"/>
                  <a:cs typeface="Helvetica"/>
                  <a:sym typeface="Helvetica"/>
                </a:defRPr>
              </a:lvl1pPr>
            </a:lstStyle>
            <a:p>
              <a:pPr/>
              <a:r>
                <a:t>Cortex</a:t>
              </a:r>
            </a:p>
          </p:txBody>
        </p:sp>
        <p:sp>
          <p:nvSpPr>
            <p:cNvPr id="431" name="Olfactory…"/>
            <p:cNvSpPr txBox="1"/>
            <p:nvPr/>
          </p:nvSpPr>
          <p:spPr>
            <a:xfrm>
              <a:off x="215900" y="1162050"/>
              <a:ext cx="1193800" cy="660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40639" marR="40639" defTabSz="914400">
                <a:defRPr sz="1800">
                  <a:uFill>
                    <a:solidFill>
                      <a:srgbClr val="000000"/>
                    </a:solidFill>
                  </a:uFill>
                  <a:latin typeface="Helvetica"/>
                  <a:ea typeface="Helvetica"/>
                  <a:cs typeface="Helvetica"/>
                  <a:sym typeface="Helvetica"/>
                </a:defRPr>
              </a:pPr>
              <a:r>
                <a:t>Olfactory</a:t>
              </a:r>
            </a:p>
            <a:p>
              <a:pPr marL="40639" marR="40639" defTabSz="914400">
                <a:defRPr sz="1800">
                  <a:uFill>
                    <a:solidFill>
                      <a:srgbClr val="000000"/>
                    </a:solidFill>
                  </a:uFill>
                  <a:latin typeface="Helvetica"/>
                  <a:ea typeface="Helvetica"/>
                  <a:cs typeface="Helvetica"/>
                  <a:sym typeface="Helvetica"/>
                </a:defRPr>
              </a:pPr>
              <a:r>
                <a:t>bulb</a:t>
              </a:r>
            </a:p>
          </p:txBody>
        </p:sp>
      </p:grpSp>
      <p:pic>
        <p:nvPicPr>
          <p:cNvPr id="433" name="WB02_Puche_300x225.png" descr="WB02_Puche_300x225.png"/>
          <p:cNvPicPr>
            <a:picLocks noChangeAspect="1"/>
          </p:cNvPicPr>
          <p:nvPr/>
        </p:nvPicPr>
        <p:blipFill>
          <a:blip r:embed="rId3">
            <a:extLst/>
          </a:blip>
          <a:stretch>
            <a:fillRect/>
          </a:stretch>
        </p:blipFill>
        <p:spPr>
          <a:xfrm>
            <a:off x="1498600" y="4597400"/>
            <a:ext cx="3111500" cy="2338340"/>
          </a:xfrm>
          <a:prstGeom prst="rect">
            <a:avLst/>
          </a:prstGeom>
          <a:ln w="12700"/>
        </p:spPr>
      </p:pic>
      <p:pic>
        <p:nvPicPr>
          <p:cNvPr id="434" name="WB01_Puche_300x225.png" descr="WB01_Puche_300x225.png"/>
          <p:cNvPicPr>
            <a:picLocks noChangeAspect="1"/>
          </p:cNvPicPr>
          <p:nvPr/>
        </p:nvPicPr>
        <p:blipFill>
          <a:blip r:embed="rId4">
            <a:extLst/>
          </a:blip>
          <a:stretch>
            <a:fillRect/>
          </a:stretch>
        </p:blipFill>
        <p:spPr>
          <a:xfrm>
            <a:off x="4521200" y="4584700"/>
            <a:ext cx="3126351" cy="2349500"/>
          </a:xfrm>
          <a:prstGeom prst="rect">
            <a:avLst/>
          </a:prstGeom>
          <a:ln w="12700"/>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6" name="Oval"/>
          <p:cNvSpPr/>
          <p:nvPr/>
        </p:nvSpPr>
        <p:spPr>
          <a:xfrm>
            <a:off x="7985125" y="4864100"/>
            <a:ext cx="225425" cy="590551"/>
          </a:xfrm>
          <a:prstGeom prst="ellipse">
            <a:avLst/>
          </a:prstGeom>
          <a:solidFill>
            <a:srgbClr val="FF7E79">
              <a:alpha val="33999"/>
            </a:srgbClr>
          </a:solidFill>
          <a:ln w="12700"/>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437" name="Rectangle"/>
          <p:cNvSpPr/>
          <p:nvPr/>
        </p:nvSpPr>
        <p:spPr>
          <a:xfrm>
            <a:off x="7935912" y="4835525"/>
            <a:ext cx="138113" cy="619125"/>
          </a:xfrm>
          <a:prstGeom prst="rect">
            <a:avLst/>
          </a:prstGeom>
          <a:solidFill>
            <a:srgbClr val="FFFFFF"/>
          </a:solidFill>
          <a:ln w="12700">
            <a:miter lim="400000"/>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438" name="cerebellum"/>
          <p:cNvSpPr txBox="1"/>
          <p:nvPr/>
        </p:nvSpPr>
        <p:spPr>
          <a:xfrm>
            <a:off x="2386012" y="874712"/>
            <a:ext cx="136201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cerebellum</a:t>
            </a:r>
          </a:p>
        </p:txBody>
      </p:sp>
      <p:grpSp>
        <p:nvGrpSpPr>
          <p:cNvPr id="441" name="Group"/>
          <p:cNvGrpSpPr/>
          <p:nvPr/>
        </p:nvGrpSpPr>
        <p:grpSpPr>
          <a:xfrm>
            <a:off x="1616075" y="2744787"/>
            <a:ext cx="6456363" cy="3098801"/>
            <a:chOff x="0" y="0"/>
            <a:chExt cx="6456362" cy="3098800"/>
          </a:xfrm>
        </p:grpSpPr>
        <p:sp>
          <p:nvSpPr>
            <p:cNvPr id="439" name="Rectangle"/>
            <p:cNvSpPr/>
            <p:nvPr/>
          </p:nvSpPr>
          <p:spPr>
            <a:xfrm>
              <a:off x="0" y="0"/>
              <a:ext cx="6456363" cy="3098800"/>
            </a:xfrm>
            <a:prstGeom prst="rect">
              <a:avLst/>
            </a:prstGeom>
            <a:solidFill>
              <a:srgbClr val="FF7E79">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440" name="Text"/>
            <p:cNvSpPr txBox="1"/>
            <p:nvPr/>
          </p:nvSpPr>
          <p:spPr>
            <a:xfrm>
              <a:off x="3118955" y="1358899"/>
              <a:ext cx="21845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 </a:t>
              </a:r>
            </a:p>
          </p:txBody>
        </p:sp>
      </p:grpSp>
      <p:grpSp>
        <p:nvGrpSpPr>
          <p:cNvPr id="445" name="Group"/>
          <p:cNvGrpSpPr/>
          <p:nvPr/>
        </p:nvGrpSpPr>
        <p:grpSpPr>
          <a:xfrm rot="16200000">
            <a:off x="4509293" y="1774031"/>
            <a:ext cx="639764" cy="6737351"/>
            <a:chOff x="0" y="0"/>
            <a:chExt cx="639762" cy="6737350"/>
          </a:xfrm>
        </p:grpSpPr>
        <p:sp>
          <p:nvSpPr>
            <p:cNvPr id="442" name="Shape"/>
            <p:cNvSpPr/>
            <p:nvPr/>
          </p:nvSpPr>
          <p:spPr>
            <a:xfrm>
              <a:off x="0" y="0"/>
              <a:ext cx="639763" cy="6737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206"/>
                    <a:pt x="0" y="459"/>
                  </a:cubicBezTo>
                  <a:lnTo>
                    <a:pt x="0" y="21141"/>
                  </a:lnTo>
                  <a:cubicBezTo>
                    <a:pt x="0" y="21394"/>
                    <a:pt x="4835" y="21600"/>
                    <a:pt x="10800" y="21600"/>
                  </a:cubicBezTo>
                  <a:cubicBezTo>
                    <a:pt x="16765" y="21600"/>
                    <a:pt x="21600" y="21394"/>
                    <a:pt x="21600" y="21141"/>
                  </a:cubicBezTo>
                  <a:lnTo>
                    <a:pt x="21600" y="459"/>
                  </a:lnTo>
                  <a:cubicBezTo>
                    <a:pt x="21600" y="206"/>
                    <a:pt x="16765" y="0"/>
                    <a:pt x="10800" y="0"/>
                  </a:cubicBezTo>
                  <a:close/>
                </a:path>
              </a:pathLst>
            </a:custGeom>
            <a:solidFill>
              <a:srgbClr val="FFFFFF">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443" name="Shape"/>
            <p:cNvSpPr/>
            <p:nvPr/>
          </p:nvSpPr>
          <p:spPr>
            <a:xfrm>
              <a:off x="0" y="0"/>
              <a:ext cx="639763" cy="286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0"/>
                    <a:pt x="0" y="10788"/>
                  </a:cubicBezTo>
                  <a:cubicBezTo>
                    <a:pt x="0" y="16759"/>
                    <a:pt x="4835" y="21600"/>
                    <a:pt x="10800" y="21600"/>
                  </a:cubicBezTo>
                  <a:cubicBezTo>
                    <a:pt x="16765" y="21600"/>
                    <a:pt x="21600" y="16759"/>
                    <a:pt x="21600" y="10788"/>
                  </a:cubicBezTo>
                  <a:cubicBezTo>
                    <a:pt x="21600" y="4830"/>
                    <a:pt x="16765" y="0"/>
                    <a:pt x="10800" y="0"/>
                  </a:cubicBezTo>
                  <a:close/>
                </a:path>
              </a:pathLst>
            </a:custGeom>
            <a:solidFill>
              <a:srgbClr val="FFFFFF">
                <a:alpha val="33999"/>
              </a:srgbClr>
            </a:solidFill>
            <a:ln w="12700" cap="flat">
              <a:noFill/>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444" name="Line"/>
            <p:cNvSpPr/>
            <p:nvPr/>
          </p:nvSpPr>
          <p:spPr>
            <a:xfrm>
              <a:off x="0" y="143168"/>
              <a:ext cx="639763" cy="1434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446" name="Rectangle"/>
          <p:cNvSpPr/>
          <p:nvPr/>
        </p:nvSpPr>
        <p:spPr>
          <a:xfrm>
            <a:off x="1614487" y="1412875"/>
            <a:ext cx="1112838" cy="1222375"/>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447" name="Square"/>
          <p:cNvSpPr/>
          <p:nvPr/>
        </p:nvSpPr>
        <p:spPr>
          <a:xfrm>
            <a:off x="2730500" y="1419225"/>
            <a:ext cx="758825" cy="762000"/>
          </a:xfrm>
          <a:prstGeom prst="rect">
            <a:avLst/>
          </a:prstGeom>
          <a:blipFill>
            <a:blip r:embed="rId2"/>
          </a:blip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448" name="Rectangle"/>
          <p:cNvSpPr/>
          <p:nvPr/>
        </p:nvSpPr>
        <p:spPr>
          <a:xfrm>
            <a:off x="2727325" y="2181225"/>
            <a:ext cx="769938" cy="452438"/>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449" name="Rectangle"/>
          <p:cNvSpPr/>
          <p:nvPr/>
        </p:nvSpPr>
        <p:spPr>
          <a:xfrm>
            <a:off x="3506787" y="2335212"/>
            <a:ext cx="4583113" cy="295276"/>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450" name="cerebrum"/>
          <p:cNvSpPr txBox="1"/>
          <p:nvPr/>
        </p:nvSpPr>
        <p:spPr>
          <a:xfrm>
            <a:off x="704850" y="830262"/>
            <a:ext cx="119681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cerebrum</a:t>
            </a:r>
          </a:p>
        </p:txBody>
      </p:sp>
      <p:sp>
        <p:nvSpPr>
          <p:cNvPr id="451" name="brainstem"/>
          <p:cNvSpPr txBox="1"/>
          <p:nvPr/>
        </p:nvSpPr>
        <p:spPr>
          <a:xfrm>
            <a:off x="3613150" y="1539875"/>
            <a:ext cx="1247488"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brainstem</a:t>
            </a:r>
          </a:p>
        </p:txBody>
      </p:sp>
      <p:sp>
        <p:nvSpPr>
          <p:cNvPr id="452" name="spinal cord"/>
          <p:cNvSpPr txBox="1"/>
          <p:nvPr/>
        </p:nvSpPr>
        <p:spPr>
          <a:xfrm>
            <a:off x="5003800" y="2006600"/>
            <a:ext cx="1374401"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spinal cord</a:t>
            </a:r>
          </a:p>
        </p:txBody>
      </p:sp>
      <p:sp>
        <p:nvSpPr>
          <p:cNvPr id="453" name="Line"/>
          <p:cNvSpPr/>
          <p:nvPr/>
        </p:nvSpPr>
        <p:spPr>
          <a:xfrm>
            <a:off x="1643062" y="1235075"/>
            <a:ext cx="292101" cy="415925"/>
          </a:xfrm>
          <a:prstGeom prst="line">
            <a:avLst/>
          </a:prstGeom>
          <a:ln w="127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454" name="Line"/>
          <p:cNvSpPr/>
          <p:nvPr/>
        </p:nvSpPr>
        <p:spPr>
          <a:xfrm>
            <a:off x="3116262" y="1236662"/>
            <a:ext cx="6351" cy="463551"/>
          </a:xfrm>
          <a:prstGeom prst="line">
            <a:avLst/>
          </a:prstGeom>
          <a:ln w="127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455" name="Line"/>
          <p:cNvSpPr/>
          <p:nvPr/>
        </p:nvSpPr>
        <p:spPr>
          <a:xfrm flipH="1">
            <a:off x="3338512" y="1982787"/>
            <a:ext cx="400051" cy="341313"/>
          </a:xfrm>
          <a:prstGeom prst="line">
            <a:avLst/>
          </a:prstGeom>
          <a:ln w="127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456" name="GI tract"/>
          <p:cNvSpPr txBox="1"/>
          <p:nvPr/>
        </p:nvSpPr>
        <p:spPr>
          <a:xfrm>
            <a:off x="2967037" y="4979987"/>
            <a:ext cx="95526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GI tract</a:t>
            </a:r>
          </a:p>
        </p:txBody>
      </p:sp>
      <p:sp>
        <p:nvSpPr>
          <p:cNvPr id="457" name="Oval"/>
          <p:cNvSpPr/>
          <p:nvPr/>
        </p:nvSpPr>
        <p:spPr>
          <a:xfrm>
            <a:off x="1466850" y="4848225"/>
            <a:ext cx="276225" cy="608013"/>
          </a:xfrm>
          <a:prstGeom prst="ellipse">
            <a:avLst/>
          </a:prstGeom>
          <a:solidFill>
            <a:srgbClr val="FFFFFF"/>
          </a:solidFill>
          <a:ln w="12700">
            <a:solidFill>
              <a:srgbClr val="FFFFFF"/>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458" name="Rectangle"/>
          <p:cNvSpPr/>
          <p:nvPr/>
        </p:nvSpPr>
        <p:spPr>
          <a:xfrm>
            <a:off x="3505200" y="5835650"/>
            <a:ext cx="374651" cy="628650"/>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459" name="Rectangle"/>
          <p:cNvSpPr/>
          <p:nvPr/>
        </p:nvSpPr>
        <p:spPr>
          <a:xfrm>
            <a:off x="6837362" y="5843587"/>
            <a:ext cx="374651" cy="628651"/>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481" name="Group"/>
          <p:cNvGrpSpPr/>
          <p:nvPr/>
        </p:nvGrpSpPr>
        <p:grpSpPr>
          <a:xfrm>
            <a:off x="1790700" y="1409700"/>
            <a:ext cx="6040438" cy="1223963"/>
            <a:chOff x="0" y="0"/>
            <a:chExt cx="6040437" cy="1223962"/>
          </a:xfrm>
        </p:grpSpPr>
        <p:grpSp>
          <p:nvGrpSpPr>
            <p:cNvPr id="474" name="Group"/>
            <p:cNvGrpSpPr/>
            <p:nvPr/>
          </p:nvGrpSpPr>
          <p:grpSpPr>
            <a:xfrm>
              <a:off x="2033587" y="930275"/>
              <a:ext cx="4006851" cy="293688"/>
              <a:chOff x="0" y="0"/>
              <a:chExt cx="4006850" cy="293687"/>
            </a:xfrm>
          </p:grpSpPr>
          <p:sp>
            <p:nvSpPr>
              <p:cNvPr id="460" name="Line"/>
              <p:cNvSpPr/>
              <p:nvPr/>
            </p:nvSpPr>
            <p:spPr>
              <a:xfrm>
                <a:off x="0" y="6350"/>
                <a:ext cx="1588" cy="282575"/>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461" name="Line"/>
              <p:cNvSpPr/>
              <p:nvPr/>
            </p:nvSpPr>
            <p:spPr>
              <a:xfrm>
                <a:off x="293687" y="9525"/>
                <a:ext cx="1589" cy="282575"/>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462" name="Line"/>
              <p:cNvSpPr/>
              <p:nvPr/>
            </p:nvSpPr>
            <p:spPr>
              <a:xfrm>
                <a:off x="595312" y="4762"/>
                <a:ext cx="1589" cy="282576"/>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463" name="Line"/>
              <p:cNvSpPr/>
              <p:nvPr/>
            </p:nvSpPr>
            <p:spPr>
              <a:xfrm>
                <a:off x="881062" y="0"/>
                <a:ext cx="1589" cy="282575"/>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464" name="Line"/>
              <p:cNvSpPr/>
              <p:nvPr/>
            </p:nvSpPr>
            <p:spPr>
              <a:xfrm>
                <a:off x="1174750" y="3175"/>
                <a:ext cx="1588" cy="282575"/>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465" name="Line"/>
              <p:cNvSpPr/>
              <p:nvPr/>
            </p:nvSpPr>
            <p:spPr>
              <a:xfrm>
                <a:off x="1468437" y="6350"/>
                <a:ext cx="1589" cy="282575"/>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466" name="Line"/>
              <p:cNvSpPr/>
              <p:nvPr/>
            </p:nvSpPr>
            <p:spPr>
              <a:xfrm>
                <a:off x="1762125" y="9525"/>
                <a:ext cx="1588" cy="282575"/>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467" name="Line"/>
              <p:cNvSpPr/>
              <p:nvPr/>
            </p:nvSpPr>
            <p:spPr>
              <a:xfrm>
                <a:off x="2017712" y="4762"/>
                <a:ext cx="1588" cy="282576"/>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468" name="Line"/>
              <p:cNvSpPr/>
              <p:nvPr/>
            </p:nvSpPr>
            <p:spPr>
              <a:xfrm>
                <a:off x="2349500" y="7937"/>
                <a:ext cx="1588" cy="282576"/>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469" name="Line"/>
              <p:cNvSpPr/>
              <p:nvPr/>
            </p:nvSpPr>
            <p:spPr>
              <a:xfrm>
                <a:off x="2643187" y="3175"/>
                <a:ext cx="1588" cy="282575"/>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470" name="Line"/>
              <p:cNvSpPr/>
              <p:nvPr/>
            </p:nvSpPr>
            <p:spPr>
              <a:xfrm>
                <a:off x="2936875" y="6350"/>
                <a:ext cx="1588" cy="282575"/>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471" name="Line"/>
              <p:cNvSpPr/>
              <p:nvPr/>
            </p:nvSpPr>
            <p:spPr>
              <a:xfrm>
                <a:off x="3357562" y="4762"/>
                <a:ext cx="1588" cy="282576"/>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472" name="Line"/>
              <p:cNvSpPr/>
              <p:nvPr/>
            </p:nvSpPr>
            <p:spPr>
              <a:xfrm>
                <a:off x="3681412" y="7937"/>
                <a:ext cx="1588" cy="282576"/>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473" name="Line"/>
              <p:cNvSpPr/>
              <p:nvPr/>
            </p:nvSpPr>
            <p:spPr>
              <a:xfrm>
                <a:off x="4005262" y="11112"/>
                <a:ext cx="1588" cy="282576"/>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sp>
          <p:nvSpPr>
            <p:cNvPr id="475" name="Line"/>
            <p:cNvSpPr/>
            <p:nvPr/>
          </p:nvSpPr>
          <p:spPr>
            <a:xfrm>
              <a:off x="0" y="0"/>
              <a:ext cx="1588" cy="1206500"/>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476" name="Line"/>
            <p:cNvSpPr/>
            <p:nvPr/>
          </p:nvSpPr>
          <p:spPr>
            <a:xfrm>
              <a:off x="266700" y="0"/>
              <a:ext cx="1588" cy="1206500"/>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477" name="Line"/>
            <p:cNvSpPr/>
            <p:nvPr/>
          </p:nvSpPr>
          <p:spPr>
            <a:xfrm>
              <a:off x="482600" y="0"/>
              <a:ext cx="1588" cy="1206500"/>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478" name="Line"/>
            <p:cNvSpPr/>
            <p:nvPr/>
          </p:nvSpPr>
          <p:spPr>
            <a:xfrm>
              <a:off x="723900" y="0"/>
              <a:ext cx="1588" cy="1206500"/>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479" name="Line"/>
            <p:cNvSpPr/>
            <p:nvPr/>
          </p:nvSpPr>
          <p:spPr>
            <a:xfrm flipH="1">
              <a:off x="1168400" y="787400"/>
              <a:ext cx="1588" cy="419100"/>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480" name="Line"/>
            <p:cNvSpPr/>
            <p:nvPr/>
          </p:nvSpPr>
          <p:spPr>
            <a:xfrm>
              <a:off x="1435100" y="787400"/>
              <a:ext cx="1588" cy="431800"/>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sp>
        <p:nvSpPr>
          <p:cNvPr id="482" name="Segmentation of the Nervous System"/>
          <p:cNvSpPr txBox="1"/>
          <p:nvPr/>
        </p:nvSpPr>
        <p:spPr>
          <a:xfrm>
            <a:off x="346075" y="249237"/>
            <a:ext cx="555784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l" defTabSz="914400">
              <a:defRPr b="1" sz="2400">
                <a:solidFill>
                  <a:srgbClr val="0433FF"/>
                </a:solidFill>
                <a:uFill>
                  <a:solidFill>
                    <a:srgbClr val="0433FF"/>
                  </a:solidFill>
                </a:uFill>
                <a:latin typeface="Helvetica"/>
                <a:ea typeface="Helvetica"/>
                <a:cs typeface="Helvetica"/>
                <a:sym typeface="Helvetica"/>
              </a:defRPr>
            </a:lvl1pPr>
          </a:lstStyle>
          <a:p>
            <a:pPr/>
            <a:r>
              <a:t>Segmentation of the Nervous System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1"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4" name="Segmentation of the Spinal Cord…"/>
          <p:cNvSpPr txBox="1"/>
          <p:nvPr/>
        </p:nvSpPr>
        <p:spPr>
          <a:xfrm>
            <a:off x="358775" y="377031"/>
            <a:ext cx="4964173"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l" defTabSz="914400">
              <a:defRPr b="1" sz="2400">
                <a:solidFill>
                  <a:srgbClr val="0433FF"/>
                </a:solidFill>
                <a:uFill>
                  <a:solidFill>
                    <a:srgbClr val="0433FF"/>
                  </a:solidFill>
                </a:uFill>
                <a:latin typeface="Helvetica"/>
                <a:ea typeface="Helvetica"/>
                <a:cs typeface="Helvetica"/>
                <a:sym typeface="Helvetica"/>
              </a:defRPr>
            </a:pPr>
            <a:r>
              <a:t>Segmentation of the Spinal Cord</a:t>
            </a:r>
          </a:p>
          <a:p>
            <a:pPr marL="40639" marR="40639" algn="l" defTabSz="914400">
              <a:defRPr b="1" sz="1800">
                <a:uFill>
                  <a:solidFill>
                    <a:srgbClr val="000000"/>
                  </a:solidFill>
                </a:uFill>
                <a:latin typeface="Helvetica"/>
                <a:ea typeface="Helvetica"/>
                <a:cs typeface="Helvetica"/>
                <a:sym typeface="Helvetica"/>
              </a:defRPr>
            </a:pPr>
            <a:r>
              <a:t>Functional result of developmental plan</a:t>
            </a:r>
          </a:p>
        </p:txBody>
      </p:sp>
      <p:pic>
        <p:nvPicPr>
          <p:cNvPr id="485" name="image.pdf" descr="image.pdf"/>
          <p:cNvPicPr>
            <a:picLocks noChangeAspect="0"/>
          </p:cNvPicPr>
          <p:nvPr/>
        </p:nvPicPr>
        <p:blipFill>
          <a:blip r:embed="rId2">
            <a:extLst/>
          </a:blip>
          <a:stretch>
            <a:fillRect/>
          </a:stretch>
        </p:blipFill>
        <p:spPr>
          <a:xfrm>
            <a:off x="904875" y="1436687"/>
            <a:ext cx="7754938" cy="4224338"/>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7" name="image.pdf" descr="image.pdf"/>
          <p:cNvPicPr>
            <a:picLocks noChangeAspect="0"/>
          </p:cNvPicPr>
          <p:nvPr/>
        </p:nvPicPr>
        <p:blipFill>
          <a:blip r:embed="rId2">
            <a:extLst/>
          </a:blip>
          <a:stretch>
            <a:fillRect/>
          </a:stretch>
        </p:blipFill>
        <p:spPr>
          <a:xfrm>
            <a:off x="1187450" y="1370012"/>
            <a:ext cx="6350001" cy="5259388"/>
          </a:xfrm>
          <a:prstGeom prst="rect">
            <a:avLst/>
          </a:prstGeom>
          <a:ln w="12700">
            <a:miter lim="400000"/>
          </a:ln>
        </p:spPr>
      </p:pic>
      <p:sp>
        <p:nvSpPr>
          <p:cNvPr id="488" name="One Dorsal root ganglion approx. for each vertebra:  (DRG = cell bodies of spinal sensory neurons)…"/>
          <p:cNvSpPr txBox="1"/>
          <p:nvPr/>
        </p:nvSpPr>
        <p:spPr>
          <a:xfrm>
            <a:off x="406400" y="-31750"/>
            <a:ext cx="8737600" cy="120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0639" marR="40639" algn="l" defTabSz="914400">
              <a:defRPr sz="4400">
                <a:uFill>
                  <a:solidFill>
                    <a:srgbClr val="000000"/>
                  </a:solidFill>
                </a:uFill>
                <a:latin typeface="+mn-lt"/>
                <a:ea typeface="+mn-ea"/>
                <a:cs typeface="+mn-cs"/>
                <a:sym typeface="Times"/>
              </a:defRPr>
            </a:pPr>
            <a:r>
              <a:rPr b="1" sz="2400">
                <a:solidFill>
                  <a:srgbClr val="0433FF"/>
                </a:solidFill>
                <a:uFill>
                  <a:solidFill>
                    <a:srgbClr val="0433FF"/>
                  </a:solidFill>
                </a:uFill>
                <a:latin typeface="Helvetica"/>
                <a:ea typeface="Helvetica"/>
                <a:cs typeface="Helvetica"/>
                <a:sym typeface="Helvetica"/>
              </a:rPr>
              <a:t>One Dorsal root ganglion approx. for each vertebra: </a:t>
            </a:r>
            <a:br>
              <a:rPr b="1" sz="2400">
                <a:solidFill>
                  <a:srgbClr val="0433FF"/>
                </a:solidFill>
                <a:uFill>
                  <a:solidFill>
                    <a:srgbClr val="0433FF"/>
                  </a:solidFill>
                </a:uFill>
                <a:latin typeface="Helvetica"/>
                <a:ea typeface="Helvetica"/>
                <a:cs typeface="Helvetica"/>
                <a:sym typeface="Helvetica"/>
              </a:rPr>
            </a:br>
            <a:r>
              <a:rPr b="1" sz="2400">
                <a:uFill>
                  <a:solidFill>
                    <a:srgbClr val="0433FF"/>
                  </a:solidFill>
                </a:uFill>
                <a:latin typeface="Helvetica"/>
                <a:ea typeface="Helvetica"/>
                <a:cs typeface="Helvetica"/>
                <a:sym typeface="Helvetica"/>
              </a:rPr>
              <a:t>(DRG = cell bodies of spinal sensory neurons)</a:t>
            </a:r>
            <a:endParaRPr b="1" sz="2400">
              <a:solidFill>
                <a:srgbClr val="0433FF"/>
              </a:solidFill>
              <a:uFill>
                <a:solidFill>
                  <a:srgbClr val="0433FF"/>
                </a:solidFill>
              </a:uFill>
              <a:latin typeface="Helvetica"/>
              <a:ea typeface="Helvetica"/>
              <a:cs typeface="Helvetica"/>
              <a:sym typeface="Helvetica"/>
            </a:endParaRPr>
          </a:p>
          <a:p>
            <a:pPr marL="40639" marR="40639" algn="l" defTabSz="914400">
              <a:defRPr sz="4400">
                <a:uFill>
                  <a:solidFill>
                    <a:srgbClr val="000000"/>
                  </a:solidFill>
                </a:uFill>
                <a:latin typeface="+mn-lt"/>
                <a:ea typeface="+mn-ea"/>
                <a:cs typeface="+mn-cs"/>
                <a:sym typeface="Times"/>
              </a:defRPr>
            </a:pPr>
            <a:r>
              <a:rPr b="1" sz="2400">
                <a:latin typeface="Helvetica"/>
                <a:ea typeface="Helvetica"/>
                <a:cs typeface="Helvetica"/>
                <a:sym typeface="Helvetica"/>
              </a:rPr>
              <a:t>receptive fields of one DRG = </a:t>
            </a:r>
            <a:r>
              <a:rPr b="1" sz="2400">
                <a:solidFill>
                  <a:srgbClr val="D84800"/>
                </a:solidFill>
                <a:uFill>
                  <a:solidFill>
                    <a:srgbClr val="D84800"/>
                  </a:solidFill>
                </a:uFill>
                <a:latin typeface="Helvetica"/>
                <a:ea typeface="Helvetica"/>
                <a:cs typeface="Helvetica"/>
                <a:sym typeface="Helvetica"/>
              </a:rPr>
              <a:t>dermatome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3 Spatial Axes of the rat nervous system"/>
          <p:cNvSpPr txBox="1"/>
          <p:nvPr>
            <p:ph type="title"/>
          </p:nvPr>
        </p:nvSpPr>
        <p:spPr>
          <a:xfrm>
            <a:off x="296862" y="0"/>
            <a:ext cx="7772401" cy="1152525"/>
          </a:xfrm>
          <a:prstGeom prst="rect">
            <a:avLst/>
          </a:prstGeom>
        </p:spPr>
        <p:txBody>
          <a:bodyPr/>
          <a:lstStyle>
            <a:lvl1pPr>
              <a:defRPr b="1" sz="2400">
                <a:latin typeface="Helvetica"/>
                <a:ea typeface="Helvetica"/>
                <a:cs typeface="Helvetica"/>
                <a:sym typeface="Helvetica"/>
              </a:defRPr>
            </a:lvl1pPr>
          </a:lstStyle>
          <a:p>
            <a:pPr/>
            <a:r>
              <a:t>3 Spatial Axes of the rat nervous system</a:t>
            </a:r>
          </a:p>
        </p:txBody>
      </p:sp>
      <p:sp>
        <p:nvSpPr>
          <p:cNvPr id="191" name="Quadraped:…"/>
          <p:cNvSpPr txBox="1"/>
          <p:nvPr/>
        </p:nvSpPr>
        <p:spPr>
          <a:xfrm>
            <a:off x="550862" y="971550"/>
            <a:ext cx="2720887" cy="2616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40639" marR="40639" algn="l" defTabSz="914400">
              <a:defRPr b="1" sz="1800">
                <a:solidFill>
                  <a:srgbClr val="D84800"/>
                </a:solidFill>
                <a:uFill>
                  <a:solidFill>
                    <a:srgbClr val="D84800"/>
                  </a:solidFill>
                </a:uFill>
                <a:latin typeface="Helvetica"/>
                <a:ea typeface="Helvetica"/>
                <a:cs typeface="Helvetica"/>
                <a:sym typeface="Helvetica"/>
              </a:defRPr>
            </a:pPr>
            <a:r>
              <a:t>Quadraped:</a:t>
            </a:r>
          </a:p>
          <a:p>
            <a:pPr marL="40639" marR="40639" algn="l" defTabSz="914400">
              <a:defRPr b="1" sz="1800">
                <a:uFill>
                  <a:solidFill>
                    <a:srgbClr val="000000"/>
                  </a:solidFill>
                </a:uFill>
                <a:latin typeface="Helvetica"/>
                <a:ea typeface="Helvetica"/>
                <a:cs typeface="Helvetica"/>
                <a:sym typeface="Helvetica"/>
              </a:defRPr>
            </a:pPr>
            <a:r>
              <a:t>rostral -- towards nose</a:t>
            </a:r>
          </a:p>
          <a:p>
            <a:pPr marL="40639" marR="40639" algn="l" defTabSz="914400">
              <a:defRPr b="1" sz="1800">
                <a:uFill>
                  <a:solidFill>
                    <a:srgbClr val="000000"/>
                  </a:solidFill>
                </a:uFill>
                <a:latin typeface="Helvetica"/>
                <a:ea typeface="Helvetica"/>
                <a:cs typeface="Helvetica"/>
                <a:sym typeface="Helvetica"/>
              </a:defRPr>
            </a:pPr>
            <a:r>
              <a:t>caudal -- towards tail</a:t>
            </a:r>
          </a:p>
          <a:p>
            <a:pPr marL="40639" marR="40639" algn="l" defTabSz="914400">
              <a:defRPr b="1" sz="1800">
                <a:uFill>
                  <a:solidFill>
                    <a:srgbClr val="000000"/>
                  </a:solidFill>
                </a:uFill>
                <a:latin typeface="Helvetica"/>
                <a:ea typeface="Helvetica"/>
                <a:cs typeface="Helvetica"/>
                <a:sym typeface="Helvetica"/>
              </a:defRPr>
            </a:pPr>
          </a:p>
          <a:p>
            <a:pPr marL="40639" marR="40639" algn="l" defTabSz="914400">
              <a:defRPr b="1" sz="1800">
                <a:uFill>
                  <a:solidFill>
                    <a:srgbClr val="000000"/>
                  </a:solidFill>
                </a:uFill>
                <a:latin typeface="Helvetica"/>
                <a:ea typeface="Helvetica"/>
                <a:cs typeface="Helvetica"/>
                <a:sym typeface="Helvetica"/>
              </a:defRPr>
            </a:pPr>
            <a:r>
              <a:t>dorsal -- towards back</a:t>
            </a:r>
          </a:p>
          <a:p>
            <a:pPr marL="40639" marR="40639" algn="l" defTabSz="914400">
              <a:defRPr b="1" sz="1800">
                <a:uFill>
                  <a:solidFill>
                    <a:srgbClr val="000000"/>
                  </a:solidFill>
                </a:uFill>
                <a:latin typeface="Helvetica"/>
                <a:ea typeface="Helvetica"/>
                <a:cs typeface="Helvetica"/>
                <a:sym typeface="Helvetica"/>
              </a:defRPr>
            </a:pPr>
            <a:r>
              <a:t>ventral -- towards belly</a:t>
            </a:r>
          </a:p>
          <a:p>
            <a:pPr marL="40639" marR="40639" algn="l" defTabSz="914400">
              <a:defRPr b="1" sz="1800">
                <a:uFill>
                  <a:solidFill>
                    <a:srgbClr val="000000"/>
                  </a:solidFill>
                </a:uFill>
                <a:latin typeface="Helvetica"/>
                <a:ea typeface="Helvetica"/>
                <a:cs typeface="Helvetica"/>
                <a:sym typeface="Helvetica"/>
              </a:defRPr>
            </a:pPr>
          </a:p>
          <a:p>
            <a:pPr marL="40639" marR="40639" algn="l" defTabSz="914400">
              <a:defRPr b="1" sz="1800">
                <a:uFill>
                  <a:solidFill>
                    <a:srgbClr val="000000"/>
                  </a:solidFill>
                </a:uFill>
                <a:latin typeface="Helvetica"/>
                <a:ea typeface="Helvetica"/>
                <a:cs typeface="Helvetica"/>
                <a:sym typeface="Helvetica"/>
              </a:defRPr>
            </a:pPr>
            <a:r>
              <a:t>medial -- toward center</a:t>
            </a:r>
          </a:p>
          <a:p>
            <a:pPr marL="40639" marR="40639" algn="l" defTabSz="914400">
              <a:defRPr b="1" sz="1800">
                <a:uFill>
                  <a:solidFill>
                    <a:srgbClr val="000000"/>
                  </a:solidFill>
                </a:uFill>
                <a:latin typeface="Helvetica"/>
                <a:ea typeface="Helvetica"/>
                <a:cs typeface="Helvetica"/>
                <a:sym typeface="Helvetica"/>
              </a:defRPr>
            </a:pPr>
            <a:r>
              <a:t>lateral -- toward side</a:t>
            </a:r>
          </a:p>
        </p:txBody>
      </p:sp>
      <p:pic>
        <p:nvPicPr>
          <p:cNvPr id="192" name="image.pdf" descr="image.pdf"/>
          <p:cNvPicPr>
            <a:picLocks noChangeAspect="0"/>
          </p:cNvPicPr>
          <p:nvPr/>
        </p:nvPicPr>
        <p:blipFill>
          <a:blip r:embed="rId2">
            <a:extLst/>
          </a:blip>
          <a:stretch>
            <a:fillRect/>
          </a:stretch>
        </p:blipFill>
        <p:spPr>
          <a:xfrm>
            <a:off x="3459162" y="1017587"/>
            <a:ext cx="5357813" cy="3957638"/>
          </a:xfrm>
          <a:prstGeom prst="rect">
            <a:avLst/>
          </a:prstGeom>
          <a:ln w="12700">
            <a:miter lim="400000"/>
          </a:ln>
        </p:spPr>
      </p:pic>
      <p:grpSp>
        <p:nvGrpSpPr>
          <p:cNvPr id="213" name="Group"/>
          <p:cNvGrpSpPr/>
          <p:nvPr/>
        </p:nvGrpSpPr>
        <p:grpSpPr>
          <a:xfrm>
            <a:off x="762000" y="3556000"/>
            <a:ext cx="2887003" cy="3159881"/>
            <a:chOff x="0" y="0"/>
            <a:chExt cx="2887002" cy="3159880"/>
          </a:xfrm>
        </p:grpSpPr>
        <p:sp>
          <p:nvSpPr>
            <p:cNvPr id="193" name="Line"/>
            <p:cNvSpPr/>
            <p:nvPr/>
          </p:nvSpPr>
          <p:spPr>
            <a:xfrm>
              <a:off x="0" y="2939186"/>
              <a:ext cx="1557338" cy="220695"/>
            </a:xfrm>
            <a:custGeom>
              <a:avLst/>
              <a:gdLst/>
              <a:ahLst/>
              <a:cxnLst>
                <a:cxn ang="0">
                  <a:pos x="wd2" y="hd2"/>
                </a:cxn>
                <a:cxn ang="5400000">
                  <a:pos x="wd2" y="hd2"/>
                </a:cxn>
                <a:cxn ang="10800000">
                  <a:pos x="wd2" y="hd2"/>
                </a:cxn>
                <a:cxn ang="16200000">
                  <a:pos x="wd2" y="hd2"/>
                </a:cxn>
              </a:cxnLst>
              <a:rect l="0" t="0" r="r" b="b"/>
              <a:pathLst>
                <a:path w="21600" h="19332" fill="norm" stroke="1" extrusionOk="0">
                  <a:moveTo>
                    <a:pt x="21600" y="6627"/>
                  </a:moveTo>
                  <a:cubicBezTo>
                    <a:pt x="17923" y="2446"/>
                    <a:pt x="14268" y="-1595"/>
                    <a:pt x="12903" y="635"/>
                  </a:cubicBezTo>
                  <a:cubicBezTo>
                    <a:pt x="11516" y="2725"/>
                    <a:pt x="14334" y="18472"/>
                    <a:pt x="13255" y="19308"/>
                  </a:cubicBezTo>
                  <a:cubicBezTo>
                    <a:pt x="12154" y="20005"/>
                    <a:pt x="7596" y="5233"/>
                    <a:pt x="6341" y="5094"/>
                  </a:cubicBezTo>
                  <a:cubicBezTo>
                    <a:pt x="5064" y="4955"/>
                    <a:pt x="6672" y="17357"/>
                    <a:pt x="5637" y="18472"/>
                  </a:cubicBezTo>
                  <a:cubicBezTo>
                    <a:pt x="4580" y="19448"/>
                    <a:pt x="925" y="12201"/>
                    <a:pt x="0" y="11086"/>
                  </a:cubicBezTo>
                </a:path>
              </a:pathLst>
            </a:custGeom>
            <a:noFill/>
            <a:ln w="38100" cap="flat">
              <a:solidFill>
                <a:srgbClr val="FF80A9"/>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208" name="Group"/>
            <p:cNvGrpSpPr/>
            <p:nvPr/>
          </p:nvGrpSpPr>
          <p:grpSpPr>
            <a:xfrm>
              <a:off x="904875" y="0"/>
              <a:ext cx="1355725" cy="3057525"/>
              <a:chOff x="0" y="0"/>
              <a:chExt cx="1355725" cy="3057525"/>
            </a:xfrm>
          </p:grpSpPr>
          <p:sp>
            <p:nvSpPr>
              <p:cNvPr id="194" name="Oval"/>
              <p:cNvSpPr/>
              <p:nvPr/>
            </p:nvSpPr>
            <p:spPr>
              <a:xfrm>
                <a:off x="77787" y="1162050"/>
                <a:ext cx="1176338" cy="1895475"/>
              </a:xfrm>
              <a:prstGeom prst="ellipse">
                <a:avLst/>
              </a:prstGeom>
              <a:solidFill>
                <a:srgbClr val="FFFDA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95" name="Oval"/>
              <p:cNvSpPr/>
              <p:nvPr/>
            </p:nvSpPr>
            <p:spPr>
              <a:xfrm>
                <a:off x="279400" y="0"/>
                <a:ext cx="762000" cy="1379538"/>
              </a:xfrm>
              <a:prstGeom prst="ellipse">
                <a:avLst/>
              </a:prstGeom>
              <a:solidFill>
                <a:srgbClr val="FFFDA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96" name="Oval"/>
              <p:cNvSpPr/>
              <p:nvPr/>
            </p:nvSpPr>
            <p:spPr>
              <a:xfrm>
                <a:off x="119062" y="914400"/>
                <a:ext cx="312738" cy="373063"/>
              </a:xfrm>
              <a:prstGeom prst="ellipse">
                <a:avLst/>
              </a:prstGeom>
              <a:solidFill>
                <a:srgbClr val="FFFDA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97" name="Oval"/>
              <p:cNvSpPr/>
              <p:nvPr/>
            </p:nvSpPr>
            <p:spPr>
              <a:xfrm>
                <a:off x="873125" y="922337"/>
                <a:ext cx="312738" cy="373064"/>
              </a:xfrm>
              <a:prstGeom prst="ellipse">
                <a:avLst/>
              </a:prstGeom>
              <a:solidFill>
                <a:srgbClr val="FFFDA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98" name="Oval"/>
              <p:cNvSpPr/>
              <p:nvPr/>
            </p:nvSpPr>
            <p:spPr>
              <a:xfrm>
                <a:off x="414337" y="736600"/>
                <a:ext cx="117476" cy="136525"/>
              </a:xfrm>
              <a:prstGeom prst="ellipse">
                <a:avLst/>
              </a:prstGeom>
              <a:solidFill>
                <a:srgbClr val="FF80A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99" name="Oval"/>
              <p:cNvSpPr/>
              <p:nvPr/>
            </p:nvSpPr>
            <p:spPr>
              <a:xfrm>
                <a:off x="771525" y="738187"/>
                <a:ext cx="117475" cy="136526"/>
              </a:xfrm>
              <a:prstGeom prst="ellipse">
                <a:avLst/>
              </a:prstGeom>
              <a:solidFill>
                <a:srgbClr val="FF80A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200" name="Line"/>
              <p:cNvSpPr/>
              <p:nvPr/>
            </p:nvSpPr>
            <p:spPr>
              <a:xfrm flipH="1" flipV="1">
                <a:off x="9524" y="42862"/>
                <a:ext cx="498476" cy="16033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201" name="Line"/>
              <p:cNvSpPr/>
              <p:nvPr/>
            </p:nvSpPr>
            <p:spPr>
              <a:xfrm flipH="1" flipV="1">
                <a:off x="9525" y="246062"/>
                <a:ext cx="465138" cy="5873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202" name="Line"/>
              <p:cNvSpPr/>
              <p:nvPr/>
            </p:nvSpPr>
            <p:spPr>
              <a:xfrm flipH="1">
                <a:off x="0" y="415925"/>
                <a:ext cx="482600" cy="4127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203" name="Line"/>
              <p:cNvSpPr/>
              <p:nvPr/>
            </p:nvSpPr>
            <p:spPr>
              <a:xfrm flipV="1">
                <a:off x="787400" y="101600"/>
                <a:ext cx="508000" cy="127000"/>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204" name="Line"/>
              <p:cNvSpPr/>
              <p:nvPr/>
            </p:nvSpPr>
            <p:spPr>
              <a:xfrm>
                <a:off x="863600" y="347662"/>
                <a:ext cx="431800" cy="42864"/>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205" name="Line"/>
              <p:cNvSpPr/>
              <p:nvPr/>
            </p:nvSpPr>
            <p:spPr>
              <a:xfrm>
                <a:off x="873125" y="423862"/>
                <a:ext cx="482600" cy="127001"/>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206" name="Oval"/>
              <p:cNvSpPr/>
              <p:nvPr/>
            </p:nvSpPr>
            <p:spPr>
              <a:xfrm>
                <a:off x="566737" y="60325"/>
                <a:ext cx="74613" cy="117475"/>
              </a:xfrm>
              <a:prstGeom prst="ellipse">
                <a:avLst/>
              </a:prstGeom>
              <a:solidFill>
                <a:srgbClr val="929292"/>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207" name="Oval"/>
              <p:cNvSpPr/>
              <p:nvPr/>
            </p:nvSpPr>
            <p:spPr>
              <a:xfrm>
                <a:off x="685800" y="76200"/>
                <a:ext cx="74613" cy="117475"/>
              </a:xfrm>
              <a:prstGeom prst="ellipse">
                <a:avLst/>
              </a:prstGeom>
              <a:solidFill>
                <a:srgbClr val="929292"/>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209" name="medial"/>
            <p:cNvSpPr txBox="1"/>
            <p:nvPr/>
          </p:nvSpPr>
          <p:spPr>
            <a:xfrm>
              <a:off x="1403350" y="2551112"/>
              <a:ext cx="718205"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marL="40639" marR="40639" algn="l" defTabSz="914400">
                <a:defRPr b="1" sz="1400">
                  <a:uFill>
                    <a:solidFill>
                      <a:srgbClr val="000000"/>
                    </a:solidFill>
                  </a:uFill>
                  <a:latin typeface="Helvetica"/>
                  <a:ea typeface="Helvetica"/>
                  <a:cs typeface="Helvetica"/>
                  <a:sym typeface="Helvetica"/>
                </a:defRPr>
              </a:lvl1pPr>
            </a:lstStyle>
            <a:p>
              <a:pPr/>
              <a:r>
                <a:t>medial</a:t>
              </a:r>
            </a:p>
          </p:txBody>
        </p:sp>
        <p:sp>
          <p:nvSpPr>
            <p:cNvPr id="210" name="Line"/>
            <p:cNvSpPr/>
            <p:nvPr/>
          </p:nvSpPr>
          <p:spPr>
            <a:xfrm>
              <a:off x="1560512" y="1719262"/>
              <a:ext cx="1588" cy="84613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211" name="lateral"/>
            <p:cNvSpPr txBox="1"/>
            <p:nvPr/>
          </p:nvSpPr>
          <p:spPr>
            <a:xfrm>
              <a:off x="2208212" y="2006600"/>
              <a:ext cx="678791" cy="317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marL="40639" marR="40639" algn="l" defTabSz="914400">
                <a:defRPr b="1" sz="1400">
                  <a:uFill>
                    <a:solidFill>
                      <a:srgbClr val="000000"/>
                    </a:solidFill>
                  </a:uFill>
                  <a:latin typeface="Helvetica"/>
                  <a:ea typeface="Helvetica"/>
                  <a:cs typeface="Helvetica"/>
                  <a:sym typeface="Helvetica"/>
                </a:defRPr>
              </a:lvl1pPr>
            </a:lstStyle>
            <a:p>
              <a:pPr/>
              <a:r>
                <a:t>lateral</a:t>
              </a:r>
            </a:p>
          </p:txBody>
        </p:sp>
        <p:sp>
          <p:nvSpPr>
            <p:cNvPr id="212" name="Line"/>
            <p:cNvSpPr/>
            <p:nvPr/>
          </p:nvSpPr>
          <p:spPr>
            <a:xfrm>
              <a:off x="1573212" y="2168525"/>
              <a:ext cx="652463" cy="1588"/>
            </a:xfrm>
            <a:prstGeom prst="line">
              <a:avLst/>
            </a:prstGeom>
            <a:noFill/>
            <a:ln w="12700" cap="flat">
              <a:solidFill>
                <a:srgbClr val="000000"/>
              </a:solidFill>
              <a:prstDash val="solid"/>
              <a:round/>
              <a:tail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0" name="19687.png" descr="19687.png"/>
          <p:cNvPicPr>
            <a:picLocks noChangeAspect="1"/>
          </p:cNvPicPr>
          <p:nvPr/>
        </p:nvPicPr>
        <p:blipFill>
          <a:blip r:embed="rId2">
            <a:extLst/>
          </a:blip>
          <a:stretch>
            <a:fillRect/>
          </a:stretch>
        </p:blipFill>
        <p:spPr>
          <a:xfrm>
            <a:off x="4616648" y="1143000"/>
            <a:ext cx="4366618" cy="3493294"/>
          </a:xfrm>
          <a:prstGeom prst="rect">
            <a:avLst/>
          </a:prstGeom>
          <a:ln w="12700">
            <a:miter lim="400000"/>
          </a:ln>
        </p:spPr>
      </p:pic>
      <p:sp>
        <p:nvSpPr>
          <p:cNvPr id="491" name="Shingles, or herpes zoster, is caused by the same virus that causes chickenpox. The virus can lie dormant in the body for many years and re-emerge as shingles. Shingles appear as a painful rash. It consists of red patches of skin with small blisters (vesicles) that look very similar to early chickenpox. Shingles usually clears in 2 to 3 weeks and rarely recurs."/>
          <p:cNvSpPr txBox="1"/>
          <p:nvPr/>
        </p:nvSpPr>
        <p:spPr>
          <a:xfrm>
            <a:off x="223242" y="5114627"/>
            <a:ext cx="9144001" cy="1066801"/>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marL="44648" marR="366117" algn="l" defTabSz="321468">
              <a:spcBef>
                <a:spcPts val="300"/>
              </a:spcBef>
              <a:defRPr sz="1600">
                <a:latin typeface="Arial"/>
                <a:ea typeface="Arial"/>
                <a:cs typeface="Arial"/>
                <a:sym typeface="Arial"/>
              </a:defRPr>
            </a:lvl1pPr>
          </a:lstStyle>
          <a:p>
            <a:pPr/>
            <a:r>
              <a:t>Shingles, or herpes zoster, is caused by the same virus that causes chickenpox. The virus can lie dormant in the body for many years and re-emerge as shingles. Shingles appear as a painful rash. It consists of red patches of skin with small blisters (vesicles) that look very similar to early chickenpox. Shingles usually clears in 2 to 3 weeks and rarely recurs.</a:t>
            </a:r>
          </a:p>
        </p:txBody>
      </p:sp>
      <p:sp>
        <p:nvSpPr>
          <p:cNvPr id="492" name="https://health.google.com/health/ref/Herpes+zoster"/>
          <p:cNvSpPr txBox="1"/>
          <p:nvPr/>
        </p:nvSpPr>
        <p:spPr>
          <a:xfrm>
            <a:off x="5135232" y="6465093"/>
            <a:ext cx="3403206" cy="258962"/>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410765">
              <a:defRPr sz="1200">
                <a:hlinkClick r:id="rId3" invalidUrl="" action="" tgtFrame="" tooltip="" history="1" highlightClick="0" endSnd="0"/>
              </a:defRPr>
            </a:lvl1pPr>
          </a:lstStyle>
          <a:p>
            <a:pPr/>
            <a:r>
              <a:rPr>
                <a:hlinkClick r:id="rId3" invalidUrl="" action="" tgtFrame="" tooltip="" history="1" highlightClick="0" endSnd="0"/>
              </a:rPr>
              <a:t>https://health.google.com/health/ref/Herpes+zoster</a:t>
            </a:r>
          </a:p>
        </p:txBody>
      </p:sp>
      <p:sp>
        <p:nvSpPr>
          <p:cNvPr id="493" name="http://en.wikipedia.org/wiki/File:Child_with_chickenpox.jpg"/>
          <p:cNvSpPr txBox="1"/>
          <p:nvPr/>
        </p:nvSpPr>
        <p:spPr>
          <a:xfrm>
            <a:off x="391066" y="6486624"/>
            <a:ext cx="3052114" cy="215901"/>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410765">
              <a:defRPr sz="900">
                <a:hlinkClick r:id="rId4" invalidUrl="" action="" tgtFrame="" tooltip="" history="1" highlightClick="0" endSnd="0"/>
              </a:defRPr>
            </a:lvl1pPr>
          </a:lstStyle>
          <a:p>
            <a:pPr/>
            <a:r>
              <a:rPr>
                <a:hlinkClick r:id="rId4" invalidUrl="" action="" tgtFrame="" tooltip="" history="1" highlightClick="0" endSnd="0"/>
              </a:rPr>
              <a:t>http://en.wikipedia.org/wiki/File:Child_with_chickenpox.jpg</a:t>
            </a:r>
          </a:p>
        </p:txBody>
      </p:sp>
      <p:pic>
        <p:nvPicPr>
          <p:cNvPr id="494" name="Child_with_chickenpox.png" descr="Child_with_chickenpox.png"/>
          <p:cNvPicPr>
            <a:picLocks noChangeAspect="1"/>
          </p:cNvPicPr>
          <p:nvPr/>
        </p:nvPicPr>
        <p:blipFill>
          <a:blip r:embed="rId5">
            <a:extLst/>
          </a:blip>
          <a:stretch>
            <a:fillRect/>
          </a:stretch>
        </p:blipFill>
        <p:spPr>
          <a:xfrm>
            <a:off x="928687" y="1312664"/>
            <a:ext cx="2805444" cy="2937868"/>
          </a:xfrm>
          <a:prstGeom prst="rect">
            <a:avLst/>
          </a:prstGeom>
          <a:ln w="12700">
            <a:miter lim="400000"/>
          </a:ln>
        </p:spPr>
      </p:pic>
      <p:sp>
        <p:nvSpPr>
          <p:cNvPr id="495" name="Shingles"/>
          <p:cNvSpPr txBox="1"/>
          <p:nvPr/>
        </p:nvSpPr>
        <p:spPr>
          <a:xfrm>
            <a:off x="6162923" y="4232671"/>
            <a:ext cx="1275647" cy="508994"/>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410765"/>
          </a:lstStyle>
          <a:p>
            <a:pPr/>
            <a:r>
              <a:t>Shingles</a:t>
            </a:r>
          </a:p>
        </p:txBody>
      </p:sp>
      <p:sp>
        <p:nvSpPr>
          <p:cNvPr id="496" name="Chicken Pox"/>
          <p:cNvSpPr txBox="1"/>
          <p:nvPr/>
        </p:nvSpPr>
        <p:spPr>
          <a:xfrm>
            <a:off x="1455351" y="4295179"/>
            <a:ext cx="1990397" cy="508993"/>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410765"/>
          </a:lstStyle>
          <a:p>
            <a:pPr/>
            <a:r>
              <a:t>Chicken Pox</a:t>
            </a:r>
          </a:p>
        </p:txBody>
      </p:sp>
      <p:sp>
        <p:nvSpPr>
          <p:cNvPr id="497" name="herpes varicella zoster virus"/>
          <p:cNvSpPr txBox="1"/>
          <p:nvPr/>
        </p:nvSpPr>
        <p:spPr>
          <a:xfrm>
            <a:off x="419695" y="217884"/>
            <a:ext cx="4404656" cy="457201"/>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algn="l" defTabSz="321468">
              <a:lnSpc>
                <a:spcPts val="4200"/>
              </a:lnSpc>
              <a:spcBef>
                <a:spcPts val="400"/>
              </a:spcBef>
              <a:defRPr b="1" sz="2400">
                <a:solidFill>
                  <a:srgbClr val="0039BA"/>
                </a:solidFill>
                <a:latin typeface="Helvetica"/>
                <a:ea typeface="Helvetica"/>
                <a:cs typeface="Helvetica"/>
                <a:sym typeface="Helvetica"/>
              </a:defRPr>
            </a:lvl1pPr>
          </a:lstStyle>
          <a:p>
            <a:pPr/>
            <a:r>
              <a:t>herpes varicella zoster virus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9" name="Infection by neural virus that lives in DRG cells: herpes zoster (shingles or chicken pox)"/>
          <p:cNvSpPr txBox="1"/>
          <p:nvPr>
            <p:ph type="title"/>
          </p:nvPr>
        </p:nvSpPr>
        <p:spPr>
          <a:xfrm>
            <a:off x="455414" y="53578"/>
            <a:ext cx="8027790" cy="1321594"/>
          </a:xfrm>
          <a:prstGeom prst="rect">
            <a:avLst/>
          </a:prstGeom>
        </p:spPr>
        <p:txBody>
          <a:bodyPr/>
          <a:lstStyle/>
          <a:p>
            <a:pPr/>
            <a:r>
              <a:t>Infection by neural virus that lives in DRG cells: herpes zoster (shingles or chicken pox)</a:t>
            </a:r>
          </a:p>
        </p:txBody>
      </p:sp>
      <p:pic>
        <p:nvPicPr>
          <p:cNvPr id="500" name="image.pdf" descr="image.pdf"/>
          <p:cNvPicPr>
            <a:picLocks noChangeAspect="0"/>
          </p:cNvPicPr>
          <p:nvPr/>
        </p:nvPicPr>
        <p:blipFill>
          <a:blip r:embed="rId2">
            <a:extLst/>
          </a:blip>
          <a:stretch>
            <a:fillRect/>
          </a:stretch>
        </p:blipFill>
        <p:spPr>
          <a:xfrm>
            <a:off x="339328" y="1562695"/>
            <a:ext cx="8118476" cy="4440239"/>
          </a:xfrm>
          <a:prstGeom prst="rect">
            <a:avLst/>
          </a:prstGeom>
          <a:ln w="12700">
            <a:miter lim="400000"/>
          </a:ln>
        </p:spPr>
      </p:pic>
      <p:pic>
        <p:nvPicPr>
          <p:cNvPr id="501" name="image.pdf" descr="image.pdf"/>
          <p:cNvPicPr>
            <a:picLocks noChangeAspect="0"/>
          </p:cNvPicPr>
          <p:nvPr/>
        </p:nvPicPr>
        <p:blipFill>
          <a:blip r:embed="rId3">
            <a:extLst/>
          </a:blip>
          <a:stretch>
            <a:fillRect/>
          </a:stretch>
        </p:blipFill>
        <p:spPr>
          <a:xfrm>
            <a:off x="2417762" y="1720850"/>
            <a:ext cx="3154363" cy="301823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1"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3" name="Rectangle"/>
          <p:cNvSpPr/>
          <p:nvPr/>
        </p:nvSpPr>
        <p:spPr>
          <a:xfrm>
            <a:off x="7935912" y="4835525"/>
            <a:ext cx="138113" cy="619125"/>
          </a:xfrm>
          <a:prstGeom prst="rect">
            <a:avLst/>
          </a:prstGeom>
          <a:solidFill>
            <a:srgbClr val="FFFFFF"/>
          </a:solidFill>
          <a:ln w="12700">
            <a:miter lim="400000"/>
          </a:ln>
        </p:spPr>
        <p:txBody>
          <a:bodyPr lIns="35718" tIns="35718" rIns="35718" bIns="35718" anchor="ctr"/>
          <a:lstStyle/>
          <a:p>
            <a:pPr marL="40640" marR="40640" algn="l" defTabSz="910828">
              <a:defRPr sz="2200">
                <a:uFill>
                  <a:solidFill>
                    <a:srgbClr val="000000"/>
                  </a:solidFill>
                </a:uFill>
                <a:latin typeface="+mn-lt"/>
                <a:ea typeface="+mn-ea"/>
                <a:cs typeface="+mn-cs"/>
                <a:sym typeface="Times"/>
              </a:defRPr>
            </a:pPr>
          </a:p>
        </p:txBody>
      </p:sp>
      <p:sp>
        <p:nvSpPr>
          <p:cNvPr id="504" name="cerebellum"/>
          <p:cNvSpPr txBox="1"/>
          <p:nvPr/>
        </p:nvSpPr>
        <p:spPr>
          <a:xfrm>
            <a:off x="2386012" y="874712"/>
            <a:ext cx="1252637" cy="330399"/>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spAutoFit/>
          </a:bodyPr>
          <a:lstStyle>
            <a:lvl1pPr marL="40640" marR="40640" algn="l" defTabSz="910828">
              <a:defRPr b="1" sz="1600">
                <a:uFill>
                  <a:solidFill>
                    <a:srgbClr val="000000"/>
                  </a:solidFill>
                </a:uFill>
                <a:latin typeface="Helvetica"/>
                <a:ea typeface="Helvetica"/>
                <a:cs typeface="Helvetica"/>
                <a:sym typeface="Helvetica"/>
              </a:defRPr>
            </a:lvl1pPr>
          </a:lstStyle>
          <a:p>
            <a:pPr/>
            <a:r>
              <a:t>cerebellum</a:t>
            </a:r>
          </a:p>
        </p:txBody>
      </p:sp>
      <p:grpSp>
        <p:nvGrpSpPr>
          <p:cNvPr id="507" name="Group"/>
          <p:cNvGrpSpPr/>
          <p:nvPr/>
        </p:nvGrpSpPr>
        <p:grpSpPr>
          <a:xfrm>
            <a:off x="1616075" y="2744787"/>
            <a:ext cx="6456363" cy="3098603"/>
            <a:chOff x="0" y="0"/>
            <a:chExt cx="6456362" cy="3098601"/>
          </a:xfrm>
        </p:grpSpPr>
        <p:sp>
          <p:nvSpPr>
            <p:cNvPr id="505" name="Rectangle"/>
            <p:cNvSpPr/>
            <p:nvPr/>
          </p:nvSpPr>
          <p:spPr>
            <a:xfrm>
              <a:off x="0" y="0"/>
              <a:ext cx="6456363" cy="3098602"/>
            </a:xfrm>
            <a:prstGeom prst="rect">
              <a:avLst/>
            </a:prstGeom>
            <a:solidFill>
              <a:srgbClr val="FF7E79">
                <a:alpha val="33999"/>
              </a:srgbClr>
            </a:solidFill>
            <a:ln w="3175" cap="flat">
              <a:solidFill>
                <a:srgbClr val="000000"/>
              </a:solidFill>
              <a:prstDash val="solid"/>
              <a:round/>
            </a:ln>
            <a:effectLst/>
          </p:spPr>
          <p:txBody>
            <a:bodyPr wrap="square" lIns="35718" tIns="35718" rIns="35718" bIns="35718" numCol="1" anchor="ctr">
              <a:noAutofit/>
            </a:bodyPr>
            <a:lstStyle/>
            <a:p>
              <a:pPr marL="40640" marR="40640" algn="l" defTabSz="910828">
                <a:defRPr sz="2200">
                  <a:uFill>
                    <a:solidFill>
                      <a:srgbClr val="000000"/>
                    </a:solidFill>
                  </a:uFill>
                  <a:latin typeface="+mn-lt"/>
                  <a:ea typeface="+mn-ea"/>
                  <a:cs typeface="+mn-cs"/>
                  <a:sym typeface="Times"/>
                </a:defRPr>
              </a:pPr>
            </a:p>
          </p:txBody>
        </p:sp>
        <p:sp>
          <p:nvSpPr>
            <p:cNvPr id="506" name="Text"/>
            <p:cNvSpPr txBox="1"/>
            <p:nvPr/>
          </p:nvSpPr>
          <p:spPr>
            <a:xfrm>
              <a:off x="3137564" y="1392932"/>
              <a:ext cx="181234" cy="312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5718" tIns="35718" rIns="35718" bIns="35718" numCol="1" anchor="ctr">
              <a:spAutoFit/>
            </a:bodyPr>
            <a:lstStyle>
              <a:lvl1pPr marL="40640" marR="40640" defTabSz="910828">
                <a:defRPr b="1" sz="1600">
                  <a:uFill>
                    <a:solidFill>
                      <a:srgbClr val="000000"/>
                    </a:solidFill>
                  </a:uFill>
                  <a:latin typeface="Helvetica"/>
                  <a:ea typeface="Helvetica"/>
                  <a:cs typeface="Helvetica"/>
                  <a:sym typeface="Helvetica"/>
                </a:defRPr>
              </a:lvl1pPr>
            </a:lstStyle>
            <a:p>
              <a:pPr/>
              <a:r>
                <a:t> </a:t>
              </a:r>
            </a:p>
          </p:txBody>
        </p:sp>
      </p:grpSp>
      <p:sp>
        <p:nvSpPr>
          <p:cNvPr id="508" name="Rectangle"/>
          <p:cNvSpPr/>
          <p:nvPr/>
        </p:nvSpPr>
        <p:spPr>
          <a:xfrm>
            <a:off x="1614487" y="1412875"/>
            <a:ext cx="1112838" cy="1222376"/>
          </a:xfrm>
          <a:prstGeom prst="rect">
            <a:avLst/>
          </a:prstGeom>
          <a:solidFill>
            <a:srgbClr val="C6E6E9">
              <a:alpha val="50000"/>
            </a:srgbClr>
          </a:solidFill>
          <a:ln w="3175">
            <a:solidFill>
              <a:srgbClr val="000000"/>
            </a:solidFill>
          </a:ln>
        </p:spPr>
        <p:txBody>
          <a:bodyPr lIns="35718" tIns="35718" rIns="35718" bIns="35718" anchor="ctr"/>
          <a:lstStyle/>
          <a:p>
            <a:pPr marL="40640" marR="40640" algn="l" defTabSz="910828">
              <a:defRPr sz="2200">
                <a:uFill>
                  <a:solidFill>
                    <a:srgbClr val="000000"/>
                  </a:solidFill>
                </a:uFill>
                <a:latin typeface="+mn-lt"/>
                <a:ea typeface="+mn-ea"/>
                <a:cs typeface="+mn-cs"/>
                <a:sym typeface="Times"/>
              </a:defRPr>
            </a:pPr>
          </a:p>
        </p:txBody>
      </p:sp>
      <p:sp>
        <p:nvSpPr>
          <p:cNvPr id="509" name="Square"/>
          <p:cNvSpPr/>
          <p:nvPr/>
        </p:nvSpPr>
        <p:spPr>
          <a:xfrm>
            <a:off x="2732484" y="1419225"/>
            <a:ext cx="758826" cy="759024"/>
          </a:xfrm>
          <a:prstGeom prst="rect">
            <a:avLst/>
          </a:prstGeom>
          <a:blipFill>
            <a:blip r:embed="rId2"/>
          </a:blipFill>
          <a:ln w="3175">
            <a:solidFill>
              <a:srgbClr val="000000"/>
            </a:solidFill>
          </a:ln>
        </p:spPr>
        <p:txBody>
          <a:bodyPr lIns="35718" tIns="35718" rIns="35718" bIns="35718" anchor="ctr"/>
          <a:lstStyle/>
          <a:p>
            <a:pPr marL="40640" marR="40640" algn="l" defTabSz="910828">
              <a:defRPr sz="2200">
                <a:uFill>
                  <a:solidFill>
                    <a:srgbClr val="000000"/>
                  </a:solidFill>
                </a:uFill>
                <a:latin typeface="+mn-lt"/>
                <a:ea typeface="+mn-ea"/>
                <a:cs typeface="+mn-cs"/>
                <a:sym typeface="Times"/>
              </a:defRPr>
            </a:pPr>
          </a:p>
        </p:txBody>
      </p:sp>
      <p:sp>
        <p:nvSpPr>
          <p:cNvPr id="510" name="Rectangle"/>
          <p:cNvSpPr/>
          <p:nvPr/>
        </p:nvSpPr>
        <p:spPr>
          <a:xfrm>
            <a:off x="2727325" y="2181225"/>
            <a:ext cx="769938" cy="452438"/>
          </a:xfrm>
          <a:prstGeom prst="rect">
            <a:avLst/>
          </a:prstGeom>
          <a:solidFill>
            <a:srgbClr val="C6E6E9">
              <a:alpha val="50000"/>
            </a:srgbClr>
          </a:solidFill>
          <a:ln w="3175">
            <a:solidFill>
              <a:srgbClr val="000000"/>
            </a:solidFill>
          </a:ln>
        </p:spPr>
        <p:txBody>
          <a:bodyPr lIns="35718" tIns="35718" rIns="35718" bIns="35718" anchor="ctr"/>
          <a:lstStyle/>
          <a:p>
            <a:pPr marL="40640" marR="40640" algn="l" defTabSz="910828">
              <a:defRPr sz="2200">
                <a:uFill>
                  <a:solidFill>
                    <a:srgbClr val="000000"/>
                  </a:solidFill>
                </a:uFill>
                <a:latin typeface="+mn-lt"/>
                <a:ea typeface="+mn-ea"/>
                <a:cs typeface="+mn-cs"/>
                <a:sym typeface="Times"/>
              </a:defRPr>
            </a:pPr>
          </a:p>
        </p:txBody>
      </p:sp>
      <p:sp>
        <p:nvSpPr>
          <p:cNvPr id="511" name="Rectangle"/>
          <p:cNvSpPr/>
          <p:nvPr/>
        </p:nvSpPr>
        <p:spPr>
          <a:xfrm>
            <a:off x="3506787" y="2335212"/>
            <a:ext cx="4583113" cy="295276"/>
          </a:xfrm>
          <a:prstGeom prst="rect">
            <a:avLst/>
          </a:prstGeom>
          <a:solidFill>
            <a:srgbClr val="C6E6E9">
              <a:alpha val="50000"/>
            </a:srgbClr>
          </a:solidFill>
          <a:ln w="3175">
            <a:solidFill>
              <a:srgbClr val="000000"/>
            </a:solidFill>
          </a:ln>
        </p:spPr>
        <p:txBody>
          <a:bodyPr lIns="35718" tIns="35718" rIns="35718" bIns="35718" anchor="ctr"/>
          <a:lstStyle/>
          <a:p>
            <a:pPr marL="40640" marR="40640" algn="l" defTabSz="910828">
              <a:defRPr sz="2200">
                <a:uFill>
                  <a:solidFill>
                    <a:srgbClr val="000000"/>
                  </a:solidFill>
                </a:uFill>
                <a:latin typeface="+mn-lt"/>
                <a:ea typeface="+mn-ea"/>
                <a:cs typeface="+mn-cs"/>
                <a:sym typeface="Times"/>
              </a:defRPr>
            </a:pPr>
          </a:p>
        </p:txBody>
      </p:sp>
      <p:sp>
        <p:nvSpPr>
          <p:cNvPr id="512" name="cerebrum"/>
          <p:cNvSpPr txBox="1"/>
          <p:nvPr/>
        </p:nvSpPr>
        <p:spPr>
          <a:xfrm>
            <a:off x="704850" y="830262"/>
            <a:ext cx="1097762" cy="330399"/>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spAutoFit/>
          </a:bodyPr>
          <a:lstStyle>
            <a:lvl1pPr marL="40640" marR="40640" algn="l" defTabSz="910828">
              <a:defRPr b="1" sz="1600">
                <a:uFill>
                  <a:solidFill>
                    <a:srgbClr val="000000"/>
                  </a:solidFill>
                </a:uFill>
                <a:latin typeface="Helvetica"/>
                <a:ea typeface="Helvetica"/>
                <a:cs typeface="Helvetica"/>
                <a:sym typeface="Helvetica"/>
              </a:defRPr>
            </a:lvl1pPr>
          </a:lstStyle>
          <a:p>
            <a:pPr/>
            <a:r>
              <a:t>cerebrum</a:t>
            </a:r>
          </a:p>
        </p:txBody>
      </p:sp>
      <p:sp>
        <p:nvSpPr>
          <p:cNvPr id="513" name="brainstem"/>
          <p:cNvSpPr txBox="1"/>
          <p:nvPr/>
        </p:nvSpPr>
        <p:spPr>
          <a:xfrm>
            <a:off x="3613150" y="1539875"/>
            <a:ext cx="1145271" cy="330399"/>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spAutoFit/>
          </a:bodyPr>
          <a:lstStyle>
            <a:lvl1pPr marL="40640" marR="40640" algn="l" defTabSz="910828">
              <a:defRPr b="1" sz="1600">
                <a:uFill>
                  <a:solidFill>
                    <a:srgbClr val="000000"/>
                  </a:solidFill>
                </a:uFill>
                <a:latin typeface="Helvetica"/>
                <a:ea typeface="Helvetica"/>
                <a:cs typeface="Helvetica"/>
                <a:sym typeface="Helvetica"/>
              </a:defRPr>
            </a:lvl1pPr>
          </a:lstStyle>
          <a:p>
            <a:pPr/>
            <a:r>
              <a:t>brainstem</a:t>
            </a:r>
          </a:p>
        </p:txBody>
      </p:sp>
      <p:sp>
        <p:nvSpPr>
          <p:cNvPr id="514" name="spinal cord"/>
          <p:cNvSpPr txBox="1"/>
          <p:nvPr/>
        </p:nvSpPr>
        <p:spPr>
          <a:xfrm>
            <a:off x="5000625" y="2009179"/>
            <a:ext cx="1264252" cy="330400"/>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spAutoFit/>
          </a:bodyPr>
          <a:lstStyle>
            <a:lvl1pPr marL="40640" marR="40640" algn="l" defTabSz="910828">
              <a:defRPr b="1" i="1" sz="1600">
                <a:uFill>
                  <a:solidFill>
                    <a:srgbClr val="000000"/>
                  </a:solidFill>
                </a:uFill>
                <a:latin typeface="Helvetica"/>
                <a:ea typeface="Helvetica"/>
                <a:cs typeface="Helvetica"/>
                <a:sym typeface="Helvetica"/>
              </a:defRPr>
            </a:lvl1pPr>
          </a:lstStyle>
          <a:p>
            <a:pPr/>
            <a:r>
              <a:t>spinal cord</a:t>
            </a:r>
          </a:p>
        </p:txBody>
      </p:sp>
      <p:sp>
        <p:nvSpPr>
          <p:cNvPr id="515" name="Line"/>
          <p:cNvSpPr/>
          <p:nvPr/>
        </p:nvSpPr>
        <p:spPr>
          <a:xfrm>
            <a:off x="1643062" y="1235075"/>
            <a:ext cx="294681" cy="415926"/>
          </a:xfrm>
          <a:prstGeom prst="line">
            <a:avLst/>
          </a:prstGeom>
          <a:ln w="3175">
            <a:solidFill>
              <a:srgbClr val="000000"/>
            </a:solidFill>
            <a:tailEnd type="triangle"/>
          </a:ln>
        </p:spPr>
        <p:txBody>
          <a:bodyPr lIns="35718" tIns="35718" rIns="35718" bIns="35718" anchor="ctr"/>
          <a:lstStyle/>
          <a:p>
            <a:pPr algn="l" defTabSz="321468">
              <a:defRPr sz="800">
                <a:latin typeface="Helvetica"/>
                <a:ea typeface="Helvetica"/>
                <a:cs typeface="Helvetica"/>
                <a:sym typeface="Helvetica"/>
              </a:defRPr>
            </a:pPr>
          </a:p>
        </p:txBody>
      </p:sp>
      <p:sp>
        <p:nvSpPr>
          <p:cNvPr id="516" name="Line"/>
          <p:cNvSpPr/>
          <p:nvPr/>
        </p:nvSpPr>
        <p:spPr>
          <a:xfrm>
            <a:off x="3116262" y="1236662"/>
            <a:ext cx="6351" cy="463551"/>
          </a:xfrm>
          <a:prstGeom prst="line">
            <a:avLst/>
          </a:prstGeom>
          <a:ln w="3175">
            <a:solidFill>
              <a:srgbClr val="000000"/>
            </a:solidFill>
            <a:tailEnd type="triangle"/>
          </a:ln>
        </p:spPr>
        <p:txBody>
          <a:bodyPr lIns="35718" tIns="35718" rIns="35718" bIns="35718" anchor="ctr"/>
          <a:lstStyle/>
          <a:p>
            <a:pPr algn="l" defTabSz="321468">
              <a:defRPr sz="800">
                <a:latin typeface="Helvetica"/>
                <a:ea typeface="Helvetica"/>
                <a:cs typeface="Helvetica"/>
                <a:sym typeface="Helvetica"/>
              </a:defRPr>
            </a:pPr>
          </a:p>
        </p:txBody>
      </p:sp>
      <p:sp>
        <p:nvSpPr>
          <p:cNvPr id="517" name="Line"/>
          <p:cNvSpPr/>
          <p:nvPr/>
        </p:nvSpPr>
        <p:spPr>
          <a:xfrm flipH="1">
            <a:off x="3338512" y="1982787"/>
            <a:ext cx="400051" cy="341313"/>
          </a:xfrm>
          <a:prstGeom prst="line">
            <a:avLst/>
          </a:prstGeom>
          <a:ln w="3175">
            <a:solidFill>
              <a:srgbClr val="000000"/>
            </a:solidFill>
            <a:tailEnd type="triangle"/>
          </a:ln>
        </p:spPr>
        <p:txBody>
          <a:bodyPr lIns="35718" tIns="35718" rIns="35718" bIns="35718" anchor="ctr"/>
          <a:lstStyle/>
          <a:p>
            <a:pPr algn="l" defTabSz="321468">
              <a:defRPr sz="800">
                <a:latin typeface="Helvetica"/>
                <a:ea typeface="Helvetica"/>
                <a:cs typeface="Helvetica"/>
                <a:sym typeface="Helvetica"/>
              </a:defRPr>
            </a:pPr>
          </a:p>
        </p:txBody>
      </p:sp>
      <p:sp>
        <p:nvSpPr>
          <p:cNvPr id="518" name="Rectangle"/>
          <p:cNvSpPr/>
          <p:nvPr/>
        </p:nvSpPr>
        <p:spPr>
          <a:xfrm>
            <a:off x="3509367" y="5835650"/>
            <a:ext cx="374651" cy="628650"/>
          </a:xfrm>
          <a:prstGeom prst="rect">
            <a:avLst/>
          </a:prstGeom>
          <a:solidFill>
            <a:srgbClr val="FF7E79">
              <a:alpha val="33999"/>
            </a:srgbClr>
          </a:solidFill>
          <a:ln w="3175">
            <a:solidFill>
              <a:srgbClr val="000000"/>
            </a:solidFill>
          </a:ln>
        </p:spPr>
        <p:txBody>
          <a:bodyPr lIns="35718" tIns="35718" rIns="35718" bIns="35718" anchor="ctr"/>
          <a:lstStyle/>
          <a:p>
            <a:pPr marL="40640" marR="40640" algn="l" defTabSz="910828">
              <a:defRPr sz="2200">
                <a:uFill>
                  <a:solidFill>
                    <a:srgbClr val="000000"/>
                  </a:solidFill>
                </a:uFill>
                <a:latin typeface="+mn-lt"/>
                <a:ea typeface="+mn-ea"/>
                <a:cs typeface="+mn-cs"/>
                <a:sym typeface="Times"/>
              </a:defRPr>
            </a:pPr>
          </a:p>
        </p:txBody>
      </p:sp>
      <p:sp>
        <p:nvSpPr>
          <p:cNvPr id="519" name="Rectangle"/>
          <p:cNvSpPr/>
          <p:nvPr/>
        </p:nvSpPr>
        <p:spPr>
          <a:xfrm>
            <a:off x="6837362" y="5843587"/>
            <a:ext cx="374651" cy="628651"/>
          </a:xfrm>
          <a:prstGeom prst="rect">
            <a:avLst/>
          </a:prstGeom>
          <a:solidFill>
            <a:srgbClr val="FF7E79">
              <a:alpha val="33999"/>
            </a:srgbClr>
          </a:solidFill>
          <a:ln w="3175">
            <a:solidFill>
              <a:srgbClr val="000000"/>
            </a:solidFill>
          </a:ln>
        </p:spPr>
        <p:txBody>
          <a:bodyPr lIns="35718" tIns="35718" rIns="35718" bIns="35718" anchor="ctr"/>
          <a:lstStyle/>
          <a:p>
            <a:pPr marL="40640" marR="40640" algn="l" defTabSz="910828">
              <a:defRPr sz="2200">
                <a:uFill>
                  <a:solidFill>
                    <a:srgbClr val="000000"/>
                  </a:solidFill>
                </a:uFill>
                <a:latin typeface="+mn-lt"/>
                <a:ea typeface="+mn-ea"/>
                <a:cs typeface="+mn-cs"/>
                <a:sym typeface="Times"/>
              </a:defRPr>
            </a:pPr>
          </a:p>
        </p:txBody>
      </p:sp>
      <p:grpSp>
        <p:nvGrpSpPr>
          <p:cNvPr id="541" name="Group"/>
          <p:cNvGrpSpPr/>
          <p:nvPr/>
        </p:nvGrpSpPr>
        <p:grpSpPr>
          <a:xfrm>
            <a:off x="1794867" y="1410890"/>
            <a:ext cx="6036271" cy="1222773"/>
            <a:chOff x="0" y="0"/>
            <a:chExt cx="6036270" cy="1222772"/>
          </a:xfrm>
        </p:grpSpPr>
        <p:grpSp>
          <p:nvGrpSpPr>
            <p:cNvPr id="534" name="Group"/>
            <p:cNvGrpSpPr/>
            <p:nvPr/>
          </p:nvGrpSpPr>
          <p:grpSpPr>
            <a:xfrm>
              <a:off x="2029420" y="929084"/>
              <a:ext cx="4006851" cy="293689"/>
              <a:chOff x="0" y="0"/>
              <a:chExt cx="4006850" cy="293687"/>
            </a:xfrm>
          </p:grpSpPr>
          <p:sp>
            <p:nvSpPr>
              <p:cNvPr id="520" name="Line"/>
              <p:cNvSpPr/>
              <p:nvPr/>
            </p:nvSpPr>
            <p:spPr>
              <a:xfrm>
                <a:off x="0" y="6349"/>
                <a:ext cx="1588" cy="282576"/>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21" name="Line"/>
              <p:cNvSpPr/>
              <p:nvPr/>
            </p:nvSpPr>
            <p:spPr>
              <a:xfrm>
                <a:off x="293687" y="8532"/>
                <a:ext cx="1589" cy="282576"/>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22" name="Line"/>
              <p:cNvSpPr/>
              <p:nvPr/>
            </p:nvSpPr>
            <p:spPr>
              <a:xfrm>
                <a:off x="595907" y="4762"/>
                <a:ext cx="1589" cy="282576"/>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23" name="Line"/>
              <p:cNvSpPr/>
              <p:nvPr/>
            </p:nvSpPr>
            <p:spPr>
              <a:xfrm>
                <a:off x="881062" y="0"/>
                <a:ext cx="1589" cy="282576"/>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24" name="Line"/>
              <p:cNvSpPr/>
              <p:nvPr/>
            </p:nvSpPr>
            <p:spPr>
              <a:xfrm>
                <a:off x="1174750" y="3174"/>
                <a:ext cx="1588" cy="282576"/>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25" name="Line"/>
              <p:cNvSpPr/>
              <p:nvPr/>
            </p:nvSpPr>
            <p:spPr>
              <a:xfrm>
                <a:off x="1468437" y="6349"/>
                <a:ext cx="1589" cy="282576"/>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26" name="Line"/>
              <p:cNvSpPr/>
              <p:nvPr/>
            </p:nvSpPr>
            <p:spPr>
              <a:xfrm>
                <a:off x="1762125" y="8532"/>
                <a:ext cx="1588" cy="282576"/>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27" name="Line"/>
              <p:cNvSpPr/>
              <p:nvPr/>
            </p:nvSpPr>
            <p:spPr>
              <a:xfrm>
                <a:off x="2015728" y="4762"/>
                <a:ext cx="1588" cy="282576"/>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28" name="Line"/>
              <p:cNvSpPr/>
              <p:nvPr/>
            </p:nvSpPr>
            <p:spPr>
              <a:xfrm>
                <a:off x="2349500" y="7937"/>
                <a:ext cx="1588" cy="282576"/>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29" name="Line"/>
              <p:cNvSpPr/>
              <p:nvPr/>
            </p:nvSpPr>
            <p:spPr>
              <a:xfrm>
                <a:off x="2643187" y="3174"/>
                <a:ext cx="1589" cy="282576"/>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30" name="Line"/>
              <p:cNvSpPr/>
              <p:nvPr/>
            </p:nvSpPr>
            <p:spPr>
              <a:xfrm>
                <a:off x="2936875" y="6349"/>
                <a:ext cx="1588" cy="282576"/>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31" name="Line"/>
              <p:cNvSpPr/>
              <p:nvPr/>
            </p:nvSpPr>
            <p:spPr>
              <a:xfrm>
                <a:off x="3357562" y="4762"/>
                <a:ext cx="1589" cy="282576"/>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32" name="Line"/>
              <p:cNvSpPr/>
              <p:nvPr/>
            </p:nvSpPr>
            <p:spPr>
              <a:xfrm>
                <a:off x="3685579" y="7937"/>
                <a:ext cx="1589" cy="282576"/>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33" name="Line"/>
              <p:cNvSpPr/>
              <p:nvPr/>
            </p:nvSpPr>
            <p:spPr>
              <a:xfrm>
                <a:off x="4005262" y="11112"/>
                <a:ext cx="1589" cy="282576"/>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grpSp>
        <p:sp>
          <p:nvSpPr>
            <p:cNvPr id="535" name="Line"/>
            <p:cNvSpPr/>
            <p:nvPr/>
          </p:nvSpPr>
          <p:spPr>
            <a:xfrm>
              <a:off x="0" y="0"/>
              <a:ext cx="1588" cy="1205508"/>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36" name="Line"/>
            <p:cNvSpPr/>
            <p:nvPr/>
          </p:nvSpPr>
          <p:spPr>
            <a:xfrm>
              <a:off x="258960" y="0"/>
              <a:ext cx="1589" cy="1205508"/>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37" name="Line"/>
            <p:cNvSpPr/>
            <p:nvPr/>
          </p:nvSpPr>
          <p:spPr>
            <a:xfrm>
              <a:off x="482203" y="0"/>
              <a:ext cx="1588" cy="1205508"/>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38" name="Line"/>
            <p:cNvSpPr/>
            <p:nvPr/>
          </p:nvSpPr>
          <p:spPr>
            <a:xfrm>
              <a:off x="723304" y="0"/>
              <a:ext cx="1588" cy="1205508"/>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39" name="Line"/>
            <p:cNvSpPr/>
            <p:nvPr/>
          </p:nvSpPr>
          <p:spPr>
            <a:xfrm flipH="1">
              <a:off x="1160859" y="785812"/>
              <a:ext cx="1588" cy="419696"/>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40" name="Line"/>
            <p:cNvSpPr/>
            <p:nvPr/>
          </p:nvSpPr>
          <p:spPr>
            <a:xfrm>
              <a:off x="1428750" y="785812"/>
              <a:ext cx="1588" cy="428626"/>
            </a:xfrm>
            <a:prstGeom prst="line">
              <a:avLst/>
            </a:prstGeom>
            <a:noFill/>
            <a:ln w="25400" cap="flat">
              <a:solidFill>
                <a:srgbClr val="FF2600"/>
              </a:solidFill>
              <a:prstDash val="sysDot"/>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grpSp>
      <p:sp>
        <p:nvSpPr>
          <p:cNvPr id="542" name="Segmentation of the Nervous System"/>
          <p:cNvSpPr txBox="1"/>
          <p:nvPr/>
        </p:nvSpPr>
        <p:spPr>
          <a:xfrm>
            <a:off x="346075" y="267096"/>
            <a:ext cx="5502810" cy="437556"/>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marL="40640" marR="40640" algn="l" defTabSz="910828">
              <a:defRPr b="1" sz="2200">
                <a:solidFill>
                  <a:srgbClr val="0433FF"/>
                </a:solidFill>
                <a:uFill>
                  <a:solidFill>
                    <a:srgbClr val="0433FF"/>
                  </a:solidFill>
                </a:uFill>
                <a:latin typeface="Helvetica"/>
                <a:ea typeface="Helvetica"/>
                <a:cs typeface="Helvetica"/>
                <a:sym typeface="Helvetica"/>
              </a:defRPr>
            </a:lvl1pPr>
          </a:lstStyle>
          <a:p>
            <a:pPr/>
            <a:r>
              <a:t>Segmentation of the Nervous System</a:t>
            </a:r>
          </a:p>
        </p:txBody>
      </p:sp>
      <p:grpSp>
        <p:nvGrpSpPr>
          <p:cNvPr id="567" name="Group"/>
          <p:cNvGrpSpPr/>
          <p:nvPr/>
        </p:nvGrpSpPr>
        <p:grpSpPr>
          <a:xfrm>
            <a:off x="4189610" y="2359025"/>
            <a:ext cx="441315" cy="3482976"/>
            <a:chOff x="0" y="0"/>
            <a:chExt cx="441313" cy="3482975"/>
          </a:xfrm>
        </p:grpSpPr>
        <p:sp>
          <p:nvSpPr>
            <p:cNvPr id="543" name="Oval"/>
            <p:cNvSpPr/>
            <p:nvPr/>
          </p:nvSpPr>
          <p:spPr>
            <a:xfrm>
              <a:off x="0" y="871537"/>
              <a:ext cx="100013" cy="116087"/>
            </a:xfrm>
            <a:prstGeom prst="ellipse">
              <a:avLst/>
            </a:prstGeom>
            <a:solidFill>
              <a:srgbClr val="C6E6E9"/>
            </a:solidFill>
            <a:ln w="3175" cap="flat">
              <a:solidFill>
                <a:srgbClr val="000000"/>
              </a:solidFill>
              <a:prstDash val="solid"/>
              <a:round/>
            </a:ln>
            <a:effectLst/>
          </p:spPr>
          <p:txBody>
            <a:bodyPr wrap="square" lIns="35718" tIns="35718" rIns="35718" bIns="35718" numCol="1" anchor="ctr">
              <a:noAutofit/>
            </a:bodyPr>
            <a:lstStyle/>
            <a:p>
              <a:pPr marL="40640" marR="40640" algn="l" defTabSz="910828">
                <a:defRPr sz="2200">
                  <a:uFill>
                    <a:solidFill>
                      <a:srgbClr val="000000"/>
                    </a:solidFill>
                  </a:uFill>
                  <a:latin typeface="+mn-lt"/>
                  <a:ea typeface="+mn-ea"/>
                  <a:cs typeface="+mn-cs"/>
                  <a:sym typeface="Times"/>
                </a:defRPr>
              </a:pPr>
            </a:p>
          </p:txBody>
        </p:sp>
        <p:sp>
          <p:nvSpPr>
            <p:cNvPr id="544" name="Oval"/>
            <p:cNvSpPr/>
            <p:nvPr/>
          </p:nvSpPr>
          <p:spPr>
            <a:xfrm>
              <a:off x="42862" y="1023937"/>
              <a:ext cx="100013" cy="116087"/>
            </a:xfrm>
            <a:prstGeom prst="ellipse">
              <a:avLst/>
            </a:prstGeom>
            <a:solidFill>
              <a:srgbClr val="C6E6E9"/>
            </a:solidFill>
            <a:ln w="3175" cap="flat">
              <a:solidFill>
                <a:srgbClr val="000000"/>
              </a:solidFill>
              <a:prstDash val="solid"/>
              <a:round/>
            </a:ln>
            <a:effectLst/>
          </p:spPr>
          <p:txBody>
            <a:bodyPr wrap="square" lIns="35718" tIns="35718" rIns="35718" bIns="35718" numCol="1" anchor="ctr">
              <a:noAutofit/>
            </a:bodyPr>
            <a:lstStyle/>
            <a:p>
              <a:pPr marL="40640" marR="40640" algn="l" defTabSz="910828">
                <a:defRPr sz="2200">
                  <a:uFill>
                    <a:solidFill>
                      <a:srgbClr val="000000"/>
                    </a:solidFill>
                  </a:uFill>
                  <a:latin typeface="+mn-lt"/>
                  <a:ea typeface="+mn-ea"/>
                  <a:cs typeface="+mn-cs"/>
                  <a:sym typeface="Times"/>
                </a:defRPr>
              </a:pPr>
            </a:p>
          </p:txBody>
        </p:sp>
        <p:grpSp>
          <p:nvGrpSpPr>
            <p:cNvPr id="547" name="Group"/>
            <p:cNvGrpSpPr/>
            <p:nvPr/>
          </p:nvGrpSpPr>
          <p:grpSpPr>
            <a:xfrm>
              <a:off x="95664" y="809823"/>
              <a:ext cx="162684" cy="294879"/>
              <a:chOff x="-341" y="8830"/>
              <a:chExt cx="162682" cy="294878"/>
            </a:xfrm>
          </p:grpSpPr>
          <p:sp>
            <p:nvSpPr>
              <p:cNvPr id="545" name="Oval"/>
              <p:cNvSpPr/>
              <p:nvPr/>
            </p:nvSpPr>
            <p:spPr>
              <a:xfrm>
                <a:off x="30993" y="99119"/>
                <a:ext cx="100014" cy="116087"/>
              </a:xfrm>
              <a:prstGeom prst="ellipse">
                <a:avLst/>
              </a:prstGeom>
              <a:solidFill>
                <a:srgbClr val="C6E6E9"/>
              </a:solidFill>
              <a:ln w="3175" cap="flat">
                <a:solidFill>
                  <a:srgbClr val="000000"/>
                </a:solidFill>
                <a:prstDash val="solid"/>
                <a:round/>
              </a:ln>
              <a:effectLst/>
            </p:spPr>
            <p:txBody>
              <a:bodyPr wrap="square" lIns="35718" tIns="35718" rIns="35718" bIns="35718" numCol="1" anchor="ctr">
                <a:noAutofit/>
              </a:bodyPr>
              <a:lstStyle/>
              <a:p>
                <a:pPr marL="40640" marR="40640" algn="l" defTabSz="910828">
                  <a:defRPr sz="2200">
                    <a:uFill>
                      <a:solidFill>
                        <a:srgbClr val="000000"/>
                      </a:solidFill>
                    </a:uFill>
                    <a:latin typeface="+mn-lt"/>
                    <a:ea typeface="+mn-ea"/>
                    <a:cs typeface="+mn-cs"/>
                    <a:sym typeface="Times"/>
                  </a:defRPr>
                </a:pPr>
              </a:p>
            </p:txBody>
          </p:sp>
          <p:sp>
            <p:nvSpPr>
              <p:cNvPr id="546" name="Text"/>
              <p:cNvSpPr txBox="1"/>
              <p:nvPr/>
            </p:nvSpPr>
            <p:spPr>
              <a:xfrm>
                <a:off x="-342" y="8830"/>
                <a:ext cx="162684" cy="2948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26789" tIns="26789" rIns="26789" bIns="26789" numCol="1" anchor="ctr">
                <a:spAutoFit/>
              </a:bodyPr>
              <a:lstStyle>
                <a:lvl1pPr marL="39949" marR="39949" defTabSz="910828">
                  <a:defRPr b="1" sz="1600">
                    <a:uFill>
                      <a:solidFill>
                        <a:srgbClr val="000000"/>
                      </a:solidFill>
                    </a:uFill>
                    <a:latin typeface="Helvetica"/>
                    <a:ea typeface="Helvetica"/>
                    <a:cs typeface="Helvetica"/>
                    <a:sym typeface="Helvetica"/>
                  </a:defRPr>
                </a:lvl1pPr>
              </a:lstStyle>
              <a:p>
                <a:pPr/>
                <a:r>
                  <a:t> </a:t>
                </a:r>
              </a:p>
            </p:txBody>
          </p:sp>
        </p:grpSp>
        <p:grpSp>
          <p:nvGrpSpPr>
            <p:cNvPr id="550" name="Group"/>
            <p:cNvGrpSpPr/>
            <p:nvPr/>
          </p:nvGrpSpPr>
          <p:grpSpPr>
            <a:xfrm>
              <a:off x="60739" y="617735"/>
              <a:ext cx="162684" cy="294879"/>
              <a:chOff x="-341" y="8830"/>
              <a:chExt cx="162682" cy="294878"/>
            </a:xfrm>
          </p:grpSpPr>
          <p:sp>
            <p:nvSpPr>
              <p:cNvPr id="548" name="Oval"/>
              <p:cNvSpPr/>
              <p:nvPr/>
            </p:nvSpPr>
            <p:spPr>
              <a:xfrm>
                <a:off x="30993" y="99119"/>
                <a:ext cx="100014" cy="116087"/>
              </a:xfrm>
              <a:prstGeom prst="ellipse">
                <a:avLst/>
              </a:prstGeom>
              <a:solidFill>
                <a:srgbClr val="C6E6E9"/>
              </a:solidFill>
              <a:ln w="3175" cap="flat">
                <a:solidFill>
                  <a:srgbClr val="000000"/>
                </a:solidFill>
                <a:prstDash val="solid"/>
                <a:round/>
              </a:ln>
              <a:effectLst/>
            </p:spPr>
            <p:txBody>
              <a:bodyPr wrap="square" lIns="35718" tIns="35718" rIns="35718" bIns="35718" numCol="1" anchor="ctr">
                <a:noAutofit/>
              </a:bodyPr>
              <a:lstStyle/>
              <a:p>
                <a:pPr marL="40640" marR="40640" algn="l" defTabSz="910828">
                  <a:defRPr sz="2200">
                    <a:uFill>
                      <a:solidFill>
                        <a:srgbClr val="000000"/>
                      </a:solidFill>
                    </a:uFill>
                    <a:latin typeface="+mn-lt"/>
                    <a:ea typeface="+mn-ea"/>
                    <a:cs typeface="+mn-cs"/>
                    <a:sym typeface="Times"/>
                  </a:defRPr>
                </a:pPr>
              </a:p>
            </p:txBody>
          </p:sp>
          <p:sp>
            <p:nvSpPr>
              <p:cNvPr id="549" name="Text"/>
              <p:cNvSpPr txBox="1"/>
              <p:nvPr/>
            </p:nvSpPr>
            <p:spPr>
              <a:xfrm>
                <a:off x="-342" y="8830"/>
                <a:ext cx="162684" cy="2948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26789" tIns="26789" rIns="26789" bIns="26789" numCol="1" anchor="ctr">
                <a:spAutoFit/>
              </a:bodyPr>
              <a:lstStyle>
                <a:lvl1pPr marL="39949" marR="39949" defTabSz="910828">
                  <a:defRPr b="1" sz="1600">
                    <a:uFill>
                      <a:solidFill>
                        <a:srgbClr val="000000"/>
                      </a:solidFill>
                    </a:uFill>
                    <a:latin typeface="Helvetica"/>
                    <a:ea typeface="Helvetica"/>
                    <a:cs typeface="Helvetica"/>
                    <a:sym typeface="Helvetica"/>
                  </a:defRPr>
                </a:lvl1pPr>
              </a:lstStyle>
              <a:p>
                <a:pPr/>
                <a:r>
                  <a:t> </a:t>
                </a:r>
              </a:p>
            </p:txBody>
          </p:sp>
        </p:grpSp>
        <p:sp>
          <p:nvSpPr>
            <p:cNvPr id="551" name="Line"/>
            <p:cNvSpPr/>
            <p:nvPr/>
          </p:nvSpPr>
          <p:spPr>
            <a:xfrm>
              <a:off x="138112" y="0"/>
              <a:ext cx="1589" cy="712788"/>
            </a:xfrm>
            <a:prstGeom prst="line">
              <a:avLst/>
            </a:prstGeom>
            <a:noFill/>
            <a:ln w="3175" cap="flat">
              <a:solidFill>
                <a:srgbClr val="000000"/>
              </a:solidFill>
              <a:prstDash val="solid"/>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52" name="Line"/>
            <p:cNvSpPr/>
            <p:nvPr/>
          </p:nvSpPr>
          <p:spPr>
            <a:xfrm>
              <a:off x="166687" y="9524"/>
              <a:ext cx="7939" cy="895351"/>
            </a:xfrm>
            <a:prstGeom prst="line">
              <a:avLst/>
            </a:prstGeom>
            <a:noFill/>
            <a:ln w="3175" cap="flat">
              <a:solidFill>
                <a:srgbClr val="000000"/>
              </a:solidFill>
              <a:prstDash val="solid"/>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53" name="Line"/>
            <p:cNvSpPr/>
            <p:nvPr/>
          </p:nvSpPr>
          <p:spPr>
            <a:xfrm>
              <a:off x="41275" y="17462"/>
              <a:ext cx="1588" cy="842963"/>
            </a:xfrm>
            <a:prstGeom prst="line">
              <a:avLst/>
            </a:prstGeom>
            <a:noFill/>
            <a:ln w="3175" cap="flat">
              <a:solidFill>
                <a:srgbClr val="000000"/>
              </a:solidFill>
              <a:prstDash val="solid"/>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54" name="Line"/>
            <p:cNvSpPr/>
            <p:nvPr/>
          </p:nvSpPr>
          <p:spPr>
            <a:xfrm>
              <a:off x="77787" y="26987"/>
              <a:ext cx="1589" cy="985838"/>
            </a:xfrm>
            <a:prstGeom prst="line">
              <a:avLst/>
            </a:prstGeom>
            <a:noFill/>
            <a:ln w="3175" cap="flat">
              <a:solidFill>
                <a:srgbClr val="000000"/>
              </a:solidFill>
              <a:prstDash val="solid"/>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55" name="Line"/>
            <p:cNvSpPr/>
            <p:nvPr/>
          </p:nvSpPr>
          <p:spPr>
            <a:xfrm>
              <a:off x="50799" y="2325687"/>
              <a:ext cx="227003"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3175" cap="flat">
              <a:solidFill>
                <a:srgbClr val="000000"/>
              </a:solidFill>
              <a:prstDash val="solid"/>
              <a:round/>
            </a:ln>
            <a:effectLst/>
          </p:spPr>
          <p:txBody>
            <a:bodyPr wrap="square" lIns="35718" tIns="35718" rIns="35718" bIns="35718" numCol="1" anchor="ctr">
              <a:noAutofit/>
            </a:bodyPr>
            <a:lstStyle/>
            <a:p>
              <a:pPr marL="40640" marR="40640" algn="l" defTabSz="910828">
                <a:defRPr sz="2200">
                  <a:uFill>
                    <a:solidFill>
                      <a:srgbClr val="000000"/>
                    </a:solidFill>
                  </a:uFill>
                  <a:latin typeface="+mn-lt"/>
                  <a:ea typeface="+mn-ea"/>
                  <a:cs typeface="+mn-cs"/>
                  <a:sym typeface="Times"/>
                </a:defRPr>
              </a:pPr>
            </a:p>
          </p:txBody>
        </p:sp>
        <p:sp>
          <p:nvSpPr>
            <p:cNvPr id="556" name="Line"/>
            <p:cNvSpPr/>
            <p:nvPr/>
          </p:nvSpPr>
          <p:spPr>
            <a:xfrm>
              <a:off x="103187" y="2341562"/>
              <a:ext cx="227002"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3175" cap="flat">
              <a:solidFill>
                <a:srgbClr val="000000"/>
              </a:solidFill>
              <a:prstDash val="solid"/>
              <a:round/>
            </a:ln>
            <a:effectLst/>
          </p:spPr>
          <p:txBody>
            <a:bodyPr wrap="square" lIns="35718" tIns="35718" rIns="35718" bIns="35718" numCol="1" anchor="ctr">
              <a:noAutofit/>
            </a:bodyPr>
            <a:lstStyle/>
            <a:p>
              <a:pPr marL="40640" marR="40640" algn="l" defTabSz="910828">
                <a:defRPr sz="2200">
                  <a:uFill>
                    <a:solidFill>
                      <a:srgbClr val="000000"/>
                    </a:solidFill>
                  </a:uFill>
                  <a:latin typeface="+mn-lt"/>
                  <a:ea typeface="+mn-ea"/>
                  <a:cs typeface="+mn-cs"/>
                  <a:sym typeface="Times"/>
                </a:defRPr>
              </a:pPr>
            </a:p>
          </p:txBody>
        </p:sp>
        <p:sp>
          <p:nvSpPr>
            <p:cNvPr id="557" name="Line"/>
            <p:cNvSpPr/>
            <p:nvPr/>
          </p:nvSpPr>
          <p:spPr>
            <a:xfrm>
              <a:off x="158749" y="2336800"/>
              <a:ext cx="227003"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3175" cap="flat">
              <a:solidFill>
                <a:srgbClr val="000000"/>
              </a:solidFill>
              <a:prstDash val="solid"/>
              <a:round/>
            </a:ln>
            <a:effectLst/>
          </p:spPr>
          <p:txBody>
            <a:bodyPr wrap="square" lIns="35718" tIns="35718" rIns="35718" bIns="35718" numCol="1" anchor="ctr">
              <a:noAutofit/>
            </a:bodyPr>
            <a:lstStyle/>
            <a:p>
              <a:pPr marL="40640" marR="40640" algn="l" defTabSz="910828">
                <a:defRPr sz="2200">
                  <a:uFill>
                    <a:solidFill>
                      <a:srgbClr val="000000"/>
                    </a:solidFill>
                  </a:uFill>
                  <a:latin typeface="+mn-lt"/>
                  <a:ea typeface="+mn-ea"/>
                  <a:cs typeface="+mn-cs"/>
                  <a:sym typeface="Times"/>
                </a:defRPr>
              </a:pPr>
            </a:p>
          </p:txBody>
        </p:sp>
        <p:sp>
          <p:nvSpPr>
            <p:cNvPr id="558" name="Line"/>
            <p:cNvSpPr/>
            <p:nvPr/>
          </p:nvSpPr>
          <p:spPr>
            <a:xfrm>
              <a:off x="214312" y="2332037"/>
              <a:ext cx="227002"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3175" cap="flat">
              <a:solidFill>
                <a:srgbClr val="000000"/>
              </a:solidFill>
              <a:prstDash val="solid"/>
              <a:round/>
            </a:ln>
            <a:effectLst/>
          </p:spPr>
          <p:txBody>
            <a:bodyPr wrap="square" lIns="35718" tIns="35718" rIns="35718" bIns="35718" numCol="1" anchor="ctr">
              <a:noAutofit/>
            </a:bodyPr>
            <a:lstStyle/>
            <a:p>
              <a:pPr marL="40640" marR="40640" algn="l" defTabSz="910828">
                <a:defRPr sz="2200">
                  <a:uFill>
                    <a:solidFill>
                      <a:srgbClr val="000000"/>
                    </a:solidFill>
                  </a:uFill>
                  <a:latin typeface="+mn-lt"/>
                  <a:ea typeface="+mn-ea"/>
                  <a:cs typeface="+mn-cs"/>
                  <a:sym typeface="Times"/>
                </a:defRPr>
              </a:pPr>
            </a:p>
          </p:txBody>
        </p:sp>
        <p:sp>
          <p:nvSpPr>
            <p:cNvPr id="559" name="Line"/>
            <p:cNvSpPr/>
            <p:nvPr/>
          </p:nvSpPr>
          <p:spPr>
            <a:xfrm>
              <a:off x="39687" y="969962"/>
              <a:ext cx="9525" cy="1387476"/>
            </a:xfrm>
            <a:prstGeom prst="line">
              <a:avLst/>
            </a:prstGeom>
            <a:noFill/>
            <a:ln w="3175" cap="flat">
              <a:solidFill>
                <a:srgbClr val="000000"/>
              </a:solidFill>
              <a:prstDash val="solid"/>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60" name="Line"/>
            <p:cNvSpPr/>
            <p:nvPr/>
          </p:nvSpPr>
          <p:spPr>
            <a:xfrm>
              <a:off x="95249" y="953888"/>
              <a:ext cx="9526" cy="1387476"/>
            </a:xfrm>
            <a:prstGeom prst="line">
              <a:avLst/>
            </a:prstGeom>
            <a:noFill/>
            <a:ln w="3175" cap="flat">
              <a:solidFill>
                <a:srgbClr val="000000"/>
              </a:solidFill>
              <a:prstDash val="solid"/>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61" name="Line"/>
            <p:cNvSpPr/>
            <p:nvPr/>
          </p:nvSpPr>
          <p:spPr>
            <a:xfrm>
              <a:off x="158749" y="989012"/>
              <a:ext cx="9526" cy="1387476"/>
            </a:xfrm>
            <a:prstGeom prst="line">
              <a:avLst/>
            </a:prstGeom>
            <a:noFill/>
            <a:ln w="3175" cap="flat">
              <a:solidFill>
                <a:srgbClr val="000000"/>
              </a:solidFill>
              <a:prstDash val="solid"/>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62" name="Line"/>
            <p:cNvSpPr/>
            <p:nvPr/>
          </p:nvSpPr>
          <p:spPr>
            <a:xfrm>
              <a:off x="203199" y="954087"/>
              <a:ext cx="9526" cy="1387476"/>
            </a:xfrm>
            <a:prstGeom prst="line">
              <a:avLst/>
            </a:prstGeom>
            <a:noFill/>
            <a:ln w="3175" cap="flat">
              <a:solidFill>
                <a:srgbClr val="000000"/>
              </a:solidFill>
              <a:prstDash val="solid"/>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63" name="Line"/>
            <p:cNvSpPr/>
            <p:nvPr/>
          </p:nvSpPr>
          <p:spPr>
            <a:xfrm>
              <a:off x="60920" y="3168451"/>
              <a:ext cx="1588" cy="314326"/>
            </a:xfrm>
            <a:prstGeom prst="line">
              <a:avLst/>
            </a:prstGeom>
            <a:noFill/>
            <a:ln w="3175" cap="flat">
              <a:solidFill>
                <a:srgbClr val="000000"/>
              </a:solidFill>
              <a:prstDash val="solid"/>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64" name="Line"/>
            <p:cNvSpPr/>
            <p:nvPr/>
          </p:nvSpPr>
          <p:spPr>
            <a:xfrm flipH="1">
              <a:off x="103187" y="3194050"/>
              <a:ext cx="3176" cy="288926"/>
            </a:xfrm>
            <a:prstGeom prst="line">
              <a:avLst/>
            </a:prstGeom>
            <a:noFill/>
            <a:ln w="3175" cap="flat">
              <a:solidFill>
                <a:srgbClr val="000000"/>
              </a:solidFill>
              <a:prstDash val="solid"/>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65" name="Line"/>
            <p:cNvSpPr/>
            <p:nvPr/>
          </p:nvSpPr>
          <p:spPr>
            <a:xfrm>
              <a:off x="163512" y="3194050"/>
              <a:ext cx="1588" cy="284163"/>
            </a:xfrm>
            <a:prstGeom prst="line">
              <a:avLst/>
            </a:prstGeom>
            <a:noFill/>
            <a:ln w="3175" cap="flat">
              <a:solidFill>
                <a:srgbClr val="000000"/>
              </a:solidFill>
              <a:prstDash val="solid"/>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sp>
          <p:nvSpPr>
            <p:cNvPr id="566" name="Line"/>
            <p:cNvSpPr/>
            <p:nvPr/>
          </p:nvSpPr>
          <p:spPr>
            <a:xfrm>
              <a:off x="239712" y="3163887"/>
              <a:ext cx="1589" cy="314326"/>
            </a:xfrm>
            <a:prstGeom prst="line">
              <a:avLst/>
            </a:prstGeom>
            <a:noFill/>
            <a:ln w="3175" cap="flat">
              <a:solidFill>
                <a:srgbClr val="000000"/>
              </a:solidFill>
              <a:prstDash val="solid"/>
              <a:round/>
            </a:ln>
            <a:effectLst/>
          </p:spPr>
          <p:txBody>
            <a:bodyPr wrap="square" lIns="35718" tIns="35718" rIns="35718" bIns="35718" numCol="1" anchor="ctr">
              <a:noAutofit/>
            </a:bodyPr>
            <a:lstStyle/>
            <a:p>
              <a:pPr algn="l" defTabSz="321468">
                <a:defRPr sz="800">
                  <a:latin typeface="Helvetica"/>
                  <a:ea typeface="Helvetica"/>
                  <a:cs typeface="Helvetica"/>
                  <a:sym typeface="Helvetica"/>
                </a:defRPr>
              </a:pPr>
            </a:p>
          </p:txBody>
        </p:sp>
      </p:grpSp>
      <p:sp>
        <p:nvSpPr>
          <p:cNvPr id="568" name="ganglion of sensory neurons for one spinal segment"/>
          <p:cNvSpPr txBox="1"/>
          <p:nvPr/>
        </p:nvSpPr>
        <p:spPr>
          <a:xfrm>
            <a:off x="4418409" y="3008312"/>
            <a:ext cx="2080618" cy="660798"/>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marL="40640" marR="40640" defTabSz="910828">
              <a:defRPr b="1" sz="1200">
                <a:uFill>
                  <a:solidFill>
                    <a:srgbClr val="000000"/>
                  </a:solidFill>
                </a:uFill>
                <a:latin typeface="Helvetica"/>
                <a:ea typeface="Helvetica"/>
                <a:cs typeface="Helvetica"/>
                <a:sym typeface="Helvetica"/>
              </a:defRPr>
            </a:lvl1pPr>
          </a:lstStyle>
          <a:p>
            <a:pPr/>
            <a:r>
              <a:t>ganglion of sensory neurons for one spinal segment</a:t>
            </a:r>
          </a:p>
        </p:txBody>
      </p:sp>
      <p:grpSp>
        <p:nvGrpSpPr>
          <p:cNvPr id="571" name="Group"/>
          <p:cNvGrpSpPr/>
          <p:nvPr/>
        </p:nvGrpSpPr>
        <p:grpSpPr>
          <a:xfrm>
            <a:off x="2419945" y="3679031"/>
            <a:ext cx="1889424" cy="2464594"/>
            <a:chOff x="0" y="0"/>
            <a:chExt cx="1889422" cy="2464593"/>
          </a:xfrm>
        </p:grpSpPr>
        <p:sp>
          <p:nvSpPr>
            <p:cNvPr id="569" name="Line"/>
            <p:cNvSpPr/>
            <p:nvPr/>
          </p:nvSpPr>
          <p:spPr>
            <a:xfrm>
              <a:off x="1535906" y="0"/>
              <a:ext cx="353517" cy="2464594"/>
            </a:xfrm>
            <a:custGeom>
              <a:avLst/>
              <a:gdLst/>
              <a:ahLst/>
              <a:cxnLst>
                <a:cxn ang="0">
                  <a:pos x="wd2" y="hd2"/>
                </a:cxn>
                <a:cxn ang="5400000">
                  <a:pos x="wd2" y="hd2"/>
                </a:cxn>
                <a:cxn ang="10800000">
                  <a:pos x="wd2" y="hd2"/>
                </a:cxn>
                <a:cxn ang="16200000">
                  <a:pos x="wd2" y="hd2"/>
                </a:cxn>
              </a:cxnLst>
              <a:rect l="0" t="0" r="r" b="b"/>
              <a:pathLst>
                <a:path w="20460" h="21600" fill="norm" stroke="1" extrusionOk="0">
                  <a:moveTo>
                    <a:pt x="7235" y="21600"/>
                  </a:moveTo>
                  <a:cubicBezTo>
                    <a:pt x="6894" y="20360"/>
                    <a:pt x="4928" y="18613"/>
                    <a:pt x="6202" y="17843"/>
                  </a:cubicBezTo>
                  <a:cubicBezTo>
                    <a:pt x="7402" y="17118"/>
                    <a:pt x="16638" y="15516"/>
                    <a:pt x="18088" y="14791"/>
                  </a:cubicBezTo>
                  <a:cubicBezTo>
                    <a:pt x="19821" y="13925"/>
                    <a:pt x="21516" y="11377"/>
                    <a:pt x="19639" y="10565"/>
                  </a:cubicBezTo>
                  <a:cubicBezTo>
                    <a:pt x="18336" y="10002"/>
                    <a:pt x="8565" y="8932"/>
                    <a:pt x="6719" y="8374"/>
                  </a:cubicBezTo>
                  <a:cubicBezTo>
                    <a:pt x="3757" y="7479"/>
                    <a:pt x="1270" y="4783"/>
                    <a:pt x="517" y="3757"/>
                  </a:cubicBezTo>
                  <a:cubicBezTo>
                    <a:pt x="-84" y="2938"/>
                    <a:pt x="171" y="1240"/>
                    <a:pt x="0" y="0"/>
                  </a:cubicBezTo>
                </a:path>
              </a:pathLst>
            </a:custGeom>
            <a:noFill/>
            <a:ln w="50800" cap="flat">
              <a:solidFill>
                <a:srgbClr val="FF4013"/>
              </a:solidFill>
              <a:prstDash val="solid"/>
              <a:round/>
              <a:tailEnd type="triangle" w="med" len="med"/>
            </a:ln>
            <a:effectLst/>
          </p:spPr>
          <p:txBody>
            <a:bodyPr wrap="square" lIns="35718" tIns="35718" rIns="35718" bIns="35718" numCol="1" anchor="ctr">
              <a:noAutofit/>
            </a:bodyPr>
            <a:lstStyle/>
            <a:p>
              <a:pPr marL="40640" marR="40640" algn="l" defTabSz="910828">
                <a:defRPr sz="2200">
                  <a:uFill>
                    <a:solidFill>
                      <a:srgbClr val="000000"/>
                    </a:solidFill>
                  </a:uFill>
                  <a:latin typeface="+mn-lt"/>
                  <a:ea typeface="+mn-ea"/>
                  <a:cs typeface="+mn-cs"/>
                  <a:sym typeface="Times"/>
                </a:defRPr>
              </a:pPr>
            </a:p>
          </p:txBody>
        </p:sp>
        <p:sp>
          <p:nvSpPr>
            <p:cNvPr id="570" name="initial infection…"/>
            <p:cNvSpPr txBox="1"/>
            <p:nvPr/>
          </p:nvSpPr>
          <p:spPr>
            <a:xfrm>
              <a:off x="0" y="388242"/>
              <a:ext cx="1457583" cy="554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5718" tIns="35718" rIns="35718" bIns="35718" numCol="1" anchor="ctr">
              <a:spAutoFit/>
            </a:bodyPr>
            <a:lstStyle/>
            <a:p>
              <a:pPr marL="40640" marR="40640" algn="l" defTabSz="910828">
                <a:defRPr sz="1600">
                  <a:uFill>
                    <a:solidFill>
                      <a:srgbClr val="000000"/>
                    </a:solidFill>
                  </a:uFill>
                  <a:latin typeface="Helvetica"/>
                  <a:ea typeface="Helvetica"/>
                  <a:cs typeface="Helvetica"/>
                  <a:sym typeface="Helvetica"/>
                </a:defRPr>
              </a:pPr>
              <a:r>
                <a:t>initial infection</a:t>
              </a:r>
            </a:p>
            <a:p>
              <a:pPr marL="40640" marR="40640" algn="l" defTabSz="910828">
                <a:defRPr sz="1600">
                  <a:uFill>
                    <a:solidFill>
                      <a:srgbClr val="000000"/>
                    </a:solidFill>
                  </a:uFill>
                  <a:latin typeface="Helvetica"/>
                  <a:ea typeface="Helvetica"/>
                  <a:cs typeface="Helvetica"/>
                  <a:sym typeface="Helvetica"/>
                </a:defRPr>
              </a:pPr>
              <a:r>
                <a:t>(chicken pox)</a:t>
              </a:r>
            </a:p>
          </p:txBody>
        </p:sp>
      </p:grpSp>
      <p:grpSp>
        <p:nvGrpSpPr>
          <p:cNvPr id="574" name="Group"/>
          <p:cNvGrpSpPr/>
          <p:nvPr/>
        </p:nvGrpSpPr>
        <p:grpSpPr>
          <a:xfrm>
            <a:off x="4527351" y="3545085"/>
            <a:ext cx="1798907" cy="2464595"/>
            <a:chOff x="0" y="0"/>
            <a:chExt cx="1798905" cy="2464593"/>
          </a:xfrm>
        </p:grpSpPr>
        <p:sp>
          <p:nvSpPr>
            <p:cNvPr id="572" name="Line"/>
            <p:cNvSpPr/>
            <p:nvPr/>
          </p:nvSpPr>
          <p:spPr>
            <a:xfrm>
              <a:off x="0" y="0"/>
              <a:ext cx="353517" cy="2464594"/>
            </a:xfrm>
            <a:custGeom>
              <a:avLst/>
              <a:gdLst/>
              <a:ahLst/>
              <a:cxnLst>
                <a:cxn ang="0">
                  <a:pos x="wd2" y="hd2"/>
                </a:cxn>
                <a:cxn ang="5400000">
                  <a:pos x="wd2" y="hd2"/>
                </a:cxn>
                <a:cxn ang="10800000">
                  <a:pos x="wd2" y="hd2"/>
                </a:cxn>
                <a:cxn ang="16200000">
                  <a:pos x="wd2" y="hd2"/>
                </a:cxn>
              </a:cxnLst>
              <a:rect l="0" t="0" r="r" b="b"/>
              <a:pathLst>
                <a:path w="20460" h="21600" fill="norm" stroke="1" extrusionOk="0">
                  <a:moveTo>
                    <a:pt x="7235" y="21600"/>
                  </a:moveTo>
                  <a:cubicBezTo>
                    <a:pt x="6894" y="20360"/>
                    <a:pt x="4928" y="18613"/>
                    <a:pt x="6202" y="17843"/>
                  </a:cubicBezTo>
                  <a:cubicBezTo>
                    <a:pt x="7402" y="17118"/>
                    <a:pt x="16638" y="15516"/>
                    <a:pt x="18088" y="14791"/>
                  </a:cubicBezTo>
                  <a:cubicBezTo>
                    <a:pt x="19821" y="13925"/>
                    <a:pt x="21516" y="11377"/>
                    <a:pt x="19639" y="10565"/>
                  </a:cubicBezTo>
                  <a:cubicBezTo>
                    <a:pt x="18336" y="10002"/>
                    <a:pt x="8565" y="8932"/>
                    <a:pt x="6719" y="8374"/>
                  </a:cubicBezTo>
                  <a:cubicBezTo>
                    <a:pt x="3757" y="7479"/>
                    <a:pt x="1270" y="4783"/>
                    <a:pt x="517" y="3757"/>
                  </a:cubicBezTo>
                  <a:cubicBezTo>
                    <a:pt x="-84" y="2938"/>
                    <a:pt x="171" y="1240"/>
                    <a:pt x="0" y="0"/>
                  </a:cubicBezTo>
                </a:path>
              </a:pathLst>
            </a:custGeom>
            <a:noFill/>
            <a:ln w="50800" cap="flat">
              <a:solidFill>
                <a:srgbClr val="FF4013"/>
              </a:solidFill>
              <a:prstDash val="solid"/>
              <a:round/>
              <a:headEnd type="triangle" w="med" len="med"/>
            </a:ln>
            <a:effectLst/>
          </p:spPr>
          <p:txBody>
            <a:bodyPr wrap="square" lIns="35718" tIns="35718" rIns="35718" bIns="35718" numCol="1" anchor="ctr">
              <a:noAutofit/>
            </a:bodyPr>
            <a:lstStyle/>
            <a:p>
              <a:pPr marL="40640" marR="40640" defTabSz="910828">
                <a:defRPr sz="2200">
                  <a:uFill>
                    <a:solidFill>
                      <a:srgbClr val="000000"/>
                    </a:solidFill>
                  </a:uFill>
                  <a:latin typeface="+mn-lt"/>
                  <a:ea typeface="+mn-ea"/>
                  <a:cs typeface="+mn-cs"/>
                  <a:sym typeface="Times"/>
                </a:defRPr>
              </a:pPr>
            </a:p>
          </p:txBody>
        </p:sp>
        <p:sp>
          <p:nvSpPr>
            <p:cNvPr id="573" name="re-emergence…"/>
            <p:cNvSpPr txBox="1"/>
            <p:nvPr/>
          </p:nvSpPr>
          <p:spPr>
            <a:xfrm>
              <a:off x="352733" y="1138336"/>
              <a:ext cx="1446173" cy="554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5718" tIns="35718" rIns="35718" bIns="35718" numCol="1" anchor="ctr">
              <a:spAutoFit/>
            </a:bodyPr>
            <a:lstStyle/>
            <a:p>
              <a:pPr marL="40640" marR="40640" defTabSz="910828">
                <a:defRPr sz="1600">
                  <a:uFill>
                    <a:solidFill>
                      <a:srgbClr val="000000"/>
                    </a:solidFill>
                  </a:uFill>
                  <a:latin typeface="Helvetica"/>
                  <a:ea typeface="Helvetica"/>
                  <a:cs typeface="Helvetica"/>
                  <a:sym typeface="Helvetica"/>
                </a:defRPr>
              </a:pPr>
              <a:r>
                <a:t>re-emergence</a:t>
              </a:r>
            </a:p>
            <a:p>
              <a:pPr marL="40640" marR="40640" defTabSz="910828">
                <a:defRPr sz="1600">
                  <a:uFill>
                    <a:solidFill>
                      <a:srgbClr val="000000"/>
                    </a:solidFill>
                  </a:uFill>
                  <a:latin typeface="Helvetica"/>
                  <a:ea typeface="Helvetica"/>
                  <a:cs typeface="Helvetica"/>
                  <a:sym typeface="Helvetica"/>
                </a:defRPr>
              </a:pPr>
              <a:r>
                <a:t>(shingles)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68">
                                            <p:bg/>
                                          </p:spTgt>
                                        </p:tgtEl>
                                        <p:attrNameLst>
                                          <p:attrName>style.visibility</p:attrName>
                                        </p:attrNameLst>
                                      </p:cBhvr>
                                      <p:to>
                                        <p:strVal val="visible"/>
                                      </p:to>
                                    </p:set>
                                  </p:childTnLst>
                                </p:cTn>
                              </p:par>
                              <p:par>
                                <p:cTn id="15" presetClass="entr" nodeType="withEffect" presetSubtype="0" presetID="1" grpId="3" fill="hold">
                                  <p:stCondLst>
                                    <p:cond delay="0"/>
                                  </p:stCondLst>
                                  <p:iterate type="el" backwards="0">
                                    <p:tmAbs val="0"/>
                                  </p:iterate>
                                  <p:childTnLst>
                                    <p:set>
                                      <p:cBhvr>
                                        <p:cTn id="16" fill="hold"/>
                                        <p:tgtEl>
                                          <p:spTgt spid="568">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68" grpId="3"/>
      <p:bldP build="whole" bldLvl="1" animBg="1" rev="0" advAuto="0" spid="567" grpId="2"/>
      <p:bldP build="whole" bldLvl="1" animBg="1" rev="0" advAuto="0" spid="541"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6" name="image.pdf" descr="image.pdf"/>
          <p:cNvPicPr>
            <a:picLocks noChangeAspect="0"/>
          </p:cNvPicPr>
          <p:nvPr/>
        </p:nvPicPr>
        <p:blipFill>
          <a:blip r:embed="rId2">
            <a:extLst/>
          </a:blip>
          <a:stretch>
            <a:fillRect/>
          </a:stretch>
        </p:blipFill>
        <p:spPr>
          <a:xfrm>
            <a:off x="1187450" y="1370012"/>
            <a:ext cx="6349008" cy="5259388"/>
          </a:xfrm>
          <a:prstGeom prst="rect">
            <a:avLst/>
          </a:prstGeom>
          <a:ln w="12700">
            <a:miter lim="400000"/>
          </a:ln>
        </p:spPr>
      </p:pic>
      <p:sp>
        <p:nvSpPr>
          <p:cNvPr id="577" name="One Dorsal root ganglion approx. for each vertebra:  (DRG = cell bodies of spinal sensory neurons)…"/>
          <p:cNvSpPr txBox="1"/>
          <p:nvPr/>
        </p:nvSpPr>
        <p:spPr>
          <a:xfrm>
            <a:off x="410765" y="-17860"/>
            <a:ext cx="8733235" cy="1169790"/>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p>
            <a:pPr marL="40640" marR="40640" algn="l" defTabSz="910828">
              <a:defRPr sz="4200">
                <a:uFill>
                  <a:solidFill>
                    <a:srgbClr val="000000"/>
                  </a:solidFill>
                </a:uFill>
                <a:latin typeface="+mn-lt"/>
                <a:ea typeface="+mn-ea"/>
                <a:cs typeface="+mn-cs"/>
                <a:sym typeface="Times"/>
              </a:defRPr>
            </a:pPr>
            <a:r>
              <a:rPr b="1" sz="2200">
                <a:solidFill>
                  <a:srgbClr val="0433FF"/>
                </a:solidFill>
                <a:uFill>
                  <a:solidFill>
                    <a:srgbClr val="0433FF"/>
                  </a:solidFill>
                </a:uFill>
                <a:latin typeface="Helvetica"/>
                <a:ea typeface="Helvetica"/>
                <a:cs typeface="Helvetica"/>
                <a:sym typeface="Helvetica"/>
              </a:rPr>
              <a:t>One Dorsal root ganglion approx. for each vertebra: </a:t>
            </a:r>
            <a:br>
              <a:rPr b="1" sz="2200">
                <a:solidFill>
                  <a:srgbClr val="0433FF"/>
                </a:solidFill>
                <a:uFill>
                  <a:solidFill>
                    <a:srgbClr val="0433FF"/>
                  </a:solidFill>
                </a:uFill>
                <a:latin typeface="Helvetica"/>
                <a:ea typeface="Helvetica"/>
                <a:cs typeface="Helvetica"/>
                <a:sym typeface="Helvetica"/>
              </a:rPr>
            </a:br>
            <a:r>
              <a:rPr b="1" sz="2200">
                <a:uFill>
                  <a:solidFill>
                    <a:srgbClr val="0433FF"/>
                  </a:solidFill>
                </a:uFill>
                <a:latin typeface="Helvetica"/>
                <a:ea typeface="Helvetica"/>
                <a:cs typeface="Helvetica"/>
                <a:sym typeface="Helvetica"/>
              </a:rPr>
              <a:t>(DRG = cell bodies of spinal sensory neurons)</a:t>
            </a:r>
            <a:endParaRPr b="1" sz="2200">
              <a:solidFill>
                <a:srgbClr val="0433FF"/>
              </a:solidFill>
              <a:uFill>
                <a:solidFill>
                  <a:srgbClr val="0433FF"/>
                </a:solidFill>
              </a:uFill>
              <a:latin typeface="Helvetica"/>
              <a:ea typeface="Helvetica"/>
              <a:cs typeface="Helvetica"/>
              <a:sym typeface="Helvetica"/>
            </a:endParaRPr>
          </a:p>
          <a:p>
            <a:pPr marL="40640" marR="40640" algn="l" defTabSz="910828">
              <a:defRPr sz="4200">
                <a:uFill>
                  <a:solidFill>
                    <a:srgbClr val="000000"/>
                  </a:solidFill>
                </a:uFill>
                <a:latin typeface="+mn-lt"/>
                <a:ea typeface="+mn-ea"/>
                <a:cs typeface="+mn-cs"/>
                <a:sym typeface="Times"/>
              </a:defRPr>
            </a:pPr>
            <a:r>
              <a:rPr b="1" sz="2200">
                <a:latin typeface="Helvetica"/>
                <a:ea typeface="Helvetica"/>
                <a:cs typeface="Helvetica"/>
                <a:sym typeface="Helvetica"/>
              </a:rPr>
              <a:t>receptive fields of one DRG = </a:t>
            </a:r>
            <a:r>
              <a:rPr b="1" sz="2200">
                <a:solidFill>
                  <a:srgbClr val="D84800"/>
                </a:solidFill>
                <a:uFill>
                  <a:solidFill>
                    <a:srgbClr val="D84800"/>
                  </a:solidFill>
                </a:uFill>
                <a:latin typeface="Helvetica"/>
                <a:ea typeface="Helvetica"/>
                <a:cs typeface="Helvetica"/>
                <a:sym typeface="Helvetica"/>
              </a:rPr>
              <a:t>dermatome</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9" name="Oval"/>
          <p:cNvSpPr/>
          <p:nvPr/>
        </p:nvSpPr>
        <p:spPr>
          <a:xfrm>
            <a:off x="7985125" y="4864100"/>
            <a:ext cx="225425" cy="590551"/>
          </a:xfrm>
          <a:prstGeom prst="ellipse">
            <a:avLst/>
          </a:prstGeom>
          <a:solidFill>
            <a:srgbClr val="FF7E79">
              <a:alpha val="33999"/>
            </a:srgbClr>
          </a:solidFill>
          <a:ln w="12700"/>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580" name="Rectangle"/>
          <p:cNvSpPr/>
          <p:nvPr/>
        </p:nvSpPr>
        <p:spPr>
          <a:xfrm>
            <a:off x="7935912" y="4835525"/>
            <a:ext cx="138113" cy="619125"/>
          </a:xfrm>
          <a:prstGeom prst="rect">
            <a:avLst/>
          </a:prstGeom>
          <a:solidFill>
            <a:srgbClr val="FFFFFF"/>
          </a:solidFill>
          <a:ln w="12700">
            <a:miter lim="400000"/>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583" name="Group"/>
          <p:cNvGrpSpPr/>
          <p:nvPr/>
        </p:nvGrpSpPr>
        <p:grpSpPr>
          <a:xfrm>
            <a:off x="1616075" y="2744787"/>
            <a:ext cx="6456363" cy="3098801"/>
            <a:chOff x="0" y="0"/>
            <a:chExt cx="6456362" cy="3098800"/>
          </a:xfrm>
        </p:grpSpPr>
        <p:sp>
          <p:nvSpPr>
            <p:cNvPr id="581" name="Rectangle"/>
            <p:cNvSpPr/>
            <p:nvPr/>
          </p:nvSpPr>
          <p:spPr>
            <a:xfrm>
              <a:off x="0" y="0"/>
              <a:ext cx="6456363" cy="3098800"/>
            </a:xfrm>
            <a:prstGeom prst="rect">
              <a:avLst/>
            </a:prstGeom>
            <a:solidFill>
              <a:srgbClr val="FF7E79">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582" name="Text"/>
            <p:cNvSpPr txBox="1"/>
            <p:nvPr/>
          </p:nvSpPr>
          <p:spPr>
            <a:xfrm>
              <a:off x="3118955" y="1358899"/>
              <a:ext cx="21845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 </a:t>
              </a:r>
            </a:p>
          </p:txBody>
        </p:sp>
      </p:grpSp>
      <p:grpSp>
        <p:nvGrpSpPr>
          <p:cNvPr id="587" name="Group"/>
          <p:cNvGrpSpPr/>
          <p:nvPr/>
        </p:nvGrpSpPr>
        <p:grpSpPr>
          <a:xfrm rot="16200000">
            <a:off x="4509293" y="1774031"/>
            <a:ext cx="639764" cy="6737351"/>
            <a:chOff x="0" y="0"/>
            <a:chExt cx="639762" cy="6737350"/>
          </a:xfrm>
        </p:grpSpPr>
        <p:sp>
          <p:nvSpPr>
            <p:cNvPr id="584" name="Shape"/>
            <p:cNvSpPr/>
            <p:nvPr/>
          </p:nvSpPr>
          <p:spPr>
            <a:xfrm>
              <a:off x="0" y="0"/>
              <a:ext cx="639763" cy="6737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206"/>
                    <a:pt x="0" y="459"/>
                  </a:cubicBezTo>
                  <a:lnTo>
                    <a:pt x="0" y="21141"/>
                  </a:lnTo>
                  <a:cubicBezTo>
                    <a:pt x="0" y="21394"/>
                    <a:pt x="4835" y="21600"/>
                    <a:pt x="10800" y="21600"/>
                  </a:cubicBezTo>
                  <a:cubicBezTo>
                    <a:pt x="16765" y="21600"/>
                    <a:pt x="21600" y="21394"/>
                    <a:pt x="21600" y="21141"/>
                  </a:cubicBezTo>
                  <a:lnTo>
                    <a:pt x="21600" y="459"/>
                  </a:lnTo>
                  <a:cubicBezTo>
                    <a:pt x="21600" y="206"/>
                    <a:pt x="16765" y="0"/>
                    <a:pt x="10800" y="0"/>
                  </a:cubicBezTo>
                  <a:close/>
                </a:path>
              </a:pathLst>
            </a:custGeom>
            <a:solidFill>
              <a:srgbClr val="FFFFFF">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585" name="Shape"/>
            <p:cNvSpPr/>
            <p:nvPr/>
          </p:nvSpPr>
          <p:spPr>
            <a:xfrm>
              <a:off x="0" y="0"/>
              <a:ext cx="639763" cy="286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0"/>
                    <a:pt x="0" y="10788"/>
                  </a:cubicBezTo>
                  <a:cubicBezTo>
                    <a:pt x="0" y="16759"/>
                    <a:pt x="4835" y="21600"/>
                    <a:pt x="10800" y="21600"/>
                  </a:cubicBezTo>
                  <a:cubicBezTo>
                    <a:pt x="16765" y="21600"/>
                    <a:pt x="21600" y="16759"/>
                    <a:pt x="21600" y="10788"/>
                  </a:cubicBezTo>
                  <a:cubicBezTo>
                    <a:pt x="21600" y="4830"/>
                    <a:pt x="16765" y="0"/>
                    <a:pt x="10800" y="0"/>
                  </a:cubicBezTo>
                  <a:close/>
                </a:path>
              </a:pathLst>
            </a:custGeom>
            <a:solidFill>
              <a:srgbClr val="FFFFFF">
                <a:alpha val="33999"/>
              </a:srgbClr>
            </a:solidFill>
            <a:ln w="12700" cap="flat">
              <a:noFill/>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586" name="Line"/>
            <p:cNvSpPr/>
            <p:nvPr/>
          </p:nvSpPr>
          <p:spPr>
            <a:xfrm>
              <a:off x="0" y="143168"/>
              <a:ext cx="639763" cy="1434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588" name="Rectangle"/>
          <p:cNvSpPr/>
          <p:nvPr/>
        </p:nvSpPr>
        <p:spPr>
          <a:xfrm>
            <a:off x="1614487" y="1412875"/>
            <a:ext cx="1112838" cy="1222375"/>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589" name="Square"/>
          <p:cNvSpPr/>
          <p:nvPr/>
        </p:nvSpPr>
        <p:spPr>
          <a:xfrm>
            <a:off x="2730500" y="1419225"/>
            <a:ext cx="758825" cy="762000"/>
          </a:xfrm>
          <a:prstGeom prst="rect">
            <a:avLst/>
          </a:prstGeom>
          <a:blipFill>
            <a:blip r:embed="rId2"/>
          </a:blip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590" name="Rectangle"/>
          <p:cNvSpPr/>
          <p:nvPr/>
        </p:nvSpPr>
        <p:spPr>
          <a:xfrm>
            <a:off x="2727325" y="2181225"/>
            <a:ext cx="769938" cy="452438"/>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591" name="Rectangle"/>
          <p:cNvSpPr/>
          <p:nvPr/>
        </p:nvSpPr>
        <p:spPr>
          <a:xfrm>
            <a:off x="3506787" y="2335212"/>
            <a:ext cx="4583113" cy="295276"/>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592" name="GI tract"/>
          <p:cNvSpPr txBox="1"/>
          <p:nvPr/>
        </p:nvSpPr>
        <p:spPr>
          <a:xfrm>
            <a:off x="2967037" y="4979987"/>
            <a:ext cx="95526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GI tract</a:t>
            </a:r>
          </a:p>
        </p:txBody>
      </p:sp>
      <p:sp>
        <p:nvSpPr>
          <p:cNvPr id="593" name="Oval"/>
          <p:cNvSpPr/>
          <p:nvPr/>
        </p:nvSpPr>
        <p:spPr>
          <a:xfrm>
            <a:off x="1466850" y="4848225"/>
            <a:ext cx="276225" cy="608013"/>
          </a:xfrm>
          <a:prstGeom prst="ellipse">
            <a:avLst/>
          </a:prstGeom>
          <a:solidFill>
            <a:srgbClr val="FFFFFF"/>
          </a:solidFill>
          <a:ln w="12700">
            <a:solidFill>
              <a:srgbClr val="FFFFFF"/>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618" name="Group"/>
          <p:cNvGrpSpPr/>
          <p:nvPr/>
        </p:nvGrpSpPr>
        <p:grpSpPr>
          <a:xfrm>
            <a:off x="4144962" y="2359025"/>
            <a:ext cx="441325" cy="3482975"/>
            <a:chOff x="0" y="0"/>
            <a:chExt cx="441324" cy="3482975"/>
          </a:xfrm>
        </p:grpSpPr>
        <p:sp>
          <p:nvSpPr>
            <p:cNvPr id="594" name="Oval"/>
            <p:cNvSpPr/>
            <p:nvPr/>
          </p:nvSpPr>
          <p:spPr>
            <a:xfrm>
              <a:off x="0" y="8715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595" name="Oval"/>
            <p:cNvSpPr/>
            <p:nvPr/>
          </p:nvSpPr>
          <p:spPr>
            <a:xfrm>
              <a:off x="42862" y="10239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598" name="Group"/>
            <p:cNvGrpSpPr/>
            <p:nvPr/>
          </p:nvGrpSpPr>
          <p:grpSpPr>
            <a:xfrm>
              <a:off x="80825" y="779462"/>
              <a:ext cx="192362" cy="355601"/>
              <a:chOff x="0" y="0"/>
              <a:chExt cx="192361" cy="355600"/>
            </a:xfrm>
          </p:grpSpPr>
          <p:sp>
            <p:nvSpPr>
              <p:cNvPr id="596"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597"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grpSp>
          <p:nvGrpSpPr>
            <p:cNvPr id="601" name="Group"/>
            <p:cNvGrpSpPr/>
            <p:nvPr/>
          </p:nvGrpSpPr>
          <p:grpSpPr>
            <a:xfrm>
              <a:off x="45900" y="587374"/>
              <a:ext cx="192362" cy="355601"/>
              <a:chOff x="0" y="0"/>
              <a:chExt cx="192361" cy="355600"/>
            </a:xfrm>
          </p:grpSpPr>
          <p:sp>
            <p:nvSpPr>
              <p:cNvPr id="599"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00"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602" name="Line"/>
            <p:cNvSpPr/>
            <p:nvPr/>
          </p:nvSpPr>
          <p:spPr>
            <a:xfrm>
              <a:off x="138112" y="0"/>
              <a:ext cx="1589" cy="71278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03" name="Line"/>
            <p:cNvSpPr/>
            <p:nvPr/>
          </p:nvSpPr>
          <p:spPr>
            <a:xfrm>
              <a:off x="166687" y="9525"/>
              <a:ext cx="7939" cy="895350"/>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04" name="Line"/>
            <p:cNvSpPr/>
            <p:nvPr/>
          </p:nvSpPr>
          <p:spPr>
            <a:xfrm>
              <a:off x="41275" y="17462"/>
              <a:ext cx="1588" cy="84296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05" name="Line"/>
            <p:cNvSpPr/>
            <p:nvPr/>
          </p:nvSpPr>
          <p:spPr>
            <a:xfrm>
              <a:off x="77787" y="26987"/>
              <a:ext cx="1589" cy="98583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06" name="Line"/>
            <p:cNvSpPr/>
            <p:nvPr/>
          </p:nvSpPr>
          <p:spPr>
            <a:xfrm>
              <a:off x="50800" y="2325687"/>
              <a:ext cx="227012"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07" name="Line"/>
            <p:cNvSpPr/>
            <p:nvPr/>
          </p:nvSpPr>
          <p:spPr>
            <a:xfrm>
              <a:off x="103187" y="2341562"/>
              <a:ext cx="227013"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08" name="Line"/>
            <p:cNvSpPr/>
            <p:nvPr/>
          </p:nvSpPr>
          <p:spPr>
            <a:xfrm>
              <a:off x="158750" y="2336800"/>
              <a:ext cx="227012" cy="857250"/>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09" name="Line"/>
            <p:cNvSpPr/>
            <p:nvPr/>
          </p:nvSpPr>
          <p:spPr>
            <a:xfrm>
              <a:off x="214312" y="2332037"/>
              <a:ext cx="227013"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10" name="Line"/>
            <p:cNvSpPr/>
            <p:nvPr/>
          </p:nvSpPr>
          <p:spPr>
            <a:xfrm>
              <a:off x="39687" y="969962"/>
              <a:ext cx="9526" cy="138747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11" name="Line"/>
            <p:cNvSpPr/>
            <p:nvPr/>
          </p:nvSpPr>
          <p:spPr>
            <a:xfrm>
              <a:off x="95250" y="955675"/>
              <a:ext cx="9525" cy="138747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12" name="Line"/>
            <p:cNvSpPr/>
            <p:nvPr/>
          </p:nvSpPr>
          <p:spPr>
            <a:xfrm>
              <a:off x="158750" y="989012"/>
              <a:ext cx="9525" cy="138747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13" name="Line"/>
            <p:cNvSpPr/>
            <p:nvPr/>
          </p:nvSpPr>
          <p:spPr>
            <a:xfrm>
              <a:off x="203200" y="954087"/>
              <a:ext cx="9525" cy="138747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14" name="Line"/>
            <p:cNvSpPr/>
            <p:nvPr/>
          </p:nvSpPr>
          <p:spPr>
            <a:xfrm>
              <a:off x="58737" y="3165475"/>
              <a:ext cx="1588" cy="31432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15" name="Line"/>
            <p:cNvSpPr/>
            <p:nvPr/>
          </p:nvSpPr>
          <p:spPr>
            <a:xfrm flipH="1">
              <a:off x="103187" y="3194050"/>
              <a:ext cx="3176" cy="28892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16" name="Line"/>
            <p:cNvSpPr/>
            <p:nvPr/>
          </p:nvSpPr>
          <p:spPr>
            <a:xfrm>
              <a:off x="163512" y="3194050"/>
              <a:ext cx="1589" cy="28416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17" name="Line"/>
            <p:cNvSpPr/>
            <p:nvPr/>
          </p:nvSpPr>
          <p:spPr>
            <a:xfrm>
              <a:off x="239712" y="3163887"/>
              <a:ext cx="1588" cy="3143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sp>
        <p:nvSpPr>
          <p:cNvPr id="619" name="Rectangle"/>
          <p:cNvSpPr/>
          <p:nvPr/>
        </p:nvSpPr>
        <p:spPr>
          <a:xfrm>
            <a:off x="3505200" y="5835650"/>
            <a:ext cx="374651" cy="628650"/>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620" name="Rectangle"/>
          <p:cNvSpPr/>
          <p:nvPr/>
        </p:nvSpPr>
        <p:spPr>
          <a:xfrm>
            <a:off x="6837362" y="5843587"/>
            <a:ext cx="374651" cy="628651"/>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639" name="Group"/>
          <p:cNvGrpSpPr/>
          <p:nvPr/>
        </p:nvGrpSpPr>
        <p:grpSpPr>
          <a:xfrm>
            <a:off x="6877050" y="2354262"/>
            <a:ext cx="471487" cy="3738563"/>
            <a:chOff x="0" y="0"/>
            <a:chExt cx="471486" cy="3738562"/>
          </a:xfrm>
        </p:grpSpPr>
        <p:sp>
          <p:nvSpPr>
            <p:cNvPr id="621" name="Oval"/>
            <p:cNvSpPr/>
            <p:nvPr/>
          </p:nvSpPr>
          <p:spPr>
            <a:xfrm>
              <a:off x="0" y="1349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22" name="Oval"/>
            <p:cNvSpPr/>
            <p:nvPr/>
          </p:nvSpPr>
          <p:spPr>
            <a:xfrm>
              <a:off x="79375" y="492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625" name="Group"/>
            <p:cNvGrpSpPr/>
            <p:nvPr/>
          </p:nvGrpSpPr>
          <p:grpSpPr>
            <a:xfrm>
              <a:off x="117338" y="-1"/>
              <a:ext cx="192362" cy="355601"/>
              <a:chOff x="0" y="0"/>
              <a:chExt cx="192361" cy="355600"/>
            </a:xfrm>
          </p:grpSpPr>
          <p:sp>
            <p:nvSpPr>
              <p:cNvPr id="623" name="Oval"/>
              <p:cNvSpPr/>
              <p:nvPr/>
            </p:nvSpPr>
            <p:spPr>
              <a:xfrm>
                <a:off x="46174" y="12065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24"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626" name="Line"/>
            <p:cNvSpPr/>
            <p:nvPr/>
          </p:nvSpPr>
          <p:spPr>
            <a:xfrm>
              <a:off x="80962" y="2443162"/>
              <a:ext cx="227013"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27" name="Line"/>
            <p:cNvSpPr/>
            <p:nvPr/>
          </p:nvSpPr>
          <p:spPr>
            <a:xfrm>
              <a:off x="133350" y="2459037"/>
              <a:ext cx="227012"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28" name="Line"/>
            <p:cNvSpPr/>
            <p:nvPr/>
          </p:nvSpPr>
          <p:spPr>
            <a:xfrm>
              <a:off x="188912" y="2454275"/>
              <a:ext cx="227013" cy="857250"/>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29" name="Line"/>
            <p:cNvSpPr/>
            <p:nvPr/>
          </p:nvSpPr>
          <p:spPr>
            <a:xfrm>
              <a:off x="244475" y="2449512"/>
              <a:ext cx="227012"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30" name="Line"/>
            <p:cNvSpPr/>
            <p:nvPr/>
          </p:nvSpPr>
          <p:spPr>
            <a:xfrm>
              <a:off x="69850" y="228600"/>
              <a:ext cx="9525" cy="224631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31" name="Line"/>
            <p:cNvSpPr/>
            <p:nvPr/>
          </p:nvSpPr>
          <p:spPr>
            <a:xfrm>
              <a:off x="119062" y="228600"/>
              <a:ext cx="15876" cy="223202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32" name="Line"/>
            <p:cNvSpPr/>
            <p:nvPr/>
          </p:nvSpPr>
          <p:spPr>
            <a:xfrm>
              <a:off x="180975" y="254000"/>
              <a:ext cx="17463" cy="223996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33" name="Line"/>
            <p:cNvSpPr/>
            <p:nvPr/>
          </p:nvSpPr>
          <p:spPr>
            <a:xfrm>
              <a:off x="241300" y="227012"/>
              <a:ext cx="1588" cy="22320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34" name="Line"/>
            <p:cNvSpPr/>
            <p:nvPr/>
          </p:nvSpPr>
          <p:spPr>
            <a:xfrm flipH="1">
              <a:off x="73025" y="3282950"/>
              <a:ext cx="15875" cy="45561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35" name="Line"/>
            <p:cNvSpPr/>
            <p:nvPr/>
          </p:nvSpPr>
          <p:spPr>
            <a:xfrm>
              <a:off x="136525" y="3311525"/>
              <a:ext cx="3176" cy="41592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36" name="Line"/>
            <p:cNvSpPr/>
            <p:nvPr/>
          </p:nvSpPr>
          <p:spPr>
            <a:xfrm>
              <a:off x="193675" y="3311525"/>
              <a:ext cx="1588" cy="425450"/>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37" name="Line"/>
            <p:cNvSpPr/>
            <p:nvPr/>
          </p:nvSpPr>
          <p:spPr>
            <a:xfrm flipH="1">
              <a:off x="263525" y="3281362"/>
              <a:ext cx="6351" cy="41116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38" name="Oval"/>
            <p:cNvSpPr/>
            <p:nvPr/>
          </p:nvSpPr>
          <p:spPr>
            <a:xfrm>
              <a:off x="66675" y="15716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grpSp>
        <p:nvGrpSpPr>
          <p:cNvPr id="656" name="Group"/>
          <p:cNvGrpSpPr/>
          <p:nvPr/>
        </p:nvGrpSpPr>
        <p:grpSpPr>
          <a:xfrm>
            <a:off x="5861050" y="2349499"/>
            <a:ext cx="312875" cy="2471739"/>
            <a:chOff x="0" y="0"/>
            <a:chExt cx="312874" cy="2471737"/>
          </a:xfrm>
        </p:grpSpPr>
        <p:sp>
          <p:nvSpPr>
            <p:cNvPr id="640" name="Oval"/>
            <p:cNvSpPr/>
            <p:nvPr/>
          </p:nvSpPr>
          <p:spPr>
            <a:xfrm>
              <a:off x="3175" y="1349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41" name="Oval"/>
            <p:cNvSpPr/>
            <p:nvPr/>
          </p:nvSpPr>
          <p:spPr>
            <a:xfrm>
              <a:off x="82550" y="492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644" name="Group"/>
            <p:cNvGrpSpPr/>
            <p:nvPr/>
          </p:nvGrpSpPr>
          <p:grpSpPr>
            <a:xfrm>
              <a:off x="120512" y="-1"/>
              <a:ext cx="192363" cy="355601"/>
              <a:chOff x="0" y="0"/>
              <a:chExt cx="192361" cy="355600"/>
            </a:xfrm>
          </p:grpSpPr>
          <p:sp>
            <p:nvSpPr>
              <p:cNvPr id="642"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43"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645" name="Oval"/>
            <p:cNvSpPr/>
            <p:nvPr/>
          </p:nvSpPr>
          <p:spPr>
            <a:xfrm>
              <a:off x="69850" y="15716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46" name="Line"/>
            <p:cNvSpPr/>
            <p:nvPr/>
          </p:nvSpPr>
          <p:spPr>
            <a:xfrm>
              <a:off x="50800" y="206375"/>
              <a:ext cx="9525" cy="224631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47" name="Line"/>
            <p:cNvSpPr/>
            <p:nvPr/>
          </p:nvSpPr>
          <p:spPr>
            <a:xfrm>
              <a:off x="100012" y="206375"/>
              <a:ext cx="15876" cy="223202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48" name="Line"/>
            <p:cNvSpPr/>
            <p:nvPr/>
          </p:nvSpPr>
          <p:spPr>
            <a:xfrm>
              <a:off x="161925" y="231775"/>
              <a:ext cx="17463" cy="223996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49" name="Line"/>
            <p:cNvSpPr/>
            <p:nvPr/>
          </p:nvSpPr>
          <p:spPr>
            <a:xfrm>
              <a:off x="222250" y="204787"/>
              <a:ext cx="1588" cy="22320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50" name="Oval"/>
            <p:cNvSpPr/>
            <p:nvPr/>
          </p:nvSpPr>
          <p:spPr>
            <a:xfrm>
              <a:off x="0" y="11541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51" name="Oval"/>
            <p:cNvSpPr/>
            <p:nvPr/>
          </p:nvSpPr>
          <p:spPr>
            <a:xfrm>
              <a:off x="79375" y="106838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654" name="Group"/>
            <p:cNvGrpSpPr/>
            <p:nvPr/>
          </p:nvGrpSpPr>
          <p:grpSpPr>
            <a:xfrm>
              <a:off x="117337" y="1019174"/>
              <a:ext cx="192363" cy="355601"/>
              <a:chOff x="0" y="0"/>
              <a:chExt cx="192361" cy="355600"/>
            </a:xfrm>
          </p:grpSpPr>
          <p:sp>
            <p:nvSpPr>
              <p:cNvPr id="652"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53"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655" name="Oval"/>
            <p:cNvSpPr/>
            <p:nvPr/>
          </p:nvSpPr>
          <p:spPr>
            <a:xfrm>
              <a:off x="66675" y="11763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657" name="sensory ganglion"/>
          <p:cNvSpPr txBox="1"/>
          <p:nvPr/>
        </p:nvSpPr>
        <p:spPr>
          <a:xfrm>
            <a:off x="4228306" y="3022600"/>
            <a:ext cx="11049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sensory ganglion</a:t>
            </a:r>
          </a:p>
        </p:txBody>
      </p:sp>
      <p:sp>
        <p:nvSpPr>
          <p:cNvPr id="658" name="sensory nerve"/>
          <p:cNvSpPr txBox="1"/>
          <p:nvPr/>
        </p:nvSpPr>
        <p:spPr>
          <a:xfrm>
            <a:off x="3193256" y="4057650"/>
            <a:ext cx="10795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sensory nerve</a:t>
            </a:r>
          </a:p>
        </p:txBody>
      </p:sp>
      <p:sp>
        <p:nvSpPr>
          <p:cNvPr id="659" name="motor neurons"/>
          <p:cNvSpPr txBox="1"/>
          <p:nvPr/>
        </p:nvSpPr>
        <p:spPr>
          <a:xfrm>
            <a:off x="6877050" y="2667000"/>
            <a:ext cx="1206500"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motor neurons</a:t>
            </a:r>
          </a:p>
        </p:txBody>
      </p:sp>
      <p:sp>
        <p:nvSpPr>
          <p:cNvPr id="660" name="motor nerve"/>
          <p:cNvSpPr txBox="1"/>
          <p:nvPr/>
        </p:nvSpPr>
        <p:spPr>
          <a:xfrm>
            <a:off x="7004050" y="3949700"/>
            <a:ext cx="876300"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motor nerve</a:t>
            </a:r>
          </a:p>
        </p:txBody>
      </p:sp>
      <p:grpSp>
        <p:nvGrpSpPr>
          <p:cNvPr id="709" name="Group"/>
          <p:cNvGrpSpPr/>
          <p:nvPr/>
        </p:nvGrpSpPr>
        <p:grpSpPr>
          <a:xfrm>
            <a:off x="4827587" y="4827587"/>
            <a:ext cx="1551452" cy="927101"/>
            <a:chOff x="0" y="0"/>
            <a:chExt cx="1551451" cy="927100"/>
          </a:xfrm>
        </p:grpSpPr>
        <p:grpSp>
          <p:nvGrpSpPr>
            <p:cNvPr id="665" name="Group"/>
            <p:cNvGrpSpPr/>
            <p:nvPr/>
          </p:nvGrpSpPr>
          <p:grpSpPr>
            <a:xfrm>
              <a:off x="200025" y="111125"/>
              <a:ext cx="677863" cy="107950"/>
              <a:chOff x="0" y="0"/>
              <a:chExt cx="677862" cy="107949"/>
            </a:xfrm>
          </p:grpSpPr>
          <p:sp>
            <p:nvSpPr>
              <p:cNvPr id="661" name="Line"/>
              <p:cNvSpPr/>
              <p:nvPr/>
            </p:nvSpPr>
            <p:spPr>
              <a:xfrm>
                <a:off x="0" y="0"/>
                <a:ext cx="627063" cy="2857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62" name="Line"/>
              <p:cNvSpPr/>
              <p:nvPr/>
            </p:nvSpPr>
            <p:spPr>
              <a:xfrm>
                <a:off x="25400" y="55562"/>
                <a:ext cx="627063" cy="2857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63" name="Line"/>
              <p:cNvSpPr/>
              <p:nvPr/>
            </p:nvSpPr>
            <p:spPr>
              <a:xfrm>
                <a:off x="50800" y="79375"/>
                <a:ext cx="627063" cy="2857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64" name="Line"/>
              <p:cNvSpPr/>
              <p:nvPr/>
            </p:nvSpPr>
            <p:spPr>
              <a:xfrm>
                <a:off x="23812" y="33337"/>
                <a:ext cx="627063" cy="2857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grpSp>
          <p:nvGrpSpPr>
            <p:cNvPr id="670" name="Group"/>
            <p:cNvGrpSpPr/>
            <p:nvPr/>
          </p:nvGrpSpPr>
          <p:grpSpPr>
            <a:xfrm flipH="1" rot="10800000">
              <a:off x="666750" y="442913"/>
              <a:ext cx="663576" cy="130175"/>
              <a:chOff x="0" y="0"/>
              <a:chExt cx="663575" cy="130174"/>
            </a:xfrm>
          </p:grpSpPr>
          <p:sp>
            <p:nvSpPr>
              <p:cNvPr id="666" name="Line"/>
              <p:cNvSpPr/>
              <p:nvPr/>
            </p:nvSpPr>
            <p:spPr>
              <a:xfrm>
                <a:off x="0" y="0"/>
                <a:ext cx="613846" cy="3445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67" name="Line"/>
              <p:cNvSpPr/>
              <p:nvPr/>
            </p:nvSpPr>
            <p:spPr>
              <a:xfrm>
                <a:off x="24864" y="67001"/>
                <a:ext cx="613847" cy="34459"/>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68" name="Line"/>
              <p:cNvSpPr/>
              <p:nvPr/>
            </p:nvSpPr>
            <p:spPr>
              <a:xfrm>
                <a:off x="49729" y="95717"/>
                <a:ext cx="613847" cy="3445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69" name="Line"/>
              <p:cNvSpPr/>
              <p:nvPr/>
            </p:nvSpPr>
            <p:spPr>
              <a:xfrm>
                <a:off x="23310" y="40201"/>
                <a:ext cx="613847" cy="3445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sp>
          <p:nvSpPr>
            <p:cNvPr id="671" name="Line"/>
            <p:cNvSpPr/>
            <p:nvPr/>
          </p:nvSpPr>
          <p:spPr>
            <a:xfrm>
              <a:off x="155575" y="266700"/>
              <a:ext cx="342900" cy="2254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72" name="Line"/>
            <p:cNvSpPr/>
            <p:nvPr/>
          </p:nvSpPr>
          <p:spPr>
            <a:xfrm>
              <a:off x="180975" y="314325"/>
              <a:ext cx="342900" cy="2254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73" name="Line"/>
            <p:cNvSpPr/>
            <p:nvPr/>
          </p:nvSpPr>
          <p:spPr>
            <a:xfrm>
              <a:off x="206375" y="265112"/>
              <a:ext cx="342900" cy="2254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74" name="Line"/>
            <p:cNvSpPr/>
            <p:nvPr/>
          </p:nvSpPr>
          <p:spPr>
            <a:xfrm>
              <a:off x="209550" y="246062"/>
              <a:ext cx="342900" cy="2254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75" name="Line"/>
            <p:cNvSpPr/>
            <p:nvPr/>
          </p:nvSpPr>
          <p:spPr>
            <a:xfrm>
              <a:off x="957262" y="187325"/>
              <a:ext cx="342901" cy="2254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76" name="Line"/>
            <p:cNvSpPr/>
            <p:nvPr/>
          </p:nvSpPr>
          <p:spPr>
            <a:xfrm>
              <a:off x="982662" y="234950"/>
              <a:ext cx="342901" cy="2254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77" name="Line"/>
            <p:cNvSpPr/>
            <p:nvPr/>
          </p:nvSpPr>
          <p:spPr>
            <a:xfrm>
              <a:off x="1008062" y="185737"/>
              <a:ext cx="342901" cy="2254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678" name="Line"/>
            <p:cNvSpPr/>
            <p:nvPr/>
          </p:nvSpPr>
          <p:spPr>
            <a:xfrm>
              <a:off x="1011237" y="166687"/>
              <a:ext cx="342901" cy="2254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nvGrpSpPr>
            <p:cNvPr id="708" name="Group"/>
            <p:cNvGrpSpPr/>
            <p:nvPr/>
          </p:nvGrpSpPr>
          <p:grpSpPr>
            <a:xfrm>
              <a:off x="0" y="0"/>
              <a:ext cx="1551452" cy="927100"/>
              <a:chOff x="0" y="0"/>
              <a:chExt cx="1551451" cy="927099"/>
            </a:xfrm>
          </p:grpSpPr>
          <p:grpSp>
            <p:nvGrpSpPr>
              <p:cNvPr id="706" name="Group"/>
              <p:cNvGrpSpPr/>
              <p:nvPr/>
            </p:nvGrpSpPr>
            <p:grpSpPr>
              <a:xfrm>
                <a:off x="0" y="0"/>
                <a:ext cx="1481138" cy="681038"/>
                <a:chOff x="0" y="0"/>
                <a:chExt cx="1481137" cy="681037"/>
              </a:xfrm>
            </p:grpSpPr>
            <p:sp>
              <p:nvSpPr>
                <p:cNvPr id="679" name="Oval"/>
                <p:cNvSpPr/>
                <p:nvPr/>
              </p:nvSpPr>
              <p:spPr>
                <a:xfrm>
                  <a:off x="65087" y="714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80" name="Oval"/>
                <p:cNvSpPr/>
                <p:nvPr/>
              </p:nvSpPr>
              <p:spPr>
                <a:xfrm>
                  <a:off x="142875" y="13335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81" name="Oval"/>
                <p:cNvSpPr/>
                <p:nvPr/>
              </p:nvSpPr>
              <p:spPr>
                <a:xfrm>
                  <a:off x="79375" y="1730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82" name="Oval"/>
                <p:cNvSpPr/>
                <p:nvPr/>
              </p:nvSpPr>
              <p:spPr>
                <a:xfrm>
                  <a:off x="142875" y="23495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83" name="Oval"/>
                <p:cNvSpPr/>
                <p:nvPr/>
              </p:nvSpPr>
              <p:spPr>
                <a:xfrm>
                  <a:off x="57150" y="244475"/>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84" name="Oval"/>
                <p:cNvSpPr/>
                <p:nvPr/>
              </p:nvSpPr>
              <p:spPr>
                <a:xfrm>
                  <a:off x="0" y="15875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691" name="Group"/>
                <p:cNvGrpSpPr/>
                <p:nvPr/>
              </p:nvGrpSpPr>
              <p:grpSpPr>
                <a:xfrm>
                  <a:off x="831850" y="0"/>
                  <a:ext cx="242888" cy="287338"/>
                  <a:chOff x="0" y="0"/>
                  <a:chExt cx="242887" cy="287337"/>
                </a:xfrm>
              </p:grpSpPr>
              <p:sp>
                <p:nvSpPr>
                  <p:cNvPr id="685" name="Oval"/>
                  <p:cNvSpPr/>
                  <p:nvPr/>
                </p:nvSpPr>
                <p:spPr>
                  <a:xfrm>
                    <a:off x="65087" y="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86" name="Oval"/>
                  <p:cNvSpPr/>
                  <p:nvPr/>
                </p:nvSpPr>
                <p:spPr>
                  <a:xfrm>
                    <a:off x="142875" y="619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87" name="Oval"/>
                  <p:cNvSpPr/>
                  <p:nvPr/>
                </p:nvSpPr>
                <p:spPr>
                  <a:xfrm>
                    <a:off x="79375" y="10160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88" name="Oval"/>
                  <p:cNvSpPr/>
                  <p:nvPr/>
                </p:nvSpPr>
                <p:spPr>
                  <a:xfrm>
                    <a:off x="142875" y="1635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89" name="Oval"/>
                  <p:cNvSpPr/>
                  <p:nvPr/>
                </p:nvSpPr>
                <p:spPr>
                  <a:xfrm>
                    <a:off x="57150" y="1730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90" name="Oval"/>
                  <p:cNvSpPr/>
                  <p:nvPr/>
                </p:nvSpPr>
                <p:spPr>
                  <a:xfrm>
                    <a:off x="0" y="873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grpSp>
              <p:nvGrpSpPr>
                <p:cNvPr id="698" name="Group"/>
                <p:cNvGrpSpPr/>
                <p:nvPr/>
              </p:nvGrpSpPr>
              <p:grpSpPr>
                <a:xfrm>
                  <a:off x="1238250" y="285750"/>
                  <a:ext cx="242888" cy="287338"/>
                  <a:chOff x="0" y="0"/>
                  <a:chExt cx="242887" cy="287337"/>
                </a:xfrm>
              </p:grpSpPr>
              <p:sp>
                <p:nvSpPr>
                  <p:cNvPr id="692" name="Oval"/>
                  <p:cNvSpPr/>
                  <p:nvPr/>
                </p:nvSpPr>
                <p:spPr>
                  <a:xfrm>
                    <a:off x="65087" y="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93" name="Oval"/>
                  <p:cNvSpPr/>
                  <p:nvPr/>
                </p:nvSpPr>
                <p:spPr>
                  <a:xfrm>
                    <a:off x="142875" y="619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94" name="Oval"/>
                  <p:cNvSpPr/>
                  <p:nvPr/>
                </p:nvSpPr>
                <p:spPr>
                  <a:xfrm>
                    <a:off x="79375" y="10160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95" name="Oval"/>
                  <p:cNvSpPr/>
                  <p:nvPr/>
                </p:nvSpPr>
                <p:spPr>
                  <a:xfrm>
                    <a:off x="142875" y="1635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96" name="Oval"/>
                  <p:cNvSpPr/>
                  <p:nvPr/>
                </p:nvSpPr>
                <p:spPr>
                  <a:xfrm>
                    <a:off x="57150" y="1730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697" name="Oval"/>
                  <p:cNvSpPr/>
                  <p:nvPr/>
                </p:nvSpPr>
                <p:spPr>
                  <a:xfrm>
                    <a:off x="0" y="873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grpSp>
              <p:nvGrpSpPr>
                <p:cNvPr id="705" name="Group"/>
                <p:cNvGrpSpPr/>
                <p:nvPr/>
              </p:nvGrpSpPr>
              <p:grpSpPr>
                <a:xfrm>
                  <a:off x="495300" y="393700"/>
                  <a:ext cx="242888" cy="287338"/>
                  <a:chOff x="0" y="0"/>
                  <a:chExt cx="242887" cy="287337"/>
                </a:xfrm>
              </p:grpSpPr>
              <p:sp>
                <p:nvSpPr>
                  <p:cNvPr id="699" name="Oval"/>
                  <p:cNvSpPr/>
                  <p:nvPr/>
                </p:nvSpPr>
                <p:spPr>
                  <a:xfrm>
                    <a:off x="65087" y="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00" name="Oval"/>
                  <p:cNvSpPr/>
                  <p:nvPr/>
                </p:nvSpPr>
                <p:spPr>
                  <a:xfrm>
                    <a:off x="142875" y="619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01" name="Oval"/>
                  <p:cNvSpPr/>
                  <p:nvPr/>
                </p:nvSpPr>
                <p:spPr>
                  <a:xfrm>
                    <a:off x="79375" y="10160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02" name="Oval"/>
                  <p:cNvSpPr/>
                  <p:nvPr/>
                </p:nvSpPr>
                <p:spPr>
                  <a:xfrm>
                    <a:off x="142875" y="1635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03" name="Oval"/>
                  <p:cNvSpPr/>
                  <p:nvPr/>
                </p:nvSpPr>
                <p:spPr>
                  <a:xfrm>
                    <a:off x="57150" y="1730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04" name="Oval"/>
                  <p:cNvSpPr/>
                  <p:nvPr/>
                </p:nvSpPr>
                <p:spPr>
                  <a:xfrm>
                    <a:off x="0" y="873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grpSp>
          <p:sp>
            <p:nvSpPr>
              <p:cNvPr id="707" name="enteric NS"/>
              <p:cNvSpPr txBox="1"/>
              <p:nvPr/>
            </p:nvSpPr>
            <p:spPr>
              <a:xfrm>
                <a:off x="517061" y="609600"/>
                <a:ext cx="1034391" cy="317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defTabSz="914400">
                  <a:spcBef>
                    <a:spcPts val="800"/>
                  </a:spcBef>
                  <a:defRPr b="1" sz="1400">
                    <a:uFill>
                      <a:solidFill>
                        <a:srgbClr val="000000"/>
                      </a:solidFill>
                    </a:uFill>
                    <a:latin typeface="Helvetica"/>
                    <a:ea typeface="Helvetica"/>
                    <a:cs typeface="Helvetica"/>
                    <a:sym typeface="Helvetica"/>
                  </a:defRPr>
                </a:lvl1pPr>
              </a:lstStyle>
              <a:p>
                <a:pPr/>
                <a:r>
                  <a:t>enteric NS</a:t>
                </a:r>
              </a:p>
            </p:txBody>
          </p:sp>
        </p:grpSp>
      </p:grpSp>
      <p:sp>
        <p:nvSpPr>
          <p:cNvPr id="710" name="autonomic nerve"/>
          <p:cNvSpPr txBox="1"/>
          <p:nvPr/>
        </p:nvSpPr>
        <p:spPr>
          <a:xfrm>
            <a:off x="4825206" y="3948112"/>
            <a:ext cx="1168401"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autonomic nerve</a:t>
            </a:r>
          </a:p>
        </p:txBody>
      </p:sp>
      <p:sp>
        <p:nvSpPr>
          <p:cNvPr id="711" name="autonomic ganglion"/>
          <p:cNvSpPr txBox="1"/>
          <p:nvPr/>
        </p:nvSpPr>
        <p:spPr>
          <a:xfrm>
            <a:off x="5796756" y="3155950"/>
            <a:ext cx="14605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autonomic ganglion</a:t>
            </a:r>
          </a:p>
        </p:txBody>
      </p:sp>
      <p:sp>
        <p:nvSpPr>
          <p:cNvPr id="712" name="Peripheral Nervous System:…"/>
          <p:cNvSpPr txBox="1"/>
          <p:nvPr/>
        </p:nvSpPr>
        <p:spPr>
          <a:xfrm>
            <a:off x="301625" y="262731"/>
            <a:ext cx="6569693"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l" defTabSz="914400">
              <a:defRPr sz="2400">
                <a:uFill>
                  <a:solidFill>
                    <a:srgbClr val="000000"/>
                  </a:solidFill>
                </a:uFill>
                <a:latin typeface="+mn-lt"/>
                <a:ea typeface="+mn-ea"/>
                <a:cs typeface="+mn-cs"/>
                <a:sym typeface="Times"/>
              </a:defRPr>
            </a:pPr>
            <a:r>
              <a:rPr b="1">
                <a:solidFill>
                  <a:srgbClr val="0433FF"/>
                </a:solidFill>
                <a:uFill>
                  <a:solidFill>
                    <a:srgbClr val="0433FF"/>
                  </a:solidFill>
                </a:uFill>
                <a:latin typeface="Helvetica"/>
                <a:ea typeface="Helvetica"/>
                <a:cs typeface="Helvetica"/>
                <a:sym typeface="Helvetica"/>
              </a:rPr>
              <a:t>Peripheral Nervous System:</a:t>
            </a:r>
            <a:r>
              <a:rPr b="1" sz="1800">
                <a:latin typeface="Helvetica"/>
                <a:ea typeface="Helvetica"/>
                <a:cs typeface="Helvetica"/>
                <a:sym typeface="Helvetica"/>
              </a:rPr>
              <a:t> </a:t>
            </a:r>
            <a:endParaRPr b="1" sz="1800">
              <a:latin typeface="Helvetica"/>
              <a:ea typeface="Helvetica"/>
              <a:cs typeface="Helvetica"/>
              <a:sym typeface="Helvetica"/>
            </a:endParaRPr>
          </a:p>
          <a:p>
            <a:pPr marL="40639" marR="40639" algn="l" defTabSz="914400">
              <a:defRPr b="1" sz="1800">
                <a:uFill>
                  <a:solidFill>
                    <a:srgbClr val="000000"/>
                  </a:solidFill>
                </a:uFill>
                <a:latin typeface="Helvetica"/>
                <a:ea typeface="Helvetica"/>
                <a:cs typeface="Helvetica"/>
                <a:sym typeface="Helvetica"/>
              </a:defRPr>
            </a:pPr>
            <a:r>
              <a:t>Neurons and nerve fibers outside the brain and spinal cord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60">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66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659">
                                            <p:bg/>
                                          </p:spTgt>
                                        </p:tgtEl>
                                        <p:attrNameLst>
                                          <p:attrName>style.visibility</p:attrName>
                                        </p:attrNameLst>
                                      </p:cBhvr>
                                      <p:to>
                                        <p:strVal val="visible"/>
                                      </p:to>
                                    </p:set>
                                  </p:childTnLst>
                                </p:cTn>
                              </p:par>
                              <p:par>
                                <p:cTn id="17" presetClass="entr" nodeType="withEffect" presetSubtype="0" presetID="1" grpId="3" fill="hold">
                                  <p:stCondLst>
                                    <p:cond delay="0"/>
                                  </p:stCondLst>
                                  <p:iterate type="el" backwards="0">
                                    <p:tmAbs val="0"/>
                                  </p:iterate>
                                  <p:childTnLst>
                                    <p:set>
                                      <p:cBhvr>
                                        <p:cTn id="18" fill="hold"/>
                                        <p:tgtEl>
                                          <p:spTgt spid="65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4" fill="hold">
                                  <p:stCondLst>
                                    <p:cond delay="0"/>
                                  </p:stCondLst>
                                  <p:iterate type="el" backwards="0">
                                    <p:tmAbs val="0"/>
                                  </p:iterate>
                                  <p:childTnLst>
                                    <p:set>
                                      <p:cBhvr>
                                        <p:cTn id="22" fill="hold"/>
                                        <p:tgtEl>
                                          <p:spTgt spid="6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5" fill="hold">
                                  <p:stCondLst>
                                    <p:cond delay="0"/>
                                  </p:stCondLst>
                                  <p:iterate type="el" backwards="0">
                                    <p:tmAbs val="0"/>
                                  </p:iterate>
                                  <p:childTnLst>
                                    <p:set>
                                      <p:cBhvr>
                                        <p:cTn id="26" fill="hold"/>
                                        <p:tgtEl>
                                          <p:spTgt spid="658">
                                            <p:bg/>
                                          </p:spTgt>
                                        </p:tgtEl>
                                        <p:attrNameLst>
                                          <p:attrName>style.visibility</p:attrName>
                                        </p:attrNameLst>
                                      </p:cBhvr>
                                      <p:to>
                                        <p:strVal val="visible"/>
                                      </p:to>
                                    </p:set>
                                  </p:childTnLst>
                                </p:cTn>
                              </p:par>
                              <p:par>
                                <p:cTn id="27" presetClass="entr" nodeType="withEffect" presetSubtype="0" presetID="1" grpId="5" fill="hold">
                                  <p:stCondLst>
                                    <p:cond delay="0"/>
                                  </p:stCondLst>
                                  <p:iterate type="el" backwards="0">
                                    <p:tmAbs val="0"/>
                                  </p:iterate>
                                  <p:childTnLst>
                                    <p:set>
                                      <p:cBhvr>
                                        <p:cTn id="28" fill="hold"/>
                                        <p:tgtEl>
                                          <p:spTgt spid="65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6" fill="hold">
                                  <p:stCondLst>
                                    <p:cond delay="0"/>
                                  </p:stCondLst>
                                  <p:iterate type="el" backwards="0">
                                    <p:tmAbs val="0"/>
                                  </p:iterate>
                                  <p:childTnLst>
                                    <p:set>
                                      <p:cBhvr>
                                        <p:cTn id="32" fill="hold"/>
                                        <p:tgtEl>
                                          <p:spTgt spid="657">
                                            <p:bg/>
                                          </p:spTgt>
                                        </p:tgtEl>
                                        <p:attrNameLst>
                                          <p:attrName>style.visibility</p:attrName>
                                        </p:attrNameLst>
                                      </p:cBhvr>
                                      <p:to>
                                        <p:strVal val="visible"/>
                                      </p:to>
                                    </p:set>
                                  </p:childTnLst>
                                </p:cTn>
                              </p:par>
                              <p:par>
                                <p:cTn id="33" presetClass="entr" nodeType="withEffect" presetSubtype="0" presetID="1" grpId="6" fill="hold">
                                  <p:stCondLst>
                                    <p:cond delay="0"/>
                                  </p:stCondLst>
                                  <p:iterate type="el" backwards="0">
                                    <p:tmAbs val="0"/>
                                  </p:iterate>
                                  <p:childTnLst>
                                    <p:set>
                                      <p:cBhvr>
                                        <p:cTn id="34" fill="hold"/>
                                        <p:tgtEl>
                                          <p:spTgt spid="65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7" fill="hold">
                                  <p:stCondLst>
                                    <p:cond delay="0"/>
                                  </p:stCondLst>
                                  <p:iterate type="el" backwards="0">
                                    <p:tmAbs val="0"/>
                                  </p:iterate>
                                  <p:childTnLst>
                                    <p:set>
                                      <p:cBhvr>
                                        <p:cTn id="38" fill="hold"/>
                                        <p:tgtEl>
                                          <p:spTgt spid="6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8" fill="hold">
                                  <p:stCondLst>
                                    <p:cond delay="0"/>
                                  </p:stCondLst>
                                  <p:iterate type="el" backwards="0">
                                    <p:tmAbs val="0"/>
                                  </p:iterate>
                                  <p:childTnLst>
                                    <p:set>
                                      <p:cBhvr>
                                        <p:cTn id="42" fill="hold"/>
                                        <p:tgtEl>
                                          <p:spTgt spid="710">
                                            <p:bg/>
                                          </p:spTgt>
                                        </p:tgtEl>
                                        <p:attrNameLst>
                                          <p:attrName>style.visibility</p:attrName>
                                        </p:attrNameLst>
                                      </p:cBhvr>
                                      <p:to>
                                        <p:strVal val="visible"/>
                                      </p:to>
                                    </p:set>
                                  </p:childTnLst>
                                </p:cTn>
                              </p:par>
                              <p:par>
                                <p:cTn id="43" presetClass="entr" nodeType="withEffect" presetSubtype="0" presetID="1" grpId="8" fill="hold">
                                  <p:stCondLst>
                                    <p:cond delay="0"/>
                                  </p:stCondLst>
                                  <p:iterate type="el" backwards="0">
                                    <p:tmAbs val="0"/>
                                  </p:iterate>
                                  <p:childTnLst>
                                    <p:set>
                                      <p:cBhvr>
                                        <p:cTn id="44" fill="hold"/>
                                        <p:tgtEl>
                                          <p:spTgt spid="710">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9" fill="hold">
                                  <p:stCondLst>
                                    <p:cond delay="0"/>
                                  </p:stCondLst>
                                  <p:iterate type="el" backwards="0">
                                    <p:tmAbs val="0"/>
                                  </p:iterate>
                                  <p:childTnLst>
                                    <p:set>
                                      <p:cBhvr>
                                        <p:cTn id="48" fill="hold"/>
                                        <p:tgtEl>
                                          <p:spTgt spid="711">
                                            <p:bg/>
                                          </p:spTgt>
                                        </p:tgtEl>
                                        <p:attrNameLst>
                                          <p:attrName>style.visibility</p:attrName>
                                        </p:attrNameLst>
                                      </p:cBhvr>
                                      <p:to>
                                        <p:strVal val="visible"/>
                                      </p:to>
                                    </p:set>
                                  </p:childTnLst>
                                </p:cTn>
                              </p:par>
                              <p:par>
                                <p:cTn id="49" presetClass="entr" nodeType="withEffect" presetSubtype="0" presetID="1" grpId="9" fill="hold">
                                  <p:stCondLst>
                                    <p:cond delay="0"/>
                                  </p:stCondLst>
                                  <p:iterate type="el" backwards="0">
                                    <p:tmAbs val="0"/>
                                  </p:iterate>
                                  <p:childTnLst>
                                    <p:set>
                                      <p:cBhvr>
                                        <p:cTn id="50" fill="hold"/>
                                        <p:tgtEl>
                                          <p:spTgt spid="711">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0" fill="hold">
                                  <p:stCondLst>
                                    <p:cond delay="0"/>
                                  </p:stCondLst>
                                  <p:iterate type="el" backwards="0">
                                    <p:tmAbs val="0"/>
                                  </p:iterate>
                                  <p:childTnLst>
                                    <p:set>
                                      <p:cBhvr>
                                        <p:cTn id="54" fill="hold"/>
                                        <p:tgtEl>
                                          <p:spTgt spid="7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8" grpId="4"/>
      <p:bldP build="whole" bldLvl="1" animBg="1" rev="0" advAuto="0" spid="639" grpId="1"/>
      <p:bldP build="p" bldLvl="5" animBg="1" rev="0" advAuto="0" spid="711" grpId="9"/>
      <p:bldP build="p" bldLvl="5" animBg="1" rev="0" advAuto="0" spid="659" grpId="3"/>
      <p:bldP build="p" bldLvl="5" animBg="1" rev="0" advAuto="0" spid="657" grpId="6"/>
      <p:bldP build="p" bldLvl="5" animBg="1" rev="0" advAuto="0" spid="660" grpId="2"/>
      <p:bldP build="whole" bldLvl="1" animBg="1" rev="0" advAuto="0" spid="656" grpId="7"/>
      <p:bldP build="p" bldLvl="5" animBg="1" rev="0" advAuto="0" spid="658" grpId="5"/>
      <p:bldP build="p" bldLvl="5" animBg="1" rev="0" advAuto="0" spid="710" grpId="8"/>
      <p:bldP build="whole" bldLvl="1" animBg="1" rev="0" advAuto="0" spid="709" grpId="10"/>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4" name="Peripheral nervous system…"/>
          <p:cNvSpPr txBox="1"/>
          <p:nvPr/>
        </p:nvSpPr>
        <p:spPr>
          <a:xfrm>
            <a:off x="674687" y="466725"/>
            <a:ext cx="7391401" cy="523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l" defTabSz="914400">
              <a:defRPr b="1" sz="3200">
                <a:solidFill>
                  <a:srgbClr val="FF2600"/>
                </a:solidFill>
                <a:uFill>
                  <a:solidFill>
                    <a:srgbClr val="FF2600"/>
                  </a:solidFill>
                </a:uFill>
                <a:latin typeface="Helvetica"/>
                <a:ea typeface="Helvetica"/>
                <a:cs typeface="Helvetica"/>
                <a:sym typeface="Helvetica"/>
              </a:defRPr>
            </a:pPr>
            <a:r>
              <a:t>Peripheral nervous system</a:t>
            </a:r>
          </a:p>
          <a:p>
            <a:pPr marL="40639" marR="40639" algn="l" defTabSz="914400">
              <a:defRPr b="1" sz="1800">
                <a:uFill>
                  <a:solidFill>
                    <a:srgbClr val="000000"/>
                  </a:solidFill>
                </a:uFill>
                <a:latin typeface="Helvetica"/>
                <a:ea typeface="Helvetica"/>
                <a:cs typeface="Helvetica"/>
                <a:sym typeface="Helvetica"/>
              </a:defRPr>
            </a:pPr>
            <a:r>
              <a:t>(outside brain and spinal cord)</a:t>
            </a:r>
          </a:p>
          <a:p>
            <a:pPr marL="40639" marR="40639" algn="l" defTabSz="914400">
              <a:defRPr b="1" sz="1800">
                <a:uFill>
                  <a:solidFill>
                    <a:srgbClr val="000000"/>
                  </a:solidFill>
                </a:uFill>
                <a:latin typeface="Helvetica"/>
                <a:ea typeface="Helvetica"/>
                <a:cs typeface="Helvetica"/>
                <a:sym typeface="Helvetica"/>
              </a:defRPr>
            </a:pPr>
          </a:p>
          <a:p>
            <a:pPr marL="40639" marR="40639" algn="l" defTabSz="914400">
              <a:defRPr b="1" sz="1800">
                <a:uFill>
                  <a:solidFill>
                    <a:srgbClr val="000000"/>
                  </a:solidFill>
                </a:uFill>
                <a:latin typeface="Helvetica"/>
                <a:ea typeface="Helvetica"/>
                <a:cs typeface="Helvetica"/>
                <a:sym typeface="Helvetica"/>
              </a:defRPr>
            </a:pPr>
            <a:r>
              <a:t>Motor nerves that from brain and spinal cord to run muscles</a:t>
            </a:r>
          </a:p>
          <a:p>
            <a:pPr marL="40639" marR="40639" algn="l" defTabSz="914400">
              <a:defRPr b="1" sz="1800">
                <a:uFill>
                  <a:solidFill>
                    <a:srgbClr val="000000"/>
                  </a:solidFill>
                </a:uFill>
                <a:latin typeface="Helvetica"/>
                <a:ea typeface="Helvetica"/>
                <a:cs typeface="Helvetica"/>
                <a:sym typeface="Helvetica"/>
              </a:defRPr>
            </a:pPr>
            <a:r>
              <a:t>Sensory nerves with cell bodies in periphery</a:t>
            </a:r>
          </a:p>
          <a:p>
            <a:pPr marL="40639" marR="40639" algn="l" defTabSz="914400">
              <a:defRPr b="1" sz="1800">
                <a:uFill>
                  <a:solidFill>
                    <a:srgbClr val="000000"/>
                  </a:solidFill>
                </a:uFill>
                <a:latin typeface="Helvetica"/>
                <a:ea typeface="Helvetica"/>
                <a:cs typeface="Helvetica"/>
                <a:sym typeface="Helvetica"/>
              </a:defRPr>
            </a:pPr>
          </a:p>
          <a:p>
            <a:pPr marL="40639" marR="40639" algn="l" defTabSz="914400">
              <a:defRPr b="1" sz="2400">
                <a:solidFill>
                  <a:srgbClr val="4F8F00"/>
                </a:solidFill>
                <a:uFill>
                  <a:solidFill>
                    <a:srgbClr val="4F8F00"/>
                  </a:solidFill>
                </a:uFill>
                <a:latin typeface="Helvetica"/>
                <a:ea typeface="Helvetica"/>
                <a:cs typeface="Helvetica"/>
                <a:sym typeface="Helvetica"/>
              </a:defRPr>
            </a:pPr>
            <a:r>
              <a:t>Somatic nervous system:</a:t>
            </a:r>
          </a:p>
          <a:p>
            <a:pPr marL="40639" marR="40639" algn="l" defTabSz="914400">
              <a:defRPr b="1" sz="1800">
                <a:uFill>
                  <a:solidFill>
                    <a:srgbClr val="000000"/>
                  </a:solidFill>
                </a:uFill>
                <a:latin typeface="Helvetica"/>
                <a:ea typeface="Helvetica"/>
                <a:cs typeface="Helvetica"/>
                <a:sym typeface="Helvetica"/>
              </a:defRPr>
            </a:pPr>
            <a:r>
              <a:t>nerves that allow us to consciously sense and move our body</a:t>
            </a:r>
          </a:p>
          <a:p>
            <a:pPr marL="40639" marR="40639" algn="l" defTabSz="914400">
              <a:defRPr b="1" sz="1800">
                <a:solidFill>
                  <a:srgbClr val="4F8F00"/>
                </a:solidFill>
                <a:uFill>
                  <a:solidFill>
                    <a:srgbClr val="4F8F00"/>
                  </a:solidFill>
                </a:uFill>
                <a:latin typeface="Helvetica"/>
                <a:ea typeface="Helvetica"/>
                <a:cs typeface="Helvetica"/>
                <a:sym typeface="Helvetica"/>
              </a:defRPr>
            </a:pPr>
          </a:p>
          <a:p>
            <a:pPr marL="40639" marR="40639" algn="l" defTabSz="914400">
              <a:defRPr b="1" sz="2400">
                <a:solidFill>
                  <a:srgbClr val="4F8F00"/>
                </a:solidFill>
                <a:uFill>
                  <a:solidFill>
                    <a:srgbClr val="4F8F00"/>
                  </a:solidFill>
                </a:uFill>
                <a:latin typeface="Helvetica"/>
                <a:ea typeface="Helvetica"/>
                <a:cs typeface="Helvetica"/>
                <a:sym typeface="Helvetica"/>
              </a:defRPr>
            </a:pPr>
            <a:r>
              <a:t>Autonomic nervous system:</a:t>
            </a:r>
          </a:p>
          <a:p>
            <a:pPr marL="40639" marR="40639" algn="l" defTabSz="914400">
              <a:defRPr b="1" sz="1800">
                <a:uFill>
                  <a:solidFill>
                    <a:srgbClr val="000000"/>
                  </a:solidFill>
                </a:uFill>
                <a:latin typeface="Helvetica"/>
                <a:ea typeface="Helvetica"/>
                <a:cs typeface="Helvetica"/>
                <a:sym typeface="Helvetica"/>
              </a:defRPr>
            </a:pPr>
            <a:r>
              <a:t>nerves that unconsciously monitor and run organs, glands, etc.</a:t>
            </a:r>
          </a:p>
          <a:p>
            <a:pPr marL="40639" marR="40639" algn="l" defTabSz="914400">
              <a:defRPr b="1" sz="1800">
                <a:uFill>
                  <a:solidFill>
                    <a:srgbClr val="000000"/>
                  </a:solidFill>
                </a:uFill>
                <a:latin typeface="Helvetica"/>
                <a:ea typeface="Helvetica"/>
                <a:cs typeface="Helvetica"/>
                <a:sym typeface="Helvetica"/>
              </a:defRPr>
            </a:pPr>
          </a:p>
          <a:p>
            <a:pPr marL="40639" marR="40639" algn="l" defTabSz="914400">
              <a:defRPr sz="2400">
                <a:uFill>
                  <a:solidFill>
                    <a:srgbClr val="000000"/>
                  </a:solidFill>
                </a:uFill>
                <a:latin typeface="+mn-lt"/>
                <a:ea typeface="+mn-ea"/>
                <a:cs typeface="+mn-cs"/>
                <a:sym typeface="Times"/>
              </a:defRPr>
            </a:pPr>
            <a:r>
              <a:rPr b="1" sz="1800">
                <a:solidFill>
                  <a:srgbClr val="4F8F00"/>
                </a:solidFill>
                <a:uFill>
                  <a:solidFill>
                    <a:srgbClr val="4F8F00"/>
                  </a:solidFill>
                </a:uFill>
                <a:latin typeface="Helvetica"/>
                <a:ea typeface="Helvetica"/>
                <a:cs typeface="Helvetica"/>
                <a:sym typeface="Helvetica"/>
              </a:rPr>
              <a:t>Sympathetic nervous system:</a:t>
            </a:r>
            <a:r>
              <a:rPr b="1" sz="1800">
                <a:latin typeface="Helvetica"/>
                <a:ea typeface="Helvetica"/>
                <a:cs typeface="Helvetica"/>
                <a:sym typeface="Helvetica"/>
              </a:rPr>
              <a:t> </a:t>
            </a:r>
            <a:r>
              <a:rPr b="1" i="1" sz="1800">
                <a:latin typeface="Helvetica"/>
                <a:ea typeface="Helvetica"/>
                <a:cs typeface="Helvetica"/>
                <a:sym typeface="Helvetica"/>
              </a:rPr>
              <a:t>fight or flight</a:t>
            </a:r>
            <a:endParaRPr b="1" i="1" sz="1800">
              <a:latin typeface="Helvetica"/>
              <a:ea typeface="Helvetica"/>
              <a:cs typeface="Helvetica"/>
              <a:sym typeface="Helvetica"/>
            </a:endParaRPr>
          </a:p>
          <a:p>
            <a:pPr marL="40639" marR="40639" algn="l" defTabSz="914400">
              <a:defRPr sz="2400">
                <a:uFill>
                  <a:solidFill>
                    <a:srgbClr val="000000"/>
                  </a:solidFill>
                </a:uFill>
                <a:latin typeface="+mn-lt"/>
                <a:ea typeface="+mn-ea"/>
                <a:cs typeface="+mn-cs"/>
                <a:sym typeface="Times"/>
              </a:defRPr>
            </a:pPr>
            <a:r>
              <a:rPr b="1" sz="1800">
                <a:solidFill>
                  <a:srgbClr val="4F8F00"/>
                </a:solidFill>
                <a:uFill>
                  <a:solidFill>
                    <a:srgbClr val="4F8F00"/>
                  </a:solidFill>
                </a:uFill>
                <a:latin typeface="Helvetica"/>
                <a:ea typeface="Helvetica"/>
                <a:cs typeface="Helvetica"/>
                <a:sym typeface="Helvetica"/>
              </a:rPr>
              <a:t>Parasympathetic nervous system</a:t>
            </a:r>
            <a:r>
              <a:rPr b="1" sz="1800">
                <a:latin typeface="Helvetica"/>
                <a:ea typeface="Helvetica"/>
                <a:cs typeface="Helvetica"/>
                <a:sym typeface="Helvetica"/>
              </a:rPr>
              <a:t>: </a:t>
            </a:r>
            <a:r>
              <a:rPr b="1" i="1" sz="1800">
                <a:latin typeface="Helvetica"/>
                <a:ea typeface="Helvetica"/>
                <a:cs typeface="Helvetica"/>
                <a:sym typeface="Helvetica"/>
              </a:rPr>
              <a:t>rest and digest</a:t>
            </a:r>
            <a:endParaRPr b="1" i="1" sz="1800">
              <a:latin typeface="Helvetica"/>
              <a:ea typeface="Helvetica"/>
              <a:cs typeface="Helvetica"/>
              <a:sym typeface="Helvetica"/>
            </a:endParaRPr>
          </a:p>
          <a:p>
            <a:pPr marL="40639" marR="40639" algn="l" defTabSz="914400">
              <a:defRPr b="1" sz="1800">
                <a:uFill>
                  <a:solidFill>
                    <a:srgbClr val="000000"/>
                  </a:solidFill>
                </a:uFill>
                <a:latin typeface="Helvetica"/>
                <a:ea typeface="Helvetica"/>
                <a:cs typeface="Helvetica"/>
                <a:sym typeface="Helvetica"/>
              </a:defRPr>
            </a:pPr>
          </a:p>
          <a:p>
            <a:pPr marL="40639" marR="40639" algn="l" defTabSz="914400">
              <a:defRPr b="1" sz="1800">
                <a:solidFill>
                  <a:srgbClr val="4F8F00"/>
                </a:solidFill>
                <a:uFill>
                  <a:solidFill>
                    <a:srgbClr val="4F8F00"/>
                  </a:solidFill>
                </a:uFill>
                <a:latin typeface="Helvetica"/>
                <a:ea typeface="Helvetica"/>
                <a:cs typeface="Helvetica"/>
                <a:sym typeface="Helvetica"/>
              </a:defRPr>
            </a:pPr>
            <a:r>
              <a:t>Enteric nervous system: </a:t>
            </a:r>
          </a:p>
          <a:p>
            <a:pPr marL="40639" marR="40639" algn="l" defTabSz="914400">
              <a:defRPr b="1" sz="1800">
                <a:uFill>
                  <a:solidFill>
                    <a:srgbClr val="000000"/>
                  </a:solidFill>
                </a:uFill>
                <a:latin typeface="Helvetica"/>
                <a:ea typeface="Helvetica"/>
                <a:cs typeface="Helvetica"/>
                <a:sym typeface="Helvetica"/>
              </a:defRPr>
            </a:pPr>
            <a:r>
              <a:t>very indepedent, hydra-like network that runs the gut</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16" name="48-17-PeripNervSysFunc-L.png" descr="48-17-PeripNervSysFunc-L.png"/>
          <p:cNvPicPr>
            <a:picLocks noChangeAspect="0"/>
          </p:cNvPicPr>
          <p:nvPr/>
        </p:nvPicPr>
        <p:blipFill>
          <a:blip r:embed="rId2">
            <a:extLst/>
          </a:blip>
          <a:stretch>
            <a:fillRect/>
          </a:stretch>
        </p:blipFill>
        <p:spPr>
          <a:xfrm>
            <a:off x="1193800" y="573087"/>
            <a:ext cx="6743700" cy="6197601"/>
          </a:xfrm>
          <a:prstGeom prst="rect">
            <a:avLst/>
          </a:prstGeom>
          <a:ln w="12700">
            <a:miter lim="400000"/>
          </a:ln>
        </p:spPr>
      </p:pic>
      <p:sp>
        <p:nvSpPr>
          <p:cNvPr id="717" name="Functional hierarchy of the peripheral nervous system"/>
          <p:cNvSpPr txBox="1"/>
          <p:nvPr/>
        </p:nvSpPr>
        <p:spPr>
          <a:xfrm>
            <a:off x="188912" y="63500"/>
            <a:ext cx="8013701"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40635" marR="40635" algn="l" defTabSz="914400">
              <a:tabLst>
                <a:tab pos="1066800" algn="l"/>
                <a:tab pos="1866900" algn="l"/>
              </a:tabLst>
              <a:defRPr b="1" sz="2400">
                <a:uFill>
                  <a:solidFill>
                    <a:srgbClr val="000000"/>
                  </a:solidFill>
                </a:uFill>
                <a:latin typeface="Arial"/>
                <a:ea typeface="Arial"/>
                <a:cs typeface="Arial"/>
                <a:sym typeface="Arial"/>
              </a:defRPr>
            </a:lvl1pPr>
          </a:lstStyle>
          <a:p>
            <a:pPr/>
            <a:r>
              <a:t>Functional hierarchy of the peripheral nervous system</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19" name="image.pdf" descr="image.pdf"/>
          <p:cNvPicPr>
            <a:picLocks noChangeAspect="0"/>
          </p:cNvPicPr>
          <p:nvPr/>
        </p:nvPicPr>
        <p:blipFill>
          <a:blip r:embed="rId2">
            <a:extLst/>
          </a:blip>
          <a:stretch>
            <a:fillRect/>
          </a:stretch>
        </p:blipFill>
        <p:spPr>
          <a:xfrm>
            <a:off x="4416425" y="-73025"/>
            <a:ext cx="4265613" cy="6931025"/>
          </a:xfrm>
          <a:prstGeom prst="rect">
            <a:avLst/>
          </a:prstGeom>
          <a:ln w="12700">
            <a:miter lim="400000"/>
          </a:ln>
        </p:spPr>
      </p:pic>
      <p:sp>
        <p:nvSpPr>
          <p:cNvPr id="720" name="Spinal Cord…"/>
          <p:cNvSpPr txBox="1"/>
          <p:nvPr/>
        </p:nvSpPr>
        <p:spPr>
          <a:xfrm>
            <a:off x="192087" y="260350"/>
            <a:ext cx="4283471" cy="1765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40639" marR="40639" algn="l" defTabSz="914400">
              <a:defRPr b="1" sz="2400">
                <a:solidFill>
                  <a:srgbClr val="FF2600"/>
                </a:solidFill>
                <a:uFill>
                  <a:solidFill>
                    <a:srgbClr val="FF2600"/>
                  </a:solidFill>
                </a:uFill>
                <a:latin typeface="Helvetica"/>
                <a:ea typeface="Helvetica"/>
                <a:cs typeface="Helvetica"/>
                <a:sym typeface="Helvetica"/>
              </a:defRPr>
            </a:pPr>
            <a:r>
              <a:t>Spinal Cord</a:t>
            </a:r>
          </a:p>
          <a:p>
            <a:pPr marL="40639" marR="40639" algn="l" defTabSz="914400">
              <a:defRPr b="1" sz="2400">
                <a:uFill>
                  <a:solidFill>
                    <a:srgbClr val="000000"/>
                  </a:solidFill>
                </a:uFill>
                <a:latin typeface="Helvetica"/>
                <a:ea typeface="Helvetica"/>
                <a:cs typeface="Helvetica"/>
                <a:sym typeface="Helvetica"/>
              </a:defRPr>
            </a:pPr>
          </a:p>
          <a:p>
            <a:pPr marL="40639" marR="40639" algn="l" defTabSz="914400">
              <a:defRPr b="1" sz="2400">
                <a:uFill>
                  <a:solidFill>
                    <a:srgbClr val="000000"/>
                  </a:solidFill>
                </a:uFill>
                <a:latin typeface="Helvetica"/>
                <a:ea typeface="Helvetica"/>
                <a:cs typeface="Helvetica"/>
                <a:sym typeface="Helvetica"/>
              </a:defRPr>
            </a:pPr>
            <a:r>
              <a:t>Somatic Nervous System </a:t>
            </a:r>
          </a:p>
          <a:p>
            <a:pPr marL="40639" marR="40639" algn="l" defTabSz="914400">
              <a:defRPr b="1" sz="1800">
                <a:uFill>
                  <a:solidFill>
                    <a:srgbClr val="000000"/>
                  </a:solidFill>
                </a:uFill>
                <a:latin typeface="Helvetica"/>
                <a:ea typeface="Helvetica"/>
                <a:cs typeface="Helvetica"/>
                <a:sym typeface="Helvetica"/>
              </a:defRPr>
            </a:pPr>
            <a:r>
              <a:t>gets inputs from sensory receptors</a:t>
            </a:r>
          </a:p>
          <a:p>
            <a:pPr marL="40639" marR="40639" algn="l" defTabSz="914400">
              <a:defRPr b="1" sz="1800">
                <a:uFill>
                  <a:solidFill>
                    <a:srgbClr val="000000"/>
                  </a:solidFill>
                </a:uFill>
                <a:latin typeface="Helvetica"/>
                <a:ea typeface="Helvetica"/>
                <a:cs typeface="Helvetica"/>
                <a:sym typeface="Helvetica"/>
              </a:defRPr>
            </a:pPr>
            <a:r>
              <a:t>and sends output to skeletal muscles </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22" name="image.pdf" descr="image.pdf"/>
          <p:cNvPicPr>
            <a:picLocks noChangeAspect="0"/>
          </p:cNvPicPr>
          <p:nvPr/>
        </p:nvPicPr>
        <p:blipFill>
          <a:blip r:embed="rId2">
            <a:extLst/>
          </a:blip>
          <a:stretch>
            <a:fillRect/>
          </a:stretch>
        </p:blipFill>
        <p:spPr>
          <a:xfrm>
            <a:off x="3662362" y="149225"/>
            <a:ext cx="4605338" cy="6486526"/>
          </a:xfrm>
          <a:prstGeom prst="rect">
            <a:avLst/>
          </a:prstGeom>
          <a:ln w="12700">
            <a:miter lim="400000"/>
          </a:ln>
        </p:spPr>
      </p:pic>
      <p:sp>
        <p:nvSpPr>
          <p:cNvPr id="723" name="Sympathetic Nervous System…"/>
          <p:cNvSpPr txBox="1"/>
          <p:nvPr/>
        </p:nvSpPr>
        <p:spPr>
          <a:xfrm>
            <a:off x="442912" y="361950"/>
            <a:ext cx="3098801" cy="3530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l" defTabSz="914400">
              <a:defRPr b="1" sz="2400">
                <a:solidFill>
                  <a:srgbClr val="FF2600"/>
                </a:solidFill>
                <a:uFill>
                  <a:solidFill>
                    <a:srgbClr val="FF2600"/>
                  </a:solidFill>
                </a:uFill>
                <a:latin typeface="Helvetica"/>
                <a:ea typeface="Helvetica"/>
                <a:cs typeface="Helvetica"/>
                <a:sym typeface="Helvetica"/>
              </a:defRPr>
            </a:pPr>
            <a:r>
              <a:t>Sympathetic Nervous System</a:t>
            </a:r>
          </a:p>
          <a:p>
            <a:pPr marL="40639" marR="40639" algn="l" defTabSz="914400">
              <a:defRPr b="1" sz="2400">
                <a:uFill>
                  <a:solidFill>
                    <a:srgbClr val="000000"/>
                  </a:solidFill>
                </a:uFill>
                <a:latin typeface="Helvetica"/>
                <a:ea typeface="Helvetica"/>
                <a:cs typeface="Helvetica"/>
                <a:sym typeface="Helvetica"/>
              </a:defRPr>
            </a:pPr>
          </a:p>
          <a:p>
            <a:pPr marL="40639" marR="40639" algn="l" defTabSz="914400">
              <a:defRPr b="1" sz="1800">
                <a:uFill>
                  <a:solidFill>
                    <a:srgbClr val="000000"/>
                  </a:solidFill>
                </a:uFill>
                <a:latin typeface="Helvetica"/>
                <a:ea typeface="Helvetica"/>
                <a:cs typeface="Helvetica"/>
                <a:sym typeface="Helvetica"/>
              </a:defRPr>
            </a:pPr>
            <a:r>
              <a:t>Nerves from spinal cord run to chain ganglia and then to glands and smooth muscle</a:t>
            </a:r>
          </a:p>
          <a:p>
            <a:pPr marL="40639" marR="40639" algn="l" defTabSz="914400">
              <a:defRPr b="1" sz="2400">
                <a:uFill>
                  <a:solidFill>
                    <a:srgbClr val="000000"/>
                  </a:solidFill>
                </a:uFill>
                <a:latin typeface="Helvetica"/>
                <a:ea typeface="Helvetica"/>
                <a:cs typeface="Helvetica"/>
                <a:sym typeface="Helvetica"/>
              </a:defRPr>
            </a:pPr>
          </a:p>
          <a:p>
            <a:pPr marL="40639" marR="40639" algn="l" defTabSz="914400">
              <a:defRPr b="1" sz="1800">
                <a:uFill>
                  <a:solidFill>
                    <a:srgbClr val="000000"/>
                  </a:solidFill>
                </a:uFill>
                <a:latin typeface="Helvetica"/>
                <a:ea typeface="Helvetica"/>
                <a:cs typeface="Helvetica"/>
                <a:sym typeface="Helvetica"/>
              </a:defRPr>
            </a:pPr>
            <a:r>
              <a:t>mobilize energy</a:t>
            </a:r>
          </a:p>
          <a:p>
            <a:pPr marL="40639" marR="40639" algn="l" defTabSz="914400">
              <a:defRPr b="1" sz="1800">
                <a:uFill>
                  <a:solidFill>
                    <a:srgbClr val="000000"/>
                  </a:solidFill>
                </a:uFill>
                <a:latin typeface="Helvetica"/>
                <a:ea typeface="Helvetica"/>
                <a:cs typeface="Helvetica"/>
                <a:sym typeface="Helvetica"/>
              </a:defRPr>
            </a:pPr>
            <a:r>
              <a:t>divert blood to muscle</a:t>
            </a:r>
          </a:p>
          <a:p>
            <a:pPr marL="40639" marR="40639" algn="l" defTabSz="914400">
              <a:defRPr b="1" sz="1800">
                <a:uFill>
                  <a:solidFill>
                    <a:srgbClr val="000000"/>
                  </a:solidFill>
                </a:uFill>
                <a:latin typeface="Helvetica"/>
                <a:ea typeface="Helvetica"/>
                <a:cs typeface="Helvetica"/>
                <a:sym typeface="Helvetica"/>
              </a:defRPr>
            </a:pPr>
            <a:r>
              <a:t>prepare to fight/flee</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25" name="image.pdf" descr="image.pdf"/>
          <p:cNvPicPr>
            <a:picLocks noChangeAspect="0"/>
          </p:cNvPicPr>
          <p:nvPr/>
        </p:nvPicPr>
        <p:blipFill>
          <a:blip r:embed="rId2">
            <a:extLst/>
          </a:blip>
          <a:stretch>
            <a:fillRect/>
          </a:stretch>
        </p:blipFill>
        <p:spPr>
          <a:xfrm>
            <a:off x="4721225" y="163512"/>
            <a:ext cx="3968750" cy="6400801"/>
          </a:xfrm>
          <a:prstGeom prst="rect">
            <a:avLst/>
          </a:prstGeom>
          <a:ln w="12700">
            <a:miter lim="400000"/>
          </a:ln>
        </p:spPr>
      </p:pic>
      <p:sp>
        <p:nvSpPr>
          <p:cNvPr id="726" name="Parasympathetic…"/>
          <p:cNvSpPr txBox="1"/>
          <p:nvPr/>
        </p:nvSpPr>
        <p:spPr>
          <a:xfrm>
            <a:off x="460375" y="388937"/>
            <a:ext cx="2679214"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40639" marR="40639" algn="l" defTabSz="914400">
              <a:defRPr b="1" sz="2400">
                <a:solidFill>
                  <a:srgbClr val="FF2600"/>
                </a:solidFill>
                <a:uFill>
                  <a:solidFill>
                    <a:srgbClr val="FF2600"/>
                  </a:solidFill>
                </a:uFill>
                <a:latin typeface="Helvetica"/>
                <a:ea typeface="Helvetica"/>
                <a:cs typeface="Helvetica"/>
                <a:sym typeface="Helvetica"/>
              </a:defRPr>
            </a:pPr>
            <a:r>
              <a:t>Parasympathetic</a:t>
            </a:r>
          </a:p>
          <a:p>
            <a:pPr marL="40639" marR="40639" algn="l" defTabSz="914400">
              <a:defRPr b="1" sz="2400">
                <a:solidFill>
                  <a:srgbClr val="FF2600"/>
                </a:solidFill>
                <a:uFill>
                  <a:solidFill>
                    <a:srgbClr val="FF2600"/>
                  </a:solidFill>
                </a:uFill>
                <a:latin typeface="Helvetica"/>
                <a:ea typeface="Helvetica"/>
                <a:cs typeface="Helvetica"/>
                <a:sym typeface="Helvetica"/>
              </a:defRPr>
            </a:pPr>
            <a:r>
              <a:t>Nervous System</a:t>
            </a:r>
          </a:p>
        </p:txBody>
      </p:sp>
      <p:sp>
        <p:nvSpPr>
          <p:cNvPr id="727" name="Nerves from brainstem and spinal cord run to glands and smooth muscle…"/>
          <p:cNvSpPr txBox="1"/>
          <p:nvPr/>
        </p:nvSpPr>
        <p:spPr>
          <a:xfrm>
            <a:off x="466725" y="1720850"/>
            <a:ext cx="3962400" cy="2425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l" defTabSz="914400">
              <a:defRPr b="1" sz="1800">
                <a:uFill>
                  <a:solidFill>
                    <a:srgbClr val="000000"/>
                  </a:solidFill>
                </a:uFill>
                <a:latin typeface="Helvetica"/>
                <a:ea typeface="Helvetica"/>
                <a:cs typeface="Helvetica"/>
                <a:sym typeface="Helvetica"/>
              </a:defRPr>
            </a:pPr>
            <a:r>
              <a:t>Nerves from brainstem and spinal cord run to glands and smooth muscle</a:t>
            </a:r>
          </a:p>
          <a:p>
            <a:pPr marL="40639" marR="40639" algn="l" defTabSz="914400">
              <a:defRPr b="1" sz="1800">
                <a:uFill>
                  <a:solidFill>
                    <a:srgbClr val="000000"/>
                  </a:solidFill>
                </a:uFill>
                <a:latin typeface="Helvetica"/>
                <a:ea typeface="Helvetica"/>
                <a:cs typeface="Helvetica"/>
                <a:sym typeface="Helvetica"/>
              </a:defRPr>
            </a:pPr>
          </a:p>
          <a:p>
            <a:pPr marL="40639" marR="40639" algn="l" defTabSz="914400">
              <a:defRPr b="1" sz="1800">
                <a:uFill>
                  <a:solidFill>
                    <a:srgbClr val="000000"/>
                  </a:solidFill>
                </a:uFill>
                <a:latin typeface="Helvetica"/>
                <a:ea typeface="Helvetica"/>
                <a:cs typeface="Helvetica"/>
                <a:sym typeface="Helvetica"/>
              </a:defRPr>
            </a:pPr>
            <a:r>
              <a:t>Prepare for digestion, energy storage, divert blood flow to gut.</a:t>
            </a:r>
          </a:p>
          <a:p>
            <a:pPr marL="40639" marR="40639" algn="l" defTabSz="914400">
              <a:defRPr b="1" sz="2400">
                <a:uFill>
                  <a:solidFill>
                    <a:srgbClr val="000000"/>
                  </a:solidFill>
                </a:uFill>
                <a:latin typeface="Helvetica"/>
                <a:ea typeface="Helvetica"/>
                <a:cs typeface="Helvetica"/>
                <a:sym typeface="Helvetica"/>
              </a:defRPr>
            </a:pPr>
          </a:p>
          <a:p>
            <a:pPr marL="40639" marR="40639" algn="l" defTabSz="914400">
              <a:defRPr b="1" i="1" sz="1800">
                <a:solidFill>
                  <a:srgbClr val="4349AA"/>
                </a:solidFill>
                <a:uFill>
                  <a:solidFill>
                    <a:srgbClr val="4349AA"/>
                  </a:solidFill>
                </a:uFill>
                <a:latin typeface="Helvetica"/>
                <a:ea typeface="Helvetica"/>
                <a:cs typeface="Helvetica"/>
                <a:sym typeface="Helvetica"/>
              </a:defRPr>
            </a:pPr>
            <a:r>
              <a:t>opposite effect of sympathetic NS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3 Spatial Axes of the human nervous system"/>
          <p:cNvSpPr txBox="1"/>
          <p:nvPr>
            <p:ph type="title"/>
          </p:nvPr>
        </p:nvSpPr>
        <p:spPr>
          <a:xfrm>
            <a:off x="296862" y="0"/>
            <a:ext cx="7772401" cy="1152525"/>
          </a:xfrm>
          <a:prstGeom prst="rect">
            <a:avLst/>
          </a:prstGeom>
        </p:spPr>
        <p:txBody>
          <a:bodyPr/>
          <a:lstStyle>
            <a:lvl1pPr algn="l">
              <a:defRPr b="1" sz="2400">
                <a:latin typeface="Helvetica"/>
                <a:ea typeface="Helvetica"/>
                <a:cs typeface="Helvetica"/>
                <a:sym typeface="Helvetica"/>
              </a:defRPr>
            </a:lvl1pPr>
          </a:lstStyle>
          <a:p>
            <a:pPr/>
            <a:r>
              <a:t>3 Spatial Axes of the human nervous system</a:t>
            </a:r>
          </a:p>
        </p:txBody>
      </p:sp>
      <p:pic>
        <p:nvPicPr>
          <p:cNvPr id="216" name="image.pdf" descr="image.pdf"/>
          <p:cNvPicPr>
            <a:picLocks noChangeAspect="0"/>
          </p:cNvPicPr>
          <p:nvPr/>
        </p:nvPicPr>
        <p:blipFill>
          <a:blip r:embed="rId2">
            <a:extLst/>
          </a:blip>
          <a:stretch>
            <a:fillRect/>
          </a:stretch>
        </p:blipFill>
        <p:spPr>
          <a:xfrm>
            <a:off x="4614862" y="2225675"/>
            <a:ext cx="3929063" cy="4154488"/>
          </a:xfrm>
          <a:prstGeom prst="rect">
            <a:avLst/>
          </a:prstGeom>
          <a:ln w="12700">
            <a:miter lim="400000"/>
          </a:ln>
        </p:spPr>
      </p:pic>
      <p:sp>
        <p:nvSpPr>
          <p:cNvPr id="217" name="Human:…"/>
          <p:cNvSpPr txBox="1"/>
          <p:nvPr/>
        </p:nvSpPr>
        <p:spPr>
          <a:xfrm>
            <a:off x="296862" y="852487"/>
            <a:ext cx="6896101" cy="2705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l" defTabSz="914400">
              <a:defRPr b="1" sz="1800">
                <a:solidFill>
                  <a:srgbClr val="D84800"/>
                </a:solidFill>
                <a:uFill>
                  <a:solidFill>
                    <a:srgbClr val="D84800"/>
                  </a:solidFill>
                </a:uFill>
                <a:latin typeface="Helvetica"/>
                <a:ea typeface="Helvetica"/>
                <a:cs typeface="Helvetica"/>
                <a:sym typeface="Helvetica"/>
              </a:defRPr>
            </a:pPr>
            <a:r>
              <a:t>Human:</a:t>
            </a:r>
          </a:p>
          <a:p>
            <a:pPr marL="40639" marR="40639" algn="l"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anterior -- towards face </a:t>
            </a:r>
            <a:r>
              <a:rPr b="1" sz="1400">
                <a:latin typeface="Helvetica"/>
                <a:ea typeface="Helvetica"/>
                <a:cs typeface="Helvetica"/>
                <a:sym typeface="Helvetica"/>
              </a:rPr>
              <a:t>(rostral in head, ventral in body)</a:t>
            </a:r>
            <a:r>
              <a:rPr b="1" sz="1800">
                <a:latin typeface="Helvetica"/>
                <a:ea typeface="Helvetica"/>
                <a:cs typeface="Helvetica"/>
                <a:sym typeface="Helvetica"/>
              </a:rPr>
              <a:t> </a:t>
            </a:r>
            <a:endParaRPr b="1" sz="1800">
              <a:latin typeface="Helvetica"/>
              <a:ea typeface="Helvetica"/>
              <a:cs typeface="Helvetica"/>
              <a:sym typeface="Helvetica"/>
            </a:endParaRPr>
          </a:p>
          <a:p>
            <a:pPr marL="40639" marR="40639" algn="l"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posterior -- towards back </a:t>
            </a:r>
            <a:r>
              <a:rPr b="1" sz="1400">
                <a:latin typeface="Helvetica"/>
                <a:ea typeface="Helvetica"/>
                <a:cs typeface="Helvetica"/>
                <a:sym typeface="Helvetica"/>
              </a:rPr>
              <a:t>(caudal in head, dorsal in body)</a:t>
            </a:r>
            <a:r>
              <a:rPr b="1" sz="1800">
                <a:latin typeface="Helvetica"/>
                <a:ea typeface="Helvetica"/>
                <a:cs typeface="Helvetica"/>
                <a:sym typeface="Helvetica"/>
              </a:rPr>
              <a:t> </a:t>
            </a:r>
            <a:endParaRPr b="1" sz="1800">
              <a:latin typeface="Helvetica"/>
              <a:ea typeface="Helvetica"/>
              <a:cs typeface="Helvetica"/>
              <a:sym typeface="Helvetica"/>
            </a:endParaRPr>
          </a:p>
          <a:p>
            <a:pPr marL="40639" marR="40639" algn="l" defTabSz="914400">
              <a:defRPr sz="2400">
                <a:uFill>
                  <a:solidFill>
                    <a:srgbClr val="000000"/>
                  </a:solidFill>
                </a:uFill>
                <a:latin typeface="+mn-lt"/>
                <a:ea typeface="+mn-ea"/>
                <a:cs typeface="+mn-cs"/>
                <a:sym typeface="Times"/>
              </a:defRPr>
            </a:pPr>
          </a:p>
          <a:p>
            <a:pPr marL="40639" marR="40639" algn="l"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superior -- toward head </a:t>
            </a:r>
            <a:r>
              <a:rPr b="1" sz="1400">
                <a:latin typeface="Helvetica"/>
                <a:ea typeface="Helvetica"/>
                <a:cs typeface="Helvetica"/>
                <a:sym typeface="Helvetica"/>
              </a:rPr>
              <a:t>(dorsal in head, rostral in body) </a:t>
            </a:r>
            <a:endParaRPr b="1" sz="1400">
              <a:latin typeface="Helvetica"/>
              <a:ea typeface="Helvetica"/>
              <a:cs typeface="Helvetica"/>
              <a:sym typeface="Helvetica"/>
            </a:endParaRPr>
          </a:p>
          <a:p>
            <a:pPr marL="40639" marR="40639" algn="l"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inferior -- toward feet </a:t>
            </a:r>
            <a:r>
              <a:rPr b="1" sz="1400">
                <a:latin typeface="Helvetica"/>
                <a:ea typeface="Helvetica"/>
                <a:cs typeface="Helvetica"/>
                <a:sym typeface="Helvetica"/>
              </a:rPr>
              <a:t>(ventral in head, caudal in body)</a:t>
            </a:r>
            <a:r>
              <a:rPr b="1" sz="1800">
                <a:latin typeface="Helvetica"/>
                <a:ea typeface="Helvetica"/>
                <a:cs typeface="Helvetica"/>
                <a:sym typeface="Helvetica"/>
              </a:rPr>
              <a:t> </a:t>
            </a:r>
            <a:endParaRPr b="1" sz="1800">
              <a:latin typeface="Helvetica"/>
              <a:ea typeface="Helvetica"/>
              <a:cs typeface="Helvetica"/>
              <a:sym typeface="Helvetica"/>
            </a:endParaRPr>
          </a:p>
          <a:p>
            <a:pPr marL="40639" marR="40639" algn="l" defTabSz="914400">
              <a:defRPr b="1" sz="1800">
                <a:uFill>
                  <a:solidFill>
                    <a:srgbClr val="000000"/>
                  </a:solidFill>
                </a:uFill>
                <a:latin typeface="Helvetica"/>
                <a:ea typeface="Helvetica"/>
                <a:cs typeface="Helvetica"/>
                <a:sym typeface="Helvetica"/>
              </a:defRPr>
            </a:pPr>
          </a:p>
          <a:p>
            <a:pPr marL="40639" marR="40639" algn="l" defTabSz="914400">
              <a:defRPr b="1" sz="1800">
                <a:uFill>
                  <a:solidFill>
                    <a:srgbClr val="000000"/>
                  </a:solidFill>
                </a:uFill>
                <a:latin typeface="Helvetica"/>
                <a:ea typeface="Helvetica"/>
                <a:cs typeface="Helvetica"/>
                <a:sym typeface="Helvetica"/>
              </a:defRPr>
            </a:pPr>
            <a:r>
              <a:t>medial -- toward center</a:t>
            </a:r>
          </a:p>
          <a:p>
            <a:pPr marL="40639" marR="40639" algn="l" defTabSz="914400">
              <a:defRPr b="1" sz="1800">
                <a:uFill>
                  <a:solidFill>
                    <a:srgbClr val="000000"/>
                  </a:solidFill>
                </a:uFill>
                <a:latin typeface="Helvetica"/>
                <a:ea typeface="Helvetica"/>
                <a:cs typeface="Helvetica"/>
                <a:sym typeface="Helvetica"/>
              </a:defRPr>
            </a:pPr>
            <a:r>
              <a:t>lateral -- toward side</a:t>
            </a:r>
          </a:p>
        </p:txBody>
      </p:sp>
      <p:sp>
        <p:nvSpPr>
          <p:cNvPr id="218" name="Superior"/>
          <p:cNvSpPr txBox="1"/>
          <p:nvPr/>
        </p:nvSpPr>
        <p:spPr>
          <a:xfrm>
            <a:off x="5980112" y="1917700"/>
            <a:ext cx="1094902"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Superior</a:t>
            </a:r>
          </a:p>
        </p:txBody>
      </p:sp>
      <p:sp>
        <p:nvSpPr>
          <p:cNvPr id="219" name="Inferior"/>
          <p:cNvSpPr txBox="1"/>
          <p:nvPr/>
        </p:nvSpPr>
        <p:spPr>
          <a:xfrm>
            <a:off x="6527800" y="6378575"/>
            <a:ext cx="942427"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Inferior</a:t>
            </a:r>
          </a:p>
        </p:txBody>
      </p:sp>
      <p:sp>
        <p:nvSpPr>
          <p:cNvPr id="220" name="Anterior"/>
          <p:cNvSpPr txBox="1"/>
          <p:nvPr/>
        </p:nvSpPr>
        <p:spPr>
          <a:xfrm>
            <a:off x="3878262" y="3873500"/>
            <a:ext cx="1044003"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Anterior</a:t>
            </a:r>
          </a:p>
        </p:txBody>
      </p:sp>
      <p:sp>
        <p:nvSpPr>
          <p:cNvPr id="221" name="Posterior"/>
          <p:cNvSpPr txBox="1"/>
          <p:nvPr/>
        </p:nvSpPr>
        <p:spPr>
          <a:xfrm>
            <a:off x="7848600" y="4332287"/>
            <a:ext cx="115852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Posterior</a:t>
            </a:r>
          </a:p>
        </p:txBody>
      </p:sp>
      <p:pic>
        <p:nvPicPr>
          <p:cNvPr id="222" name="image.pdf" descr="image.pdf"/>
          <p:cNvPicPr>
            <a:picLocks noChangeAspect="0"/>
          </p:cNvPicPr>
          <p:nvPr/>
        </p:nvPicPr>
        <p:blipFill>
          <a:blip r:embed="rId3">
            <a:extLst/>
          </a:blip>
          <a:stretch>
            <a:fillRect/>
          </a:stretch>
        </p:blipFill>
        <p:spPr>
          <a:xfrm>
            <a:off x="447675" y="3619500"/>
            <a:ext cx="3235325" cy="317976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2" grpId="1"/>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29" name="48-18-AutonomNervSysFunc-L.png" descr="48-18-AutonomNervSysFunc-L.png"/>
          <p:cNvPicPr>
            <a:picLocks noChangeAspect="0"/>
          </p:cNvPicPr>
          <p:nvPr/>
        </p:nvPicPr>
        <p:blipFill>
          <a:blip r:embed="rId2">
            <a:extLst/>
          </a:blip>
          <a:stretch>
            <a:fillRect/>
          </a:stretch>
        </p:blipFill>
        <p:spPr>
          <a:xfrm>
            <a:off x="1549400" y="268287"/>
            <a:ext cx="6192838" cy="6340476"/>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1" name="Oval"/>
          <p:cNvSpPr/>
          <p:nvPr/>
        </p:nvSpPr>
        <p:spPr>
          <a:xfrm>
            <a:off x="7985125" y="4864100"/>
            <a:ext cx="225425" cy="590551"/>
          </a:xfrm>
          <a:prstGeom prst="ellipse">
            <a:avLst/>
          </a:prstGeom>
          <a:solidFill>
            <a:srgbClr val="FF7E79">
              <a:alpha val="33999"/>
            </a:srgbClr>
          </a:solidFill>
          <a:ln w="12700"/>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732" name="Rectangle"/>
          <p:cNvSpPr/>
          <p:nvPr/>
        </p:nvSpPr>
        <p:spPr>
          <a:xfrm>
            <a:off x="7935912" y="4835525"/>
            <a:ext cx="138113" cy="619125"/>
          </a:xfrm>
          <a:prstGeom prst="rect">
            <a:avLst/>
          </a:prstGeom>
          <a:solidFill>
            <a:srgbClr val="FFFFFF"/>
          </a:solidFill>
          <a:ln w="12700">
            <a:miter lim="400000"/>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735" name="Group"/>
          <p:cNvGrpSpPr/>
          <p:nvPr/>
        </p:nvGrpSpPr>
        <p:grpSpPr>
          <a:xfrm>
            <a:off x="1616075" y="2744787"/>
            <a:ext cx="6456363" cy="3098801"/>
            <a:chOff x="0" y="0"/>
            <a:chExt cx="6456362" cy="3098800"/>
          </a:xfrm>
        </p:grpSpPr>
        <p:sp>
          <p:nvSpPr>
            <p:cNvPr id="733" name="Rectangle"/>
            <p:cNvSpPr/>
            <p:nvPr/>
          </p:nvSpPr>
          <p:spPr>
            <a:xfrm>
              <a:off x="0" y="0"/>
              <a:ext cx="6456363" cy="3098800"/>
            </a:xfrm>
            <a:prstGeom prst="rect">
              <a:avLst/>
            </a:prstGeom>
            <a:solidFill>
              <a:srgbClr val="FF7E79">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34" name="Text"/>
            <p:cNvSpPr txBox="1"/>
            <p:nvPr/>
          </p:nvSpPr>
          <p:spPr>
            <a:xfrm>
              <a:off x="3118955" y="1358899"/>
              <a:ext cx="21845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 </a:t>
              </a:r>
            </a:p>
          </p:txBody>
        </p:sp>
      </p:grpSp>
      <p:grpSp>
        <p:nvGrpSpPr>
          <p:cNvPr id="739" name="Group"/>
          <p:cNvGrpSpPr/>
          <p:nvPr/>
        </p:nvGrpSpPr>
        <p:grpSpPr>
          <a:xfrm rot="16200000">
            <a:off x="4509293" y="1774031"/>
            <a:ext cx="639764" cy="6737351"/>
            <a:chOff x="0" y="0"/>
            <a:chExt cx="639762" cy="6737350"/>
          </a:xfrm>
        </p:grpSpPr>
        <p:sp>
          <p:nvSpPr>
            <p:cNvPr id="736" name="Shape"/>
            <p:cNvSpPr/>
            <p:nvPr/>
          </p:nvSpPr>
          <p:spPr>
            <a:xfrm>
              <a:off x="0" y="0"/>
              <a:ext cx="639763" cy="6737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206"/>
                    <a:pt x="0" y="459"/>
                  </a:cubicBezTo>
                  <a:lnTo>
                    <a:pt x="0" y="21141"/>
                  </a:lnTo>
                  <a:cubicBezTo>
                    <a:pt x="0" y="21394"/>
                    <a:pt x="4835" y="21600"/>
                    <a:pt x="10800" y="21600"/>
                  </a:cubicBezTo>
                  <a:cubicBezTo>
                    <a:pt x="16765" y="21600"/>
                    <a:pt x="21600" y="21394"/>
                    <a:pt x="21600" y="21141"/>
                  </a:cubicBezTo>
                  <a:lnTo>
                    <a:pt x="21600" y="459"/>
                  </a:lnTo>
                  <a:cubicBezTo>
                    <a:pt x="21600" y="206"/>
                    <a:pt x="16765" y="0"/>
                    <a:pt x="10800" y="0"/>
                  </a:cubicBezTo>
                  <a:close/>
                </a:path>
              </a:pathLst>
            </a:custGeom>
            <a:solidFill>
              <a:srgbClr val="FFFFFF">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37" name="Shape"/>
            <p:cNvSpPr/>
            <p:nvPr/>
          </p:nvSpPr>
          <p:spPr>
            <a:xfrm>
              <a:off x="0" y="0"/>
              <a:ext cx="639763" cy="286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0"/>
                    <a:pt x="0" y="10788"/>
                  </a:cubicBezTo>
                  <a:cubicBezTo>
                    <a:pt x="0" y="16759"/>
                    <a:pt x="4835" y="21600"/>
                    <a:pt x="10800" y="21600"/>
                  </a:cubicBezTo>
                  <a:cubicBezTo>
                    <a:pt x="16765" y="21600"/>
                    <a:pt x="21600" y="16759"/>
                    <a:pt x="21600" y="10788"/>
                  </a:cubicBezTo>
                  <a:cubicBezTo>
                    <a:pt x="21600" y="4830"/>
                    <a:pt x="16765" y="0"/>
                    <a:pt x="10800" y="0"/>
                  </a:cubicBezTo>
                  <a:close/>
                </a:path>
              </a:pathLst>
            </a:custGeom>
            <a:solidFill>
              <a:srgbClr val="FFFFFF">
                <a:alpha val="33999"/>
              </a:srgbClr>
            </a:solidFill>
            <a:ln w="12700" cap="flat">
              <a:noFill/>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38" name="Line"/>
            <p:cNvSpPr/>
            <p:nvPr/>
          </p:nvSpPr>
          <p:spPr>
            <a:xfrm>
              <a:off x="0" y="143168"/>
              <a:ext cx="639763" cy="1434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740" name="Rectangle"/>
          <p:cNvSpPr/>
          <p:nvPr/>
        </p:nvSpPr>
        <p:spPr>
          <a:xfrm>
            <a:off x="1614487" y="1412875"/>
            <a:ext cx="1112838" cy="1222375"/>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741" name="Square"/>
          <p:cNvSpPr/>
          <p:nvPr/>
        </p:nvSpPr>
        <p:spPr>
          <a:xfrm>
            <a:off x="2730500" y="1419225"/>
            <a:ext cx="758825" cy="762000"/>
          </a:xfrm>
          <a:prstGeom prst="rect">
            <a:avLst/>
          </a:prstGeom>
          <a:blipFill>
            <a:blip r:embed="rId2"/>
          </a:blip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742" name="Rectangle"/>
          <p:cNvSpPr/>
          <p:nvPr/>
        </p:nvSpPr>
        <p:spPr>
          <a:xfrm>
            <a:off x="2727325" y="2181225"/>
            <a:ext cx="769938" cy="452438"/>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743" name="Rectangle"/>
          <p:cNvSpPr/>
          <p:nvPr/>
        </p:nvSpPr>
        <p:spPr>
          <a:xfrm>
            <a:off x="3506787" y="2335212"/>
            <a:ext cx="4583113" cy="295276"/>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744" name="GI tract"/>
          <p:cNvSpPr txBox="1"/>
          <p:nvPr/>
        </p:nvSpPr>
        <p:spPr>
          <a:xfrm>
            <a:off x="2967037" y="4979987"/>
            <a:ext cx="95526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GI tract</a:t>
            </a:r>
          </a:p>
        </p:txBody>
      </p:sp>
      <p:sp>
        <p:nvSpPr>
          <p:cNvPr id="745" name="Oval"/>
          <p:cNvSpPr/>
          <p:nvPr/>
        </p:nvSpPr>
        <p:spPr>
          <a:xfrm>
            <a:off x="1466850" y="4848225"/>
            <a:ext cx="276225" cy="608013"/>
          </a:xfrm>
          <a:prstGeom prst="ellipse">
            <a:avLst/>
          </a:prstGeom>
          <a:solidFill>
            <a:srgbClr val="FFFFFF"/>
          </a:solidFill>
          <a:ln w="12700">
            <a:solidFill>
              <a:srgbClr val="FFFFFF"/>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770" name="Group"/>
          <p:cNvGrpSpPr/>
          <p:nvPr/>
        </p:nvGrpSpPr>
        <p:grpSpPr>
          <a:xfrm>
            <a:off x="4144962" y="2359025"/>
            <a:ext cx="441325" cy="3482975"/>
            <a:chOff x="0" y="0"/>
            <a:chExt cx="441324" cy="3482975"/>
          </a:xfrm>
        </p:grpSpPr>
        <p:sp>
          <p:nvSpPr>
            <p:cNvPr id="746" name="Oval"/>
            <p:cNvSpPr/>
            <p:nvPr/>
          </p:nvSpPr>
          <p:spPr>
            <a:xfrm>
              <a:off x="0" y="8715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47" name="Oval"/>
            <p:cNvSpPr/>
            <p:nvPr/>
          </p:nvSpPr>
          <p:spPr>
            <a:xfrm>
              <a:off x="42862" y="10239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750" name="Group"/>
            <p:cNvGrpSpPr/>
            <p:nvPr/>
          </p:nvGrpSpPr>
          <p:grpSpPr>
            <a:xfrm>
              <a:off x="80825" y="779462"/>
              <a:ext cx="192362" cy="355601"/>
              <a:chOff x="0" y="0"/>
              <a:chExt cx="192361" cy="355600"/>
            </a:xfrm>
          </p:grpSpPr>
          <p:sp>
            <p:nvSpPr>
              <p:cNvPr id="748"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49"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grpSp>
          <p:nvGrpSpPr>
            <p:cNvPr id="753" name="Group"/>
            <p:cNvGrpSpPr/>
            <p:nvPr/>
          </p:nvGrpSpPr>
          <p:grpSpPr>
            <a:xfrm>
              <a:off x="45900" y="587374"/>
              <a:ext cx="192362" cy="355601"/>
              <a:chOff x="0" y="0"/>
              <a:chExt cx="192361" cy="355600"/>
            </a:xfrm>
          </p:grpSpPr>
          <p:sp>
            <p:nvSpPr>
              <p:cNvPr id="751"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52"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754" name="Line"/>
            <p:cNvSpPr/>
            <p:nvPr/>
          </p:nvSpPr>
          <p:spPr>
            <a:xfrm>
              <a:off x="138112" y="0"/>
              <a:ext cx="1589" cy="71278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55" name="Line"/>
            <p:cNvSpPr/>
            <p:nvPr/>
          </p:nvSpPr>
          <p:spPr>
            <a:xfrm>
              <a:off x="166687" y="9525"/>
              <a:ext cx="7939" cy="895350"/>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56" name="Line"/>
            <p:cNvSpPr/>
            <p:nvPr/>
          </p:nvSpPr>
          <p:spPr>
            <a:xfrm>
              <a:off x="41275" y="17462"/>
              <a:ext cx="1588" cy="84296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57" name="Line"/>
            <p:cNvSpPr/>
            <p:nvPr/>
          </p:nvSpPr>
          <p:spPr>
            <a:xfrm>
              <a:off x="77787" y="26987"/>
              <a:ext cx="1589" cy="98583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58" name="Line"/>
            <p:cNvSpPr/>
            <p:nvPr/>
          </p:nvSpPr>
          <p:spPr>
            <a:xfrm>
              <a:off x="50800" y="2325687"/>
              <a:ext cx="227012"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59" name="Line"/>
            <p:cNvSpPr/>
            <p:nvPr/>
          </p:nvSpPr>
          <p:spPr>
            <a:xfrm>
              <a:off x="103187" y="2341562"/>
              <a:ext cx="227013"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60" name="Line"/>
            <p:cNvSpPr/>
            <p:nvPr/>
          </p:nvSpPr>
          <p:spPr>
            <a:xfrm>
              <a:off x="158750" y="2336800"/>
              <a:ext cx="227012" cy="857250"/>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61" name="Line"/>
            <p:cNvSpPr/>
            <p:nvPr/>
          </p:nvSpPr>
          <p:spPr>
            <a:xfrm>
              <a:off x="214312" y="2332037"/>
              <a:ext cx="227013"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62" name="Line"/>
            <p:cNvSpPr/>
            <p:nvPr/>
          </p:nvSpPr>
          <p:spPr>
            <a:xfrm>
              <a:off x="39687" y="969962"/>
              <a:ext cx="9526" cy="138747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63" name="Line"/>
            <p:cNvSpPr/>
            <p:nvPr/>
          </p:nvSpPr>
          <p:spPr>
            <a:xfrm>
              <a:off x="95250" y="955675"/>
              <a:ext cx="9525" cy="138747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64" name="Line"/>
            <p:cNvSpPr/>
            <p:nvPr/>
          </p:nvSpPr>
          <p:spPr>
            <a:xfrm>
              <a:off x="158750" y="989012"/>
              <a:ext cx="9525" cy="138747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65" name="Line"/>
            <p:cNvSpPr/>
            <p:nvPr/>
          </p:nvSpPr>
          <p:spPr>
            <a:xfrm>
              <a:off x="203200" y="954087"/>
              <a:ext cx="9525" cy="138747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66" name="Line"/>
            <p:cNvSpPr/>
            <p:nvPr/>
          </p:nvSpPr>
          <p:spPr>
            <a:xfrm>
              <a:off x="58737" y="3165475"/>
              <a:ext cx="1588" cy="31432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67" name="Line"/>
            <p:cNvSpPr/>
            <p:nvPr/>
          </p:nvSpPr>
          <p:spPr>
            <a:xfrm flipH="1">
              <a:off x="103187" y="3194050"/>
              <a:ext cx="3176" cy="28892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68" name="Line"/>
            <p:cNvSpPr/>
            <p:nvPr/>
          </p:nvSpPr>
          <p:spPr>
            <a:xfrm>
              <a:off x="163512" y="3194050"/>
              <a:ext cx="1589" cy="28416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69" name="Line"/>
            <p:cNvSpPr/>
            <p:nvPr/>
          </p:nvSpPr>
          <p:spPr>
            <a:xfrm>
              <a:off x="239712" y="3163887"/>
              <a:ext cx="1588" cy="3143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sp>
        <p:nvSpPr>
          <p:cNvPr id="771" name="Rectangle"/>
          <p:cNvSpPr/>
          <p:nvPr/>
        </p:nvSpPr>
        <p:spPr>
          <a:xfrm>
            <a:off x="3505200" y="5835650"/>
            <a:ext cx="374651" cy="628650"/>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772" name="Rectangle"/>
          <p:cNvSpPr/>
          <p:nvPr/>
        </p:nvSpPr>
        <p:spPr>
          <a:xfrm>
            <a:off x="6837362" y="5843587"/>
            <a:ext cx="374651" cy="628651"/>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791" name="Group"/>
          <p:cNvGrpSpPr/>
          <p:nvPr/>
        </p:nvGrpSpPr>
        <p:grpSpPr>
          <a:xfrm>
            <a:off x="6877050" y="2354262"/>
            <a:ext cx="471487" cy="3738563"/>
            <a:chOff x="0" y="0"/>
            <a:chExt cx="471486" cy="3738562"/>
          </a:xfrm>
        </p:grpSpPr>
        <p:sp>
          <p:nvSpPr>
            <p:cNvPr id="773" name="Oval"/>
            <p:cNvSpPr/>
            <p:nvPr/>
          </p:nvSpPr>
          <p:spPr>
            <a:xfrm>
              <a:off x="0" y="1349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74" name="Oval"/>
            <p:cNvSpPr/>
            <p:nvPr/>
          </p:nvSpPr>
          <p:spPr>
            <a:xfrm>
              <a:off x="79375" y="492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777" name="Group"/>
            <p:cNvGrpSpPr/>
            <p:nvPr/>
          </p:nvGrpSpPr>
          <p:grpSpPr>
            <a:xfrm>
              <a:off x="117338" y="-1"/>
              <a:ext cx="192362" cy="355601"/>
              <a:chOff x="0" y="0"/>
              <a:chExt cx="192361" cy="355600"/>
            </a:xfrm>
          </p:grpSpPr>
          <p:sp>
            <p:nvSpPr>
              <p:cNvPr id="775" name="Oval"/>
              <p:cNvSpPr/>
              <p:nvPr/>
            </p:nvSpPr>
            <p:spPr>
              <a:xfrm>
                <a:off x="46174" y="12065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76"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778" name="Line"/>
            <p:cNvSpPr/>
            <p:nvPr/>
          </p:nvSpPr>
          <p:spPr>
            <a:xfrm>
              <a:off x="80962" y="2443162"/>
              <a:ext cx="227013"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79" name="Line"/>
            <p:cNvSpPr/>
            <p:nvPr/>
          </p:nvSpPr>
          <p:spPr>
            <a:xfrm>
              <a:off x="133350" y="2459037"/>
              <a:ext cx="227012"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80" name="Line"/>
            <p:cNvSpPr/>
            <p:nvPr/>
          </p:nvSpPr>
          <p:spPr>
            <a:xfrm>
              <a:off x="188912" y="2454275"/>
              <a:ext cx="227013" cy="857250"/>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81" name="Line"/>
            <p:cNvSpPr/>
            <p:nvPr/>
          </p:nvSpPr>
          <p:spPr>
            <a:xfrm>
              <a:off x="244475" y="2449512"/>
              <a:ext cx="227012"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82" name="Line"/>
            <p:cNvSpPr/>
            <p:nvPr/>
          </p:nvSpPr>
          <p:spPr>
            <a:xfrm>
              <a:off x="69850" y="228600"/>
              <a:ext cx="9525" cy="224631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83" name="Line"/>
            <p:cNvSpPr/>
            <p:nvPr/>
          </p:nvSpPr>
          <p:spPr>
            <a:xfrm>
              <a:off x="119062" y="228600"/>
              <a:ext cx="15876" cy="223202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84" name="Line"/>
            <p:cNvSpPr/>
            <p:nvPr/>
          </p:nvSpPr>
          <p:spPr>
            <a:xfrm>
              <a:off x="180975" y="254000"/>
              <a:ext cx="17463" cy="223996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85" name="Line"/>
            <p:cNvSpPr/>
            <p:nvPr/>
          </p:nvSpPr>
          <p:spPr>
            <a:xfrm>
              <a:off x="241300" y="227012"/>
              <a:ext cx="1588" cy="22320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86" name="Line"/>
            <p:cNvSpPr/>
            <p:nvPr/>
          </p:nvSpPr>
          <p:spPr>
            <a:xfrm flipH="1">
              <a:off x="73025" y="3282950"/>
              <a:ext cx="15875" cy="45561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87" name="Line"/>
            <p:cNvSpPr/>
            <p:nvPr/>
          </p:nvSpPr>
          <p:spPr>
            <a:xfrm>
              <a:off x="136525" y="3311525"/>
              <a:ext cx="3176" cy="41592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88" name="Line"/>
            <p:cNvSpPr/>
            <p:nvPr/>
          </p:nvSpPr>
          <p:spPr>
            <a:xfrm>
              <a:off x="193675" y="3311525"/>
              <a:ext cx="1588" cy="425450"/>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89" name="Line"/>
            <p:cNvSpPr/>
            <p:nvPr/>
          </p:nvSpPr>
          <p:spPr>
            <a:xfrm flipH="1">
              <a:off x="263525" y="3281362"/>
              <a:ext cx="6351" cy="41116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90" name="Oval"/>
            <p:cNvSpPr/>
            <p:nvPr/>
          </p:nvSpPr>
          <p:spPr>
            <a:xfrm>
              <a:off x="66675" y="15716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grpSp>
        <p:nvGrpSpPr>
          <p:cNvPr id="808" name="Group"/>
          <p:cNvGrpSpPr/>
          <p:nvPr/>
        </p:nvGrpSpPr>
        <p:grpSpPr>
          <a:xfrm>
            <a:off x="5861050" y="2349499"/>
            <a:ext cx="312875" cy="2471739"/>
            <a:chOff x="0" y="0"/>
            <a:chExt cx="312874" cy="2471737"/>
          </a:xfrm>
        </p:grpSpPr>
        <p:sp>
          <p:nvSpPr>
            <p:cNvPr id="792" name="Oval"/>
            <p:cNvSpPr/>
            <p:nvPr/>
          </p:nvSpPr>
          <p:spPr>
            <a:xfrm>
              <a:off x="3175" y="1349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93" name="Oval"/>
            <p:cNvSpPr/>
            <p:nvPr/>
          </p:nvSpPr>
          <p:spPr>
            <a:xfrm>
              <a:off x="82550" y="492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796" name="Group"/>
            <p:cNvGrpSpPr/>
            <p:nvPr/>
          </p:nvGrpSpPr>
          <p:grpSpPr>
            <a:xfrm>
              <a:off x="120512" y="-1"/>
              <a:ext cx="192363" cy="355601"/>
              <a:chOff x="0" y="0"/>
              <a:chExt cx="192361" cy="355600"/>
            </a:xfrm>
          </p:grpSpPr>
          <p:sp>
            <p:nvSpPr>
              <p:cNvPr id="794"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95"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797" name="Oval"/>
            <p:cNvSpPr/>
            <p:nvPr/>
          </p:nvSpPr>
          <p:spPr>
            <a:xfrm>
              <a:off x="69850" y="15716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798" name="Line"/>
            <p:cNvSpPr/>
            <p:nvPr/>
          </p:nvSpPr>
          <p:spPr>
            <a:xfrm>
              <a:off x="50800" y="206375"/>
              <a:ext cx="9525" cy="224631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799" name="Line"/>
            <p:cNvSpPr/>
            <p:nvPr/>
          </p:nvSpPr>
          <p:spPr>
            <a:xfrm>
              <a:off x="100012" y="206375"/>
              <a:ext cx="15876" cy="223202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800" name="Line"/>
            <p:cNvSpPr/>
            <p:nvPr/>
          </p:nvSpPr>
          <p:spPr>
            <a:xfrm>
              <a:off x="161925" y="231775"/>
              <a:ext cx="17463" cy="223996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801" name="Line"/>
            <p:cNvSpPr/>
            <p:nvPr/>
          </p:nvSpPr>
          <p:spPr>
            <a:xfrm>
              <a:off x="222250" y="204787"/>
              <a:ext cx="1588" cy="22320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802" name="Oval"/>
            <p:cNvSpPr/>
            <p:nvPr/>
          </p:nvSpPr>
          <p:spPr>
            <a:xfrm>
              <a:off x="0" y="11541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03" name="Oval"/>
            <p:cNvSpPr/>
            <p:nvPr/>
          </p:nvSpPr>
          <p:spPr>
            <a:xfrm>
              <a:off x="79375" y="106838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806" name="Group"/>
            <p:cNvGrpSpPr/>
            <p:nvPr/>
          </p:nvGrpSpPr>
          <p:grpSpPr>
            <a:xfrm>
              <a:off x="117337" y="1019174"/>
              <a:ext cx="192363" cy="355601"/>
              <a:chOff x="0" y="0"/>
              <a:chExt cx="192361" cy="355600"/>
            </a:xfrm>
          </p:grpSpPr>
          <p:sp>
            <p:nvSpPr>
              <p:cNvPr id="804"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05"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807" name="Oval"/>
            <p:cNvSpPr/>
            <p:nvPr/>
          </p:nvSpPr>
          <p:spPr>
            <a:xfrm>
              <a:off x="66675" y="11763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grpSp>
        <p:nvGrpSpPr>
          <p:cNvPr id="813" name="Group"/>
          <p:cNvGrpSpPr/>
          <p:nvPr/>
        </p:nvGrpSpPr>
        <p:grpSpPr>
          <a:xfrm>
            <a:off x="5027612" y="4938712"/>
            <a:ext cx="677863" cy="107951"/>
            <a:chOff x="0" y="0"/>
            <a:chExt cx="677862" cy="107949"/>
          </a:xfrm>
        </p:grpSpPr>
        <p:sp>
          <p:nvSpPr>
            <p:cNvPr id="809" name="Line"/>
            <p:cNvSpPr/>
            <p:nvPr/>
          </p:nvSpPr>
          <p:spPr>
            <a:xfrm>
              <a:off x="0" y="0"/>
              <a:ext cx="627063" cy="2857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810" name="Line"/>
            <p:cNvSpPr/>
            <p:nvPr/>
          </p:nvSpPr>
          <p:spPr>
            <a:xfrm>
              <a:off x="25400" y="55562"/>
              <a:ext cx="627063" cy="2857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811" name="Line"/>
            <p:cNvSpPr/>
            <p:nvPr/>
          </p:nvSpPr>
          <p:spPr>
            <a:xfrm>
              <a:off x="50800" y="79375"/>
              <a:ext cx="627063" cy="2857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812" name="Line"/>
            <p:cNvSpPr/>
            <p:nvPr/>
          </p:nvSpPr>
          <p:spPr>
            <a:xfrm>
              <a:off x="23812" y="33337"/>
              <a:ext cx="627063" cy="2857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grpSp>
        <p:nvGrpSpPr>
          <p:cNvPr id="818" name="Group"/>
          <p:cNvGrpSpPr/>
          <p:nvPr/>
        </p:nvGrpSpPr>
        <p:grpSpPr>
          <a:xfrm flipH="1" rot="10800000">
            <a:off x="5494337" y="5270500"/>
            <a:ext cx="663576" cy="130176"/>
            <a:chOff x="0" y="0"/>
            <a:chExt cx="663575" cy="130174"/>
          </a:xfrm>
        </p:grpSpPr>
        <p:sp>
          <p:nvSpPr>
            <p:cNvPr id="814" name="Line"/>
            <p:cNvSpPr/>
            <p:nvPr/>
          </p:nvSpPr>
          <p:spPr>
            <a:xfrm>
              <a:off x="0" y="0"/>
              <a:ext cx="613846" cy="3445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815" name="Line"/>
            <p:cNvSpPr/>
            <p:nvPr/>
          </p:nvSpPr>
          <p:spPr>
            <a:xfrm>
              <a:off x="24864" y="67001"/>
              <a:ext cx="613847" cy="34459"/>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816" name="Line"/>
            <p:cNvSpPr/>
            <p:nvPr/>
          </p:nvSpPr>
          <p:spPr>
            <a:xfrm>
              <a:off x="49729" y="95717"/>
              <a:ext cx="613847" cy="3445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817" name="Line"/>
            <p:cNvSpPr/>
            <p:nvPr/>
          </p:nvSpPr>
          <p:spPr>
            <a:xfrm>
              <a:off x="23310" y="40201"/>
              <a:ext cx="613847" cy="3445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sp>
        <p:nvSpPr>
          <p:cNvPr id="819" name="Line"/>
          <p:cNvSpPr/>
          <p:nvPr/>
        </p:nvSpPr>
        <p:spPr>
          <a:xfrm>
            <a:off x="4983162" y="5094287"/>
            <a:ext cx="342901" cy="2254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820" name="Line"/>
          <p:cNvSpPr/>
          <p:nvPr/>
        </p:nvSpPr>
        <p:spPr>
          <a:xfrm>
            <a:off x="5008562" y="5141912"/>
            <a:ext cx="342901" cy="2254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821" name="Line"/>
          <p:cNvSpPr/>
          <p:nvPr/>
        </p:nvSpPr>
        <p:spPr>
          <a:xfrm>
            <a:off x="5033962" y="5092700"/>
            <a:ext cx="342901" cy="2254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822" name="Line"/>
          <p:cNvSpPr/>
          <p:nvPr/>
        </p:nvSpPr>
        <p:spPr>
          <a:xfrm>
            <a:off x="5037137" y="5073650"/>
            <a:ext cx="342901" cy="2254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823" name="Line"/>
          <p:cNvSpPr/>
          <p:nvPr/>
        </p:nvSpPr>
        <p:spPr>
          <a:xfrm>
            <a:off x="5784850" y="5014912"/>
            <a:ext cx="342900" cy="2254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824" name="Line"/>
          <p:cNvSpPr/>
          <p:nvPr/>
        </p:nvSpPr>
        <p:spPr>
          <a:xfrm>
            <a:off x="5810250" y="5062537"/>
            <a:ext cx="342900" cy="2254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825" name="Line"/>
          <p:cNvSpPr/>
          <p:nvPr/>
        </p:nvSpPr>
        <p:spPr>
          <a:xfrm>
            <a:off x="5835650" y="5013325"/>
            <a:ext cx="342900" cy="2254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826" name="Line"/>
          <p:cNvSpPr/>
          <p:nvPr/>
        </p:nvSpPr>
        <p:spPr>
          <a:xfrm>
            <a:off x="5838825" y="4994275"/>
            <a:ext cx="342900" cy="2254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grpSp>
        <p:nvGrpSpPr>
          <p:cNvPr id="843" name="Group"/>
          <p:cNvGrpSpPr/>
          <p:nvPr/>
        </p:nvGrpSpPr>
        <p:grpSpPr>
          <a:xfrm>
            <a:off x="1612899" y="2365374"/>
            <a:ext cx="1460639" cy="1165226"/>
            <a:chOff x="0" y="0"/>
            <a:chExt cx="1460637" cy="1165225"/>
          </a:xfrm>
        </p:grpSpPr>
        <p:grpSp>
          <p:nvGrpSpPr>
            <p:cNvPr id="841" name="Group"/>
            <p:cNvGrpSpPr/>
            <p:nvPr/>
          </p:nvGrpSpPr>
          <p:grpSpPr>
            <a:xfrm>
              <a:off x="0" y="-1"/>
              <a:ext cx="1460637" cy="1165226"/>
              <a:chOff x="0" y="0"/>
              <a:chExt cx="1460636" cy="1165225"/>
            </a:xfrm>
          </p:grpSpPr>
          <p:sp>
            <p:nvSpPr>
              <p:cNvPr id="827" name="Oval"/>
              <p:cNvSpPr/>
              <p:nvPr/>
            </p:nvSpPr>
            <p:spPr>
              <a:xfrm>
                <a:off x="1150937" y="1349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28" name="Oval"/>
              <p:cNvSpPr/>
              <p:nvPr/>
            </p:nvSpPr>
            <p:spPr>
              <a:xfrm>
                <a:off x="1230312" y="492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831" name="Group"/>
              <p:cNvGrpSpPr/>
              <p:nvPr/>
            </p:nvGrpSpPr>
            <p:grpSpPr>
              <a:xfrm>
                <a:off x="1268275" y="-1"/>
                <a:ext cx="192362" cy="355601"/>
                <a:chOff x="0" y="0"/>
                <a:chExt cx="192361" cy="355600"/>
              </a:xfrm>
            </p:grpSpPr>
            <p:sp>
              <p:nvSpPr>
                <p:cNvPr id="829" name="Oval"/>
                <p:cNvSpPr/>
                <p:nvPr/>
              </p:nvSpPr>
              <p:spPr>
                <a:xfrm>
                  <a:off x="46174" y="12065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30"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832" name="Line"/>
              <p:cNvSpPr/>
              <p:nvPr/>
            </p:nvSpPr>
            <p:spPr>
              <a:xfrm>
                <a:off x="1220787" y="228600"/>
                <a:ext cx="3176" cy="819151"/>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833" name="Line"/>
              <p:cNvSpPr/>
              <p:nvPr/>
            </p:nvSpPr>
            <p:spPr>
              <a:xfrm>
                <a:off x="1270000" y="228600"/>
                <a:ext cx="7938" cy="87312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834" name="Line"/>
              <p:cNvSpPr/>
              <p:nvPr/>
            </p:nvSpPr>
            <p:spPr>
              <a:xfrm>
                <a:off x="1316037" y="246062"/>
                <a:ext cx="9526" cy="887414"/>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835" name="Line"/>
              <p:cNvSpPr/>
              <p:nvPr/>
            </p:nvSpPr>
            <p:spPr>
              <a:xfrm flipH="1">
                <a:off x="1371600" y="227012"/>
                <a:ext cx="4763" cy="90963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836" name="Oval"/>
              <p:cNvSpPr/>
              <p:nvPr/>
            </p:nvSpPr>
            <p:spPr>
              <a:xfrm>
                <a:off x="1217612" y="15716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37" name="Line"/>
              <p:cNvSpPr/>
              <p:nvPr/>
            </p:nvSpPr>
            <p:spPr>
              <a:xfrm>
                <a:off x="12700" y="1049337"/>
                <a:ext cx="1196975" cy="317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838" name="Line"/>
              <p:cNvSpPr/>
              <p:nvPr/>
            </p:nvSpPr>
            <p:spPr>
              <a:xfrm>
                <a:off x="0" y="1082675"/>
                <a:ext cx="1289050" cy="793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839" name="Line"/>
              <p:cNvSpPr/>
              <p:nvPr/>
            </p:nvSpPr>
            <p:spPr>
              <a:xfrm>
                <a:off x="0" y="1120775"/>
                <a:ext cx="1346201" cy="95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840" name="Line"/>
              <p:cNvSpPr/>
              <p:nvPr/>
            </p:nvSpPr>
            <p:spPr>
              <a:xfrm flipV="1">
                <a:off x="12700" y="1152525"/>
                <a:ext cx="1363663" cy="12700"/>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sp>
          <p:nvSpPr>
            <p:cNvPr id="842" name="cranial nerve"/>
            <p:cNvSpPr txBox="1"/>
            <p:nvPr/>
          </p:nvSpPr>
          <p:spPr>
            <a:xfrm>
              <a:off x="234156" y="536575"/>
              <a:ext cx="876301" cy="533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cranial nerve</a:t>
              </a:r>
            </a:p>
          </p:txBody>
        </p:sp>
      </p:grpSp>
      <p:sp>
        <p:nvSpPr>
          <p:cNvPr id="844" name="sensory ganglion"/>
          <p:cNvSpPr txBox="1"/>
          <p:nvPr/>
        </p:nvSpPr>
        <p:spPr>
          <a:xfrm>
            <a:off x="4228306" y="3022600"/>
            <a:ext cx="11049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sensory ganglion</a:t>
            </a:r>
          </a:p>
        </p:txBody>
      </p:sp>
      <p:sp>
        <p:nvSpPr>
          <p:cNvPr id="845" name="sensory nerve"/>
          <p:cNvSpPr txBox="1"/>
          <p:nvPr/>
        </p:nvSpPr>
        <p:spPr>
          <a:xfrm>
            <a:off x="3345656" y="4057650"/>
            <a:ext cx="9271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sensory nerve</a:t>
            </a:r>
          </a:p>
        </p:txBody>
      </p:sp>
      <p:sp>
        <p:nvSpPr>
          <p:cNvPr id="846" name="motor neurons"/>
          <p:cNvSpPr txBox="1"/>
          <p:nvPr/>
        </p:nvSpPr>
        <p:spPr>
          <a:xfrm>
            <a:off x="6877050" y="2667000"/>
            <a:ext cx="1206500"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motor neurons</a:t>
            </a:r>
          </a:p>
        </p:txBody>
      </p:sp>
      <p:sp>
        <p:nvSpPr>
          <p:cNvPr id="847" name="motor nerve"/>
          <p:cNvSpPr txBox="1"/>
          <p:nvPr/>
        </p:nvSpPr>
        <p:spPr>
          <a:xfrm>
            <a:off x="7004050" y="3949700"/>
            <a:ext cx="876300"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motor nerve</a:t>
            </a:r>
          </a:p>
        </p:txBody>
      </p:sp>
      <p:grpSp>
        <p:nvGrpSpPr>
          <p:cNvPr id="877" name="Group"/>
          <p:cNvGrpSpPr/>
          <p:nvPr/>
        </p:nvGrpSpPr>
        <p:grpSpPr>
          <a:xfrm>
            <a:off x="4827587" y="4827587"/>
            <a:ext cx="1551452" cy="927101"/>
            <a:chOff x="0" y="0"/>
            <a:chExt cx="1551451" cy="927099"/>
          </a:xfrm>
        </p:grpSpPr>
        <p:grpSp>
          <p:nvGrpSpPr>
            <p:cNvPr id="875" name="Group"/>
            <p:cNvGrpSpPr/>
            <p:nvPr/>
          </p:nvGrpSpPr>
          <p:grpSpPr>
            <a:xfrm>
              <a:off x="0" y="0"/>
              <a:ext cx="1481138" cy="681038"/>
              <a:chOff x="0" y="0"/>
              <a:chExt cx="1481137" cy="681037"/>
            </a:xfrm>
          </p:grpSpPr>
          <p:sp>
            <p:nvSpPr>
              <p:cNvPr id="848" name="Oval"/>
              <p:cNvSpPr/>
              <p:nvPr/>
            </p:nvSpPr>
            <p:spPr>
              <a:xfrm>
                <a:off x="65087" y="714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49" name="Oval"/>
              <p:cNvSpPr/>
              <p:nvPr/>
            </p:nvSpPr>
            <p:spPr>
              <a:xfrm>
                <a:off x="142875" y="13335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50" name="Oval"/>
              <p:cNvSpPr/>
              <p:nvPr/>
            </p:nvSpPr>
            <p:spPr>
              <a:xfrm>
                <a:off x="79375" y="1730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51" name="Oval"/>
              <p:cNvSpPr/>
              <p:nvPr/>
            </p:nvSpPr>
            <p:spPr>
              <a:xfrm>
                <a:off x="142875" y="23495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52" name="Oval"/>
              <p:cNvSpPr/>
              <p:nvPr/>
            </p:nvSpPr>
            <p:spPr>
              <a:xfrm>
                <a:off x="57150" y="244475"/>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53" name="Oval"/>
              <p:cNvSpPr/>
              <p:nvPr/>
            </p:nvSpPr>
            <p:spPr>
              <a:xfrm>
                <a:off x="0" y="15875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860" name="Group"/>
              <p:cNvGrpSpPr/>
              <p:nvPr/>
            </p:nvGrpSpPr>
            <p:grpSpPr>
              <a:xfrm>
                <a:off x="831850" y="0"/>
                <a:ext cx="242888" cy="287338"/>
                <a:chOff x="0" y="0"/>
                <a:chExt cx="242887" cy="287337"/>
              </a:xfrm>
            </p:grpSpPr>
            <p:sp>
              <p:nvSpPr>
                <p:cNvPr id="854" name="Oval"/>
                <p:cNvSpPr/>
                <p:nvPr/>
              </p:nvSpPr>
              <p:spPr>
                <a:xfrm>
                  <a:off x="65087" y="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55" name="Oval"/>
                <p:cNvSpPr/>
                <p:nvPr/>
              </p:nvSpPr>
              <p:spPr>
                <a:xfrm>
                  <a:off x="142875" y="619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56" name="Oval"/>
                <p:cNvSpPr/>
                <p:nvPr/>
              </p:nvSpPr>
              <p:spPr>
                <a:xfrm>
                  <a:off x="79375" y="10160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57" name="Oval"/>
                <p:cNvSpPr/>
                <p:nvPr/>
              </p:nvSpPr>
              <p:spPr>
                <a:xfrm>
                  <a:off x="142875" y="1635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58" name="Oval"/>
                <p:cNvSpPr/>
                <p:nvPr/>
              </p:nvSpPr>
              <p:spPr>
                <a:xfrm>
                  <a:off x="57150" y="1730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59" name="Oval"/>
                <p:cNvSpPr/>
                <p:nvPr/>
              </p:nvSpPr>
              <p:spPr>
                <a:xfrm>
                  <a:off x="0" y="873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grpSp>
            <p:nvGrpSpPr>
              <p:cNvPr id="867" name="Group"/>
              <p:cNvGrpSpPr/>
              <p:nvPr/>
            </p:nvGrpSpPr>
            <p:grpSpPr>
              <a:xfrm>
                <a:off x="1238250" y="285750"/>
                <a:ext cx="242888" cy="287338"/>
                <a:chOff x="0" y="0"/>
                <a:chExt cx="242887" cy="287337"/>
              </a:xfrm>
            </p:grpSpPr>
            <p:sp>
              <p:nvSpPr>
                <p:cNvPr id="861" name="Oval"/>
                <p:cNvSpPr/>
                <p:nvPr/>
              </p:nvSpPr>
              <p:spPr>
                <a:xfrm>
                  <a:off x="65087" y="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62" name="Oval"/>
                <p:cNvSpPr/>
                <p:nvPr/>
              </p:nvSpPr>
              <p:spPr>
                <a:xfrm>
                  <a:off x="142875" y="619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63" name="Oval"/>
                <p:cNvSpPr/>
                <p:nvPr/>
              </p:nvSpPr>
              <p:spPr>
                <a:xfrm>
                  <a:off x="79375" y="10160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64" name="Oval"/>
                <p:cNvSpPr/>
                <p:nvPr/>
              </p:nvSpPr>
              <p:spPr>
                <a:xfrm>
                  <a:off x="142875" y="1635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65" name="Oval"/>
                <p:cNvSpPr/>
                <p:nvPr/>
              </p:nvSpPr>
              <p:spPr>
                <a:xfrm>
                  <a:off x="57150" y="1730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66" name="Oval"/>
                <p:cNvSpPr/>
                <p:nvPr/>
              </p:nvSpPr>
              <p:spPr>
                <a:xfrm>
                  <a:off x="0" y="873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grpSp>
            <p:nvGrpSpPr>
              <p:cNvPr id="874" name="Group"/>
              <p:cNvGrpSpPr/>
              <p:nvPr/>
            </p:nvGrpSpPr>
            <p:grpSpPr>
              <a:xfrm>
                <a:off x="495300" y="393700"/>
                <a:ext cx="242888" cy="287338"/>
                <a:chOff x="0" y="0"/>
                <a:chExt cx="242887" cy="287337"/>
              </a:xfrm>
            </p:grpSpPr>
            <p:sp>
              <p:nvSpPr>
                <p:cNvPr id="868" name="Oval"/>
                <p:cNvSpPr/>
                <p:nvPr/>
              </p:nvSpPr>
              <p:spPr>
                <a:xfrm>
                  <a:off x="65087" y="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69" name="Oval"/>
                <p:cNvSpPr/>
                <p:nvPr/>
              </p:nvSpPr>
              <p:spPr>
                <a:xfrm>
                  <a:off x="142875" y="619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70" name="Oval"/>
                <p:cNvSpPr/>
                <p:nvPr/>
              </p:nvSpPr>
              <p:spPr>
                <a:xfrm>
                  <a:off x="79375" y="10160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71" name="Oval"/>
                <p:cNvSpPr/>
                <p:nvPr/>
              </p:nvSpPr>
              <p:spPr>
                <a:xfrm>
                  <a:off x="142875" y="1635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72" name="Oval"/>
                <p:cNvSpPr/>
                <p:nvPr/>
              </p:nvSpPr>
              <p:spPr>
                <a:xfrm>
                  <a:off x="57150" y="1730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73" name="Oval"/>
                <p:cNvSpPr/>
                <p:nvPr/>
              </p:nvSpPr>
              <p:spPr>
                <a:xfrm>
                  <a:off x="0" y="873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grpSp>
        <p:sp>
          <p:nvSpPr>
            <p:cNvPr id="876" name="enteric NS"/>
            <p:cNvSpPr txBox="1"/>
            <p:nvPr/>
          </p:nvSpPr>
          <p:spPr>
            <a:xfrm>
              <a:off x="517061" y="609600"/>
              <a:ext cx="1034391" cy="317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defTabSz="914400">
                <a:spcBef>
                  <a:spcPts val="800"/>
                </a:spcBef>
                <a:defRPr b="1" sz="1400">
                  <a:uFill>
                    <a:solidFill>
                      <a:srgbClr val="000000"/>
                    </a:solidFill>
                  </a:uFill>
                  <a:latin typeface="Helvetica"/>
                  <a:ea typeface="Helvetica"/>
                  <a:cs typeface="Helvetica"/>
                  <a:sym typeface="Helvetica"/>
                </a:defRPr>
              </a:lvl1pPr>
            </a:lstStyle>
            <a:p>
              <a:pPr/>
              <a:r>
                <a:t>enteric NS</a:t>
              </a:r>
            </a:p>
          </p:txBody>
        </p:sp>
      </p:grpSp>
      <p:sp>
        <p:nvSpPr>
          <p:cNvPr id="878" name="autonomic nerve"/>
          <p:cNvSpPr txBox="1"/>
          <p:nvPr/>
        </p:nvSpPr>
        <p:spPr>
          <a:xfrm>
            <a:off x="4787106" y="3948112"/>
            <a:ext cx="1168401"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autonomic nerve</a:t>
            </a:r>
          </a:p>
        </p:txBody>
      </p:sp>
      <p:sp>
        <p:nvSpPr>
          <p:cNvPr id="879" name="autonomic ganglion"/>
          <p:cNvSpPr txBox="1"/>
          <p:nvPr/>
        </p:nvSpPr>
        <p:spPr>
          <a:xfrm>
            <a:off x="5784056" y="3016250"/>
            <a:ext cx="14605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autonomic ganglion</a:t>
            </a:r>
          </a:p>
        </p:txBody>
      </p:sp>
      <p:sp>
        <p:nvSpPr>
          <p:cNvPr id="880" name="Peripheral Nervous System:…"/>
          <p:cNvSpPr txBox="1"/>
          <p:nvPr/>
        </p:nvSpPr>
        <p:spPr>
          <a:xfrm>
            <a:off x="301625" y="262731"/>
            <a:ext cx="6569693"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l" defTabSz="914400">
              <a:defRPr sz="2400">
                <a:uFill>
                  <a:solidFill>
                    <a:srgbClr val="000000"/>
                  </a:solidFill>
                </a:uFill>
                <a:latin typeface="+mn-lt"/>
                <a:ea typeface="+mn-ea"/>
                <a:cs typeface="+mn-cs"/>
                <a:sym typeface="Times"/>
              </a:defRPr>
            </a:pPr>
            <a:r>
              <a:rPr b="1">
                <a:solidFill>
                  <a:srgbClr val="0433FF"/>
                </a:solidFill>
                <a:uFill>
                  <a:solidFill>
                    <a:srgbClr val="0433FF"/>
                  </a:solidFill>
                </a:uFill>
                <a:latin typeface="Helvetica"/>
                <a:ea typeface="Helvetica"/>
                <a:cs typeface="Helvetica"/>
                <a:sym typeface="Helvetica"/>
              </a:rPr>
              <a:t>Peripheral Nervous System:</a:t>
            </a:r>
            <a:r>
              <a:rPr b="1" sz="1800">
                <a:latin typeface="Helvetica"/>
                <a:ea typeface="Helvetica"/>
                <a:cs typeface="Helvetica"/>
                <a:sym typeface="Helvetica"/>
              </a:rPr>
              <a:t> </a:t>
            </a:r>
            <a:endParaRPr b="1" sz="1800">
              <a:latin typeface="Helvetica"/>
              <a:ea typeface="Helvetica"/>
              <a:cs typeface="Helvetica"/>
              <a:sym typeface="Helvetica"/>
            </a:endParaRPr>
          </a:p>
          <a:p>
            <a:pPr marL="40639" marR="40639" algn="l" defTabSz="914400">
              <a:defRPr b="1" sz="1800">
                <a:uFill>
                  <a:solidFill>
                    <a:srgbClr val="000000"/>
                  </a:solidFill>
                </a:uFill>
                <a:latin typeface="Helvetica"/>
                <a:ea typeface="Helvetica"/>
                <a:cs typeface="Helvetica"/>
                <a:sym typeface="Helvetica"/>
              </a:defRPr>
            </a:pPr>
            <a:r>
              <a:t>Neurons and nerve fibers outside the brain and spinal cord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43" grpId="1"/>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2" name="Cranial Nerves…"/>
          <p:cNvSpPr txBox="1"/>
          <p:nvPr/>
        </p:nvSpPr>
        <p:spPr>
          <a:xfrm>
            <a:off x="334962" y="80962"/>
            <a:ext cx="8750301"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l" defTabSz="914400">
              <a:defRPr b="1" sz="2400">
                <a:solidFill>
                  <a:srgbClr val="FF2600"/>
                </a:solidFill>
                <a:uFill>
                  <a:solidFill>
                    <a:srgbClr val="FF2600"/>
                  </a:solidFill>
                </a:uFill>
                <a:latin typeface="Helvetica"/>
                <a:ea typeface="Helvetica"/>
                <a:cs typeface="Helvetica"/>
                <a:sym typeface="Helvetica"/>
              </a:defRPr>
            </a:pPr>
            <a:r>
              <a:t>Cranial Nerves</a:t>
            </a:r>
          </a:p>
          <a:p>
            <a:pPr marL="40639" marR="40639" algn="l" defTabSz="914400">
              <a:defRPr b="1" sz="2400">
                <a:uFill>
                  <a:solidFill>
                    <a:srgbClr val="000000"/>
                  </a:solidFill>
                </a:uFill>
                <a:latin typeface="Helvetica"/>
                <a:ea typeface="Helvetica"/>
                <a:cs typeface="Helvetica"/>
                <a:sym typeface="Helvetica"/>
              </a:defRPr>
            </a:pPr>
            <a:r>
              <a:t>Sensory and motor nerves that come straight to and from the brain</a:t>
            </a:r>
          </a:p>
        </p:txBody>
      </p:sp>
      <p:pic>
        <p:nvPicPr>
          <p:cNvPr id="883" name="image.pdf" descr="image.pdf"/>
          <p:cNvPicPr>
            <a:picLocks noChangeAspect="0"/>
          </p:cNvPicPr>
          <p:nvPr/>
        </p:nvPicPr>
        <p:blipFill>
          <a:blip r:embed="rId2">
            <a:extLst/>
          </a:blip>
          <a:stretch>
            <a:fillRect/>
          </a:stretch>
        </p:blipFill>
        <p:spPr>
          <a:xfrm>
            <a:off x="1925637" y="1152525"/>
            <a:ext cx="6248401" cy="5334000"/>
          </a:xfrm>
          <a:prstGeom prst="rect">
            <a:avLst/>
          </a:prstGeom>
          <a:ln w="12700">
            <a:miter lim="400000"/>
          </a:ln>
        </p:spPr>
      </p:pic>
      <p:sp>
        <p:nvSpPr>
          <p:cNvPr id="884" name="smell"/>
          <p:cNvSpPr txBox="1"/>
          <p:nvPr/>
        </p:nvSpPr>
        <p:spPr>
          <a:xfrm>
            <a:off x="2133600" y="1514475"/>
            <a:ext cx="739500"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smell</a:t>
            </a:r>
          </a:p>
        </p:txBody>
      </p:sp>
      <p:sp>
        <p:nvSpPr>
          <p:cNvPr id="885" name="vision &amp; eyes"/>
          <p:cNvSpPr txBox="1"/>
          <p:nvPr/>
        </p:nvSpPr>
        <p:spPr>
          <a:xfrm>
            <a:off x="647700" y="2206625"/>
            <a:ext cx="1616172"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vision &amp; eyes</a:t>
            </a:r>
          </a:p>
        </p:txBody>
      </p:sp>
      <p:sp>
        <p:nvSpPr>
          <p:cNvPr id="886" name="taste &amp;…"/>
          <p:cNvSpPr txBox="1"/>
          <p:nvPr/>
        </p:nvSpPr>
        <p:spPr>
          <a:xfrm>
            <a:off x="685974" y="4852987"/>
            <a:ext cx="1044227"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40639" marR="40639" defTabSz="914400">
              <a:defRPr b="1" sz="1800">
                <a:uFill>
                  <a:solidFill>
                    <a:srgbClr val="000000"/>
                  </a:solidFill>
                </a:uFill>
                <a:latin typeface="Helvetica"/>
                <a:ea typeface="Helvetica"/>
                <a:cs typeface="Helvetica"/>
                <a:sym typeface="Helvetica"/>
              </a:defRPr>
            </a:pPr>
            <a:r>
              <a:t>taste &amp; </a:t>
            </a:r>
          </a:p>
          <a:p>
            <a:pPr marL="40639" marR="40639" defTabSz="914400">
              <a:defRPr b="1" sz="1800">
                <a:uFill>
                  <a:solidFill>
                    <a:srgbClr val="000000"/>
                  </a:solidFill>
                </a:uFill>
                <a:latin typeface="Helvetica"/>
                <a:ea typeface="Helvetica"/>
                <a:cs typeface="Helvetica"/>
                <a:sym typeface="Helvetica"/>
              </a:defRPr>
            </a:pPr>
            <a:r>
              <a:t>tongue</a:t>
            </a:r>
          </a:p>
        </p:txBody>
      </p:sp>
      <p:sp>
        <p:nvSpPr>
          <p:cNvPr id="887" name="hearing &amp;…"/>
          <p:cNvSpPr txBox="1"/>
          <p:nvPr/>
        </p:nvSpPr>
        <p:spPr>
          <a:xfrm>
            <a:off x="403449" y="4029075"/>
            <a:ext cx="1336227"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40639" marR="40639" defTabSz="914400">
              <a:defRPr b="1" sz="1800">
                <a:uFill>
                  <a:solidFill>
                    <a:srgbClr val="000000"/>
                  </a:solidFill>
                </a:uFill>
                <a:latin typeface="Helvetica"/>
                <a:ea typeface="Helvetica"/>
                <a:cs typeface="Helvetica"/>
                <a:sym typeface="Helvetica"/>
              </a:defRPr>
            </a:pPr>
            <a:r>
              <a:t>hearing &amp; </a:t>
            </a:r>
          </a:p>
          <a:p>
            <a:pPr marL="40639" marR="40639" defTabSz="914400">
              <a:defRPr b="1" sz="1800">
                <a:uFill>
                  <a:solidFill>
                    <a:srgbClr val="000000"/>
                  </a:solidFill>
                </a:uFill>
                <a:latin typeface="Helvetica"/>
                <a:ea typeface="Helvetica"/>
                <a:cs typeface="Helvetica"/>
                <a:sym typeface="Helvetica"/>
              </a:defRPr>
            </a:pPr>
            <a:r>
              <a:t>balance</a:t>
            </a:r>
          </a:p>
        </p:txBody>
      </p:sp>
      <p:sp>
        <p:nvSpPr>
          <p:cNvPr id="888" name="face"/>
          <p:cNvSpPr txBox="1"/>
          <p:nvPr/>
        </p:nvSpPr>
        <p:spPr>
          <a:xfrm>
            <a:off x="969962" y="3278187"/>
            <a:ext cx="61247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face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8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88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885">
                                            <p:bg/>
                                          </p:spTgt>
                                        </p:tgtEl>
                                        <p:attrNameLst>
                                          <p:attrName>style.visibility</p:attrName>
                                        </p:attrNameLst>
                                      </p:cBhvr>
                                      <p:to>
                                        <p:strVal val="visible"/>
                                      </p:to>
                                    </p:set>
                                  </p:childTnLst>
                                </p:cTn>
                              </p:par>
                              <p:par>
                                <p:cTn id="13" presetClass="entr" nodeType="withEffect" presetSubtype="0" presetID="1" grpId="2" fill="hold">
                                  <p:stCondLst>
                                    <p:cond delay="0"/>
                                  </p:stCondLst>
                                  <p:iterate type="el" backwards="0">
                                    <p:tmAbs val="0"/>
                                  </p:iterate>
                                  <p:childTnLst>
                                    <p:set>
                                      <p:cBhvr>
                                        <p:cTn id="14" fill="hold"/>
                                        <p:tgtEl>
                                          <p:spTgt spid="88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3" fill="hold">
                                  <p:stCondLst>
                                    <p:cond delay="0"/>
                                  </p:stCondLst>
                                  <p:iterate type="el" backwards="0">
                                    <p:tmAbs val="0"/>
                                  </p:iterate>
                                  <p:childTnLst>
                                    <p:set>
                                      <p:cBhvr>
                                        <p:cTn id="18" fill="hold"/>
                                        <p:tgtEl>
                                          <p:spTgt spid="888">
                                            <p:bg/>
                                          </p:spTgt>
                                        </p:tgtEl>
                                        <p:attrNameLst>
                                          <p:attrName>style.visibility</p:attrName>
                                        </p:attrNameLst>
                                      </p:cBhvr>
                                      <p:to>
                                        <p:strVal val="visible"/>
                                      </p:to>
                                    </p:set>
                                  </p:childTnLst>
                                </p:cTn>
                              </p:par>
                              <p:par>
                                <p:cTn id="19" presetClass="entr" nodeType="withEffect" presetSubtype="0" presetID="1" grpId="3" fill="hold">
                                  <p:stCondLst>
                                    <p:cond delay="0"/>
                                  </p:stCondLst>
                                  <p:iterate type="el" backwards="0">
                                    <p:tmAbs val="0"/>
                                  </p:iterate>
                                  <p:childTnLst>
                                    <p:set>
                                      <p:cBhvr>
                                        <p:cTn id="20" fill="hold"/>
                                        <p:tgtEl>
                                          <p:spTgt spid="88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4" fill="hold">
                                  <p:stCondLst>
                                    <p:cond delay="0"/>
                                  </p:stCondLst>
                                  <p:iterate type="el" backwards="0">
                                    <p:tmAbs val="0"/>
                                  </p:iterate>
                                  <p:childTnLst>
                                    <p:set>
                                      <p:cBhvr>
                                        <p:cTn id="24" fill="hold"/>
                                        <p:tgtEl>
                                          <p:spTgt spid="887">
                                            <p:bg/>
                                          </p:spTgt>
                                        </p:tgtEl>
                                        <p:attrNameLst>
                                          <p:attrName>style.visibility</p:attrName>
                                        </p:attrNameLst>
                                      </p:cBhvr>
                                      <p:to>
                                        <p:strVal val="visible"/>
                                      </p:to>
                                    </p:set>
                                  </p:childTnLst>
                                </p:cTn>
                              </p:par>
                              <p:par>
                                <p:cTn id="25" presetClass="entr" nodeType="withEffect" presetSubtype="0" presetID="1" grpId="4" fill="hold">
                                  <p:stCondLst>
                                    <p:cond delay="0"/>
                                  </p:stCondLst>
                                  <p:iterate type="el" backwards="0">
                                    <p:tmAbs val="0"/>
                                  </p:iterate>
                                  <p:childTnLst>
                                    <p:set>
                                      <p:cBhvr>
                                        <p:cTn id="26" fill="hold"/>
                                        <p:tgtEl>
                                          <p:spTgt spid="88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4" fill="hold">
                                  <p:stCondLst>
                                    <p:cond delay="0"/>
                                  </p:stCondLst>
                                  <p:iterate type="el" backwards="0">
                                    <p:tmAbs val="0"/>
                                  </p:iterate>
                                  <p:childTnLst>
                                    <p:set>
                                      <p:cBhvr>
                                        <p:cTn id="30" fill="hold"/>
                                        <p:tgtEl>
                                          <p:spTgt spid="88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5" fill="hold">
                                  <p:stCondLst>
                                    <p:cond delay="0"/>
                                  </p:stCondLst>
                                  <p:iterate type="el" backwards="0">
                                    <p:tmAbs val="0"/>
                                  </p:iterate>
                                  <p:childTnLst>
                                    <p:set>
                                      <p:cBhvr>
                                        <p:cTn id="34" fill="hold"/>
                                        <p:tgtEl>
                                          <p:spTgt spid="886">
                                            <p:bg/>
                                          </p:spTgt>
                                        </p:tgtEl>
                                        <p:attrNameLst>
                                          <p:attrName>style.visibility</p:attrName>
                                        </p:attrNameLst>
                                      </p:cBhvr>
                                      <p:to>
                                        <p:strVal val="visible"/>
                                      </p:to>
                                    </p:set>
                                  </p:childTnLst>
                                </p:cTn>
                              </p:par>
                              <p:par>
                                <p:cTn id="35" presetClass="entr" nodeType="withEffect" presetSubtype="0" presetID="1" grpId="5" fill="hold">
                                  <p:stCondLst>
                                    <p:cond delay="0"/>
                                  </p:stCondLst>
                                  <p:iterate type="el" backwards="0">
                                    <p:tmAbs val="0"/>
                                  </p:iterate>
                                  <p:childTnLst>
                                    <p:set>
                                      <p:cBhvr>
                                        <p:cTn id="36" fill="hold"/>
                                        <p:tgtEl>
                                          <p:spTgt spid="88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5" fill="hold">
                                  <p:stCondLst>
                                    <p:cond delay="0"/>
                                  </p:stCondLst>
                                  <p:iterate type="el" backwards="0">
                                    <p:tmAbs val="0"/>
                                  </p:iterate>
                                  <p:childTnLst>
                                    <p:set>
                                      <p:cBhvr>
                                        <p:cTn id="40" fill="hold"/>
                                        <p:tgtEl>
                                          <p:spTgt spid="886">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86" grpId="5"/>
      <p:bldP build="p" bldLvl="5" animBg="1" rev="0" advAuto="0" spid="888" grpId="3"/>
      <p:bldP build="p" bldLvl="5" animBg="1" rev="0" advAuto="0" spid="885" grpId="2"/>
      <p:bldP build="p" bldLvl="5" animBg="1" rev="0" advAuto="0" spid="884" grpId="1"/>
      <p:bldP build="p" bldLvl="5" animBg="1" rev="0" advAuto="0" spid="887" grpId="4"/>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0" name="Oval"/>
          <p:cNvSpPr/>
          <p:nvPr/>
        </p:nvSpPr>
        <p:spPr>
          <a:xfrm>
            <a:off x="8340725" y="5003800"/>
            <a:ext cx="225425" cy="590551"/>
          </a:xfrm>
          <a:prstGeom prst="ellipse">
            <a:avLst/>
          </a:prstGeom>
          <a:solidFill>
            <a:srgbClr val="FF7E79">
              <a:alpha val="33999"/>
            </a:srgbClr>
          </a:solidFill>
          <a:ln w="12700"/>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891" name="Rectangle"/>
          <p:cNvSpPr/>
          <p:nvPr/>
        </p:nvSpPr>
        <p:spPr>
          <a:xfrm>
            <a:off x="8291512" y="4975225"/>
            <a:ext cx="138113" cy="619125"/>
          </a:xfrm>
          <a:prstGeom prst="rect">
            <a:avLst/>
          </a:prstGeom>
          <a:solidFill>
            <a:srgbClr val="FFFFFF"/>
          </a:solidFill>
          <a:ln w="12700">
            <a:miter lim="400000"/>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892" name="cerebellum"/>
          <p:cNvSpPr txBox="1"/>
          <p:nvPr/>
        </p:nvSpPr>
        <p:spPr>
          <a:xfrm>
            <a:off x="2817812" y="976312"/>
            <a:ext cx="136201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cerebellum</a:t>
            </a:r>
          </a:p>
        </p:txBody>
      </p:sp>
      <p:grpSp>
        <p:nvGrpSpPr>
          <p:cNvPr id="895" name="Group"/>
          <p:cNvGrpSpPr/>
          <p:nvPr/>
        </p:nvGrpSpPr>
        <p:grpSpPr>
          <a:xfrm>
            <a:off x="1971675" y="2884487"/>
            <a:ext cx="6456363" cy="3098801"/>
            <a:chOff x="0" y="0"/>
            <a:chExt cx="6456362" cy="3098800"/>
          </a:xfrm>
        </p:grpSpPr>
        <p:sp>
          <p:nvSpPr>
            <p:cNvPr id="893" name="Rectangle"/>
            <p:cNvSpPr/>
            <p:nvPr/>
          </p:nvSpPr>
          <p:spPr>
            <a:xfrm>
              <a:off x="0" y="0"/>
              <a:ext cx="6456363" cy="3098800"/>
            </a:xfrm>
            <a:prstGeom prst="rect">
              <a:avLst/>
            </a:prstGeom>
            <a:solidFill>
              <a:srgbClr val="FF7E79">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94" name="Text"/>
            <p:cNvSpPr txBox="1"/>
            <p:nvPr/>
          </p:nvSpPr>
          <p:spPr>
            <a:xfrm>
              <a:off x="3118955" y="1358899"/>
              <a:ext cx="21845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 </a:t>
              </a:r>
            </a:p>
          </p:txBody>
        </p:sp>
      </p:grpSp>
      <p:grpSp>
        <p:nvGrpSpPr>
          <p:cNvPr id="899" name="Group"/>
          <p:cNvGrpSpPr/>
          <p:nvPr/>
        </p:nvGrpSpPr>
        <p:grpSpPr>
          <a:xfrm rot="16200000">
            <a:off x="4864893" y="1913731"/>
            <a:ext cx="639764" cy="6737351"/>
            <a:chOff x="0" y="0"/>
            <a:chExt cx="639762" cy="6737350"/>
          </a:xfrm>
        </p:grpSpPr>
        <p:sp>
          <p:nvSpPr>
            <p:cNvPr id="896" name="Shape"/>
            <p:cNvSpPr/>
            <p:nvPr/>
          </p:nvSpPr>
          <p:spPr>
            <a:xfrm>
              <a:off x="0" y="0"/>
              <a:ext cx="639763" cy="67373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206"/>
                    <a:pt x="0" y="459"/>
                  </a:cubicBezTo>
                  <a:lnTo>
                    <a:pt x="0" y="21141"/>
                  </a:lnTo>
                  <a:cubicBezTo>
                    <a:pt x="0" y="21394"/>
                    <a:pt x="4835" y="21600"/>
                    <a:pt x="10800" y="21600"/>
                  </a:cubicBezTo>
                  <a:cubicBezTo>
                    <a:pt x="16765" y="21600"/>
                    <a:pt x="21600" y="21394"/>
                    <a:pt x="21600" y="21141"/>
                  </a:cubicBezTo>
                  <a:lnTo>
                    <a:pt x="21600" y="459"/>
                  </a:lnTo>
                  <a:cubicBezTo>
                    <a:pt x="21600" y="206"/>
                    <a:pt x="16765" y="0"/>
                    <a:pt x="10800" y="0"/>
                  </a:cubicBezTo>
                  <a:close/>
                </a:path>
              </a:pathLst>
            </a:custGeom>
            <a:solidFill>
              <a:srgbClr val="FFFFFF">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97" name="Shape"/>
            <p:cNvSpPr/>
            <p:nvPr/>
          </p:nvSpPr>
          <p:spPr>
            <a:xfrm>
              <a:off x="0" y="0"/>
              <a:ext cx="639763" cy="286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0"/>
                    <a:pt x="0" y="10788"/>
                  </a:cubicBezTo>
                  <a:cubicBezTo>
                    <a:pt x="0" y="16759"/>
                    <a:pt x="4835" y="21600"/>
                    <a:pt x="10800" y="21600"/>
                  </a:cubicBezTo>
                  <a:cubicBezTo>
                    <a:pt x="16765" y="21600"/>
                    <a:pt x="21600" y="16759"/>
                    <a:pt x="21600" y="10788"/>
                  </a:cubicBezTo>
                  <a:cubicBezTo>
                    <a:pt x="21600" y="4830"/>
                    <a:pt x="16765" y="0"/>
                    <a:pt x="10800" y="0"/>
                  </a:cubicBezTo>
                  <a:close/>
                </a:path>
              </a:pathLst>
            </a:custGeom>
            <a:solidFill>
              <a:srgbClr val="FFFFFF">
                <a:alpha val="33999"/>
              </a:srgbClr>
            </a:solidFill>
            <a:ln w="12700" cap="flat">
              <a:noFill/>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898" name="Line"/>
            <p:cNvSpPr/>
            <p:nvPr/>
          </p:nvSpPr>
          <p:spPr>
            <a:xfrm>
              <a:off x="0" y="143168"/>
              <a:ext cx="639763" cy="1434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900" name="Rectangle"/>
          <p:cNvSpPr/>
          <p:nvPr/>
        </p:nvSpPr>
        <p:spPr>
          <a:xfrm>
            <a:off x="1970087" y="1552575"/>
            <a:ext cx="1112838" cy="1222375"/>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01" name="Square"/>
          <p:cNvSpPr/>
          <p:nvPr/>
        </p:nvSpPr>
        <p:spPr>
          <a:xfrm>
            <a:off x="3086100" y="1558925"/>
            <a:ext cx="758825" cy="762000"/>
          </a:xfrm>
          <a:prstGeom prst="rect">
            <a:avLst/>
          </a:prstGeom>
          <a:blipFill>
            <a:blip r:embed="rId2"/>
          </a:blip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02" name="Rectangle"/>
          <p:cNvSpPr/>
          <p:nvPr/>
        </p:nvSpPr>
        <p:spPr>
          <a:xfrm>
            <a:off x="3082925" y="2320925"/>
            <a:ext cx="769938" cy="452438"/>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03" name="Rectangle"/>
          <p:cNvSpPr/>
          <p:nvPr/>
        </p:nvSpPr>
        <p:spPr>
          <a:xfrm>
            <a:off x="3862387" y="2474912"/>
            <a:ext cx="4583113" cy="295276"/>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04" name="cerebrum"/>
          <p:cNvSpPr txBox="1"/>
          <p:nvPr/>
        </p:nvSpPr>
        <p:spPr>
          <a:xfrm>
            <a:off x="1276350" y="1046162"/>
            <a:ext cx="119681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cerebrum</a:t>
            </a:r>
          </a:p>
        </p:txBody>
      </p:sp>
      <p:sp>
        <p:nvSpPr>
          <p:cNvPr id="905" name="brainstem"/>
          <p:cNvSpPr txBox="1"/>
          <p:nvPr/>
        </p:nvSpPr>
        <p:spPr>
          <a:xfrm>
            <a:off x="3956050" y="1793875"/>
            <a:ext cx="1247488"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brainstem</a:t>
            </a:r>
          </a:p>
        </p:txBody>
      </p:sp>
      <p:sp>
        <p:nvSpPr>
          <p:cNvPr id="906" name="spinal cord"/>
          <p:cNvSpPr txBox="1"/>
          <p:nvPr/>
        </p:nvSpPr>
        <p:spPr>
          <a:xfrm>
            <a:off x="5359400" y="2146300"/>
            <a:ext cx="1374401"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spinal cord</a:t>
            </a:r>
          </a:p>
        </p:txBody>
      </p:sp>
      <p:sp>
        <p:nvSpPr>
          <p:cNvPr id="907" name="Line"/>
          <p:cNvSpPr/>
          <p:nvPr/>
        </p:nvSpPr>
        <p:spPr>
          <a:xfrm>
            <a:off x="2035175" y="1425575"/>
            <a:ext cx="255588" cy="365125"/>
          </a:xfrm>
          <a:prstGeom prst="line">
            <a:avLst/>
          </a:prstGeom>
          <a:ln w="127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908" name="Line"/>
          <p:cNvSpPr/>
          <p:nvPr/>
        </p:nvSpPr>
        <p:spPr>
          <a:xfrm>
            <a:off x="3471862" y="1439862"/>
            <a:ext cx="6351" cy="400051"/>
          </a:xfrm>
          <a:prstGeom prst="line">
            <a:avLst/>
          </a:prstGeom>
          <a:ln w="127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909" name="Line"/>
          <p:cNvSpPr/>
          <p:nvPr/>
        </p:nvSpPr>
        <p:spPr>
          <a:xfrm flipH="1">
            <a:off x="3694112" y="2208212"/>
            <a:ext cx="298451" cy="255588"/>
          </a:xfrm>
          <a:prstGeom prst="line">
            <a:avLst/>
          </a:prstGeom>
          <a:ln w="127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910" name="GI tract"/>
          <p:cNvSpPr txBox="1"/>
          <p:nvPr/>
        </p:nvSpPr>
        <p:spPr>
          <a:xfrm>
            <a:off x="3322637" y="5119687"/>
            <a:ext cx="95526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GI tract</a:t>
            </a:r>
          </a:p>
        </p:txBody>
      </p:sp>
      <p:sp>
        <p:nvSpPr>
          <p:cNvPr id="911" name="Oval"/>
          <p:cNvSpPr/>
          <p:nvPr/>
        </p:nvSpPr>
        <p:spPr>
          <a:xfrm>
            <a:off x="1822450" y="4987925"/>
            <a:ext cx="276225" cy="608013"/>
          </a:xfrm>
          <a:prstGeom prst="ellipse">
            <a:avLst/>
          </a:prstGeom>
          <a:solidFill>
            <a:srgbClr val="FFFFFF"/>
          </a:solidFill>
          <a:ln w="12700">
            <a:solidFill>
              <a:srgbClr val="FFFFFF"/>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12" name="Oval"/>
          <p:cNvSpPr/>
          <p:nvPr/>
        </p:nvSpPr>
        <p:spPr>
          <a:xfrm>
            <a:off x="4500562" y="3370262"/>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13" name="Oval"/>
          <p:cNvSpPr/>
          <p:nvPr/>
        </p:nvSpPr>
        <p:spPr>
          <a:xfrm>
            <a:off x="4543425" y="3522662"/>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916" name="Group"/>
          <p:cNvGrpSpPr/>
          <p:nvPr/>
        </p:nvGrpSpPr>
        <p:grpSpPr>
          <a:xfrm>
            <a:off x="4581387" y="3278187"/>
            <a:ext cx="192363" cy="355601"/>
            <a:chOff x="0" y="0"/>
            <a:chExt cx="192361" cy="355600"/>
          </a:xfrm>
        </p:grpSpPr>
        <p:sp>
          <p:nvSpPr>
            <p:cNvPr id="914"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15"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grpSp>
        <p:nvGrpSpPr>
          <p:cNvPr id="919" name="Group"/>
          <p:cNvGrpSpPr/>
          <p:nvPr/>
        </p:nvGrpSpPr>
        <p:grpSpPr>
          <a:xfrm>
            <a:off x="4546462" y="3086099"/>
            <a:ext cx="192363" cy="355601"/>
            <a:chOff x="0" y="0"/>
            <a:chExt cx="192361" cy="355600"/>
          </a:xfrm>
        </p:grpSpPr>
        <p:sp>
          <p:nvSpPr>
            <p:cNvPr id="917"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18"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920" name="Line"/>
          <p:cNvSpPr/>
          <p:nvPr/>
        </p:nvSpPr>
        <p:spPr>
          <a:xfrm>
            <a:off x="4638675" y="2498725"/>
            <a:ext cx="1588" cy="712788"/>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21" name="Line"/>
          <p:cNvSpPr/>
          <p:nvPr/>
        </p:nvSpPr>
        <p:spPr>
          <a:xfrm>
            <a:off x="4667250" y="2508250"/>
            <a:ext cx="7938" cy="895350"/>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22" name="Line"/>
          <p:cNvSpPr/>
          <p:nvPr/>
        </p:nvSpPr>
        <p:spPr>
          <a:xfrm>
            <a:off x="4541837" y="2516187"/>
            <a:ext cx="1588" cy="842963"/>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23" name="Line"/>
          <p:cNvSpPr/>
          <p:nvPr/>
        </p:nvSpPr>
        <p:spPr>
          <a:xfrm>
            <a:off x="4578350" y="2525712"/>
            <a:ext cx="1588" cy="985838"/>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24" name="Line"/>
          <p:cNvSpPr/>
          <p:nvPr/>
        </p:nvSpPr>
        <p:spPr>
          <a:xfrm>
            <a:off x="4551362" y="4824412"/>
            <a:ext cx="227013"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25" name="Line"/>
          <p:cNvSpPr/>
          <p:nvPr/>
        </p:nvSpPr>
        <p:spPr>
          <a:xfrm>
            <a:off x="4603750" y="4840287"/>
            <a:ext cx="227012"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26" name="Line"/>
          <p:cNvSpPr/>
          <p:nvPr/>
        </p:nvSpPr>
        <p:spPr>
          <a:xfrm>
            <a:off x="4659312" y="4835525"/>
            <a:ext cx="227013" cy="857250"/>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27" name="Line"/>
          <p:cNvSpPr/>
          <p:nvPr/>
        </p:nvSpPr>
        <p:spPr>
          <a:xfrm>
            <a:off x="4714875" y="4830762"/>
            <a:ext cx="227012"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28" name="Line"/>
          <p:cNvSpPr/>
          <p:nvPr/>
        </p:nvSpPr>
        <p:spPr>
          <a:xfrm>
            <a:off x="4540250" y="3468687"/>
            <a:ext cx="9525" cy="138747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29" name="Line"/>
          <p:cNvSpPr/>
          <p:nvPr/>
        </p:nvSpPr>
        <p:spPr>
          <a:xfrm>
            <a:off x="4595812" y="3454400"/>
            <a:ext cx="9526" cy="138747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30" name="Line"/>
          <p:cNvSpPr/>
          <p:nvPr/>
        </p:nvSpPr>
        <p:spPr>
          <a:xfrm>
            <a:off x="4659312" y="3487737"/>
            <a:ext cx="9526" cy="138747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31" name="Line"/>
          <p:cNvSpPr/>
          <p:nvPr/>
        </p:nvSpPr>
        <p:spPr>
          <a:xfrm>
            <a:off x="4703762" y="3452812"/>
            <a:ext cx="9526" cy="138747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32" name="Line"/>
          <p:cNvSpPr/>
          <p:nvPr/>
        </p:nvSpPr>
        <p:spPr>
          <a:xfrm>
            <a:off x="4559300" y="5664200"/>
            <a:ext cx="1588" cy="3143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33" name="Line"/>
          <p:cNvSpPr/>
          <p:nvPr/>
        </p:nvSpPr>
        <p:spPr>
          <a:xfrm flipH="1">
            <a:off x="4603750" y="5692775"/>
            <a:ext cx="3175" cy="2889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34" name="Line"/>
          <p:cNvSpPr/>
          <p:nvPr/>
        </p:nvSpPr>
        <p:spPr>
          <a:xfrm>
            <a:off x="4664075" y="5692775"/>
            <a:ext cx="1588" cy="284163"/>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35" name="Line"/>
          <p:cNvSpPr/>
          <p:nvPr/>
        </p:nvSpPr>
        <p:spPr>
          <a:xfrm>
            <a:off x="4740275" y="5662612"/>
            <a:ext cx="1588" cy="3143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36" name="Rectangle"/>
          <p:cNvSpPr/>
          <p:nvPr/>
        </p:nvSpPr>
        <p:spPr>
          <a:xfrm>
            <a:off x="3860800" y="5975350"/>
            <a:ext cx="374651" cy="628650"/>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37" name="Rectangle"/>
          <p:cNvSpPr/>
          <p:nvPr/>
        </p:nvSpPr>
        <p:spPr>
          <a:xfrm>
            <a:off x="7192962" y="5983287"/>
            <a:ext cx="374651" cy="628651"/>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38" name="Oval"/>
          <p:cNvSpPr/>
          <p:nvPr/>
        </p:nvSpPr>
        <p:spPr>
          <a:xfrm>
            <a:off x="7232650" y="2628900"/>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39" name="Oval"/>
          <p:cNvSpPr/>
          <p:nvPr/>
        </p:nvSpPr>
        <p:spPr>
          <a:xfrm>
            <a:off x="7312025" y="2543175"/>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942" name="Group"/>
          <p:cNvGrpSpPr/>
          <p:nvPr/>
        </p:nvGrpSpPr>
        <p:grpSpPr>
          <a:xfrm>
            <a:off x="7349988" y="2493962"/>
            <a:ext cx="192362" cy="355601"/>
            <a:chOff x="0" y="0"/>
            <a:chExt cx="192361" cy="355600"/>
          </a:xfrm>
        </p:grpSpPr>
        <p:sp>
          <p:nvSpPr>
            <p:cNvPr id="940" name="Oval"/>
            <p:cNvSpPr/>
            <p:nvPr/>
          </p:nvSpPr>
          <p:spPr>
            <a:xfrm>
              <a:off x="46174" y="12065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41"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943" name="Line"/>
          <p:cNvSpPr/>
          <p:nvPr/>
        </p:nvSpPr>
        <p:spPr>
          <a:xfrm>
            <a:off x="7313612" y="4937125"/>
            <a:ext cx="227013" cy="857250"/>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44" name="Line"/>
          <p:cNvSpPr/>
          <p:nvPr/>
        </p:nvSpPr>
        <p:spPr>
          <a:xfrm>
            <a:off x="7366000" y="4953000"/>
            <a:ext cx="227012" cy="857250"/>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45" name="Line"/>
          <p:cNvSpPr/>
          <p:nvPr/>
        </p:nvSpPr>
        <p:spPr>
          <a:xfrm>
            <a:off x="7421562" y="4948237"/>
            <a:ext cx="227013"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46" name="Line"/>
          <p:cNvSpPr/>
          <p:nvPr/>
        </p:nvSpPr>
        <p:spPr>
          <a:xfrm>
            <a:off x="7477125" y="4943475"/>
            <a:ext cx="227012" cy="857250"/>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47" name="Line"/>
          <p:cNvSpPr/>
          <p:nvPr/>
        </p:nvSpPr>
        <p:spPr>
          <a:xfrm>
            <a:off x="7302500" y="2722562"/>
            <a:ext cx="9525" cy="2246313"/>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48" name="Line"/>
          <p:cNvSpPr/>
          <p:nvPr/>
        </p:nvSpPr>
        <p:spPr>
          <a:xfrm>
            <a:off x="7351712" y="2722562"/>
            <a:ext cx="15876" cy="22320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49" name="Line"/>
          <p:cNvSpPr/>
          <p:nvPr/>
        </p:nvSpPr>
        <p:spPr>
          <a:xfrm>
            <a:off x="7413625" y="2747962"/>
            <a:ext cx="17463" cy="2239963"/>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50" name="Line"/>
          <p:cNvSpPr/>
          <p:nvPr/>
        </p:nvSpPr>
        <p:spPr>
          <a:xfrm>
            <a:off x="7473950" y="2720975"/>
            <a:ext cx="1588" cy="22320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51" name="Line"/>
          <p:cNvSpPr/>
          <p:nvPr/>
        </p:nvSpPr>
        <p:spPr>
          <a:xfrm flipH="1">
            <a:off x="7305675" y="5776912"/>
            <a:ext cx="15875" cy="455613"/>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52" name="Line"/>
          <p:cNvSpPr/>
          <p:nvPr/>
        </p:nvSpPr>
        <p:spPr>
          <a:xfrm>
            <a:off x="7369175" y="5805487"/>
            <a:ext cx="3175" cy="4159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53" name="Line"/>
          <p:cNvSpPr/>
          <p:nvPr/>
        </p:nvSpPr>
        <p:spPr>
          <a:xfrm>
            <a:off x="7426325" y="5805487"/>
            <a:ext cx="1588" cy="425451"/>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54" name="Line"/>
          <p:cNvSpPr/>
          <p:nvPr/>
        </p:nvSpPr>
        <p:spPr>
          <a:xfrm flipH="1">
            <a:off x="7496175" y="5775325"/>
            <a:ext cx="6350" cy="411163"/>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55" name="Oval"/>
          <p:cNvSpPr/>
          <p:nvPr/>
        </p:nvSpPr>
        <p:spPr>
          <a:xfrm>
            <a:off x="7299325" y="2651125"/>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56" name="Oval"/>
          <p:cNvSpPr/>
          <p:nvPr/>
        </p:nvSpPr>
        <p:spPr>
          <a:xfrm>
            <a:off x="6219825" y="2624137"/>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57" name="Oval"/>
          <p:cNvSpPr/>
          <p:nvPr/>
        </p:nvSpPr>
        <p:spPr>
          <a:xfrm>
            <a:off x="6299200" y="2538412"/>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960" name="Group"/>
          <p:cNvGrpSpPr/>
          <p:nvPr/>
        </p:nvGrpSpPr>
        <p:grpSpPr>
          <a:xfrm>
            <a:off x="6337162" y="2489199"/>
            <a:ext cx="192363" cy="355601"/>
            <a:chOff x="0" y="0"/>
            <a:chExt cx="192361" cy="355600"/>
          </a:xfrm>
        </p:grpSpPr>
        <p:sp>
          <p:nvSpPr>
            <p:cNvPr id="958"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59"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961" name="Oval"/>
          <p:cNvSpPr/>
          <p:nvPr/>
        </p:nvSpPr>
        <p:spPr>
          <a:xfrm>
            <a:off x="6286500" y="2646362"/>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62" name="Line"/>
          <p:cNvSpPr/>
          <p:nvPr/>
        </p:nvSpPr>
        <p:spPr>
          <a:xfrm>
            <a:off x="6267450" y="2695575"/>
            <a:ext cx="9525" cy="2246313"/>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63" name="Line"/>
          <p:cNvSpPr/>
          <p:nvPr/>
        </p:nvSpPr>
        <p:spPr>
          <a:xfrm>
            <a:off x="6316662" y="2695575"/>
            <a:ext cx="15876" cy="22320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64" name="Line"/>
          <p:cNvSpPr/>
          <p:nvPr/>
        </p:nvSpPr>
        <p:spPr>
          <a:xfrm>
            <a:off x="6378575" y="2720975"/>
            <a:ext cx="17463" cy="2239963"/>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65" name="Line"/>
          <p:cNvSpPr/>
          <p:nvPr/>
        </p:nvSpPr>
        <p:spPr>
          <a:xfrm>
            <a:off x="6438900" y="2693987"/>
            <a:ext cx="1588" cy="22320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966" name="Oval"/>
          <p:cNvSpPr/>
          <p:nvPr/>
        </p:nvSpPr>
        <p:spPr>
          <a:xfrm>
            <a:off x="6216650" y="3643312"/>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967" name="Oval"/>
          <p:cNvSpPr/>
          <p:nvPr/>
        </p:nvSpPr>
        <p:spPr>
          <a:xfrm>
            <a:off x="6296025" y="3557587"/>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970" name="Group"/>
          <p:cNvGrpSpPr/>
          <p:nvPr/>
        </p:nvGrpSpPr>
        <p:grpSpPr>
          <a:xfrm>
            <a:off x="6333987" y="3508374"/>
            <a:ext cx="192363" cy="355601"/>
            <a:chOff x="0" y="0"/>
            <a:chExt cx="192361" cy="355600"/>
          </a:xfrm>
        </p:grpSpPr>
        <p:sp>
          <p:nvSpPr>
            <p:cNvPr id="968"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69"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971" name="Oval"/>
          <p:cNvSpPr/>
          <p:nvPr/>
        </p:nvSpPr>
        <p:spPr>
          <a:xfrm>
            <a:off x="6283325" y="3665537"/>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976" name="Group"/>
          <p:cNvGrpSpPr/>
          <p:nvPr/>
        </p:nvGrpSpPr>
        <p:grpSpPr>
          <a:xfrm>
            <a:off x="5383212" y="5078412"/>
            <a:ext cx="677863" cy="107951"/>
            <a:chOff x="0" y="0"/>
            <a:chExt cx="677862" cy="107949"/>
          </a:xfrm>
        </p:grpSpPr>
        <p:sp>
          <p:nvSpPr>
            <p:cNvPr id="972" name="Line"/>
            <p:cNvSpPr/>
            <p:nvPr/>
          </p:nvSpPr>
          <p:spPr>
            <a:xfrm>
              <a:off x="0" y="0"/>
              <a:ext cx="627063" cy="2857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973" name="Line"/>
            <p:cNvSpPr/>
            <p:nvPr/>
          </p:nvSpPr>
          <p:spPr>
            <a:xfrm>
              <a:off x="25400" y="55562"/>
              <a:ext cx="627063" cy="2857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974" name="Line"/>
            <p:cNvSpPr/>
            <p:nvPr/>
          </p:nvSpPr>
          <p:spPr>
            <a:xfrm>
              <a:off x="50800" y="79375"/>
              <a:ext cx="627063" cy="2857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975" name="Line"/>
            <p:cNvSpPr/>
            <p:nvPr/>
          </p:nvSpPr>
          <p:spPr>
            <a:xfrm>
              <a:off x="23812" y="33337"/>
              <a:ext cx="627063" cy="2857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grpSp>
        <p:nvGrpSpPr>
          <p:cNvPr id="1004" name="Group"/>
          <p:cNvGrpSpPr/>
          <p:nvPr/>
        </p:nvGrpSpPr>
        <p:grpSpPr>
          <a:xfrm>
            <a:off x="5183187" y="4967287"/>
            <a:ext cx="1481138" cy="681039"/>
            <a:chOff x="0" y="0"/>
            <a:chExt cx="1481137" cy="681037"/>
          </a:xfrm>
        </p:grpSpPr>
        <p:sp>
          <p:nvSpPr>
            <p:cNvPr id="977" name="Oval"/>
            <p:cNvSpPr/>
            <p:nvPr/>
          </p:nvSpPr>
          <p:spPr>
            <a:xfrm>
              <a:off x="65087" y="714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78" name="Oval"/>
            <p:cNvSpPr/>
            <p:nvPr/>
          </p:nvSpPr>
          <p:spPr>
            <a:xfrm>
              <a:off x="142875" y="13335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79" name="Oval"/>
            <p:cNvSpPr/>
            <p:nvPr/>
          </p:nvSpPr>
          <p:spPr>
            <a:xfrm>
              <a:off x="79375" y="1730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80" name="Oval"/>
            <p:cNvSpPr/>
            <p:nvPr/>
          </p:nvSpPr>
          <p:spPr>
            <a:xfrm>
              <a:off x="142875" y="23495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81" name="Oval"/>
            <p:cNvSpPr/>
            <p:nvPr/>
          </p:nvSpPr>
          <p:spPr>
            <a:xfrm>
              <a:off x="57150" y="244475"/>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82" name="Oval"/>
            <p:cNvSpPr/>
            <p:nvPr/>
          </p:nvSpPr>
          <p:spPr>
            <a:xfrm>
              <a:off x="0" y="15875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989" name="Group"/>
            <p:cNvGrpSpPr/>
            <p:nvPr/>
          </p:nvGrpSpPr>
          <p:grpSpPr>
            <a:xfrm>
              <a:off x="831850" y="0"/>
              <a:ext cx="242888" cy="287338"/>
              <a:chOff x="0" y="0"/>
              <a:chExt cx="242887" cy="287337"/>
            </a:xfrm>
          </p:grpSpPr>
          <p:sp>
            <p:nvSpPr>
              <p:cNvPr id="983" name="Oval"/>
              <p:cNvSpPr/>
              <p:nvPr/>
            </p:nvSpPr>
            <p:spPr>
              <a:xfrm>
                <a:off x="65087" y="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84" name="Oval"/>
              <p:cNvSpPr/>
              <p:nvPr/>
            </p:nvSpPr>
            <p:spPr>
              <a:xfrm>
                <a:off x="142875" y="619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85" name="Oval"/>
              <p:cNvSpPr/>
              <p:nvPr/>
            </p:nvSpPr>
            <p:spPr>
              <a:xfrm>
                <a:off x="79375" y="10160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86" name="Oval"/>
              <p:cNvSpPr/>
              <p:nvPr/>
            </p:nvSpPr>
            <p:spPr>
              <a:xfrm>
                <a:off x="142875" y="1635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87" name="Oval"/>
              <p:cNvSpPr/>
              <p:nvPr/>
            </p:nvSpPr>
            <p:spPr>
              <a:xfrm>
                <a:off x="57150" y="1730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88" name="Oval"/>
              <p:cNvSpPr/>
              <p:nvPr/>
            </p:nvSpPr>
            <p:spPr>
              <a:xfrm>
                <a:off x="0" y="873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grpSp>
          <p:nvGrpSpPr>
            <p:cNvPr id="996" name="Group"/>
            <p:cNvGrpSpPr/>
            <p:nvPr/>
          </p:nvGrpSpPr>
          <p:grpSpPr>
            <a:xfrm>
              <a:off x="1238250" y="285750"/>
              <a:ext cx="242888" cy="287338"/>
              <a:chOff x="0" y="0"/>
              <a:chExt cx="242887" cy="287337"/>
            </a:xfrm>
          </p:grpSpPr>
          <p:sp>
            <p:nvSpPr>
              <p:cNvPr id="990" name="Oval"/>
              <p:cNvSpPr/>
              <p:nvPr/>
            </p:nvSpPr>
            <p:spPr>
              <a:xfrm>
                <a:off x="65087" y="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91" name="Oval"/>
              <p:cNvSpPr/>
              <p:nvPr/>
            </p:nvSpPr>
            <p:spPr>
              <a:xfrm>
                <a:off x="142875" y="619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92" name="Oval"/>
              <p:cNvSpPr/>
              <p:nvPr/>
            </p:nvSpPr>
            <p:spPr>
              <a:xfrm>
                <a:off x="79375" y="10160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93" name="Oval"/>
              <p:cNvSpPr/>
              <p:nvPr/>
            </p:nvSpPr>
            <p:spPr>
              <a:xfrm>
                <a:off x="142875" y="1635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94" name="Oval"/>
              <p:cNvSpPr/>
              <p:nvPr/>
            </p:nvSpPr>
            <p:spPr>
              <a:xfrm>
                <a:off x="57150" y="1730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95" name="Oval"/>
              <p:cNvSpPr/>
              <p:nvPr/>
            </p:nvSpPr>
            <p:spPr>
              <a:xfrm>
                <a:off x="0" y="873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grpSp>
          <p:nvGrpSpPr>
            <p:cNvPr id="1003" name="Group"/>
            <p:cNvGrpSpPr/>
            <p:nvPr/>
          </p:nvGrpSpPr>
          <p:grpSpPr>
            <a:xfrm>
              <a:off x="495300" y="393700"/>
              <a:ext cx="242888" cy="287338"/>
              <a:chOff x="0" y="0"/>
              <a:chExt cx="242887" cy="287337"/>
            </a:xfrm>
          </p:grpSpPr>
          <p:sp>
            <p:nvSpPr>
              <p:cNvPr id="997" name="Oval"/>
              <p:cNvSpPr/>
              <p:nvPr/>
            </p:nvSpPr>
            <p:spPr>
              <a:xfrm>
                <a:off x="65087" y="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98" name="Oval"/>
              <p:cNvSpPr/>
              <p:nvPr/>
            </p:nvSpPr>
            <p:spPr>
              <a:xfrm>
                <a:off x="142875" y="619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999" name="Oval"/>
              <p:cNvSpPr/>
              <p:nvPr/>
            </p:nvSpPr>
            <p:spPr>
              <a:xfrm>
                <a:off x="79375" y="10160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000" name="Oval"/>
              <p:cNvSpPr/>
              <p:nvPr/>
            </p:nvSpPr>
            <p:spPr>
              <a:xfrm>
                <a:off x="142875" y="1635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001" name="Oval"/>
              <p:cNvSpPr/>
              <p:nvPr/>
            </p:nvSpPr>
            <p:spPr>
              <a:xfrm>
                <a:off x="57150" y="1730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002" name="Oval"/>
              <p:cNvSpPr/>
              <p:nvPr/>
            </p:nvSpPr>
            <p:spPr>
              <a:xfrm>
                <a:off x="0" y="873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grpSp>
      <p:grpSp>
        <p:nvGrpSpPr>
          <p:cNvPr id="1009" name="Group"/>
          <p:cNvGrpSpPr/>
          <p:nvPr/>
        </p:nvGrpSpPr>
        <p:grpSpPr>
          <a:xfrm flipH="1" rot="10800000">
            <a:off x="5849937" y="5410200"/>
            <a:ext cx="663576" cy="130176"/>
            <a:chOff x="0" y="0"/>
            <a:chExt cx="663575" cy="130174"/>
          </a:xfrm>
        </p:grpSpPr>
        <p:sp>
          <p:nvSpPr>
            <p:cNvPr id="1005" name="Line"/>
            <p:cNvSpPr/>
            <p:nvPr/>
          </p:nvSpPr>
          <p:spPr>
            <a:xfrm>
              <a:off x="0" y="0"/>
              <a:ext cx="613846" cy="3445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006" name="Line"/>
            <p:cNvSpPr/>
            <p:nvPr/>
          </p:nvSpPr>
          <p:spPr>
            <a:xfrm>
              <a:off x="24864" y="67001"/>
              <a:ext cx="613847" cy="34459"/>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007" name="Line"/>
            <p:cNvSpPr/>
            <p:nvPr/>
          </p:nvSpPr>
          <p:spPr>
            <a:xfrm>
              <a:off x="49729" y="95717"/>
              <a:ext cx="613846" cy="3445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008" name="Line"/>
            <p:cNvSpPr/>
            <p:nvPr/>
          </p:nvSpPr>
          <p:spPr>
            <a:xfrm>
              <a:off x="23310" y="40201"/>
              <a:ext cx="613847" cy="3445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sp>
        <p:nvSpPr>
          <p:cNvPr id="1010" name="Line"/>
          <p:cNvSpPr/>
          <p:nvPr/>
        </p:nvSpPr>
        <p:spPr>
          <a:xfrm>
            <a:off x="5338762" y="5233987"/>
            <a:ext cx="342901" cy="2254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011" name="Line"/>
          <p:cNvSpPr/>
          <p:nvPr/>
        </p:nvSpPr>
        <p:spPr>
          <a:xfrm>
            <a:off x="5364162" y="5281612"/>
            <a:ext cx="342901" cy="2254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012" name="Line"/>
          <p:cNvSpPr/>
          <p:nvPr/>
        </p:nvSpPr>
        <p:spPr>
          <a:xfrm>
            <a:off x="5389562" y="5232400"/>
            <a:ext cx="342901" cy="2254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013" name="Line"/>
          <p:cNvSpPr/>
          <p:nvPr/>
        </p:nvSpPr>
        <p:spPr>
          <a:xfrm>
            <a:off x="5392737" y="5213350"/>
            <a:ext cx="342901" cy="2254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014" name="Line"/>
          <p:cNvSpPr/>
          <p:nvPr/>
        </p:nvSpPr>
        <p:spPr>
          <a:xfrm>
            <a:off x="6140450" y="5154612"/>
            <a:ext cx="342900" cy="2254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015" name="Line"/>
          <p:cNvSpPr/>
          <p:nvPr/>
        </p:nvSpPr>
        <p:spPr>
          <a:xfrm>
            <a:off x="6165850" y="5202237"/>
            <a:ext cx="342900" cy="2254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016" name="Line"/>
          <p:cNvSpPr/>
          <p:nvPr/>
        </p:nvSpPr>
        <p:spPr>
          <a:xfrm>
            <a:off x="6191250" y="5153025"/>
            <a:ext cx="342900" cy="2254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017" name="Line"/>
          <p:cNvSpPr/>
          <p:nvPr/>
        </p:nvSpPr>
        <p:spPr>
          <a:xfrm>
            <a:off x="6194425" y="5133975"/>
            <a:ext cx="342900" cy="2254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grpSp>
        <p:nvGrpSpPr>
          <p:cNvPr id="1032" name="Group"/>
          <p:cNvGrpSpPr/>
          <p:nvPr/>
        </p:nvGrpSpPr>
        <p:grpSpPr>
          <a:xfrm>
            <a:off x="1968500" y="2505074"/>
            <a:ext cx="1460637" cy="1165226"/>
            <a:chOff x="0" y="0"/>
            <a:chExt cx="1460636" cy="1165225"/>
          </a:xfrm>
        </p:grpSpPr>
        <p:sp>
          <p:nvSpPr>
            <p:cNvPr id="1018" name="Oval"/>
            <p:cNvSpPr/>
            <p:nvPr/>
          </p:nvSpPr>
          <p:spPr>
            <a:xfrm>
              <a:off x="1150937" y="1349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019" name="Oval"/>
            <p:cNvSpPr/>
            <p:nvPr/>
          </p:nvSpPr>
          <p:spPr>
            <a:xfrm>
              <a:off x="1230312" y="492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1022" name="Group"/>
            <p:cNvGrpSpPr/>
            <p:nvPr/>
          </p:nvGrpSpPr>
          <p:grpSpPr>
            <a:xfrm>
              <a:off x="1268275" y="-1"/>
              <a:ext cx="192362" cy="355601"/>
              <a:chOff x="0" y="0"/>
              <a:chExt cx="192361" cy="355600"/>
            </a:xfrm>
          </p:grpSpPr>
          <p:sp>
            <p:nvSpPr>
              <p:cNvPr id="1020"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021"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1023" name="Line"/>
            <p:cNvSpPr/>
            <p:nvPr/>
          </p:nvSpPr>
          <p:spPr>
            <a:xfrm>
              <a:off x="1220787" y="228600"/>
              <a:ext cx="3176" cy="819151"/>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024" name="Line"/>
            <p:cNvSpPr/>
            <p:nvPr/>
          </p:nvSpPr>
          <p:spPr>
            <a:xfrm>
              <a:off x="1270000" y="228600"/>
              <a:ext cx="7938" cy="87312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025" name="Line"/>
            <p:cNvSpPr/>
            <p:nvPr/>
          </p:nvSpPr>
          <p:spPr>
            <a:xfrm>
              <a:off x="1316037" y="246062"/>
              <a:ext cx="9526" cy="887414"/>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026" name="Line"/>
            <p:cNvSpPr/>
            <p:nvPr/>
          </p:nvSpPr>
          <p:spPr>
            <a:xfrm flipH="1">
              <a:off x="1371600" y="227012"/>
              <a:ext cx="4763" cy="90963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027" name="Oval"/>
            <p:cNvSpPr/>
            <p:nvPr/>
          </p:nvSpPr>
          <p:spPr>
            <a:xfrm>
              <a:off x="1217612" y="15716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028" name="Line"/>
            <p:cNvSpPr/>
            <p:nvPr/>
          </p:nvSpPr>
          <p:spPr>
            <a:xfrm>
              <a:off x="12700" y="1049337"/>
              <a:ext cx="1196975" cy="317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029" name="Line"/>
            <p:cNvSpPr/>
            <p:nvPr/>
          </p:nvSpPr>
          <p:spPr>
            <a:xfrm>
              <a:off x="0" y="1082675"/>
              <a:ext cx="1289050" cy="793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030" name="Line"/>
            <p:cNvSpPr/>
            <p:nvPr/>
          </p:nvSpPr>
          <p:spPr>
            <a:xfrm>
              <a:off x="0" y="1120775"/>
              <a:ext cx="1346201" cy="95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031" name="Line"/>
            <p:cNvSpPr/>
            <p:nvPr/>
          </p:nvSpPr>
          <p:spPr>
            <a:xfrm flipV="1">
              <a:off x="12700" y="1152525"/>
              <a:ext cx="1363663" cy="12700"/>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sp>
        <p:nvSpPr>
          <p:cNvPr id="1033" name="cranial nerve"/>
          <p:cNvSpPr txBox="1"/>
          <p:nvPr/>
        </p:nvSpPr>
        <p:spPr>
          <a:xfrm>
            <a:off x="2202656" y="3041650"/>
            <a:ext cx="8763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cranial nerve</a:t>
            </a:r>
          </a:p>
        </p:txBody>
      </p:sp>
      <p:sp>
        <p:nvSpPr>
          <p:cNvPr id="1034" name="sensory nerve"/>
          <p:cNvSpPr txBox="1"/>
          <p:nvPr/>
        </p:nvSpPr>
        <p:spPr>
          <a:xfrm>
            <a:off x="3625056" y="4197350"/>
            <a:ext cx="10033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sensory nerve</a:t>
            </a:r>
          </a:p>
        </p:txBody>
      </p:sp>
      <p:sp>
        <p:nvSpPr>
          <p:cNvPr id="1035" name="motor nerve"/>
          <p:cNvSpPr txBox="1"/>
          <p:nvPr/>
        </p:nvSpPr>
        <p:spPr>
          <a:xfrm>
            <a:off x="7359650" y="4089400"/>
            <a:ext cx="876300"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motor nerve</a:t>
            </a:r>
          </a:p>
        </p:txBody>
      </p:sp>
      <p:sp>
        <p:nvSpPr>
          <p:cNvPr id="1036" name="enteric NS"/>
          <p:cNvSpPr txBox="1"/>
          <p:nvPr/>
        </p:nvSpPr>
        <p:spPr>
          <a:xfrm>
            <a:off x="5700248" y="5576887"/>
            <a:ext cx="1034391"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spcBef>
                <a:spcPts val="800"/>
              </a:spcBef>
              <a:defRPr b="1" sz="1400">
                <a:uFill>
                  <a:solidFill>
                    <a:srgbClr val="000000"/>
                  </a:solidFill>
                </a:uFill>
                <a:latin typeface="Helvetica"/>
                <a:ea typeface="Helvetica"/>
                <a:cs typeface="Helvetica"/>
                <a:sym typeface="Helvetica"/>
              </a:defRPr>
            </a:lvl1pPr>
          </a:lstStyle>
          <a:p>
            <a:pPr/>
            <a:r>
              <a:t>enteric NS</a:t>
            </a:r>
          </a:p>
        </p:txBody>
      </p:sp>
      <p:sp>
        <p:nvSpPr>
          <p:cNvPr id="1037" name="autonomic nerve"/>
          <p:cNvSpPr txBox="1"/>
          <p:nvPr/>
        </p:nvSpPr>
        <p:spPr>
          <a:xfrm>
            <a:off x="5142706" y="4087812"/>
            <a:ext cx="1168401"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autonomic nerve</a:t>
            </a:r>
          </a:p>
        </p:txBody>
      </p:sp>
      <p:sp>
        <p:nvSpPr>
          <p:cNvPr id="1038" name="Rectangle"/>
          <p:cNvSpPr/>
          <p:nvPr/>
        </p:nvSpPr>
        <p:spPr>
          <a:xfrm>
            <a:off x="1970087" y="2779712"/>
            <a:ext cx="6462713" cy="96838"/>
          </a:xfrm>
          <a:prstGeom prst="rect">
            <a:avLst/>
          </a:prstGeom>
          <a:blipFill>
            <a:blip r:embed="rId3"/>
          </a:blip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039" name="Central vs Peripheral Nervous System…"/>
          <p:cNvSpPr txBox="1"/>
          <p:nvPr/>
        </p:nvSpPr>
        <p:spPr>
          <a:xfrm>
            <a:off x="3076862" y="159543"/>
            <a:ext cx="5762339"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r" defTabSz="914400">
              <a:defRPr sz="2400">
                <a:uFill>
                  <a:solidFill>
                    <a:srgbClr val="000000"/>
                  </a:solidFill>
                </a:uFill>
                <a:latin typeface="+mn-lt"/>
                <a:ea typeface="+mn-ea"/>
                <a:cs typeface="+mn-cs"/>
                <a:sym typeface="Times"/>
              </a:defRPr>
            </a:pPr>
            <a:r>
              <a:rPr b="1">
                <a:solidFill>
                  <a:srgbClr val="FF2600"/>
                </a:solidFill>
                <a:uFill>
                  <a:solidFill>
                    <a:srgbClr val="FF2600"/>
                  </a:solidFill>
                </a:uFill>
                <a:latin typeface="Helvetica"/>
                <a:ea typeface="Helvetica"/>
                <a:cs typeface="Helvetica"/>
                <a:sym typeface="Helvetica"/>
              </a:rPr>
              <a:t>Central</a:t>
            </a:r>
            <a:r>
              <a:rPr b="1">
                <a:solidFill>
                  <a:srgbClr val="0433FF"/>
                </a:solidFill>
                <a:uFill>
                  <a:solidFill>
                    <a:srgbClr val="0433FF"/>
                  </a:solidFill>
                </a:uFill>
                <a:latin typeface="Helvetica"/>
                <a:ea typeface="Helvetica"/>
                <a:cs typeface="Helvetica"/>
                <a:sym typeface="Helvetica"/>
              </a:rPr>
              <a:t> vs Peripheral Nervous System</a:t>
            </a:r>
            <a:endParaRPr b="1">
              <a:solidFill>
                <a:srgbClr val="0433FF"/>
              </a:solidFill>
              <a:uFill>
                <a:solidFill>
                  <a:srgbClr val="0433FF"/>
                </a:solidFill>
              </a:uFill>
              <a:latin typeface="Helvetica"/>
              <a:ea typeface="Helvetica"/>
              <a:cs typeface="Helvetica"/>
              <a:sym typeface="Helvetica"/>
            </a:endParaRPr>
          </a:p>
          <a:p>
            <a:pPr marL="40639" marR="40639" algn="r" defTabSz="914400">
              <a:defRPr b="1" sz="1800">
                <a:uFill>
                  <a:solidFill>
                    <a:srgbClr val="000000"/>
                  </a:solidFill>
                </a:uFill>
                <a:latin typeface="Helvetica"/>
                <a:ea typeface="Helvetica"/>
                <a:cs typeface="Helvetica"/>
                <a:sym typeface="Helvetica"/>
              </a:defRPr>
            </a:pPr>
            <a:r>
              <a:t>chemically separated by Blood-Brain Barrier</a:t>
            </a:r>
          </a:p>
        </p:txBody>
      </p:sp>
      <p:grpSp>
        <p:nvGrpSpPr>
          <p:cNvPr id="1042" name="Group"/>
          <p:cNvGrpSpPr/>
          <p:nvPr/>
        </p:nvGrpSpPr>
        <p:grpSpPr>
          <a:xfrm>
            <a:off x="477063" y="1524000"/>
            <a:ext cx="1402538" cy="1270000"/>
            <a:chOff x="0" y="0"/>
            <a:chExt cx="1402536" cy="1270000"/>
          </a:xfrm>
        </p:grpSpPr>
        <p:sp>
          <p:nvSpPr>
            <p:cNvPr id="1040" name="Line"/>
            <p:cNvSpPr/>
            <p:nvPr/>
          </p:nvSpPr>
          <p:spPr>
            <a:xfrm>
              <a:off x="1110436" y="0"/>
              <a:ext cx="292101"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041" name="CNS"/>
            <p:cNvSpPr txBox="1"/>
            <p:nvPr/>
          </p:nvSpPr>
          <p:spPr>
            <a:xfrm>
              <a:off x="0" y="439737"/>
              <a:ext cx="798473"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defTabSz="914400">
                <a:defRPr b="1" sz="2400">
                  <a:solidFill>
                    <a:srgbClr val="FF2600"/>
                  </a:solidFill>
                  <a:uFill>
                    <a:solidFill>
                      <a:srgbClr val="FF2600"/>
                    </a:solidFill>
                  </a:uFill>
                  <a:latin typeface="Helvetica"/>
                  <a:ea typeface="Helvetica"/>
                  <a:cs typeface="Helvetica"/>
                  <a:sym typeface="Helvetica"/>
                </a:defRPr>
              </a:lvl1pPr>
            </a:lstStyle>
            <a:p>
              <a:pPr/>
              <a:r>
                <a:t>CNS</a:t>
              </a:r>
            </a:p>
          </p:txBody>
        </p:sp>
      </p:grpSp>
      <p:grpSp>
        <p:nvGrpSpPr>
          <p:cNvPr id="1045" name="Group"/>
          <p:cNvGrpSpPr/>
          <p:nvPr/>
        </p:nvGrpSpPr>
        <p:grpSpPr>
          <a:xfrm>
            <a:off x="560878" y="2857500"/>
            <a:ext cx="1306023" cy="3606800"/>
            <a:chOff x="0" y="0"/>
            <a:chExt cx="1306021" cy="3606800"/>
          </a:xfrm>
        </p:grpSpPr>
        <p:sp>
          <p:nvSpPr>
            <p:cNvPr id="1043" name="Line"/>
            <p:cNvSpPr/>
            <p:nvPr/>
          </p:nvSpPr>
          <p:spPr>
            <a:xfrm>
              <a:off x="1013921" y="0"/>
              <a:ext cx="292101" cy="3606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044" name="PNS"/>
            <p:cNvSpPr txBox="1"/>
            <p:nvPr/>
          </p:nvSpPr>
          <p:spPr>
            <a:xfrm>
              <a:off x="0" y="1557337"/>
              <a:ext cx="78165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defTabSz="914400">
                <a:defRPr b="1" sz="2400">
                  <a:solidFill>
                    <a:srgbClr val="0433FF"/>
                  </a:solidFill>
                  <a:uFill>
                    <a:solidFill>
                      <a:srgbClr val="0433FF"/>
                    </a:solidFill>
                  </a:uFill>
                  <a:latin typeface="Helvetica"/>
                  <a:ea typeface="Helvetica"/>
                  <a:cs typeface="Helvetica"/>
                  <a:sym typeface="Helvetica"/>
                </a:defRPr>
              </a:lvl1pPr>
            </a:lstStyle>
            <a:p>
              <a:pPr/>
              <a:r>
                <a:t>PNS</a:t>
              </a:r>
            </a:p>
          </p:txBody>
        </p:sp>
      </p:grpSp>
      <p:sp>
        <p:nvSpPr>
          <p:cNvPr id="1046" name="BBB"/>
          <p:cNvSpPr txBox="1"/>
          <p:nvPr/>
        </p:nvSpPr>
        <p:spPr>
          <a:xfrm>
            <a:off x="260280" y="2611437"/>
            <a:ext cx="889001"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i="1" sz="2400">
                <a:uFill>
                  <a:solidFill>
                    <a:srgbClr val="000000"/>
                  </a:solidFill>
                </a:uFill>
                <a:latin typeface="Helvetica"/>
                <a:ea typeface="Helvetica"/>
                <a:cs typeface="Helvetica"/>
                <a:sym typeface="Helvetica"/>
              </a:defRPr>
            </a:lvl1pPr>
          </a:lstStyle>
          <a:p>
            <a:pPr/>
            <a:r>
              <a:t>BBB</a:t>
            </a:r>
          </a:p>
        </p:txBody>
      </p:sp>
      <p:sp>
        <p:nvSpPr>
          <p:cNvPr id="1047" name="Line"/>
          <p:cNvSpPr/>
          <p:nvPr/>
        </p:nvSpPr>
        <p:spPr>
          <a:xfrm>
            <a:off x="1257300" y="2832100"/>
            <a:ext cx="558800" cy="1588"/>
          </a:xfrm>
          <a:prstGeom prst="line">
            <a:avLst/>
          </a:prstGeom>
          <a:ln w="381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0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42" grpId="1"/>
      <p:bldP build="whole" bldLvl="1" animBg="1" rev="0" advAuto="0" spid="1045" grpId="2"/>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9" name="Blood Brain Barrier BBB excludes large hydrophilic molecules like peptides, toxins, many drugs.  Specific transporter enzymes on endothelial cells carry glucose, amino acids across BBB.  Small molecules (e.g. O2, CO2) can pass and hydrophobic molecules like steroids can also pass through cell membranes."/>
          <p:cNvSpPr txBox="1"/>
          <p:nvPr/>
        </p:nvSpPr>
        <p:spPr>
          <a:xfrm>
            <a:off x="419100" y="1092200"/>
            <a:ext cx="8013700" cy="41074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l" defTabSz="914400">
              <a:buClr>
                <a:srgbClr val="0433FF"/>
              </a:buClr>
              <a:buFont typeface="Helvetica"/>
              <a:defRPr sz="2400">
                <a:uFill>
                  <a:solidFill>
                    <a:srgbClr val="000000"/>
                  </a:solidFill>
                </a:uFill>
                <a:latin typeface="+mn-lt"/>
                <a:ea typeface="+mn-ea"/>
                <a:cs typeface="+mn-cs"/>
                <a:sym typeface="Times"/>
              </a:defRPr>
            </a:pPr>
            <a:r>
              <a:rPr b="1">
                <a:solidFill>
                  <a:srgbClr val="0433FF"/>
                </a:solidFill>
                <a:uFill>
                  <a:solidFill>
                    <a:srgbClr val="0433FF"/>
                  </a:solidFill>
                </a:uFill>
                <a:latin typeface="Helvetica"/>
                <a:ea typeface="Helvetica"/>
                <a:cs typeface="Helvetica"/>
                <a:sym typeface="Helvetica"/>
              </a:rPr>
              <a:t>Blood Brain Barrier</a:t>
            </a:r>
            <a:br>
              <a:rPr b="1">
                <a:solidFill>
                  <a:srgbClr val="0433FF"/>
                </a:solidFill>
                <a:uFill>
                  <a:solidFill>
                    <a:srgbClr val="0433FF"/>
                  </a:solidFill>
                </a:uFill>
                <a:latin typeface="Helvetica"/>
                <a:ea typeface="Helvetica"/>
                <a:cs typeface="Helvetica"/>
                <a:sym typeface="Helvetica"/>
              </a:rPr>
            </a:br>
            <a:r>
              <a:rPr b="1">
                <a:latin typeface="Helvetica"/>
                <a:ea typeface="Helvetica"/>
                <a:cs typeface="Helvetica"/>
                <a:sym typeface="Helvetica"/>
              </a:rPr>
              <a:t>BBB</a:t>
            </a:r>
            <a:r>
              <a:rPr b="1">
                <a:solidFill>
                  <a:srgbClr val="0433FF"/>
                </a:solidFill>
                <a:uFill>
                  <a:solidFill>
                    <a:srgbClr val="0433FF"/>
                  </a:solidFill>
                </a:uFill>
                <a:latin typeface="Helvetica"/>
                <a:ea typeface="Helvetica"/>
                <a:cs typeface="Helvetica"/>
                <a:sym typeface="Helvetica"/>
              </a:rPr>
              <a:t> </a:t>
            </a:r>
            <a:r>
              <a:rPr b="1">
                <a:latin typeface="Helvetica"/>
                <a:ea typeface="Helvetica"/>
                <a:cs typeface="Helvetica"/>
                <a:sym typeface="Helvetica"/>
              </a:rPr>
              <a:t>excludes large hydrophilic molecules like peptides, toxins, many drugs.</a:t>
            </a:r>
            <a:br>
              <a:rPr b="1">
                <a:latin typeface="Helvetica"/>
                <a:ea typeface="Helvetica"/>
                <a:cs typeface="Helvetica"/>
                <a:sym typeface="Helvetica"/>
              </a:rPr>
            </a:br>
            <a:br>
              <a:rPr b="1">
                <a:latin typeface="Helvetica"/>
                <a:ea typeface="Helvetica"/>
                <a:cs typeface="Helvetica"/>
                <a:sym typeface="Helvetica"/>
              </a:rPr>
            </a:br>
            <a:r>
              <a:rPr b="1">
                <a:latin typeface="Helvetica"/>
                <a:ea typeface="Helvetica"/>
                <a:cs typeface="Helvetica"/>
                <a:sym typeface="Helvetica"/>
              </a:rPr>
              <a:t>Specific transporter enzymes on endothelial cells carry glucose, amino acids across BBB.</a:t>
            </a:r>
            <a:br>
              <a:rPr b="1">
                <a:latin typeface="Helvetica"/>
                <a:ea typeface="Helvetica"/>
                <a:cs typeface="Helvetica"/>
                <a:sym typeface="Helvetica"/>
              </a:rPr>
            </a:br>
            <a:br>
              <a:rPr b="1">
                <a:latin typeface="Helvetica"/>
                <a:ea typeface="Helvetica"/>
                <a:cs typeface="Helvetica"/>
                <a:sym typeface="Helvetica"/>
              </a:rPr>
            </a:br>
            <a:r>
              <a:rPr b="1">
                <a:latin typeface="Helvetica"/>
                <a:ea typeface="Helvetica"/>
                <a:cs typeface="Helvetica"/>
                <a:sym typeface="Helvetica"/>
              </a:rPr>
              <a:t>Small molecules (e.g. O</a:t>
            </a:r>
            <a:r>
              <a:rPr b="1" baseline="-20250">
                <a:latin typeface="Helvetica"/>
                <a:ea typeface="Helvetica"/>
                <a:cs typeface="Helvetica"/>
                <a:sym typeface="Helvetica"/>
              </a:rPr>
              <a:t>2</a:t>
            </a:r>
            <a:r>
              <a:rPr b="1">
                <a:latin typeface="Helvetica"/>
                <a:ea typeface="Helvetica"/>
                <a:cs typeface="Helvetica"/>
                <a:sym typeface="Helvetica"/>
              </a:rPr>
              <a:t>, CO</a:t>
            </a:r>
            <a:r>
              <a:rPr b="1" baseline="-20250">
                <a:latin typeface="Helvetica"/>
                <a:ea typeface="Helvetica"/>
                <a:cs typeface="Helvetica"/>
                <a:sym typeface="Helvetica"/>
              </a:rPr>
              <a:t>2</a:t>
            </a:r>
            <a:r>
              <a:rPr b="1">
                <a:latin typeface="Helvetica"/>
                <a:ea typeface="Helvetica"/>
                <a:cs typeface="Helvetica"/>
                <a:sym typeface="Helvetica"/>
              </a:rPr>
              <a:t>) can pass and hydrophobic molecules like steroids can also pass through cell membranes. </a:t>
            </a:r>
            <a:br>
              <a:rPr b="1" sz="1800">
                <a:latin typeface="Helvetica"/>
                <a:ea typeface="Helvetica"/>
                <a:cs typeface="Helvetica"/>
                <a:sym typeface="Helvetica"/>
              </a:rPr>
            </a:b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51" name="image.pdf" descr="image.pdf"/>
          <p:cNvPicPr>
            <a:picLocks noChangeAspect="0"/>
          </p:cNvPicPr>
          <p:nvPr/>
        </p:nvPicPr>
        <p:blipFill>
          <a:blip r:embed="rId2">
            <a:extLst/>
          </a:blip>
          <a:stretch>
            <a:fillRect/>
          </a:stretch>
        </p:blipFill>
        <p:spPr>
          <a:xfrm>
            <a:off x="877887" y="1825625"/>
            <a:ext cx="2852738" cy="3436938"/>
          </a:xfrm>
          <a:prstGeom prst="rect">
            <a:avLst/>
          </a:prstGeom>
          <a:ln w="12700">
            <a:miter lim="400000"/>
          </a:ln>
        </p:spPr>
      </p:pic>
      <p:sp>
        <p:nvSpPr>
          <p:cNvPr id="1052" name="Periphery"/>
          <p:cNvSpPr txBox="1"/>
          <p:nvPr/>
        </p:nvSpPr>
        <p:spPr>
          <a:xfrm>
            <a:off x="1495425" y="2149475"/>
            <a:ext cx="1561069"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2400">
                <a:uFill>
                  <a:solidFill>
                    <a:srgbClr val="000000"/>
                  </a:solidFill>
                </a:uFill>
                <a:latin typeface="Helvetica"/>
                <a:ea typeface="Helvetica"/>
                <a:cs typeface="Helvetica"/>
                <a:sym typeface="Helvetica"/>
              </a:defRPr>
            </a:lvl1pPr>
          </a:lstStyle>
          <a:p>
            <a:pPr/>
            <a:r>
              <a:t>Periphery</a:t>
            </a:r>
          </a:p>
        </p:txBody>
      </p:sp>
      <p:grpSp>
        <p:nvGrpSpPr>
          <p:cNvPr id="1055" name="Group"/>
          <p:cNvGrpSpPr/>
          <p:nvPr/>
        </p:nvGrpSpPr>
        <p:grpSpPr>
          <a:xfrm>
            <a:off x="4872037" y="1727200"/>
            <a:ext cx="3327401" cy="4714875"/>
            <a:chOff x="0" y="0"/>
            <a:chExt cx="3327400" cy="4714875"/>
          </a:xfrm>
        </p:grpSpPr>
        <p:pic>
          <p:nvPicPr>
            <p:cNvPr id="1053" name="image.pdf" descr="image.pdf"/>
            <p:cNvPicPr>
              <a:picLocks noChangeAspect="0"/>
            </p:cNvPicPr>
            <p:nvPr/>
          </p:nvPicPr>
          <p:blipFill>
            <a:blip r:embed="rId3">
              <a:extLst/>
            </a:blip>
            <a:stretch>
              <a:fillRect/>
            </a:stretch>
          </p:blipFill>
          <p:spPr>
            <a:xfrm>
              <a:off x="0" y="0"/>
              <a:ext cx="3327400" cy="4149725"/>
            </a:xfrm>
            <a:prstGeom prst="rect">
              <a:avLst/>
            </a:prstGeom>
            <a:ln w="12700" cap="flat">
              <a:noFill/>
              <a:miter lim="400000"/>
            </a:ln>
            <a:effectLst/>
          </p:spPr>
        </p:pic>
        <p:sp>
          <p:nvSpPr>
            <p:cNvPr id="1054" name="Brain"/>
            <p:cNvSpPr txBox="1"/>
            <p:nvPr/>
          </p:nvSpPr>
          <p:spPr>
            <a:xfrm>
              <a:off x="1157287" y="4244975"/>
              <a:ext cx="934056" cy="469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marL="40639" marR="40639" algn="l" defTabSz="914400">
                <a:defRPr b="1" sz="2400">
                  <a:uFill>
                    <a:solidFill>
                      <a:srgbClr val="000000"/>
                    </a:solidFill>
                  </a:uFill>
                  <a:latin typeface="Helvetica"/>
                  <a:ea typeface="Helvetica"/>
                  <a:cs typeface="Helvetica"/>
                  <a:sym typeface="Helvetica"/>
                </a:defRPr>
              </a:lvl1pPr>
            </a:lstStyle>
            <a:p>
              <a:pPr/>
              <a:r>
                <a:t>Brain</a:t>
              </a:r>
            </a:p>
          </p:txBody>
        </p:sp>
      </p:grpSp>
      <p:sp>
        <p:nvSpPr>
          <p:cNvPr id="1056" name="Blood Brain Barrier Tight junctions and pericytes seal off brain capillaries. Circumventricular organs are an exception."/>
          <p:cNvSpPr txBox="1"/>
          <p:nvPr/>
        </p:nvSpPr>
        <p:spPr>
          <a:xfrm>
            <a:off x="482600" y="152400"/>
            <a:ext cx="7302500"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40639" marR="40639" algn="l" defTabSz="914400">
              <a:defRPr sz="4400">
                <a:uFill>
                  <a:solidFill>
                    <a:srgbClr val="000000"/>
                  </a:solidFill>
                </a:uFill>
                <a:latin typeface="+mn-lt"/>
                <a:ea typeface="+mn-ea"/>
                <a:cs typeface="+mn-cs"/>
                <a:sym typeface="Times"/>
              </a:defRPr>
            </a:pPr>
            <a:r>
              <a:rPr b="1" sz="2400">
                <a:solidFill>
                  <a:srgbClr val="0433FF"/>
                </a:solidFill>
                <a:uFill>
                  <a:solidFill>
                    <a:srgbClr val="0433FF"/>
                  </a:solidFill>
                </a:uFill>
                <a:latin typeface="Helvetica"/>
                <a:ea typeface="Helvetica"/>
                <a:cs typeface="Helvetica"/>
                <a:sym typeface="Helvetica"/>
              </a:rPr>
              <a:t>Blood Brain Barrier</a:t>
            </a:r>
            <a:br>
              <a:rPr b="1" sz="2400">
                <a:solidFill>
                  <a:srgbClr val="0433FF"/>
                </a:solidFill>
                <a:uFill>
                  <a:solidFill>
                    <a:srgbClr val="0433FF"/>
                  </a:solidFill>
                </a:uFill>
                <a:latin typeface="Helvetica"/>
                <a:ea typeface="Helvetica"/>
                <a:cs typeface="Helvetica"/>
                <a:sym typeface="Helvetica"/>
              </a:rPr>
            </a:br>
            <a:r>
              <a:rPr b="1" sz="1800">
                <a:latin typeface="Helvetica"/>
                <a:ea typeface="Helvetica"/>
                <a:cs typeface="Helvetica"/>
                <a:sym typeface="Helvetica"/>
              </a:rPr>
              <a:t>Tight junctions and pericytes seal off brain capillaries.</a:t>
            </a:r>
            <a:br>
              <a:rPr b="1" sz="1800">
                <a:latin typeface="Helvetica"/>
                <a:ea typeface="Helvetica"/>
                <a:cs typeface="Helvetica"/>
                <a:sym typeface="Helvetica"/>
              </a:rPr>
            </a:br>
            <a:r>
              <a:rPr b="1" sz="1800">
                <a:latin typeface="Helvetica"/>
                <a:ea typeface="Helvetica"/>
                <a:cs typeface="Helvetica"/>
                <a:sym typeface="Helvetica"/>
              </a:rPr>
              <a:t>Circumventricular organs are an exception.</a:t>
            </a:r>
            <a:r>
              <a:rPr b="1" sz="2400">
                <a:solidFill>
                  <a:srgbClr val="0433FF"/>
                </a:solidFill>
                <a:uFill>
                  <a:solidFill>
                    <a:srgbClr val="0433FF"/>
                  </a:solidFill>
                </a:uFill>
                <a:latin typeface="Helvetica"/>
                <a:ea typeface="Helvetica"/>
                <a:cs typeface="Helvetica"/>
                <a:sym typeface="Helvetica"/>
              </a:rPr>
              <a:t> </a:t>
            </a:r>
          </a:p>
        </p:txBody>
      </p:sp>
      <p:sp>
        <p:nvSpPr>
          <p:cNvPr id="1057" name="CVOs"/>
          <p:cNvSpPr txBox="1"/>
          <p:nvPr/>
        </p:nvSpPr>
        <p:spPr>
          <a:xfrm>
            <a:off x="1651000" y="5689600"/>
            <a:ext cx="1399962" cy="647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l" defTabSz="914400">
              <a:defRPr b="1" sz="3600">
                <a:uFill>
                  <a:solidFill>
                    <a:srgbClr val="000000"/>
                  </a:solidFill>
                </a:uFill>
                <a:latin typeface="Helvetica"/>
                <a:ea typeface="Helvetica"/>
                <a:cs typeface="Helvetica"/>
                <a:sym typeface="Helvetica"/>
              </a:defRPr>
            </a:lvl1pPr>
          </a:lstStyle>
          <a:p>
            <a:pPr/>
            <a:r>
              <a:t>CVOs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0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57" grpId="2"/>
      <p:bldP build="whole" bldLvl="1" animBg="1" rev="0" advAuto="0" spid="1055" grpId="1"/>
    </p:bldLst>
  </p:timing>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9" name="Circumventricular organs"/>
          <p:cNvSpPr txBox="1"/>
          <p:nvPr>
            <p:ph type="title"/>
          </p:nvPr>
        </p:nvSpPr>
        <p:spPr>
          <a:prstGeom prst="rect">
            <a:avLst/>
          </a:prstGeom>
        </p:spPr>
        <p:txBody>
          <a:bodyPr/>
          <a:lstStyle/>
          <a:p>
            <a:pPr/>
            <a:r>
              <a:t>Circumventricular organs</a:t>
            </a:r>
          </a:p>
        </p:txBody>
      </p:sp>
      <p:pic>
        <p:nvPicPr>
          <p:cNvPr id="1060" name="image.pdf" descr="image.pdf"/>
          <p:cNvPicPr>
            <a:picLocks noChangeAspect="0"/>
          </p:cNvPicPr>
          <p:nvPr/>
        </p:nvPicPr>
        <p:blipFill>
          <a:blip r:embed="rId2">
            <a:extLst/>
          </a:blip>
          <a:stretch>
            <a:fillRect/>
          </a:stretch>
        </p:blipFill>
        <p:spPr>
          <a:xfrm>
            <a:off x="468312" y="930275"/>
            <a:ext cx="8026401" cy="3346450"/>
          </a:xfrm>
          <a:prstGeom prst="rect">
            <a:avLst/>
          </a:prstGeom>
          <a:ln w="12700">
            <a:miter lim="400000"/>
          </a:ln>
        </p:spPr>
      </p:pic>
      <p:pic>
        <p:nvPicPr>
          <p:cNvPr id="1061" name="image.pdf" descr="image.pdf"/>
          <p:cNvPicPr>
            <a:picLocks noChangeAspect="0"/>
          </p:cNvPicPr>
          <p:nvPr/>
        </p:nvPicPr>
        <p:blipFill>
          <a:blip r:embed="rId3">
            <a:extLst/>
          </a:blip>
          <a:stretch>
            <a:fillRect/>
          </a:stretch>
        </p:blipFill>
        <p:spPr>
          <a:xfrm>
            <a:off x="1673225" y="4200525"/>
            <a:ext cx="5599113" cy="2444750"/>
          </a:xfrm>
          <a:prstGeom prst="rect">
            <a:avLst/>
          </a:prstGeom>
          <a:ln w="12700">
            <a:miter lim="400000"/>
          </a:ln>
        </p:spPr>
      </p:pic>
      <p:sp>
        <p:nvSpPr>
          <p:cNvPr id="1062" name="Subfornical organ"/>
          <p:cNvSpPr txBox="1"/>
          <p:nvPr/>
        </p:nvSpPr>
        <p:spPr>
          <a:xfrm>
            <a:off x="1800225" y="4111625"/>
            <a:ext cx="2110877" cy="3810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Subfornical organ</a:t>
            </a:r>
          </a:p>
        </p:txBody>
      </p:sp>
      <p:sp>
        <p:nvSpPr>
          <p:cNvPr id="1063" name="Median eminence"/>
          <p:cNvSpPr txBox="1"/>
          <p:nvPr/>
        </p:nvSpPr>
        <p:spPr>
          <a:xfrm>
            <a:off x="4581525" y="4124325"/>
            <a:ext cx="2060536" cy="3810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Median eminence</a:t>
            </a:r>
          </a:p>
        </p:txBody>
      </p:sp>
      <p:sp>
        <p:nvSpPr>
          <p:cNvPr id="1064" name="Circumventricular Organs"/>
          <p:cNvSpPr txBox="1"/>
          <p:nvPr/>
        </p:nvSpPr>
        <p:spPr>
          <a:xfrm>
            <a:off x="409575" y="363537"/>
            <a:ext cx="3915381"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l" defTabSz="914400">
              <a:defRPr b="1" sz="2400">
                <a:solidFill>
                  <a:srgbClr val="0433FF"/>
                </a:solidFill>
                <a:uFill>
                  <a:solidFill>
                    <a:srgbClr val="0433FF"/>
                  </a:solidFill>
                </a:uFill>
                <a:latin typeface="Helvetica"/>
                <a:ea typeface="Helvetica"/>
                <a:cs typeface="Helvetica"/>
                <a:sym typeface="Helvetica"/>
              </a:defRPr>
            </a:lvl1pPr>
          </a:lstStyle>
          <a:p>
            <a:pPr/>
            <a:r>
              <a:t>Circumventricular Organs</a:t>
            </a:r>
          </a:p>
        </p:txBody>
      </p:sp>
      <p:sp>
        <p:nvSpPr>
          <p:cNvPr id="1065" name="olfactory bulb"/>
          <p:cNvSpPr txBox="1"/>
          <p:nvPr/>
        </p:nvSpPr>
        <p:spPr>
          <a:xfrm>
            <a:off x="235689" y="2495550"/>
            <a:ext cx="1330435" cy="317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olfactory bulb</a:t>
            </a:r>
          </a:p>
        </p:txBody>
      </p:sp>
      <p:sp>
        <p:nvSpPr>
          <p:cNvPr id="1066" name="cerebellum"/>
          <p:cNvSpPr txBox="1"/>
          <p:nvPr/>
        </p:nvSpPr>
        <p:spPr>
          <a:xfrm>
            <a:off x="6920713" y="1924050"/>
            <a:ext cx="1093774" cy="317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cerebellum</a:t>
            </a:r>
          </a:p>
        </p:txBody>
      </p:sp>
      <p:sp>
        <p:nvSpPr>
          <p:cNvPr id="1067" name="brainstem"/>
          <p:cNvSpPr txBox="1"/>
          <p:nvPr/>
        </p:nvSpPr>
        <p:spPr>
          <a:xfrm>
            <a:off x="6700138" y="3498850"/>
            <a:ext cx="1004700" cy="317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brainstem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61" grpId="1"/>
    </p:bldLst>
  </p:timing>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9" name="Oval"/>
          <p:cNvSpPr/>
          <p:nvPr/>
        </p:nvSpPr>
        <p:spPr>
          <a:xfrm>
            <a:off x="7985125" y="4864100"/>
            <a:ext cx="225425" cy="590551"/>
          </a:xfrm>
          <a:prstGeom prst="ellipse">
            <a:avLst/>
          </a:prstGeom>
          <a:solidFill>
            <a:srgbClr val="FF7E79">
              <a:alpha val="33999"/>
            </a:srgbClr>
          </a:solidFill>
          <a:ln w="12700"/>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070" name="Rectangle"/>
          <p:cNvSpPr/>
          <p:nvPr/>
        </p:nvSpPr>
        <p:spPr>
          <a:xfrm>
            <a:off x="7935912" y="4835525"/>
            <a:ext cx="138113" cy="619125"/>
          </a:xfrm>
          <a:prstGeom prst="rect">
            <a:avLst/>
          </a:prstGeom>
          <a:solidFill>
            <a:srgbClr val="FFFFFF"/>
          </a:solidFill>
          <a:ln w="12700">
            <a:miter lim="400000"/>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071" name="cerebellum"/>
          <p:cNvSpPr txBox="1"/>
          <p:nvPr/>
        </p:nvSpPr>
        <p:spPr>
          <a:xfrm>
            <a:off x="2424112" y="366712"/>
            <a:ext cx="136201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cerebellum</a:t>
            </a:r>
          </a:p>
        </p:txBody>
      </p:sp>
      <p:grpSp>
        <p:nvGrpSpPr>
          <p:cNvPr id="1074" name="Group"/>
          <p:cNvGrpSpPr/>
          <p:nvPr/>
        </p:nvGrpSpPr>
        <p:grpSpPr>
          <a:xfrm>
            <a:off x="1616075" y="2744787"/>
            <a:ext cx="6456363" cy="3098801"/>
            <a:chOff x="0" y="0"/>
            <a:chExt cx="6456362" cy="3098800"/>
          </a:xfrm>
        </p:grpSpPr>
        <p:sp>
          <p:nvSpPr>
            <p:cNvPr id="1072" name="Rectangle"/>
            <p:cNvSpPr/>
            <p:nvPr/>
          </p:nvSpPr>
          <p:spPr>
            <a:xfrm>
              <a:off x="0" y="0"/>
              <a:ext cx="6456363" cy="3098800"/>
            </a:xfrm>
            <a:prstGeom prst="rect">
              <a:avLst/>
            </a:prstGeom>
            <a:solidFill>
              <a:srgbClr val="FF7E79">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073" name="Text"/>
            <p:cNvSpPr txBox="1"/>
            <p:nvPr/>
          </p:nvSpPr>
          <p:spPr>
            <a:xfrm>
              <a:off x="3118955" y="1358899"/>
              <a:ext cx="21845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 </a:t>
              </a:r>
            </a:p>
          </p:txBody>
        </p:sp>
      </p:grpSp>
      <p:grpSp>
        <p:nvGrpSpPr>
          <p:cNvPr id="1078" name="Group"/>
          <p:cNvGrpSpPr/>
          <p:nvPr/>
        </p:nvGrpSpPr>
        <p:grpSpPr>
          <a:xfrm rot="16200000">
            <a:off x="4509293" y="1774031"/>
            <a:ext cx="639764" cy="6737351"/>
            <a:chOff x="0" y="0"/>
            <a:chExt cx="639762" cy="6737350"/>
          </a:xfrm>
        </p:grpSpPr>
        <p:sp>
          <p:nvSpPr>
            <p:cNvPr id="1075" name="Shape"/>
            <p:cNvSpPr/>
            <p:nvPr/>
          </p:nvSpPr>
          <p:spPr>
            <a:xfrm>
              <a:off x="0" y="0"/>
              <a:ext cx="639763" cy="6737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206"/>
                    <a:pt x="0" y="459"/>
                  </a:cubicBezTo>
                  <a:lnTo>
                    <a:pt x="0" y="21141"/>
                  </a:lnTo>
                  <a:cubicBezTo>
                    <a:pt x="0" y="21394"/>
                    <a:pt x="4835" y="21600"/>
                    <a:pt x="10800" y="21600"/>
                  </a:cubicBezTo>
                  <a:cubicBezTo>
                    <a:pt x="16765" y="21600"/>
                    <a:pt x="21600" y="21394"/>
                    <a:pt x="21600" y="21141"/>
                  </a:cubicBezTo>
                  <a:lnTo>
                    <a:pt x="21600" y="459"/>
                  </a:lnTo>
                  <a:cubicBezTo>
                    <a:pt x="21600" y="206"/>
                    <a:pt x="16765" y="0"/>
                    <a:pt x="10800" y="0"/>
                  </a:cubicBezTo>
                  <a:close/>
                </a:path>
              </a:pathLst>
            </a:custGeom>
            <a:solidFill>
              <a:srgbClr val="FFFFFF">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076" name="Shape"/>
            <p:cNvSpPr/>
            <p:nvPr/>
          </p:nvSpPr>
          <p:spPr>
            <a:xfrm>
              <a:off x="0" y="0"/>
              <a:ext cx="639763" cy="286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0"/>
                    <a:pt x="0" y="10788"/>
                  </a:cubicBezTo>
                  <a:cubicBezTo>
                    <a:pt x="0" y="16759"/>
                    <a:pt x="4835" y="21600"/>
                    <a:pt x="10800" y="21600"/>
                  </a:cubicBezTo>
                  <a:cubicBezTo>
                    <a:pt x="16765" y="21600"/>
                    <a:pt x="21600" y="16759"/>
                    <a:pt x="21600" y="10788"/>
                  </a:cubicBezTo>
                  <a:cubicBezTo>
                    <a:pt x="21600" y="4830"/>
                    <a:pt x="16765" y="0"/>
                    <a:pt x="10800" y="0"/>
                  </a:cubicBezTo>
                  <a:close/>
                </a:path>
              </a:pathLst>
            </a:custGeom>
            <a:solidFill>
              <a:srgbClr val="FFFFFF">
                <a:alpha val="33999"/>
              </a:srgbClr>
            </a:solidFill>
            <a:ln w="12700" cap="flat">
              <a:noFill/>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077" name="Line"/>
            <p:cNvSpPr/>
            <p:nvPr/>
          </p:nvSpPr>
          <p:spPr>
            <a:xfrm>
              <a:off x="0" y="143168"/>
              <a:ext cx="639763" cy="1434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1079" name="Rectangle"/>
          <p:cNvSpPr/>
          <p:nvPr/>
        </p:nvSpPr>
        <p:spPr>
          <a:xfrm>
            <a:off x="1614487" y="1412875"/>
            <a:ext cx="1112838" cy="1222375"/>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080" name="Square"/>
          <p:cNvSpPr/>
          <p:nvPr/>
        </p:nvSpPr>
        <p:spPr>
          <a:xfrm>
            <a:off x="2730500" y="1419225"/>
            <a:ext cx="758825" cy="762000"/>
          </a:xfrm>
          <a:prstGeom prst="rect">
            <a:avLst/>
          </a:prstGeom>
          <a:blipFill>
            <a:blip r:embed="rId2"/>
          </a:blip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081" name="Rectangle"/>
          <p:cNvSpPr/>
          <p:nvPr/>
        </p:nvSpPr>
        <p:spPr>
          <a:xfrm>
            <a:off x="2727325" y="2181225"/>
            <a:ext cx="769938" cy="452438"/>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082" name="Rectangle"/>
          <p:cNvSpPr/>
          <p:nvPr/>
        </p:nvSpPr>
        <p:spPr>
          <a:xfrm>
            <a:off x="3506787" y="2335212"/>
            <a:ext cx="4583113" cy="295276"/>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083" name="cerebrum"/>
          <p:cNvSpPr txBox="1"/>
          <p:nvPr/>
        </p:nvSpPr>
        <p:spPr>
          <a:xfrm>
            <a:off x="298450" y="563562"/>
            <a:ext cx="119681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cerebrum</a:t>
            </a:r>
          </a:p>
        </p:txBody>
      </p:sp>
      <p:sp>
        <p:nvSpPr>
          <p:cNvPr id="1084" name="brainstem"/>
          <p:cNvSpPr txBox="1"/>
          <p:nvPr/>
        </p:nvSpPr>
        <p:spPr>
          <a:xfrm>
            <a:off x="3778250" y="1438275"/>
            <a:ext cx="1247488"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brainstem</a:t>
            </a:r>
          </a:p>
        </p:txBody>
      </p:sp>
      <p:sp>
        <p:nvSpPr>
          <p:cNvPr id="1085" name="spinal cord"/>
          <p:cNvSpPr txBox="1"/>
          <p:nvPr/>
        </p:nvSpPr>
        <p:spPr>
          <a:xfrm>
            <a:off x="5003800" y="2006600"/>
            <a:ext cx="1374401"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spinal cord</a:t>
            </a:r>
          </a:p>
        </p:txBody>
      </p:sp>
      <p:sp>
        <p:nvSpPr>
          <p:cNvPr id="1086" name="Line"/>
          <p:cNvSpPr/>
          <p:nvPr/>
        </p:nvSpPr>
        <p:spPr>
          <a:xfrm>
            <a:off x="1438275" y="942975"/>
            <a:ext cx="496888" cy="708025"/>
          </a:xfrm>
          <a:prstGeom prst="line">
            <a:avLst/>
          </a:prstGeom>
          <a:ln w="127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1087" name="Line"/>
          <p:cNvSpPr/>
          <p:nvPr/>
        </p:nvSpPr>
        <p:spPr>
          <a:xfrm>
            <a:off x="3109912" y="792162"/>
            <a:ext cx="12701" cy="908051"/>
          </a:xfrm>
          <a:prstGeom prst="line">
            <a:avLst/>
          </a:prstGeom>
          <a:ln w="127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1088" name="Line"/>
          <p:cNvSpPr/>
          <p:nvPr/>
        </p:nvSpPr>
        <p:spPr>
          <a:xfrm flipH="1">
            <a:off x="3338512" y="1830387"/>
            <a:ext cx="577851" cy="493713"/>
          </a:xfrm>
          <a:prstGeom prst="line">
            <a:avLst/>
          </a:prstGeom>
          <a:ln w="127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1089" name="GI tract"/>
          <p:cNvSpPr txBox="1"/>
          <p:nvPr/>
        </p:nvSpPr>
        <p:spPr>
          <a:xfrm>
            <a:off x="2967037" y="4979987"/>
            <a:ext cx="95526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GI tract</a:t>
            </a:r>
          </a:p>
        </p:txBody>
      </p:sp>
      <p:sp>
        <p:nvSpPr>
          <p:cNvPr id="1090" name="Oval"/>
          <p:cNvSpPr/>
          <p:nvPr/>
        </p:nvSpPr>
        <p:spPr>
          <a:xfrm>
            <a:off x="1466850" y="4848225"/>
            <a:ext cx="276225" cy="608013"/>
          </a:xfrm>
          <a:prstGeom prst="ellipse">
            <a:avLst/>
          </a:prstGeom>
          <a:solidFill>
            <a:srgbClr val="FFFFFF"/>
          </a:solidFill>
          <a:ln w="12700">
            <a:solidFill>
              <a:srgbClr val="FFFFFF"/>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091" name="Dorsal"/>
          <p:cNvSpPr txBox="1"/>
          <p:nvPr/>
        </p:nvSpPr>
        <p:spPr>
          <a:xfrm>
            <a:off x="4284849" y="321468"/>
            <a:ext cx="1016001"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i="1" sz="1800">
                <a:solidFill>
                  <a:srgbClr val="FF2600"/>
                </a:solidFill>
                <a:uFill>
                  <a:solidFill>
                    <a:srgbClr val="FF2600"/>
                  </a:solidFill>
                </a:uFill>
                <a:latin typeface="Helvetica"/>
                <a:ea typeface="Helvetica"/>
                <a:cs typeface="Helvetica"/>
                <a:sym typeface="Helvetica"/>
              </a:defRPr>
            </a:lvl1pPr>
          </a:lstStyle>
          <a:p>
            <a:pPr/>
            <a:r>
              <a:t>Dorsal</a:t>
            </a:r>
          </a:p>
        </p:txBody>
      </p:sp>
      <p:sp>
        <p:nvSpPr>
          <p:cNvPr id="1092" name="Ventral"/>
          <p:cNvSpPr txBox="1"/>
          <p:nvPr/>
        </p:nvSpPr>
        <p:spPr>
          <a:xfrm>
            <a:off x="4449838" y="6045993"/>
            <a:ext cx="91742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i="1" sz="1800">
                <a:solidFill>
                  <a:srgbClr val="FF2600"/>
                </a:solidFill>
                <a:uFill>
                  <a:solidFill>
                    <a:srgbClr val="FF2600"/>
                  </a:solidFill>
                </a:uFill>
                <a:latin typeface="Helvetica"/>
                <a:ea typeface="Helvetica"/>
                <a:cs typeface="Helvetica"/>
                <a:sym typeface="Helvetica"/>
              </a:defRPr>
            </a:lvl1pPr>
          </a:lstStyle>
          <a:p>
            <a:pPr/>
            <a:r>
              <a:t>Ventral</a:t>
            </a:r>
          </a:p>
        </p:txBody>
      </p:sp>
      <p:sp>
        <p:nvSpPr>
          <p:cNvPr id="1093" name="Oval"/>
          <p:cNvSpPr/>
          <p:nvPr/>
        </p:nvSpPr>
        <p:spPr>
          <a:xfrm>
            <a:off x="4144962" y="3230562"/>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094" name="Oval"/>
          <p:cNvSpPr/>
          <p:nvPr/>
        </p:nvSpPr>
        <p:spPr>
          <a:xfrm>
            <a:off x="4187825" y="3382962"/>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097" name="Group"/>
          <p:cNvGrpSpPr/>
          <p:nvPr/>
        </p:nvGrpSpPr>
        <p:grpSpPr>
          <a:xfrm>
            <a:off x="4225787" y="3138487"/>
            <a:ext cx="192363" cy="355601"/>
            <a:chOff x="0" y="0"/>
            <a:chExt cx="192361" cy="355600"/>
          </a:xfrm>
        </p:grpSpPr>
        <p:sp>
          <p:nvSpPr>
            <p:cNvPr id="1095"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096"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grpSp>
        <p:nvGrpSpPr>
          <p:cNvPr id="1100" name="Group"/>
          <p:cNvGrpSpPr/>
          <p:nvPr/>
        </p:nvGrpSpPr>
        <p:grpSpPr>
          <a:xfrm>
            <a:off x="4190862" y="2946399"/>
            <a:ext cx="192363" cy="355601"/>
            <a:chOff x="0" y="0"/>
            <a:chExt cx="192361" cy="355600"/>
          </a:xfrm>
        </p:grpSpPr>
        <p:sp>
          <p:nvSpPr>
            <p:cNvPr id="1098"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099"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1101" name="Line"/>
          <p:cNvSpPr/>
          <p:nvPr/>
        </p:nvSpPr>
        <p:spPr>
          <a:xfrm>
            <a:off x="4283075" y="2359025"/>
            <a:ext cx="1588" cy="712788"/>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02" name="Line"/>
          <p:cNvSpPr/>
          <p:nvPr/>
        </p:nvSpPr>
        <p:spPr>
          <a:xfrm>
            <a:off x="4311650" y="2368550"/>
            <a:ext cx="7938" cy="895350"/>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03" name="Line"/>
          <p:cNvSpPr/>
          <p:nvPr/>
        </p:nvSpPr>
        <p:spPr>
          <a:xfrm>
            <a:off x="4186237" y="2376487"/>
            <a:ext cx="1589" cy="842963"/>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04" name="Line"/>
          <p:cNvSpPr/>
          <p:nvPr/>
        </p:nvSpPr>
        <p:spPr>
          <a:xfrm>
            <a:off x="4222750" y="2386012"/>
            <a:ext cx="1588" cy="985838"/>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05" name="Line"/>
          <p:cNvSpPr/>
          <p:nvPr/>
        </p:nvSpPr>
        <p:spPr>
          <a:xfrm>
            <a:off x="4195762" y="4684712"/>
            <a:ext cx="227013"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106" name="Line"/>
          <p:cNvSpPr/>
          <p:nvPr/>
        </p:nvSpPr>
        <p:spPr>
          <a:xfrm>
            <a:off x="4248150" y="4700587"/>
            <a:ext cx="227012"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107" name="Line"/>
          <p:cNvSpPr/>
          <p:nvPr/>
        </p:nvSpPr>
        <p:spPr>
          <a:xfrm>
            <a:off x="4303712" y="4695825"/>
            <a:ext cx="227013" cy="857250"/>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108" name="Line"/>
          <p:cNvSpPr/>
          <p:nvPr/>
        </p:nvSpPr>
        <p:spPr>
          <a:xfrm>
            <a:off x="4359275" y="4691062"/>
            <a:ext cx="227012"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109" name="Line"/>
          <p:cNvSpPr/>
          <p:nvPr/>
        </p:nvSpPr>
        <p:spPr>
          <a:xfrm>
            <a:off x="4184650" y="3328987"/>
            <a:ext cx="9525" cy="138747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10" name="Line"/>
          <p:cNvSpPr/>
          <p:nvPr/>
        </p:nvSpPr>
        <p:spPr>
          <a:xfrm>
            <a:off x="4240212" y="3314700"/>
            <a:ext cx="9526" cy="138747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11" name="Line"/>
          <p:cNvSpPr/>
          <p:nvPr/>
        </p:nvSpPr>
        <p:spPr>
          <a:xfrm>
            <a:off x="4303712" y="3348037"/>
            <a:ext cx="9526" cy="138747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12" name="Line"/>
          <p:cNvSpPr/>
          <p:nvPr/>
        </p:nvSpPr>
        <p:spPr>
          <a:xfrm>
            <a:off x="4348162" y="3313112"/>
            <a:ext cx="9526" cy="138747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13" name="Line"/>
          <p:cNvSpPr/>
          <p:nvPr/>
        </p:nvSpPr>
        <p:spPr>
          <a:xfrm>
            <a:off x="4203700" y="5524500"/>
            <a:ext cx="1588" cy="3143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14" name="Line"/>
          <p:cNvSpPr/>
          <p:nvPr/>
        </p:nvSpPr>
        <p:spPr>
          <a:xfrm flipH="1">
            <a:off x="4248150" y="5553075"/>
            <a:ext cx="3175" cy="2889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15" name="Line"/>
          <p:cNvSpPr/>
          <p:nvPr/>
        </p:nvSpPr>
        <p:spPr>
          <a:xfrm>
            <a:off x="4308475" y="5553075"/>
            <a:ext cx="1588" cy="284163"/>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16" name="Line"/>
          <p:cNvSpPr/>
          <p:nvPr/>
        </p:nvSpPr>
        <p:spPr>
          <a:xfrm>
            <a:off x="4384675" y="5522912"/>
            <a:ext cx="1588" cy="3143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17" name="Rectangle"/>
          <p:cNvSpPr/>
          <p:nvPr/>
        </p:nvSpPr>
        <p:spPr>
          <a:xfrm>
            <a:off x="3505200" y="5835650"/>
            <a:ext cx="374651" cy="628650"/>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118" name="Rectangle"/>
          <p:cNvSpPr/>
          <p:nvPr/>
        </p:nvSpPr>
        <p:spPr>
          <a:xfrm>
            <a:off x="6837362" y="5843587"/>
            <a:ext cx="374651" cy="628651"/>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119" name="Oval"/>
          <p:cNvSpPr/>
          <p:nvPr/>
        </p:nvSpPr>
        <p:spPr>
          <a:xfrm>
            <a:off x="6877050" y="2489200"/>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120" name="Oval"/>
          <p:cNvSpPr/>
          <p:nvPr/>
        </p:nvSpPr>
        <p:spPr>
          <a:xfrm>
            <a:off x="6956425" y="2403475"/>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123" name="Group"/>
          <p:cNvGrpSpPr/>
          <p:nvPr/>
        </p:nvGrpSpPr>
        <p:grpSpPr>
          <a:xfrm>
            <a:off x="6994388" y="2354262"/>
            <a:ext cx="192362" cy="355601"/>
            <a:chOff x="0" y="0"/>
            <a:chExt cx="192361" cy="355600"/>
          </a:xfrm>
        </p:grpSpPr>
        <p:sp>
          <p:nvSpPr>
            <p:cNvPr id="1121" name="Oval"/>
            <p:cNvSpPr/>
            <p:nvPr/>
          </p:nvSpPr>
          <p:spPr>
            <a:xfrm>
              <a:off x="46174" y="12065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22"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1124" name="Line"/>
          <p:cNvSpPr/>
          <p:nvPr/>
        </p:nvSpPr>
        <p:spPr>
          <a:xfrm>
            <a:off x="6958012" y="4797425"/>
            <a:ext cx="227013" cy="857250"/>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125" name="Line"/>
          <p:cNvSpPr/>
          <p:nvPr/>
        </p:nvSpPr>
        <p:spPr>
          <a:xfrm>
            <a:off x="7010400" y="4813300"/>
            <a:ext cx="227012" cy="857250"/>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126" name="Line"/>
          <p:cNvSpPr/>
          <p:nvPr/>
        </p:nvSpPr>
        <p:spPr>
          <a:xfrm>
            <a:off x="7065962" y="4808537"/>
            <a:ext cx="227013" cy="857251"/>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127" name="Line"/>
          <p:cNvSpPr/>
          <p:nvPr/>
        </p:nvSpPr>
        <p:spPr>
          <a:xfrm>
            <a:off x="7121525" y="4803775"/>
            <a:ext cx="227012" cy="857250"/>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0" y="0"/>
                </a:moveTo>
                <a:cubicBezTo>
                  <a:pt x="10573" y="3280"/>
                  <a:pt x="21298" y="6600"/>
                  <a:pt x="21449" y="10200"/>
                </a:cubicBezTo>
                <a:cubicBezTo>
                  <a:pt x="21600" y="13800"/>
                  <a:pt x="4380" y="19720"/>
                  <a:pt x="906" y="21600"/>
                </a:cubicBezTo>
              </a:path>
            </a:pathLst>
          </a:custGeom>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128" name="Line"/>
          <p:cNvSpPr/>
          <p:nvPr/>
        </p:nvSpPr>
        <p:spPr>
          <a:xfrm>
            <a:off x="6946900" y="2582862"/>
            <a:ext cx="9525" cy="2246313"/>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29" name="Line"/>
          <p:cNvSpPr/>
          <p:nvPr/>
        </p:nvSpPr>
        <p:spPr>
          <a:xfrm>
            <a:off x="6996112" y="2582862"/>
            <a:ext cx="15875" cy="22320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30" name="Line"/>
          <p:cNvSpPr/>
          <p:nvPr/>
        </p:nvSpPr>
        <p:spPr>
          <a:xfrm>
            <a:off x="7058025" y="2608262"/>
            <a:ext cx="17463" cy="2239963"/>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31" name="Line"/>
          <p:cNvSpPr/>
          <p:nvPr/>
        </p:nvSpPr>
        <p:spPr>
          <a:xfrm>
            <a:off x="7118350" y="2581275"/>
            <a:ext cx="1589" cy="22320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32" name="Line"/>
          <p:cNvSpPr/>
          <p:nvPr/>
        </p:nvSpPr>
        <p:spPr>
          <a:xfrm flipH="1">
            <a:off x="6950075" y="5637212"/>
            <a:ext cx="15875" cy="455613"/>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33" name="Line"/>
          <p:cNvSpPr/>
          <p:nvPr/>
        </p:nvSpPr>
        <p:spPr>
          <a:xfrm>
            <a:off x="7013575" y="5665787"/>
            <a:ext cx="3175" cy="4159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34" name="Line"/>
          <p:cNvSpPr/>
          <p:nvPr/>
        </p:nvSpPr>
        <p:spPr>
          <a:xfrm>
            <a:off x="7070725" y="5665787"/>
            <a:ext cx="1588" cy="425451"/>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35" name="Line"/>
          <p:cNvSpPr/>
          <p:nvPr/>
        </p:nvSpPr>
        <p:spPr>
          <a:xfrm flipH="1">
            <a:off x="7140575" y="5635625"/>
            <a:ext cx="6350" cy="411163"/>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36" name="Oval"/>
          <p:cNvSpPr/>
          <p:nvPr/>
        </p:nvSpPr>
        <p:spPr>
          <a:xfrm>
            <a:off x="6943725" y="2511425"/>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137" name="Oval"/>
          <p:cNvSpPr/>
          <p:nvPr/>
        </p:nvSpPr>
        <p:spPr>
          <a:xfrm>
            <a:off x="5864225" y="2484437"/>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138" name="Oval"/>
          <p:cNvSpPr/>
          <p:nvPr/>
        </p:nvSpPr>
        <p:spPr>
          <a:xfrm>
            <a:off x="5943600" y="2398712"/>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141" name="Group"/>
          <p:cNvGrpSpPr/>
          <p:nvPr/>
        </p:nvGrpSpPr>
        <p:grpSpPr>
          <a:xfrm>
            <a:off x="5981562" y="2349499"/>
            <a:ext cx="192363" cy="355601"/>
            <a:chOff x="0" y="0"/>
            <a:chExt cx="192361" cy="355600"/>
          </a:xfrm>
        </p:grpSpPr>
        <p:sp>
          <p:nvSpPr>
            <p:cNvPr id="1139"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40"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1142" name="Oval"/>
          <p:cNvSpPr/>
          <p:nvPr/>
        </p:nvSpPr>
        <p:spPr>
          <a:xfrm>
            <a:off x="5930900" y="2506662"/>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143" name="Line"/>
          <p:cNvSpPr/>
          <p:nvPr/>
        </p:nvSpPr>
        <p:spPr>
          <a:xfrm>
            <a:off x="5911850" y="2555875"/>
            <a:ext cx="9525" cy="2246313"/>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44" name="Line"/>
          <p:cNvSpPr/>
          <p:nvPr/>
        </p:nvSpPr>
        <p:spPr>
          <a:xfrm>
            <a:off x="5961062" y="2555875"/>
            <a:ext cx="15876" cy="22320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45" name="Line"/>
          <p:cNvSpPr/>
          <p:nvPr/>
        </p:nvSpPr>
        <p:spPr>
          <a:xfrm>
            <a:off x="6022975" y="2581275"/>
            <a:ext cx="17463" cy="2239963"/>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46" name="Line"/>
          <p:cNvSpPr/>
          <p:nvPr/>
        </p:nvSpPr>
        <p:spPr>
          <a:xfrm>
            <a:off x="6083300" y="2554287"/>
            <a:ext cx="1588" cy="22320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47" name="Oval"/>
          <p:cNvSpPr/>
          <p:nvPr/>
        </p:nvSpPr>
        <p:spPr>
          <a:xfrm>
            <a:off x="5861050" y="3503612"/>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148" name="Oval"/>
          <p:cNvSpPr/>
          <p:nvPr/>
        </p:nvSpPr>
        <p:spPr>
          <a:xfrm>
            <a:off x="5940425" y="3417887"/>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151" name="Group"/>
          <p:cNvGrpSpPr/>
          <p:nvPr/>
        </p:nvGrpSpPr>
        <p:grpSpPr>
          <a:xfrm>
            <a:off x="5978387" y="3368674"/>
            <a:ext cx="192363" cy="355601"/>
            <a:chOff x="0" y="0"/>
            <a:chExt cx="192361" cy="355600"/>
          </a:xfrm>
        </p:grpSpPr>
        <p:sp>
          <p:nvSpPr>
            <p:cNvPr id="1149"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50"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1152" name="Oval"/>
          <p:cNvSpPr/>
          <p:nvPr/>
        </p:nvSpPr>
        <p:spPr>
          <a:xfrm>
            <a:off x="5927725" y="3525837"/>
            <a:ext cx="100013" cy="114301"/>
          </a:xfrm>
          <a:prstGeom prst="ellipse">
            <a:avLst/>
          </a:prstGeom>
          <a:solidFill>
            <a:srgbClr val="C6E6E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157" name="Group"/>
          <p:cNvGrpSpPr/>
          <p:nvPr/>
        </p:nvGrpSpPr>
        <p:grpSpPr>
          <a:xfrm>
            <a:off x="5027612" y="4938712"/>
            <a:ext cx="677863" cy="107951"/>
            <a:chOff x="0" y="0"/>
            <a:chExt cx="677862" cy="107949"/>
          </a:xfrm>
        </p:grpSpPr>
        <p:sp>
          <p:nvSpPr>
            <p:cNvPr id="1153" name="Line"/>
            <p:cNvSpPr/>
            <p:nvPr/>
          </p:nvSpPr>
          <p:spPr>
            <a:xfrm>
              <a:off x="0" y="0"/>
              <a:ext cx="627063" cy="2857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154" name="Line"/>
            <p:cNvSpPr/>
            <p:nvPr/>
          </p:nvSpPr>
          <p:spPr>
            <a:xfrm>
              <a:off x="25400" y="55562"/>
              <a:ext cx="627063" cy="2857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155" name="Line"/>
            <p:cNvSpPr/>
            <p:nvPr/>
          </p:nvSpPr>
          <p:spPr>
            <a:xfrm>
              <a:off x="50800" y="79375"/>
              <a:ext cx="627063" cy="2857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156" name="Line"/>
            <p:cNvSpPr/>
            <p:nvPr/>
          </p:nvSpPr>
          <p:spPr>
            <a:xfrm>
              <a:off x="23812" y="33337"/>
              <a:ext cx="627063" cy="2857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grpSp>
        <p:nvGrpSpPr>
          <p:cNvPr id="1185" name="Group"/>
          <p:cNvGrpSpPr/>
          <p:nvPr/>
        </p:nvGrpSpPr>
        <p:grpSpPr>
          <a:xfrm>
            <a:off x="4827587" y="4827587"/>
            <a:ext cx="1481138" cy="681039"/>
            <a:chOff x="0" y="0"/>
            <a:chExt cx="1481137" cy="681037"/>
          </a:xfrm>
        </p:grpSpPr>
        <p:sp>
          <p:nvSpPr>
            <p:cNvPr id="1158" name="Oval"/>
            <p:cNvSpPr/>
            <p:nvPr/>
          </p:nvSpPr>
          <p:spPr>
            <a:xfrm>
              <a:off x="65087" y="714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59" name="Oval"/>
            <p:cNvSpPr/>
            <p:nvPr/>
          </p:nvSpPr>
          <p:spPr>
            <a:xfrm>
              <a:off x="142875" y="13335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60" name="Oval"/>
            <p:cNvSpPr/>
            <p:nvPr/>
          </p:nvSpPr>
          <p:spPr>
            <a:xfrm>
              <a:off x="79375" y="1730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61" name="Oval"/>
            <p:cNvSpPr/>
            <p:nvPr/>
          </p:nvSpPr>
          <p:spPr>
            <a:xfrm>
              <a:off x="142875" y="23495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62" name="Oval"/>
            <p:cNvSpPr/>
            <p:nvPr/>
          </p:nvSpPr>
          <p:spPr>
            <a:xfrm>
              <a:off x="57150" y="244475"/>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63" name="Oval"/>
            <p:cNvSpPr/>
            <p:nvPr/>
          </p:nvSpPr>
          <p:spPr>
            <a:xfrm>
              <a:off x="0" y="15875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1170" name="Group"/>
            <p:cNvGrpSpPr/>
            <p:nvPr/>
          </p:nvGrpSpPr>
          <p:grpSpPr>
            <a:xfrm>
              <a:off x="831850" y="0"/>
              <a:ext cx="242888" cy="287338"/>
              <a:chOff x="0" y="0"/>
              <a:chExt cx="242887" cy="287337"/>
            </a:xfrm>
          </p:grpSpPr>
          <p:sp>
            <p:nvSpPr>
              <p:cNvPr id="1164" name="Oval"/>
              <p:cNvSpPr/>
              <p:nvPr/>
            </p:nvSpPr>
            <p:spPr>
              <a:xfrm>
                <a:off x="65087" y="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65" name="Oval"/>
              <p:cNvSpPr/>
              <p:nvPr/>
            </p:nvSpPr>
            <p:spPr>
              <a:xfrm>
                <a:off x="142875" y="619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66" name="Oval"/>
              <p:cNvSpPr/>
              <p:nvPr/>
            </p:nvSpPr>
            <p:spPr>
              <a:xfrm>
                <a:off x="79375" y="10160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67" name="Oval"/>
              <p:cNvSpPr/>
              <p:nvPr/>
            </p:nvSpPr>
            <p:spPr>
              <a:xfrm>
                <a:off x="142875" y="1635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68" name="Oval"/>
              <p:cNvSpPr/>
              <p:nvPr/>
            </p:nvSpPr>
            <p:spPr>
              <a:xfrm>
                <a:off x="57150" y="1730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69" name="Oval"/>
              <p:cNvSpPr/>
              <p:nvPr/>
            </p:nvSpPr>
            <p:spPr>
              <a:xfrm>
                <a:off x="0" y="873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grpSp>
          <p:nvGrpSpPr>
            <p:cNvPr id="1177" name="Group"/>
            <p:cNvGrpSpPr/>
            <p:nvPr/>
          </p:nvGrpSpPr>
          <p:grpSpPr>
            <a:xfrm>
              <a:off x="1238250" y="285750"/>
              <a:ext cx="242888" cy="287338"/>
              <a:chOff x="0" y="0"/>
              <a:chExt cx="242887" cy="287337"/>
            </a:xfrm>
          </p:grpSpPr>
          <p:sp>
            <p:nvSpPr>
              <p:cNvPr id="1171" name="Oval"/>
              <p:cNvSpPr/>
              <p:nvPr/>
            </p:nvSpPr>
            <p:spPr>
              <a:xfrm>
                <a:off x="65087" y="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72" name="Oval"/>
              <p:cNvSpPr/>
              <p:nvPr/>
            </p:nvSpPr>
            <p:spPr>
              <a:xfrm>
                <a:off x="142875" y="619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73" name="Oval"/>
              <p:cNvSpPr/>
              <p:nvPr/>
            </p:nvSpPr>
            <p:spPr>
              <a:xfrm>
                <a:off x="79375" y="10160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74" name="Oval"/>
              <p:cNvSpPr/>
              <p:nvPr/>
            </p:nvSpPr>
            <p:spPr>
              <a:xfrm>
                <a:off x="142875" y="1635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75" name="Oval"/>
              <p:cNvSpPr/>
              <p:nvPr/>
            </p:nvSpPr>
            <p:spPr>
              <a:xfrm>
                <a:off x="57150" y="1730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76" name="Oval"/>
              <p:cNvSpPr/>
              <p:nvPr/>
            </p:nvSpPr>
            <p:spPr>
              <a:xfrm>
                <a:off x="0" y="873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grpSp>
          <p:nvGrpSpPr>
            <p:cNvPr id="1184" name="Group"/>
            <p:cNvGrpSpPr/>
            <p:nvPr/>
          </p:nvGrpSpPr>
          <p:grpSpPr>
            <a:xfrm>
              <a:off x="495300" y="393700"/>
              <a:ext cx="242888" cy="287338"/>
              <a:chOff x="0" y="0"/>
              <a:chExt cx="242887" cy="287337"/>
            </a:xfrm>
          </p:grpSpPr>
          <p:sp>
            <p:nvSpPr>
              <p:cNvPr id="1178" name="Oval"/>
              <p:cNvSpPr/>
              <p:nvPr/>
            </p:nvSpPr>
            <p:spPr>
              <a:xfrm>
                <a:off x="65087" y="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79" name="Oval"/>
              <p:cNvSpPr/>
              <p:nvPr/>
            </p:nvSpPr>
            <p:spPr>
              <a:xfrm>
                <a:off x="142875" y="619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80" name="Oval"/>
              <p:cNvSpPr/>
              <p:nvPr/>
            </p:nvSpPr>
            <p:spPr>
              <a:xfrm>
                <a:off x="79375" y="10160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81" name="Oval"/>
              <p:cNvSpPr/>
              <p:nvPr/>
            </p:nvSpPr>
            <p:spPr>
              <a:xfrm>
                <a:off x="142875" y="1635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82" name="Oval"/>
              <p:cNvSpPr/>
              <p:nvPr/>
            </p:nvSpPr>
            <p:spPr>
              <a:xfrm>
                <a:off x="57150" y="1730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183" name="Oval"/>
              <p:cNvSpPr/>
              <p:nvPr/>
            </p:nvSpPr>
            <p:spPr>
              <a:xfrm>
                <a:off x="0" y="873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grpSp>
      <p:grpSp>
        <p:nvGrpSpPr>
          <p:cNvPr id="1190" name="Group"/>
          <p:cNvGrpSpPr/>
          <p:nvPr/>
        </p:nvGrpSpPr>
        <p:grpSpPr>
          <a:xfrm flipH="1" rot="10800000">
            <a:off x="5494337" y="5270500"/>
            <a:ext cx="663576" cy="130176"/>
            <a:chOff x="0" y="0"/>
            <a:chExt cx="663575" cy="130174"/>
          </a:xfrm>
        </p:grpSpPr>
        <p:sp>
          <p:nvSpPr>
            <p:cNvPr id="1186" name="Line"/>
            <p:cNvSpPr/>
            <p:nvPr/>
          </p:nvSpPr>
          <p:spPr>
            <a:xfrm>
              <a:off x="0" y="0"/>
              <a:ext cx="613846" cy="3445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187" name="Line"/>
            <p:cNvSpPr/>
            <p:nvPr/>
          </p:nvSpPr>
          <p:spPr>
            <a:xfrm>
              <a:off x="24864" y="67001"/>
              <a:ext cx="613847" cy="34459"/>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188" name="Line"/>
            <p:cNvSpPr/>
            <p:nvPr/>
          </p:nvSpPr>
          <p:spPr>
            <a:xfrm>
              <a:off x="49729" y="95717"/>
              <a:ext cx="613847" cy="3445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189" name="Line"/>
            <p:cNvSpPr/>
            <p:nvPr/>
          </p:nvSpPr>
          <p:spPr>
            <a:xfrm>
              <a:off x="23310" y="40201"/>
              <a:ext cx="613847" cy="3445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sp>
        <p:nvSpPr>
          <p:cNvPr id="1191" name="Line"/>
          <p:cNvSpPr/>
          <p:nvPr/>
        </p:nvSpPr>
        <p:spPr>
          <a:xfrm>
            <a:off x="4983162" y="5094287"/>
            <a:ext cx="342901" cy="2254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92" name="Line"/>
          <p:cNvSpPr/>
          <p:nvPr/>
        </p:nvSpPr>
        <p:spPr>
          <a:xfrm>
            <a:off x="5008562" y="5141912"/>
            <a:ext cx="342901" cy="2254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93" name="Line"/>
          <p:cNvSpPr/>
          <p:nvPr/>
        </p:nvSpPr>
        <p:spPr>
          <a:xfrm>
            <a:off x="5033962" y="5092700"/>
            <a:ext cx="342901" cy="2254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94" name="Line"/>
          <p:cNvSpPr/>
          <p:nvPr/>
        </p:nvSpPr>
        <p:spPr>
          <a:xfrm>
            <a:off x="5037137" y="5073650"/>
            <a:ext cx="342901" cy="2254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95" name="Line"/>
          <p:cNvSpPr/>
          <p:nvPr/>
        </p:nvSpPr>
        <p:spPr>
          <a:xfrm>
            <a:off x="5784850" y="5014912"/>
            <a:ext cx="342900" cy="2254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96" name="Line"/>
          <p:cNvSpPr/>
          <p:nvPr/>
        </p:nvSpPr>
        <p:spPr>
          <a:xfrm>
            <a:off x="5810250" y="5062537"/>
            <a:ext cx="342900" cy="225426"/>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97" name="Line"/>
          <p:cNvSpPr/>
          <p:nvPr/>
        </p:nvSpPr>
        <p:spPr>
          <a:xfrm>
            <a:off x="5835650" y="5013325"/>
            <a:ext cx="342900" cy="2254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198" name="Line"/>
          <p:cNvSpPr/>
          <p:nvPr/>
        </p:nvSpPr>
        <p:spPr>
          <a:xfrm>
            <a:off x="5838825" y="4994275"/>
            <a:ext cx="342900" cy="225425"/>
          </a:xfrm>
          <a:prstGeom prst="line">
            <a:avLst/>
          </a:prstGeom>
          <a:ln w="12700">
            <a:solidFill>
              <a:srgbClr val="000000"/>
            </a:solidFill>
          </a:ln>
        </p:spPr>
        <p:txBody>
          <a:bodyPr lIns="50800" tIns="50800" rIns="50800" bIns="50800" anchor="ctr"/>
          <a:lstStyle/>
          <a:p>
            <a:pPr algn="l" defTabSz="457200">
              <a:defRPr sz="1200">
                <a:latin typeface="Helvetica"/>
                <a:ea typeface="Helvetica"/>
                <a:cs typeface="Helvetica"/>
                <a:sym typeface="Helvetica"/>
              </a:defRPr>
            </a:pPr>
          </a:p>
        </p:txBody>
      </p:sp>
      <p:grpSp>
        <p:nvGrpSpPr>
          <p:cNvPr id="1213" name="Group"/>
          <p:cNvGrpSpPr/>
          <p:nvPr/>
        </p:nvGrpSpPr>
        <p:grpSpPr>
          <a:xfrm>
            <a:off x="1612900" y="2365374"/>
            <a:ext cx="1460637" cy="1165226"/>
            <a:chOff x="0" y="0"/>
            <a:chExt cx="1460636" cy="1165225"/>
          </a:xfrm>
        </p:grpSpPr>
        <p:sp>
          <p:nvSpPr>
            <p:cNvPr id="1199" name="Oval"/>
            <p:cNvSpPr/>
            <p:nvPr/>
          </p:nvSpPr>
          <p:spPr>
            <a:xfrm>
              <a:off x="1150937" y="1349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00" name="Oval"/>
            <p:cNvSpPr/>
            <p:nvPr/>
          </p:nvSpPr>
          <p:spPr>
            <a:xfrm>
              <a:off x="1230312" y="492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1203" name="Group"/>
            <p:cNvGrpSpPr/>
            <p:nvPr/>
          </p:nvGrpSpPr>
          <p:grpSpPr>
            <a:xfrm>
              <a:off x="1268275" y="-1"/>
              <a:ext cx="192362" cy="355601"/>
              <a:chOff x="0" y="0"/>
              <a:chExt cx="192361" cy="355600"/>
            </a:xfrm>
          </p:grpSpPr>
          <p:sp>
            <p:nvSpPr>
              <p:cNvPr id="1201" name="Oval"/>
              <p:cNvSpPr/>
              <p:nvPr/>
            </p:nvSpPr>
            <p:spPr>
              <a:xfrm>
                <a:off x="46174" y="120650"/>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02"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1204" name="Line"/>
            <p:cNvSpPr/>
            <p:nvPr/>
          </p:nvSpPr>
          <p:spPr>
            <a:xfrm>
              <a:off x="1220787" y="228600"/>
              <a:ext cx="3176" cy="819151"/>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05" name="Line"/>
            <p:cNvSpPr/>
            <p:nvPr/>
          </p:nvSpPr>
          <p:spPr>
            <a:xfrm>
              <a:off x="1270000" y="228600"/>
              <a:ext cx="7938" cy="87312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06" name="Line"/>
            <p:cNvSpPr/>
            <p:nvPr/>
          </p:nvSpPr>
          <p:spPr>
            <a:xfrm>
              <a:off x="1316037" y="246062"/>
              <a:ext cx="9526" cy="887414"/>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07" name="Line"/>
            <p:cNvSpPr/>
            <p:nvPr/>
          </p:nvSpPr>
          <p:spPr>
            <a:xfrm flipH="1">
              <a:off x="1371600" y="227012"/>
              <a:ext cx="4763" cy="90963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08" name="Oval"/>
            <p:cNvSpPr/>
            <p:nvPr/>
          </p:nvSpPr>
          <p:spPr>
            <a:xfrm>
              <a:off x="1217612" y="15716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09" name="Line"/>
            <p:cNvSpPr/>
            <p:nvPr/>
          </p:nvSpPr>
          <p:spPr>
            <a:xfrm>
              <a:off x="12700" y="1049337"/>
              <a:ext cx="1196975" cy="317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10" name="Line"/>
            <p:cNvSpPr/>
            <p:nvPr/>
          </p:nvSpPr>
          <p:spPr>
            <a:xfrm>
              <a:off x="0" y="1082675"/>
              <a:ext cx="1289050" cy="7938"/>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11" name="Line"/>
            <p:cNvSpPr/>
            <p:nvPr/>
          </p:nvSpPr>
          <p:spPr>
            <a:xfrm>
              <a:off x="0" y="1120775"/>
              <a:ext cx="1346201" cy="95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12" name="Line"/>
            <p:cNvSpPr/>
            <p:nvPr/>
          </p:nvSpPr>
          <p:spPr>
            <a:xfrm flipV="1">
              <a:off x="12700" y="1152525"/>
              <a:ext cx="1363663" cy="12700"/>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grpSp>
        <p:nvGrpSpPr>
          <p:cNvPr id="1228" name="Group"/>
          <p:cNvGrpSpPr/>
          <p:nvPr/>
        </p:nvGrpSpPr>
        <p:grpSpPr>
          <a:xfrm>
            <a:off x="3824287" y="2339975"/>
            <a:ext cx="4006851" cy="293688"/>
            <a:chOff x="0" y="0"/>
            <a:chExt cx="4006850" cy="293687"/>
          </a:xfrm>
        </p:grpSpPr>
        <p:sp>
          <p:nvSpPr>
            <p:cNvPr id="1214" name="Line"/>
            <p:cNvSpPr/>
            <p:nvPr/>
          </p:nvSpPr>
          <p:spPr>
            <a:xfrm>
              <a:off x="0" y="6350"/>
              <a:ext cx="1588" cy="282575"/>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15" name="Line"/>
            <p:cNvSpPr/>
            <p:nvPr/>
          </p:nvSpPr>
          <p:spPr>
            <a:xfrm>
              <a:off x="293687" y="9525"/>
              <a:ext cx="1589" cy="282575"/>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16" name="Line"/>
            <p:cNvSpPr/>
            <p:nvPr/>
          </p:nvSpPr>
          <p:spPr>
            <a:xfrm>
              <a:off x="595312" y="4762"/>
              <a:ext cx="1589" cy="282576"/>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17" name="Line"/>
            <p:cNvSpPr/>
            <p:nvPr/>
          </p:nvSpPr>
          <p:spPr>
            <a:xfrm>
              <a:off x="881062" y="0"/>
              <a:ext cx="1589" cy="282575"/>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18" name="Line"/>
            <p:cNvSpPr/>
            <p:nvPr/>
          </p:nvSpPr>
          <p:spPr>
            <a:xfrm>
              <a:off x="1174750" y="3175"/>
              <a:ext cx="1588" cy="282575"/>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19" name="Line"/>
            <p:cNvSpPr/>
            <p:nvPr/>
          </p:nvSpPr>
          <p:spPr>
            <a:xfrm>
              <a:off x="1468437" y="6350"/>
              <a:ext cx="1589" cy="282575"/>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20" name="Line"/>
            <p:cNvSpPr/>
            <p:nvPr/>
          </p:nvSpPr>
          <p:spPr>
            <a:xfrm>
              <a:off x="1762125" y="9525"/>
              <a:ext cx="1588" cy="282575"/>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21" name="Line"/>
            <p:cNvSpPr/>
            <p:nvPr/>
          </p:nvSpPr>
          <p:spPr>
            <a:xfrm>
              <a:off x="2017712" y="4762"/>
              <a:ext cx="1588" cy="282576"/>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22" name="Line"/>
            <p:cNvSpPr/>
            <p:nvPr/>
          </p:nvSpPr>
          <p:spPr>
            <a:xfrm>
              <a:off x="2349500" y="7937"/>
              <a:ext cx="1588" cy="282576"/>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23" name="Line"/>
            <p:cNvSpPr/>
            <p:nvPr/>
          </p:nvSpPr>
          <p:spPr>
            <a:xfrm>
              <a:off x="2643187" y="3175"/>
              <a:ext cx="1588" cy="282575"/>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24" name="Line"/>
            <p:cNvSpPr/>
            <p:nvPr/>
          </p:nvSpPr>
          <p:spPr>
            <a:xfrm>
              <a:off x="2936875" y="6350"/>
              <a:ext cx="1588" cy="282575"/>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25" name="Line"/>
            <p:cNvSpPr/>
            <p:nvPr/>
          </p:nvSpPr>
          <p:spPr>
            <a:xfrm>
              <a:off x="3357562" y="4762"/>
              <a:ext cx="1588" cy="282576"/>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26" name="Line"/>
            <p:cNvSpPr/>
            <p:nvPr/>
          </p:nvSpPr>
          <p:spPr>
            <a:xfrm>
              <a:off x="3681412" y="7937"/>
              <a:ext cx="1588" cy="282576"/>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27" name="Line"/>
            <p:cNvSpPr/>
            <p:nvPr/>
          </p:nvSpPr>
          <p:spPr>
            <a:xfrm>
              <a:off x="4005262" y="11112"/>
              <a:ext cx="1588" cy="282576"/>
            </a:xfrm>
            <a:prstGeom prst="line">
              <a:avLst/>
            </a:prstGeom>
            <a:noFill/>
            <a:ln w="38100" cap="flat">
              <a:solidFill>
                <a:srgbClr val="FF2600"/>
              </a:solidFill>
              <a:prstDash val="sysDot"/>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sp>
        <p:nvSpPr>
          <p:cNvPr id="1229" name="Rostral"/>
          <p:cNvSpPr txBox="1"/>
          <p:nvPr/>
        </p:nvSpPr>
        <p:spPr>
          <a:xfrm>
            <a:off x="303430" y="3836193"/>
            <a:ext cx="94254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i="1" sz="1800">
                <a:solidFill>
                  <a:srgbClr val="FF2600"/>
                </a:solidFill>
                <a:uFill>
                  <a:solidFill>
                    <a:srgbClr val="FF2600"/>
                  </a:solidFill>
                </a:uFill>
                <a:latin typeface="Helvetica"/>
                <a:ea typeface="Helvetica"/>
                <a:cs typeface="Helvetica"/>
                <a:sym typeface="Helvetica"/>
              </a:defRPr>
            </a:lvl1pPr>
          </a:lstStyle>
          <a:p>
            <a:pPr/>
            <a:r>
              <a:t>Rostral</a:t>
            </a:r>
          </a:p>
        </p:txBody>
      </p:sp>
      <p:sp>
        <p:nvSpPr>
          <p:cNvPr id="1230" name="Caudal"/>
          <p:cNvSpPr txBox="1"/>
          <p:nvPr/>
        </p:nvSpPr>
        <p:spPr>
          <a:xfrm>
            <a:off x="8199680" y="4001293"/>
            <a:ext cx="91709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i="1" sz="1800">
                <a:solidFill>
                  <a:srgbClr val="FF2600"/>
                </a:solidFill>
                <a:uFill>
                  <a:solidFill>
                    <a:srgbClr val="FF2600"/>
                  </a:solidFill>
                </a:uFill>
                <a:latin typeface="Helvetica"/>
                <a:ea typeface="Helvetica"/>
                <a:cs typeface="Helvetica"/>
                <a:sym typeface="Helvetica"/>
              </a:defRPr>
            </a:lvl1pPr>
          </a:lstStyle>
          <a:p>
            <a:pPr/>
            <a:r>
              <a:t>Caudal</a:t>
            </a:r>
          </a:p>
        </p:txBody>
      </p:sp>
      <p:sp>
        <p:nvSpPr>
          <p:cNvPr id="1231" name="cranial nerve"/>
          <p:cNvSpPr txBox="1"/>
          <p:nvPr/>
        </p:nvSpPr>
        <p:spPr>
          <a:xfrm>
            <a:off x="1847056" y="2901950"/>
            <a:ext cx="8763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cranial nerve</a:t>
            </a:r>
          </a:p>
        </p:txBody>
      </p:sp>
      <p:sp>
        <p:nvSpPr>
          <p:cNvPr id="1232" name="sensory ganglion"/>
          <p:cNvSpPr txBox="1"/>
          <p:nvPr/>
        </p:nvSpPr>
        <p:spPr>
          <a:xfrm>
            <a:off x="4228306" y="3022600"/>
            <a:ext cx="11049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sensory ganglion</a:t>
            </a:r>
          </a:p>
        </p:txBody>
      </p:sp>
      <p:sp>
        <p:nvSpPr>
          <p:cNvPr id="1233" name="sensory nerve"/>
          <p:cNvSpPr txBox="1"/>
          <p:nvPr/>
        </p:nvSpPr>
        <p:spPr>
          <a:xfrm>
            <a:off x="3244056" y="4057650"/>
            <a:ext cx="10287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sensory nerve</a:t>
            </a:r>
          </a:p>
        </p:txBody>
      </p:sp>
      <p:sp>
        <p:nvSpPr>
          <p:cNvPr id="1234" name="motor neurons"/>
          <p:cNvSpPr txBox="1"/>
          <p:nvPr/>
        </p:nvSpPr>
        <p:spPr>
          <a:xfrm>
            <a:off x="6877050" y="2667000"/>
            <a:ext cx="1206500"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motor neurons</a:t>
            </a:r>
          </a:p>
        </p:txBody>
      </p:sp>
      <p:sp>
        <p:nvSpPr>
          <p:cNvPr id="1235" name="motor nerve"/>
          <p:cNvSpPr txBox="1"/>
          <p:nvPr/>
        </p:nvSpPr>
        <p:spPr>
          <a:xfrm>
            <a:off x="7004050" y="3949700"/>
            <a:ext cx="876300"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motor nerve</a:t>
            </a:r>
          </a:p>
        </p:txBody>
      </p:sp>
      <p:sp>
        <p:nvSpPr>
          <p:cNvPr id="1236" name="enteric NS"/>
          <p:cNvSpPr txBox="1"/>
          <p:nvPr/>
        </p:nvSpPr>
        <p:spPr>
          <a:xfrm>
            <a:off x="5344648" y="5437187"/>
            <a:ext cx="1034391"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spcBef>
                <a:spcPts val="800"/>
              </a:spcBef>
              <a:defRPr b="1" sz="1400">
                <a:uFill>
                  <a:solidFill>
                    <a:srgbClr val="000000"/>
                  </a:solidFill>
                </a:uFill>
                <a:latin typeface="Helvetica"/>
                <a:ea typeface="Helvetica"/>
                <a:cs typeface="Helvetica"/>
                <a:sym typeface="Helvetica"/>
              </a:defRPr>
            </a:lvl1pPr>
          </a:lstStyle>
          <a:p>
            <a:pPr/>
            <a:r>
              <a:t>enteric NS</a:t>
            </a:r>
          </a:p>
        </p:txBody>
      </p:sp>
      <p:sp>
        <p:nvSpPr>
          <p:cNvPr id="1237" name="autonomic nerve"/>
          <p:cNvSpPr txBox="1"/>
          <p:nvPr/>
        </p:nvSpPr>
        <p:spPr>
          <a:xfrm>
            <a:off x="4787106" y="3922712"/>
            <a:ext cx="1168401"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autonomic nerve</a:t>
            </a:r>
          </a:p>
        </p:txBody>
      </p:sp>
      <p:sp>
        <p:nvSpPr>
          <p:cNvPr id="1238" name="autonomic ganglion"/>
          <p:cNvSpPr txBox="1"/>
          <p:nvPr/>
        </p:nvSpPr>
        <p:spPr>
          <a:xfrm>
            <a:off x="5834856" y="3155950"/>
            <a:ext cx="14605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autonomic ganglion</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0" name="Views of the Nervous System"/>
          <p:cNvSpPr txBox="1"/>
          <p:nvPr/>
        </p:nvSpPr>
        <p:spPr>
          <a:xfrm>
            <a:off x="542925" y="427037"/>
            <a:ext cx="448598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l" defTabSz="914400">
              <a:defRPr b="1" sz="2400">
                <a:solidFill>
                  <a:srgbClr val="0433FF"/>
                </a:solidFill>
                <a:uFill>
                  <a:solidFill>
                    <a:srgbClr val="0433FF"/>
                  </a:solidFill>
                </a:uFill>
                <a:latin typeface="Helvetica"/>
                <a:ea typeface="Helvetica"/>
                <a:cs typeface="Helvetica"/>
                <a:sym typeface="Helvetica"/>
              </a:defRPr>
            </a:lvl1pPr>
          </a:lstStyle>
          <a:p>
            <a:pPr/>
            <a:r>
              <a:t>Views of the Nervous System </a:t>
            </a:r>
          </a:p>
        </p:txBody>
      </p:sp>
      <p:sp>
        <p:nvSpPr>
          <p:cNvPr id="1241" name="Anatomical…"/>
          <p:cNvSpPr txBox="1"/>
          <p:nvPr/>
        </p:nvSpPr>
        <p:spPr>
          <a:xfrm>
            <a:off x="742950" y="917575"/>
            <a:ext cx="7518400" cy="4991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97840" marR="40639" indent="-457200" algn="l" defTabSz="914400">
              <a:spcBef>
                <a:spcPts val="1100"/>
              </a:spcBef>
              <a:buClr>
                <a:srgbClr val="000000"/>
              </a:buClr>
              <a:buSzPct val="100000"/>
              <a:buFont typeface="Helvetica"/>
              <a:buAutoNum type="arabicPeriod" startAt="1"/>
              <a:defRPr b="1" sz="1800">
                <a:uFill>
                  <a:solidFill>
                    <a:srgbClr val="000000"/>
                  </a:solidFill>
                </a:uFill>
                <a:latin typeface="Helvetica"/>
                <a:ea typeface="Helvetica"/>
                <a:cs typeface="Helvetica"/>
                <a:sym typeface="Helvetica"/>
              </a:defRPr>
            </a:pPr>
            <a:r>
              <a:t>Anatomical</a:t>
            </a:r>
          </a:p>
          <a:p>
            <a:pPr marL="955039" marR="40639" indent="-457199" algn="l" defTabSz="914400">
              <a:spcBef>
                <a:spcPts val="1100"/>
              </a:spcBef>
              <a:buClr>
                <a:srgbClr val="000000"/>
              </a:buClr>
              <a:buFont typeface="Helvetica"/>
              <a:defRPr sz="2400">
                <a:uFill>
                  <a:solidFill>
                    <a:srgbClr val="000000"/>
                  </a:solidFill>
                </a:uFill>
                <a:latin typeface="+mn-lt"/>
                <a:ea typeface="+mn-ea"/>
                <a:cs typeface="+mn-cs"/>
                <a:sym typeface="Times"/>
              </a:defRPr>
            </a:pPr>
            <a:r>
              <a:rPr b="1" i="1" sz="1800">
                <a:latin typeface="Helvetica"/>
                <a:ea typeface="Helvetica"/>
                <a:cs typeface="Helvetica"/>
                <a:sym typeface="Helvetica"/>
              </a:rPr>
              <a:t>	</a:t>
            </a:r>
            <a:r>
              <a:rPr b="1" i="1" sz="1800">
                <a:solidFill>
                  <a:srgbClr val="929292"/>
                </a:solidFill>
                <a:uFill>
                  <a:solidFill>
                    <a:srgbClr val="929292"/>
                  </a:solidFill>
                </a:uFill>
                <a:latin typeface="Helvetica"/>
                <a:ea typeface="Helvetica"/>
                <a:cs typeface="Helvetica"/>
                <a:sym typeface="Helvetica"/>
              </a:rPr>
              <a:t>what is the location and connections of a brain structure; what are the effects of oblating that structure?</a:t>
            </a:r>
            <a:endParaRPr b="1" i="1" sz="1800">
              <a:solidFill>
                <a:srgbClr val="929292"/>
              </a:solidFill>
              <a:uFill>
                <a:solidFill>
                  <a:srgbClr val="929292"/>
                </a:solidFill>
              </a:uFill>
              <a:latin typeface="Helvetica"/>
              <a:ea typeface="Helvetica"/>
              <a:cs typeface="Helvetica"/>
              <a:sym typeface="Helvetica"/>
            </a:endParaRPr>
          </a:p>
          <a:p>
            <a:pPr marL="497840" marR="40639" indent="-457200" algn="l" defTabSz="914400">
              <a:spcBef>
                <a:spcPts val="1100"/>
              </a:spcBef>
              <a:buClr>
                <a:srgbClr val="000000"/>
              </a:buClr>
              <a:buSzPct val="100000"/>
              <a:buFont typeface="Helvetica"/>
              <a:buAutoNum type="arabicPeriod" startAt="2"/>
              <a:defRPr b="1" sz="1800">
                <a:uFill>
                  <a:solidFill>
                    <a:srgbClr val="000000"/>
                  </a:solidFill>
                </a:uFill>
                <a:latin typeface="Helvetica"/>
                <a:ea typeface="Helvetica"/>
                <a:cs typeface="Helvetica"/>
                <a:sym typeface="Helvetica"/>
              </a:defRPr>
            </a:pPr>
            <a:r>
              <a:t>Evolutionary/ Developmental</a:t>
            </a:r>
          </a:p>
          <a:p>
            <a:pPr marL="955039" marR="40639" indent="-457199" algn="l" defTabSz="914400">
              <a:spcBef>
                <a:spcPts val="1100"/>
              </a:spcBef>
              <a:buClr>
                <a:srgbClr val="000000"/>
              </a:buClr>
              <a:buFont typeface="Helvetica"/>
              <a:defRPr sz="2400">
                <a:uFill>
                  <a:solidFill>
                    <a:srgbClr val="000000"/>
                  </a:solidFill>
                </a:uFill>
                <a:latin typeface="+mn-lt"/>
                <a:ea typeface="+mn-ea"/>
                <a:cs typeface="+mn-cs"/>
                <a:sym typeface="Times"/>
              </a:defRPr>
            </a:pPr>
            <a:r>
              <a:rPr b="1" i="1" sz="1800">
                <a:latin typeface="Helvetica"/>
                <a:ea typeface="Helvetica"/>
                <a:cs typeface="Helvetica"/>
                <a:sym typeface="Helvetica"/>
              </a:rPr>
              <a:t>	</a:t>
            </a:r>
            <a:r>
              <a:rPr b="1" i="1" sz="1800">
                <a:solidFill>
                  <a:srgbClr val="929292"/>
                </a:solidFill>
                <a:uFill>
                  <a:solidFill>
                    <a:srgbClr val="929292"/>
                  </a:solidFill>
                </a:uFill>
                <a:latin typeface="Helvetica"/>
                <a:ea typeface="Helvetica"/>
                <a:cs typeface="Helvetica"/>
                <a:sym typeface="Helvetica"/>
              </a:rPr>
              <a:t>what are evolutionary and developmental origins of a structure, and how does that explain current function and connections?</a:t>
            </a:r>
            <a:endParaRPr b="1" i="1" sz="1800">
              <a:solidFill>
                <a:srgbClr val="929292"/>
              </a:solidFill>
              <a:uFill>
                <a:solidFill>
                  <a:srgbClr val="929292"/>
                </a:solidFill>
              </a:uFill>
              <a:latin typeface="Helvetica"/>
              <a:ea typeface="Helvetica"/>
              <a:cs typeface="Helvetica"/>
              <a:sym typeface="Helvetica"/>
            </a:endParaRPr>
          </a:p>
          <a:p>
            <a:pPr marL="497840" marR="40639" indent="-457200" algn="l" defTabSz="914400">
              <a:spcBef>
                <a:spcPts val="1100"/>
              </a:spcBef>
              <a:buClr>
                <a:srgbClr val="000000"/>
              </a:buClr>
              <a:buSzPct val="100000"/>
              <a:buFont typeface="Helvetica"/>
              <a:buAutoNum type="arabicPeriod" startAt="3"/>
              <a:defRPr b="1" sz="1800">
                <a:uFill>
                  <a:solidFill>
                    <a:srgbClr val="000000"/>
                  </a:solidFill>
                </a:uFill>
                <a:latin typeface="Helvetica"/>
                <a:ea typeface="Helvetica"/>
                <a:cs typeface="Helvetica"/>
                <a:sym typeface="Helvetica"/>
              </a:defRPr>
            </a:pPr>
            <a:r>
              <a:t>Functional Subsystems</a:t>
            </a:r>
          </a:p>
          <a:p>
            <a:pPr marL="955039" marR="40639" indent="-457199" algn="l" defTabSz="914400">
              <a:spcBef>
                <a:spcPts val="1100"/>
              </a:spcBef>
              <a:buClr>
                <a:srgbClr val="000000"/>
              </a:buClr>
              <a:buFont typeface="Helvetica"/>
              <a:defRPr sz="2400">
                <a:uFill>
                  <a:solidFill>
                    <a:srgbClr val="000000"/>
                  </a:solidFill>
                </a:uFill>
                <a:latin typeface="+mn-lt"/>
                <a:ea typeface="+mn-ea"/>
                <a:cs typeface="+mn-cs"/>
                <a:sym typeface="Times"/>
              </a:defRPr>
            </a:pPr>
            <a:r>
              <a:rPr b="1" i="1" sz="1800">
                <a:latin typeface="Helvetica"/>
                <a:ea typeface="Helvetica"/>
                <a:cs typeface="Helvetica"/>
                <a:sym typeface="Helvetica"/>
              </a:rPr>
              <a:t>	</a:t>
            </a:r>
            <a:r>
              <a:rPr b="1" i="1" sz="1800">
                <a:solidFill>
                  <a:srgbClr val="929292"/>
                </a:solidFill>
                <a:uFill>
                  <a:solidFill>
                    <a:srgbClr val="929292"/>
                  </a:solidFill>
                </a:uFill>
                <a:latin typeface="Helvetica"/>
                <a:ea typeface="Helvetica"/>
                <a:cs typeface="Helvetica"/>
                <a:sym typeface="Helvetica"/>
              </a:rPr>
              <a:t>what are functional and structural modules underlying  a particular set of behavioral, autonomic, or cognitive functions? (e.g. somatic NS vs. autonomic NS). </a:t>
            </a:r>
            <a:endParaRPr b="1" i="1" sz="1800">
              <a:solidFill>
                <a:srgbClr val="929292"/>
              </a:solidFill>
              <a:uFill>
                <a:solidFill>
                  <a:srgbClr val="929292"/>
                </a:solidFill>
              </a:uFill>
              <a:latin typeface="Helvetica"/>
              <a:ea typeface="Helvetica"/>
              <a:cs typeface="Helvetica"/>
              <a:sym typeface="Helvetica"/>
            </a:endParaRPr>
          </a:p>
          <a:p>
            <a:pPr marL="497840" marR="40639" indent="-457200" algn="l" defTabSz="914400">
              <a:spcBef>
                <a:spcPts val="1100"/>
              </a:spcBef>
              <a:buClr>
                <a:srgbClr val="000000"/>
              </a:buClr>
              <a:buSzPct val="100000"/>
              <a:buFont typeface="Helvetica"/>
              <a:buAutoNum type="arabicPeriod" startAt="4"/>
              <a:defRPr b="1" sz="1800">
                <a:uFill>
                  <a:solidFill>
                    <a:srgbClr val="000000"/>
                  </a:solidFill>
                </a:uFill>
                <a:latin typeface="Helvetica"/>
                <a:ea typeface="Helvetica"/>
                <a:cs typeface="Helvetica"/>
                <a:sym typeface="Helvetica"/>
              </a:defRPr>
            </a:pPr>
            <a:r>
              <a:t>Pharmacological</a:t>
            </a:r>
          </a:p>
          <a:p>
            <a:pPr marL="955039" marR="40639" indent="-457199" algn="l" defTabSz="914400">
              <a:spcBef>
                <a:spcPts val="1100"/>
              </a:spcBef>
              <a:buClr>
                <a:srgbClr val="000000"/>
              </a:buClr>
              <a:buFont typeface="Times"/>
              <a:defRPr sz="2400">
                <a:uFill>
                  <a:solidFill>
                    <a:srgbClr val="000000"/>
                  </a:solidFill>
                </a:uFill>
                <a:latin typeface="+mn-lt"/>
                <a:ea typeface="+mn-ea"/>
                <a:cs typeface="+mn-cs"/>
                <a:sym typeface="Times"/>
              </a:defRPr>
            </a:pPr>
            <a:r>
              <a:rPr b="1" i="1" sz="1800">
                <a:latin typeface="Helvetica"/>
                <a:ea typeface="Helvetica"/>
                <a:cs typeface="Helvetica"/>
                <a:sym typeface="Helvetica"/>
              </a:rPr>
              <a:t>	</a:t>
            </a:r>
            <a:r>
              <a:rPr b="1" i="1" sz="1800">
                <a:solidFill>
                  <a:srgbClr val="929292"/>
                </a:solidFill>
                <a:uFill>
                  <a:solidFill>
                    <a:srgbClr val="929292"/>
                  </a:solidFill>
                </a:uFill>
                <a:latin typeface="Helvetica"/>
                <a:ea typeface="Helvetica"/>
                <a:cs typeface="Helvetica"/>
                <a:sym typeface="Helvetica"/>
              </a:rPr>
              <a:t>what drugs have access to and influence on  a particular structure?</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3" name="Oval"/>
          <p:cNvSpPr/>
          <p:nvPr/>
        </p:nvSpPr>
        <p:spPr>
          <a:xfrm>
            <a:off x="7985125" y="4864100"/>
            <a:ext cx="225425" cy="590551"/>
          </a:xfrm>
          <a:prstGeom prst="ellipse">
            <a:avLst/>
          </a:prstGeom>
          <a:solidFill>
            <a:srgbClr val="FF7E79">
              <a:alpha val="33999"/>
            </a:srgbClr>
          </a:solidFill>
          <a:ln w="12700"/>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244" name="Rectangle"/>
          <p:cNvSpPr/>
          <p:nvPr/>
        </p:nvSpPr>
        <p:spPr>
          <a:xfrm>
            <a:off x="7935912" y="4835525"/>
            <a:ext cx="138113" cy="619125"/>
          </a:xfrm>
          <a:prstGeom prst="rect">
            <a:avLst/>
          </a:prstGeom>
          <a:solidFill>
            <a:srgbClr val="FFFFFF"/>
          </a:solidFill>
          <a:ln w="12700">
            <a:miter lim="400000"/>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247" name="Group"/>
          <p:cNvGrpSpPr/>
          <p:nvPr/>
        </p:nvGrpSpPr>
        <p:grpSpPr>
          <a:xfrm>
            <a:off x="1616075" y="2744787"/>
            <a:ext cx="6456363" cy="3098801"/>
            <a:chOff x="0" y="0"/>
            <a:chExt cx="6456362" cy="3098800"/>
          </a:xfrm>
        </p:grpSpPr>
        <p:sp>
          <p:nvSpPr>
            <p:cNvPr id="1245" name="Rectangle"/>
            <p:cNvSpPr/>
            <p:nvPr/>
          </p:nvSpPr>
          <p:spPr>
            <a:xfrm>
              <a:off x="0" y="0"/>
              <a:ext cx="6456363" cy="3098800"/>
            </a:xfrm>
            <a:prstGeom prst="rect">
              <a:avLst/>
            </a:prstGeom>
            <a:solidFill>
              <a:srgbClr val="FF7E79">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46" name="Text"/>
            <p:cNvSpPr txBox="1"/>
            <p:nvPr/>
          </p:nvSpPr>
          <p:spPr>
            <a:xfrm>
              <a:off x="3118955" y="1358899"/>
              <a:ext cx="21845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 </a:t>
              </a:r>
            </a:p>
          </p:txBody>
        </p:sp>
      </p:grpSp>
      <p:grpSp>
        <p:nvGrpSpPr>
          <p:cNvPr id="1251" name="Group"/>
          <p:cNvGrpSpPr/>
          <p:nvPr/>
        </p:nvGrpSpPr>
        <p:grpSpPr>
          <a:xfrm rot="16200000">
            <a:off x="4509293" y="1774031"/>
            <a:ext cx="639764" cy="6737351"/>
            <a:chOff x="0" y="0"/>
            <a:chExt cx="639762" cy="6737350"/>
          </a:xfrm>
        </p:grpSpPr>
        <p:sp>
          <p:nvSpPr>
            <p:cNvPr id="1248" name="Shape"/>
            <p:cNvSpPr/>
            <p:nvPr/>
          </p:nvSpPr>
          <p:spPr>
            <a:xfrm>
              <a:off x="0" y="0"/>
              <a:ext cx="639763" cy="6737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206"/>
                    <a:pt x="0" y="459"/>
                  </a:cubicBezTo>
                  <a:lnTo>
                    <a:pt x="0" y="21141"/>
                  </a:lnTo>
                  <a:cubicBezTo>
                    <a:pt x="0" y="21394"/>
                    <a:pt x="4835" y="21600"/>
                    <a:pt x="10800" y="21600"/>
                  </a:cubicBezTo>
                  <a:cubicBezTo>
                    <a:pt x="16765" y="21600"/>
                    <a:pt x="21600" y="21394"/>
                    <a:pt x="21600" y="21141"/>
                  </a:cubicBezTo>
                  <a:lnTo>
                    <a:pt x="21600" y="459"/>
                  </a:lnTo>
                  <a:cubicBezTo>
                    <a:pt x="21600" y="206"/>
                    <a:pt x="16765" y="0"/>
                    <a:pt x="10800" y="0"/>
                  </a:cubicBezTo>
                  <a:close/>
                </a:path>
              </a:pathLst>
            </a:custGeom>
            <a:solidFill>
              <a:srgbClr val="FFFFFF">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49" name="Shape"/>
            <p:cNvSpPr/>
            <p:nvPr/>
          </p:nvSpPr>
          <p:spPr>
            <a:xfrm>
              <a:off x="0" y="0"/>
              <a:ext cx="639763" cy="286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0"/>
                    <a:pt x="0" y="10788"/>
                  </a:cubicBezTo>
                  <a:cubicBezTo>
                    <a:pt x="0" y="16759"/>
                    <a:pt x="4835" y="21600"/>
                    <a:pt x="10800" y="21600"/>
                  </a:cubicBezTo>
                  <a:cubicBezTo>
                    <a:pt x="16765" y="21600"/>
                    <a:pt x="21600" y="16759"/>
                    <a:pt x="21600" y="10788"/>
                  </a:cubicBezTo>
                  <a:cubicBezTo>
                    <a:pt x="21600" y="4830"/>
                    <a:pt x="16765" y="0"/>
                    <a:pt x="10800" y="0"/>
                  </a:cubicBezTo>
                  <a:close/>
                </a:path>
              </a:pathLst>
            </a:custGeom>
            <a:solidFill>
              <a:srgbClr val="FFFFFF">
                <a:alpha val="33999"/>
              </a:srgbClr>
            </a:solidFill>
            <a:ln w="12700" cap="flat">
              <a:noFill/>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50" name="Line"/>
            <p:cNvSpPr/>
            <p:nvPr/>
          </p:nvSpPr>
          <p:spPr>
            <a:xfrm>
              <a:off x="0" y="143168"/>
              <a:ext cx="639763" cy="1434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1252" name="Rectangle"/>
          <p:cNvSpPr/>
          <p:nvPr/>
        </p:nvSpPr>
        <p:spPr>
          <a:xfrm>
            <a:off x="1614487" y="1412875"/>
            <a:ext cx="1112838" cy="1222375"/>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253" name="Square"/>
          <p:cNvSpPr/>
          <p:nvPr/>
        </p:nvSpPr>
        <p:spPr>
          <a:xfrm>
            <a:off x="2730500" y="1419225"/>
            <a:ext cx="758825" cy="762000"/>
          </a:xfrm>
          <a:prstGeom prst="rect">
            <a:avLst/>
          </a:prstGeom>
          <a:blipFill>
            <a:blip r:embed="rId2"/>
          </a:blip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254" name="Rectangle"/>
          <p:cNvSpPr/>
          <p:nvPr/>
        </p:nvSpPr>
        <p:spPr>
          <a:xfrm>
            <a:off x="2727325" y="2181225"/>
            <a:ext cx="769938" cy="452438"/>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255" name="Rectangle"/>
          <p:cNvSpPr/>
          <p:nvPr/>
        </p:nvSpPr>
        <p:spPr>
          <a:xfrm>
            <a:off x="3506787" y="2335212"/>
            <a:ext cx="4583113" cy="295276"/>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256" name="GI tract"/>
          <p:cNvSpPr txBox="1"/>
          <p:nvPr/>
        </p:nvSpPr>
        <p:spPr>
          <a:xfrm>
            <a:off x="4783137" y="5056187"/>
            <a:ext cx="95526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GI tract</a:t>
            </a:r>
          </a:p>
        </p:txBody>
      </p:sp>
      <p:sp>
        <p:nvSpPr>
          <p:cNvPr id="1257" name="Oval"/>
          <p:cNvSpPr/>
          <p:nvPr/>
        </p:nvSpPr>
        <p:spPr>
          <a:xfrm>
            <a:off x="1466850" y="4848225"/>
            <a:ext cx="276225" cy="608013"/>
          </a:xfrm>
          <a:prstGeom prst="ellipse">
            <a:avLst/>
          </a:prstGeom>
          <a:solidFill>
            <a:srgbClr val="FFFFFF"/>
          </a:solidFill>
          <a:ln w="12700">
            <a:solidFill>
              <a:srgbClr val="FFFFFF"/>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258" name="Rectangle"/>
          <p:cNvSpPr/>
          <p:nvPr/>
        </p:nvSpPr>
        <p:spPr>
          <a:xfrm>
            <a:off x="3505200" y="5835650"/>
            <a:ext cx="374651" cy="628650"/>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259" name="Rectangle"/>
          <p:cNvSpPr/>
          <p:nvPr/>
        </p:nvSpPr>
        <p:spPr>
          <a:xfrm>
            <a:off x="6837362" y="5843587"/>
            <a:ext cx="374651" cy="628651"/>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264" name="Group"/>
          <p:cNvGrpSpPr/>
          <p:nvPr/>
        </p:nvGrpSpPr>
        <p:grpSpPr>
          <a:xfrm>
            <a:off x="1873249" y="1782762"/>
            <a:ext cx="5980114" cy="760413"/>
            <a:chOff x="0" y="0"/>
            <a:chExt cx="5980112" cy="760412"/>
          </a:xfrm>
        </p:grpSpPr>
        <p:sp>
          <p:nvSpPr>
            <p:cNvPr id="1260" name="Rectangle"/>
            <p:cNvSpPr/>
            <p:nvPr/>
          </p:nvSpPr>
          <p:spPr>
            <a:xfrm>
              <a:off x="0" y="0"/>
              <a:ext cx="579151" cy="722297"/>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61" name="Rectangle"/>
            <p:cNvSpPr/>
            <p:nvPr/>
          </p:nvSpPr>
          <p:spPr>
            <a:xfrm>
              <a:off x="579150" y="638441"/>
              <a:ext cx="367686" cy="83856"/>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62" name="Rectangle"/>
            <p:cNvSpPr/>
            <p:nvPr/>
          </p:nvSpPr>
          <p:spPr>
            <a:xfrm>
              <a:off x="944930" y="558397"/>
              <a:ext cx="497232" cy="202016"/>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63" name="Rectangle"/>
            <p:cNvSpPr/>
            <p:nvPr/>
          </p:nvSpPr>
          <p:spPr>
            <a:xfrm>
              <a:off x="1442161" y="655593"/>
              <a:ext cx="4537952" cy="51458"/>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1265" name="Rectangle"/>
          <p:cNvSpPr/>
          <p:nvPr/>
        </p:nvSpPr>
        <p:spPr>
          <a:xfrm>
            <a:off x="1614487" y="2640012"/>
            <a:ext cx="6462713" cy="96838"/>
          </a:xfrm>
          <a:prstGeom prst="rect">
            <a:avLst/>
          </a:prstGeom>
          <a:blipFill>
            <a:blip r:embed="rId3"/>
          </a:blip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266" name="csf"/>
          <p:cNvSpPr txBox="1"/>
          <p:nvPr/>
        </p:nvSpPr>
        <p:spPr>
          <a:xfrm>
            <a:off x="1941730" y="1905793"/>
            <a:ext cx="48534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csf</a:t>
            </a:r>
          </a:p>
        </p:txBody>
      </p:sp>
      <p:sp>
        <p:nvSpPr>
          <p:cNvPr id="1267" name="blood"/>
          <p:cNvSpPr txBox="1"/>
          <p:nvPr/>
        </p:nvSpPr>
        <p:spPr>
          <a:xfrm>
            <a:off x="7129897" y="2845593"/>
            <a:ext cx="77700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blood</a:t>
            </a:r>
          </a:p>
        </p:txBody>
      </p:sp>
      <p:sp>
        <p:nvSpPr>
          <p:cNvPr id="1268" name="Pharmacological View of Nervous System in vivo…"/>
          <p:cNvSpPr txBox="1"/>
          <p:nvPr/>
        </p:nvSpPr>
        <p:spPr>
          <a:xfrm>
            <a:off x="228600" y="237331"/>
            <a:ext cx="7348697"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l" defTabSz="914400">
              <a:defRPr sz="2400">
                <a:uFill>
                  <a:solidFill>
                    <a:srgbClr val="000000"/>
                  </a:solidFill>
                </a:uFill>
                <a:latin typeface="+mn-lt"/>
                <a:ea typeface="+mn-ea"/>
                <a:cs typeface="+mn-cs"/>
                <a:sym typeface="Times"/>
              </a:defRPr>
            </a:pPr>
            <a:r>
              <a:rPr b="1">
                <a:solidFill>
                  <a:srgbClr val="0433FF"/>
                </a:solidFill>
                <a:uFill>
                  <a:solidFill>
                    <a:srgbClr val="0433FF"/>
                  </a:solidFill>
                </a:uFill>
                <a:latin typeface="Helvetica"/>
                <a:ea typeface="Helvetica"/>
                <a:cs typeface="Helvetica"/>
                <a:sym typeface="Helvetica"/>
              </a:rPr>
              <a:t>Pharmacological View of Nervous System </a:t>
            </a:r>
            <a:r>
              <a:rPr b="1" i="1">
                <a:solidFill>
                  <a:srgbClr val="0433FF"/>
                </a:solidFill>
                <a:uFill>
                  <a:solidFill>
                    <a:srgbClr val="0433FF"/>
                  </a:solidFill>
                </a:uFill>
                <a:latin typeface="Helvetica"/>
                <a:ea typeface="Helvetica"/>
                <a:cs typeface="Helvetica"/>
                <a:sym typeface="Helvetica"/>
              </a:rPr>
              <a:t>in vivo</a:t>
            </a:r>
            <a:endParaRPr b="1" i="1">
              <a:solidFill>
                <a:srgbClr val="0433FF"/>
              </a:solidFill>
              <a:uFill>
                <a:solidFill>
                  <a:srgbClr val="0433FF"/>
                </a:solidFill>
              </a:uFill>
              <a:latin typeface="Helvetica"/>
              <a:ea typeface="Helvetica"/>
              <a:cs typeface="Helvetica"/>
              <a:sym typeface="Helvetica"/>
            </a:endParaRPr>
          </a:p>
          <a:p>
            <a:pPr marL="40639" marR="40639" algn="l" defTabSz="914400">
              <a:defRPr b="1" sz="1800">
                <a:uFill>
                  <a:solidFill>
                    <a:srgbClr val="000000"/>
                  </a:solidFill>
                </a:uFill>
                <a:latin typeface="Helvetica"/>
                <a:ea typeface="Helvetica"/>
                <a:cs typeface="Helvetica"/>
                <a:sym typeface="Helvetica"/>
              </a:defRPr>
            </a:pPr>
            <a:r>
              <a:t>Several compartments: gut, blood, tissue, brain, CSF</a:t>
            </a:r>
          </a:p>
        </p:txBody>
      </p:sp>
      <p:grpSp>
        <p:nvGrpSpPr>
          <p:cNvPr id="1271" name="Group"/>
          <p:cNvGrpSpPr/>
          <p:nvPr/>
        </p:nvGrpSpPr>
        <p:grpSpPr>
          <a:xfrm>
            <a:off x="6834186" y="3825873"/>
            <a:ext cx="968945" cy="968629"/>
            <a:chOff x="0" y="0"/>
            <a:chExt cx="968943" cy="968627"/>
          </a:xfrm>
        </p:grpSpPr>
        <p:sp>
          <p:nvSpPr>
            <p:cNvPr id="1269" name="Shape"/>
            <p:cNvSpPr/>
            <p:nvPr/>
          </p:nvSpPr>
          <p:spPr>
            <a:xfrm>
              <a:off x="-1" y="-1"/>
              <a:ext cx="968945" cy="968629"/>
            </a:xfrm>
            <a:custGeom>
              <a:avLst/>
              <a:gdLst/>
              <a:ahLst/>
              <a:cxnLst>
                <a:cxn ang="0">
                  <a:pos x="wd2" y="hd2"/>
                </a:cxn>
                <a:cxn ang="5400000">
                  <a:pos x="wd2" y="hd2"/>
                </a:cxn>
                <a:cxn ang="10800000">
                  <a:pos x="wd2" y="hd2"/>
                </a:cxn>
                <a:cxn ang="16200000">
                  <a:pos x="wd2" y="hd2"/>
                </a:cxn>
              </a:cxnLst>
              <a:rect l="0" t="0" r="r" b="b"/>
              <a:pathLst>
                <a:path w="19498" h="20495" fill="norm" stroke="1" extrusionOk="0">
                  <a:moveTo>
                    <a:pt x="16874" y="17243"/>
                  </a:moveTo>
                  <a:cubicBezTo>
                    <a:pt x="20549" y="13107"/>
                    <a:pt x="20339" y="6622"/>
                    <a:pt x="16404" y="2758"/>
                  </a:cubicBezTo>
                  <a:cubicBezTo>
                    <a:pt x="12469" y="-1105"/>
                    <a:pt x="6300" y="-884"/>
                    <a:pt x="2624" y="3252"/>
                  </a:cubicBezTo>
                  <a:cubicBezTo>
                    <a:pt x="-1051" y="7388"/>
                    <a:pt x="-841" y="13873"/>
                    <a:pt x="3094" y="17737"/>
                  </a:cubicBezTo>
                  <a:cubicBezTo>
                    <a:pt x="4872" y="19482"/>
                    <a:pt x="7206" y="20466"/>
                    <a:pt x="9638" y="20495"/>
                  </a:cubicBezTo>
                  <a:lnTo>
                    <a:pt x="18948" y="20493"/>
                  </a:lnTo>
                  <a:lnTo>
                    <a:pt x="18948" y="17236"/>
                  </a:lnTo>
                  <a:close/>
                </a:path>
              </a:pathLst>
            </a:custGeom>
            <a:solidFill>
              <a:srgbClr val="FFD4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70" name="kidney"/>
            <p:cNvSpPr txBox="1"/>
            <p:nvPr/>
          </p:nvSpPr>
          <p:spPr>
            <a:xfrm>
              <a:off x="57664" y="306388"/>
              <a:ext cx="853048"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kidney</a:t>
              </a:r>
            </a:p>
          </p:txBody>
        </p:sp>
      </p:grpSp>
      <p:sp>
        <p:nvSpPr>
          <p:cNvPr id="1272" name="Rectangle"/>
          <p:cNvSpPr/>
          <p:nvPr/>
        </p:nvSpPr>
        <p:spPr>
          <a:xfrm>
            <a:off x="7697787" y="4640262"/>
            <a:ext cx="366713" cy="153988"/>
          </a:xfrm>
          <a:prstGeom prst="rect">
            <a:avLst/>
          </a:prstGeom>
          <a:solidFill>
            <a:srgbClr val="FFD47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275" name="Group"/>
          <p:cNvGrpSpPr/>
          <p:nvPr/>
        </p:nvGrpSpPr>
        <p:grpSpPr>
          <a:xfrm>
            <a:off x="5662612" y="3775075"/>
            <a:ext cx="992188" cy="946150"/>
            <a:chOff x="0" y="0"/>
            <a:chExt cx="992187" cy="946150"/>
          </a:xfrm>
        </p:grpSpPr>
        <p:sp>
          <p:nvSpPr>
            <p:cNvPr id="1273" name="Triangle"/>
            <p:cNvSpPr/>
            <p:nvPr/>
          </p:nvSpPr>
          <p:spPr>
            <a:xfrm>
              <a:off x="0" y="0"/>
              <a:ext cx="992188" cy="9461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FD4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74" name="liver"/>
            <p:cNvSpPr txBox="1"/>
            <p:nvPr/>
          </p:nvSpPr>
          <p:spPr>
            <a:xfrm>
              <a:off x="40989" y="557212"/>
              <a:ext cx="579481"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2700" tIns="12700" rIns="12700" bIns="12700" numCol="1" anchor="ctr">
              <a:spAutoFit/>
            </a:bodyPr>
            <a:lstStyle>
              <a:lvl1pPr marL="71119" marR="40638" defTabSz="914400">
                <a:defRPr b="1" sz="1800">
                  <a:uFill>
                    <a:solidFill>
                      <a:srgbClr val="000000"/>
                    </a:solidFill>
                  </a:uFill>
                  <a:latin typeface="Helvetica"/>
                  <a:ea typeface="Helvetica"/>
                  <a:cs typeface="Helvetica"/>
                  <a:sym typeface="Helvetica"/>
                </a:defRPr>
              </a:lvl1pPr>
            </a:lstStyle>
            <a:p>
              <a:pPr/>
              <a:r>
                <a:t>liver</a:t>
              </a:r>
            </a:p>
          </p:txBody>
        </p:sp>
      </p:grpSp>
      <p:grpSp>
        <p:nvGrpSpPr>
          <p:cNvPr id="1282" name="Group"/>
          <p:cNvGrpSpPr/>
          <p:nvPr/>
        </p:nvGrpSpPr>
        <p:grpSpPr>
          <a:xfrm>
            <a:off x="2989255" y="3609947"/>
            <a:ext cx="935340" cy="1057755"/>
            <a:chOff x="0" y="0"/>
            <a:chExt cx="935339" cy="1057753"/>
          </a:xfrm>
        </p:grpSpPr>
        <p:sp>
          <p:nvSpPr>
            <p:cNvPr id="1276" name="Shape"/>
            <p:cNvSpPr/>
            <p:nvPr/>
          </p:nvSpPr>
          <p:spPr>
            <a:xfrm>
              <a:off x="-1" y="-1"/>
              <a:ext cx="935341" cy="1057755"/>
            </a:xfrm>
            <a:custGeom>
              <a:avLst/>
              <a:gdLst/>
              <a:ahLst/>
              <a:cxnLst>
                <a:cxn ang="0">
                  <a:pos x="wd2" y="hd2"/>
                </a:cxn>
                <a:cxn ang="5400000">
                  <a:pos x="wd2" y="hd2"/>
                </a:cxn>
                <a:cxn ang="10800000">
                  <a:pos x="wd2" y="hd2"/>
                </a:cxn>
                <a:cxn ang="16200000">
                  <a:pos x="wd2" y="hd2"/>
                </a:cxn>
              </a:cxnLst>
              <a:rect l="0" t="0" r="r" b="b"/>
              <a:pathLst>
                <a:path w="21264" h="20623" fill="norm" stroke="1" extrusionOk="0">
                  <a:moveTo>
                    <a:pt x="1919" y="6857"/>
                  </a:moveTo>
                  <a:cubicBezTo>
                    <a:pt x="744" y="7018"/>
                    <a:pt x="-110" y="8412"/>
                    <a:pt x="11" y="9971"/>
                  </a:cubicBezTo>
                  <a:cubicBezTo>
                    <a:pt x="81" y="10871"/>
                    <a:pt x="470" y="11672"/>
                    <a:pt x="1058" y="12130"/>
                  </a:cubicBezTo>
                  <a:lnTo>
                    <a:pt x="1047" y="12097"/>
                  </a:lnTo>
                  <a:cubicBezTo>
                    <a:pt x="237" y="13237"/>
                    <a:pt x="282" y="15025"/>
                    <a:pt x="1147" y="16091"/>
                  </a:cubicBezTo>
                  <a:cubicBezTo>
                    <a:pt x="1608" y="16659"/>
                    <a:pt x="2236" y="16931"/>
                    <a:pt x="2864" y="16834"/>
                  </a:cubicBezTo>
                  <a:lnTo>
                    <a:pt x="2853" y="16853"/>
                  </a:lnTo>
                  <a:cubicBezTo>
                    <a:pt x="3897" y="19265"/>
                    <a:pt x="6219" y="20100"/>
                    <a:pt x="8040" y="18718"/>
                  </a:cubicBezTo>
                  <a:cubicBezTo>
                    <a:pt x="8063" y="18700"/>
                    <a:pt x="8086" y="18683"/>
                    <a:pt x="8108" y="18665"/>
                  </a:cubicBezTo>
                  <a:lnTo>
                    <a:pt x="8102" y="18668"/>
                  </a:lnTo>
                  <a:cubicBezTo>
                    <a:pt x="9122" y="20688"/>
                    <a:pt x="11186" y="21231"/>
                    <a:pt x="12712" y="19881"/>
                  </a:cubicBezTo>
                  <a:cubicBezTo>
                    <a:pt x="13352" y="19315"/>
                    <a:pt x="13823" y="18473"/>
                    <a:pt x="14046" y="17498"/>
                  </a:cubicBezTo>
                  <a:lnTo>
                    <a:pt x="14050" y="17522"/>
                  </a:lnTo>
                  <a:cubicBezTo>
                    <a:pt x="15384" y="18621"/>
                    <a:pt x="17141" y="18085"/>
                    <a:pt x="17974" y="16325"/>
                  </a:cubicBezTo>
                  <a:cubicBezTo>
                    <a:pt x="18252" y="15737"/>
                    <a:pt x="18401" y="15059"/>
                    <a:pt x="18406" y="14366"/>
                  </a:cubicBezTo>
                  <a:lnTo>
                    <a:pt x="18400" y="14357"/>
                  </a:lnTo>
                  <a:cubicBezTo>
                    <a:pt x="20223" y="14013"/>
                    <a:pt x="21490" y="11783"/>
                    <a:pt x="21229" y="9377"/>
                  </a:cubicBezTo>
                  <a:cubicBezTo>
                    <a:pt x="21148" y="8627"/>
                    <a:pt x="20922" y="7918"/>
                    <a:pt x="20573" y="7318"/>
                  </a:cubicBezTo>
                  <a:lnTo>
                    <a:pt x="20566" y="7316"/>
                  </a:lnTo>
                  <a:cubicBezTo>
                    <a:pt x="21137" y="5554"/>
                    <a:pt x="20520" y="3512"/>
                    <a:pt x="19188" y="2756"/>
                  </a:cubicBezTo>
                  <a:cubicBezTo>
                    <a:pt x="19076" y="2693"/>
                    <a:pt x="18961" y="2640"/>
                    <a:pt x="18843" y="2597"/>
                  </a:cubicBezTo>
                  <a:lnTo>
                    <a:pt x="18852" y="2591"/>
                  </a:lnTo>
                  <a:cubicBezTo>
                    <a:pt x="18618" y="879"/>
                    <a:pt x="17375" y="-258"/>
                    <a:pt x="16075" y="50"/>
                  </a:cubicBezTo>
                  <a:cubicBezTo>
                    <a:pt x="15529" y="180"/>
                    <a:pt x="15034" y="555"/>
                    <a:pt x="14675" y="1113"/>
                  </a:cubicBezTo>
                  <a:lnTo>
                    <a:pt x="14679" y="1117"/>
                  </a:lnTo>
                  <a:cubicBezTo>
                    <a:pt x="13960" y="-129"/>
                    <a:pt x="12611" y="-369"/>
                    <a:pt x="11668" y="582"/>
                  </a:cubicBezTo>
                  <a:cubicBezTo>
                    <a:pt x="11406" y="845"/>
                    <a:pt x="11194" y="1183"/>
                    <a:pt x="11048" y="1572"/>
                  </a:cubicBezTo>
                  <a:lnTo>
                    <a:pt x="11055" y="1618"/>
                  </a:lnTo>
                  <a:cubicBezTo>
                    <a:pt x="10022" y="274"/>
                    <a:pt x="8360" y="291"/>
                    <a:pt x="7343" y="1657"/>
                  </a:cubicBezTo>
                  <a:cubicBezTo>
                    <a:pt x="7165" y="1895"/>
                    <a:pt x="7014" y="2167"/>
                    <a:pt x="6895" y="2463"/>
                  </a:cubicBezTo>
                  <a:lnTo>
                    <a:pt x="6887" y="2485"/>
                  </a:lnTo>
                  <a:cubicBezTo>
                    <a:pt x="5303" y="1260"/>
                    <a:pt x="3266" y="1962"/>
                    <a:pt x="2338" y="4053"/>
                  </a:cubicBezTo>
                  <a:cubicBezTo>
                    <a:pt x="1962" y="4900"/>
                    <a:pt x="1812" y="5889"/>
                    <a:pt x="1913" y="6862"/>
                  </a:cubicBezTo>
                  <a:close/>
                </a:path>
              </a:pathLst>
            </a:custGeom>
            <a:solidFill>
              <a:srgbClr val="FFFC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77" name="Oval"/>
            <p:cNvSpPr/>
            <p:nvPr/>
          </p:nvSpPr>
          <p:spPr>
            <a:xfrm>
              <a:off x="124769" y="854804"/>
              <a:ext cx="155576" cy="175419"/>
            </a:xfrm>
            <a:prstGeom prst="ellipse">
              <a:avLst/>
            </a:prstGeom>
            <a:solidFill>
              <a:srgbClr val="FFFC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78" name="Oval"/>
            <p:cNvSpPr/>
            <p:nvPr/>
          </p:nvSpPr>
          <p:spPr>
            <a:xfrm>
              <a:off x="188382" y="824690"/>
              <a:ext cx="103718" cy="116947"/>
            </a:xfrm>
            <a:prstGeom prst="ellipse">
              <a:avLst/>
            </a:prstGeom>
            <a:solidFill>
              <a:srgbClr val="FFFC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79" name="Oval"/>
            <p:cNvSpPr/>
            <p:nvPr/>
          </p:nvSpPr>
          <p:spPr>
            <a:xfrm>
              <a:off x="221744" y="842183"/>
              <a:ext cx="51860" cy="58474"/>
            </a:xfrm>
            <a:prstGeom prst="ellipse">
              <a:avLst/>
            </a:prstGeom>
            <a:solidFill>
              <a:srgbClr val="FFFC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80" name="Shape"/>
            <p:cNvSpPr/>
            <p:nvPr/>
          </p:nvSpPr>
          <p:spPr>
            <a:xfrm>
              <a:off x="46448" y="56812"/>
              <a:ext cx="856293" cy="895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307"/>
                  </a:moveTo>
                  <a:cubicBezTo>
                    <a:pt x="19218" y="14526"/>
                    <a:pt x="18528" y="12895"/>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81" name="fat"/>
            <p:cNvSpPr txBox="1"/>
            <p:nvPr/>
          </p:nvSpPr>
          <p:spPr>
            <a:xfrm>
              <a:off x="229030" y="324095"/>
              <a:ext cx="409026"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40736" marR="34233" defTabSz="914400">
                <a:defRPr b="1" sz="1800">
                  <a:uFill>
                    <a:solidFill>
                      <a:srgbClr val="000000"/>
                    </a:solidFill>
                  </a:uFill>
                  <a:latin typeface="Helvetica"/>
                  <a:ea typeface="Helvetica"/>
                  <a:cs typeface="Helvetica"/>
                  <a:sym typeface="Helvetica"/>
                </a:defRPr>
              </a:lvl1pPr>
            </a:lstStyle>
            <a:p>
              <a:pPr/>
              <a:r>
                <a:t>fat</a:t>
              </a:r>
            </a:p>
          </p:txBody>
        </p:sp>
      </p:grpSp>
      <p:grpSp>
        <p:nvGrpSpPr>
          <p:cNvPr id="1299" name="Group"/>
          <p:cNvGrpSpPr/>
          <p:nvPr/>
        </p:nvGrpSpPr>
        <p:grpSpPr>
          <a:xfrm>
            <a:off x="4883150" y="2387599"/>
            <a:ext cx="312875" cy="2471739"/>
            <a:chOff x="0" y="0"/>
            <a:chExt cx="312874" cy="2471737"/>
          </a:xfrm>
        </p:grpSpPr>
        <p:sp>
          <p:nvSpPr>
            <p:cNvPr id="1283" name="Oval"/>
            <p:cNvSpPr/>
            <p:nvPr/>
          </p:nvSpPr>
          <p:spPr>
            <a:xfrm>
              <a:off x="3175" y="1349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84" name="Oval"/>
            <p:cNvSpPr/>
            <p:nvPr/>
          </p:nvSpPr>
          <p:spPr>
            <a:xfrm>
              <a:off x="82550" y="492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1287" name="Group"/>
            <p:cNvGrpSpPr/>
            <p:nvPr/>
          </p:nvGrpSpPr>
          <p:grpSpPr>
            <a:xfrm>
              <a:off x="120512" y="-1"/>
              <a:ext cx="192363" cy="355601"/>
              <a:chOff x="0" y="0"/>
              <a:chExt cx="192361" cy="355600"/>
            </a:xfrm>
          </p:grpSpPr>
          <p:sp>
            <p:nvSpPr>
              <p:cNvPr id="1285"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86"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1288" name="Oval"/>
            <p:cNvSpPr/>
            <p:nvPr/>
          </p:nvSpPr>
          <p:spPr>
            <a:xfrm>
              <a:off x="69850" y="15716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89" name="Line"/>
            <p:cNvSpPr/>
            <p:nvPr/>
          </p:nvSpPr>
          <p:spPr>
            <a:xfrm>
              <a:off x="50800" y="206375"/>
              <a:ext cx="9525" cy="224631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90" name="Line"/>
            <p:cNvSpPr/>
            <p:nvPr/>
          </p:nvSpPr>
          <p:spPr>
            <a:xfrm>
              <a:off x="100012" y="206375"/>
              <a:ext cx="15876" cy="223202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91" name="Line"/>
            <p:cNvSpPr/>
            <p:nvPr/>
          </p:nvSpPr>
          <p:spPr>
            <a:xfrm>
              <a:off x="161925" y="231775"/>
              <a:ext cx="17463" cy="223996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92" name="Line"/>
            <p:cNvSpPr/>
            <p:nvPr/>
          </p:nvSpPr>
          <p:spPr>
            <a:xfrm>
              <a:off x="222250" y="204787"/>
              <a:ext cx="1588" cy="22320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293" name="Oval"/>
            <p:cNvSpPr/>
            <p:nvPr/>
          </p:nvSpPr>
          <p:spPr>
            <a:xfrm>
              <a:off x="0" y="11541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94" name="Oval"/>
            <p:cNvSpPr/>
            <p:nvPr/>
          </p:nvSpPr>
          <p:spPr>
            <a:xfrm>
              <a:off x="79375" y="106838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1297" name="Group"/>
            <p:cNvGrpSpPr/>
            <p:nvPr/>
          </p:nvGrpSpPr>
          <p:grpSpPr>
            <a:xfrm>
              <a:off x="117337" y="1019174"/>
              <a:ext cx="192363" cy="355601"/>
              <a:chOff x="0" y="0"/>
              <a:chExt cx="192361" cy="355600"/>
            </a:xfrm>
          </p:grpSpPr>
          <p:sp>
            <p:nvSpPr>
              <p:cNvPr id="1295"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296"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1298" name="Oval"/>
            <p:cNvSpPr/>
            <p:nvPr/>
          </p:nvSpPr>
          <p:spPr>
            <a:xfrm>
              <a:off x="66675" y="11763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1300" name="autonomic nerve"/>
          <p:cNvSpPr txBox="1"/>
          <p:nvPr/>
        </p:nvSpPr>
        <p:spPr>
          <a:xfrm>
            <a:off x="3987006" y="3986212"/>
            <a:ext cx="1168401"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autonomic nerve</a:t>
            </a:r>
          </a:p>
        </p:txBody>
      </p:sp>
      <p:sp>
        <p:nvSpPr>
          <p:cNvPr id="1301" name="autonomic ganglion"/>
          <p:cNvSpPr txBox="1"/>
          <p:nvPr/>
        </p:nvSpPr>
        <p:spPr>
          <a:xfrm>
            <a:off x="4882356" y="3092450"/>
            <a:ext cx="14605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autonomic ganglion</a:t>
            </a:r>
          </a:p>
        </p:txBody>
      </p:sp>
      <p:sp>
        <p:nvSpPr>
          <p:cNvPr id="1302" name="BBB"/>
          <p:cNvSpPr txBox="1"/>
          <p:nvPr/>
        </p:nvSpPr>
        <p:spPr>
          <a:xfrm>
            <a:off x="814387" y="2514600"/>
            <a:ext cx="650204"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BBB</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upracellular Features of Vertebrate Nervous System"/>
          <p:cNvSpPr txBox="1"/>
          <p:nvPr/>
        </p:nvSpPr>
        <p:spPr>
          <a:xfrm>
            <a:off x="492125" y="515937"/>
            <a:ext cx="786289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l" defTabSz="914400">
              <a:defRPr b="1" sz="2400">
                <a:solidFill>
                  <a:srgbClr val="0433FF"/>
                </a:solidFill>
                <a:uFill>
                  <a:solidFill>
                    <a:srgbClr val="0433FF"/>
                  </a:solidFill>
                </a:uFill>
                <a:latin typeface="Helvetica"/>
                <a:ea typeface="Helvetica"/>
                <a:cs typeface="Helvetica"/>
                <a:sym typeface="Helvetica"/>
              </a:defRPr>
            </a:lvl1pPr>
          </a:lstStyle>
          <a:p>
            <a:pPr/>
            <a:r>
              <a:t>Supracellular Features of Vertebrate Nervous System</a:t>
            </a:r>
          </a:p>
        </p:txBody>
      </p:sp>
      <p:sp>
        <p:nvSpPr>
          <p:cNvPr id="225" name="Centralized brain and spinal cord…"/>
          <p:cNvSpPr txBox="1"/>
          <p:nvPr/>
        </p:nvSpPr>
        <p:spPr>
          <a:xfrm>
            <a:off x="860425" y="1368425"/>
            <a:ext cx="7645400" cy="341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97840" marR="40639" indent="-457200" algn="l" defTabSz="914400">
              <a:spcBef>
                <a:spcPts val="2900"/>
              </a:spcBef>
              <a:buClr>
                <a:srgbClr val="000000"/>
              </a:buClr>
              <a:buSzPct val="100000"/>
              <a:buFont typeface="Helvetica"/>
              <a:buAutoNum type="arabicPeriod" startAt="1"/>
              <a:defRPr b="1" sz="2400">
                <a:uFill>
                  <a:solidFill>
                    <a:srgbClr val="000000"/>
                  </a:solidFill>
                </a:uFill>
                <a:latin typeface="Helvetica"/>
                <a:ea typeface="Helvetica"/>
                <a:cs typeface="Helvetica"/>
                <a:sym typeface="Helvetica"/>
              </a:defRPr>
            </a:pPr>
            <a:r>
              <a:t>Centralized brain and spinal cord</a:t>
            </a:r>
          </a:p>
          <a:p>
            <a:pPr marL="497840" marR="40639" indent="-457200" algn="l" defTabSz="914400">
              <a:spcBef>
                <a:spcPts val="2900"/>
              </a:spcBef>
              <a:buClr>
                <a:srgbClr val="000000"/>
              </a:buClr>
              <a:buSzPct val="100000"/>
              <a:buFont typeface="Helvetica"/>
              <a:buAutoNum type="arabicPeriod" startAt="1"/>
              <a:defRPr b="1" sz="2400">
                <a:uFill>
                  <a:solidFill>
                    <a:srgbClr val="000000"/>
                  </a:solidFill>
                </a:uFill>
                <a:latin typeface="Helvetica"/>
                <a:ea typeface="Helvetica"/>
                <a:cs typeface="Helvetica"/>
                <a:sym typeface="Helvetica"/>
              </a:defRPr>
            </a:pPr>
            <a:r>
              <a:t>Dorsal placement and lateral symmetry</a:t>
            </a:r>
          </a:p>
          <a:p>
            <a:pPr marL="497840" marR="40639" indent="-457200" algn="l" defTabSz="914400">
              <a:spcBef>
                <a:spcPts val="2900"/>
              </a:spcBef>
              <a:buClr>
                <a:srgbClr val="000000"/>
              </a:buClr>
              <a:buSzPct val="100000"/>
              <a:buFont typeface="Helvetica"/>
              <a:buAutoNum type="arabicPeriod" startAt="1"/>
              <a:defRPr b="1" sz="2400">
                <a:uFill>
                  <a:solidFill>
                    <a:srgbClr val="000000"/>
                  </a:solidFill>
                </a:uFill>
                <a:latin typeface="Helvetica"/>
                <a:ea typeface="Helvetica"/>
                <a:cs typeface="Helvetica"/>
                <a:sym typeface="Helvetica"/>
              </a:defRPr>
            </a:pPr>
            <a:r>
              <a:t>Peripheral nervous system</a:t>
            </a:r>
          </a:p>
          <a:p>
            <a:pPr marL="497840" marR="40639" indent="-457200" algn="l" defTabSz="914400">
              <a:spcBef>
                <a:spcPts val="2900"/>
              </a:spcBef>
              <a:buClr>
                <a:srgbClr val="000000"/>
              </a:buClr>
              <a:buSzPct val="100000"/>
              <a:buFont typeface="Helvetica"/>
              <a:buAutoNum type="arabicPeriod" startAt="1"/>
              <a:defRPr b="1" sz="2400">
                <a:uFill>
                  <a:solidFill>
                    <a:srgbClr val="000000"/>
                  </a:solidFill>
                </a:uFill>
                <a:latin typeface="Helvetica"/>
                <a:ea typeface="Helvetica"/>
                <a:cs typeface="Helvetica"/>
                <a:sym typeface="Helvetica"/>
              </a:defRPr>
            </a:pPr>
            <a:r>
              <a:t>Segmentation of nervous system</a:t>
            </a:r>
          </a:p>
          <a:p>
            <a:pPr marL="497840" marR="40639" indent="-457200" algn="l" defTabSz="914400">
              <a:spcBef>
                <a:spcPts val="2900"/>
              </a:spcBef>
              <a:buClr>
                <a:srgbClr val="000000"/>
              </a:buClr>
              <a:buSzPct val="100000"/>
              <a:buFont typeface="Helvetica"/>
              <a:buAutoNum type="arabicPeriod" startAt="1"/>
              <a:defRPr b="1" sz="2400">
                <a:uFill>
                  <a:solidFill>
                    <a:srgbClr val="000000"/>
                  </a:solidFill>
                </a:uFill>
                <a:latin typeface="Helvetica"/>
                <a:ea typeface="Helvetica"/>
                <a:cs typeface="Helvetica"/>
                <a:sym typeface="Helvetica"/>
              </a:defRPr>
            </a:pPr>
            <a:r>
              <a:t>Central vs. Peripheral nervous systems</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4" name="Oval"/>
          <p:cNvSpPr/>
          <p:nvPr/>
        </p:nvSpPr>
        <p:spPr>
          <a:xfrm>
            <a:off x="7515225" y="5092700"/>
            <a:ext cx="225425" cy="590551"/>
          </a:xfrm>
          <a:prstGeom prst="ellipse">
            <a:avLst/>
          </a:prstGeom>
          <a:solidFill>
            <a:srgbClr val="FF7E79">
              <a:alpha val="33999"/>
            </a:srgbClr>
          </a:solidFill>
          <a:ln w="12700"/>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305" name="Rectangle"/>
          <p:cNvSpPr/>
          <p:nvPr/>
        </p:nvSpPr>
        <p:spPr>
          <a:xfrm>
            <a:off x="7466012" y="5064125"/>
            <a:ext cx="138113" cy="619125"/>
          </a:xfrm>
          <a:prstGeom prst="rect">
            <a:avLst/>
          </a:prstGeom>
          <a:solidFill>
            <a:srgbClr val="FFFFFF"/>
          </a:solidFill>
          <a:ln w="12700">
            <a:miter lim="400000"/>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308" name="Group"/>
          <p:cNvGrpSpPr/>
          <p:nvPr/>
        </p:nvGrpSpPr>
        <p:grpSpPr>
          <a:xfrm>
            <a:off x="1146175" y="2973387"/>
            <a:ext cx="6456363" cy="3098801"/>
            <a:chOff x="0" y="0"/>
            <a:chExt cx="6456362" cy="3098800"/>
          </a:xfrm>
        </p:grpSpPr>
        <p:sp>
          <p:nvSpPr>
            <p:cNvPr id="1306" name="Rectangle"/>
            <p:cNvSpPr/>
            <p:nvPr/>
          </p:nvSpPr>
          <p:spPr>
            <a:xfrm>
              <a:off x="0" y="0"/>
              <a:ext cx="6456363" cy="3098800"/>
            </a:xfrm>
            <a:prstGeom prst="rect">
              <a:avLst/>
            </a:prstGeom>
            <a:solidFill>
              <a:srgbClr val="FF7E79">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07" name="Text"/>
            <p:cNvSpPr txBox="1"/>
            <p:nvPr/>
          </p:nvSpPr>
          <p:spPr>
            <a:xfrm>
              <a:off x="3118955" y="1358899"/>
              <a:ext cx="21845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 </a:t>
              </a:r>
            </a:p>
          </p:txBody>
        </p:sp>
      </p:grpSp>
      <p:grpSp>
        <p:nvGrpSpPr>
          <p:cNvPr id="1312" name="Group"/>
          <p:cNvGrpSpPr/>
          <p:nvPr/>
        </p:nvGrpSpPr>
        <p:grpSpPr>
          <a:xfrm rot="16200000">
            <a:off x="4039393" y="2002631"/>
            <a:ext cx="639764" cy="6737351"/>
            <a:chOff x="0" y="0"/>
            <a:chExt cx="639762" cy="6737350"/>
          </a:xfrm>
        </p:grpSpPr>
        <p:sp>
          <p:nvSpPr>
            <p:cNvPr id="1309" name="Shape"/>
            <p:cNvSpPr/>
            <p:nvPr/>
          </p:nvSpPr>
          <p:spPr>
            <a:xfrm>
              <a:off x="0" y="0"/>
              <a:ext cx="639763" cy="6737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206"/>
                    <a:pt x="0" y="459"/>
                  </a:cubicBezTo>
                  <a:lnTo>
                    <a:pt x="0" y="21141"/>
                  </a:lnTo>
                  <a:cubicBezTo>
                    <a:pt x="0" y="21394"/>
                    <a:pt x="4835" y="21600"/>
                    <a:pt x="10800" y="21600"/>
                  </a:cubicBezTo>
                  <a:cubicBezTo>
                    <a:pt x="16765" y="21600"/>
                    <a:pt x="21600" y="21394"/>
                    <a:pt x="21600" y="21141"/>
                  </a:cubicBezTo>
                  <a:lnTo>
                    <a:pt x="21600" y="459"/>
                  </a:lnTo>
                  <a:cubicBezTo>
                    <a:pt x="21600" y="206"/>
                    <a:pt x="16765" y="0"/>
                    <a:pt x="10800" y="0"/>
                  </a:cubicBezTo>
                  <a:close/>
                </a:path>
              </a:pathLst>
            </a:custGeom>
            <a:solidFill>
              <a:srgbClr val="FFFFFF">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10" name="Shape"/>
            <p:cNvSpPr/>
            <p:nvPr/>
          </p:nvSpPr>
          <p:spPr>
            <a:xfrm>
              <a:off x="0" y="0"/>
              <a:ext cx="639763" cy="286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0"/>
                    <a:pt x="0" y="10788"/>
                  </a:cubicBezTo>
                  <a:cubicBezTo>
                    <a:pt x="0" y="16759"/>
                    <a:pt x="4835" y="21600"/>
                    <a:pt x="10800" y="21600"/>
                  </a:cubicBezTo>
                  <a:cubicBezTo>
                    <a:pt x="16765" y="21600"/>
                    <a:pt x="21600" y="16759"/>
                    <a:pt x="21600" y="10788"/>
                  </a:cubicBezTo>
                  <a:cubicBezTo>
                    <a:pt x="21600" y="4830"/>
                    <a:pt x="16765" y="0"/>
                    <a:pt x="10800" y="0"/>
                  </a:cubicBezTo>
                  <a:close/>
                </a:path>
              </a:pathLst>
            </a:custGeom>
            <a:solidFill>
              <a:srgbClr val="FFFFFF">
                <a:alpha val="33999"/>
              </a:srgbClr>
            </a:solidFill>
            <a:ln w="12700" cap="flat">
              <a:noFill/>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11" name="Line"/>
            <p:cNvSpPr/>
            <p:nvPr/>
          </p:nvSpPr>
          <p:spPr>
            <a:xfrm>
              <a:off x="0" y="143168"/>
              <a:ext cx="639763" cy="1434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1313" name="Rectangle"/>
          <p:cNvSpPr/>
          <p:nvPr/>
        </p:nvSpPr>
        <p:spPr>
          <a:xfrm>
            <a:off x="1144587" y="1641475"/>
            <a:ext cx="1112838" cy="1222375"/>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314" name="Square"/>
          <p:cNvSpPr/>
          <p:nvPr/>
        </p:nvSpPr>
        <p:spPr>
          <a:xfrm>
            <a:off x="2260600" y="1647825"/>
            <a:ext cx="758825" cy="762000"/>
          </a:xfrm>
          <a:prstGeom prst="rect">
            <a:avLst/>
          </a:prstGeom>
          <a:blipFill>
            <a:blip r:embed="rId2"/>
          </a:blip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315" name="Rectangle"/>
          <p:cNvSpPr/>
          <p:nvPr/>
        </p:nvSpPr>
        <p:spPr>
          <a:xfrm>
            <a:off x="2257425" y="2409825"/>
            <a:ext cx="769938" cy="452438"/>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316" name="Rectangle"/>
          <p:cNvSpPr/>
          <p:nvPr/>
        </p:nvSpPr>
        <p:spPr>
          <a:xfrm>
            <a:off x="3036887" y="2563812"/>
            <a:ext cx="4583113" cy="295276"/>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317" name="GI tract"/>
          <p:cNvSpPr txBox="1"/>
          <p:nvPr/>
        </p:nvSpPr>
        <p:spPr>
          <a:xfrm>
            <a:off x="4313237" y="5284787"/>
            <a:ext cx="95526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GI tract</a:t>
            </a:r>
          </a:p>
        </p:txBody>
      </p:sp>
      <p:sp>
        <p:nvSpPr>
          <p:cNvPr id="1318" name="Oval"/>
          <p:cNvSpPr/>
          <p:nvPr/>
        </p:nvSpPr>
        <p:spPr>
          <a:xfrm>
            <a:off x="996950" y="5076825"/>
            <a:ext cx="276225" cy="608013"/>
          </a:xfrm>
          <a:prstGeom prst="ellipse">
            <a:avLst/>
          </a:prstGeom>
          <a:solidFill>
            <a:srgbClr val="FFFFFF"/>
          </a:solidFill>
          <a:ln w="12700">
            <a:solidFill>
              <a:srgbClr val="FFFFFF"/>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319" name="Rectangle"/>
          <p:cNvSpPr/>
          <p:nvPr/>
        </p:nvSpPr>
        <p:spPr>
          <a:xfrm>
            <a:off x="3035300" y="6064250"/>
            <a:ext cx="374651" cy="628650"/>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320" name="Rectangle"/>
          <p:cNvSpPr/>
          <p:nvPr/>
        </p:nvSpPr>
        <p:spPr>
          <a:xfrm>
            <a:off x="6367462" y="6072187"/>
            <a:ext cx="374651" cy="628651"/>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325" name="Group"/>
          <p:cNvGrpSpPr/>
          <p:nvPr/>
        </p:nvGrpSpPr>
        <p:grpSpPr>
          <a:xfrm>
            <a:off x="1403349" y="2011362"/>
            <a:ext cx="5980114" cy="760413"/>
            <a:chOff x="0" y="0"/>
            <a:chExt cx="5980112" cy="760412"/>
          </a:xfrm>
        </p:grpSpPr>
        <p:sp>
          <p:nvSpPr>
            <p:cNvPr id="1321" name="Rectangle"/>
            <p:cNvSpPr/>
            <p:nvPr/>
          </p:nvSpPr>
          <p:spPr>
            <a:xfrm>
              <a:off x="0" y="0"/>
              <a:ext cx="579151" cy="722297"/>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22" name="Rectangle"/>
            <p:cNvSpPr/>
            <p:nvPr/>
          </p:nvSpPr>
          <p:spPr>
            <a:xfrm>
              <a:off x="579150" y="638441"/>
              <a:ext cx="367686" cy="83856"/>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23" name="Rectangle"/>
            <p:cNvSpPr/>
            <p:nvPr/>
          </p:nvSpPr>
          <p:spPr>
            <a:xfrm>
              <a:off x="944930" y="558397"/>
              <a:ext cx="497232" cy="202016"/>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24" name="Rectangle"/>
            <p:cNvSpPr/>
            <p:nvPr/>
          </p:nvSpPr>
          <p:spPr>
            <a:xfrm>
              <a:off x="1442161" y="655593"/>
              <a:ext cx="4537952" cy="51458"/>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1326" name="Rectangle"/>
          <p:cNvSpPr/>
          <p:nvPr/>
        </p:nvSpPr>
        <p:spPr>
          <a:xfrm>
            <a:off x="1144587" y="2868612"/>
            <a:ext cx="6462713" cy="96838"/>
          </a:xfrm>
          <a:prstGeom prst="rect">
            <a:avLst/>
          </a:prstGeom>
          <a:blipFill>
            <a:blip r:embed="rId3"/>
          </a:blip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327" name="csf"/>
          <p:cNvSpPr txBox="1"/>
          <p:nvPr/>
        </p:nvSpPr>
        <p:spPr>
          <a:xfrm>
            <a:off x="1471830" y="2134393"/>
            <a:ext cx="48534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csf</a:t>
            </a:r>
          </a:p>
        </p:txBody>
      </p:sp>
      <p:sp>
        <p:nvSpPr>
          <p:cNvPr id="1328" name="blood"/>
          <p:cNvSpPr txBox="1"/>
          <p:nvPr/>
        </p:nvSpPr>
        <p:spPr>
          <a:xfrm>
            <a:off x="6659997" y="3074193"/>
            <a:ext cx="77700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blood</a:t>
            </a:r>
          </a:p>
        </p:txBody>
      </p:sp>
      <p:sp>
        <p:nvSpPr>
          <p:cNvPr id="1329" name="Systemic Water-Soluble (Hydrophilic) Drug:…"/>
          <p:cNvSpPr txBox="1"/>
          <p:nvPr/>
        </p:nvSpPr>
        <p:spPr>
          <a:xfrm>
            <a:off x="355600" y="262731"/>
            <a:ext cx="6562289"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l" defTabSz="914400">
              <a:defRPr b="1" sz="2400">
                <a:solidFill>
                  <a:srgbClr val="0433FF"/>
                </a:solidFill>
                <a:uFill>
                  <a:solidFill>
                    <a:srgbClr val="0433FF"/>
                  </a:solidFill>
                </a:uFill>
                <a:latin typeface="Helvetica"/>
                <a:ea typeface="Helvetica"/>
                <a:cs typeface="Helvetica"/>
                <a:sym typeface="Helvetica"/>
              </a:defRPr>
            </a:pPr>
            <a:r>
              <a:t>Systemic Water-Soluble (Hydrophilic) Drug:</a:t>
            </a:r>
          </a:p>
          <a:p>
            <a:pPr marL="40639" marR="40639" algn="l" defTabSz="914400">
              <a:defRPr b="1" sz="1800">
                <a:uFill>
                  <a:solidFill>
                    <a:srgbClr val="000000"/>
                  </a:solidFill>
                </a:uFill>
                <a:latin typeface="Helvetica"/>
                <a:ea typeface="Helvetica"/>
                <a:cs typeface="Helvetica"/>
                <a:sym typeface="Helvetica"/>
              </a:defRPr>
            </a:pPr>
            <a:r>
              <a:t>Acts on PNS, but excluded from CNS by BBB. </a:t>
            </a:r>
          </a:p>
        </p:txBody>
      </p:sp>
      <p:grpSp>
        <p:nvGrpSpPr>
          <p:cNvPr id="1332" name="Group"/>
          <p:cNvGrpSpPr/>
          <p:nvPr/>
        </p:nvGrpSpPr>
        <p:grpSpPr>
          <a:xfrm>
            <a:off x="6453186" y="4054473"/>
            <a:ext cx="968944" cy="968629"/>
            <a:chOff x="0" y="0"/>
            <a:chExt cx="968943" cy="968627"/>
          </a:xfrm>
        </p:grpSpPr>
        <p:sp>
          <p:nvSpPr>
            <p:cNvPr id="1330" name="Shape"/>
            <p:cNvSpPr/>
            <p:nvPr/>
          </p:nvSpPr>
          <p:spPr>
            <a:xfrm>
              <a:off x="-1" y="-1"/>
              <a:ext cx="968945" cy="968629"/>
            </a:xfrm>
            <a:custGeom>
              <a:avLst/>
              <a:gdLst/>
              <a:ahLst/>
              <a:cxnLst>
                <a:cxn ang="0">
                  <a:pos x="wd2" y="hd2"/>
                </a:cxn>
                <a:cxn ang="5400000">
                  <a:pos x="wd2" y="hd2"/>
                </a:cxn>
                <a:cxn ang="10800000">
                  <a:pos x="wd2" y="hd2"/>
                </a:cxn>
                <a:cxn ang="16200000">
                  <a:pos x="wd2" y="hd2"/>
                </a:cxn>
              </a:cxnLst>
              <a:rect l="0" t="0" r="r" b="b"/>
              <a:pathLst>
                <a:path w="19498" h="20495" fill="norm" stroke="1" extrusionOk="0">
                  <a:moveTo>
                    <a:pt x="16874" y="17243"/>
                  </a:moveTo>
                  <a:cubicBezTo>
                    <a:pt x="20549" y="13107"/>
                    <a:pt x="20339" y="6622"/>
                    <a:pt x="16404" y="2758"/>
                  </a:cubicBezTo>
                  <a:cubicBezTo>
                    <a:pt x="12469" y="-1105"/>
                    <a:pt x="6300" y="-884"/>
                    <a:pt x="2624" y="3252"/>
                  </a:cubicBezTo>
                  <a:cubicBezTo>
                    <a:pt x="-1051" y="7388"/>
                    <a:pt x="-841" y="13873"/>
                    <a:pt x="3094" y="17737"/>
                  </a:cubicBezTo>
                  <a:cubicBezTo>
                    <a:pt x="4872" y="19482"/>
                    <a:pt x="7206" y="20466"/>
                    <a:pt x="9638" y="20495"/>
                  </a:cubicBezTo>
                  <a:lnTo>
                    <a:pt x="18948" y="20493"/>
                  </a:lnTo>
                  <a:lnTo>
                    <a:pt x="18948" y="17236"/>
                  </a:lnTo>
                  <a:close/>
                </a:path>
              </a:pathLst>
            </a:custGeom>
            <a:solidFill>
              <a:srgbClr val="FFD4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31" name="kidney"/>
            <p:cNvSpPr txBox="1"/>
            <p:nvPr/>
          </p:nvSpPr>
          <p:spPr>
            <a:xfrm>
              <a:off x="57665" y="141805"/>
              <a:ext cx="853047"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t">
              <a:spAutoFit/>
            </a:bodyPr>
            <a:lstStyle>
              <a:lvl1pPr marL="39949" marR="39949" defTabSz="914400">
                <a:defRPr b="1" sz="1800">
                  <a:uFill>
                    <a:solidFill>
                      <a:srgbClr val="000000"/>
                    </a:solidFill>
                  </a:uFill>
                  <a:latin typeface="Helvetica"/>
                  <a:ea typeface="Helvetica"/>
                  <a:cs typeface="Helvetica"/>
                  <a:sym typeface="Helvetica"/>
                </a:defRPr>
              </a:lvl1pPr>
            </a:lstStyle>
            <a:p>
              <a:pPr/>
              <a:r>
                <a:t>kidney</a:t>
              </a:r>
            </a:p>
          </p:txBody>
        </p:sp>
      </p:grpSp>
      <p:sp>
        <p:nvSpPr>
          <p:cNvPr id="1333" name="Rectangle"/>
          <p:cNvSpPr/>
          <p:nvPr/>
        </p:nvSpPr>
        <p:spPr>
          <a:xfrm>
            <a:off x="7227887" y="4868862"/>
            <a:ext cx="366713" cy="153988"/>
          </a:xfrm>
          <a:prstGeom prst="rect">
            <a:avLst/>
          </a:prstGeom>
          <a:solidFill>
            <a:srgbClr val="FFD47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336" name="Group"/>
          <p:cNvGrpSpPr/>
          <p:nvPr/>
        </p:nvGrpSpPr>
        <p:grpSpPr>
          <a:xfrm>
            <a:off x="5192712" y="4003675"/>
            <a:ext cx="992188" cy="946150"/>
            <a:chOff x="0" y="0"/>
            <a:chExt cx="992187" cy="946150"/>
          </a:xfrm>
        </p:grpSpPr>
        <p:sp>
          <p:nvSpPr>
            <p:cNvPr id="1334" name="Triangle"/>
            <p:cNvSpPr/>
            <p:nvPr/>
          </p:nvSpPr>
          <p:spPr>
            <a:xfrm>
              <a:off x="0" y="0"/>
              <a:ext cx="992188" cy="9461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FD4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35" name="liver"/>
            <p:cNvSpPr txBox="1"/>
            <p:nvPr/>
          </p:nvSpPr>
          <p:spPr>
            <a:xfrm>
              <a:off x="40989" y="557212"/>
              <a:ext cx="579481"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2700" tIns="12700" rIns="12700" bIns="12700" numCol="1" anchor="ctr">
              <a:spAutoFit/>
            </a:bodyPr>
            <a:lstStyle>
              <a:lvl1pPr marL="71119" marR="40638" defTabSz="914400">
                <a:defRPr b="1" sz="1800">
                  <a:uFill>
                    <a:solidFill>
                      <a:srgbClr val="000000"/>
                    </a:solidFill>
                  </a:uFill>
                  <a:latin typeface="Helvetica"/>
                  <a:ea typeface="Helvetica"/>
                  <a:cs typeface="Helvetica"/>
                  <a:sym typeface="Helvetica"/>
                </a:defRPr>
              </a:lvl1pPr>
            </a:lstStyle>
            <a:p>
              <a:pPr/>
              <a:r>
                <a:t>liver</a:t>
              </a:r>
            </a:p>
          </p:txBody>
        </p:sp>
      </p:grpSp>
      <p:grpSp>
        <p:nvGrpSpPr>
          <p:cNvPr id="1343" name="Group"/>
          <p:cNvGrpSpPr/>
          <p:nvPr/>
        </p:nvGrpSpPr>
        <p:grpSpPr>
          <a:xfrm>
            <a:off x="1528755" y="3635347"/>
            <a:ext cx="935340" cy="1057755"/>
            <a:chOff x="0" y="0"/>
            <a:chExt cx="935339" cy="1057753"/>
          </a:xfrm>
        </p:grpSpPr>
        <p:sp>
          <p:nvSpPr>
            <p:cNvPr id="1337" name="Shape"/>
            <p:cNvSpPr/>
            <p:nvPr/>
          </p:nvSpPr>
          <p:spPr>
            <a:xfrm>
              <a:off x="-1" y="-1"/>
              <a:ext cx="935341" cy="1057755"/>
            </a:xfrm>
            <a:custGeom>
              <a:avLst/>
              <a:gdLst/>
              <a:ahLst/>
              <a:cxnLst>
                <a:cxn ang="0">
                  <a:pos x="wd2" y="hd2"/>
                </a:cxn>
                <a:cxn ang="5400000">
                  <a:pos x="wd2" y="hd2"/>
                </a:cxn>
                <a:cxn ang="10800000">
                  <a:pos x="wd2" y="hd2"/>
                </a:cxn>
                <a:cxn ang="16200000">
                  <a:pos x="wd2" y="hd2"/>
                </a:cxn>
              </a:cxnLst>
              <a:rect l="0" t="0" r="r" b="b"/>
              <a:pathLst>
                <a:path w="21264" h="20623" fill="norm" stroke="1" extrusionOk="0">
                  <a:moveTo>
                    <a:pt x="1919" y="6857"/>
                  </a:moveTo>
                  <a:cubicBezTo>
                    <a:pt x="744" y="7018"/>
                    <a:pt x="-110" y="8412"/>
                    <a:pt x="11" y="9971"/>
                  </a:cubicBezTo>
                  <a:cubicBezTo>
                    <a:pt x="81" y="10871"/>
                    <a:pt x="470" y="11672"/>
                    <a:pt x="1058" y="12130"/>
                  </a:cubicBezTo>
                  <a:lnTo>
                    <a:pt x="1047" y="12097"/>
                  </a:lnTo>
                  <a:cubicBezTo>
                    <a:pt x="237" y="13237"/>
                    <a:pt x="282" y="15025"/>
                    <a:pt x="1147" y="16091"/>
                  </a:cubicBezTo>
                  <a:cubicBezTo>
                    <a:pt x="1608" y="16659"/>
                    <a:pt x="2236" y="16931"/>
                    <a:pt x="2864" y="16834"/>
                  </a:cubicBezTo>
                  <a:lnTo>
                    <a:pt x="2853" y="16853"/>
                  </a:lnTo>
                  <a:cubicBezTo>
                    <a:pt x="3897" y="19265"/>
                    <a:pt x="6219" y="20100"/>
                    <a:pt x="8040" y="18718"/>
                  </a:cubicBezTo>
                  <a:cubicBezTo>
                    <a:pt x="8063" y="18700"/>
                    <a:pt x="8086" y="18683"/>
                    <a:pt x="8108" y="18665"/>
                  </a:cubicBezTo>
                  <a:lnTo>
                    <a:pt x="8102" y="18668"/>
                  </a:lnTo>
                  <a:cubicBezTo>
                    <a:pt x="9122" y="20688"/>
                    <a:pt x="11186" y="21231"/>
                    <a:pt x="12712" y="19881"/>
                  </a:cubicBezTo>
                  <a:cubicBezTo>
                    <a:pt x="13352" y="19315"/>
                    <a:pt x="13823" y="18473"/>
                    <a:pt x="14046" y="17498"/>
                  </a:cubicBezTo>
                  <a:lnTo>
                    <a:pt x="14050" y="17522"/>
                  </a:lnTo>
                  <a:cubicBezTo>
                    <a:pt x="15384" y="18621"/>
                    <a:pt x="17141" y="18085"/>
                    <a:pt x="17974" y="16325"/>
                  </a:cubicBezTo>
                  <a:cubicBezTo>
                    <a:pt x="18252" y="15737"/>
                    <a:pt x="18401" y="15059"/>
                    <a:pt x="18406" y="14366"/>
                  </a:cubicBezTo>
                  <a:lnTo>
                    <a:pt x="18400" y="14357"/>
                  </a:lnTo>
                  <a:cubicBezTo>
                    <a:pt x="20223" y="14013"/>
                    <a:pt x="21490" y="11783"/>
                    <a:pt x="21229" y="9377"/>
                  </a:cubicBezTo>
                  <a:cubicBezTo>
                    <a:pt x="21148" y="8627"/>
                    <a:pt x="20922" y="7918"/>
                    <a:pt x="20573" y="7318"/>
                  </a:cubicBezTo>
                  <a:lnTo>
                    <a:pt x="20566" y="7316"/>
                  </a:lnTo>
                  <a:cubicBezTo>
                    <a:pt x="21137" y="5554"/>
                    <a:pt x="20520" y="3512"/>
                    <a:pt x="19188" y="2756"/>
                  </a:cubicBezTo>
                  <a:cubicBezTo>
                    <a:pt x="19076" y="2693"/>
                    <a:pt x="18961" y="2640"/>
                    <a:pt x="18843" y="2597"/>
                  </a:cubicBezTo>
                  <a:lnTo>
                    <a:pt x="18852" y="2591"/>
                  </a:lnTo>
                  <a:cubicBezTo>
                    <a:pt x="18618" y="879"/>
                    <a:pt x="17375" y="-258"/>
                    <a:pt x="16075" y="50"/>
                  </a:cubicBezTo>
                  <a:cubicBezTo>
                    <a:pt x="15529" y="180"/>
                    <a:pt x="15034" y="555"/>
                    <a:pt x="14675" y="1113"/>
                  </a:cubicBezTo>
                  <a:lnTo>
                    <a:pt x="14679" y="1117"/>
                  </a:lnTo>
                  <a:cubicBezTo>
                    <a:pt x="13960" y="-129"/>
                    <a:pt x="12611" y="-369"/>
                    <a:pt x="11668" y="582"/>
                  </a:cubicBezTo>
                  <a:cubicBezTo>
                    <a:pt x="11406" y="845"/>
                    <a:pt x="11194" y="1183"/>
                    <a:pt x="11048" y="1572"/>
                  </a:cubicBezTo>
                  <a:lnTo>
                    <a:pt x="11055" y="1618"/>
                  </a:lnTo>
                  <a:cubicBezTo>
                    <a:pt x="10022" y="274"/>
                    <a:pt x="8360" y="291"/>
                    <a:pt x="7343" y="1657"/>
                  </a:cubicBezTo>
                  <a:cubicBezTo>
                    <a:pt x="7165" y="1895"/>
                    <a:pt x="7014" y="2167"/>
                    <a:pt x="6895" y="2463"/>
                  </a:cubicBezTo>
                  <a:lnTo>
                    <a:pt x="6887" y="2485"/>
                  </a:lnTo>
                  <a:cubicBezTo>
                    <a:pt x="5303" y="1260"/>
                    <a:pt x="3266" y="1962"/>
                    <a:pt x="2338" y="4053"/>
                  </a:cubicBezTo>
                  <a:cubicBezTo>
                    <a:pt x="1962" y="4900"/>
                    <a:pt x="1812" y="5889"/>
                    <a:pt x="1913" y="6862"/>
                  </a:cubicBezTo>
                  <a:close/>
                </a:path>
              </a:pathLst>
            </a:custGeom>
            <a:solidFill>
              <a:srgbClr val="FFFC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38" name="Oval"/>
            <p:cNvSpPr/>
            <p:nvPr/>
          </p:nvSpPr>
          <p:spPr>
            <a:xfrm>
              <a:off x="124769" y="854804"/>
              <a:ext cx="155576" cy="175419"/>
            </a:xfrm>
            <a:prstGeom prst="ellipse">
              <a:avLst/>
            </a:prstGeom>
            <a:solidFill>
              <a:srgbClr val="FFFC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39" name="Oval"/>
            <p:cNvSpPr/>
            <p:nvPr/>
          </p:nvSpPr>
          <p:spPr>
            <a:xfrm>
              <a:off x="188382" y="824690"/>
              <a:ext cx="103718" cy="116947"/>
            </a:xfrm>
            <a:prstGeom prst="ellipse">
              <a:avLst/>
            </a:prstGeom>
            <a:solidFill>
              <a:srgbClr val="FFFC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40" name="Oval"/>
            <p:cNvSpPr/>
            <p:nvPr/>
          </p:nvSpPr>
          <p:spPr>
            <a:xfrm>
              <a:off x="221744" y="842183"/>
              <a:ext cx="51859" cy="58474"/>
            </a:xfrm>
            <a:prstGeom prst="ellipse">
              <a:avLst/>
            </a:prstGeom>
            <a:solidFill>
              <a:srgbClr val="FFFC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41" name="Shape"/>
            <p:cNvSpPr/>
            <p:nvPr/>
          </p:nvSpPr>
          <p:spPr>
            <a:xfrm>
              <a:off x="46447" y="56812"/>
              <a:ext cx="856293" cy="895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307"/>
                  </a:moveTo>
                  <a:cubicBezTo>
                    <a:pt x="19218" y="14526"/>
                    <a:pt x="18528" y="12895"/>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42" name="fat"/>
            <p:cNvSpPr txBox="1"/>
            <p:nvPr/>
          </p:nvSpPr>
          <p:spPr>
            <a:xfrm>
              <a:off x="229030" y="324095"/>
              <a:ext cx="409026"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40736" marR="34233" defTabSz="914400">
                <a:defRPr b="1" sz="1800">
                  <a:uFill>
                    <a:solidFill>
                      <a:srgbClr val="000000"/>
                    </a:solidFill>
                  </a:uFill>
                  <a:latin typeface="Helvetica"/>
                  <a:ea typeface="Helvetica"/>
                  <a:cs typeface="Helvetica"/>
                  <a:sym typeface="Helvetica"/>
                </a:defRPr>
              </a:lvl1pPr>
            </a:lstStyle>
            <a:p>
              <a:pPr/>
              <a:r>
                <a:t>fat</a:t>
              </a:r>
            </a:p>
          </p:txBody>
        </p:sp>
      </p:grpSp>
      <p:grpSp>
        <p:nvGrpSpPr>
          <p:cNvPr id="1360" name="Group"/>
          <p:cNvGrpSpPr/>
          <p:nvPr/>
        </p:nvGrpSpPr>
        <p:grpSpPr>
          <a:xfrm>
            <a:off x="4413250" y="2616199"/>
            <a:ext cx="312875" cy="2471739"/>
            <a:chOff x="0" y="0"/>
            <a:chExt cx="312874" cy="2471737"/>
          </a:xfrm>
        </p:grpSpPr>
        <p:sp>
          <p:nvSpPr>
            <p:cNvPr id="1344" name="Oval"/>
            <p:cNvSpPr/>
            <p:nvPr/>
          </p:nvSpPr>
          <p:spPr>
            <a:xfrm>
              <a:off x="3175" y="1349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45" name="Oval"/>
            <p:cNvSpPr/>
            <p:nvPr/>
          </p:nvSpPr>
          <p:spPr>
            <a:xfrm>
              <a:off x="82550" y="492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1348" name="Group"/>
            <p:cNvGrpSpPr/>
            <p:nvPr/>
          </p:nvGrpSpPr>
          <p:grpSpPr>
            <a:xfrm>
              <a:off x="120512" y="-1"/>
              <a:ext cx="192363" cy="355601"/>
              <a:chOff x="0" y="0"/>
              <a:chExt cx="192361" cy="355600"/>
            </a:xfrm>
          </p:grpSpPr>
          <p:sp>
            <p:nvSpPr>
              <p:cNvPr id="1346"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47"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1349" name="Oval"/>
            <p:cNvSpPr/>
            <p:nvPr/>
          </p:nvSpPr>
          <p:spPr>
            <a:xfrm>
              <a:off x="69850" y="15716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50" name="Line"/>
            <p:cNvSpPr/>
            <p:nvPr/>
          </p:nvSpPr>
          <p:spPr>
            <a:xfrm>
              <a:off x="50800" y="206375"/>
              <a:ext cx="9525" cy="224631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351" name="Line"/>
            <p:cNvSpPr/>
            <p:nvPr/>
          </p:nvSpPr>
          <p:spPr>
            <a:xfrm>
              <a:off x="100012" y="206375"/>
              <a:ext cx="15876" cy="223202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352" name="Line"/>
            <p:cNvSpPr/>
            <p:nvPr/>
          </p:nvSpPr>
          <p:spPr>
            <a:xfrm>
              <a:off x="161925" y="231775"/>
              <a:ext cx="17463" cy="223996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353" name="Line"/>
            <p:cNvSpPr/>
            <p:nvPr/>
          </p:nvSpPr>
          <p:spPr>
            <a:xfrm>
              <a:off x="222250" y="204787"/>
              <a:ext cx="1588" cy="22320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354" name="Oval"/>
            <p:cNvSpPr/>
            <p:nvPr/>
          </p:nvSpPr>
          <p:spPr>
            <a:xfrm>
              <a:off x="0" y="11541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55" name="Oval"/>
            <p:cNvSpPr/>
            <p:nvPr/>
          </p:nvSpPr>
          <p:spPr>
            <a:xfrm>
              <a:off x="79375" y="106838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1358" name="Group"/>
            <p:cNvGrpSpPr/>
            <p:nvPr/>
          </p:nvGrpSpPr>
          <p:grpSpPr>
            <a:xfrm>
              <a:off x="117337" y="1019174"/>
              <a:ext cx="192363" cy="355601"/>
              <a:chOff x="0" y="0"/>
              <a:chExt cx="192361" cy="355600"/>
            </a:xfrm>
          </p:grpSpPr>
          <p:sp>
            <p:nvSpPr>
              <p:cNvPr id="1356"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57"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1359" name="Oval"/>
            <p:cNvSpPr/>
            <p:nvPr/>
          </p:nvSpPr>
          <p:spPr>
            <a:xfrm>
              <a:off x="66675" y="11763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1361" name="autonomic nerve"/>
          <p:cNvSpPr txBox="1"/>
          <p:nvPr/>
        </p:nvSpPr>
        <p:spPr>
          <a:xfrm>
            <a:off x="3593306" y="4214812"/>
            <a:ext cx="1168401"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autonomic nerve</a:t>
            </a:r>
          </a:p>
        </p:txBody>
      </p:sp>
      <p:sp>
        <p:nvSpPr>
          <p:cNvPr id="1362" name="autonomic ganglion"/>
          <p:cNvSpPr txBox="1"/>
          <p:nvPr/>
        </p:nvSpPr>
        <p:spPr>
          <a:xfrm>
            <a:off x="4412456" y="3321050"/>
            <a:ext cx="14605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autonomic ganglion</a:t>
            </a:r>
          </a:p>
        </p:txBody>
      </p:sp>
      <p:sp>
        <p:nvSpPr>
          <p:cNvPr id="1363" name="Line"/>
          <p:cNvSpPr/>
          <p:nvPr/>
        </p:nvSpPr>
        <p:spPr>
          <a:xfrm>
            <a:off x="444500" y="5372100"/>
            <a:ext cx="2603500" cy="1588"/>
          </a:xfrm>
          <a:prstGeom prst="line">
            <a:avLst/>
          </a:prstGeom>
          <a:ln w="63500">
            <a:solidFill>
              <a:srgbClr val="A8D2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1364" name="Line"/>
          <p:cNvSpPr/>
          <p:nvPr/>
        </p:nvSpPr>
        <p:spPr>
          <a:xfrm flipV="1">
            <a:off x="3441700" y="3911600"/>
            <a:ext cx="927100" cy="1536700"/>
          </a:xfrm>
          <a:prstGeom prst="line">
            <a:avLst/>
          </a:prstGeom>
          <a:ln w="63500">
            <a:solidFill>
              <a:srgbClr val="A8D2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grpSp>
        <p:nvGrpSpPr>
          <p:cNvPr id="1367" name="Group"/>
          <p:cNvGrpSpPr/>
          <p:nvPr/>
        </p:nvGrpSpPr>
        <p:grpSpPr>
          <a:xfrm>
            <a:off x="3136900" y="3009900"/>
            <a:ext cx="838200" cy="2336800"/>
            <a:chOff x="0" y="0"/>
            <a:chExt cx="838199" cy="2336800"/>
          </a:xfrm>
        </p:grpSpPr>
        <p:sp>
          <p:nvSpPr>
            <p:cNvPr id="1365" name="Line"/>
            <p:cNvSpPr/>
            <p:nvPr/>
          </p:nvSpPr>
          <p:spPr>
            <a:xfrm flipV="1">
              <a:off x="190500" y="0"/>
              <a:ext cx="622300" cy="2336800"/>
            </a:xfrm>
            <a:prstGeom prst="line">
              <a:avLst/>
            </a:prstGeom>
            <a:noFill/>
            <a:ln w="63500" cap="flat">
              <a:solidFill>
                <a:srgbClr val="A8D2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366" name="Line"/>
            <p:cNvSpPr/>
            <p:nvPr/>
          </p:nvSpPr>
          <p:spPr>
            <a:xfrm flipH="1">
              <a:off x="0" y="38100"/>
              <a:ext cx="838200" cy="647701"/>
            </a:xfrm>
            <a:prstGeom prst="line">
              <a:avLst/>
            </a:prstGeom>
            <a:noFill/>
            <a:ln w="63500" cap="flat">
              <a:solidFill>
                <a:srgbClr val="A8D200"/>
              </a:solidFill>
              <a:prstDash val="solid"/>
              <a:round/>
              <a:tail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grpSp>
        <p:nvGrpSpPr>
          <p:cNvPr id="1370" name="Group"/>
          <p:cNvGrpSpPr/>
          <p:nvPr/>
        </p:nvGrpSpPr>
        <p:grpSpPr>
          <a:xfrm>
            <a:off x="5269161" y="3911600"/>
            <a:ext cx="725240" cy="762794"/>
            <a:chOff x="0" y="0"/>
            <a:chExt cx="725238" cy="762793"/>
          </a:xfrm>
        </p:grpSpPr>
        <p:sp>
          <p:nvSpPr>
            <p:cNvPr id="1368" name="Line"/>
            <p:cNvSpPr/>
            <p:nvPr/>
          </p:nvSpPr>
          <p:spPr>
            <a:xfrm flipH="1">
              <a:off x="204538" y="0"/>
              <a:ext cx="520701" cy="520700"/>
            </a:xfrm>
            <a:prstGeom prst="line">
              <a:avLst/>
            </a:prstGeom>
            <a:noFill/>
            <a:ln w="63500" cap="flat">
              <a:solidFill>
                <a:srgbClr val="A8D200"/>
              </a:solidFill>
              <a:prstDash val="solid"/>
              <a:round/>
              <a:tail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369" name="x"/>
            <p:cNvSpPr txBox="1"/>
            <p:nvPr/>
          </p:nvSpPr>
          <p:spPr>
            <a:xfrm>
              <a:off x="0" y="381793"/>
              <a:ext cx="282077"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defTabSz="914400">
                <a:defRPr b="1" sz="1800">
                  <a:solidFill>
                    <a:srgbClr val="FF2600"/>
                  </a:solidFill>
                  <a:uFill>
                    <a:solidFill>
                      <a:srgbClr val="FF2600"/>
                    </a:solidFill>
                  </a:uFill>
                  <a:latin typeface="Helvetica"/>
                  <a:ea typeface="Helvetica"/>
                  <a:cs typeface="Helvetica"/>
                  <a:sym typeface="Helvetica"/>
                </a:defRPr>
              </a:lvl1pPr>
            </a:lstStyle>
            <a:p>
              <a:pPr/>
              <a:r>
                <a:t>x</a:t>
              </a:r>
            </a:p>
          </p:txBody>
        </p:sp>
      </p:grpSp>
      <p:grpSp>
        <p:nvGrpSpPr>
          <p:cNvPr id="1373" name="Group"/>
          <p:cNvGrpSpPr/>
          <p:nvPr/>
        </p:nvGrpSpPr>
        <p:grpSpPr>
          <a:xfrm>
            <a:off x="6032500" y="3949700"/>
            <a:ext cx="2006600" cy="1371600"/>
            <a:chOff x="0" y="0"/>
            <a:chExt cx="2006600" cy="1371600"/>
          </a:xfrm>
        </p:grpSpPr>
        <p:sp>
          <p:nvSpPr>
            <p:cNvPr id="1371" name="Line"/>
            <p:cNvSpPr/>
            <p:nvPr/>
          </p:nvSpPr>
          <p:spPr>
            <a:xfrm>
              <a:off x="0" y="0"/>
              <a:ext cx="355600" cy="1371600"/>
            </a:xfrm>
            <a:prstGeom prst="line">
              <a:avLst/>
            </a:prstGeom>
            <a:noFill/>
            <a:ln w="63500" cap="flat">
              <a:solidFill>
                <a:srgbClr val="A8D200"/>
              </a:solidFill>
              <a:prstDash val="solid"/>
              <a:round/>
              <a:tail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372" name="Line"/>
            <p:cNvSpPr/>
            <p:nvPr/>
          </p:nvSpPr>
          <p:spPr>
            <a:xfrm flipV="1">
              <a:off x="381000" y="1346200"/>
              <a:ext cx="1625600" cy="12700"/>
            </a:xfrm>
            <a:prstGeom prst="line">
              <a:avLst/>
            </a:prstGeom>
            <a:noFill/>
            <a:ln w="63500" cap="flat">
              <a:solidFill>
                <a:srgbClr val="A8D200"/>
              </a:solidFill>
              <a:prstDash val="solid"/>
              <a:round/>
              <a:tail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grpSp>
        <p:nvGrpSpPr>
          <p:cNvPr id="1376" name="Group"/>
          <p:cNvGrpSpPr/>
          <p:nvPr/>
        </p:nvGrpSpPr>
        <p:grpSpPr>
          <a:xfrm>
            <a:off x="5981700" y="3898900"/>
            <a:ext cx="1993900" cy="1030288"/>
            <a:chOff x="0" y="0"/>
            <a:chExt cx="1993900" cy="1030287"/>
          </a:xfrm>
        </p:grpSpPr>
        <p:sp>
          <p:nvSpPr>
            <p:cNvPr id="1374" name="Line"/>
            <p:cNvSpPr/>
            <p:nvPr/>
          </p:nvSpPr>
          <p:spPr>
            <a:xfrm>
              <a:off x="0" y="0"/>
              <a:ext cx="952501" cy="977900"/>
            </a:xfrm>
            <a:prstGeom prst="line">
              <a:avLst/>
            </a:prstGeom>
            <a:noFill/>
            <a:ln w="63500" cap="flat">
              <a:solidFill>
                <a:srgbClr val="A8D200"/>
              </a:solidFill>
              <a:prstDash val="solid"/>
              <a:round/>
              <a:tail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375" name="Line"/>
            <p:cNvSpPr/>
            <p:nvPr/>
          </p:nvSpPr>
          <p:spPr>
            <a:xfrm flipV="1">
              <a:off x="990600" y="1028700"/>
              <a:ext cx="1003300" cy="1588"/>
            </a:xfrm>
            <a:prstGeom prst="line">
              <a:avLst/>
            </a:prstGeom>
            <a:noFill/>
            <a:ln w="63500" cap="flat">
              <a:solidFill>
                <a:srgbClr val="A8D200"/>
              </a:solidFill>
              <a:prstDash val="solid"/>
              <a:round/>
              <a:tail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sp>
        <p:nvSpPr>
          <p:cNvPr id="1377" name="After oral, intravenous, or systemic injection,…"/>
          <p:cNvSpPr txBox="1"/>
          <p:nvPr/>
        </p:nvSpPr>
        <p:spPr>
          <a:xfrm>
            <a:off x="3714045" y="1297781"/>
            <a:ext cx="518548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r" defTabSz="914400">
              <a:defRPr b="1" i="1" sz="1800">
                <a:uFill>
                  <a:solidFill>
                    <a:srgbClr val="000000"/>
                  </a:solidFill>
                </a:uFill>
                <a:latin typeface="Helvetica"/>
                <a:ea typeface="Helvetica"/>
                <a:cs typeface="Helvetica"/>
                <a:sym typeface="Helvetica"/>
              </a:defRPr>
            </a:pPr>
            <a:r>
              <a:t>After oral, intravenous, or systemic injection, </a:t>
            </a:r>
          </a:p>
          <a:p>
            <a:pPr marL="40639" marR="40639" algn="r" defTabSz="914400">
              <a:defRPr b="1" i="1" sz="1800">
                <a:uFill>
                  <a:solidFill>
                    <a:srgbClr val="000000"/>
                  </a:solidFill>
                </a:uFill>
                <a:latin typeface="Helvetica"/>
                <a:ea typeface="Helvetica"/>
                <a:cs typeface="Helvetica"/>
                <a:sym typeface="Helvetica"/>
              </a:defRPr>
            </a:pPr>
            <a:r>
              <a:t>easily passes into blood;</a:t>
            </a:r>
          </a:p>
          <a:p>
            <a:pPr marL="40639" marR="40639" algn="r" defTabSz="914400">
              <a:defRPr b="1" i="1" sz="1800">
                <a:uFill>
                  <a:solidFill>
                    <a:srgbClr val="000000"/>
                  </a:solidFill>
                </a:uFill>
                <a:latin typeface="Helvetica"/>
                <a:ea typeface="Helvetica"/>
                <a:cs typeface="Helvetica"/>
                <a:sym typeface="Helvetica"/>
              </a:defRPr>
            </a:pPr>
            <a:r>
              <a:t>eliminated via liver,kidney, or gut.  </a:t>
            </a:r>
          </a:p>
        </p:txBody>
      </p:sp>
      <p:sp>
        <p:nvSpPr>
          <p:cNvPr id="1378" name="BBB"/>
          <p:cNvSpPr txBox="1"/>
          <p:nvPr/>
        </p:nvSpPr>
        <p:spPr>
          <a:xfrm>
            <a:off x="382587" y="2730500"/>
            <a:ext cx="650204"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BBB</a:t>
            </a:r>
          </a:p>
        </p:txBody>
      </p:sp>
      <p:sp>
        <p:nvSpPr>
          <p:cNvPr id="1379" name="Line"/>
          <p:cNvSpPr/>
          <p:nvPr/>
        </p:nvSpPr>
        <p:spPr>
          <a:xfrm flipV="1">
            <a:off x="4394200" y="5842000"/>
            <a:ext cx="25400" cy="673100"/>
          </a:xfrm>
          <a:prstGeom prst="line">
            <a:avLst/>
          </a:prstGeom>
          <a:ln w="63500">
            <a:solidFill>
              <a:srgbClr val="A8D2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3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3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3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3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6" grpId="6"/>
      <p:bldP build="whole" bldLvl="1" animBg="1" rev="0" advAuto="0" spid="1363" grpId="1"/>
      <p:bldP build="whole" bldLvl="1" animBg="1" rev="0" advAuto="0" spid="1379" grpId="2"/>
      <p:bldP build="whole" bldLvl="1" animBg="1" rev="0" advAuto="0" spid="1367" grpId="4"/>
      <p:bldP build="whole" bldLvl="1" animBg="1" rev="0" advAuto="0" spid="1373" grpId="5"/>
      <p:bldP build="whole" bldLvl="1" animBg="1" rev="0" advAuto="0" spid="1364" grpId="3"/>
    </p:bldLst>
  </p:timing>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1" name="Oval"/>
          <p:cNvSpPr/>
          <p:nvPr/>
        </p:nvSpPr>
        <p:spPr>
          <a:xfrm>
            <a:off x="7515225" y="5092700"/>
            <a:ext cx="225425" cy="590551"/>
          </a:xfrm>
          <a:prstGeom prst="ellipse">
            <a:avLst/>
          </a:prstGeom>
          <a:solidFill>
            <a:srgbClr val="FF7E79">
              <a:alpha val="33999"/>
            </a:srgbClr>
          </a:solidFill>
          <a:ln w="12700"/>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382" name="Rectangle"/>
          <p:cNvSpPr/>
          <p:nvPr/>
        </p:nvSpPr>
        <p:spPr>
          <a:xfrm>
            <a:off x="7466012" y="5064125"/>
            <a:ext cx="138113" cy="619125"/>
          </a:xfrm>
          <a:prstGeom prst="rect">
            <a:avLst/>
          </a:prstGeom>
          <a:solidFill>
            <a:srgbClr val="FFFFFF"/>
          </a:solidFill>
          <a:ln w="12700">
            <a:miter lim="400000"/>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385" name="Group"/>
          <p:cNvGrpSpPr/>
          <p:nvPr/>
        </p:nvGrpSpPr>
        <p:grpSpPr>
          <a:xfrm>
            <a:off x="1146175" y="2973387"/>
            <a:ext cx="6456363" cy="3098801"/>
            <a:chOff x="0" y="0"/>
            <a:chExt cx="6456362" cy="3098800"/>
          </a:xfrm>
        </p:grpSpPr>
        <p:sp>
          <p:nvSpPr>
            <p:cNvPr id="1383" name="Rectangle"/>
            <p:cNvSpPr/>
            <p:nvPr/>
          </p:nvSpPr>
          <p:spPr>
            <a:xfrm>
              <a:off x="0" y="0"/>
              <a:ext cx="6456363" cy="3098800"/>
            </a:xfrm>
            <a:prstGeom prst="rect">
              <a:avLst/>
            </a:prstGeom>
            <a:solidFill>
              <a:srgbClr val="FF7E79">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84" name="Text"/>
            <p:cNvSpPr txBox="1"/>
            <p:nvPr/>
          </p:nvSpPr>
          <p:spPr>
            <a:xfrm>
              <a:off x="3118955" y="1358899"/>
              <a:ext cx="21845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 </a:t>
              </a:r>
            </a:p>
          </p:txBody>
        </p:sp>
      </p:grpSp>
      <p:grpSp>
        <p:nvGrpSpPr>
          <p:cNvPr id="1389" name="Group"/>
          <p:cNvGrpSpPr/>
          <p:nvPr/>
        </p:nvGrpSpPr>
        <p:grpSpPr>
          <a:xfrm rot="16200000">
            <a:off x="4039393" y="2002631"/>
            <a:ext cx="639764" cy="6737351"/>
            <a:chOff x="0" y="0"/>
            <a:chExt cx="639762" cy="6737350"/>
          </a:xfrm>
        </p:grpSpPr>
        <p:sp>
          <p:nvSpPr>
            <p:cNvPr id="1386" name="Shape"/>
            <p:cNvSpPr/>
            <p:nvPr/>
          </p:nvSpPr>
          <p:spPr>
            <a:xfrm>
              <a:off x="0" y="0"/>
              <a:ext cx="639763" cy="6737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206"/>
                    <a:pt x="0" y="459"/>
                  </a:cubicBezTo>
                  <a:lnTo>
                    <a:pt x="0" y="21141"/>
                  </a:lnTo>
                  <a:cubicBezTo>
                    <a:pt x="0" y="21394"/>
                    <a:pt x="4835" y="21600"/>
                    <a:pt x="10800" y="21600"/>
                  </a:cubicBezTo>
                  <a:cubicBezTo>
                    <a:pt x="16765" y="21600"/>
                    <a:pt x="21600" y="21394"/>
                    <a:pt x="21600" y="21141"/>
                  </a:cubicBezTo>
                  <a:lnTo>
                    <a:pt x="21600" y="459"/>
                  </a:lnTo>
                  <a:cubicBezTo>
                    <a:pt x="21600" y="206"/>
                    <a:pt x="16765" y="0"/>
                    <a:pt x="10800" y="0"/>
                  </a:cubicBezTo>
                  <a:close/>
                </a:path>
              </a:pathLst>
            </a:custGeom>
            <a:solidFill>
              <a:srgbClr val="FFFFFF">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87" name="Shape"/>
            <p:cNvSpPr/>
            <p:nvPr/>
          </p:nvSpPr>
          <p:spPr>
            <a:xfrm>
              <a:off x="0" y="0"/>
              <a:ext cx="639763" cy="286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0"/>
                    <a:pt x="0" y="10788"/>
                  </a:cubicBezTo>
                  <a:cubicBezTo>
                    <a:pt x="0" y="16759"/>
                    <a:pt x="4835" y="21600"/>
                    <a:pt x="10800" y="21600"/>
                  </a:cubicBezTo>
                  <a:cubicBezTo>
                    <a:pt x="16765" y="21600"/>
                    <a:pt x="21600" y="16759"/>
                    <a:pt x="21600" y="10788"/>
                  </a:cubicBezTo>
                  <a:cubicBezTo>
                    <a:pt x="21600" y="4830"/>
                    <a:pt x="16765" y="0"/>
                    <a:pt x="10800" y="0"/>
                  </a:cubicBezTo>
                  <a:close/>
                </a:path>
              </a:pathLst>
            </a:custGeom>
            <a:solidFill>
              <a:srgbClr val="FFFFFF">
                <a:alpha val="33999"/>
              </a:srgbClr>
            </a:solidFill>
            <a:ln w="12700" cap="flat">
              <a:noFill/>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88" name="Line"/>
            <p:cNvSpPr/>
            <p:nvPr/>
          </p:nvSpPr>
          <p:spPr>
            <a:xfrm>
              <a:off x="0" y="143168"/>
              <a:ext cx="639763" cy="1434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1390" name="Rectangle"/>
          <p:cNvSpPr/>
          <p:nvPr/>
        </p:nvSpPr>
        <p:spPr>
          <a:xfrm>
            <a:off x="1144587" y="1641475"/>
            <a:ext cx="1112838" cy="1222375"/>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391" name="Square"/>
          <p:cNvSpPr/>
          <p:nvPr/>
        </p:nvSpPr>
        <p:spPr>
          <a:xfrm>
            <a:off x="2260600" y="1647825"/>
            <a:ext cx="758825" cy="762000"/>
          </a:xfrm>
          <a:prstGeom prst="rect">
            <a:avLst/>
          </a:prstGeom>
          <a:blipFill>
            <a:blip r:embed="rId2"/>
          </a:blip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392" name="Rectangle"/>
          <p:cNvSpPr/>
          <p:nvPr/>
        </p:nvSpPr>
        <p:spPr>
          <a:xfrm>
            <a:off x="2257425" y="2409825"/>
            <a:ext cx="769938" cy="452438"/>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393" name="Rectangle"/>
          <p:cNvSpPr/>
          <p:nvPr/>
        </p:nvSpPr>
        <p:spPr>
          <a:xfrm>
            <a:off x="3036887" y="2563812"/>
            <a:ext cx="4583113" cy="295276"/>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394" name="GI tract"/>
          <p:cNvSpPr txBox="1"/>
          <p:nvPr/>
        </p:nvSpPr>
        <p:spPr>
          <a:xfrm>
            <a:off x="4313237" y="5284787"/>
            <a:ext cx="95526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GI tract</a:t>
            </a:r>
          </a:p>
        </p:txBody>
      </p:sp>
      <p:sp>
        <p:nvSpPr>
          <p:cNvPr id="1395" name="Oval"/>
          <p:cNvSpPr/>
          <p:nvPr/>
        </p:nvSpPr>
        <p:spPr>
          <a:xfrm>
            <a:off x="996950" y="5076825"/>
            <a:ext cx="276225" cy="608013"/>
          </a:xfrm>
          <a:prstGeom prst="ellipse">
            <a:avLst/>
          </a:prstGeom>
          <a:solidFill>
            <a:srgbClr val="FFFFFF"/>
          </a:solidFill>
          <a:ln w="12700">
            <a:solidFill>
              <a:srgbClr val="FFFFFF"/>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396" name="Rectangle"/>
          <p:cNvSpPr/>
          <p:nvPr/>
        </p:nvSpPr>
        <p:spPr>
          <a:xfrm>
            <a:off x="3035300" y="6064250"/>
            <a:ext cx="374651" cy="628650"/>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397" name="Rectangle"/>
          <p:cNvSpPr/>
          <p:nvPr/>
        </p:nvSpPr>
        <p:spPr>
          <a:xfrm>
            <a:off x="6367462" y="6072187"/>
            <a:ext cx="374651" cy="628651"/>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402" name="Group"/>
          <p:cNvGrpSpPr/>
          <p:nvPr/>
        </p:nvGrpSpPr>
        <p:grpSpPr>
          <a:xfrm>
            <a:off x="1403349" y="2011362"/>
            <a:ext cx="5980114" cy="760413"/>
            <a:chOff x="0" y="0"/>
            <a:chExt cx="5980112" cy="760412"/>
          </a:xfrm>
        </p:grpSpPr>
        <p:sp>
          <p:nvSpPr>
            <p:cNvPr id="1398" name="Rectangle"/>
            <p:cNvSpPr/>
            <p:nvPr/>
          </p:nvSpPr>
          <p:spPr>
            <a:xfrm>
              <a:off x="0" y="0"/>
              <a:ext cx="579151" cy="722297"/>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399" name="Rectangle"/>
            <p:cNvSpPr/>
            <p:nvPr/>
          </p:nvSpPr>
          <p:spPr>
            <a:xfrm>
              <a:off x="579150" y="638441"/>
              <a:ext cx="367686" cy="83856"/>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00" name="Rectangle"/>
            <p:cNvSpPr/>
            <p:nvPr/>
          </p:nvSpPr>
          <p:spPr>
            <a:xfrm>
              <a:off x="944930" y="558397"/>
              <a:ext cx="497232" cy="202016"/>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01" name="Rectangle"/>
            <p:cNvSpPr/>
            <p:nvPr/>
          </p:nvSpPr>
          <p:spPr>
            <a:xfrm>
              <a:off x="1442161" y="655593"/>
              <a:ext cx="4537952" cy="51458"/>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1403" name="Rectangle"/>
          <p:cNvSpPr/>
          <p:nvPr/>
        </p:nvSpPr>
        <p:spPr>
          <a:xfrm>
            <a:off x="1144587" y="2868612"/>
            <a:ext cx="6462713" cy="96838"/>
          </a:xfrm>
          <a:prstGeom prst="rect">
            <a:avLst/>
          </a:prstGeom>
          <a:blipFill>
            <a:blip r:embed="rId3"/>
          </a:blip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404" name="csf"/>
          <p:cNvSpPr txBox="1"/>
          <p:nvPr/>
        </p:nvSpPr>
        <p:spPr>
          <a:xfrm>
            <a:off x="1471830" y="2134393"/>
            <a:ext cx="48534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csf</a:t>
            </a:r>
          </a:p>
        </p:txBody>
      </p:sp>
      <p:sp>
        <p:nvSpPr>
          <p:cNvPr id="1405" name="blood"/>
          <p:cNvSpPr txBox="1"/>
          <p:nvPr/>
        </p:nvSpPr>
        <p:spPr>
          <a:xfrm>
            <a:off x="6659997" y="3074193"/>
            <a:ext cx="77700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blood</a:t>
            </a:r>
          </a:p>
        </p:txBody>
      </p:sp>
      <p:sp>
        <p:nvSpPr>
          <p:cNvPr id="1406" name="Central Water-Soluble (Hydrophilic) Drug:…"/>
          <p:cNvSpPr txBox="1"/>
          <p:nvPr/>
        </p:nvSpPr>
        <p:spPr>
          <a:xfrm>
            <a:off x="355600" y="262731"/>
            <a:ext cx="7598393"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l" defTabSz="914400">
              <a:defRPr b="1" sz="2400">
                <a:solidFill>
                  <a:srgbClr val="0433FF"/>
                </a:solidFill>
                <a:uFill>
                  <a:solidFill>
                    <a:srgbClr val="0433FF"/>
                  </a:solidFill>
                </a:uFill>
                <a:latin typeface="Helvetica"/>
                <a:ea typeface="Helvetica"/>
                <a:cs typeface="Helvetica"/>
                <a:sym typeface="Helvetica"/>
              </a:defRPr>
            </a:pPr>
            <a:r>
              <a:t>Central Water-Soluble (Hydrophilic) Drug:</a:t>
            </a:r>
          </a:p>
          <a:p>
            <a:pPr marL="40639" marR="40639" algn="l" defTabSz="914400">
              <a:defRPr b="1" sz="1800">
                <a:uFill>
                  <a:solidFill>
                    <a:srgbClr val="000000"/>
                  </a:solidFill>
                </a:uFill>
                <a:latin typeface="Helvetica"/>
                <a:ea typeface="Helvetica"/>
                <a:cs typeface="Helvetica"/>
                <a:sym typeface="Helvetica"/>
              </a:defRPr>
            </a:pPr>
            <a:r>
              <a:t>Acts on CNS, might act on PNS if enough leaks from CNS via CVOs. </a:t>
            </a:r>
          </a:p>
        </p:txBody>
      </p:sp>
      <p:grpSp>
        <p:nvGrpSpPr>
          <p:cNvPr id="1409" name="Group"/>
          <p:cNvGrpSpPr/>
          <p:nvPr/>
        </p:nvGrpSpPr>
        <p:grpSpPr>
          <a:xfrm>
            <a:off x="6453186" y="4054473"/>
            <a:ext cx="968944" cy="968629"/>
            <a:chOff x="0" y="0"/>
            <a:chExt cx="968943" cy="968627"/>
          </a:xfrm>
        </p:grpSpPr>
        <p:sp>
          <p:nvSpPr>
            <p:cNvPr id="1407" name="Shape"/>
            <p:cNvSpPr/>
            <p:nvPr/>
          </p:nvSpPr>
          <p:spPr>
            <a:xfrm>
              <a:off x="-1" y="-1"/>
              <a:ext cx="968945" cy="968629"/>
            </a:xfrm>
            <a:custGeom>
              <a:avLst/>
              <a:gdLst/>
              <a:ahLst/>
              <a:cxnLst>
                <a:cxn ang="0">
                  <a:pos x="wd2" y="hd2"/>
                </a:cxn>
                <a:cxn ang="5400000">
                  <a:pos x="wd2" y="hd2"/>
                </a:cxn>
                <a:cxn ang="10800000">
                  <a:pos x="wd2" y="hd2"/>
                </a:cxn>
                <a:cxn ang="16200000">
                  <a:pos x="wd2" y="hd2"/>
                </a:cxn>
              </a:cxnLst>
              <a:rect l="0" t="0" r="r" b="b"/>
              <a:pathLst>
                <a:path w="19498" h="20495" fill="norm" stroke="1" extrusionOk="0">
                  <a:moveTo>
                    <a:pt x="16874" y="17243"/>
                  </a:moveTo>
                  <a:cubicBezTo>
                    <a:pt x="20549" y="13107"/>
                    <a:pt x="20339" y="6622"/>
                    <a:pt x="16404" y="2758"/>
                  </a:cubicBezTo>
                  <a:cubicBezTo>
                    <a:pt x="12469" y="-1105"/>
                    <a:pt x="6300" y="-884"/>
                    <a:pt x="2624" y="3252"/>
                  </a:cubicBezTo>
                  <a:cubicBezTo>
                    <a:pt x="-1051" y="7388"/>
                    <a:pt x="-841" y="13873"/>
                    <a:pt x="3094" y="17737"/>
                  </a:cubicBezTo>
                  <a:cubicBezTo>
                    <a:pt x="4872" y="19482"/>
                    <a:pt x="7206" y="20466"/>
                    <a:pt x="9638" y="20495"/>
                  </a:cubicBezTo>
                  <a:lnTo>
                    <a:pt x="18948" y="20493"/>
                  </a:lnTo>
                  <a:lnTo>
                    <a:pt x="18948" y="17236"/>
                  </a:lnTo>
                  <a:close/>
                </a:path>
              </a:pathLst>
            </a:custGeom>
            <a:solidFill>
              <a:srgbClr val="FFD4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08" name="kidney"/>
            <p:cNvSpPr txBox="1"/>
            <p:nvPr/>
          </p:nvSpPr>
          <p:spPr>
            <a:xfrm>
              <a:off x="57665" y="141805"/>
              <a:ext cx="853047"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t">
              <a:spAutoFit/>
            </a:bodyPr>
            <a:lstStyle>
              <a:lvl1pPr marL="39949" marR="39949" defTabSz="914400">
                <a:defRPr b="1" sz="1800">
                  <a:uFill>
                    <a:solidFill>
                      <a:srgbClr val="000000"/>
                    </a:solidFill>
                  </a:uFill>
                  <a:latin typeface="Helvetica"/>
                  <a:ea typeface="Helvetica"/>
                  <a:cs typeface="Helvetica"/>
                  <a:sym typeface="Helvetica"/>
                </a:defRPr>
              </a:lvl1pPr>
            </a:lstStyle>
            <a:p>
              <a:pPr/>
              <a:r>
                <a:t>kidney</a:t>
              </a:r>
            </a:p>
          </p:txBody>
        </p:sp>
      </p:grpSp>
      <p:sp>
        <p:nvSpPr>
          <p:cNvPr id="1410" name="Rectangle"/>
          <p:cNvSpPr/>
          <p:nvPr/>
        </p:nvSpPr>
        <p:spPr>
          <a:xfrm>
            <a:off x="7227887" y="4868862"/>
            <a:ext cx="366713" cy="153988"/>
          </a:xfrm>
          <a:prstGeom prst="rect">
            <a:avLst/>
          </a:prstGeom>
          <a:solidFill>
            <a:srgbClr val="FFD47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413" name="Group"/>
          <p:cNvGrpSpPr/>
          <p:nvPr/>
        </p:nvGrpSpPr>
        <p:grpSpPr>
          <a:xfrm>
            <a:off x="5192712" y="4003675"/>
            <a:ext cx="992188" cy="946150"/>
            <a:chOff x="0" y="0"/>
            <a:chExt cx="992187" cy="946150"/>
          </a:xfrm>
        </p:grpSpPr>
        <p:sp>
          <p:nvSpPr>
            <p:cNvPr id="1411" name="Triangle"/>
            <p:cNvSpPr/>
            <p:nvPr/>
          </p:nvSpPr>
          <p:spPr>
            <a:xfrm>
              <a:off x="0" y="0"/>
              <a:ext cx="992188" cy="9461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FD4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12" name="liver"/>
            <p:cNvSpPr txBox="1"/>
            <p:nvPr/>
          </p:nvSpPr>
          <p:spPr>
            <a:xfrm>
              <a:off x="40989" y="557212"/>
              <a:ext cx="579481"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2700" tIns="12700" rIns="12700" bIns="12700" numCol="1" anchor="ctr">
              <a:spAutoFit/>
            </a:bodyPr>
            <a:lstStyle>
              <a:lvl1pPr marL="71119" marR="40638" defTabSz="914400">
                <a:defRPr b="1" sz="1800">
                  <a:uFill>
                    <a:solidFill>
                      <a:srgbClr val="000000"/>
                    </a:solidFill>
                  </a:uFill>
                  <a:latin typeface="Helvetica"/>
                  <a:ea typeface="Helvetica"/>
                  <a:cs typeface="Helvetica"/>
                  <a:sym typeface="Helvetica"/>
                </a:defRPr>
              </a:lvl1pPr>
            </a:lstStyle>
            <a:p>
              <a:pPr/>
              <a:r>
                <a:t>liver</a:t>
              </a:r>
            </a:p>
          </p:txBody>
        </p:sp>
      </p:grpSp>
      <p:grpSp>
        <p:nvGrpSpPr>
          <p:cNvPr id="1420" name="Group"/>
          <p:cNvGrpSpPr/>
          <p:nvPr/>
        </p:nvGrpSpPr>
        <p:grpSpPr>
          <a:xfrm>
            <a:off x="1528755" y="3635347"/>
            <a:ext cx="935340" cy="1057755"/>
            <a:chOff x="0" y="0"/>
            <a:chExt cx="935339" cy="1057753"/>
          </a:xfrm>
        </p:grpSpPr>
        <p:sp>
          <p:nvSpPr>
            <p:cNvPr id="1414" name="Shape"/>
            <p:cNvSpPr/>
            <p:nvPr/>
          </p:nvSpPr>
          <p:spPr>
            <a:xfrm>
              <a:off x="-1" y="-1"/>
              <a:ext cx="935341" cy="1057755"/>
            </a:xfrm>
            <a:custGeom>
              <a:avLst/>
              <a:gdLst/>
              <a:ahLst/>
              <a:cxnLst>
                <a:cxn ang="0">
                  <a:pos x="wd2" y="hd2"/>
                </a:cxn>
                <a:cxn ang="5400000">
                  <a:pos x="wd2" y="hd2"/>
                </a:cxn>
                <a:cxn ang="10800000">
                  <a:pos x="wd2" y="hd2"/>
                </a:cxn>
                <a:cxn ang="16200000">
                  <a:pos x="wd2" y="hd2"/>
                </a:cxn>
              </a:cxnLst>
              <a:rect l="0" t="0" r="r" b="b"/>
              <a:pathLst>
                <a:path w="21264" h="20623" fill="norm" stroke="1" extrusionOk="0">
                  <a:moveTo>
                    <a:pt x="1919" y="6857"/>
                  </a:moveTo>
                  <a:cubicBezTo>
                    <a:pt x="744" y="7018"/>
                    <a:pt x="-110" y="8412"/>
                    <a:pt x="11" y="9971"/>
                  </a:cubicBezTo>
                  <a:cubicBezTo>
                    <a:pt x="81" y="10871"/>
                    <a:pt x="470" y="11672"/>
                    <a:pt x="1058" y="12130"/>
                  </a:cubicBezTo>
                  <a:lnTo>
                    <a:pt x="1047" y="12097"/>
                  </a:lnTo>
                  <a:cubicBezTo>
                    <a:pt x="237" y="13237"/>
                    <a:pt x="282" y="15025"/>
                    <a:pt x="1147" y="16091"/>
                  </a:cubicBezTo>
                  <a:cubicBezTo>
                    <a:pt x="1608" y="16659"/>
                    <a:pt x="2236" y="16931"/>
                    <a:pt x="2864" y="16834"/>
                  </a:cubicBezTo>
                  <a:lnTo>
                    <a:pt x="2853" y="16853"/>
                  </a:lnTo>
                  <a:cubicBezTo>
                    <a:pt x="3897" y="19265"/>
                    <a:pt x="6219" y="20100"/>
                    <a:pt x="8040" y="18718"/>
                  </a:cubicBezTo>
                  <a:cubicBezTo>
                    <a:pt x="8063" y="18700"/>
                    <a:pt x="8086" y="18683"/>
                    <a:pt x="8108" y="18665"/>
                  </a:cubicBezTo>
                  <a:lnTo>
                    <a:pt x="8102" y="18668"/>
                  </a:lnTo>
                  <a:cubicBezTo>
                    <a:pt x="9122" y="20688"/>
                    <a:pt x="11186" y="21231"/>
                    <a:pt x="12712" y="19881"/>
                  </a:cubicBezTo>
                  <a:cubicBezTo>
                    <a:pt x="13352" y="19315"/>
                    <a:pt x="13823" y="18473"/>
                    <a:pt x="14046" y="17498"/>
                  </a:cubicBezTo>
                  <a:lnTo>
                    <a:pt x="14050" y="17522"/>
                  </a:lnTo>
                  <a:cubicBezTo>
                    <a:pt x="15384" y="18621"/>
                    <a:pt x="17141" y="18085"/>
                    <a:pt x="17974" y="16325"/>
                  </a:cubicBezTo>
                  <a:cubicBezTo>
                    <a:pt x="18252" y="15737"/>
                    <a:pt x="18401" y="15059"/>
                    <a:pt x="18406" y="14366"/>
                  </a:cubicBezTo>
                  <a:lnTo>
                    <a:pt x="18400" y="14357"/>
                  </a:lnTo>
                  <a:cubicBezTo>
                    <a:pt x="20223" y="14013"/>
                    <a:pt x="21490" y="11783"/>
                    <a:pt x="21229" y="9377"/>
                  </a:cubicBezTo>
                  <a:cubicBezTo>
                    <a:pt x="21148" y="8627"/>
                    <a:pt x="20922" y="7918"/>
                    <a:pt x="20573" y="7318"/>
                  </a:cubicBezTo>
                  <a:lnTo>
                    <a:pt x="20566" y="7316"/>
                  </a:lnTo>
                  <a:cubicBezTo>
                    <a:pt x="21137" y="5554"/>
                    <a:pt x="20520" y="3512"/>
                    <a:pt x="19188" y="2756"/>
                  </a:cubicBezTo>
                  <a:cubicBezTo>
                    <a:pt x="19076" y="2693"/>
                    <a:pt x="18961" y="2640"/>
                    <a:pt x="18843" y="2597"/>
                  </a:cubicBezTo>
                  <a:lnTo>
                    <a:pt x="18852" y="2591"/>
                  </a:lnTo>
                  <a:cubicBezTo>
                    <a:pt x="18618" y="879"/>
                    <a:pt x="17375" y="-258"/>
                    <a:pt x="16075" y="50"/>
                  </a:cubicBezTo>
                  <a:cubicBezTo>
                    <a:pt x="15529" y="180"/>
                    <a:pt x="15034" y="555"/>
                    <a:pt x="14675" y="1113"/>
                  </a:cubicBezTo>
                  <a:lnTo>
                    <a:pt x="14679" y="1117"/>
                  </a:lnTo>
                  <a:cubicBezTo>
                    <a:pt x="13960" y="-129"/>
                    <a:pt x="12611" y="-369"/>
                    <a:pt x="11668" y="582"/>
                  </a:cubicBezTo>
                  <a:cubicBezTo>
                    <a:pt x="11406" y="845"/>
                    <a:pt x="11194" y="1183"/>
                    <a:pt x="11048" y="1572"/>
                  </a:cubicBezTo>
                  <a:lnTo>
                    <a:pt x="11055" y="1618"/>
                  </a:lnTo>
                  <a:cubicBezTo>
                    <a:pt x="10022" y="274"/>
                    <a:pt x="8360" y="291"/>
                    <a:pt x="7343" y="1657"/>
                  </a:cubicBezTo>
                  <a:cubicBezTo>
                    <a:pt x="7165" y="1895"/>
                    <a:pt x="7014" y="2167"/>
                    <a:pt x="6895" y="2463"/>
                  </a:cubicBezTo>
                  <a:lnTo>
                    <a:pt x="6887" y="2485"/>
                  </a:lnTo>
                  <a:cubicBezTo>
                    <a:pt x="5303" y="1260"/>
                    <a:pt x="3266" y="1962"/>
                    <a:pt x="2338" y="4053"/>
                  </a:cubicBezTo>
                  <a:cubicBezTo>
                    <a:pt x="1962" y="4900"/>
                    <a:pt x="1812" y="5889"/>
                    <a:pt x="1913" y="6862"/>
                  </a:cubicBezTo>
                  <a:close/>
                </a:path>
              </a:pathLst>
            </a:custGeom>
            <a:solidFill>
              <a:srgbClr val="FFFC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15" name="Oval"/>
            <p:cNvSpPr/>
            <p:nvPr/>
          </p:nvSpPr>
          <p:spPr>
            <a:xfrm>
              <a:off x="124769" y="854804"/>
              <a:ext cx="155576" cy="175419"/>
            </a:xfrm>
            <a:prstGeom prst="ellipse">
              <a:avLst/>
            </a:prstGeom>
            <a:solidFill>
              <a:srgbClr val="FFFC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16" name="Oval"/>
            <p:cNvSpPr/>
            <p:nvPr/>
          </p:nvSpPr>
          <p:spPr>
            <a:xfrm>
              <a:off x="188382" y="824690"/>
              <a:ext cx="103718" cy="116947"/>
            </a:xfrm>
            <a:prstGeom prst="ellipse">
              <a:avLst/>
            </a:prstGeom>
            <a:solidFill>
              <a:srgbClr val="FFFC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17" name="Oval"/>
            <p:cNvSpPr/>
            <p:nvPr/>
          </p:nvSpPr>
          <p:spPr>
            <a:xfrm>
              <a:off x="221744" y="842183"/>
              <a:ext cx="51859" cy="58474"/>
            </a:xfrm>
            <a:prstGeom prst="ellipse">
              <a:avLst/>
            </a:prstGeom>
            <a:solidFill>
              <a:srgbClr val="FFFC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18" name="Shape"/>
            <p:cNvSpPr/>
            <p:nvPr/>
          </p:nvSpPr>
          <p:spPr>
            <a:xfrm>
              <a:off x="46447" y="56812"/>
              <a:ext cx="856293" cy="895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307"/>
                  </a:moveTo>
                  <a:cubicBezTo>
                    <a:pt x="19218" y="14526"/>
                    <a:pt x="18528" y="12895"/>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19" name="fat"/>
            <p:cNvSpPr txBox="1"/>
            <p:nvPr/>
          </p:nvSpPr>
          <p:spPr>
            <a:xfrm>
              <a:off x="229030" y="324095"/>
              <a:ext cx="409026"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40736" marR="34233" defTabSz="914400">
                <a:defRPr b="1" sz="1800">
                  <a:uFill>
                    <a:solidFill>
                      <a:srgbClr val="000000"/>
                    </a:solidFill>
                  </a:uFill>
                  <a:latin typeface="Helvetica"/>
                  <a:ea typeface="Helvetica"/>
                  <a:cs typeface="Helvetica"/>
                  <a:sym typeface="Helvetica"/>
                </a:defRPr>
              </a:lvl1pPr>
            </a:lstStyle>
            <a:p>
              <a:pPr/>
              <a:r>
                <a:t>fat</a:t>
              </a:r>
            </a:p>
          </p:txBody>
        </p:sp>
      </p:grpSp>
      <p:grpSp>
        <p:nvGrpSpPr>
          <p:cNvPr id="1437" name="Group"/>
          <p:cNvGrpSpPr/>
          <p:nvPr/>
        </p:nvGrpSpPr>
        <p:grpSpPr>
          <a:xfrm>
            <a:off x="4413250" y="2616199"/>
            <a:ext cx="312875" cy="2471739"/>
            <a:chOff x="0" y="0"/>
            <a:chExt cx="312874" cy="2471737"/>
          </a:xfrm>
        </p:grpSpPr>
        <p:sp>
          <p:nvSpPr>
            <p:cNvPr id="1421" name="Oval"/>
            <p:cNvSpPr/>
            <p:nvPr/>
          </p:nvSpPr>
          <p:spPr>
            <a:xfrm>
              <a:off x="3175" y="1349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22" name="Oval"/>
            <p:cNvSpPr/>
            <p:nvPr/>
          </p:nvSpPr>
          <p:spPr>
            <a:xfrm>
              <a:off x="82550" y="492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1425" name="Group"/>
            <p:cNvGrpSpPr/>
            <p:nvPr/>
          </p:nvGrpSpPr>
          <p:grpSpPr>
            <a:xfrm>
              <a:off x="120512" y="-1"/>
              <a:ext cx="192363" cy="355601"/>
              <a:chOff x="0" y="0"/>
              <a:chExt cx="192361" cy="355600"/>
            </a:xfrm>
          </p:grpSpPr>
          <p:sp>
            <p:nvSpPr>
              <p:cNvPr id="1423"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24"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1426" name="Oval"/>
            <p:cNvSpPr/>
            <p:nvPr/>
          </p:nvSpPr>
          <p:spPr>
            <a:xfrm>
              <a:off x="69850" y="15716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27" name="Line"/>
            <p:cNvSpPr/>
            <p:nvPr/>
          </p:nvSpPr>
          <p:spPr>
            <a:xfrm>
              <a:off x="50800" y="206375"/>
              <a:ext cx="9525" cy="224631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428" name="Line"/>
            <p:cNvSpPr/>
            <p:nvPr/>
          </p:nvSpPr>
          <p:spPr>
            <a:xfrm>
              <a:off x="100012" y="206375"/>
              <a:ext cx="15876" cy="223202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429" name="Line"/>
            <p:cNvSpPr/>
            <p:nvPr/>
          </p:nvSpPr>
          <p:spPr>
            <a:xfrm>
              <a:off x="161925" y="231775"/>
              <a:ext cx="17463" cy="223996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430" name="Line"/>
            <p:cNvSpPr/>
            <p:nvPr/>
          </p:nvSpPr>
          <p:spPr>
            <a:xfrm>
              <a:off x="222250" y="204787"/>
              <a:ext cx="1588" cy="22320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431" name="Oval"/>
            <p:cNvSpPr/>
            <p:nvPr/>
          </p:nvSpPr>
          <p:spPr>
            <a:xfrm>
              <a:off x="0" y="11541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32" name="Oval"/>
            <p:cNvSpPr/>
            <p:nvPr/>
          </p:nvSpPr>
          <p:spPr>
            <a:xfrm>
              <a:off x="79375" y="106838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1435" name="Group"/>
            <p:cNvGrpSpPr/>
            <p:nvPr/>
          </p:nvGrpSpPr>
          <p:grpSpPr>
            <a:xfrm>
              <a:off x="117337" y="1019174"/>
              <a:ext cx="192363" cy="355601"/>
              <a:chOff x="0" y="0"/>
              <a:chExt cx="192361" cy="355600"/>
            </a:xfrm>
          </p:grpSpPr>
          <p:sp>
            <p:nvSpPr>
              <p:cNvPr id="1433"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34"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1436" name="Oval"/>
            <p:cNvSpPr/>
            <p:nvPr/>
          </p:nvSpPr>
          <p:spPr>
            <a:xfrm>
              <a:off x="66675" y="11763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1438" name="autonomic nerve"/>
          <p:cNvSpPr txBox="1"/>
          <p:nvPr/>
        </p:nvSpPr>
        <p:spPr>
          <a:xfrm>
            <a:off x="3593306" y="4214812"/>
            <a:ext cx="1168401"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autonomic nerve</a:t>
            </a:r>
          </a:p>
        </p:txBody>
      </p:sp>
      <p:sp>
        <p:nvSpPr>
          <p:cNvPr id="1439" name="autonomic ganglion"/>
          <p:cNvSpPr txBox="1"/>
          <p:nvPr/>
        </p:nvSpPr>
        <p:spPr>
          <a:xfrm>
            <a:off x="4412456" y="3321050"/>
            <a:ext cx="14605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autonomic ganglion</a:t>
            </a:r>
          </a:p>
        </p:txBody>
      </p:sp>
      <p:sp>
        <p:nvSpPr>
          <p:cNvPr id="1440" name="Line"/>
          <p:cNvSpPr/>
          <p:nvPr/>
        </p:nvSpPr>
        <p:spPr>
          <a:xfrm>
            <a:off x="1689100" y="1409700"/>
            <a:ext cx="1588" cy="838200"/>
          </a:xfrm>
          <a:prstGeom prst="line">
            <a:avLst/>
          </a:prstGeom>
          <a:ln w="63500">
            <a:solidFill>
              <a:srgbClr val="A8D2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1441" name="Line"/>
          <p:cNvSpPr/>
          <p:nvPr/>
        </p:nvSpPr>
        <p:spPr>
          <a:xfrm>
            <a:off x="1701800" y="2654300"/>
            <a:ext cx="469900" cy="647700"/>
          </a:xfrm>
          <a:prstGeom prst="line">
            <a:avLst/>
          </a:prstGeom>
          <a:ln w="25400">
            <a:solidFill>
              <a:srgbClr val="A8D2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1442" name="Central injection straight into brain tissue or into ventricles gets the drug around the BBB."/>
          <p:cNvSpPr txBox="1"/>
          <p:nvPr/>
        </p:nvSpPr>
        <p:spPr>
          <a:xfrm>
            <a:off x="4759325" y="1310481"/>
            <a:ext cx="4013200"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algn="r" defTabSz="914400">
              <a:defRPr b="1" i="1" sz="1800">
                <a:uFill>
                  <a:solidFill>
                    <a:srgbClr val="000000"/>
                  </a:solidFill>
                </a:uFill>
                <a:latin typeface="Helvetica"/>
                <a:ea typeface="Helvetica"/>
                <a:cs typeface="Helvetica"/>
                <a:sym typeface="Helvetica"/>
              </a:defRPr>
            </a:lvl1pPr>
          </a:lstStyle>
          <a:p>
            <a:pPr/>
            <a:r>
              <a:t>Central injection straight into brain tissue or into ventricles gets the drug around the BBB.</a:t>
            </a:r>
          </a:p>
        </p:txBody>
      </p:sp>
      <p:sp>
        <p:nvSpPr>
          <p:cNvPr id="1443" name="BBB"/>
          <p:cNvSpPr txBox="1"/>
          <p:nvPr/>
        </p:nvSpPr>
        <p:spPr>
          <a:xfrm>
            <a:off x="382587" y="2730500"/>
            <a:ext cx="650204"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BBB</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5" name="Oval"/>
          <p:cNvSpPr/>
          <p:nvPr/>
        </p:nvSpPr>
        <p:spPr>
          <a:xfrm>
            <a:off x="7515225" y="5092700"/>
            <a:ext cx="225425" cy="590551"/>
          </a:xfrm>
          <a:prstGeom prst="ellipse">
            <a:avLst/>
          </a:prstGeom>
          <a:solidFill>
            <a:srgbClr val="FF7E79">
              <a:alpha val="33999"/>
            </a:srgbClr>
          </a:solidFill>
          <a:ln w="12700"/>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446" name="Rectangle"/>
          <p:cNvSpPr/>
          <p:nvPr/>
        </p:nvSpPr>
        <p:spPr>
          <a:xfrm>
            <a:off x="7466012" y="5064125"/>
            <a:ext cx="138113" cy="619125"/>
          </a:xfrm>
          <a:prstGeom prst="rect">
            <a:avLst/>
          </a:prstGeom>
          <a:solidFill>
            <a:srgbClr val="FFFFFF"/>
          </a:solidFill>
          <a:ln w="12700">
            <a:miter lim="400000"/>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449" name="Group"/>
          <p:cNvGrpSpPr/>
          <p:nvPr/>
        </p:nvGrpSpPr>
        <p:grpSpPr>
          <a:xfrm>
            <a:off x="1146175" y="2973387"/>
            <a:ext cx="6456363" cy="3098801"/>
            <a:chOff x="0" y="0"/>
            <a:chExt cx="6456362" cy="3098800"/>
          </a:xfrm>
        </p:grpSpPr>
        <p:sp>
          <p:nvSpPr>
            <p:cNvPr id="1447" name="Rectangle"/>
            <p:cNvSpPr/>
            <p:nvPr/>
          </p:nvSpPr>
          <p:spPr>
            <a:xfrm>
              <a:off x="0" y="0"/>
              <a:ext cx="6456363" cy="3098800"/>
            </a:xfrm>
            <a:prstGeom prst="rect">
              <a:avLst/>
            </a:prstGeom>
            <a:solidFill>
              <a:srgbClr val="FF7E79">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48" name="Text"/>
            <p:cNvSpPr txBox="1"/>
            <p:nvPr/>
          </p:nvSpPr>
          <p:spPr>
            <a:xfrm>
              <a:off x="3118955" y="1358899"/>
              <a:ext cx="21845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 </a:t>
              </a:r>
            </a:p>
          </p:txBody>
        </p:sp>
      </p:grpSp>
      <p:grpSp>
        <p:nvGrpSpPr>
          <p:cNvPr id="1453" name="Group"/>
          <p:cNvGrpSpPr/>
          <p:nvPr/>
        </p:nvGrpSpPr>
        <p:grpSpPr>
          <a:xfrm rot="16200000">
            <a:off x="4039393" y="2002631"/>
            <a:ext cx="639764" cy="6737351"/>
            <a:chOff x="0" y="0"/>
            <a:chExt cx="639762" cy="6737350"/>
          </a:xfrm>
        </p:grpSpPr>
        <p:sp>
          <p:nvSpPr>
            <p:cNvPr id="1450" name="Shape"/>
            <p:cNvSpPr/>
            <p:nvPr/>
          </p:nvSpPr>
          <p:spPr>
            <a:xfrm>
              <a:off x="0" y="0"/>
              <a:ext cx="639763" cy="6737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206"/>
                    <a:pt x="0" y="459"/>
                  </a:cubicBezTo>
                  <a:lnTo>
                    <a:pt x="0" y="21141"/>
                  </a:lnTo>
                  <a:cubicBezTo>
                    <a:pt x="0" y="21394"/>
                    <a:pt x="4835" y="21600"/>
                    <a:pt x="10800" y="21600"/>
                  </a:cubicBezTo>
                  <a:cubicBezTo>
                    <a:pt x="16765" y="21600"/>
                    <a:pt x="21600" y="21394"/>
                    <a:pt x="21600" y="21141"/>
                  </a:cubicBezTo>
                  <a:lnTo>
                    <a:pt x="21600" y="459"/>
                  </a:lnTo>
                  <a:cubicBezTo>
                    <a:pt x="21600" y="206"/>
                    <a:pt x="16765" y="0"/>
                    <a:pt x="10800" y="0"/>
                  </a:cubicBezTo>
                  <a:close/>
                </a:path>
              </a:pathLst>
            </a:custGeom>
            <a:solidFill>
              <a:srgbClr val="FFFFFF">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51" name="Shape"/>
            <p:cNvSpPr/>
            <p:nvPr/>
          </p:nvSpPr>
          <p:spPr>
            <a:xfrm>
              <a:off x="0" y="0"/>
              <a:ext cx="639763" cy="286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0"/>
                    <a:pt x="0" y="10788"/>
                  </a:cubicBezTo>
                  <a:cubicBezTo>
                    <a:pt x="0" y="16759"/>
                    <a:pt x="4835" y="21600"/>
                    <a:pt x="10800" y="21600"/>
                  </a:cubicBezTo>
                  <a:cubicBezTo>
                    <a:pt x="16765" y="21600"/>
                    <a:pt x="21600" y="16759"/>
                    <a:pt x="21600" y="10788"/>
                  </a:cubicBezTo>
                  <a:cubicBezTo>
                    <a:pt x="21600" y="4830"/>
                    <a:pt x="16765" y="0"/>
                    <a:pt x="10800" y="0"/>
                  </a:cubicBezTo>
                  <a:close/>
                </a:path>
              </a:pathLst>
            </a:custGeom>
            <a:solidFill>
              <a:srgbClr val="FFFFFF">
                <a:alpha val="33999"/>
              </a:srgbClr>
            </a:solidFill>
            <a:ln w="12700" cap="flat">
              <a:noFill/>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52" name="Line"/>
            <p:cNvSpPr/>
            <p:nvPr/>
          </p:nvSpPr>
          <p:spPr>
            <a:xfrm>
              <a:off x="0" y="143168"/>
              <a:ext cx="639763" cy="1434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1454" name="Rectangle"/>
          <p:cNvSpPr/>
          <p:nvPr/>
        </p:nvSpPr>
        <p:spPr>
          <a:xfrm>
            <a:off x="1144587" y="1641475"/>
            <a:ext cx="1112838" cy="1222375"/>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455" name="Square"/>
          <p:cNvSpPr/>
          <p:nvPr/>
        </p:nvSpPr>
        <p:spPr>
          <a:xfrm>
            <a:off x="2260600" y="1647825"/>
            <a:ext cx="758825" cy="762000"/>
          </a:xfrm>
          <a:prstGeom prst="rect">
            <a:avLst/>
          </a:prstGeom>
          <a:blipFill>
            <a:blip r:embed="rId2"/>
          </a:blip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456" name="Rectangle"/>
          <p:cNvSpPr/>
          <p:nvPr/>
        </p:nvSpPr>
        <p:spPr>
          <a:xfrm>
            <a:off x="2257425" y="2409825"/>
            <a:ext cx="769938" cy="452438"/>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457" name="Rectangle"/>
          <p:cNvSpPr/>
          <p:nvPr/>
        </p:nvSpPr>
        <p:spPr>
          <a:xfrm>
            <a:off x="3036887" y="2563812"/>
            <a:ext cx="4583113" cy="295276"/>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458" name="GI tract"/>
          <p:cNvSpPr txBox="1"/>
          <p:nvPr/>
        </p:nvSpPr>
        <p:spPr>
          <a:xfrm>
            <a:off x="4313237" y="5284787"/>
            <a:ext cx="95526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GI tract</a:t>
            </a:r>
          </a:p>
        </p:txBody>
      </p:sp>
      <p:sp>
        <p:nvSpPr>
          <p:cNvPr id="1459" name="Oval"/>
          <p:cNvSpPr/>
          <p:nvPr/>
        </p:nvSpPr>
        <p:spPr>
          <a:xfrm>
            <a:off x="996950" y="5076825"/>
            <a:ext cx="276225" cy="608013"/>
          </a:xfrm>
          <a:prstGeom prst="ellipse">
            <a:avLst/>
          </a:prstGeom>
          <a:solidFill>
            <a:srgbClr val="FFFFFF"/>
          </a:solidFill>
          <a:ln w="12700">
            <a:solidFill>
              <a:srgbClr val="FFFFFF"/>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460" name="Rectangle"/>
          <p:cNvSpPr/>
          <p:nvPr/>
        </p:nvSpPr>
        <p:spPr>
          <a:xfrm>
            <a:off x="3035300" y="6064250"/>
            <a:ext cx="374651" cy="628650"/>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461" name="Rectangle"/>
          <p:cNvSpPr/>
          <p:nvPr/>
        </p:nvSpPr>
        <p:spPr>
          <a:xfrm>
            <a:off x="6367462" y="6072187"/>
            <a:ext cx="374651" cy="628651"/>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466" name="Group"/>
          <p:cNvGrpSpPr/>
          <p:nvPr/>
        </p:nvGrpSpPr>
        <p:grpSpPr>
          <a:xfrm>
            <a:off x="1403349" y="2011362"/>
            <a:ext cx="5980114" cy="760413"/>
            <a:chOff x="0" y="0"/>
            <a:chExt cx="5980112" cy="760412"/>
          </a:xfrm>
        </p:grpSpPr>
        <p:sp>
          <p:nvSpPr>
            <p:cNvPr id="1462" name="Rectangle"/>
            <p:cNvSpPr/>
            <p:nvPr/>
          </p:nvSpPr>
          <p:spPr>
            <a:xfrm>
              <a:off x="0" y="0"/>
              <a:ext cx="579151" cy="722297"/>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63" name="Rectangle"/>
            <p:cNvSpPr/>
            <p:nvPr/>
          </p:nvSpPr>
          <p:spPr>
            <a:xfrm>
              <a:off x="579150" y="638441"/>
              <a:ext cx="367686" cy="83856"/>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64" name="Rectangle"/>
            <p:cNvSpPr/>
            <p:nvPr/>
          </p:nvSpPr>
          <p:spPr>
            <a:xfrm>
              <a:off x="944930" y="558397"/>
              <a:ext cx="497232" cy="202016"/>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65" name="Rectangle"/>
            <p:cNvSpPr/>
            <p:nvPr/>
          </p:nvSpPr>
          <p:spPr>
            <a:xfrm>
              <a:off x="1442161" y="655593"/>
              <a:ext cx="4537952" cy="51458"/>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1467" name="Rectangle"/>
          <p:cNvSpPr/>
          <p:nvPr/>
        </p:nvSpPr>
        <p:spPr>
          <a:xfrm>
            <a:off x="1144587" y="2868612"/>
            <a:ext cx="6462713" cy="96838"/>
          </a:xfrm>
          <a:prstGeom prst="rect">
            <a:avLst/>
          </a:prstGeom>
          <a:blipFill>
            <a:blip r:embed="rId3"/>
          </a:blip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468" name="csf"/>
          <p:cNvSpPr txBox="1"/>
          <p:nvPr/>
        </p:nvSpPr>
        <p:spPr>
          <a:xfrm>
            <a:off x="1471830" y="2134393"/>
            <a:ext cx="48534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csf</a:t>
            </a:r>
          </a:p>
        </p:txBody>
      </p:sp>
      <p:sp>
        <p:nvSpPr>
          <p:cNvPr id="1469" name="blood"/>
          <p:cNvSpPr txBox="1"/>
          <p:nvPr/>
        </p:nvSpPr>
        <p:spPr>
          <a:xfrm>
            <a:off x="6659997" y="3074193"/>
            <a:ext cx="77700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blood</a:t>
            </a:r>
          </a:p>
        </p:txBody>
      </p:sp>
      <p:sp>
        <p:nvSpPr>
          <p:cNvPr id="1470" name="Systemic Lipid-Soluble (Hydrophobic) Drug:…"/>
          <p:cNvSpPr txBox="1"/>
          <p:nvPr/>
        </p:nvSpPr>
        <p:spPr>
          <a:xfrm>
            <a:off x="355600" y="262731"/>
            <a:ext cx="6657539"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l" defTabSz="914400">
              <a:defRPr b="1" sz="2400">
                <a:solidFill>
                  <a:srgbClr val="0433FF"/>
                </a:solidFill>
                <a:uFill>
                  <a:solidFill>
                    <a:srgbClr val="0433FF"/>
                  </a:solidFill>
                </a:uFill>
                <a:latin typeface="Helvetica"/>
                <a:ea typeface="Helvetica"/>
                <a:cs typeface="Helvetica"/>
                <a:sym typeface="Helvetica"/>
              </a:defRPr>
            </a:pPr>
            <a:r>
              <a:t>Systemic Lipid-Soluble (Hydrophobic) Drug:</a:t>
            </a:r>
          </a:p>
          <a:p>
            <a:pPr marL="40639" marR="40639" algn="l" defTabSz="914400">
              <a:defRPr b="1" sz="1800">
                <a:uFill>
                  <a:solidFill>
                    <a:srgbClr val="000000"/>
                  </a:solidFill>
                </a:uFill>
                <a:latin typeface="Helvetica"/>
                <a:ea typeface="Helvetica"/>
                <a:cs typeface="Helvetica"/>
                <a:sym typeface="Helvetica"/>
              </a:defRPr>
            </a:pPr>
            <a:r>
              <a:t>Acts on PNS and CNS. </a:t>
            </a:r>
          </a:p>
        </p:txBody>
      </p:sp>
      <p:grpSp>
        <p:nvGrpSpPr>
          <p:cNvPr id="1473" name="Group"/>
          <p:cNvGrpSpPr/>
          <p:nvPr/>
        </p:nvGrpSpPr>
        <p:grpSpPr>
          <a:xfrm>
            <a:off x="6453186" y="4054473"/>
            <a:ext cx="968944" cy="968629"/>
            <a:chOff x="0" y="0"/>
            <a:chExt cx="968943" cy="968627"/>
          </a:xfrm>
        </p:grpSpPr>
        <p:sp>
          <p:nvSpPr>
            <p:cNvPr id="1471" name="Shape"/>
            <p:cNvSpPr/>
            <p:nvPr/>
          </p:nvSpPr>
          <p:spPr>
            <a:xfrm>
              <a:off x="-1" y="-1"/>
              <a:ext cx="968945" cy="968629"/>
            </a:xfrm>
            <a:custGeom>
              <a:avLst/>
              <a:gdLst/>
              <a:ahLst/>
              <a:cxnLst>
                <a:cxn ang="0">
                  <a:pos x="wd2" y="hd2"/>
                </a:cxn>
                <a:cxn ang="5400000">
                  <a:pos x="wd2" y="hd2"/>
                </a:cxn>
                <a:cxn ang="10800000">
                  <a:pos x="wd2" y="hd2"/>
                </a:cxn>
                <a:cxn ang="16200000">
                  <a:pos x="wd2" y="hd2"/>
                </a:cxn>
              </a:cxnLst>
              <a:rect l="0" t="0" r="r" b="b"/>
              <a:pathLst>
                <a:path w="19498" h="20495" fill="norm" stroke="1" extrusionOk="0">
                  <a:moveTo>
                    <a:pt x="16874" y="17243"/>
                  </a:moveTo>
                  <a:cubicBezTo>
                    <a:pt x="20549" y="13107"/>
                    <a:pt x="20339" y="6622"/>
                    <a:pt x="16404" y="2758"/>
                  </a:cubicBezTo>
                  <a:cubicBezTo>
                    <a:pt x="12469" y="-1105"/>
                    <a:pt x="6300" y="-884"/>
                    <a:pt x="2624" y="3252"/>
                  </a:cubicBezTo>
                  <a:cubicBezTo>
                    <a:pt x="-1051" y="7388"/>
                    <a:pt x="-841" y="13873"/>
                    <a:pt x="3094" y="17737"/>
                  </a:cubicBezTo>
                  <a:cubicBezTo>
                    <a:pt x="4872" y="19482"/>
                    <a:pt x="7206" y="20466"/>
                    <a:pt x="9638" y="20495"/>
                  </a:cubicBezTo>
                  <a:lnTo>
                    <a:pt x="18948" y="20493"/>
                  </a:lnTo>
                  <a:lnTo>
                    <a:pt x="18948" y="17236"/>
                  </a:lnTo>
                  <a:close/>
                </a:path>
              </a:pathLst>
            </a:custGeom>
            <a:solidFill>
              <a:srgbClr val="FFD4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72" name="kidney"/>
            <p:cNvSpPr txBox="1"/>
            <p:nvPr/>
          </p:nvSpPr>
          <p:spPr>
            <a:xfrm>
              <a:off x="57665" y="141805"/>
              <a:ext cx="853047"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t">
              <a:spAutoFit/>
            </a:bodyPr>
            <a:lstStyle>
              <a:lvl1pPr marL="39949" marR="39949" defTabSz="914400">
                <a:defRPr b="1" sz="1800">
                  <a:uFill>
                    <a:solidFill>
                      <a:srgbClr val="000000"/>
                    </a:solidFill>
                  </a:uFill>
                  <a:latin typeface="Helvetica"/>
                  <a:ea typeface="Helvetica"/>
                  <a:cs typeface="Helvetica"/>
                  <a:sym typeface="Helvetica"/>
                </a:defRPr>
              </a:lvl1pPr>
            </a:lstStyle>
            <a:p>
              <a:pPr/>
              <a:r>
                <a:t>kidney</a:t>
              </a:r>
            </a:p>
          </p:txBody>
        </p:sp>
      </p:grpSp>
      <p:sp>
        <p:nvSpPr>
          <p:cNvPr id="1474" name="Rectangle"/>
          <p:cNvSpPr/>
          <p:nvPr/>
        </p:nvSpPr>
        <p:spPr>
          <a:xfrm>
            <a:off x="7227887" y="4868862"/>
            <a:ext cx="366713" cy="153988"/>
          </a:xfrm>
          <a:prstGeom prst="rect">
            <a:avLst/>
          </a:prstGeom>
          <a:solidFill>
            <a:srgbClr val="FFD47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477" name="Group"/>
          <p:cNvGrpSpPr/>
          <p:nvPr/>
        </p:nvGrpSpPr>
        <p:grpSpPr>
          <a:xfrm>
            <a:off x="5192712" y="4003675"/>
            <a:ext cx="992188" cy="946150"/>
            <a:chOff x="0" y="0"/>
            <a:chExt cx="992187" cy="946150"/>
          </a:xfrm>
        </p:grpSpPr>
        <p:sp>
          <p:nvSpPr>
            <p:cNvPr id="1475" name="Triangle"/>
            <p:cNvSpPr/>
            <p:nvPr/>
          </p:nvSpPr>
          <p:spPr>
            <a:xfrm>
              <a:off x="0" y="0"/>
              <a:ext cx="992188" cy="9461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FD4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76" name="liver"/>
            <p:cNvSpPr txBox="1"/>
            <p:nvPr/>
          </p:nvSpPr>
          <p:spPr>
            <a:xfrm>
              <a:off x="40989" y="557212"/>
              <a:ext cx="579481"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2700" tIns="12700" rIns="12700" bIns="12700" numCol="1" anchor="ctr">
              <a:spAutoFit/>
            </a:bodyPr>
            <a:lstStyle>
              <a:lvl1pPr marL="71119" marR="40638" defTabSz="914400">
                <a:defRPr b="1" sz="1800">
                  <a:uFill>
                    <a:solidFill>
                      <a:srgbClr val="000000"/>
                    </a:solidFill>
                  </a:uFill>
                  <a:latin typeface="Helvetica"/>
                  <a:ea typeface="Helvetica"/>
                  <a:cs typeface="Helvetica"/>
                  <a:sym typeface="Helvetica"/>
                </a:defRPr>
              </a:lvl1pPr>
            </a:lstStyle>
            <a:p>
              <a:pPr/>
              <a:r>
                <a:t>liver</a:t>
              </a:r>
            </a:p>
          </p:txBody>
        </p:sp>
      </p:grpSp>
      <p:grpSp>
        <p:nvGrpSpPr>
          <p:cNvPr id="1484" name="Group"/>
          <p:cNvGrpSpPr/>
          <p:nvPr/>
        </p:nvGrpSpPr>
        <p:grpSpPr>
          <a:xfrm>
            <a:off x="2214555" y="3406747"/>
            <a:ext cx="935340" cy="1057755"/>
            <a:chOff x="0" y="0"/>
            <a:chExt cx="935339" cy="1057753"/>
          </a:xfrm>
        </p:grpSpPr>
        <p:sp>
          <p:nvSpPr>
            <p:cNvPr id="1478" name="Shape"/>
            <p:cNvSpPr/>
            <p:nvPr/>
          </p:nvSpPr>
          <p:spPr>
            <a:xfrm>
              <a:off x="-1" y="-1"/>
              <a:ext cx="935341" cy="1057755"/>
            </a:xfrm>
            <a:custGeom>
              <a:avLst/>
              <a:gdLst/>
              <a:ahLst/>
              <a:cxnLst>
                <a:cxn ang="0">
                  <a:pos x="wd2" y="hd2"/>
                </a:cxn>
                <a:cxn ang="5400000">
                  <a:pos x="wd2" y="hd2"/>
                </a:cxn>
                <a:cxn ang="10800000">
                  <a:pos x="wd2" y="hd2"/>
                </a:cxn>
                <a:cxn ang="16200000">
                  <a:pos x="wd2" y="hd2"/>
                </a:cxn>
              </a:cxnLst>
              <a:rect l="0" t="0" r="r" b="b"/>
              <a:pathLst>
                <a:path w="21264" h="20623" fill="norm" stroke="1" extrusionOk="0">
                  <a:moveTo>
                    <a:pt x="1919" y="6857"/>
                  </a:moveTo>
                  <a:cubicBezTo>
                    <a:pt x="744" y="7018"/>
                    <a:pt x="-110" y="8412"/>
                    <a:pt x="11" y="9971"/>
                  </a:cubicBezTo>
                  <a:cubicBezTo>
                    <a:pt x="81" y="10871"/>
                    <a:pt x="470" y="11672"/>
                    <a:pt x="1058" y="12130"/>
                  </a:cubicBezTo>
                  <a:lnTo>
                    <a:pt x="1047" y="12097"/>
                  </a:lnTo>
                  <a:cubicBezTo>
                    <a:pt x="237" y="13237"/>
                    <a:pt x="282" y="15025"/>
                    <a:pt x="1147" y="16091"/>
                  </a:cubicBezTo>
                  <a:cubicBezTo>
                    <a:pt x="1608" y="16659"/>
                    <a:pt x="2236" y="16931"/>
                    <a:pt x="2864" y="16834"/>
                  </a:cubicBezTo>
                  <a:lnTo>
                    <a:pt x="2853" y="16853"/>
                  </a:lnTo>
                  <a:cubicBezTo>
                    <a:pt x="3897" y="19265"/>
                    <a:pt x="6219" y="20100"/>
                    <a:pt x="8040" y="18718"/>
                  </a:cubicBezTo>
                  <a:cubicBezTo>
                    <a:pt x="8063" y="18700"/>
                    <a:pt x="8086" y="18683"/>
                    <a:pt x="8108" y="18665"/>
                  </a:cubicBezTo>
                  <a:lnTo>
                    <a:pt x="8102" y="18668"/>
                  </a:lnTo>
                  <a:cubicBezTo>
                    <a:pt x="9122" y="20688"/>
                    <a:pt x="11186" y="21231"/>
                    <a:pt x="12712" y="19881"/>
                  </a:cubicBezTo>
                  <a:cubicBezTo>
                    <a:pt x="13352" y="19315"/>
                    <a:pt x="13823" y="18473"/>
                    <a:pt x="14046" y="17498"/>
                  </a:cubicBezTo>
                  <a:lnTo>
                    <a:pt x="14050" y="17522"/>
                  </a:lnTo>
                  <a:cubicBezTo>
                    <a:pt x="15384" y="18621"/>
                    <a:pt x="17141" y="18085"/>
                    <a:pt x="17974" y="16325"/>
                  </a:cubicBezTo>
                  <a:cubicBezTo>
                    <a:pt x="18252" y="15737"/>
                    <a:pt x="18401" y="15059"/>
                    <a:pt x="18406" y="14366"/>
                  </a:cubicBezTo>
                  <a:lnTo>
                    <a:pt x="18400" y="14357"/>
                  </a:lnTo>
                  <a:cubicBezTo>
                    <a:pt x="20223" y="14013"/>
                    <a:pt x="21490" y="11783"/>
                    <a:pt x="21229" y="9377"/>
                  </a:cubicBezTo>
                  <a:cubicBezTo>
                    <a:pt x="21148" y="8627"/>
                    <a:pt x="20922" y="7918"/>
                    <a:pt x="20573" y="7318"/>
                  </a:cubicBezTo>
                  <a:lnTo>
                    <a:pt x="20566" y="7316"/>
                  </a:lnTo>
                  <a:cubicBezTo>
                    <a:pt x="21137" y="5554"/>
                    <a:pt x="20520" y="3512"/>
                    <a:pt x="19188" y="2756"/>
                  </a:cubicBezTo>
                  <a:cubicBezTo>
                    <a:pt x="19076" y="2693"/>
                    <a:pt x="18961" y="2640"/>
                    <a:pt x="18843" y="2597"/>
                  </a:cubicBezTo>
                  <a:lnTo>
                    <a:pt x="18852" y="2591"/>
                  </a:lnTo>
                  <a:cubicBezTo>
                    <a:pt x="18618" y="879"/>
                    <a:pt x="17375" y="-258"/>
                    <a:pt x="16075" y="50"/>
                  </a:cubicBezTo>
                  <a:cubicBezTo>
                    <a:pt x="15529" y="180"/>
                    <a:pt x="15034" y="555"/>
                    <a:pt x="14675" y="1113"/>
                  </a:cubicBezTo>
                  <a:lnTo>
                    <a:pt x="14679" y="1117"/>
                  </a:lnTo>
                  <a:cubicBezTo>
                    <a:pt x="13960" y="-129"/>
                    <a:pt x="12611" y="-369"/>
                    <a:pt x="11668" y="582"/>
                  </a:cubicBezTo>
                  <a:cubicBezTo>
                    <a:pt x="11406" y="845"/>
                    <a:pt x="11194" y="1183"/>
                    <a:pt x="11048" y="1572"/>
                  </a:cubicBezTo>
                  <a:lnTo>
                    <a:pt x="11055" y="1618"/>
                  </a:lnTo>
                  <a:cubicBezTo>
                    <a:pt x="10022" y="274"/>
                    <a:pt x="8360" y="291"/>
                    <a:pt x="7343" y="1657"/>
                  </a:cubicBezTo>
                  <a:cubicBezTo>
                    <a:pt x="7165" y="1895"/>
                    <a:pt x="7014" y="2167"/>
                    <a:pt x="6895" y="2463"/>
                  </a:cubicBezTo>
                  <a:lnTo>
                    <a:pt x="6887" y="2485"/>
                  </a:lnTo>
                  <a:cubicBezTo>
                    <a:pt x="5303" y="1260"/>
                    <a:pt x="3266" y="1962"/>
                    <a:pt x="2338" y="4053"/>
                  </a:cubicBezTo>
                  <a:cubicBezTo>
                    <a:pt x="1962" y="4900"/>
                    <a:pt x="1812" y="5889"/>
                    <a:pt x="1913" y="6862"/>
                  </a:cubicBezTo>
                  <a:close/>
                </a:path>
              </a:pathLst>
            </a:custGeom>
            <a:solidFill>
              <a:srgbClr val="FFFC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79" name="Oval"/>
            <p:cNvSpPr/>
            <p:nvPr/>
          </p:nvSpPr>
          <p:spPr>
            <a:xfrm>
              <a:off x="124769" y="854804"/>
              <a:ext cx="155576" cy="175419"/>
            </a:xfrm>
            <a:prstGeom prst="ellipse">
              <a:avLst/>
            </a:prstGeom>
            <a:solidFill>
              <a:srgbClr val="FFFC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80" name="Oval"/>
            <p:cNvSpPr/>
            <p:nvPr/>
          </p:nvSpPr>
          <p:spPr>
            <a:xfrm>
              <a:off x="188382" y="824690"/>
              <a:ext cx="103718" cy="116947"/>
            </a:xfrm>
            <a:prstGeom prst="ellipse">
              <a:avLst/>
            </a:prstGeom>
            <a:solidFill>
              <a:srgbClr val="FFFC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81" name="Oval"/>
            <p:cNvSpPr/>
            <p:nvPr/>
          </p:nvSpPr>
          <p:spPr>
            <a:xfrm>
              <a:off x="221744" y="842183"/>
              <a:ext cx="51859" cy="58474"/>
            </a:xfrm>
            <a:prstGeom prst="ellipse">
              <a:avLst/>
            </a:prstGeom>
            <a:solidFill>
              <a:srgbClr val="FFFC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82" name="Shape"/>
            <p:cNvSpPr/>
            <p:nvPr/>
          </p:nvSpPr>
          <p:spPr>
            <a:xfrm>
              <a:off x="46447" y="56812"/>
              <a:ext cx="856293" cy="895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307"/>
                  </a:moveTo>
                  <a:cubicBezTo>
                    <a:pt x="19218" y="14526"/>
                    <a:pt x="18528" y="12895"/>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83" name="fat"/>
            <p:cNvSpPr txBox="1"/>
            <p:nvPr/>
          </p:nvSpPr>
          <p:spPr>
            <a:xfrm>
              <a:off x="229030" y="324095"/>
              <a:ext cx="409026"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40736" marR="34233" defTabSz="914400">
                <a:defRPr b="1" sz="1800">
                  <a:uFill>
                    <a:solidFill>
                      <a:srgbClr val="000000"/>
                    </a:solidFill>
                  </a:uFill>
                  <a:latin typeface="Helvetica"/>
                  <a:ea typeface="Helvetica"/>
                  <a:cs typeface="Helvetica"/>
                  <a:sym typeface="Helvetica"/>
                </a:defRPr>
              </a:lvl1pPr>
            </a:lstStyle>
            <a:p>
              <a:pPr/>
              <a:r>
                <a:t>fat</a:t>
              </a:r>
            </a:p>
          </p:txBody>
        </p:sp>
      </p:grpSp>
      <p:grpSp>
        <p:nvGrpSpPr>
          <p:cNvPr id="1501" name="Group"/>
          <p:cNvGrpSpPr/>
          <p:nvPr/>
        </p:nvGrpSpPr>
        <p:grpSpPr>
          <a:xfrm>
            <a:off x="4413250" y="2616199"/>
            <a:ext cx="312875" cy="2471739"/>
            <a:chOff x="0" y="0"/>
            <a:chExt cx="312874" cy="2471737"/>
          </a:xfrm>
        </p:grpSpPr>
        <p:sp>
          <p:nvSpPr>
            <p:cNvPr id="1485" name="Oval"/>
            <p:cNvSpPr/>
            <p:nvPr/>
          </p:nvSpPr>
          <p:spPr>
            <a:xfrm>
              <a:off x="3175" y="1349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86" name="Oval"/>
            <p:cNvSpPr/>
            <p:nvPr/>
          </p:nvSpPr>
          <p:spPr>
            <a:xfrm>
              <a:off x="82550" y="492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1489" name="Group"/>
            <p:cNvGrpSpPr/>
            <p:nvPr/>
          </p:nvGrpSpPr>
          <p:grpSpPr>
            <a:xfrm>
              <a:off x="120512" y="-1"/>
              <a:ext cx="192363" cy="355601"/>
              <a:chOff x="0" y="0"/>
              <a:chExt cx="192361" cy="355600"/>
            </a:xfrm>
          </p:grpSpPr>
          <p:sp>
            <p:nvSpPr>
              <p:cNvPr id="1487"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88"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1490" name="Oval"/>
            <p:cNvSpPr/>
            <p:nvPr/>
          </p:nvSpPr>
          <p:spPr>
            <a:xfrm>
              <a:off x="69850" y="15716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91" name="Line"/>
            <p:cNvSpPr/>
            <p:nvPr/>
          </p:nvSpPr>
          <p:spPr>
            <a:xfrm>
              <a:off x="50800" y="206375"/>
              <a:ext cx="9525" cy="224631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492" name="Line"/>
            <p:cNvSpPr/>
            <p:nvPr/>
          </p:nvSpPr>
          <p:spPr>
            <a:xfrm>
              <a:off x="100012" y="206375"/>
              <a:ext cx="15876" cy="223202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493" name="Line"/>
            <p:cNvSpPr/>
            <p:nvPr/>
          </p:nvSpPr>
          <p:spPr>
            <a:xfrm>
              <a:off x="161925" y="231775"/>
              <a:ext cx="17463" cy="223996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494" name="Line"/>
            <p:cNvSpPr/>
            <p:nvPr/>
          </p:nvSpPr>
          <p:spPr>
            <a:xfrm>
              <a:off x="222250" y="204787"/>
              <a:ext cx="1588" cy="22320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495" name="Oval"/>
            <p:cNvSpPr/>
            <p:nvPr/>
          </p:nvSpPr>
          <p:spPr>
            <a:xfrm>
              <a:off x="0" y="11541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96" name="Oval"/>
            <p:cNvSpPr/>
            <p:nvPr/>
          </p:nvSpPr>
          <p:spPr>
            <a:xfrm>
              <a:off x="79375" y="106838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1499" name="Group"/>
            <p:cNvGrpSpPr/>
            <p:nvPr/>
          </p:nvGrpSpPr>
          <p:grpSpPr>
            <a:xfrm>
              <a:off x="117337" y="1019174"/>
              <a:ext cx="192363" cy="355601"/>
              <a:chOff x="0" y="0"/>
              <a:chExt cx="192361" cy="355600"/>
            </a:xfrm>
          </p:grpSpPr>
          <p:sp>
            <p:nvSpPr>
              <p:cNvPr id="1497"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498"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1500" name="Oval"/>
            <p:cNvSpPr/>
            <p:nvPr/>
          </p:nvSpPr>
          <p:spPr>
            <a:xfrm>
              <a:off x="66675" y="11763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1502" name="autonomic nerve"/>
          <p:cNvSpPr txBox="1"/>
          <p:nvPr/>
        </p:nvSpPr>
        <p:spPr>
          <a:xfrm>
            <a:off x="3593306" y="4214812"/>
            <a:ext cx="1168401"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autonomic nerve</a:t>
            </a:r>
          </a:p>
        </p:txBody>
      </p:sp>
      <p:sp>
        <p:nvSpPr>
          <p:cNvPr id="1503" name="autonomic ganglion"/>
          <p:cNvSpPr txBox="1"/>
          <p:nvPr/>
        </p:nvSpPr>
        <p:spPr>
          <a:xfrm>
            <a:off x="4412456" y="3321050"/>
            <a:ext cx="14605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autonomic ganglion</a:t>
            </a:r>
          </a:p>
        </p:txBody>
      </p:sp>
      <p:sp>
        <p:nvSpPr>
          <p:cNvPr id="1504" name="Hydrophobic drug penetrates cell membranes (including skin and BBB).…"/>
          <p:cNvSpPr txBox="1"/>
          <p:nvPr/>
        </p:nvSpPr>
        <p:spPr>
          <a:xfrm>
            <a:off x="3629025" y="1246981"/>
            <a:ext cx="5283200"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0639" marR="40639" algn="r" defTabSz="914400">
              <a:defRPr b="1" i="1" sz="1800">
                <a:uFill>
                  <a:solidFill>
                    <a:srgbClr val="000000"/>
                  </a:solidFill>
                </a:uFill>
                <a:latin typeface="Helvetica"/>
                <a:ea typeface="Helvetica"/>
                <a:cs typeface="Helvetica"/>
                <a:sym typeface="Helvetica"/>
              </a:defRPr>
            </a:pPr>
            <a:r>
              <a:t>Hydrophobic drug penetrates cell membranes (including skin and BBB).  </a:t>
            </a:r>
          </a:p>
          <a:p>
            <a:pPr marL="40639" marR="40639" algn="r" defTabSz="914400">
              <a:defRPr b="1" i="1" sz="1800">
                <a:uFill>
                  <a:solidFill>
                    <a:srgbClr val="000000"/>
                  </a:solidFill>
                </a:uFill>
                <a:latin typeface="Helvetica"/>
                <a:ea typeface="Helvetica"/>
                <a:cs typeface="Helvetica"/>
                <a:sym typeface="Helvetica"/>
              </a:defRPr>
            </a:pPr>
            <a:r>
              <a:t>Because lipophilic, may get build-up in fat. </a:t>
            </a:r>
          </a:p>
        </p:txBody>
      </p:sp>
      <p:sp>
        <p:nvSpPr>
          <p:cNvPr id="1505" name="BBB"/>
          <p:cNvSpPr txBox="1"/>
          <p:nvPr/>
        </p:nvSpPr>
        <p:spPr>
          <a:xfrm>
            <a:off x="382587" y="2730500"/>
            <a:ext cx="650204"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BBB</a:t>
            </a:r>
          </a:p>
        </p:txBody>
      </p:sp>
      <p:sp>
        <p:nvSpPr>
          <p:cNvPr id="1506" name="Line"/>
          <p:cNvSpPr/>
          <p:nvPr/>
        </p:nvSpPr>
        <p:spPr>
          <a:xfrm flipH="1">
            <a:off x="1079500" y="3581400"/>
            <a:ext cx="1588" cy="927100"/>
          </a:xfrm>
          <a:prstGeom prst="line">
            <a:avLst/>
          </a:prstGeom>
          <a:ln w="114300">
            <a:solidFill>
              <a:srgbClr val="A8D200"/>
            </a:solidFill>
          </a:ln>
        </p:spPr>
        <p:txBody>
          <a:bodyPr lIns="50800" tIns="50800" rIns="50800" bIns="50800" anchor="ctr"/>
          <a:lstStyle/>
          <a:p>
            <a:pPr algn="l" defTabSz="457200">
              <a:defRPr sz="1200">
                <a:latin typeface="Helvetica"/>
                <a:ea typeface="Helvetica"/>
                <a:cs typeface="Helvetica"/>
                <a:sym typeface="Helvetica"/>
              </a:defRPr>
            </a:pPr>
          </a:p>
        </p:txBody>
      </p:sp>
      <p:grpSp>
        <p:nvGrpSpPr>
          <p:cNvPr id="1511" name="Group"/>
          <p:cNvGrpSpPr/>
          <p:nvPr/>
        </p:nvGrpSpPr>
        <p:grpSpPr>
          <a:xfrm>
            <a:off x="1168400" y="1676400"/>
            <a:ext cx="6426200" cy="5016500"/>
            <a:chOff x="0" y="0"/>
            <a:chExt cx="6426200" cy="5016500"/>
          </a:xfrm>
        </p:grpSpPr>
        <p:sp>
          <p:nvSpPr>
            <p:cNvPr id="1507" name="Rectangle"/>
            <p:cNvSpPr/>
            <p:nvPr/>
          </p:nvSpPr>
          <p:spPr>
            <a:xfrm>
              <a:off x="0" y="0"/>
              <a:ext cx="1866900" cy="4368800"/>
            </a:xfrm>
            <a:prstGeom prst="rect">
              <a:avLst/>
            </a:prstGeom>
            <a:solidFill>
              <a:srgbClr val="A8D200">
                <a:alpha val="42999"/>
              </a:srgbClr>
            </a:solidFill>
            <a:ln w="12700" cap="flat">
              <a:noFill/>
              <a:miter lim="400000"/>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08" name="Rectangle"/>
            <p:cNvSpPr/>
            <p:nvPr/>
          </p:nvSpPr>
          <p:spPr>
            <a:xfrm>
              <a:off x="1866900" y="914400"/>
              <a:ext cx="4559300" cy="3467100"/>
            </a:xfrm>
            <a:prstGeom prst="rect">
              <a:avLst/>
            </a:prstGeom>
            <a:solidFill>
              <a:srgbClr val="A8D200">
                <a:alpha val="42999"/>
              </a:srgbClr>
            </a:solidFill>
            <a:ln w="12700" cap="flat">
              <a:noFill/>
              <a:miter lim="400000"/>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09" name="Rectangle"/>
            <p:cNvSpPr/>
            <p:nvPr/>
          </p:nvSpPr>
          <p:spPr>
            <a:xfrm>
              <a:off x="1879600" y="4394200"/>
              <a:ext cx="342900" cy="622300"/>
            </a:xfrm>
            <a:prstGeom prst="rect">
              <a:avLst/>
            </a:prstGeom>
            <a:solidFill>
              <a:srgbClr val="A8D200">
                <a:alpha val="42999"/>
              </a:srgbClr>
            </a:solidFill>
            <a:ln w="12700" cap="flat">
              <a:noFill/>
              <a:miter lim="400000"/>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10" name="Rectangle"/>
            <p:cNvSpPr/>
            <p:nvPr/>
          </p:nvSpPr>
          <p:spPr>
            <a:xfrm>
              <a:off x="5219700" y="4381500"/>
              <a:ext cx="342900" cy="622300"/>
            </a:xfrm>
            <a:prstGeom prst="rect">
              <a:avLst/>
            </a:prstGeom>
            <a:solidFill>
              <a:srgbClr val="A8D200">
                <a:alpha val="42999"/>
              </a:srgbClr>
            </a:solidFill>
            <a:ln w="12700" cap="flat">
              <a:noFill/>
              <a:miter lim="400000"/>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1" grpId="2"/>
      <p:bldP build="whole" bldLvl="1" animBg="1" rev="0" advAuto="0" spid="1506" grpId="1"/>
    </p:bldLst>
  </p:timing>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3" name="Oval"/>
          <p:cNvSpPr/>
          <p:nvPr/>
        </p:nvSpPr>
        <p:spPr>
          <a:xfrm>
            <a:off x="7515225" y="5092700"/>
            <a:ext cx="225425" cy="590551"/>
          </a:xfrm>
          <a:prstGeom prst="ellipse">
            <a:avLst/>
          </a:prstGeom>
          <a:solidFill>
            <a:srgbClr val="FF7E79">
              <a:alpha val="33999"/>
            </a:srgbClr>
          </a:solidFill>
          <a:ln w="12700"/>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514" name="Rectangle"/>
          <p:cNvSpPr/>
          <p:nvPr/>
        </p:nvSpPr>
        <p:spPr>
          <a:xfrm>
            <a:off x="7466012" y="5064125"/>
            <a:ext cx="138113" cy="619125"/>
          </a:xfrm>
          <a:prstGeom prst="rect">
            <a:avLst/>
          </a:prstGeom>
          <a:solidFill>
            <a:srgbClr val="FFFFFF"/>
          </a:solidFill>
          <a:ln w="12700">
            <a:miter lim="400000"/>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517" name="Group"/>
          <p:cNvGrpSpPr/>
          <p:nvPr/>
        </p:nvGrpSpPr>
        <p:grpSpPr>
          <a:xfrm>
            <a:off x="1146175" y="2973387"/>
            <a:ext cx="6456363" cy="3098801"/>
            <a:chOff x="0" y="0"/>
            <a:chExt cx="6456362" cy="3098800"/>
          </a:xfrm>
        </p:grpSpPr>
        <p:sp>
          <p:nvSpPr>
            <p:cNvPr id="1515" name="Rectangle"/>
            <p:cNvSpPr/>
            <p:nvPr/>
          </p:nvSpPr>
          <p:spPr>
            <a:xfrm>
              <a:off x="0" y="0"/>
              <a:ext cx="6456363" cy="3098800"/>
            </a:xfrm>
            <a:prstGeom prst="rect">
              <a:avLst/>
            </a:prstGeom>
            <a:solidFill>
              <a:srgbClr val="FF7E79">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16" name="Text"/>
            <p:cNvSpPr txBox="1"/>
            <p:nvPr/>
          </p:nvSpPr>
          <p:spPr>
            <a:xfrm>
              <a:off x="3118955" y="1358899"/>
              <a:ext cx="21845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 </a:t>
              </a:r>
            </a:p>
          </p:txBody>
        </p:sp>
      </p:grpSp>
      <p:grpSp>
        <p:nvGrpSpPr>
          <p:cNvPr id="1521" name="Group"/>
          <p:cNvGrpSpPr/>
          <p:nvPr/>
        </p:nvGrpSpPr>
        <p:grpSpPr>
          <a:xfrm rot="16200000">
            <a:off x="4039393" y="2002631"/>
            <a:ext cx="639764" cy="6737351"/>
            <a:chOff x="0" y="0"/>
            <a:chExt cx="639762" cy="6737350"/>
          </a:xfrm>
        </p:grpSpPr>
        <p:sp>
          <p:nvSpPr>
            <p:cNvPr id="1518" name="Shape"/>
            <p:cNvSpPr/>
            <p:nvPr/>
          </p:nvSpPr>
          <p:spPr>
            <a:xfrm>
              <a:off x="0" y="0"/>
              <a:ext cx="639763" cy="6737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206"/>
                    <a:pt x="0" y="459"/>
                  </a:cubicBezTo>
                  <a:lnTo>
                    <a:pt x="0" y="21141"/>
                  </a:lnTo>
                  <a:cubicBezTo>
                    <a:pt x="0" y="21394"/>
                    <a:pt x="4835" y="21600"/>
                    <a:pt x="10800" y="21600"/>
                  </a:cubicBezTo>
                  <a:cubicBezTo>
                    <a:pt x="16765" y="21600"/>
                    <a:pt x="21600" y="21394"/>
                    <a:pt x="21600" y="21141"/>
                  </a:cubicBezTo>
                  <a:lnTo>
                    <a:pt x="21600" y="459"/>
                  </a:lnTo>
                  <a:cubicBezTo>
                    <a:pt x="21600" y="206"/>
                    <a:pt x="16765" y="0"/>
                    <a:pt x="10800" y="0"/>
                  </a:cubicBezTo>
                  <a:close/>
                </a:path>
              </a:pathLst>
            </a:custGeom>
            <a:solidFill>
              <a:srgbClr val="FFFFFF">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19" name="Shape"/>
            <p:cNvSpPr/>
            <p:nvPr/>
          </p:nvSpPr>
          <p:spPr>
            <a:xfrm>
              <a:off x="0" y="0"/>
              <a:ext cx="639763" cy="286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0"/>
                    <a:pt x="0" y="10788"/>
                  </a:cubicBezTo>
                  <a:cubicBezTo>
                    <a:pt x="0" y="16759"/>
                    <a:pt x="4835" y="21600"/>
                    <a:pt x="10800" y="21600"/>
                  </a:cubicBezTo>
                  <a:cubicBezTo>
                    <a:pt x="16765" y="21600"/>
                    <a:pt x="21600" y="16759"/>
                    <a:pt x="21600" y="10788"/>
                  </a:cubicBezTo>
                  <a:cubicBezTo>
                    <a:pt x="21600" y="4830"/>
                    <a:pt x="16765" y="0"/>
                    <a:pt x="10800" y="0"/>
                  </a:cubicBezTo>
                  <a:close/>
                </a:path>
              </a:pathLst>
            </a:custGeom>
            <a:solidFill>
              <a:srgbClr val="FFFFFF">
                <a:alpha val="33999"/>
              </a:srgbClr>
            </a:solidFill>
            <a:ln w="12700" cap="flat">
              <a:noFill/>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20" name="Line"/>
            <p:cNvSpPr/>
            <p:nvPr/>
          </p:nvSpPr>
          <p:spPr>
            <a:xfrm>
              <a:off x="0" y="143168"/>
              <a:ext cx="639763" cy="1434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1522" name="Rectangle"/>
          <p:cNvSpPr/>
          <p:nvPr/>
        </p:nvSpPr>
        <p:spPr>
          <a:xfrm>
            <a:off x="1144587" y="1641475"/>
            <a:ext cx="1112838" cy="1222375"/>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523" name="Square"/>
          <p:cNvSpPr/>
          <p:nvPr/>
        </p:nvSpPr>
        <p:spPr>
          <a:xfrm>
            <a:off x="2260600" y="1647825"/>
            <a:ext cx="758825" cy="762000"/>
          </a:xfrm>
          <a:prstGeom prst="rect">
            <a:avLst/>
          </a:prstGeom>
          <a:blipFill>
            <a:blip r:embed="rId2"/>
          </a:blip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524" name="Rectangle"/>
          <p:cNvSpPr/>
          <p:nvPr/>
        </p:nvSpPr>
        <p:spPr>
          <a:xfrm>
            <a:off x="2257425" y="2409825"/>
            <a:ext cx="769938" cy="452438"/>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525" name="Rectangle"/>
          <p:cNvSpPr/>
          <p:nvPr/>
        </p:nvSpPr>
        <p:spPr>
          <a:xfrm>
            <a:off x="3036887" y="2563812"/>
            <a:ext cx="4583113" cy="295276"/>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526" name="GI tract"/>
          <p:cNvSpPr txBox="1"/>
          <p:nvPr/>
        </p:nvSpPr>
        <p:spPr>
          <a:xfrm>
            <a:off x="4313237" y="5284787"/>
            <a:ext cx="95526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GI tract</a:t>
            </a:r>
          </a:p>
        </p:txBody>
      </p:sp>
      <p:sp>
        <p:nvSpPr>
          <p:cNvPr id="1527" name="Oval"/>
          <p:cNvSpPr/>
          <p:nvPr/>
        </p:nvSpPr>
        <p:spPr>
          <a:xfrm>
            <a:off x="996950" y="5076825"/>
            <a:ext cx="276225" cy="608013"/>
          </a:xfrm>
          <a:prstGeom prst="ellipse">
            <a:avLst/>
          </a:prstGeom>
          <a:solidFill>
            <a:srgbClr val="FFFFFF"/>
          </a:solidFill>
          <a:ln w="12700">
            <a:solidFill>
              <a:srgbClr val="FFFFFF"/>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528" name="Rectangle"/>
          <p:cNvSpPr/>
          <p:nvPr/>
        </p:nvSpPr>
        <p:spPr>
          <a:xfrm>
            <a:off x="3035300" y="6064250"/>
            <a:ext cx="374651" cy="628650"/>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529" name="Rectangle"/>
          <p:cNvSpPr/>
          <p:nvPr/>
        </p:nvSpPr>
        <p:spPr>
          <a:xfrm>
            <a:off x="6367462" y="6072187"/>
            <a:ext cx="374651" cy="628651"/>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534" name="Group"/>
          <p:cNvGrpSpPr/>
          <p:nvPr/>
        </p:nvGrpSpPr>
        <p:grpSpPr>
          <a:xfrm>
            <a:off x="1403349" y="2011362"/>
            <a:ext cx="5980114" cy="760413"/>
            <a:chOff x="0" y="0"/>
            <a:chExt cx="5980112" cy="760412"/>
          </a:xfrm>
        </p:grpSpPr>
        <p:sp>
          <p:nvSpPr>
            <p:cNvPr id="1530" name="Rectangle"/>
            <p:cNvSpPr/>
            <p:nvPr/>
          </p:nvSpPr>
          <p:spPr>
            <a:xfrm>
              <a:off x="0" y="0"/>
              <a:ext cx="579151" cy="722297"/>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31" name="Rectangle"/>
            <p:cNvSpPr/>
            <p:nvPr/>
          </p:nvSpPr>
          <p:spPr>
            <a:xfrm>
              <a:off x="579150" y="638441"/>
              <a:ext cx="367686" cy="83856"/>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32" name="Rectangle"/>
            <p:cNvSpPr/>
            <p:nvPr/>
          </p:nvSpPr>
          <p:spPr>
            <a:xfrm>
              <a:off x="944930" y="558397"/>
              <a:ext cx="497232" cy="202016"/>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33" name="Rectangle"/>
            <p:cNvSpPr/>
            <p:nvPr/>
          </p:nvSpPr>
          <p:spPr>
            <a:xfrm>
              <a:off x="1442161" y="655593"/>
              <a:ext cx="4537952" cy="51458"/>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1535" name="Rectangle"/>
          <p:cNvSpPr/>
          <p:nvPr/>
        </p:nvSpPr>
        <p:spPr>
          <a:xfrm>
            <a:off x="1144587" y="2868612"/>
            <a:ext cx="6462713" cy="96838"/>
          </a:xfrm>
          <a:prstGeom prst="rect">
            <a:avLst/>
          </a:prstGeom>
          <a:blipFill>
            <a:blip r:embed="rId3"/>
          </a:blip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536" name="csf"/>
          <p:cNvSpPr txBox="1"/>
          <p:nvPr/>
        </p:nvSpPr>
        <p:spPr>
          <a:xfrm>
            <a:off x="1471830" y="2134393"/>
            <a:ext cx="48534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csf</a:t>
            </a:r>
          </a:p>
        </p:txBody>
      </p:sp>
      <p:sp>
        <p:nvSpPr>
          <p:cNvPr id="1537" name="blood"/>
          <p:cNvSpPr txBox="1"/>
          <p:nvPr/>
        </p:nvSpPr>
        <p:spPr>
          <a:xfrm>
            <a:off x="6659997" y="3074193"/>
            <a:ext cx="77700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blood</a:t>
            </a:r>
          </a:p>
        </p:txBody>
      </p:sp>
      <p:sp>
        <p:nvSpPr>
          <p:cNvPr id="1538" name="Systemic Lipid-Soluble (Hydrophobic) Drug:…"/>
          <p:cNvSpPr txBox="1"/>
          <p:nvPr/>
        </p:nvSpPr>
        <p:spPr>
          <a:xfrm>
            <a:off x="355600" y="262731"/>
            <a:ext cx="6657539"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l" defTabSz="914400">
              <a:defRPr b="1" sz="2400">
                <a:solidFill>
                  <a:srgbClr val="0433FF"/>
                </a:solidFill>
                <a:uFill>
                  <a:solidFill>
                    <a:srgbClr val="0433FF"/>
                  </a:solidFill>
                </a:uFill>
                <a:latin typeface="Helvetica"/>
                <a:ea typeface="Helvetica"/>
                <a:cs typeface="Helvetica"/>
                <a:sym typeface="Helvetica"/>
              </a:defRPr>
            </a:pPr>
            <a:r>
              <a:t>Systemic Lipid-Soluble (Hydrophobic) Drug:</a:t>
            </a:r>
          </a:p>
          <a:p>
            <a:pPr marL="40639" marR="40639" algn="l" defTabSz="914400">
              <a:defRPr b="1" sz="1800">
                <a:uFill>
                  <a:solidFill>
                    <a:srgbClr val="000000"/>
                  </a:solidFill>
                </a:uFill>
                <a:latin typeface="Helvetica"/>
                <a:ea typeface="Helvetica"/>
                <a:cs typeface="Helvetica"/>
                <a:sym typeface="Helvetica"/>
              </a:defRPr>
            </a:pPr>
            <a:r>
              <a:t>Acts on PNS and CNS. </a:t>
            </a:r>
          </a:p>
        </p:txBody>
      </p:sp>
      <p:grpSp>
        <p:nvGrpSpPr>
          <p:cNvPr id="1541" name="Group"/>
          <p:cNvGrpSpPr/>
          <p:nvPr/>
        </p:nvGrpSpPr>
        <p:grpSpPr>
          <a:xfrm>
            <a:off x="6453186" y="4054473"/>
            <a:ext cx="968944" cy="968629"/>
            <a:chOff x="0" y="0"/>
            <a:chExt cx="968943" cy="968627"/>
          </a:xfrm>
        </p:grpSpPr>
        <p:sp>
          <p:nvSpPr>
            <p:cNvPr id="1539" name="Shape"/>
            <p:cNvSpPr/>
            <p:nvPr/>
          </p:nvSpPr>
          <p:spPr>
            <a:xfrm>
              <a:off x="-1" y="-1"/>
              <a:ext cx="968945" cy="968629"/>
            </a:xfrm>
            <a:custGeom>
              <a:avLst/>
              <a:gdLst/>
              <a:ahLst/>
              <a:cxnLst>
                <a:cxn ang="0">
                  <a:pos x="wd2" y="hd2"/>
                </a:cxn>
                <a:cxn ang="5400000">
                  <a:pos x="wd2" y="hd2"/>
                </a:cxn>
                <a:cxn ang="10800000">
                  <a:pos x="wd2" y="hd2"/>
                </a:cxn>
                <a:cxn ang="16200000">
                  <a:pos x="wd2" y="hd2"/>
                </a:cxn>
              </a:cxnLst>
              <a:rect l="0" t="0" r="r" b="b"/>
              <a:pathLst>
                <a:path w="19498" h="20495" fill="norm" stroke="1" extrusionOk="0">
                  <a:moveTo>
                    <a:pt x="16874" y="17243"/>
                  </a:moveTo>
                  <a:cubicBezTo>
                    <a:pt x="20549" y="13107"/>
                    <a:pt x="20339" y="6622"/>
                    <a:pt x="16404" y="2758"/>
                  </a:cubicBezTo>
                  <a:cubicBezTo>
                    <a:pt x="12469" y="-1105"/>
                    <a:pt x="6300" y="-884"/>
                    <a:pt x="2624" y="3252"/>
                  </a:cubicBezTo>
                  <a:cubicBezTo>
                    <a:pt x="-1051" y="7388"/>
                    <a:pt x="-841" y="13873"/>
                    <a:pt x="3094" y="17737"/>
                  </a:cubicBezTo>
                  <a:cubicBezTo>
                    <a:pt x="4872" y="19482"/>
                    <a:pt x="7206" y="20466"/>
                    <a:pt x="9638" y="20495"/>
                  </a:cubicBezTo>
                  <a:lnTo>
                    <a:pt x="18948" y="20493"/>
                  </a:lnTo>
                  <a:lnTo>
                    <a:pt x="18948" y="17236"/>
                  </a:lnTo>
                  <a:close/>
                </a:path>
              </a:pathLst>
            </a:custGeom>
            <a:solidFill>
              <a:srgbClr val="FFD4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40" name="kidney"/>
            <p:cNvSpPr txBox="1"/>
            <p:nvPr/>
          </p:nvSpPr>
          <p:spPr>
            <a:xfrm>
              <a:off x="57665" y="141805"/>
              <a:ext cx="853047"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t">
              <a:spAutoFit/>
            </a:bodyPr>
            <a:lstStyle>
              <a:lvl1pPr marL="39949" marR="39949" defTabSz="914400">
                <a:defRPr b="1" sz="1800">
                  <a:uFill>
                    <a:solidFill>
                      <a:srgbClr val="000000"/>
                    </a:solidFill>
                  </a:uFill>
                  <a:latin typeface="Helvetica"/>
                  <a:ea typeface="Helvetica"/>
                  <a:cs typeface="Helvetica"/>
                  <a:sym typeface="Helvetica"/>
                </a:defRPr>
              </a:lvl1pPr>
            </a:lstStyle>
            <a:p>
              <a:pPr/>
              <a:r>
                <a:t>kidney</a:t>
              </a:r>
            </a:p>
          </p:txBody>
        </p:sp>
      </p:grpSp>
      <p:sp>
        <p:nvSpPr>
          <p:cNvPr id="1542" name="Rectangle"/>
          <p:cNvSpPr/>
          <p:nvPr/>
        </p:nvSpPr>
        <p:spPr>
          <a:xfrm>
            <a:off x="7227887" y="4868862"/>
            <a:ext cx="366713" cy="153988"/>
          </a:xfrm>
          <a:prstGeom prst="rect">
            <a:avLst/>
          </a:prstGeom>
          <a:solidFill>
            <a:srgbClr val="FFD47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545" name="Group"/>
          <p:cNvGrpSpPr/>
          <p:nvPr/>
        </p:nvGrpSpPr>
        <p:grpSpPr>
          <a:xfrm>
            <a:off x="5192712" y="4003675"/>
            <a:ext cx="992188" cy="946150"/>
            <a:chOff x="0" y="0"/>
            <a:chExt cx="992187" cy="946150"/>
          </a:xfrm>
        </p:grpSpPr>
        <p:sp>
          <p:nvSpPr>
            <p:cNvPr id="1543" name="Triangle"/>
            <p:cNvSpPr/>
            <p:nvPr/>
          </p:nvSpPr>
          <p:spPr>
            <a:xfrm>
              <a:off x="0" y="0"/>
              <a:ext cx="992188" cy="9461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FD479">
                <a:alpha val="50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44" name="liver"/>
            <p:cNvSpPr txBox="1"/>
            <p:nvPr/>
          </p:nvSpPr>
          <p:spPr>
            <a:xfrm>
              <a:off x="40989" y="557212"/>
              <a:ext cx="579481"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2700" tIns="12700" rIns="12700" bIns="12700" numCol="1" anchor="ctr">
              <a:spAutoFit/>
            </a:bodyPr>
            <a:lstStyle>
              <a:lvl1pPr marL="71119" marR="40638" defTabSz="914400">
                <a:defRPr b="1" sz="1800">
                  <a:uFill>
                    <a:solidFill>
                      <a:srgbClr val="000000"/>
                    </a:solidFill>
                  </a:uFill>
                  <a:latin typeface="Helvetica"/>
                  <a:ea typeface="Helvetica"/>
                  <a:cs typeface="Helvetica"/>
                  <a:sym typeface="Helvetica"/>
                </a:defRPr>
              </a:lvl1pPr>
            </a:lstStyle>
            <a:p>
              <a:pPr/>
              <a:r>
                <a:t>liver</a:t>
              </a:r>
            </a:p>
          </p:txBody>
        </p:sp>
      </p:grpSp>
      <p:grpSp>
        <p:nvGrpSpPr>
          <p:cNvPr id="1562" name="Group"/>
          <p:cNvGrpSpPr/>
          <p:nvPr/>
        </p:nvGrpSpPr>
        <p:grpSpPr>
          <a:xfrm>
            <a:off x="4413250" y="2616199"/>
            <a:ext cx="312875" cy="2471739"/>
            <a:chOff x="0" y="0"/>
            <a:chExt cx="312874" cy="2471737"/>
          </a:xfrm>
        </p:grpSpPr>
        <p:sp>
          <p:nvSpPr>
            <p:cNvPr id="1546" name="Oval"/>
            <p:cNvSpPr/>
            <p:nvPr/>
          </p:nvSpPr>
          <p:spPr>
            <a:xfrm>
              <a:off x="3175" y="1349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47" name="Oval"/>
            <p:cNvSpPr/>
            <p:nvPr/>
          </p:nvSpPr>
          <p:spPr>
            <a:xfrm>
              <a:off x="82550" y="492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1550" name="Group"/>
            <p:cNvGrpSpPr/>
            <p:nvPr/>
          </p:nvGrpSpPr>
          <p:grpSpPr>
            <a:xfrm>
              <a:off x="120512" y="-1"/>
              <a:ext cx="192363" cy="355601"/>
              <a:chOff x="0" y="0"/>
              <a:chExt cx="192361" cy="355600"/>
            </a:xfrm>
          </p:grpSpPr>
          <p:sp>
            <p:nvSpPr>
              <p:cNvPr id="1548"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49"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1551" name="Oval"/>
            <p:cNvSpPr/>
            <p:nvPr/>
          </p:nvSpPr>
          <p:spPr>
            <a:xfrm>
              <a:off x="69850" y="15716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52" name="Line"/>
            <p:cNvSpPr/>
            <p:nvPr/>
          </p:nvSpPr>
          <p:spPr>
            <a:xfrm>
              <a:off x="50800" y="206375"/>
              <a:ext cx="9525" cy="224631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553" name="Line"/>
            <p:cNvSpPr/>
            <p:nvPr/>
          </p:nvSpPr>
          <p:spPr>
            <a:xfrm>
              <a:off x="100012" y="206375"/>
              <a:ext cx="15876" cy="2232025"/>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554" name="Line"/>
            <p:cNvSpPr/>
            <p:nvPr/>
          </p:nvSpPr>
          <p:spPr>
            <a:xfrm>
              <a:off x="161925" y="231775"/>
              <a:ext cx="17463" cy="2239963"/>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555" name="Line"/>
            <p:cNvSpPr/>
            <p:nvPr/>
          </p:nvSpPr>
          <p:spPr>
            <a:xfrm>
              <a:off x="222250" y="204787"/>
              <a:ext cx="1588" cy="2232026"/>
            </a:xfrm>
            <a:prstGeom prst="line">
              <a:avLst/>
            </a:prstGeom>
            <a:noFill/>
            <a:ln w="12700" cap="flat">
              <a:solidFill>
                <a:srgbClr val="000000"/>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556" name="Oval"/>
            <p:cNvSpPr/>
            <p:nvPr/>
          </p:nvSpPr>
          <p:spPr>
            <a:xfrm>
              <a:off x="0" y="1154112"/>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57" name="Oval"/>
            <p:cNvSpPr/>
            <p:nvPr/>
          </p:nvSpPr>
          <p:spPr>
            <a:xfrm>
              <a:off x="79375" y="106838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nvGrpSpPr>
            <p:cNvPr id="1560" name="Group"/>
            <p:cNvGrpSpPr/>
            <p:nvPr/>
          </p:nvGrpSpPr>
          <p:grpSpPr>
            <a:xfrm>
              <a:off x="117337" y="1019174"/>
              <a:ext cx="192363" cy="355601"/>
              <a:chOff x="0" y="0"/>
              <a:chExt cx="192361" cy="355600"/>
            </a:xfrm>
          </p:grpSpPr>
          <p:sp>
            <p:nvSpPr>
              <p:cNvPr id="1558" name="Oval"/>
              <p:cNvSpPr/>
              <p:nvPr/>
            </p:nvSpPr>
            <p:spPr>
              <a:xfrm>
                <a:off x="46174" y="120650"/>
                <a:ext cx="100014"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59" name="Text"/>
              <p:cNvSpPr txBox="1"/>
              <p:nvPr/>
            </p:nvSpPr>
            <p:spPr>
              <a:xfrm>
                <a:off x="0" y="-1"/>
                <a:ext cx="192362"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39949" marR="39949" defTabSz="914400">
                  <a:defRPr b="1" sz="1800">
                    <a:uFill>
                      <a:solidFill>
                        <a:srgbClr val="000000"/>
                      </a:solidFill>
                    </a:uFill>
                    <a:latin typeface="Helvetica"/>
                    <a:ea typeface="Helvetica"/>
                    <a:cs typeface="Helvetica"/>
                    <a:sym typeface="Helvetica"/>
                  </a:defRPr>
                </a:lvl1pPr>
              </a:lstStyle>
              <a:p>
                <a:pPr/>
                <a:r>
                  <a:t> </a:t>
                </a:r>
              </a:p>
            </p:txBody>
          </p:sp>
        </p:grpSp>
        <p:sp>
          <p:nvSpPr>
            <p:cNvPr id="1561" name="Oval"/>
            <p:cNvSpPr/>
            <p:nvPr/>
          </p:nvSpPr>
          <p:spPr>
            <a:xfrm>
              <a:off x="66675" y="1176337"/>
              <a:ext cx="100013" cy="114301"/>
            </a:xfrm>
            <a:prstGeom prst="ellipse">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1563" name="autonomic nerve"/>
          <p:cNvSpPr txBox="1"/>
          <p:nvPr/>
        </p:nvSpPr>
        <p:spPr>
          <a:xfrm>
            <a:off x="3593306" y="4214812"/>
            <a:ext cx="1168401"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autonomic nerve</a:t>
            </a:r>
          </a:p>
        </p:txBody>
      </p:sp>
      <p:sp>
        <p:nvSpPr>
          <p:cNvPr id="1564" name="autonomic ganglion"/>
          <p:cNvSpPr txBox="1"/>
          <p:nvPr/>
        </p:nvSpPr>
        <p:spPr>
          <a:xfrm>
            <a:off x="4412456" y="3321050"/>
            <a:ext cx="14605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400">
                <a:uFill>
                  <a:solidFill>
                    <a:srgbClr val="000000"/>
                  </a:solidFill>
                </a:uFill>
                <a:latin typeface="Helvetica"/>
                <a:ea typeface="Helvetica"/>
                <a:cs typeface="Helvetica"/>
                <a:sym typeface="Helvetica"/>
              </a:defRPr>
            </a:lvl1pPr>
          </a:lstStyle>
          <a:p>
            <a:pPr/>
            <a:r>
              <a:t>autonomic ganglion</a:t>
            </a:r>
          </a:p>
        </p:txBody>
      </p:sp>
      <p:sp>
        <p:nvSpPr>
          <p:cNvPr id="1565" name="Hydrophobic drug penetrates cell membranes (including skin and BBB).…"/>
          <p:cNvSpPr txBox="1"/>
          <p:nvPr/>
        </p:nvSpPr>
        <p:spPr>
          <a:xfrm>
            <a:off x="3629025" y="1246981"/>
            <a:ext cx="5283200"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0639" marR="40639" algn="r" defTabSz="914400">
              <a:defRPr b="1" i="1" sz="1800">
                <a:uFill>
                  <a:solidFill>
                    <a:srgbClr val="000000"/>
                  </a:solidFill>
                </a:uFill>
                <a:latin typeface="Helvetica"/>
                <a:ea typeface="Helvetica"/>
                <a:cs typeface="Helvetica"/>
                <a:sym typeface="Helvetica"/>
              </a:defRPr>
            </a:pPr>
            <a:r>
              <a:t>Hydrophobic drug penetrates cell membranes (including skin and BBB).  </a:t>
            </a:r>
          </a:p>
          <a:p>
            <a:pPr marL="40639" marR="40639" algn="r" defTabSz="914400">
              <a:defRPr b="1" i="1" sz="1800">
                <a:uFill>
                  <a:solidFill>
                    <a:srgbClr val="000000"/>
                  </a:solidFill>
                </a:uFill>
                <a:latin typeface="Helvetica"/>
                <a:ea typeface="Helvetica"/>
                <a:cs typeface="Helvetica"/>
                <a:sym typeface="Helvetica"/>
              </a:defRPr>
            </a:pPr>
            <a:r>
              <a:t>Because lipophilic, may get build-up in fat. </a:t>
            </a:r>
          </a:p>
        </p:txBody>
      </p:sp>
      <p:sp>
        <p:nvSpPr>
          <p:cNvPr id="1566" name="BBB"/>
          <p:cNvSpPr txBox="1"/>
          <p:nvPr/>
        </p:nvSpPr>
        <p:spPr>
          <a:xfrm>
            <a:off x="382587" y="2730500"/>
            <a:ext cx="650204"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BBB</a:t>
            </a:r>
          </a:p>
        </p:txBody>
      </p:sp>
      <p:sp>
        <p:nvSpPr>
          <p:cNvPr id="1567" name="Line"/>
          <p:cNvSpPr/>
          <p:nvPr/>
        </p:nvSpPr>
        <p:spPr>
          <a:xfrm flipH="1">
            <a:off x="1079500" y="3581400"/>
            <a:ext cx="1588" cy="927100"/>
          </a:xfrm>
          <a:prstGeom prst="line">
            <a:avLst/>
          </a:prstGeom>
          <a:ln w="114300">
            <a:solidFill>
              <a:srgbClr val="A8D200"/>
            </a:solidFill>
          </a:ln>
        </p:spPr>
        <p:txBody>
          <a:bodyPr lIns="50800" tIns="50800" rIns="50800" bIns="50800" anchor="ctr"/>
          <a:lstStyle/>
          <a:p>
            <a:pPr algn="l" defTabSz="457200">
              <a:defRPr sz="1200">
                <a:latin typeface="Helvetica"/>
                <a:ea typeface="Helvetica"/>
                <a:cs typeface="Helvetica"/>
                <a:sym typeface="Helvetica"/>
              </a:defRPr>
            </a:pPr>
          </a:p>
        </p:txBody>
      </p:sp>
      <p:sp>
        <p:nvSpPr>
          <p:cNvPr id="1568" name="Rectangle"/>
          <p:cNvSpPr/>
          <p:nvPr/>
        </p:nvSpPr>
        <p:spPr>
          <a:xfrm>
            <a:off x="1168400" y="1676400"/>
            <a:ext cx="1866900" cy="4368800"/>
          </a:xfrm>
          <a:prstGeom prst="rect">
            <a:avLst/>
          </a:prstGeom>
          <a:solidFill>
            <a:srgbClr val="A8D200">
              <a:alpha val="16999"/>
            </a:srgbClr>
          </a:solidFill>
          <a:ln w="12700">
            <a:miter lim="400000"/>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569" name="Rectangle"/>
          <p:cNvSpPr/>
          <p:nvPr/>
        </p:nvSpPr>
        <p:spPr>
          <a:xfrm>
            <a:off x="3035300" y="2590800"/>
            <a:ext cx="4559300" cy="3467100"/>
          </a:xfrm>
          <a:prstGeom prst="rect">
            <a:avLst/>
          </a:prstGeom>
          <a:solidFill>
            <a:srgbClr val="A8D200">
              <a:alpha val="16999"/>
            </a:srgbClr>
          </a:solidFill>
          <a:ln w="12700">
            <a:miter lim="400000"/>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570" name="Rectangle"/>
          <p:cNvSpPr/>
          <p:nvPr/>
        </p:nvSpPr>
        <p:spPr>
          <a:xfrm>
            <a:off x="3048000" y="6070600"/>
            <a:ext cx="342900" cy="622300"/>
          </a:xfrm>
          <a:prstGeom prst="rect">
            <a:avLst/>
          </a:prstGeom>
          <a:solidFill>
            <a:srgbClr val="A8D200">
              <a:alpha val="16999"/>
            </a:srgbClr>
          </a:solidFill>
          <a:ln w="12700">
            <a:miter lim="400000"/>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1571" name="Rectangle"/>
          <p:cNvSpPr/>
          <p:nvPr/>
        </p:nvSpPr>
        <p:spPr>
          <a:xfrm>
            <a:off x="6388100" y="6057900"/>
            <a:ext cx="342900" cy="622300"/>
          </a:xfrm>
          <a:prstGeom prst="rect">
            <a:avLst/>
          </a:prstGeom>
          <a:solidFill>
            <a:srgbClr val="A8D200">
              <a:alpha val="16999"/>
            </a:srgbClr>
          </a:solidFill>
          <a:ln w="12700">
            <a:miter lim="400000"/>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1578" name="Group"/>
          <p:cNvGrpSpPr/>
          <p:nvPr/>
        </p:nvGrpSpPr>
        <p:grpSpPr>
          <a:xfrm>
            <a:off x="2214555" y="3406747"/>
            <a:ext cx="935340" cy="1057755"/>
            <a:chOff x="0" y="0"/>
            <a:chExt cx="935339" cy="1057753"/>
          </a:xfrm>
        </p:grpSpPr>
        <p:sp>
          <p:nvSpPr>
            <p:cNvPr id="1572" name="Shape"/>
            <p:cNvSpPr/>
            <p:nvPr/>
          </p:nvSpPr>
          <p:spPr>
            <a:xfrm>
              <a:off x="-1" y="-1"/>
              <a:ext cx="935341" cy="1057755"/>
            </a:xfrm>
            <a:custGeom>
              <a:avLst/>
              <a:gdLst/>
              <a:ahLst/>
              <a:cxnLst>
                <a:cxn ang="0">
                  <a:pos x="wd2" y="hd2"/>
                </a:cxn>
                <a:cxn ang="5400000">
                  <a:pos x="wd2" y="hd2"/>
                </a:cxn>
                <a:cxn ang="10800000">
                  <a:pos x="wd2" y="hd2"/>
                </a:cxn>
                <a:cxn ang="16200000">
                  <a:pos x="wd2" y="hd2"/>
                </a:cxn>
              </a:cxnLst>
              <a:rect l="0" t="0" r="r" b="b"/>
              <a:pathLst>
                <a:path w="21264" h="20623" fill="norm" stroke="1" extrusionOk="0">
                  <a:moveTo>
                    <a:pt x="1919" y="6857"/>
                  </a:moveTo>
                  <a:cubicBezTo>
                    <a:pt x="744" y="7018"/>
                    <a:pt x="-110" y="8412"/>
                    <a:pt x="11" y="9971"/>
                  </a:cubicBezTo>
                  <a:cubicBezTo>
                    <a:pt x="81" y="10871"/>
                    <a:pt x="470" y="11672"/>
                    <a:pt x="1058" y="12130"/>
                  </a:cubicBezTo>
                  <a:lnTo>
                    <a:pt x="1047" y="12097"/>
                  </a:lnTo>
                  <a:cubicBezTo>
                    <a:pt x="237" y="13237"/>
                    <a:pt x="282" y="15025"/>
                    <a:pt x="1147" y="16091"/>
                  </a:cubicBezTo>
                  <a:cubicBezTo>
                    <a:pt x="1608" y="16659"/>
                    <a:pt x="2236" y="16931"/>
                    <a:pt x="2864" y="16834"/>
                  </a:cubicBezTo>
                  <a:lnTo>
                    <a:pt x="2853" y="16853"/>
                  </a:lnTo>
                  <a:cubicBezTo>
                    <a:pt x="3897" y="19265"/>
                    <a:pt x="6219" y="20100"/>
                    <a:pt x="8040" y="18718"/>
                  </a:cubicBezTo>
                  <a:cubicBezTo>
                    <a:pt x="8063" y="18700"/>
                    <a:pt x="8086" y="18683"/>
                    <a:pt x="8108" y="18665"/>
                  </a:cubicBezTo>
                  <a:lnTo>
                    <a:pt x="8102" y="18668"/>
                  </a:lnTo>
                  <a:cubicBezTo>
                    <a:pt x="9122" y="20688"/>
                    <a:pt x="11186" y="21231"/>
                    <a:pt x="12712" y="19881"/>
                  </a:cubicBezTo>
                  <a:cubicBezTo>
                    <a:pt x="13352" y="19315"/>
                    <a:pt x="13823" y="18473"/>
                    <a:pt x="14046" y="17498"/>
                  </a:cubicBezTo>
                  <a:lnTo>
                    <a:pt x="14050" y="17522"/>
                  </a:lnTo>
                  <a:cubicBezTo>
                    <a:pt x="15384" y="18621"/>
                    <a:pt x="17141" y="18085"/>
                    <a:pt x="17974" y="16325"/>
                  </a:cubicBezTo>
                  <a:cubicBezTo>
                    <a:pt x="18252" y="15737"/>
                    <a:pt x="18401" y="15059"/>
                    <a:pt x="18406" y="14366"/>
                  </a:cubicBezTo>
                  <a:lnTo>
                    <a:pt x="18400" y="14357"/>
                  </a:lnTo>
                  <a:cubicBezTo>
                    <a:pt x="20223" y="14013"/>
                    <a:pt x="21490" y="11783"/>
                    <a:pt x="21229" y="9377"/>
                  </a:cubicBezTo>
                  <a:cubicBezTo>
                    <a:pt x="21148" y="8627"/>
                    <a:pt x="20922" y="7918"/>
                    <a:pt x="20573" y="7318"/>
                  </a:cubicBezTo>
                  <a:lnTo>
                    <a:pt x="20566" y="7316"/>
                  </a:lnTo>
                  <a:cubicBezTo>
                    <a:pt x="21137" y="5554"/>
                    <a:pt x="20520" y="3512"/>
                    <a:pt x="19188" y="2756"/>
                  </a:cubicBezTo>
                  <a:cubicBezTo>
                    <a:pt x="19076" y="2693"/>
                    <a:pt x="18961" y="2640"/>
                    <a:pt x="18843" y="2597"/>
                  </a:cubicBezTo>
                  <a:lnTo>
                    <a:pt x="18852" y="2591"/>
                  </a:lnTo>
                  <a:cubicBezTo>
                    <a:pt x="18618" y="879"/>
                    <a:pt x="17375" y="-258"/>
                    <a:pt x="16075" y="50"/>
                  </a:cubicBezTo>
                  <a:cubicBezTo>
                    <a:pt x="15529" y="180"/>
                    <a:pt x="15034" y="555"/>
                    <a:pt x="14675" y="1113"/>
                  </a:cubicBezTo>
                  <a:lnTo>
                    <a:pt x="14679" y="1117"/>
                  </a:lnTo>
                  <a:cubicBezTo>
                    <a:pt x="13960" y="-129"/>
                    <a:pt x="12611" y="-369"/>
                    <a:pt x="11668" y="582"/>
                  </a:cubicBezTo>
                  <a:cubicBezTo>
                    <a:pt x="11406" y="845"/>
                    <a:pt x="11194" y="1183"/>
                    <a:pt x="11048" y="1572"/>
                  </a:cubicBezTo>
                  <a:lnTo>
                    <a:pt x="11055" y="1618"/>
                  </a:lnTo>
                  <a:cubicBezTo>
                    <a:pt x="10022" y="274"/>
                    <a:pt x="8360" y="291"/>
                    <a:pt x="7343" y="1657"/>
                  </a:cubicBezTo>
                  <a:cubicBezTo>
                    <a:pt x="7165" y="1895"/>
                    <a:pt x="7014" y="2167"/>
                    <a:pt x="6895" y="2463"/>
                  </a:cubicBezTo>
                  <a:lnTo>
                    <a:pt x="6887" y="2485"/>
                  </a:lnTo>
                  <a:cubicBezTo>
                    <a:pt x="5303" y="1260"/>
                    <a:pt x="3266" y="1962"/>
                    <a:pt x="2338" y="4053"/>
                  </a:cubicBezTo>
                  <a:cubicBezTo>
                    <a:pt x="1962" y="4900"/>
                    <a:pt x="1812" y="5889"/>
                    <a:pt x="1913" y="6862"/>
                  </a:cubicBezTo>
                  <a:close/>
                </a:path>
              </a:pathLst>
            </a:custGeom>
            <a:solidFill>
              <a:srgbClr val="A8D200">
                <a:alpha val="99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73" name="Oval"/>
            <p:cNvSpPr/>
            <p:nvPr/>
          </p:nvSpPr>
          <p:spPr>
            <a:xfrm>
              <a:off x="124769" y="854804"/>
              <a:ext cx="155576" cy="175419"/>
            </a:xfrm>
            <a:prstGeom prst="ellipse">
              <a:avLst/>
            </a:prstGeom>
            <a:solidFill>
              <a:srgbClr val="A8D200">
                <a:alpha val="99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74" name="Oval"/>
            <p:cNvSpPr/>
            <p:nvPr/>
          </p:nvSpPr>
          <p:spPr>
            <a:xfrm>
              <a:off x="188382" y="824690"/>
              <a:ext cx="103718" cy="116947"/>
            </a:xfrm>
            <a:prstGeom prst="ellipse">
              <a:avLst/>
            </a:prstGeom>
            <a:solidFill>
              <a:srgbClr val="A8D200">
                <a:alpha val="99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75" name="Oval"/>
            <p:cNvSpPr/>
            <p:nvPr/>
          </p:nvSpPr>
          <p:spPr>
            <a:xfrm>
              <a:off x="221744" y="842183"/>
              <a:ext cx="51859" cy="58474"/>
            </a:xfrm>
            <a:prstGeom prst="ellipse">
              <a:avLst/>
            </a:prstGeom>
            <a:solidFill>
              <a:srgbClr val="A8D200">
                <a:alpha val="99000"/>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76" name="Shape"/>
            <p:cNvSpPr/>
            <p:nvPr/>
          </p:nvSpPr>
          <p:spPr>
            <a:xfrm>
              <a:off x="46447" y="56812"/>
              <a:ext cx="856293" cy="895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307"/>
                  </a:moveTo>
                  <a:cubicBezTo>
                    <a:pt x="19218" y="14526"/>
                    <a:pt x="18528" y="12895"/>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1577" name="fat"/>
            <p:cNvSpPr txBox="1"/>
            <p:nvPr/>
          </p:nvSpPr>
          <p:spPr>
            <a:xfrm>
              <a:off x="229030" y="324095"/>
              <a:ext cx="409026"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40736" marR="34233" defTabSz="914400">
                <a:defRPr b="1" sz="1800">
                  <a:uFill>
                    <a:solidFill>
                      <a:srgbClr val="000000"/>
                    </a:solidFill>
                  </a:uFill>
                  <a:latin typeface="Helvetica"/>
                  <a:ea typeface="Helvetica"/>
                  <a:cs typeface="Helvetica"/>
                  <a:sym typeface="Helvetica"/>
                </a:defRPr>
              </a:lvl1pPr>
            </a:lstStyle>
            <a:p>
              <a:pPr/>
              <a:r>
                <a:t>fat</a:t>
              </a:r>
            </a:p>
          </p:txBody>
        </p:sp>
      </p:gr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0" name="Drug Properties…"/>
          <p:cNvSpPr txBox="1"/>
          <p:nvPr/>
        </p:nvSpPr>
        <p:spPr>
          <a:xfrm>
            <a:off x="415925" y="203993"/>
            <a:ext cx="8242300" cy="619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97840" marR="40639" indent="-457200" algn="l" defTabSz="914400">
              <a:spcBef>
                <a:spcPts val="1400"/>
              </a:spcBef>
              <a:buClr>
                <a:srgbClr val="0433FF"/>
              </a:buClr>
              <a:buFont typeface="Helvetica"/>
              <a:defRPr b="1" sz="2400">
                <a:solidFill>
                  <a:srgbClr val="0433FF"/>
                </a:solidFill>
                <a:uFill>
                  <a:solidFill>
                    <a:srgbClr val="0433FF"/>
                  </a:solidFill>
                </a:uFill>
                <a:latin typeface="Helvetica"/>
                <a:ea typeface="Helvetica"/>
                <a:cs typeface="Helvetica"/>
                <a:sym typeface="Helvetica"/>
              </a:defRPr>
            </a:pPr>
            <a:r>
              <a:t>Drug Properties</a:t>
            </a:r>
          </a:p>
          <a:p>
            <a:pPr marL="497840" marR="40639" indent="-457200" algn="l" defTabSz="914400">
              <a:spcBef>
                <a:spcPts val="1100"/>
              </a:spcBef>
              <a:buClr>
                <a:srgbClr val="000000"/>
              </a:buClr>
              <a:buFont typeface="Helvetica"/>
              <a:defRPr b="1" sz="1800">
                <a:uFill>
                  <a:solidFill>
                    <a:srgbClr val="000000"/>
                  </a:solidFill>
                </a:uFill>
                <a:latin typeface="Helvetica"/>
                <a:ea typeface="Helvetica"/>
                <a:cs typeface="Helvetica"/>
                <a:sym typeface="Helvetica"/>
              </a:defRPr>
            </a:pPr>
            <a:r>
              <a:t>Large, hydrophilic molecules cannot cross the blood brain barrier. So for a peripheral chemical to affect the brain, the chemical must be able to do one of the following:</a:t>
            </a:r>
          </a:p>
          <a:p>
            <a:pPr marL="497840" marR="40639" indent="-457200" algn="l" defTabSz="914400">
              <a:spcBef>
                <a:spcPts val="1100"/>
              </a:spcBef>
              <a:buClr>
                <a:srgbClr val="000000"/>
              </a:buClr>
              <a:buFont typeface="Helvetica"/>
              <a:defRPr b="1" sz="1800">
                <a:uFill>
                  <a:solidFill>
                    <a:srgbClr val="000000"/>
                  </a:solidFill>
                </a:uFill>
                <a:latin typeface="Helvetica"/>
                <a:ea typeface="Helvetica"/>
                <a:cs typeface="Helvetica"/>
                <a:sym typeface="Helvetica"/>
              </a:defRPr>
            </a:pPr>
          </a:p>
          <a:p>
            <a:pPr marL="497840" marR="40639" indent="-457200" defTabSz="914400">
              <a:spcBef>
                <a:spcPts val="1100"/>
              </a:spcBef>
              <a:buClr>
                <a:srgbClr val="000000"/>
              </a:buClr>
              <a:buSzPct val="100000"/>
              <a:buFont typeface="Helvetica"/>
              <a:buAutoNum type="arabicPeriod" startAt="1"/>
              <a:defRPr b="1" sz="1800">
                <a:uFill>
                  <a:solidFill>
                    <a:srgbClr val="000000"/>
                  </a:solidFill>
                </a:uFill>
                <a:latin typeface="Helvetica"/>
                <a:ea typeface="Helvetica"/>
                <a:cs typeface="Helvetica"/>
                <a:sym typeface="Helvetica"/>
              </a:defRPr>
            </a:pPr>
            <a:r>
              <a:t>Indirectly affect the brain by acting on peripheral nerves outside the BBB  that send a neural signal to the brain</a:t>
            </a:r>
          </a:p>
          <a:p>
            <a:pPr marL="955039" marR="40639" indent="-457199" algn="l" defTabSz="914400">
              <a:spcBef>
                <a:spcPts val="1100"/>
              </a:spcBef>
              <a:buClr>
                <a:srgbClr val="929292"/>
              </a:buClr>
              <a:buFont typeface="Helvetica"/>
              <a:defRPr b="1" i="1" sz="1800">
                <a:solidFill>
                  <a:srgbClr val="929292"/>
                </a:solidFill>
                <a:uFill>
                  <a:solidFill>
                    <a:srgbClr val="929292"/>
                  </a:solidFill>
                </a:uFill>
                <a:latin typeface="Helvetica"/>
                <a:ea typeface="Helvetica"/>
                <a:cs typeface="Helvetica"/>
                <a:sym typeface="Helvetica"/>
              </a:defRPr>
            </a:pPr>
            <a:r>
              <a:t>cholecystokinin, a peptide that decreases feeding by sending a satiety signal via the vagus nerve to the brain.</a:t>
            </a:r>
          </a:p>
          <a:p>
            <a:pPr marL="497840" marR="40639" indent="-457200" algn="l" defTabSz="914400">
              <a:spcBef>
                <a:spcPts val="1100"/>
              </a:spcBef>
              <a:buClr>
                <a:srgbClr val="000000"/>
              </a:buClr>
              <a:buSzPct val="100000"/>
              <a:buFont typeface="Helvetica"/>
              <a:buAutoNum type="arabicPeriod" startAt="2"/>
              <a:defRPr b="1" sz="1800">
                <a:uFill>
                  <a:solidFill>
                    <a:srgbClr val="000000"/>
                  </a:solidFill>
                </a:uFill>
                <a:latin typeface="Helvetica"/>
                <a:ea typeface="Helvetica"/>
                <a:cs typeface="Helvetica"/>
                <a:sym typeface="Helvetica"/>
              </a:defRPr>
            </a:pPr>
            <a:r>
              <a:t>Be carried across the BBB by a transporter on the walls of brain capillaries, or affect the brain capillaries directly</a:t>
            </a:r>
          </a:p>
          <a:p>
            <a:pPr marL="955039" marR="40639" indent="-457199" algn="l" defTabSz="914400">
              <a:spcBef>
                <a:spcPts val="1100"/>
              </a:spcBef>
              <a:buClr>
                <a:srgbClr val="929292"/>
              </a:buClr>
              <a:buFont typeface="Times"/>
              <a:defRPr b="1" i="1" sz="1800">
                <a:solidFill>
                  <a:srgbClr val="929292"/>
                </a:solidFill>
                <a:uFill>
                  <a:solidFill>
                    <a:srgbClr val="929292"/>
                  </a:solidFill>
                </a:uFill>
                <a:latin typeface="Helvetica"/>
                <a:ea typeface="Helvetica"/>
                <a:cs typeface="Helvetica"/>
                <a:sym typeface="Helvetica"/>
              </a:defRPr>
            </a:pPr>
            <a:r>
              <a:t>L-DOPA for Parkinson’s disease is transported as an amino acid;</a:t>
            </a:r>
          </a:p>
          <a:p>
            <a:pPr marL="955039" marR="40639" indent="-457199" algn="l" defTabSz="914400">
              <a:spcBef>
                <a:spcPts val="1100"/>
              </a:spcBef>
              <a:buClr>
                <a:srgbClr val="929292"/>
              </a:buClr>
              <a:buFont typeface="Times"/>
              <a:defRPr b="1" i="1" sz="1800">
                <a:solidFill>
                  <a:srgbClr val="929292"/>
                </a:solidFill>
                <a:uFill>
                  <a:solidFill>
                    <a:srgbClr val="929292"/>
                  </a:solidFill>
                </a:uFill>
                <a:latin typeface="Helvetica"/>
                <a:ea typeface="Helvetica"/>
                <a:cs typeface="Helvetica"/>
                <a:sym typeface="Helvetica"/>
              </a:defRPr>
            </a:pPr>
            <a:r>
              <a:t>ibuprofen acts on endothelial cells of BBB to affect prostaglandin release into brain.</a:t>
            </a:r>
          </a:p>
          <a:p>
            <a:pPr marL="497840" marR="40639" indent="-457200" algn="l" defTabSz="914400">
              <a:spcBef>
                <a:spcPts val="1100"/>
              </a:spcBef>
              <a:buClr>
                <a:srgbClr val="000000"/>
              </a:buClr>
              <a:buSzPct val="100000"/>
              <a:buFont typeface="Helvetica"/>
              <a:buAutoNum type="arabicPeriod" startAt="3"/>
              <a:defRPr b="1" sz="1800">
                <a:uFill>
                  <a:solidFill>
                    <a:srgbClr val="000000"/>
                  </a:solidFill>
                </a:uFill>
                <a:latin typeface="Helvetica"/>
                <a:ea typeface="Helvetica"/>
                <a:cs typeface="Helvetica"/>
                <a:sym typeface="Helvetica"/>
              </a:defRPr>
            </a:pPr>
            <a:r>
              <a:t>Be able to pass directly through the cell membranes of the BBB.</a:t>
            </a:r>
          </a:p>
          <a:p>
            <a:pPr marL="955039" marR="40639" indent="-457199" algn="l" defTabSz="914400">
              <a:spcBef>
                <a:spcPts val="1100"/>
              </a:spcBef>
              <a:buClr>
                <a:srgbClr val="929292"/>
              </a:buClr>
              <a:buFont typeface="Helvetica"/>
              <a:defRPr b="1" i="1" sz="1800">
                <a:solidFill>
                  <a:srgbClr val="929292"/>
                </a:solidFill>
                <a:uFill>
                  <a:solidFill>
                    <a:srgbClr val="929292"/>
                  </a:solidFill>
                </a:uFill>
                <a:latin typeface="Helvetica"/>
                <a:ea typeface="Helvetica"/>
                <a:cs typeface="Helvetica"/>
                <a:sym typeface="Helvetica"/>
              </a:defRPr>
            </a:pPr>
            <a:r>
              <a:t>steroids used to control brain inflammation;</a:t>
            </a:r>
          </a:p>
          <a:p>
            <a:pPr marL="955039" marR="40639" indent="-457199" algn="l" defTabSz="914400">
              <a:buClr>
                <a:srgbClr val="929292"/>
              </a:buClr>
              <a:buFont typeface="Helvetica"/>
              <a:defRPr b="1" i="1" sz="1800">
                <a:solidFill>
                  <a:srgbClr val="929292"/>
                </a:solidFill>
                <a:uFill>
                  <a:solidFill>
                    <a:srgbClr val="929292"/>
                  </a:solidFill>
                </a:uFill>
                <a:latin typeface="Helvetica"/>
                <a:ea typeface="Helvetica"/>
                <a:cs typeface="Helvetica"/>
                <a:sym typeface="Helvetica"/>
              </a:defRPr>
            </a:pPr>
            <a:r>
              <a:t>benzodiazepines and barbituates.</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2" name="Where is the cell body of the neuron located?…"/>
          <p:cNvSpPr txBox="1"/>
          <p:nvPr/>
        </p:nvSpPr>
        <p:spPr>
          <a:xfrm>
            <a:off x="508992" y="1135062"/>
            <a:ext cx="8161735" cy="4170165"/>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spAutoFit/>
          </a:bodyPr>
          <a:lstStyle/>
          <a:p>
            <a:pPr marL="497840" marR="40640" indent="-457200" algn="l" defTabSz="910828">
              <a:spcBef>
                <a:spcPts val="1100"/>
              </a:spcBef>
              <a:buClr>
                <a:srgbClr val="000000"/>
              </a:buClr>
              <a:buFont typeface="Helvetica"/>
              <a:defRPr b="1" sz="1800">
                <a:uFill>
                  <a:solidFill>
                    <a:srgbClr val="000000"/>
                  </a:solidFill>
                </a:uFill>
                <a:latin typeface="Helvetica"/>
                <a:ea typeface="Helvetica"/>
                <a:cs typeface="Helvetica"/>
                <a:sym typeface="Helvetica"/>
              </a:defRPr>
            </a:pPr>
            <a:r>
              <a:t>Where is the cell body of the neuron located?</a:t>
            </a:r>
          </a:p>
          <a:p>
            <a:pPr marL="497840" marR="40640" indent="-457200" algn="l" defTabSz="910828">
              <a:spcBef>
                <a:spcPts val="1100"/>
              </a:spcBef>
              <a:buClr>
                <a:srgbClr val="000000"/>
              </a:buClr>
              <a:buFont typeface="Helvetica"/>
              <a:defRPr b="1" sz="1800">
                <a:uFill>
                  <a:solidFill>
                    <a:srgbClr val="000000"/>
                  </a:solidFill>
                </a:uFill>
                <a:latin typeface="Helvetica"/>
                <a:ea typeface="Helvetica"/>
                <a:cs typeface="Helvetica"/>
                <a:sym typeface="Helvetica"/>
              </a:defRPr>
            </a:pPr>
            <a:r>
              <a:t>Where is the dendritic field (inputs) of the neuron?</a:t>
            </a:r>
          </a:p>
          <a:p>
            <a:pPr marL="497840" marR="40640" indent="-457200" algn="l" defTabSz="910828">
              <a:spcBef>
                <a:spcPts val="1100"/>
              </a:spcBef>
              <a:buClr>
                <a:srgbClr val="000000"/>
              </a:buClr>
              <a:buFont typeface="Helvetica"/>
              <a:defRPr b="1" sz="1800">
                <a:uFill>
                  <a:solidFill>
                    <a:srgbClr val="000000"/>
                  </a:solidFill>
                </a:uFill>
                <a:latin typeface="Helvetica"/>
                <a:ea typeface="Helvetica"/>
                <a:cs typeface="Helvetica"/>
                <a:sym typeface="Helvetica"/>
              </a:defRPr>
            </a:pPr>
            <a:r>
              <a:t>Where does the neuron send its axon (outputs)?</a:t>
            </a:r>
          </a:p>
          <a:p>
            <a:pPr marL="497840" marR="40640" indent="-457200" algn="l" defTabSz="910828">
              <a:spcBef>
                <a:spcPts val="1100"/>
              </a:spcBef>
              <a:buClr>
                <a:srgbClr val="000000"/>
              </a:buClr>
              <a:buFont typeface="Helvetica"/>
              <a:defRPr b="1" sz="1800">
                <a:uFill>
                  <a:solidFill>
                    <a:srgbClr val="000000"/>
                  </a:solidFill>
                </a:uFill>
                <a:latin typeface="Helvetica"/>
                <a:ea typeface="Helvetica"/>
                <a:cs typeface="Helvetica"/>
                <a:sym typeface="Helvetica"/>
              </a:defRPr>
            </a:pPr>
            <a:r>
              <a:t>What functional system is the neuron part of?</a:t>
            </a:r>
          </a:p>
          <a:p>
            <a:pPr marL="497840" marR="40640" indent="-457200" algn="l" defTabSz="910828">
              <a:spcBef>
                <a:spcPts val="1100"/>
              </a:spcBef>
              <a:buClr>
                <a:srgbClr val="000000"/>
              </a:buClr>
              <a:buFont typeface="Helvetica"/>
              <a:defRPr b="1" sz="1800">
                <a:uFill>
                  <a:solidFill>
                    <a:srgbClr val="000000"/>
                  </a:solidFill>
                </a:uFill>
                <a:latin typeface="Helvetica"/>
                <a:ea typeface="Helvetica"/>
                <a:cs typeface="Helvetica"/>
                <a:sym typeface="Helvetica"/>
              </a:defRPr>
            </a:pPr>
            <a:r>
              <a:t>What types of drugs can access the neuron?</a:t>
            </a:r>
          </a:p>
          <a:p>
            <a:pPr marL="497840" marR="40640" indent="-457200" algn="l" defTabSz="910828">
              <a:spcBef>
                <a:spcPts val="1100"/>
              </a:spcBef>
              <a:buClr>
                <a:srgbClr val="929292"/>
              </a:buClr>
              <a:buFont typeface="Helvetica"/>
              <a:defRPr b="1" sz="1800">
                <a:solidFill>
                  <a:srgbClr val="929292"/>
                </a:solidFill>
                <a:uFill>
                  <a:solidFill>
                    <a:srgbClr val="929292"/>
                  </a:solidFill>
                </a:uFill>
                <a:latin typeface="Helvetica"/>
                <a:ea typeface="Helvetica"/>
                <a:cs typeface="Helvetica"/>
                <a:sym typeface="Helvetica"/>
              </a:defRPr>
            </a:pPr>
            <a:r>
              <a:t>What input does the neuron get, and what receptors are present postsynaptically?</a:t>
            </a:r>
          </a:p>
          <a:p>
            <a:pPr marL="497840" marR="40640" indent="-457200" algn="l" defTabSz="910828">
              <a:spcBef>
                <a:spcPts val="1100"/>
              </a:spcBef>
              <a:buClr>
                <a:srgbClr val="929292"/>
              </a:buClr>
              <a:buFont typeface="Helvetica"/>
              <a:defRPr b="1" sz="1800">
                <a:solidFill>
                  <a:srgbClr val="929292"/>
                </a:solidFill>
                <a:uFill>
                  <a:solidFill>
                    <a:srgbClr val="929292"/>
                  </a:solidFill>
                </a:uFill>
                <a:latin typeface="Helvetica"/>
                <a:ea typeface="Helvetica"/>
                <a:cs typeface="Helvetica"/>
                <a:sym typeface="Helvetica"/>
              </a:defRPr>
            </a:pPr>
            <a:r>
              <a:t>What transmitters does the neuron release presynaptically?</a:t>
            </a:r>
          </a:p>
          <a:p>
            <a:pPr marL="497840" marR="40640" indent="-457200" algn="l" defTabSz="910828">
              <a:spcBef>
                <a:spcPts val="1100"/>
              </a:spcBef>
              <a:buClr>
                <a:srgbClr val="929292"/>
              </a:buClr>
              <a:buFont typeface="Helvetica"/>
              <a:defRPr b="1" sz="1800">
                <a:solidFill>
                  <a:srgbClr val="929292"/>
                </a:solidFill>
                <a:uFill>
                  <a:solidFill>
                    <a:srgbClr val="929292"/>
                  </a:solidFill>
                </a:uFill>
                <a:latin typeface="Helvetica"/>
                <a:ea typeface="Helvetica"/>
                <a:cs typeface="Helvetica"/>
                <a:sym typeface="Helvetica"/>
              </a:defRPr>
            </a:pPr>
            <a:r>
              <a:t>What are the intracellular  signaling and transcriptional networks that modulate long-term function of the neuron?</a:t>
            </a:r>
          </a:p>
        </p:txBody>
      </p:sp>
      <p:sp>
        <p:nvSpPr>
          <p:cNvPr id="1583" name="Levels of analysis of a neuron"/>
          <p:cNvSpPr txBox="1"/>
          <p:nvPr/>
        </p:nvSpPr>
        <p:spPr>
          <a:xfrm>
            <a:off x="387587" y="457596"/>
            <a:ext cx="4457226" cy="437556"/>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marL="40640" marR="40640" defTabSz="910828">
              <a:defRPr b="1" sz="2200">
                <a:solidFill>
                  <a:srgbClr val="0433FF"/>
                </a:solidFill>
                <a:uFill>
                  <a:solidFill>
                    <a:srgbClr val="0433FF"/>
                  </a:solidFill>
                </a:uFill>
                <a:latin typeface="Helvetica"/>
                <a:ea typeface="Helvetica"/>
                <a:cs typeface="Helvetica"/>
                <a:sym typeface="Helvetica"/>
              </a:defRPr>
            </a:lvl1pPr>
          </a:lstStyle>
          <a:p>
            <a:pPr/>
            <a:r>
              <a:t>Levels of analysis of a neuron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7" name="droppedImage.pdf" descr="droppedImage.pdf"/>
          <p:cNvPicPr>
            <a:picLocks noChangeAspect="1"/>
          </p:cNvPicPr>
          <p:nvPr/>
        </p:nvPicPr>
        <p:blipFill>
          <a:blip r:embed="rId2">
            <a:extLst/>
          </a:blip>
          <a:stretch>
            <a:fillRect/>
          </a:stretch>
        </p:blipFill>
        <p:spPr>
          <a:xfrm>
            <a:off x="-304800" y="1625600"/>
            <a:ext cx="9743264" cy="3873500"/>
          </a:xfrm>
          <a:prstGeom prst="rect">
            <a:avLst/>
          </a:prstGeom>
          <a:ln w="12700"/>
        </p:spPr>
      </p:pic>
      <p:sp>
        <p:nvSpPr>
          <p:cNvPr id="228" name="Vertebrate Body Plan"/>
          <p:cNvSpPr txBox="1"/>
          <p:nvPr/>
        </p:nvSpPr>
        <p:spPr>
          <a:xfrm>
            <a:off x="355600" y="342900"/>
            <a:ext cx="3221098"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l" defTabSz="914400">
              <a:defRPr b="1" sz="2400">
                <a:solidFill>
                  <a:srgbClr val="0433FF"/>
                </a:solidFill>
                <a:uFill>
                  <a:solidFill>
                    <a:srgbClr val="000000"/>
                  </a:solidFill>
                </a:uFill>
                <a:latin typeface="Helvetica"/>
                <a:ea typeface="Helvetica"/>
                <a:cs typeface="Helvetica"/>
                <a:sym typeface="Helvetica"/>
              </a:defRPr>
            </a:lvl1pPr>
          </a:lstStyle>
          <a:p>
            <a:pPr/>
            <a:r>
              <a:t>Vertebrate Body Plan</a:t>
            </a:r>
          </a:p>
        </p:txBody>
      </p:sp>
      <p:sp>
        <p:nvSpPr>
          <p:cNvPr id="229" name="Notochord/Vertebrae along dorsal spinal cord"/>
          <p:cNvSpPr txBox="1"/>
          <p:nvPr/>
        </p:nvSpPr>
        <p:spPr>
          <a:xfrm>
            <a:off x="330200" y="768350"/>
            <a:ext cx="5121744"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Notochord/Vertebrae along dorsal spinal cord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implified Plan of the Nervous System of a Generalized Vertebrate"/>
          <p:cNvSpPr txBox="1"/>
          <p:nvPr/>
        </p:nvSpPr>
        <p:spPr>
          <a:xfrm>
            <a:off x="228600" y="31750"/>
            <a:ext cx="6032500" cy="83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algn="l" defTabSz="914400">
              <a:defRPr b="1" sz="2400">
                <a:solidFill>
                  <a:srgbClr val="0433FF"/>
                </a:solidFill>
                <a:uFill>
                  <a:solidFill>
                    <a:srgbClr val="000000"/>
                  </a:solidFill>
                </a:uFill>
                <a:latin typeface="Helvetica"/>
                <a:ea typeface="Helvetica"/>
                <a:cs typeface="Helvetica"/>
                <a:sym typeface="Helvetica"/>
              </a:defRPr>
            </a:lvl1pPr>
          </a:lstStyle>
          <a:p>
            <a:pPr/>
            <a:r>
              <a:t>Simplified Plan of the Nervous System of a Generalized Vertebrate</a:t>
            </a:r>
          </a:p>
        </p:txBody>
      </p:sp>
      <p:pic>
        <p:nvPicPr>
          <p:cNvPr id="232" name="droppedImage.pdf" descr="droppedImage.pdf"/>
          <p:cNvPicPr>
            <a:picLocks noChangeAspect="1"/>
          </p:cNvPicPr>
          <p:nvPr/>
        </p:nvPicPr>
        <p:blipFill>
          <a:blip r:embed="rId2">
            <a:extLst/>
          </a:blip>
          <a:stretch>
            <a:fillRect/>
          </a:stretch>
        </p:blipFill>
        <p:spPr>
          <a:xfrm>
            <a:off x="622300" y="1790700"/>
            <a:ext cx="8169657" cy="4749800"/>
          </a:xfrm>
          <a:prstGeom prst="rect">
            <a:avLst/>
          </a:prstGeom>
          <a:ln w="12700"/>
        </p:spPr>
      </p:pic>
      <p:sp>
        <p:nvSpPr>
          <p:cNvPr id="233" name="Olfactory…"/>
          <p:cNvSpPr txBox="1"/>
          <p:nvPr/>
        </p:nvSpPr>
        <p:spPr>
          <a:xfrm>
            <a:off x="88893" y="2127250"/>
            <a:ext cx="1222039"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Olfactory</a:t>
            </a:r>
            <a:endParaRPr b="1" sz="1800">
              <a:latin typeface="Helvetica"/>
              <a:ea typeface="Helvetica"/>
              <a:cs typeface="Helvetica"/>
              <a:sym typeface="Helvetica"/>
            </a:endParaRPr>
          </a:p>
          <a:p>
            <a:pPr marL="40639" marR="40639"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nerve</a:t>
            </a:r>
          </a:p>
        </p:txBody>
      </p:sp>
      <p:sp>
        <p:nvSpPr>
          <p:cNvPr id="234" name="Retina…"/>
          <p:cNvSpPr txBox="1"/>
          <p:nvPr/>
        </p:nvSpPr>
        <p:spPr>
          <a:xfrm>
            <a:off x="838268" y="5695950"/>
            <a:ext cx="917090"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Retina</a:t>
            </a:r>
            <a:endParaRPr b="1" sz="1800">
              <a:latin typeface="Helvetica"/>
              <a:ea typeface="Helvetica"/>
              <a:cs typeface="Helvetica"/>
              <a:sym typeface="Helvetica"/>
            </a:endParaRPr>
          </a:p>
          <a:p>
            <a:pPr marL="40639" marR="40639"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of eye</a:t>
            </a:r>
          </a:p>
        </p:txBody>
      </p:sp>
      <p:sp>
        <p:nvSpPr>
          <p:cNvPr id="235" name="Optic…"/>
          <p:cNvSpPr txBox="1"/>
          <p:nvPr/>
        </p:nvSpPr>
        <p:spPr>
          <a:xfrm>
            <a:off x="2203574" y="5702300"/>
            <a:ext cx="802678"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Optic</a:t>
            </a:r>
            <a:endParaRPr b="1" sz="1800">
              <a:latin typeface="Helvetica"/>
              <a:ea typeface="Helvetica"/>
              <a:cs typeface="Helvetica"/>
              <a:sym typeface="Helvetica"/>
            </a:endParaRPr>
          </a:p>
          <a:p>
            <a:pPr marL="40639" marR="40639"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nerve</a:t>
            </a:r>
          </a:p>
        </p:txBody>
      </p:sp>
      <p:sp>
        <p:nvSpPr>
          <p:cNvPr id="236" name="Neurocoele"/>
          <p:cNvSpPr txBox="1"/>
          <p:nvPr/>
        </p:nvSpPr>
        <p:spPr>
          <a:xfrm>
            <a:off x="2705031" y="6388100"/>
            <a:ext cx="1399963"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defRPr b="0" sz="2400">
                <a:latin typeface="+mn-lt"/>
                <a:ea typeface="+mn-ea"/>
                <a:cs typeface="+mn-cs"/>
                <a:sym typeface="Times"/>
              </a:defRPr>
            </a:pPr>
            <a:r>
              <a:rPr b="1" sz="1800">
                <a:latin typeface="Helvetica"/>
                <a:ea typeface="Helvetica"/>
                <a:cs typeface="Helvetica"/>
                <a:sym typeface="Helvetica"/>
              </a:rPr>
              <a:t>Neurocoele</a:t>
            </a:r>
          </a:p>
        </p:txBody>
      </p:sp>
      <p:sp>
        <p:nvSpPr>
          <p:cNvPr id="237" name="Spinal cord…"/>
          <p:cNvSpPr txBox="1"/>
          <p:nvPr/>
        </p:nvSpPr>
        <p:spPr>
          <a:xfrm>
            <a:off x="3663950" y="5448300"/>
            <a:ext cx="2072926" cy="939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l"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Spinal cord</a:t>
            </a:r>
            <a:endParaRPr b="1" sz="1800">
              <a:latin typeface="Helvetica"/>
              <a:ea typeface="Helvetica"/>
              <a:cs typeface="Helvetica"/>
              <a:sym typeface="Helvetica"/>
            </a:endParaRPr>
          </a:p>
          <a:p>
            <a:pPr marL="40639" marR="40639" algn="l"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passing thru</a:t>
            </a:r>
            <a:endParaRPr b="1" sz="1800">
              <a:latin typeface="Helvetica"/>
              <a:ea typeface="Helvetica"/>
              <a:cs typeface="Helvetica"/>
              <a:sym typeface="Helvetica"/>
            </a:endParaRPr>
          </a:p>
          <a:p>
            <a:pPr marL="40639" marR="40639" algn="l"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foramen magnum</a:t>
            </a:r>
          </a:p>
        </p:txBody>
      </p:sp>
      <p:sp>
        <p:nvSpPr>
          <p:cNvPr id="238" name="Spinal nerves passing…"/>
          <p:cNvSpPr txBox="1"/>
          <p:nvPr/>
        </p:nvSpPr>
        <p:spPr>
          <a:xfrm>
            <a:off x="5917982" y="5702300"/>
            <a:ext cx="3152861"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l"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Spinal nerves passing</a:t>
            </a:r>
            <a:endParaRPr b="1" sz="1800">
              <a:latin typeface="Helvetica"/>
              <a:ea typeface="Helvetica"/>
              <a:cs typeface="Helvetica"/>
              <a:sym typeface="Helvetica"/>
            </a:endParaRPr>
          </a:p>
          <a:p>
            <a:pPr marL="40639" marR="40639" algn="l"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thru intervertebral foramina</a:t>
            </a:r>
          </a:p>
        </p:txBody>
      </p:sp>
      <p:sp>
        <p:nvSpPr>
          <p:cNvPr id="239" name="tail"/>
          <p:cNvSpPr txBox="1"/>
          <p:nvPr/>
        </p:nvSpPr>
        <p:spPr>
          <a:xfrm>
            <a:off x="7937598" y="4635500"/>
            <a:ext cx="485228"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defRPr b="0" sz="2400">
                <a:latin typeface="+mn-lt"/>
                <a:ea typeface="+mn-ea"/>
                <a:cs typeface="+mn-cs"/>
                <a:sym typeface="Times"/>
              </a:defRPr>
            </a:pPr>
            <a:r>
              <a:rPr b="1" sz="1800">
                <a:latin typeface="Helvetica"/>
                <a:ea typeface="Helvetica"/>
                <a:cs typeface="Helvetica"/>
                <a:sym typeface="Helvetica"/>
              </a:rPr>
              <a:t>tail</a:t>
            </a:r>
          </a:p>
        </p:txBody>
      </p:sp>
      <p:sp>
        <p:nvSpPr>
          <p:cNvPr id="240" name="limb"/>
          <p:cNvSpPr txBox="1"/>
          <p:nvPr/>
        </p:nvSpPr>
        <p:spPr>
          <a:xfrm>
            <a:off x="4387881" y="1930400"/>
            <a:ext cx="62486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defRPr b="0" sz="2400">
                <a:latin typeface="+mn-lt"/>
                <a:ea typeface="+mn-ea"/>
                <a:cs typeface="+mn-cs"/>
                <a:sym typeface="Times"/>
              </a:defRPr>
            </a:pPr>
            <a:r>
              <a:rPr b="1" sz="1800">
                <a:latin typeface="Helvetica"/>
                <a:ea typeface="Helvetica"/>
                <a:cs typeface="Helvetica"/>
                <a:sym typeface="Helvetica"/>
              </a:rPr>
              <a:t>limb</a:t>
            </a:r>
          </a:p>
        </p:txBody>
      </p:sp>
      <p:sp>
        <p:nvSpPr>
          <p:cNvPr id="241" name="Arches of…"/>
          <p:cNvSpPr txBox="1"/>
          <p:nvPr/>
        </p:nvSpPr>
        <p:spPr>
          <a:xfrm>
            <a:off x="5549800" y="1536700"/>
            <a:ext cx="1272827"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Arches of</a:t>
            </a:r>
            <a:endParaRPr b="1" sz="1800">
              <a:latin typeface="Helvetica"/>
              <a:ea typeface="Helvetica"/>
              <a:cs typeface="Helvetica"/>
              <a:sym typeface="Helvetica"/>
            </a:endParaRPr>
          </a:p>
          <a:p>
            <a:pPr marL="40639" marR="40639"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vertebrae</a:t>
            </a:r>
          </a:p>
        </p:txBody>
      </p:sp>
      <p:sp>
        <p:nvSpPr>
          <p:cNvPr id="242" name="caudal…"/>
          <p:cNvSpPr txBox="1"/>
          <p:nvPr/>
        </p:nvSpPr>
        <p:spPr>
          <a:xfrm>
            <a:off x="7162712" y="2133600"/>
            <a:ext cx="1374402"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caudal </a:t>
            </a:r>
            <a:endParaRPr b="1" sz="1800">
              <a:latin typeface="Helvetica"/>
              <a:ea typeface="Helvetica"/>
              <a:cs typeface="Helvetica"/>
              <a:sym typeface="Helvetica"/>
            </a:endParaRPr>
          </a:p>
          <a:p>
            <a:pPr marL="40639" marR="40639" defTabSz="914400">
              <a:defRPr sz="2400">
                <a:uFill>
                  <a:solidFill>
                    <a:srgbClr val="000000"/>
                  </a:solidFill>
                </a:uFill>
                <a:latin typeface="+mn-lt"/>
                <a:ea typeface="+mn-ea"/>
                <a:cs typeface="+mn-cs"/>
                <a:sym typeface="Times"/>
              </a:defRPr>
            </a:pPr>
            <a:r>
              <a:rPr b="1" sz="1800">
                <a:latin typeface="Helvetica"/>
                <a:ea typeface="Helvetica"/>
                <a:cs typeface="Helvetica"/>
                <a:sym typeface="Helvetica"/>
              </a:rPr>
              <a:t>spinal cord</a:t>
            </a:r>
          </a:p>
        </p:txBody>
      </p:sp>
      <p:sp>
        <p:nvSpPr>
          <p:cNvPr id="243" name="Skull"/>
          <p:cNvSpPr txBox="1"/>
          <p:nvPr/>
        </p:nvSpPr>
        <p:spPr>
          <a:xfrm>
            <a:off x="1037645" y="1676400"/>
            <a:ext cx="838201" cy="38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defRPr b="0" sz="2400">
                <a:latin typeface="+mn-lt"/>
                <a:ea typeface="+mn-ea"/>
                <a:cs typeface="+mn-cs"/>
                <a:sym typeface="Times"/>
              </a:defRPr>
            </a:pPr>
            <a:r>
              <a:rPr b="1" sz="1800">
                <a:latin typeface="Helvetica"/>
                <a:ea typeface="Helvetica"/>
                <a:cs typeface="Helvetica"/>
                <a:sym typeface="Helvetica"/>
              </a:rPr>
              <a:t>Skull</a:t>
            </a:r>
          </a:p>
        </p:txBody>
      </p:sp>
      <p:sp>
        <p:nvSpPr>
          <p:cNvPr id="244" name="Brain"/>
          <p:cNvSpPr txBox="1"/>
          <p:nvPr/>
        </p:nvSpPr>
        <p:spPr>
          <a:xfrm>
            <a:off x="1926645" y="1498600"/>
            <a:ext cx="838201" cy="38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defRPr b="0" sz="2400">
                <a:latin typeface="+mn-lt"/>
                <a:ea typeface="+mn-ea"/>
                <a:cs typeface="+mn-cs"/>
                <a:sym typeface="Times"/>
              </a:defRPr>
            </a:pPr>
            <a:r>
              <a:rPr b="1" sz="1800">
                <a:latin typeface="Helvetica"/>
                <a:ea typeface="Helvetica"/>
                <a:cs typeface="Helvetica"/>
                <a:sym typeface="Helvetica"/>
              </a:rPr>
              <a:t>Brain</a:t>
            </a:r>
          </a:p>
        </p:txBody>
      </p:sp>
      <p:sp>
        <p:nvSpPr>
          <p:cNvPr id="245" name="Cranial nerves passing thru foramina in base of skull"/>
          <p:cNvSpPr txBox="1"/>
          <p:nvPr/>
        </p:nvSpPr>
        <p:spPr>
          <a:xfrm>
            <a:off x="2955345" y="939800"/>
            <a:ext cx="2590801" cy="939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defRPr b="0" sz="2400">
                <a:latin typeface="+mn-lt"/>
                <a:ea typeface="+mn-ea"/>
                <a:cs typeface="+mn-cs"/>
                <a:sym typeface="Times"/>
              </a:defRPr>
            </a:pPr>
            <a:r>
              <a:rPr b="1" sz="1800">
                <a:latin typeface="Helvetica"/>
                <a:ea typeface="Helvetica"/>
                <a:cs typeface="Helvetica"/>
                <a:sym typeface="Helvetica"/>
              </a:rPr>
              <a:t>Cranial nerves passing thru foramina in base of skull</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Oval"/>
          <p:cNvSpPr/>
          <p:nvPr/>
        </p:nvSpPr>
        <p:spPr>
          <a:xfrm>
            <a:off x="7985125" y="4864100"/>
            <a:ext cx="225425" cy="590551"/>
          </a:xfrm>
          <a:prstGeom prst="ellipse">
            <a:avLst/>
          </a:prstGeom>
          <a:solidFill>
            <a:srgbClr val="FF7E79">
              <a:alpha val="33999"/>
            </a:srgbClr>
          </a:solidFill>
          <a:ln w="12700"/>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248" name="Rectangle"/>
          <p:cNvSpPr/>
          <p:nvPr/>
        </p:nvSpPr>
        <p:spPr>
          <a:xfrm>
            <a:off x="7935912" y="4835525"/>
            <a:ext cx="138113" cy="619125"/>
          </a:xfrm>
          <a:prstGeom prst="rect">
            <a:avLst/>
          </a:prstGeom>
          <a:solidFill>
            <a:srgbClr val="FFFFFF"/>
          </a:solidFill>
          <a:ln w="12700">
            <a:miter lim="400000"/>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249" name="cerebellum"/>
          <p:cNvSpPr txBox="1"/>
          <p:nvPr/>
        </p:nvSpPr>
        <p:spPr>
          <a:xfrm>
            <a:off x="2449512" y="798512"/>
            <a:ext cx="136201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cerebellum</a:t>
            </a:r>
          </a:p>
        </p:txBody>
      </p:sp>
      <p:grpSp>
        <p:nvGrpSpPr>
          <p:cNvPr id="252" name="Group"/>
          <p:cNvGrpSpPr/>
          <p:nvPr/>
        </p:nvGrpSpPr>
        <p:grpSpPr>
          <a:xfrm>
            <a:off x="1616075" y="2744787"/>
            <a:ext cx="6456363" cy="3098801"/>
            <a:chOff x="0" y="0"/>
            <a:chExt cx="6456362" cy="3098800"/>
          </a:xfrm>
        </p:grpSpPr>
        <p:sp>
          <p:nvSpPr>
            <p:cNvPr id="250" name="Rectangle"/>
            <p:cNvSpPr/>
            <p:nvPr/>
          </p:nvSpPr>
          <p:spPr>
            <a:xfrm>
              <a:off x="0" y="0"/>
              <a:ext cx="6456363" cy="3098800"/>
            </a:xfrm>
            <a:prstGeom prst="rect">
              <a:avLst/>
            </a:prstGeom>
            <a:solidFill>
              <a:srgbClr val="FF7E79">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251" name="Text"/>
            <p:cNvSpPr txBox="1"/>
            <p:nvPr/>
          </p:nvSpPr>
          <p:spPr>
            <a:xfrm>
              <a:off x="3118955" y="1358899"/>
              <a:ext cx="21845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 </a:t>
              </a:r>
            </a:p>
          </p:txBody>
        </p:sp>
      </p:grpSp>
      <p:grpSp>
        <p:nvGrpSpPr>
          <p:cNvPr id="256" name="Group"/>
          <p:cNvGrpSpPr/>
          <p:nvPr/>
        </p:nvGrpSpPr>
        <p:grpSpPr>
          <a:xfrm rot="16200000">
            <a:off x="4509293" y="1774031"/>
            <a:ext cx="639764" cy="6737351"/>
            <a:chOff x="0" y="0"/>
            <a:chExt cx="639762" cy="6737350"/>
          </a:xfrm>
        </p:grpSpPr>
        <p:sp>
          <p:nvSpPr>
            <p:cNvPr id="253" name="Shape"/>
            <p:cNvSpPr/>
            <p:nvPr/>
          </p:nvSpPr>
          <p:spPr>
            <a:xfrm>
              <a:off x="0" y="0"/>
              <a:ext cx="639763" cy="6737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206"/>
                    <a:pt x="0" y="459"/>
                  </a:cubicBezTo>
                  <a:lnTo>
                    <a:pt x="0" y="21141"/>
                  </a:lnTo>
                  <a:cubicBezTo>
                    <a:pt x="0" y="21394"/>
                    <a:pt x="4835" y="21600"/>
                    <a:pt x="10800" y="21600"/>
                  </a:cubicBezTo>
                  <a:cubicBezTo>
                    <a:pt x="16765" y="21600"/>
                    <a:pt x="21600" y="21394"/>
                    <a:pt x="21600" y="21141"/>
                  </a:cubicBezTo>
                  <a:lnTo>
                    <a:pt x="21600" y="459"/>
                  </a:lnTo>
                  <a:cubicBezTo>
                    <a:pt x="21600" y="206"/>
                    <a:pt x="16765" y="0"/>
                    <a:pt x="10800" y="0"/>
                  </a:cubicBezTo>
                  <a:close/>
                </a:path>
              </a:pathLst>
            </a:custGeom>
            <a:solidFill>
              <a:srgbClr val="FFFFFF">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254" name="Shape"/>
            <p:cNvSpPr/>
            <p:nvPr/>
          </p:nvSpPr>
          <p:spPr>
            <a:xfrm>
              <a:off x="0" y="0"/>
              <a:ext cx="639763" cy="286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0"/>
                    <a:pt x="0" y="10788"/>
                  </a:cubicBezTo>
                  <a:cubicBezTo>
                    <a:pt x="0" y="16759"/>
                    <a:pt x="4835" y="21600"/>
                    <a:pt x="10800" y="21600"/>
                  </a:cubicBezTo>
                  <a:cubicBezTo>
                    <a:pt x="16765" y="21600"/>
                    <a:pt x="21600" y="16759"/>
                    <a:pt x="21600" y="10788"/>
                  </a:cubicBezTo>
                  <a:cubicBezTo>
                    <a:pt x="21600" y="4830"/>
                    <a:pt x="16765" y="0"/>
                    <a:pt x="10800" y="0"/>
                  </a:cubicBezTo>
                  <a:close/>
                </a:path>
              </a:pathLst>
            </a:custGeom>
            <a:solidFill>
              <a:srgbClr val="FFFFFF">
                <a:alpha val="33999"/>
              </a:srgbClr>
            </a:solidFill>
            <a:ln w="12700" cap="flat">
              <a:noFill/>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255" name="Line"/>
            <p:cNvSpPr/>
            <p:nvPr/>
          </p:nvSpPr>
          <p:spPr>
            <a:xfrm>
              <a:off x="0" y="143168"/>
              <a:ext cx="639763" cy="1434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257" name="Rectangle"/>
          <p:cNvSpPr/>
          <p:nvPr/>
        </p:nvSpPr>
        <p:spPr>
          <a:xfrm>
            <a:off x="1614487" y="1412875"/>
            <a:ext cx="1112838" cy="1222375"/>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258" name="Square"/>
          <p:cNvSpPr/>
          <p:nvPr/>
        </p:nvSpPr>
        <p:spPr>
          <a:xfrm>
            <a:off x="2730500" y="1419225"/>
            <a:ext cx="758825" cy="762000"/>
          </a:xfrm>
          <a:prstGeom prst="rect">
            <a:avLst/>
          </a:prstGeom>
          <a:blipFill>
            <a:blip r:embed="rId2"/>
          </a:blip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259" name="Rectangle"/>
          <p:cNvSpPr/>
          <p:nvPr/>
        </p:nvSpPr>
        <p:spPr>
          <a:xfrm>
            <a:off x="2727325" y="2181225"/>
            <a:ext cx="769938" cy="452438"/>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260" name="Rectangle"/>
          <p:cNvSpPr/>
          <p:nvPr/>
        </p:nvSpPr>
        <p:spPr>
          <a:xfrm>
            <a:off x="3506787" y="2335212"/>
            <a:ext cx="4583113" cy="295276"/>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261" name="cerebrum"/>
          <p:cNvSpPr txBox="1"/>
          <p:nvPr/>
        </p:nvSpPr>
        <p:spPr>
          <a:xfrm>
            <a:off x="831850" y="881062"/>
            <a:ext cx="119681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cerebrum</a:t>
            </a:r>
          </a:p>
        </p:txBody>
      </p:sp>
      <p:sp>
        <p:nvSpPr>
          <p:cNvPr id="262" name="brainstem"/>
          <p:cNvSpPr txBox="1"/>
          <p:nvPr/>
        </p:nvSpPr>
        <p:spPr>
          <a:xfrm>
            <a:off x="3778250" y="1438275"/>
            <a:ext cx="1247488"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brainstem</a:t>
            </a:r>
          </a:p>
        </p:txBody>
      </p:sp>
      <p:sp>
        <p:nvSpPr>
          <p:cNvPr id="263" name="spinal cord"/>
          <p:cNvSpPr txBox="1"/>
          <p:nvPr/>
        </p:nvSpPr>
        <p:spPr>
          <a:xfrm>
            <a:off x="5003800" y="2006600"/>
            <a:ext cx="1374401"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spinal cord</a:t>
            </a:r>
          </a:p>
        </p:txBody>
      </p:sp>
      <p:sp>
        <p:nvSpPr>
          <p:cNvPr id="264" name="Line"/>
          <p:cNvSpPr/>
          <p:nvPr/>
        </p:nvSpPr>
        <p:spPr>
          <a:xfrm>
            <a:off x="1643062" y="1235075"/>
            <a:ext cx="292101" cy="415925"/>
          </a:xfrm>
          <a:prstGeom prst="line">
            <a:avLst/>
          </a:prstGeom>
          <a:ln w="127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265" name="Line"/>
          <p:cNvSpPr/>
          <p:nvPr/>
        </p:nvSpPr>
        <p:spPr>
          <a:xfrm>
            <a:off x="3135312" y="1147762"/>
            <a:ext cx="6351" cy="488951"/>
          </a:xfrm>
          <a:prstGeom prst="line">
            <a:avLst/>
          </a:prstGeom>
          <a:ln w="127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266" name="Line"/>
          <p:cNvSpPr/>
          <p:nvPr/>
        </p:nvSpPr>
        <p:spPr>
          <a:xfrm flipH="1">
            <a:off x="3338512" y="1830387"/>
            <a:ext cx="577851" cy="493713"/>
          </a:xfrm>
          <a:prstGeom prst="line">
            <a:avLst/>
          </a:prstGeom>
          <a:ln w="127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267" name="GI tract"/>
          <p:cNvSpPr txBox="1"/>
          <p:nvPr/>
        </p:nvSpPr>
        <p:spPr>
          <a:xfrm>
            <a:off x="2967037" y="4979987"/>
            <a:ext cx="95526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GI tract</a:t>
            </a:r>
          </a:p>
        </p:txBody>
      </p:sp>
      <p:sp>
        <p:nvSpPr>
          <p:cNvPr id="268" name="Oval"/>
          <p:cNvSpPr/>
          <p:nvPr/>
        </p:nvSpPr>
        <p:spPr>
          <a:xfrm>
            <a:off x="1466850" y="4848225"/>
            <a:ext cx="276225" cy="608013"/>
          </a:xfrm>
          <a:prstGeom prst="ellipse">
            <a:avLst/>
          </a:prstGeom>
          <a:solidFill>
            <a:srgbClr val="FFFFFF"/>
          </a:solidFill>
          <a:ln w="12700">
            <a:solidFill>
              <a:srgbClr val="FFFFFF"/>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269" name="Dorsal"/>
          <p:cNvSpPr txBox="1"/>
          <p:nvPr/>
        </p:nvSpPr>
        <p:spPr>
          <a:xfrm>
            <a:off x="4919849" y="905668"/>
            <a:ext cx="1028701"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defRPr b="1" i="1" sz="1800">
                <a:solidFill>
                  <a:srgbClr val="FF2600"/>
                </a:solidFill>
                <a:uFill>
                  <a:solidFill>
                    <a:srgbClr val="FF2600"/>
                  </a:solidFill>
                </a:uFill>
                <a:latin typeface="Helvetica"/>
                <a:ea typeface="Helvetica"/>
                <a:cs typeface="Helvetica"/>
                <a:sym typeface="Helvetica"/>
              </a:defRPr>
            </a:lvl1pPr>
          </a:lstStyle>
          <a:p>
            <a:pPr/>
            <a:r>
              <a:t>Dorsal</a:t>
            </a:r>
          </a:p>
        </p:txBody>
      </p:sp>
      <p:sp>
        <p:nvSpPr>
          <p:cNvPr id="270" name="Ventral"/>
          <p:cNvSpPr txBox="1"/>
          <p:nvPr/>
        </p:nvSpPr>
        <p:spPr>
          <a:xfrm>
            <a:off x="4919738" y="6045993"/>
            <a:ext cx="91742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i="1" sz="1800">
                <a:solidFill>
                  <a:srgbClr val="FF2600"/>
                </a:solidFill>
                <a:uFill>
                  <a:solidFill>
                    <a:srgbClr val="FF2600"/>
                  </a:solidFill>
                </a:uFill>
                <a:latin typeface="Helvetica"/>
                <a:ea typeface="Helvetica"/>
                <a:cs typeface="Helvetica"/>
                <a:sym typeface="Helvetica"/>
              </a:defRPr>
            </a:lvl1pPr>
          </a:lstStyle>
          <a:p>
            <a:pPr/>
            <a:r>
              <a:t>Ventral</a:t>
            </a:r>
          </a:p>
        </p:txBody>
      </p:sp>
      <p:sp>
        <p:nvSpPr>
          <p:cNvPr id="271" name="Rectangle"/>
          <p:cNvSpPr/>
          <p:nvPr/>
        </p:nvSpPr>
        <p:spPr>
          <a:xfrm>
            <a:off x="3505200" y="5835650"/>
            <a:ext cx="374651" cy="628650"/>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272" name="Rectangle"/>
          <p:cNvSpPr/>
          <p:nvPr/>
        </p:nvSpPr>
        <p:spPr>
          <a:xfrm>
            <a:off x="6837362" y="5843587"/>
            <a:ext cx="374651" cy="628651"/>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273" name="Rostral"/>
          <p:cNvSpPr txBox="1"/>
          <p:nvPr/>
        </p:nvSpPr>
        <p:spPr>
          <a:xfrm>
            <a:off x="303430" y="3836193"/>
            <a:ext cx="94254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i="1" sz="1800">
                <a:solidFill>
                  <a:srgbClr val="FF2600"/>
                </a:solidFill>
                <a:uFill>
                  <a:solidFill>
                    <a:srgbClr val="FF2600"/>
                  </a:solidFill>
                </a:uFill>
                <a:latin typeface="Helvetica"/>
                <a:ea typeface="Helvetica"/>
                <a:cs typeface="Helvetica"/>
                <a:sym typeface="Helvetica"/>
              </a:defRPr>
            </a:lvl1pPr>
          </a:lstStyle>
          <a:p>
            <a:pPr/>
            <a:r>
              <a:t>Rostral</a:t>
            </a:r>
          </a:p>
        </p:txBody>
      </p:sp>
      <p:sp>
        <p:nvSpPr>
          <p:cNvPr id="274" name="Caudal"/>
          <p:cNvSpPr txBox="1"/>
          <p:nvPr/>
        </p:nvSpPr>
        <p:spPr>
          <a:xfrm>
            <a:off x="8199680" y="4001293"/>
            <a:ext cx="91709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i="1" sz="1800">
                <a:solidFill>
                  <a:srgbClr val="FF2600"/>
                </a:solidFill>
                <a:uFill>
                  <a:solidFill>
                    <a:srgbClr val="FF2600"/>
                  </a:solidFill>
                </a:uFill>
                <a:latin typeface="Helvetica"/>
                <a:ea typeface="Helvetica"/>
                <a:cs typeface="Helvetica"/>
                <a:sym typeface="Helvetica"/>
              </a:defRPr>
            </a:lvl1pPr>
          </a:lstStyle>
          <a:p>
            <a:pPr/>
            <a:r>
              <a:t>Caudal</a:t>
            </a:r>
          </a:p>
        </p:txBody>
      </p:sp>
      <p:sp>
        <p:nvSpPr>
          <p:cNvPr id="275" name="Vertebrate Central Nervous System"/>
          <p:cNvSpPr txBox="1"/>
          <p:nvPr/>
        </p:nvSpPr>
        <p:spPr>
          <a:xfrm>
            <a:off x="383574" y="274637"/>
            <a:ext cx="525423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2400">
                <a:solidFill>
                  <a:srgbClr val="0433FF"/>
                </a:solidFill>
                <a:uFill>
                  <a:solidFill>
                    <a:srgbClr val="0433FF"/>
                  </a:solidFill>
                </a:uFill>
                <a:latin typeface="Helvetica"/>
                <a:ea typeface="Helvetica"/>
                <a:cs typeface="Helvetica"/>
                <a:sym typeface="Helvetica"/>
              </a:defRPr>
            </a:lvl1pPr>
          </a:lstStyle>
          <a:p>
            <a:pPr/>
            <a:r>
              <a:t>Vertebrate Central Nervous System</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Oval"/>
          <p:cNvSpPr/>
          <p:nvPr/>
        </p:nvSpPr>
        <p:spPr>
          <a:xfrm>
            <a:off x="8099425" y="5041900"/>
            <a:ext cx="225425" cy="590551"/>
          </a:xfrm>
          <a:prstGeom prst="ellipse">
            <a:avLst/>
          </a:prstGeom>
          <a:solidFill>
            <a:srgbClr val="FF7E79">
              <a:alpha val="33999"/>
            </a:srgbClr>
          </a:solidFill>
          <a:ln w="12700"/>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278" name="Rectangle"/>
          <p:cNvSpPr/>
          <p:nvPr/>
        </p:nvSpPr>
        <p:spPr>
          <a:xfrm>
            <a:off x="8050212" y="5013325"/>
            <a:ext cx="138113" cy="619125"/>
          </a:xfrm>
          <a:prstGeom prst="rect">
            <a:avLst/>
          </a:prstGeom>
          <a:solidFill>
            <a:srgbClr val="FFFFFF"/>
          </a:solidFill>
          <a:ln w="12700">
            <a:miter lim="400000"/>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281" name="Group"/>
          <p:cNvGrpSpPr/>
          <p:nvPr/>
        </p:nvGrpSpPr>
        <p:grpSpPr>
          <a:xfrm>
            <a:off x="1730375" y="2922587"/>
            <a:ext cx="6456363" cy="3098801"/>
            <a:chOff x="0" y="0"/>
            <a:chExt cx="6456362" cy="3098800"/>
          </a:xfrm>
        </p:grpSpPr>
        <p:sp>
          <p:nvSpPr>
            <p:cNvPr id="279" name="Rectangle"/>
            <p:cNvSpPr/>
            <p:nvPr/>
          </p:nvSpPr>
          <p:spPr>
            <a:xfrm>
              <a:off x="0" y="0"/>
              <a:ext cx="6456363" cy="3098800"/>
            </a:xfrm>
            <a:prstGeom prst="rect">
              <a:avLst/>
            </a:prstGeom>
            <a:solidFill>
              <a:srgbClr val="FF7E79">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280" name="Text"/>
            <p:cNvSpPr txBox="1"/>
            <p:nvPr/>
          </p:nvSpPr>
          <p:spPr>
            <a:xfrm>
              <a:off x="3118955" y="1358899"/>
              <a:ext cx="21845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 </a:t>
              </a:r>
            </a:p>
          </p:txBody>
        </p:sp>
      </p:grpSp>
      <p:grpSp>
        <p:nvGrpSpPr>
          <p:cNvPr id="285" name="Group"/>
          <p:cNvGrpSpPr/>
          <p:nvPr/>
        </p:nvGrpSpPr>
        <p:grpSpPr>
          <a:xfrm rot="16200000">
            <a:off x="4623593" y="1951831"/>
            <a:ext cx="639764" cy="6737351"/>
            <a:chOff x="0" y="0"/>
            <a:chExt cx="639762" cy="6737350"/>
          </a:xfrm>
        </p:grpSpPr>
        <p:sp>
          <p:nvSpPr>
            <p:cNvPr id="282" name="Shape"/>
            <p:cNvSpPr/>
            <p:nvPr/>
          </p:nvSpPr>
          <p:spPr>
            <a:xfrm>
              <a:off x="0" y="0"/>
              <a:ext cx="639763" cy="6737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206"/>
                    <a:pt x="0" y="459"/>
                  </a:cubicBezTo>
                  <a:lnTo>
                    <a:pt x="0" y="21141"/>
                  </a:lnTo>
                  <a:cubicBezTo>
                    <a:pt x="0" y="21394"/>
                    <a:pt x="4835" y="21600"/>
                    <a:pt x="10800" y="21600"/>
                  </a:cubicBezTo>
                  <a:cubicBezTo>
                    <a:pt x="16765" y="21600"/>
                    <a:pt x="21600" y="21394"/>
                    <a:pt x="21600" y="21141"/>
                  </a:cubicBezTo>
                  <a:lnTo>
                    <a:pt x="21600" y="459"/>
                  </a:lnTo>
                  <a:cubicBezTo>
                    <a:pt x="21600" y="206"/>
                    <a:pt x="16765" y="0"/>
                    <a:pt x="10800" y="0"/>
                  </a:cubicBezTo>
                  <a:close/>
                </a:path>
              </a:pathLst>
            </a:custGeom>
            <a:solidFill>
              <a:srgbClr val="FFFFFF">
                <a:alpha val="33999"/>
              </a:srgbClr>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283" name="Shape"/>
            <p:cNvSpPr/>
            <p:nvPr/>
          </p:nvSpPr>
          <p:spPr>
            <a:xfrm>
              <a:off x="0" y="0"/>
              <a:ext cx="639763" cy="286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0"/>
                    <a:pt x="0" y="10788"/>
                  </a:cubicBezTo>
                  <a:cubicBezTo>
                    <a:pt x="0" y="16759"/>
                    <a:pt x="4835" y="21600"/>
                    <a:pt x="10800" y="21600"/>
                  </a:cubicBezTo>
                  <a:cubicBezTo>
                    <a:pt x="16765" y="21600"/>
                    <a:pt x="21600" y="16759"/>
                    <a:pt x="21600" y="10788"/>
                  </a:cubicBezTo>
                  <a:cubicBezTo>
                    <a:pt x="21600" y="4830"/>
                    <a:pt x="16765" y="0"/>
                    <a:pt x="10800" y="0"/>
                  </a:cubicBezTo>
                  <a:close/>
                </a:path>
              </a:pathLst>
            </a:custGeom>
            <a:solidFill>
              <a:srgbClr val="FFFFFF">
                <a:alpha val="33999"/>
              </a:srgbClr>
            </a:solidFill>
            <a:ln w="12700" cap="flat">
              <a:noFill/>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284" name="Line"/>
            <p:cNvSpPr/>
            <p:nvPr/>
          </p:nvSpPr>
          <p:spPr>
            <a:xfrm>
              <a:off x="0" y="143168"/>
              <a:ext cx="639763" cy="1434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286" name="Rectangle"/>
          <p:cNvSpPr/>
          <p:nvPr/>
        </p:nvSpPr>
        <p:spPr>
          <a:xfrm>
            <a:off x="1728787" y="1590675"/>
            <a:ext cx="1112838" cy="1222375"/>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287" name="Square"/>
          <p:cNvSpPr/>
          <p:nvPr/>
        </p:nvSpPr>
        <p:spPr>
          <a:xfrm>
            <a:off x="2844800" y="1597025"/>
            <a:ext cx="758825" cy="762000"/>
          </a:xfrm>
          <a:prstGeom prst="rect">
            <a:avLst/>
          </a:prstGeom>
          <a:blipFill>
            <a:blip r:embed="rId2"/>
          </a:blip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288" name="Rectangle"/>
          <p:cNvSpPr/>
          <p:nvPr/>
        </p:nvSpPr>
        <p:spPr>
          <a:xfrm>
            <a:off x="2841625" y="2359025"/>
            <a:ext cx="769938" cy="452438"/>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289" name="Rectangle"/>
          <p:cNvSpPr/>
          <p:nvPr/>
        </p:nvSpPr>
        <p:spPr>
          <a:xfrm>
            <a:off x="3621087" y="2513012"/>
            <a:ext cx="4583113" cy="295276"/>
          </a:xfrm>
          <a:prstGeom prst="rect">
            <a:avLst/>
          </a:prstGeom>
          <a:solidFill>
            <a:srgbClr val="C6E6E9">
              <a:alpha val="50000"/>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290" name="central canal"/>
          <p:cNvSpPr txBox="1"/>
          <p:nvPr/>
        </p:nvSpPr>
        <p:spPr>
          <a:xfrm>
            <a:off x="5118100" y="2184400"/>
            <a:ext cx="1552660"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sz="1800">
                <a:uFill>
                  <a:solidFill>
                    <a:srgbClr val="000000"/>
                  </a:solidFill>
                </a:uFill>
                <a:latin typeface="Helvetica"/>
                <a:ea typeface="Helvetica"/>
                <a:cs typeface="Helvetica"/>
                <a:sym typeface="Helvetica"/>
              </a:defRPr>
            </a:lvl1pPr>
          </a:lstStyle>
          <a:p>
            <a:pPr/>
            <a:r>
              <a:t>central canal</a:t>
            </a:r>
          </a:p>
        </p:txBody>
      </p:sp>
      <p:sp>
        <p:nvSpPr>
          <p:cNvPr id="291" name="GI tract"/>
          <p:cNvSpPr txBox="1"/>
          <p:nvPr/>
        </p:nvSpPr>
        <p:spPr>
          <a:xfrm>
            <a:off x="3081337" y="5157787"/>
            <a:ext cx="95526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l" defTabSz="914400">
              <a:defRPr b="1" i="1" sz="1800">
                <a:uFill>
                  <a:solidFill>
                    <a:srgbClr val="000000"/>
                  </a:solidFill>
                </a:uFill>
                <a:latin typeface="Helvetica"/>
                <a:ea typeface="Helvetica"/>
                <a:cs typeface="Helvetica"/>
                <a:sym typeface="Helvetica"/>
              </a:defRPr>
            </a:lvl1pPr>
          </a:lstStyle>
          <a:p>
            <a:pPr/>
            <a:r>
              <a:t>GI tract</a:t>
            </a:r>
          </a:p>
        </p:txBody>
      </p:sp>
      <p:sp>
        <p:nvSpPr>
          <p:cNvPr id="292" name="Oval"/>
          <p:cNvSpPr/>
          <p:nvPr/>
        </p:nvSpPr>
        <p:spPr>
          <a:xfrm>
            <a:off x="1581150" y="5026025"/>
            <a:ext cx="276225" cy="608013"/>
          </a:xfrm>
          <a:prstGeom prst="ellipse">
            <a:avLst/>
          </a:prstGeom>
          <a:solidFill>
            <a:srgbClr val="FFFFFF"/>
          </a:solidFill>
          <a:ln w="12700">
            <a:solidFill>
              <a:srgbClr val="FFFFFF"/>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293" name="Rectangle"/>
          <p:cNvSpPr/>
          <p:nvPr/>
        </p:nvSpPr>
        <p:spPr>
          <a:xfrm>
            <a:off x="3619500" y="6013450"/>
            <a:ext cx="374651" cy="628650"/>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294" name="Rectangle"/>
          <p:cNvSpPr/>
          <p:nvPr/>
        </p:nvSpPr>
        <p:spPr>
          <a:xfrm>
            <a:off x="6951662" y="6021387"/>
            <a:ext cx="374651" cy="628651"/>
          </a:xfrm>
          <a:prstGeom prst="rect">
            <a:avLst/>
          </a:prstGeom>
          <a:solidFill>
            <a:srgbClr val="FF7E79">
              <a:alpha val="33999"/>
            </a:srgbClr>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grpSp>
        <p:nvGrpSpPr>
          <p:cNvPr id="299" name="Group"/>
          <p:cNvGrpSpPr/>
          <p:nvPr/>
        </p:nvGrpSpPr>
        <p:grpSpPr>
          <a:xfrm>
            <a:off x="1987549" y="1960562"/>
            <a:ext cx="5980114" cy="760413"/>
            <a:chOff x="0" y="0"/>
            <a:chExt cx="5980112" cy="760412"/>
          </a:xfrm>
        </p:grpSpPr>
        <p:sp>
          <p:nvSpPr>
            <p:cNvPr id="295" name="Rectangle"/>
            <p:cNvSpPr/>
            <p:nvPr/>
          </p:nvSpPr>
          <p:spPr>
            <a:xfrm>
              <a:off x="0" y="0"/>
              <a:ext cx="579151" cy="722297"/>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296" name="Rectangle"/>
            <p:cNvSpPr/>
            <p:nvPr/>
          </p:nvSpPr>
          <p:spPr>
            <a:xfrm>
              <a:off x="579150" y="638441"/>
              <a:ext cx="367686" cy="83856"/>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297" name="Rectangle"/>
            <p:cNvSpPr/>
            <p:nvPr/>
          </p:nvSpPr>
          <p:spPr>
            <a:xfrm>
              <a:off x="944930" y="558397"/>
              <a:ext cx="497232" cy="202016"/>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sp>
          <p:nvSpPr>
            <p:cNvPr id="298" name="Rectangle"/>
            <p:cNvSpPr/>
            <p:nvPr/>
          </p:nvSpPr>
          <p:spPr>
            <a:xfrm>
              <a:off x="1442161" y="655593"/>
              <a:ext cx="4537952" cy="51458"/>
            </a:xfrm>
            <a:prstGeom prst="rect">
              <a:avLst/>
            </a:prstGeom>
            <a:solidFill>
              <a:srgbClr val="FFFC79"/>
            </a:soli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mn-lt"/>
                  <a:ea typeface="+mn-ea"/>
                  <a:cs typeface="+mn-cs"/>
                  <a:sym typeface="Times"/>
                </a:defRPr>
              </a:pPr>
            </a:p>
          </p:txBody>
        </p:sp>
      </p:grpSp>
      <p:sp>
        <p:nvSpPr>
          <p:cNvPr id="300" name="Cerebral Ventricles and Central Canal:…"/>
          <p:cNvSpPr txBox="1"/>
          <p:nvPr/>
        </p:nvSpPr>
        <p:spPr>
          <a:xfrm>
            <a:off x="155574" y="330993"/>
            <a:ext cx="8648701" cy="749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0639" marR="40639" algn="l" defTabSz="914400">
              <a:defRPr sz="2400">
                <a:uFill>
                  <a:solidFill>
                    <a:srgbClr val="000000"/>
                  </a:solidFill>
                </a:uFill>
                <a:latin typeface="+mn-lt"/>
                <a:ea typeface="+mn-ea"/>
                <a:cs typeface="+mn-cs"/>
                <a:sym typeface="Times"/>
              </a:defRPr>
            </a:pPr>
            <a:r>
              <a:rPr b="1">
                <a:solidFill>
                  <a:srgbClr val="0433FF"/>
                </a:solidFill>
                <a:uFill>
                  <a:solidFill>
                    <a:srgbClr val="0433FF"/>
                  </a:solidFill>
                </a:uFill>
                <a:latin typeface="Helvetica"/>
                <a:ea typeface="Helvetica"/>
                <a:cs typeface="Helvetica"/>
                <a:sym typeface="Helvetica"/>
              </a:rPr>
              <a:t>Cerebral Ventricles and Central Canal:</a:t>
            </a:r>
            <a:r>
              <a:rPr b="1" sz="1800">
                <a:latin typeface="Helvetica"/>
                <a:ea typeface="Helvetica"/>
                <a:cs typeface="Helvetica"/>
                <a:sym typeface="Helvetica"/>
              </a:rPr>
              <a:t> </a:t>
            </a:r>
            <a:endParaRPr b="1" sz="1800">
              <a:latin typeface="Helvetica"/>
              <a:ea typeface="Helvetica"/>
              <a:cs typeface="Helvetica"/>
              <a:sym typeface="Helvetica"/>
            </a:endParaRPr>
          </a:p>
          <a:p>
            <a:pPr marL="40639" marR="40639" algn="l" defTabSz="914400">
              <a:defRPr b="1" sz="1800">
                <a:uFill>
                  <a:solidFill>
                    <a:srgbClr val="000000"/>
                  </a:solidFill>
                </a:uFill>
                <a:latin typeface="Helvetica"/>
                <a:ea typeface="Helvetica"/>
                <a:cs typeface="Helvetica"/>
                <a:sym typeface="Helvetica"/>
              </a:defRPr>
            </a:pPr>
            <a:r>
              <a:t>Spaces within the brain and spinal cord filled with cerebral spinal fluid (CSF) </a:t>
            </a:r>
          </a:p>
        </p:txBody>
      </p:sp>
      <p:sp>
        <p:nvSpPr>
          <p:cNvPr id="301" name="Rectangle"/>
          <p:cNvSpPr/>
          <p:nvPr/>
        </p:nvSpPr>
        <p:spPr>
          <a:xfrm>
            <a:off x="1828800" y="1866900"/>
            <a:ext cx="876300" cy="431800"/>
          </a:xfrm>
          <a:prstGeom prst="rect">
            <a:avLst/>
          </a:prstGeom>
          <a:solidFill>
            <a:srgbClr val="FFFC79"/>
          </a:solidFill>
          <a:ln w="12700">
            <a:solidFill>
              <a:srgbClr val="000000"/>
            </a:solidFill>
          </a:ln>
        </p:spPr>
        <p:txBody>
          <a:bodyPr lIns="50800" tIns="50800" rIns="50800" bIns="50800" anchor="ctr"/>
          <a:lstStyle/>
          <a:p>
            <a:pPr marL="40639" marR="40639" algn="l" defTabSz="914400">
              <a:defRPr sz="2400">
                <a:uFill>
                  <a:solidFill>
                    <a:srgbClr val="000000"/>
                  </a:solidFill>
                </a:uFill>
                <a:latin typeface="+mn-lt"/>
                <a:ea typeface="+mn-ea"/>
                <a:cs typeface="+mn-cs"/>
                <a:sym typeface="Times"/>
              </a:defRPr>
            </a:pPr>
          </a:p>
        </p:txBody>
      </p:sp>
      <p:sp>
        <p:nvSpPr>
          <p:cNvPr id="302" name="lateral ventricles"/>
          <p:cNvSpPr txBox="1"/>
          <p:nvPr/>
        </p:nvSpPr>
        <p:spPr>
          <a:xfrm>
            <a:off x="379196" y="1131093"/>
            <a:ext cx="195940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lateral ventricles</a:t>
            </a:r>
          </a:p>
        </p:txBody>
      </p:sp>
      <p:sp>
        <p:nvSpPr>
          <p:cNvPr id="303" name="3rd ventricle"/>
          <p:cNvSpPr txBox="1"/>
          <p:nvPr/>
        </p:nvSpPr>
        <p:spPr>
          <a:xfrm>
            <a:off x="233357" y="2553493"/>
            <a:ext cx="151448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3rd ventricle</a:t>
            </a:r>
          </a:p>
        </p:txBody>
      </p:sp>
      <p:sp>
        <p:nvSpPr>
          <p:cNvPr id="304" name="4th ventricle"/>
          <p:cNvSpPr txBox="1"/>
          <p:nvPr/>
        </p:nvSpPr>
        <p:spPr>
          <a:xfrm>
            <a:off x="3833875" y="1499393"/>
            <a:ext cx="150165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defRPr b="1" sz="1800">
                <a:uFill>
                  <a:solidFill>
                    <a:srgbClr val="000000"/>
                  </a:solidFill>
                </a:uFill>
                <a:latin typeface="Helvetica"/>
                <a:ea typeface="Helvetica"/>
                <a:cs typeface="Helvetica"/>
                <a:sym typeface="Helvetica"/>
              </a:defRPr>
            </a:lvl1pPr>
          </a:lstStyle>
          <a:p>
            <a:pPr/>
            <a:r>
              <a:t>4th ventricle</a:t>
            </a:r>
          </a:p>
        </p:txBody>
      </p:sp>
      <p:sp>
        <p:nvSpPr>
          <p:cNvPr id="305" name="Line"/>
          <p:cNvSpPr/>
          <p:nvPr/>
        </p:nvSpPr>
        <p:spPr>
          <a:xfrm flipH="1">
            <a:off x="3225800" y="1854200"/>
            <a:ext cx="838200" cy="774700"/>
          </a:xfrm>
          <a:prstGeom prst="line">
            <a:avLst/>
          </a:prstGeom>
          <a:ln w="127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306" name="Line"/>
          <p:cNvSpPr/>
          <p:nvPr/>
        </p:nvSpPr>
        <p:spPr>
          <a:xfrm>
            <a:off x="1270000" y="1435100"/>
            <a:ext cx="876300" cy="571500"/>
          </a:xfrm>
          <a:prstGeom prst="line">
            <a:avLst/>
          </a:prstGeom>
          <a:ln w="127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307" name="Line"/>
          <p:cNvSpPr/>
          <p:nvPr/>
        </p:nvSpPr>
        <p:spPr>
          <a:xfrm flipV="1">
            <a:off x="1498600" y="2501900"/>
            <a:ext cx="762000" cy="114300"/>
          </a:xfrm>
          <a:prstGeom prst="line">
            <a:avLst/>
          </a:prstGeom>
          <a:ln w="127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308" name="Line"/>
          <p:cNvSpPr/>
          <p:nvPr/>
        </p:nvSpPr>
        <p:spPr>
          <a:xfrm flipV="1">
            <a:off x="1270000" y="2628900"/>
            <a:ext cx="1511300" cy="838200"/>
          </a:xfrm>
          <a:prstGeom prst="line">
            <a:avLst/>
          </a:prstGeom>
          <a:ln w="12700">
            <a:solidFill>
              <a:srgbClr val="000000"/>
            </a:solidFill>
            <a:tailEnd type="triangle"/>
          </a:ln>
        </p:spPr>
        <p:txBody>
          <a:bodyPr lIns="50800" tIns="50800" rIns="50800" bIns="50800" anchor="ctr"/>
          <a:lstStyle/>
          <a:p>
            <a:pPr algn="l" defTabSz="457200">
              <a:defRPr sz="1200">
                <a:latin typeface="Helvetica"/>
                <a:ea typeface="Helvetica"/>
                <a:cs typeface="Helvetica"/>
                <a:sym typeface="Helvetica"/>
              </a:defRPr>
            </a:pPr>
          </a:p>
        </p:txBody>
      </p:sp>
      <p:sp>
        <p:nvSpPr>
          <p:cNvPr id="309" name="cerebral…"/>
          <p:cNvSpPr txBox="1"/>
          <p:nvPr/>
        </p:nvSpPr>
        <p:spPr>
          <a:xfrm>
            <a:off x="405086" y="3378993"/>
            <a:ext cx="1171028"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defTabSz="914400">
              <a:defRPr b="1" sz="1800">
                <a:uFill>
                  <a:solidFill>
                    <a:srgbClr val="000000"/>
                  </a:solidFill>
                </a:uFill>
                <a:latin typeface="Helvetica"/>
                <a:ea typeface="Helvetica"/>
                <a:cs typeface="Helvetica"/>
                <a:sym typeface="Helvetica"/>
              </a:defRPr>
            </a:pPr>
            <a:r>
              <a:t>cerebral</a:t>
            </a:r>
          </a:p>
          <a:p>
            <a:pPr marL="40639" marR="40639" defTabSz="914400">
              <a:defRPr b="1" sz="1800">
                <a:uFill>
                  <a:solidFill>
                    <a:srgbClr val="000000"/>
                  </a:solidFill>
                </a:uFill>
                <a:latin typeface="Helvetica"/>
                <a:ea typeface="Helvetica"/>
                <a:cs typeface="Helvetica"/>
                <a:sym typeface="Helvetica"/>
              </a:defRPr>
            </a:pPr>
            <a:r>
              <a:t>aqueduct</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